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5A93"/>
    <a:srgbClr val="0081C6"/>
    <a:srgbClr val="2C7689"/>
    <a:srgbClr val="2DA2BF"/>
    <a:srgbClr val="000066"/>
    <a:srgbClr val="000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711" autoAdjust="0"/>
  </p:normalViewPr>
  <p:slideViewPr>
    <p:cSldViewPr>
      <p:cViewPr>
        <p:scale>
          <a:sx n="80" d="100"/>
          <a:sy n="80" d="100"/>
        </p:scale>
        <p:origin x="348" y="552"/>
      </p:cViewPr>
      <p:guideLst>
        <p:guide orient="horz" pos="57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9CF6F-7FCD-45DF-B525-1DB10C752246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A8D69-0B7A-4D60-B313-D75CF0B6C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0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kumimoji="0" lang="en-US" sz="4000" b="1" kern="1200" dirty="0">
                <a:solidFill>
                  <a:srgbClr val="2B5A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defRPr>
            </a:lvl1pPr>
          </a:lstStyle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Brands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>
            <a:lvl1pPr>
              <a:defRPr kumimoji="0" lang="en-US" sz="2400" b="1" i="0" u="none" strike="noStrike" kern="1200" cap="none" spc="0" normalizeH="0" baseline="0" dirty="0">
                <a:ln>
                  <a:noFill/>
                </a:ln>
                <a:solidFill>
                  <a:srgbClr val="2B5A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defRPr>
            </a:lvl1pPr>
            <a:lvl3pPr>
              <a:defRPr kumimoji="0" lang="en-US" sz="2000" b="1" i="1" u="none" strike="noStrike" kern="1200" cap="none" spc="0" normalizeH="0" baseline="0" dirty="0">
                <a:ln>
                  <a:noFill/>
                </a:ln>
                <a:solidFill>
                  <a:srgbClr val="2B5A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defRPr>
            </a:lvl3pPr>
          </a:lstStyle>
          <a:p>
            <a:pPr lvl="0"/>
            <a:r>
              <a:rPr lang="en-US" dirty="0"/>
              <a:t>Click to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08001" y="5932562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lang="en-US" sz="2400" b="1" i="0" u="none" strike="noStrike" kern="1200" cap="none" spc="0" normalizeH="0" baseline="0" dirty="0">
          <a:ln>
            <a:noFill/>
          </a:ln>
          <a:solidFill>
            <a:srgbClr val="2B5A9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uLnTx/>
          <a:uFillTx/>
          <a:latin typeface="Arial"/>
          <a:ea typeface="+mj-ea"/>
          <a:cs typeface="+mj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lang="en-US" sz="2000" b="1" i="1" u="none" strike="noStrike" kern="1200" cap="none" spc="0" normalizeH="0" baseline="0">
          <a:ln>
            <a:noFill/>
          </a:ln>
          <a:solidFill>
            <a:srgbClr val="2B5A9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uLnTx/>
          <a:uFillTx/>
          <a:latin typeface="Arial"/>
          <a:ea typeface="+mj-ea"/>
          <a:cs typeface="+mj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Audio%20Clips%20of%20Routines/Routine%203%20Audio%20Clip.wma" TargetMode="External"/><Relationship Id="rId13" Type="http://schemas.openxmlformats.org/officeDocument/2006/relationships/hyperlink" Target="Stretch%20Leader's%20Guide%20-%20Written%20and%20Video/Stretch%20Leader's%20Guide%20V052019.pdf" TargetMode="External"/><Relationship Id="rId3" Type="http://schemas.openxmlformats.org/officeDocument/2006/relationships/hyperlink" Target="Video%20Clips%20of%20Routines/Routine%201%20Video%20Clip.wmv" TargetMode="External"/><Relationship Id="rId7" Type="http://schemas.openxmlformats.org/officeDocument/2006/relationships/hyperlink" Target="Video%20Clips%20of%20Routines/Routine%203%20Video%20Clip.wmv" TargetMode="External"/><Relationship Id="rId12" Type="http://schemas.openxmlformats.org/officeDocument/2006/relationships/hyperlink" Target="Audio%20Clips%20of%20Routines/Routine%205%20Audio%20Clip.wma" TargetMode="External"/><Relationship Id="rId2" Type="http://schemas.openxmlformats.org/officeDocument/2006/relationships/hyperlink" Target="Poster/Bluestem%20Brands%20Stretching%20Poster%20Routines%201%20to%205%20V052019.pdf" TargetMode="Externa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Audio%20Clips%20of%20Routines/Routine%202%20Audio%20Clip.wma" TargetMode="External"/><Relationship Id="rId11" Type="http://schemas.openxmlformats.org/officeDocument/2006/relationships/hyperlink" Target="Video%20Clips%20of%20Routines/Routine%205%20Video%20Clip.wmv" TargetMode="External"/><Relationship Id="rId5" Type="http://schemas.openxmlformats.org/officeDocument/2006/relationships/hyperlink" Target="Video%20Clips%20of%20Routines/Routine%202%20Video%20Clip.wmv" TargetMode="External"/><Relationship Id="rId15" Type="http://schemas.openxmlformats.org/officeDocument/2006/relationships/image" Target="../media/image2.JPG"/><Relationship Id="rId10" Type="http://schemas.openxmlformats.org/officeDocument/2006/relationships/hyperlink" Target="Audio%20Clips%20of%20Routines/Routine%204%20Audio%20Clip.wma" TargetMode="External"/><Relationship Id="rId4" Type="http://schemas.openxmlformats.org/officeDocument/2006/relationships/hyperlink" Target="Audio%20Clips%20of%20Routines/Routine%201%20Audio%20Clip.wma" TargetMode="External"/><Relationship Id="rId9" Type="http://schemas.openxmlformats.org/officeDocument/2006/relationships/hyperlink" Target="Video%20Clips%20of%20Routines/Routine%204%20Video%20Clip.wmv" TargetMode="External"/><Relationship Id="rId14" Type="http://schemas.openxmlformats.org/officeDocument/2006/relationships/hyperlink" Target="Stretch%20Leader's%20Guide%20-%20Written%20and%20Video/Stretch%20Leaders%20Guide%20-%20Video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1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5840359"/>
            <a:ext cx="929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Produced for Bluestem Brands, Inc. by ErgoSystems Consulting Group, Inc. www.ergosystemsconsulting.com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2EEA5CFD-A553-4748-8CB5-A5F271FBE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060129"/>
              </p:ext>
            </p:extLst>
          </p:nvPr>
        </p:nvGraphicFramePr>
        <p:xfrm>
          <a:off x="6244388" y="1752600"/>
          <a:ext cx="5524500" cy="396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50">
                  <a:extLst>
                    <a:ext uri="{9D8B030D-6E8A-4147-A177-3AD203B41FA5}">
                      <a16:colId xmlns:a16="http://schemas.microsoft.com/office/drawing/2014/main" val="209829845"/>
                    </a:ext>
                  </a:extLst>
                </a:gridCol>
                <a:gridCol w="2762250">
                  <a:extLst>
                    <a:ext uri="{9D8B030D-6E8A-4147-A177-3AD203B41FA5}">
                      <a16:colId xmlns:a16="http://schemas.microsoft.com/office/drawing/2014/main" val="2302680886"/>
                    </a:ext>
                  </a:extLst>
                </a:gridCol>
              </a:tblGrid>
              <a:tr h="5415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Stretches</a:t>
                      </a:r>
                    </a:p>
                  </a:txBody>
                  <a:tcPr>
                    <a:solidFill>
                      <a:srgbClr val="0081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619192"/>
                  </a:ext>
                </a:extLst>
              </a:tr>
              <a:tr h="382249">
                <a:tc gridSpan="2">
                  <a:txBody>
                    <a:bodyPr/>
                    <a:lstStyle/>
                    <a:p>
                      <a:r>
                        <a:rPr kumimoji="0" lang="en-US" sz="2400" b="1" kern="1200" dirty="0">
                          <a:solidFill>
                            <a:srgbClr val="2B5A93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</a:t>
                      </a:r>
                      <a:r>
                        <a:rPr kumimoji="0" lang="en-US" b="1" kern="1200" dirty="0">
                          <a:solidFill>
                            <a:srgbClr val="2B5A93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– 11” by 17” laminated poster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811747"/>
                  </a:ext>
                </a:extLst>
              </a:tr>
              <a:tr h="382249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Clips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Audio Clips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62845"/>
                  </a:ext>
                </a:extLst>
              </a:tr>
              <a:tr h="382249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2B5A93"/>
                          </a:solidFill>
                          <a:hlinkClick r:id="rId3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Routine 1</a:t>
                      </a:r>
                      <a:endParaRPr lang="en-US" b="1" dirty="0">
                        <a:solidFill>
                          <a:srgbClr val="2B5A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2B5A93"/>
                          </a:solidFill>
                          <a:hlinkClick r:id="rId4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Routine 1</a:t>
                      </a:r>
                      <a:endParaRPr lang="en-US" b="1" dirty="0">
                        <a:solidFill>
                          <a:srgbClr val="2B5A9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254934"/>
                  </a:ext>
                </a:extLst>
              </a:tr>
              <a:tr h="382249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2B5A93"/>
                          </a:solidFill>
                          <a:hlinkClick r:id="rId5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Routine 2</a:t>
                      </a:r>
                      <a:endParaRPr lang="en-US" b="1" dirty="0">
                        <a:solidFill>
                          <a:srgbClr val="2B5A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2B5A93"/>
                          </a:solidFill>
                          <a:hlinkClick r:id="rId6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Routine 2</a:t>
                      </a:r>
                      <a:endParaRPr lang="en-US" b="1" dirty="0">
                        <a:solidFill>
                          <a:srgbClr val="2B5A9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181852"/>
                  </a:ext>
                </a:extLst>
              </a:tr>
              <a:tr h="382249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2B5A93"/>
                          </a:solidFill>
                          <a:hlinkClick r:id="rId7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Routine 3</a:t>
                      </a:r>
                      <a:endParaRPr lang="en-US" b="1" dirty="0">
                        <a:solidFill>
                          <a:srgbClr val="2B5A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2B5A93"/>
                          </a:solidFill>
                          <a:hlinkClick r:id="rId8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Routine 3</a:t>
                      </a:r>
                      <a:endParaRPr lang="en-US" b="1" dirty="0">
                        <a:solidFill>
                          <a:srgbClr val="2B5A9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106090"/>
                  </a:ext>
                </a:extLst>
              </a:tr>
              <a:tr h="382249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2B5A93"/>
                          </a:solidFill>
                          <a:hlinkClick r:id="rId9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Routine 4</a:t>
                      </a:r>
                      <a:endParaRPr lang="en-US" b="1" dirty="0">
                        <a:solidFill>
                          <a:srgbClr val="2B5A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2B5A93"/>
                          </a:solidFill>
                          <a:hlinkClick r:id="rId10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Routine 4</a:t>
                      </a:r>
                      <a:endParaRPr lang="en-US" b="1" dirty="0">
                        <a:solidFill>
                          <a:srgbClr val="2B5A9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970191"/>
                  </a:ext>
                </a:extLst>
              </a:tr>
              <a:tr h="382249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2B5A93"/>
                          </a:solidFill>
                          <a:hlinkClick r:id="rId11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Routine 5 </a:t>
                      </a:r>
                      <a:endParaRPr lang="en-US" b="1" dirty="0">
                        <a:solidFill>
                          <a:srgbClr val="2B5A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2B5A93"/>
                          </a:solidFill>
                          <a:hlinkClick r:id="rId12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Routine 5 </a:t>
                      </a:r>
                      <a:endParaRPr lang="en-US" b="1" dirty="0">
                        <a:solidFill>
                          <a:srgbClr val="2B5A9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423015"/>
                  </a:ext>
                </a:extLst>
              </a:tr>
              <a:tr h="668936">
                <a:tc gridSpan="2">
                  <a:txBody>
                    <a:bodyPr/>
                    <a:lstStyle/>
                    <a:p>
                      <a:pPr algn="l"/>
                      <a:r>
                        <a:rPr kumimoji="0" lang="en-US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Audio CD – The routines are also available on the accompanying Audio CD.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75707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76EEC4F-11BA-4A3B-986A-0B03671F7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679680"/>
              </p:ext>
            </p:extLst>
          </p:nvPr>
        </p:nvGraphicFramePr>
        <p:xfrm>
          <a:off x="419100" y="170180"/>
          <a:ext cx="11353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3800">
                  <a:extLst>
                    <a:ext uri="{9D8B030D-6E8A-4147-A177-3AD203B41FA5}">
                      <a16:colId xmlns:a16="http://schemas.microsoft.com/office/drawing/2014/main" val="4006507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Bluestem Brands Stretching Program Menu</a:t>
                      </a:r>
                      <a:endParaRPr lang="en-US" sz="4000" dirty="0"/>
                    </a:p>
                  </a:txBody>
                  <a:tcPr>
                    <a:solidFill>
                      <a:srgbClr val="0081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693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2B5A93"/>
                          </a:solidFill>
                        </a:rPr>
                        <a:t>Welcome to Bluestem Brands Stretching Program. Click on the links below to access the training materials for the stretching program.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17913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F2DB476-33E2-44DD-B5B8-9AE3C85BA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02277"/>
              </p:ext>
            </p:extLst>
          </p:nvPr>
        </p:nvGraphicFramePr>
        <p:xfrm>
          <a:off x="419101" y="1752600"/>
          <a:ext cx="5524500" cy="396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499">
                  <a:extLst>
                    <a:ext uri="{9D8B030D-6E8A-4147-A177-3AD203B41FA5}">
                      <a16:colId xmlns:a16="http://schemas.microsoft.com/office/drawing/2014/main" val="209829845"/>
                    </a:ext>
                  </a:extLst>
                </a:gridCol>
                <a:gridCol w="2667001">
                  <a:extLst>
                    <a:ext uri="{9D8B030D-6E8A-4147-A177-3AD203B41FA5}">
                      <a16:colId xmlns:a16="http://schemas.microsoft.com/office/drawing/2014/main" val="2302680886"/>
                    </a:ext>
                  </a:extLst>
                </a:gridCol>
              </a:tblGrid>
              <a:tr h="52815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Leader’s Guide</a:t>
                      </a:r>
                    </a:p>
                  </a:txBody>
                  <a:tcPr>
                    <a:solidFill>
                      <a:srgbClr val="0081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619192"/>
                  </a:ext>
                </a:extLst>
              </a:tr>
              <a:tr h="1631114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2B5A9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3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Manual</a:t>
                      </a:r>
                      <a:endParaRPr lang="en-US" b="1" dirty="0">
                        <a:solidFill>
                          <a:srgbClr val="2B5A9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Written manual detailing how to lead groups in the stretching program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62845"/>
                  </a:ext>
                </a:extLst>
              </a:tr>
              <a:tr h="18018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>
                          <a:solidFill>
                            <a:srgbClr val="2B5A9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4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Video</a:t>
                      </a:r>
                      <a:endParaRPr kumimoji="0" lang="en-US" sz="2400" b="1" kern="1200" dirty="0">
                        <a:solidFill>
                          <a:srgbClr val="2B5A9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Video that complements the Leader’s Guide and includes Routines 1 to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71750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4D34D3F5-3915-407B-96F3-A5FE10CC1CF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075" y="2426368"/>
            <a:ext cx="2322799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6E47C55-0922-4086-9A60-2C40E294418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216048"/>
            <a:ext cx="2057400" cy="6299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2515</TotalTime>
  <Words>121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Ergonomics and the Aging Workforce</dc:title>
  <dc:creator>Mark Anderson</dc:creator>
  <cp:lastModifiedBy>Mark Anderson</cp:lastModifiedBy>
  <cp:revision>148</cp:revision>
  <dcterms:created xsi:type="dcterms:W3CDTF">2011-11-07T00:45:13Z</dcterms:created>
  <dcterms:modified xsi:type="dcterms:W3CDTF">2019-06-01T17:52:54Z</dcterms:modified>
</cp:coreProperties>
</file>