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30"/>
  </p:notesMasterIdLst>
  <p:sldIdLst>
    <p:sldId id="256" r:id="rId2"/>
    <p:sldId id="532" r:id="rId3"/>
    <p:sldId id="418" r:id="rId4"/>
    <p:sldId id="419" r:id="rId5"/>
    <p:sldId id="420" r:id="rId6"/>
    <p:sldId id="421" r:id="rId7"/>
    <p:sldId id="422" r:id="rId8"/>
    <p:sldId id="423" r:id="rId9"/>
    <p:sldId id="507" r:id="rId10"/>
    <p:sldId id="508" r:id="rId11"/>
    <p:sldId id="424" r:id="rId12"/>
    <p:sldId id="425" r:id="rId13"/>
    <p:sldId id="426" r:id="rId14"/>
    <p:sldId id="427" r:id="rId15"/>
    <p:sldId id="428" r:id="rId16"/>
    <p:sldId id="429" r:id="rId17"/>
    <p:sldId id="430" r:id="rId18"/>
    <p:sldId id="431" r:id="rId19"/>
    <p:sldId id="432" r:id="rId20"/>
    <p:sldId id="433" r:id="rId21"/>
    <p:sldId id="434" r:id="rId22"/>
    <p:sldId id="435" r:id="rId23"/>
    <p:sldId id="436" r:id="rId24"/>
    <p:sldId id="437" r:id="rId25"/>
    <p:sldId id="438" r:id="rId26"/>
    <p:sldId id="439" r:id="rId27"/>
    <p:sldId id="442" r:id="rId28"/>
    <p:sldId id="440" r:id="rId29"/>
    <p:sldId id="441" r:id="rId30"/>
    <p:sldId id="505" r:id="rId31"/>
    <p:sldId id="506" r:id="rId32"/>
    <p:sldId id="444" r:id="rId33"/>
    <p:sldId id="443" r:id="rId34"/>
    <p:sldId id="282" r:id="rId35"/>
    <p:sldId id="445" r:id="rId36"/>
    <p:sldId id="446" r:id="rId37"/>
    <p:sldId id="509" r:id="rId38"/>
    <p:sldId id="510" r:id="rId39"/>
    <p:sldId id="447" r:id="rId40"/>
    <p:sldId id="448" r:id="rId41"/>
    <p:sldId id="449" r:id="rId42"/>
    <p:sldId id="450" r:id="rId43"/>
    <p:sldId id="511" r:id="rId44"/>
    <p:sldId id="512" r:id="rId45"/>
    <p:sldId id="451" r:id="rId46"/>
    <p:sldId id="288" r:id="rId47"/>
    <p:sldId id="452" r:id="rId48"/>
    <p:sldId id="513" r:id="rId49"/>
    <p:sldId id="514" r:id="rId50"/>
    <p:sldId id="453" r:id="rId51"/>
    <p:sldId id="290" r:id="rId52"/>
    <p:sldId id="454" r:id="rId53"/>
    <p:sldId id="457" r:id="rId54"/>
    <p:sldId id="455" r:id="rId55"/>
    <p:sldId id="456" r:id="rId56"/>
    <p:sldId id="458" r:id="rId57"/>
    <p:sldId id="459" r:id="rId58"/>
    <p:sldId id="460" r:id="rId59"/>
    <p:sldId id="517" r:id="rId60"/>
    <p:sldId id="518" r:id="rId61"/>
    <p:sldId id="461" r:id="rId62"/>
    <p:sldId id="462" r:id="rId63"/>
    <p:sldId id="463" r:id="rId64"/>
    <p:sldId id="464" r:id="rId65"/>
    <p:sldId id="299" r:id="rId66"/>
    <p:sldId id="465" r:id="rId67"/>
    <p:sldId id="467" r:id="rId68"/>
    <p:sldId id="466" r:id="rId69"/>
    <p:sldId id="468" r:id="rId70"/>
    <p:sldId id="302" r:id="rId71"/>
    <p:sldId id="469" r:id="rId72"/>
    <p:sldId id="471" r:id="rId73"/>
    <p:sldId id="470" r:id="rId74"/>
    <p:sldId id="472" r:id="rId75"/>
    <p:sldId id="473" r:id="rId76"/>
    <p:sldId id="515" r:id="rId77"/>
    <p:sldId id="516" r:id="rId78"/>
    <p:sldId id="306" r:id="rId79"/>
    <p:sldId id="474" r:id="rId80"/>
    <p:sldId id="476" r:id="rId81"/>
    <p:sldId id="475" r:id="rId82"/>
    <p:sldId id="478" r:id="rId83"/>
    <p:sldId id="477" r:id="rId84"/>
    <p:sldId id="479" r:id="rId85"/>
    <p:sldId id="480" r:id="rId86"/>
    <p:sldId id="519" r:id="rId87"/>
    <p:sldId id="520" r:id="rId88"/>
    <p:sldId id="481" r:id="rId89"/>
    <p:sldId id="313" r:id="rId90"/>
    <p:sldId id="482" r:id="rId91"/>
    <p:sldId id="483" r:id="rId92"/>
    <p:sldId id="484" r:id="rId93"/>
    <p:sldId id="486" r:id="rId94"/>
    <p:sldId id="485" r:id="rId95"/>
    <p:sldId id="487" r:id="rId96"/>
    <p:sldId id="319" r:id="rId97"/>
    <p:sldId id="490" r:id="rId98"/>
    <p:sldId id="488" r:id="rId99"/>
    <p:sldId id="521" r:id="rId100"/>
    <p:sldId id="522" r:id="rId101"/>
    <p:sldId id="489" r:id="rId102"/>
    <p:sldId id="491" r:id="rId103"/>
    <p:sldId id="494" r:id="rId104"/>
    <p:sldId id="493" r:id="rId105"/>
    <p:sldId id="492" r:id="rId106"/>
    <p:sldId id="523" r:id="rId107"/>
    <p:sldId id="524" r:id="rId108"/>
    <p:sldId id="495" r:id="rId109"/>
    <p:sldId id="496" r:id="rId110"/>
    <p:sldId id="325" r:id="rId111"/>
    <p:sldId id="525" r:id="rId112"/>
    <p:sldId id="526" r:id="rId113"/>
    <p:sldId id="326" r:id="rId114"/>
    <p:sldId id="497" r:id="rId115"/>
    <p:sldId id="498" r:id="rId116"/>
    <p:sldId id="499" r:id="rId117"/>
    <p:sldId id="501" r:id="rId118"/>
    <p:sldId id="500" r:id="rId119"/>
    <p:sldId id="417" r:id="rId120"/>
    <p:sldId id="502" r:id="rId121"/>
    <p:sldId id="333" r:id="rId122"/>
    <p:sldId id="527" r:id="rId123"/>
    <p:sldId id="528" r:id="rId124"/>
    <p:sldId id="503" r:id="rId125"/>
    <p:sldId id="335" r:id="rId126"/>
    <p:sldId id="504" r:id="rId127"/>
    <p:sldId id="416" r:id="rId128"/>
    <p:sldId id="530" r:id="rId1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p:defaultTextStyle>
  <p:extLst>
    <p:ext uri="{521415D9-36F7-43E2-AB2F-B90AF26B5E84}">
      <p14:sectionLst xmlns:p14="http://schemas.microsoft.com/office/powerpoint/2010/main">
        <p14:section name="Title Slide" id="{960EA61E-9415-4898-B9A7-CB463204DA87}">
          <p14:sldIdLst>
            <p14:sldId id="256"/>
            <p14:sldId id="532"/>
          </p14:sldIdLst>
        </p14:section>
        <p14:section name="Welcome Role of APHIS" id="{35126225-8F33-47E5-8EA2-24C8B587ABE8}">
          <p14:sldIdLst>
            <p14:sldId id="418"/>
            <p14:sldId id="419"/>
            <p14:sldId id="420"/>
          </p14:sldIdLst>
        </p14:section>
        <p14:section name="Successful Workplace" id="{353001B8-4EBD-4E65-98A1-6CFFB9A0B2BF}">
          <p14:sldIdLst>
            <p14:sldId id="421"/>
            <p14:sldId id="422"/>
            <p14:sldId id="423"/>
            <p14:sldId id="507"/>
            <p14:sldId id="508"/>
          </p14:sldIdLst>
        </p14:section>
        <p14:section name="Objectives" id="{88E52993-6F1F-44D2-989D-DDD16BFB5C17}">
          <p14:sldIdLst>
            <p14:sldId id="424"/>
            <p14:sldId id="425"/>
          </p14:sldIdLst>
        </p14:section>
        <p14:section name="Ergonomics Defined" id="{B711BE81-0C97-4990-A6AC-6D0A10B865AF}">
          <p14:sldIdLst>
            <p14:sldId id="426"/>
            <p14:sldId id="427"/>
            <p14:sldId id="428"/>
          </p14:sldIdLst>
        </p14:section>
        <p14:section name="Ergonomics Principles" id="{32DDA4D1-F15E-4ACE-A8B8-F8F77DBFC2BF}">
          <p14:sldIdLst>
            <p14:sldId id="429"/>
            <p14:sldId id="430"/>
            <p14:sldId id="431"/>
            <p14:sldId id="432"/>
            <p14:sldId id="433"/>
            <p14:sldId id="434"/>
            <p14:sldId id="435"/>
            <p14:sldId id="436"/>
            <p14:sldId id="437"/>
            <p14:sldId id="438"/>
            <p14:sldId id="439"/>
            <p14:sldId id="442"/>
            <p14:sldId id="440"/>
            <p14:sldId id="441"/>
            <p14:sldId id="505"/>
            <p14:sldId id="506"/>
          </p14:sldIdLst>
        </p14:section>
        <p14:section name="WMSDs" id="{953B8C9B-276D-4FB6-BD22-250FDF8EE183}">
          <p14:sldIdLst>
            <p14:sldId id="444"/>
            <p14:sldId id="443"/>
            <p14:sldId id="282"/>
            <p14:sldId id="445"/>
            <p14:sldId id="446"/>
            <p14:sldId id="509"/>
            <p14:sldId id="510"/>
          </p14:sldIdLst>
        </p14:section>
        <p14:section name="Warm-up Stretching" id="{D1991C6A-F4EE-45EA-ACF1-216A250A0CDC}">
          <p14:sldIdLst>
            <p14:sldId id="447"/>
            <p14:sldId id="448"/>
            <p14:sldId id="449"/>
            <p14:sldId id="450"/>
            <p14:sldId id="511"/>
            <p14:sldId id="512"/>
          </p14:sldIdLst>
        </p14:section>
        <p14:section name="Physical Fitness Health/Wellness" id="{1DC3D63C-AA1E-4D76-86E2-27E6ACE7F1C2}">
          <p14:sldIdLst>
            <p14:sldId id="451"/>
            <p14:sldId id="288"/>
            <p14:sldId id="452"/>
            <p14:sldId id="513"/>
            <p14:sldId id="514"/>
          </p14:sldIdLst>
        </p14:section>
        <p14:section name="Ergonomics Workstation Assessment" id="{FA1BCBD3-DB0E-471B-91BD-FD0C56D5A48A}">
          <p14:sldIdLst>
            <p14:sldId id="453"/>
            <p14:sldId id="290"/>
            <p14:sldId id="454"/>
            <p14:sldId id="457"/>
            <p14:sldId id="455"/>
            <p14:sldId id="456"/>
            <p14:sldId id="458"/>
            <p14:sldId id="459"/>
            <p14:sldId id="460"/>
            <p14:sldId id="517"/>
            <p14:sldId id="518"/>
            <p14:sldId id="461"/>
          </p14:sldIdLst>
        </p14:section>
        <p14:section name="Workbenches, Stools, Footrests" id="{83CA5EEB-9F7A-4EC1-9284-199881740539}">
          <p14:sldIdLst>
            <p14:sldId id="462"/>
            <p14:sldId id="463"/>
            <p14:sldId id="464"/>
            <p14:sldId id="299"/>
            <p14:sldId id="465"/>
            <p14:sldId id="467"/>
            <p14:sldId id="466"/>
            <p14:sldId id="468"/>
            <p14:sldId id="302"/>
            <p14:sldId id="469"/>
            <p14:sldId id="471"/>
            <p14:sldId id="470"/>
            <p14:sldId id="472"/>
            <p14:sldId id="473"/>
            <p14:sldId id="515"/>
            <p14:sldId id="516"/>
          </p14:sldIdLst>
        </p14:section>
        <p14:section name="Pipetting" id="{724414BC-5E76-4736-8E60-639B4B5F907B}">
          <p14:sldIdLst>
            <p14:sldId id="306"/>
            <p14:sldId id="474"/>
            <p14:sldId id="476"/>
            <p14:sldId id="475"/>
            <p14:sldId id="478"/>
            <p14:sldId id="477"/>
            <p14:sldId id="479"/>
            <p14:sldId id="480"/>
            <p14:sldId id="519"/>
            <p14:sldId id="520"/>
          </p14:sldIdLst>
        </p14:section>
        <p14:section name="Microscopy" id="{2B17BE61-6D51-4876-AF67-21C610EC4015}">
          <p14:sldIdLst>
            <p14:sldId id="481"/>
            <p14:sldId id="313"/>
            <p14:sldId id="482"/>
            <p14:sldId id="483"/>
            <p14:sldId id="484"/>
            <p14:sldId id="486"/>
            <p14:sldId id="485"/>
            <p14:sldId id="487"/>
            <p14:sldId id="319"/>
            <p14:sldId id="490"/>
            <p14:sldId id="488"/>
            <p14:sldId id="521"/>
            <p14:sldId id="522"/>
          </p14:sldIdLst>
        </p14:section>
        <p14:section name="Biological Safety Cabinets" id="{7A933A8F-203E-4C35-A177-EABED9C9A564}">
          <p14:sldIdLst>
            <p14:sldId id="489"/>
            <p14:sldId id="491"/>
            <p14:sldId id="494"/>
            <p14:sldId id="493"/>
            <p14:sldId id="492"/>
            <p14:sldId id="523"/>
            <p14:sldId id="524"/>
          </p14:sldIdLst>
        </p14:section>
        <p14:section name="Test Tube Handling" id="{871D7370-F7BD-43B7-A052-BF586C958D5D}">
          <p14:sldIdLst>
            <p14:sldId id="495"/>
            <p14:sldId id="496"/>
            <p14:sldId id="325"/>
            <p14:sldId id="525"/>
            <p14:sldId id="526"/>
          </p14:sldIdLst>
        </p14:section>
        <p14:section name="Material and Equipment Handling" id="{93BEBDE8-08FE-4EE6-B55D-262058FA5283}">
          <p14:sldIdLst>
            <p14:sldId id="326"/>
            <p14:sldId id="497"/>
            <p14:sldId id="498"/>
            <p14:sldId id="499"/>
            <p14:sldId id="501"/>
            <p14:sldId id="500"/>
            <p14:sldId id="417"/>
            <p14:sldId id="502"/>
            <p14:sldId id="333"/>
            <p14:sldId id="527"/>
            <p14:sldId id="528"/>
          </p14:sldIdLst>
        </p14:section>
        <p14:section name="Available Services" id="{9CD50E07-7BB5-4C68-9F31-D492B984651B}">
          <p14:sldIdLst>
            <p14:sldId id="503"/>
          </p14:sldIdLst>
        </p14:section>
        <p14:section name="Summary and Close" id="{6AC1D408-2931-4822-AE13-5C002F029BD6}">
          <p14:sldIdLst>
            <p14:sldId id="335"/>
            <p14:sldId id="504"/>
            <p14:sldId id="416"/>
          </p14:sldIdLst>
        </p14:section>
        <p14:section name="Menu" id="{3A6C2C21-5F0F-4231-A48F-3F209B1D010A}">
          <p14:sldIdLst/>
        </p14:section>
        <p14:section name="Resources" id="{EC1627AF-6F8C-4E3C-94B9-F7848834682D}">
          <p14:sldIdLst>
            <p14:sldId id="530"/>
          </p14:sldIdLst>
        </p14:section>
      </p14:sectionLst>
    </p:ext>
    <p:ext uri="{EFAFB233-063F-42B5-8137-9DF3F51BA10A}">
      <p15:sldGuideLst xmlns:p15="http://schemas.microsoft.com/office/powerpoint/2012/main">
        <p15:guide id="1" orient="horz" pos="230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32B"/>
    <a:srgbClr val="8EB65E"/>
    <a:srgbClr val="96BD5B"/>
    <a:srgbClr val="96BD51"/>
    <a:srgbClr val="96BD3E"/>
    <a:srgbClr val="88C02E"/>
    <a:srgbClr val="94CF35"/>
    <a:srgbClr val="86BD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60" autoAdjust="0"/>
    <p:restoredTop sz="72650" autoAdjust="0"/>
  </p:normalViewPr>
  <p:slideViewPr>
    <p:cSldViewPr showGuides="1">
      <p:cViewPr varScale="1">
        <p:scale>
          <a:sx n="73" d="100"/>
          <a:sy n="73" d="100"/>
        </p:scale>
        <p:origin x="1182" y="66"/>
      </p:cViewPr>
      <p:guideLst>
        <p:guide orient="horz" pos="2304"/>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F968DC-E97C-426C-9EA3-0B93109E7F3A}"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708CFF41-315E-41FA-8CBE-98203BFC3034}">
      <dgm:prSet phldrT="[Text]" custT="1"/>
      <dgm:spPr/>
      <dgm:t>
        <a:bodyPr/>
        <a:lstStyle/>
        <a:p>
          <a:r>
            <a:rPr lang="en-US" sz="2800" dirty="0">
              <a:solidFill>
                <a:schemeClr val="tx1"/>
              </a:solidFill>
            </a:rPr>
            <a:t>Ergonomics</a:t>
          </a:r>
          <a:endParaRPr lang="en-US" sz="1900" dirty="0">
            <a:solidFill>
              <a:schemeClr val="tx1"/>
            </a:solidFill>
          </a:endParaRPr>
        </a:p>
      </dgm:t>
    </dgm:pt>
    <dgm:pt modelId="{2A6982AA-81FC-4FF1-8819-98D1B8DF02E7}" type="parTrans" cxnId="{47816180-0360-44B2-8A49-39E2890EA1E2}">
      <dgm:prSet/>
      <dgm:spPr/>
      <dgm:t>
        <a:bodyPr/>
        <a:lstStyle/>
        <a:p>
          <a:endParaRPr lang="en-US"/>
        </a:p>
      </dgm:t>
    </dgm:pt>
    <dgm:pt modelId="{7E20ADC0-233C-4F95-85DB-CB01A6541A9A}" type="sibTrans" cxnId="{47816180-0360-44B2-8A49-39E2890EA1E2}">
      <dgm:prSet/>
      <dgm:spPr/>
      <dgm:t>
        <a:bodyPr/>
        <a:lstStyle/>
        <a:p>
          <a:endParaRPr lang="en-US"/>
        </a:p>
      </dgm:t>
    </dgm:pt>
    <dgm:pt modelId="{18BDCDD0-62B5-4FAF-A5E4-493E0F1F9D0A}">
      <dgm:prSet phldrT="[Text]"/>
      <dgm:spPr/>
      <dgm:t>
        <a:bodyPr/>
        <a:lstStyle/>
        <a:p>
          <a:r>
            <a:rPr lang="en-US" dirty="0">
              <a:solidFill>
                <a:schemeClr val="tx1"/>
              </a:solidFill>
            </a:rPr>
            <a:t>Neutral Position</a:t>
          </a:r>
        </a:p>
      </dgm:t>
    </dgm:pt>
    <dgm:pt modelId="{5BAB01CA-C180-470F-A0EC-27D9AE3347E5}" type="parTrans" cxnId="{03F442C5-7E20-4020-881A-B0DA8D21E8EB}">
      <dgm:prSet/>
      <dgm:spPr/>
      <dgm:t>
        <a:bodyPr/>
        <a:lstStyle/>
        <a:p>
          <a:endParaRPr lang="en-US"/>
        </a:p>
      </dgm:t>
    </dgm:pt>
    <dgm:pt modelId="{E9B12D7B-7198-425E-827D-AD81C6E24A22}" type="sibTrans" cxnId="{03F442C5-7E20-4020-881A-B0DA8D21E8EB}">
      <dgm:prSet/>
      <dgm:spPr/>
      <dgm:t>
        <a:bodyPr/>
        <a:lstStyle/>
        <a:p>
          <a:endParaRPr lang="en-US"/>
        </a:p>
      </dgm:t>
    </dgm:pt>
    <dgm:pt modelId="{9D08B6AF-A06F-4542-8E36-1C6A72D626EE}">
      <dgm:prSet phldrT="[Text]"/>
      <dgm:spPr/>
      <dgm:t>
        <a:bodyPr/>
        <a:lstStyle/>
        <a:p>
          <a:r>
            <a:rPr lang="en-US" dirty="0">
              <a:solidFill>
                <a:schemeClr val="tx1"/>
              </a:solidFill>
            </a:rPr>
            <a:t>Reach Zone</a:t>
          </a:r>
        </a:p>
      </dgm:t>
    </dgm:pt>
    <dgm:pt modelId="{7C45ECF8-28F1-4378-B778-8C87A38C9009}" type="parTrans" cxnId="{0E346A0B-7AE6-4514-B58C-F39E10A26848}">
      <dgm:prSet/>
      <dgm:spPr/>
      <dgm:t>
        <a:bodyPr/>
        <a:lstStyle/>
        <a:p>
          <a:endParaRPr lang="en-US"/>
        </a:p>
      </dgm:t>
    </dgm:pt>
    <dgm:pt modelId="{8E5EDA24-719A-46D3-AF88-605DB593A5B3}" type="sibTrans" cxnId="{0E346A0B-7AE6-4514-B58C-F39E10A26848}">
      <dgm:prSet/>
      <dgm:spPr/>
      <dgm:t>
        <a:bodyPr/>
        <a:lstStyle/>
        <a:p>
          <a:endParaRPr lang="en-US"/>
        </a:p>
      </dgm:t>
    </dgm:pt>
    <dgm:pt modelId="{FEF422B5-B138-4D57-980A-632E45D9776D}">
      <dgm:prSet phldrT="[Text]"/>
      <dgm:spPr/>
      <dgm:t>
        <a:bodyPr/>
        <a:lstStyle/>
        <a:p>
          <a:r>
            <a:rPr lang="en-US" dirty="0">
              <a:solidFill>
                <a:schemeClr val="tx1"/>
              </a:solidFill>
            </a:rPr>
            <a:t>Power Position</a:t>
          </a:r>
        </a:p>
      </dgm:t>
    </dgm:pt>
    <dgm:pt modelId="{FEDECA2B-1486-43EE-AF09-0D1A78CA7032}" type="parTrans" cxnId="{4DC71472-ED3C-4C2A-A823-5A6B9AE7A2CA}">
      <dgm:prSet/>
      <dgm:spPr/>
      <dgm:t>
        <a:bodyPr/>
        <a:lstStyle/>
        <a:p>
          <a:endParaRPr lang="en-US"/>
        </a:p>
      </dgm:t>
    </dgm:pt>
    <dgm:pt modelId="{D900BE92-73CA-4A6C-B42D-FF30B8E32645}" type="sibTrans" cxnId="{4DC71472-ED3C-4C2A-A823-5A6B9AE7A2CA}">
      <dgm:prSet/>
      <dgm:spPr/>
      <dgm:t>
        <a:bodyPr/>
        <a:lstStyle/>
        <a:p>
          <a:endParaRPr lang="en-US"/>
        </a:p>
      </dgm:t>
    </dgm:pt>
    <dgm:pt modelId="{3978F800-00EB-4CB8-BFEF-5C1913AFA95A}">
      <dgm:prSet phldrT="[Text]"/>
      <dgm:spPr/>
      <dgm:t>
        <a:bodyPr/>
        <a:lstStyle/>
        <a:p>
          <a:r>
            <a:rPr lang="en-US" dirty="0">
              <a:solidFill>
                <a:schemeClr val="tx1"/>
              </a:solidFill>
            </a:rPr>
            <a:t>Fatigue</a:t>
          </a:r>
          <a:r>
            <a:rPr lang="en-US" dirty="0"/>
            <a:t> </a:t>
          </a:r>
          <a:r>
            <a:rPr lang="en-US" dirty="0">
              <a:solidFill>
                <a:schemeClr val="tx1"/>
              </a:solidFill>
            </a:rPr>
            <a:t>Control</a:t>
          </a:r>
        </a:p>
      </dgm:t>
    </dgm:pt>
    <dgm:pt modelId="{F26400B6-B1DB-4F3F-A891-DCD23FB46920}" type="parTrans" cxnId="{22271726-E724-4C90-A1EF-F287C50F29B5}">
      <dgm:prSet/>
      <dgm:spPr/>
      <dgm:t>
        <a:bodyPr/>
        <a:lstStyle/>
        <a:p>
          <a:endParaRPr lang="en-US"/>
        </a:p>
      </dgm:t>
    </dgm:pt>
    <dgm:pt modelId="{509F2AD3-7D72-4B56-AC97-3F89478A729D}" type="sibTrans" cxnId="{22271726-E724-4C90-A1EF-F287C50F29B5}">
      <dgm:prSet/>
      <dgm:spPr/>
      <dgm:t>
        <a:bodyPr/>
        <a:lstStyle/>
        <a:p>
          <a:endParaRPr lang="en-US"/>
        </a:p>
      </dgm:t>
    </dgm:pt>
    <dgm:pt modelId="{D3FB713A-7940-46CC-A369-9EAF243B0A11}" type="pres">
      <dgm:prSet presAssocID="{AEF968DC-E97C-426C-9EA3-0B93109E7F3A}" presName="Name0" presStyleCnt="0">
        <dgm:presLayoutVars>
          <dgm:chMax val="1"/>
          <dgm:dir/>
          <dgm:animLvl val="ctr"/>
          <dgm:resizeHandles val="exact"/>
        </dgm:presLayoutVars>
      </dgm:prSet>
      <dgm:spPr/>
    </dgm:pt>
    <dgm:pt modelId="{AB25945C-A77C-4474-96A4-665BD5D5FD76}" type="pres">
      <dgm:prSet presAssocID="{708CFF41-315E-41FA-8CBE-98203BFC3034}" presName="centerShape" presStyleLbl="node0" presStyleIdx="0" presStyleCnt="1" custScaleX="174363"/>
      <dgm:spPr/>
    </dgm:pt>
    <dgm:pt modelId="{D22A1D27-A6F1-4BAB-918B-23BF4322E7C9}" type="pres">
      <dgm:prSet presAssocID="{18BDCDD0-62B5-4FAF-A5E4-493E0F1F9D0A}" presName="node" presStyleLbl="node1" presStyleIdx="0" presStyleCnt="4" custScaleX="174531">
        <dgm:presLayoutVars>
          <dgm:bulletEnabled val="1"/>
        </dgm:presLayoutVars>
      </dgm:prSet>
      <dgm:spPr/>
    </dgm:pt>
    <dgm:pt modelId="{710638A5-0603-422B-8640-240D187E61E2}" type="pres">
      <dgm:prSet presAssocID="{18BDCDD0-62B5-4FAF-A5E4-493E0F1F9D0A}" presName="dummy" presStyleCnt="0"/>
      <dgm:spPr/>
    </dgm:pt>
    <dgm:pt modelId="{93179AB5-DEFC-4C99-9D86-AF07CC1D4E6B}" type="pres">
      <dgm:prSet presAssocID="{E9B12D7B-7198-425E-827D-AD81C6E24A22}" presName="sibTrans" presStyleLbl="sibTrans2D1" presStyleIdx="0" presStyleCnt="4"/>
      <dgm:spPr/>
    </dgm:pt>
    <dgm:pt modelId="{176B2253-563E-4A88-8F57-1F1333746356}" type="pres">
      <dgm:prSet presAssocID="{9D08B6AF-A06F-4542-8E36-1C6A72D626EE}" presName="node" presStyleLbl="node1" presStyleIdx="1" presStyleCnt="4" custScaleX="147085" custRadScaleRad="133210" custRadScaleInc="3233">
        <dgm:presLayoutVars>
          <dgm:bulletEnabled val="1"/>
        </dgm:presLayoutVars>
      </dgm:prSet>
      <dgm:spPr/>
    </dgm:pt>
    <dgm:pt modelId="{F01DF5F0-289A-4A4D-80D2-31368093ACE0}" type="pres">
      <dgm:prSet presAssocID="{9D08B6AF-A06F-4542-8E36-1C6A72D626EE}" presName="dummy" presStyleCnt="0"/>
      <dgm:spPr/>
    </dgm:pt>
    <dgm:pt modelId="{ECD4CB70-4FDA-4A85-80C6-FCED3C0C7580}" type="pres">
      <dgm:prSet presAssocID="{8E5EDA24-719A-46D3-AF88-605DB593A5B3}" presName="sibTrans" presStyleLbl="sibTrans2D1" presStyleIdx="1" presStyleCnt="4"/>
      <dgm:spPr/>
    </dgm:pt>
    <dgm:pt modelId="{10CDEA78-726E-4435-B671-7748CBD02517}" type="pres">
      <dgm:prSet presAssocID="{FEF422B5-B138-4D57-980A-632E45D9776D}" presName="node" presStyleLbl="node1" presStyleIdx="2" presStyleCnt="4" custScaleX="180371">
        <dgm:presLayoutVars>
          <dgm:bulletEnabled val="1"/>
        </dgm:presLayoutVars>
      </dgm:prSet>
      <dgm:spPr/>
    </dgm:pt>
    <dgm:pt modelId="{C02E81EB-0052-41FD-9F21-7B1A01DBC2EB}" type="pres">
      <dgm:prSet presAssocID="{FEF422B5-B138-4D57-980A-632E45D9776D}" presName="dummy" presStyleCnt="0"/>
      <dgm:spPr/>
    </dgm:pt>
    <dgm:pt modelId="{6D1669A5-D5E5-4731-B24B-848DD21E6C83}" type="pres">
      <dgm:prSet presAssocID="{D900BE92-73CA-4A6C-B42D-FF30B8E32645}" presName="sibTrans" presStyleLbl="sibTrans2D1" presStyleIdx="2" presStyleCnt="4"/>
      <dgm:spPr/>
    </dgm:pt>
    <dgm:pt modelId="{65EDE5EB-2893-46C8-AA2F-A5F1B587CD9B}" type="pres">
      <dgm:prSet presAssocID="{3978F800-00EB-4CB8-BFEF-5C1913AFA95A}" presName="node" presStyleLbl="node1" presStyleIdx="3" presStyleCnt="4" custScaleX="143192" custRadScaleRad="134185" custRadScaleInc="-3210">
        <dgm:presLayoutVars>
          <dgm:bulletEnabled val="1"/>
        </dgm:presLayoutVars>
      </dgm:prSet>
      <dgm:spPr/>
    </dgm:pt>
    <dgm:pt modelId="{304565AA-4432-48D4-8142-7D884B2961EA}" type="pres">
      <dgm:prSet presAssocID="{3978F800-00EB-4CB8-BFEF-5C1913AFA95A}" presName="dummy" presStyleCnt="0"/>
      <dgm:spPr/>
    </dgm:pt>
    <dgm:pt modelId="{036A3EB3-3E7E-463A-BD77-9AF627539C02}" type="pres">
      <dgm:prSet presAssocID="{509F2AD3-7D72-4B56-AC97-3F89478A729D}" presName="sibTrans" presStyleLbl="sibTrans2D1" presStyleIdx="3" presStyleCnt="4"/>
      <dgm:spPr/>
    </dgm:pt>
  </dgm:ptLst>
  <dgm:cxnLst>
    <dgm:cxn modelId="{5608A303-BE84-400F-85BA-4C4D88489448}" type="presOf" srcId="{3978F800-00EB-4CB8-BFEF-5C1913AFA95A}" destId="{65EDE5EB-2893-46C8-AA2F-A5F1B587CD9B}" srcOrd="0" destOrd="0" presId="urn:microsoft.com/office/officeart/2005/8/layout/radial6"/>
    <dgm:cxn modelId="{0E346A0B-7AE6-4514-B58C-F39E10A26848}" srcId="{708CFF41-315E-41FA-8CBE-98203BFC3034}" destId="{9D08B6AF-A06F-4542-8E36-1C6A72D626EE}" srcOrd="1" destOrd="0" parTransId="{7C45ECF8-28F1-4378-B778-8C87A38C9009}" sibTransId="{8E5EDA24-719A-46D3-AF88-605DB593A5B3}"/>
    <dgm:cxn modelId="{05C7F40B-CA7A-4CF3-9C64-CC721D1A0EB9}" type="presOf" srcId="{9D08B6AF-A06F-4542-8E36-1C6A72D626EE}" destId="{176B2253-563E-4A88-8F57-1F1333746356}" srcOrd="0" destOrd="0" presId="urn:microsoft.com/office/officeart/2005/8/layout/radial6"/>
    <dgm:cxn modelId="{DDF4CD14-5D34-4F90-ADCC-EC85BE78CEE7}" type="presOf" srcId="{18BDCDD0-62B5-4FAF-A5E4-493E0F1F9D0A}" destId="{D22A1D27-A6F1-4BAB-918B-23BF4322E7C9}" srcOrd="0" destOrd="0" presId="urn:microsoft.com/office/officeart/2005/8/layout/radial6"/>
    <dgm:cxn modelId="{93CEE31B-CB3B-4C8B-B96D-BB3AD702D2DB}" type="presOf" srcId="{FEF422B5-B138-4D57-980A-632E45D9776D}" destId="{10CDEA78-726E-4435-B671-7748CBD02517}" srcOrd="0" destOrd="0" presId="urn:microsoft.com/office/officeart/2005/8/layout/radial6"/>
    <dgm:cxn modelId="{22271726-E724-4C90-A1EF-F287C50F29B5}" srcId="{708CFF41-315E-41FA-8CBE-98203BFC3034}" destId="{3978F800-00EB-4CB8-BFEF-5C1913AFA95A}" srcOrd="3" destOrd="0" parTransId="{F26400B6-B1DB-4F3F-A891-DCD23FB46920}" sibTransId="{509F2AD3-7D72-4B56-AC97-3F89478A729D}"/>
    <dgm:cxn modelId="{9256A727-3E65-46FF-ADBA-A43AF80B4E22}" type="presOf" srcId="{8E5EDA24-719A-46D3-AF88-605DB593A5B3}" destId="{ECD4CB70-4FDA-4A85-80C6-FCED3C0C7580}" srcOrd="0" destOrd="0" presId="urn:microsoft.com/office/officeart/2005/8/layout/radial6"/>
    <dgm:cxn modelId="{67069761-012F-4CA5-BB17-E7EA06651B75}" type="presOf" srcId="{708CFF41-315E-41FA-8CBE-98203BFC3034}" destId="{AB25945C-A77C-4474-96A4-665BD5D5FD76}" srcOrd="0" destOrd="0" presId="urn:microsoft.com/office/officeart/2005/8/layout/radial6"/>
    <dgm:cxn modelId="{4DC71472-ED3C-4C2A-A823-5A6B9AE7A2CA}" srcId="{708CFF41-315E-41FA-8CBE-98203BFC3034}" destId="{FEF422B5-B138-4D57-980A-632E45D9776D}" srcOrd="2" destOrd="0" parTransId="{FEDECA2B-1486-43EE-AF09-0D1A78CA7032}" sibTransId="{D900BE92-73CA-4A6C-B42D-FF30B8E32645}"/>
    <dgm:cxn modelId="{47816180-0360-44B2-8A49-39E2890EA1E2}" srcId="{AEF968DC-E97C-426C-9EA3-0B93109E7F3A}" destId="{708CFF41-315E-41FA-8CBE-98203BFC3034}" srcOrd="0" destOrd="0" parTransId="{2A6982AA-81FC-4FF1-8819-98D1B8DF02E7}" sibTransId="{7E20ADC0-233C-4F95-85DB-CB01A6541A9A}"/>
    <dgm:cxn modelId="{01066AC0-E083-4125-9DF2-968C2BC4CC3B}" type="presOf" srcId="{E9B12D7B-7198-425E-827D-AD81C6E24A22}" destId="{93179AB5-DEFC-4C99-9D86-AF07CC1D4E6B}" srcOrd="0" destOrd="0" presId="urn:microsoft.com/office/officeart/2005/8/layout/radial6"/>
    <dgm:cxn modelId="{03F442C5-7E20-4020-881A-B0DA8D21E8EB}" srcId="{708CFF41-315E-41FA-8CBE-98203BFC3034}" destId="{18BDCDD0-62B5-4FAF-A5E4-493E0F1F9D0A}" srcOrd="0" destOrd="0" parTransId="{5BAB01CA-C180-470F-A0EC-27D9AE3347E5}" sibTransId="{E9B12D7B-7198-425E-827D-AD81C6E24A22}"/>
    <dgm:cxn modelId="{49D957C7-6915-4BC9-8226-6857AC7AEB53}" type="presOf" srcId="{AEF968DC-E97C-426C-9EA3-0B93109E7F3A}" destId="{D3FB713A-7940-46CC-A369-9EAF243B0A11}" srcOrd="0" destOrd="0" presId="urn:microsoft.com/office/officeart/2005/8/layout/radial6"/>
    <dgm:cxn modelId="{7337F1D0-09A3-4EAB-88C7-2266174A44E2}" type="presOf" srcId="{D900BE92-73CA-4A6C-B42D-FF30B8E32645}" destId="{6D1669A5-D5E5-4731-B24B-848DD21E6C83}" srcOrd="0" destOrd="0" presId="urn:microsoft.com/office/officeart/2005/8/layout/radial6"/>
    <dgm:cxn modelId="{2F50C8E9-AF9F-47B3-8A2C-A21CF535FD6F}" type="presOf" srcId="{509F2AD3-7D72-4B56-AC97-3F89478A729D}" destId="{036A3EB3-3E7E-463A-BD77-9AF627539C02}" srcOrd="0" destOrd="0" presId="urn:microsoft.com/office/officeart/2005/8/layout/radial6"/>
    <dgm:cxn modelId="{ADB03420-2984-47EC-9D57-EA43E52BAA4C}" type="presParOf" srcId="{D3FB713A-7940-46CC-A369-9EAF243B0A11}" destId="{AB25945C-A77C-4474-96A4-665BD5D5FD76}" srcOrd="0" destOrd="0" presId="urn:microsoft.com/office/officeart/2005/8/layout/radial6"/>
    <dgm:cxn modelId="{08DD819D-6626-4432-A6A6-2931E32F9C5F}" type="presParOf" srcId="{D3FB713A-7940-46CC-A369-9EAF243B0A11}" destId="{D22A1D27-A6F1-4BAB-918B-23BF4322E7C9}" srcOrd="1" destOrd="0" presId="urn:microsoft.com/office/officeart/2005/8/layout/radial6"/>
    <dgm:cxn modelId="{5010FDBB-BB22-43D9-B3EF-7A2701DEC0D2}" type="presParOf" srcId="{D3FB713A-7940-46CC-A369-9EAF243B0A11}" destId="{710638A5-0603-422B-8640-240D187E61E2}" srcOrd="2" destOrd="0" presId="urn:microsoft.com/office/officeart/2005/8/layout/radial6"/>
    <dgm:cxn modelId="{B1159446-1083-4B7E-AA52-3B9610552AD7}" type="presParOf" srcId="{D3FB713A-7940-46CC-A369-9EAF243B0A11}" destId="{93179AB5-DEFC-4C99-9D86-AF07CC1D4E6B}" srcOrd="3" destOrd="0" presId="urn:microsoft.com/office/officeart/2005/8/layout/radial6"/>
    <dgm:cxn modelId="{C068D6ED-99E2-44EB-AA72-80900F1F3518}" type="presParOf" srcId="{D3FB713A-7940-46CC-A369-9EAF243B0A11}" destId="{176B2253-563E-4A88-8F57-1F1333746356}" srcOrd="4" destOrd="0" presId="urn:microsoft.com/office/officeart/2005/8/layout/radial6"/>
    <dgm:cxn modelId="{64594375-6CCC-4C49-B6F9-C5E2EAED10E0}" type="presParOf" srcId="{D3FB713A-7940-46CC-A369-9EAF243B0A11}" destId="{F01DF5F0-289A-4A4D-80D2-31368093ACE0}" srcOrd="5" destOrd="0" presId="urn:microsoft.com/office/officeart/2005/8/layout/radial6"/>
    <dgm:cxn modelId="{8E28A99A-54A6-4946-9F87-4317816DD79D}" type="presParOf" srcId="{D3FB713A-7940-46CC-A369-9EAF243B0A11}" destId="{ECD4CB70-4FDA-4A85-80C6-FCED3C0C7580}" srcOrd="6" destOrd="0" presId="urn:microsoft.com/office/officeart/2005/8/layout/radial6"/>
    <dgm:cxn modelId="{BF17D7CA-D06C-4C4A-AA40-9AA8D4F2F6B7}" type="presParOf" srcId="{D3FB713A-7940-46CC-A369-9EAF243B0A11}" destId="{10CDEA78-726E-4435-B671-7748CBD02517}" srcOrd="7" destOrd="0" presId="urn:microsoft.com/office/officeart/2005/8/layout/radial6"/>
    <dgm:cxn modelId="{DFF8D547-B0FF-4426-A8F8-168FD2C3412E}" type="presParOf" srcId="{D3FB713A-7940-46CC-A369-9EAF243B0A11}" destId="{C02E81EB-0052-41FD-9F21-7B1A01DBC2EB}" srcOrd="8" destOrd="0" presId="urn:microsoft.com/office/officeart/2005/8/layout/radial6"/>
    <dgm:cxn modelId="{E8A9A86D-6B3E-4A16-9A76-3759DDCE6A44}" type="presParOf" srcId="{D3FB713A-7940-46CC-A369-9EAF243B0A11}" destId="{6D1669A5-D5E5-4731-B24B-848DD21E6C83}" srcOrd="9" destOrd="0" presId="urn:microsoft.com/office/officeart/2005/8/layout/radial6"/>
    <dgm:cxn modelId="{B10D7C71-3129-4C9B-8C7C-9F63233BEA24}" type="presParOf" srcId="{D3FB713A-7940-46CC-A369-9EAF243B0A11}" destId="{65EDE5EB-2893-46C8-AA2F-A5F1B587CD9B}" srcOrd="10" destOrd="0" presId="urn:microsoft.com/office/officeart/2005/8/layout/radial6"/>
    <dgm:cxn modelId="{51A68541-5E3E-495D-92A3-3DE54544AABC}" type="presParOf" srcId="{D3FB713A-7940-46CC-A369-9EAF243B0A11}" destId="{304565AA-4432-48D4-8142-7D884B2961EA}" srcOrd="11" destOrd="0" presId="urn:microsoft.com/office/officeart/2005/8/layout/radial6"/>
    <dgm:cxn modelId="{40BABD52-00E6-4F96-8821-D720FD5E4DC5}" type="presParOf" srcId="{D3FB713A-7940-46CC-A369-9EAF243B0A11}" destId="{036A3EB3-3E7E-463A-BD77-9AF627539C02}"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A3EB3-3E7E-463A-BD77-9AF627539C02}">
      <dsp:nvSpPr>
        <dsp:cNvPr id="0" name=""/>
        <dsp:cNvSpPr/>
      </dsp:nvSpPr>
      <dsp:spPr>
        <a:xfrm>
          <a:off x="1409826" y="414192"/>
          <a:ext cx="3459686" cy="3459686"/>
        </a:xfrm>
        <a:prstGeom prst="blockArc">
          <a:avLst>
            <a:gd name="adj1" fmla="val 10510814"/>
            <a:gd name="adj2" fmla="val 17411628"/>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1669A5-D5E5-4731-B24B-848DD21E6C83}">
      <dsp:nvSpPr>
        <dsp:cNvPr id="0" name=""/>
        <dsp:cNvSpPr/>
      </dsp:nvSpPr>
      <dsp:spPr>
        <a:xfrm>
          <a:off x="1414588" y="620177"/>
          <a:ext cx="3459686" cy="3459686"/>
        </a:xfrm>
        <a:prstGeom prst="blockArc">
          <a:avLst>
            <a:gd name="adj1" fmla="val 4198689"/>
            <a:gd name="adj2" fmla="val 10930273"/>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CD4CB70-4FDA-4A85-80C6-FCED3C0C7580}">
      <dsp:nvSpPr>
        <dsp:cNvPr id="0" name=""/>
        <dsp:cNvSpPr/>
      </dsp:nvSpPr>
      <dsp:spPr>
        <a:xfrm>
          <a:off x="2554921" y="614193"/>
          <a:ext cx="3459686" cy="3459686"/>
        </a:xfrm>
        <a:prstGeom prst="blockArc">
          <a:avLst>
            <a:gd name="adj1" fmla="val 21481898"/>
            <a:gd name="adj2" fmla="val 6565232"/>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179AB5-DEFC-4C99-9D86-AF07CC1D4E6B}">
      <dsp:nvSpPr>
        <dsp:cNvPr id="0" name=""/>
        <dsp:cNvSpPr/>
      </dsp:nvSpPr>
      <dsp:spPr>
        <a:xfrm>
          <a:off x="2559392" y="420335"/>
          <a:ext cx="3459686" cy="3459686"/>
        </a:xfrm>
        <a:prstGeom prst="blockArc">
          <a:avLst>
            <a:gd name="adj1" fmla="val 15025119"/>
            <a:gd name="adj2" fmla="val 276632"/>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25945C-A77C-4474-96A4-665BD5D5FD76}">
      <dsp:nvSpPr>
        <dsp:cNvPr id="0" name=""/>
        <dsp:cNvSpPr/>
      </dsp:nvSpPr>
      <dsp:spPr>
        <a:xfrm>
          <a:off x="2333769" y="1451185"/>
          <a:ext cx="2778349" cy="159342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Ergonomics</a:t>
          </a:r>
          <a:endParaRPr lang="en-US" sz="1900" kern="1200" dirty="0">
            <a:solidFill>
              <a:schemeClr val="tx1"/>
            </a:solidFill>
          </a:endParaRPr>
        </a:p>
      </dsp:txBody>
      <dsp:txXfrm>
        <a:off x="2740649" y="1684537"/>
        <a:ext cx="1964589" cy="1126724"/>
      </dsp:txXfrm>
    </dsp:sp>
    <dsp:sp modelId="{D22A1D27-A6F1-4BAB-918B-23BF4322E7C9}">
      <dsp:nvSpPr>
        <dsp:cNvPr id="0" name=""/>
        <dsp:cNvSpPr/>
      </dsp:nvSpPr>
      <dsp:spPr>
        <a:xfrm>
          <a:off x="2749585" y="510"/>
          <a:ext cx="1946718" cy="11153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Neutral Position</a:t>
          </a:r>
        </a:p>
      </dsp:txBody>
      <dsp:txXfrm>
        <a:off x="3034675" y="163856"/>
        <a:ext cx="1376538" cy="788707"/>
      </dsp:txXfrm>
    </dsp:sp>
    <dsp:sp modelId="{176B2253-563E-4A88-8F57-1F1333746356}">
      <dsp:nvSpPr>
        <dsp:cNvPr id="0" name=""/>
        <dsp:cNvSpPr/>
      </dsp:nvSpPr>
      <dsp:spPr>
        <a:xfrm>
          <a:off x="5153163" y="1728299"/>
          <a:ext cx="1640585" cy="11153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Reach Zone</a:t>
          </a:r>
        </a:p>
      </dsp:txBody>
      <dsp:txXfrm>
        <a:off x="5393421" y="1891645"/>
        <a:ext cx="1160069" cy="788707"/>
      </dsp:txXfrm>
    </dsp:sp>
    <dsp:sp modelId="{10CDEA78-726E-4435-B671-7748CBD02517}">
      <dsp:nvSpPr>
        <dsp:cNvPr id="0" name=""/>
        <dsp:cNvSpPr/>
      </dsp:nvSpPr>
      <dsp:spPr>
        <a:xfrm>
          <a:off x="2717015" y="3379888"/>
          <a:ext cx="2011857" cy="11153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Power Position</a:t>
          </a:r>
        </a:p>
      </dsp:txBody>
      <dsp:txXfrm>
        <a:off x="3011645" y="3543234"/>
        <a:ext cx="1422597" cy="788707"/>
      </dsp:txXfrm>
    </dsp:sp>
    <dsp:sp modelId="{65EDE5EB-2893-46C8-AA2F-A5F1B587CD9B}">
      <dsp:nvSpPr>
        <dsp:cNvPr id="0" name=""/>
        <dsp:cNvSpPr/>
      </dsp:nvSpPr>
      <dsp:spPr>
        <a:xfrm>
          <a:off x="657374" y="1728305"/>
          <a:ext cx="1597163" cy="111539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Fatigue</a:t>
          </a:r>
          <a:r>
            <a:rPr lang="en-US" sz="2800" kern="1200" dirty="0"/>
            <a:t> </a:t>
          </a:r>
          <a:r>
            <a:rPr lang="en-US" sz="2800" kern="1200" dirty="0">
              <a:solidFill>
                <a:schemeClr val="tx1"/>
              </a:solidFill>
            </a:rPr>
            <a:t>Control</a:t>
          </a:r>
        </a:p>
      </dsp:txBody>
      <dsp:txXfrm>
        <a:off x="891273" y="1891651"/>
        <a:ext cx="1129365" cy="78870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33405-9891-46B9-BE63-26F061BFC96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913C0CE-3410-48E9-8509-57169D43DEF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A66CB6B-0E9B-490F-846C-25AD47100BEA}" type="datetimeFigureOut">
              <a:rPr lang="en-US"/>
              <a:pPr>
                <a:defRPr/>
              </a:pPr>
              <a:t>11/9/2020</a:t>
            </a:fld>
            <a:endParaRPr lang="en-US"/>
          </a:p>
        </p:txBody>
      </p:sp>
      <p:sp>
        <p:nvSpPr>
          <p:cNvPr id="4" name="Slide Image Placeholder 3">
            <a:extLst>
              <a:ext uri="{FF2B5EF4-FFF2-40B4-BE49-F238E27FC236}">
                <a16:creationId xmlns:a16="http://schemas.microsoft.com/office/drawing/2014/main" id="{88B469BF-EADD-408E-A80B-D076877CD6E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4800326-F565-452B-AC6F-2F465E7BAD7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0B6161D-9C4C-4F8D-9276-2D748BD4F7B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3FB8524-C536-47F7-8172-7A77F4FB2BC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60A23F61-BB49-44F3-A04D-EB4472ED92D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about:blank#:~:text=XQ%20Instruments%20designs%20single%2Dtube,portable%2C%20and%20cost%2Defficient."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AEB850BD-83AB-4B46-9B72-C2F8E762159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A07D36A8-7216-4849-8958-19466667AD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a:extLst>
              <a:ext uri="{FF2B5EF4-FFF2-40B4-BE49-F238E27FC236}">
                <a16:creationId xmlns:a16="http://schemas.microsoft.com/office/drawing/2014/main" id="{1B353C76-ACB9-43D0-8A78-B82871BC36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E324A-850E-425B-8A7C-A5A8A7C959A2}"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Please go back and review the information if you missed the question.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22073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 integral part of the lab is the use of lab hoods or biosafety cabinets (BSCs).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Similar hazards as for microscope work are seen with hunched postures and forward reaches.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Ergonomics principles of Neutral Position and Support, Reach Zone, Power Position and Fatigue Control go a long way to enhance BSC use.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101</a:t>
            </a:fld>
            <a:endParaRPr lang="en-US" altLang="en-US"/>
          </a:p>
        </p:txBody>
      </p:sp>
    </p:spTree>
    <p:extLst>
      <p:ext uri="{BB962C8B-B14F-4D97-AF65-F5344CB8AC3E}">
        <p14:creationId xmlns:p14="http://schemas.microsoft.com/office/powerpoint/2010/main" val="14031247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Follow these work practices and tips.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standing at the BSC, use anti-fatigue matting and wear supportive shoes.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Position materials as close as possible to avoid extended reaching.</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a turntable to store equipment close at hand. This prevents reaching and twisting.</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102</a:t>
            </a:fld>
            <a:endParaRPr lang="en-US" altLang="en-US"/>
          </a:p>
        </p:txBody>
      </p:sp>
    </p:spTree>
    <p:extLst>
      <p:ext uri="{BB962C8B-B14F-4D97-AF65-F5344CB8AC3E}">
        <p14:creationId xmlns:p14="http://schemas.microsoft.com/office/powerpoint/2010/main" val="218778137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To reduce contact stress to forearms and wrists: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Apply closed-cell foam padding to the front edge of </a:t>
            </a:r>
            <a:r>
              <a:rPr lang="en-US" sz="1200" b="1" kern="1200" dirty="0">
                <a:effectLst/>
                <a:latin typeface="Arial" panose="020B0604020202020204" pitchFamily="34" charset="0"/>
                <a:ea typeface="Calibri" panose="020F0502020204030204" pitchFamily="34" charset="0"/>
                <a:cs typeface="Times New Roman" panose="02020603050405020304" pitchFamily="18" charset="0"/>
              </a:rPr>
              <a:t>the BSC.</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sure the padding can be decontaminated.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Attach external armrests to the cabinet to support the arms at the correct height and angle.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sure they do not restrict air flow. Where decontamination is a problem, consider the </a:t>
            </a:r>
            <a:r>
              <a:rPr lang="en-US" sz="1200" b="1" kern="1200" dirty="0">
                <a:effectLst/>
                <a:latin typeface="Arial" panose="020B0604020202020204" pitchFamily="34" charset="0"/>
                <a:ea typeface="Calibri" panose="020F0502020204030204" pitchFamily="34" charset="0"/>
                <a:cs typeface="Times New Roman" panose="02020603050405020304" pitchFamily="18" charset="0"/>
              </a:rPr>
              <a:t>use of bubble wrap that is disposable and inex</a:t>
            </a:r>
            <a:r>
              <a:rPr lang="en-US" sz="1200" b="1" dirty="0">
                <a:effectLst/>
                <a:latin typeface="Arial" panose="020B0604020202020204" pitchFamily="34" charset="0"/>
                <a:ea typeface="Calibri" panose="020F0502020204030204" pitchFamily="34" charset="0"/>
                <a:cs typeface="Times New Roman" panose="02020603050405020304" pitchFamily="18" charset="0"/>
              </a:rPr>
              <a:t>pensive.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103</a:t>
            </a:fld>
            <a:endParaRPr lang="en-US" altLang="en-US"/>
          </a:p>
        </p:txBody>
      </p:sp>
    </p:spTree>
    <p:extLst>
      <p:ext uri="{BB962C8B-B14F-4D97-AF65-F5344CB8AC3E}">
        <p14:creationId xmlns:p14="http://schemas.microsoft.com/office/powerpoint/2010/main" val="35217293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seated at the BSC, use a fully adjustable chair or stool that provides adequate back support, adjustable seat angle, and height adjustability.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Ensure adequate leg and thigh clearance under the cabinet.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Raise the cabinet a couple of inches if necessary and possible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a footrest, not the chair ring, to provide stability in leaning forward from the hips.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This reduces pressure on the back of the legs.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Consider the use of a seat height and angle adjustable sit-stand stool such as the Salli or Bambach Stool.</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104</a:t>
            </a:fld>
            <a:endParaRPr lang="en-US" altLang="en-US"/>
          </a:p>
        </p:txBody>
      </p:sp>
    </p:spTree>
    <p:extLst>
      <p:ext uri="{BB962C8B-B14F-4D97-AF65-F5344CB8AC3E}">
        <p14:creationId xmlns:p14="http://schemas.microsoft.com/office/powerpoint/2010/main" val="18469503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Newer BSCs that have height adjustable tables with downdraft or backdraft rather than the traditional updraft exhausting are being seen more and more. They eliminate the bent, forward posture of traditional BSCs.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 improvements are a perforated front grill reduced by 1-2 inches that allows the work platform to be closer to the worker, non-glare glass on the sash window, adjustable plexiglass barriers and a platform with wells for placement of tall containers to reduce reaching.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ergonomics to your advantage when using BSCs.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105</a:t>
            </a:fld>
            <a:endParaRPr lang="en-US" altLang="en-US"/>
          </a:p>
        </p:txBody>
      </p:sp>
    </p:spTree>
    <p:extLst>
      <p:ext uri="{BB962C8B-B14F-4D97-AF65-F5344CB8AC3E}">
        <p14:creationId xmlns:p14="http://schemas.microsoft.com/office/powerpoint/2010/main" val="20293482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 The answer is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106</a:t>
            </a:fld>
            <a:endParaRPr lang="en-US" altLang="en-US"/>
          </a:p>
        </p:txBody>
      </p:sp>
    </p:spTree>
    <p:extLst>
      <p:ext uri="{BB962C8B-B14F-4D97-AF65-F5344CB8AC3E}">
        <p14:creationId xmlns:p14="http://schemas.microsoft.com/office/powerpoint/2010/main" val="15831777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hangingPunct="0"/>
            <a:r>
              <a:rPr lang="en-US" sz="1200" b="1" kern="1200" dirty="0">
                <a:solidFill>
                  <a:schemeClr val="tx1"/>
                </a:solidFill>
                <a:effectLst/>
                <a:latin typeface="Arial" panose="020B0604020202020204" pitchFamily="34" charset="0"/>
                <a:ea typeface="+mn-ea"/>
                <a:cs typeface="Arial" panose="020B0604020202020204" pitchFamily="34" charset="0"/>
              </a:rPr>
              <a:t>Please go back and review the information if  you missed the question.</a:t>
            </a:r>
            <a:endParaRPr lang="en-US"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107</a:t>
            </a:fld>
            <a:endParaRPr lang="en-US" altLang="en-US"/>
          </a:p>
        </p:txBody>
      </p:sp>
    </p:spTree>
    <p:extLst>
      <p:ext uri="{BB962C8B-B14F-4D97-AF65-F5344CB8AC3E}">
        <p14:creationId xmlns:p14="http://schemas.microsoft.com/office/powerpoint/2010/main" val="26262790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Handling test tubes is a very common task in the lab. Here are some ideas to enhance test tube handling.</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Whole body posture comes into play. Adjust the chair properly before you start work so it provides adequate back support.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Remove the chair arms if they interfere with the ability to get close to your work.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Arrange tubes to minimize reaching and twisting by placing them as close as possible to you. Use a container to raise test tube racks when necessary. When possible use a vortexer mixer rack instead of holding tubes by hand.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both hands to open and close test tubes to lessen the stress on one hand or the other.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Rotate the cap in one direction with one hand while rotating the tube in the opposite direction with the other hand.</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108</a:t>
            </a:fld>
            <a:endParaRPr lang="en-US" altLang="en-US"/>
          </a:p>
        </p:txBody>
      </p:sp>
    </p:spTree>
    <p:extLst>
      <p:ext uri="{BB962C8B-B14F-4D97-AF65-F5344CB8AC3E}">
        <p14:creationId xmlns:p14="http://schemas.microsoft.com/office/powerpoint/2010/main" val="26442587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cap removers to minimize pinch grip and stress on the fingers. An example is the Gilson's Jimmy microtube opener.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If screwing many similar microtubes, automatic or powered capping and de-capping tools and equipment may be appropriate.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See: </a:t>
            </a:r>
            <a:r>
              <a:rPr lang="en-US" sz="1200" b="1"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https://nbsscientific.com/xqinstruments/#:~:text=XQ%20Instruments%20designs%20single%2Dtube,portable%2C%20and%20cost%2Defficient.</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109</a:t>
            </a:fld>
            <a:endParaRPr lang="en-US" altLang="en-US"/>
          </a:p>
        </p:txBody>
      </p:sp>
    </p:spTree>
    <p:extLst>
      <p:ext uri="{BB962C8B-B14F-4D97-AF65-F5344CB8AC3E}">
        <p14:creationId xmlns:p14="http://schemas.microsoft.com/office/powerpoint/2010/main" val="28336586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Here are some miscellaneous tips for micro-manipulation of materials and tools that involves fine motor skills.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plastic vials with fewer threads to reduce twisting motions during capping and uncapping lids.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Tilt storage bins toward you to reduce wrist flexion while reaching for supplies.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forceps manipulation, use small pieces of foam, like the type used on pencils and pens to prevent soreness on the fingertips.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Practice using forceps between the index and middle fingers instead of using the thumb and the index finger.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110</a:t>
            </a:fld>
            <a:endParaRPr lang="en-US" altLang="en-US"/>
          </a:p>
        </p:txBody>
      </p:sp>
    </p:spTree>
    <p:extLst>
      <p:ext uri="{BB962C8B-B14F-4D97-AF65-F5344CB8AC3E}">
        <p14:creationId xmlns:p14="http://schemas.microsoft.com/office/powerpoint/2010/main" val="2440171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Specifically, you’ll learn a practical definition of ergonomics, ergonomics principles, and known common laboratory work-related musculoskeletal disorders (WMSDs) that may occur.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Most importantly, you will learn how to apply a step-by-step ergonomics workstation assessment process to laboratory tasks including pipetting, microscopy, use of biological safety cabinets and the set-up of laboratory workstations.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a:t>
            </a:fld>
            <a:endParaRPr lang="en-US" altLang="en-US"/>
          </a:p>
        </p:txBody>
      </p:sp>
    </p:spTree>
    <p:extLst>
      <p:ext uri="{BB962C8B-B14F-4D97-AF65-F5344CB8AC3E}">
        <p14:creationId xmlns:p14="http://schemas.microsoft.com/office/powerpoint/2010/main" val="342567043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111</a:t>
            </a:fld>
            <a:endParaRPr lang="en-US" altLang="en-US"/>
          </a:p>
        </p:txBody>
      </p:sp>
    </p:spTree>
    <p:extLst>
      <p:ext uri="{BB962C8B-B14F-4D97-AF65-F5344CB8AC3E}">
        <p14:creationId xmlns:p14="http://schemas.microsoft.com/office/powerpoint/2010/main" val="19265850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latinLnBrk="0" hangingPunct="0"/>
            <a:r>
              <a:rPr lang="en-US" sz="1200" b="1" i="0" kern="1200" baseline="0" dirty="0">
                <a:solidFill>
                  <a:schemeClr val="tx1"/>
                </a:solidFill>
                <a:effectLst/>
                <a:latin typeface="Arial" panose="020B0604020202020204" pitchFamily="34" charset="0"/>
                <a:ea typeface="+mn-ea"/>
                <a:cs typeface="Arial" panose="020B0604020202020204" pitchFamily="34" charset="0"/>
              </a:rPr>
              <a:t>Please go back and review the information for any questions you missed.</a:t>
            </a:r>
            <a:endParaRPr lang="en-US"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112</a:t>
            </a:fld>
            <a:endParaRPr lang="en-US" altLang="en-US"/>
          </a:p>
        </p:txBody>
      </p:sp>
    </p:spTree>
    <p:extLst>
      <p:ext uri="{BB962C8B-B14F-4D97-AF65-F5344CB8AC3E}">
        <p14:creationId xmlns:p14="http://schemas.microsoft.com/office/powerpoint/2010/main" val="21045349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Next let’s get into the specifics of using ergonomics principles for material and equipment handling. Lifting, pushing, pulling, carrying.</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First though, what is the very first guideline for safe material handling?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Think of it this way.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is the safest lift you can do? It’s the one you don’t do!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appropriate, make sure you use the equipment available to assist with or accomplish the lift.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113</a:t>
            </a:fld>
            <a:endParaRPr lang="en-US" altLang="en-US"/>
          </a:p>
        </p:txBody>
      </p:sp>
    </p:spTree>
    <p:extLst>
      <p:ext uri="{BB962C8B-B14F-4D97-AF65-F5344CB8AC3E}">
        <p14:creationId xmlns:p14="http://schemas.microsoft.com/office/powerpoint/2010/main" val="8345401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When you do any type of material handling, up front planning goes a long way to minimize stress and strain and allows you to get assistance if you need it.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Understand what your personal physical performance limit truly is.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you exceed your limit, you significantly increase your risk of injury. It can literally take only a quarter of a second for a life-changing injury to take place.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you need help. . . get it!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114</a:t>
            </a:fld>
            <a:endParaRPr lang="en-US" altLang="en-US"/>
          </a:p>
        </p:txBody>
      </p:sp>
    </p:spTree>
    <p:extLst>
      <p:ext uri="{BB962C8B-B14F-4D97-AF65-F5344CB8AC3E}">
        <p14:creationId xmlns:p14="http://schemas.microsoft.com/office/powerpoint/2010/main" val="6252568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at this point you have determined the manual material handling task is within your personal performance limit and you are going to handle it.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is the best technique to use?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Let’s turn to the technique commonly used by professional weightlifters.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They call it the Power Lift. It makes use of the ergonomics principle of the Power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Remember you have done your up-front planning to decide if you need to use mechanical equipment or get someone to help you.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have thought through where the material you are gong to handle is going to end up.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have anticipated any surprises.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115</a:t>
            </a:fld>
            <a:endParaRPr lang="en-US" altLang="en-US"/>
          </a:p>
        </p:txBody>
      </p:sp>
    </p:spTree>
    <p:extLst>
      <p:ext uri="{BB962C8B-B14F-4D97-AF65-F5344CB8AC3E}">
        <p14:creationId xmlns:p14="http://schemas.microsoft.com/office/powerpoint/2010/main" val="35653262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30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All right, first step . . . approach the object with your feet slightly wider than shoulder width.</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sure you have good footing.</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Straddle the object as much as possible almost making it a part of you.</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Now bend your hips and knees somewhat and reach your hands to the object.</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Figure out the best way to grip the object. This might be at a diagonal.</a:t>
            </a:r>
          </a:p>
          <a:p>
            <a:pPr marL="0" marR="0" lvl="0" indent="0">
              <a:spcBef>
                <a:spcPts val="0"/>
              </a:spcBef>
              <a:spcAft>
                <a:spcPts val="30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can also build a bridge with your elbow on your knee to unload your back as you get your grip. </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116</a:t>
            </a:fld>
            <a:endParaRPr lang="en-US" altLang="en-US"/>
          </a:p>
        </p:txBody>
      </p:sp>
    </p:spTree>
    <p:extLst>
      <p:ext uri="{BB962C8B-B14F-4D97-AF65-F5344CB8AC3E}">
        <p14:creationId xmlns:p14="http://schemas.microsoft.com/office/powerpoint/2010/main" val="34252451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Your goal is to keep the object as close as possible to you.</a:t>
            </a:r>
          </a:p>
          <a:p>
            <a:pPr marL="0" marR="0" lvl="0" indent="0">
              <a:spcBef>
                <a:spcPts val="30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Tighten up your stomach muscles.</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are now ready to lift! </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One last critical step. . . at the moment of the exertion . . . LOOK UP. </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Look up as you lift.</a:t>
            </a:r>
          </a:p>
          <a:p>
            <a:pPr marL="0" marR="0" lvl="0" indent="0">
              <a:spcBef>
                <a:spcPts val="0"/>
              </a:spcBef>
              <a:spcAft>
                <a:spcPts val="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Looking up will automatically put you into the Power Position and you will use the large muscles of your legs and thighs - not your back to accomplish the lift. </a:t>
            </a:r>
          </a:p>
          <a:p>
            <a:pPr marL="0" marR="0" lvl="0" indent="0">
              <a:spcBef>
                <a:spcPts val="0"/>
              </a:spcBef>
              <a:spcAft>
                <a:spcPts val="300"/>
              </a:spcAft>
              <a:buFontTx/>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Your back muscles will work with your stomach muscles to stabilize your spine in the neutral position.</a:t>
            </a:r>
          </a:p>
          <a:p>
            <a:pPr marL="0" marR="0" lvl="0" indent="0" algn="l" defTabSz="914400" rtl="0" eaLnBrk="0" fontAlgn="base" latinLnBrk="0" hangingPunct="0">
              <a:lnSpc>
                <a:spcPct val="100000"/>
              </a:lnSpc>
              <a:spcBef>
                <a:spcPts val="0"/>
              </a:spcBef>
              <a:spcAft>
                <a:spcPts val="300"/>
              </a:spcAft>
              <a:buClrTx/>
              <a:buSzTx/>
              <a:buFont typeface="+mj-lt"/>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117</a:t>
            </a:fld>
            <a:endParaRPr lang="en-US" altLang="en-US"/>
          </a:p>
        </p:txBody>
      </p:sp>
    </p:spTree>
    <p:extLst>
      <p:ext uri="{BB962C8B-B14F-4D97-AF65-F5344CB8AC3E}">
        <p14:creationId xmlns:p14="http://schemas.microsoft.com/office/powerpoint/2010/main" val="968428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Practice the Power Lift technique to get comfortable with it. It may seem a bit strange at first. Make it a habit and you will be amazed at the difference it makes.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Many people who use the power lift say they feel stronger and more powerful using the technique.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That must be why it’s called the, “Power Lift”!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118</a:t>
            </a:fld>
            <a:endParaRPr lang="en-US" altLang="en-US"/>
          </a:p>
        </p:txBody>
      </p:sp>
    </p:spTree>
    <p:extLst>
      <p:ext uri="{BB962C8B-B14F-4D97-AF65-F5344CB8AC3E}">
        <p14:creationId xmlns:p14="http://schemas.microsoft.com/office/powerpoint/2010/main" val="303567432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If you have a lighter weight item that you can handle with one hand use the Golfer’s Lift.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Lifting one leg back as you bend over at the hip to reach to the item counterbalances the trunk and works well.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Practice using the Golfer’s Lift as it makes sense for you.</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119</a:t>
            </a:fld>
            <a:endParaRPr lang="en-US" altLang="en-US"/>
          </a:p>
        </p:txBody>
      </p:sp>
    </p:spTree>
    <p:extLst>
      <p:ext uri="{BB962C8B-B14F-4D97-AF65-F5344CB8AC3E}">
        <p14:creationId xmlns:p14="http://schemas.microsoft.com/office/powerpoint/2010/main" val="12580872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very effective technique is to break the lift into stages. For example, let’s say you have an item on a cart at about waist level that you need to get onto a higher level. You could try to muscle it up with your arms and shoulders . . . but that can put stress into the back.</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With the two-stage lift, you actually use the power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bend your hips and knees to start the item at a higher position, for example at chest or shoulder level.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Then as you stand upright the item is already at the height you need it to be.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make good use of leg strength and not just arm strength. Legs are stronger than arms!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Or let’s say you are reaching away from you to pick up an item.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Maybe a box on a workbench.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Slide the box to the edge as the first stage of the lift and then once its closer, use the power lift technique.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120</a:t>
            </a:fld>
            <a:endParaRPr lang="en-US" altLang="en-US"/>
          </a:p>
        </p:txBody>
      </p:sp>
    </p:spTree>
    <p:extLst>
      <p:ext uri="{BB962C8B-B14F-4D97-AF65-F5344CB8AC3E}">
        <p14:creationId xmlns:p14="http://schemas.microsoft.com/office/powerpoint/2010/main" val="14008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also discuss specific strategies to enhance personal performance and comfort through warmup and stretching activities, physical fitness, and health and wellness activities.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an additional benefit, people who have attended ergonomics sessions discover they can apply this assessment process to other work or even home environments.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a:t>
            </a:fld>
            <a:endParaRPr lang="en-US" altLang="en-US"/>
          </a:p>
        </p:txBody>
      </p:sp>
    </p:spTree>
    <p:extLst>
      <p:ext uri="{BB962C8B-B14F-4D97-AF65-F5344CB8AC3E}">
        <p14:creationId xmlns:p14="http://schemas.microsoft.com/office/powerpoint/2010/main" val="255385116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Bottom line - use the power position techniques to your advantage. But with any situation, always please use lift assistive devices that may be appropriate (hydraulic or pneumatic lift, etc.). Better to have a device do the lift than the human.</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Keep in the front of your mind your knowledge of your personal limit and always get assistance if you need it.</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121</a:t>
            </a:fld>
            <a:endParaRPr lang="en-US" altLang="en-US"/>
          </a:p>
        </p:txBody>
      </p:sp>
    </p:spTree>
    <p:extLst>
      <p:ext uri="{BB962C8B-B14F-4D97-AF65-F5344CB8AC3E}">
        <p14:creationId xmlns:p14="http://schemas.microsoft.com/office/powerpoint/2010/main" val="21762272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122</a:t>
            </a:fld>
            <a:endParaRPr lang="en-US" altLang="en-US"/>
          </a:p>
        </p:txBody>
      </p:sp>
    </p:spTree>
    <p:extLst>
      <p:ext uri="{BB962C8B-B14F-4D97-AF65-F5344CB8AC3E}">
        <p14:creationId xmlns:p14="http://schemas.microsoft.com/office/powerpoint/2010/main" val="17538254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latinLnBrk="0" hangingPunct="0"/>
            <a:r>
              <a:rPr lang="en-US" sz="1200" b="1" i="0" kern="1200" baseline="0" dirty="0">
                <a:solidFill>
                  <a:schemeClr val="tx1"/>
                </a:solidFill>
                <a:effectLst/>
                <a:latin typeface="+mn-lt"/>
                <a:ea typeface="+mn-ea"/>
                <a:cs typeface="+mn-cs"/>
              </a:rPr>
              <a:t>Please go back and review the information for any questions you missed.</a:t>
            </a:r>
            <a:endParaRPr lang="en-US" dirty="0">
              <a:effectLst/>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123</a:t>
            </a:fld>
            <a:endParaRPr lang="en-US" altLang="en-US"/>
          </a:p>
        </p:txBody>
      </p:sp>
    </p:spTree>
    <p:extLst>
      <p:ext uri="{BB962C8B-B14F-4D97-AF65-F5344CB8AC3E}">
        <p14:creationId xmlns:p14="http://schemas.microsoft.com/office/powerpoint/2010/main" val="31584042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For employees wishing to request an ergonomics evaluation or training services follow the instructions listed in the APHIS Ergonomics website: </a:t>
            </a:r>
            <a:r>
              <a:rPr lang="en-US" sz="1200" b="1" u="sng" dirty="0">
                <a:effectLst/>
                <a:latin typeface="Arial" panose="020B0604020202020204" pitchFamily="34" charset="0"/>
                <a:ea typeface="Calibri" panose="020F0502020204030204" pitchFamily="34" charset="0"/>
                <a:cs typeface="Times New Roman" panose="02020603050405020304" pitchFamily="18" charset="0"/>
              </a:rPr>
              <a:t>https://www.aphis.usda.gov/aphis/ourfocus/business-services/emergency_management/ergonomics_program/</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124</a:t>
            </a:fld>
            <a:endParaRPr lang="en-US" altLang="en-US"/>
          </a:p>
        </p:txBody>
      </p:sp>
    </p:spTree>
    <p:extLst>
      <p:ext uri="{BB962C8B-B14F-4D97-AF65-F5344CB8AC3E}">
        <p14:creationId xmlns:p14="http://schemas.microsoft.com/office/powerpoint/2010/main" val="12647950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We’ve covered a lot of ground in the USDA APHIS Laboratory Ergonomics Training session.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defined Work-related Musculoskeletal Disorders and common causes.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defined ergonomics as, “Fit the Job to the Person” and “Work Smarter, Not Harder”, we outlined a set of ergonomics principles and we went through how to use the Lab Ergonomics Assessment Process.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125</a:t>
            </a:fld>
            <a:endParaRPr lang="en-US" altLang="en-US"/>
          </a:p>
        </p:txBody>
      </p:sp>
    </p:spTree>
    <p:extLst>
      <p:ext uri="{BB962C8B-B14F-4D97-AF65-F5344CB8AC3E}">
        <p14:creationId xmlns:p14="http://schemas.microsoft.com/office/powerpoint/2010/main" val="392653639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outlined the benefits of personal physical fitness and health and wellness and you learned a series of stretches.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detailed specific ergonomics tips and techniques for common laboratory tasks: pipetting, microscopy, use of biological safety cabinets, test tube handling and the set-up of laboratory workstations.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126</a:t>
            </a:fld>
            <a:endParaRPr lang="en-US" altLang="en-US"/>
          </a:p>
        </p:txBody>
      </p:sp>
    </p:spTree>
    <p:extLst>
      <p:ext uri="{BB962C8B-B14F-4D97-AF65-F5344CB8AC3E}">
        <p14:creationId xmlns:p14="http://schemas.microsoft.com/office/powerpoint/2010/main" val="32863412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All in all, we hope this information helps you be more comfortable, safe and productive in the lab.</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Thanks for your time and attention!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127</a:t>
            </a:fld>
            <a:endParaRPr lang="en-US" altLang="en-US"/>
          </a:p>
        </p:txBody>
      </p:sp>
    </p:spTree>
    <p:extLst>
      <p:ext uri="{BB962C8B-B14F-4D97-AF65-F5344CB8AC3E}">
        <p14:creationId xmlns:p14="http://schemas.microsoft.com/office/powerpoint/2010/main" val="15446254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128</a:t>
            </a:fld>
            <a:endParaRPr lang="en-US" altLang="en-US"/>
          </a:p>
        </p:txBody>
      </p:sp>
    </p:spTree>
    <p:extLst>
      <p:ext uri="{BB962C8B-B14F-4D97-AF65-F5344CB8AC3E}">
        <p14:creationId xmlns:p14="http://schemas.microsoft.com/office/powerpoint/2010/main" val="130761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More than likely you have heard the word, “ergonomics” before.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It seems everywhere you look; marketeers are using the word to tout a product’s “ergonomic” qualities and benefits; a tool with an “ergonomic” handle or a car seat with “ergonomic design”.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in the lab environment how do we best define ergonomics?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13</a:t>
            </a:fld>
            <a:endParaRPr lang="en-US" altLang="en-US"/>
          </a:p>
        </p:txBody>
      </p:sp>
    </p:spTree>
    <p:extLst>
      <p:ext uri="{BB962C8B-B14F-4D97-AF65-F5344CB8AC3E}">
        <p14:creationId xmlns:p14="http://schemas.microsoft.com/office/powerpoint/2010/main" val="1056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Picture for a moment those who work in labs. Some are taller, some are shorter, some are smaller, and some are larger. In other words, just in terms of size there is a very diverse workforce.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Our challenge is to have a workplace that can accommodate this diverse population. In other words, we want to, “Fit the job to the person.”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This is in direct contrast to forcing, “The person to fit the job.”</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great example is microscopy.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microscope properly set-up for a shorter person will be very uncomfortable for a taller person and can potentially lead to a musculoskeletal issue.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14</a:t>
            </a:fld>
            <a:endParaRPr lang="en-US" altLang="en-US"/>
          </a:p>
        </p:txBody>
      </p:sp>
    </p:spTree>
    <p:extLst>
      <p:ext uri="{BB962C8B-B14F-4D97-AF65-F5344CB8AC3E}">
        <p14:creationId xmlns:p14="http://schemas.microsoft.com/office/powerpoint/2010/main" val="1240709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Another common definition of ergonomics involves controlling the level of physical stress and exertion required to perform the task at hand.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Here, the goal is to figure out methods to control the physical stresses and exertions by examining how tasks are accomplished and then develop methods to optimize performing the tasks.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expression, “Work smarter, not harder” nicely sums up this concept.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our objective is to use the ergonomics assessment process to identify potential risk factors and then craft reasonable and viable methods to better, “Fit the Job to the Person” and “Work Smarter, Not Harder”.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15</a:t>
            </a:fld>
            <a:endParaRPr lang="en-US" altLang="en-US"/>
          </a:p>
        </p:txBody>
      </p:sp>
    </p:spTree>
    <p:extLst>
      <p:ext uri="{BB962C8B-B14F-4D97-AF65-F5344CB8AC3E}">
        <p14:creationId xmlns:p14="http://schemas.microsoft.com/office/powerpoint/2010/main" val="139417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To help ensure the workplace is the most comfortable and effective possible, we’ll define a set of ergonomics principles.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focus on four of them:</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Neutral Position and Support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Reach Zone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Power Position and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Fatigue Control</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16</a:t>
            </a:fld>
            <a:endParaRPr lang="en-US" altLang="en-US"/>
          </a:p>
        </p:txBody>
      </p:sp>
    </p:spTree>
    <p:extLst>
      <p:ext uri="{BB962C8B-B14F-4D97-AF65-F5344CB8AC3E}">
        <p14:creationId xmlns:p14="http://schemas.microsoft.com/office/powerpoint/2010/main" val="2327630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first ergonomics principle is Neutral Position and Support.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Although we stand upright on our feet, it's really the spine and pelvis that provide the foundation for our body.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When you hold yourself in the neutral position, your spinal column, when viewed from the side, is actually in an S-shape configuration.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 inner curve in the lower back and neck and an outer curve in the mid-back area.</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Why S-shape? Think springs! The S-shape allows the spine to act like a spring and increases the spine’s ability to handle stress.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17</a:t>
            </a:fld>
            <a:endParaRPr lang="en-US" altLang="en-US"/>
          </a:p>
        </p:txBody>
      </p:sp>
    </p:spTree>
    <p:extLst>
      <p:ext uri="{BB962C8B-B14F-4D97-AF65-F5344CB8AC3E}">
        <p14:creationId xmlns:p14="http://schemas.microsoft.com/office/powerpoint/2010/main" val="278189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about the other joints of the body? Every joint has a neutral position. We call it, “mid-range of joint position”.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Think about your elbow. From a physical performance standpoint, what position of the elbow is the most functional?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With the elbow straight or bent all the way?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elbow is most functional at about 90 degrees of bend. This is the position of greatest strength and also protects the joint and surrounding soft tissues like muscles, tendons, ligaments and nerves.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Every joint of the body has a “mid-range of joint position”.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18</a:t>
            </a:fld>
            <a:endParaRPr lang="en-US" altLang="en-US"/>
          </a:p>
        </p:txBody>
      </p:sp>
    </p:spTree>
    <p:extLst>
      <p:ext uri="{BB962C8B-B14F-4D97-AF65-F5344CB8AC3E}">
        <p14:creationId xmlns:p14="http://schemas.microsoft.com/office/powerpoint/2010/main" val="3943995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Of course, you can’t spend all your time with your spine and joints in the absolute neutral position.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However, the closer you can position your joints to the “mid-range of joint position”, the better.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next time you find yourself in an out-of-neutral position, identify why you are out of neutral and consider options to improve the situation to allow you to be more in neutral.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Even if you can spend 15% more time in neutral, that 15% can make a big difference!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make use of the Neutral Position concept in assessing and setting up lab workstations and equipment.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19</a:t>
            </a:fld>
            <a:endParaRPr lang="en-US" altLang="en-US"/>
          </a:p>
        </p:txBody>
      </p:sp>
    </p:spTree>
    <p:extLst>
      <p:ext uri="{BB962C8B-B14F-4D97-AF65-F5344CB8AC3E}">
        <p14:creationId xmlns:p14="http://schemas.microsoft.com/office/powerpoint/2010/main" val="424374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A23F61-BB49-44F3-A04D-EB4472ED92D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9071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Reach Zone is the second ergonomics principle; it has to do with how far away from your body you need to reach.</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 how long can you hold a 10# load at arm’s length?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at arm's length, it gets heavy quite quickly.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That’s why, in fact, if you must hold the load at all, you know you want to hold it as close to your body as you can.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Structurally, the body is designed to function within a specific operating range. We call this the Reach Zone.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Determined by your arm’s length, it’s defined by a sphere from hip to shoulder level within arm’s reach to the front and side.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20</a:t>
            </a:fld>
            <a:endParaRPr lang="en-US" altLang="en-US"/>
          </a:p>
        </p:txBody>
      </p:sp>
    </p:spTree>
    <p:extLst>
      <p:ext uri="{BB962C8B-B14F-4D97-AF65-F5344CB8AC3E}">
        <p14:creationId xmlns:p14="http://schemas.microsoft.com/office/powerpoint/2010/main" val="2347097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Are we saying never reach outside your reach zone? Of course, the answer is NO!</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But if you find yourself reaching way outside your reach zone with a heavy load in an awkward position think about ways to decrease the reach distance.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general, set up as much as possible to work within your Reach Zone. We’ll examine specific lab related situations a little later in the session.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21</a:t>
            </a:fld>
            <a:endParaRPr lang="en-US" altLang="en-US"/>
          </a:p>
        </p:txBody>
      </p:sp>
    </p:spTree>
    <p:extLst>
      <p:ext uri="{BB962C8B-B14F-4D97-AF65-F5344CB8AC3E}">
        <p14:creationId xmlns:p14="http://schemas.microsoft.com/office/powerpoint/2010/main" val="312764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far, we have outlined the ergonomics principle of Neutral Position and Support and Reach Zone.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But what about if you have to lift or move supplies, containers and equipment?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the Neutral Position really the best position for this kind of activity?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it turns out – it’s not.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From the body’s perspective the third ergonomics principle, Power Position is a better way to go.</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22</a:t>
            </a:fld>
            <a:endParaRPr lang="en-US" altLang="en-US"/>
          </a:p>
        </p:txBody>
      </p:sp>
    </p:spTree>
    <p:extLst>
      <p:ext uri="{BB962C8B-B14F-4D97-AF65-F5344CB8AC3E}">
        <p14:creationId xmlns:p14="http://schemas.microsoft.com/office/powerpoint/2010/main" val="2487123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Here’s what the Power Position looks like: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Feet shoulder width or slightly wider.</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Good footing so you don’t slip.</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Spine maintained in neutral.</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Hips and knees bent slightly.</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Head and shoulders upright.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23</a:t>
            </a:fld>
            <a:endParaRPr lang="en-US" altLang="en-US"/>
          </a:p>
        </p:txBody>
      </p:sp>
    </p:spTree>
    <p:extLst>
      <p:ext uri="{BB962C8B-B14F-4D97-AF65-F5344CB8AC3E}">
        <p14:creationId xmlns:p14="http://schemas.microsoft.com/office/powerpoint/2010/main" val="937994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fact, this position is used in just about any sport as a “ready”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We’ll examine how you can use the Power Position in many ways – lifting materials but also, for using tools and equipment and setting up the work area.</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can even use the power position to get a drink at the water fountain! Rather than just bending over at the waist with your knees straight – stressing your lower back – use the power position.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Give it a try!</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24</a:t>
            </a:fld>
            <a:endParaRPr lang="en-US" altLang="en-US"/>
          </a:p>
        </p:txBody>
      </p:sp>
    </p:spTree>
    <p:extLst>
      <p:ext uri="{BB962C8B-B14F-4D97-AF65-F5344CB8AC3E}">
        <p14:creationId xmlns:p14="http://schemas.microsoft.com/office/powerpoint/2010/main" val="3851287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far, we have gone over the ergonomics principles of Neutral Position and Support, Reach Zone and Power Position.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last principle is Fatigue Control.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You’ll notice we’re using the word “Control” and not “Eliminate” when discussing fatigue.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Physical fatigue is a normal occurrence in the routine of our lives. It is not possible to eliminate fatigue.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overall health and wellness, we need to recover from fatigue through appropriate rest, hydration and nutrition.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25</a:t>
            </a:fld>
            <a:endParaRPr lang="en-US" altLang="en-US"/>
          </a:p>
        </p:txBody>
      </p:sp>
    </p:spTree>
    <p:extLst>
      <p:ext uri="{BB962C8B-B14F-4D97-AF65-F5344CB8AC3E}">
        <p14:creationId xmlns:p14="http://schemas.microsoft.com/office/powerpoint/2010/main" val="628004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First, how do you recognize fatigue? Physical fatigue is demonstrated when physical and/or repetitive tasks result in muscle tiredness.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We experience a decrease in general physical strength and coordination.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We are more prone to making mistakes.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We may be more likely to experience injuries.</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26</a:t>
            </a:fld>
            <a:endParaRPr lang="en-US" altLang="en-US"/>
          </a:p>
        </p:txBody>
      </p:sp>
    </p:spTree>
    <p:extLst>
      <p:ext uri="{BB962C8B-B14F-4D97-AF65-F5344CB8AC3E}">
        <p14:creationId xmlns:p14="http://schemas.microsoft.com/office/powerpoint/2010/main" val="3480701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can you do to control fatigue?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Try to mix up job tasks to provide a variety of physical activities. This is called job rotation. Break a larger task into smaller tasks.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 when possible alternate lab tasks, like pipetting between right and left hands.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sure you take appropriate recovery breaks to give your body a chance to replenish energy supplies and fluid intake.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other words, try to not skip breaks and lunch.</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27</a:t>
            </a:fld>
            <a:endParaRPr lang="en-US" altLang="en-US"/>
          </a:p>
        </p:txBody>
      </p:sp>
    </p:spTree>
    <p:extLst>
      <p:ext uri="{BB962C8B-B14F-4D97-AF65-F5344CB8AC3E}">
        <p14:creationId xmlns:p14="http://schemas.microsoft.com/office/powerpoint/2010/main" val="3956903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Drink plenty of fluid on a periodic basis. If you are thirsty you are on your way to dehydration.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stretching to promote blood circulation and joint lubrication.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Look at the Physical Fitness, Health and Wellness and Stretching sections for details about using stretching as a part of your overall fatigue control strategy.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Consciously work to identify and control fatigue at work.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28</a:t>
            </a:fld>
            <a:endParaRPr lang="en-US" altLang="en-US"/>
          </a:p>
        </p:txBody>
      </p:sp>
    </p:spTree>
    <p:extLst>
      <p:ext uri="{BB962C8B-B14F-4D97-AF65-F5344CB8AC3E}">
        <p14:creationId xmlns:p14="http://schemas.microsoft.com/office/powerpoint/2010/main" val="315109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ergonomics is all about fitting the job to the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person</a:t>
            </a:r>
            <a:r>
              <a:rPr lang="en-US" sz="1200" b="1" dirty="0">
                <a:effectLst/>
                <a:latin typeface="Arial" panose="020B0604020202020204" pitchFamily="34" charset="0"/>
                <a:ea typeface="Calibri" panose="020F0502020204030204" pitchFamily="34" charset="0"/>
                <a:cs typeface="Times New Roman" panose="02020603050405020304" pitchFamily="18" charset="0"/>
              </a:rPr>
              <a:t> and working smarter not harder.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We’ve discussed four ergonomics principles: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Neutral Position and Support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Reach Zone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Power Position and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Fatigue Control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can use these principles to help guide how to safely and effectively do your work. Check out the Tips and Techniques Section for additional examples.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29</a:t>
            </a:fld>
            <a:endParaRPr lang="en-US" altLang="en-US"/>
          </a:p>
        </p:txBody>
      </p:sp>
    </p:spTree>
    <p:extLst>
      <p:ext uri="{BB962C8B-B14F-4D97-AF65-F5344CB8AC3E}">
        <p14:creationId xmlns:p14="http://schemas.microsoft.com/office/powerpoint/2010/main" val="103616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Arial" panose="020B0604020202020204" pitchFamily="34" charset="0"/>
                <a:cs typeface="Arial" panose="020B0604020202020204" pitchFamily="34" charset="0"/>
              </a:rPr>
              <a:t>Hello everyone. Welcome to USDA APHIS Laboratory Ergonomics</a:t>
            </a:r>
            <a:r>
              <a:rPr lang="en-US" sz="1600" b="1" dirty="0">
                <a:latin typeface="Arial" panose="020B0604020202020204" pitchFamily="34" charset="0"/>
                <a:cs typeface="Arial" panose="020B0604020202020204" pitchFamily="34" charset="0"/>
              </a:rPr>
              <a:t>. </a:t>
            </a:r>
          </a:p>
          <a:p>
            <a:r>
              <a:rPr lang="en-US" sz="1400" b="1" dirty="0">
                <a:latin typeface="Arial" panose="020B0604020202020204" pitchFamily="34" charset="0"/>
                <a:cs typeface="Arial" panose="020B0604020202020204" pitchFamily="34" charset="0"/>
              </a:rPr>
              <a:t>Click on the Menu link to access the Menu.</a:t>
            </a:r>
          </a:p>
          <a:p>
            <a:r>
              <a:rPr lang="en-US" sz="1400" b="1" dirty="0">
                <a:latin typeface="Arial" panose="020B0604020202020204" pitchFamily="34" charset="0"/>
                <a:cs typeface="Arial" panose="020B0604020202020204" pitchFamily="34" charset="0"/>
              </a:rPr>
              <a:t>The Speaker Icon in the upper left corner controls the audio playback (play, pause and volume).</a:t>
            </a:r>
          </a:p>
          <a:p>
            <a:r>
              <a:rPr lang="en-US" sz="1400" b="1" dirty="0">
                <a:latin typeface="Arial" panose="020B0604020202020204" pitchFamily="34" charset="0"/>
                <a:cs typeface="Arial" panose="020B0604020202020204" pitchFamily="34" charset="0"/>
              </a:rPr>
              <a:t>Handouts are available for the presentation and can be accessed by clicking on the icon to the right of the title.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a:t>
            </a:fld>
            <a:endParaRPr lang="en-US" altLang="en-US"/>
          </a:p>
        </p:txBody>
      </p:sp>
    </p:spTree>
    <p:extLst>
      <p:ext uri="{BB962C8B-B14F-4D97-AF65-F5344CB8AC3E}">
        <p14:creationId xmlns:p14="http://schemas.microsoft.com/office/powerpoint/2010/main" val="11230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30</a:t>
            </a:fld>
            <a:endParaRPr lang="en-US" altLang="en-US"/>
          </a:p>
        </p:txBody>
      </p:sp>
    </p:spTree>
    <p:extLst>
      <p:ext uri="{BB962C8B-B14F-4D97-AF65-F5344CB8AC3E}">
        <p14:creationId xmlns:p14="http://schemas.microsoft.com/office/powerpoint/2010/main" val="228012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Please go back and review the information for any questions you missed.</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31</a:t>
            </a:fld>
            <a:endParaRPr lang="en-US" altLang="en-US"/>
          </a:p>
        </p:txBody>
      </p:sp>
    </p:spTree>
    <p:extLst>
      <p:ext uri="{BB962C8B-B14F-4D97-AF65-F5344CB8AC3E}">
        <p14:creationId xmlns:p14="http://schemas.microsoft.com/office/powerpoint/2010/main" val="3316562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The absence of a sound ergonomics workplace environment and work practices can lead to a variety of physical ailments termed work-related musculoskeletal disorders (WMSDs).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Other terms include Cumulative Trauma Disorders (CTDs), or Repetitive Strain Injuries (RSIs).</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Work-related musculoskeletal disorders involve the muscles, joints, nerves, tendons, ligaments, cartilage, or spinal discs. Mainly occurring in the back, neck, arms, and wrists they typically reflect a gradual onset of symptoms. </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32</a:t>
            </a:fld>
            <a:endParaRPr lang="en-US" altLang="en-US"/>
          </a:p>
        </p:txBody>
      </p:sp>
    </p:spTree>
    <p:extLst>
      <p:ext uri="{BB962C8B-B14F-4D97-AF65-F5344CB8AC3E}">
        <p14:creationId xmlns:p14="http://schemas.microsoft.com/office/powerpoint/2010/main" val="3292314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instance, many WMSDs result from longer-term wear and tear on the body.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However, a single episode like lifting a too heavy load in an awkward position may result in trauma.</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Whether gradual or sudden onset, the objective is to recognize the potential risk factors.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Experience tells us that utilizing the ergonomics assessment process will assist you in applying the ergonomics principles to make a positive difference for yourself.</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33</a:t>
            </a:fld>
            <a:endParaRPr lang="en-US" altLang="en-US"/>
          </a:p>
        </p:txBody>
      </p:sp>
    </p:spTree>
    <p:extLst>
      <p:ext uri="{BB962C8B-B14F-4D97-AF65-F5344CB8AC3E}">
        <p14:creationId xmlns:p14="http://schemas.microsoft.com/office/powerpoint/2010/main" val="152997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factors have the potential to result in WMSDs?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Factors include awkward postures, overhead reaching, and twisting the body.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Other recognized WMSD factors are highly repetitive activities like pipetting and screwing/unscrewing caps on lab samples and contact stress like resting the wrists and forearms on the edge of a surface or leaning forward with the elbows on the surface.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34</a:t>
            </a:fld>
            <a:endParaRPr lang="en-US" altLang="en-US"/>
          </a:p>
        </p:txBody>
      </p:sp>
    </p:spTree>
    <p:extLst>
      <p:ext uri="{BB962C8B-B14F-4D97-AF65-F5344CB8AC3E}">
        <p14:creationId xmlns:p14="http://schemas.microsoft.com/office/powerpoint/2010/main" val="2835402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Specific to laboratory tasks here is a list of common WMSDs with potential causes.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 use of Biosafety Cabinets with repetitive tasks involving elbows positioned above the mid-chest height have the potential to result in shoulder Rotator Cuff Tendonitis.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Forceful hand grasping and turning associated with volumetric handling may be correlated with DeQuervains Tendinitis (tendonitis of a thumb tendon).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Manual pipetting involving repetitive use of tools with sharp handles or hard edges may be related to Trigger Finger (a condition in which a finger gets stuck in a bent position and then snaps straight).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workstation that is too high resulting in arm elevation may be related to Thoracic Outlet Syndrome (a condition affecting the upper extremity nerves and blood vessels).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35</a:t>
            </a:fld>
            <a:endParaRPr lang="en-US" altLang="en-US"/>
          </a:p>
        </p:txBody>
      </p:sp>
    </p:spTree>
    <p:extLst>
      <p:ext uri="{BB962C8B-B14F-4D97-AF65-F5344CB8AC3E}">
        <p14:creationId xmlns:p14="http://schemas.microsoft.com/office/powerpoint/2010/main" val="29858097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Of course, not everyone who performs laboratory tasks will develop WMSDs; however, it is important you understand the basics of WMSDs so you can identify any potential issues early on and most importantly enact preventive measures.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Don’t allow small issues to develop into major ones!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Report any significant medical issues to the appropriate individuals in your workplace.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36</a:t>
            </a:fld>
            <a:endParaRPr lang="en-US" altLang="en-US"/>
          </a:p>
        </p:txBody>
      </p:sp>
    </p:spTree>
    <p:extLst>
      <p:ext uri="{BB962C8B-B14F-4D97-AF65-F5344CB8AC3E}">
        <p14:creationId xmlns:p14="http://schemas.microsoft.com/office/powerpoint/2010/main" val="5195668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37</a:t>
            </a:fld>
            <a:endParaRPr lang="en-US" altLang="en-US"/>
          </a:p>
        </p:txBody>
      </p:sp>
    </p:spTree>
    <p:extLst>
      <p:ext uri="{BB962C8B-B14F-4D97-AF65-F5344CB8AC3E}">
        <p14:creationId xmlns:p14="http://schemas.microsoft.com/office/powerpoint/2010/main" val="11964896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go back and review the information for any questions you missed.</a:t>
            </a:r>
          </a:p>
          <a:p>
            <a:r>
              <a:rPr lang="en-US" b="1"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38</a:t>
            </a:fld>
            <a:endParaRPr lang="en-US" altLang="en-US"/>
          </a:p>
        </p:txBody>
      </p:sp>
    </p:spTree>
    <p:extLst>
      <p:ext uri="{BB962C8B-B14F-4D97-AF65-F5344CB8AC3E}">
        <p14:creationId xmlns:p14="http://schemas.microsoft.com/office/powerpoint/2010/main" val="1827589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Anyone who plays a sport knows the importance of warming up and stretching for two primary reasons: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It minimizes the likelihood of injury and enhances performance.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Your job certainly involves physical activity. What are you doing specifically to warm up and stretch as part of your job?</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the answer is . . . nothing, you are increasing the risk of suffering a musculoskeletal disorder and limiting the level of your job performance.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39</a:t>
            </a:fld>
            <a:endParaRPr lang="en-US" altLang="en-US"/>
          </a:p>
        </p:txBody>
      </p:sp>
    </p:spTree>
    <p:extLst>
      <p:ext uri="{BB962C8B-B14F-4D97-AF65-F5344CB8AC3E}">
        <p14:creationId xmlns:p14="http://schemas.microsoft.com/office/powerpoint/2010/main" val="249576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panose="020B0604020202020204" pitchFamily="34" charset="0"/>
                <a:ea typeface="+mn-ea"/>
                <a:cs typeface="Arial" panose="020B0604020202020204" pitchFamily="34" charset="0"/>
              </a:rPr>
              <a:t>The Animal and Plant Health Inspection Service is a multi-faceted Agency with a broad mission that includes protecting and promoting U.S. agricultural health, regulating genetically engineered organisms, administering the Animal Welfare Act and carrying out wildlife damage management activities. </a:t>
            </a:r>
          </a:p>
          <a:p>
            <a:r>
              <a:rPr lang="en-US" sz="1400" b="1" kern="1200" dirty="0">
                <a:solidFill>
                  <a:schemeClr val="tx1"/>
                </a:solidFill>
                <a:effectLst/>
                <a:latin typeface="Arial" panose="020B0604020202020204" pitchFamily="34" charset="0"/>
                <a:ea typeface="+mn-ea"/>
                <a:cs typeface="Arial" panose="020B0604020202020204" pitchFamily="34" charset="0"/>
              </a:rPr>
              <a:t>These efforts support the overall mission of USDA, which is to protect and promote food, agriculture, natural resources and related issues.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a:t>
            </a:fld>
            <a:endParaRPr lang="en-US" altLang="en-US"/>
          </a:p>
        </p:txBody>
      </p:sp>
    </p:spTree>
    <p:extLst>
      <p:ext uri="{BB962C8B-B14F-4D97-AF65-F5344CB8AC3E}">
        <p14:creationId xmlns:p14="http://schemas.microsoft.com/office/powerpoint/2010/main" val="3613111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Stretching not only primes the body:</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It also increases blood flow to the working tissues providing more oxygen and nutrition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It helps to loosen the joints to decrease stiffness and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It helps to improve alertness levels through increased levels of oxygen in the blood going to the brain.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Think of it, all of this just from stretching.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40</a:t>
            </a:fld>
            <a:endParaRPr lang="en-US" altLang="en-US"/>
          </a:p>
        </p:txBody>
      </p:sp>
    </p:spTree>
    <p:extLst>
      <p:ext uri="{BB962C8B-B14F-4D97-AF65-F5344CB8AC3E}">
        <p14:creationId xmlns:p14="http://schemas.microsoft.com/office/powerpoint/2010/main" val="1033512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Guidelines for stretching include:</a:t>
            </a:r>
          </a:p>
          <a:p>
            <a:pPr marL="342900" marR="0" lvl="0" indent="-342900">
              <a:spcBef>
                <a:spcPts val="30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Follow any specific medical restrictions</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Warm-up by performing a few repetitive movements such as making and opening a fist or shoulder rolls</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Always stretch from the neutral position</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slow controlled movements</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Push the stretch only as far as is comfortable for you</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should feel a stretching not pain </a:t>
            </a:r>
          </a:p>
          <a:p>
            <a:pPr marL="342900" marR="0" lvl="0" indent="-342900">
              <a:spcBef>
                <a:spcPts val="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Listen to your body - Stop the stretch if you experience any numbness or tingling</a:t>
            </a:r>
          </a:p>
          <a:p>
            <a:pPr marL="342900" marR="0" lvl="0" indent="-342900">
              <a:spcBef>
                <a:spcPts val="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Don't hold your breath during the stretch – breathe in with the stretch and out with the relaxation</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41</a:t>
            </a:fld>
            <a:endParaRPr lang="en-US" altLang="en-US"/>
          </a:p>
        </p:txBody>
      </p:sp>
    </p:spTree>
    <p:extLst>
      <p:ext uri="{BB962C8B-B14F-4D97-AF65-F5344CB8AC3E}">
        <p14:creationId xmlns:p14="http://schemas.microsoft.com/office/powerpoint/2010/main" val="515925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None/>
            </a:pPr>
            <a:r>
              <a:rPr lang="en-US" sz="1200" b="1" dirty="0">
                <a:latin typeface="Arial" panose="020B0604020202020204" pitchFamily="34" charset="0"/>
                <a:cs typeface="Arial" panose="020B0604020202020204" pitchFamily="34" charset="0"/>
              </a:rPr>
              <a:t>Handout</a:t>
            </a:r>
          </a:p>
          <a:p>
            <a:pPr marL="0" indent="0">
              <a:spcBef>
                <a:spcPts val="0"/>
              </a:spcBef>
              <a:spcAft>
                <a:spcPts val="0"/>
              </a:spcAft>
              <a:buNone/>
            </a:pPr>
            <a:r>
              <a:rPr lang="en-US" sz="1200" b="1" dirty="0">
                <a:latin typeface="Arial" panose="020B0604020202020204" pitchFamily="34" charset="0"/>
                <a:cs typeface="Arial" panose="020B0604020202020204" pitchFamily="34" charset="0"/>
              </a:rPr>
              <a:t>In PowerPoint Normal View click on the icon to the right of the title to open the document.</a:t>
            </a:r>
          </a:p>
          <a:p>
            <a:r>
              <a:rPr lang="en-US" b="1" dirty="0">
                <a:latin typeface="Arial" panose="020B0604020202020204" pitchFamily="34" charset="0"/>
                <a:cs typeface="Arial" panose="020B0604020202020204" pitchFamily="34" charset="0"/>
              </a:rPr>
              <a:t>See the Resources slide for other handouts and resources.</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42</a:t>
            </a:fld>
            <a:endParaRPr lang="en-US" altLang="en-US"/>
          </a:p>
        </p:txBody>
      </p:sp>
    </p:spTree>
    <p:extLst>
      <p:ext uri="{BB962C8B-B14F-4D97-AF65-F5344CB8AC3E}">
        <p14:creationId xmlns:p14="http://schemas.microsoft.com/office/powerpoint/2010/main" val="1029154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43</a:t>
            </a:fld>
            <a:endParaRPr lang="en-US" altLang="en-US"/>
          </a:p>
        </p:txBody>
      </p:sp>
    </p:spTree>
    <p:extLst>
      <p:ext uri="{BB962C8B-B14F-4D97-AF65-F5344CB8AC3E}">
        <p14:creationId xmlns:p14="http://schemas.microsoft.com/office/powerpoint/2010/main" val="12251032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go back and review the information for any questions you missed.</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44</a:t>
            </a:fld>
            <a:endParaRPr lang="en-US" altLang="en-US"/>
          </a:p>
        </p:txBody>
      </p:sp>
    </p:spTree>
    <p:extLst>
      <p:ext uri="{BB962C8B-B14F-4D97-AF65-F5344CB8AC3E}">
        <p14:creationId xmlns:p14="http://schemas.microsoft.com/office/powerpoint/2010/main" val="768428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When we talk about overall personal physical fitness does your job provide all the components of a well-rounded, well-balanced physical fitness program?</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Does it provide all the strength, flexibility and heart and lung fitness you need?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More than likely the answer is NO.</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Many studies have shown that individuals with balanced personal physical fitness are less likely to sustain an injury.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 physical fitness is a combination of strength, flexibility and aerobic endurance. To better meet your job demands you can perform a variety of exercises at home or a fitness center.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45</a:t>
            </a:fld>
            <a:endParaRPr lang="en-US" altLang="en-US"/>
          </a:p>
        </p:txBody>
      </p:sp>
    </p:spTree>
    <p:extLst>
      <p:ext uri="{BB962C8B-B14F-4D97-AF65-F5344CB8AC3E}">
        <p14:creationId xmlns:p14="http://schemas.microsoft.com/office/powerpoint/2010/main" val="10851133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HERE IS A VERY IMPORTANT POINT: If you have any health concerns about starting a physical fitness program you should always consult with your health care professional before starting.</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46</a:t>
            </a:fld>
            <a:endParaRPr lang="en-US" altLang="en-US"/>
          </a:p>
        </p:txBody>
      </p:sp>
    </p:spTree>
    <p:extLst>
      <p:ext uri="{BB962C8B-B14F-4D97-AF65-F5344CB8AC3E}">
        <p14:creationId xmlns:p14="http://schemas.microsoft.com/office/powerpoint/2010/main" val="3148491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addition to physical fitness what about overall personal health and wellness?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It’s up to you: Your personal health and wellness, just like your personal physical fitness, is your personal business.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Here is a list of health and wellness factors to consider:</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Adequate diet and nutrition</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Body weight control</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Stress management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Smoking cessation</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Blood pressure control</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Adequate rest from sleep and</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Fluid intake to avoid getting dehydrated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These are all factors under our control that can help us be healthy and well.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 doubt . . . personal physical fitness and health and wellness are part of an overall strategy for a healthy and safe place to work.</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47</a:t>
            </a:fld>
            <a:endParaRPr lang="en-US" altLang="en-US"/>
          </a:p>
        </p:txBody>
      </p:sp>
    </p:spTree>
    <p:extLst>
      <p:ext uri="{BB962C8B-B14F-4D97-AF65-F5344CB8AC3E}">
        <p14:creationId xmlns:p14="http://schemas.microsoft.com/office/powerpoint/2010/main" val="3270230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48</a:t>
            </a:fld>
            <a:endParaRPr lang="en-US" altLang="en-US"/>
          </a:p>
        </p:txBody>
      </p:sp>
    </p:spTree>
    <p:extLst>
      <p:ext uri="{BB962C8B-B14F-4D97-AF65-F5344CB8AC3E}">
        <p14:creationId xmlns:p14="http://schemas.microsoft.com/office/powerpoint/2010/main" val="371113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go back and review the information for any questions you missed.</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49</a:t>
            </a:fld>
            <a:endParaRPr lang="en-US" altLang="en-US"/>
          </a:p>
        </p:txBody>
      </p:sp>
    </p:spTree>
    <p:extLst>
      <p:ext uri="{BB962C8B-B14F-4D97-AF65-F5344CB8AC3E}">
        <p14:creationId xmlns:p14="http://schemas.microsoft.com/office/powerpoint/2010/main" val="944915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solidFill>
                  <a:schemeClr val="tx1"/>
                </a:solidFill>
                <a:effectLst/>
                <a:latin typeface="Arial" panose="020B0604020202020204" pitchFamily="34" charset="0"/>
                <a:ea typeface="+mn-ea"/>
                <a:cs typeface="Arial" panose="020B0604020202020204" pitchFamily="34" charset="0"/>
              </a:rPr>
              <a:t>A significant portion of this critical work takes place in APHIS laboratories around the United States.</a:t>
            </a:r>
          </a:p>
          <a:p>
            <a:r>
              <a:rPr lang="en-US" sz="1400" b="1" kern="1200" dirty="0">
                <a:solidFill>
                  <a:schemeClr val="tx1"/>
                </a:solidFill>
                <a:effectLst/>
                <a:latin typeface="Arial" panose="020B0604020202020204" pitchFamily="34" charset="0"/>
                <a:ea typeface="+mn-ea"/>
                <a:cs typeface="Arial" panose="020B0604020202020204" pitchFamily="34" charset="0"/>
              </a:rPr>
              <a:t>In this training session we’ll detail how you can perform laboratory tasks that enhance the agency’s mission and facilitate your well-being and performance by the application of ergonomics principles and measures.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a:t>
            </a:fld>
            <a:endParaRPr lang="en-US" altLang="en-US"/>
          </a:p>
        </p:txBody>
      </p:sp>
    </p:spTree>
    <p:extLst>
      <p:ext uri="{BB962C8B-B14F-4D97-AF65-F5344CB8AC3E}">
        <p14:creationId xmlns:p14="http://schemas.microsoft.com/office/powerpoint/2010/main" val="447778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Now that you have a handle on the ergonomics principles of Neutral Position, Reach Zone, Power Position and Fatigue Control let’s pull it all together into the ergonomics problem solving approach.</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Whether it’s a task you’ve done many times or a brand-new one, take yourself through this step-by-step approach.</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have included the Ergonomics Workstation Assessment Worksheet for you to fill out to complete the assessment.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50</a:t>
            </a:fld>
            <a:endParaRPr lang="en-US" altLang="en-US"/>
          </a:p>
        </p:txBody>
      </p:sp>
    </p:spTree>
    <p:extLst>
      <p:ext uri="{BB962C8B-B14F-4D97-AF65-F5344CB8AC3E}">
        <p14:creationId xmlns:p14="http://schemas.microsoft.com/office/powerpoint/2010/main" val="15343949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 obvious first step is to identify the workstation or task you want to analyze.</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This could be an existing workstation or task or one that is new.</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51</a:t>
            </a:fld>
            <a:endParaRPr lang="en-US" altLang="en-US"/>
          </a:p>
        </p:txBody>
      </p:sp>
    </p:spTree>
    <p:extLst>
      <p:ext uri="{BB962C8B-B14F-4D97-AF65-F5344CB8AC3E}">
        <p14:creationId xmlns:p14="http://schemas.microsoft.com/office/powerpoint/2010/main" val="9417153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is your body and limb position? Are you able to reasonably work in Neutral Positions (think about the mid-range of joint position concept)?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Are you able to support your and body and limbs in the neutral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not, try to identify why not.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52</a:t>
            </a:fld>
            <a:endParaRPr lang="en-US" altLang="en-US"/>
          </a:p>
        </p:txBody>
      </p:sp>
    </p:spTree>
    <p:extLst>
      <p:ext uri="{BB962C8B-B14F-4D97-AF65-F5344CB8AC3E}">
        <p14:creationId xmlns:p14="http://schemas.microsoft.com/office/powerpoint/2010/main" val="1145862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the worksurface too low?</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your chair or stool not properly adjusted?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Does the tool or equipment not allow a neutral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53</a:t>
            </a:fld>
            <a:endParaRPr lang="en-US" altLang="en-US"/>
          </a:p>
        </p:txBody>
      </p:sp>
    </p:spTree>
    <p:extLst>
      <p:ext uri="{BB962C8B-B14F-4D97-AF65-F5344CB8AC3E}">
        <p14:creationId xmlns:p14="http://schemas.microsoft.com/office/powerpoint/2010/main" val="1042177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Where are you using your hands? Are you able to primarily use them in your Reach Zone?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not, try to identify the preventing factor.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the work too far away?</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there a physical barrier that limits access?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54</a:t>
            </a:fld>
            <a:endParaRPr lang="en-US" altLang="en-US"/>
          </a:p>
        </p:txBody>
      </p:sp>
    </p:spTree>
    <p:extLst>
      <p:ext uri="{BB962C8B-B14F-4D97-AF65-F5344CB8AC3E}">
        <p14:creationId xmlns:p14="http://schemas.microsoft.com/office/powerpoint/2010/main" val="2947952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Are you able to use the Power Position to accomplish the task?</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not, try to identify why.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Is the material being handled too low or too high?</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Does the equipment in use not allow a power position?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Then think about how you can make it better.</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55</a:t>
            </a:fld>
            <a:endParaRPr lang="en-US" altLang="en-US"/>
          </a:p>
        </p:txBody>
      </p:sp>
    </p:spTree>
    <p:extLst>
      <p:ext uri="{BB962C8B-B14F-4D97-AF65-F5344CB8AC3E}">
        <p14:creationId xmlns:p14="http://schemas.microsoft.com/office/powerpoint/2010/main" val="87016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Are you able to Control Fatigue through-out the work shift?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not, what are the inhibiting factor or factors.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example: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Using the wrong tool or using a tool incorrectly?</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Not taking appropriate recovery breaks?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Becoming dehydrated?</a:t>
            </a:r>
          </a:p>
          <a:p>
            <a:pPr marL="342900" marR="0" lvl="0" indent="-342900">
              <a:spcBef>
                <a:spcPts val="300"/>
              </a:spcBef>
              <a:spcAft>
                <a:spcPts val="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Not using stretching as micro-breaks through-out the shift?</a:t>
            </a:r>
          </a:p>
          <a:p>
            <a:pPr marL="342900" marR="0" lvl="0" indent="-342900">
              <a:spcBef>
                <a:spcPts val="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 combination of the above?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What actions can you take to control fatigue?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56</a:t>
            </a:fld>
            <a:endParaRPr lang="en-US" altLang="en-US"/>
          </a:p>
        </p:txBody>
      </p:sp>
    </p:spTree>
    <p:extLst>
      <p:ext uri="{BB962C8B-B14F-4D97-AF65-F5344CB8AC3E}">
        <p14:creationId xmlns:p14="http://schemas.microsoft.com/office/powerpoint/2010/main" val="21047575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you were performing the assessment you also were generating a list of potential improvements.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They might consist of workstation set-up improvement, particular use of a tool or piece of equipment or a change of the workstation, tool or equipment.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To get some practice in ergonomics problem solving let’s go through an example.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57</a:t>
            </a:fld>
            <a:endParaRPr lang="en-US" altLang="en-US"/>
          </a:p>
        </p:txBody>
      </p:sp>
    </p:spTree>
    <p:extLst>
      <p:ext uri="{BB962C8B-B14F-4D97-AF65-F5344CB8AC3E}">
        <p14:creationId xmlns:p14="http://schemas.microsoft.com/office/powerpoint/2010/main" val="25299131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 The answer is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59</a:t>
            </a:fld>
            <a:endParaRPr lang="en-US" altLang="en-US"/>
          </a:p>
        </p:txBody>
      </p:sp>
    </p:spTree>
    <p:extLst>
      <p:ext uri="{BB962C8B-B14F-4D97-AF65-F5344CB8AC3E}">
        <p14:creationId xmlns:p14="http://schemas.microsoft.com/office/powerpoint/2010/main" val="167464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Please go back and review the information if  you missed the question.</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60</a:t>
            </a:fld>
            <a:endParaRPr lang="en-US" altLang="en-US"/>
          </a:p>
        </p:txBody>
      </p:sp>
    </p:spTree>
    <p:extLst>
      <p:ext uri="{BB962C8B-B14F-4D97-AF65-F5344CB8AC3E}">
        <p14:creationId xmlns:p14="http://schemas.microsoft.com/office/powerpoint/2010/main" val="52690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First though, what can you expect to accomplish from this training session?</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Think for a moment, what words would you use to describe the successful workplace? </a:t>
            </a:r>
          </a:p>
          <a:p>
            <a:pPr marL="0" marR="0">
              <a:spcBef>
                <a:spcPts val="300"/>
              </a:spcBef>
              <a:spcAft>
                <a:spcPts val="300"/>
              </a:spcAft>
            </a:pPr>
            <a:r>
              <a:rPr lang="en-US" sz="1400" b="1" dirty="0">
                <a:effectLst/>
                <a:latin typeface="Arial" panose="020B0604020202020204" pitchFamily="34" charset="0"/>
                <a:ea typeface="Calibri" panose="020F0502020204030204" pitchFamily="34" charset="0"/>
                <a:cs typeface="Times New Roman" panose="02020603050405020304" pitchFamily="18" charset="0"/>
              </a:rPr>
              <a:t>You want a workplace that is . . . ., well, fill in the blank. What do you think?</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a:t>
            </a:fld>
            <a:endParaRPr lang="en-US" altLang="en-US"/>
          </a:p>
        </p:txBody>
      </p:sp>
    </p:spTree>
    <p:extLst>
      <p:ext uri="{BB962C8B-B14F-4D97-AF65-F5344CB8AC3E}">
        <p14:creationId xmlns:p14="http://schemas.microsoft.com/office/powerpoint/2010/main" val="15682947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We’ve covered a lot of information . . . the ergonomics principles of Neutral Posture and Support, Reach Zone, Power Position and Fatigue Control as well as information about Warm-up and Stretching, Physical Fitness and Health and Wellness.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went through a specific step-by-step ergonomics problem solving approach to apply the ergonomics principles.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Next, let’s look at specific Laboratory Ergonomics Tips and Techniques.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See if they can work for you and apply them across the board to, “Fit the Job to the Person!” and “Work Smarter, Not Harder!”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61</a:t>
            </a:fld>
            <a:endParaRPr lang="en-US" altLang="en-US"/>
          </a:p>
        </p:txBody>
      </p:sp>
    </p:spTree>
    <p:extLst>
      <p:ext uri="{BB962C8B-B14F-4D97-AF65-F5344CB8AC3E}">
        <p14:creationId xmlns:p14="http://schemas.microsoft.com/office/powerpoint/2010/main" val="33561002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Workbenches are commonly used in the lab to support equipment and perform procedures.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many cases, laboratory workbenches are at a fixed height (typically about 36”) and have been designed using general guidelines suggested by the National Institute of Occupational Safety and Health (NIOSH). In some cases, the workbench may be user-controlled height adjustable.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Generally, stools are available to allow for a seated body position when working at the workbench.</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Footrests are also included to provide for foot support when seated on the stool.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Recalling the goal is to “Fit the Job to the Person”, consider how to set up the workbench, stool and footrest to follow the ergonomics principles of neutral position and support, reach zone, power position and fatigue control.</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62</a:t>
            </a:fld>
            <a:endParaRPr lang="en-US" altLang="en-US"/>
          </a:p>
        </p:txBody>
      </p:sp>
    </p:spTree>
    <p:extLst>
      <p:ext uri="{BB962C8B-B14F-4D97-AF65-F5344CB8AC3E}">
        <p14:creationId xmlns:p14="http://schemas.microsoft.com/office/powerpoint/2010/main" val="36267593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First, recognize the relationship between your body and extremity position and the workbench is based on what tasks you are performing.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a fixed height workbench, for precision work where you need to precisely view your hands, the recommended relationship is with elbow height about 2 to 4 inches above the workbench height.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an adjustable height workbench, for precision work, adjust the workbench height so the elbows are about 4 to 6” above resting elbow height (this is with the arms at the sides).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63</a:t>
            </a:fld>
            <a:endParaRPr lang="en-US" altLang="en-US"/>
          </a:p>
        </p:txBody>
      </p:sp>
    </p:spTree>
    <p:extLst>
      <p:ext uri="{BB962C8B-B14F-4D97-AF65-F5344CB8AC3E}">
        <p14:creationId xmlns:p14="http://schemas.microsoft.com/office/powerpoint/2010/main" val="523086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general light work (handling test tubes, pipetting, etc.) have the relationship so the workbench is at or slightly below elbow height, about 1 to 2 inches below.</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heavy work where a downward force needs to be exerted (pushing down on a tool or other materials) establish the relationship so the workbench is about 4 to 6 inches below elbow height.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64</a:t>
            </a:fld>
            <a:endParaRPr lang="en-US" altLang="en-US"/>
          </a:p>
        </p:txBody>
      </p:sp>
    </p:spTree>
    <p:extLst>
      <p:ext uri="{BB962C8B-B14F-4D97-AF65-F5344CB8AC3E}">
        <p14:creationId xmlns:p14="http://schemas.microsoft.com/office/powerpoint/2010/main" val="32937258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Once you understand the task to be performed follow these adjustment strategies based on whether the workbench is fixed height or height adjustable.</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65</a:t>
            </a:fld>
            <a:endParaRPr lang="en-US" altLang="en-US"/>
          </a:p>
        </p:txBody>
      </p:sp>
    </p:spTree>
    <p:extLst>
      <p:ext uri="{BB962C8B-B14F-4D97-AF65-F5344CB8AC3E}">
        <p14:creationId xmlns:p14="http://schemas.microsoft.com/office/powerpoint/2010/main" val="726215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With a fixed height workbench (typically about 36” from the floor), use the height adjustment feature of the stool to establish the desired physical relationship between elbow height and workbench height.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Two to 4 inches above elbow height for precision work, about elbow height or slightly lower for light work and 4 to 6 inches below elbow height for heavy work.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other words, you use the workbench height as the reference point and adjust the stool and footrest to match.</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Check out what other adjustments are on the stool. The seat may be able to tilt forward and backward. The back support may be height and angle adjustable. Armrests may be attached to the stool; if so determine if they are height adjustable to provide for forearm support.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Apply the Neutral Position and Support and Reach Zone ergonomics principles to improve your overall position and support when setting up the stool.</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66</a:t>
            </a:fld>
            <a:endParaRPr lang="en-US" altLang="en-US"/>
          </a:p>
        </p:txBody>
      </p:sp>
    </p:spTree>
    <p:extLst>
      <p:ext uri="{BB962C8B-B14F-4D97-AF65-F5344CB8AC3E}">
        <p14:creationId xmlns:p14="http://schemas.microsoft.com/office/powerpoint/2010/main" val="314801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Remember the most important guideline for stool use is . . . get out of it on a regular basis! Try to limit sustained seated positions to 30 minutes or less. This is part of the Fatigue Control principle.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may find obstacles (drawers, supplies and other materials) underneath workbenches that limit leg and foot access.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They need to be removed or relocated.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While most stools do have a foot ring under the seat, it does not provide for comfortable, long-term foot support.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 foot ring is primarily there to help you get on and off the seat of the stool.</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Use a height adjustable footrest to provide for foot and leg support. Adjust the footrest height so when your feet are supported on the footrest you have even body weight through your thighs and hips on the seat of the stool. The footrest and foot ring should be about the same height.</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67</a:t>
            </a:fld>
            <a:endParaRPr lang="en-US" altLang="en-US"/>
          </a:p>
        </p:txBody>
      </p:sp>
    </p:spTree>
    <p:extLst>
      <p:ext uri="{BB962C8B-B14F-4D97-AF65-F5344CB8AC3E}">
        <p14:creationId xmlns:p14="http://schemas.microsoft.com/office/powerpoint/2010/main" val="3307632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In some labs, the workbench may be height adjustable and now the floor becomes the reference point for workbench set-up. Follow this strategy.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Determine if you can adjust the stool height to get your feet directly on the floor. This eliminates the need for foot support on a footrest.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Now, in some cases the stool may not go lower enough to get your feet on the floor, and you will still need a footrest for adequate foot support.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Next, adjust the workbench height based on the task at hand to establish the desired physical relationship between elbow height and workbench height.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precision work, adjust the workbench height so the elbows are about 2 to 4” above resting elbow height (this is with the arms at the sides), for light work about elbow height or slightly lower and for heavy work about 4 to 6 inches below elbow height.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Check out what other adjustments are on the stool. The seat may be able to tilt forward and backward. The back support may be height and angle adjustable. Armrests may be attached to the stool; if so determine if they are height adjustable to provide for forearm support.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Apply the Neutral Position and Support and Reach Zone ergonomics principles to improve your overall position and support when setting up the stool.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Remember the most important guideline for stool use is . . . get out of it on a regular basis! Try to limit sustained seated positions to 30 minutes or less. This is part of the Fatigue Control ergonomics principle.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68</a:t>
            </a:fld>
            <a:endParaRPr lang="en-US" altLang="en-US"/>
          </a:p>
        </p:txBody>
      </p:sp>
    </p:spTree>
    <p:extLst>
      <p:ext uri="{BB962C8B-B14F-4D97-AF65-F5344CB8AC3E}">
        <p14:creationId xmlns:p14="http://schemas.microsoft.com/office/powerpoint/2010/main" val="37375684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 may find obstacles (drawers, supplies and other materials) underneath workbenches that limit leg and foot access. They need to be removed or relocated to provide for the needed clearance.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Ideally, the best place for the feet is directly on the floor; however, even with height adjustable workbenches this may not be possible. In this case a footrest will be required to provide for adequate foot and lower extremity support.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69</a:t>
            </a:fld>
            <a:endParaRPr lang="en-US" altLang="en-US"/>
          </a:p>
        </p:txBody>
      </p:sp>
    </p:spTree>
    <p:extLst>
      <p:ext uri="{BB962C8B-B14F-4D97-AF65-F5344CB8AC3E}">
        <p14:creationId xmlns:p14="http://schemas.microsoft.com/office/powerpoint/2010/main" val="4235957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Some tasks may involve standing at a workbench.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Typically standing makes sense if you are spending only a short time (a few minutes)  in the standing position, move frequently between different locations at the workbench, handle heavier items (more than 5 pounds) at the workbench or when you need to exert significant downward force (more than 10 pounds of force) at the workbench.</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70</a:t>
            </a:fld>
            <a:endParaRPr lang="en-US" altLang="en-US"/>
          </a:p>
        </p:txBody>
      </p:sp>
    </p:spTree>
    <p:extLst>
      <p:ext uri="{BB962C8B-B14F-4D97-AF65-F5344CB8AC3E}">
        <p14:creationId xmlns:p14="http://schemas.microsoft.com/office/powerpoint/2010/main" val="335998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Was the first word that came to your mind: “comfortable”?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you answered, “comfortable”, you’re not alone.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Informal surveys indicate for about 9 out of 10 people “comfortable” is what they want in their workplace.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Then of course, words like “productive”, “well-organized”, “functional”, “well lit”, “safe” and so on follow along.</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a:t>
            </a:fld>
            <a:endParaRPr lang="en-US" altLang="en-US"/>
          </a:p>
        </p:txBody>
      </p:sp>
    </p:spTree>
    <p:extLst>
      <p:ext uri="{BB962C8B-B14F-4D97-AF65-F5344CB8AC3E}">
        <p14:creationId xmlns:p14="http://schemas.microsoft.com/office/powerpoint/2010/main" val="12725410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As possible, try to apply the same elbow and workbench height relationships for standing as for seated workbenches: 2 to 4” above elbow height for precision work, about elbow height or slightly lower for light work and 4 to 6 inches below elbow height for heavy work.</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71</a:t>
            </a:fld>
            <a:endParaRPr lang="en-US" altLang="en-US"/>
          </a:p>
        </p:txBody>
      </p:sp>
    </p:spTree>
    <p:extLst>
      <p:ext uri="{BB962C8B-B14F-4D97-AF65-F5344CB8AC3E}">
        <p14:creationId xmlns:p14="http://schemas.microsoft.com/office/powerpoint/2010/main" val="21495905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For a fixed height workbench that is too low for the needed task, it may be possible to build up the workbench height by placing a platform on the workbench top to position the tools, equipment or materials at the desired height.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some instances, the entire workbench itself can be raised on a permanent basis.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Of course, before doing this consult with others in the lab to make sure it won’t raise unintended consequences for others using the workbench.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And of course, if it is raised up ensure it is stable at the higher height.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72</a:t>
            </a:fld>
            <a:endParaRPr lang="en-US" altLang="en-US"/>
          </a:p>
        </p:txBody>
      </p:sp>
    </p:spTree>
    <p:extLst>
      <p:ext uri="{BB962C8B-B14F-4D97-AF65-F5344CB8AC3E}">
        <p14:creationId xmlns:p14="http://schemas.microsoft.com/office/powerpoint/2010/main" val="238935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great way to promote neutral position and increased comfort when standing is to provide a footrest that will allow you to put one foot up on the rest and then alternate with the other foot.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This promotes varied standing postures and intermittently redistributes weight-bearing stresses.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Utilize footwear that has significant cushioning and support.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they are good walking shoes, they will also be good standing shoes.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Shift weight forward to the balls of the feet and backwards to the heels when standing on both feet or alternately when standing with one foot in front of the other.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Perform “heel lifts” frequently.  This will improve lower extremity circulation.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73</a:t>
            </a:fld>
            <a:endParaRPr lang="en-US" altLang="en-US"/>
          </a:p>
        </p:txBody>
      </p:sp>
    </p:spTree>
    <p:extLst>
      <p:ext uri="{BB962C8B-B14F-4D97-AF65-F5344CB8AC3E}">
        <p14:creationId xmlns:p14="http://schemas.microsoft.com/office/powerpoint/2010/main" val="3276231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At workbenches where sustained standing is performed, consider adding anti-fatigue standing mats to cushion the feet and weight bearing joints of the ankles, knees, hips and back.</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Mats should be large enough to allow for at least shoulder width foot placement.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Mat edges should be beveled to eliminate any trip hazard.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Adequate cleaning of the mat and underlying floor on a regular basis is necessary to provide for appropriate hygiene.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74</a:t>
            </a:fld>
            <a:endParaRPr lang="en-US" altLang="en-US"/>
          </a:p>
        </p:txBody>
      </p:sp>
    </p:spTree>
    <p:extLst>
      <p:ext uri="{BB962C8B-B14F-4D97-AF65-F5344CB8AC3E}">
        <p14:creationId xmlns:p14="http://schemas.microsoft.com/office/powerpoint/2010/main" val="13451671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 last comment about mats; mats and stools don’t play well together in the same neighborhood.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Most stools will not roll easily on the mats and the result is either the mat is pushed out the way and not used as it should be or more sustained standing than is recommended occurs because of the difficulty in rolling the stool into place.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this case, eliminating the mat and ensuring footwear with significant cushioning and support is a viable option.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Another option is to secure a mat that can easily be moved and replaced by using your foot, rather than bending over.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75</a:t>
            </a:fld>
            <a:endParaRPr lang="en-US" altLang="en-US"/>
          </a:p>
        </p:txBody>
      </p:sp>
    </p:spTree>
    <p:extLst>
      <p:ext uri="{BB962C8B-B14F-4D97-AF65-F5344CB8AC3E}">
        <p14:creationId xmlns:p14="http://schemas.microsoft.com/office/powerpoint/2010/main" val="27339436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76</a:t>
            </a:fld>
            <a:endParaRPr lang="en-US" altLang="en-US"/>
          </a:p>
        </p:txBody>
      </p:sp>
    </p:spTree>
    <p:extLst>
      <p:ext uri="{BB962C8B-B14F-4D97-AF65-F5344CB8AC3E}">
        <p14:creationId xmlns:p14="http://schemas.microsoft.com/office/powerpoint/2010/main" val="7068701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go back and review the information for any questions you missed.</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77</a:t>
            </a:fld>
            <a:endParaRPr lang="en-US" altLang="en-US"/>
          </a:p>
        </p:txBody>
      </p:sp>
    </p:spTree>
    <p:extLst>
      <p:ext uri="{BB962C8B-B14F-4D97-AF65-F5344CB8AC3E}">
        <p14:creationId xmlns:p14="http://schemas.microsoft.com/office/powerpoint/2010/main" val="34793608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Pipetting is a very common task in the lab. Because of the repetitive nature of pipetting, it can be a source of hand and shoulder problems.</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78</a:t>
            </a:fld>
            <a:endParaRPr lang="en-US" altLang="en-US"/>
          </a:p>
        </p:txBody>
      </p:sp>
    </p:spTree>
    <p:extLst>
      <p:ext uri="{BB962C8B-B14F-4D97-AF65-F5344CB8AC3E}">
        <p14:creationId xmlns:p14="http://schemas.microsoft.com/office/powerpoint/2010/main" val="567518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To set-up the pipetting workstation, equipment, tray and supply heights should all be approximately the same and these items should be within easy reach in a logical work order.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Prevent twisting and bending of the wrist, neck and arms, elevation of the shoulders, and overreaching, by adjusting the height and position of various tools and equipment.</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79</a:t>
            </a:fld>
            <a:endParaRPr lang="en-US" altLang="en-US"/>
          </a:p>
        </p:txBody>
      </p:sp>
    </p:spTree>
    <p:extLst>
      <p:ext uri="{BB962C8B-B14F-4D97-AF65-F5344CB8AC3E}">
        <p14:creationId xmlns:p14="http://schemas.microsoft.com/office/powerpoint/2010/main" val="21809615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This can include: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Sample holders (placed on a tilt)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Solution containers positioned within reach</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Waste receptacles – kept at a low height (no higher than top of tube being filled)</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Work with the arms close to the body</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Avoid arm elevation without support for lengthy periods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Keep samples and instruments within easy reach</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80</a:t>
            </a:fld>
            <a:endParaRPr lang="en-US" altLang="en-US"/>
          </a:p>
        </p:txBody>
      </p:sp>
    </p:spTree>
    <p:extLst>
      <p:ext uri="{BB962C8B-B14F-4D97-AF65-F5344CB8AC3E}">
        <p14:creationId xmlns:p14="http://schemas.microsoft.com/office/powerpoint/2010/main" val="3947433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We recognize there is a direct relationship between workplace comfort levels and these other descriptors; a workplace that is more comfortable is typically also more productive, functional and safe.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That’s what this training session is all about; how you can use ergonomics principles and techniques in the lab environment to help you enhance your comfort level as well enhance your safety and productivity.</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a:t>
            </a:fld>
            <a:endParaRPr lang="en-US" altLang="en-US"/>
          </a:p>
        </p:txBody>
      </p:sp>
    </p:spTree>
    <p:extLst>
      <p:ext uri="{BB962C8B-B14F-4D97-AF65-F5344CB8AC3E}">
        <p14:creationId xmlns:p14="http://schemas.microsoft.com/office/powerpoint/2010/main" val="40183402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Considerations for pipette design choices are highly individual:</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Correlating hand size to pipette size is most important. Different sizes are available. The correct size pipette will allow your hand to comfortably grasp and manipulate the pipette.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possible use a lightweight pipette; this requires less force to hold.</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possible use a pipette that requires as little force as possible to control.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81</a:t>
            </a:fld>
            <a:endParaRPr lang="en-US" altLang="en-US"/>
          </a:p>
        </p:txBody>
      </p:sp>
    </p:spTree>
    <p:extLst>
      <p:ext uri="{BB962C8B-B14F-4D97-AF65-F5344CB8AC3E}">
        <p14:creationId xmlns:p14="http://schemas.microsoft.com/office/powerpoint/2010/main" val="2364732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Multi-finger pipette controls help distribute the force among several fingers rather than continuously using the same finger.</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Some pipettes have a button on the top which may require the thumb to be repeatedly extended out of a relaxed, neutral position.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Try to avoid this type and if not possible to avoid entirely, remember to limit sustained use as possible.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82</a:t>
            </a:fld>
            <a:endParaRPr lang="en-US" altLang="en-US"/>
          </a:p>
        </p:txBody>
      </p:sp>
    </p:spTree>
    <p:extLst>
      <p:ext uri="{BB962C8B-B14F-4D97-AF65-F5344CB8AC3E}">
        <p14:creationId xmlns:p14="http://schemas.microsoft.com/office/powerpoint/2010/main" val="2164318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In general, here are some overall guidelines for pipette use: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Short pipettes are preferable to decrease hand and arm elevation</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Pipettes where the thumb dispenses, and the index finger aspirates are best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Pipette usage should be alternated between the right and left hand</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Clean pipettes regularly to; reduce "sticking" and improve quality of work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Use thin-walled pipette tips that are easy to eject</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83</a:t>
            </a:fld>
            <a:endParaRPr lang="en-US" altLang="en-US"/>
          </a:p>
        </p:txBody>
      </p:sp>
    </p:spTree>
    <p:extLst>
      <p:ext uri="{BB962C8B-B14F-4D97-AF65-F5344CB8AC3E}">
        <p14:creationId xmlns:p14="http://schemas.microsoft.com/office/powerpoint/2010/main" val="40199813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Power pipettes rather than manual pipettes can help to reduce hand stress and exertion.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possible, use an electronic operated or a latch-mode pipette to replace manual plunger-operated pipettes, use an electronic pipette with mixing functions for tasks such as mixing or aliquotting and use a multichannel pipette for large aliquotting tasks.</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84</a:t>
            </a:fld>
            <a:endParaRPr lang="en-US" altLang="en-US"/>
          </a:p>
        </p:txBody>
      </p:sp>
    </p:spTree>
    <p:extLst>
      <p:ext uri="{BB962C8B-B14F-4D97-AF65-F5344CB8AC3E}">
        <p14:creationId xmlns:p14="http://schemas.microsoft.com/office/powerpoint/2010/main" val="4194984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Focus on Fatigue Control throughout the day.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Take micro-breaks of 2 minutes for every 20 minutes of pipetting.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Perform hand stretches frequently.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Rotate pipetting activities between right and left hands, among different laboratory tasks and different people to reduce the overall exposure to the task.</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85</a:t>
            </a:fld>
            <a:endParaRPr lang="en-US" altLang="en-US"/>
          </a:p>
        </p:txBody>
      </p:sp>
    </p:spTree>
    <p:extLst>
      <p:ext uri="{BB962C8B-B14F-4D97-AF65-F5344CB8AC3E}">
        <p14:creationId xmlns:p14="http://schemas.microsoft.com/office/powerpoint/2010/main" val="26651120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86</a:t>
            </a:fld>
            <a:endParaRPr lang="en-US" altLang="en-US"/>
          </a:p>
        </p:txBody>
      </p:sp>
    </p:spTree>
    <p:extLst>
      <p:ext uri="{BB962C8B-B14F-4D97-AF65-F5344CB8AC3E}">
        <p14:creationId xmlns:p14="http://schemas.microsoft.com/office/powerpoint/2010/main" val="35462101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latinLnBrk="0" hangingPunct="0"/>
            <a:r>
              <a:rPr lang="en-US" sz="1200" b="1" i="0" kern="1200" baseline="0" dirty="0">
                <a:solidFill>
                  <a:schemeClr val="tx1"/>
                </a:solidFill>
                <a:effectLst/>
                <a:latin typeface="Arial" panose="020B0604020202020204" pitchFamily="34" charset="0"/>
                <a:ea typeface="+mn-ea"/>
                <a:cs typeface="Arial" panose="020B0604020202020204" pitchFamily="34" charset="0"/>
              </a:rPr>
              <a:t>Please go back and review the information for any questions you missed.</a:t>
            </a:r>
            <a:endParaRPr lang="en-US" sz="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87</a:t>
            </a:fld>
            <a:endParaRPr lang="en-US" altLang="en-US"/>
          </a:p>
        </p:txBody>
      </p:sp>
    </p:spTree>
    <p:extLst>
      <p:ext uri="{BB962C8B-B14F-4D97-AF65-F5344CB8AC3E}">
        <p14:creationId xmlns:p14="http://schemas.microsoft.com/office/powerpoint/2010/main" val="4393077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Operating a microscope is a very common task in the lab. Potential exists for strain of the neck, shoulders, eyes, lower back, arms and wrists.</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88</a:t>
            </a:fld>
            <a:endParaRPr lang="en-US" altLang="en-US"/>
          </a:p>
        </p:txBody>
      </p:sp>
    </p:spTree>
    <p:extLst>
      <p:ext uri="{BB962C8B-B14F-4D97-AF65-F5344CB8AC3E}">
        <p14:creationId xmlns:p14="http://schemas.microsoft.com/office/powerpoint/2010/main" val="11865361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Look at the before and after microscope set-up example. Very apparent, isn’t it, which one looks comfortable, safe and productive.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Working at a microscope that is not at the correct height and angle results in:</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 hunched-forward position, uncomfortable position of the neck, shoulders, arms, back and hips.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Contact stress on the forearms from the work surface edge.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89</a:t>
            </a:fld>
            <a:endParaRPr lang="en-US" altLang="en-US"/>
          </a:p>
        </p:txBody>
      </p:sp>
    </p:spTree>
    <p:extLst>
      <p:ext uri="{BB962C8B-B14F-4D97-AF65-F5344CB8AC3E}">
        <p14:creationId xmlns:p14="http://schemas.microsoft.com/office/powerpoint/2010/main" val="11705891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Most microscopes will be used by a variety of individuals in the lab.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As a result, it is critically important that each user take the time to set-up the workstation for their unique needs.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Applying the ergonomics principles of Neutral Position and Support, Reach Zone, Power Position and Fatigue Control to the set-up process will enhance the comfort, safety and productivity of microscope use.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90</a:t>
            </a:fld>
            <a:endParaRPr lang="en-US" altLang="en-US"/>
          </a:p>
        </p:txBody>
      </p:sp>
    </p:spTree>
    <p:extLst>
      <p:ext uri="{BB962C8B-B14F-4D97-AF65-F5344CB8AC3E}">
        <p14:creationId xmlns:p14="http://schemas.microsoft.com/office/powerpoint/2010/main" val="3013759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 The answer is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a:t>
            </a:fld>
            <a:endParaRPr lang="en-US" altLang="en-US"/>
          </a:p>
        </p:txBody>
      </p:sp>
    </p:spTree>
    <p:extLst>
      <p:ext uri="{BB962C8B-B14F-4D97-AF65-F5344CB8AC3E}">
        <p14:creationId xmlns:p14="http://schemas.microsoft.com/office/powerpoint/2010/main" val="33591643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Follow this step-by-step set-up protocol for microscope use.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First analyze the current set-up to make sure you fully understand what adjustment options exist. For example, can you adjust the height and angle of the microscope itself, the microscope eyepiece height and angle, the stool or chair seat height, back support and armrests and/or the worksurface?</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91</a:t>
            </a:fld>
            <a:endParaRPr lang="en-US" altLang="en-US"/>
          </a:p>
        </p:txBody>
      </p:sp>
    </p:spTree>
    <p:extLst>
      <p:ext uri="{BB962C8B-B14F-4D97-AF65-F5344CB8AC3E}">
        <p14:creationId xmlns:p14="http://schemas.microsoft.com/office/powerpoint/2010/main" val="32215176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Once you have a handle on what adjustment options exist: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Position the scope so you have adequate room for your legs so you can sit directly under the microscope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Adjust the stool or chair to enhance neutral body position and support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Provide a footrest if needed to ensure adequate foot and leg support</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Position the microscope towards the edge of the work surface to allow for neutral head and neck position</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Position your head upright and your line of sight approximately 20 to 30º below straight-ahead vision</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92</a:t>
            </a:fld>
            <a:endParaRPr lang="en-US" altLang="en-US"/>
          </a:p>
        </p:txBody>
      </p:sp>
    </p:spTree>
    <p:extLst>
      <p:ext uri="{BB962C8B-B14F-4D97-AF65-F5344CB8AC3E}">
        <p14:creationId xmlns:p14="http://schemas.microsoft.com/office/powerpoint/2010/main" val="20222193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Adjust the height of microscope to match your neutral head and neck position; the microscope maybe on a vertical support bar or an adjustable height platform </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Adjust the eyepieces and angle of view to allow for a balanced position of your head on your shoulders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they can be adjusted, use chair armrests to support your forearms with elbows at your sides.</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your forearms are in contact with edge of the worksurface, apply padding (foam rolls or padded edge protectors) to the edge of the work surface</a:t>
            </a:r>
          </a:p>
          <a:p>
            <a:pPr marL="342900" marR="0" lvl="0" indent="-342900">
              <a:spcBef>
                <a:spcPts val="300"/>
              </a:spcBef>
              <a:spcAft>
                <a:spcPts val="300"/>
              </a:spcAft>
              <a:buFont typeface="Symbol" panose="05050102010706020507" pitchFamily="18" charset="2"/>
              <a:buChar char=""/>
            </a:pPr>
            <a:r>
              <a:rPr lang="en-US" sz="1200" b="1" dirty="0">
                <a:effectLst/>
                <a:latin typeface="Arial" panose="020B0604020202020204" pitchFamily="34" charset="0"/>
                <a:ea typeface="Calibri" panose="020F0502020204030204" pitchFamily="34" charset="0"/>
                <a:cs typeface="Times New Roman" panose="02020603050405020304" pitchFamily="18" charset="0"/>
              </a:rPr>
              <a:t>If chair armrests interfere with your arms, remove them from chairs and consider use of padded angled microscope forearm supports to relieve fatigue and strain</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93</a:t>
            </a:fld>
            <a:endParaRPr lang="en-US" altLang="en-US"/>
          </a:p>
        </p:txBody>
      </p:sp>
    </p:spTree>
    <p:extLst>
      <p:ext uri="{BB962C8B-B14F-4D97-AF65-F5344CB8AC3E}">
        <p14:creationId xmlns:p14="http://schemas.microsoft.com/office/powerpoint/2010/main" val="76424451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Employ your fatigue control measures.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Take a 2-minute micro-break every 20 minutes of microscope use.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Stretches are beneficial to promote circulation and reduce joint stiffness.</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Rotate between a variety of laboratory tasks.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Mix it up throughout the day.</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94</a:t>
            </a:fld>
            <a:endParaRPr lang="en-US" altLang="en-US"/>
          </a:p>
        </p:txBody>
      </p:sp>
    </p:spTree>
    <p:extLst>
      <p:ext uri="{BB962C8B-B14F-4D97-AF65-F5344CB8AC3E}">
        <p14:creationId xmlns:p14="http://schemas.microsoft.com/office/powerpoint/2010/main" val="299193988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Times New Roman" panose="02020603050405020304" pitchFamily="18" charset="0"/>
              </a:rPr>
              <a:t>Here are some other tips.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Tilt storage bins toward you to reduce awkward postures while reaching for supplies. </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Enlarge the handle diameter of small hand tools by placing cylindrical foam around them.</a:t>
            </a:r>
          </a:p>
          <a:p>
            <a:r>
              <a:rPr lang="en-US" sz="1200" b="1" dirty="0">
                <a:effectLst/>
                <a:latin typeface="Arial" panose="020B0604020202020204" pitchFamily="34" charset="0"/>
                <a:ea typeface="Calibri" panose="020F0502020204030204" pitchFamily="34" charset="0"/>
                <a:cs typeface="Times New Roman" panose="02020603050405020304" pitchFamily="18" charset="0"/>
              </a:rPr>
              <a:t>Make simple tool modifications if you are not able to keep your wrists straight.</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95</a:t>
            </a:fld>
            <a:endParaRPr lang="en-US" altLang="en-US"/>
          </a:p>
        </p:txBody>
      </p:sp>
    </p:spTree>
    <p:extLst>
      <p:ext uri="{BB962C8B-B14F-4D97-AF65-F5344CB8AC3E}">
        <p14:creationId xmlns:p14="http://schemas.microsoft.com/office/powerpoint/2010/main" val="6067330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Microscope use is obviously very visually intensive. Work to control eye strain.</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sure the scope is clean, lighting is adequate, and the microscope lamp and optical pathways are correctly aligned.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Give your eyes a break by periodically looking at a distance point (more than 10 to 15 feet away).</a:t>
            </a:r>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96</a:t>
            </a:fld>
            <a:endParaRPr lang="en-US" altLang="en-US"/>
          </a:p>
        </p:txBody>
      </p:sp>
    </p:spTree>
    <p:extLst>
      <p:ext uri="{BB962C8B-B14F-4D97-AF65-F5344CB8AC3E}">
        <p14:creationId xmlns:p14="http://schemas.microsoft.com/office/powerpoint/2010/main" val="11378645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Check the lab environment for excessive glare and reflections from overhead lighting and adjust the internal microscope light to compensate.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Temperature, humidity, air currents, ventilation, excessive noise, and ambient lighting levels affect operator comfort and fatigue.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Temperature range of 66 to 73º Fahrenheit is suggested.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Low humidity conditions lead to drying of the eyes; eye drops can be beneficial for some but</a:t>
            </a:r>
            <a:r>
              <a:rPr lang="en-US" b="1" i="0" u="none" strike="noStrike" baseline="0" dirty="0">
                <a:latin typeface="Arial" panose="020B0604020202020204" pitchFamily="34" charset="0"/>
              </a:rPr>
              <a:t> should not be </a:t>
            </a:r>
            <a:r>
              <a:rPr lang="en-US" b="1" dirty="0">
                <a:latin typeface="Arial" panose="020B0604020202020204" pitchFamily="34" charset="0"/>
              </a:rPr>
              <a:t>applied in the lab environment.</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97</a:t>
            </a:fld>
            <a:endParaRPr lang="en-US" altLang="en-US"/>
          </a:p>
        </p:txBody>
      </p:sp>
    </p:spTree>
    <p:extLst>
      <p:ext uri="{BB962C8B-B14F-4D97-AF65-F5344CB8AC3E}">
        <p14:creationId xmlns:p14="http://schemas.microsoft.com/office/powerpoint/2010/main" val="2436627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Video display microscopy is becoming more viable with technological improvements.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When possible, use a video display terminal to view the sample.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Place the display monitor so the top of the screen is about at eye level, viewing distance is about 24 to 28 inches and the display positioned directly in front of you so you can look straight ahead, not turning your head to the side</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Overall, take the time to set-up the microscope workstation for your unique needs. It is time well spent!</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300"/>
              </a:spcBef>
              <a:spcAft>
                <a:spcPts val="30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98</a:t>
            </a:fld>
            <a:endParaRPr lang="en-US" altLang="en-US"/>
          </a:p>
        </p:txBody>
      </p:sp>
    </p:spTree>
    <p:extLst>
      <p:ext uri="{BB962C8B-B14F-4D97-AF65-F5344CB8AC3E}">
        <p14:creationId xmlns:p14="http://schemas.microsoft.com/office/powerpoint/2010/main" val="24345802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Take a moment and answer the questions. The answers are found on the next slide.</a:t>
            </a: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99</a:t>
            </a:fld>
            <a:endParaRPr lang="en-US" altLang="en-US"/>
          </a:p>
        </p:txBody>
      </p:sp>
    </p:spTree>
    <p:extLst>
      <p:ext uri="{BB962C8B-B14F-4D97-AF65-F5344CB8AC3E}">
        <p14:creationId xmlns:p14="http://schemas.microsoft.com/office/powerpoint/2010/main" val="388722313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0" fontAlgn="base" latinLnBrk="0" hangingPunct="0"/>
            <a:r>
              <a:rPr lang="en-US" sz="1200" b="1" i="0" kern="1200" baseline="0" dirty="0">
                <a:solidFill>
                  <a:schemeClr val="tx1"/>
                </a:solidFill>
                <a:effectLst/>
                <a:latin typeface="Arial" panose="020B0604020202020204" pitchFamily="34" charset="0"/>
                <a:ea typeface="+mn-ea"/>
                <a:cs typeface="Arial" panose="020B0604020202020204" pitchFamily="34" charset="0"/>
              </a:rPr>
              <a:t>Please go back and review the information for any questions you missed.</a:t>
            </a:r>
            <a:endParaRPr lang="en-US"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A23F61-BB49-44F3-A04D-EB4472ED92D0}" type="slidenum">
              <a:rPr lang="en-US" altLang="en-US" smtClean="0"/>
              <a:pPr/>
              <a:t>100</a:t>
            </a:fld>
            <a:endParaRPr lang="en-US" altLang="en-US"/>
          </a:p>
        </p:txBody>
      </p:sp>
    </p:spTree>
    <p:extLst>
      <p:ext uri="{BB962C8B-B14F-4D97-AF65-F5344CB8AC3E}">
        <p14:creationId xmlns:p14="http://schemas.microsoft.com/office/powerpoint/2010/main" val="1672136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A54D4F-7E57-4305-99B0-834DAEB5AEEE}"/>
              </a:ext>
            </a:extLst>
          </p:cNvPr>
          <p:cNvSpPr/>
          <p:nvPr/>
        </p:nvSpPr>
        <p:spPr bwMode="white">
          <a:xfrm>
            <a:off x="-16933" y="6005513"/>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7029D77-169F-42FD-878C-60AFC6AF0813}"/>
              </a:ext>
            </a:extLst>
          </p:cNvPr>
          <p:cNvSpPr/>
          <p:nvPr userDrawn="1"/>
        </p:nvSpPr>
        <p:spPr>
          <a:xfrm>
            <a:off x="-16934" y="6005513"/>
            <a:ext cx="3158067" cy="925512"/>
          </a:xfrm>
          <a:prstGeom prst="rect">
            <a:avLst/>
          </a:prstGeom>
          <a:solidFill>
            <a:schemeClr val="bg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1">
            <a:extLst>
              <a:ext uri="{FF2B5EF4-FFF2-40B4-BE49-F238E27FC236}">
                <a16:creationId xmlns:a16="http://schemas.microsoft.com/office/drawing/2014/main" id="{5BC00F6F-E528-471E-AD72-2694FD375C5E}"/>
              </a:ext>
            </a:extLst>
          </p:cNvPr>
          <p:cNvPicPr>
            <a:picLocks noChangeAspect="1"/>
          </p:cNvPicPr>
          <p:nvPr userDrawn="1"/>
        </p:nvPicPr>
        <p:blipFill>
          <a:blip r:embed="rId2">
            <a:extLst>
              <a:ext uri="{28A0092B-C50C-407E-A947-70E740481C1C}">
                <a14:useLocalDpi xmlns:a14="http://schemas.microsoft.com/office/drawing/2010/main" val="0"/>
              </a:ext>
            </a:extLst>
          </a:blip>
          <a:srcRect b="-3455"/>
          <a:stretch>
            <a:fillRect/>
          </a:stretch>
        </p:blipFill>
        <p:spPr bwMode="auto">
          <a:xfrm>
            <a:off x="1" y="6019801"/>
            <a:ext cx="157903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id="{D8DD966B-604A-4672-89CC-2C9F7C2729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73400" y="6005513"/>
            <a:ext cx="9101667"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4EB5E222-F613-487A-974D-3E96B8CF3D0C}"/>
              </a:ext>
            </a:extLst>
          </p:cNvPr>
          <p:cNvSpPr/>
          <p:nvPr userDrawn="1"/>
        </p:nvSpPr>
        <p:spPr>
          <a:xfrm>
            <a:off x="812800" y="679661"/>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D6A96D37-42A6-4777-85FF-68A4209F416E}"/>
              </a:ext>
            </a:extLst>
          </p:cNvPr>
          <p:cNvSpPr/>
          <p:nvPr userDrawn="1"/>
        </p:nvSpPr>
        <p:spPr>
          <a:xfrm>
            <a:off x="63500" y="679661"/>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Slide Number Placeholder 22">
            <a:extLst>
              <a:ext uri="{FF2B5EF4-FFF2-40B4-BE49-F238E27FC236}">
                <a16:creationId xmlns:a16="http://schemas.microsoft.com/office/drawing/2014/main" id="{DFE7BBF3-2C85-4577-BD77-0096E2EC9404}"/>
              </a:ext>
            </a:extLst>
          </p:cNvPr>
          <p:cNvSpPr txBox="1">
            <a:spLocks/>
          </p:cNvSpPr>
          <p:nvPr userDrawn="1"/>
        </p:nvSpPr>
        <p:spPr>
          <a:xfrm>
            <a:off x="90967" y="681215"/>
            <a:ext cx="7112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solidFill>
                  <a:schemeClr val="tx1"/>
                </a:solidFill>
              </a:rPr>
              <a:pPr/>
              <a:t>‹#›</a:t>
            </a:fld>
            <a:endParaRPr lang="en-US" altLang="en-US" dirty="0">
              <a:solidFill>
                <a:schemeClr val="tx1"/>
              </a:solidFill>
            </a:endParaRPr>
          </a:p>
        </p:txBody>
      </p:sp>
      <p:sp>
        <p:nvSpPr>
          <p:cNvPr id="13" name="Rectangle 12">
            <a:extLst>
              <a:ext uri="{FF2B5EF4-FFF2-40B4-BE49-F238E27FC236}">
                <a16:creationId xmlns:a16="http://schemas.microsoft.com/office/drawing/2014/main" id="{DE6AAE5E-0B45-455B-8645-47720670B1BC}"/>
              </a:ext>
            </a:extLst>
          </p:cNvPr>
          <p:cNvSpPr/>
          <p:nvPr userDrawn="1"/>
        </p:nvSpPr>
        <p:spPr>
          <a:xfrm>
            <a:off x="63500" y="1005099"/>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9F5FE9EC-BAC0-41C5-A8CA-06C825FADA00}"/>
              </a:ext>
            </a:extLst>
          </p:cNvPr>
          <p:cNvSpPr txBox="1"/>
          <p:nvPr userDrawn="1"/>
        </p:nvSpPr>
        <p:spPr>
          <a:xfrm>
            <a:off x="108909" y="908261"/>
            <a:ext cx="683733" cy="369332"/>
          </a:xfrm>
          <a:prstGeom prst="rect">
            <a:avLst/>
          </a:prstGeom>
          <a:noFill/>
        </p:spPr>
        <p:txBody>
          <a:bodyPr wrap="square" rtlCol="0">
            <a:spAutoFit/>
          </a:bodyPr>
          <a:lstStyle/>
          <a:p>
            <a:r>
              <a:rPr lang="en-US" u="none" dirty="0">
                <a:solidFill>
                  <a:schemeClr val="tx1"/>
                </a:solidFill>
                <a:hlinkClick r:id="rId4" action="ppaction://hlinksldjump">
                  <a:extLst>
                    <a:ext uri="{A12FA001-AC4F-418D-AE19-62706E023703}">
                      <ahyp:hlinkClr xmlns:ahyp="http://schemas.microsoft.com/office/drawing/2018/hyperlinkcolor" val="tx"/>
                    </a:ext>
                  </a:extLst>
                </a:hlinkClick>
              </a:rPr>
              <a:t>Menu</a:t>
            </a:r>
            <a:endParaRPr lang="en-US" u="none" dirty="0">
              <a:solidFill>
                <a:schemeClr val="tx1"/>
              </a:solidFill>
            </a:endParaRPr>
          </a:p>
        </p:txBody>
      </p:sp>
    </p:spTree>
    <p:extLst>
      <p:ext uri="{BB962C8B-B14F-4D97-AF65-F5344CB8AC3E}">
        <p14:creationId xmlns:p14="http://schemas.microsoft.com/office/powerpoint/2010/main" val="347274747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C381-BFD3-4126-ADE6-2833516AF655}"/>
              </a:ext>
            </a:extLst>
          </p:cNvPr>
          <p:cNvSpPr>
            <a:spLocks noGrp="1"/>
          </p:cNvSpPr>
          <p:nvPr>
            <p:ph type="title"/>
          </p:nvPr>
        </p:nvSpPr>
        <p:spPr/>
        <p:txBody>
          <a:bodyPr/>
          <a:lstStyle>
            <a:lvl1pPr>
              <a:defRPr sz="3600" b="1"/>
            </a:lvl1pPr>
          </a:lstStyle>
          <a:p>
            <a:r>
              <a:rPr lang="en-US" dirty="0"/>
              <a:t>Click to edit Master title style</a:t>
            </a:r>
          </a:p>
        </p:txBody>
      </p:sp>
      <p:sp>
        <p:nvSpPr>
          <p:cNvPr id="3" name="Text Placeholder 2">
            <a:extLst>
              <a:ext uri="{FF2B5EF4-FFF2-40B4-BE49-F238E27FC236}">
                <a16:creationId xmlns:a16="http://schemas.microsoft.com/office/drawing/2014/main" id="{16D32D11-F387-44D3-87B2-5D5EB7E5C848}"/>
              </a:ext>
            </a:extLst>
          </p:cNvPr>
          <p:cNvSpPr>
            <a:spLocks noGrp="1"/>
          </p:cNvSpPr>
          <p:nvPr>
            <p:ph type="body" idx="1"/>
          </p:nvPr>
        </p:nvSpPr>
        <p:spPr>
          <a:xfrm>
            <a:off x="817033" y="990601"/>
            <a:ext cx="5278967" cy="4648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8227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 Target="../slides/slide2.xml"/><Relationship Id="rId5" Type="http://schemas.openxmlformats.org/officeDocument/2006/relationships/image" Target="../media/image4.jpeg"/><Relationship Id="rId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CE30A6-A34B-4798-B6A0-2C643280CA2A}"/>
              </a:ext>
            </a:extLst>
          </p:cNvPr>
          <p:cNvSpPr/>
          <p:nvPr userDrawn="1"/>
        </p:nvSpPr>
        <p:spPr>
          <a:xfrm>
            <a:off x="63500" y="1277592"/>
            <a:ext cx="711200" cy="77980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6" name="Title Placeholder 21">
            <a:extLst>
              <a:ext uri="{FF2B5EF4-FFF2-40B4-BE49-F238E27FC236}">
                <a16:creationId xmlns:a16="http://schemas.microsoft.com/office/drawing/2014/main" id="{C6DF1DA7-B44F-4330-9210-EBDC095B8B29}"/>
              </a:ext>
            </a:extLst>
          </p:cNvPr>
          <p:cNvSpPr>
            <a:spLocks noGrp="1"/>
          </p:cNvSpPr>
          <p:nvPr>
            <p:ph type="title"/>
          </p:nvPr>
        </p:nvSpPr>
        <p:spPr bwMode="auto">
          <a:xfrm>
            <a:off x="812800" y="100584"/>
            <a:ext cx="11303000"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12">
            <a:extLst>
              <a:ext uri="{FF2B5EF4-FFF2-40B4-BE49-F238E27FC236}">
                <a16:creationId xmlns:a16="http://schemas.microsoft.com/office/drawing/2014/main" id="{83A2B6A3-4A70-47FB-B65D-0D81EA3BA7AA}"/>
              </a:ext>
            </a:extLst>
          </p:cNvPr>
          <p:cNvSpPr>
            <a:spLocks noGrp="1"/>
          </p:cNvSpPr>
          <p:nvPr>
            <p:ph type="body" idx="1"/>
          </p:nvPr>
        </p:nvSpPr>
        <p:spPr bwMode="auto">
          <a:xfrm>
            <a:off x="817033" y="979551"/>
            <a:ext cx="5278967" cy="465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4" name="Date Placeholder 13">
            <a:extLst>
              <a:ext uri="{FF2B5EF4-FFF2-40B4-BE49-F238E27FC236}">
                <a16:creationId xmlns:a16="http://schemas.microsoft.com/office/drawing/2014/main" id="{63A38403-8A26-4A45-B401-F8F0446F90B4}"/>
              </a:ext>
            </a:extLst>
          </p:cNvPr>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cs typeface="+mn-cs"/>
              </a:defRPr>
            </a:lvl1pPr>
          </a:lstStyle>
          <a:p>
            <a:pPr>
              <a:defRPr/>
            </a:pPr>
            <a:fld id="{E69A2643-E95F-4625-BF8D-248D60553B57}" type="datetime1">
              <a:rPr lang="en-US" smtClean="0"/>
              <a:t>11/9/2020</a:t>
            </a:fld>
            <a:endParaRPr lang="en-US"/>
          </a:p>
        </p:txBody>
      </p:sp>
      <p:sp>
        <p:nvSpPr>
          <p:cNvPr id="3" name="Footer Placeholder 2">
            <a:extLst>
              <a:ext uri="{FF2B5EF4-FFF2-40B4-BE49-F238E27FC236}">
                <a16:creationId xmlns:a16="http://schemas.microsoft.com/office/drawing/2014/main" id="{6F7B238D-AD0A-46AC-A9F1-488735E7830F}"/>
              </a:ext>
            </a:extLst>
          </p:cNvPr>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en-US"/>
          </a:p>
        </p:txBody>
      </p:sp>
      <p:sp>
        <p:nvSpPr>
          <p:cNvPr id="8" name="Rectangle 7">
            <a:extLst>
              <a:ext uri="{FF2B5EF4-FFF2-40B4-BE49-F238E27FC236}">
                <a16:creationId xmlns:a16="http://schemas.microsoft.com/office/drawing/2014/main" id="{F11ACDBC-E6E0-4ED7-A5CF-43BCB23356E5}"/>
              </a:ext>
            </a:extLst>
          </p:cNvPr>
          <p:cNvSpPr/>
          <p:nvPr/>
        </p:nvSpPr>
        <p:spPr>
          <a:xfrm>
            <a:off x="63500" y="679661"/>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F6C09169-2F1E-4560-9FD9-2920C32E1A3A}"/>
              </a:ext>
            </a:extLst>
          </p:cNvPr>
          <p:cNvSpPr/>
          <p:nvPr/>
        </p:nvSpPr>
        <p:spPr>
          <a:xfrm>
            <a:off x="812800" y="679661"/>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0" name="Group 9">
            <a:extLst>
              <a:ext uri="{FF2B5EF4-FFF2-40B4-BE49-F238E27FC236}">
                <a16:creationId xmlns:a16="http://schemas.microsoft.com/office/drawing/2014/main" id="{AE8E12C9-B166-473A-8B73-1DF3B98F900B}"/>
              </a:ext>
            </a:extLst>
          </p:cNvPr>
          <p:cNvGrpSpPr>
            <a:grpSpLocks/>
          </p:cNvGrpSpPr>
          <p:nvPr userDrawn="1"/>
        </p:nvGrpSpPr>
        <p:grpSpPr bwMode="auto">
          <a:xfrm>
            <a:off x="0" y="5949739"/>
            <a:ext cx="12192000" cy="962237"/>
            <a:chOff x="0" y="6337181"/>
            <a:chExt cx="9144000" cy="574167"/>
          </a:xfrm>
        </p:grpSpPr>
        <p:grpSp>
          <p:nvGrpSpPr>
            <p:cNvPr id="11" name="Group 10">
              <a:extLst>
                <a:ext uri="{FF2B5EF4-FFF2-40B4-BE49-F238E27FC236}">
                  <a16:creationId xmlns:a16="http://schemas.microsoft.com/office/drawing/2014/main" id="{D2BB1A16-80CA-432F-A480-6EDA6F4305E8}"/>
                </a:ext>
              </a:extLst>
            </p:cNvPr>
            <p:cNvGrpSpPr>
              <a:grpSpLocks/>
            </p:cNvGrpSpPr>
            <p:nvPr userDrawn="1"/>
          </p:nvGrpSpPr>
          <p:grpSpPr bwMode="auto">
            <a:xfrm>
              <a:off x="0" y="6345550"/>
              <a:ext cx="9144000" cy="565798"/>
              <a:chOff x="0" y="6345550"/>
              <a:chExt cx="9144000" cy="565798"/>
            </a:xfrm>
          </p:grpSpPr>
          <p:sp>
            <p:nvSpPr>
              <p:cNvPr id="13" name="Rectangle 12">
                <a:extLst>
                  <a:ext uri="{FF2B5EF4-FFF2-40B4-BE49-F238E27FC236}">
                    <a16:creationId xmlns:a16="http://schemas.microsoft.com/office/drawing/2014/main" id="{A6FCD89E-76AF-4B38-BDE7-42310CD46F3E}"/>
                  </a:ext>
                </a:extLst>
              </p:cNvPr>
              <p:cNvSpPr/>
              <p:nvPr userDrawn="1"/>
            </p:nvSpPr>
            <p:spPr>
              <a:xfrm>
                <a:off x="0" y="6345112"/>
                <a:ext cx="2338388" cy="566236"/>
              </a:xfrm>
              <a:prstGeom prst="rect">
                <a:avLst/>
              </a:prstGeom>
              <a:solidFill>
                <a:schemeClr val="bg1">
                  <a:lumMod val="7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4">
                <a:extLst>
                  <a:ext uri="{FF2B5EF4-FFF2-40B4-BE49-F238E27FC236}">
                    <a16:creationId xmlns:a16="http://schemas.microsoft.com/office/drawing/2014/main" id="{AD6CDD10-3DFA-420A-9CE1-9CA455313C56}"/>
                  </a:ext>
                </a:extLst>
              </p:cNvPr>
              <p:cNvPicPr>
                <a:picLocks noChangeAspect="1"/>
              </p:cNvPicPr>
              <p:nvPr userDrawn="1"/>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339045" y="6346169"/>
                <a:ext cx="6804955" cy="565179"/>
              </a:xfrm>
              <a:prstGeom prst="rect">
                <a:avLst/>
              </a:prstGeom>
            </p:spPr>
          </p:pic>
        </p:grpSp>
        <p:pic>
          <p:nvPicPr>
            <p:cNvPr id="12" name="Picture 2">
              <a:extLst>
                <a:ext uri="{FF2B5EF4-FFF2-40B4-BE49-F238E27FC236}">
                  <a16:creationId xmlns:a16="http://schemas.microsoft.com/office/drawing/2014/main" id="{EF1A9BEA-0C70-4BAA-AA72-F6CB834DEF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337181"/>
              <a:ext cx="838200" cy="57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Slide Number Placeholder 22">
            <a:extLst>
              <a:ext uri="{FF2B5EF4-FFF2-40B4-BE49-F238E27FC236}">
                <a16:creationId xmlns:a16="http://schemas.microsoft.com/office/drawing/2014/main" id="{6ACA6215-753E-4318-8A9E-924FDACF751C}"/>
              </a:ext>
            </a:extLst>
          </p:cNvPr>
          <p:cNvSpPr txBox="1">
            <a:spLocks/>
          </p:cNvSpPr>
          <p:nvPr userDrawn="1"/>
        </p:nvSpPr>
        <p:spPr>
          <a:xfrm>
            <a:off x="90967" y="681215"/>
            <a:ext cx="7112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chemeClr val="bg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Tw Cen MT" panose="020B0602020104020603"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Tw Cen MT" panose="020B0602020104020603" pitchFamily="34" charset="0"/>
                <a:ea typeface="+mn-ea"/>
                <a:cs typeface="Arial" panose="020B0604020202020204" pitchFamily="34" charset="0"/>
              </a:defRPr>
            </a:lvl9pPr>
          </a:lstStyle>
          <a:p>
            <a:fld id="{ADEB06A5-7D30-45DA-89FD-23BFEA83CE5D}" type="slidenum">
              <a:rPr lang="en-US" altLang="en-US" smtClean="0"/>
              <a:pPr/>
              <a:t>‹#›</a:t>
            </a:fld>
            <a:endParaRPr lang="en-US" altLang="en-US" dirty="0"/>
          </a:p>
        </p:txBody>
      </p:sp>
      <p:sp>
        <p:nvSpPr>
          <p:cNvPr id="17" name="Rectangle 16">
            <a:extLst>
              <a:ext uri="{FF2B5EF4-FFF2-40B4-BE49-F238E27FC236}">
                <a16:creationId xmlns:a16="http://schemas.microsoft.com/office/drawing/2014/main" id="{93C96CF9-35CC-460F-91E8-481A4A327516}"/>
              </a:ext>
            </a:extLst>
          </p:cNvPr>
          <p:cNvSpPr/>
          <p:nvPr userDrawn="1"/>
        </p:nvSpPr>
        <p:spPr>
          <a:xfrm>
            <a:off x="63500" y="1005099"/>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1D3E4790-91D3-4425-92D0-381F0AC4294B}"/>
              </a:ext>
            </a:extLst>
          </p:cNvPr>
          <p:cNvSpPr txBox="1"/>
          <p:nvPr userDrawn="1"/>
        </p:nvSpPr>
        <p:spPr>
          <a:xfrm>
            <a:off x="108909" y="908261"/>
            <a:ext cx="683733" cy="369332"/>
          </a:xfrm>
          <a:prstGeom prst="rect">
            <a:avLst/>
          </a:prstGeom>
          <a:noFill/>
        </p:spPr>
        <p:txBody>
          <a:bodyPr wrap="square" rtlCol="0">
            <a:spAutoFit/>
          </a:bodyPr>
          <a:lstStyle/>
          <a:p>
            <a:r>
              <a:rPr lang="en-US" u="none" dirty="0">
                <a:solidFill>
                  <a:schemeClr val="bg1"/>
                </a:solidFill>
                <a:hlinkClick r:id="rId6" action="ppaction://hlinksldjump">
                  <a:extLst>
                    <a:ext uri="{A12FA001-AC4F-418D-AE19-62706E023703}">
                      <ahyp:hlinkClr xmlns:ahyp="http://schemas.microsoft.com/office/drawing/2018/hyperlinkcolor" val="tx"/>
                    </a:ext>
                  </a:extLst>
                </a:hlinkClick>
              </a:rPr>
              <a:t>Menu</a:t>
            </a:r>
            <a:endParaRPr lang="en-US" u="none"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031" r:id="rId1"/>
    <p:sldLayoutId id="2147484045" r:id="rId2"/>
  </p:sldLayoutIdLst>
  <p:hf hdr="0" ftr="0" dt="0"/>
  <p:txStyles>
    <p:titleStyle>
      <a:lvl1pPr algn="l" rtl="0" eaLnBrk="0" fontAlgn="base" hangingPunct="0">
        <a:spcBef>
          <a:spcPct val="0"/>
        </a:spcBef>
        <a:spcAft>
          <a:spcPct val="0"/>
        </a:spcAft>
        <a:defRPr sz="3600" b="1"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400" b="1"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13.png"/><Relationship Id="rId4"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7.m4a"/><Relationship Id="rId1" Type="http://schemas.microsoft.com/office/2007/relationships/media" Target="../media/media97.m4a"/><Relationship Id="rId6" Type="http://schemas.openxmlformats.org/officeDocument/2006/relationships/image" Target="../media/image13.png"/><Relationship Id="rId5" Type="http://schemas.openxmlformats.org/officeDocument/2006/relationships/image" Target="../media/image105.jpeg"/><Relationship Id="rId4"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m4a"/><Relationship Id="rId1" Type="http://schemas.microsoft.com/office/2007/relationships/media" Target="../media/media98.m4a"/><Relationship Id="rId6" Type="http://schemas.openxmlformats.org/officeDocument/2006/relationships/image" Target="../media/image13.png"/><Relationship Id="rId5" Type="http://schemas.openxmlformats.org/officeDocument/2006/relationships/image" Target="../media/image106.jpeg"/><Relationship Id="rId4"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9.m4a"/><Relationship Id="rId1" Type="http://schemas.microsoft.com/office/2007/relationships/media" Target="../media/media99.m4a"/><Relationship Id="rId6" Type="http://schemas.openxmlformats.org/officeDocument/2006/relationships/image" Target="../media/image13.png"/><Relationship Id="rId5" Type="http://schemas.openxmlformats.org/officeDocument/2006/relationships/image" Target="../media/image107.jpeg"/><Relationship Id="rId4"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9.jpeg"/><Relationship Id="rId2" Type="http://schemas.openxmlformats.org/officeDocument/2006/relationships/audio" Target="../media/media100.m4a"/><Relationship Id="rId1" Type="http://schemas.microsoft.com/office/2007/relationships/media" Target="../media/media100.m4a"/><Relationship Id="rId6" Type="http://schemas.openxmlformats.org/officeDocument/2006/relationships/image" Target="../media/image13.png"/><Relationship Id="rId5" Type="http://schemas.openxmlformats.org/officeDocument/2006/relationships/image" Target="../media/image108.jpeg"/><Relationship Id="rId4"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m4a"/><Relationship Id="rId1" Type="http://schemas.microsoft.com/office/2007/relationships/media" Target="../media/media101.m4a"/><Relationship Id="rId6" Type="http://schemas.openxmlformats.org/officeDocument/2006/relationships/image" Target="../media/image110.jpeg"/><Relationship Id="rId5" Type="http://schemas.openxmlformats.org/officeDocument/2006/relationships/image" Target="../media/image13.png"/><Relationship Id="rId4"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2.m4a"/><Relationship Id="rId1" Type="http://schemas.microsoft.com/office/2007/relationships/media" Target="../media/media102.m4a"/><Relationship Id="rId5" Type="http://schemas.openxmlformats.org/officeDocument/2006/relationships/image" Target="../media/image13.png"/><Relationship Id="rId4"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4a"/><Relationship Id="rId1" Type="http://schemas.microsoft.com/office/2007/relationships/media" Target="../media/media103.m4a"/><Relationship Id="rId5" Type="http://schemas.openxmlformats.org/officeDocument/2006/relationships/image" Target="../media/image13.png"/><Relationship Id="rId4"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m4a"/><Relationship Id="rId1" Type="http://schemas.microsoft.com/office/2007/relationships/media" Target="../media/media104.m4a"/><Relationship Id="rId6" Type="http://schemas.openxmlformats.org/officeDocument/2006/relationships/image" Target="../media/image111.jpeg"/><Relationship Id="rId5" Type="http://schemas.openxmlformats.org/officeDocument/2006/relationships/image" Target="../media/image13.png"/><Relationship Id="rId4"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Layout" Target="../slideLayouts/slideLayout2.xml"/><Relationship Id="rId7" Type="http://schemas.openxmlformats.org/officeDocument/2006/relationships/image" Target="../media/image112.jpeg"/><Relationship Id="rId2" Type="http://schemas.openxmlformats.org/officeDocument/2006/relationships/audio" Target="../media/media105.m4a"/><Relationship Id="rId1" Type="http://schemas.microsoft.com/office/2007/relationships/media" Target="../media/media105.m4a"/><Relationship Id="rId6" Type="http://schemas.openxmlformats.org/officeDocument/2006/relationships/hyperlink" Target="https://assets.fishersci.com/TFS-Assets/CCG/product-images/F126963~p.eps-650.jpg" TargetMode="External"/><Relationship Id="rId5" Type="http://schemas.openxmlformats.org/officeDocument/2006/relationships/hyperlink" Target="https://nbsscientific.com/xqinstruments/#:~:text=XQ%20Instruments%20designs%20single%2Dtube,portable%2C%20and%20cost%2Defficient." TargetMode="External"/><Relationship Id="rId4" Type="http://schemas.openxmlformats.org/officeDocument/2006/relationships/notesSlide" Target="../notesSlides/notesSlide108.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1.xml"/><Relationship Id="rId9" Type="http://schemas.openxmlformats.org/officeDocument/2006/relationships/image" Target="../media/image13.png"/></Relationships>
</file>

<file path=ppt/slides/_rels/slide1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16.jpeg"/><Relationship Id="rId2" Type="http://schemas.openxmlformats.org/officeDocument/2006/relationships/audio" Target="../media/media106.m4a"/><Relationship Id="rId1" Type="http://schemas.microsoft.com/office/2007/relationships/media" Target="../media/media106.m4a"/><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7.m4a"/><Relationship Id="rId1" Type="http://schemas.microsoft.com/office/2007/relationships/media" Target="../media/media107.m4a"/><Relationship Id="rId5" Type="http://schemas.openxmlformats.org/officeDocument/2006/relationships/image" Target="../media/image13.png"/><Relationship Id="rId4"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8.m4a"/><Relationship Id="rId1" Type="http://schemas.microsoft.com/office/2007/relationships/media" Target="../media/media108.m4a"/><Relationship Id="rId5" Type="http://schemas.openxmlformats.org/officeDocument/2006/relationships/image" Target="../media/image13.png"/><Relationship Id="rId4"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09.m4a"/><Relationship Id="rId1" Type="http://schemas.microsoft.com/office/2007/relationships/media" Target="../media/media109.m4a"/><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0.m4a"/><Relationship Id="rId1" Type="http://schemas.microsoft.com/office/2007/relationships/media" Target="../media/media110.m4a"/><Relationship Id="rId6" Type="http://schemas.openxmlformats.org/officeDocument/2006/relationships/image" Target="../media/image119.png"/><Relationship Id="rId5" Type="http://schemas.openxmlformats.org/officeDocument/2006/relationships/image" Target="../media/image13.png"/><Relationship Id="rId4"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1.m4a"/><Relationship Id="rId1" Type="http://schemas.microsoft.com/office/2007/relationships/media" Target="../media/media111.m4a"/><Relationship Id="rId6" Type="http://schemas.openxmlformats.org/officeDocument/2006/relationships/image" Target="../media/image120.PNG"/><Relationship Id="rId5" Type="http://schemas.openxmlformats.org/officeDocument/2006/relationships/image" Target="../media/image13.png"/><Relationship Id="rId4"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2.xml"/><Relationship Id="rId7" Type="http://schemas.openxmlformats.org/officeDocument/2006/relationships/image" Target="../media/image122.PNG"/><Relationship Id="rId2" Type="http://schemas.openxmlformats.org/officeDocument/2006/relationships/audio" Target="../media/media112.m4a"/><Relationship Id="rId1" Type="http://schemas.microsoft.com/office/2007/relationships/media" Target="../media/media112.m4a"/><Relationship Id="rId6" Type="http://schemas.openxmlformats.org/officeDocument/2006/relationships/image" Target="../media/image121.PNG"/><Relationship Id="rId5" Type="http://schemas.openxmlformats.org/officeDocument/2006/relationships/image" Target="../media/image13.png"/><Relationship Id="rId4"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2.xml"/><Relationship Id="rId7" Type="http://schemas.openxmlformats.org/officeDocument/2006/relationships/image" Target="../media/image120.PNG"/><Relationship Id="rId2" Type="http://schemas.openxmlformats.org/officeDocument/2006/relationships/audio" Target="../media/media113.m4a"/><Relationship Id="rId1" Type="http://schemas.microsoft.com/office/2007/relationships/media" Target="../media/media113.m4a"/><Relationship Id="rId6" Type="http://schemas.openxmlformats.org/officeDocument/2006/relationships/image" Target="../media/image124.PNG"/><Relationship Id="rId5" Type="http://schemas.openxmlformats.org/officeDocument/2006/relationships/image" Target="../media/image13.png"/><Relationship Id="rId4" Type="http://schemas.openxmlformats.org/officeDocument/2006/relationships/notesSlide" Target="../notesSlides/notesSlide116.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4.m4a"/><Relationship Id="rId1" Type="http://schemas.microsoft.com/office/2007/relationships/media" Target="../media/media114.m4a"/><Relationship Id="rId6" Type="http://schemas.openxmlformats.org/officeDocument/2006/relationships/image" Target="../media/image13.png"/><Relationship Id="rId5" Type="http://schemas.openxmlformats.org/officeDocument/2006/relationships/image" Target="../media/image126.png"/><Relationship Id="rId4"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15.m4a"/><Relationship Id="rId1" Type="http://schemas.microsoft.com/office/2007/relationships/media" Target="../media/media115.m4a"/><Relationship Id="rId6" Type="http://schemas.microsoft.com/office/2007/relationships/hdphoto" Target="../media/hdphoto1.wdp"/><Relationship Id="rId5" Type="http://schemas.openxmlformats.org/officeDocument/2006/relationships/image" Target="../media/image127.png"/><Relationship Id="rId4"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25.jp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6.m4a"/><Relationship Id="rId1" Type="http://schemas.microsoft.com/office/2007/relationships/media" Target="../media/media116.m4a"/><Relationship Id="rId6" Type="http://schemas.openxmlformats.org/officeDocument/2006/relationships/image" Target="../media/image13.png"/><Relationship Id="rId5" Type="http://schemas.openxmlformats.org/officeDocument/2006/relationships/image" Target="../media/image128.png"/><Relationship Id="rId4"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7.m4a"/><Relationship Id="rId1" Type="http://schemas.microsoft.com/office/2007/relationships/media" Target="../media/media117.m4a"/><Relationship Id="rId6" Type="http://schemas.openxmlformats.org/officeDocument/2006/relationships/image" Target="../media/image129.PNG"/><Relationship Id="rId5" Type="http://schemas.openxmlformats.org/officeDocument/2006/relationships/image" Target="../media/image13.png"/><Relationship Id="rId4" Type="http://schemas.openxmlformats.org/officeDocument/2006/relationships/notesSlide" Target="../notesSlides/notesSlide120.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8.m4a"/><Relationship Id="rId1" Type="http://schemas.microsoft.com/office/2007/relationships/media" Target="../media/media118.m4a"/><Relationship Id="rId5" Type="http://schemas.openxmlformats.org/officeDocument/2006/relationships/image" Target="../media/image13.png"/><Relationship Id="rId4"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9.m4a"/><Relationship Id="rId1" Type="http://schemas.microsoft.com/office/2007/relationships/media" Target="../media/media119.m4a"/><Relationship Id="rId5" Type="http://schemas.openxmlformats.org/officeDocument/2006/relationships/image" Target="../media/image13.png"/><Relationship Id="rId4"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0.m4a"/><Relationship Id="rId1" Type="http://schemas.microsoft.com/office/2007/relationships/media" Target="../media/media120.m4a"/><Relationship Id="rId6" Type="http://schemas.openxmlformats.org/officeDocument/2006/relationships/image" Target="../media/image19.jpg"/><Relationship Id="rId5" Type="http://schemas.openxmlformats.org/officeDocument/2006/relationships/image" Target="../media/image13.png"/><Relationship Id="rId4"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21.m4a"/><Relationship Id="rId1" Type="http://schemas.microsoft.com/office/2007/relationships/media" Target="../media/media121.m4a"/><Relationship Id="rId6" Type="http://schemas.openxmlformats.org/officeDocument/2006/relationships/image" Target="../media/image130.png"/><Relationship Id="rId5" Type="http://schemas.openxmlformats.org/officeDocument/2006/relationships/image" Target="../media/image13.png"/><Relationship Id="rId4"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2.m4a"/><Relationship Id="rId1" Type="http://schemas.microsoft.com/office/2007/relationships/media" Target="../media/media122.m4a"/><Relationship Id="rId6" Type="http://schemas.openxmlformats.org/officeDocument/2006/relationships/image" Target="../media/image13.png"/><Relationship Id="rId5" Type="http://schemas.openxmlformats.org/officeDocument/2006/relationships/image" Target="../media/image131.jpeg"/><Relationship Id="rId4"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3.m4a"/><Relationship Id="rId1" Type="http://schemas.microsoft.com/office/2007/relationships/media" Target="../media/media123.m4a"/><Relationship Id="rId6" Type="http://schemas.openxmlformats.org/officeDocument/2006/relationships/image" Target="../media/image132.png"/><Relationship Id="rId5" Type="http://schemas.openxmlformats.org/officeDocument/2006/relationships/image" Target="../media/image13.png"/><Relationship Id="rId4" Type="http://schemas.openxmlformats.org/officeDocument/2006/relationships/notesSlide" Target="../notesSlides/notesSlide126.xml"/></Relationships>
</file>

<file path=ppt/slides/_rels/slide128.xml.rels><?xml version="1.0" encoding="UTF-8" standalone="yes"?>
<Relationships xmlns="http://schemas.openxmlformats.org/package/2006/relationships"><Relationship Id="rId8" Type="http://schemas.openxmlformats.org/officeDocument/2006/relationships/hyperlink" Target="https://www.osha.gov/Publications/laboratory/OSHAfactsheet-laboratory-safety-ergonomics.html" TargetMode="External"/><Relationship Id="rId3" Type="http://schemas.openxmlformats.org/officeDocument/2006/relationships/hyperlink" Target="https://youtu.be/hB_k8_W1KjA2" TargetMode="External"/><Relationship Id="rId7" Type="http://schemas.openxmlformats.org/officeDocument/2006/relationships/hyperlink" Target="https://youtu.be/vBMhtiypVuc"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hyperlink" Target="https://youtu.be/bqAsXMSs27s" TargetMode="External"/><Relationship Id="rId5" Type="http://schemas.openxmlformats.org/officeDocument/2006/relationships/hyperlink" Target="https://youtu.be/o2cy6p8uURg" TargetMode="External"/><Relationship Id="rId10" Type="http://schemas.openxmlformats.org/officeDocument/2006/relationships/hyperlink" Target="https://www.osha.gov/Publications/laboratory/OSHAfactsheet-laboratory-safety-ergonomics.pdf" TargetMode="External"/><Relationship Id="rId4" Type="http://schemas.openxmlformats.org/officeDocument/2006/relationships/hyperlink" Target="https://youtu.be/llQ8Pa3IwmM" TargetMode="External"/><Relationship Id="rId9" Type="http://schemas.openxmlformats.org/officeDocument/2006/relationships/hyperlink" Target="about:blan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32.xml"/><Relationship Id="rId18" Type="http://schemas.openxmlformats.org/officeDocument/2006/relationships/slide" Target="slide78.xml"/><Relationship Id="rId26" Type="http://schemas.openxmlformats.org/officeDocument/2006/relationships/slide" Target="slide128.xml"/><Relationship Id="rId3" Type="http://schemas.openxmlformats.org/officeDocument/2006/relationships/slide" Target="slide1.xml"/><Relationship Id="rId21" Type="http://schemas.openxmlformats.org/officeDocument/2006/relationships/slide" Target="slide108.xml"/><Relationship Id="rId7" Type="http://schemas.openxmlformats.org/officeDocument/2006/relationships/slide" Target="slide13.xml"/><Relationship Id="rId12" Type="http://schemas.openxmlformats.org/officeDocument/2006/relationships/slide" Target="slide25.xml"/><Relationship Id="rId17" Type="http://schemas.openxmlformats.org/officeDocument/2006/relationships/slide" Target="slide62.xml"/><Relationship Id="rId25" Type="http://schemas.openxmlformats.org/officeDocument/2006/relationships/slide" Target="slide125.xml"/><Relationship Id="rId2" Type="http://schemas.openxmlformats.org/officeDocument/2006/relationships/notesSlide" Target="../notesSlides/notesSlide2.xml"/><Relationship Id="rId16" Type="http://schemas.openxmlformats.org/officeDocument/2006/relationships/slide" Target="slide50.xml"/><Relationship Id="rId20" Type="http://schemas.openxmlformats.org/officeDocument/2006/relationships/slide" Target="slide101.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22.xml"/><Relationship Id="rId24" Type="http://schemas.openxmlformats.org/officeDocument/2006/relationships/slide" Target="slide124.xml"/><Relationship Id="rId5" Type="http://schemas.openxmlformats.org/officeDocument/2006/relationships/slide" Target="slide6.xml"/><Relationship Id="rId15" Type="http://schemas.openxmlformats.org/officeDocument/2006/relationships/slide" Target="slide45.xml"/><Relationship Id="rId23" Type="http://schemas.openxmlformats.org/officeDocument/2006/relationships/slide" Target="slide115.xml"/><Relationship Id="rId10" Type="http://schemas.openxmlformats.org/officeDocument/2006/relationships/slide" Target="slide20.xml"/><Relationship Id="rId19" Type="http://schemas.openxmlformats.org/officeDocument/2006/relationships/slide" Target="slide88.xml"/><Relationship Id="rId4" Type="http://schemas.openxmlformats.org/officeDocument/2006/relationships/slide" Target="slide3.xml"/><Relationship Id="rId9" Type="http://schemas.openxmlformats.org/officeDocument/2006/relationships/slide" Target="slide17.xml"/><Relationship Id="rId14" Type="http://schemas.openxmlformats.org/officeDocument/2006/relationships/slide" Target="slide39.xml"/><Relationship Id="rId22" Type="http://schemas.openxmlformats.org/officeDocument/2006/relationships/slide" Target="slide113.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3.png"/><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3.png"/><Relationship Id="rId5" Type="http://schemas.openxmlformats.org/officeDocument/2006/relationships/image" Target="../media/image4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3.png"/><Relationship Id="rId5" Type="http://schemas.openxmlformats.org/officeDocument/2006/relationships/image" Target="../media/image50.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3.png"/><Relationship Id="rId3" Type="http://schemas.openxmlformats.org/officeDocument/2006/relationships/audio" Target="../media/media1.m4a"/><Relationship Id="rId7" Type="http://schemas.openxmlformats.org/officeDocument/2006/relationships/image" Target="../media/image12.png"/><Relationship Id="rId12" Type="http://schemas.openxmlformats.org/officeDocument/2006/relationships/image" Target="../media/image9.wmf"/><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oleObject" Target="../embeddings/oleObject3.bin"/><Relationship Id="rId5" Type="http://schemas.openxmlformats.org/officeDocument/2006/relationships/notesSlide" Target="../notesSlides/notesSlide3.xml"/><Relationship Id="rId15" Type="http://schemas.openxmlformats.org/officeDocument/2006/relationships/image" Target="../media/image10.wmf"/><Relationship Id="rId10"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8.wmf"/><Relationship Id="rId1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png"/><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3.png"/><Relationship Id="rId5" Type="http://schemas.openxmlformats.org/officeDocument/2006/relationships/image" Target="../media/image55.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3.png"/><Relationship Id="rId5" Type="http://schemas.openxmlformats.org/officeDocument/2006/relationships/image" Target="../media/image56.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3.png"/><Relationship Id="rId5" Type="http://schemas.openxmlformats.org/officeDocument/2006/relationships/image" Target="../media/image57.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8.wmf"/><Relationship Id="rId5" Type="http://schemas.openxmlformats.org/officeDocument/2006/relationships/oleObject" Target="../embeddings/oleObject5.bin"/><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3.png"/><Relationship Id="rId5" Type="http://schemas.openxmlformats.org/officeDocument/2006/relationships/image" Target="../media/image59.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47.m4a"/><Relationship Id="rId7" Type="http://schemas.openxmlformats.org/officeDocument/2006/relationships/image" Target="../media/image62.PNG"/><Relationship Id="rId2" Type="http://schemas.microsoft.com/office/2007/relationships/media" Target="../media/media47.m4a"/><Relationship Id="rId1" Type="http://schemas.openxmlformats.org/officeDocument/2006/relationships/vmlDrawing" Target="../drawings/vmlDrawing3.vml"/><Relationship Id="rId6" Type="http://schemas.openxmlformats.org/officeDocument/2006/relationships/image" Target="../media/image13.png"/><Relationship Id="rId11" Type="http://schemas.openxmlformats.org/officeDocument/2006/relationships/image" Target="../media/image61.wmf"/><Relationship Id="rId5" Type="http://schemas.openxmlformats.org/officeDocument/2006/relationships/notesSlide" Target="../notesSlides/notesSlide50.xml"/><Relationship Id="rId10" Type="http://schemas.openxmlformats.org/officeDocument/2006/relationships/oleObject" Target="../embeddings/oleObject6.bin"/><Relationship Id="rId4" Type="http://schemas.openxmlformats.org/officeDocument/2006/relationships/slideLayout" Target="../slideLayouts/slideLayout2.xml"/><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5.PNG"/><Relationship Id="rId5" Type="http://schemas.openxmlformats.org/officeDocument/2006/relationships/image" Target="../media/image1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6.PNG"/><Relationship Id="rId5" Type="http://schemas.openxmlformats.org/officeDocument/2006/relationships/image" Target="../media/image1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6.PNG"/><Relationship Id="rId5" Type="http://schemas.openxmlformats.org/officeDocument/2006/relationships/image" Target="../media/image13.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67.PNG"/><Relationship Id="rId5" Type="http://schemas.openxmlformats.org/officeDocument/2006/relationships/image" Target="../media/image13.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68.PNG"/><Relationship Id="rId5" Type="http://schemas.openxmlformats.org/officeDocument/2006/relationships/image" Target="../media/image13.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64.PNG"/><Relationship Id="rId5" Type="http://schemas.openxmlformats.org/officeDocument/2006/relationships/image" Target="../media/image13.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69.PNG"/><Relationship Id="rId5" Type="http://schemas.openxmlformats.org/officeDocument/2006/relationships/image" Target="../media/image13.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3.png"/><Relationship Id="rId4"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3.png"/><Relationship Id="rId4" Type="http://schemas.openxmlformats.org/officeDocument/2006/relationships/notesSlide" Target="../notesSlides/notesSlide59.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71.jpg"/><Relationship Id="rId5" Type="http://schemas.openxmlformats.org/officeDocument/2006/relationships/image" Target="../media/image13.png"/><Relationship Id="rId4"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3.png"/><Relationship Id="rId5" Type="http://schemas.openxmlformats.org/officeDocument/2006/relationships/image" Target="../media/image19.jp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3.png"/><Relationship Id="rId5" Type="http://schemas.openxmlformats.org/officeDocument/2006/relationships/image" Target="../media/image72.jp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3.png"/><Relationship Id="rId5" Type="http://schemas.openxmlformats.org/officeDocument/2006/relationships/image" Target="../media/image72.jpg"/><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73.jpg"/><Relationship Id="rId5" Type="http://schemas.openxmlformats.org/officeDocument/2006/relationships/image" Target="../media/image13.png"/><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74.png"/><Relationship Id="rId5" Type="http://schemas.openxmlformats.org/officeDocument/2006/relationships/image" Target="../media/image13.png"/><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5.jpeg"/><Relationship Id="rId5" Type="http://schemas.openxmlformats.org/officeDocument/2006/relationships/image" Target="../media/image13.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6.jpg"/><Relationship Id="rId5" Type="http://schemas.openxmlformats.org/officeDocument/2006/relationships/image" Target="../media/image13.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77.png"/><Relationship Id="rId5" Type="http://schemas.openxmlformats.org/officeDocument/2006/relationships/image" Target="../media/image13.png"/><Relationship Id="rId4"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9.jp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78.jpeg"/><Relationship Id="rId5" Type="http://schemas.openxmlformats.org/officeDocument/2006/relationships/image" Target="../media/image13.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13.png"/><Relationship Id="rId5" Type="http://schemas.openxmlformats.org/officeDocument/2006/relationships/image" Target="../media/image72.jpg"/><Relationship Id="rId4" Type="http://schemas.openxmlformats.org/officeDocument/2006/relationships/notesSlide" Target="../notesSlides/notesSlide70.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79.png"/><Relationship Id="rId5" Type="http://schemas.openxmlformats.org/officeDocument/2006/relationships/image" Target="../media/image13.png"/><Relationship Id="rId4" Type="http://schemas.openxmlformats.org/officeDocument/2006/relationships/notesSlide" Target="../notesSlides/notesSlide7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80.jpeg"/><Relationship Id="rId5" Type="http://schemas.openxmlformats.org/officeDocument/2006/relationships/image" Target="../media/image13.pn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81.jpeg"/><Relationship Id="rId5" Type="http://schemas.openxmlformats.org/officeDocument/2006/relationships/image" Target="../media/image13.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82.jpeg"/><Relationship Id="rId5" Type="http://schemas.openxmlformats.org/officeDocument/2006/relationships/image" Target="../media/image13.png"/><Relationship Id="rId4" Type="http://schemas.openxmlformats.org/officeDocument/2006/relationships/notesSlide" Target="../notesSlides/notesSlide7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13.png"/><Relationship Id="rId4" Type="http://schemas.openxmlformats.org/officeDocument/2006/relationships/notesSlide" Target="../notesSlides/notesSlide7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13.pn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83.jpeg"/><Relationship Id="rId5" Type="http://schemas.openxmlformats.org/officeDocument/2006/relationships/image" Target="../media/image13.png"/><Relationship Id="rId4"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84.png"/><Relationship Id="rId5" Type="http://schemas.openxmlformats.org/officeDocument/2006/relationships/image" Target="../media/image13.png"/><Relationship Id="rId4"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85.jpeg"/><Relationship Id="rId5" Type="http://schemas.openxmlformats.org/officeDocument/2006/relationships/image" Target="../media/image13.png"/><Relationship Id="rId4"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86.png"/><Relationship Id="rId5" Type="http://schemas.openxmlformats.org/officeDocument/2006/relationships/image" Target="../media/image13.png"/><Relationship Id="rId4"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6" Type="http://schemas.openxmlformats.org/officeDocument/2006/relationships/image" Target="../media/image87.jpg"/><Relationship Id="rId5" Type="http://schemas.openxmlformats.org/officeDocument/2006/relationships/image" Target="../media/image13.png"/><Relationship Id="rId4"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image" Target="../media/image13.png"/><Relationship Id="rId5" Type="http://schemas.openxmlformats.org/officeDocument/2006/relationships/image" Target="../media/image88.jpeg"/><Relationship Id="rId4"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2.xml"/><Relationship Id="rId7" Type="http://schemas.openxmlformats.org/officeDocument/2006/relationships/hyperlink" Target="http://www.rainin.com/products/product_list.asp?class=39" TargetMode="Externa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13.png"/><Relationship Id="rId4" Type="http://schemas.openxmlformats.org/officeDocument/2006/relationships/notesSlide" Target="../notesSlides/notesSlide83.xml"/><Relationship Id="rId9" Type="http://schemas.openxmlformats.org/officeDocument/2006/relationships/image" Target="../media/image92.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6" Type="http://schemas.openxmlformats.org/officeDocument/2006/relationships/image" Target="../media/image13.png"/><Relationship Id="rId5" Type="http://schemas.openxmlformats.org/officeDocument/2006/relationships/image" Target="../media/image71.jpg"/><Relationship Id="rId4"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13.png"/><Relationship Id="rId4"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13.png"/><Relationship Id="rId4"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6" Type="http://schemas.openxmlformats.org/officeDocument/2006/relationships/image" Target="../media/image28.jpg"/><Relationship Id="rId5" Type="http://schemas.openxmlformats.org/officeDocument/2006/relationships/image" Target="../media/image13.png"/><Relationship Id="rId4"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95.png"/><Relationship Id="rId5" Type="http://schemas.openxmlformats.org/officeDocument/2006/relationships/image" Target="../media/image13.png"/><Relationship Id="rId4"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98.jpeg"/><Relationship Id="rId2" Type="http://schemas.openxmlformats.org/officeDocument/2006/relationships/audio" Target="../media/media87.m4a"/><Relationship Id="rId1" Type="http://schemas.microsoft.com/office/2007/relationships/media" Target="../media/media87.m4a"/><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13.png"/><Relationship Id="rId5" Type="http://schemas.openxmlformats.org/officeDocument/2006/relationships/image" Target="../media/image99.jpeg"/><Relationship Id="rId4"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4a"/><Relationship Id="rId1" Type="http://schemas.microsoft.com/office/2007/relationships/media" Target="../media/media89.m4a"/><Relationship Id="rId6" Type="http://schemas.openxmlformats.org/officeDocument/2006/relationships/image" Target="../media/image13.png"/><Relationship Id="rId5" Type="http://schemas.openxmlformats.org/officeDocument/2006/relationships/image" Target="../media/image100.png"/><Relationship Id="rId4" Type="http://schemas.openxmlformats.org/officeDocument/2006/relationships/notesSlide" Target="../notesSlides/notesSlide9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m4a"/><Relationship Id="rId1" Type="http://schemas.microsoft.com/office/2007/relationships/media" Target="../media/media90.m4a"/><Relationship Id="rId6" Type="http://schemas.openxmlformats.org/officeDocument/2006/relationships/image" Target="../media/image49.PNG"/><Relationship Id="rId5" Type="http://schemas.openxmlformats.org/officeDocument/2006/relationships/image" Target="../media/image13.png"/><Relationship Id="rId4"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1.m4a"/><Relationship Id="rId1" Type="http://schemas.microsoft.com/office/2007/relationships/media" Target="../media/media91.m4a"/><Relationship Id="rId6" Type="http://schemas.openxmlformats.org/officeDocument/2006/relationships/image" Target="../media/image101.jpeg"/><Relationship Id="rId5" Type="http://schemas.openxmlformats.org/officeDocument/2006/relationships/hyperlink" Target="http://ceramicartsdaily.org/wp-content/uploads/2009/01/large_fatigue400.jpg" TargetMode="External"/><Relationship Id="rId4"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2.m4a"/><Relationship Id="rId1" Type="http://schemas.microsoft.com/office/2007/relationships/media" Target="../media/media92.m4a"/><Relationship Id="rId6" Type="http://schemas.openxmlformats.org/officeDocument/2006/relationships/image" Target="../media/image102.jpg"/><Relationship Id="rId5" Type="http://schemas.openxmlformats.org/officeDocument/2006/relationships/image" Target="../media/image13.png"/><Relationship Id="rId4"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m4a"/><Relationship Id="rId1" Type="http://schemas.microsoft.com/office/2007/relationships/media" Target="../media/media93.m4a"/><Relationship Id="rId6" Type="http://schemas.openxmlformats.org/officeDocument/2006/relationships/image" Target="../media/image13.png"/><Relationship Id="rId5" Type="http://schemas.openxmlformats.org/officeDocument/2006/relationships/image" Target="../media/image103.jpeg"/><Relationship Id="rId4"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4.m4a"/><Relationship Id="rId1" Type="http://schemas.microsoft.com/office/2007/relationships/media" Target="../media/media94.m4a"/><Relationship Id="rId6" Type="http://schemas.openxmlformats.org/officeDocument/2006/relationships/image" Target="../media/image13.png"/><Relationship Id="rId5" Type="http://schemas.openxmlformats.org/officeDocument/2006/relationships/image" Target="../media/image104.jpeg"/><Relationship Id="rId4"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5.m4a"/><Relationship Id="rId1" Type="http://schemas.microsoft.com/office/2007/relationships/media" Target="../media/media95.m4a"/><Relationship Id="rId5" Type="http://schemas.openxmlformats.org/officeDocument/2006/relationships/image" Target="../media/image13.png"/><Relationship Id="rId4"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0610-69E2-4423-8C6A-F2CAF494E932}"/>
              </a:ext>
            </a:extLst>
          </p:cNvPr>
          <p:cNvSpPr>
            <a:spLocks noGrp="1"/>
          </p:cNvSpPr>
          <p:nvPr>
            <p:ph type="ctrTitle" idx="4294967295"/>
          </p:nvPr>
        </p:nvSpPr>
        <p:spPr>
          <a:xfrm>
            <a:off x="707332" y="-76203"/>
            <a:ext cx="11430000" cy="902368"/>
          </a:xfrm>
        </p:spPr>
        <p:txBody>
          <a:bodyPr>
            <a:normAutofit/>
          </a:bodyPr>
          <a:lstStyle/>
          <a:p>
            <a:pPr algn="ctr" eaLnBrk="1" fontAlgn="auto" hangingPunct="1">
              <a:spcAft>
                <a:spcPts val="0"/>
              </a:spcAft>
              <a:defRPr/>
            </a:pPr>
            <a:r>
              <a:rPr lang="en-US" sz="4000" dirty="0">
                <a:solidFill>
                  <a:schemeClr val="bg1"/>
                </a:solidFill>
              </a:rPr>
              <a:t>USDA APHIS LABORATORY ERGONOMICS</a:t>
            </a:r>
            <a:endParaRPr lang="en-US" dirty="0"/>
          </a:p>
        </p:txBody>
      </p:sp>
      <p:pic>
        <p:nvPicPr>
          <p:cNvPr id="8" name="Picture 7" descr="A picture containing drawing&#10;&#10;Description automatically generated">
            <a:extLst>
              <a:ext uri="{FF2B5EF4-FFF2-40B4-BE49-F238E27FC236}">
                <a16:creationId xmlns:a16="http://schemas.microsoft.com/office/drawing/2014/main" id="{4115016E-4114-4B28-89FB-122690B4A30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66800" y="1188720"/>
            <a:ext cx="4441391" cy="4480560"/>
          </a:xfrm>
          <a:prstGeom prst="rect">
            <a:avLst/>
          </a:prstGeom>
        </p:spPr>
      </p:pic>
      <p:pic>
        <p:nvPicPr>
          <p:cNvPr id="10" name="Picture 9" descr="A group of people in a kitchen&#10;&#10;Description automatically generated">
            <a:extLst>
              <a:ext uri="{FF2B5EF4-FFF2-40B4-BE49-F238E27FC236}">
                <a16:creationId xmlns:a16="http://schemas.microsoft.com/office/drawing/2014/main" id="{34B16B3E-DA1A-485A-9D8E-0FC0A5ACBD3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07156" y="1195346"/>
            <a:ext cx="59436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Successful Workplace</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959943"/>
          </a:xfrm>
          <a:prstGeom prst="rect">
            <a:avLst/>
          </a:prstGeom>
        </p:spPr>
        <p:txBody>
          <a:bodyPr wrap="square">
            <a:spAutoFit/>
          </a:bodyPr>
          <a:lstStyle/>
          <a:p>
            <a:pPr marL="0" marR="0" lvl="0" indent="0" algn="l" defTabSz="914400" rtl="0" eaLnBrk="0" fontAlgn="base" latinLnBrk="0" hangingPunct="0">
              <a:lnSpc>
                <a:spcPct val="107000"/>
              </a:lnSpc>
              <a:spcBef>
                <a:spcPts val="0"/>
              </a:spcBef>
              <a:spcAft>
                <a:spcPts val="80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There is no relationship between an individual’s comfort level in the workplace and enhancing safety and productivity.  True/</a:t>
            </a:r>
            <a:r>
              <a:rPr kumimoji="0" lang="en-US"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Calibri" panose="020F0502020204030204" pitchFamily="34" charset="0"/>
                <a:cs typeface="Times New Roman" panose="02020603050405020304" pitchFamily="18" charset="0"/>
              </a:rPr>
              <a:t>False</a:t>
            </a:r>
          </a:p>
        </p:txBody>
      </p:sp>
      <p:pic>
        <p:nvPicPr>
          <p:cNvPr id="3" name="S09">
            <a:hlinkClick r:id="" action="ppaction://media"/>
            <a:extLst>
              <a:ext uri="{FF2B5EF4-FFF2-40B4-BE49-F238E27FC236}">
                <a16:creationId xmlns:a16="http://schemas.microsoft.com/office/drawing/2014/main" id="{C3A793D1-D465-4D23-B6D6-C21C8B046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40540"/>
            <a:ext cx="609600" cy="609600"/>
          </a:xfrm>
          <a:prstGeom prst="rect">
            <a:avLst/>
          </a:prstGeom>
        </p:spPr>
      </p:pic>
    </p:spTree>
    <p:extLst>
      <p:ext uri="{BB962C8B-B14F-4D97-AF65-F5344CB8AC3E}">
        <p14:creationId xmlns:p14="http://schemas.microsoft.com/office/powerpoint/2010/main" val="29373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Microscopy</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10809786" cy="3851439"/>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Because most microscopes will be used by a variety of individuals, it is critically important that each user take the time to set-up the microscopy workstation for their unique needs.  </a:t>
            </a:r>
            <a:r>
              <a:rPr lang="en-US" b="1" dirty="0">
                <a:highlight>
                  <a:srgbClr val="FFFF00"/>
                </a:highlight>
                <a:latin typeface="Arial" panose="020B0604020202020204" pitchFamily="34" charset="0"/>
                <a:ea typeface="Times New Roman" panose="02020603050405020304" pitchFamily="18" charset="0"/>
              </a:rPr>
              <a:t>True</a:t>
            </a:r>
            <a:r>
              <a:rPr lang="en-US" b="1" dirty="0">
                <a:latin typeface="Arial" panose="020B0604020202020204" pitchFamily="34" charset="0"/>
                <a:ea typeface="Times New Roman" panose="02020603050405020304" pitchFamily="18" charset="0"/>
              </a:rPr>
              <a:t>/False</a:t>
            </a:r>
          </a:p>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Setting up the microscope workstation includes the following steps:</a:t>
            </a:r>
          </a:p>
          <a:p>
            <a:pPr marL="342900" lvl="0" indent="-342900">
              <a:spcBef>
                <a:spcPts val="300"/>
              </a:spcBef>
              <a:spcAft>
                <a:spcPts val="300"/>
              </a:spcAft>
              <a:buFont typeface="+mj-lt"/>
              <a:buAutoNum type="alphaUcPeriod"/>
            </a:pPr>
            <a:r>
              <a:rPr lang="en-US" dirty="0">
                <a:latin typeface="Arial" panose="020B0604020202020204" pitchFamily="34" charset="0"/>
              </a:rPr>
              <a:t>Position the scope for adequate room for your legs.</a:t>
            </a:r>
          </a:p>
          <a:p>
            <a:pPr marL="342900" lvl="0" indent="-342900">
              <a:spcBef>
                <a:spcPts val="300"/>
              </a:spcBef>
              <a:spcAft>
                <a:spcPts val="300"/>
              </a:spcAft>
              <a:buFont typeface="+mj-lt"/>
              <a:buAutoNum type="alphaUcPeriod"/>
            </a:pPr>
            <a:r>
              <a:rPr lang="en-US" dirty="0">
                <a:latin typeface="Arial" panose="020B0604020202020204" pitchFamily="34" charset="0"/>
              </a:rPr>
              <a:t>Adjust the stool or chair to enhance neutral body position and support.</a:t>
            </a:r>
          </a:p>
          <a:p>
            <a:pPr marL="342900" lvl="0" indent="-342900">
              <a:spcBef>
                <a:spcPts val="300"/>
              </a:spcBef>
              <a:spcAft>
                <a:spcPts val="300"/>
              </a:spcAft>
              <a:buFont typeface="+mj-lt"/>
              <a:buAutoNum type="alphaUcPeriod"/>
            </a:pPr>
            <a:r>
              <a:rPr lang="en-US" dirty="0">
                <a:latin typeface="Arial" panose="020B0604020202020204" pitchFamily="34" charset="0"/>
              </a:rPr>
              <a:t>Provide a footrest if needed to ensure adequate foot and leg support.</a:t>
            </a:r>
          </a:p>
          <a:p>
            <a:pPr marL="342900" lvl="0" indent="-342900">
              <a:spcBef>
                <a:spcPts val="300"/>
              </a:spcBef>
              <a:spcAft>
                <a:spcPts val="300"/>
              </a:spcAft>
              <a:buFont typeface="+mj-lt"/>
              <a:buAutoNum type="alphaUcPeriod"/>
            </a:pPr>
            <a:r>
              <a:rPr lang="en-US" dirty="0">
                <a:latin typeface="Arial" panose="020B0604020202020204" pitchFamily="34" charset="0"/>
              </a:rPr>
              <a:t>Adjust the height of microscope to match your neutral head and neck position.</a:t>
            </a:r>
          </a:p>
          <a:p>
            <a:pPr marL="342900" lvl="0" indent="-342900">
              <a:spcBef>
                <a:spcPts val="300"/>
              </a:spcBef>
              <a:spcAft>
                <a:spcPts val="300"/>
              </a:spcAft>
              <a:buFont typeface="+mj-lt"/>
              <a:buAutoNum type="alphaUcPeriod"/>
            </a:pPr>
            <a:r>
              <a:rPr lang="en-US" dirty="0">
                <a:latin typeface="Arial" panose="020B0604020202020204" pitchFamily="34" charset="0"/>
              </a:rPr>
              <a:t>Adjust the eyepieces and angle of view to allow for a balanced position of your head on your shoulders</a:t>
            </a:r>
          </a:p>
          <a:p>
            <a:pPr marL="342900" lvl="0" indent="-342900">
              <a:spcBef>
                <a:spcPts val="300"/>
              </a:spcBef>
              <a:spcAft>
                <a:spcPts val="300"/>
              </a:spcAft>
              <a:buFont typeface="+mj-lt"/>
              <a:buAutoNum type="alphaUcPeriod"/>
            </a:pPr>
            <a:r>
              <a:rPr lang="en-US" dirty="0">
                <a:latin typeface="Arial" panose="020B0604020202020204" pitchFamily="34" charset="0"/>
              </a:rPr>
              <a:t>None of the above.</a:t>
            </a:r>
          </a:p>
          <a:p>
            <a:pPr marL="342900" lvl="0" indent="-342900">
              <a:spcBef>
                <a:spcPts val="300"/>
              </a:spcBef>
              <a:spcAft>
                <a:spcPts val="300"/>
              </a:spcAft>
              <a:buFont typeface="+mj-lt"/>
              <a:buAutoNum type="alphaUcPeriod"/>
            </a:pPr>
            <a:r>
              <a:rPr lang="en-US" dirty="0">
                <a:highlight>
                  <a:srgbClr val="FFFF00"/>
                </a:highlight>
                <a:latin typeface="Arial" panose="020B0604020202020204" pitchFamily="34" charset="0"/>
              </a:rPr>
              <a:t>All of the above.</a:t>
            </a:r>
          </a:p>
        </p:txBody>
      </p:sp>
      <p:pic>
        <p:nvPicPr>
          <p:cNvPr id="6" name="S30">
            <a:hlinkClick r:id="" action="ppaction://media"/>
            <a:extLst>
              <a:ext uri="{FF2B5EF4-FFF2-40B4-BE49-F238E27FC236}">
                <a16:creationId xmlns:a16="http://schemas.microsoft.com/office/drawing/2014/main" id="{FCFE2CC3-04F5-4F31-8E79-9DC0F8270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434"/>
            <a:ext cx="609600" cy="609600"/>
          </a:xfrm>
          <a:prstGeom prst="rect">
            <a:avLst/>
          </a:prstGeom>
        </p:spPr>
      </p:pic>
    </p:spTree>
    <p:extLst>
      <p:ext uri="{BB962C8B-B14F-4D97-AF65-F5344CB8AC3E}">
        <p14:creationId xmlns:p14="http://schemas.microsoft.com/office/powerpoint/2010/main" val="145316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3F7CE-15C9-440A-9EBC-5C1A064A777B}"/>
              </a:ext>
            </a:extLst>
          </p:cNvPr>
          <p:cNvSpPr>
            <a:spLocks noGrp="1"/>
          </p:cNvSpPr>
          <p:nvPr>
            <p:ph type="title"/>
          </p:nvPr>
        </p:nvSpPr>
        <p:spPr/>
        <p:txBody>
          <a:bodyPr/>
          <a:lstStyle/>
          <a:p>
            <a:r>
              <a:rPr lang="en-US" b="1" i="0" u="none" strike="noStrike" baseline="0" dirty="0">
                <a:latin typeface="Arial" panose="020B0604020202020204" pitchFamily="34" charset="0"/>
              </a:rPr>
              <a:t>Lab Hoods or Biosafety Cabinets </a:t>
            </a:r>
            <a:endParaRPr lang="en-US" dirty="0"/>
          </a:p>
        </p:txBody>
      </p:sp>
      <p:sp>
        <p:nvSpPr>
          <p:cNvPr id="3" name="Text Placeholder 2">
            <a:extLst>
              <a:ext uri="{FF2B5EF4-FFF2-40B4-BE49-F238E27FC236}">
                <a16:creationId xmlns:a16="http://schemas.microsoft.com/office/drawing/2014/main" id="{7677C8EE-170C-4657-8E1F-6443F2D61BEF}"/>
              </a:ext>
            </a:extLst>
          </p:cNvPr>
          <p:cNvSpPr>
            <a:spLocks noGrp="1"/>
          </p:cNvSpPr>
          <p:nvPr>
            <p:ph type="body" idx="1"/>
          </p:nvPr>
        </p:nvSpPr>
        <p:spPr>
          <a:xfrm>
            <a:off x="817033" y="990601"/>
            <a:ext cx="4897967" cy="4648199"/>
          </a:xfrm>
        </p:spPr>
        <p:txBody>
          <a:bodyPr/>
          <a:lstStyle/>
          <a:p>
            <a:pPr marR="0" lvl="0" rtl="0"/>
            <a:r>
              <a:rPr lang="en-US" b="1" i="0" u="none" strike="noStrike" baseline="0" dirty="0">
                <a:latin typeface="Arial" panose="020B0604020202020204" pitchFamily="34" charset="0"/>
              </a:rPr>
              <a:t>An integral part of lab </a:t>
            </a:r>
          </a:p>
          <a:p>
            <a:pPr marR="0" lvl="0" rtl="0"/>
            <a:r>
              <a:rPr lang="en-US" b="1" i="0" u="none" strike="noStrike" baseline="0" dirty="0">
                <a:latin typeface="Arial" panose="020B0604020202020204" pitchFamily="34" charset="0"/>
              </a:rPr>
              <a:t>Similar hazards as for microscope work</a:t>
            </a:r>
          </a:p>
          <a:p>
            <a:pPr marR="0" lvl="1" rtl="0"/>
            <a:r>
              <a:rPr lang="en-US" b="0" i="0" u="none" strike="noStrike" baseline="0" dirty="0">
                <a:latin typeface="Arial" panose="020B0604020202020204" pitchFamily="34" charset="0"/>
              </a:rPr>
              <a:t>Hunched postures </a:t>
            </a:r>
          </a:p>
          <a:p>
            <a:pPr marR="0" lvl="1" rtl="0"/>
            <a:r>
              <a:rPr lang="en-US" b="0" i="0" u="none" strike="noStrike" baseline="0" dirty="0">
                <a:latin typeface="Arial" panose="020B0604020202020204" pitchFamily="34" charset="0"/>
              </a:rPr>
              <a:t>Forward reaches</a:t>
            </a:r>
          </a:p>
          <a:p>
            <a:pPr marR="0" lvl="0" rtl="0"/>
            <a:r>
              <a:rPr lang="en-US" b="1" i="0" u="none" strike="noStrike" baseline="0" dirty="0">
                <a:latin typeface="Arial" panose="020B0604020202020204" pitchFamily="34" charset="0"/>
              </a:rPr>
              <a:t>Ergonomics principles enhance use	</a:t>
            </a:r>
            <a:endParaRPr lang="en-US" dirty="0"/>
          </a:p>
        </p:txBody>
      </p:sp>
      <p:pic>
        <p:nvPicPr>
          <p:cNvPr id="7" name="Picture 6" descr="A picture containing young, refrigerator, computer&#10;&#10;Description automatically generated">
            <a:extLst>
              <a:ext uri="{FF2B5EF4-FFF2-40B4-BE49-F238E27FC236}">
                <a16:creationId xmlns:a16="http://schemas.microsoft.com/office/drawing/2014/main" id="{65395D68-79ED-4138-9D3B-5E89494B402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02626" y="1003853"/>
            <a:ext cx="4495800" cy="4692305"/>
          </a:xfrm>
          <a:prstGeom prst="rect">
            <a:avLst/>
          </a:prstGeom>
        </p:spPr>
      </p:pic>
      <p:pic>
        <p:nvPicPr>
          <p:cNvPr id="8" name="S100">
            <a:hlinkClick r:id="" action="ppaction://media"/>
            <a:extLst>
              <a:ext uri="{FF2B5EF4-FFF2-40B4-BE49-F238E27FC236}">
                <a16:creationId xmlns:a16="http://schemas.microsoft.com/office/drawing/2014/main" id="{4F2ABE01-5CCA-47B4-927F-73C80F2F89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7380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p:txBody>
          <a:bodyPr/>
          <a:lstStyle/>
          <a:p>
            <a:r>
              <a:rPr lang="en-US" b="1" i="0" u="none" strike="noStrike" baseline="0" dirty="0">
                <a:latin typeface="Arial" panose="020B0604020202020204" pitchFamily="34" charset="0"/>
              </a:rPr>
              <a:t>Lab Hoods or BSCs – Work Practices and Tips</a:t>
            </a:r>
            <a:endParaRPr lang="en-US" dirty="0"/>
          </a:p>
        </p:txBody>
      </p:sp>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Work practices and tips:</a:t>
            </a:r>
          </a:p>
          <a:p>
            <a:pPr marR="0" lvl="1" rtl="0"/>
            <a:r>
              <a:rPr lang="en-US" b="0" i="0" u="none" strike="noStrike" baseline="0" dirty="0">
                <a:latin typeface="Arial" panose="020B0604020202020204" pitchFamily="34" charset="0"/>
              </a:rPr>
              <a:t>If standing at lab hood or BSC, use anti-fatigue matting and wear supportive shoes</a:t>
            </a:r>
          </a:p>
          <a:p>
            <a:pPr marR="0" lvl="1" rtl="0"/>
            <a:r>
              <a:rPr lang="en-US" b="0" i="0" u="none" strike="noStrike" baseline="0" dirty="0">
                <a:latin typeface="Arial" panose="020B0604020202020204" pitchFamily="34" charset="0"/>
              </a:rPr>
              <a:t>Position materials as close as possible to avoid extended reaching</a:t>
            </a:r>
          </a:p>
          <a:p>
            <a:pPr marR="0" lvl="1" rtl="0"/>
            <a:r>
              <a:rPr lang="en-US" b="0" i="0" u="none" strike="noStrike" baseline="0" dirty="0">
                <a:latin typeface="Arial" panose="020B0604020202020204" pitchFamily="34" charset="0"/>
              </a:rPr>
              <a:t>Use a turntable to store equipment close at hand, this prevents reaching and twisting</a:t>
            </a:r>
          </a:p>
        </p:txBody>
      </p:sp>
      <p:pic>
        <p:nvPicPr>
          <p:cNvPr id="6" name="Picture 5">
            <a:extLst>
              <a:ext uri="{FF2B5EF4-FFF2-40B4-BE49-F238E27FC236}">
                <a16:creationId xmlns:a16="http://schemas.microsoft.com/office/drawing/2014/main" id="{64974F30-60E7-4324-A71B-CA1AA57C97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44128" y="1014664"/>
            <a:ext cx="5888566" cy="46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101">
            <a:hlinkClick r:id="" action="ppaction://media"/>
            <a:extLst>
              <a:ext uri="{FF2B5EF4-FFF2-40B4-BE49-F238E27FC236}">
                <a16:creationId xmlns:a16="http://schemas.microsoft.com/office/drawing/2014/main" id="{847178A1-90D1-47A2-BBA5-B006FC7E35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9239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p:txBody>
          <a:bodyPr/>
          <a:lstStyle/>
          <a:p>
            <a:r>
              <a:rPr lang="en-US" b="1" i="0" u="none" strike="noStrike" baseline="0" dirty="0">
                <a:latin typeface="Arial" panose="020B0604020202020204" pitchFamily="34" charset="0"/>
              </a:rPr>
              <a:t>Lab Hoods or BSCs – Work Practices and Tips</a:t>
            </a:r>
            <a:endParaRPr lang="en-US" dirty="0"/>
          </a:p>
        </p:txBody>
      </p:sp>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Reduce contact stress to forearms &amp; wrists:</a:t>
            </a:r>
          </a:p>
          <a:p>
            <a:pPr marR="0" lvl="1" rtl="0"/>
            <a:r>
              <a:rPr lang="en-US" b="0" i="0" u="none" strike="noStrike" baseline="0" dirty="0">
                <a:latin typeface="Arial" panose="020B0604020202020204" pitchFamily="34" charset="0"/>
              </a:rPr>
              <a:t>Apply closed-cell foam padding to the front edge of </a:t>
            </a:r>
            <a:r>
              <a:rPr lang="en-US" b="0" i="0" u="none" strike="noStrike" kern="1200" baseline="0" dirty="0">
                <a:latin typeface="Arial" panose="020B0604020202020204" pitchFamily="34" charset="0"/>
              </a:rPr>
              <a:t>the lab hood or BSC</a:t>
            </a:r>
          </a:p>
          <a:p>
            <a:pPr marR="0" lvl="1" rtl="0"/>
            <a:r>
              <a:rPr lang="en-US" b="0" i="0" u="none" strike="noStrike" baseline="0" dirty="0">
                <a:latin typeface="Arial" panose="020B0604020202020204" pitchFamily="34" charset="0"/>
              </a:rPr>
              <a:t>Make sure the padding can be decontaminated</a:t>
            </a:r>
          </a:p>
          <a:p>
            <a:pPr marR="0" lvl="0" rtl="0"/>
            <a:r>
              <a:rPr lang="en-US" b="1" i="0" u="none" strike="noStrike" baseline="0" dirty="0">
                <a:latin typeface="Arial" panose="020B0604020202020204" pitchFamily="34" charset="0"/>
              </a:rPr>
              <a:t>Armrests</a:t>
            </a:r>
          </a:p>
          <a:p>
            <a:pPr marR="0" lvl="1" rtl="0"/>
            <a:r>
              <a:rPr lang="en-US" b="0" i="0" u="none" strike="noStrike" baseline="0" dirty="0">
                <a:latin typeface="Arial" panose="020B0604020202020204" pitchFamily="34" charset="0"/>
              </a:rPr>
              <a:t>Support arms at correct height and angle</a:t>
            </a:r>
          </a:p>
          <a:p>
            <a:pPr marR="0" lvl="1" rtl="0"/>
            <a:r>
              <a:rPr lang="en-US" b="0" i="0" u="none" strike="noStrike" baseline="0" dirty="0">
                <a:latin typeface="Arial" panose="020B0604020202020204" pitchFamily="34" charset="0"/>
              </a:rPr>
              <a:t>Do not restrict air flow</a:t>
            </a:r>
          </a:p>
          <a:p>
            <a:pPr marR="0" lvl="1" rtl="0"/>
            <a:r>
              <a:rPr lang="en-US" b="0" i="0" u="none" strike="noStrike" baseline="0" dirty="0">
                <a:latin typeface="Arial" panose="020B0604020202020204" pitchFamily="34" charset="0"/>
              </a:rPr>
              <a:t>B</a:t>
            </a:r>
            <a:r>
              <a:rPr lang="en-US" b="0" i="0" u="none" strike="noStrike" kern="1200" baseline="0" dirty="0">
                <a:latin typeface="Arial" panose="020B0604020202020204" pitchFamily="34" charset="0"/>
              </a:rPr>
              <a:t>ubble wrap that is disposable and inexpensive </a:t>
            </a:r>
          </a:p>
        </p:txBody>
      </p:sp>
      <p:pic>
        <p:nvPicPr>
          <p:cNvPr id="4" name="Picture 3">
            <a:extLst>
              <a:ext uri="{FF2B5EF4-FFF2-40B4-BE49-F238E27FC236}">
                <a16:creationId xmlns:a16="http://schemas.microsoft.com/office/drawing/2014/main" id="{18FC304E-75FA-4C99-B0B9-9618A8A2B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9" y="1066800"/>
            <a:ext cx="431358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102">
            <a:hlinkClick r:id="" action="ppaction://media"/>
            <a:extLst>
              <a:ext uri="{FF2B5EF4-FFF2-40B4-BE49-F238E27FC236}">
                <a16:creationId xmlns:a16="http://schemas.microsoft.com/office/drawing/2014/main" id="{E3C16087-C422-41FD-80A1-1046AD598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94589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9C20-A2AA-4BBB-B946-E56AFECF550B}"/>
              </a:ext>
            </a:extLst>
          </p:cNvPr>
          <p:cNvSpPr>
            <a:spLocks noGrp="1"/>
          </p:cNvSpPr>
          <p:nvPr>
            <p:ph type="title"/>
          </p:nvPr>
        </p:nvSpPr>
        <p:spPr/>
        <p:txBody>
          <a:bodyPr/>
          <a:lstStyle/>
          <a:p>
            <a:r>
              <a:rPr lang="en-US" b="1" i="0" u="none" strike="noStrike" baseline="0" dirty="0">
                <a:latin typeface="Arial" panose="020B0604020202020204" pitchFamily="34" charset="0"/>
              </a:rPr>
              <a:t>Lab Hoods or BSCs – Work Practices and Tips</a:t>
            </a:r>
            <a:endParaRPr lang="en-US" dirty="0"/>
          </a:p>
        </p:txBody>
      </p:sp>
      <p:sp>
        <p:nvSpPr>
          <p:cNvPr id="3" name="Text Placeholder 2">
            <a:extLst>
              <a:ext uri="{FF2B5EF4-FFF2-40B4-BE49-F238E27FC236}">
                <a16:creationId xmlns:a16="http://schemas.microsoft.com/office/drawing/2014/main" id="{5C9CF63E-9DD0-4D10-A7DA-256C801488BC}"/>
              </a:ext>
            </a:extLst>
          </p:cNvPr>
          <p:cNvSpPr>
            <a:spLocks noGrp="1"/>
          </p:cNvSpPr>
          <p:nvPr>
            <p:ph type="body" idx="1"/>
          </p:nvPr>
        </p:nvSpPr>
        <p:spPr>
          <a:xfrm>
            <a:off x="812801" y="990601"/>
            <a:ext cx="5283200" cy="4648199"/>
          </a:xfrm>
        </p:spPr>
        <p:txBody>
          <a:bodyPr/>
          <a:lstStyle/>
          <a:p>
            <a:pPr marR="0" lvl="0" rtl="0"/>
            <a:r>
              <a:rPr lang="en-US" b="1" i="0" u="none" strike="noStrike" baseline="0" dirty="0">
                <a:latin typeface="Arial" panose="020B0604020202020204" pitchFamily="34" charset="0"/>
              </a:rPr>
              <a:t>Seated at BSC</a:t>
            </a:r>
          </a:p>
          <a:p>
            <a:pPr marR="0" lvl="1" rtl="0">
              <a:spcBef>
                <a:spcPts val="0"/>
              </a:spcBef>
            </a:pPr>
            <a:r>
              <a:rPr lang="en-US" b="0" i="0" u="none" strike="noStrike" baseline="0" dirty="0">
                <a:latin typeface="Arial" panose="020B0604020202020204" pitchFamily="34" charset="0"/>
              </a:rPr>
              <a:t>Fully adjustable chair or stool </a:t>
            </a:r>
          </a:p>
          <a:p>
            <a:pPr marR="0" lvl="1" rtl="0">
              <a:spcBef>
                <a:spcPts val="0"/>
              </a:spcBef>
            </a:pPr>
            <a:r>
              <a:rPr lang="en-US" b="0" i="0" u="none" strike="noStrike" baseline="0" dirty="0">
                <a:latin typeface="Arial" panose="020B0604020202020204" pitchFamily="34" charset="0"/>
              </a:rPr>
              <a:t>Provides adequate back support, adjustable seat angle, and height adjustability</a:t>
            </a:r>
          </a:p>
          <a:p>
            <a:pPr marR="0" lvl="1" rtl="0">
              <a:spcBef>
                <a:spcPts val="0"/>
              </a:spcBef>
            </a:pPr>
            <a:r>
              <a:rPr lang="en-US" b="0" i="0" u="none" strike="noStrike" baseline="0" dirty="0">
                <a:latin typeface="Arial" panose="020B0604020202020204" pitchFamily="34" charset="0"/>
              </a:rPr>
              <a:t>Adequate leg and thigh clearance under cabinets</a:t>
            </a:r>
          </a:p>
          <a:p>
            <a:pPr marR="0" lvl="1" rtl="0">
              <a:spcBef>
                <a:spcPts val="0"/>
              </a:spcBef>
            </a:pPr>
            <a:r>
              <a:rPr lang="en-US" b="0" i="0" u="none" strike="noStrike" baseline="0" dirty="0">
                <a:latin typeface="Arial" panose="020B0604020202020204" pitchFamily="34" charset="0"/>
              </a:rPr>
              <a:t>Raise cabinet couple of inches if necessary and possible</a:t>
            </a:r>
          </a:p>
          <a:p>
            <a:pPr marR="0" lvl="1" rtl="0">
              <a:spcBef>
                <a:spcPts val="0"/>
              </a:spcBef>
            </a:pPr>
            <a:r>
              <a:rPr lang="en-US" b="0" i="0" u="none" strike="noStrike" baseline="0" dirty="0">
                <a:latin typeface="Arial" panose="020B0604020202020204" pitchFamily="34" charset="0"/>
              </a:rPr>
              <a:t>Use footrest to provide stability in leaning forward from hips </a:t>
            </a:r>
          </a:p>
          <a:p>
            <a:pPr marR="0" lvl="0" rtl="0"/>
            <a:r>
              <a:rPr lang="en-US" b="1" i="0" u="none" strike="noStrike" baseline="0" dirty="0">
                <a:latin typeface="Arial" panose="020B0604020202020204" pitchFamily="34" charset="0"/>
              </a:rPr>
              <a:t>Chair/stool options</a:t>
            </a:r>
          </a:p>
          <a:p>
            <a:pPr marR="0" lvl="1" rtl="0"/>
            <a:r>
              <a:rPr lang="en-US" b="0" i="0" u="none" strike="noStrike" baseline="0" dirty="0">
                <a:latin typeface="Arial" panose="020B0604020202020204" pitchFamily="34" charset="0"/>
              </a:rPr>
              <a:t>Sit-stand stools (Salli or Bambach)</a:t>
            </a:r>
            <a:endParaRPr lang="en-US" dirty="0"/>
          </a:p>
        </p:txBody>
      </p:sp>
      <p:pic>
        <p:nvPicPr>
          <p:cNvPr id="4" name="Picture 5">
            <a:extLst>
              <a:ext uri="{FF2B5EF4-FFF2-40B4-BE49-F238E27FC236}">
                <a16:creationId xmlns:a16="http://schemas.microsoft.com/office/drawing/2014/main" id="{ACF2DB9A-0A97-47E1-BE64-3C38227EF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629" y="1012372"/>
            <a:ext cx="3352800" cy="484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103">
            <a:hlinkClick r:id="" action="ppaction://media"/>
            <a:extLst>
              <a:ext uri="{FF2B5EF4-FFF2-40B4-BE49-F238E27FC236}">
                <a16:creationId xmlns:a16="http://schemas.microsoft.com/office/drawing/2014/main" id="{EAA0AE51-1CFE-42FD-A810-FF406E7B8A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pic>
        <p:nvPicPr>
          <p:cNvPr id="8" name="Picture 7" descr="A close up of a stool&#10;&#10;Description automatically generated">
            <a:extLst>
              <a:ext uri="{FF2B5EF4-FFF2-40B4-BE49-F238E27FC236}">
                <a16:creationId xmlns:a16="http://schemas.microsoft.com/office/drawing/2014/main" id="{7602D7B7-1C18-4CDB-9CEE-0053515EC48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0058400" y="3200400"/>
            <a:ext cx="1775866" cy="2264229"/>
          </a:xfrm>
          <a:prstGeom prst="rect">
            <a:avLst/>
          </a:prstGeom>
        </p:spPr>
      </p:pic>
    </p:spTree>
    <p:extLst>
      <p:ext uri="{BB962C8B-B14F-4D97-AF65-F5344CB8AC3E}">
        <p14:creationId xmlns:p14="http://schemas.microsoft.com/office/powerpoint/2010/main" val="217143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6809-6DA6-47F4-A581-CC710B39B657}"/>
              </a:ext>
            </a:extLst>
          </p:cNvPr>
          <p:cNvSpPr>
            <a:spLocks noGrp="1"/>
          </p:cNvSpPr>
          <p:nvPr>
            <p:ph type="title"/>
          </p:nvPr>
        </p:nvSpPr>
        <p:spPr/>
        <p:txBody>
          <a:bodyPr/>
          <a:lstStyle/>
          <a:p>
            <a:r>
              <a:rPr lang="en-US" b="1" i="0" u="none" strike="noStrike" baseline="0" dirty="0">
                <a:latin typeface="Arial" panose="020B0604020202020204" pitchFamily="34" charset="0"/>
              </a:rPr>
              <a:t>Newer BSCs</a:t>
            </a:r>
            <a:endParaRPr lang="en-US" dirty="0"/>
          </a:p>
        </p:txBody>
      </p:sp>
      <p:sp>
        <p:nvSpPr>
          <p:cNvPr id="3" name="Text Placeholder 2">
            <a:extLst>
              <a:ext uri="{FF2B5EF4-FFF2-40B4-BE49-F238E27FC236}">
                <a16:creationId xmlns:a16="http://schemas.microsoft.com/office/drawing/2014/main" id="{4537488A-8EF0-4C85-9CB7-7DD970AB617F}"/>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Height adjustable tables with downdraft or backdraft </a:t>
            </a:r>
          </a:p>
          <a:p>
            <a:pPr marR="0" lvl="1" rtl="0"/>
            <a:r>
              <a:rPr lang="en-US" b="0" i="0" u="none" strike="noStrike" baseline="0" dirty="0">
                <a:latin typeface="Arial" panose="020B0604020202020204" pitchFamily="34" charset="0"/>
              </a:rPr>
              <a:t>Eliminate bent, forward posture of traditional BSCs</a:t>
            </a:r>
          </a:p>
          <a:p>
            <a:pPr marR="0" lvl="0" rtl="0"/>
            <a:r>
              <a:rPr lang="en-US" b="1" i="0" u="none" strike="noStrike" baseline="0" dirty="0">
                <a:latin typeface="Arial" panose="020B0604020202020204" pitchFamily="34" charset="0"/>
              </a:rPr>
              <a:t>Other improvements</a:t>
            </a:r>
          </a:p>
          <a:p>
            <a:pPr marR="0" lvl="1" rtl="0"/>
            <a:r>
              <a:rPr lang="en-US" b="0" i="0" u="none" strike="noStrike" baseline="0" dirty="0">
                <a:latin typeface="Arial" panose="020B0604020202020204" pitchFamily="34" charset="0"/>
              </a:rPr>
              <a:t>Perforated front grill reduced by 1-2 inches allows work platform to be closer to worker</a:t>
            </a:r>
          </a:p>
          <a:p>
            <a:pPr marR="0" lvl="1" rtl="0"/>
            <a:r>
              <a:rPr lang="en-US" b="0" i="0" u="none" strike="noStrike" baseline="0" dirty="0">
                <a:latin typeface="Arial" panose="020B0604020202020204" pitchFamily="34" charset="0"/>
              </a:rPr>
              <a:t>Non-glare glass on sash window</a:t>
            </a:r>
          </a:p>
          <a:p>
            <a:pPr marR="0" lvl="1" rtl="0"/>
            <a:r>
              <a:rPr lang="en-US" b="0" i="0" u="none" strike="noStrike" baseline="0" dirty="0">
                <a:latin typeface="Arial" panose="020B0604020202020204" pitchFamily="34" charset="0"/>
              </a:rPr>
              <a:t>Adjustable plexiglass barriers</a:t>
            </a:r>
          </a:p>
          <a:p>
            <a:pPr marR="0" lvl="1" rtl="0"/>
            <a:r>
              <a:rPr lang="en-US" b="0" i="0" u="none" strike="noStrike" baseline="0" dirty="0">
                <a:latin typeface="Arial" panose="020B0604020202020204" pitchFamily="34" charset="0"/>
              </a:rPr>
              <a:t>Platform with wells for placement of tall containers to reduce reaching</a:t>
            </a:r>
          </a:p>
        </p:txBody>
      </p:sp>
      <p:pic>
        <p:nvPicPr>
          <p:cNvPr id="4" name="S104">
            <a:hlinkClick r:id="" action="ppaction://media"/>
            <a:extLst>
              <a:ext uri="{FF2B5EF4-FFF2-40B4-BE49-F238E27FC236}">
                <a16:creationId xmlns:a16="http://schemas.microsoft.com/office/drawing/2014/main" id="{F9538570-013F-45E1-83A3-4B80852C0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5" name="Picture 4">
            <a:extLst>
              <a:ext uri="{FF2B5EF4-FFF2-40B4-BE49-F238E27FC236}">
                <a16:creationId xmlns:a16="http://schemas.microsoft.com/office/drawing/2014/main" id="{1D30A89E-A008-4A3E-B64C-89D10C263D0F}"/>
              </a:ext>
            </a:extLst>
          </p:cNvPr>
          <p:cNvPicPr>
            <a:picLocks noChangeAspect="1"/>
          </p:cNvPicPr>
          <p:nvPr/>
        </p:nvPicPr>
        <p:blipFill rotWithShape="1">
          <a:blip r:embed="rId6">
            <a:extLst>
              <a:ext uri="{28A0092B-C50C-407E-A947-70E740481C1C}">
                <a14:useLocalDpi xmlns:a14="http://schemas.microsoft.com/office/drawing/2010/main" val="0"/>
              </a:ext>
            </a:extLst>
          </a:blip>
          <a:srcRect t="-515"/>
          <a:stretch/>
        </p:blipFill>
        <p:spPr>
          <a:xfrm>
            <a:off x="6192431" y="1006523"/>
            <a:ext cx="2983172" cy="4648199"/>
          </a:xfrm>
          <a:prstGeom prst="rect">
            <a:avLst/>
          </a:prstGeom>
        </p:spPr>
      </p:pic>
    </p:spTree>
    <p:extLst>
      <p:ext uri="{BB962C8B-B14F-4D97-AF65-F5344CB8AC3E}">
        <p14:creationId xmlns:p14="http://schemas.microsoft.com/office/powerpoint/2010/main" val="263879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Lab Hoods or </a:t>
            </a:r>
            <a:r>
              <a:rPr lang="en-US" dirty="0">
                <a:latin typeface="Arial" panose="020B0604020202020204" pitchFamily="34" charset="0"/>
              </a:rPr>
              <a:t>Biosafety Cabinets </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1256306"/>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Ergonomics principles of Neutral Position and Support, Reach Zone, Power Position and Fatigue Control go a long way to enhance BSC use.  True/False</a:t>
            </a:r>
          </a:p>
        </p:txBody>
      </p:sp>
      <p:pic>
        <p:nvPicPr>
          <p:cNvPr id="3" name="S08">
            <a:hlinkClick r:id="" action="ppaction://media"/>
            <a:extLst>
              <a:ext uri="{FF2B5EF4-FFF2-40B4-BE49-F238E27FC236}">
                <a16:creationId xmlns:a16="http://schemas.microsoft.com/office/drawing/2014/main" id="{8A663B2F-4E03-4083-8FBE-F73E685E25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24093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a:t>
            </a:r>
            <a:r>
              <a:rPr lang="en-US" dirty="0">
                <a:latin typeface="Arial" panose="020B0604020202020204" pitchFamily="34" charset="0"/>
              </a:rPr>
              <a:t>Lab Hoods or Biosafety Cabinets </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1256306"/>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Ergonomics principles of Neutral Position and Support, Reach Zone, Power Position and Fatigue Control go a long way to enhance BSC use.  </a:t>
            </a:r>
            <a:r>
              <a:rPr lang="en-US" b="1" dirty="0">
                <a:highlight>
                  <a:srgbClr val="FFFF00"/>
                </a:highlight>
                <a:latin typeface="Arial" panose="020B0604020202020204" pitchFamily="34" charset="0"/>
                <a:ea typeface="Times New Roman" panose="02020603050405020304" pitchFamily="18" charset="0"/>
              </a:rPr>
              <a:t>True</a:t>
            </a:r>
            <a:r>
              <a:rPr lang="en-US" b="1" dirty="0">
                <a:latin typeface="Arial" panose="020B0604020202020204" pitchFamily="34" charset="0"/>
                <a:ea typeface="Times New Roman" panose="02020603050405020304" pitchFamily="18" charset="0"/>
              </a:rPr>
              <a:t>/False</a:t>
            </a:r>
          </a:p>
        </p:txBody>
      </p:sp>
      <p:pic>
        <p:nvPicPr>
          <p:cNvPr id="3" name="S09">
            <a:hlinkClick r:id="" action="ppaction://media"/>
            <a:extLst>
              <a:ext uri="{FF2B5EF4-FFF2-40B4-BE49-F238E27FC236}">
                <a16:creationId xmlns:a16="http://schemas.microsoft.com/office/drawing/2014/main" id="{8AD547E6-A261-4EB7-AE81-845E13F778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8202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0C69-36BD-4E28-A4AA-752DD655F7B1}"/>
              </a:ext>
            </a:extLst>
          </p:cNvPr>
          <p:cNvSpPr>
            <a:spLocks noGrp="1"/>
          </p:cNvSpPr>
          <p:nvPr>
            <p:ph type="title"/>
          </p:nvPr>
        </p:nvSpPr>
        <p:spPr/>
        <p:txBody>
          <a:bodyPr/>
          <a:lstStyle/>
          <a:p>
            <a:r>
              <a:rPr lang="en-US" b="1" i="0" u="none" strike="noStrike" baseline="0" dirty="0">
                <a:latin typeface="Arial" panose="020B0604020202020204" pitchFamily="34" charset="0"/>
              </a:rPr>
              <a:t>Test Tube Handling Tips</a:t>
            </a:r>
            <a:endParaRPr lang="en-US" dirty="0"/>
          </a:p>
        </p:txBody>
      </p:sp>
      <p:sp>
        <p:nvSpPr>
          <p:cNvPr id="3" name="Text Placeholder 2">
            <a:extLst>
              <a:ext uri="{FF2B5EF4-FFF2-40B4-BE49-F238E27FC236}">
                <a16:creationId xmlns:a16="http://schemas.microsoft.com/office/drawing/2014/main" id="{042D5E50-9FAF-41E5-A3EA-6A312CAA005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Body posture</a:t>
            </a:r>
          </a:p>
          <a:p>
            <a:pPr marR="0" lvl="1" rtl="0">
              <a:spcBef>
                <a:spcPts val="0"/>
              </a:spcBef>
            </a:pPr>
            <a:r>
              <a:rPr lang="en-US" b="0" i="0" u="none" strike="noStrike" baseline="0" dirty="0">
                <a:latin typeface="Arial" panose="020B0604020202020204" pitchFamily="34" charset="0"/>
              </a:rPr>
              <a:t>Adjust chair properly to provide adequate back support</a:t>
            </a:r>
          </a:p>
          <a:p>
            <a:pPr marR="0" lvl="1" rtl="0">
              <a:spcBef>
                <a:spcPts val="0"/>
              </a:spcBef>
            </a:pPr>
            <a:r>
              <a:rPr lang="en-US" b="0" i="0" u="none" strike="noStrike" baseline="0" dirty="0">
                <a:latin typeface="Arial" panose="020B0604020202020204" pitchFamily="34" charset="0"/>
              </a:rPr>
              <a:t>Remove chair arms if interfere with ability to get close to work</a:t>
            </a:r>
          </a:p>
          <a:p>
            <a:pPr marR="0" lvl="0" rtl="0"/>
            <a:r>
              <a:rPr lang="en-US" b="1" i="0" u="none" strike="noStrike" baseline="0" dirty="0">
                <a:latin typeface="Arial" panose="020B0604020202020204" pitchFamily="34" charset="0"/>
              </a:rPr>
              <a:t>Arrange tubes </a:t>
            </a:r>
          </a:p>
          <a:p>
            <a:pPr marR="0" lvl="0" rtl="0"/>
            <a:r>
              <a:rPr lang="en-US" b="1" i="0" u="none" strike="noStrike" baseline="0" dirty="0">
                <a:latin typeface="Arial" panose="020B0604020202020204" pitchFamily="34" charset="0"/>
              </a:rPr>
              <a:t>Open/close test tubes</a:t>
            </a:r>
          </a:p>
          <a:p>
            <a:pPr marR="0" lvl="1" rtl="0"/>
            <a:r>
              <a:rPr lang="en-US" b="0" i="0" u="none" strike="noStrike" baseline="0" dirty="0">
                <a:latin typeface="Arial" panose="020B0604020202020204" pitchFamily="34" charset="0"/>
              </a:rPr>
              <a:t>Use both hands to open and close </a:t>
            </a:r>
          </a:p>
          <a:p>
            <a:pPr lvl="2"/>
            <a:r>
              <a:rPr lang="en-US" b="0" i="0" u="none" strike="noStrike" baseline="0" dirty="0">
                <a:latin typeface="Arial" panose="020B0604020202020204" pitchFamily="34" charset="0"/>
              </a:rPr>
              <a:t>Rotate cap in one direction with one hand while rotating tube in opposite direction with other hand</a:t>
            </a:r>
          </a:p>
        </p:txBody>
      </p:sp>
      <p:pic>
        <p:nvPicPr>
          <p:cNvPr id="5" name="S107">
            <a:hlinkClick r:id="" action="ppaction://media"/>
            <a:extLst>
              <a:ext uri="{FF2B5EF4-FFF2-40B4-BE49-F238E27FC236}">
                <a16:creationId xmlns:a16="http://schemas.microsoft.com/office/drawing/2014/main" id="{32B1FA57-7484-406A-800B-9F2691258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close up of a person wearing glasses&#10;&#10;Description automatically generated">
            <a:extLst>
              <a:ext uri="{FF2B5EF4-FFF2-40B4-BE49-F238E27FC236}">
                <a16:creationId xmlns:a16="http://schemas.microsoft.com/office/drawing/2014/main" id="{CCE624D2-040E-441E-9EEE-9EFA5B70916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37243" y="1090386"/>
            <a:ext cx="5881577" cy="2719614"/>
          </a:xfrm>
          <a:prstGeom prst="rect">
            <a:avLst/>
          </a:prstGeom>
        </p:spPr>
      </p:pic>
    </p:spTree>
    <p:extLst>
      <p:ext uri="{BB962C8B-B14F-4D97-AF65-F5344CB8AC3E}">
        <p14:creationId xmlns:p14="http://schemas.microsoft.com/office/powerpoint/2010/main" val="140547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0C69-36BD-4E28-A4AA-752DD655F7B1}"/>
              </a:ext>
            </a:extLst>
          </p:cNvPr>
          <p:cNvSpPr>
            <a:spLocks noGrp="1"/>
          </p:cNvSpPr>
          <p:nvPr>
            <p:ph type="title"/>
          </p:nvPr>
        </p:nvSpPr>
        <p:spPr/>
        <p:txBody>
          <a:bodyPr/>
          <a:lstStyle/>
          <a:p>
            <a:r>
              <a:rPr lang="en-US" b="1" i="0" u="none" strike="noStrike" baseline="0" dirty="0">
                <a:latin typeface="Arial" panose="020B0604020202020204" pitchFamily="34" charset="0"/>
              </a:rPr>
              <a:t>Test Tube Handling Tips</a:t>
            </a:r>
            <a:endParaRPr lang="en-US" dirty="0"/>
          </a:p>
        </p:txBody>
      </p:sp>
      <p:sp>
        <p:nvSpPr>
          <p:cNvPr id="3" name="Text Placeholder 2">
            <a:extLst>
              <a:ext uri="{FF2B5EF4-FFF2-40B4-BE49-F238E27FC236}">
                <a16:creationId xmlns:a16="http://schemas.microsoft.com/office/drawing/2014/main" id="{042D5E50-9FAF-41E5-A3EA-6A312CAA005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Cap Removers</a:t>
            </a:r>
          </a:p>
          <a:p>
            <a:pPr lvl="1">
              <a:spcBef>
                <a:spcPts val="0"/>
              </a:spcBef>
            </a:pPr>
            <a:r>
              <a:rPr lang="en-US" dirty="0">
                <a:latin typeface="Arial" panose="020B0604020202020204" pitchFamily="34" charset="0"/>
              </a:rPr>
              <a:t>Use cap removers to minimize pinch grip and stress on fingers</a:t>
            </a:r>
          </a:p>
          <a:p>
            <a:pPr lvl="1">
              <a:spcBef>
                <a:spcPts val="0"/>
              </a:spcBef>
            </a:pPr>
            <a:r>
              <a:rPr lang="en-US" dirty="0">
                <a:latin typeface="Arial" panose="020B0604020202020204" pitchFamily="34" charset="0"/>
              </a:rPr>
              <a:t>Example is </a:t>
            </a:r>
            <a:r>
              <a:rPr lang="en-US" dirty="0">
                <a:latin typeface="Arial" panose="020B0604020202020204" pitchFamily="34" charset="0"/>
                <a:hlinkClick r:id="rId5"/>
              </a:rPr>
              <a:t>Gilson's Jimmy microtube opener</a:t>
            </a:r>
            <a:endParaRPr lang="en-US" dirty="0">
              <a:latin typeface="Arial" panose="020B0604020202020204" pitchFamily="34" charset="0"/>
            </a:endParaRPr>
          </a:p>
          <a:p>
            <a:pPr marR="0" lvl="0" rtl="0"/>
            <a:r>
              <a:rPr lang="en-US" b="1" i="0" u="none" strike="noStrike" baseline="0" dirty="0">
                <a:latin typeface="Arial" panose="020B0604020202020204" pitchFamily="34" charset="0"/>
              </a:rPr>
              <a:t>Automatic/powered capping/decapping equipment</a:t>
            </a:r>
          </a:p>
          <a:p>
            <a:pPr lvl="1">
              <a:spcBef>
                <a:spcPts val="0"/>
              </a:spcBef>
            </a:pPr>
            <a:r>
              <a:rPr lang="en-US" dirty="0">
                <a:latin typeface="Arial" panose="020B0604020202020204" pitchFamily="34" charset="0"/>
              </a:rPr>
              <a:t>If screwing many similar microtubes, automatic/powered capping and de-capping equipment  may be appropriate</a:t>
            </a:r>
          </a:p>
        </p:txBody>
      </p:sp>
      <p:pic>
        <p:nvPicPr>
          <p:cNvPr id="4" name="Picture 9">
            <a:hlinkClick r:id="rId6"/>
            <a:extLst>
              <a:ext uri="{FF2B5EF4-FFF2-40B4-BE49-F238E27FC236}">
                <a16:creationId xmlns:a16="http://schemas.microsoft.com/office/drawing/2014/main" id="{EE9BC474-AAC1-461E-9CBC-DBC2CA753E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324600" y="990601"/>
            <a:ext cx="3505200"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indoor, table, kitchen, bottle&#10;&#10;Description automatically generated">
            <a:extLst>
              <a:ext uri="{FF2B5EF4-FFF2-40B4-BE49-F238E27FC236}">
                <a16:creationId xmlns:a16="http://schemas.microsoft.com/office/drawing/2014/main" id="{D8E6658B-4AE4-4D08-8E27-076F4F389F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200" y="3613728"/>
            <a:ext cx="3505201" cy="2229608"/>
          </a:xfrm>
          <a:prstGeom prst="rect">
            <a:avLst/>
          </a:prstGeom>
        </p:spPr>
      </p:pic>
      <p:pic>
        <p:nvPicPr>
          <p:cNvPr id="5" name="S108">
            <a:hlinkClick r:id="" action="ppaction://media"/>
            <a:extLst>
              <a:ext uri="{FF2B5EF4-FFF2-40B4-BE49-F238E27FC236}">
                <a16:creationId xmlns:a16="http://schemas.microsoft.com/office/drawing/2014/main" id="{A9B6E69B-E44A-4FA0-B253-9049D17DC3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29968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A494-0245-4BD7-9055-E9D8AB7B1B9E}"/>
              </a:ext>
            </a:extLst>
          </p:cNvPr>
          <p:cNvSpPr>
            <a:spLocks noGrp="1"/>
          </p:cNvSpPr>
          <p:nvPr>
            <p:ph type="title"/>
          </p:nvPr>
        </p:nvSpPr>
        <p:spPr/>
        <p:txBody>
          <a:bodyPr/>
          <a:lstStyle/>
          <a:p>
            <a:r>
              <a:rPr lang="en-US" b="1" i="0" u="none" strike="noStrike" baseline="0" dirty="0">
                <a:latin typeface="Arial" panose="020B0604020202020204" pitchFamily="34" charset="0"/>
              </a:rPr>
              <a:t>Objectives</a:t>
            </a:r>
            <a:endParaRPr lang="en-US" dirty="0"/>
          </a:p>
        </p:txBody>
      </p:sp>
      <p:sp>
        <p:nvSpPr>
          <p:cNvPr id="3" name="Text Placeholder 2">
            <a:extLst>
              <a:ext uri="{FF2B5EF4-FFF2-40B4-BE49-F238E27FC236}">
                <a16:creationId xmlns:a16="http://schemas.microsoft.com/office/drawing/2014/main" id="{6BC96AA0-4D6D-4C35-9AF7-4E41BC855490}"/>
              </a:ext>
            </a:extLst>
          </p:cNvPr>
          <p:cNvSpPr>
            <a:spLocks noGrp="1"/>
          </p:cNvSpPr>
          <p:nvPr>
            <p:ph type="body" idx="1"/>
          </p:nvPr>
        </p:nvSpPr>
        <p:spPr>
          <a:xfrm>
            <a:off x="817033" y="990600"/>
            <a:ext cx="5278967" cy="4876800"/>
          </a:xfrm>
        </p:spPr>
        <p:txBody>
          <a:bodyPr/>
          <a:lstStyle/>
          <a:p>
            <a:pPr marR="0" lvl="0" rtl="0"/>
            <a:r>
              <a:rPr lang="en-US" b="1" i="0" u="none" strike="noStrike" baseline="0" dirty="0">
                <a:latin typeface="Arial" panose="020B0604020202020204" pitchFamily="34" charset="0"/>
              </a:rPr>
              <a:t>Practical definition of ergonomics</a:t>
            </a:r>
          </a:p>
          <a:p>
            <a:pPr marR="0" lvl="0" rtl="0"/>
            <a:r>
              <a:rPr lang="en-US" b="1" i="0" u="none" strike="noStrike" baseline="0" dirty="0">
                <a:latin typeface="Arial" panose="020B0604020202020204" pitchFamily="34" charset="0"/>
              </a:rPr>
              <a:t>Ergonomics principles</a:t>
            </a:r>
          </a:p>
          <a:p>
            <a:pPr marR="0" lvl="0" rtl="0"/>
            <a:r>
              <a:rPr lang="en-US" b="1" i="0" u="none" strike="noStrike" baseline="0" dirty="0">
                <a:latin typeface="Arial" panose="020B0604020202020204" pitchFamily="34" charset="0"/>
              </a:rPr>
              <a:t>Common laboratory work-related musculoskeletal disorders (WMSDs)</a:t>
            </a:r>
          </a:p>
          <a:p>
            <a:pPr marR="0" lvl="0" rtl="0"/>
            <a:r>
              <a:rPr lang="en-US" b="1" i="0" u="none" strike="noStrike" baseline="0" dirty="0">
                <a:latin typeface="Arial" panose="020B0604020202020204" pitchFamily="34" charset="0"/>
              </a:rPr>
              <a:t>Step-by-step ergonomics workstation assessment process</a:t>
            </a:r>
          </a:p>
          <a:p>
            <a:pPr marR="0" lvl="1" rtl="0"/>
            <a:r>
              <a:rPr lang="en-US" b="0" i="0" u="none" strike="noStrike" baseline="0" dirty="0">
                <a:latin typeface="Arial" panose="020B0604020202020204" pitchFamily="34" charset="0"/>
              </a:rPr>
              <a:t>Pipetting, microscopy</a:t>
            </a:r>
          </a:p>
          <a:p>
            <a:pPr marR="0" lvl="1" rtl="0"/>
            <a:r>
              <a:rPr lang="en-US" b="0" i="0" u="none" strike="noStrike" baseline="0" dirty="0">
                <a:latin typeface="Arial" panose="020B0604020202020204" pitchFamily="34" charset="0"/>
              </a:rPr>
              <a:t>Biological safety cabinets</a:t>
            </a:r>
          </a:p>
          <a:p>
            <a:pPr marR="0" lvl="1" rtl="0"/>
            <a:r>
              <a:rPr lang="en-US" b="0" i="0" u="none" strike="noStrike" baseline="0" dirty="0">
                <a:latin typeface="Arial" panose="020B0604020202020204" pitchFamily="34" charset="0"/>
              </a:rPr>
              <a:t>Set-up workstations</a:t>
            </a:r>
          </a:p>
        </p:txBody>
      </p:sp>
      <p:pic>
        <p:nvPicPr>
          <p:cNvPr id="5" name="Picture 4" descr="A person standing in a kitchen&#10;&#10;Description automatically generated">
            <a:extLst>
              <a:ext uri="{FF2B5EF4-FFF2-40B4-BE49-F238E27FC236}">
                <a16:creationId xmlns:a16="http://schemas.microsoft.com/office/drawing/2014/main" id="{5FED15FC-7ADA-4396-9D8B-29F6608F691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1020169"/>
            <a:ext cx="2743200" cy="2286000"/>
          </a:xfrm>
          <a:prstGeom prst="rect">
            <a:avLst/>
          </a:prstGeom>
        </p:spPr>
      </p:pic>
      <p:pic>
        <p:nvPicPr>
          <p:cNvPr id="7" name="Picture 6" descr="A picture containing indoor, person, microscope, kitchen&#10;&#10;Description automatically generated">
            <a:extLst>
              <a:ext uri="{FF2B5EF4-FFF2-40B4-BE49-F238E27FC236}">
                <a16:creationId xmlns:a16="http://schemas.microsoft.com/office/drawing/2014/main" id="{52C992DF-B50A-49B1-9DE2-6F70CA244F3D}"/>
              </a:ext>
            </a:extLst>
          </p:cNvPr>
          <p:cNvPicPr>
            <a:picLocks noChangeAspect="1"/>
          </p:cNvPicPr>
          <p:nvPr/>
        </p:nvPicPr>
        <p:blipFill rotWithShape="1">
          <a:blip r:embed="rId6">
            <a:extLst>
              <a:ext uri="{28A0092B-C50C-407E-A947-70E740481C1C}">
                <a14:useLocalDpi xmlns:a14="http://schemas.microsoft.com/office/drawing/2010/main" val="0"/>
              </a:ext>
            </a:extLst>
          </a:blip>
          <a:srcRect t="-49"/>
          <a:stretch/>
        </p:blipFill>
        <p:spPr>
          <a:xfrm>
            <a:off x="8991600" y="1020169"/>
            <a:ext cx="2743200" cy="2285999"/>
          </a:xfrm>
          <a:prstGeom prst="rect">
            <a:avLst/>
          </a:prstGeom>
        </p:spPr>
      </p:pic>
      <p:pic>
        <p:nvPicPr>
          <p:cNvPr id="9" name="Picture 8" descr="A picture containing indoor, sitting, room, holding&#10;&#10;Description automatically generated">
            <a:extLst>
              <a:ext uri="{FF2B5EF4-FFF2-40B4-BE49-F238E27FC236}">
                <a16:creationId xmlns:a16="http://schemas.microsoft.com/office/drawing/2014/main" id="{203586FE-F9BB-48C1-A1CA-254AD21A087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096000" y="3415989"/>
            <a:ext cx="2743200" cy="2286000"/>
          </a:xfrm>
          <a:prstGeom prst="rect">
            <a:avLst/>
          </a:prstGeom>
        </p:spPr>
      </p:pic>
      <p:pic>
        <p:nvPicPr>
          <p:cNvPr id="11" name="Picture 10" descr="A shelf in a store&#10;&#10;Description automatically generated">
            <a:extLst>
              <a:ext uri="{FF2B5EF4-FFF2-40B4-BE49-F238E27FC236}">
                <a16:creationId xmlns:a16="http://schemas.microsoft.com/office/drawing/2014/main" id="{F82205C6-050E-46B2-A777-037D1E48C44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991600" y="3415989"/>
            <a:ext cx="2743200" cy="2286000"/>
          </a:xfrm>
          <a:prstGeom prst="rect">
            <a:avLst/>
          </a:prstGeom>
        </p:spPr>
      </p:pic>
      <p:pic>
        <p:nvPicPr>
          <p:cNvPr id="4" name="S10">
            <a:hlinkClick r:id="" action="ppaction://media"/>
            <a:extLst>
              <a:ext uri="{FF2B5EF4-FFF2-40B4-BE49-F238E27FC236}">
                <a16:creationId xmlns:a16="http://schemas.microsoft.com/office/drawing/2014/main" id="{FA7203BE-D3C3-4FCC-B591-DC74092C374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31591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B9429-AE58-4ACD-BE5F-2410D2F867D4}"/>
              </a:ext>
            </a:extLst>
          </p:cNvPr>
          <p:cNvSpPr>
            <a:spLocks noGrp="1"/>
          </p:cNvSpPr>
          <p:nvPr>
            <p:ph type="title"/>
          </p:nvPr>
        </p:nvSpPr>
        <p:spPr/>
        <p:txBody>
          <a:bodyPr/>
          <a:lstStyle/>
          <a:p>
            <a:pPr marR="0" rtl="0"/>
            <a:r>
              <a:rPr lang="en-US" b="1" i="0" u="none" strike="noStrike" baseline="0" dirty="0">
                <a:latin typeface="Arial" panose="020B0604020202020204" pitchFamily="34" charset="0"/>
              </a:rPr>
              <a:t>Micro-Manipulation &amp; Fine Motor Skills</a:t>
            </a:r>
          </a:p>
        </p:txBody>
      </p:sp>
      <p:sp>
        <p:nvSpPr>
          <p:cNvPr id="3" name="Text Placeholder 2">
            <a:extLst>
              <a:ext uri="{FF2B5EF4-FFF2-40B4-BE49-F238E27FC236}">
                <a16:creationId xmlns:a16="http://schemas.microsoft.com/office/drawing/2014/main" id="{25B8C3E9-7DE7-4CCC-9D71-DB9047766FCF}"/>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Considerations</a:t>
            </a:r>
          </a:p>
          <a:p>
            <a:pPr marR="0" lvl="1" rtl="0"/>
            <a:r>
              <a:rPr lang="en-US" b="0" i="0" u="none" strike="noStrike" baseline="0" dirty="0">
                <a:latin typeface="Arial" panose="020B0604020202020204" pitchFamily="34" charset="0"/>
              </a:rPr>
              <a:t>Use plastic vials with fewer threads to reduce twisting motions during capping and uncapping lids</a:t>
            </a:r>
          </a:p>
          <a:p>
            <a:pPr lvl="1"/>
            <a:r>
              <a:rPr lang="en-US" b="0" i="0" u="none" strike="noStrike" baseline="0" dirty="0">
                <a:latin typeface="Arial" panose="020B0604020202020204" pitchFamily="34" charset="0"/>
              </a:rPr>
              <a:t>Tilt storage bins toward you to reduce wrist flexion while reaching for supplies</a:t>
            </a:r>
          </a:p>
          <a:p>
            <a:pPr lvl="1"/>
            <a:r>
              <a:rPr lang="en-US" dirty="0">
                <a:latin typeface="Arial" panose="020B0604020202020204" pitchFamily="34" charset="0"/>
              </a:rPr>
              <a:t>For forceps manipulation, use small pieces of foam, like type used on pencils and pens </a:t>
            </a:r>
          </a:p>
          <a:p>
            <a:pPr lvl="1"/>
            <a:r>
              <a:rPr lang="en-US" dirty="0">
                <a:latin typeface="Arial" panose="020B0604020202020204" pitchFamily="34" charset="0"/>
              </a:rPr>
              <a:t>Practice using forceps between index and middle fingers instead of using thumb and index finger</a:t>
            </a:r>
          </a:p>
          <a:p>
            <a:pPr marR="0" lvl="1" rtl="0"/>
            <a:endParaRPr lang="en-US" b="0" i="0" u="none" strike="noStrike" baseline="0" dirty="0">
              <a:latin typeface="Arial" panose="020B0604020202020204" pitchFamily="34" charset="0"/>
            </a:endParaRPr>
          </a:p>
        </p:txBody>
      </p:sp>
      <p:pic>
        <p:nvPicPr>
          <p:cNvPr id="4" name="Picture 2">
            <a:extLst>
              <a:ext uri="{FF2B5EF4-FFF2-40B4-BE49-F238E27FC236}">
                <a16:creationId xmlns:a16="http://schemas.microsoft.com/office/drawing/2014/main" id="{02453FF5-013D-4560-93EC-A01337313F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36106" y="1030705"/>
            <a:ext cx="2550694" cy="195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C519BBBB-3C5A-447F-9CE1-3CEDA3C621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117" y="3445042"/>
            <a:ext cx="2546683" cy="1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hoto: Forceps">
            <a:extLst>
              <a:ext uri="{FF2B5EF4-FFF2-40B4-BE49-F238E27FC236}">
                <a16:creationId xmlns:a16="http://schemas.microsoft.com/office/drawing/2014/main" id="{2ED084D7-3036-48CA-B210-4981526C3F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5000" y="914400"/>
            <a:ext cx="1751817"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109">
            <a:hlinkClick r:id="" action="ppaction://media"/>
            <a:extLst>
              <a:ext uri="{FF2B5EF4-FFF2-40B4-BE49-F238E27FC236}">
                <a16:creationId xmlns:a16="http://schemas.microsoft.com/office/drawing/2014/main" id="{221A77E4-B23D-4099-B768-9686AB1243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0852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Test Tube Handling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5283200" cy="3972434"/>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Arrange test tubes to minimize reaching and twisting by:</a:t>
            </a:r>
          </a:p>
          <a:p>
            <a:pPr marL="342900" lvl="0" indent="-342900">
              <a:spcBef>
                <a:spcPts val="300"/>
              </a:spcBef>
              <a:spcAft>
                <a:spcPts val="300"/>
              </a:spcAft>
              <a:buFont typeface="+mj-lt"/>
              <a:buAutoNum type="alphaUcPeriod"/>
            </a:pPr>
            <a:r>
              <a:rPr lang="en-US" dirty="0">
                <a:latin typeface="Arial" panose="020B0604020202020204" pitchFamily="34" charset="0"/>
              </a:rPr>
              <a:t>Placing them as far from you as possible to you.</a:t>
            </a:r>
          </a:p>
          <a:p>
            <a:pPr marL="342900" lvl="0" indent="-342900">
              <a:spcBef>
                <a:spcPts val="300"/>
              </a:spcBef>
              <a:spcAft>
                <a:spcPts val="300"/>
              </a:spcAft>
              <a:buFont typeface="+mj-lt"/>
              <a:buAutoNum type="alphaUcPeriod"/>
            </a:pPr>
            <a:r>
              <a:rPr lang="en-US" dirty="0">
                <a:latin typeface="Arial" panose="020B0604020202020204" pitchFamily="34" charset="0"/>
              </a:rPr>
              <a:t>Use container to raise test tube racks.</a:t>
            </a:r>
          </a:p>
          <a:p>
            <a:pPr marL="342900" lvl="0" indent="-342900">
              <a:spcBef>
                <a:spcPts val="300"/>
              </a:spcBef>
              <a:spcAft>
                <a:spcPts val="300"/>
              </a:spcAft>
              <a:buFont typeface="+mj-lt"/>
              <a:buAutoNum type="alphaUcPeriod"/>
            </a:pPr>
            <a:r>
              <a:rPr lang="en-US" dirty="0">
                <a:latin typeface="Arial" panose="020B0604020202020204" pitchFamily="34" charset="0"/>
              </a:rPr>
              <a:t>Use a vortexer mixer rack instead of holding tubes by hand.</a:t>
            </a:r>
          </a:p>
          <a:p>
            <a:pPr marL="342900" lvl="0" indent="-342900">
              <a:spcBef>
                <a:spcPts val="300"/>
              </a:spcBef>
              <a:spcAft>
                <a:spcPts val="300"/>
              </a:spcAft>
              <a:buFont typeface="+mj-lt"/>
              <a:buAutoNum type="alphaUcPeriod"/>
            </a:pPr>
            <a:r>
              <a:rPr lang="en-US" dirty="0">
                <a:latin typeface="Arial" panose="020B0604020202020204" pitchFamily="34" charset="0"/>
              </a:rPr>
              <a:t>Always use only one hand to open and close test tubes.</a:t>
            </a:r>
          </a:p>
          <a:p>
            <a:pPr marL="342900" lvl="0" indent="-342900">
              <a:spcBef>
                <a:spcPts val="300"/>
              </a:spcBef>
              <a:spcAft>
                <a:spcPts val="300"/>
              </a:spcAft>
              <a:buFont typeface="+mj-lt"/>
              <a:buAutoNum type="alphaUcPeriod"/>
            </a:pPr>
            <a:r>
              <a:rPr lang="en-US" dirty="0">
                <a:latin typeface="Arial" panose="020B0604020202020204" pitchFamily="34" charset="0"/>
              </a:rPr>
              <a:t>B and C above.</a:t>
            </a:r>
          </a:p>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You can use cap removers to minimize pinch grip and stress on the fingers.  True/False</a:t>
            </a:r>
          </a:p>
        </p:txBody>
      </p:sp>
      <p:pic>
        <p:nvPicPr>
          <p:cNvPr id="6" name="S29">
            <a:hlinkClick r:id="" action="ppaction://media"/>
            <a:extLst>
              <a:ext uri="{FF2B5EF4-FFF2-40B4-BE49-F238E27FC236}">
                <a16:creationId xmlns:a16="http://schemas.microsoft.com/office/drawing/2014/main" id="{96F02DD0-9FE6-42BC-BE1C-79B2C9FDA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434"/>
            <a:ext cx="609600" cy="609600"/>
          </a:xfrm>
          <a:prstGeom prst="rect">
            <a:avLst/>
          </a:prstGeom>
        </p:spPr>
      </p:pic>
    </p:spTree>
    <p:extLst>
      <p:ext uri="{BB962C8B-B14F-4D97-AF65-F5344CB8AC3E}">
        <p14:creationId xmlns:p14="http://schemas.microsoft.com/office/powerpoint/2010/main" val="69134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Test Tube Handling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5283200" cy="3972434"/>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Arrange test tubes to minimize reaching and twisting by:</a:t>
            </a:r>
          </a:p>
          <a:p>
            <a:pPr marL="342900" lvl="0" indent="-342900">
              <a:spcBef>
                <a:spcPts val="300"/>
              </a:spcBef>
              <a:spcAft>
                <a:spcPts val="300"/>
              </a:spcAft>
              <a:buFont typeface="+mj-lt"/>
              <a:buAutoNum type="alphaUcPeriod"/>
            </a:pPr>
            <a:r>
              <a:rPr lang="en-US" dirty="0">
                <a:latin typeface="Arial" panose="020B0604020202020204" pitchFamily="34" charset="0"/>
              </a:rPr>
              <a:t>Placing them as far from you as possible to you.</a:t>
            </a:r>
          </a:p>
          <a:p>
            <a:pPr marL="342900" lvl="0" indent="-342900">
              <a:spcBef>
                <a:spcPts val="300"/>
              </a:spcBef>
              <a:spcAft>
                <a:spcPts val="300"/>
              </a:spcAft>
              <a:buFont typeface="+mj-lt"/>
              <a:buAutoNum type="alphaUcPeriod"/>
            </a:pPr>
            <a:r>
              <a:rPr lang="en-US" dirty="0">
                <a:latin typeface="Arial" panose="020B0604020202020204" pitchFamily="34" charset="0"/>
              </a:rPr>
              <a:t>Use container to raise test tube racks.</a:t>
            </a:r>
          </a:p>
          <a:p>
            <a:pPr marL="342900" lvl="0" indent="-342900">
              <a:spcBef>
                <a:spcPts val="300"/>
              </a:spcBef>
              <a:spcAft>
                <a:spcPts val="300"/>
              </a:spcAft>
              <a:buFont typeface="+mj-lt"/>
              <a:buAutoNum type="alphaUcPeriod"/>
            </a:pPr>
            <a:r>
              <a:rPr lang="en-US" dirty="0">
                <a:latin typeface="Arial" panose="020B0604020202020204" pitchFamily="34" charset="0"/>
              </a:rPr>
              <a:t>Use a vortexer mixer rack instead of holding tubes by hand.</a:t>
            </a:r>
          </a:p>
          <a:p>
            <a:pPr marL="342900" lvl="0" indent="-342900">
              <a:spcBef>
                <a:spcPts val="300"/>
              </a:spcBef>
              <a:spcAft>
                <a:spcPts val="300"/>
              </a:spcAft>
              <a:buFont typeface="+mj-lt"/>
              <a:buAutoNum type="alphaUcPeriod"/>
            </a:pPr>
            <a:r>
              <a:rPr lang="en-US" dirty="0">
                <a:latin typeface="Arial" panose="020B0604020202020204" pitchFamily="34" charset="0"/>
              </a:rPr>
              <a:t>Always use only one hand to open and close test tubes.</a:t>
            </a:r>
          </a:p>
          <a:p>
            <a:pPr marL="342900" lvl="0" indent="-342900">
              <a:spcBef>
                <a:spcPts val="300"/>
              </a:spcBef>
              <a:spcAft>
                <a:spcPts val="300"/>
              </a:spcAft>
              <a:buFont typeface="+mj-lt"/>
              <a:buAutoNum type="alphaUcPeriod"/>
            </a:pPr>
            <a:r>
              <a:rPr lang="en-US" dirty="0">
                <a:highlight>
                  <a:srgbClr val="FFFF00"/>
                </a:highlight>
                <a:latin typeface="Arial" panose="020B0604020202020204" pitchFamily="34" charset="0"/>
              </a:rPr>
              <a:t>B and C above.</a:t>
            </a:r>
          </a:p>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You can use cap removers to minimize pinch grip and stress on the fingers.  </a:t>
            </a:r>
            <a:r>
              <a:rPr lang="en-US" b="1" dirty="0">
                <a:highlight>
                  <a:srgbClr val="FFFF00"/>
                </a:highlight>
                <a:latin typeface="Arial" panose="020B0604020202020204" pitchFamily="34" charset="0"/>
                <a:ea typeface="Times New Roman" panose="02020603050405020304" pitchFamily="18" charset="0"/>
              </a:rPr>
              <a:t>True</a:t>
            </a:r>
            <a:r>
              <a:rPr lang="en-US" b="1" dirty="0">
                <a:latin typeface="Arial" panose="020B0604020202020204" pitchFamily="34" charset="0"/>
                <a:ea typeface="Times New Roman" panose="02020603050405020304" pitchFamily="18" charset="0"/>
              </a:rPr>
              <a:t>/False</a:t>
            </a:r>
          </a:p>
        </p:txBody>
      </p:sp>
      <p:pic>
        <p:nvPicPr>
          <p:cNvPr id="6" name="S30">
            <a:hlinkClick r:id="" action="ppaction://media"/>
            <a:extLst>
              <a:ext uri="{FF2B5EF4-FFF2-40B4-BE49-F238E27FC236}">
                <a16:creationId xmlns:a16="http://schemas.microsoft.com/office/drawing/2014/main" id="{36F8C0B2-B894-4458-8770-A9B3A148DF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12454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7116-8FAE-483E-8ED8-EC760B458BE9}"/>
              </a:ext>
            </a:extLst>
          </p:cNvPr>
          <p:cNvSpPr>
            <a:spLocks noGrp="1"/>
          </p:cNvSpPr>
          <p:nvPr>
            <p:ph type="title"/>
          </p:nvPr>
        </p:nvSpPr>
        <p:spPr/>
        <p:txBody>
          <a:bodyPr/>
          <a:lstStyle/>
          <a:p>
            <a:pPr marR="0" rtl="0"/>
            <a:r>
              <a:rPr lang="en-US" b="1" i="0" u="none" strike="noStrike" baseline="0" dirty="0">
                <a:latin typeface="Arial" panose="020B0604020202020204" pitchFamily="34" charset="0"/>
              </a:rPr>
              <a:t>Material and Equipment Handling</a:t>
            </a:r>
          </a:p>
        </p:txBody>
      </p:sp>
      <p:sp>
        <p:nvSpPr>
          <p:cNvPr id="3" name="Text Placeholder 2">
            <a:extLst>
              <a:ext uri="{FF2B5EF4-FFF2-40B4-BE49-F238E27FC236}">
                <a16:creationId xmlns:a16="http://schemas.microsoft.com/office/drawing/2014/main" id="{43D90654-ED5F-409B-AE50-FB2E0BC6A66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What is the very first guideline for safe material handling?</a:t>
            </a:r>
          </a:p>
          <a:p>
            <a:pPr marR="0" lvl="0" rtl="0"/>
            <a:r>
              <a:rPr lang="en-US" b="1" i="0" u="none" strike="noStrike" baseline="0" dirty="0">
                <a:latin typeface="Arial" panose="020B0604020202020204" pitchFamily="34" charset="0"/>
              </a:rPr>
              <a:t>What is the safest lift you can do? </a:t>
            </a:r>
          </a:p>
          <a:p>
            <a:pPr marR="0" lvl="0" rtl="0"/>
            <a:r>
              <a:rPr lang="en-US" b="1" i="0" u="none" strike="noStrike" baseline="0" dirty="0">
                <a:latin typeface="Arial" panose="020B0604020202020204" pitchFamily="34" charset="0"/>
              </a:rPr>
              <a:t>It’s the one you don’t do! </a:t>
            </a:r>
          </a:p>
          <a:p>
            <a:pPr marR="0" lvl="0" rtl="0"/>
            <a:r>
              <a:rPr lang="en-US" b="1" i="0" u="none" strike="noStrike" baseline="0" dirty="0">
                <a:latin typeface="Arial" panose="020B0604020202020204" pitchFamily="34" charset="0"/>
              </a:rPr>
              <a:t>As appropriate, make sure you use equipment available to assist with or accomplish lift	</a:t>
            </a:r>
          </a:p>
        </p:txBody>
      </p:sp>
      <p:pic>
        <p:nvPicPr>
          <p:cNvPr id="5" name="Picture 4" descr="A person in a blue room&#10;&#10;Description automatically generated">
            <a:extLst>
              <a:ext uri="{FF2B5EF4-FFF2-40B4-BE49-F238E27FC236}">
                <a16:creationId xmlns:a16="http://schemas.microsoft.com/office/drawing/2014/main" id="{216E1315-B33B-4346-AEC2-32A38BF9947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00011" y="1034344"/>
            <a:ext cx="3558116" cy="2422730"/>
          </a:xfrm>
          <a:prstGeom prst="rect">
            <a:avLst/>
          </a:prstGeom>
        </p:spPr>
      </p:pic>
      <p:pic>
        <p:nvPicPr>
          <p:cNvPr id="7" name="Picture 6" descr="A picture containing indoor, sitting, table, kitchen&#10;&#10;Description automatically generated">
            <a:extLst>
              <a:ext uri="{FF2B5EF4-FFF2-40B4-BE49-F238E27FC236}">
                <a16:creationId xmlns:a16="http://schemas.microsoft.com/office/drawing/2014/main" id="{B1FE4134-8DF5-4B04-89F1-7D513C36CAC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879069" y="3528891"/>
            <a:ext cx="4139318" cy="2177715"/>
          </a:xfrm>
          <a:prstGeom prst="rect">
            <a:avLst/>
          </a:prstGeom>
        </p:spPr>
      </p:pic>
      <p:pic>
        <p:nvPicPr>
          <p:cNvPr id="4" name="S112">
            <a:hlinkClick r:id="" action="ppaction://media"/>
            <a:extLst>
              <a:ext uri="{FF2B5EF4-FFF2-40B4-BE49-F238E27FC236}">
                <a16:creationId xmlns:a16="http://schemas.microsoft.com/office/drawing/2014/main" id="{5C1FA610-C06E-420D-9C13-ADEB6D0FD7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45506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3504-30B4-49AD-A194-CFF7F54B6725}"/>
              </a:ext>
            </a:extLst>
          </p:cNvPr>
          <p:cNvSpPr>
            <a:spLocks noGrp="1"/>
          </p:cNvSpPr>
          <p:nvPr>
            <p:ph type="title"/>
          </p:nvPr>
        </p:nvSpPr>
        <p:spPr/>
        <p:txBody>
          <a:bodyPr/>
          <a:lstStyle/>
          <a:p>
            <a:r>
              <a:rPr lang="en-US" b="1" i="0" u="none" strike="noStrike" baseline="0" dirty="0">
                <a:latin typeface="Arial" panose="020B0604020202020204" pitchFamily="34" charset="0"/>
              </a:rPr>
              <a:t>Up-front Planning</a:t>
            </a:r>
            <a:endParaRPr lang="en-US" dirty="0"/>
          </a:p>
        </p:txBody>
      </p:sp>
      <p:sp>
        <p:nvSpPr>
          <p:cNvPr id="3" name="Text Placeholder 2">
            <a:extLst>
              <a:ext uri="{FF2B5EF4-FFF2-40B4-BE49-F238E27FC236}">
                <a16:creationId xmlns:a16="http://schemas.microsoft.com/office/drawing/2014/main" id="{76B3321A-2DD6-4939-A74E-05A53ED1931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Front planning minimizes stress and strain</a:t>
            </a:r>
          </a:p>
          <a:p>
            <a:pPr marR="0" lvl="1" rtl="0"/>
            <a:r>
              <a:rPr lang="en-US" b="0" i="0" u="none" strike="noStrike" baseline="0" dirty="0">
                <a:latin typeface="Arial" panose="020B0604020202020204" pitchFamily="34" charset="0"/>
              </a:rPr>
              <a:t>Allows you to get assistance if you need it</a:t>
            </a:r>
          </a:p>
          <a:p>
            <a:pPr marR="0" lvl="0" rtl="0"/>
            <a:r>
              <a:rPr lang="en-US" b="1" i="0" u="none" strike="noStrike" baseline="0" dirty="0">
                <a:latin typeface="Arial" panose="020B0604020202020204" pitchFamily="34" charset="0"/>
              </a:rPr>
              <a:t>Understand your personal physical performance limit </a:t>
            </a:r>
          </a:p>
          <a:p>
            <a:pPr marR="0" lvl="1" rtl="0"/>
            <a:r>
              <a:rPr lang="en-US" b="0" i="0" u="none" strike="noStrike" baseline="0" dirty="0">
                <a:latin typeface="Arial" panose="020B0604020202020204" pitchFamily="34" charset="0"/>
              </a:rPr>
              <a:t>If you exceed your limit, significantly increase risk of injury</a:t>
            </a:r>
          </a:p>
          <a:p>
            <a:pPr marR="0" lvl="1" rtl="0"/>
            <a:r>
              <a:rPr lang="en-US" b="0" i="0" u="none" strike="noStrike" baseline="0" dirty="0">
                <a:latin typeface="Arial" panose="020B0604020202020204" pitchFamily="34" charset="0"/>
              </a:rPr>
              <a:t>Literally takes only a quarter of a second for a life-changing injury to take place </a:t>
            </a:r>
          </a:p>
          <a:p>
            <a:pPr marR="0" lvl="0" rtl="0"/>
            <a:r>
              <a:rPr lang="en-US" b="1" i="0" u="none" strike="noStrike" baseline="0" dirty="0">
                <a:latin typeface="Arial" panose="020B0604020202020204" pitchFamily="34" charset="0"/>
              </a:rPr>
              <a:t>If you need help. . . get it!  	</a:t>
            </a:r>
            <a:endParaRPr lang="en-US" dirty="0"/>
          </a:p>
        </p:txBody>
      </p:sp>
      <p:pic>
        <p:nvPicPr>
          <p:cNvPr id="4" name="S113">
            <a:hlinkClick r:id="" action="ppaction://media"/>
            <a:extLst>
              <a:ext uri="{FF2B5EF4-FFF2-40B4-BE49-F238E27FC236}">
                <a16:creationId xmlns:a16="http://schemas.microsoft.com/office/drawing/2014/main" id="{8D1AE1F8-8D2D-4757-B2BD-AF5736A97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building, person, standing, luggage&#10;&#10;Description automatically generated">
            <a:extLst>
              <a:ext uri="{FF2B5EF4-FFF2-40B4-BE49-F238E27FC236}">
                <a16:creationId xmlns:a16="http://schemas.microsoft.com/office/drawing/2014/main" id="{8C1FD0B7-454B-422D-B78A-B767BCE82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273" y="1033462"/>
            <a:ext cx="3349402" cy="2624138"/>
          </a:xfrm>
          <a:prstGeom prst="rect">
            <a:avLst/>
          </a:prstGeom>
        </p:spPr>
      </p:pic>
    </p:spTree>
    <p:extLst>
      <p:ext uri="{BB962C8B-B14F-4D97-AF65-F5344CB8AC3E}">
        <p14:creationId xmlns:p14="http://schemas.microsoft.com/office/powerpoint/2010/main" val="96583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EC884-1964-4F16-8C9B-9015AA632C82}"/>
              </a:ext>
            </a:extLst>
          </p:cNvPr>
          <p:cNvSpPr>
            <a:spLocks noGrp="1"/>
          </p:cNvSpPr>
          <p:nvPr>
            <p:ph type="title"/>
          </p:nvPr>
        </p:nvSpPr>
        <p:spPr/>
        <p:txBody>
          <a:bodyPr/>
          <a:lstStyle/>
          <a:p>
            <a:r>
              <a:rPr lang="en-US" b="1" i="0" u="none" strike="noStrike" baseline="0" dirty="0">
                <a:latin typeface="Arial" panose="020B0604020202020204" pitchFamily="34" charset="0"/>
              </a:rPr>
              <a:t>Power Lift Technique</a:t>
            </a:r>
            <a:endParaRPr lang="en-US" dirty="0"/>
          </a:p>
        </p:txBody>
      </p:sp>
      <p:sp>
        <p:nvSpPr>
          <p:cNvPr id="3" name="Text Placeholder 2">
            <a:extLst>
              <a:ext uri="{FF2B5EF4-FFF2-40B4-BE49-F238E27FC236}">
                <a16:creationId xmlns:a16="http://schemas.microsoft.com/office/drawing/2014/main" id="{C8A83ABF-9C01-40F1-AFF1-39FEDE5B8A5A}"/>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Task within your personal performance limit </a:t>
            </a:r>
          </a:p>
          <a:p>
            <a:pPr marR="0" lvl="0" rtl="0"/>
            <a:r>
              <a:rPr lang="en-US" b="1" i="0" u="none" strike="noStrike" baseline="0" dirty="0">
                <a:latin typeface="Arial" panose="020B0604020202020204" pitchFamily="34" charset="0"/>
              </a:rPr>
              <a:t>What is best technique?</a:t>
            </a:r>
          </a:p>
          <a:p>
            <a:pPr marR="0" lvl="1" rtl="0"/>
            <a:r>
              <a:rPr lang="en-US" b="0" i="0" u="none" strike="noStrike" baseline="0" dirty="0">
                <a:latin typeface="Arial" panose="020B0604020202020204" pitchFamily="34" charset="0"/>
              </a:rPr>
              <a:t>Professional weightlifters</a:t>
            </a:r>
          </a:p>
          <a:p>
            <a:pPr marR="0" lvl="1" rtl="0"/>
            <a:r>
              <a:rPr lang="en-US" b="0" i="0" u="none" strike="noStrike" baseline="0" dirty="0">
                <a:latin typeface="Arial" panose="020B0604020202020204" pitchFamily="34" charset="0"/>
              </a:rPr>
              <a:t>Power Lift makes use of Power Position</a:t>
            </a:r>
          </a:p>
          <a:p>
            <a:pPr marR="0" lvl="0" rtl="0"/>
            <a:r>
              <a:rPr lang="en-US" b="1" i="0" u="none" strike="noStrike" baseline="0" dirty="0">
                <a:latin typeface="Arial" panose="020B0604020202020204" pitchFamily="34" charset="0"/>
              </a:rPr>
              <a:t>Up-front planning</a:t>
            </a:r>
          </a:p>
          <a:p>
            <a:pPr marR="0" lvl="1" rtl="0"/>
            <a:r>
              <a:rPr lang="en-US" b="0" i="0" u="none" strike="noStrike" baseline="0" dirty="0">
                <a:latin typeface="Arial" panose="020B0604020202020204" pitchFamily="34" charset="0"/>
              </a:rPr>
              <a:t>Need to use mechanical equipment or get someone to help you </a:t>
            </a:r>
          </a:p>
          <a:p>
            <a:pPr marR="0" lvl="1" rtl="0"/>
            <a:r>
              <a:rPr lang="en-US" b="0" i="0" u="none" strike="noStrike" baseline="0" dirty="0">
                <a:latin typeface="Arial" panose="020B0604020202020204" pitchFamily="34" charset="0"/>
              </a:rPr>
              <a:t>You have thought through where material is going to end up.</a:t>
            </a:r>
          </a:p>
          <a:p>
            <a:pPr marR="0" lvl="1" rtl="0"/>
            <a:r>
              <a:rPr lang="en-US" b="0" i="0" u="none" strike="noStrike" baseline="0" dirty="0">
                <a:latin typeface="Arial" panose="020B0604020202020204" pitchFamily="34" charset="0"/>
              </a:rPr>
              <a:t>You have anticipated any surprises	</a:t>
            </a:r>
            <a:endParaRPr lang="en-US" dirty="0"/>
          </a:p>
        </p:txBody>
      </p:sp>
      <p:pic>
        <p:nvPicPr>
          <p:cNvPr id="4" name="S114">
            <a:hlinkClick r:id="" action="ppaction://media"/>
            <a:extLst>
              <a:ext uri="{FF2B5EF4-FFF2-40B4-BE49-F238E27FC236}">
                <a16:creationId xmlns:a16="http://schemas.microsoft.com/office/drawing/2014/main" id="{893C1A11-CC37-4560-ADF9-DFFE615115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erson standing in a room&#10;&#10;Description automatically generated">
            <a:extLst>
              <a:ext uri="{FF2B5EF4-FFF2-40B4-BE49-F238E27FC236}">
                <a16:creationId xmlns:a16="http://schemas.microsoft.com/office/drawing/2014/main" id="{AD03BAD9-B078-4E32-8F99-7E2BF7A8B7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990601"/>
            <a:ext cx="2213076" cy="2819399"/>
          </a:xfrm>
          <a:prstGeom prst="rect">
            <a:avLst/>
          </a:prstGeom>
        </p:spPr>
      </p:pic>
    </p:spTree>
    <p:extLst>
      <p:ext uri="{BB962C8B-B14F-4D97-AF65-F5344CB8AC3E}">
        <p14:creationId xmlns:p14="http://schemas.microsoft.com/office/powerpoint/2010/main" val="33938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E0C5-C6C3-4EB2-B64C-C5B62C6691C8}"/>
              </a:ext>
            </a:extLst>
          </p:cNvPr>
          <p:cNvSpPr>
            <a:spLocks noGrp="1"/>
          </p:cNvSpPr>
          <p:nvPr>
            <p:ph type="title"/>
          </p:nvPr>
        </p:nvSpPr>
        <p:spPr/>
        <p:txBody>
          <a:bodyPr/>
          <a:lstStyle/>
          <a:p>
            <a:r>
              <a:rPr lang="en-US" b="1" i="0" u="none" strike="noStrike" baseline="0" dirty="0">
                <a:latin typeface="Arial" panose="020B0604020202020204" pitchFamily="34" charset="0"/>
              </a:rPr>
              <a:t>Power Lift - Step-By-Step Details </a:t>
            </a:r>
            <a:endParaRPr lang="en-US" dirty="0"/>
          </a:p>
        </p:txBody>
      </p:sp>
      <p:sp>
        <p:nvSpPr>
          <p:cNvPr id="3" name="Text Placeholder 2">
            <a:extLst>
              <a:ext uri="{FF2B5EF4-FFF2-40B4-BE49-F238E27FC236}">
                <a16:creationId xmlns:a16="http://schemas.microsoft.com/office/drawing/2014/main" id="{60BA1AEC-0EAB-4F60-94CA-E50EC92E1CA9}"/>
              </a:ext>
            </a:extLst>
          </p:cNvPr>
          <p:cNvSpPr>
            <a:spLocks noGrp="1"/>
          </p:cNvSpPr>
          <p:nvPr>
            <p:ph type="body" idx="1"/>
          </p:nvPr>
        </p:nvSpPr>
        <p:spPr>
          <a:xfrm>
            <a:off x="817033" y="990601"/>
            <a:ext cx="5043903" cy="4648199"/>
          </a:xfrm>
        </p:spPr>
        <p:txBody>
          <a:bodyPr/>
          <a:lstStyle/>
          <a:p>
            <a:pPr marR="0" lvl="0" rtl="0"/>
            <a:r>
              <a:rPr lang="en-US" b="1" i="0" u="none" strike="noStrike" baseline="0" dirty="0">
                <a:latin typeface="Arial" panose="020B0604020202020204" pitchFamily="34" charset="0"/>
              </a:rPr>
              <a:t>Approach object with feet slightly wider than shoulder width</a:t>
            </a:r>
          </a:p>
          <a:p>
            <a:pPr marR="0" lvl="0" rtl="0"/>
            <a:r>
              <a:rPr lang="en-US" b="1" i="0" u="none" strike="noStrike" baseline="0" dirty="0">
                <a:latin typeface="Arial" panose="020B0604020202020204" pitchFamily="34" charset="0"/>
              </a:rPr>
              <a:t>Good footing</a:t>
            </a:r>
          </a:p>
          <a:p>
            <a:pPr marR="0" lvl="0" rtl="0"/>
            <a:r>
              <a:rPr lang="en-US" b="1" i="0" u="none" strike="noStrike" baseline="0" dirty="0">
                <a:latin typeface="Arial" panose="020B0604020202020204" pitchFamily="34" charset="0"/>
              </a:rPr>
              <a:t>Straddle object </a:t>
            </a:r>
          </a:p>
          <a:p>
            <a:pPr marR="0" lvl="0" rtl="0"/>
            <a:r>
              <a:rPr lang="en-US" b="1" i="0" u="none" strike="noStrike" baseline="0" dirty="0">
                <a:latin typeface="Arial" panose="020B0604020202020204" pitchFamily="34" charset="0"/>
              </a:rPr>
              <a:t>Bend hips and knees somewhat, reach hands to object</a:t>
            </a:r>
          </a:p>
          <a:p>
            <a:pPr lvl="0">
              <a:buClr>
                <a:srgbClr val="71685A"/>
              </a:buClr>
            </a:pPr>
            <a:r>
              <a:rPr lang="en-US" b="1" i="0" u="none" strike="noStrike" baseline="0" dirty="0">
                <a:latin typeface="Arial" panose="020B0604020202020204" pitchFamily="34" charset="0"/>
              </a:rPr>
              <a:t>Grip object, might be at a diagonal</a:t>
            </a:r>
          </a:p>
          <a:p>
            <a:pPr lvl="0">
              <a:buClr>
                <a:srgbClr val="71685A"/>
              </a:buClr>
            </a:pPr>
            <a:r>
              <a:rPr lang="en-US" dirty="0">
                <a:solidFill>
                  <a:prstClr val="black"/>
                </a:solidFill>
                <a:latin typeface="Arial" panose="020B0604020202020204" pitchFamily="34" charset="0"/>
              </a:rPr>
              <a:t>Build “bridge” with elbow on knee to unload back </a:t>
            </a:r>
          </a:p>
          <a:p>
            <a:pPr marR="0" lvl="0" rtl="0"/>
            <a:endParaRPr lang="en-US" b="1" i="0" u="none" strike="noStrike" baseline="0" dirty="0">
              <a:latin typeface="Arial" panose="020B0604020202020204" pitchFamily="34" charset="0"/>
            </a:endParaRPr>
          </a:p>
        </p:txBody>
      </p:sp>
      <p:pic>
        <p:nvPicPr>
          <p:cNvPr id="4" name="S115">
            <a:hlinkClick r:id="" action="ppaction://media"/>
            <a:extLst>
              <a:ext uri="{FF2B5EF4-FFF2-40B4-BE49-F238E27FC236}">
                <a16:creationId xmlns:a16="http://schemas.microsoft.com/office/drawing/2014/main" id="{C9C5773A-5042-414A-956B-A05A55717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indoor, shelf, person, playing&#10;&#10;Description automatically generated">
            <a:extLst>
              <a:ext uri="{FF2B5EF4-FFF2-40B4-BE49-F238E27FC236}">
                <a16:creationId xmlns:a16="http://schemas.microsoft.com/office/drawing/2014/main" id="{725FC829-555F-4F1D-A2B9-97297C742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999" y="1056337"/>
            <a:ext cx="2158949" cy="2560320"/>
          </a:xfrm>
          <a:prstGeom prst="rect">
            <a:avLst/>
          </a:prstGeom>
        </p:spPr>
      </p:pic>
      <p:pic>
        <p:nvPicPr>
          <p:cNvPr id="8" name="Picture 7" descr="A picture containing indoor, shelf, person, playing&#10;&#10;Description automatically generated">
            <a:extLst>
              <a:ext uri="{FF2B5EF4-FFF2-40B4-BE49-F238E27FC236}">
                <a16:creationId xmlns:a16="http://schemas.microsoft.com/office/drawing/2014/main" id="{FF82FF5E-4280-4301-98F7-60788DE3F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00" y="1038140"/>
            <a:ext cx="1982184" cy="2560320"/>
          </a:xfrm>
          <a:prstGeom prst="rect">
            <a:avLst/>
          </a:prstGeom>
        </p:spPr>
      </p:pic>
      <p:pic>
        <p:nvPicPr>
          <p:cNvPr id="10" name="Picture 9" descr="A picture containing indoor, shelf, person, book&#10;&#10;Description automatically generated">
            <a:extLst>
              <a:ext uri="{FF2B5EF4-FFF2-40B4-BE49-F238E27FC236}">
                <a16:creationId xmlns:a16="http://schemas.microsoft.com/office/drawing/2014/main" id="{97EF183C-4773-41AB-B1BD-B9CF441462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3757" y="1042689"/>
            <a:ext cx="1953277" cy="2560320"/>
          </a:xfrm>
          <a:prstGeom prst="rect">
            <a:avLst/>
          </a:prstGeom>
        </p:spPr>
      </p:pic>
    </p:spTree>
    <p:extLst>
      <p:ext uri="{BB962C8B-B14F-4D97-AF65-F5344CB8AC3E}">
        <p14:creationId xmlns:p14="http://schemas.microsoft.com/office/powerpoint/2010/main" val="316214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4E0C5-C6C3-4EB2-B64C-C5B62C6691C8}"/>
              </a:ext>
            </a:extLst>
          </p:cNvPr>
          <p:cNvSpPr>
            <a:spLocks noGrp="1"/>
          </p:cNvSpPr>
          <p:nvPr>
            <p:ph type="title"/>
          </p:nvPr>
        </p:nvSpPr>
        <p:spPr/>
        <p:txBody>
          <a:bodyPr/>
          <a:lstStyle/>
          <a:p>
            <a:r>
              <a:rPr lang="en-US" b="1" i="0" u="none" strike="noStrike" baseline="0" dirty="0">
                <a:latin typeface="Arial" panose="020B0604020202020204" pitchFamily="34" charset="0"/>
              </a:rPr>
              <a:t>Power Lift - Step-By-Step Details </a:t>
            </a:r>
            <a:endParaRPr lang="en-US" dirty="0"/>
          </a:p>
        </p:txBody>
      </p:sp>
      <p:sp>
        <p:nvSpPr>
          <p:cNvPr id="3" name="Text Placeholder 2">
            <a:extLst>
              <a:ext uri="{FF2B5EF4-FFF2-40B4-BE49-F238E27FC236}">
                <a16:creationId xmlns:a16="http://schemas.microsoft.com/office/drawing/2014/main" id="{60BA1AEC-0EAB-4F60-94CA-E50EC92E1CA9}"/>
              </a:ext>
            </a:extLst>
          </p:cNvPr>
          <p:cNvSpPr>
            <a:spLocks noGrp="1"/>
          </p:cNvSpPr>
          <p:nvPr>
            <p:ph type="body" idx="1"/>
          </p:nvPr>
        </p:nvSpPr>
        <p:spPr>
          <a:xfrm>
            <a:off x="817033" y="840473"/>
            <a:ext cx="4843136" cy="5788927"/>
          </a:xfrm>
        </p:spPr>
        <p:txBody>
          <a:bodyPr/>
          <a:lstStyle/>
          <a:p>
            <a:pPr marR="0" lvl="0" rtl="0">
              <a:spcBef>
                <a:spcPts val="0"/>
              </a:spcBef>
            </a:pPr>
            <a:r>
              <a:rPr lang="en-US" b="1" i="0" u="none" strike="noStrike" baseline="0" dirty="0">
                <a:latin typeface="Arial" panose="020B0604020202020204" pitchFamily="34" charset="0"/>
              </a:rPr>
              <a:t>Goal is to keep object as close as possible to you</a:t>
            </a:r>
          </a:p>
          <a:p>
            <a:pPr marR="0" lvl="0" rtl="0">
              <a:spcBef>
                <a:spcPts val="0"/>
              </a:spcBef>
            </a:pPr>
            <a:r>
              <a:rPr lang="en-US" b="1" i="0" u="none" strike="noStrike" baseline="0" dirty="0">
                <a:latin typeface="Arial" panose="020B0604020202020204" pitchFamily="34" charset="0"/>
              </a:rPr>
              <a:t>Tighten up stomach muscles</a:t>
            </a:r>
          </a:p>
          <a:p>
            <a:pPr marR="0" lvl="0" rtl="0">
              <a:spcBef>
                <a:spcPts val="0"/>
              </a:spcBef>
            </a:pPr>
            <a:r>
              <a:rPr lang="en-US" b="1" i="0" u="none" strike="noStrike" baseline="0" dirty="0">
                <a:latin typeface="Arial" panose="020B0604020202020204" pitchFamily="34" charset="0"/>
              </a:rPr>
              <a:t>At the moment of exertion . . . LOOK UP!</a:t>
            </a:r>
          </a:p>
          <a:p>
            <a:pPr marR="0" lvl="0" rtl="0">
              <a:spcBef>
                <a:spcPts val="0"/>
              </a:spcBef>
            </a:pPr>
            <a:r>
              <a:rPr lang="en-US" b="1" i="0" u="none" strike="noStrike" baseline="0" dirty="0">
                <a:latin typeface="Arial" panose="020B0604020202020204" pitchFamily="34" charset="0"/>
              </a:rPr>
              <a:t>Why LOOK UP</a:t>
            </a:r>
          </a:p>
          <a:p>
            <a:pPr marR="0" lvl="1" rtl="0">
              <a:spcBef>
                <a:spcPts val="0"/>
              </a:spcBef>
            </a:pPr>
            <a:r>
              <a:rPr lang="en-US" b="0" i="0" u="none" strike="noStrike" baseline="0" dirty="0">
                <a:latin typeface="Arial" panose="020B0604020202020204" pitchFamily="34" charset="0"/>
              </a:rPr>
              <a:t>Automatically put you into Power Position</a:t>
            </a:r>
          </a:p>
          <a:p>
            <a:pPr marR="0" lvl="1" rtl="0">
              <a:spcBef>
                <a:spcPts val="0"/>
              </a:spcBef>
            </a:pPr>
            <a:r>
              <a:rPr lang="en-US" b="0" i="0" u="none" strike="noStrike" baseline="0" dirty="0">
                <a:latin typeface="Arial" panose="020B0604020202020204" pitchFamily="34" charset="0"/>
              </a:rPr>
              <a:t>Use large muscles of legs and thighs - not back to accomplish lift</a:t>
            </a:r>
          </a:p>
          <a:p>
            <a:pPr lvl="1">
              <a:spcBef>
                <a:spcPts val="0"/>
              </a:spcBef>
            </a:pPr>
            <a:r>
              <a:rPr lang="en-US" b="0" i="0" u="none" strike="noStrike" baseline="0" dirty="0">
                <a:latin typeface="Arial" panose="020B0604020202020204" pitchFamily="34" charset="0"/>
              </a:rPr>
              <a:t>Back muscles work with stomach muscles to stabilize your spine</a:t>
            </a:r>
            <a:endParaRPr lang="en-US" dirty="0"/>
          </a:p>
        </p:txBody>
      </p:sp>
      <p:pic>
        <p:nvPicPr>
          <p:cNvPr id="4" name="S116">
            <a:hlinkClick r:id="" action="ppaction://media"/>
            <a:extLst>
              <a:ext uri="{FF2B5EF4-FFF2-40B4-BE49-F238E27FC236}">
                <a16:creationId xmlns:a16="http://schemas.microsoft.com/office/drawing/2014/main" id="{6B6D1B4A-4D1B-4669-8932-F6548DFAA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indoor, person, shelf, person&#10;&#10;Description automatically generated">
            <a:extLst>
              <a:ext uri="{FF2B5EF4-FFF2-40B4-BE49-F238E27FC236}">
                <a16:creationId xmlns:a16="http://schemas.microsoft.com/office/drawing/2014/main" id="{715492A9-8D23-4DB3-B21F-548514522D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421" y="1021624"/>
            <a:ext cx="1994849" cy="2560320"/>
          </a:xfrm>
          <a:prstGeom prst="rect">
            <a:avLst/>
          </a:prstGeom>
        </p:spPr>
      </p:pic>
      <p:pic>
        <p:nvPicPr>
          <p:cNvPr id="8" name="Picture 7" descr="A person standing in a room&#10;&#10;Description automatically generated">
            <a:extLst>
              <a:ext uri="{FF2B5EF4-FFF2-40B4-BE49-F238E27FC236}">
                <a16:creationId xmlns:a16="http://schemas.microsoft.com/office/drawing/2014/main" id="{B0ECDB43-B8D9-4E7E-A050-96EC9244F7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48601" y="1025036"/>
            <a:ext cx="2009714" cy="2560320"/>
          </a:xfrm>
          <a:prstGeom prst="rect">
            <a:avLst/>
          </a:prstGeom>
        </p:spPr>
      </p:pic>
      <p:pic>
        <p:nvPicPr>
          <p:cNvPr id="10" name="Picture 9" descr="A person standing in a room&#10;&#10;Description automatically generated">
            <a:extLst>
              <a:ext uri="{FF2B5EF4-FFF2-40B4-BE49-F238E27FC236}">
                <a16:creationId xmlns:a16="http://schemas.microsoft.com/office/drawing/2014/main" id="{B7BEC79F-A984-47D4-8749-D3B2F38BA5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7306" y="1036204"/>
            <a:ext cx="1832875" cy="2560320"/>
          </a:xfrm>
          <a:prstGeom prst="rect">
            <a:avLst/>
          </a:prstGeom>
        </p:spPr>
      </p:pic>
    </p:spTree>
    <p:extLst>
      <p:ext uri="{BB962C8B-B14F-4D97-AF65-F5344CB8AC3E}">
        <p14:creationId xmlns:p14="http://schemas.microsoft.com/office/powerpoint/2010/main" val="64429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A70D-455F-479E-A0C4-469503B1417B}"/>
              </a:ext>
            </a:extLst>
          </p:cNvPr>
          <p:cNvSpPr>
            <a:spLocks noGrp="1"/>
          </p:cNvSpPr>
          <p:nvPr>
            <p:ph type="title"/>
          </p:nvPr>
        </p:nvSpPr>
        <p:spPr/>
        <p:txBody>
          <a:bodyPr/>
          <a:lstStyle/>
          <a:p>
            <a:r>
              <a:rPr lang="en-US" b="1" i="0" u="none" strike="noStrike" baseline="0" dirty="0">
                <a:latin typeface="Arial" panose="020B0604020202020204" pitchFamily="34" charset="0"/>
              </a:rPr>
              <a:t>Practice Power Lift</a:t>
            </a:r>
            <a:endParaRPr lang="en-US" dirty="0"/>
          </a:p>
        </p:txBody>
      </p:sp>
      <p:sp>
        <p:nvSpPr>
          <p:cNvPr id="3" name="Text Placeholder 2">
            <a:extLst>
              <a:ext uri="{FF2B5EF4-FFF2-40B4-BE49-F238E27FC236}">
                <a16:creationId xmlns:a16="http://schemas.microsoft.com/office/drawing/2014/main" id="{EFD1A3B7-F92E-4602-8EAF-C5DB5B563F3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Practice Power Lift technique to get comfortable with it</a:t>
            </a:r>
          </a:p>
          <a:p>
            <a:pPr marR="0" lvl="1" rtl="0"/>
            <a:r>
              <a:rPr lang="en-US" b="0" i="0" u="none" strike="noStrike" baseline="0" dirty="0">
                <a:latin typeface="Arial" panose="020B0604020202020204" pitchFamily="34" charset="0"/>
              </a:rPr>
              <a:t>May seem a bit strange at first</a:t>
            </a:r>
          </a:p>
          <a:p>
            <a:pPr marR="0" lvl="1" rtl="0"/>
            <a:r>
              <a:rPr lang="en-US" b="0" i="0" u="none" strike="noStrike" baseline="0" dirty="0">
                <a:latin typeface="Arial" panose="020B0604020202020204" pitchFamily="34" charset="0"/>
              </a:rPr>
              <a:t>Make it a habit and you will be amazed at the difference it makes</a:t>
            </a:r>
          </a:p>
          <a:p>
            <a:pPr marR="0" lvl="0" rtl="0"/>
            <a:r>
              <a:rPr lang="en-US" b="1" i="0" u="none" strike="noStrike" baseline="0" dirty="0">
                <a:latin typeface="Arial" panose="020B0604020202020204" pitchFamily="34" charset="0"/>
              </a:rPr>
              <a:t>Feel stronger and more powerful using technique</a:t>
            </a:r>
          </a:p>
          <a:p>
            <a:pPr marR="0" lvl="0" rtl="0"/>
            <a:r>
              <a:rPr lang="en-US" dirty="0">
                <a:latin typeface="Arial" panose="020B0604020202020204" pitchFamily="34" charset="0"/>
              </a:rPr>
              <a:t>That must be why it’s called the, “Power Lift”!</a:t>
            </a:r>
            <a:r>
              <a:rPr lang="en-US" b="0" i="0" u="none" strike="noStrike" baseline="0" dirty="0">
                <a:latin typeface="Arial" panose="020B0604020202020204" pitchFamily="34" charset="0"/>
              </a:rPr>
              <a:t>	</a:t>
            </a:r>
            <a:endParaRPr lang="en-US" dirty="0"/>
          </a:p>
        </p:txBody>
      </p:sp>
      <p:pic>
        <p:nvPicPr>
          <p:cNvPr id="5" name="Picture 4" descr="A person sitting on a table&#10;&#10;Description automatically generated">
            <a:extLst>
              <a:ext uri="{FF2B5EF4-FFF2-40B4-BE49-F238E27FC236}">
                <a16:creationId xmlns:a16="http://schemas.microsoft.com/office/drawing/2014/main" id="{EBC04B1A-785A-4E5A-9398-A5E5A5254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101" y="994230"/>
            <a:ext cx="4536899" cy="3483247"/>
          </a:xfrm>
          <a:prstGeom prst="rect">
            <a:avLst/>
          </a:prstGeom>
        </p:spPr>
      </p:pic>
      <p:pic>
        <p:nvPicPr>
          <p:cNvPr id="4" name="S117">
            <a:hlinkClick r:id="" action="ppaction://media"/>
            <a:extLst>
              <a:ext uri="{FF2B5EF4-FFF2-40B4-BE49-F238E27FC236}">
                <a16:creationId xmlns:a16="http://schemas.microsoft.com/office/drawing/2014/main" id="{870565A2-FEE2-49FA-96C3-7283B0FB40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7045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A591F-4EAB-4980-A32B-6983E85408D4}"/>
              </a:ext>
            </a:extLst>
          </p:cNvPr>
          <p:cNvSpPr>
            <a:spLocks noGrp="1"/>
          </p:cNvSpPr>
          <p:nvPr>
            <p:ph type="title"/>
          </p:nvPr>
        </p:nvSpPr>
        <p:spPr/>
        <p:txBody>
          <a:bodyPr/>
          <a:lstStyle/>
          <a:p>
            <a:r>
              <a:rPr lang="en-US" b="1" i="0" u="none" strike="noStrike" baseline="0" dirty="0">
                <a:latin typeface="Arial" panose="020B0604020202020204" pitchFamily="34" charset="0"/>
              </a:rPr>
              <a:t>Golfer’s Lift</a:t>
            </a:r>
            <a:endParaRPr lang="en-US" dirty="0"/>
          </a:p>
        </p:txBody>
      </p:sp>
      <p:sp>
        <p:nvSpPr>
          <p:cNvPr id="3" name="Text Placeholder 2">
            <a:extLst>
              <a:ext uri="{FF2B5EF4-FFF2-40B4-BE49-F238E27FC236}">
                <a16:creationId xmlns:a16="http://schemas.microsoft.com/office/drawing/2014/main" id="{74F0A818-232E-4416-AD47-B9B55822CD71}"/>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Lighter weight item that you can handle with one hand </a:t>
            </a:r>
          </a:p>
          <a:p>
            <a:pPr marR="0" lvl="1" rtl="0"/>
            <a:r>
              <a:rPr lang="en-US" b="0" i="0" u="none" strike="noStrike" baseline="0" dirty="0">
                <a:latin typeface="Arial" panose="020B0604020202020204" pitchFamily="34" charset="0"/>
              </a:rPr>
              <a:t>Lift one leg back as you bend over at hip to reach to the item</a:t>
            </a:r>
          </a:p>
          <a:p>
            <a:pPr marR="0" lvl="1" rtl="0"/>
            <a:r>
              <a:rPr lang="en-US" b="0" i="0" u="none" strike="noStrike" baseline="0" dirty="0">
                <a:latin typeface="Arial" panose="020B0604020202020204" pitchFamily="34" charset="0"/>
              </a:rPr>
              <a:t>Counterbalances trunk </a:t>
            </a:r>
          </a:p>
          <a:p>
            <a:pPr marR="0" lvl="0" rtl="0"/>
            <a:r>
              <a:rPr lang="en-US" b="1" i="0" u="none" strike="noStrike" baseline="0" dirty="0">
                <a:latin typeface="Arial" panose="020B0604020202020204" pitchFamily="34" charset="0"/>
              </a:rPr>
              <a:t>Practice using Golfer’s Lift 	</a:t>
            </a:r>
            <a:endParaRPr lang="en-US" dirty="0"/>
          </a:p>
        </p:txBody>
      </p:sp>
      <p:pic>
        <p:nvPicPr>
          <p:cNvPr id="5" name="Picture 4" descr="A picture containing person, riding, board, young&#10;&#10;Description automatically generated">
            <a:extLst>
              <a:ext uri="{FF2B5EF4-FFF2-40B4-BE49-F238E27FC236}">
                <a16:creationId xmlns:a16="http://schemas.microsoft.com/office/drawing/2014/main" id="{AA952CF9-D49D-4024-A6BC-D2D5F30CE5B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p:blipFill>
        <p:spPr>
          <a:xfrm>
            <a:off x="6324600" y="990601"/>
            <a:ext cx="4114800" cy="3200400"/>
          </a:xfrm>
          <a:prstGeom prst="rect">
            <a:avLst/>
          </a:prstGeom>
        </p:spPr>
      </p:pic>
      <p:pic>
        <p:nvPicPr>
          <p:cNvPr id="4" name="S118">
            <a:hlinkClick r:id="" action="ppaction://media"/>
            <a:extLst>
              <a:ext uri="{FF2B5EF4-FFF2-40B4-BE49-F238E27FC236}">
                <a16:creationId xmlns:a16="http://schemas.microsoft.com/office/drawing/2014/main" id="{E89E9483-C1C9-4F10-9CC7-FB1732E16F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6006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3116-E45F-4D9E-8DC6-FA6D9758FA99}"/>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Objectives</a:t>
            </a:r>
          </a:p>
        </p:txBody>
      </p:sp>
      <p:sp>
        <p:nvSpPr>
          <p:cNvPr id="3" name="Text Placeholder 2">
            <a:extLst>
              <a:ext uri="{FF2B5EF4-FFF2-40B4-BE49-F238E27FC236}">
                <a16:creationId xmlns:a16="http://schemas.microsoft.com/office/drawing/2014/main" id="{EBB79503-4D7B-41EB-9D57-666BB1532007}"/>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Personal performance and comfort</a:t>
            </a:r>
          </a:p>
          <a:p>
            <a:pPr marR="0" lvl="1" rtl="0"/>
            <a:r>
              <a:rPr lang="en-US" b="0" i="0" u="none" strike="noStrike" baseline="0" dirty="0">
                <a:latin typeface="Arial" panose="020B0604020202020204" pitchFamily="34" charset="0"/>
              </a:rPr>
              <a:t>Warmup and stretching</a:t>
            </a:r>
          </a:p>
          <a:p>
            <a:pPr marR="0" lvl="1" rtl="0"/>
            <a:r>
              <a:rPr lang="en-US" b="0" i="0" u="none" strike="noStrike" baseline="0" dirty="0">
                <a:latin typeface="Arial" panose="020B0604020202020204" pitchFamily="34" charset="0"/>
              </a:rPr>
              <a:t>Physical fitness</a:t>
            </a:r>
          </a:p>
          <a:p>
            <a:pPr marR="0" lvl="1" rtl="0"/>
            <a:r>
              <a:rPr lang="en-US" b="0" i="0" u="none" strike="noStrike" baseline="0" dirty="0">
                <a:latin typeface="Arial" panose="020B0604020202020204" pitchFamily="34" charset="0"/>
              </a:rPr>
              <a:t>Health and wellness</a:t>
            </a:r>
          </a:p>
          <a:p>
            <a:pPr marR="0" lvl="0" rtl="0"/>
            <a:r>
              <a:rPr lang="en-US" b="1" i="0" u="none" strike="noStrike" baseline="0" dirty="0">
                <a:latin typeface="Arial" panose="020B0604020202020204" pitchFamily="34" charset="0"/>
              </a:rPr>
              <a:t>Apply this assessment process to other work or even home environments	</a:t>
            </a:r>
          </a:p>
        </p:txBody>
      </p:sp>
      <p:pic>
        <p:nvPicPr>
          <p:cNvPr id="5" name="Picture 4" descr="Two people standing in a room&#10;&#10;Description automatically generated">
            <a:extLst>
              <a:ext uri="{FF2B5EF4-FFF2-40B4-BE49-F238E27FC236}">
                <a16:creationId xmlns:a16="http://schemas.microsoft.com/office/drawing/2014/main" id="{27F12C22-AFB2-4506-97C7-9BD76A048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549" y="1039504"/>
            <a:ext cx="5860473" cy="3581400"/>
          </a:xfrm>
          <a:prstGeom prst="rect">
            <a:avLst/>
          </a:prstGeom>
        </p:spPr>
      </p:pic>
      <p:pic>
        <p:nvPicPr>
          <p:cNvPr id="4" name="S11">
            <a:hlinkClick r:id="" action="ppaction://media"/>
            <a:extLst>
              <a:ext uri="{FF2B5EF4-FFF2-40B4-BE49-F238E27FC236}">
                <a16:creationId xmlns:a16="http://schemas.microsoft.com/office/drawing/2014/main" id="{D56B6466-CDD0-44A3-A53A-873F20BBA1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84045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A9CD-72B3-40DB-88AA-D007298DCBEB}"/>
              </a:ext>
            </a:extLst>
          </p:cNvPr>
          <p:cNvSpPr>
            <a:spLocks noGrp="1"/>
          </p:cNvSpPr>
          <p:nvPr>
            <p:ph type="title"/>
          </p:nvPr>
        </p:nvSpPr>
        <p:spPr/>
        <p:txBody>
          <a:bodyPr/>
          <a:lstStyle/>
          <a:p>
            <a:r>
              <a:rPr lang="en-US" b="1" i="0" u="none" strike="noStrike" baseline="0" dirty="0">
                <a:latin typeface="Arial" panose="020B0604020202020204" pitchFamily="34" charset="0"/>
              </a:rPr>
              <a:t>Two Stage Lift</a:t>
            </a:r>
            <a:endParaRPr lang="en-US" dirty="0"/>
          </a:p>
        </p:txBody>
      </p:sp>
      <p:sp>
        <p:nvSpPr>
          <p:cNvPr id="3" name="Text Placeholder 2">
            <a:extLst>
              <a:ext uri="{FF2B5EF4-FFF2-40B4-BE49-F238E27FC236}">
                <a16:creationId xmlns:a16="http://schemas.microsoft.com/office/drawing/2014/main" id="{B4291A15-3EF4-46E3-AF3C-6573352DC111}"/>
              </a:ext>
            </a:extLst>
          </p:cNvPr>
          <p:cNvSpPr>
            <a:spLocks noGrp="1"/>
          </p:cNvSpPr>
          <p:nvPr>
            <p:ph type="body" idx="1"/>
          </p:nvPr>
        </p:nvSpPr>
        <p:spPr>
          <a:xfrm>
            <a:off x="817033" y="990601"/>
            <a:ext cx="5278967" cy="4648199"/>
          </a:xfrm>
        </p:spPr>
        <p:txBody>
          <a:bodyPr/>
          <a:lstStyle/>
          <a:p>
            <a:pPr marR="0" lvl="0" rtl="0"/>
            <a:r>
              <a:rPr lang="en-US" b="1" i="0" u="none" strike="noStrike" baseline="0" dirty="0">
                <a:latin typeface="Arial" panose="020B0604020202020204" pitchFamily="34" charset="0"/>
              </a:rPr>
              <a:t>Item to higher level</a:t>
            </a:r>
          </a:p>
          <a:p>
            <a:pPr lvl="1">
              <a:spcBef>
                <a:spcPts val="200"/>
              </a:spcBef>
            </a:pPr>
            <a:r>
              <a:rPr lang="en-US" dirty="0">
                <a:latin typeface="Arial" panose="020B0604020202020204" pitchFamily="34" charset="0"/>
              </a:rPr>
              <a:t>Use power position to bend hips/ knees to start at higher position</a:t>
            </a:r>
          </a:p>
          <a:p>
            <a:pPr lvl="1">
              <a:spcBef>
                <a:spcPts val="200"/>
              </a:spcBef>
            </a:pPr>
            <a:r>
              <a:rPr lang="en-US" dirty="0">
                <a:latin typeface="Arial" panose="020B0604020202020204" pitchFamily="34" charset="0"/>
              </a:rPr>
              <a:t>As you stand upright item is already at height you need it to be</a:t>
            </a:r>
          </a:p>
          <a:p>
            <a:pPr lvl="1">
              <a:spcBef>
                <a:spcPts val="200"/>
              </a:spcBef>
            </a:pPr>
            <a:r>
              <a:rPr lang="en-US" dirty="0">
                <a:latin typeface="Arial" panose="020B0604020202020204" pitchFamily="34" charset="0"/>
              </a:rPr>
              <a:t>Makes good use of leg strength and not just arm strength</a:t>
            </a:r>
          </a:p>
          <a:p>
            <a:pPr lvl="1">
              <a:spcBef>
                <a:spcPts val="200"/>
              </a:spcBef>
            </a:pPr>
            <a:r>
              <a:rPr lang="en-US" dirty="0">
                <a:latin typeface="Arial" panose="020B0604020202020204" pitchFamily="34" charset="0"/>
              </a:rPr>
              <a:t>Legs are stronger than arms!</a:t>
            </a:r>
          </a:p>
          <a:p>
            <a:pPr marR="0" lvl="0" rtl="0"/>
            <a:r>
              <a:rPr lang="en-US" b="1" i="0" u="none" strike="noStrike" baseline="0" dirty="0">
                <a:latin typeface="Arial" panose="020B0604020202020204" pitchFamily="34" charset="0"/>
              </a:rPr>
              <a:t>Item at a distance</a:t>
            </a:r>
          </a:p>
          <a:p>
            <a:pPr lvl="1">
              <a:spcBef>
                <a:spcPts val="200"/>
              </a:spcBef>
            </a:pPr>
            <a:r>
              <a:rPr lang="en-US" dirty="0">
                <a:latin typeface="Arial" panose="020B0604020202020204" pitchFamily="34" charset="0"/>
              </a:rPr>
              <a:t>Slide item to edge as first stage of lift</a:t>
            </a:r>
          </a:p>
          <a:p>
            <a:pPr lvl="1">
              <a:spcBef>
                <a:spcPts val="200"/>
              </a:spcBef>
            </a:pPr>
            <a:r>
              <a:rPr lang="en-US" dirty="0">
                <a:latin typeface="Arial" panose="020B0604020202020204" pitchFamily="34" charset="0"/>
              </a:rPr>
              <a:t>Once its closer, use power lift technique to lift</a:t>
            </a:r>
          </a:p>
        </p:txBody>
      </p:sp>
      <p:pic>
        <p:nvPicPr>
          <p:cNvPr id="5" name="Picture 4" descr="A person standing in front of a machine&#10;&#10;Description automatically generated">
            <a:extLst>
              <a:ext uri="{FF2B5EF4-FFF2-40B4-BE49-F238E27FC236}">
                <a16:creationId xmlns:a16="http://schemas.microsoft.com/office/drawing/2014/main" id="{DBF5DE8E-C5C6-4C9D-8DB0-53A9970B93C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24600" y="1143000"/>
            <a:ext cx="3429000" cy="3053063"/>
          </a:xfrm>
          <a:prstGeom prst="rect">
            <a:avLst/>
          </a:prstGeom>
        </p:spPr>
      </p:pic>
      <p:pic>
        <p:nvPicPr>
          <p:cNvPr id="4" name="S119">
            <a:hlinkClick r:id="" action="ppaction://media"/>
            <a:extLst>
              <a:ext uri="{FF2B5EF4-FFF2-40B4-BE49-F238E27FC236}">
                <a16:creationId xmlns:a16="http://schemas.microsoft.com/office/drawing/2014/main" id="{B1756CFD-8966-4A6F-A0FF-C6E9EA372E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95295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8BBB-9E14-441B-BADC-FEA4175A42F2}"/>
              </a:ext>
            </a:extLst>
          </p:cNvPr>
          <p:cNvSpPr>
            <a:spLocks noGrp="1"/>
          </p:cNvSpPr>
          <p:nvPr>
            <p:ph type="title"/>
          </p:nvPr>
        </p:nvSpPr>
        <p:spPr/>
        <p:txBody>
          <a:bodyPr/>
          <a:lstStyle/>
          <a:p>
            <a:pPr marR="0" rtl="0"/>
            <a:r>
              <a:rPr lang="en-US" b="1" i="0" u="none" strike="noStrike" baseline="0" dirty="0">
                <a:latin typeface="Arial" panose="020B0604020202020204" pitchFamily="34" charset="0"/>
              </a:rPr>
              <a:t>Bottom Line</a:t>
            </a:r>
          </a:p>
        </p:txBody>
      </p:sp>
      <p:sp>
        <p:nvSpPr>
          <p:cNvPr id="3" name="Text Placeholder 2">
            <a:extLst>
              <a:ext uri="{FF2B5EF4-FFF2-40B4-BE49-F238E27FC236}">
                <a16:creationId xmlns:a16="http://schemas.microsoft.com/office/drawing/2014/main" id="{104EB8C4-A0E8-4C57-82AD-AD34C94A32B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Bottom line - use power position techniques to your advantage</a:t>
            </a:r>
          </a:p>
          <a:p>
            <a:pPr marR="0" lvl="0" rtl="0"/>
            <a:r>
              <a:rPr lang="en-US" b="1" i="0" u="none" strike="noStrike" baseline="0" dirty="0">
                <a:latin typeface="Arial" panose="020B0604020202020204" pitchFamily="34" charset="0"/>
              </a:rPr>
              <a:t>Always use lift assistive devices that may be appropriate</a:t>
            </a:r>
          </a:p>
          <a:p>
            <a:pPr marR="0" lvl="1" rtl="0"/>
            <a:r>
              <a:rPr lang="en-US" b="0" i="0" u="none" strike="noStrike" baseline="0" dirty="0">
                <a:latin typeface="Arial" panose="020B0604020202020204" pitchFamily="34" charset="0"/>
              </a:rPr>
              <a:t>Better to have a device do the lift than the human.</a:t>
            </a:r>
          </a:p>
          <a:p>
            <a:pPr marR="0" lvl="0" rtl="0"/>
            <a:r>
              <a:rPr lang="en-US" b="1" i="0" u="none" strike="noStrike" baseline="0" dirty="0">
                <a:latin typeface="Arial" panose="020B0604020202020204" pitchFamily="34" charset="0"/>
              </a:rPr>
              <a:t>Keep in mind your knowledge of your personal limit and always get assistance if you need it!	</a:t>
            </a:r>
            <a:endParaRPr lang="en-US" b="0" i="0" u="none" strike="noStrike" baseline="0" dirty="0">
              <a:latin typeface="Arial" panose="020B0604020202020204" pitchFamily="34" charset="0"/>
            </a:endParaRPr>
          </a:p>
        </p:txBody>
      </p:sp>
      <p:pic>
        <p:nvPicPr>
          <p:cNvPr id="4" name="S120">
            <a:hlinkClick r:id="" action="ppaction://media"/>
            <a:extLst>
              <a:ext uri="{FF2B5EF4-FFF2-40B4-BE49-F238E27FC236}">
                <a16:creationId xmlns:a16="http://schemas.microsoft.com/office/drawing/2014/main" id="{87D4C67F-0E33-45F3-8286-67C171C636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erson in a blue room&#10;&#10;Description automatically generated">
            <a:extLst>
              <a:ext uri="{FF2B5EF4-FFF2-40B4-BE49-F238E27FC236}">
                <a16:creationId xmlns:a16="http://schemas.microsoft.com/office/drawing/2014/main" id="{6F2E2B42-D1A5-4E39-A044-04EFD118BD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273" y="1019630"/>
            <a:ext cx="5764775" cy="4495800"/>
          </a:xfrm>
          <a:prstGeom prst="rect">
            <a:avLst/>
          </a:prstGeom>
        </p:spPr>
      </p:pic>
    </p:spTree>
    <p:extLst>
      <p:ext uri="{BB962C8B-B14F-4D97-AF65-F5344CB8AC3E}">
        <p14:creationId xmlns:p14="http://schemas.microsoft.com/office/powerpoint/2010/main" val="13183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a:t>
            </a:r>
            <a:r>
              <a:rPr lang="en-US" dirty="0">
                <a:latin typeface="Arial" panose="020B0604020202020204" pitchFamily="34" charset="0"/>
              </a:rPr>
              <a:t>Material </a:t>
            </a:r>
            <a:r>
              <a:rPr lang="en-US" b="1" i="0" u="none" strike="noStrike" baseline="0" dirty="0">
                <a:latin typeface="Arial" panose="020B0604020202020204" pitchFamily="34" charset="0"/>
              </a:rPr>
              <a:t>Handling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10236200" cy="3677097"/>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If possible, it makes sense to use lifting equipment to handle materials rather than do it manually.  True/False</a:t>
            </a: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The Power Lift Technique includes this very important step:</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Always look down when you lift.</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Always look up when you lift</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Make sure your feet are very close together when you lift.</a:t>
            </a:r>
          </a:p>
          <a:p>
            <a:pPr marL="342900" marR="0" lvl="0" indent="-342900">
              <a:lnSpc>
                <a:spcPct val="107000"/>
              </a:lnSpc>
              <a:spcBef>
                <a:spcPts val="0"/>
              </a:spcBef>
              <a:spcAft>
                <a:spcPts val="80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Always use the Power Lift by yourself; do not ask for assistance.</a:t>
            </a: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Other techniques to handle materials include:</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Golfer’s Lift</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Two Stage lift</a:t>
            </a:r>
          </a:p>
          <a:p>
            <a:pPr marL="342900" marR="0" lvl="0" indent="-342900">
              <a:lnSpc>
                <a:spcPct val="107000"/>
              </a:lnSpc>
              <a:spcBef>
                <a:spcPts val="0"/>
              </a:spcBef>
              <a:spcAft>
                <a:spcPts val="80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 and B</a:t>
            </a:r>
          </a:p>
        </p:txBody>
      </p:sp>
      <p:pic>
        <p:nvPicPr>
          <p:cNvPr id="6" name="S29">
            <a:hlinkClick r:id="" action="ppaction://media"/>
            <a:extLst>
              <a:ext uri="{FF2B5EF4-FFF2-40B4-BE49-F238E27FC236}">
                <a16:creationId xmlns:a16="http://schemas.microsoft.com/office/drawing/2014/main" id="{C916EA47-FFB0-4B07-982C-C7914E5F0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0641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a:t>
            </a:r>
            <a:r>
              <a:rPr lang="en-US" dirty="0">
                <a:latin typeface="Arial" panose="020B0604020202020204" pitchFamily="34" charset="0"/>
              </a:rPr>
              <a:t>Material </a:t>
            </a:r>
            <a:r>
              <a:rPr lang="en-US" b="1" i="0" u="none" strike="noStrike" baseline="0" dirty="0">
                <a:latin typeface="Arial" panose="020B0604020202020204" pitchFamily="34" charset="0"/>
              </a:rPr>
              <a:t>Handling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10236200" cy="3677097"/>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If possible, it makes sense to use lifting equipment to handle materials rather than do it manually.  True/False</a:t>
            </a: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The Power Lift Technique includes this very important step:</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Always look down when you lift.</a:t>
            </a:r>
          </a:p>
          <a:p>
            <a:pPr marL="342900" marR="0" lvl="0" indent="-342900">
              <a:lnSpc>
                <a:spcPct val="107000"/>
              </a:lnSpc>
              <a:spcBef>
                <a:spcPts val="0"/>
              </a:spcBef>
              <a:spcAft>
                <a:spcPts val="0"/>
              </a:spcAft>
              <a:buFont typeface="+mj-lt"/>
              <a:buAutoNum type="alphaUcPeriod"/>
            </a:pPr>
            <a:r>
              <a:rPr lang="en-US" dirty="0">
                <a:highlight>
                  <a:srgbClr val="FFFF00"/>
                </a:highlight>
                <a:latin typeface="Arial" panose="020B0604020202020204" pitchFamily="34" charset="0"/>
                <a:ea typeface="Calibri" panose="020F0502020204030204" pitchFamily="34" charset="0"/>
                <a:cs typeface="Times New Roman" panose="02020603050405020304" pitchFamily="18" charset="0"/>
              </a:rPr>
              <a:t>Always look up when you lift</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Make sure your feet are very close together when you lift.</a:t>
            </a:r>
          </a:p>
          <a:p>
            <a:pPr marL="342900" marR="0" lvl="0" indent="-342900">
              <a:lnSpc>
                <a:spcPct val="107000"/>
              </a:lnSpc>
              <a:spcBef>
                <a:spcPts val="0"/>
              </a:spcBef>
              <a:spcAft>
                <a:spcPts val="80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Always use the Power Lift by yourself; do not ask for assistance.</a:t>
            </a: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Other techniques to handle materials include:</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Golfer’s Lift</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Two Stage lift</a:t>
            </a:r>
          </a:p>
          <a:p>
            <a:pPr marL="342900" marR="0" lvl="0" indent="-342900">
              <a:lnSpc>
                <a:spcPct val="107000"/>
              </a:lnSpc>
              <a:spcBef>
                <a:spcPts val="0"/>
              </a:spcBef>
              <a:spcAft>
                <a:spcPts val="800"/>
              </a:spcAft>
              <a:buFont typeface="+mj-lt"/>
              <a:buAutoNum type="alphaUcPeriod"/>
            </a:pPr>
            <a:r>
              <a:rPr lang="en-US" dirty="0">
                <a:highlight>
                  <a:srgbClr val="FFFF00"/>
                </a:highlight>
                <a:latin typeface="Arial" panose="020B0604020202020204" pitchFamily="34" charset="0"/>
                <a:ea typeface="Calibri" panose="020F0502020204030204" pitchFamily="34" charset="0"/>
                <a:cs typeface="Times New Roman" panose="02020603050405020304" pitchFamily="18" charset="0"/>
              </a:rPr>
              <a:t>A and B</a:t>
            </a:r>
          </a:p>
        </p:txBody>
      </p:sp>
      <p:pic>
        <p:nvPicPr>
          <p:cNvPr id="6" name="S30">
            <a:hlinkClick r:id="" action="ppaction://media"/>
            <a:extLst>
              <a:ext uri="{FF2B5EF4-FFF2-40B4-BE49-F238E27FC236}">
                <a16:creationId xmlns:a16="http://schemas.microsoft.com/office/drawing/2014/main" id="{C281C7CD-30D6-439C-92BE-162A233D1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43855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902A-F706-429B-8355-D382726EB7F9}"/>
              </a:ext>
            </a:extLst>
          </p:cNvPr>
          <p:cNvSpPr>
            <a:spLocks noGrp="1"/>
          </p:cNvSpPr>
          <p:nvPr>
            <p:ph type="title"/>
          </p:nvPr>
        </p:nvSpPr>
        <p:spPr/>
        <p:txBody>
          <a:bodyPr/>
          <a:lstStyle/>
          <a:p>
            <a:r>
              <a:rPr lang="en-US" b="1" i="0" u="none" strike="noStrike" baseline="0" dirty="0">
                <a:latin typeface="Arial" panose="020B0604020202020204" pitchFamily="34" charset="0"/>
              </a:rPr>
              <a:t>Available Services</a:t>
            </a:r>
            <a:endParaRPr lang="en-US" dirty="0"/>
          </a:p>
        </p:txBody>
      </p:sp>
      <p:sp>
        <p:nvSpPr>
          <p:cNvPr id="3" name="Text Placeholder 2">
            <a:extLst>
              <a:ext uri="{FF2B5EF4-FFF2-40B4-BE49-F238E27FC236}">
                <a16:creationId xmlns:a16="http://schemas.microsoft.com/office/drawing/2014/main" id="{43555567-99AE-492C-B72E-FA265A883CF0}"/>
              </a:ext>
            </a:extLst>
          </p:cNvPr>
          <p:cNvSpPr>
            <a:spLocks noGrp="1"/>
          </p:cNvSpPr>
          <p:nvPr>
            <p:ph type="body" idx="1"/>
          </p:nvPr>
        </p:nvSpPr>
        <p:spPr>
          <a:xfrm>
            <a:off x="817033" y="990601"/>
            <a:ext cx="5126567" cy="4648199"/>
          </a:xfrm>
        </p:spPr>
        <p:txBody>
          <a:bodyPr/>
          <a:lstStyle/>
          <a:p>
            <a:r>
              <a:rPr lang="en-US" b="1" i="0" u="none" strike="noStrike" baseline="0" dirty="0">
                <a:latin typeface="Arial" panose="020B0604020202020204" pitchFamily="34" charset="0"/>
              </a:rPr>
              <a:t>Individual Ergonomics Evaluations and/or Training Services </a:t>
            </a:r>
          </a:p>
          <a:p>
            <a:pPr lvl="1"/>
            <a:r>
              <a:rPr lang="en-US" dirty="0">
                <a:latin typeface="Arial" panose="020B0604020202020204" pitchFamily="34" charset="0"/>
                <a:ea typeface="Calibri" panose="020F0502020204030204" pitchFamily="34" charset="0"/>
                <a:cs typeface="Times New Roman" panose="02020603050405020304" pitchFamily="18" charset="0"/>
              </a:rPr>
              <a:t>For employees wishing to request an ergonomics evaluation or training services follow instructions listed in APHIS Ergonomics website</a:t>
            </a:r>
          </a:p>
          <a:p>
            <a:pPr lvl="1"/>
            <a:r>
              <a:rPr lang="en-US" u="sng" dirty="0">
                <a:latin typeface="Arial" panose="020B0604020202020204" pitchFamily="34" charset="0"/>
                <a:ea typeface="Calibri" panose="020F0502020204030204" pitchFamily="34" charset="0"/>
                <a:cs typeface="Times New Roman" panose="02020603050405020304" pitchFamily="18" charset="0"/>
              </a:rPr>
              <a:t>https://www.aphis.usda.gov/aphis/ourfocus/business-services/emergency_management/ergonomics_program/</a:t>
            </a:r>
            <a:endParaRPr lang="en-US" dirty="0"/>
          </a:p>
        </p:txBody>
      </p:sp>
      <p:pic>
        <p:nvPicPr>
          <p:cNvPr id="4" name="S123">
            <a:hlinkClick r:id="" action="ppaction://media"/>
            <a:extLst>
              <a:ext uri="{FF2B5EF4-FFF2-40B4-BE49-F238E27FC236}">
                <a16:creationId xmlns:a16="http://schemas.microsoft.com/office/drawing/2014/main" id="{A491807B-08CC-4C39-ABCD-C65A9A5AA2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group of people in a room&#10;&#10;Description automatically generated">
            <a:extLst>
              <a:ext uri="{FF2B5EF4-FFF2-40B4-BE49-F238E27FC236}">
                <a16:creationId xmlns:a16="http://schemas.microsoft.com/office/drawing/2014/main" id="{49E9F902-C976-44DC-A534-975CFB6D10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2117" y="1143000"/>
            <a:ext cx="5022850" cy="3267075"/>
          </a:xfrm>
          <a:prstGeom prst="rect">
            <a:avLst/>
          </a:prstGeom>
        </p:spPr>
      </p:pic>
    </p:spTree>
    <p:extLst>
      <p:ext uri="{BB962C8B-B14F-4D97-AF65-F5344CB8AC3E}">
        <p14:creationId xmlns:p14="http://schemas.microsoft.com/office/powerpoint/2010/main" val="94762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A47C-D279-42D0-87D8-5430D5471802}"/>
              </a:ext>
            </a:extLst>
          </p:cNvPr>
          <p:cNvSpPr>
            <a:spLocks noGrp="1"/>
          </p:cNvSpPr>
          <p:nvPr>
            <p:ph type="title"/>
          </p:nvPr>
        </p:nvSpPr>
        <p:spPr/>
        <p:txBody>
          <a:bodyPr/>
          <a:lstStyle/>
          <a:p>
            <a:pPr marR="0" rtl="0"/>
            <a:r>
              <a:rPr lang="en-US" b="1" i="0" u="none" strike="noStrike" baseline="0" dirty="0">
                <a:latin typeface="Arial" panose="020B0604020202020204" pitchFamily="34" charset="0"/>
              </a:rPr>
              <a:t>Successful Ergonomics</a:t>
            </a:r>
          </a:p>
        </p:txBody>
      </p:sp>
      <p:sp>
        <p:nvSpPr>
          <p:cNvPr id="3" name="Text Placeholder 2">
            <a:extLst>
              <a:ext uri="{FF2B5EF4-FFF2-40B4-BE49-F238E27FC236}">
                <a16:creationId xmlns:a16="http://schemas.microsoft.com/office/drawing/2014/main" id="{489F79FE-BD8C-472B-A7F4-3E52370F611E}"/>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Defined Work-related Musculoskeletal Disorders and common causes</a:t>
            </a:r>
          </a:p>
          <a:p>
            <a:pPr marR="0" lvl="0" rtl="0"/>
            <a:r>
              <a:rPr lang="en-US" b="1" i="0" u="none" strike="noStrike" baseline="0" dirty="0">
                <a:latin typeface="Arial" panose="020B0604020202020204" pitchFamily="34" charset="0"/>
              </a:rPr>
              <a:t>Defined ergonomics</a:t>
            </a:r>
          </a:p>
          <a:p>
            <a:pPr lvl="1"/>
            <a:r>
              <a:rPr lang="en-US" b="1" i="0" u="none" strike="noStrike" baseline="0" dirty="0">
                <a:latin typeface="Arial" panose="020B0604020202020204" pitchFamily="34" charset="0"/>
              </a:rPr>
              <a:t>“Fit the Job to the Person” </a:t>
            </a:r>
          </a:p>
          <a:p>
            <a:pPr lvl="1"/>
            <a:r>
              <a:rPr lang="en-US" b="1" i="0" u="none" strike="noStrike" baseline="0" dirty="0">
                <a:latin typeface="Arial" panose="020B0604020202020204" pitchFamily="34" charset="0"/>
              </a:rPr>
              <a:t>“Work Smarter, Not Harder”</a:t>
            </a:r>
          </a:p>
          <a:p>
            <a:pPr marR="0" lvl="0" rtl="0"/>
            <a:r>
              <a:rPr lang="en-US" b="1" i="0" u="none" strike="noStrike" baseline="0" dirty="0">
                <a:latin typeface="Arial" panose="020B0604020202020204" pitchFamily="34" charset="0"/>
              </a:rPr>
              <a:t>Outlined ergonomics principles</a:t>
            </a:r>
          </a:p>
          <a:p>
            <a:pPr marR="0" lvl="0" rtl="0"/>
            <a:r>
              <a:rPr lang="en-US" b="1" i="0" u="none" strike="noStrike" baseline="0" dirty="0">
                <a:latin typeface="Arial" panose="020B0604020202020204" pitchFamily="34" charset="0"/>
              </a:rPr>
              <a:t>Lab Ergonomics Assessment Process</a:t>
            </a:r>
          </a:p>
        </p:txBody>
      </p:sp>
      <p:pic>
        <p:nvPicPr>
          <p:cNvPr id="4" name="S124">
            <a:hlinkClick r:id="" action="ppaction://media"/>
            <a:extLst>
              <a:ext uri="{FF2B5EF4-FFF2-40B4-BE49-F238E27FC236}">
                <a16:creationId xmlns:a16="http://schemas.microsoft.com/office/drawing/2014/main" id="{833F6DF7-D7C6-4388-B51F-FE7C8D3B56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erson standing in a room&#10;&#10;Description automatically generated">
            <a:extLst>
              <a:ext uri="{FF2B5EF4-FFF2-40B4-BE49-F238E27FC236}">
                <a16:creationId xmlns:a16="http://schemas.microsoft.com/office/drawing/2014/main" id="{72B4AC64-F03F-4E2D-8EE9-FE2D0DB8120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6097137" y="990600"/>
            <a:ext cx="5952102" cy="3962399"/>
          </a:xfrm>
          <a:prstGeom prst="rect">
            <a:avLst/>
          </a:prstGeom>
        </p:spPr>
      </p:pic>
    </p:spTree>
    <p:extLst>
      <p:ext uri="{BB962C8B-B14F-4D97-AF65-F5344CB8AC3E}">
        <p14:creationId xmlns:p14="http://schemas.microsoft.com/office/powerpoint/2010/main" val="73401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2A47C-D279-42D0-87D8-5430D5471802}"/>
              </a:ext>
            </a:extLst>
          </p:cNvPr>
          <p:cNvSpPr>
            <a:spLocks noGrp="1"/>
          </p:cNvSpPr>
          <p:nvPr>
            <p:ph type="title"/>
          </p:nvPr>
        </p:nvSpPr>
        <p:spPr/>
        <p:txBody>
          <a:bodyPr/>
          <a:lstStyle/>
          <a:p>
            <a:pPr marR="0" rtl="0"/>
            <a:r>
              <a:rPr lang="en-US" b="1" i="0" u="none" strike="noStrike" baseline="0" dirty="0">
                <a:latin typeface="Arial" panose="020B0604020202020204" pitchFamily="34" charset="0"/>
              </a:rPr>
              <a:t>Successful Ergonomics</a:t>
            </a:r>
          </a:p>
        </p:txBody>
      </p:sp>
      <p:sp>
        <p:nvSpPr>
          <p:cNvPr id="3" name="Text Placeholder 2">
            <a:extLst>
              <a:ext uri="{FF2B5EF4-FFF2-40B4-BE49-F238E27FC236}">
                <a16:creationId xmlns:a16="http://schemas.microsoft.com/office/drawing/2014/main" id="{489F79FE-BD8C-472B-A7F4-3E52370F611E}"/>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Personal physical fitness and health and wellness</a:t>
            </a:r>
          </a:p>
          <a:p>
            <a:pPr marR="0" lvl="0" rtl="0"/>
            <a:r>
              <a:rPr lang="en-US" b="1" i="0" u="none" strike="noStrike" baseline="0" dirty="0">
                <a:latin typeface="Arial" panose="020B0604020202020204" pitchFamily="34" charset="0"/>
              </a:rPr>
              <a:t>Learned a series of stretches</a:t>
            </a:r>
          </a:p>
          <a:p>
            <a:pPr marR="0" lvl="0" rtl="0"/>
            <a:r>
              <a:rPr lang="en-US" b="1" i="0" u="none" strike="noStrike" baseline="0" dirty="0">
                <a:latin typeface="Arial" panose="020B0604020202020204" pitchFamily="34" charset="0"/>
              </a:rPr>
              <a:t>Specific ergonomics tips and techniques:</a:t>
            </a:r>
          </a:p>
          <a:p>
            <a:pPr marR="0" lvl="1" rtl="0"/>
            <a:r>
              <a:rPr lang="en-US" b="0" i="0" u="none" strike="noStrike" baseline="0" dirty="0">
                <a:latin typeface="Arial" panose="020B0604020202020204" pitchFamily="34" charset="0"/>
              </a:rPr>
              <a:t>Pipetting</a:t>
            </a:r>
          </a:p>
          <a:p>
            <a:pPr marR="0" lvl="1" rtl="0"/>
            <a:r>
              <a:rPr lang="en-US" b="0" i="0" u="none" strike="noStrike" baseline="0" dirty="0">
                <a:latin typeface="Arial" panose="020B0604020202020204" pitchFamily="34" charset="0"/>
              </a:rPr>
              <a:t>Microscopy</a:t>
            </a:r>
          </a:p>
          <a:p>
            <a:pPr marR="0" lvl="1" rtl="0"/>
            <a:r>
              <a:rPr lang="en-US" b="0" i="0" u="none" strike="noStrike" baseline="0" dirty="0">
                <a:latin typeface="Arial" panose="020B0604020202020204" pitchFamily="34" charset="0"/>
              </a:rPr>
              <a:t>Biological safety cabinets</a:t>
            </a:r>
          </a:p>
          <a:p>
            <a:pPr marR="0" lvl="1" rtl="0"/>
            <a:r>
              <a:rPr lang="en-US" b="0" i="0" u="none" strike="noStrike" baseline="0" dirty="0">
                <a:latin typeface="Arial" panose="020B0604020202020204" pitchFamily="34" charset="0"/>
              </a:rPr>
              <a:t>Test tube handling </a:t>
            </a:r>
          </a:p>
          <a:p>
            <a:pPr marR="0" lvl="1" rtl="0"/>
            <a:r>
              <a:rPr lang="en-US" b="0" i="0" u="none" strike="noStrike" baseline="0" dirty="0">
                <a:latin typeface="Arial" panose="020B0604020202020204" pitchFamily="34" charset="0"/>
              </a:rPr>
              <a:t>Set-up of laboratory workstations	</a:t>
            </a:r>
          </a:p>
        </p:txBody>
      </p:sp>
      <p:pic>
        <p:nvPicPr>
          <p:cNvPr id="5" name="Picture 4" descr="A close up of a person wearing glasses&#10;&#10;Description automatically generated">
            <a:extLst>
              <a:ext uri="{FF2B5EF4-FFF2-40B4-BE49-F238E27FC236}">
                <a16:creationId xmlns:a16="http://schemas.microsoft.com/office/drawing/2014/main" id="{AE415476-3E38-4189-90E6-37B018FDA23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990601"/>
            <a:ext cx="6019800" cy="2819399"/>
          </a:xfrm>
          <a:prstGeom prst="rect">
            <a:avLst/>
          </a:prstGeom>
        </p:spPr>
      </p:pic>
      <p:pic>
        <p:nvPicPr>
          <p:cNvPr id="4" name="S125">
            <a:hlinkClick r:id="" action="ppaction://media"/>
            <a:extLst>
              <a:ext uri="{FF2B5EF4-FFF2-40B4-BE49-F238E27FC236}">
                <a16:creationId xmlns:a16="http://schemas.microsoft.com/office/drawing/2014/main" id="{E7EB5BDD-6D0D-4D9C-A7B4-B5649092DB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9499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330D-A696-4641-B5DC-68AFCDBC6A31}"/>
              </a:ext>
            </a:extLst>
          </p:cNvPr>
          <p:cNvSpPr>
            <a:spLocks noGrp="1"/>
          </p:cNvSpPr>
          <p:nvPr>
            <p:ph type="title"/>
          </p:nvPr>
        </p:nvSpPr>
        <p:spPr/>
        <p:txBody>
          <a:bodyPr/>
          <a:lstStyle/>
          <a:p>
            <a:r>
              <a:rPr lang="en-US" dirty="0">
                <a:latin typeface="Arial" panose="020B0604020202020204" pitchFamily="34" charset="0"/>
              </a:rPr>
              <a:t>Successful Ergonomics</a:t>
            </a:r>
            <a:endParaRPr lang="en-US" dirty="0"/>
          </a:p>
        </p:txBody>
      </p:sp>
      <p:sp>
        <p:nvSpPr>
          <p:cNvPr id="3" name="Text Placeholder 2">
            <a:extLst>
              <a:ext uri="{FF2B5EF4-FFF2-40B4-BE49-F238E27FC236}">
                <a16:creationId xmlns:a16="http://schemas.microsoft.com/office/drawing/2014/main" id="{F179A9A0-857C-4CCE-BCFE-C3718A9E8379}"/>
              </a:ext>
            </a:extLst>
          </p:cNvPr>
          <p:cNvSpPr>
            <a:spLocks noGrp="1"/>
          </p:cNvSpPr>
          <p:nvPr>
            <p:ph type="body" idx="1"/>
          </p:nvPr>
        </p:nvSpPr>
        <p:spPr/>
        <p:txBody>
          <a:bodyPr/>
          <a:lstStyle/>
          <a:p>
            <a:r>
              <a:rPr lang="en-US" sz="3200" dirty="0">
                <a:latin typeface="Arial" panose="020B0604020202020204" pitchFamily="34" charset="0"/>
              </a:rPr>
              <a:t>All in all, we hope this information helps you be more comfortable, safe and productive in the lab!</a:t>
            </a:r>
          </a:p>
          <a:p>
            <a:r>
              <a:rPr lang="en-US" sz="3200" dirty="0">
                <a:latin typeface="Arial" panose="020B0604020202020204" pitchFamily="34" charset="0"/>
                <a:ea typeface="Calibri" panose="020F0502020204030204" pitchFamily="34" charset="0"/>
                <a:cs typeface="Times New Roman" panose="02020603050405020304" pitchFamily="18" charset="0"/>
              </a:rPr>
              <a:t>Thanks for your time and attention!</a:t>
            </a:r>
            <a:endParaRPr lang="en-US" sz="3200" dirty="0"/>
          </a:p>
          <a:p>
            <a:endParaRPr lang="en-US" sz="3200" dirty="0"/>
          </a:p>
        </p:txBody>
      </p:sp>
      <p:pic>
        <p:nvPicPr>
          <p:cNvPr id="4" name="S126">
            <a:hlinkClick r:id="" action="ppaction://media"/>
            <a:extLst>
              <a:ext uri="{FF2B5EF4-FFF2-40B4-BE49-F238E27FC236}">
                <a16:creationId xmlns:a16="http://schemas.microsoft.com/office/drawing/2014/main" id="{2AE3EC16-6496-423C-A885-61160695A8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5" name="Picture 4">
            <a:extLst>
              <a:ext uri="{FF2B5EF4-FFF2-40B4-BE49-F238E27FC236}">
                <a16:creationId xmlns:a16="http://schemas.microsoft.com/office/drawing/2014/main" id="{DDC2BF24-99D0-4F00-9678-632F23907C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990601"/>
            <a:ext cx="5944115" cy="4115157"/>
          </a:xfrm>
          <a:prstGeom prst="rect">
            <a:avLst/>
          </a:prstGeom>
        </p:spPr>
      </p:pic>
    </p:spTree>
    <p:extLst>
      <p:ext uri="{BB962C8B-B14F-4D97-AF65-F5344CB8AC3E}">
        <p14:creationId xmlns:p14="http://schemas.microsoft.com/office/powerpoint/2010/main" val="68372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330D-A696-4641-B5DC-68AFCDBC6A31}"/>
              </a:ext>
            </a:extLst>
          </p:cNvPr>
          <p:cNvSpPr>
            <a:spLocks noGrp="1"/>
          </p:cNvSpPr>
          <p:nvPr>
            <p:ph type="title"/>
          </p:nvPr>
        </p:nvSpPr>
        <p:spPr/>
        <p:txBody>
          <a:bodyPr/>
          <a:lstStyle/>
          <a:p>
            <a:r>
              <a:rPr lang="en-US" dirty="0">
                <a:latin typeface="Arial" panose="020B0604020202020204" pitchFamily="34" charset="0"/>
              </a:rPr>
              <a:t>Resources</a:t>
            </a:r>
            <a:endParaRPr lang="en-US" dirty="0"/>
          </a:p>
        </p:txBody>
      </p:sp>
      <p:sp>
        <p:nvSpPr>
          <p:cNvPr id="5" name="Text Placeholder 2">
            <a:extLst>
              <a:ext uri="{FF2B5EF4-FFF2-40B4-BE49-F238E27FC236}">
                <a16:creationId xmlns:a16="http://schemas.microsoft.com/office/drawing/2014/main" id="{14994C52-2D79-4439-A689-12F50AF7511C}"/>
              </a:ext>
            </a:extLst>
          </p:cNvPr>
          <p:cNvSpPr>
            <a:spLocks noGrp="1"/>
          </p:cNvSpPr>
          <p:nvPr>
            <p:ph type="body" idx="1"/>
          </p:nvPr>
        </p:nvSpPr>
        <p:spPr>
          <a:xfrm>
            <a:off x="821841" y="997330"/>
            <a:ext cx="4910667" cy="4648199"/>
          </a:xfrm>
        </p:spPr>
        <p:txBody>
          <a:bodyPr/>
          <a:lstStyle/>
          <a:p>
            <a:pPr>
              <a:spcBef>
                <a:spcPts val="300"/>
              </a:spcBef>
              <a:spcAft>
                <a:spcPts val="300"/>
              </a:spcAft>
            </a:pPr>
            <a:r>
              <a:rPr lang="en-US" sz="1600" dirty="0">
                <a:latin typeface="Arial" panose="020B0604020202020204" pitchFamily="34" charset="0"/>
                <a:cs typeface="Arial" panose="020B0604020202020204" pitchFamily="34" charset="0"/>
              </a:rPr>
              <a:t>Mayo Clinic- video discusses creative solutions to control risk factors    </a:t>
            </a:r>
            <a:r>
              <a:rPr lang="en-US" sz="1600" b="0" u="sng" dirty="0">
                <a:latin typeface="Arial" panose="020B0604020202020204" pitchFamily="34" charset="0"/>
                <a:cs typeface="Arial" panose="020B0604020202020204" pitchFamily="34" charset="0"/>
                <a:hlinkClick r:id="rId3"/>
              </a:rPr>
              <a:t>https://youtu.be/hB_k8_W1KjA</a:t>
            </a:r>
            <a:r>
              <a:rPr lang="en-US" sz="1600" b="0" dirty="0">
                <a:latin typeface="Arial" panose="020B0604020202020204" pitchFamily="34" charset="0"/>
                <a:cs typeface="Arial" panose="020B0604020202020204" pitchFamily="34" charset="0"/>
                <a:hlinkClick r:id="rId3"/>
              </a:rPr>
              <a:t>2</a:t>
            </a:r>
            <a:endParaRPr lang="en-US" sz="1600" b="0" dirty="0">
              <a:latin typeface="Arial" panose="020B0604020202020204" pitchFamily="34" charset="0"/>
              <a:cs typeface="Arial" panose="020B0604020202020204" pitchFamily="34" charset="0"/>
            </a:endParaRPr>
          </a:p>
          <a:p>
            <a:pPr>
              <a:spcBef>
                <a:spcPts val="300"/>
              </a:spcBef>
              <a:spcAft>
                <a:spcPts val="300"/>
              </a:spcAft>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Mayo Clinic - video discusses a lift assist device that can be used in a lab  </a:t>
            </a:r>
            <a:r>
              <a:rPr lang="en-US" sz="1600" b="0" u="sng" dirty="0">
                <a:solidFill>
                  <a:srgbClr val="201F1E"/>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https://youtu.be/llQ8Pa3IwmM</a:t>
            </a:r>
            <a:endParaRPr lang="en-US" sz="1600" b="0" u="sng"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a:spcBef>
                <a:spcPts val="300"/>
              </a:spcBef>
              <a:spcAft>
                <a:spcPts val="300"/>
              </a:spcAft>
            </a:pP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Mayo Clinic - video addresses a screw cap tube device that can help with tube capping   </a:t>
            </a:r>
            <a:r>
              <a:rPr lang="en-US" sz="1600" b="0" u="sng" dirty="0">
                <a:solidFill>
                  <a:srgbClr val="201F1E"/>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https://youtu.be/o2cy6p8uURg</a:t>
            </a:r>
            <a:endParaRPr lang="en-US" sz="1600" b="0" u="sng" dirty="0">
              <a:solidFill>
                <a:srgbClr val="201F1E"/>
              </a:solidFill>
              <a:latin typeface="Arial" panose="020B0604020202020204" pitchFamily="34" charset="0"/>
              <a:ea typeface="Calibri" panose="020F0502020204030204" pitchFamily="34" charset="0"/>
              <a:cs typeface="Arial" panose="020B0604020202020204" pitchFamily="34" charset="0"/>
            </a:endParaRPr>
          </a:p>
          <a:p>
            <a:pPr marR="0">
              <a:spcBef>
                <a:spcPts val="300"/>
              </a:spcBef>
              <a:spcAft>
                <a:spcPts val="3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Pipetting safety from UCLA </a:t>
            </a:r>
            <a:r>
              <a:rPr lang="en-US" sz="1600" b="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6"/>
              </a:rPr>
              <a:t>https://youtu.be/bqAsXMSs27s</a:t>
            </a:r>
            <a:endParaRPr lang="en-US" sz="1600" b="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R="0">
              <a:spcBef>
                <a:spcPts val="300"/>
              </a:spcBef>
              <a:spcAft>
                <a:spcPts val="30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Electronic pipetting, </a:t>
            </a:r>
            <a:r>
              <a:rPr lang="en-US" sz="1600" b="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7"/>
              </a:rPr>
              <a:t>https://youtu.be/vBMhtiypVuc</a:t>
            </a:r>
            <a:endParaRPr lang="en-US" sz="1600" b="0"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endParaRPr lang="en-US" sz="1800" u="sng" dirty="0">
              <a:solidFill>
                <a:srgbClr val="0000FF"/>
              </a:solidFill>
              <a:latin typeface="Calibri" panose="020F0502020204030204" pitchFamily="34"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sz="1400"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347BAA04-5F40-483B-A1DB-0836816F7ACF}"/>
              </a:ext>
            </a:extLst>
          </p:cNvPr>
          <p:cNvSpPr txBox="1">
            <a:spLocks/>
          </p:cNvSpPr>
          <p:nvPr/>
        </p:nvSpPr>
        <p:spPr bwMode="auto">
          <a:xfrm>
            <a:off x="5943600" y="994611"/>
            <a:ext cx="530325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400" b="1"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0">
              <a:spcBef>
                <a:spcPct val="0"/>
              </a:spcBef>
              <a:buClrTx/>
              <a:buSzTx/>
              <a:buFont typeface="Courier New" panose="02070309020205020404" pitchFamily="49" charset="0"/>
              <a:buChar char="o"/>
            </a:pPr>
            <a:r>
              <a:rPr lang="en-US" altLang="en-US" sz="1600" dirty="0">
                <a:latin typeface="Arial" panose="020B0604020202020204" pitchFamily="34" charset="0"/>
                <a:cs typeface="Arial" panose="020B0604020202020204" pitchFamily="34" charset="0"/>
              </a:rPr>
              <a:t>OSHA Fact Sheet: Laboratory Safety Ergonomics,</a:t>
            </a:r>
          </a:p>
          <a:p>
            <a:pPr marL="287338" lvl="0" indent="0">
              <a:spcBef>
                <a:spcPct val="0"/>
              </a:spcBef>
              <a:buClrTx/>
              <a:buSzTx/>
              <a:buNone/>
            </a:pPr>
            <a:r>
              <a:rPr lang="en-US" altLang="en-US" sz="1600" b="0" dirty="0">
                <a:solidFill>
                  <a:srgbClr val="000000"/>
                </a:solidFill>
                <a:latin typeface="Arial" panose="020B0604020202020204" pitchFamily="34" charset="0"/>
                <a:ea typeface="Calibri" panose="020F0502020204030204" pitchFamily="34" charset="0"/>
                <a:cs typeface="Arial" panose="020B0604020202020204" pitchFamily="34" charset="0"/>
                <a:hlinkClick r:id="rId8"/>
              </a:rPr>
              <a:t>https://www.osha.gov/Publications/laboratory/OSHAfactsheet-laboratory-safety-ergonomics.html</a:t>
            </a:r>
            <a:r>
              <a:rPr lang="en-US" altLang="en-US" sz="1600" b="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altLang="en-US" sz="1600" b="0" dirty="0">
              <a:latin typeface="Arial" panose="020B0604020202020204" pitchFamily="34" charset="0"/>
              <a:cs typeface="Arial" panose="020B0604020202020204" pitchFamily="34" charset="0"/>
            </a:endParaRPr>
          </a:p>
          <a:p>
            <a:pPr>
              <a:spcBef>
                <a:spcPts val="300"/>
              </a:spcBef>
              <a:spcAft>
                <a:spcPts val="300"/>
              </a:spcAft>
            </a:pPr>
            <a:r>
              <a:rPr lang="en-US" sz="1600" dirty="0">
                <a:latin typeface="Arial" panose="020B0604020202020204" pitchFamily="34" charset="0"/>
                <a:ea typeface="Calibri" panose="020F0502020204030204" pitchFamily="34" charset="0"/>
                <a:cs typeface="Arial" panose="020B0604020202020204" pitchFamily="34" charset="0"/>
              </a:rPr>
              <a:t>UCLA Tips For Lab Workers</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b="0"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9"/>
              </a:rPr>
              <a:t>https://www.ergonomics.ucla.edu/laboratory-ergonomics/tips-for-lab-workers</a:t>
            </a:r>
            <a:r>
              <a:rPr lang="en-US" sz="1600" b="0" i="1" dirty="0">
                <a:latin typeface="Arial" panose="020B0604020202020204" pitchFamily="34" charset="0"/>
                <a:ea typeface="Calibri" panose="020F0502020204030204" pitchFamily="34" charset="0"/>
                <a:cs typeface="Arial" panose="020B0604020202020204" pitchFamily="34" charset="0"/>
              </a:rPr>
              <a:t> </a:t>
            </a:r>
          </a:p>
          <a:p>
            <a:pPr>
              <a:spcBef>
                <a:spcPts val="300"/>
              </a:spcBef>
              <a:spcAft>
                <a:spcPts val="300"/>
              </a:spcAft>
            </a:pPr>
            <a:r>
              <a:rPr lang="en-US" sz="1600" dirty="0">
                <a:latin typeface="Arial" panose="020B0604020202020204" pitchFamily="34" charset="0"/>
                <a:ea typeface="Calibri" panose="020F0502020204030204" pitchFamily="34" charset="0"/>
                <a:cs typeface="Arial" panose="020B0604020202020204" pitchFamily="34" charset="0"/>
              </a:rPr>
              <a:t>OSHA Lab Fact Sheet – Prevention of Musculoskeletal Disorders</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b="0"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10"/>
              </a:rPr>
              <a:t>https://www.osha.gov/Publications/laboratory/OSHAfactsheet-laboratory-safety-ergonomics.pdf</a:t>
            </a:r>
            <a:r>
              <a:rPr lang="en-US" sz="1600" b="0" i="1" dirty="0">
                <a:latin typeface="Arial" panose="020B0604020202020204" pitchFamily="34" charset="0"/>
                <a:ea typeface="Calibri" panose="020F0502020204030204" pitchFamily="34" charset="0"/>
                <a:cs typeface="Arial" panose="020B0604020202020204" pitchFamily="34" charset="0"/>
              </a:rPr>
              <a:t> </a:t>
            </a:r>
          </a:p>
          <a:p>
            <a:pPr>
              <a:spcBef>
                <a:spcPts val="300"/>
              </a:spcBef>
              <a:spcAft>
                <a:spcPts val="300"/>
              </a:spcAft>
            </a:pPr>
            <a:r>
              <a:rPr lang="en-US" sz="1600" dirty="0">
                <a:latin typeface="Arial" panose="020B0604020202020204" pitchFamily="34" charset="0"/>
                <a:ea typeface="Calibri" panose="020F0502020204030204" pitchFamily="34" charset="0"/>
                <a:cs typeface="Arial" panose="020B0604020202020204" pitchFamily="34" charset="0"/>
              </a:rPr>
              <a:t>Lab Manager – Laboratory Ergonomics,</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b="0"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9"/>
              </a:rPr>
              <a:t>https://www.labmanager.com/lab-health-and-safety/laboratory-ergonomics-20312</a:t>
            </a:r>
            <a:r>
              <a:rPr lang="en-US" sz="1600" b="0" i="1" dirty="0">
                <a:latin typeface="Arial" panose="020B0604020202020204" pitchFamily="34" charset="0"/>
                <a:ea typeface="Calibri" panose="020F0502020204030204" pitchFamily="34" charset="0"/>
                <a:cs typeface="Arial" panose="020B0604020202020204" pitchFamily="34" charset="0"/>
              </a:rPr>
              <a:t> </a:t>
            </a:r>
          </a:p>
          <a:p>
            <a:pPr>
              <a:spcBef>
                <a:spcPts val="300"/>
              </a:spcBef>
              <a:spcAft>
                <a:spcPts val="300"/>
              </a:spcAft>
            </a:pPr>
            <a:r>
              <a:rPr lang="en-US" sz="1600" dirty="0">
                <a:latin typeface="Arial" panose="020B0604020202020204" pitchFamily="34" charset="0"/>
                <a:ea typeface="Calibri" panose="020F0502020204030204" pitchFamily="34" charset="0"/>
                <a:cs typeface="Arial" panose="020B0604020202020204" pitchFamily="34" charset="0"/>
              </a:rPr>
              <a:t>Laboratory Checklist</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b="0" i="1"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9"/>
              </a:rPr>
              <a:t>http://www.wsha.org/wp-content/uploads/Worker-Safety_Lab-Ergo-Checklist-HumanFit.pdf</a:t>
            </a:r>
            <a:r>
              <a:rPr lang="en-US" sz="1600" b="0" i="1" dirty="0">
                <a:latin typeface="Arial" panose="020B0604020202020204" pitchFamily="34" charset="0"/>
                <a:ea typeface="Calibri" panose="020F0502020204030204" pitchFamily="34" charset="0"/>
                <a:cs typeface="Arial" panose="020B0604020202020204" pitchFamily="34" charset="0"/>
              </a:rPr>
              <a:t> </a:t>
            </a:r>
          </a:p>
          <a:p>
            <a:pPr marL="0">
              <a:spcBef>
                <a:spcPts val="0"/>
              </a:spcBef>
              <a:spcAft>
                <a:spcPts val="0"/>
              </a:spcAft>
            </a:pPr>
            <a:endParaRPr lang="en-US" sz="1600" u="sng" dirty="0">
              <a:solidFill>
                <a:srgbClr val="0000FF"/>
              </a:solidFill>
              <a:latin typeface="Calibri" panose="020F0502020204030204" pitchFamily="34" charset="0"/>
              <a:ea typeface="Times New Roman" panose="02020603050405020304" pitchFamily="18" charset="0"/>
            </a:endParaRPr>
          </a:p>
          <a:p>
            <a:pPr marL="0">
              <a:spcBef>
                <a:spcPts val="0"/>
              </a:spcBef>
              <a:spcAft>
                <a:spcPts val="0"/>
              </a:spcAft>
            </a:pPr>
            <a:endParaRPr lang="en-US" sz="1600" dirty="0">
              <a:latin typeface="Times New Roman" panose="02020603050405020304" pitchFamily="18" charset="0"/>
              <a:ea typeface="Times New Roman" panose="02020603050405020304" pitchFamily="18"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1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4D25-B5BF-4F5C-82D8-47E0D420C3F7}"/>
              </a:ext>
            </a:extLst>
          </p:cNvPr>
          <p:cNvSpPr>
            <a:spLocks noGrp="1"/>
          </p:cNvSpPr>
          <p:nvPr>
            <p:ph type="title"/>
          </p:nvPr>
        </p:nvSpPr>
        <p:spPr/>
        <p:txBody>
          <a:bodyPr/>
          <a:lstStyle/>
          <a:p>
            <a:pPr marR="0" lvl="0" rtl="0"/>
            <a:r>
              <a:rPr lang="en-US" b="1" i="0" u="none" strike="noStrike" baseline="0" dirty="0">
                <a:latin typeface="Arial" panose="020B0604020202020204" pitchFamily="34" charset="0"/>
              </a:rPr>
              <a:t>Ergonomics - Definition</a:t>
            </a:r>
            <a:endParaRPr lang="en-US" dirty="0"/>
          </a:p>
        </p:txBody>
      </p:sp>
      <p:sp>
        <p:nvSpPr>
          <p:cNvPr id="3" name="Text Placeholder 2">
            <a:extLst>
              <a:ext uri="{FF2B5EF4-FFF2-40B4-BE49-F238E27FC236}">
                <a16:creationId xmlns:a16="http://schemas.microsoft.com/office/drawing/2014/main" id="{483E1081-799B-4FEB-9ABF-F65343AC645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Heard word, “ergonomics” before</a:t>
            </a:r>
          </a:p>
          <a:p>
            <a:pPr marR="0" lvl="0" rtl="0"/>
            <a:r>
              <a:rPr lang="en-US" b="1" i="0" u="none" strike="noStrike" baseline="0" dirty="0">
                <a:latin typeface="Arial" panose="020B0604020202020204" pitchFamily="34" charset="0"/>
              </a:rPr>
              <a:t>Marketeers tout product’s “ergonomic” qualities and benefits</a:t>
            </a:r>
          </a:p>
          <a:p>
            <a:pPr marR="0" lvl="1" rtl="0"/>
            <a:r>
              <a:rPr lang="en-US" b="0" i="0" u="none" strike="noStrike" baseline="0" dirty="0">
                <a:latin typeface="Arial" panose="020B0604020202020204" pitchFamily="34" charset="0"/>
              </a:rPr>
              <a:t>Tool with “ergonomic” handle</a:t>
            </a:r>
          </a:p>
          <a:p>
            <a:pPr marR="0" lvl="1" rtl="0"/>
            <a:r>
              <a:rPr lang="en-US" b="0" i="0" u="none" strike="noStrike" baseline="0" dirty="0">
                <a:latin typeface="Arial" panose="020B0604020202020204" pitchFamily="34" charset="0"/>
              </a:rPr>
              <a:t>Car seat with “ergonomic design”</a:t>
            </a:r>
          </a:p>
          <a:p>
            <a:pPr marR="0" lvl="0" rtl="0"/>
            <a:r>
              <a:rPr lang="en-US" b="1" i="0" u="none" strike="noStrike" baseline="0" dirty="0">
                <a:latin typeface="Arial" panose="020B0604020202020204" pitchFamily="34" charset="0"/>
              </a:rPr>
              <a:t>In lab environment how best to define ergonomics?	</a:t>
            </a:r>
            <a:endParaRPr lang="en-US" dirty="0"/>
          </a:p>
        </p:txBody>
      </p:sp>
      <p:pic>
        <p:nvPicPr>
          <p:cNvPr id="5" name="Picture 4">
            <a:extLst>
              <a:ext uri="{FF2B5EF4-FFF2-40B4-BE49-F238E27FC236}">
                <a16:creationId xmlns:a16="http://schemas.microsoft.com/office/drawing/2014/main" id="{D8B2A036-ADBA-424E-AD5C-7D9482269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143000"/>
            <a:ext cx="4114800" cy="3086100"/>
          </a:xfrm>
          <a:prstGeom prst="rect">
            <a:avLst/>
          </a:prstGeom>
        </p:spPr>
      </p:pic>
      <p:pic>
        <p:nvPicPr>
          <p:cNvPr id="4" name="S12">
            <a:hlinkClick r:id="" action="ppaction://media"/>
            <a:extLst>
              <a:ext uri="{FF2B5EF4-FFF2-40B4-BE49-F238E27FC236}">
                <a16:creationId xmlns:a16="http://schemas.microsoft.com/office/drawing/2014/main" id="{4B8FC967-9D90-41A5-A177-ACC966120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
        <p:nvSpPr>
          <p:cNvPr id="6" name="TextBox 5">
            <a:extLst>
              <a:ext uri="{FF2B5EF4-FFF2-40B4-BE49-F238E27FC236}">
                <a16:creationId xmlns:a16="http://schemas.microsoft.com/office/drawing/2014/main" id="{20AF0DFA-6652-47FE-AE81-944964B62F03}"/>
              </a:ext>
            </a:extLst>
          </p:cNvPr>
          <p:cNvSpPr txBox="1"/>
          <p:nvPr/>
        </p:nvSpPr>
        <p:spPr>
          <a:xfrm>
            <a:off x="7010400" y="4254500"/>
            <a:ext cx="4572000" cy="707886"/>
          </a:xfrm>
          <a:prstGeom prst="rect">
            <a:avLst/>
          </a:prstGeom>
          <a:noFill/>
        </p:spPr>
        <p:txBody>
          <a:bodyPr wrap="square" rtlCol="0">
            <a:spAutoFit/>
          </a:bodyPr>
          <a:lstStyle/>
          <a:p>
            <a:r>
              <a:rPr lang="en-US" sz="2000" dirty="0">
                <a:latin typeface="Arial" panose="020B0604020202020204" pitchFamily="34" charset="0"/>
              </a:rPr>
              <a:t>Any product illustrations do not constitute official USDA endorsement.</a:t>
            </a:r>
          </a:p>
        </p:txBody>
      </p:sp>
    </p:spTree>
    <p:extLst>
      <p:ext uri="{BB962C8B-B14F-4D97-AF65-F5344CB8AC3E}">
        <p14:creationId xmlns:p14="http://schemas.microsoft.com/office/powerpoint/2010/main" val="170511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ADCB-545A-4B06-98D6-5A66E0FD70CE}"/>
              </a:ext>
            </a:extLst>
          </p:cNvPr>
          <p:cNvSpPr>
            <a:spLocks noGrp="1"/>
          </p:cNvSpPr>
          <p:nvPr>
            <p:ph type="title"/>
          </p:nvPr>
        </p:nvSpPr>
        <p:spPr/>
        <p:txBody>
          <a:bodyPr/>
          <a:lstStyle/>
          <a:p>
            <a:r>
              <a:rPr lang="en-US" b="1" i="0" u="none" strike="noStrike" baseline="0" dirty="0">
                <a:latin typeface="Arial" panose="020B0604020202020204" pitchFamily="34" charset="0"/>
              </a:rPr>
              <a:t>Fit the Job to the Person</a:t>
            </a:r>
            <a:endParaRPr lang="en-US" dirty="0"/>
          </a:p>
        </p:txBody>
      </p:sp>
      <p:sp>
        <p:nvSpPr>
          <p:cNvPr id="3" name="Text Placeholder 2">
            <a:extLst>
              <a:ext uri="{FF2B5EF4-FFF2-40B4-BE49-F238E27FC236}">
                <a16:creationId xmlns:a16="http://schemas.microsoft.com/office/drawing/2014/main" id="{544E744D-EB4F-4950-B512-5952BDB516C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Very diverse workforce</a:t>
            </a:r>
          </a:p>
          <a:p>
            <a:pPr marR="0" lvl="0" rtl="0"/>
            <a:r>
              <a:rPr lang="en-US" b="1" i="0" u="none" strike="noStrike" baseline="0" dirty="0">
                <a:latin typeface="Arial" panose="020B0604020202020204" pitchFamily="34" charset="0"/>
              </a:rPr>
              <a:t>Accommodate diverse population</a:t>
            </a:r>
          </a:p>
          <a:p>
            <a:pPr marR="0" lvl="1" rtl="0"/>
            <a:r>
              <a:rPr lang="en-US" b="0" i="0" u="none" strike="noStrike" baseline="0" dirty="0">
                <a:latin typeface="Arial" panose="020B0604020202020204" pitchFamily="34" charset="0"/>
              </a:rPr>
              <a:t>“Fit the job to the person.”</a:t>
            </a:r>
          </a:p>
          <a:p>
            <a:pPr marR="0" lvl="1" rtl="0"/>
            <a:r>
              <a:rPr lang="en-US" b="0" i="0" u="none" strike="noStrike" baseline="0" dirty="0">
                <a:latin typeface="Arial" panose="020B0604020202020204" pitchFamily="34" charset="0"/>
              </a:rPr>
              <a:t>Not force, “The person to fit the job.”</a:t>
            </a:r>
          </a:p>
          <a:p>
            <a:pPr marR="0" lvl="0" rtl="0"/>
            <a:r>
              <a:rPr lang="en-US" b="1" i="0" u="none" strike="noStrike" baseline="0" dirty="0">
                <a:latin typeface="Arial" panose="020B0604020202020204" pitchFamily="34" charset="0"/>
              </a:rPr>
              <a:t>Microscopy</a:t>
            </a:r>
          </a:p>
          <a:p>
            <a:pPr marR="0" lvl="1" rtl="0"/>
            <a:r>
              <a:rPr lang="en-US" b="0" i="0" u="none" strike="noStrike" baseline="0" dirty="0">
                <a:latin typeface="Arial" panose="020B0604020202020204" pitchFamily="34" charset="0"/>
              </a:rPr>
              <a:t>Properly set-up for shorter person</a:t>
            </a:r>
          </a:p>
          <a:p>
            <a:pPr marR="0" lvl="1" rtl="0"/>
            <a:r>
              <a:rPr lang="en-US" b="0" i="0" u="none" strike="noStrike" baseline="0" dirty="0">
                <a:latin typeface="Arial" panose="020B0604020202020204" pitchFamily="34" charset="0"/>
              </a:rPr>
              <a:t>Very uncomfortable for taller person</a:t>
            </a:r>
          </a:p>
          <a:p>
            <a:pPr marR="0" lvl="1" rtl="0"/>
            <a:r>
              <a:rPr lang="en-US" b="0" i="0" u="none" strike="noStrike" baseline="0" dirty="0">
                <a:latin typeface="Arial" panose="020B0604020202020204" pitchFamily="34" charset="0"/>
              </a:rPr>
              <a:t>Potentially lead to musculoskeletal issue</a:t>
            </a:r>
            <a:endParaRPr lang="en-US" dirty="0"/>
          </a:p>
        </p:txBody>
      </p:sp>
      <p:pic>
        <p:nvPicPr>
          <p:cNvPr id="4" name="Picture 3">
            <a:extLst>
              <a:ext uri="{FF2B5EF4-FFF2-40B4-BE49-F238E27FC236}">
                <a16:creationId xmlns:a16="http://schemas.microsoft.com/office/drawing/2014/main" id="{931D9FAF-F7A1-4811-AFA4-E3A92AA14A7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58180" y="1219200"/>
            <a:ext cx="6024490" cy="1827664"/>
          </a:xfrm>
          <a:prstGeom prst="rect">
            <a:avLst/>
          </a:prstGeom>
        </p:spPr>
      </p:pic>
      <p:pic>
        <p:nvPicPr>
          <p:cNvPr id="6" name="S13">
            <a:hlinkClick r:id="" action="ppaction://media"/>
            <a:extLst>
              <a:ext uri="{FF2B5EF4-FFF2-40B4-BE49-F238E27FC236}">
                <a16:creationId xmlns:a16="http://schemas.microsoft.com/office/drawing/2014/main" id="{C6967195-9566-411B-BA75-4D89D24331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pic>
        <p:nvPicPr>
          <p:cNvPr id="8" name="Picture 7" descr="A picture containing indoor, person, microscope, kitchen&#10;&#10;Description automatically generated">
            <a:extLst>
              <a:ext uri="{FF2B5EF4-FFF2-40B4-BE49-F238E27FC236}">
                <a16:creationId xmlns:a16="http://schemas.microsoft.com/office/drawing/2014/main" id="{93A9369B-6FAD-494A-96AA-03B9103B5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6273" y="3429000"/>
            <a:ext cx="1705796" cy="2486025"/>
          </a:xfrm>
          <a:prstGeom prst="rect">
            <a:avLst/>
          </a:prstGeom>
        </p:spPr>
      </p:pic>
    </p:spTree>
    <p:extLst>
      <p:ext uri="{BB962C8B-B14F-4D97-AF65-F5344CB8AC3E}">
        <p14:creationId xmlns:p14="http://schemas.microsoft.com/office/powerpoint/2010/main" val="26462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53EC5-1C46-410B-BE41-402CDB6C0BAD}"/>
              </a:ext>
            </a:extLst>
          </p:cNvPr>
          <p:cNvSpPr>
            <a:spLocks noGrp="1"/>
          </p:cNvSpPr>
          <p:nvPr>
            <p:ph type="title"/>
          </p:nvPr>
        </p:nvSpPr>
        <p:spPr/>
        <p:txBody>
          <a:bodyPr/>
          <a:lstStyle/>
          <a:p>
            <a:r>
              <a:rPr lang="en-US" b="1" i="0" u="none" strike="noStrike" baseline="0" dirty="0">
                <a:latin typeface="Arial" panose="020B0604020202020204" pitchFamily="34" charset="0"/>
              </a:rPr>
              <a:t>Work Smarter, Not Harder</a:t>
            </a:r>
            <a:endParaRPr lang="en-US" dirty="0"/>
          </a:p>
        </p:txBody>
      </p:sp>
      <p:sp>
        <p:nvSpPr>
          <p:cNvPr id="3" name="Text Placeholder 2">
            <a:extLst>
              <a:ext uri="{FF2B5EF4-FFF2-40B4-BE49-F238E27FC236}">
                <a16:creationId xmlns:a16="http://schemas.microsoft.com/office/drawing/2014/main" id="{D68BB836-6AB9-4D00-B2A5-8C2151E9DCEF}"/>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Control level of physical stress and exertion</a:t>
            </a:r>
          </a:p>
          <a:p>
            <a:pPr marR="0" lvl="0" rtl="0"/>
            <a:r>
              <a:rPr lang="en-US" b="1" i="0" u="none" strike="noStrike" baseline="0" dirty="0">
                <a:latin typeface="Arial" panose="020B0604020202020204" pitchFamily="34" charset="0"/>
              </a:rPr>
              <a:t>Examine how tasks are accomplished</a:t>
            </a:r>
          </a:p>
          <a:p>
            <a:pPr marR="0" lvl="0" rtl="0"/>
            <a:r>
              <a:rPr lang="en-US" b="1" i="0" u="none" strike="noStrike" baseline="0" dirty="0">
                <a:latin typeface="Arial" panose="020B0604020202020204" pitchFamily="34" charset="0"/>
              </a:rPr>
              <a:t>Develop methods to optimize performance	</a:t>
            </a:r>
            <a:endParaRPr lang="en-US" dirty="0"/>
          </a:p>
        </p:txBody>
      </p:sp>
      <p:pic>
        <p:nvPicPr>
          <p:cNvPr id="6" name="Picture 5" descr="A person standing in a room&#10;&#10;Description automatically generated">
            <a:extLst>
              <a:ext uri="{FF2B5EF4-FFF2-40B4-BE49-F238E27FC236}">
                <a16:creationId xmlns:a16="http://schemas.microsoft.com/office/drawing/2014/main" id="{1794A259-9091-4F46-960C-CD4F44714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2824" y="1006522"/>
            <a:ext cx="5928184" cy="3946477"/>
          </a:xfrm>
          <a:prstGeom prst="rect">
            <a:avLst/>
          </a:prstGeom>
        </p:spPr>
      </p:pic>
      <p:pic>
        <p:nvPicPr>
          <p:cNvPr id="4" name="S14">
            <a:hlinkClick r:id="" action="ppaction://media"/>
            <a:extLst>
              <a:ext uri="{FF2B5EF4-FFF2-40B4-BE49-F238E27FC236}">
                <a16:creationId xmlns:a16="http://schemas.microsoft.com/office/drawing/2014/main" id="{CE3CFBF1-F9C5-4D4B-ABAA-85114B571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6696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F778-6C04-46C1-A2D7-0254D41262E9}"/>
              </a:ext>
            </a:extLst>
          </p:cNvPr>
          <p:cNvSpPr>
            <a:spLocks noGrp="1"/>
          </p:cNvSpPr>
          <p:nvPr>
            <p:ph type="title"/>
          </p:nvPr>
        </p:nvSpPr>
        <p:spPr/>
        <p:txBody>
          <a:bodyPr/>
          <a:lstStyle/>
          <a:p>
            <a:r>
              <a:rPr lang="en-US" b="1" i="0" u="none" strike="noStrike" baseline="0" dirty="0">
                <a:latin typeface="Arial" panose="020B0604020202020204" pitchFamily="34" charset="0"/>
              </a:rPr>
              <a:t>Ergonomics Principles</a:t>
            </a:r>
            <a:endParaRPr lang="en-US" dirty="0"/>
          </a:p>
        </p:txBody>
      </p:sp>
      <p:sp>
        <p:nvSpPr>
          <p:cNvPr id="3" name="Text Placeholder 2">
            <a:extLst>
              <a:ext uri="{FF2B5EF4-FFF2-40B4-BE49-F238E27FC236}">
                <a16:creationId xmlns:a16="http://schemas.microsoft.com/office/drawing/2014/main" id="{76B3AF41-51D5-439A-A8C5-FF2AE123CB2A}"/>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Neutral Position and Support</a:t>
            </a:r>
          </a:p>
          <a:p>
            <a:pPr marR="0" lvl="0" rtl="0"/>
            <a:r>
              <a:rPr lang="en-US" b="1" i="0" u="none" strike="noStrike" baseline="0" dirty="0">
                <a:latin typeface="Arial" panose="020B0604020202020204" pitchFamily="34" charset="0"/>
              </a:rPr>
              <a:t>Reach Zone</a:t>
            </a:r>
          </a:p>
          <a:p>
            <a:pPr marR="0" lvl="0" rtl="0"/>
            <a:r>
              <a:rPr lang="en-US" b="1" i="0" u="none" strike="noStrike" baseline="0" dirty="0">
                <a:latin typeface="Arial" panose="020B0604020202020204" pitchFamily="34" charset="0"/>
              </a:rPr>
              <a:t>Power Position</a:t>
            </a:r>
          </a:p>
          <a:p>
            <a:pPr marR="0" lvl="0" rtl="0"/>
            <a:r>
              <a:rPr lang="en-US" b="1" i="0" u="none" strike="noStrike" baseline="0" dirty="0">
                <a:latin typeface="Arial" panose="020B0604020202020204" pitchFamily="34" charset="0"/>
              </a:rPr>
              <a:t>Fatigue Control	</a:t>
            </a:r>
            <a:endParaRPr lang="en-US" dirty="0"/>
          </a:p>
        </p:txBody>
      </p:sp>
      <p:graphicFrame>
        <p:nvGraphicFramePr>
          <p:cNvPr id="5" name="Diagram 4">
            <a:extLst>
              <a:ext uri="{FF2B5EF4-FFF2-40B4-BE49-F238E27FC236}">
                <a16:creationId xmlns:a16="http://schemas.microsoft.com/office/drawing/2014/main" id="{1250CA82-4509-400C-9DA8-3F03FA7871AB}"/>
              </a:ext>
            </a:extLst>
          </p:cNvPr>
          <p:cNvGraphicFramePr/>
          <p:nvPr>
            <p:extLst>
              <p:ext uri="{D42A27DB-BD31-4B8C-83A1-F6EECF244321}">
                <p14:modId xmlns:p14="http://schemas.microsoft.com/office/powerpoint/2010/main" val="4263984708"/>
              </p:ext>
            </p:extLst>
          </p:nvPr>
        </p:nvGraphicFramePr>
        <p:xfrm>
          <a:off x="4787394" y="1066800"/>
          <a:ext cx="7467600" cy="4495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15">
            <a:hlinkClick r:id="" action="ppaction://media"/>
            <a:extLst>
              <a:ext uri="{FF2B5EF4-FFF2-40B4-BE49-F238E27FC236}">
                <a16:creationId xmlns:a16="http://schemas.microsoft.com/office/drawing/2014/main" id="{82E71EF5-C820-41D1-BFEA-0F1F7671A6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3947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E788-8324-41A4-BF61-218C3F5BB29E}"/>
              </a:ext>
            </a:extLst>
          </p:cNvPr>
          <p:cNvSpPr>
            <a:spLocks noGrp="1"/>
          </p:cNvSpPr>
          <p:nvPr>
            <p:ph type="title"/>
          </p:nvPr>
        </p:nvSpPr>
        <p:spPr/>
        <p:txBody>
          <a:bodyPr/>
          <a:lstStyle/>
          <a:p>
            <a:r>
              <a:rPr lang="en-US" b="1" i="0" u="none" strike="noStrike" baseline="0" dirty="0">
                <a:latin typeface="Arial" panose="020B0604020202020204" pitchFamily="34" charset="0"/>
              </a:rPr>
              <a:t>Neutral Position and Support </a:t>
            </a:r>
            <a:endParaRPr lang="en-US" dirty="0"/>
          </a:p>
        </p:txBody>
      </p:sp>
      <p:sp>
        <p:nvSpPr>
          <p:cNvPr id="3" name="Text Placeholder 2">
            <a:extLst>
              <a:ext uri="{FF2B5EF4-FFF2-40B4-BE49-F238E27FC236}">
                <a16:creationId xmlns:a16="http://schemas.microsoft.com/office/drawing/2014/main" id="{8A6031C3-74D9-4BA4-8867-76ECA09A45F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Spine and pelvis provide foundation</a:t>
            </a:r>
          </a:p>
          <a:p>
            <a:pPr marR="0" lvl="0" rtl="0"/>
            <a:r>
              <a:rPr lang="en-US" b="1" i="0" u="none" strike="noStrike" baseline="0" dirty="0">
                <a:latin typeface="Arial" panose="020B0604020202020204" pitchFamily="34" charset="0"/>
              </a:rPr>
              <a:t>S-shape configuration</a:t>
            </a:r>
          </a:p>
          <a:p>
            <a:pPr marR="0" lvl="1" rtl="0"/>
            <a:r>
              <a:rPr lang="en-US" b="0" i="0" u="none" strike="noStrike" baseline="0" dirty="0">
                <a:latin typeface="Arial" panose="020B0604020202020204" pitchFamily="34" charset="0"/>
              </a:rPr>
              <a:t>Inner curve in lower back and neck</a:t>
            </a:r>
          </a:p>
          <a:p>
            <a:pPr marR="0" lvl="1" rtl="0"/>
            <a:r>
              <a:rPr lang="en-US" b="0" i="0" u="none" strike="noStrike" baseline="0" dirty="0">
                <a:latin typeface="Arial" panose="020B0604020202020204" pitchFamily="34" charset="0"/>
              </a:rPr>
              <a:t>Outer curve in mid-back area</a:t>
            </a:r>
          </a:p>
          <a:p>
            <a:pPr marR="0" lvl="0" rtl="0"/>
            <a:r>
              <a:rPr lang="en-US" b="1" i="0" u="none" strike="noStrike" baseline="0" dirty="0">
                <a:latin typeface="Arial" panose="020B0604020202020204" pitchFamily="34" charset="0"/>
              </a:rPr>
              <a:t>Why S-shape?</a:t>
            </a:r>
          </a:p>
          <a:p>
            <a:pPr lvl="1"/>
            <a:r>
              <a:rPr lang="en-US" b="0" i="0" u="none" strike="noStrike" baseline="0" dirty="0">
                <a:latin typeface="Arial" panose="020B0604020202020204" pitchFamily="34" charset="0"/>
              </a:rPr>
              <a:t>Think springs! 	</a:t>
            </a:r>
            <a:endParaRPr lang="en-US" dirty="0"/>
          </a:p>
        </p:txBody>
      </p:sp>
      <p:pic>
        <p:nvPicPr>
          <p:cNvPr id="4" name="Picture 3">
            <a:extLst>
              <a:ext uri="{FF2B5EF4-FFF2-40B4-BE49-F238E27FC236}">
                <a16:creationId xmlns:a16="http://schemas.microsoft.com/office/drawing/2014/main" id="{669FEE03-91F1-468A-93CB-E4CF596E19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742" y="993417"/>
            <a:ext cx="1559257" cy="5010259"/>
          </a:xfrm>
          <a:prstGeom prst="rect">
            <a:avLst/>
          </a:prstGeom>
        </p:spPr>
      </p:pic>
      <p:pic>
        <p:nvPicPr>
          <p:cNvPr id="5" name="Picture 4">
            <a:extLst>
              <a:ext uri="{FF2B5EF4-FFF2-40B4-BE49-F238E27FC236}">
                <a16:creationId xmlns:a16="http://schemas.microsoft.com/office/drawing/2014/main" id="{90DA3BD8-89AF-48E1-A419-982C12BBB32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96200" y="1413027"/>
            <a:ext cx="4185589" cy="4489145"/>
          </a:xfrm>
          <a:prstGeom prst="rect">
            <a:avLst/>
          </a:prstGeom>
        </p:spPr>
      </p:pic>
      <p:pic>
        <p:nvPicPr>
          <p:cNvPr id="6" name="S16">
            <a:hlinkClick r:id="" action="ppaction://media"/>
            <a:extLst>
              <a:ext uri="{FF2B5EF4-FFF2-40B4-BE49-F238E27FC236}">
                <a16:creationId xmlns:a16="http://schemas.microsoft.com/office/drawing/2014/main" id="{B0CE4965-F384-471E-8C86-33F8CEC3BA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0984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98C1-23F9-4A45-A198-3E23ED1AA6EB}"/>
              </a:ext>
            </a:extLst>
          </p:cNvPr>
          <p:cNvSpPr>
            <a:spLocks noGrp="1"/>
          </p:cNvSpPr>
          <p:nvPr>
            <p:ph type="title"/>
          </p:nvPr>
        </p:nvSpPr>
        <p:spPr/>
        <p:txBody>
          <a:bodyPr/>
          <a:lstStyle/>
          <a:p>
            <a:r>
              <a:rPr lang="en-US" b="1" i="0" u="none" strike="noStrike" baseline="0" dirty="0">
                <a:latin typeface="Arial" panose="020B0604020202020204" pitchFamily="34" charset="0"/>
              </a:rPr>
              <a:t>Mid-range of Joint Position</a:t>
            </a:r>
            <a:endParaRPr lang="en-US" dirty="0"/>
          </a:p>
        </p:txBody>
      </p:sp>
      <p:sp>
        <p:nvSpPr>
          <p:cNvPr id="3" name="Text Placeholder 2">
            <a:extLst>
              <a:ext uri="{FF2B5EF4-FFF2-40B4-BE49-F238E27FC236}">
                <a16:creationId xmlns:a16="http://schemas.microsoft.com/office/drawing/2014/main" id="{D31CA285-B7CE-4448-80CC-B0533F7DC3B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What position of elbow most functional?</a:t>
            </a:r>
          </a:p>
          <a:p>
            <a:pPr marR="0" lvl="1" rtl="0"/>
            <a:r>
              <a:rPr lang="en-US" b="0" i="0" u="none" strike="noStrike" baseline="0" dirty="0">
                <a:latin typeface="Arial" panose="020B0604020202020204" pitchFamily="34" charset="0"/>
              </a:rPr>
              <a:t>With elbow straight or bent all the way?</a:t>
            </a:r>
          </a:p>
          <a:p>
            <a:pPr marR="0" lvl="0" rtl="0"/>
            <a:r>
              <a:rPr lang="en-US" b="1" i="0" u="none" strike="noStrike" baseline="0" dirty="0">
                <a:latin typeface="Arial" panose="020B0604020202020204" pitchFamily="34" charset="0"/>
              </a:rPr>
              <a:t>About 90 degrees of bend</a:t>
            </a:r>
          </a:p>
          <a:p>
            <a:pPr marR="0" lvl="1" rtl="0"/>
            <a:r>
              <a:rPr lang="en-US" b="0" i="0" u="none" strike="noStrike" baseline="0" dirty="0">
                <a:latin typeface="Arial" panose="020B0604020202020204" pitchFamily="34" charset="0"/>
              </a:rPr>
              <a:t>Greatest strength</a:t>
            </a:r>
          </a:p>
          <a:p>
            <a:pPr marR="0" lvl="1" rtl="0"/>
            <a:r>
              <a:rPr lang="en-US" b="0" i="0" u="none" strike="noStrike" baseline="0" dirty="0">
                <a:latin typeface="Arial" panose="020B0604020202020204" pitchFamily="34" charset="0"/>
              </a:rPr>
              <a:t>Protects joint and surrounding soft tissues</a:t>
            </a:r>
          </a:p>
          <a:p>
            <a:pPr marR="0" lvl="0" rtl="0"/>
            <a:r>
              <a:rPr lang="en-US" b="1" i="0" u="none" strike="noStrike" baseline="0" dirty="0">
                <a:latin typeface="Arial" panose="020B0604020202020204" pitchFamily="34" charset="0"/>
              </a:rPr>
              <a:t>Every joint of body has a “mid-range of joint position”</a:t>
            </a:r>
            <a:endParaRPr lang="en-US" dirty="0"/>
          </a:p>
        </p:txBody>
      </p:sp>
      <p:pic>
        <p:nvPicPr>
          <p:cNvPr id="4" name="Picture 3">
            <a:extLst>
              <a:ext uri="{FF2B5EF4-FFF2-40B4-BE49-F238E27FC236}">
                <a16:creationId xmlns:a16="http://schemas.microsoft.com/office/drawing/2014/main" id="{163B9ED0-2BFE-41C7-B7C7-E68EC487B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1002510"/>
            <a:ext cx="1815152" cy="4636290"/>
          </a:xfrm>
          <a:prstGeom prst="rect">
            <a:avLst/>
          </a:prstGeom>
        </p:spPr>
      </p:pic>
      <p:pic>
        <p:nvPicPr>
          <p:cNvPr id="5" name="S17">
            <a:hlinkClick r:id="" action="ppaction://media"/>
            <a:extLst>
              <a:ext uri="{FF2B5EF4-FFF2-40B4-BE49-F238E27FC236}">
                <a16:creationId xmlns:a16="http://schemas.microsoft.com/office/drawing/2014/main" id="{E15C21E9-E51F-4CC3-9181-3AE2E52D9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2249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870-092E-461C-9A3E-D2BDEC9AD4D0}"/>
              </a:ext>
            </a:extLst>
          </p:cNvPr>
          <p:cNvSpPr>
            <a:spLocks noGrp="1"/>
          </p:cNvSpPr>
          <p:nvPr>
            <p:ph type="title"/>
          </p:nvPr>
        </p:nvSpPr>
        <p:spPr/>
        <p:txBody>
          <a:bodyPr/>
          <a:lstStyle/>
          <a:p>
            <a:r>
              <a:rPr lang="en-US" b="1" i="0" u="none" strike="noStrike" baseline="0" dirty="0">
                <a:latin typeface="Arial" panose="020B0604020202020204" pitchFamily="34" charset="0"/>
              </a:rPr>
              <a:t>Absolute Neutral Position</a:t>
            </a:r>
            <a:endParaRPr lang="en-US" dirty="0"/>
          </a:p>
        </p:txBody>
      </p:sp>
      <p:sp>
        <p:nvSpPr>
          <p:cNvPr id="3" name="Text Placeholder 2">
            <a:extLst>
              <a:ext uri="{FF2B5EF4-FFF2-40B4-BE49-F238E27FC236}">
                <a16:creationId xmlns:a16="http://schemas.microsoft.com/office/drawing/2014/main" id="{E28ADE72-ADFB-4258-94B6-D593079B09D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Can’t spend all time in neutral position</a:t>
            </a:r>
          </a:p>
          <a:p>
            <a:pPr marR="0" lvl="0" rtl="0"/>
            <a:r>
              <a:rPr lang="en-US" b="1" i="0" u="none" strike="noStrike" baseline="0" dirty="0">
                <a:latin typeface="Arial" panose="020B0604020202020204" pitchFamily="34" charset="0"/>
              </a:rPr>
              <a:t>Next time in an out-of-neutral position</a:t>
            </a:r>
          </a:p>
          <a:p>
            <a:pPr marR="0" lvl="1" rtl="0"/>
            <a:r>
              <a:rPr lang="en-US" b="0" i="0" u="none" strike="noStrike" baseline="0" dirty="0">
                <a:latin typeface="Arial" panose="020B0604020202020204" pitchFamily="34" charset="0"/>
              </a:rPr>
              <a:t>Identify why out of neutral, consider options to improve</a:t>
            </a:r>
          </a:p>
          <a:p>
            <a:pPr marR="0" lvl="1" rtl="0"/>
            <a:r>
              <a:rPr lang="en-US" b="0" i="0" u="none" strike="noStrike" baseline="0" dirty="0">
                <a:latin typeface="Arial" panose="020B0604020202020204" pitchFamily="34" charset="0"/>
              </a:rPr>
              <a:t>15% can make a big difference	</a:t>
            </a:r>
            <a:endParaRPr lang="en-US" dirty="0"/>
          </a:p>
        </p:txBody>
      </p:sp>
      <p:pic>
        <p:nvPicPr>
          <p:cNvPr id="4" name="Picture 3">
            <a:extLst>
              <a:ext uri="{FF2B5EF4-FFF2-40B4-BE49-F238E27FC236}">
                <a16:creationId xmlns:a16="http://schemas.microsoft.com/office/drawing/2014/main" id="{761AF527-8E9C-4238-B90C-822F038C5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75720"/>
            <a:ext cx="2872137" cy="3383280"/>
          </a:xfrm>
          <a:prstGeom prst="rect">
            <a:avLst/>
          </a:prstGeom>
        </p:spPr>
      </p:pic>
      <p:pic>
        <p:nvPicPr>
          <p:cNvPr id="5" name="Picture 4">
            <a:extLst>
              <a:ext uri="{FF2B5EF4-FFF2-40B4-BE49-F238E27FC236}">
                <a16:creationId xmlns:a16="http://schemas.microsoft.com/office/drawing/2014/main" id="{3787E592-DC54-4B09-AD06-37AEDF72A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7928" y="1075720"/>
            <a:ext cx="2793174" cy="3383280"/>
          </a:xfrm>
          <a:prstGeom prst="rect">
            <a:avLst/>
          </a:prstGeom>
        </p:spPr>
      </p:pic>
      <p:pic>
        <p:nvPicPr>
          <p:cNvPr id="6" name="S18">
            <a:hlinkClick r:id="" action="ppaction://media"/>
            <a:extLst>
              <a:ext uri="{FF2B5EF4-FFF2-40B4-BE49-F238E27FC236}">
                <a16:creationId xmlns:a16="http://schemas.microsoft.com/office/drawing/2014/main" id="{337C0E6B-7E70-4C8F-BC39-BAA16845F3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36067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76A5D-43E4-42D4-879B-DA399B98BB0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Menu</a:t>
            </a:r>
          </a:p>
        </p:txBody>
      </p:sp>
      <p:sp>
        <p:nvSpPr>
          <p:cNvPr id="3" name="Text Placeholder 2">
            <a:extLst>
              <a:ext uri="{FF2B5EF4-FFF2-40B4-BE49-F238E27FC236}">
                <a16:creationId xmlns:a16="http://schemas.microsoft.com/office/drawing/2014/main" id="{660C5843-2408-4E8F-94EE-5061FE750B7E}"/>
              </a:ext>
            </a:extLst>
          </p:cNvPr>
          <p:cNvSpPr>
            <a:spLocks noGrp="1"/>
          </p:cNvSpPr>
          <p:nvPr>
            <p:ph type="body" idx="1"/>
          </p:nvPr>
        </p:nvSpPr>
        <p:spPr>
          <a:xfrm>
            <a:off x="794603" y="918408"/>
            <a:ext cx="5278967" cy="4648199"/>
          </a:xfrm>
        </p:spPr>
        <p:txBody>
          <a:bodyPr/>
          <a:lstStyle/>
          <a:p>
            <a:r>
              <a:rPr lang="en-US" sz="2000" b="0" dirty="0">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Title Slide</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Welcome – Role of APHIS</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Successful Workplace</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6" action="ppaction://hlinksldjump"/>
              </a:rPr>
              <a:t>Objectives</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7" action="ppaction://hlinksldjump"/>
              </a:rPr>
              <a:t>Ergonomics Defined</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8" action="ppaction://hlinksldjump"/>
              </a:rPr>
              <a:t>Ergonomics Principles</a:t>
            </a:r>
            <a:endParaRPr lang="en-US" sz="2000" b="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hlinkClick r:id="rId9" action="ppaction://hlinksldjump"/>
              </a:rPr>
              <a:t>Neutral Position and Support</a:t>
            </a:r>
            <a:endParaRPr lang="en-US" sz="1800" dirty="0">
              <a:latin typeface="Arial" panose="020B0604020202020204" pitchFamily="34" charset="0"/>
              <a:cs typeface="Arial" panose="020B0604020202020204" pitchFamily="34" charset="0"/>
            </a:endParaRPr>
          </a:p>
          <a:p>
            <a:pPr lvl="1"/>
            <a:r>
              <a:rPr lang="en-US" sz="1800" b="0" dirty="0">
                <a:latin typeface="Arial" panose="020B0604020202020204" pitchFamily="34" charset="0"/>
                <a:cs typeface="Arial" panose="020B0604020202020204" pitchFamily="34" charset="0"/>
                <a:hlinkClick r:id="rId10" action="ppaction://hlinksldjump"/>
              </a:rPr>
              <a:t>Reach Zone</a:t>
            </a:r>
            <a:endParaRPr lang="en-US" sz="1800" b="0" dirty="0">
              <a:latin typeface="Arial" panose="020B0604020202020204" pitchFamily="34" charset="0"/>
              <a:cs typeface="Arial" panose="020B0604020202020204" pitchFamily="34" charset="0"/>
            </a:endParaRPr>
          </a:p>
          <a:p>
            <a:pPr lvl="1"/>
            <a:r>
              <a:rPr lang="en-US" sz="1800" dirty="0">
                <a:latin typeface="Arial" panose="020B0604020202020204" pitchFamily="34" charset="0"/>
                <a:cs typeface="Arial" panose="020B0604020202020204" pitchFamily="34" charset="0"/>
                <a:hlinkClick r:id="rId11" action="ppaction://hlinksldjump"/>
              </a:rPr>
              <a:t>Power Position</a:t>
            </a:r>
            <a:endParaRPr lang="en-US" sz="1800" dirty="0">
              <a:latin typeface="Arial" panose="020B0604020202020204" pitchFamily="34" charset="0"/>
              <a:cs typeface="Arial" panose="020B0604020202020204" pitchFamily="34" charset="0"/>
            </a:endParaRPr>
          </a:p>
          <a:p>
            <a:pPr lvl="1"/>
            <a:r>
              <a:rPr lang="en-US" sz="1800" b="0" dirty="0">
                <a:latin typeface="Arial" panose="020B0604020202020204" pitchFamily="34" charset="0"/>
                <a:cs typeface="Arial" panose="020B0604020202020204" pitchFamily="34" charset="0"/>
                <a:hlinkClick r:id="rId12" action="ppaction://hlinksldjump"/>
              </a:rPr>
              <a:t>Fatigue Control</a:t>
            </a:r>
            <a:endParaRPr lang="en-US" sz="18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13" action="ppaction://hlinksldjump"/>
              </a:rPr>
              <a:t>WMSDs</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14" action="ppaction://hlinksldjump"/>
              </a:rPr>
              <a:t>Warm-up and Stretching</a:t>
            </a:r>
            <a:endParaRPr lang="en-US" sz="2000" b="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hlinkClick r:id="rId15" action="ppaction://hlinksldjump"/>
              </a:rPr>
              <a:t>Physical Fitness Health/Wellness</a:t>
            </a:r>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F9D9A5BC-F6B1-4AC8-B377-C9F55673AFA0}"/>
              </a:ext>
            </a:extLst>
          </p:cNvPr>
          <p:cNvSpPr txBox="1">
            <a:spLocks/>
          </p:cNvSpPr>
          <p:nvPr/>
        </p:nvSpPr>
        <p:spPr bwMode="auto">
          <a:xfrm>
            <a:off x="6073570" y="957599"/>
            <a:ext cx="5278967"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400" b="1"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2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0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FF6700"/>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909465"/>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6" action="ppaction://hlinksldjump"/>
              </a:rPr>
              <a:t>Ergonomics Workstation Assessment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7" action="ppaction://hlinksldjump"/>
              </a:rPr>
              <a:t>Workbenches, Stools and Footrests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8" action="ppaction://hlinksldjump"/>
              </a:rPr>
              <a:t>Pipetting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9" action="ppaction://hlinksldjump"/>
              </a:rPr>
              <a:t>Microscopy</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0" action="ppaction://hlinksldjump"/>
              </a:rPr>
              <a:t>Biological Safety Cabinets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1" action="ppaction://hlinksldjump"/>
              </a:rPr>
              <a:t>Test Tube Handling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2" action="ppaction://hlinksldjump"/>
              </a:rPr>
              <a:t>Material and Equipment Handling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3" action="ppaction://hlinksldjump"/>
              </a:rPr>
              <a:t>Power Lift Technique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4" action="ppaction://hlinksldjump"/>
              </a:rPr>
              <a:t>Available Services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5" action="ppaction://hlinksldjump"/>
              </a:rPr>
              <a:t>Summary and Close</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r>
              <a:rPr lang="en-US" sz="2000" b="0" dirty="0">
                <a:solidFill>
                  <a:prstClr val="black"/>
                </a:solidFill>
                <a:latin typeface="Arial" panose="020B0604020202020204" pitchFamily="34" charset="0"/>
                <a:cs typeface="Arial" panose="020B0604020202020204" pitchFamily="34" charset="0"/>
                <a:hlinkClick r:id="rId26" action="ppaction://hlinksldjump"/>
              </a:rPr>
              <a:t>Resources</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19088" marR="0" lvl="0" indent="-319088" algn="l" defTabSz="914400" rtl="0" eaLnBrk="0" fontAlgn="base" latinLnBrk="0" hangingPunct="0">
              <a:lnSpc>
                <a:spcPct val="100000"/>
              </a:lnSpc>
              <a:spcBef>
                <a:spcPts val="700"/>
              </a:spcBef>
              <a:spcAft>
                <a:spcPct val="0"/>
              </a:spcAft>
              <a:buClr>
                <a:srgbClr val="71685A"/>
              </a:buClr>
              <a:buSzPct val="60000"/>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245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0F43-72AB-450C-9CF7-BFBDF806A417}"/>
              </a:ext>
            </a:extLst>
          </p:cNvPr>
          <p:cNvSpPr>
            <a:spLocks noGrp="1"/>
          </p:cNvSpPr>
          <p:nvPr>
            <p:ph type="title"/>
          </p:nvPr>
        </p:nvSpPr>
        <p:spPr/>
        <p:txBody>
          <a:bodyPr/>
          <a:lstStyle/>
          <a:p>
            <a:r>
              <a:rPr lang="en-US" b="1" i="0" u="none" strike="noStrike" baseline="0" dirty="0">
                <a:latin typeface="Arial" panose="020B0604020202020204" pitchFamily="34" charset="0"/>
              </a:rPr>
              <a:t>Reach Zone</a:t>
            </a:r>
            <a:endParaRPr lang="en-US" dirty="0"/>
          </a:p>
        </p:txBody>
      </p:sp>
      <p:sp>
        <p:nvSpPr>
          <p:cNvPr id="3" name="Text Placeholder 2">
            <a:extLst>
              <a:ext uri="{FF2B5EF4-FFF2-40B4-BE49-F238E27FC236}">
                <a16:creationId xmlns:a16="http://schemas.microsoft.com/office/drawing/2014/main" id="{44F6DCA8-D7AE-41A4-AD2C-68D2F505972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How long hold 10# load at arm’s length? </a:t>
            </a:r>
          </a:p>
          <a:p>
            <a:pPr marR="0" lvl="1" rtl="0"/>
            <a:r>
              <a:rPr lang="en-US" b="0" i="0" u="none" strike="noStrike" baseline="0" dirty="0">
                <a:latin typeface="Arial" panose="020B0604020202020204" pitchFamily="34" charset="0"/>
              </a:rPr>
              <a:t>Gets heavy quite quickly</a:t>
            </a:r>
          </a:p>
          <a:p>
            <a:pPr marR="0" lvl="1" rtl="0"/>
            <a:r>
              <a:rPr lang="en-US" b="0" i="0" u="none" strike="noStrike" baseline="0" dirty="0">
                <a:latin typeface="Arial" panose="020B0604020202020204" pitchFamily="34" charset="0"/>
              </a:rPr>
              <a:t>Hold as close to your body as you can</a:t>
            </a:r>
          </a:p>
          <a:p>
            <a:pPr marR="0" lvl="0" rtl="0"/>
            <a:r>
              <a:rPr lang="en-US" b="1" i="0" u="none" strike="noStrike" baseline="0" dirty="0">
                <a:latin typeface="Arial" panose="020B0604020202020204" pitchFamily="34" charset="0"/>
              </a:rPr>
              <a:t>Operating range</a:t>
            </a:r>
          </a:p>
          <a:p>
            <a:pPr marR="0" lvl="1" rtl="0"/>
            <a:r>
              <a:rPr lang="en-US" b="0" i="0" u="none" strike="noStrike" baseline="0" dirty="0">
                <a:latin typeface="Arial" panose="020B0604020202020204" pitchFamily="34" charset="0"/>
              </a:rPr>
              <a:t>Determined by arm’s length</a:t>
            </a:r>
          </a:p>
          <a:p>
            <a:pPr marR="0" lvl="1" rtl="0"/>
            <a:r>
              <a:rPr lang="en-US" b="0" i="0" u="none" strike="noStrike" baseline="0" dirty="0">
                <a:latin typeface="Arial" panose="020B0604020202020204" pitchFamily="34" charset="0"/>
              </a:rPr>
              <a:t>Sphere from hip to shoulder level within arm’s reach to the front and side	</a:t>
            </a:r>
            <a:endParaRPr lang="en-US" dirty="0"/>
          </a:p>
        </p:txBody>
      </p:sp>
      <p:pic>
        <p:nvPicPr>
          <p:cNvPr id="4" name="Picture 3">
            <a:extLst>
              <a:ext uri="{FF2B5EF4-FFF2-40B4-BE49-F238E27FC236}">
                <a16:creationId xmlns:a16="http://schemas.microsoft.com/office/drawing/2014/main" id="{6CDD650B-98EA-4C7D-837A-A0A75A9BCE7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43600" y="1600200"/>
            <a:ext cx="3765176" cy="1543784"/>
          </a:xfrm>
          <a:prstGeom prst="rect">
            <a:avLst/>
          </a:prstGeom>
        </p:spPr>
      </p:pic>
      <p:pic>
        <p:nvPicPr>
          <p:cNvPr id="5" name="Picture 4">
            <a:extLst>
              <a:ext uri="{FF2B5EF4-FFF2-40B4-BE49-F238E27FC236}">
                <a16:creationId xmlns:a16="http://schemas.microsoft.com/office/drawing/2014/main" id="{A1FB262E-5106-4856-8196-49755088168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372600" y="1447799"/>
            <a:ext cx="2962701" cy="1834854"/>
          </a:xfrm>
          <a:prstGeom prst="rect">
            <a:avLst/>
          </a:prstGeom>
        </p:spPr>
      </p:pic>
      <p:pic>
        <p:nvPicPr>
          <p:cNvPr id="6" name="Picture 5">
            <a:extLst>
              <a:ext uri="{FF2B5EF4-FFF2-40B4-BE49-F238E27FC236}">
                <a16:creationId xmlns:a16="http://schemas.microsoft.com/office/drawing/2014/main" id="{D8B4B74A-BDA7-460C-AC50-2579A1E6DF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8400" y="3771780"/>
            <a:ext cx="4114800" cy="2057400"/>
          </a:xfrm>
          <a:prstGeom prst="rect">
            <a:avLst/>
          </a:prstGeom>
        </p:spPr>
      </p:pic>
      <p:pic>
        <p:nvPicPr>
          <p:cNvPr id="7" name="S19">
            <a:hlinkClick r:id="" action="ppaction://media"/>
            <a:extLst>
              <a:ext uri="{FF2B5EF4-FFF2-40B4-BE49-F238E27FC236}">
                <a16:creationId xmlns:a16="http://schemas.microsoft.com/office/drawing/2014/main" id="{12E7BB6D-260D-4389-BD92-7137F9C954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160" y="1371600"/>
            <a:ext cx="609600" cy="609600"/>
          </a:xfrm>
          <a:prstGeom prst="rect">
            <a:avLst/>
          </a:prstGeom>
        </p:spPr>
      </p:pic>
    </p:spTree>
    <p:extLst>
      <p:ext uri="{BB962C8B-B14F-4D97-AF65-F5344CB8AC3E}">
        <p14:creationId xmlns:p14="http://schemas.microsoft.com/office/powerpoint/2010/main" val="60374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5C82-238B-4E66-96AE-36640DC1AC33}"/>
              </a:ext>
            </a:extLst>
          </p:cNvPr>
          <p:cNvSpPr>
            <a:spLocks noGrp="1"/>
          </p:cNvSpPr>
          <p:nvPr>
            <p:ph type="title"/>
          </p:nvPr>
        </p:nvSpPr>
        <p:spPr/>
        <p:txBody>
          <a:bodyPr/>
          <a:lstStyle/>
          <a:p>
            <a:r>
              <a:rPr lang="en-US" b="1" i="0" u="none" strike="noStrike" baseline="0" dirty="0">
                <a:latin typeface="Arial" panose="020B0604020202020204" pitchFamily="34" charset="0"/>
              </a:rPr>
              <a:t>Never Reach </a:t>
            </a:r>
            <a:r>
              <a:rPr lang="en-US" dirty="0">
                <a:latin typeface="Arial" panose="020B0604020202020204" pitchFamily="34" charset="0"/>
              </a:rPr>
              <a:t>O</a:t>
            </a:r>
            <a:r>
              <a:rPr lang="en-US" b="1" i="0" u="none" strike="noStrike" baseline="0" dirty="0">
                <a:latin typeface="Arial" panose="020B0604020202020204" pitchFamily="34" charset="0"/>
              </a:rPr>
              <a:t>utside Reach Zone?</a:t>
            </a:r>
            <a:endParaRPr lang="en-US" dirty="0"/>
          </a:p>
        </p:txBody>
      </p:sp>
      <p:sp>
        <p:nvSpPr>
          <p:cNvPr id="3" name="Text Placeholder 2">
            <a:extLst>
              <a:ext uri="{FF2B5EF4-FFF2-40B4-BE49-F238E27FC236}">
                <a16:creationId xmlns:a16="http://schemas.microsoft.com/office/drawing/2014/main" id="{D825CAD1-695C-47BE-A7C0-7CE53C899ED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Of course, the answer is NO!</a:t>
            </a:r>
          </a:p>
          <a:p>
            <a:pPr marR="0" lvl="0" rtl="0"/>
            <a:r>
              <a:rPr lang="en-US" b="1" i="0" u="none" strike="noStrike" baseline="0" dirty="0">
                <a:latin typeface="Arial" panose="020B0604020202020204" pitchFamily="34" charset="0"/>
              </a:rPr>
              <a:t>Find yourself</a:t>
            </a:r>
          </a:p>
          <a:p>
            <a:pPr marR="0" lvl="1" rtl="0"/>
            <a:r>
              <a:rPr lang="en-US" b="0" i="0" u="none" strike="noStrike" baseline="0" dirty="0">
                <a:latin typeface="Arial" panose="020B0604020202020204" pitchFamily="34" charset="0"/>
              </a:rPr>
              <a:t>Reaching way outside reach zone</a:t>
            </a:r>
          </a:p>
          <a:p>
            <a:pPr marR="0" lvl="1" rtl="0"/>
            <a:r>
              <a:rPr lang="en-US" b="0" i="0" u="none" strike="noStrike" baseline="0" dirty="0">
                <a:latin typeface="Arial" panose="020B0604020202020204" pitchFamily="34" charset="0"/>
              </a:rPr>
              <a:t>Heavy load</a:t>
            </a:r>
          </a:p>
          <a:p>
            <a:pPr marR="0" lvl="1" rtl="0"/>
            <a:r>
              <a:rPr lang="en-US" b="0" i="0" u="none" strike="noStrike" baseline="0" dirty="0">
                <a:latin typeface="Arial" panose="020B0604020202020204" pitchFamily="34" charset="0"/>
              </a:rPr>
              <a:t>Awkward position</a:t>
            </a:r>
          </a:p>
          <a:p>
            <a:pPr marR="0" lvl="0" rtl="0"/>
            <a:r>
              <a:rPr lang="en-US" b="1" i="0" u="none" strike="noStrike" baseline="0" dirty="0">
                <a:latin typeface="Arial" panose="020B0604020202020204" pitchFamily="34" charset="0"/>
              </a:rPr>
              <a:t>Set up to work within your Reach Zone	</a:t>
            </a:r>
            <a:endParaRPr lang="en-US" dirty="0"/>
          </a:p>
        </p:txBody>
      </p:sp>
      <p:pic>
        <p:nvPicPr>
          <p:cNvPr id="4" name="Picture 3">
            <a:extLst>
              <a:ext uri="{FF2B5EF4-FFF2-40B4-BE49-F238E27FC236}">
                <a16:creationId xmlns:a16="http://schemas.microsoft.com/office/drawing/2014/main" id="{64EE4AAD-168C-4D27-96DF-D30999D53EF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719248" y="1061112"/>
            <a:ext cx="5278968" cy="4343400"/>
          </a:xfrm>
          <a:prstGeom prst="rect">
            <a:avLst/>
          </a:prstGeom>
        </p:spPr>
      </p:pic>
      <p:pic>
        <p:nvPicPr>
          <p:cNvPr id="6" name="Picture 5" descr="A close up of a sign&#10;&#10;Description automatically generated">
            <a:extLst>
              <a:ext uri="{FF2B5EF4-FFF2-40B4-BE49-F238E27FC236}">
                <a16:creationId xmlns:a16="http://schemas.microsoft.com/office/drawing/2014/main" id="{25309E0C-A318-4D70-B171-4020C302B9B7}"/>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7017699" y="1136066"/>
            <a:ext cx="4357268" cy="4357268"/>
          </a:xfrm>
          <a:prstGeom prst="rect">
            <a:avLst/>
          </a:prstGeom>
        </p:spPr>
      </p:pic>
      <p:pic>
        <p:nvPicPr>
          <p:cNvPr id="5" name="S20">
            <a:hlinkClick r:id="" action="ppaction://media"/>
            <a:extLst>
              <a:ext uri="{FF2B5EF4-FFF2-40B4-BE49-F238E27FC236}">
                <a16:creationId xmlns:a16="http://schemas.microsoft.com/office/drawing/2014/main" id="{A514B767-0ED4-44AB-914E-30F64969D7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681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5F02-674C-44BE-9502-ED48490A175F}"/>
              </a:ext>
            </a:extLst>
          </p:cNvPr>
          <p:cNvSpPr>
            <a:spLocks noGrp="1"/>
          </p:cNvSpPr>
          <p:nvPr>
            <p:ph type="title"/>
          </p:nvPr>
        </p:nvSpPr>
        <p:spPr/>
        <p:txBody>
          <a:bodyPr/>
          <a:lstStyle/>
          <a:p>
            <a:r>
              <a:rPr lang="en-US" b="1" i="0" u="none" strike="noStrike" baseline="0" dirty="0">
                <a:latin typeface="Arial" panose="020B0604020202020204" pitchFamily="34" charset="0"/>
              </a:rPr>
              <a:t>Power Position</a:t>
            </a:r>
            <a:endParaRPr lang="en-US" dirty="0"/>
          </a:p>
        </p:txBody>
      </p:sp>
      <p:sp>
        <p:nvSpPr>
          <p:cNvPr id="3" name="Text Placeholder 2">
            <a:extLst>
              <a:ext uri="{FF2B5EF4-FFF2-40B4-BE49-F238E27FC236}">
                <a16:creationId xmlns:a16="http://schemas.microsoft.com/office/drawing/2014/main" id="{C96C07D4-8616-413A-823B-9A0EFC719AF7}"/>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Lift or move supplies, containers and equipment?</a:t>
            </a:r>
          </a:p>
          <a:p>
            <a:pPr marR="0" lvl="0" rtl="0"/>
            <a:r>
              <a:rPr lang="en-US" b="1" i="0" u="none" strike="noStrike" baseline="0" dirty="0">
                <a:latin typeface="Arial" panose="020B0604020202020204" pitchFamily="34" charset="0"/>
              </a:rPr>
              <a:t>Neutral Position best position?</a:t>
            </a:r>
          </a:p>
          <a:p>
            <a:pPr marR="0" lvl="1" rtl="0"/>
            <a:r>
              <a:rPr lang="en-US" b="0" i="0" u="none" strike="noStrike" baseline="0" dirty="0">
                <a:latin typeface="Arial" panose="020B0604020202020204" pitchFamily="34" charset="0"/>
              </a:rPr>
              <a:t>As it turns out – it’s not</a:t>
            </a:r>
          </a:p>
          <a:p>
            <a:pPr marR="0" lvl="0" rtl="0"/>
            <a:r>
              <a:rPr lang="en-US" b="1" i="0" u="none" strike="noStrike" baseline="0" dirty="0">
                <a:latin typeface="Arial" panose="020B0604020202020204" pitchFamily="34" charset="0"/>
              </a:rPr>
              <a:t>Power Position is better	</a:t>
            </a:r>
            <a:endParaRPr lang="en-US" dirty="0"/>
          </a:p>
        </p:txBody>
      </p:sp>
      <p:pic>
        <p:nvPicPr>
          <p:cNvPr id="4" name="S21">
            <a:hlinkClick r:id="" action="ppaction://media"/>
            <a:extLst>
              <a:ext uri="{FF2B5EF4-FFF2-40B4-BE49-F238E27FC236}">
                <a16:creationId xmlns:a16="http://schemas.microsoft.com/office/drawing/2014/main" id="{6CACD490-2596-495D-BBBC-6EE6AD8A6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floor, indoor, person, playing&#10;&#10;Description automatically generated">
            <a:extLst>
              <a:ext uri="{FF2B5EF4-FFF2-40B4-BE49-F238E27FC236}">
                <a16:creationId xmlns:a16="http://schemas.microsoft.com/office/drawing/2014/main" id="{04DD7EE4-78FE-4C24-A79C-F17E27A50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1024720"/>
            <a:ext cx="2079146" cy="2404280"/>
          </a:xfrm>
          <a:prstGeom prst="rect">
            <a:avLst/>
          </a:prstGeom>
        </p:spPr>
      </p:pic>
    </p:spTree>
    <p:extLst>
      <p:ext uri="{BB962C8B-B14F-4D97-AF65-F5344CB8AC3E}">
        <p14:creationId xmlns:p14="http://schemas.microsoft.com/office/powerpoint/2010/main" val="16836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97EB3-7943-4392-A653-188406D5CAD8}"/>
              </a:ext>
            </a:extLst>
          </p:cNvPr>
          <p:cNvSpPr>
            <a:spLocks noGrp="1"/>
          </p:cNvSpPr>
          <p:nvPr>
            <p:ph type="title"/>
          </p:nvPr>
        </p:nvSpPr>
        <p:spPr/>
        <p:txBody>
          <a:bodyPr/>
          <a:lstStyle/>
          <a:p>
            <a:r>
              <a:rPr lang="en-US" b="1" i="0" u="none" strike="noStrike" baseline="0" dirty="0">
                <a:latin typeface="Arial" panose="020B0604020202020204" pitchFamily="34" charset="0"/>
              </a:rPr>
              <a:t>Power Position Looks </a:t>
            </a:r>
            <a:r>
              <a:rPr lang="en-US" dirty="0">
                <a:latin typeface="Arial" panose="020B0604020202020204" pitchFamily="34" charset="0"/>
              </a:rPr>
              <a:t>L</a:t>
            </a:r>
            <a:r>
              <a:rPr lang="en-US" b="1" i="0" u="none" strike="noStrike" baseline="0" dirty="0">
                <a:latin typeface="Arial" panose="020B0604020202020204" pitchFamily="34" charset="0"/>
              </a:rPr>
              <a:t>ike:</a:t>
            </a:r>
            <a:endParaRPr lang="en-US" dirty="0"/>
          </a:p>
        </p:txBody>
      </p:sp>
      <p:sp>
        <p:nvSpPr>
          <p:cNvPr id="3" name="Text Placeholder 2">
            <a:extLst>
              <a:ext uri="{FF2B5EF4-FFF2-40B4-BE49-F238E27FC236}">
                <a16:creationId xmlns:a16="http://schemas.microsoft.com/office/drawing/2014/main" id="{5191E6CB-B308-4C20-AFCA-E0DDF88888FF}"/>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Feet shoulder width or slightly wider</a:t>
            </a:r>
          </a:p>
          <a:p>
            <a:pPr marR="0" lvl="0" rtl="0"/>
            <a:r>
              <a:rPr lang="en-US" b="1" i="0" u="none" strike="noStrike" baseline="0" dirty="0">
                <a:latin typeface="Arial" panose="020B0604020202020204" pitchFamily="34" charset="0"/>
              </a:rPr>
              <a:t>Good footing so you don’t slip</a:t>
            </a:r>
          </a:p>
          <a:p>
            <a:pPr marR="0" lvl="0" rtl="0"/>
            <a:r>
              <a:rPr lang="en-US" b="1" i="0" u="none" strike="noStrike" baseline="0" dirty="0">
                <a:latin typeface="Arial" panose="020B0604020202020204" pitchFamily="34" charset="0"/>
              </a:rPr>
              <a:t>Spine maintained in neutral</a:t>
            </a:r>
          </a:p>
          <a:p>
            <a:pPr marR="0" lvl="0" rtl="0"/>
            <a:r>
              <a:rPr lang="en-US" b="1" i="0" u="none" strike="noStrike" baseline="0" dirty="0">
                <a:latin typeface="Arial" panose="020B0604020202020204" pitchFamily="34" charset="0"/>
              </a:rPr>
              <a:t>Hips and knees bent slightly</a:t>
            </a:r>
          </a:p>
          <a:p>
            <a:pPr marR="0" lvl="0" rtl="0"/>
            <a:r>
              <a:rPr lang="en-US" b="1" i="0" u="none" strike="noStrike" baseline="0" dirty="0">
                <a:latin typeface="Arial" panose="020B0604020202020204" pitchFamily="34" charset="0"/>
              </a:rPr>
              <a:t>Head and shoulders upright	</a:t>
            </a:r>
            <a:endParaRPr lang="en-US" dirty="0"/>
          </a:p>
        </p:txBody>
      </p:sp>
      <p:pic>
        <p:nvPicPr>
          <p:cNvPr id="7" name="Picture 6" descr="A person standing in front of a building&#10;&#10;Description automatically generated">
            <a:extLst>
              <a:ext uri="{FF2B5EF4-FFF2-40B4-BE49-F238E27FC236}">
                <a16:creationId xmlns:a16="http://schemas.microsoft.com/office/drawing/2014/main" id="{8BD387C9-BA46-4B47-B16E-83B865F0A00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42408" y="997425"/>
            <a:ext cx="2279822" cy="4114800"/>
          </a:xfrm>
          <a:prstGeom prst="rect">
            <a:avLst/>
          </a:prstGeom>
          <a:ln w="6350">
            <a:solidFill>
              <a:schemeClr val="tx1"/>
            </a:solidFill>
          </a:ln>
        </p:spPr>
      </p:pic>
      <p:pic>
        <p:nvPicPr>
          <p:cNvPr id="9" name="Picture 8" descr="A person standing in front of a building&#10;&#10;Description automatically generated">
            <a:extLst>
              <a:ext uri="{FF2B5EF4-FFF2-40B4-BE49-F238E27FC236}">
                <a16:creationId xmlns:a16="http://schemas.microsoft.com/office/drawing/2014/main" id="{FF530C53-7D01-4C20-8ACB-D99A05691F7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826422" y="1026994"/>
            <a:ext cx="2387986" cy="4114800"/>
          </a:xfrm>
          <a:prstGeom prst="rect">
            <a:avLst/>
          </a:prstGeom>
          <a:ln w="6350">
            <a:solidFill>
              <a:schemeClr val="tx1"/>
            </a:solidFill>
          </a:ln>
        </p:spPr>
      </p:pic>
      <p:pic>
        <p:nvPicPr>
          <p:cNvPr id="4" name="S22">
            <a:hlinkClick r:id="" action="ppaction://media"/>
            <a:extLst>
              <a:ext uri="{FF2B5EF4-FFF2-40B4-BE49-F238E27FC236}">
                <a16:creationId xmlns:a16="http://schemas.microsoft.com/office/drawing/2014/main" id="{F1C4A269-8A9F-4207-A82B-97FBA15462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18566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83A1-6FB3-47F9-ACA4-3C3B2EAFDF81}"/>
              </a:ext>
            </a:extLst>
          </p:cNvPr>
          <p:cNvSpPr>
            <a:spLocks noGrp="1"/>
          </p:cNvSpPr>
          <p:nvPr>
            <p:ph type="title"/>
          </p:nvPr>
        </p:nvSpPr>
        <p:spPr/>
        <p:txBody>
          <a:bodyPr/>
          <a:lstStyle/>
          <a:p>
            <a:r>
              <a:rPr lang="en-US" b="1" i="0" u="none" strike="noStrike" baseline="0" dirty="0">
                <a:latin typeface="Arial" panose="020B0604020202020204" pitchFamily="34" charset="0"/>
              </a:rPr>
              <a:t>Ready” Position in Sports</a:t>
            </a:r>
            <a:endParaRPr lang="en-US" dirty="0"/>
          </a:p>
        </p:txBody>
      </p:sp>
      <p:sp>
        <p:nvSpPr>
          <p:cNvPr id="3" name="Text Placeholder 2">
            <a:extLst>
              <a:ext uri="{FF2B5EF4-FFF2-40B4-BE49-F238E27FC236}">
                <a16:creationId xmlns:a16="http://schemas.microsoft.com/office/drawing/2014/main" id="{7BE22801-5603-4E9E-B7C4-E98B712119A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Ready position in sports</a:t>
            </a:r>
          </a:p>
          <a:p>
            <a:pPr marR="0" lvl="0" rtl="0"/>
            <a:r>
              <a:rPr lang="en-US" b="1" i="0" u="none" strike="noStrike" baseline="0" dirty="0">
                <a:latin typeface="Arial" panose="020B0604020202020204" pitchFamily="34" charset="0"/>
              </a:rPr>
              <a:t>Use Power Position</a:t>
            </a:r>
          </a:p>
          <a:p>
            <a:pPr marR="0" lvl="1" rtl="0"/>
            <a:r>
              <a:rPr lang="en-US" b="0" i="0" u="none" strike="noStrike" baseline="0" dirty="0">
                <a:latin typeface="Arial" panose="020B0604020202020204" pitchFamily="34" charset="0"/>
              </a:rPr>
              <a:t>Lifting materials</a:t>
            </a:r>
          </a:p>
          <a:p>
            <a:pPr marR="0" lvl="1" rtl="0"/>
            <a:r>
              <a:rPr lang="en-US" b="0" i="0" u="none" strike="noStrike" baseline="0" dirty="0">
                <a:latin typeface="Arial" panose="020B0604020202020204" pitchFamily="34" charset="0"/>
              </a:rPr>
              <a:t>Using tools and equipment</a:t>
            </a:r>
          </a:p>
          <a:p>
            <a:pPr marR="0" lvl="1" rtl="0"/>
            <a:r>
              <a:rPr lang="en-US" b="0" i="0" u="none" strike="noStrike" baseline="0" dirty="0">
                <a:latin typeface="Arial" panose="020B0604020202020204" pitchFamily="34" charset="0"/>
              </a:rPr>
              <a:t>Setting up the work area</a:t>
            </a:r>
          </a:p>
          <a:p>
            <a:pPr marR="0" lvl="0" rtl="0"/>
            <a:r>
              <a:rPr lang="en-US" b="1" i="0" u="none" strike="noStrike" baseline="0" dirty="0">
                <a:latin typeface="Arial" panose="020B0604020202020204" pitchFamily="34" charset="0"/>
              </a:rPr>
              <a:t>Water fountain</a:t>
            </a:r>
          </a:p>
          <a:p>
            <a:pPr marR="0" lvl="1" rtl="0"/>
            <a:r>
              <a:rPr lang="en-US" b="1" i="0" u="none" strike="noStrike" baseline="0" dirty="0">
                <a:latin typeface="Arial" panose="020B0604020202020204" pitchFamily="34" charset="0"/>
              </a:rPr>
              <a:t>Give it a try!	</a:t>
            </a:r>
            <a:endParaRPr lang="en-US" dirty="0"/>
          </a:p>
        </p:txBody>
      </p:sp>
      <p:pic>
        <p:nvPicPr>
          <p:cNvPr id="5" name="Picture 4" descr="A person holding a racket on a court&#10;&#10;Description automatically generated">
            <a:extLst>
              <a:ext uri="{FF2B5EF4-FFF2-40B4-BE49-F238E27FC236}">
                <a16:creationId xmlns:a16="http://schemas.microsoft.com/office/drawing/2014/main" id="{82162A2D-654E-4C8C-8B59-D8CD6B84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3440" y="1067307"/>
            <a:ext cx="2401801" cy="3200400"/>
          </a:xfrm>
          <a:prstGeom prst="rect">
            <a:avLst/>
          </a:prstGeom>
        </p:spPr>
      </p:pic>
      <p:pic>
        <p:nvPicPr>
          <p:cNvPr id="6" name="Picture 5">
            <a:extLst>
              <a:ext uri="{FF2B5EF4-FFF2-40B4-BE49-F238E27FC236}">
                <a16:creationId xmlns:a16="http://schemas.microsoft.com/office/drawing/2014/main" id="{C227F36E-E9C5-4413-9469-D2D4BCC48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3424" y="1066799"/>
            <a:ext cx="4070909" cy="3200400"/>
          </a:xfrm>
          <a:prstGeom prst="rect">
            <a:avLst/>
          </a:prstGeom>
        </p:spPr>
      </p:pic>
      <p:pic>
        <p:nvPicPr>
          <p:cNvPr id="7" name="Picture 6">
            <a:extLst>
              <a:ext uri="{FF2B5EF4-FFF2-40B4-BE49-F238E27FC236}">
                <a16:creationId xmlns:a16="http://schemas.microsoft.com/office/drawing/2014/main" id="{BB33EA6C-6D8F-4C66-A345-05F9C33D2D05}"/>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7890681" y="1497843"/>
            <a:ext cx="2159760" cy="2159756"/>
          </a:xfrm>
          <a:prstGeom prst="rect">
            <a:avLst/>
          </a:prstGeom>
        </p:spPr>
      </p:pic>
      <p:pic>
        <p:nvPicPr>
          <p:cNvPr id="4" name="S23">
            <a:hlinkClick r:id="" action="ppaction://media"/>
            <a:extLst>
              <a:ext uri="{FF2B5EF4-FFF2-40B4-BE49-F238E27FC236}">
                <a16:creationId xmlns:a16="http://schemas.microsoft.com/office/drawing/2014/main" id="{A7E264D0-42D4-4202-B622-ABD4F7678D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8527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8893-5DE8-46E6-9D46-7968FDDA46FF}"/>
              </a:ext>
            </a:extLst>
          </p:cNvPr>
          <p:cNvSpPr>
            <a:spLocks noGrp="1"/>
          </p:cNvSpPr>
          <p:nvPr>
            <p:ph type="title"/>
          </p:nvPr>
        </p:nvSpPr>
        <p:spPr/>
        <p:txBody>
          <a:bodyPr/>
          <a:lstStyle/>
          <a:p>
            <a:r>
              <a:rPr lang="en-US" b="1" i="0" u="none" strike="noStrike" baseline="0" dirty="0">
                <a:latin typeface="Arial" panose="020B0604020202020204" pitchFamily="34" charset="0"/>
              </a:rPr>
              <a:t>Fatigue Control</a:t>
            </a:r>
            <a:endParaRPr lang="en-US" dirty="0"/>
          </a:p>
        </p:txBody>
      </p:sp>
      <p:sp>
        <p:nvSpPr>
          <p:cNvPr id="3" name="Text Placeholder 2">
            <a:extLst>
              <a:ext uri="{FF2B5EF4-FFF2-40B4-BE49-F238E27FC236}">
                <a16:creationId xmlns:a16="http://schemas.microsoft.com/office/drawing/2014/main" id="{D7A5CF07-05AD-4FC5-B837-F930E502ECB1}"/>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“Control” and not “Eliminate” </a:t>
            </a:r>
          </a:p>
          <a:p>
            <a:pPr marR="0" lvl="0" rtl="0"/>
            <a:r>
              <a:rPr lang="en-US" b="1" i="0" u="none" strike="noStrike" baseline="0" dirty="0">
                <a:latin typeface="Arial" panose="020B0604020202020204" pitchFamily="34" charset="0"/>
              </a:rPr>
              <a:t>Physical fatigue is normal occurrence</a:t>
            </a:r>
          </a:p>
          <a:p>
            <a:pPr marR="0" lvl="1" rtl="0"/>
            <a:r>
              <a:rPr lang="en-US" b="0" i="0" u="none" strike="noStrike" baseline="0" dirty="0">
                <a:latin typeface="Arial" panose="020B0604020202020204" pitchFamily="34" charset="0"/>
              </a:rPr>
              <a:t>Not possible to eliminate fatigue</a:t>
            </a:r>
          </a:p>
          <a:p>
            <a:pPr marR="0" lvl="0" rtl="0"/>
            <a:r>
              <a:rPr lang="en-US" b="1" i="0" u="none" strike="noStrike" baseline="0" dirty="0">
                <a:latin typeface="Arial" panose="020B0604020202020204" pitchFamily="34" charset="0"/>
              </a:rPr>
              <a:t>For overall health and wellness</a:t>
            </a:r>
          </a:p>
          <a:p>
            <a:pPr lvl="1"/>
            <a:r>
              <a:rPr lang="en-US" b="0" i="0" u="none" strike="noStrike" baseline="0" dirty="0">
                <a:latin typeface="Arial" panose="020B0604020202020204" pitchFamily="34" charset="0"/>
              </a:rPr>
              <a:t>Recover from fatigue through appropriate rest, hydration and nutrition	</a:t>
            </a:r>
            <a:endParaRPr lang="en-US" dirty="0"/>
          </a:p>
        </p:txBody>
      </p:sp>
      <p:pic>
        <p:nvPicPr>
          <p:cNvPr id="4" name="Picture 3">
            <a:extLst>
              <a:ext uri="{FF2B5EF4-FFF2-40B4-BE49-F238E27FC236}">
                <a16:creationId xmlns:a16="http://schemas.microsoft.com/office/drawing/2014/main" id="{3B2AF85F-F04C-451D-8056-84E9838C9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8509" y="1022446"/>
            <a:ext cx="6155137" cy="4616354"/>
          </a:xfrm>
          <a:prstGeom prst="rect">
            <a:avLst/>
          </a:prstGeom>
        </p:spPr>
      </p:pic>
      <p:pic>
        <p:nvPicPr>
          <p:cNvPr id="5" name="S24">
            <a:hlinkClick r:id="" action="ppaction://media"/>
            <a:extLst>
              <a:ext uri="{FF2B5EF4-FFF2-40B4-BE49-F238E27FC236}">
                <a16:creationId xmlns:a16="http://schemas.microsoft.com/office/drawing/2014/main" id="{2D512014-3C4D-42C1-B9FB-CE852107EF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21873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8C67-847A-4BA1-9654-FB1B0E3F1F3C}"/>
              </a:ext>
            </a:extLst>
          </p:cNvPr>
          <p:cNvSpPr>
            <a:spLocks noGrp="1"/>
          </p:cNvSpPr>
          <p:nvPr>
            <p:ph type="title"/>
          </p:nvPr>
        </p:nvSpPr>
        <p:spPr/>
        <p:txBody>
          <a:bodyPr/>
          <a:lstStyle/>
          <a:p>
            <a:r>
              <a:rPr lang="en-US" b="1" i="0" u="none" strike="noStrike" baseline="0" dirty="0">
                <a:latin typeface="Arial" panose="020B0604020202020204" pitchFamily="34" charset="0"/>
              </a:rPr>
              <a:t>Recognize Fatigue?</a:t>
            </a:r>
            <a:endParaRPr lang="en-US" dirty="0"/>
          </a:p>
        </p:txBody>
      </p:sp>
      <p:sp>
        <p:nvSpPr>
          <p:cNvPr id="3" name="Text Placeholder 2">
            <a:extLst>
              <a:ext uri="{FF2B5EF4-FFF2-40B4-BE49-F238E27FC236}">
                <a16:creationId xmlns:a16="http://schemas.microsoft.com/office/drawing/2014/main" id="{701B506D-1ECC-4DE1-B5E4-DE8F08147C4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Physical and/or repetitive tasks result in muscle tiredness</a:t>
            </a:r>
          </a:p>
          <a:p>
            <a:pPr marR="0" lvl="0" rtl="0"/>
            <a:r>
              <a:rPr lang="en-US" b="1" i="0" u="none" strike="noStrike" baseline="0" dirty="0">
                <a:latin typeface="Arial" panose="020B0604020202020204" pitchFamily="34" charset="0"/>
              </a:rPr>
              <a:t>Decrease in general physical strength and coordination</a:t>
            </a:r>
          </a:p>
          <a:p>
            <a:pPr marR="0" lvl="0" rtl="0"/>
            <a:r>
              <a:rPr lang="en-US" b="1" i="0" u="none" strike="noStrike" baseline="0" dirty="0">
                <a:latin typeface="Arial" panose="020B0604020202020204" pitchFamily="34" charset="0"/>
              </a:rPr>
              <a:t>More prone to making mistakes</a:t>
            </a:r>
          </a:p>
          <a:p>
            <a:pPr marR="0" lvl="0" rtl="0"/>
            <a:r>
              <a:rPr lang="en-US" b="1" i="0" u="none" strike="noStrike" baseline="0" dirty="0">
                <a:latin typeface="Arial" panose="020B0604020202020204" pitchFamily="34" charset="0"/>
              </a:rPr>
              <a:t>More likely to experience injuries	</a:t>
            </a:r>
            <a:endParaRPr lang="en-US" dirty="0"/>
          </a:p>
        </p:txBody>
      </p:sp>
      <p:pic>
        <p:nvPicPr>
          <p:cNvPr id="4" name="Picture 3">
            <a:extLst>
              <a:ext uri="{FF2B5EF4-FFF2-40B4-BE49-F238E27FC236}">
                <a16:creationId xmlns:a16="http://schemas.microsoft.com/office/drawing/2014/main" id="{FBFE89D9-8EA7-4158-B98E-965C1882D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6707" y="990601"/>
            <a:ext cx="5903671" cy="4419599"/>
          </a:xfrm>
          <a:prstGeom prst="rect">
            <a:avLst/>
          </a:prstGeom>
        </p:spPr>
      </p:pic>
      <p:pic>
        <p:nvPicPr>
          <p:cNvPr id="5" name="S25">
            <a:hlinkClick r:id="" action="ppaction://media"/>
            <a:extLst>
              <a:ext uri="{FF2B5EF4-FFF2-40B4-BE49-F238E27FC236}">
                <a16:creationId xmlns:a16="http://schemas.microsoft.com/office/drawing/2014/main" id="{6C822E40-2B7E-4971-AEFD-A385AAA79B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6410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9A7-4967-429F-9829-B2A0B878128B}"/>
              </a:ext>
            </a:extLst>
          </p:cNvPr>
          <p:cNvSpPr>
            <a:spLocks noGrp="1"/>
          </p:cNvSpPr>
          <p:nvPr>
            <p:ph type="title"/>
          </p:nvPr>
        </p:nvSpPr>
        <p:spPr/>
        <p:txBody>
          <a:bodyPr/>
          <a:lstStyle/>
          <a:p>
            <a:r>
              <a:rPr lang="en-US" b="1" i="0" u="none" strike="noStrike" baseline="0" dirty="0">
                <a:latin typeface="Arial" panose="020B0604020202020204" pitchFamily="34" charset="0"/>
              </a:rPr>
              <a:t>What Can You </a:t>
            </a:r>
            <a:r>
              <a:rPr lang="en-US" dirty="0">
                <a:latin typeface="Arial" panose="020B0604020202020204" pitchFamily="34" charset="0"/>
              </a:rPr>
              <a:t>D</a:t>
            </a:r>
            <a:r>
              <a:rPr lang="en-US" b="1" i="0" u="none" strike="noStrike" baseline="0" dirty="0">
                <a:latin typeface="Arial" panose="020B0604020202020204" pitchFamily="34" charset="0"/>
              </a:rPr>
              <a:t>o to Control Fatigue?</a:t>
            </a:r>
            <a:endParaRPr lang="en-US" dirty="0"/>
          </a:p>
        </p:txBody>
      </p:sp>
      <p:sp>
        <p:nvSpPr>
          <p:cNvPr id="3" name="Text Placeholder 2">
            <a:extLst>
              <a:ext uri="{FF2B5EF4-FFF2-40B4-BE49-F238E27FC236}">
                <a16:creationId xmlns:a16="http://schemas.microsoft.com/office/drawing/2014/main" id="{B73CBA99-A189-4C57-9F0A-DBA2B7CB199D}"/>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Mix up job tasks to provide variety of physical activities</a:t>
            </a:r>
          </a:p>
          <a:p>
            <a:pPr marR="0" lvl="0" rtl="0"/>
            <a:r>
              <a:rPr lang="en-US" b="1" i="0" u="none" strike="noStrike" baseline="0" dirty="0">
                <a:latin typeface="Arial" panose="020B0604020202020204" pitchFamily="34" charset="0"/>
              </a:rPr>
              <a:t>Break a larger task into smaller tasks</a:t>
            </a:r>
          </a:p>
          <a:p>
            <a:pPr marR="0" lvl="1" rtl="0"/>
            <a:r>
              <a:rPr lang="en-US" b="0" i="0" u="none" strike="noStrike" baseline="0" dirty="0">
                <a:latin typeface="Arial" panose="020B0604020202020204" pitchFamily="34" charset="0"/>
              </a:rPr>
              <a:t>Alternate lab tasks, like pipetting between right and left hands</a:t>
            </a:r>
          </a:p>
          <a:p>
            <a:pPr marR="0" lvl="0" rtl="0"/>
            <a:r>
              <a:rPr lang="en-US" b="1" i="0" u="none" strike="noStrike" baseline="0" dirty="0">
                <a:latin typeface="Arial" panose="020B0604020202020204" pitchFamily="34" charset="0"/>
              </a:rPr>
              <a:t>Appropriate recovery breaks</a:t>
            </a:r>
          </a:p>
          <a:p>
            <a:pPr marR="0" lvl="1" rtl="0"/>
            <a:r>
              <a:rPr lang="en-US" b="0" i="0" u="none" strike="noStrike" baseline="0" dirty="0">
                <a:latin typeface="Arial" panose="020B0604020202020204" pitchFamily="34" charset="0"/>
              </a:rPr>
              <a:t>Replenish energy supplies and fluid intake</a:t>
            </a:r>
          </a:p>
          <a:p>
            <a:pPr marR="0" lvl="1" rtl="0"/>
            <a:r>
              <a:rPr lang="en-US" b="0" i="0" u="none" strike="noStrike" baseline="0" dirty="0">
                <a:latin typeface="Arial" panose="020B0604020202020204" pitchFamily="34" charset="0"/>
              </a:rPr>
              <a:t>Try to not skip breaks and lunch</a:t>
            </a:r>
          </a:p>
        </p:txBody>
      </p:sp>
      <p:pic>
        <p:nvPicPr>
          <p:cNvPr id="4" name="Picture 3">
            <a:extLst>
              <a:ext uri="{FF2B5EF4-FFF2-40B4-BE49-F238E27FC236}">
                <a16:creationId xmlns:a16="http://schemas.microsoft.com/office/drawing/2014/main" id="{4DF3138A-7D39-4429-8664-8A04D20290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22446"/>
            <a:ext cx="5895183" cy="3320954"/>
          </a:xfrm>
          <a:prstGeom prst="rect">
            <a:avLst/>
          </a:prstGeom>
        </p:spPr>
      </p:pic>
      <p:pic>
        <p:nvPicPr>
          <p:cNvPr id="5" name="S26">
            <a:hlinkClick r:id="" action="ppaction://media"/>
            <a:extLst>
              <a:ext uri="{FF2B5EF4-FFF2-40B4-BE49-F238E27FC236}">
                <a16:creationId xmlns:a16="http://schemas.microsoft.com/office/drawing/2014/main" id="{3603A673-3F42-4994-A353-72DAA72AB8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66764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E79A7-4967-429F-9829-B2A0B878128B}"/>
              </a:ext>
            </a:extLst>
          </p:cNvPr>
          <p:cNvSpPr>
            <a:spLocks noGrp="1"/>
          </p:cNvSpPr>
          <p:nvPr>
            <p:ph type="title"/>
          </p:nvPr>
        </p:nvSpPr>
        <p:spPr/>
        <p:txBody>
          <a:bodyPr/>
          <a:lstStyle/>
          <a:p>
            <a:r>
              <a:rPr lang="en-US" dirty="0">
                <a:latin typeface="Arial" panose="020B0604020202020204" pitchFamily="34" charset="0"/>
              </a:rPr>
              <a:t>What Can You Do to Control Fatigue?</a:t>
            </a:r>
            <a:endParaRPr lang="en-US" dirty="0"/>
          </a:p>
        </p:txBody>
      </p:sp>
      <p:sp>
        <p:nvSpPr>
          <p:cNvPr id="3" name="Text Placeholder 2">
            <a:extLst>
              <a:ext uri="{FF2B5EF4-FFF2-40B4-BE49-F238E27FC236}">
                <a16:creationId xmlns:a16="http://schemas.microsoft.com/office/drawing/2014/main" id="{B73CBA99-A189-4C57-9F0A-DBA2B7CB199D}"/>
              </a:ext>
            </a:extLst>
          </p:cNvPr>
          <p:cNvSpPr>
            <a:spLocks noGrp="1"/>
          </p:cNvSpPr>
          <p:nvPr>
            <p:ph type="body" idx="1"/>
          </p:nvPr>
        </p:nvSpPr>
        <p:spPr>
          <a:xfrm>
            <a:off x="817033" y="990601"/>
            <a:ext cx="5050367" cy="4648199"/>
          </a:xfrm>
        </p:spPr>
        <p:txBody>
          <a:bodyPr/>
          <a:lstStyle/>
          <a:p>
            <a:pPr marR="0" lvl="0" rtl="0"/>
            <a:r>
              <a:rPr lang="en-US" b="1" i="0" u="none" strike="noStrike" baseline="0" dirty="0">
                <a:latin typeface="Arial" panose="020B0604020202020204" pitchFamily="34" charset="0"/>
              </a:rPr>
              <a:t>Drink plenty of fluid on a periodic basis</a:t>
            </a:r>
          </a:p>
          <a:p>
            <a:pPr marR="0" lvl="0" rtl="0"/>
            <a:r>
              <a:rPr lang="en-US" b="1" i="0" u="none" strike="noStrike" baseline="0" dirty="0">
                <a:latin typeface="Arial" panose="020B0604020202020204" pitchFamily="34" charset="0"/>
              </a:rPr>
              <a:t>Stretching</a:t>
            </a:r>
          </a:p>
          <a:p>
            <a:pPr marR="0" lvl="1" rtl="0"/>
            <a:r>
              <a:rPr lang="en-US" b="0" i="0" u="none" strike="noStrike" baseline="0" dirty="0">
                <a:latin typeface="Arial" panose="020B0604020202020204" pitchFamily="34" charset="0"/>
              </a:rPr>
              <a:t>Promote blood circulation and joint lubrication</a:t>
            </a:r>
          </a:p>
          <a:p>
            <a:r>
              <a:rPr lang="en-US" b="1" i="0" u="none" strike="noStrike" baseline="0" dirty="0">
                <a:latin typeface="Arial" panose="020B0604020202020204" pitchFamily="34" charset="0"/>
              </a:rPr>
              <a:t>Consciously work to identify and control fatigue at work!	</a:t>
            </a:r>
            <a:endParaRPr lang="en-US" dirty="0"/>
          </a:p>
        </p:txBody>
      </p:sp>
      <p:pic>
        <p:nvPicPr>
          <p:cNvPr id="4" name="S27">
            <a:hlinkClick r:id="" action="ppaction://media"/>
            <a:extLst>
              <a:ext uri="{FF2B5EF4-FFF2-40B4-BE49-F238E27FC236}">
                <a16:creationId xmlns:a16="http://schemas.microsoft.com/office/drawing/2014/main" id="{60596191-404D-46F2-9000-5F5FBF2135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414C20C2-13E8-4DAE-9D3A-902113A6D2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0354" y="1066800"/>
            <a:ext cx="2288262" cy="2857500"/>
          </a:xfrm>
          <a:prstGeom prst="rect">
            <a:avLst/>
          </a:prstGeom>
          <a:ln w="9525">
            <a:solidFill>
              <a:schemeClr val="tx1"/>
            </a:solidFill>
          </a:ln>
        </p:spPr>
      </p:pic>
    </p:spTree>
    <p:extLst>
      <p:ext uri="{BB962C8B-B14F-4D97-AF65-F5344CB8AC3E}">
        <p14:creationId xmlns:p14="http://schemas.microsoft.com/office/powerpoint/2010/main" val="201182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Use Ergonomics Principles</a:t>
            </a:r>
            <a:endParaRPr lang="en-US" dirty="0"/>
          </a:p>
        </p:txBody>
      </p:sp>
      <p:sp>
        <p:nvSpPr>
          <p:cNvPr id="3" name="Text Placeholder 2">
            <a:extLst>
              <a:ext uri="{FF2B5EF4-FFF2-40B4-BE49-F238E27FC236}">
                <a16:creationId xmlns:a16="http://schemas.microsoft.com/office/drawing/2014/main" id="{B7B6567B-051A-42F6-A894-3E6C1ACCE30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Ergonomics is all about fitting job to the person and working smarter not harder</a:t>
            </a:r>
          </a:p>
          <a:p>
            <a:pPr marR="0" lvl="0" rtl="0"/>
            <a:r>
              <a:rPr lang="en-US" b="1" i="0" u="none" strike="noStrike" baseline="0" dirty="0">
                <a:latin typeface="Arial" panose="020B0604020202020204" pitchFamily="34" charset="0"/>
              </a:rPr>
              <a:t>Four ergonomics principles</a:t>
            </a:r>
          </a:p>
          <a:p>
            <a:pPr marR="0" lvl="1" rtl="0"/>
            <a:r>
              <a:rPr lang="en-US" b="0" i="0" u="none" strike="noStrike" baseline="0" dirty="0">
                <a:latin typeface="Arial" panose="020B0604020202020204" pitchFamily="34" charset="0"/>
              </a:rPr>
              <a:t>Neutral Position and Support</a:t>
            </a:r>
          </a:p>
          <a:p>
            <a:pPr marR="0" lvl="1" rtl="0"/>
            <a:r>
              <a:rPr lang="en-US" b="0" i="0" u="none" strike="noStrike" baseline="0" dirty="0">
                <a:latin typeface="Arial" panose="020B0604020202020204" pitchFamily="34" charset="0"/>
              </a:rPr>
              <a:t>Reach Zone</a:t>
            </a:r>
          </a:p>
          <a:p>
            <a:pPr marR="0" lvl="1" rtl="0"/>
            <a:r>
              <a:rPr lang="en-US" b="0" i="0" u="none" strike="noStrike" baseline="0" dirty="0">
                <a:latin typeface="Arial" panose="020B0604020202020204" pitchFamily="34" charset="0"/>
              </a:rPr>
              <a:t>Power Position </a:t>
            </a:r>
          </a:p>
          <a:p>
            <a:pPr marR="0" lvl="1" rtl="0"/>
            <a:r>
              <a:rPr lang="en-US" b="0" i="0" u="none" strike="noStrike" baseline="0" dirty="0">
                <a:latin typeface="Arial" panose="020B0604020202020204" pitchFamily="34" charset="0"/>
              </a:rPr>
              <a:t>Fatigue Control</a:t>
            </a:r>
          </a:p>
          <a:p>
            <a:pPr marR="0" lvl="0" rtl="0"/>
            <a:r>
              <a:rPr lang="en-US" b="1" i="0" u="none" strike="noStrike" baseline="0" dirty="0">
                <a:latin typeface="Arial" panose="020B0604020202020204" pitchFamily="34" charset="0"/>
              </a:rPr>
              <a:t>Help guide how to safely and effectively do your work	</a:t>
            </a:r>
            <a:endParaRPr lang="en-US" dirty="0"/>
          </a:p>
        </p:txBody>
      </p:sp>
      <p:pic>
        <p:nvPicPr>
          <p:cNvPr id="5" name="Picture 4" descr="A picture containing indoor, person, looking, table&#10;&#10;Description automatically generated">
            <a:extLst>
              <a:ext uri="{FF2B5EF4-FFF2-40B4-BE49-F238E27FC236}">
                <a16:creationId xmlns:a16="http://schemas.microsoft.com/office/drawing/2014/main" id="{8E6F7467-CFC0-4887-88F7-80F8D0A01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90601"/>
            <a:ext cx="4419600" cy="4419600"/>
          </a:xfrm>
          <a:prstGeom prst="rect">
            <a:avLst/>
          </a:prstGeom>
        </p:spPr>
      </p:pic>
      <p:pic>
        <p:nvPicPr>
          <p:cNvPr id="4" name="S28">
            <a:hlinkClick r:id="" action="ppaction://media"/>
            <a:extLst>
              <a:ext uri="{FF2B5EF4-FFF2-40B4-BE49-F238E27FC236}">
                <a16:creationId xmlns:a16="http://schemas.microsoft.com/office/drawing/2014/main" id="{63468949-A9B8-47F5-B01B-C56FAF85EE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00328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B2995-8A26-46A7-88B0-B9FAF9852344}"/>
              </a:ext>
            </a:extLst>
          </p:cNvPr>
          <p:cNvSpPr>
            <a:spLocks noGrp="1"/>
          </p:cNvSpPr>
          <p:nvPr>
            <p:ph type="title"/>
          </p:nvPr>
        </p:nvSpPr>
        <p:spPr>
          <a:xfrm>
            <a:off x="812800" y="0"/>
            <a:ext cx="11150600" cy="685800"/>
          </a:xfrm>
        </p:spPr>
        <p:txBody>
          <a:bodyPr/>
          <a:lstStyle/>
          <a:p>
            <a:r>
              <a:rPr lang="en-US" b="1" i="0" u="none" strike="noStrike" baseline="0" dirty="0">
                <a:latin typeface="Arial" panose="020B0604020202020204" pitchFamily="34" charset="0"/>
              </a:rPr>
              <a:t>Welcome to USDA</a:t>
            </a:r>
            <a:r>
              <a:rPr lang="en-US" b="1" i="0" u="none" strike="noStrike" dirty="0">
                <a:latin typeface="Arial" panose="020B0604020202020204" pitchFamily="34" charset="0"/>
              </a:rPr>
              <a:t> </a:t>
            </a:r>
            <a:r>
              <a:rPr lang="en-US" b="1" i="0" u="none" strike="noStrike" baseline="0" dirty="0">
                <a:latin typeface="Arial" panose="020B0604020202020204" pitchFamily="34" charset="0"/>
              </a:rPr>
              <a:t>APHIS Laboratory Ergonomics</a:t>
            </a:r>
            <a:endParaRPr lang="en-US" dirty="0"/>
          </a:p>
        </p:txBody>
      </p:sp>
      <p:pic>
        <p:nvPicPr>
          <p:cNvPr id="9" name="Picture 8" descr="A group of people in a room&#10;&#10;Description automatically generated">
            <a:extLst>
              <a:ext uri="{FF2B5EF4-FFF2-40B4-BE49-F238E27FC236}">
                <a16:creationId xmlns:a16="http://schemas.microsoft.com/office/drawing/2014/main" id="{267D5966-6368-4957-84F4-2BF41CA53E4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56543" y="1335436"/>
            <a:ext cx="3210567" cy="3017520"/>
          </a:xfrm>
          <a:prstGeom prst="rect">
            <a:avLst/>
          </a:prstGeom>
        </p:spPr>
      </p:pic>
      <p:sp>
        <p:nvSpPr>
          <p:cNvPr id="8" name="Text Placeholder 2">
            <a:extLst>
              <a:ext uri="{FF2B5EF4-FFF2-40B4-BE49-F238E27FC236}">
                <a16:creationId xmlns:a16="http://schemas.microsoft.com/office/drawing/2014/main" id="{76C75E6C-D460-49AC-84D9-38A9F480B8A9}"/>
              </a:ext>
            </a:extLst>
          </p:cNvPr>
          <p:cNvSpPr>
            <a:spLocks noGrp="1"/>
          </p:cNvSpPr>
          <p:nvPr>
            <p:ph type="body" idx="1"/>
          </p:nvPr>
        </p:nvSpPr>
        <p:spPr>
          <a:xfrm>
            <a:off x="821841" y="966334"/>
            <a:ext cx="4290016" cy="4824866"/>
          </a:xfrm>
        </p:spPr>
        <p:txBody>
          <a:bodyPr/>
          <a:lstStyle/>
          <a:p>
            <a:pPr marL="0" indent="0">
              <a:spcBef>
                <a:spcPts val="0"/>
              </a:spcBef>
              <a:spcAft>
                <a:spcPts val="0"/>
              </a:spcAft>
              <a:buNone/>
            </a:pPr>
            <a:r>
              <a:rPr lang="en-US" sz="2000" dirty="0">
                <a:latin typeface="Arial" panose="020B0604020202020204" pitchFamily="34" charset="0"/>
                <a:cs typeface="Arial" panose="020B0604020202020204" pitchFamily="34" charset="0"/>
              </a:rPr>
              <a:t>Audio</a:t>
            </a:r>
            <a:r>
              <a:rPr lang="en-US" sz="1800" dirty="0">
                <a:latin typeface="Arial" panose="020B0604020202020204" pitchFamily="34" charset="0"/>
                <a:cs typeface="Arial" panose="020B0604020202020204" pitchFamily="34" charset="0"/>
              </a:rPr>
              <a:t> </a:t>
            </a:r>
          </a:p>
          <a:p>
            <a:pPr marL="0" indent="0">
              <a:spcBef>
                <a:spcPts val="0"/>
              </a:spcBef>
              <a:spcAft>
                <a:spcPts val="0"/>
              </a:spcAft>
              <a:buNone/>
            </a:pPr>
            <a:r>
              <a:rPr lang="en-US" sz="1800" b="0" dirty="0">
                <a:latin typeface="Arial" panose="020B0604020202020204" pitchFamily="34" charset="0"/>
                <a:cs typeface="Arial" panose="020B0604020202020204" pitchFamily="34" charset="0"/>
              </a:rPr>
              <a:t>Speaker icon on the left controls the audio (Play, Pause and Volume)</a:t>
            </a:r>
          </a:p>
          <a:p>
            <a:pPr marL="0" indent="0">
              <a:spcBef>
                <a:spcPts val="0"/>
              </a:spcBef>
              <a:spcAft>
                <a:spcPts val="0"/>
              </a:spcAft>
              <a:buNone/>
            </a:pPr>
            <a:r>
              <a:rPr lang="en-US" sz="2000" dirty="0">
                <a:latin typeface="Arial" panose="020B0604020202020204" pitchFamily="34" charset="0"/>
                <a:cs typeface="Arial" panose="020B0604020202020204" pitchFamily="34" charset="0"/>
              </a:rPr>
              <a:t>Handouts</a:t>
            </a:r>
            <a:endParaRPr lang="en-US" sz="1800" dirty="0">
              <a:latin typeface="Arial" panose="020B0604020202020204" pitchFamily="34" charset="0"/>
              <a:cs typeface="Arial" panose="020B0604020202020204" pitchFamily="34" charset="0"/>
            </a:endParaRPr>
          </a:p>
          <a:p>
            <a:pPr marL="0" indent="0">
              <a:spcBef>
                <a:spcPts val="0"/>
              </a:spcBef>
              <a:spcAft>
                <a:spcPts val="0"/>
              </a:spcAft>
              <a:buNone/>
            </a:pPr>
            <a:r>
              <a:rPr lang="en-US" sz="1800" b="0" dirty="0">
                <a:latin typeface="Arial" panose="020B0604020202020204" pitchFamily="34" charset="0"/>
                <a:cs typeface="Arial" panose="020B0604020202020204" pitchFamily="34" charset="0"/>
              </a:rPr>
              <a:t>Click on the icon to the right of the title to open the document</a:t>
            </a:r>
          </a:p>
          <a:p>
            <a:pPr>
              <a:spcBef>
                <a:spcPts val="1200"/>
              </a:spcBef>
              <a:spcAft>
                <a:spcPts val="600"/>
              </a:spcAft>
            </a:pPr>
            <a:r>
              <a:rPr lang="en-US" sz="1800" dirty="0">
                <a:latin typeface="Arial" panose="020B0604020202020204" pitchFamily="34" charset="0"/>
                <a:cs typeface="Arial" panose="020B0604020202020204" pitchFamily="34" charset="0"/>
              </a:rPr>
              <a:t>USDA APHIS Laboratory Ergonomics Assessment Worksheet</a:t>
            </a:r>
          </a:p>
          <a:p>
            <a:pPr>
              <a:spcBef>
                <a:spcPts val="1200"/>
              </a:spcBef>
              <a:spcAft>
                <a:spcPts val="600"/>
              </a:spcAft>
            </a:pPr>
            <a:r>
              <a:rPr lang="en-US" sz="1800" dirty="0">
                <a:latin typeface="Arial" panose="020B0604020202020204" pitchFamily="34" charset="0"/>
                <a:cs typeface="Arial" panose="020B0604020202020204" pitchFamily="34" charset="0"/>
              </a:rPr>
              <a:t>USDA APHIS Laboratory Ergonomics Tips </a:t>
            </a:r>
          </a:p>
          <a:p>
            <a:pPr>
              <a:spcBef>
                <a:spcPts val="1200"/>
              </a:spcBef>
              <a:spcAft>
                <a:spcPts val="600"/>
              </a:spcAft>
            </a:pPr>
            <a:r>
              <a:rPr lang="en-US" sz="1800" dirty="0">
                <a:latin typeface="Arial" panose="020B0604020202020204" pitchFamily="34" charset="0"/>
                <a:cs typeface="Arial" panose="020B0604020202020204" pitchFamily="34" charset="0"/>
              </a:rPr>
              <a:t>Stretching Poster </a:t>
            </a:r>
          </a:p>
          <a:p>
            <a:pPr>
              <a:spcBef>
                <a:spcPts val="1200"/>
              </a:spcBef>
              <a:spcAft>
                <a:spcPts val="600"/>
              </a:spcAft>
            </a:pPr>
            <a:r>
              <a:rPr lang="en-US" sz="1800" dirty="0">
                <a:latin typeface="Arial" panose="020B0604020202020204" pitchFamily="34" charset="0"/>
                <a:cs typeface="Arial" panose="020B0604020202020204" pitchFamily="34" charset="0"/>
              </a:rPr>
              <a:t>USDA APHIS Laboratory Questions</a:t>
            </a:r>
          </a:p>
          <a:p>
            <a:pPr>
              <a:spcBef>
                <a:spcPts val="1200"/>
              </a:spcBef>
              <a:spcAft>
                <a:spcPts val="1200"/>
              </a:spcAft>
            </a:pPr>
            <a:endParaRPr lang="en-US" sz="1800" dirty="0">
              <a:latin typeface="Arial" panose="020B0604020202020204" pitchFamily="34" charset="0"/>
              <a:cs typeface="Arial" panose="020B0604020202020204" pitchFamily="34" charset="0"/>
            </a:endParaRPr>
          </a:p>
          <a:p>
            <a:pPr>
              <a:spcBef>
                <a:spcPts val="1200"/>
              </a:spcBef>
              <a:spcAft>
                <a:spcPts val="1200"/>
              </a:spcAft>
            </a:pPr>
            <a:endParaRPr lang="en-US" sz="18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D3CAB17-536E-4817-B03C-CDD4A188809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435285" y="1335436"/>
            <a:ext cx="3144319" cy="3017520"/>
          </a:xfrm>
          <a:prstGeom prst="rect">
            <a:avLst/>
          </a:prstGeom>
        </p:spPr>
      </p:pic>
      <p:graphicFrame>
        <p:nvGraphicFramePr>
          <p:cNvPr id="6" name="Object 5">
            <a:hlinkClick r:id="" action="ppaction://ole?verb=0"/>
            <a:extLst>
              <a:ext uri="{FF2B5EF4-FFF2-40B4-BE49-F238E27FC236}">
                <a16:creationId xmlns:a16="http://schemas.microsoft.com/office/drawing/2014/main" id="{4F76BE14-1EEF-437F-97C2-0AF5D83306BA}"/>
              </a:ext>
            </a:extLst>
          </p:cNvPr>
          <p:cNvGraphicFramePr>
            <a:graphicFrameLocks noChangeAspect="1"/>
          </p:cNvGraphicFramePr>
          <p:nvPr>
            <p:extLst>
              <p:ext uri="{D42A27DB-BD31-4B8C-83A1-F6EECF244321}">
                <p14:modId xmlns:p14="http://schemas.microsoft.com/office/powerpoint/2010/main" val="1692480179"/>
              </p:ext>
            </p:extLst>
          </p:nvPr>
        </p:nvGraphicFramePr>
        <p:xfrm>
          <a:off x="4197457" y="4459364"/>
          <a:ext cx="914400" cy="771525"/>
        </p:xfrm>
        <a:graphic>
          <a:graphicData uri="http://schemas.openxmlformats.org/presentationml/2006/ole">
            <mc:AlternateContent xmlns:mc="http://schemas.openxmlformats.org/markup-compatibility/2006">
              <mc:Choice xmlns:v="urn:schemas-microsoft-com:vml" Requires="v">
                <p:oleObj spid="_x0000_s2201" name="Acrobat Document" showAsIcon="1" r:id="rId8" imgW="914400" imgH="771480" progId="Acrobat.Document.DC">
                  <p:embed/>
                </p:oleObj>
              </mc:Choice>
              <mc:Fallback>
                <p:oleObj name="Acrobat Document" showAsIcon="1" r:id="rId8" imgW="914400" imgH="771480" progId="Acrobat.Document.DC">
                  <p:embed/>
                  <p:pic>
                    <p:nvPicPr>
                      <p:cNvPr id="0" name=""/>
                      <p:cNvPicPr/>
                      <p:nvPr/>
                    </p:nvPicPr>
                    <p:blipFill>
                      <a:blip r:embed="rId9"/>
                      <a:stretch>
                        <a:fillRect/>
                      </a:stretch>
                    </p:blipFill>
                    <p:spPr>
                      <a:xfrm>
                        <a:off x="4197457" y="4459364"/>
                        <a:ext cx="914400" cy="771525"/>
                      </a:xfrm>
                      <a:prstGeom prst="rect">
                        <a:avLst/>
                      </a:prstGeom>
                    </p:spPr>
                  </p:pic>
                </p:oleObj>
              </mc:Fallback>
            </mc:AlternateContent>
          </a:graphicData>
        </a:graphic>
      </p:graphicFrame>
      <p:graphicFrame>
        <p:nvGraphicFramePr>
          <p:cNvPr id="7" name="Object 6">
            <a:hlinkClick r:id="" action="ppaction://ole?verb=0"/>
            <a:extLst>
              <a:ext uri="{FF2B5EF4-FFF2-40B4-BE49-F238E27FC236}">
                <a16:creationId xmlns:a16="http://schemas.microsoft.com/office/drawing/2014/main" id="{373B786D-B76C-4C6B-A425-A7586BA50BBC}"/>
              </a:ext>
            </a:extLst>
          </p:cNvPr>
          <p:cNvGraphicFramePr>
            <a:graphicFrameLocks noChangeAspect="1"/>
          </p:cNvGraphicFramePr>
          <p:nvPr>
            <p:extLst>
              <p:ext uri="{D42A27DB-BD31-4B8C-83A1-F6EECF244321}">
                <p14:modId xmlns:p14="http://schemas.microsoft.com/office/powerpoint/2010/main" val="3679268937"/>
              </p:ext>
            </p:extLst>
          </p:nvPr>
        </p:nvGraphicFramePr>
        <p:xfrm>
          <a:off x="4197457" y="3680090"/>
          <a:ext cx="914400" cy="771525"/>
        </p:xfrm>
        <a:graphic>
          <a:graphicData uri="http://schemas.openxmlformats.org/presentationml/2006/ole">
            <mc:AlternateContent xmlns:mc="http://schemas.openxmlformats.org/markup-compatibility/2006">
              <mc:Choice xmlns:v="urn:schemas-microsoft-com:vml" Requires="v">
                <p:oleObj spid="_x0000_s2202" name="Acrobat Document" showAsIcon="1" r:id="rId10" imgW="914400" imgH="771480" progId="Acrobat.Document.DC">
                  <p:embed/>
                </p:oleObj>
              </mc:Choice>
              <mc:Fallback>
                <p:oleObj name="Acrobat Document" showAsIcon="1" r:id="rId10" imgW="914400" imgH="771480" progId="Acrobat.Document.DC">
                  <p:embed/>
                  <p:pic>
                    <p:nvPicPr>
                      <p:cNvPr id="0" name=""/>
                      <p:cNvPicPr/>
                      <p:nvPr/>
                    </p:nvPicPr>
                    <p:blipFill>
                      <a:blip r:embed="rId9"/>
                      <a:stretch>
                        <a:fillRect/>
                      </a:stretch>
                    </p:blipFill>
                    <p:spPr>
                      <a:xfrm>
                        <a:off x="4197457" y="3680090"/>
                        <a:ext cx="914400" cy="771525"/>
                      </a:xfrm>
                      <a:prstGeom prst="rect">
                        <a:avLst/>
                      </a:prstGeom>
                    </p:spPr>
                  </p:pic>
                </p:oleObj>
              </mc:Fallback>
            </mc:AlternateContent>
          </a:graphicData>
        </a:graphic>
      </p:graphicFrame>
      <p:graphicFrame>
        <p:nvGraphicFramePr>
          <p:cNvPr id="15" name="Object 14">
            <a:hlinkClick r:id="" action="ppaction://ole?verb=0"/>
            <a:extLst>
              <a:ext uri="{FF2B5EF4-FFF2-40B4-BE49-F238E27FC236}">
                <a16:creationId xmlns:a16="http://schemas.microsoft.com/office/drawing/2014/main" id="{41E77045-94F3-45BA-98E1-45E6300BD57D}"/>
              </a:ext>
            </a:extLst>
          </p:cNvPr>
          <p:cNvGraphicFramePr>
            <a:graphicFrameLocks noChangeAspect="1"/>
          </p:cNvGraphicFramePr>
          <p:nvPr>
            <p:extLst>
              <p:ext uri="{D42A27DB-BD31-4B8C-83A1-F6EECF244321}">
                <p14:modId xmlns:p14="http://schemas.microsoft.com/office/powerpoint/2010/main" val="4099238772"/>
              </p:ext>
            </p:extLst>
          </p:nvPr>
        </p:nvGraphicFramePr>
        <p:xfrm>
          <a:off x="4197457" y="5238638"/>
          <a:ext cx="914400" cy="771525"/>
        </p:xfrm>
        <a:graphic>
          <a:graphicData uri="http://schemas.openxmlformats.org/presentationml/2006/ole">
            <mc:AlternateContent xmlns:mc="http://schemas.openxmlformats.org/markup-compatibility/2006">
              <mc:Choice xmlns:v="urn:schemas-microsoft-com:vml" Requires="v">
                <p:oleObj spid="_x0000_s2203" name="Acrobat Document" showAsIcon="1" r:id="rId11" imgW="914400" imgH="771480" progId="Acrobat.Document.DC">
                  <p:embed/>
                </p:oleObj>
              </mc:Choice>
              <mc:Fallback>
                <p:oleObj name="Acrobat Document" showAsIcon="1" r:id="rId11" imgW="914400" imgH="771480" progId="Acrobat.Document.DC">
                  <p:embed/>
                  <p:pic>
                    <p:nvPicPr>
                      <p:cNvPr id="0" name=""/>
                      <p:cNvPicPr/>
                      <p:nvPr/>
                    </p:nvPicPr>
                    <p:blipFill>
                      <a:blip r:embed="rId12"/>
                      <a:stretch>
                        <a:fillRect/>
                      </a:stretch>
                    </p:blipFill>
                    <p:spPr>
                      <a:xfrm>
                        <a:off x="4197457" y="5238638"/>
                        <a:ext cx="914400" cy="771525"/>
                      </a:xfrm>
                      <a:prstGeom prst="rect">
                        <a:avLst/>
                      </a:prstGeom>
                    </p:spPr>
                  </p:pic>
                </p:oleObj>
              </mc:Fallback>
            </mc:AlternateContent>
          </a:graphicData>
        </a:graphic>
      </p:graphicFrame>
      <p:pic>
        <p:nvPicPr>
          <p:cNvPr id="4" name="S02">
            <a:hlinkClick r:id="" action="ppaction://media"/>
            <a:extLst>
              <a:ext uri="{FF2B5EF4-FFF2-40B4-BE49-F238E27FC236}">
                <a16:creationId xmlns:a16="http://schemas.microsoft.com/office/drawing/2014/main" id="{DCB3AF31-7B48-481B-801B-6BFF907892C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37160" y="1371600"/>
            <a:ext cx="609600" cy="609600"/>
          </a:xfrm>
          <a:prstGeom prst="rect">
            <a:avLst/>
          </a:prstGeom>
        </p:spPr>
      </p:pic>
      <p:graphicFrame>
        <p:nvGraphicFramePr>
          <p:cNvPr id="5" name="Object 4">
            <a:hlinkClick r:id="" action="ppaction://ole?verb=0"/>
            <a:extLst>
              <a:ext uri="{FF2B5EF4-FFF2-40B4-BE49-F238E27FC236}">
                <a16:creationId xmlns:a16="http://schemas.microsoft.com/office/drawing/2014/main" id="{DA50D0A6-3314-4E67-AD83-3732FE9CF3F6}"/>
              </a:ext>
            </a:extLst>
          </p:cNvPr>
          <p:cNvGraphicFramePr>
            <a:graphicFrameLocks noChangeAspect="1"/>
          </p:cNvGraphicFramePr>
          <p:nvPr>
            <p:extLst>
              <p:ext uri="{D42A27DB-BD31-4B8C-83A1-F6EECF244321}">
                <p14:modId xmlns:p14="http://schemas.microsoft.com/office/powerpoint/2010/main" val="356944249"/>
              </p:ext>
            </p:extLst>
          </p:nvPr>
        </p:nvGraphicFramePr>
        <p:xfrm>
          <a:off x="4177863" y="2844196"/>
          <a:ext cx="914400" cy="771525"/>
        </p:xfrm>
        <a:graphic>
          <a:graphicData uri="http://schemas.openxmlformats.org/presentationml/2006/ole">
            <mc:AlternateContent xmlns:mc="http://schemas.openxmlformats.org/markup-compatibility/2006">
              <mc:Choice xmlns:v="urn:schemas-microsoft-com:vml" Requires="v">
                <p:oleObj spid="_x0000_s2204" name="Acrobat Document" showAsIcon="1" r:id="rId14" imgW="914400" imgH="771480" progId="Acrobat.Document.DC">
                  <p:embed/>
                </p:oleObj>
              </mc:Choice>
              <mc:Fallback>
                <p:oleObj name="Acrobat Document" showAsIcon="1" r:id="rId14" imgW="914400" imgH="771480" progId="Acrobat.Document.DC">
                  <p:embed/>
                  <p:pic>
                    <p:nvPicPr>
                      <p:cNvPr id="0" name=""/>
                      <p:cNvPicPr/>
                      <p:nvPr/>
                    </p:nvPicPr>
                    <p:blipFill>
                      <a:blip r:embed="rId15"/>
                      <a:stretch>
                        <a:fillRect/>
                      </a:stretch>
                    </p:blipFill>
                    <p:spPr>
                      <a:xfrm>
                        <a:off x="4177863" y="2844196"/>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29116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Ergonomics</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906386"/>
            <a:ext cx="4673600" cy="5045227"/>
          </a:xfrm>
          <a:prstGeom prst="rect">
            <a:avLst/>
          </a:prstGeom>
        </p:spPr>
        <p:txBody>
          <a:bodyPr wrap="square">
            <a:spAutoFit/>
          </a:bodyPr>
          <a:lstStyle/>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Ergonomics can be defined as:</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Fitting the job to the person.</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Fitting the person to the job.</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Working harder, not smarter.</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Working smarter, not harder.</a:t>
            </a:r>
          </a:p>
          <a:p>
            <a:pPr marL="342900" marR="0" lvl="0" indent="-342900">
              <a:lnSpc>
                <a:spcPct val="107000"/>
              </a:lnSpc>
              <a:spcBef>
                <a:spcPts val="0"/>
              </a:spcBef>
              <a:spcAft>
                <a:spcPts val="80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A and D</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Basic ergonomics principles include:</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Neutral Position and Support</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Reach Zone</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Power Position </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Fatigue Control</a:t>
            </a:r>
          </a:p>
          <a:p>
            <a:pPr marL="342900" marR="0" lvl="0" indent="-342900">
              <a:lnSpc>
                <a:spcPct val="107000"/>
              </a:lnSpc>
              <a:spcBef>
                <a:spcPts val="0"/>
              </a:spcBef>
              <a:spcAft>
                <a:spcPts val="80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The feet are considered to be the foundation of the body. True/False</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When viewed from the side, the spinal column in the Neutral Position:</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Has a C-shape.</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Has three curves.</a:t>
            </a:r>
          </a:p>
          <a:p>
            <a:pPr marL="342900" marR="0" lvl="0" indent="-342900">
              <a:lnSpc>
                <a:spcPct val="107000"/>
              </a:lnSpc>
              <a:spcBef>
                <a:spcPts val="0"/>
              </a:spcBef>
              <a:spcAft>
                <a:spcPts val="80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Is a straight column</a:t>
            </a:r>
          </a:p>
        </p:txBody>
      </p:sp>
      <p:sp>
        <p:nvSpPr>
          <p:cNvPr id="8" name="Rectangle 7">
            <a:extLst>
              <a:ext uri="{FF2B5EF4-FFF2-40B4-BE49-F238E27FC236}">
                <a16:creationId xmlns:a16="http://schemas.microsoft.com/office/drawing/2014/main" id="{579A7FB6-D9EE-4272-A178-45B8FCFB89EF}"/>
              </a:ext>
            </a:extLst>
          </p:cNvPr>
          <p:cNvSpPr/>
          <p:nvPr/>
        </p:nvSpPr>
        <p:spPr>
          <a:xfrm>
            <a:off x="6096000" y="906386"/>
            <a:ext cx="5791200" cy="5147819"/>
          </a:xfrm>
          <a:prstGeom prst="rect">
            <a:avLst/>
          </a:prstGeom>
        </p:spPr>
        <p:txBody>
          <a:bodyPr wrap="square">
            <a:spAutoFit/>
          </a:bodyPr>
          <a:lstStyle/>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Mid-range of joint position for the body’s joints:</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Is the weakest position of the joint.</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Is the most functional position of the joint.</a:t>
            </a:r>
          </a:p>
          <a:p>
            <a:pPr marL="342900" lvl="0" indent="-342900">
              <a:lnSpc>
                <a:spcPct val="107000"/>
              </a:lnSpc>
              <a:spcBef>
                <a:spcPts val="0"/>
              </a:spcBef>
              <a:spcAft>
                <a:spcPts val="80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maintained 100% of the time.</a:t>
            </a:r>
          </a:p>
          <a:p>
            <a:pPr marL="0" marR="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As possible it makes sense to set-up your workstation within your Reach Zone</a:t>
            </a:r>
            <a:r>
              <a:rPr 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1400" b="1" dirty="0">
                <a:latin typeface="Arial" panose="020B0604020202020204" pitchFamily="34" charset="0"/>
                <a:ea typeface="Times New Roman" panose="02020603050405020304" pitchFamily="18" charset="0"/>
              </a:rPr>
              <a:t>True/False</a:t>
            </a:r>
          </a:p>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The Power Position:</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Is a “ready” position for almost every sport.</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used when lifting a box.</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used when getting a drink at the water fountain.</a:t>
            </a:r>
          </a:p>
          <a:p>
            <a:pPr marL="342900" lvl="0" indent="-342900">
              <a:lnSpc>
                <a:spcPct val="107000"/>
              </a:lnSpc>
              <a:spcBef>
                <a:spcPts val="0"/>
              </a:spcBef>
              <a:spcAft>
                <a:spcPts val="80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It is possible to eliminate fatigue from our day-to-day activities. </a:t>
            </a:r>
            <a:r>
              <a:rPr lang="en-US" sz="1400" b="1" dirty="0">
                <a:latin typeface="Arial" panose="020B0604020202020204" pitchFamily="34" charset="0"/>
                <a:ea typeface="Times New Roman" panose="02020603050405020304" pitchFamily="18" charset="0"/>
              </a:rPr>
              <a:t>True/False</a:t>
            </a:r>
          </a:p>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Ideas to control fatigue include:</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Alternating job tasks throughout the day.</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Taking appropriate recovery breaks</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Maintaining adequate hydration.</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Using stretching as “microbreaks”.</a:t>
            </a:r>
          </a:p>
          <a:p>
            <a:pPr marL="342900" lvl="0" indent="-342900">
              <a:lnSpc>
                <a:spcPct val="107000"/>
              </a:lnSpc>
              <a:spcBef>
                <a:spcPts val="0"/>
              </a:spcBef>
              <a:spcAft>
                <a:spcPts val="80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All of the above.</a:t>
            </a:r>
          </a:p>
        </p:txBody>
      </p:sp>
      <p:pic>
        <p:nvPicPr>
          <p:cNvPr id="3" name="S29">
            <a:hlinkClick r:id="" action="ppaction://media"/>
            <a:extLst>
              <a:ext uri="{FF2B5EF4-FFF2-40B4-BE49-F238E27FC236}">
                <a16:creationId xmlns:a16="http://schemas.microsoft.com/office/drawing/2014/main" id="{F43CB66D-963D-414C-B758-2AD6F74DC3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749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Ergonomics</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906386"/>
            <a:ext cx="4673600" cy="5045227"/>
          </a:xfrm>
          <a:prstGeom prst="rect">
            <a:avLst/>
          </a:prstGeom>
        </p:spPr>
        <p:txBody>
          <a:bodyPr wrap="square">
            <a:spAutoFit/>
          </a:bodyPr>
          <a:lstStyle/>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Ergonomics can be defined as:</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Fitting the job to the person.</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Fitting the person to the job.</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Working harder, not smarter.</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Working smarter, not harder.</a:t>
            </a:r>
          </a:p>
          <a:p>
            <a:pPr marL="342900" marR="0" lvl="0" indent="-342900">
              <a:lnSpc>
                <a:spcPct val="107000"/>
              </a:lnSpc>
              <a:spcBef>
                <a:spcPts val="0"/>
              </a:spcBef>
              <a:spcAft>
                <a:spcPts val="800"/>
              </a:spcAft>
              <a:buFont typeface="+mj-lt"/>
              <a:buAutoNum type="alphaUcPeriod"/>
            </a:pP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 and D</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Basic ergonomics principles include:</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Neutral Position and Support</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Reach Zone</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Power Position </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Fatigue Control</a:t>
            </a:r>
          </a:p>
          <a:p>
            <a:pPr marL="342900" marR="0" lvl="0" indent="-342900">
              <a:lnSpc>
                <a:spcPct val="107000"/>
              </a:lnSpc>
              <a:spcBef>
                <a:spcPts val="0"/>
              </a:spcBef>
              <a:spcAft>
                <a:spcPts val="800"/>
              </a:spcAft>
              <a:buFont typeface="+mj-lt"/>
              <a:buAutoNum type="alphaUcPeriod"/>
            </a:pP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The feet are considered to be the foundation of the body. True/</a:t>
            </a:r>
            <a:r>
              <a:rPr lang="en-US" sz="1400" b="1" dirty="0">
                <a:effectLst/>
                <a:highlight>
                  <a:srgbClr val="FFFF00"/>
                </a:highlight>
                <a:latin typeface="Arial" panose="020B0604020202020204" pitchFamily="34" charset="0"/>
                <a:ea typeface="Times New Roman" panose="02020603050405020304" pitchFamily="18" charset="0"/>
              </a:rPr>
              <a:t>False</a:t>
            </a:r>
          </a:p>
          <a:p>
            <a:pPr marL="0" marR="0">
              <a:lnSpc>
                <a:spcPct val="107000"/>
              </a:lnSpc>
              <a:spcBef>
                <a:spcPts val="600"/>
              </a:spcBef>
              <a:spcAft>
                <a:spcPts val="300"/>
              </a:spcAft>
            </a:pPr>
            <a:r>
              <a:rPr lang="en-US" sz="1400" b="1" dirty="0">
                <a:effectLst/>
                <a:latin typeface="Arial" panose="020B0604020202020204" pitchFamily="34" charset="0"/>
                <a:ea typeface="Times New Roman" panose="02020603050405020304" pitchFamily="18" charset="0"/>
              </a:rPr>
              <a:t>When viewed from the side, the spinal column in the Neutral Position:</a:t>
            </a:r>
          </a:p>
          <a:p>
            <a:pPr marL="342900" marR="0" lvl="0" indent="-342900">
              <a:lnSpc>
                <a:spcPct val="107000"/>
              </a:lnSpc>
              <a:spcBef>
                <a:spcPts val="0"/>
              </a:spcBef>
              <a:spcAft>
                <a:spcPts val="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Has a C-shape.</a:t>
            </a:r>
          </a:p>
          <a:p>
            <a:pPr marL="342900" marR="0" lvl="0" indent="-342900">
              <a:lnSpc>
                <a:spcPct val="107000"/>
              </a:lnSpc>
              <a:spcBef>
                <a:spcPts val="0"/>
              </a:spcBef>
              <a:spcAft>
                <a:spcPts val="0"/>
              </a:spcAft>
              <a:buFont typeface="+mj-lt"/>
              <a:buAutoNum type="alphaUcPeriod"/>
            </a:pPr>
            <a:r>
              <a:rPr lang="en-US" sz="14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Has three curves.</a:t>
            </a:r>
          </a:p>
          <a:p>
            <a:pPr marL="342900" marR="0" lvl="0" indent="-342900">
              <a:lnSpc>
                <a:spcPct val="107000"/>
              </a:lnSpc>
              <a:spcBef>
                <a:spcPts val="0"/>
              </a:spcBef>
              <a:spcAft>
                <a:spcPts val="800"/>
              </a:spcAft>
              <a:buFont typeface="+mj-lt"/>
              <a:buAutoNum type="alphaUcPeriod"/>
            </a:pPr>
            <a:r>
              <a:rPr lang="en-US" sz="1400" dirty="0">
                <a:effectLst/>
                <a:latin typeface="Arial" panose="020B0604020202020204" pitchFamily="34" charset="0"/>
                <a:ea typeface="Calibri" panose="020F0502020204030204" pitchFamily="34" charset="0"/>
                <a:cs typeface="Times New Roman" panose="02020603050405020304" pitchFamily="18" charset="0"/>
              </a:rPr>
              <a:t>Is a straight column</a:t>
            </a:r>
          </a:p>
        </p:txBody>
      </p:sp>
      <p:sp>
        <p:nvSpPr>
          <p:cNvPr id="8" name="Rectangle 7">
            <a:extLst>
              <a:ext uri="{FF2B5EF4-FFF2-40B4-BE49-F238E27FC236}">
                <a16:creationId xmlns:a16="http://schemas.microsoft.com/office/drawing/2014/main" id="{579A7FB6-D9EE-4272-A178-45B8FCFB89EF}"/>
              </a:ext>
            </a:extLst>
          </p:cNvPr>
          <p:cNvSpPr/>
          <p:nvPr/>
        </p:nvSpPr>
        <p:spPr>
          <a:xfrm>
            <a:off x="6096000" y="906386"/>
            <a:ext cx="6019800" cy="5147819"/>
          </a:xfrm>
          <a:prstGeom prst="rect">
            <a:avLst/>
          </a:prstGeom>
        </p:spPr>
        <p:txBody>
          <a:bodyPr wrap="square">
            <a:spAutoFit/>
          </a:bodyPr>
          <a:lstStyle/>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Mid-range of joint position for the body’s joints:</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Is the weakest position of the joint.</a:t>
            </a:r>
          </a:p>
          <a:p>
            <a:pPr marL="342900" lvl="0" indent="-342900">
              <a:lnSpc>
                <a:spcPct val="107000"/>
              </a:lnSpc>
              <a:spcBef>
                <a:spcPts val="0"/>
              </a:spcBef>
              <a:spcAft>
                <a:spcPts val="0"/>
              </a:spcAft>
              <a:buFont typeface="+mj-lt"/>
              <a:buAutoNum type="alphaUcPeriod"/>
            </a:pPr>
            <a:r>
              <a:rPr lang="en-US" sz="1400" dirty="0">
                <a:solidFill>
                  <a:prstClr val="black"/>
                </a:solidFill>
                <a:highlight>
                  <a:srgbClr val="FFFF00"/>
                </a:highlight>
                <a:latin typeface="Arial" panose="020B0604020202020204" pitchFamily="34" charset="0"/>
                <a:ea typeface="Calibri" panose="020F0502020204030204" pitchFamily="34" charset="0"/>
                <a:cs typeface="Times New Roman" panose="02020603050405020304" pitchFamily="18" charset="0"/>
              </a:rPr>
              <a:t>Is the most functional position of the joint.</a:t>
            </a:r>
          </a:p>
          <a:p>
            <a:pPr marL="342900" lvl="0" indent="-342900">
              <a:lnSpc>
                <a:spcPct val="107000"/>
              </a:lnSpc>
              <a:spcBef>
                <a:spcPts val="0"/>
              </a:spcBef>
              <a:spcAft>
                <a:spcPts val="80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maintained 100% of the time.</a:t>
            </a:r>
          </a:p>
          <a:p>
            <a:pPr lvl="0">
              <a:lnSpc>
                <a:spcPct val="107000"/>
              </a:lnSpc>
              <a:spcBef>
                <a:spcPts val="0"/>
              </a:spcBef>
              <a:spcAft>
                <a:spcPts val="800"/>
              </a:spcAft>
            </a:pPr>
            <a:r>
              <a:rPr lang="en-US" sz="1400" b="1" dirty="0">
                <a:solidFill>
                  <a:prstClr val="black"/>
                </a:solidFill>
                <a:latin typeface="Arial" panose="020B0604020202020204" pitchFamily="34" charset="0"/>
                <a:ea typeface="Times New Roman" panose="02020603050405020304" pitchFamily="18" charset="0"/>
              </a:rPr>
              <a:t>As possible it makes sense to set-up your workstation within your Reach Zone</a:t>
            </a:r>
            <a:r>
              <a:rPr 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1400" b="1" dirty="0">
                <a:solidFill>
                  <a:prstClr val="black"/>
                </a:solidFill>
                <a:highlight>
                  <a:srgbClr val="FFFF00"/>
                </a:highlight>
                <a:latin typeface="Arial" panose="020B0604020202020204" pitchFamily="34" charset="0"/>
                <a:ea typeface="Calibri" panose="020F0502020204030204" pitchFamily="34" charset="0"/>
                <a:cs typeface="Times New Roman" panose="02020603050405020304" pitchFamily="18" charset="0"/>
              </a:rPr>
              <a:t>True</a:t>
            </a:r>
            <a:r>
              <a:rPr lang="en-US" sz="1400" b="1" dirty="0">
                <a:solidFill>
                  <a:prstClr val="black"/>
                </a:solidFill>
                <a:latin typeface="Arial" panose="020B0604020202020204" pitchFamily="34" charset="0"/>
                <a:ea typeface="Calibri" panose="020F0502020204030204" pitchFamily="34" charset="0"/>
                <a:cs typeface="Times New Roman" panose="02020603050405020304" pitchFamily="18" charset="0"/>
              </a:rPr>
              <a:t>/False</a:t>
            </a:r>
          </a:p>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The Power Position:</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Is a “ready” position for almost every sport.</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used when lifting a box.</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Can be used when getting a drink at the water fountain.</a:t>
            </a:r>
          </a:p>
          <a:p>
            <a:pPr marL="342900" lvl="0" indent="-342900">
              <a:lnSpc>
                <a:spcPct val="107000"/>
              </a:lnSpc>
              <a:spcBef>
                <a:spcPts val="0"/>
              </a:spcBef>
              <a:spcAft>
                <a:spcPts val="800"/>
              </a:spcAft>
              <a:buFont typeface="+mj-lt"/>
              <a:buAutoNum type="alphaUcPeriod"/>
            </a:pPr>
            <a:r>
              <a:rPr lang="en-US" sz="1400" dirty="0">
                <a:solidFill>
                  <a:prstClr val="black"/>
                </a:solidFill>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It is possible to eliminate fatigue from our day-to-day activities. True/</a:t>
            </a:r>
            <a:r>
              <a:rPr lang="en-US" sz="1400" b="1" dirty="0">
                <a:solidFill>
                  <a:prstClr val="black"/>
                </a:solidFill>
                <a:highlight>
                  <a:srgbClr val="FFFF00"/>
                </a:highlight>
                <a:latin typeface="Arial" panose="020B0604020202020204" pitchFamily="34" charset="0"/>
                <a:ea typeface="Times New Roman" panose="02020603050405020304" pitchFamily="18" charset="0"/>
              </a:rPr>
              <a:t>False</a:t>
            </a:r>
          </a:p>
          <a:p>
            <a:pPr lvl="0">
              <a:lnSpc>
                <a:spcPct val="107000"/>
              </a:lnSpc>
              <a:spcBef>
                <a:spcPts val="600"/>
              </a:spcBef>
              <a:spcAft>
                <a:spcPts val="300"/>
              </a:spcAft>
            </a:pPr>
            <a:r>
              <a:rPr lang="en-US" sz="1400" b="1" dirty="0">
                <a:solidFill>
                  <a:prstClr val="black"/>
                </a:solidFill>
                <a:latin typeface="Arial" panose="020B0604020202020204" pitchFamily="34" charset="0"/>
                <a:ea typeface="Times New Roman" panose="02020603050405020304" pitchFamily="18" charset="0"/>
              </a:rPr>
              <a:t>Ideas to control fatigue include:</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Alternating job tasks throughout the day.</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Taking appropriate recovery breaks</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Maintaining adequate hydration.</a:t>
            </a:r>
          </a:p>
          <a:p>
            <a:pPr marL="342900" lvl="0" indent="-342900">
              <a:lnSpc>
                <a:spcPct val="107000"/>
              </a:lnSpc>
              <a:spcBef>
                <a:spcPts val="0"/>
              </a:spcBef>
              <a:spcAft>
                <a:spcPts val="0"/>
              </a:spcAft>
              <a:buFont typeface="+mj-lt"/>
              <a:buAutoNum type="alphaUcPeriod"/>
            </a:pPr>
            <a:r>
              <a:rPr lang="en-US" sz="1400" dirty="0">
                <a:solidFill>
                  <a:prstClr val="black"/>
                </a:solidFill>
                <a:latin typeface="Arial" panose="020B0604020202020204" pitchFamily="34" charset="0"/>
                <a:ea typeface="Calibri" panose="020F0502020204030204" pitchFamily="34" charset="0"/>
                <a:cs typeface="Times New Roman" panose="02020603050405020304" pitchFamily="18" charset="0"/>
              </a:rPr>
              <a:t>Using stretching as “microbreaks”.</a:t>
            </a:r>
          </a:p>
          <a:p>
            <a:pPr marL="342900" lvl="0" indent="-342900">
              <a:lnSpc>
                <a:spcPct val="107000"/>
              </a:lnSpc>
              <a:spcBef>
                <a:spcPts val="0"/>
              </a:spcBef>
              <a:spcAft>
                <a:spcPts val="800"/>
              </a:spcAft>
              <a:buFont typeface="+mj-lt"/>
              <a:buAutoNum type="alphaUcPeriod"/>
            </a:pPr>
            <a:r>
              <a:rPr lang="en-US" sz="1400" dirty="0">
                <a:solidFill>
                  <a:prstClr val="black"/>
                </a:solidFill>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p:txBody>
      </p:sp>
      <p:pic>
        <p:nvPicPr>
          <p:cNvPr id="3" name="S30">
            <a:hlinkClick r:id="" action="ppaction://media"/>
            <a:extLst>
              <a:ext uri="{FF2B5EF4-FFF2-40B4-BE49-F238E27FC236}">
                <a16:creationId xmlns:a16="http://schemas.microsoft.com/office/drawing/2014/main" id="{49936B8C-CE7C-43B1-9C6F-779FFCC8E3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6086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7B98-E871-4525-8789-1E3F80888E3A}"/>
              </a:ext>
            </a:extLst>
          </p:cNvPr>
          <p:cNvSpPr>
            <a:spLocks noGrp="1"/>
          </p:cNvSpPr>
          <p:nvPr>
            <p:ph type="title"/>
          </p:nvPr>
        </p:nvSpPr>
        <p:spPr/>
        <p:txBody>
          <a:bodyPr/>
          <a:lstStyle/>
          <a:p>
            <a:r>
              <a:rPr lang="en-US" b="1" i="0" u="none" strike="noStrike" baseline="0" dirty="0">
                <a:latin typeface="Arial" panose="020B0604020202020204" pitchFamily="34" charset="0"/>
              </a:rPr>
              <a:t>Work-Related Musculoskeletal Disorders </a:t>
            </a:r>
            <a:endParaRPr lang="en-US" dirty="0"/>
          </a:p>
        </p:txBody>
      </p:sp>
      <p:sp>
        <p:nvSpPr>
          <p:cNvPr id="3" name="Text Placeholder 2">
            <a:extLst>
              <a:ext uri="{FF2B5EF4-FFF2-40B4-BE49-F238E27FC236}">
                <a16:creationId xmlns:a16="http://schemas.microsoft.com/office/drawing/2014/main" id="{13952169-610C-4634-B18B-F8A56DF85A07}"/>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Absence of sound ergonomics workplace environment and work practices</a:t>
            </a:r>
          </a:p>
          <a:p>
            <a:pPr marR="0" lvl="1" rtl="0"/>
            <a:r>
              <a:rPr lang="en-US" b="0" i="0" u="none" strike="noStrike" baseline="0" dirty="0">
                <a:latin typeface="Arial" panose="020B0604020202020204" pitchFamily="34" charset="0"/>
              </a:rPr>
              <a:t>Lead to physical ailments termed Work-related Musculo Skeletal Disorders (WMSDs)</a:t>
            </a:r>
          </a:p>
          <a:p>
            <a:pPr marR="0" lvl="0" rtl="0"/>
            <a:r>
              <a:rPr lang="en-US" b="1" i="0" u="none" strike="noStrike" baseline="0" dirty="0">
                <a:latin typeface="Arial" panose="020B0604020202020204" pitchFamily="34" charset="0"/>
              </a:rPr>
              <a:t>WMSDs - Defined</a:t>
            </a:r>
          </a:p>
          <a:p>
            <a:pPr marR="0" lvl="1" rtl="0"/>
            <a:r>
              <a:rPr lang="en-US" b="0" i="0" u="none" strike="noStrike" baseline="0" dirty="0">
                <a:latin typeface="Arial" panose="020B0604020202020204" pitchFamily="34" charset="0"/>
              </a:rPr>
              <a:t>Muscles, joints, nerves, tendons, ligaments, cartilage, or spinal discs</a:t>
            </a:r>
          </a:p>
        </p:txBody>
      </p:sp>
      <p:pic>
        <p:nvPicPr>
          <p:cNvPr id="4" name="Picture 3">
            <a:extLst>
              <a:ext uri="{FF2B5EF4-FFF2-40B4-BE49-F238E27FC236}">
                <a16:creationId xmlns:a16="http://schemas.microsoft.com/office/drawing/2014/main" id="{71635927-33EC-446F-BD21-F2101ADED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300" y="1192887"/>
            <a:ext cx="2679700" cy="3109045"/>
          </a:xfrm>
          <a:prstGeom prst="rect">
            <a:avLst/>
          </a:prstGeom>
        </p:spPr>
      </p:pic>
      <p:pic>
        <p:nvPicPr>
          <p:cNvPr id="5" name="S31">
            <a:hlinkClick r:id="" action="ppaction://media"/>
            <a:extLst>
              <a:ext uri="{FF2B5EF4-FFF2-40B4-BE49-F238E27FC236}">
                <a16:creationId xmlns:a16="http://schemas.microsoft.com/office/drawing/2014/main" id="{C1682B44-8544-48FF-9741-6A123B017C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3681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7B98-E871-4525-8789-1E3F80888E3A}"/>
              </a:ext>
            </a:extLst>
          </p:cNvPr>
          <p:cNvSpPr>
            <a:spLocks noGrp="1"/>
          </p:cNvSpPr>
          <p:nvPr>
            <p:ph type="title"/>
          </p:nvPr>
        </p:nvSpPr>
        <p:spPr/>
        <p:txBody>
          <a:bodyPr/>
          <a:lstStyle/>
          <a:p>
            <a:r>
              <a:rPr lang="en-US" b="1" i="0" u="none" strike="noStrike" baseline="0" dirty="0">
                <a:latin typeface="Arial" panose="020B0604020202020204" pitchFamily="34" charset="0"/>
              </a:rPr>
              <a:t>Work-Related Musculoskeletal Disorders </a:t>
            </a:r>
            <a:endParaRPr lang="en-US" dirty="0"/>
          </a:p>
        </p:txBody>
      </p:sp>
      <p:sp>
        <p:nvSpPr>
          <p:cNvPr id="3" name="Text Placeholder 2">
            <a:extLst>
              <a:ext uri="{FF2B5EF4-FFF2-40B4-BE49-F238E27FC236}">
                <a16:creationId xmlns:a16="http://schemas.microsoft.com/office/drawing/2014/main" id="{13952169-610C-4634-B18B-F8A56DF85A07}"/>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Onset of WMSDs</a:t>
            </a:r>
          </a:p>
          <a:p>
            <a:pPr lvl="1"/>
            <a:r>
              <a:rPr lang="en-US" dirty="0">
                <a:latin typeface="Arial" panose="020B0604020202020204" pitchFamily="34" charset="0"/>
              </a:rPr>
              <a:t>Gradual onset of symptoms, results from longer-term wear and tear on body</a:t>
            </a:r>
          </a:p>
          <a:p>
            <a:pPr lvl="1"/>
            <a:r>
              <a:rPr lang="en-US" dirty="0">
                <a:latin typeface="Arial" panose="020B0604020202020204" pitchFamily="34" charset="0"/>
              </a:rPr>
              <a:t>Single episode like lifting a too heavy load in an awkward position</a:t>
            </a:r>
          </a:p>
        </p:txBody>
      </p:sp>
      <p:pic>
        <p:nvPicPr>
          <p:cNvPr id="4" name="S32">
            <a:hlinkClick r:id="" action="ppaction://media"/>
            <a:extLst>
              <a:ext uri="{FF2B5EF4-FFF2-40B4-BE49-F238E27FC236}">
                <a16:creationId xmlns:a16="http://schemas.microsoft.com/office/drawing/2014/main" id="{20E7E373-2B94-4508-9040-DA28E3361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a:extLst>
              <a:ext uri="{FF2B5EF4-FFF2-40B4-BE49-F238E27FC236}">
                <a16:creationId xmlns:a16="http://schemas.microsoft.com/office/drawing/2014/main" id="{04C19588-4D3F-4A09-8954-40E7BB5363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43" y="993245"/>
            <a:ext cx="4407790" cy="4645555"/>
          </a:xfrm>
          <a:prstGeom prst="rect">
            <a:avLst/>
          </a:prstGeom>
        </p:spPr>
      </p:pic>
    </p:spTree>
    <p:extLst>
      <p:ext uri="{BB962C8B-B14F-4D97-AF65-F5344CB8AC3E}">
        <p14:creationId xmlns:p14="http://schemas.microsoft.com/office/powerpoint/2010/main" val="216707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126F-1174-4528-A224-07494CFBF5F2}"/>
              </a:ext>
            </a:extLst>
          </p:cNvPr>
          <p:cNvSpPr>
            <a:spLocks noGrp="1"/>
          </p:cNvSpPr>
          <p:nvPr>
            <p:ph type="title"/>
          </p:nvPr>
        </p:nvSpPr>
        <p:spPr/>
        <p:txBody>
          <a:bodyPr/>
          <a:lstStyle/>
          <a:p>
            <a:pPr marR="0" rtl="0"/>
            <a:r>
              <a:rPr lang="en-US" b="1" i="0" u="none" strike="noStrike" baseline="0" dirty="0">
                <a:latin typeface="Arial" panose="020B0604020202020204" pitchFamily="34" charset="0"/>
              </a:rPr>
              <a:t>Causes of WMSDs</a:t>
            </a:r>
          </a:p>
        </p:txBody>
      </p:sp>
      <p:sp>
        <p:nvSpPr>
          <p:cNvPr id="3" name="Text Placeholder 2">
            <a:extLst>
              <a:ext uri="{FF2B5EF4-FFF2-40B4-BE49-F238E27FC236}">
                <a16:creationId xmlns:a16="http://schemas.microsoft.com/office/drawing/2014/main" id="{DD1EED40-4279-4644-ABFE-A98DC53896B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Factors include</a:t>
            </a:r>
          </a:p>
          <a:p>
            <a:pPr marR="0" lvl="1" rtl="0"/>
            <a:r>
              <a:rPr lang="en-US" b="0" i="0" u="none" strike="noStrike" baseline="0" dirty="0">
                <a:latin typeface="Arial" panose="020B0604020202020204" pitchFamily="34" charset="0"/>
              </a:rPr>
              <a:t>Awkward postures</a:t>
            </a:r>
          </a:p>
          <a:p>
            <a:pPr marR="0" lvl="1" rtl="0"/>
            <a:r>
              <a:rPr lang="en-US" b="0" i="0" u="none" strike="noStrike" baseline="0" dirty="0">
                <a:latin typeface="Arial" panose="020B0604020202020204" pitchFamily="34" charset="0"/>
              </a:rPr>
              <a:t>Overhead reaching</a:t>
            </a:r>
          </a:p>
          <a:p>
            <a:pPr marR="0" lvl="1" rtl="0"/>
            <a:r>
              <a:rPr lang="en-US" b="0" i="0" u="none" strike="noStrike" baseline="0" dirty="0">
                <a:latin typeface="Arial" panose="020B0604020202020204" pitchFamily="34" charset="0"/>
              </a:rPr>
              <a:t>Twisting body</a:t>
            </a:r>
          </a:p>
          <a:p>
            <a:pPr marR="0" lvl="0" rtl="0"/>
            <a:r>
              <a:rPr lang="en-US" b="1" i="0" u="none" strike="noStrike" baseline="0" dirty="0">
                <a:latin typeface="Arial" panose="020B0604020202020204" pitchFamily="34" charset="0"/>
              </a:rPr>
              <a:t>Other recognized WMSD factors</a:t>
            </a:r>
          </a:p>
          <a:p>
            <a:pPr marR="0" lvl="1" rtl="0"/>
            <a:r>
              <a:rPr lang="en-US" b="0" i="0" u="none" strike="noStrike" baseline="0" dirty="0">
                <a:latin typeface="Arial" panose="020B0604020202020204" pitchFamily="34" charset="0"/>
              </a:rPr>
              <a:t>Highly repetitive activities - pipetting and screwing/unscrewing caps on lab samples</a:t>
            </a:r>
          </a:p>
          <a:p>
            <a:pPr marR="0" lvl="1" rtl="0"/>
            <a:r>
              <a:rPr lang="en-US" b="0" i="0" u="none" strike="noStrike" baseline="0" dirty="0">
                <a:latin typeface="Arial" panose="020B0604020202020204" pitchFamily="34" charset="0"/>
              </a:rPr>
              <a:t>Contact stress - resting wrists and forearms on edge of surface</a:t>
            </a:r>
          </a:p>
          <a:p>
            <a:pPr marR="0" lvl="1" rtl="0"/>
            <a:r>
              <a:rPr lang="en-US" b="0" i="0" u="none" strike="noStrike" baseline="0" dirty="0">
                <a:latin typeface="Arial" panose="020B0604020202020204" pitchFamily="34" charset="0"/>
              </a:rPr>
              <a:t>Contact stress - leaning forward with elbows on surface	</a:t>
            </a:r>
          </a:p>
        </p:txBody>
      </p:sp>
      <p:pic>
        <p:nvPicPr>
          <p:cNvPr id="4" name="Picture 3">
            <a:extLst>
              <a:ext uri="{FF2B5EF4-FFF2-40B4-BE49-F238E27FC236}">
                <a16:creationId xmlns:a16="http://schemas.microsoft.com/office/drawing/2014/main" id="{7F816D4E-0EB0-47F4-B103-10DE61C5206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010401" y="1056860"/>
            <a:ext cx="3017520" cy="2352259"/>
          </a:xfrm>
          <a:prstGeom prst="rect">
            <a:avLst/>
          </a:prstGeom>
        </p:spPr>
      </p:pic>
      <p:pic>
        <p:nvPicPr>
          <p:cNvPr id="6" name="S33">
            <a:hlinkClick r:id="" action="ppaction://media"/>
            <a:extLst>
              <a:ext uri="{FF2B5EF4-FFF2-40B4-BE49-F238E27FC236}">
                <a16:creationId xmlns:a16="http://schemas.microsoft.com/office/drawing/2014/main" id="{35A950F4-E090-4780-9EB6-27B5A77BD7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pic>
        <p:nvPicPr>
          <p:cNvPr id="8" name="Picture 7" descr="A person standing in a kitchen&#10;&#10;Description automatically generated">
            <a:extLst>
              <a:ext uri="{FF2B5EF4-FFF2-40B4-BE49-F238E27FC236}">
                <a16:creationId xmlns:a16="http://schemas.microsoft.com/office/drawing/2014/main" id="{5FA8690A-74A9-4428-B72E-3171AA13329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010401" y="3551583"/>
            <a:ext cx="3017520" cy="2358487"/>
          </a:xfrm>
          <a:prstGeom prst="rect">
            <a:avLst/>
          </a:prstGeom>
        </p:spPr>
      </p:pic>
    </p:spTree>
    <p:extLst>
      <p:ext uri="{BB962C8B-B14F-4D97-AF65-F5344CB8AC3E}">
        <p14:creationId xmlns:p14="http://schemas.microsoft.com/office/powerpoint/2010/main" val="13573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8993-8F97-4F73-B839-0F209198136A}"/>
              </a:ext>
            </a:extLst>
          </p:cNvPr>
          <p:cNvSpPr>
            <a:spLocks noGrp="1"/>
          </p:cNvSpPr>
          <p:nvPr>
            <p:ph type="title"/>
          </p:nvPr>
        </p:nvSpPr>
        <p:spPr/>
        <p:txBody>
          <a:bodyPr/>
          <a:lstStyle/>
          <a:p>
            <a:r>
              <a:rPr lang="en-US" b="1" i="0" u="none" strike="noStrike" baseline="0" dirty="0">
                <a:latin typeface="Arial" panose="020B0604020202020204" pitchFamily="34" charset="0"/>
              </a:rPr>
              <a:t>Most Common WMSDs in Labs 	</a:t>
            </a:r>
            <a:endParaRPr lang="en-US" dirty="0"/>
          </a:p>
        </p:txBody>
      </p:sp>
      <p:graphicFrame>
        <p:nvGraphicFramePr>
          <p:cNvPr id="4" name="Table 3">
            <a:extLst>
              <a:ext uri="{FF2B5EF4-FFF2-40B4-BE49-F238E27FC236}">
                <a16:creationId xmlns:a16="http://schemas.microsoft.com/office/drawing/2014/main" id="{19543D03-EF36-4152-AEA4-CA3CEB241A6A}"/>
              </a:ext>
            </a:extLst>
          </p:cNvPr>
          <p:cNvGraphicFramePr>
            <a:graphicFrameLocks noGrp="1"/>
          </p:cNvGraphicFramePr>
          <p:nvPr>
            <p:extLst>
              <p:ext uri="{D42A27DB-BD31-4B8C-83A1-F6EECF244321}">
                <p14:modId xmlns:p14="http://schemas.microsoft.com/office/powerpoint/2010/main" val="4080604836"/>
              </p:ext>
            </p:extLst>
          </p:nvPr>
        </p:nvGraphicFramePr>
        <p:xfrm>
          <a:off x="832853" y="1006640"/>
          <a:ext cx="10978148" cy="4555962"/>
        </p:xfrm>
        <a:graphic>
          <a:graphicData uri="http://schemas.openxmlformats.org/drawingml/2006/table">
            <a:tbl>
              <a:tblPr>
                <a:tableStyleId>{69CF1AB2-1976-4502-BF36-3FF5EA218861}</a:tableStyleId>
              </a:tblPr>
              <a:tblGrid>
                <a:gridCol w="3658568">
                  <a:extLst>
                    <a:ext uri="{9D8B030D-6E8A-4147-A177-3AD203B41FA5}">
                      <a16:colId xmlns:a16="http://schemas.microsoft.com/office/drawing/2014/main" val="2042512281"/>
                    </a:ext>
                  </a:extLst>
                </a:gridCol>
                <a:gridCol w="3659790">
                  <a:extLst>
                    <a:ext uri="{9D8B030D-6E8A-4147-A177-3AD203B41FA5}">
                      <a16:colId xmlns:a16="http://schemas.microsoft.com/office/drawing/2014/main" val="323907436"/>
                    </a:ext>
                  </a:extLst>
                </a:gridCol>
                <a:gridCol w="3659790">
                  <a:extLst>
                    <a:ext uri="{9D8B030D-6E8A-4147-A177-3AD203B41FA5}">
                      <a16:colId xmlns:a16="http://schemas.microsoft.com/office/drawing/2014/main" val="2119032752"/>
                    </a:ext>
                  </a:extLst>
                </a:gridCol>
              </a:tblGrid>
              <a:tr h="553174">
                <a:tc>
                  <a:txBody>
                    <a:bodyPr/>
                    <a:lstStyle/>
                    <a:p>
                      <a:pPr marL="0" marR="0" algn="ctr">
                        <a:lnSpc>
                          <a:spcPct val="115000"/>
                        </a:lnSpc>
                        <a:spcBef>
                          <a:spcPts val="300"/>
                        </a:spcBef>
                        <a:spcAft>
                          <a:spcPts val="0"/>
                        </a:spcAft>
                      </a:pPr>
                      <a:r>
                        <a:rPr lang="en-US" sz="2400" b="1" u="none" kern="1200" dirty="0">
                          <a:effectLst/>
                        </a:rPr>
                        <a:t>WMSD</a:t>
                      </a:r>
                      <a:endParaRPr lang="en-US" sz="2400" b="1" u="none"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b="1" u="none" kern="1200">
                          <a:effectLst/>
                        </a:rPr>
                        <a:t>Cause</a:t>
                      </a:r>
                      <a:endParaRPr lang="en-US" sz="2400" b="1" u="none">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b="1" u="none" kern="1200" dirty="0">
                          <a:effectLst/>
                        </a:rPr>
                        <a:t>Lab Tasks</a:t>
                      </a:r>
                      <a:endParaRPr lang="en-US" sz="2400" b="1" u="none"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extLst>
                  <a:ext uri="{0D108BD9-81ED-4DB2-BD59-A6C34878D82A}">
                    <a16:rowId xmlns:a16="http://schemas.microsoft.com/office/drawing/2014/main" val="48692932"/>
                  </a:ext>
                </a:extLst>
              </a:tr>
              <a:tr h="1000697">
                <a:tc>
                  <a:txBody>
                    <a:bodyPr/>
                    <a:lstStyle/>
                    <a:p>
                      <a:pPr marL="0" marR="0" algn="ctr">
                        <a:lnSpc>
                          <a:spcPct val="115000"/>
                        </a:lnSpc>
                        <a:spcBef>
                          <a:spcPts val="300"/>
                        </a:spcBef>
                        <a:spcAft>
                          <a:spcPts val="0"/>
                        </a:spcAft>
                      </a:pPr>
                      <a:r>
                        <a:rPr lang="en-US" sz="2400" kern="1200" dirty="0">
                          <a:effectLst/>
                        </a:rPr>
                        <a:t>Rotator Cuff Tendinitis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Repetitive tasks with elbows above mid-torso height</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Biosafety Cabinets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extLst>
                  <a:ext uri="{0D108BD9-81ED-4DB2-BD59-A6C34878D82A}">
                    <a16:rowId xmlns:a16="http://schemas.microsoft.com/office/drawing/2014/main" val="2990473885"/>
                  </a:ext>
                </a:extLst>
              </a:tr>
              <a:tr h="1000697">
                <a:tc>
                  <a:txBody>
                    <a:bodyPr/>
                    <a:lstStyle/>
                    <a:p>
                      <a:pPr marL="0" marR="0" algn="ctr">
                        <a:lnSpc>
                          <a:spcPct val="115000"/>
                        </a:lnSpc>
                        <a:spcBef>
                          <a:spcPts val="300"/>
                        </a:spcBef>
                        <a:spcAft>
                          <a:spcPts val="0"/>
                        </a:spcAft>
                      </a:pPr>
                      <a:r>
                        <a:rPr lang="en-US" sz="2400" kern="1200" dirty="0">
                          <a:effectLst/>
                        </a:rPr>
                        <a:t>DeQuervains Tendinitis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Forceful grasping and turning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Volumetric handling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extLst>
                  <a:ext uri="{0D108BD9-81ED-4DB2-BD59-A6C34878D82A}">
                    <a16:rowId xmlns:a16="http://schemas.microsoft.com/office/drawing/2014/main" val="2892097675"/>
                  </a:ext>
                </a:extLst>
              </a:tr>
              <a:tr h="1000697">
                <a:tc>
                  <a:txBody>
                    <a:bodyPr/>
                    <a:lstStyle/>
                    <a:p>
                      <a:pPr marL="0" marR="0" algn="ctr">
                        <a:lnSpc>
                          <a:spcPct val="115000"/>
                        </a:lnSpc>
                        <a:spcBef>
                          <a:spcPts val="300"/>
                        </a:spcBef>
                        <a:spcAft>
                          <a:spcPts val="0"/>
                        </a:spcAft>
                      </a:pPr>
                      <a:r>
                        <a:rPr lang="en-US" sz="2400" kern="1200" dirty="0">
                          <a:effectLst/>
                        </a:rPr>
                        <a:t>Trigger Finger</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Repetitive use of tools with sharp handles or hard edges</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Pipetting</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extLst>
                  <a:ext uri="{0D108BD9-81ED-4DB2-BD59-A6C34878D82A}">
                    <a16:rowId xmlns:a16="http://schemas.microsoft.com/office/drawing/2014/main" val="1510030060"/>
                  </a:ext>
                </a:extLst>
              </a:tr>
              <a:tr h="1000697">
                <a:tc>
                  <a:txBody>
                    <a:bodyPr/>
                    <a:lstStyle/>
                    <a:p>
                      <a:pPr marL="0" marR="0" algn="ctr">
                        <a:lnSpc>
                          <a:spcPct val="115000"/>
                        </a:lnSpc>
                        <a:spcBef>
                          <a:spcPts val="300"/>
                        </a:spcBef>
                        <a:spcAft>
                          <a:spcPts val="0"/>
                        </a:spcAft>
                      </a:pPr>
                      <a:r>
                        <a:rPr lang="en-US" sz="2400" kern="1200" dirty="0">
                          <a:effectLst/>
                        </a:rPr>
                        <a:t>Thoracic Outlet Syndrome</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a:effectLst/>
                        </a:rPr>
                        <a:t>Arm elevation</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45720" marR="45720"/>
                </a:tc>
                <a:tc>
                  <a:txBody>
                    <a:bodyPr/>
                    <a:lstStyle/>
                    <a:p>
                      <a:pPr marL="0" marR="0" algn="ctr">
                        <a:lnSpc>
                          <a:spcPct val="115000"/>
                        </a:lnSpc>
                        <a:spcBef>
                          <a:spcPts val="300"/>
                        </a:spcBef>
                        <a:spcAft>
                          <a:spcPts val="0"/>
                        </a:spcAft>
                      </a:pPr>
                      <a:r>
                        <a:rPr lang="en-US" sz="2400" kern="1200" dirty="0">
                          <a:effectLst/>
                        </a:rPr>
                        <a:t>High workstation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45720" marR="45720"/>
                </a:tc>
                <a:extLst>
                  <a:ext uri="{0D108BD9-81ED-4DB2-BD59-A6C34878D82A}">
                    <a16:rowId xmlns:a16="http://schemas.microsoft.com/office/drawing/2014/main" val="2703506472"/>
                  </a:ext>
                </a:extLst>
              </a:tr>
            </a:tbl>
          </a:graphicData>
        </a:graphic>
      </p:graphicFrame>
      <p:pic>
        <p:nvPicPr>
          <p:cNvPr id="5" name="S34">
            <a:hlinkClick r:id="" action="ppaction://media"/>
            <a:extLst>
              <a:ext uri="{FF2B5EF4-FFF2-40B4-BE49-F238E27FC236}">
                <a16:creationId xmlns:a16="http://schemas.microsoft.com/office/drawing/2014/main" id="{CFA4C684-EFC4-49D1-84EC-ED3E8CDCA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8971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6C14-4A76-4756-972F-9E9361A14078}"/>
              </a:ext>
            </a:extLst>
          </p:cNvPr>
          <p:cNvSpPr>
            <a:spLocks noGrp="1"/>
          </p:cNvSpPr>
          <p:nvPr>
            <p:ph type="title"/>
          </p:nvPr>
        </p:nvSpPr>
        <p:spPr/>
        <p:txBody>
          <a:bodyPr/>
          <a:lstStyle/>
          <a:p>
            <a:r>
              <a:rPr lang="en-US" b="1" i="0" u="none" strike="noStrike" baseline="0" dirty="0">
                <a:latin typeface="Arial" panose="020B0604020202020204" pitchFamily="34" charset="0"/>
              </a:rPr>
              <a:t>Medical Intervention</a:t>
            </a:r>
            <a:endParaRPr lang="en-US" dirty="0"/>
          </a:p>
        </p:txBody>
      </p:sp>
      <p:sp>
        <p:nvSpPr>
          <p:cNvPr id="3" name="Text Placeholder 2">
            <a:extLst>
              <a:ext uri="{FF2B5EF4-FFF2-40B4-BE49-F238E27FC236}">
                <a16:creationId xmlns:a16="http://schemas.microsoft.com/office/drawing/2014/main" id="{B4FF81F1-7079-41A5-B4C4-93BF5AB7197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Not everyone will develop WMSDs</a:t>
            </a:r>
          </a:p>
          <a:p>
            <a:pPr marR="0" lvl="1" rtl="0"/>
            <a:r>
              <a:rPr lang="en-US" b="0" i="0" u="none" strike="noStrike" baseline="0" dirty="0">
                <a:latin typeface="Arial" panose="020B0604020202020204" pitchFamily="34" charset="0"/>
              </a:rPr>
              <a:t>Important to understand WMSD basics</a:t>
            </a:r>
          </a:p>
          <a:p>
            <a:pPr marR="0" lvl="1" rtl="0"/>
            <a:r>
              <a:rPr lang="en-US" b="0" i="0" u="none" strike="noStrike" baseline="0" dirty="0">
                <a:latin typeface="Arial" panose="020B0604020202020204" pitchFamily="34" charset="0"/>
              </a:rPr>
              <a:t>Identify potential issues early on</a:t>
            </a:r>
          </a:p>
          <a:p>
            <a:pPr marR="0" lvl="1" rtl="0"/>
            <a:r>
              <a:rPr lang="en-US" b="0" i="0" u="none" strike="noStrike" baseline="0" dirty="0">
                <a:latin typeface="Arial" panose="020B0604020202020204" pitchFamily="34" charset="0"/>
              </a:rPr>
              <a:t>Enact preventive measures</a:t>
            </a:r>
          </a:p>
          <a:p>
            <a:pPr marR="0" lvl="0" rtl="0"/>
            <a:r>
              <a:rPr lang="en-US" b="1" i="0" u="none" strike="noStrike" baseline="0" dirty="0">
                <a:latin typeface="Arial" panose="020B0604020202020204" pitchFamily="34" charset="0"/>
              </a:rPr>
              <a:t>Don’t allow small issues to develop into major ones!</a:t>
            </a:r>
          </a:p>
          <a:p>
            <a:pPr marR="0" lvl="1" rtl="0"/>
            <a:r>
              <a:rPr lang="en-US" dirty="0">
                <a:latin typeface="Arial" panose="020B0604020202020204" pitchFamily="34" charset="0"/>
              </a:rPr>
              <a:t>Report any significant medical issues to appropriate individuals in workplace</a:t>
            </a:r>
            <a:r>
              <a:rPr lang="en-US" b="1" i="0" u="none" strike="noStrike" baseline="0" dirty="0">
                <a:latin typeface="Arial" panose="020B0604020202020204" pitchFamily="34" charset="0"/>
              </a:rPr>
              <a:t>	</a:t>
            </a:r>
            <a:endParaRPr lang="en-US" dirty="0"/>
          </a:p>
        </p:txBody>
      </p:sp>
      <p:pic>
        <p:nvPicPr>
          <p:cNvPr id="5" name="Picture 4" descr="A person standing in front of a computer&#10;&#10;Description automatically generated">
            <a:extLst>
              <a:ext uri="{FF2B5EF4-FFF2-40B4-BE49-F238E27FC236}">
                <a16:creationId xmlns:a16="http://schemas.microsoft.com/office/drawing/2014/main" id="{2C5B5087-BAAA-422D-A8A4-B4B6233793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23583"/>
            <a:ext cx="5867400" cy="3872484"/>
          </a:xfrm>
          <a:prstGeom prst="rect">
            <a:avLst/>
          </a:prstGeom>
        </p:spPr>
      </p:pic>
      <p:pic>
        <p:nvPicPr>
          <p:cNvPr id="4" name="S35">
            <a:hlinkClick r:id="" action="ppaction://media"/>
            <a:extLst>
              <a:ext uri="{FF2B5EF4-FFF2-40B4-BE49-F238E27FC236}">
                <a16:creationId xmlns:a16="http://schemas.microsoft.com/office/drawing/2014/main" id="{35ADE1B7-AE3B-4393-8BB7-13F90AF046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47935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WMSDs</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798014" y="1081786"/>
            <a:ext cx="9793785" cy="4398063"/>
          </a:xfrm>
          <a:prstGeom prst="rect">
            <a:avLst/>
          </a:prstGeom>
        </p:spPr>
        <p:txBody>
          <a:bodyPr wrap="square">
            <a:spAutoFit/>
          </a:bodyPr>
          <a:lstStyle/>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Work-related musculoskeletal disorders involve the muscles, joints, nerves, tendons, ligaments, cartilage, or spinal discs.  True/False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WMSDs may result from:</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Longer-term wear and tear on the body.</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 single episode activity like lifting.</a:t>
            </a:r>
          </a:p>
          <a:p>
            <a:pPr marL="342900" marR="0" lvl="0" indent="-342900">
              <a:lnSpc>
                <a:spcPct val="107000"/>
              </a:lnSpc>
              <a:spcBef>
                <a:spcPts val="0"/>
              </a:spcBef>
              <a:spcAft>
                <a:spcPts val="80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Both A. and B.</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Recognized WMSD factors include:</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Repetitive activities like pipetting and screwing/unscrewing caps on lab samples.</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Contact stress like resting wrists and forearms on the edge of a surface or leaning forward with elbows on surface.</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Awkward postures, overhead reaching, and twisting the body.</a:t>
            </a:r>
          </a:p>
          <a:p>
            <a:pPr marL="342900" marR="0" lvl="0" indent="-342900">
              <a:lnSpc>
                <a:spcPct val="107000"/>
              </a:lnSpc>
              <a:spcBef>
                <a:spcPts val="0"/>
              </a:spcBef>
              <a:spcAft>
                <a:spcPts val="80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The best solution for WMSDs is to ignore them and hope they will go away.  True/False</a:t>
            </a:r>
          </a:p>
        </p:txBody>
      </p:sp>
      <p:pic>
        <p:nvPicPr>
          <p:cNvPr id="5" name="S29">
            <a:hlinkClick r:id="" action="ppaction://media"/>
            <a:extLst>
              <a:ext uri="{FF2B5EF4-FFF2-40B4-BE49-F238E27FC236}">
                <a16:creationId xmlns:a16="http://schemas.microsoft.com/office/drawing/2014/main" id="{4AA71ADE-1CCC-4247-8226-E7B5289B02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07625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WMSDs</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798014" y="1081786"/>
            <a:ext cx="9793785" cy="4398063"/>
          </a:xfrm>
          <a:prstGeom prst="rect">
            <a:avLst/>
          </a:prstGeom>
        </p:spPr>
        <p:txBody>
          <a:bodyPr wrap="square">
            <a:spAutoFit/>
          </a:bodyPr>
          <a:lstStyle/>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Work-related musculoskeletal disorders involve the muscles, joints, nerves, tendons, ligaments, cartilage, or spinal discs.  </a:t>
            </a:r>
            <a:r>
              <a:rPr lang="en-US" sz="1800" b="1" dirty="0">
                <a:effectLst/>
                <a:highlight>
                  <a:srgbClr val="FFFF00"/>
                </a:highlight>
                <a:latin typeface="Arial" panose="020B0604020202020204" pitchFamily="34" charset="0"/>
                <a:ea typeface="Times New Roman" panose="02020603050405020304" pitchFamily="18" charset="0"/>
              </a:rPr>
              <a:t>True</a:t>
            </a:r>
            <a:r>
              <a:rPr lang="en-US" sz="1800" b="1" dirty="0">
                <a:effectLst/>
                <a:latin typeface="Arial" panose="020B0604020202020204" pitchFamily="34" charset="0"/>
                <a:ea typeface="Times New Roman" panose="02020603050405020304" pitchFamily="18" charset="0"/>
              </a:rPr>
              <a:t>/False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WMSDs may result from:</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Longer-term wear and tear on the body.</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 single episode activity like lifting.</a:t>
            </a:r>
          </a:p>
          <a:p>
            <a:pPr marL="342900" marR="0" lvl="0" indent="-342900">
              <a:lnSpc>
                <a:spcPct val="107000"/>
              </a:lnSpc>
              <a:spcBef>
                <a:spcPts val="0"/>
              </a:spcBef>
              <a:spcAft>
                <a:spcPts val="800"/>
              </a:spcAft>
              <a:buFont typeface="+mj-lt"/>
              <a:buAutoNum type="alphaUcPeriod"/>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Both A. and B.</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Recognized WMSD factors include:</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Repetitive activities like pipetting and screwing/unscrewing caps on lab samples.</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Contact stress like resting wrists and forearms on the edge of a surface or leaning forward with elbows on surface.</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Awkward postures, overhead reaching, and twisting the body.</a:t>
            </a:r>
          </a:p>
          <a:p>
            <a:pPr marL="342900" marR="0" lvl="0" indent="-342900">
              <a:lnSpc>
                <a:spcPct val="107000"/>
              </a:lnSpc>
              <a:spcBef>
                <a:spcPts val="0"/>
              </a:spcBef>
              <a:spcAft>
                <a:spcPts val="800"/>
              </a:spcAft>
              <a:buFont typeface="+mj-lt"/>
              <a:buAutoNum type="alphaUcPeriod"/>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The best solution for WMSDs is to ignore them and hope they will go away.  True/</a:t>
            </a: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False</a:t>
            </a:r>
          </a:p>
        </p:txBody>
      </p:sp>
      <p:pic>
        <p:nvPicPr>
          <p:cNvPr id="5" name="S30">
            <a:hlinkClick r:id="" action="ppaction://media"/>
            <a:extLst>
              <a:ext uri="{FF2B5EF4-FFF2-40B4-BE49-F238E27FC236}">
                <a16:creationId xmlns:a16="http://schemas.microsoft.com/office/drawing/2014/main" id="{C2DFA1B4-3839-4BE4-B6E8-835920A2C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737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B17B-FEDF-4E17-B443-D86D752498C5}"/>
              </a:ext>
            </a:extLst>
          </p:cNvPr>
          <p:cNvSpPr>
            <a:spLocks noGrp="1"/>
          </p:cNvSpPr>
          <p:nvPr>
            <p:ph type="title"/>
          </p:nvPr>
        </p:nvSpPr>
        <p:spPr/>
        <p:txBody>
          <a:bodyPr/>
          <a:lstStyle/>
          <a:p>
            <a:r>
              <a:rPr lang="en-US" b="1" i="0" u="none" strike="noStrike" baseline="0" dirty="0">
                <a:latin typeface="Arial" panose="020B0604020202020204" pitchFamily="34" charset="0"/>
              </a:rPr>
              <a:t>Warm-up and Stretching </a:t>
            </a:r>
            <a:endParaRPr lang="en-US" dirty="0"/>
          </a:p>
        </p:txBody>
      </p:sp>
      <p:sp>
        <p:nvSpPr>
          <p:cNvPr id="3" name="Text Placeholder 2">
            <a:extLst>
              <a:ext uri="{FF2B5EF4-FFF2-40B4-BE49-F238E27FC236}">
                <a16:creationId xmlns:a16="http://schemas.microsoft.com/office/drawing/2014/main" id="{F2EE7448-7BE1-4469-AEF8-EC90F0D7020E}"/>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Benefits</a:t>
            </a:r>
          </a:p>
          <a:p>
            <a:pPr marR="0" lvl="1" rtl="0"/>
            <a:r>
              <a:rPr lang="en-US" b="0" i="0" u="none" strike="noStrike" baseline="0" dirty="0">
                <a:latin typeface="Arial" panose="020B0604020202020204" pitchFamily="34" charset="0"/>
              </a:rPr>
              <a:t>Minimizes likelihood of injury</a:t>
            </a:r>
          </a:p>
          <a:p>
            <a:pPr marR="0" lvl="1" rtl="0"/>
            <a:r>
              <a:rPr lang="en-US" b="0" i="0" u="none" strike="noStrike" baseline="0" dirty="0">
                <a:latin typeface="Arial" panose="020B0604020202020204" pitchFamily="34" charset="0"/>
              </a:rPr>
              <a:t>Enhances performance</a:t>
            </a:r>
          </a:p>
          <a:p>
            <a:pPr marR="0" lvl="0" rtl="0"/>
            <a:r>
              <a:rPr lang="en-US" b="1" i="0" u="none" strike="noStrike" baseline="0" dirty="0">
                <a:latin typeface="Arial" panose="020B0604020202020204" pitchFamily="34" charset="0"/>
              </a:rPr>
              <a:t>Specifically doing to warm up and stretch as part of job?</a:t>
            </a:r>
          </a:p>
          <a:p>
            <a:pPr marR="0" lvl="1" rtl="0"/>
            <a:r>
              <a:rPr lang="en-US" b="0" i="0" u="none" strike="noStrike" baseline="0" dirty="0">
                <a:latin typeface="Arial" panose="020B0604020202020204" pitchFamily="34" charset="0"/>
              </a:rPr>
              <a:t>If the answer is . . . nothing</a:t>
            </a:r>
          </a:p>
          <a:p>
            <a:pPr marR="0" lvl="1" rtl="0"/>
            <a:r>
              <a:rPr lang="en-US" b="0" i="0" u="none" strike="noStrike" baseline="0" dirty="0">
                <a:latin typeface="Arial" panose="020B0604020202020204" pitchFamily="34" charset="0"/>
              </a:rPr>
              <a:t>Increasing risk of suffering musculoskeletal disorder</a:t>
            </a:r>
          </a:p>
          <a:p>
            <a:pPr marR="0" lvl="1" rtl="0"/>
            <a:r>
              <a:rPr lang="en-US" b="0" i="0" u="none" strike="noStrike" baseline="0" dirty="0">
                <a:latin typeface="Arial" panose="020B0604020202020204" pitchFamily="34" charset="0"/>
              </a:rPr>
              <a:t>Limiting level of job performance	</a:t>
            </a:r>
            <a:endParaRPr lang="en-US" dirty="0"/>
          </a:p>
        </p:txBody>
      </p:sp>
      <p:pic>
        <p:nvPicPr>
          <p:cNvPr id="4" name="Picture 3">
            <a:extLst>
              <a:ext uri="{FF2B5EF4-FFF2-40B4-BE49-F238E27FC236}">
                <a16:creationId xmlns:a16="http://schemas.microsoft.com/office/drawing/2014/main" id="{A7F1C30B-76B4-4E6B-B31A-5FD1EF93D5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958" y="998622"/>
            <a:ext cx="5949575" cy="3352800"/>
          </a:xfrm>
          <a:prstGeom prst="rect">
            <a:avLst/>
          </a:prstGeom>
        </p:spPr>
      </p:pic>
      <p:pic>
        <p:nvPicPr>
          <p:cNvPr id="5" name="S38">
            <a:hlinkClick r:id="" action="ppaction://media"/>
            <a:extLst>
              <a:ext uri="{FF2B5EF4-FFF2-40B4-BE49-F238E27FC236}">
                <a16:creationId xmlns:a16="http://schemas.microsoft.com/office/drawing/2014/main" id="{9206DC23-B900-4642-BC15-4C2275B905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9658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7943-4E74-40AA-8796-C34743F18BB1}"/>
              </a:ext>
            </a:extLst>
          </p:cNvPr>
          <p:cNvSpPr>
            <a:spLocks noGrp="1"/>
          </p:cNvSpPr>
          <p:nvPr>
            <p:ph type="title"/>
          </p:nvPr>
        </p:nvSpPr>
        <p:spPr/>
        <p:txBody>
          <a:bodyPr/>
          <a:lstStyle/>
          <a:p>
            <a:r>
              <a:rPr lang="en-US" b="1" i="0" u="none" strike="noStrike" baseline="0" dirty="0">
                <a:latin typeface="Arial" panose="020B0604020202020204" pitchFamily="34" charset="0"/>
              </a:rPr>
              <a:t>Role of APHIS </a:t>
            </a:r>
            <a:endParaRPr lang="en-US" dirty="0"/>
          </a:p>
        </p:txBody>
      </p:sp>
      <p:sp>
        <p:nvSpPr>
          <p:cNvPr id="3" name="Text Placeholder 2">
            <a:extLst>
              <a:ext uri="{FF2B5EF4-FFF2-40B4-BE49-F238E27FC236}">
                <a16:creationId xmlns:a16="http://schemas.microsoft.com/office/drawing/2014/main" id="{518BF226-BBC9-417D-9876-8BBBE7FB4186}"/>
              </a:ext>
            </a:extLst>
          </p:cNvPr>
          <p:cNvSpPr>
            <a:spLocks noGrp="1"/>
          </p:cNvSpPr>
          <p:nvPr>
            <p:ph type="body" idx="1"/>
          </p:nvPr>
        </p:nvSpPr>
        <p:spPr>
          <a:xfrm>
            <a:off x="812800" y="1066800"/>
            <a:ext cx="5283200" cy="4525963"/>
          </a:xfrm>
        </p:spPr>
        <p:txBody>
          <a:bodyPr/>
          <a:lstStyle/>
          <a:p>
            <a:pPr marR="0" lvl="0" rtl="0"/>
            <a:r>
              <a:rPr lang="en-US" b="1" i="0" u="none" strike="noStrike" baseline="0" dirty="0">
                <a:latin typeface="Arial" panose="020B0604020202020204" pitchFamily="34" charset="0"/>
              </a:rPr>
              <a:t>Multi-faceted Agency</a:t>
            </a:r>
          </a:p>
          <a:p>
            <a:pPr marR="0" lvl="1" rtl="0"/>
            <a:r>
              <a:rPr lang="en-US" b="0" i="0" u="none" strike="noStrike" baseline="0" dirty="0">
                <a:latin typeface="Arial" panose="020B0604020202020204" pitchFamily="34" charset="0"/>
              </a:rPr>
              <a:t>Protecting and promoting U.S. agricultural health</a:t>
            </a:r>
          </a:p>
          <a:p>
            <a:pPr marR="0" lvl="1" rtl="0"/>
            <a:r>
              <a:rPr lang="en-US" b="0" i="0" u="none" strike="noStrike" baseline="0" dirty="0">
                <a:latin typeface="Arial" panose="020B0604020202020204" pitchFamily="34" charset="0"/>
              </a:rPr>
              <a:t>Regulating genetically engineered organisms</a:t>
            </a:r>
          </a:p>
          <a:p>
            <a:pPr marR="0" lvl="1" rtl="0"/>
            <a:r>
              <a:rPr lang="en-US" b="0" i="0" u="none" strike="noStrike" baseline="0" dirty="0">
                <a:latin typeface="Arial" panose="020B0604020202020204" pitchFamily="34" charset="0"/>
              </a:rPr>
              <a:t>Administering Animal Welfare Act</a:t>
            </a:r>
          </a:p>
          <a:p>
            <a:pPr marR="0" lvl="0" rtl="0"/>
            <a:r>
              <a:rPr lang="en-US" b="1" i="0" u="none" strike="noStrike" baseline="0" dirty="0">
                <a:latin typeface="Arial" panose="020B0604020202020204" pitchFamily="34" charset="0"/>
              </a:rPr>
              <a:t>Overall USDA mission</a:t>
            </a:r>
          </a:p>
          <a:p>
            <a:pPr marR="0" lvl="1" rtl="0"/>
            <a:r>
              <a:rPr lang="en-US" b="0" i="0" u="none" strike="noStrike" baseline="0" dirty="0">
                <a:latin typeface="Arial" panose="020B0604020202020204" pitchFamily="34" charset="0"/>
              </a:rPr>
              <a:t>Protect and promote food, agriculture, natural resources and related issues	</a:t>
            </a:r>
          </a:p>
        </p:txBody>
      </p:sp>
      <p:pic>
        <p:nvPicPr>
          <p:cNvPr id="6" name="Picture 5" descr="A close up of a person wearing glasses&#10;&#10;Description automatically generated">
            <a:extLst>
              <a:ext uri="{FF2B5EF4-FFF2-40B4-BE49-F238E27FC236}">
                <a16:creationId xmlns:a16="http://schemas.microsoft.com/office/drawing/2014/main" id="{411CE8EC-2809-4A91-9B99-F570EC398F8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1066800"/>
            <a:ext cx="4876800" cy="2064020"/>
          </a:xfrm>
          <a:prstGeom prst="rect">
            <a:avLst/>
          </a:prstGeom>
        </p:spPr>
      </p:pic>
      <p:pic>
        <p:nvPicPr>
          <p:cNvPr id="8" name="Picture 7" descr="A banana tree with fruit hanging from a branch&#10;&#10;Description automatically generated">
            <a:extLst>
              <a:ext uri="{FF2B5EF4-FFF2-40B4-BE49-F238E27FC236}">
                <a16:creationId xmlns:a16="http://schemas.microsoft.com/office/drawing/2014/main" id="{3549A50A-A015-45B1-97EC-924B0E5DB3D5}"/>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96000" y="3296275"/>
            <a:ext cx="4876800" cy="2461943"/>
          </a:xfrm>
          <a:prstGeom prst="rect">
            <a:avLst/>
          </a:prstGeom>
        </p:spPr>
      </p:pic>
      <p:pic>
        <p:nvPicPr>
          <p:cNvPr id="5" name="S03">
            <a:hlinkClick r:id="" action="ppaction://media"/>
            <a:extLst>
              <a:ext uri="{FF2B5EF4-FFF2-40B4-BE49-F238E27FC236}">
                <a16:creationId xmlns:a16="http://schemas.microsoft.com/office/drawing/2014/main" id="{A2E9CC1C-4414-4E5E-AB9B-2592E0A83D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3471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A6B9A-A6E7-4646-9F89-478F933918D4}"/>
              </a:ext>
            </a:extLst>
          </p:cNvPr>
          <p:cNvSpPr>
            <a:spLocks noGrp="1"/>
          </p:cNvSpPr>
          <p:nvPr>
            <p:ph type="title"/>
          </p:nvPr>
        </p:nvSpPr>
        <p:spPr/>
        <p:txBody>
          <a:bodyPr/>
          <a:lstStyle/>
          <a:p>
            <a:r>
              <a:rPr lang="en-US" b="1" i="0" u="none" strike="noStrike" baseline="0" dirty="0">
                <a:latin typeface="Arial" panose="020B0604020202020204" pitchFamily="34" charset="0"/>
              </a:rPr>
              <a:t>Warm-up and Stretching </a:t>
            </a:r>
            <a:endParaRPr lang="en-US" dirty="0"/>
          </a:p>
        </p:txBody>
      </p:sp>
      <p:sp>
        <p:nvSpPr>
          <p:cNvPr id="3" name="Text Placeholder 2">
            <a:extLst>
              <a:ext uri="{FF2B5EF4-FFF2-40B4-BE49-F238E27FC236}">
                <a16:creationId xmlns:a16="http://schemas.microsoft.com/office/drawing/2014/main" id="{4A18448A-4EFE-4D94-A9F6-492CB578E244}"/>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Stretching not only primes body:</a:t>
            </a:r>
          </a:p>
          <a:p>
            <a:pPr marR="0" lvl="1" rtl="0"/>
            <a:r>
              <a:rPr lang="en-US" b="0" i="0" u="none" strike="noStrike" baseline="0" dirty="0">
                <a:latin typeface="Arial" panose="020B0604020202020204" pitchFamily="34" charset="0"/>
              </a:rPr>
              <a:t>Increases blood flow to working tissues providing more oxygen and nutrition </a:t>
            </a:r>
          </a:p>
          <a:p>
            <a:pPr marR="0" lvl="1" rtl="0"/>
            <a:r>
              <a:rPr lang="en-US" b="0" i="0" u="none" strike="noStrike" baseline="0" dirty="0">
                <a:latin typeface="Arial" panose="020B0604020202020204" pitchFamily="34" charset="0"/>
              </a:rPr>
              <a:t>Loosen joints to decrease stiffness</a:t>
            </a:r>
          </a:p>
          <a:p>
            <a:pPr marR="0" lvl="1" rtl="0"/>
            <a:r>
              <a:rPr lang="en-US" b="0" i="0" u="none" strike="noStrike" baseline="0" dirty="0">
                <a:latin typeface="Arial" panose="020B0604020202020204" pitchFamily="34" charset="0"/>
              </a:rPr>
              <a:t>Improve alertness levels through increased levels of oxygen in blood going to brain </a:t>
            </a:r>
          </a:p>
          <a:p>
            <a:pPr marR="0" lvl="0" rtl="0"/>
            <a:r>
              <a:rPr lang="en-US" b="1" i="0" u="none" strike="noStrike" baseline="0" dirty="0">
                <a:latin typeface="Arial" panose="020B0604020202020204" pitchFamily="34" charset="0"/>
              </a:rPr>
              <a:t>Think of it, all of this just from stretching!	</a:t>
            </a:r>
            <a:endParaRPr lang="en-US" dirty="0"/>
          </a:p>
        </p:txBody>
      </p:sp>
      <p:pic>
        <p:nvPicPr>
          <p:cNvPr id="4" name="Picture 3" descr="A person standing on a dirt road&#10;&#10;Description automatically generated">
            <a:extLst>
              <a:ext uri="{FF2B5EF4-FFF2-40B4-BE49-F238E27FC236}">
                <a16:creationId xmlns:a16="http://schemas.microsoft.com/office/drawing/2014/main" id="{101AECB0-2334-48CF-9824-1B78CE07446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92784" y="996288"/>
            <a:ext cx="5638800" cy="4545517"/>
          </a:xfrm>
          <a:prstGeom prst="rect">
            <a:avLst/>
          </a:prstGeom>
        </p:spPr>
      </p:pic>
      <p:pic>
        <p:nvPicPr>
          <p:cNvPr id="5" name="S39">
            <a:hlinkClick r:id="" action="ppaction://media"/>
            <a:extLst>
              <a:ext uri="{FF2B5EF4-FFF2-40B4-BE49-F238E27FC236}">
                <a16:creationId xmlns:a16="http://schemas.microsoft.com/office/drawing/2014/main" id="{D159364D-222C-4B40-A946-CFCAC3EF7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819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D810-F323-481D-841A-78DF63AC0ABA}"/>
              </a:ext>
            </a:extLst>
          </p:cNvPr>
          <p:cNvSpPr>
            <a:spLocks noGrp="1"/>
          </p:cNvSpPr>
          <p:nvPr>
            <p:ph type="title"/>
          </p:nvPr>
        </p:nvSpPr>
        <p:spPr/>
        <p:txBody>
          <a:bodyPr/>
          <a:lstStyle/>
          <a:p>
            <a:r>
              <a:rPr lang="en-US" b="1" i="0" u="none" strike="noStrike" baseline="0" dirty="0">
                <a:latin typeface="Arial" panose="020B0604020202020204" pitchFamily="34" charset="0"/>
              </a:rPr>
              <a:t>Warm-up and Stretching Guidelines</a:t>
            </a:r>
            <a:endParaRPr lang="en-US" dirty="0"/>
          </a:p>
        </p:txBody>
      </p:sp>
      <p:sp>
        <p:nvSpPr>
          <p:cNvPr id="3" name="Text Placeholder 2">
            <a:extLst>
              <a:ext uri="{FF2B5EF4-FFF2-40B4-BE49-F238E27FC236}">
                <a16:creationId xmlns:a16="http://schemas.microsoft.com/office/drawing/2014/main" id="{63FA2B24-3F8D-4EE1-A374-B4B677102B3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Follow any specific medical restrictions</a:t>
            </a:r>
          </a:p>
          <a:p>
            <a:pPr marR="0" lvl="0" rtl="0"/>
            <a:r>
              <a:rPr lang="en-US" b="1" i="0" u="none" strike="noStrike" baseline="0" dirty="0">
                <a:latin typeface="Arial" panose="020B0604020202020204" pitchFamily="34" charset="0"/>
              </a:rPr>
              <a:t>Warm-up by performing a few repetitive movements</a:t>
            </a:r>
          </a:p>
          <a:p>
            <a:pPr marR="0" lvl="1" rtl="0"/>
            <a:r>
              <a:rPr lang="en-US" b="0" i="0" u="none" strike="noStrike" baseline="0" dirty="0">
                <a:latin typeface="Arial" panose="020B0604020202020204" pitchFamily="34" charset="0"/>
              </a:rPr>
              <a:t> Making and opening a fist or performing shoulder rolls</a:t>
            </a:r>
          </a:p>
          <a:p>
            <a:r>
              <a:rPr lang="en-US" b="1" i="0" u="none" strike="noStrike" baseline="0" dirty="0">
                <a:latin typeface="Arial" panose="020B0604020202020204" pitchFamily="34" charset="0"/>
              </a:rPr>
              <a:t>Always stretch from neutral position</a:t>
            </a:r>
          </a:p>
          <a:p>
            <a:r>
              <a:rPr lang="en-US" dirty="0">
                <a:solidFill>
                  <a:prstClr val="black"/>
                </a:solidFill>
                <a:latin typeface="Arial" panose="020B0604020202020204" pitchFamily="34" charset="0"/>
              </a:rPr>
              <a:t>Use slow controlled movements</a:t>
            </a:r>
          </a:p>
          <a:p>
            <a:pPr marR="0" lvl="0" rtl="0"/>
            <a:endParaRPr lang="en-US" b="1" i="0" u="none" strike="noStrike" baseline="0" dirty="0">
              <a:latin typeface="Arial" panose="020B0604020202020204" pitchFamily="34" charset="0"/>
            </a:endParaRPr>
          </a:p>
        </p:txBody>
      </p:sp>
      <p:sp>
        <p:nvSpPr>
          <p:cNvPr id="4" name="Rectangle 3">
            <a:extLst>
              <a:ext uri="{FF2B5EF4-FFF2-40B4-BE49-F238E27FC236}">
                <a16:creationId xmlns:a16="http://schemas.microsoft.com/office/drawing/2014/main" id="{BB3C9446-8744-4C2F-9175-30E14DD85215}"/>
              </a:ext>
            </a:extLst>
          </p:cNvPr>
          <p:cNvSpPr/>
          <p:nvPr/>
        </p:nvSpPr>
        <p:spPr>
          <a:xfrm>
            <a:off x="6019800" y="962527"/>
            <a:ext cx="6096000" cy="3316292"/>
          </a:xfrm>
          <a:prstGeom prst="rect">
            <a:avLst/>
          </a:prstGeom>
        </p:spPr>
        <p:txBody>
          <a:bodyPr>
            <a:spAutoFit/>
          </a:bodyPr>
          <a:lstStyle/>
          <a:p>
            <a:pPr marL="319088" lvl="0" indent="-319088">
              <a:spcBef>
                <a:spcPts val="700"/>
              </a:spcBef>
              <a:buClr>
                <a:srgbClr val="71685A"/>
              </a:buClr>
              <a:buSzPct val="60000"/>
              <a:buFont typeface="Wingdings" panose="05000000000000000000" pitchFamily="2" charset="2"/>
              <a:buChar char=""/>
            </a:pPr>
            <a:r>
              <a:rPr lang="en-US" sz="2400" b="1" dirty="0">
                <a:solidFill>
                  <a:prstClr val="black"/>
                </a:solidFill>
                <a:latin typeface="Arial" panose="020B0604020202020204" pitchFamily="34" charset="0"/>
                <a:cs typeface="+mn-cs"/>
              </a:rPr>
              <a:t>Push stretch only as far as is comfortable for you</a:t>
            </a:r>
          </a:p>
          <a:p>
            <a:pPr marL="319088" lvl="0" indent="-319088">
              <a:spcBef>
                <a:spcPts val="700"/>
              </a:spcBef>
              <a:buClr>
                <a:srgbClr val="71685A"/>
              </a:buClr>
              <a:buSzPct val="60000"/>
              <a:buFont typeface="Wingdings" panose="05000000000000000000" pitchFamily="2" charset="2"/>
              <a:buChar char=""/>
            </a:pPr>
            <a:r>
              <a:rPr lang="en-US" sz="2400" b="1" dirty="0">
                <a:solidFill>
                  <a:prstClr val="black"/>
                </a:solidFill>
                <a:latin typeface="Arial" panose="020B0604020202020204" pitchFamily="34" charset="0"/>
                <a:cs typeface="+mn-cs"/>
              </a:rPr>
              <a:t>You should feel a stretch not pain </a:t>
            </a:r>
          </a:p>
          <a:p>
            <a:pPr marL="319088" lvl="0" indent="-319088">
              <a:spcBef>
                <a:spcPts val="700"/>
              </a:spcBef>
              <a:buClr>
                <a:srgbClr val="71685A"/>
              </a:buClr>
              <a:buSzPct val="60000"/>
              <a:buFont typeface="Wingdings" panose="05000000000000000000" pitchFamily="2" charset="2"/>
              <a:buChar char=""/>
            </a:pPr>
            <a:r>
              <a:rPr lang="en-US" sz="2400" b="1" dirty="0">
                <a:solidFill>
                  <a:prstClr val="black"/>
                </a:solidFill>
                <a:latin typeface="Arial" panose="020B0604020202020204" pitchFamily="34" charset="0"/>
                <a:cs typeface="+mn-cs"/>
              </a:rPr>
              <a:t>Listen to your body - Stop stretch if experience any numbness or tingling</a:t>
            </a:r>
          </a:p>
          <a:p>
            <a:pPr marL="319088" lvl="0" indent="-319088">
              <a:spcBef>
                <a:spcPts val="700"/>
              </a:spcBef>
              <a:buClr>
                <a:srgbClr val="71685A"/>
              </a:buClr>
              <a:buSzPct val="60000"/>
              <a:buFont typeface="Wingdings" panose="05000000000000000000" pitchFamily="2" charset="2"/>
              <a:buChar char=""/>
            </a:pPr>
            <a:r>
              <a:rPr lang="en-US" sz="2400" b="1" dirty="0">
                <a:solidFill>
                  <a:prstClr val="black"/>
                </a:solidFill>
                <a:latin typeface="Arial" panose="020B0604020202020204" pitchFamily="34" charset="0"/>
                <a:cs typeface="+mn-cs"/>
              </a:rPr>
              <a:t>Don't hold breath during stretch – breathe in with stretch and out with relaxation</a:t>
            </a:r>
            <a:endParaRPr lang="en-US" dirty="0"/>
          </a:p>
        </p:txBody>
      </p:sp>
      <p:pic>
        <p:nvPicPr>
          <p:cNvPr id="5" name="S40">
            <a:hlinkClick r:id="" action="ppaction://media"/>
            <a:extLst>
              <a:ext uri="{FF2B5EF4-FFF2-40B4-BE49-F238E27FC236}">
                <a16:creationId xmlns:a16="http://schemas.microsoft.com/office/drawing/2014/main" id="{C55F15AB-B430-4313-A9E5-22C3ACFE5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2687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E6A9-8B62-487A-9657-C19B55253F5B}"/>
              </a:ext>
            </a:extLst>
          </p:cNvPr>
          <p:cNvSpPr>
            <a:spLocks noGrp="1"/>
          </p:cNvSpPr>
          <p:nvPr>
            <p:ph type="title"/>
          </p:nvPr>
        </p:nvSpPr>
        <p:spPr/>
        <p:txBody>
          <a:bodyPr/>
          <a:lstStyle/>
          <a:p>
            <a:r>
              <a:rPr lang="en-US" b="1" i="0" u="none" strike="noStrike" baseline="0" dirty="0">
                <a:latin typeface="Arial" panose="020B0604020202020204" pitchFamily="34" charset="0"/>
              </a:rPr>
              <a:t>Selected Stretches 	</a:t>
            </a:r>
            <a:endParaRPr lang="en-US" dirty="0"/>
          </a:p>
        </p:txBody>
      </p:sp>
      <p:pic>
        <p:nvPicPr>
          <p:cNvPr id="6" name="Picture 5" descr="A screenshot of a cell phone&#10;&#10;Description automatically generated">
            <a:extLst>
              <a:ext uri="{FF2B5EF4-FFF2-40B4-BE49-F238E27FC236}">
                <a16:creationId xmlns:a16="http://schemas.microsoft.com/office/drawing/2014/main" id="{DFB00864-D40A-40AE-A262-6DFE9319C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034004"/>
            <a:ext cx="3835785" cy="4789992"/>
          </a:xfrm>
          <a:prstGeom prst="rect">
            <a:avLst/>
          </a:prstGeom>
          <a:ln w="9525">
            <a:solidFill>
              <a:schemeClr val="tx1"/>
            </a:solidFill>
          </a:ln>
        </p:spPr>
      </p:pic>
      <p:sp>
        <p:nvSpPr>
          <p:cNvPr id="8" name="Text Placeholder 2">
            <a:extLst>
              <a:ext uri="{FF2B5EF4-FFF2-40B4-BE49-F238E27FC236}">
                <a16:creationId xmlns:a16="http://schemas.microsoft.com/office/drawing/2014/main" id="{BADD2851-D170-4881-8F5E-591AFEB21527}"/>
              </a:ext>
            </a:extLst>
          </p:cNvPr>
          <p:cNvSpPr>
            <a:spLocks noGrp="1"/>
          </p:cNvSpPr>
          <p:nvPr>
            <p:ph type="body" idx="1"/>
          </p:nvPr>
        </p:nvSpPr>
        <p:spPr>
          <a:xfrm>
            <a:off x="817563" y="990600"/>
            <a:ext cx="5278437" cy="4648200"/>
          </a:xfrm>
        </p:spPr>
        <p:txBody>
          <a:bodyPr/>
          <a:lstStyle/>
          <a:p>
            <a:pPr marL="0" indent="0">
              <a:spcBef>
                <a:spcPts val="0"/>
              </a:spcBef>
              <a:spcAft>
                <a:spcPts val="0"/>
              </a:spcAft>
              <a:buNone/>
            </a:pPr>
            <a:r>
              <a:rPr lang="en-US" sz="1800" dirty="0">
                <a:latin typeface="Arial" panose="020B0604020202020204" pitchFamily="34" charset="0"/>
                <a:cs typeface="Arial" panose="020B0604020202020204" pitchFamily="34" charset="0"/>
              </a:rPr>
              <a:t>Handout</a:t>
            </a:r>
          </a:p>
          <a:p>
            <a:pPr marL="0" indent="0">
              <a:spcBef>
                <a:spcPts val="0"/>
              </a:spcBef>
              <a:spcAft>
                <a:spcPts val="0"/>
              </a:spcAft>
              <a:buNone/>
            </a:pPr>
            <a:r>
              <a:rPr lang="en-US" sz="1800" b="0" dirty="0">
                <a:latin typeface="Arial" panose="020B0604020202020204" pitchFamily="34" charset="0"/>
                <a:cs typeface="Arial" panose="020B0604020202020204" pitchFamily="34" charset="0"/>
              </a:rPr>
              <a:t>Click on the icon to the right of the title to open the document.</a:t>
            </a:r>
          </a:p>
          <a:p>
            <a:pPr>
              <a:spcBef>
                <a:spcPts val="1200"/>
              </a:spcBef>
              <a:spcAft>
                <a:spcPts val="1200"/>
              </a:spcAft>
            </a:pPr>
            <a:r>
              <a:rPr lang="en-US" sz="1800" dirty="0">
                <a:latin typeface="Arial" panose="020B0604020202020204" pitchFamily="34" charset="0"/>
                <a:cs typeface="Arial" panose="020B0604020202020204" pitchFamily="34" charset="0"/>
              </a:rPr>
              <a:t>Stretching Poster </a:t>
            </a:r>
          </a:p>
          <a:p>
            <a:pPr>
              <a:spcBef>
                <a:spcPts val="1200"/>
              </a:spcBef>
              <a:spcAft>
                <a:spcPts val="1200"/>
              </a:spcAft>
            </a:pPr>
            <a:endParaRPr lang="en-US" sz="1800" dirty="0">
              <a:latin typeface="Arial" panose="020B0604020202020204" pitchFamily="34" charset="0"/>
              <a:cs typeface="Arial" panose="020B0604020202020204" pitchFamily="34" charset="0"/>
            </a:endParaRPr>
          </a:p>
          <a:p>
            <a:pPr>
              <a:spcBef>
                <a:spcPts val="1200"/>
              </a:spcBef>
              <a:spcAft>
                <a:spcPts val="1200"/>
              </a:spcAft>
            </a:pPr>
            <a:endParaRPr lang="en-US" sz="1800" dirty="0">
              <a:latin typeface="Arial" panose="020B0604020202020204" pitchFamily="34" charset="0"/>
              <a:cs typeface="Arial" panose="020B0604020202020204" pitchFamily="34" charset="0"/>
            </a:endParaRPr>
          </a:p>
        </p:txBody>
      </p:sp>
      <p:graphicFrame>
        <p:nvGraphicFramePr>
          <p:cNvPr id="3" name="Object 2">
            <a:hlinkClick r:id="" action="ppaction://ole?verb=0"/>
            <a:extLst>
              <a:ext uri="{FF2B5EF4-FFF2-40B4-BE49-F238E27FC236}">
                <a16:creationId xmlns:a16="http://schemas.microsoft.com/office/drawing/2014/main" id="{3774131D-4549-44DB-945F-0A0B75004150}"/>
              </a:ext>
            </a:extLst>
          </p:cNvPr>
          <p:cNvGraphicFramePr>
            <a:graphicFrameLocks noChangeAspect="1"/>
          </p:cNvGraphicFramePr>
          <p:nvPr>
            <p:extLst>
              <p:ext uri="{D42A27DB-BD31-4B8C-83A1-F6EECF244321}">
                <p14:modId xmlns:p14="http://schemas.microsoft.com/office/powerpoint/2010/main" val="1482504732"/>
              </p:ext>
            </p:extLst>
          </p:nvPr>
        </p:nvGraphicFramePr>
        <p:xfrm>
          <a:off x="3456781" y="1905000"/>
          <a:ext cx="914400" cy="771525"/>
        </p:xfrm>
        <a:graphic>
          <a:graphicData uri="http://schemas.openxmlformats.org/presentationml/2006/ole">
            <mc:AlternateContent xmlns:mc="http://schemas.openxmlformats.org/markup-compatibility/2006">
              <mc:Choice xmlns:v="urn:schemas-microsoft-com:vml" Requires="v">
                <p:oleObj spid="_x0000_s3103" name="Acrobat Document" showAsIcon="1" r:id="rId5" imgW="914400" imgH="771480" progId="Acrobat.Document.DC">
                  <p:embed/>
                </p:oleObj>
              </mc:Choice>
              <mc:Fallback>
                <p:oleObj name="Acrobat Document" showAsIcon="1" r:id="rId5" imgW="914400" imgH="771480" progId="Acrobat.Document.DC">
                  <p:embed/>
                  <p:pic>
                    <p:nvPicPr>
                      <p:cNvPr id="0" name=""/>
                      <p:cNvPicPr/>
                      <p:nvPr/>
                    </p:nvPicPr>
                    <p:blipFill>
                      <a:blip r:embed="rId6"/>
                      <a:stretch>
                        <a:fillRect/>
                      </a:stretch>
                    </p:blipFill>
                    <p:spPr>
                      <a:xfrm>
                        <a:off x="3456781" y="1905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72691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Warm-up and Stretching</a:t>
            </a:r>
            <a:endParaRPr lang="en-US" dirty="0"/>
          </a:p>
        </p:txBody>
      </p:sp>
      <p:sp>
        <p:nvSpPr>
          <p:cNvPr id="4" name="Rectangle 3">
            <a:extLst>
              <a:ext uri="{FF2B5EF4-FFF2-40B4-BE49-F238E27FC236}">
                <a16:creationId xmlns:a16="http://schemas.microsoft.com/office/drawing/2014/main" id="{A173B973-2D77-4EDE-A253-3639E682C727}"/>
              </a:ext>
            </a:extLst>
          </p:cNvPr>
          <p:cNvSpPr/>
          <p:nvPr/>
        </p:nvSpPr>
        <p:spPr>
          <a:xfrm>
            <a:off x="812800" y="1016030"/>
            <a:ext cx="10236200" cy="4256999"/>
          </a:xfrm>
          <a:prstGeom prst="rect">
            <a:avLst/>
          </a:prstGeom>
        </p:spPr>
        <p:txBody>
          <a:bodyPr wrap="square">
            <a:spAutoFit/>
          </a:bodyPr>
          <a:lstStyle/>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Warm-up and Stretching:</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Increases blood flow to the working tissues providing more oxygen and nutrition.</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Helps to loosen the joints to decrease stiffness.</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Improves alertness levels.</a:t>
            </a:r>
          </a:p>
          <a:p>
            <a:pPr marL="342900" marR="0" lvl="0" indent="-342900">
              <a:lnSpc>
                <a:spcPct val="107000"/>
              </a:lnSpc>
              <a:spcBef>
                <a:spcPts val="0"/>
              </a:spcBef>
              <a:spcAft>
                <a:spcPts val="80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The following guidelines should be followed with a stretching program:</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Ignore any specific medical restrictions.</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Always stretch from the neutral position.</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Use fast jerky movements.</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Push the stretch only as far as is comfortable for you.</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Listen to your body - stop the stretch if you experience any numbness or tingling.</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B. D. and E. above.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When you stretch you should hold your breath the entire duration of the stretch.  True/False</a:t>
            </a:r>
          </a:p>
        </p:txBody>
      </p:sp>
      <p:pic>
        <p:nvPicPr>
          <p:cNvPr id="6" name="S29">
            <a:hlinkClick r:id="" action="ppaction://media"/>
            <a:extLst>
              <a:ext uri="{FF2B5EF4-FFF2-40B4-BE49-F238E27FC236}">
                <a16:creationId xmlns:a16="http://schemas.microsoft.com/office/drawing/2014/main" id="{4B3FA071-AB16-4E03-865C-0579C9943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76825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Warm-up and Stretching</a:t>
            </a:r>
            <a:endParaRPr lang="en-US" dirty="0"/>
          </a:p>
        </p:txBody>
      </p:sp>
      <p:sp>
        <p:nvSpPr>
          <p:cNvPr id="4" name="Rectangle 3">
            <a:extLst>
              <a:ext uri="{FF2B5EF4-FFF2-40B4-BE49-F238E27FC236}">
                <a16:creationId xmlns:a16="http://schemas.microsoft.com/office/drawing/2014/main" id="{A173B973-2D77-4EDE-A253-3639E682C727}"/>
              </a:ext>
            </a:extLst>
          </p:cNvPr>
          <p:cNvSpPr/>
          <p:nvPr/>
        </p:nvSpPr>
        <p:spPr>
          <a:xfrm>
            <a:off x="812800" y="1016030"/>
            <a:ext cx="10236200" cy="4256999"/>
          </a:xfrm>
          <a:prstGeom prst="rect">
            <a:avLst/>
          </a:prstGeom>
        </p:spPr>
        <p:txBody>
          <a:bodyPr wrap="square">
            <a:spAutoFit/>
          </a:bodyPr>
          <a:lstStyle/>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Stretching:</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Increases blood flow to the working tissues providing more oxygen and nutrition.</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Helps to loosen the joints to decrease stiffness.</a:t>
            </a:r>
          </a:p>
          <a:p>
            <a:pPr marL="342900" marR="0" lvl="0" indent="-342900">
              <a:lnSpc>
                <a:spcPct val="107000"/>
              </a:lnSpc>
              <a:spcBef>
                <a:spcPts val="0"/>
              </a:spcBef>
              <a:spcAft>
                <a:spcPts val="0"/>
              </a:spcAft>
              <a:buFont typeface="+mj-lt"/>
              <a:buAutoNum type="alphaUcPeriod"/>
            </a:pPr>
            <a:r>
              <a:rPr lang="en-US" sz="1800" dirty="0">
                <a:effectLst/>
                <a:latin typeface="Arial" panose="020B0604020202020204" pitchFamily="34" charset="0"/>
                <a:ea typeface="Calibri" panose="020F0502020204030204" pitchFamily="34" charset="0"/>
                <a:cs typeface="Times New Roman" panose="02020603050405020304" pitchFamily="18" charset="0"/>
              </a:rPr>
              <a:t>Improves alertness levels.</a:t>
            </a:r>
          </a:p>
          <a:p>
            <a:pPr marL="342900" marR="0" lvl="0" indent="-342900">
              <a:lnSpc>
                <a:spcPct val="107000"/>
              </a:lnSpc>
              <a:spcBef>
                <a:spcPts val="0"/>
              </a:spcBef>
              <a:spcAft>
                <a:spcPts val="800"/>
              </a:spcAft>
              <a:buFont typeface="+mj-lt"/>
              <a:buAutoNum type="alphaUcPeriod"/>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The following guidelines should be followed with a stretching program:</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Ignore any specific medical restrictions.</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Always stretch from the neutral position.</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Use fast jerky movements.</a:t>
            </a:r>
          </a:p>
          <a:p>
            <a:pPr marL="34290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Push the stretch only as far as is comfortable for you.</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cs typeface="Times New Roman" panose="02020603050405020304" pitchFamily="18" charset="0"/>
              </a:rPr>
              <a:t>Listen to your body - stop the stretch if you experience any numbness or tingling.</a:t>
            </a:r>
          </a:p>
          <a:p>
            <a:pPr marL="342900" marR="0" lvl="0" indent="-342900">
              <a:lnSpc>
                <a:spcPct val="107000"/>
              </a:lnSpc>
              <a:spcBef>
                <a:spcPts val="0"/>
              </a:spcBef>
              <a:spcAft>
                <a:spcPts val="0"/>
              </a:spcAft>
              <a:buFont typeface="+mj-lt"/>
              <a:buAutoNum type="alphaUcPeriod"/>
            </a:pPr>
            <a:r>
              <a:rPr lang="en-US" dirty="0">
                <a:highlight>
                  <a:srgbClr val="FFFF00"/>
                </a:highlight>
                <a:latin typeface="Arial" panose="020B0604020202020204" pitchFamily="34" charset="0"/>
                <a:cs typeface="Times New Roman" panose="02020603050405020304" pitchFamily="18" charset="0"/>
              </a:rPr>
              <a:t>B. D. and E. above.</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When you stretch you should hold your breath the entire duration of the stretch.  True/</a:t>
            </a:r>
            <a:r>
              <a:rPr lang="en-US" sz="1800" b="1" dirty="0">
                <a:effectLst/>
                <a:highlight>
                  <a:srgbClr val="FFFF00"/>
                </a:highlight>
                <a:latin typeface="Arial" panose="020B0604020202020204" pitchFamily="34" charset="0"/>
                <a:ea typeface="Times New Roman" panose="02020603050405020304" pitchFamily="18" charset="0"/>
              </a:rPr>
              <a:t>False</a:t>
            </a:r>
          </a:p>
        </p:txBody>
      </p:sp>
      <p:pic>
        <p:nvPicPr>
          <p:cNvPr id="5" name="S30">
            <a:hlinkClick r:id="" action="ppaction://media"/>
            <a:extLst>
              <a:ext uri="{FF2B5EF4-FFF2-40B4-BE49-F238E27FC236}">
                <a16:creationId xmlns:a16="http://schemas.microsoft.com/office/drawing/2014/main" id="{09A05E27-CA29-40E6-B67B-F514F28E5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44614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452B-76E3-42A7-8194-896EDF9FAF6A}"/>
              </a:ext>
            </a:extLst>
          </p:cNvPr>
          <p:cNvSpPr>
            <a:spLocks noGrp="1"/>
          </p:cNvSpPr>
          <p:nvPr>
            <p:ph type="title"/>
          </p:nvPr>
        </p:nvSpPr>
        <p:spPr/>
        <p:txBody>
          <a:bodyPr/>
          <a:lstStyle/>
          <a:p>
            <a:r>
              <a:rPr lang="en-US" b="1" i="0" u="none" strike="noStrike" baseline="0" dirty="0">
                <a:latin typeface="Arial" panose="020B0604020202020204" pitchFamily="34" charset="0"/>
              </a:rPr>
              <a:t>Physical Fitness and Health and Wellness</a:t>
            </a:r>
            <a:endParaRPr lang="en-US" dirty="0"/>
          </a:p>
        </p:txBody>
      </p:sp>
      <p:sp>
        <p:nvSpPr>
          <p:cNvPr id="3" name="Text Placeholder 2">
            <a:extLst>
              <a:ext uri="{FF2B5EF4-FFF2-40B4-BE49-F238E27FC236}">
                <a16:creationId xmlns:a16="http://schemas.microsoft.com/office/drawing/2014/main" id="{BC398309-85D8-4430-AB62-8AB360FFC9B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Well-balanced Physical Fitness Program</a:t>
            </a:r>
          </a:p>
          <a:p>
            <a:pPr marR="0" lvl="1" rtl="0"/>
            <a:r>
              <a:rPr lang="en-US" b="0" i="0" u="none" strike="noStrike" baseline="0" dirty="0">
                <a:latin typeface="Arial" panose="020B0604020202020204" pitchFamily="34" charset="0"/>
              </a:rPr>
              <a:t>Job provide all components of well-rounded, well-balanced physical fitness program?</a:t>
            </a:r>
          </a:p>
          <a:p>
            <a:pPr marR="0" lvl="1" rtl="0"/>
            <a:r>
              <a:rPr lang="en-US" b="0" i="0" u="none" strike="noStrike" baseline="0" dirty="0">
                <a:latin typeface="Arial" panose="020B0604020202020204" pitchFamily="34" charset="0"/>
              </a:rPr>
              <a:t>More than likely the answer is NO.</a:t>
            </a:r>
          </a:p>
          <a:p>
            <a:pPr marR="0" lvl="0" rtl="0"/>
            <a:r>
              <a:rPr lang="en-US" b="1" i="0" u="none" strike="noStrike" baseline="0" dirty="0">
                <a:latin typeface="Arial" panose="020B0604020202020204" pitchFamily="34" charset="0"/>
              </a:rPr>
              <a:t>Individuals with balanced personal physical fitness less likely to sustain injury</a:t>
            </a:r>
          </a:p>
          <a:p>
            <a:pPr marR="0" lvl="0" rtl="0"/>
            <a:r>
              <a:rPr lang="en-US" b="1" i="0" u="none" strike="noStrike" baseline="0" dirty="0">
                <a:latin typeface="Arial" panose="020B0604020202020204" pitchFamily="34" charset="0"/>
              </a:rPr>
              <a:t>Strength,</a:t>
            </a:r>
            <a:r>
              <a:rPr lang="en-US" b="1" i="0" u="none" strike="noStrike" dirty="0">
                <a:latin typeface="Arial" panose="020B0604020202020204" pitchFamily="34" charset="0"/>
              </a:rPr>
              <a:t> f</a:t>
            </a:r>
            <a:r>
              <a:rPr lang="en-US" b="1" i="0" u="none" strike="noStrike" baseline="0" dirty="0">
                <a:latin typeface="Arial" panose="020B0604020202020204" pitchFamily="34" charset="0"/>
              </a:rPr>
              <a:t>lexibility and aerobic endurance</a:t>
            </a:r>
            <a:endParaRPr lang="en-US" dirty="0"/>
          </a:p>
        </p:txBody>
      </p:sp>
      <p:pic>
        <p:nvPicPr>
          <p:cNvPr id="4" name="Picture 3">
            <a:extLst>
              <a:ext uri="{FF2B5EF4-FFF2-40B4-BE49-F238E27FC236}">
                <a16:creationId xmlns:a16="http://schemas.microsoft.com/office/drawing/2014/main" id="{75DEA2C2-26F7-493E-9834-F9926E2C2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074" y="1014664"/>
            <a:ext cx="5915526" cy="4493839"/>
          </a:xfrm>
          <a:prstGeom prst="rect">
            <a:avLst/>
          </a:prstGeom>
        </p:spPr>
      </p:pic>
      <p:pic>
        <p:nvPicPr>
          <p:cNvPr id="5" name="S44">
            <a:hlinkClick r:id="" action="ppaction://media"/>
            <a:extLst>
              <a:ext uri="{FF2B5EF4-FFF2-40B4-BE49-F238E27FC236}">
                <a16:creationId xmlns:a16="http://schemas.microsoft.com/office/drawing/2014/main" id="{A7E8EEAC-3264-4065-A834-71D9BE6554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369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6771-5CED-4296-9726-E4F49CC25F16}"/>
              </a:ext>
            </a:extLst>
          </p:cNvPr>
          <p:cNvSpPr>
            <a:spLocks noGrp="1"/>
          </p:cNvSpPr>
          <p:nvPr>
            <p:ph type="title"/>
          </p:nvPr>
        </p:nvSpPr>
        <p:spPr/>
        <p:txBody>
          <a:bodyPr/>
          <a:lstStyle/>
          <a:p>
            <a:r>
              <a:rPr lang="en-US" dirty="0">
                <a:solidFill>
                  <a:srgbClr val="3E3D2D"/>
                </a:solidFill>
                <a:latin typeface="Arial" panose="020B0604020202020204" pitchFamily="34" charset="0"/>
              </a:rPr>
              <a:t>Very Important Point</a:t>
            </a:r>
            <a:endParaRPr lang="en-US" b="1" i="0" u="none" strike="noStrike" baseline="0" dirty="0">
              <a:latin typeface="Arial" panose="020B0604020202020204" pitchFamily="34" charset="0"/>
            </a:endParaRPr>
          </a:p>
        </p:txBody>
      </p:sp>
      <p:sp>
        <p:nvSpPr>
          <p:cNvPr id="3" name="Text Placeholder 2">
            <a:extLst>
              <a:ext uri="{FF2B5EF4-FFF2-40B4-BE49-F238E27FC236}">
                <a16:creationId xmlns:a16="http://schemas.microsoft.com/office/drawing/2014/main" id="{F0758F22-9AF6-46CF-BF10-6D0050B590C1}"/>
              </a:ext>
            </a:extLst>
          </p:cNvPr>
          <p:cNvSpPr>
            <a:spLocks noGrp="1"/>
          </p:cNvSpPr>
          <p:nvPr>
            <p:ph type="body" idx="1"/>
          </p:nvPr>
        </p:nvSpPr>
        <p:spPr>
          <a:xfrm>
            <a:off x="812800" y="1497848"/>
            <a:ext cx="10769600" cy="3276599"/>
          </a:xfrm>
        </p:spPr>
        <p:txBody>
          <a:bodyPr/>
          <a:lstStyle/>
          <a:p>
            <a:pPr marL="0" lvl="0" indent="0" algn="ctr">
              <a:buNone/>
            </a:pPr>
            <a:r>
              <a:rPr lang="en-US" sz="4400" dirty="0">
                <a:solidFill>
                  <a:srgbClr val="3E3D2D"/>
                </a:solidFill>
                <a:latin typeface="Arial" panose="020B0604020202020204" pitchFamily="34" charset="0"/>
                <a:ea typeface="+mj-ea"/>
                <a:cs typeface="+mj-cs"/>
              </a:rPr>
              <a:t>If you have any health concerns about starting a physical fitness program you should always consult with your health care professional before starting.</a:t>
            </a:r>
            <a:endParaRPr lang="en-US" sz="3200" b="0" i="0" u="none" strike="noStrike" baseline="0" dirty="0">
              <a:latin typeface="Arial" panose="020B0604020202020204" pitchFamily="34" charset="0"/>
            </a:endParaRPr>
          </a:p>
        </p:txBody>
      </p:sp>
      <p:pic>
        <p:nvPicPr>
          <p:cNvPr id="4" name="S45">
            <a:hlinkClick r:id="" action="ppaction://media"/>
            <a:extLst>
              <a:ext uri="{FF2B5EF4-FFF2-40B4-BE49-F238E27FC236}">
                <a16:creationId xmlns:a16="http://schemas.microsoft.com/office/drawing/2014/main" id="{C1645306-303D-43A3-A3DD-B5BCED9E2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987042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496D-D771-4D78-8DCE-AC5071CE7C2E}"/>
              </a:ext>
            </a:extLst>
          </p:cNvPr>
          <p:cNvSpPr>
            <a:spLocks noGrp="1"/>
          </p:cNvSpPr>
          <p:nvPr>
            <p:ph type="title"/>
          </p:nvPr>
        </p:nvSpPr>
        <p:spPr/>
        <p:txBody>
          <a:bodyPr/>
          <a:lstStyle/>
          <a:p>
            <a:r>
              <a:rPr lang="en-US" b="1" i="0" u="none" strike="noStrike" baseline="0" dirty="0">
                <a:latin typeface="Arial" panose="020B0604020202020204" pitchFamily="34" charset="0"/>
              </a:rPr>
              <a:t>Personal Health and Wellness</a:t>
            </a:r>
            <a:endParaRPr lang="en-US" dirty="0"/>
          </a:p>
        </p:txBody>
      </p:sp>
      <p:sp>
        <p:nvSpPr>
          <p:cNvPr id="3" name="Text Placeholder 2">
            <a:extLst>
              <a:ext uri="{FF2B5EF4-FFF2-40B4-BE49-F238E27FC236}">
                <a16:creationId xmlns:a16="http://schemas.microsoft.com/office/drawing/2014/main" id="{038A560C-3222-4A89-AA0A-088A01206482}"/>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Factors:</a:t>
            </a:r>
          </a:p>
          <a:p>
            <a:pPr marR="0" lvl="1" rtl="0">
              <a:spcBef>
                <a:spcPts val="0"/>
              </a:spcBef>
            </a:pPr>
            <a:r>
              <a:rPr lang="en-US" b="0" i="0" u="none" strike="noStrike" baseline="0" dirty="0">
                <a:latin typeface="Arial" panose="020B0604020202020204" pitchFamily="34" charset="0"/>
              </a:rPr>
              <a:t>Adequate diet and nutrition</a:t>
            </a:r>
          </a:p>
          <a:p>
            <a:pPr marR="0" lvl="1" rtl="0">
              <a:spcBef>
                <a:spcPts val="0"/>
              </a:spcBef>
            </a:pPr>
            <a:r>
              <a:rPr lang="en-US" b="0" i="0" u="none" strike="noStrike" baseline="0" dirty="0">
                <a:latin typeface="Arial" panose="020B0604020202020204" pitchFamily="34" charset="0"/>
              </a:rPr>
              <a:t>Body weight control</a:t>
            </a:r>
          </a:p>
          <a:p>
            <a:pPr marR="0" lvl="1" rtl="0">
              <a:spcBef>
                <a:spcPts val="0"/>
              </a:spcBef>
            </a:pPr>
            <a:r>
              <a:rPr lang="en-US" b="0" i="0" u="none" strike="noStrike" baseline="0" dirty="0">
                <a:latin typeface="Arial" panose="020B0604020202020204" pitchFamily="34" charset="0"/>
              </a:rPr>
              <a:t>Stress management</a:t>
            </a:r>
          </a:p>
          <a:p>
            <a:pPr marR="0" lvl="1" rtl="0">
              <a:spcBef>
                <a:spcPts val="0"/>
              </a:spcBef>
            </a:pPr>
            <a:r>
              <a:rPr lang="en-US" b="0" i="0" u="none" strike="noStrike" baseline="0" dirty="0">
                <a:latin typeface="Arial" panose="020B0604020202020204" pitchFamily="34" charset="0"/>
              </a:rPr>
              <a:t>Smoking cessation</a:t>
            </a:r>
          </a:p>
          <a:p>
            <a:pPr marR="0" lvl="1" rtl="0">
              <a:spcBef>
                <a:spcPts val="0"/>
              </a:spcBef>
            </a:pPr>
            <a:r>
              <a:rPr lang="en-US" b="0" i="0" u="none" strike="noStrike" baseline="0" dirty="0">
                <a:latin typeface="Arial" panose="020B0604020202020204" pitchFamily="34" charset="0"/>
              </a:rPr>
              <a:t>Blood pressure control</a:t>
            </a:r>
          </a:p>
          <a:p>
            <a:pPr marR="0" lvl="1" rtl="0">
              <a:spcBef>
                <a:spcPts val="0"/>
              </a:spcBef>
            </a:pPr>
            <a:r>
              <a:rPr lang="en-US" b="0" i="0" u="none" strike="noStrike" baseline="0" dirty="0">
                <a:latin typeface="Arial" panose="020B0604020202020204" pitchFamily="34" charset="0"/>
              </a:rPr>
              <a:t>Adequate rest from sleep and</a:t>
            </a:r>
          </a:p>
          <a:p>
            <a:pPr marR="0" lvl="1" rtl="0">
              <a:spcBef>
                <a:spcPts val="0"/>
              </a:spcBef>
            </a:pPr>
            <a:r>
              <a:rPr lang="en-US" b="0" i="0" u="none" strike="noStrike" baseline="0" dirty="0">
                <a:latin typeface="Arial" panose="020B0604020202020204" pitchFamily="34" charset="0"/>
              </a:rPr>
              <a:t>Fluid intake to avoid getting dehydrated</a:t>
            </a:r>
          </a:p>
          <a:p>
            <a:pPr marR="0" lvl="0" rtl="0"/>
            <a:r>
              <a:rPr lang="en-US" b="1" i="0" u="none" strike="noStrike" baseline="0" dirty="0">
                <a:latin typeface="Arial" panose="020B0604020202020204" pitchFamily="34" charset="0"/>
              </a:rPr>
              <a:t>Factors under our control</a:t>
            </a:r>
          </a:p>
          <a:p>
            <a:pPr marR="0" lvl="1" rtl="0"/>
            <a:r>
              <a:rPr lang="en-US" b="0" i="0" u="none" strike="noStrike" baseline="0" dirty="0">
                <a:latin typeface="Arial" panose="020B0604020202020204" pitchFamily="34" charset="0"/>
              </a:rPr>
              <a:t>Personal physical fitness and health and wellness</a:t>
            </a:r>
            <a:r>
              <a:rPr lang="en-US" b="1" i="0" u="none" strike="noStrike" baseline="0" dirty="0">
                <a:latin typeface="Arial" panose="020B0604020202020204" pitchFamily="34" charset="0"/>
              </a:rPr>
              <a:t>	</a:t>
            </a:r>
            <a:endParaRPr lang="en-US" dirty="0"/>
          </a:p>
        </p:txBody>
      </p:sp>
      <p:pic>
        <p:nvPicPr>
          <p:cNvPr id="4" name="Picture 3">
            <a:extLst>
              <a:ext uri="{FF2B5EF4-FFF2-40B4-BE49-F238E27FC236}">
                <a16:creationId xmlns:a16="http://schemas.microsoft.com/office/drawing/2014/main" id="{95ACAF41-65C7-47C5-B7B8-3CDE18A0E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970548"/>
            <a:ext cx="3581400" cy="5253381"/>
          </a:xfrm>
          <a:prstGeom prst="rect">
            <a:avLst/>
          </a:prstGeom>
        </p:spPr>
      </p:pic>
      <p:pic>
        <p:nvPicPr>
          <p:cNvPr id="5" name="S46">
            <a:hlinkClick r:id="" action="ppaction://media"/>
            <a:extLst>
              <a:ext uri="{FF2B5EF4-FFF2-40B4-BE49-F238E27FC236}">
                <a16:creationId xmlns:a16="http://schemas.microsoft.com/office/drawing/2014/main" id="{927C3A48-95A7-4760-A1CC-ACA270CA40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6083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a:xfrm>
            <a:off x="800768" y="88552"/>
            <a:ext cx="11303000" cy="503236"/>
          </a:xfrm>
        </p:spPr>
        <p:txBody>
          <a:bodyPr/>
          <a:lstStyle/>
          <a:p>
            <a:r>
              <a:rPr lang="en-US" sz="3500" b="1" i="0" u="none" strike="noStrike" baseline="0" dirty="0">
                <a:latin typeface="Arial" panose="020B0604020202020204" pitchFamily="34" charset="0"/>
              </a:rPr>
              <a:t>Questions on Physical </a:t>
            </a:r>
            <a:r>
              <a:rPr lang="en-US" sz="3200" b="1" i="0" u="none" strike="noStrike" baseline="0" dirty="0">
                <a:latin typeface="Arial" panose="020B0604020202020204" pitchFamily="34" charset="0"/>
              </a:rPr>
              <a:t>Fitness</a:t>
            </a:r>
            <a:r>
              <a:rPr lang="en-US" sz="3500" b="1" i="0" u="none" strike="noStrike" baseline="0" dirty="0">
                <a:latin typeface="Arial" panose="020B0604020202020204" pitchFamily="34" charset="0"/>
              </a:rPr>
              <a:t> and Health/Wellness</a:t>
            </a:r>
            <a:endParaRPr lang="en-US" sz="3500" dirty="0"/>
          </a:p>
        </p:txBody>
      </p:sp>
      <p:sp>
        <p:nvSpPr>
          <p:cNvPr id="5" name="Rectangle 4">
            <a:extLst>
              <a:ext uri="{FF2B5EF4-FFF2-40B4-BE49-F238E27FC236}">
                <a16:creationId xmlns:a16="http://schemas.microsoft.com/office/drawing/2014/main" id="{F19006EA-39F8-4F54-8E95-F3C6FD7D16CA}"/>
              </a:ext>
            </a:extLst>
          </p:cNvPr>
          <p:cNvSpPr/>
          <p:nvPr/>
        </p:nvSpPr>
        <p:spPr>
          <a:xfrm>
            <a:off x="842211" y="1016030"/>
            <a:ext cx="5410200" cy="3496150"/>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Physical Fitness and Health and Wellness include factors under our control that can help us be healthy and well.  True</a:t>
            </a:r>
            <a:r>
              <a:rPr lang="en-US" sz="1800" b="1" dirty="0">
                <a:effectLst/>
                <a:latin typeface="Arial" panose="020B0604020202020204" pitchFamily="34" charset="0"/>
                <a:ea typeface="Times New Roman" panose="02020603050405020304" pitchFamily="18" charset="0"/>
              </a:rPr>
              <a:t>/False</a:t>
            </a:r>
          </a:p>
          <a:p>
            <a:pPr>
              <a:lnSpc>
                <a:spcPct val="107000"/>
              </a:lnSpc>
              <a:spcBef>
                <a:spcPts val="600"/>
              </a:spcBef>
              <a:spcAft>
                <a:spcPts val="300"/>
              </a:spcAft>
            </a:pPr>
            <a:r>
              <a:rPr lang="en-US" b="1" dirty="0">
                <a:latin typeface="Arial" panose="020B0604020202020204" pitchFamily="34" charset="0"/>
              </a:rPr>
              <a:t>If you have any health concerns about starting a physical fitness program it is not advisable to consult with your health care professional before starting. </a:t>
            </a:r>
            <a:r>
              <a:rPr lang="en-US" b="1" dirty="0">
                <a:latin typeface="Arial" panose="020B0604020202020204" pitchFamily="34" charset="0"/>
                <a:ea typeface="Times New Roman" panose="02020603050405020304" pitchFamily="18" charset="0"/>
              </a:rPr>
              <a:t>True</a:t>
            </a:r>
            <a:r>
              <a:rPr lang="en-US" sz="1800" b="1" dirty="0">
                <a:effectLst/>
                <a:latin typeface="Arial" panose="020B0604020202020204" pitchFamily="34" charset="0"/>
                <a:ea typeface="Times New Roman" panose="02020603050405020304" pitchFamily="18" charset="0"/>
              </a:rPr>
              <a:t>/False</a:t>
            </a:r>
          </a:p>
          <a:p>
            <a:pPr>
              <a:lnSpc>
                <a:spcPct val="107000"/>
              </a:lnSpc>
              <a:spcBef>
                <a:spcPts val="600"/>
              </a:spcBef>
              <a:spcAft>
                <a:spcPts val="300"/>
              </a:spcAft>
            </a:pPr>
            <a:endParaRPr lang="en-US" b="1" dirty="0">
              <a:latin typeface="Arial" panose="020B0604020202020204" pitchFamily="34" charset="0"/>
            </a:endParaRPr>
          </a:p>
          <a:p>
            <a:pPr marL="0" marR="0">
              <a:lnSpc>
                <a:spcPct val="107000"/>
              </a:lnSpc>
              <a:spcBef>
                <a:spcPts val="600"/>
              </a:spcBef>
              <a:spcAft>
                <a:spcPts val="300"/>
              </a:spcAft>
            </a:pPr>
            <a:endParaRPr lang="en-US" b="1" dirty="0">
              <a:latin typeface="Arial" panose="020B0604020202020204" pitchFamily="34" charset="0"/>
              <a:ea typeface="Times New Roman" panose="02020603050405020304" pitchFamily="18" charset="0"/>
            </a:endParaRPr>
          </a:p>
          <a:p>
            <a:pPr marL="0" marR="0">
              <a:lnSpc>
                <a:spcPct val="107000"/>
              </a:lnSpc>
              <a:spcBef>
                <a:spcPts val="600"/>
              </a:spcBef>
              <a:spcAft>
                <a:spcPts val="300"/>
              </a:spcAft>
            </a:pPr>
            <a:endParaRPr lang="en-US" sz="1800" b="1" dirty="0">
              <a:effectLst/>
              <a:latin typeface="Arial" panose="020B0604020202020204" pitchFamily="34" charset="0"/>
              <a:ea typeface="Times New Roman" panose="02020603050405020304" pitchFamily="18" charset="0"/>
            </a:endParaRPr>
          </a:p>
        </p:txBody>
      </p:sp>
      <p:pic>
        <p:nvPicPr>
          <p:cNvPr id="4" name="S29">
            <a:hlinkClick r:id="" action="ppaction://media"/>
            <a:extLst>
              <a:ext uri="{FF2B5EF4-FFF2-40B4-BE49-F238E27FC236}">
                <a16:creationId xmlns:a16="http://schemas.microsoft.com/office/drawing/2014/main" id="{1640BCCC-860A-4C70-BF0C-EFE0F76F30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34367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7F3638-D177-46EF-A344-14E7D521856F}"/>
              </a:ext>
            </a:extLst>
          </p:cNvPr>
          <p:cNvSpPr/>
          <p:nvPr/>
        </p:nvSpPr>
        <p:spPr>
          <a:xfrm>
            <a:off x="842211" y="1016030"/>
            <a:ext cx="5410200" cy="3496150"/>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Physical Fitness and Health and Wellness include factors under our control that can help us be healthy and well.  </a:t>
            </a:r>
            <a:r>
              <a:rPr lang="en-US" b="1" dirty="0">
                <a:highlight>
                  <a:srgbClr val="FFFF00"/>
                </a:highlight>
                <a:latin typeface="Arial" panose="020B0604020202020204" pitchFamily="34" charset="0"/>
                <a:ea typeface="Times New Roman" panose="02020603050405020304" pitchFamily="18" charset="0"/>
              </a:rPr>
              <a:t>True</a:t>
            </a:r>
            <a:r>
              <a:rPr lang="en-US" sz="1800" b="1" dirty="0">
                <a:effectLst/>
                <a:latin typeface="Arial" panose="020B0604020202020204" pitchFamily="34" charset="0"/>
                <a:ea typeface="Times New Roman" panose="02020603050405020304" pitchFamily="18" charset="0"/>
              </a:rPr>
              <a:t>/False</a:t>
            </a:r>
          </a:p>
          <a:p>
            <a:pPr>
              <a:lnSpc>
                <a:spcPct val="107000"/>
              </a:lnSpc>
              <a:spcBef>
                <a:spcPts val="600"/>
              </a:spcBef>
              <a:spcAft>
                <a:spcPts val="300"/>
              </a:spcAft>
            </a:pPr>
            <a:r>
              <a:rPr lang="en-US" b="1" dirty="0">
                <a:latin typeface="Arial" panose="020B0604020202020204" pitchFamily="34" charset="0"/>
              </a:rPr>
              <a:t>If you have any health concerns about starting a physical fitness program it is not advisable to consult with your health care professional before starting. </a:t>
            </a:r>
            <a:r>
              <a:rPr lang="en-US" b="1" dirty="0">
                <a:latin typeface="Arial" panose="020B0604020202020204" pitchFamily="34" charset="0"/>
                <a:ea typeface="Times New Roman" panose="02020603050405020304" pitchFamily="18" charset="0"/>
              </a:rPr>
              <a:t>True</a:t>
            </a:r>
            <a:r>
              <a:rPr lang="en-US" sz="1800" b="1" dirty="0">
                <a:effectLst/>
                <a:latin typeface="Arial" panose="020B0604020202020204" pitchFamily="34" charset="0"/>
                <a:ea typeface="Times New Roman" panose="02020603050405020304" pitchFamily="18" charset="0"/>
              </a:rPr>
              <a:t>/</a:t>
            </a:r>
            <a:r>
              <a:rPr lang="en-US" sz="1800" b="1" dirty="0">
                <a:effectLst/>
                <a:highlight>
                  <a:srgbClr val="FFFF00"/>
                </a:highlight>
                <a:latin typeface="Arial" panose="020B0604020202020204" pitchFamily="34" charset="0"/>
                <a:ea typeface="Times New Roman" panose="02020603050405020304" pitchFamily="18" charset="0"/>
              </a:rPr>
              <a:t>False</a:t>
            </a:r>
          </a:p>
          <a:p>
            <a:pPr>
              <a:lnSpc>
                <a:spcPct val="107000"/>
              </a:lnSpc>
              <a:spcBef>
                <a:spcPts val="600"/>
              </a:spcBef>
              <a:spcAft>
                <a:spcPts val="300"/>
              </a:spcAft>
            </a:pPr>
            <a:endParaRPr lang="en-US" b="1" dirty="0">
              <a:latin typeface="Arial" panose="020B0604020202020204" pitchFamily="34" charset="0"/>
            </a:endParaRPr>
          </a:p>
          <a:p>
            <a:pPr marL="0" marR="0">
              <a:lnSpc>
                <a:spcPct val="107000"/>
              </a:lnSpc>
              <a:spcBef>
                <a:spcPts val="600"/>
              </a:spcBef>
              <a:spcAft>
                <a:spcPts val="300"/>
              </a:spcAft>
            </a:pPr>
            <a:endParaRPr lang="en-US" b="1" dirty="0">
              <a:latin typeface="Arial" panose="020B0604020202020204" pitchFamily="34" charset="0"/>
              <a:ea typeface="Times New Roman" panose="02020603050405020304" pitchFamily="18" charset="0"/>
            </a:endParaRPr>
          </a:p>
          <a:p>
            <a:pPr marL="0" marR="0">
              <a:lnSpc>
                <a:spcPct val="107000"/>
              </a:lnSpc>
              <a:spcBef>
                <a:spcPts val="600"/>
              </a:spcBef>
              <a:spcAft>
                <a:spcPts val="300"/>
              </a:spcAft>
            </a:pPr>
            <a:endParaRPr lang="en-US" sz="1800" b="1" dirty="0">
              <a:effectLst/>
              <a:latin typeface="Arial" panose="020B0604020202020204" pitchFamily="34" charset="0"/>
              <a:ea typeface="Times New Roman" panose="02020603050405020304" pitchFamily="18" charset="0"/>
            </a:endParaRPr>
          </a:p>
        </p:txBody>
      </p:sp>
      <p:sp>
        <p:nvSpPr>
          <p:cNvPr id="6" name="Title 1">
            <a:extLst>
              <a:ext uri="{FF2B5EF4-FFF2-40B4-BE49-F238E27FC236}">
                <a16:creationId xmlns:a16="http://schemas.microsoft.com/office/drawing/2014/main" id="{0A33A31B-3BA6-4C92-9377-EB92DC6E9388}"/>
              </a:ext>
            </a:extLst>
          </p:cNvPr>
          <p:cNvSpPr txBox="1">
            <a:spLocks/>
          </p:cNvSpPr>
          <p:nvPr/>
        </p:nvSpPr>
        <p:spPr bwMode="auto">
          <a:xfrm>
            <a:off x="806116" y="92240"/>
            <a:ext cx="11303000" cy="50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sz="3500" dirty="0">
                <a:latin typeface="Arial" panose="020B0604020202020204" pitchFamily="34" charset="0"/>
              </a:rPr>
              <a:t>Questions on Physical </a:t>
            </a:r>
            <a:r>
              <a:rPr lang="en-US" sz="3200" dirty="0">
                <a:latin typeface="Arial" panose="020B0604020202020204" pitchFamily="34" charset="0"/>
              </a:rPr>
              <a:t>Fitness</a:t>
            </a:r>
            <a:r>
              <a:rPr lang="en-US" sz="3500" dirty="0">
                <a:latin typeface="Arial" panose="020B0604020202020204" pitchFamily="34" charset="0"/>
              </a:rPr>
              <a:t> and Health/Wellness</a:t>
            </a:r>
            <a:endParaRPr lang="en-US" sz="3500" dirty="0"/>
          </a:p>
        </p:txBody>
      </p:sp>
      <p:pic>
        <p:nvPicPr>
          <p:cNvPr id="3" name="S30">
            <a:hlinkClick r:id="" action="ppaction://media"/>
            <a:extLst>
              <a:ext uri="{FF2B5EF4-FFF2-40B4-BE49-F238E27FC236}">
                <a16:creationId xmlns:a16="http://schemas.microsoft.com/office/drawing/2014/main" id="{FC1AF1AA-2A14-453E-9238-0A29F43AE1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5732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20F6-4FB5-4DF5-8D3F-BF8E375E74EB}"/>
              </a:ext>
            </a:extLst>
          </p:cNvPr>
          <p:cNvSpPr>
            <a:spLocks noGrp="1"/>
          </p:cNvSpPr>
          <p:nvPr>
            <p:ph type="title"/>
          </p:nvPr>
        </p:nvSpPr>
        <p:spPr/>
        <p:txBody>
          <a:bodyPr/>
          <a:lstStyle/>
          <a:p>
            <a:pPr marR="0" lvl="0" rtl="0"/>
            <a:r>
              <a:rPr lang="en-US" b="1" i="0" u="none" strike="noStrike" baseline="0" dirty="0">
                <a:latin typeface="Arial" panose="020B0604020202020204" pitchFamily="34" charset="0"/>
              </a:rPr>
              <a:t>Work in APHIS Labs</a:t>
            </a:r>
            <a:endParaRPr lang="en-US" dirty="0"/>
          </a:p>
        </p:txBody>
      </p:sp>
      <p:sp>
        <p:nvSpPr>
          <p:cNvPr id="3" name="Text Placeholder 2">
            <a:extLst>
              <a:ext uri="{FF2B5EF4-FFF2-40B4-BE49-F238E27FC236}">
                <a16:creationId xmlns:a16="http://schemas.microsoft.com/office/drawing/2014/main" id="{C3F66A31-F379-4365-AB37-55AA6C07F0CE}"/>
              </a:ext>
            </a:extLst>
          </p:cNvPr>
          <p:cNvSpPr>
            <a:spLocks noGrp="1"/>
          </p:cNvSpPr>
          <p:nvPr>
            <p:ph type="body" idx="1"/>
          </p:nvPr>
        </p:nvSpPr>
        <p:spPr>
          <a:xfrm>
            <a:off x="841097" y="990600"/>
            <a:ext cx="5254904" cy="4525963"/>
          </a:xfrm>
        </p:spPr>
        <p:txBody>
          <a:bodyPr/>
          <a:lstStyle/>
          <a:p>
            <a:pPr marR="0" lvl="0" rtl="0"/>
            <a:r>
              <a:rPr lang="en-US" b="1" i="0" u="none" strike="noStrike" baseline="0" dirty="0">
                <a:latin typeface="Arial" panose="020B0604020202020204" pitchFamily="34" charset="0"/>
              </a:rPr>
              <a:t>Critical work in APHIS laboratories around United States</a:t>
            </a:r>
          </a:p>
          <a:p>
            <a:pPr marR="0" lvl="0" rtl="0"/>
            <a:r>
              <a:rPr lang="en-US" b="1" i="0" u="none" strike="noStrike" baseline="0" dirty="0">
                <a:latin typeface="Arial" panose="020B0604020202020204" pitchFamily="34" charset="0"/>
              </a:rPr>
              <a:t>Training session details how to perform laboratory tasks</a:t>
            </a:r>
          </a:p>
          <a:p>
            <a:pPr marR="0" lvl="1" rtl="0"/>
            <a:r>
              <a:rPr lang="en-US" b="0" i="0" u="none" strike="noStrike" baseline="0" dirty="0">
                <a:latin typeface="Arial" panose="020B0604020202020204" pitchFamily="34" charset="0"/>
              </a:rPr>
              <a:t>Enhance agency’s mission</a:t>
            </a:r>
          </a:p>
          <a:p>
            <a:pPr marR="0" lvl="1" rtl="0"/>
            <a:r>
              <a:rPr lang="en-US" b="0" i="0" u="none" strike="noStrike" baseline="0" dirty="0">
                <a:latin typeface="Arial" panose="020B0604020202020204" pitchFamily="34" charset="0"/>
              </a:rPr>
              <a:t>Facilitate well-being and performance</a:t>
            </a:r>
          </a:p>
          <a:p>
            <a:pPr marR="0" lvl="1" rtl="0"/>
            <a:r>
              <a:rPr lang="en-US" b="0" i="0" u="none" strike="noStrike" baseline="0" dirty="0">
                <a:latin typeface="Arial" panose="020B0604020202020204" pitchFamily="34" charset="0"/>
              </a:rPr>
              <a:t>Application of ergonomics principles	</a:t>
            </a:r>
            <a:endParaRPr lang="en-US" dirty="0"/>
          </a:p>
        </p:txBody>
      </p:sp>
      <p:pic>
        <p:nvPicPr>
          <p:cNvPr id="4" name="Picture 3">
            <a:extLst>
              <a:ext uri="{FF2B5EF4-FFF2-40B4-BE49-F238E27FC236}">
                <a16:creationId xmlns:a16="http://schemas.microsoft.com/office/drawing/2014/main" id="{A17366B5-EC29-4072-9601-50633BB7C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66800"/>
            <a:ext cx="2862479" cy="4297680"/>
          </a:xfrm>
          <a:prstGeom prst="rect">
            <a:avLst/>
          </a:prstGeom>
        </p:spPr>
      </p:pic>
      <p:pic>
        <p:nvPicPr>
          <p:cNvPr id="6" name="Picture 5" descr="A group of people performing on a counter&#10;&#10;Description automatically generated">
            <a:extLst>
              <a:ext uri="{FF2B5EF4-FFF2-40B4-BE49-F238E27FC236}">
                <a16:creationId xmlns:a16="http://schemas.microsoft.com/office/drawing/2014/main" id="{F2A8FF84-1459-4F89-97C8-3A7D3FBBBE4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51960" y="1066800"/>
            <a:ext cx="2871501" cy="4297680"/>
          </a:xfrm>
          <a:prstGeom prst="rect">
            <a:avLst/>
          </a:prstGeom>
        </p:spPr>
      </p:pic>
      <p:pic>
        <p:nvPicPr>
          <p:cNvPr id="7" name="S04">
            <a:hlinkClick r:id="" action="ppaction://media"/>
            <a:extLst>
              <a:ext uri="{FF2B5EF4-FFF2-40B4-BE49-F238E27FC236}">
                <a16:creationId xmlns:a16="http://schemas.microsoft.com/office/drawing/2014/main" id="{E86F71FB-348B-4221-94BA-9638883FA4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48331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832-7C41-4E2D-9D67-F5ADD3479B8E}"/>
              </a:ext>
            </a:extLst>
          </p:cNvPr>
          <p:cNvSpPr>
            <a:spLocks noGrp="1"/>
          </p:cNvSpPr>
          <p:nvPr>
            <p:ph type="title"/>
          </p:nvPr>
        </p:nvSpPr>
        <p:spPr/>
        <p:txBody>
          <a:bodyPr/>
          <a:lstStyle/>
          <a:p>
            <a:r>
              <a:rPr lang="en-US" b="1" i="0" u="none" strike="noStrike" baseline="0" dirty="0">
                <a:latin typeface="Arial" panose="020B0604020202020204" pitchFamily="34" charset="0"/>
              </a:rPr>
              <a:t>Ergonomics Workstation Assessment</a:t>
            </a:r>
            <a:endParaRPr lang="en-US" dirty="0"/>
          </a:p>
        </p:txBody>
      </p:sp>
      <p:pic>
        <p:nvPicPr>
          <p:cNvPr id="5" name="S49">
            <a:hlinkClick r:id="" action="ppaction://media"/>
            <a:extLst>
              <a:ext uri="{FF2B5EF4-FFF2-40B4-BE49-F238E27FC236}">
                <a16:creationId xmlns:a16="http://schemas.microsoft.com/office/drawing/2014/main" id="{F6F88DCE-C4AA-4BD3-9062-5F02D53AE4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7160" y="1371600"/>
            <a:ext cx="609600" cy="609600"/>
          </a:xfrm>
          <a:prstGeom prst="rect">
            <a:avLst/>
          </a:prstGeom>
        </p:spPr>
      </p:pic>
      <p:sp>
        <p:nvSpPr>
          <p:cNvPr id="6" name="Rectangle 5">
            <a:extLst>
              <a:ext uri="{FF2B5EF4-FFF2-40B4-BE49-F238E27FC236}">
                <a16:creationId xmlns:a16="http://schemas.microsoft.com/office/drawing/2014/main" id="{3D50E74E-0B77-419A-9DFA-2377333B6653}"/>
              </a:ext>
            </a:extLst>
          </p:cNvPr>
          <p:cNvSpPr/>
          <p:nvPr/>
        </p:nvSpPr>
        <p:spPr>
          <a:xfrm>
            <a:off x="812801" y="927703"/>
            <a:ext cx="2539999" cy="4593565"/>
          </a:xfrm>
          <a:prstGeom prst="rect">
            <a:avLst/>
          </a:prstGeom>
        </p:spPr>
        <p:txBody>
          <a:bodyPr wrap="square">
            <a:spAutoFit/>
          </a:bodyPr>
          <a:lstStyle/>
          <a:p>
            <a:pPr marL="0" indent="0">
              <a:spcBef>
                <a:spcPts val="0"/>
              </a:spcBef>
              <a:spcAft>
                <a:spcPts val="0"/>
              </a:spcAft>
              <a:buNone/>
            </a:pPr>
            <a:r>
              <a:rPr lang="en-US" sz="2000" b="1" dirty="0">
                <a:latin typeface="Arial" panose="020B0604020202020204" pitchFamily="34" charset="0"/>
                <a:ea typeface="Calibri" panose="020F0502020204030204" pitchFamily="34" charset="0"/>
                <a:cs typeface="Times New Roman" panose="02020603050405020304" pitchFamily="18" charset="0"/>
              </a:rPr>
              <a:t>Worksheet</a:t>
            </a:r>
          </a:p>
          <a:p>
            <a:pPr marL="0" indent="0">
              <a:spcBef>
                <a:spcPts val="0"/>
              </a:spcBef>
              <a:spcAft>
                <a:spcPts val="0"/>
              </a:spcAft>
              <a:buNone/>
            </a:pPr>
            <a:r>
              <a:rPr lang="en-US" dirty="0">
                <a:latin typeface="Arial" panose="020B0604020202020204" pitchFamily="34" charset="0"/>
                <a:ea typeface="Calibri" panose="020F0502020204030204" pitchFamily="34" charset="0"/>
                <a:cs typeface="Times New Roman" panose="02020603050405020304" pitchFamily="18" charset="0"/>
              </a:rPr>
              <a:t>We have included the </a:t>
            </a:r>
            <a:r>
              <a:rPr lang="en-US" b="1" i="1" dirty="0">
                <a:latin typeface="Arial" panose="020B0604020202020204" pitchFamily="34" charset="0"/>
                <a:ea typeface="Calibri" panose="020F0502020204030204" pitchFamily="34" charset="0"/>
                <a:cs typeface="Times New Roman" panose="02020603050405020304" pitchFamily="18" charset="0"/>
              </a:rPr>
              <a:t>USDA APHIS Laboratory Ergonomics Assessment Worksheet </a:t>
            </a:r>
          </a:p>
          <a:p>
            <a:pPr marL="0" indent="0">
              <a:spcBef>
                <a:spcPts val="0"/>
              </a:spcBef>
              <a:spcAft>
                <a:spcPts val="0"/>
              </a:spcAft>
              <a:buNone/>
            </a:pPr>
            <a:endParaRPr lang="en-US" b="1" i="1" dirty="0">
              <a:latin typeface="Arial" panose="020B0604020202020204" pitchFamily="34" charset="0"/>
              <a:cs typeface="Times New Roman" panose="02020603050405020304" pitchFamily="18" charset="0"/>
            </a:endParaRPr>
          </a:p>
          <a:p>
            <a:pPr marL="0" indent="0">
              <a:spcBef>
                <a:spcPts val="0"/>
              </a:spcBef>
              <a:spcAft>
                <a:spcPts val="0"/>
              </a:spcAft>
              <a:buNone/>
            </a:pPr>
            <a:r>
              <a:rPr lang="en-US" dirty="0">
                <a:latin typeface="Arial" panose="020B0604020202020204" pitchFamily="34" charset="0"/>
                <a:cs typeface="Times New Roman" panose="02020603050405020304" pitchFamily="18" charset="0"/>
              </a:rPr>
              <a:t>Click on the icon to the right of the title to open the document.</a:t>
            </a:r>
          </a:p>
          <a:p>
            <a:pPr marL="0" indent="0">
              <a:spcBef>
                <a:spcPts val="0"/>
              </a:spcBef>
              <a:spcAft>
                <a:spcPts val="0"/>
              </a:spcAft>
              <a:buNone/>
            </a:pPr>
            <a:r>
              <a:rPr lang="en-US" b="1" dirty="0">
                <a:latin typeface="Arial" panose="020B0604020202020204" pitchFamily="34" charset="0"/>
                <a:cs typeface="Times New Roman" panose="02020603050405020304" pitchFamily="18" charset="0"/>
              </a:rPr>
              <a:t>Ergonomics Workstation Assessment Worksheet</a:t>
            </a:r>
          </a:p>
          <a:p>
            <a:pPr marL="0" marR="0">
              <a:spcBef>
                <a:spcPts val="300"/>
              </a:spcBef>
              <a:spcAft>
                <a:spcPts val="300"/>
              </a:spcAft>
            </a:pPr>
            <a:endParaRPr lang="en-US" b="1" dirty="0">
              <a:latin typeface="Arial" panose="020B0604020202020204" pitchFamily="34" charset="0"/>
              <a:ea typeface="Calibri" panose="020F0502020204030204" pitchFamily="34" charset="0"/>
              <a:cs typeface="Times New Roman" panose="02020603050405020304" pitchFamily="18" charset="0"/>
            </a:endParaRPr>
          </a:p>
        </p:txBody>
      </p:sp>
      <p:pic>
        <p:nvPicPr>
          <p:cNvPr id="14" name="Picture 13" descr="A screenshot of a social media post&#10;&#10;Description automatically generated">
            <a:extLst>
              <a:ext uri="{FF2B5EF4-FFF2-40B4-BE49-F238E27FC236}">
                <a16:creationId xmlns:a16="http://schemas.microsoft.com/office/drawing/2014/main" id="{5F1F8AA4-84C3-4253-905B-509AB438AE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8484">
            <a:off x="8182854" y="1287641"/>
            <a:ext cx="3332376" cy="4389120"/>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3E53467B-059D-4B08-AE1E-D8A3C297DA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61585">
            <a:off x="6039361" y="1215093"/>
            <a:ext cx="3340344" cy="4389120"/>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4085659D-ACB8-4B3C-9654-8EB56EBD00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21375">
            <a:off x="3686268" y="1234440"/>
            <a:ext cx="3353355" cy="4389120"/>
          </a:xfrm>
          <a:prstGeom prst="rect">
            <a:avLst/>
          </a:prstGeom>
        </p:spPr>
      </p:pic>
      <p:graphicFrame>
        <p:nvGraphicFramePr>
          <p:cNvPr id="3" name="Object 2">
            <a:hlinkClick r:id="" action="ppaction://ole?verb=0"/>
            <a:extLst>
              <a:ext uri="{FF2B5EF4-FFF2-40B4-BE49-F238E27FC236}">
                <a16:creationId xmlns:a16="http://schemas.microsoft.com/office/drawing/2014/main" id="{95D597D0-9E06-4C58-9833-A9FA577C86F7}"/>
              </a:ext>
            </a:extLst>
          </p:cNvPr>
          <p:cNvGraphicFramePr>
            <a:graphicFrameLocks noChangeAspect="1"/>
          </p:cNvGraphicFramePr>
          <p:nvPr>
            <p:extLst>
              <p:ext uri="{D42A27DB-BD31-4B8C-83A1-F6EECF244321}">
                <p14:modId xmlns:p14="http://schemas.microsoft.com/office/powerpoint/2010/main" val="342569344"/>
              </p:ext>
            </p:extLst>
          </p:nvPr>
        </p:nvGraphicFramePr>
        <p:xfrm>
          <a:off x="2438400" y="4191000"/>
          <a:ext cx="914400" cy="771525"/>
        </p:xfrm>
        <a:graphic>
          <a:graphicData uri="http://schemas.openxmlformats.org/presentationml/2006/ole">
            <mc:AlternateContent xmlns:mc="http://schemas.openxmlformats.org/markup-compatibility/2006">
              <mc:Choice xmlns:v="urn:schemas-microsoft-com:vml" Requires="v">
                <p:oleObj spid="_x0000_s4131" name="Acrobat Document" showAsIcon="1" r:id="rId10" imgW="914400" imgH="771480" progId="Acrobat.Document.DC">
                  <p:embed/>
                </p:oleObj>
              </mc:Choice>
              <mc:Fallback>
                <p:oleObj name="Acrobat Document" showAsIcon="1" r:id="rId10" imgW="914400" imgH="771480" progId="Acrobat.Document.DC">
                  <p:embed/>
                  <p:pic>
                    <p:nvPicPr>
                      <p:cNvPr id="0" name=""/>
                      <p:cNvPicPr/>
                      <p:nvPr/>
                    </p:nvPicPr>
                    <p:blipFill>
                      <a:blip r:embed="rId11"/>
                      <a:stretch>
                        <a:fillRect/>
                      </a:stretch>
                    </p:blipFill>
                    <p:spPr>
                      <a:xfrm>
                        <a:off x="2438400" y="4191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6508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461B-116B-42BC-B13C-6B5BABC60BD2}"/>
              </a:ext>
            </a:extLst>
          </p:cNvPr>
          <p:cNvSpPr>
            <a:spLocks noGrp="1"/>
          </p:cNvSpPr>
          <p:nvPr>
            <p:ph type="title"/>
          </p:nvPr>
        </p:nvSpPr>
        <p:spPr/>
        <p:txBody>
          <a:bodyPr/>
          <a:lstStyle/>
          <a:p>
            <a:pPr marR="0" rtl="0"/>
            <a:r>
              <a:rPr lang="en-US" b="1" i="0" u="none" strike="noStrike" baseline="0" dirty="0">
                <a:latin typeface="Arial" panose="020B0604020202020204" pitchFamily="34" charset="0"/>
              </a:rPr>
              <a:t>Step One – Identify Task</a:t>
            </a:r>
          </a:p>
        </p:txBody>
      </p:sp>
      <p:sp>
        <p:nvSpPr>
          <p:cNvPr id="3" name="Text Placeholder 2">
            <a:extLst>
              <a:ext uri="{FF2B5EF4-FFF2-40B4-BE49-F238E27FC236}">
                <a16:creationId xmlns:a16="http://schemas.microsoft.com/office/drawing/2014/main" id="{5FC45825-2AF7-4D6B-BA8E-EDD476ABDA6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First step is to identify workstation or task want to analyze</a:t>
            </a:r>
          </a:p>
          <a:p>
            <a:pPr lvl="1">
              <a:spcBef>
                <a:spcPts val="600"/>
              </a:spcBef>
            </a:pPr>
            <a:r>
              <a:rPr lang="en-US" dirty="0">
                <a:latin typeface="Arial" panose="020B0604020202020204" pitchFamily="34" charset="0"/>
              </a:rPr>
              <a:t>Existing workstation or task</a:t>
            </a:r>
          </a:p>
          <a:p>
            <a:pPr lvl="1">
              <a:spcBef>
                <a:spcPts val="600"/>
              </a:spcBef>
            </a:pPr>
            <a:r>
              <a:rPr lang="en-US" dirty="0">
                <a:latin typeface="Arial" panose="020B0604020202020204" pitchFamily="34" charset="0"/>
              </a:rPr>
              <a:t>One that is new</a:t>
            </a:r>
          </a:p>
        </p:txBody>
      </p:sp>
      <p:pic>
        <p:nvPicPr>
          <p:cNvPr id="4" name="S50">
            <a:hlinkClick r:id="" action="ppaction://media"/>
            <a:extLst>
              <a:ext uri="{FF2B5EF4-FFF2-40B4-BE49-F238E27FC236}">
                <a16:creationId xmlns:a16="http://schemas.microsoft.com/office/drawing/2014/main" id="{A717D3E7-EBEF-461D-9475-2147ADDEB8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FC5AF61-F4D1-4FCB-8A04-3D3DBB8334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399" y="1104576"/>
            <a:ext cx="6605791" cy="2857824"/>
          </a:xfrm>
          <a:prstGeom prst="rect">
            <a:avLst/>
          </a:prstGeom>
        </p:spPr>
      </p:pic>
    </p:spTree>
    <p:extLst>
      <p:ext uri="{BB962C8B-B14F-4D97-AF65-F5344CB8AC3E}">
        <p14:creationId xmlns:p14="http://schemas.microsoft.com/office/powerpoint/2010/main" val="217180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414-7945-429F-B576-D3FDDF9397F9}"/>
              </a:ext>
            </a:extLst>
          </p:cNvPr>
          <p:cNvSpPr>
            <a:spLocks noGrp="1"/>
          </p:cNvSpPr>
          <p:nvPr>
            <p:ph type="title"/>
          </p:nvPr>
        </p:nvSpPr>
        <p:spPr/>
        <p:txBody>
          <a:bodyPr/>
          <a:lstStyle/>
          <a:p>
            <a:pPr marR="0" lvl="0" rtl="0"/>
            <a:r>
              <a:rPr lang="en-US" b="1" i="0" u="none" strike="noStrike" baseline="0" dirty="0">
                <a:latin typeface="Arial" panose="020B0604020202020204" pitchFamily="34" charset="0"/>
              </a:rPr>
              <a:t>Step Two – Apply Ergonomics Principles</a:t>
            </a:r>
            <a:endParaRPr lang="en-US" dirty="0"/>
          </a:p>
        </p:txBody>
      </p:sp>
      <p:sp>
        <p:nvSpPr>
          <p:cNvPr id="3" name="Text Placeholder 2">
            <a:extLst>
              <a:ext uri="{FF2B5EF4-FFF2-40B4-BE49-F238E27FC236}">
                <a16:creationId xmlns:a16="http://schemas.microsoft.com/office/drawing/2014/main" id="{B9D6FC05-BE5E-4C32-8C42-037B45B6953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Neutral Position and Support</a:t>
            </a:r>
          </a:p>
          <a:p>
            <a:pPr marR="0" lvl="1" rtl="0"/>
            <a:r>
              <a:rPr lang="en-US" b="0" i="0" u="none" strike="noStrike" baseline="0" dirty="0">
                <a:latin typeface="Arial" panose="020B0604020202020204" pitchFamily="34" charset="0"/>
              </a:rPr>
              <a:t>What is your body and limb position? </a:t>
            </a:r>
          </a:p>
          <a:p>
            <a:pPr marR="0" lvl="1" rtl="0"/>
            <a:r>
              <a:rPr lang="en-US" b="0" i="0" u="none" strike="noStrike" baseline="0" dirty="0">
                <a:latin typeface="Arial" panose="020B0604020202020204" pitchFamily="34" charset="0"/>
              </a:rPr>
              <a:t>Able to reasonably work in Neutral Positions (able to support body and limbs in neutral position)?</a:t>
            </a:r>
          </a:p>
          <a:p>
            <a:pPr marR="0" lvl="1" rtl="0"/>
            <a:r>
              <a:rPr lang="en-US" b="0" i="0" u="none" strike="noStrike" baseline="0" dirty="0">
                <a:latin typeface="Arial" panose="020B0604020202020204" pitchFamily="34" charset="0"/>
              </a:rPr>
              <a:t>If not, try to identify why not</a:t>
            </a:r>
            <a:r>
              <a:rPr lang="en-US" b="1" i="0" u="none" strike="noStrike" baseline="0" dirty="0">
                <a:latin typeface="Arial" panose="020B0604020202020204" pitchFamily="34" charset="0"/>
              </a:rPr>
              <a:t>	</a:t>
            </a:r>
            <a:endParaRPr lang="en-US" dirty="0"/>
          </a:p>
        </p:txBody>
      </p:sp>
      <p:pic>
        <p:nvPicPr>
          <p:cNvPr id="5" name="S51">
            <a:hlinkClick r:id="" action="ppaction://media"/>
            <a:extLst>
              <a:ext uri="{FF2B5EF4-FFF2-40B4-BE49-F238E27FC236}">
                <a16:creationId xmlns:a16="http://schemas.microsoft.com/office/drawing/2014/main" id="{19FF9A2F-ABDA-46A2-993B-7AC639A579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D433A61-8977-4900-A6F8-17AADB03998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96000" y="990601"/>
            <a:ext cx="5974974" cy="3276598"/>
          </a:xfrm>
          <a:prstGeom prst="rect">
            <a:avLst/>
          </a:prstGeom>
          <a:ln>
            <a:solidFill>
              <a:schemeClr val="tx1"/>
            </a:solidFill>
          </a:ln>
        </p:spPr>
      </p:pic>
    </p:spTree>
    <p:extLst>
      <p:ext uri="{BB962C8B-B14F-4D97-AF65-F5344CB8AC3E}">
        <p14:creationId xmlns:p14="http://schemas.microsoft.com/office/powerpoint/2010/main" val="193019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48414-7945-429F-B576-D3FDDF9397F9}"/>
              </a:ext>
            </a:extLst>
          </p:cNvPr>
          <p:cNvSpPr>
            <a:spLocks noGrp="1"/>
          </p:cNvSpPr>
          <p:nvPr>
            <p:ph type="title"/>
          </p:nvPr>
        </p:nvSpPr>
        <p:spPr/>
        <p:txBody>
          <a:bodyPr/>
          <a:lstStyle/>
          <a:p>
            <a:pPr marR="0" lvl="0" rtl="0"/>
            <a:r>
              <a:rPr lang="en-US" b="1" i="0" u="none" strike="noStrike" baseline="0" dirty="0">
                <a:latin typeface="Arial" panose="020B0604020202020204" pitchFamily="34" charset="0"/>
              </a:rPr>
              <a:t>Step Two – Apply Ergonomics Principles</a:t>
            </a:r>
            <a:endParaRPr lang="en-US" dirty="0"/>
          </a:p>
        </p:txBody>
      </p:sp>
      <p:sp>
        <p:nvSpPr>
          <p:cNvPr id="3" name="Text Placeholder 2">
            <a:extLst>
              <a:ext uri="{FF2B5EF4-FFF2-40B4-BE49-F238E27FC236}">
                <a16:creationId xmlns:a16="http://schemas.microsoft.com/office/drawing/2014/main" id="{B9D6FC05-BE5E-4C32-8C42-037B45B6953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Neutral Position and Support</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the worksurface too low?</a:t>
            </a:r>
          </a:p>
          <a:p>
            <a:pPr marR="0" lvl="1" rtl="0"/>
            <a:r>
              <a:rPr lang="en-US" b="0" i="0" u="none" strike="noStrike" baseline="0" dirty="0">
                <a:latin typeface="Arial" panose="020B0604020202020204" pitchFamily="34" charset="0"/>
              </a:rPr>
              <a:t>Is your chair or stool not properly adjusted? </a:t>
            </a:r>
          </a:p>
          <a:p>
            <a:pPr marR="0" lvl="1" rtl="0"/>
            <a:r>
              <a:rPr lang="en-US" b="0" i="0" u="none" strike="noStrike" baseline="0" dirty="0">
                <a:latin typeface="Arial" panose="020B0604020202020204" pitchFamily="34" charset="0"/>
              </a:rPr>
              <a:t>Does the tool or equipment not allow a neutral position?</a:t>
            </a:r>
          </a:p>
          <a:p>
            <a:r>
              <a:rPr lang="en-US" dirty="0">
                <a:latin typeface="Arial" panose="020B0604020202020204" pitchFamily="34" charset="0"/>
              </a:rPr>
              <a:t>Then think about how you can make it better</a:t>
            </a:r>
            <a:r>
              <a:rPr lang="en-US" b="1" i="0" u="none" strike="noStrike" baseline="0" dirty="0">
                <a:latin typeface="Arial" panose="020B0604020202020204" pitchFamily="34" charset="0"/>
              </a:rPr>
              <a:t>	</a:t>
            </a:r>
            <a:endParaRPr lang="en-US" dirty="0"/>
          </a:p>
        </p:txBody>
      </p:sp>
      <p:pic>
        <p:nvPicPr>
          <p:cNvPr id="5" name="S52">
            <a:hlinkClick r:id="" action="ppaction://media"/>
            <a:extLst>
              <a:ext uri="{FF2B5EF4-FFF2-40B4-BE49-F238E27FC236}">
                <a16:creationId xmlns:a16="http://schemas.microsoft.com/office/drawing/2014/main" id="{A5D77509-986E-4932-897A-F788512800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033" y="1371600"/>
            <a:ext cx="609600" cy="6096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CAAB6C7-A52C-473A-AD98-3AA668BA45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990600"/>
            <a:ext cx="5974974" cy="3276599"/>
          </a:xfrm>
          <a:prstGeom prst="rect">
            <a:avLst/>
          </a:prstGeom>
          <a:ln>
            <a:solidFill>
              <a:schemeClr val="tx1"/>
            </a:solidFill>
          </a:ln>
        </p:spPr>
      </p:pic>
    </p:spTree>
    <p:extLst>
      <p:ext uri="{BB962C8B-B14F-4D97-AF65-F5344CB8AC3E}">
        <p14:creationId xmlns:p14="http://schemas.microsoft.com/office/powerpoint/2010/main" val="135065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671C-09CD-4502-A01B-C368FD8D2F8C}"/>
              </a:ext>
            </a:extLst>
          </p:cNvPr>
          <p:cNvSpPr>
            <a:spLocks noGrp="1"/>
          </p:cNvSpPr>
          <p:nvPr>
            <p:ph type="title"/>
          </p:nvPr>
        </p:nvSpPr>
        <p:spPr/>
        <p:txBody>
          <a:bodyPr/>
          <a:lstStyle/>
          <a:p>
            <a:r>
              <a:rPr lang="en-US" b="1" i="0" u="none" strike="noStrike" baseline="0" dirty="0">
                <a:latin typeface="Arial" panose="020B0604020202020204" pitchFamily="34" charset="0"/>
              </a:rPr>
              <a:t>Step Two – Apply Ergonomics Principles</a:t>
            </a:r>
            <a:endParaRPr lang="en-US" dirty="0"/>
          </a:p>
        </p:txBody>
      </p:sp>
      <p:sp>
        <p:nvSpPr>
          <p:cNvPr id="3" name="Text Placeholder 2">
            <a:extLst>
              <a:ext uri="{FF2B5EF4-FFF2-40B4-BE49-F238E27FC236}">
                <a16:creationId xmlns:a16="http://schemas.microsoft.com/office/drawing/2014/main" id="{A8D95BBC-F72D-4AD7-84A3-7BD97BE6E9D4}"/>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Reach Zone</a:t>
            </a:r>
          </a:p>
          <a:p>
            <a:pPr marR="0" lvl="1" rtl="0"/>
            <a:r>
              <a:rPr lang="en-US" b="0" i="0" u="none" strike="noStrike" baseline="0" dirty="0">
                <a:latin typeface="Arial" panose="020B0604020202020204" pitchFamily="34" charset="0"/>
              </a:rPr>
              <a:t>Where are you using your hands?</a:t>
            </a:r>
          </a:p>
          <a:p>
            <a:pPr marR="0" lvl="1" rtl="0"/>
            <a:r>
              <a:rPr lang="en-US" b="0" i="0" u="none" strike="noStrike" baseline="0" dirty="0">
                <a:latin typeface="Arial" panose="020B0604020202020204" pitchFamily="34" charset="0"/>
              </a:rPr>
              <a:t>Are you able to primarily use them in your Reach Zone?</a:t>
            </a:r>
          </a:p>
          <a:p>
            <a:pPr marR="0" lvl="1" rtl="0"/>
            <a:r>
              <a:rPr lang="en-US" b="0" i="0" u="none" strike="noStrike" baseline="0" dirty="0">
                <a:latin typeface="Arial" panose="020B0604020202020204" pitchFamily="34" charset="0"/>
              </a:rPr>
              <a:t>If not, try to identify preventing factor</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work too far away?</a:t>
            </a:r>
          </a:p>
          <a:p>
            <a:pPr marR="0" lvl="1" rtl="0"/>
            <a:r>
              <a:rPr lang="en-US" b="0" i="0" u="none" strike="noStrike" baseline="0" dirty="0">
                <a:latin typeface="Arial" panose="020B0604020202020204" pitchFamily="34" charset="0"/>
              </a:rPr>
              <a:t>Physical barrier that limits access?</a:t>
            </a:r>
          </a:p>
          <a:p>
            <a:r>
              <a:rPr lang="en-US" dirty="0">
                <a:latin typeface="Arial" panose="020B0604020202020204" pitchFamily="34" charset="0"/>
              </a:rPr>
              <a:t>Then think about how you can make it better</a:t>
            </a:r>
            <a:r>
              <a:rPr lang="en-US" b="1" i="0" u="none" strike="noStrike" baseline="0" dirty="0">
                <a:latin typeface="Arial" panose="020B0604020202020204" pitchFamily="34" charset="0"/>
              </a:rPr>
              <a:t>	</a:t>
            </a:r>
            <a:endParaRPr lang="en-US" dirty="0"/>
          </a:p>
        </p:txBody>
      </p:sp>
      <p:pic>
        <p:nvPicPr>
          <p:cNvPr id="5" name="S53">
            <a:hlinkClick r:id="" action="ppaction://media"/>
            <a:extLst>
              <a:ext uri="{FF2B5EF4-FFF2-40B4-BE49-F238E27FC236}">
                <a16:creationId xmlns:a16="http://schemas.microsoft.com/office/drawing/2014/main" id="{2DEF9E35-3873-4367-A92E-4AF1900C6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DD808CDF-F4C3-4DD4-AE25-2A09D0541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990601"/>
            <a:ext cx="5896798" cy="3105583"/>
          </a:xfrm>
          <a:prstGeom prst="rect">
            <a:avLst/>
          </a:prstGeom>
        </p:spPr>
      </p:pic>
    </p:spTree>
    <p:extLst>
      <p:ext uri="{BB962C8B-B14F-4D97-AF65-F5344CB8AC3E}">
        <p14:creationId xmlns:p14="http://schemas.microsoft.com/office/powerpoint/2010/main" val="31689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8633-B3C0-40E9-835D-0D2EB960F202}"/>
              </a:ext>
            </a:extLst>
          </p:cNvPr>
          <p:cNvSpPr>
            <a:spLocks noGrp="1"/>
          </p:cNvSpPr>
          <p:nvPr>
            <p:ph type="title"/>
          </p:nvPr>
        </p:nvSpPr>
        <p:spPr/>
        <p:txBody>
          <a:bodyPr/>
          <a:lstStyle/>
          <a:p>
            <a:r>
              <a:rPr lang="en-US" b="1" i="0" u="none" strike="noStrike" baseline="0" dirty="0">
                <a:latin typeface="Arial" panose="020B0604020202020204" pitchFamily="34" charset="0"/>
              </a:rPr>
              <a:t>Step Two – Apply Ergonomics Principles</a:t>
            </a:r>
            <a:endParaRPr lang="en-US" dirty="0"/>
          </a:p>
        </p:txBody>
      </p:sp>
      <p:sp>
        <p:nvSpPr>
          <p:cNvPr id="3" name="Text Placeholder 2">
            <a:extLst>
              <a:ext uri="{FF2B5EF4-FFF2-40B4-BE49-F238E27FC236}">
                <a16:creationId xmlns:a16="http://schemas.microsoft.com/office/drawing/2014/main" id="{5C23B0EB-DD5E-4005-A0CF-C26F595D084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Power Position</a:t>
            </a:r>
          </a:p>
          <a:p>
            <a:pPr marR="0" lvl="1" rtl="0"/>
            <a:r>
              <a:rPr lang="en-US" b="0" i="0" u="none" strike="noStrike" baseline="0" dirty="0">
                <a:latin typeface="Arial" panose="020B0604020202020204" pitchFamily="34" charset="0"/>
              </a:rPr>
              <a:t>Are you able to use Power Position to accomplish task?</a:t>
            </a:r>
          </a:p>
          <a:p>
            <a:pPr marR="0" lvl="1" rtl="0"/>
            <a:r>
              <a:rPr lang="en-US" b="0" i="0" u="none" strike="noStrike" baseline="0" dirty="0">
                <a:latin typeface="Arial" panose="020B0604020202020204" pitchFamily="34" charset="0"/>
              </a:rPr>
              <a:t>If not, try to identify what is the limiting factor</a:t>
            </a:r>
          </a:p>
          <a:p>
            <a:pPr marR="0" lvl="0" rtl="0"/>
            <a:r>
              <a:rPr lang="en-US" b="1" i="0" u="none" strike="noStrike" baseline="0" dirty="0">
                <a:latin typeface="Arial" panose="020B0604020202020204" pitchFamily="34" charset="0"/>
              </a:rPr>
              <a:t>For example:</a:t>
            </a:r>
          </a:p>
          <a:p>
            <a:pPr marR="0" lvl="1" rtl="0"/>
            <a:r>
              <a:rPr lang="en-US" b="0" i="0" u="none" strike="noStrike" baseline="0" dirty="0">
                <a:latin typeface="Arial" panose="020B0604020202020204" pitchFamily="34" charset="0"/>
              </a:rPr>
              <a:t>Is material being handled too low or too high?</a:t>
            </a:r>
          </a:p>
          <a:p>
            <a:pPr marR="0" lvl="1" rtl="0"/>
            <a:r>
              <a:rPr lang="en-US" b="0" i="0" u="none" strike="noStrike" baseline="0" dirty="0">
                <a:latin typeface="Arial" panose="020B0604020202020204" pitchFamily="34" charset="0"/>
              </a:rPr>
              <a:t>Does equipment in use not allow power position?</a:t>
            </a:r>
          </a:p>
          <a:p>
            <a:pPr marR="0" lvl="0" rtl="0"/>
            <a:r>
              <a:rPr lang="en-US" b="1" i="0" u="none" strike="noStrike" baseline="0" dirty="0">
                <a:latin typeface="Arial" panose="020B0604020202020204" pitchFamily="34" charset="0"/>
              </a:rPr>
              <a:t>Then think about how you can make it better	</a:t>
            </a:r>
            <a:endParaRPr lang="en-US" dirty="0"/>
          </a:p>
        </p:txBody>
      </p:sp>
      <p:pic>
        <p:nvPicPr>
          <p:cNvPr id="5" name="S54">
            <a:hlinkClick r:id="" action="ppaction://media"/>
            <a:extLst>
              <a:ext uri="{FF2B5EF4-FFF2-40B4-BE49-F238E27FC236}">
                <a16:creationId xmlns:a16="http://schemas.microsoft.com/office/drawing/2014/main" id="{C79B0FB8-3970-42E6-88A1-E176805F62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72F9E462-891E-4899-AB5B-FCE1F43631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273" y="1090530"/>
            <a:ext cx="5868219" cy="1171739"/>
          </a:xfrm>
          <a:prstGeom prst="rect">
            <a:avLst/>
          </a:prstGeom>
          <a:ln>
            <a:solidFill>
              <a:schemeClr val="tx1"/>
            </a:solidFill>
          </a:ln>
        </p:spPr>
      </p:pic>
    </p:spTree>
    <p:extLst>
      <p:ext uri="{BB962C8B-B14F-4D97-AF65-F5344CB8AC3E}">
        <p14:creationId xmlns:p14="http://schemas.microsoft.com/office/powerpoint/2010/main" val="76663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8A6B-CD32-40D5-BD65-52D20B37F025}"/>
              </a:ext>
            </a:extLst>
          </p:cNvPr>
          <p:cNvSpPr>
            <a:spLocks noGrp="1"/>
          </p:cNvSpPr>
          <p:nvPr>
            <p:ph type="title"/>
          </p:nvPr>
        </p:nvSpPr>
        <p:spPr/>
        <p:txBody>
          <a:bodyPr/>
          <a:lstStyle/>
          <a:p>
            <a:r>
              <a:rPr lang="en-US" b="1" i="0" u="none" strike="noStrike" baseline="0" dirty="0">
                <a:latin typeface="Arial" panose="020B0604020202020204" pitchFamily="34" charset="0"/>
              </a:rPr>
              <a:t>Step Two – Apply Ergonomics Principles</a:t>
            </a:r>
            <a:endParaRPr lang="en-US" dirty="0"/>
          </a:p>
        </p:txBody>
      </p:sp>
      <p:sp>
        <p:nvSpPr>
          <p:cNvPr id="3" name="Text Placeholder 2">
            <a:extLst>
              <a:ext uri="{FF2B5EF4-FFF2-40B4-BE49-F238E27FC236}">
                <a16:creationId xmlns:a16="http://schemas.microsoft.com/office/drawing/2014/main" id="{AD61F861-2D58-459D-BDCC-E2B1B4E1C04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Fatigue Control</a:t>
            </a:r>
          </a:p>
          <a:p>
            <a:pPr marR="0" lvl="1" rtl="0">
              <a:spcBef>
                <a:spcPts val="0"/>
              </a:spcBef>
            </a:pPr>
            <a:r>
              <a:rPr lang="en-US" b="0" i="0" u="none" strike="noStrike" baseline="0" dirty="0">
                <a:latin typeface="Arial" panose="020B0604020202020204" pitchFamily="34" charset="0"/>
              </a:rPr>
              <a:t>Able to Control Fatigue through-out work shift?</a:t>
            </a:r>
          </a:p>
          <a:p>
            <a:pPr marR="0" lvl="1" rtl="0">
              <a:spcBef>
                <a:spcPts val="0"/>
              </a:spcBef>
            </a:pPr>
            <a:r>
              <a:rPr lang="en-US" b="0" i="0" u="none" strike="noStrike" baseline="0" dirty="0">
                <a:latin typeface="Arial" panose="020B0604020202020204" pitchFamily="34" charset="0"/>
              </a:rPr>
              <a:t>If not, what are inhibiting factors</a:t>
            </a:r>
          </a:p>
          <a:p>
            <a:pPr marR="0" lvl="0" rtl="0"/>
            <a:r>
              <a:rPr lang="en-US" b="1" i="0" u="none" strike="noStrike" baseline="0" dirty="0">
                <a:latin typeface="Arial" panose="020B0604020202020204" pitchFamily="34" charset="0"/>
              </a:rPr>
              <a:t>For example:</a:t>
            </a:r>
          </a:p>
          <a:p>
            <a:pPr marR="0" lvl="1" rtl="0">
              <a:spcBef>
                <a:spcPts val="0"/>
              </a:spcBef>
            </a:pPr>
            <a:r>
              <a:rPr lang="en-US" b="0" i="0" u="none" strike="noStrike" baseline="0" dirty="0">
                <a:latin typeface="Arial" panose="020B0604020202020204" pitchFamily="34" charset="0"/>
              </a:rPr>
              <a:t>Using wrong tool or incorrectly</a:t>
            </a:r>
          </a:p>
          <a:p>
            <a:pPr marR="0" lvl="1" rtl="0">
              <a:spcBef>
                <a:spcPts val="0"/>
              </a:spcBef>
            </a:pPr>
            <a:r>
              <a:rPr lang="en-US" b="0" i="0" u="none" strike="noStrike" baseline="0" dirty="0">
                <a:latin typeface="Arial" panose="020B0604020202020204" pitchFamily="34" charset="0"/>
              </a:rPr>
              <a:t>Not taking recovery breaks?</a:t>
            </a:r>
          </a:p>
          <a:p>
            <a:pPr marR="0" lvl="1" rtl="0">
              <a:spcBef>
                <a:spcPts val="0"/>
              </a:spcBef>
            </a:pPr>
            <a:r>
              <a:rPr lang="en-US" b="0" i="0" u="none" strike="noStrike" baseline="0" dirty="0">
                <a:latin typeface="Arial" panose="020B0604020202020204" pitchFamily="34" charset="0"/>
              </a:rPr>
              <a:t>Becoming dehydrated?</a:t>
            </a:r>
          </a:p>
          <a:p>
            <a:pPr marR="0" lvl="1" rtl="0">
              <a:spcBef>
                <a:spcPts val="0"/>
              </a:spcBef>
            </a:pPr>
            <a:r>
              <a:rPr lang="en-US" b="0" i="0" u="none" strike="noStrike" baseline="0" dirty="0">
                <a:latin typeface="Arial" panose="020B0604020202020204" pitchFamily="34" charset="0"/>
              </a:rPr>
              <a:t>Not using stretching as micro-breaks through-out shift?</a:t>
            </a:r>
          </a:p>
          <a:p>
            <a:pPr marR="0" lvl="1" rtl="0">
              <a:spcBef>
                <a:spcPts val="0"/>
              </a:spcBef>
            </a:pPr>
            <a:r>
              <a:rPr lang="en-US" b="0" i="0" u="none" strike="noStrike" baseline="0" dirty="0">
                <a:latin typeface="Arial" panose="020B0604020202020204" pitchFamily="34" charset="0"/>
              </a:rPr>
              <a:t>A combination of above? </a:t>
            </a:r>
          </a:p>
          <a:p>
            <a:pPr marR="0" lvl="0" rtl="0"/>
            <a:r>
              <a:rPr lang="en-US" b="1" i="0" u="none" strike="noStrike" baseline="0" dirty="0">
                <a:latin typeface="Arial" panose="020B0604020202020204" pitchFamily="34" charset="0"/>
              </a:rPr>
              <a:t>What actions can you take to control fatigue?	</a:t>
            </a:r>
            <a:endParaRPr lang="en-US" dirty="0"/>
          </a:p>
        </p:txBody>
      </p:sp>
      <p:pic>
        <p:nvPicPr>
          <p:cNvPr id="5" name="S55">
            <a:hlinkClick r:id="" action="ppaction://media"/>
            <a:extLst>
              <a:ext uri="{FF2B5EF4-FFF2-40B4-BE49-F238E27FC236}">
                <a16:creationId xmlns:a16="http://schemas.microsoft.com/office/drawing/2014/main" id="{5BF0830F-D7C0-4329-89C6-02B162444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AFE0A500-846C-4F31-80BE-4346B6306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117" y="982046"/>
            <a:ext cx="3732486" cy="4885353"/>
          </a:xfrm>
          <a:prstGeom prst="rect">
            <a:avLst/>
          </a:prstGeom>
        </p:spPr>
      </p:pic>
    </p:spTree>
    <p:extLst>
      <p:ext uri="{BB962C8B-B14F-4D97-AF65-F5344CB8AC3E}">
        <p14:creationId xmlns:p14="http://schemas.microsoft.com/office/powerpoint/2010/main" val="35703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E8A7-F018-4E8D-95E5-D1212DA9CA4D}"/>
              </a:ext>
            </a:extLst>
          </p:cNvPr>
          <p:cNvSpPr>
            <a:spLocks noGrp="1"/>
          </p:cNvSpPr>
          <p:nvPr>
            <p:ph type="title"/>
          </p:nvPr>
        </p:nvSpPr>
        <p:spPr/>
        <p:txBody>
          <a:bodyPr/>
          <a:lstStyle/>
          <a:p>
            <a:r>
              <a:rPr lang="en-US" sz="3200" b="1" i="0" u="none" strike="noStrike" baseline="0" dirty="0">
                <a:latin typeface="Arial" panose="020B0604020202020204" pitchFamily="34" charset="0"/>
              </a:rPr>
              <a:t>Step Three – Recommend/Implement Improvements</a:t>
            </a:r>
            <a:endParaRPr lang="en-US" sz="3200" dirty="0"/>
          </a:p>
        </p:txBody>
      </p:sp>
      <p:sp>
        <p:nvSpPr>
          <p:cNvPr id="3" name="Text Placeholder 2">
            <a:extLst>
              <a:ext uri="{FF2B5EF4-FFF2-40B4-BE49-F238E27FC236}">
                <a16:creationId xmlns:a16="http://schemas.microsoft.com/office/drawing/2014/main" id="{3A853F03-0612-4431-BF4D-A0B53D8E28B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List of potential improvements</a:t>
            </a:r>
          </a:p>
          <a:p>
            <a:pPr marR="0" lvl="1" rtl="0"/>
            <a:r>
              <a:rPr lang="en-US" b="0" i="0" u="none" strike="noStrike" baseline="0" dirty="0">
                <a:latin typeface="Arial" panose="020B0604020202020204" pitchFamily="34" charset="0"/>
              </a:rPr>
              <a:t>Workstation set-up</a:t>
            </a:r>
          </a:p>
          <a:p>
            <a:pPr marR="0" lvl="1" rtl="0"/>
            <a:r>
              <a:rPr lang="en-US" b="0" i="0" u="none" strike="noStrike" baseline="0" dirty="0">
                <a:latin typeface="Arial" panose="020B0604020202020204" pitchFamily="34" charset="0"/>
              </a:rPr>
              <a:t>Particular use of a tool or piece of equipment</a:t>
            </a:r>
          </a:p>
          <a:p>
            <a:pPr marR="0" lvl="1" rtl="0"/>
            <a:r>
              <a:rPr lang="en-US" b="0" i="0" u="none" strike="noStrike" baseline="0" dirty="0">
                <a:latin typeface="Arial" panose="020B0604020202020204" pitchFamily="34" charset="0"/>
              </a:rPr>
              <a:t>Change of workstation, tool or equipment</a:t>
            </a:r>
          </a:p>
          <a:p>
            <a:pPr marR="0" lvl="0" rtl="0"/>
            <a:r>
              <a:rPr lang="en-US" b="1" i="0" u="none" strike="noStrike" baseline="0" dirty="0">
                <a:latin typeface="Arial" panose="020B0604020202020204" pitchFamily="34" charset="0"/>
              </a:rPr>
              <a:t>To get some practice in ergonomics problem solving let’s go through an example</a:t>
            </a:r>
            <a:endParaRPr lang="en-US" dirty="0"/>
          </a:p>
        </p:txBody>
      </p:sp>
      <p:pic>
        <p:nvPicPr>
          <p:cNvPr id="5" name="S56">
            <a:hlinkClick r:id="" action="ppaction://media"/>
            <a:extLst>
              <a:ext uri="{FF2B5EF4-FFF2-40B4-BE49-F238E27FC236}">
                <a16:creationId xmlns:a16="http://schemas.microsoft.com/office/drawing/2014/main" id="{89261C8A-2BA6-4E61-BDD1-64B38B399E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E5B55CFC-8471-498F-AC33-BD0F616FC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291" y="990600"/>
            <a:ext cx="6035040" cy="4185593"/>
          </a:xfrm>
          <a:prstGeom prst="rect">
            <a:avLst/>
          </a:prstGeom>
          <a:ln>
            <a:solidFill>
              <a:schemeClr val="tx1"/>
            </a:solidFill>
          </a:ln>
        </p:spPr>
      </p:pic>
    </p:spTree>
    <p:extLst>
      <p:ext uri="{BB962C8B-B14F-4D97-AF65-F5344CB8AC3E}">
        <p14:creationId xmlns:p14="http://schemas.microsoft.com/office/powerpoint/2010/main" val="16011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6FA6-3841-466E-AC29-145C863225C0}"/>
              </a:ext>
            </a:extLst>
          </p:cNvPr>
          <p:cNvSpPr>
            <a:spLocks noGrp="1"/>
          </p:cNvSpPr>
          <p:nvPr>
            <p:ph type="title"/>
          </p:nvPr>
        </p:nvSpPr>
        <p:spPr/>
        <p:txBody>
          <a:bodyPr/>
          <a:lstStyle/>
          <a:p>
            <a:r>
              <a:rPr lang="en-US" b="1" i="0" u="none" strike="noStrike" baseline="0" dirty="0">
                <a:latin typeface="Arial" panose="020B0604020202020204" pitchFamily="34" charset="0"/>
              </a:rPr>
              <a:t>Practice	</a:t>
            </a:r>
            <a:endParaRPr lang="en-US" dirty="0"/>
          </a:p>
        </p:txBody>
      </p:sp>
      <p:sp>
        <p:nvSpPr>
          <p:cNvPr id="3" name="Text Placeholder 2">
            <a:extLst>
              <a:ext uri="{FF2B5EF4-FFF2-40B4-BE49-F238E27FC236}">
                <a16:creationId xmlns:a16="http://schemas.microsoft.com/office/drawing/2014/main" id="{B8C3A8AE-9261-449C-82B3-6FC05B4C0647}"/>
              </a:ext>
            </a:extLst>
          </p:cNvPr>
          <p:cNvSpPr>
            <a:spLocks noGrp="1"/>
          </p:cNvSpPr>
          <p:nvPr>
            <p:ph type="body" idx="1"/>
          </p:nvPr>
        </p:nvSpPr>
        <p:spPr>
          <a:xfrm>
            <a:off x="817033" y="990601"/>
            <a:ext cx="2509305" cy="4648199"/>
          </a:xfrm>
        </p:spPr>
        <p:txBody>
          <a:bodyPr/>
          <a:lstStyle/>
          <a:p>
            <a:pPr lvl="0"/>
            <a:r>
              <a:rPr lang="en-US" dirty="0">
                <a:latin typeface="Arial" panose="020B0604020202020204" pitchFamily="34" charset="0"/>
              </a:rPr>
              <a:t>Choose</a:t>
            </a:r>
            <a:r>
              <a:rPr lang="en-US" dirty="0"/>
              <a:t> </a:t>
            </a:r>
            <a:r>
              <a:rPr lang="en-US" dirty="0">
                <a:latin typeface="Arial" panose="020B0604020202020204" pitchFamily="34" charset="0"/>
              </a:rPr>
              <a:t>a task you would like to analyze and go through the</a:t>
            </a:r>
            <a:r>
              <a:rPr lang="en-US" i="1" dirty="0">
                <a:latin typeface="Arial" panose="020B0604020202020204" pitchFamily="34" charset="0"/>
                <a:ea typeface="Calibri" panose="020F0502020204030204" pitchFamily="34" charset="0"/>
                <a:cs typeface="Times New Roman" panose="02020603050405020304" pitchFamily="18" charset="0"/>
              </a:rPr>
              <a:t> USDA APHIS Laboratory Ergonomics Assessment Worksheet</a:t>
            </a:r>
          </a:p>
        </p:txBody>
      </p:sp>
      <p:pic>
        <p:nvPicPr>
          <p:cNvPr id="6" name="Picture 5">
            <a:extLst>
              <a:ext uri="{FF2B5EF4-FFF2-40B4-BE49-F238E27FC236}">
                <a16:creationId xmlns:a16="http://schemas.microsoft.com/office/drawing/2014/main" id="{4A5D4C1B-703D-4257-B3F7-F3C736730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6338" y="925773"/>
            <a:ext cx="8748518" cy="5133277"/>
          </a:xfrm>
          <a:prstGeom prst="rect">
            <a:avLst/>
          </a:prstGeom>
        </p:spPr>
      </p:pic>
    </p:spTree>
    <p:extLst>
      <p:ext uri="{BB962C8B-B14F-4D97-AF65-F5344CB8AC3E}">
        <p14:creationId xmlns:p14="http://schemas.microsoft.com/office/powerpoint/2010/main" val="207479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a:t>
            </a:r>
            <a:r>
              <a:rPr lang="en-US" dirty="0">
                <a:latin typeface="Arial" panose="020B0604020202020204" pitchFamily="34" charset="0"/>
                <a:ea typeface="Calibri" panose="020F0502020204030204" pitchFamily="34" charset="0"/>
                <a:cs typeface="Times New Roman" panose="02020603050405020304" pitchFamily="18" charset="0"/>
              </a:rPr>
              <a:t>Ergonomics Workstation Assessment </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2480231"/>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The steps of the Ergonomics Workstation Assessment include:</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Identify the task to be assessed.</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Apply the ergonomics principles to the current method of the task.</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Generate recommendations and implement them.</a:t>
            </a:r>
          </a:p>
          <a:p>
            <a:pPr marL="342900" marR="0" lvl="0" indent="-342900">
              <a:lnSpc>
                <a:spcPct val="107000"/>
              </a:lnSpc>
              <a:spcBef>
                <a:spcPts val="0"/>
              </a:spcBef>
              <a:spcAft>
                <a:spcPts val="80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All of the above.</a:t>
            </a:r>
          </a:p>
        </p:txBody>
      </p:sp>
      <p:pic>
        <p:nvPicPr>
          <p:cNvPr id="3" name="S08">
            <a:hlinkClick r:id="" action="ppaction://media"/>
            <a:extLst>
              <a:ext uri="{FF2B5EF4-FFF2-40B4-BE49-F238E27FC236}">
                <a16:creationId xmlns:a16="http://schemas.microsoft.com/office/drawing/2014/main" id="{DBF2EA08-7F26-4B69-AE4A-77D7C97D53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2511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A64A-4923-409E-B47B-057C9F6D9A60}"/>
              </a:ext>
            </a:extLst>
          </p:cNvPr>
          <p:cNvSpPr>
            <a:spLocks noGrp="1"/>
          </p:cNvSpPr>
          <p:nvPr>
            <p:ph type="title"/>
          </p:nvPr>
        </p:nvSpPr>
        <p:spPr/>
        <p:txBody>
          <a:bodyPr/>
          <a:lstStyle/>
          <a:p>
            <a:r>
              <a:rPr lang="en-US" b="1" i="0" u="none" strike="noStrike" baseline="0" dirty="0">
                <a:latin typeface="Arial" panose="020B0604020202020204" pitchFamily="34" charset="0"/>
              </a:rPr>
              <a:t>Successful Workplace?</a:t>
            </a:r>
            <a:endParaRPr lang="en-US" dirty="0"/>
          </a:p>
        </p:txBody>
      </p:sp>
      <p:sp>
        <p:nvSpPr>
          <p:cNvPr id="3" name="Text Placeholder 2">
            <a:extLst>
              <a:ext uri="{FF2B5EF4-FFF2-40B4-BE49-F238E27FC236}">
                <a16:creationId xmlns:a16="http://schemas.microsoft.com/office/drawing/2014/main" id="{28D12680-16DC-4809-A9C6-9929388CD02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Expect to accomplish?</a:t>
            </a:r>
          </a:p>
          <a:p>
            <a:pPr marR="0" lvl="0" rtl="0"/>
            <a:r>
              <a:rPr lang="en-US" b="1" i="0" u="none" strike="noStrike" baseline="0" dirty="0">
                <a:latin typeface="Arial" panose="020B0604020202020204" pitchFamily="34" charset="0"/>
              </a:rPr>
              <a:t>Words describe successful workplace? </a:t>
            </a:r>
          </a:p>
          <a:p>
            <a:pPr marR="0" lvl="0" rtl="0"/>
            <a:r>
              <a:rPr lang="en-US" b="1" i="0" u="none" strike="noStrike" baseline="0" dirty="0">
                <a:latin typeface="Arial" panose="020B0604020202020204" pitchFamily="34" charset="0"/>
              </a:rPr>
              <a:t>Want a workplace that is</a:t>
            </a:r>
          </a:p>
          <a:p>
            <a:pPr marR="0" lvl="0" rtl="0"/>
            <a:endParaRPr lang="en-US" dirty="0">
              <a:latin typeface="Arial" panose="020B0604020202020204" pitchFamily="34" charset="0"/>
            </a:endParaRPr>
          </a:p>
          <a:p>
            <a:pPr marR="0" lvl="0" rtl="0"/>
            <a:r>
              <a:rPr lang="en-US" b="1" i="0" u="none" strike="noStrike" baseline="0" dirty="0">
                <a:latin typeface="Arial" panose="020B0604020202020204" pitchFamily="34" charset="0"/>
              </a:rPr>
              <a:t> ______________________</a:t>
            </a:r>
          </a:p>
          <a:p>
            <a:pPr marR="0" lvl="0" rtl="0"/>
            <a:r>
              <a:rPr lang="en-US" b="1" i="0" u="none" strike="noStrike" baseline="0" dirty="0">
                <a:latin typeface="Arial" panose="020B0604020202020204" pitchFamily="34" charset="0"/>
              </a:rPr>
              <a:t>What do you think?	</a:t>
            </a:r>
            <a:endParaRPr lang="en-US" dirty="0"/>
          </a:p>
        </p:txBody>
      </p:sp>
      <p:pic>
        <p:nvPicPr>
          <p:cNvPr id="7" name="Picture 6" descr="A close up of a toy&#10;&#10;Description automatically generated">
            <a:extLst>
              <a:ext uri="{FF2B5EF4-FFF2-40B4-BE49-F238E27FC236}">
                <a16:creationId xmlns:a16="http://schemas.microsoft.com/office/drawing/2014/main" id="{F323D90D-398C-4385-A8D8-BD9BD883490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248400" y="1086135"/>
            <a:ext cx="4953000" cy="4685730"/>
          </a:xfrm>
          <a:prstGeom prst="rect">
            <a:avLst/>
          </a:prstGeom>
        </p:spPr>
      </p:pic>
      <p:pic>
        <p:nvPicPr>
          <p:cNvPr id="4" name="S05">
            <a:hlinkClick r:id="" action="ppaction://media"/>
            <a:extLst>
              <a:ext uri="{FF2B5EF4-FFF2-40B4-BE49-F238E27FC236}">
                <a16:creationId xmlns:a16="http://schemas.microsoft.com/office/drawing/2014/main" id="{D7EDC09F-945E-4B8D-B504-F044D669D0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6444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a:t>
            </a:r>
            <a:r>
              <a:rPr lang="en-US" dirty="0">
                <a:latin typeface="Arial" panose="020B0604020202020204" pitchFamily="34" charset="0"/>
                <a:ea typeface="Calibri" panose="020F0502020204030204" pitchFamily="34" charset="0"/>
                <a:cs typeface="Times New Roman" panose="02020603050405020304" pitchFamily="18" charset="0"/>
              </a:rPr>
              <a:t>Ergonomics Workstation Assessment </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2480231"/>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The steps of the Ergonomics Workstation Assessment include:</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Identify the task to be assessed.</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Apply the ergonomics principles to the current method of the task.</a:t>
            </a:r>
          </a:p>
          <a:p>
            <a:pPr marL="342900" marR="0" lvl="0" indent="-342900">
              <a:lnSpc>
                <a:spcPct val="107000"/>
              </a:lnSpc>
              <a:spcBef>
                <a:spcPts val="0"/>
              </a:spcBef>
              <a:spcAft>
                <a:spcPts val="0"/>
              </a:spcAft>
              <a:buFont typeface="+mj-lt"/>
              <a:buAutoNum type="alphaUcPeriod"/>
            </a:pPr>
            <a:r>
              <a:rPr lang="en-US" dirty="0">
                <a:latin typeface="Arial" panose="020B0604020202020204" pitchFamily="34" charset="0"/>
                <a:ea typeface="Calibri" panose="020F0502020204030204" pitchFamily="34" charset="0"/>
                <a:cs typeface="Times New Roman" panose="02020603050405020304" pitchFamily="18" charset="0"/>
              </a:rPr>
              <a:t>Generate recommendations and implement them.</a:t>
            </a:r>
          </a:p>
          <a:p>
            <a:pPr marL="342900" marR="0" lvl="0" indent="-342900">
              <a:lnSpc>
                <a:spcPct val="107000"/>
              </a:lnSpc>
              <a:spcBef>
                <a:spcPts val="0"/>
              </a:spcBef>
              <a:spcAft>
                <a:spcPts val="800"/>
              </a:spcAft>
              <a:buFont typeface="+mj-lt"/>
              <a:buAutoNum type="alphaUcPeriod"/>
            </a:pPr>
            <a:r>
              <a:rPr lang="en-US" dirty="0">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p:txBody>
      </p:sp>
      <p:pic>
        <p:nvPicPr>
          <p:cNvPr id="3" name="S09">
            <a:hlinkClick r:id="" action="ppaction://media"/>
            <a:extLst>
              <a:ext uri="{FF2B5EF4-FFF2-40B4-BE49-F238E27FC236}">
                <a16:creationId xmlns:a16="http://schemas.microsoft.com/office/drawing/2014/main" id="{B44D99B6-0240-4387-B47E-8F9357622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295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3F51-ADF5-4647-A6BD-356F23D66D95}"/>
              </a:ext>
            </a:extLst>
          </p:cNvPr>
          <p:cNvSpPr>
            <a:spLocks noGrp="1"/>
          </p:cNvSpPr>
          <p:nvPr>
            <p:ph type="title"/>
          </p:nvPr>
        </p:nvSpPr>
        <p:spPr/>
        <p:txBody>
          <a:bodyPr/>
          <a:lstStyle/>
          <a:p>
            <a:r>
              <a:rPr lang="en-US" b="1" i="0" u="none" strike="noStrike" baseline="0" dirty="0">
                <a:latin typeface="Arial" panose="020B0604020202020204" pitchFamily="34" charset="0"/>
              </a:rPr>
              <a:t>Laboratory Ergonomics:  Tips and Techniques</a:t>
            </a:r>
            <a:endParaRPr lang="en-US" dirty="0"/>
          </a:p>
        </p:txBody>
      </p:sp>
      <p:sp>
        <p:nvSpPr>
          <p:cNvPr id="3" name="Text Placeholder 2">
            <a:extLst>
              <a:ext uri="{FF2B5EF4-FFF2-40B4-BE49-F238E27FC236}">
                <a16:creationId xmlns:a16="http://schemas.microsoft.com/office/drawing/2014/main" id="{BF9ABCA4-72E9-4C27-9C38-A81534145B54}"/>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Ergonomics principles</a:t>
            </a:r>
          </a:p>
          <a:p>
            <a:pPr marR="0" lvl="0" rtl="0"/>
            <a:r>
              <a:rPr lang="en-US" b="1" i="0" u="none" strike="noStrike" baseline="0" dirty="0">
                <a:latin typeface="Arial" panose="020B0604020202020204" pitchFamily="34" charset="0"/>
              </a:rPr>
              <a:t>Warm-up and Stretching, Physical Fitness and Health and Wellness. </a:t>
            </a:r>
          </a:p>
          <a:p>
            <a:pPr marR="0" lvl="0" rtl="0"/>
            <a:r>
              <a:rPr lang="en-US" b="1" i="0" u="none" strike="noStrike" baseline="0" dirty="0">
                <a:latin typeface="Arial" panose="020B0604020202020204" pitchFamily="34" charset="0"/>
              </a:rPr>
              <a:t>Step-by-step ergonomics problem solving approach</a:t>
            </a:r>
          </a:p>
          <a:p>
            <a:pPr marR="0" lvl="0" rtl="0"/>
            <a:r>
              <a:rPr lang="en-US" b="1" i="0" u="none" strike="noStrike" baseline="0" dirty="0">
                <a:latin typeface="Arial" panose="020B0604020202020204" pitchFamily="34" charset="0"/>
              </a:rPr>
              <a:t>Laboratory Ergonomics Tips and Techniques</a:t>
            </a:r>
          </a:p>
          <a:p>
            <a:pPr marR="0" lvl="1" rtl="0"/>
            <a:r>
              <a:rPr lang="en-US" b="0" i="0" u="none" strike="noStrike" baseline="0" dirty="0">
                <a:latin typeface="Arial" panose="020B0604020202020204" pitchFamily="34" charset="0"/>
              </a:rPr>
              <a:t>“Fit the Job to the Person!” </a:t>
            </a:r>
          </a:p>
          <a:p>
            <a:pPr marR="0" lvl="1" rtl="0"/>
            <a:r>
              <a:rPr lang="en-US" b="0" i="0" u="none" strike="noStrike" baseline="0" dirty="0">
                <a:latin typeface="Arial" panose="020B0604020202020204" pitchFamily="34" charset="0"/>
              </a:rPr>
              <a:t>“Work Smarter, Not Harder!”	</a:t>
            </a:r>
            <a:endParaRPr lang="en-US" dirty="0"/>
          </a:p>
        </p:txBody>
      </p:sp>
      <p:pic>
        <p:nvPicPr>
          <p:cNvPr id="4" name="S60">
            <a:hlinkClick r:id="" action="ppaction://media"/>
            <a:extLst>
              <a:ext uri="{FF2B5EF4-FFF2-40B4-BE49-F238E27FC236}">
                <a16:creationId xmlns:a16="http://schemas.microsoft.com/office/drawing/2014/main" id="{F622852C-C967-4238-8193-AF166ABBE9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group of people in a kitchen&#10;&#10;Description automatically generated">
            <a:extLst>
              <a:ext uri="{FF2B5EF4-FFF2-40B4-BE49-F238E27FC236}">
                <a16:creationId xmlns:a16="http://schemas.microsoft.com/office/drawing/2014/main" id="{789940D2-418C-44B2-91EA-111854C573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879" y="1001974"/>
            <a:ext cx="5924961" cy="3332791"/>
          </a:xfrm>
          <a:prstGeom prst="rect">
            <a:avLst/>
          </a:prstGeom>
        </p:spPr>
      </p:pic>
    </p:spTree>
    <p:extLst>
      <p:ext uri="{BB962C8B-B14F-4D97-AF65-F5344CB8AC3E}">
        <p14:creationId xmlns:p14="http://schemas.microsoft.com/office/powerpoint/2010/main" val="23370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3124-562D-4217-BE44-8D04B23AC3E7}"/>
              </a:ext>
            </a:extLst>
          </p:cNvPr>
          <p:cNvSpPr>
            <a:spLocks noGrp="1"/>
          </p:cNvSpPr>
          <p:nvPr>
            <p:ph type="title"/>
          </p:nvPr>
        </p:nvSpPr>
        <p:spPr/>
        <p:txBody>
          <a:bodyPr/>
          <a:lstStyle/>
          <a:p>
            <a:r>
              <a:rPr lang="en-US" b="1" i="0" u="none" strike="noStrike" baseline="0" dirty="0">
                <a:latin typeface="Arial" panose="020B0604020202020204" pitchFamily="34" charset="0"/>
              </a:rPr>
              <a:t>Laboratory Workbenches, Stools and Footrests</a:t>
            </a:r>
            <a:endParaRPr lang="en-US" dirty="0"/>
          </a:p>
        </p:txBody>
      </p:sp>
      <p:sp>
        <p:nvSpPr>
          <p:cNvPr id="3" name="Text Placeholder 2">
            <a:extLst>
              <a:ext uri="{FF2B5EF4-FFF2-40B4-BE49-F238E27FC236}">
                <a16:creationId xmlns:a16="http://schemas.microsoft.com/office/drawing/2014/main" id="{F2263B6D-E04B-4D00-B300-BBD336B0C121}"/>
              </a:ext>
            </a:extLst>
          </p:cNvPr>
          <p:cNvSpPr>
            <a:spLocks noGrp="1"/>
          </p:cNvSpPr>
          <p:nvPr>
            <p:ph type="body" idx="1"/>
          </p:nvPr>
        </p:nvSpPr>
        <p:spPr/>
        <p:txBody>
          <a:bodyPr/>
          <a:lstStyle/>
          <a:p>
            <a:pPr marR="0" lvl="0" rtl="0">
              <a:spcBef>
                <a:spcPts val="0"/>
              </a:spcBef>
            </a:pPr>
            <a:r>
              <a:rPr lang="en-US" b="1" i="0" u="none" strike="noStrike" baseline="0" dirty="0">
                <a:latin typeface="Arial" panose="020B0604020202020204" pitchFamily="34" charset="0"/>
              </a:rPr>
              <a:t>Workbenches at a fixed height Workbench may be user-controlled height adjustable</a:t>
            </a:r>
          </a:p>
          <a:p>
            <a:pPr marR="0" lvl="0" rtl="0">
              <a:spcBef>
                <a:spcPts val="0"/>
              </a:spcBef>
            </a:pPr>
            <a:r>
              <a:rPr lang="en-US" b="1" i="0" u="none" strike="noStrike" baseline="0" dirty="0">
                <a:latin typeface="Arial" panose="020B0604020202020204" pitchFamily="34" charset="0"/>
              </a:rPr>
              <a:t>Stools available </a:t>
            </a:r>
          </a:p>
          <a:p>
            <a:pPr lvl="1">
              <a:spcBef>
                <a:spcPts val="0"/>
              </a:spcBef>
            </a:pPr>
            <a:r>
              <a:rPr lang="en-US" dirty="0">
                <a:latin typeface="Arial" panose="020B0604020202020204" pitchFamily="34" charset="0"/>
              </a:rPr>
              <a:t>Ensure surface decontamination</a:t>
            </a:r>
          </a:p>
          <a:p>
            <a:pPr marR="0" lvl="0" rtl="0">
              <a:spcBef>
                <a:spcPts val="0"/>
              </a:spcBef>
            </a:pPr>
            <a:r>
              <a:rPr lang="en-US" b="1" i="0" u="none" strike="noStrike" baseline="0" dirty="0">
                <a:latin typeface="Arial" panose="020B0604020202020204" pitchFamily="34" charset="0"/>
              </a:rPr>
              <a:t>Footrests for foot support</a:t>
            </a:r>
          </a:p>
          <a:p>
            <a:pPr marR="0" lvl="0" rtl="0">
              <a:spcBef>
                <a:spcPts val="0"/>
              </a:spcBef>
            </a:pPr>
            <a:r>
              <a:rPr lang="en-US" b="1" i="0" u="none" strike="noStrike" baseline="0" dirty="0">
                <a:latin typeface="Arial" panose="020B0604020202020204" pitchFamily="34" charset="0"/>
              </a:rPr>
              <a:t>Set up workbench, stool and footrest to follow ergonomics principles</a:t>
            </a:r>
          </a:p>
          <a:p>
            <a:pPr marR="0" lvl="1" rtl="0">
              <a:spcBef>
                <a:spcPts val="0"/>
              </a:spcBef>
            </a:pPr>
            <a:r>
              <a:rPr lang="en-US" b="0" i="0" u="none" strike="noStrike" baseline="0" dirty="0">
                <a:latin typeface="Arial" panose="020B0604020202020204" pitchFamily="34" charset="0"/>
              </a:rPr>
              <a:t>Neutral position</a:t>
            </a:r>
          </a:p>
          <a:p>
            <a:pPr marR="0" lvl="1" rtl="0">
              <a:spcBef>
                <a:spcPts val="0"/>
              </a:spcBef>
            </a:pPr>
            <a:r>
              <a:rPr lang="en-US" b="0" i="0" u="none" strike="noStrike" baseline="0" dirty="0">
                <a:latin typeface="Arial" panose="020B0604020202020204" pitchFamily="34" charset="0"/>
              </a:rPr>
              <a:t>Reach zone</a:t>
            </a:r>
          </a:p>
          <a:p>
            <a:pPr marR="0" lvl="1" rtl="0">
              <a:spcBef>
                <a:spcPts val="0"/>
              </a:spcBef>
            </a:pPr>
            <a:r>
              <a:rPr lang="en-US" b="0" i="0" u="none" strike="noStrike" baseline="0" dirty="0">
                <a:latin typeface="Arial" panose="020B0604020202020204" pitchFamily="34" charset="0"/>
              </a:rPr>
              <a:t>Power position</a:t>
            </a:r>
          </a:p>
          <a:p>
            <a:pPr marR="0" lvl="1" rtl="0">
              <a:spcBef>
                <a:spcPts val="0"/>
              </a:spcBef>
            </a:pPr>
            <a:r>
              <a:rPr lang="en-US" b="0" i="0" u="none" strike="noStrike" baseline="0" dirty="0">
                <a:latin typeface="Arial" panose="020B0604020202020204" pitchFamily="34" charset="0"/>
              </a:rPr>
              <a:t>Fatigue control</a:t>
            </a:r>
            <a:endParaRPr lang="en-US" dirty="0"/>
          </a:p>
        </p:txBody>
      </p:sp>
      <p:pic>
        <p:nvPicPr>
          <p:cNvPr id="5" name="Picture 4" descr="A group of people in a room&#10;&#10;Description automatically generated">
            <a:extLst>
              <a:ext uri="{FF2B5EF4-FFF2-40B4-BE49-F238E27FC236}">
                <a16:creationId xmlns:a16="http://schemas.microsoft.com/office/drawing/2014/main" id="{971CC15B-60B6-458C-91C7-AAC3D8706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90601"/>
            <a:ext cx="5810250" cy="3267075"/>
          </a:xfrm>
          <a:prstGeom prst="rect">
            <a:avLst/>
          </a:prstGeom>
        </p:spPr>
      </p:pic>
      <p:pic>
        <p:nvPicPr>
          <p:cNvPr id="4" name="S61">
            <a:hlinkClick r:id="" action="ppaction://media"/>
            <a:extLst>
              <a:ext uri="{FF2B5EF4-FFF2-40B4-BE49-F238E27FC236}">
                <a16:creationId xmlns:a16="http://schemas.microsoft.com/office/drawing/2014/main" id="{C24E02FB-26E5-4C04-9333-327E44CA4A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34627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2425-E1B1-415D-8FB0-1CB6E52C14B6}"/>
              </a:ext>
            </a:extLst>
          </p:cNvPr>
          <p:cNvSpPr>
            <a:spLocks noGrp="1"/>
          </p:cNvSpPr>
          <p:nvPr>
            <p:ph type="title"/>
          </p:nvPr>
        </p:nvSpPr>
        <p:spPr/>
        <p:txBody>
          <a:bodyPr/>
          <a:lstStyle/>
          <a:p>
            <a:r>
              <a:rPr lang="en-US" b="1" i="0" u="none" strike="noStrike" baseline="0" dirty="0">
                <a:latin typeface="Arial" panose="020B0604020202020204" pitchFamily="34" charset="0"/>
              </a:rPr>
              <a:t>Workbench/Elbow Height Relationship</a:t>
            </a:r>
            <a:endParaRPr lang="en-US" dirty="0"/>
          </a:p>
        </p:txBody>
      </p:sp>
      <p:sp>
        <p:nvSpPr>
          <p:cNvPr id="3" name="Text Placeholder 2">
            <a:extLst>
              <a:ext uri="{FF2B5EF4-FFF2-40B4-BE49-F238E27FC236}">
                <a16:creationId xmlns:a16="http://schemas.microsoft.com/office/drawing/2014/main" id="{1E00824F-60C7-479B-85D2-B94FAB558218}"/>
              </a:ext>
            </a:extLst>
          </p:cNvPr>
          <p:cNvSpPr>
            <a:spLocks noGrp="1"/>
          </p:cNvSpPr>
          <p:nvPr>
            <p:ph type="body" idx="1"/>
          </p:nvPr>
        </p:nvSpPr>
        <p:spPr/>
        <p:txBody>
          <a:bodyPr/>
          <a:lstStyle/>
          <a:p>
            <a:r>
              <a:rPr lang="en-US" dirty="0">
                <a:latin typeface="Arial" panose="020B0604020202020204" pitchFamily="34" charset="0"/>
              </a:rPr>
              <a:t>Based on tasks you are performing</a:t>
            </a:r>
          </a:p>
          <a:p>
            <a:pPr marR="0" lvl="0" rtl="0"/>
            <a:r>
              <a:rPr lang="en-US" b="1" i="0" u="none" strike="noStrike" baseline="0" dirty="0">
                <a:latin typeface="Arial" panose="020B0604020202020204" pitchFamily="34" charset="0"/>
              </a:rPr>
              <a:t>Precision work, need to precisely view hands</a:t>
            </a:r>
          </a:p>
          <a:p>
            <a:pPr marR="0" lvl="1" rtl="0"/>
            <a:r>
              <a:rPr lang="en-US" b="0" i="0" u="none" strike="noStrike" baseline="0" dirty="0">
                <a:latin typeface="Arial" panose="020B0604020202020204" pitchFamily="34" charset="0"/>
              </a:rPr>
              <a:t>Fixed height workbench</a:t>
            </a:r>
          </a:p>
          <a:p>
            <a:pPr marR="0" lvl="2" rtl="0"/>
            <a:r>
              <a:rPr lang="en-US" b="0" i="1" u="none" strike="noStrike" baseline="0" dirty="0">
                <a:latin typeface="Arial" panose="020B0604020202020204" pitchFamily="34" charset="0"/>
              </a:rPr>
              <a:t>Elbow height about 2 to 4 inches above workbench height</a:t>
            </a:r>
          </a:p>
          <a:p>
            <a:pPr marR="0" lvl="1" rtl="0"/>
            <a:r>
              <a:rPr lang="en-US" b="0" i="0" u="none" strike="noStrike" baseline="0" dirty="0">
                <a:latin typeface="Arial" panose="020B0604020202020204" pitchFamily="34" charset="0"/>
              </a:rPr>
              <a:t>Adjustable height workbench</a:t>
            </a:r>
          </a:p>
          <a:p>
            <a:pPr marR="0" lvl="2" rtl="0"/>
            <a:r>
              <a:rPr lang="en-US" b="0" i="1" u="none" strike="noStrike" baseline="0" dirty="0">
                <a:latin typeface="Arial" panose="020B0604020202020204" pitchFamily="34" charset="0"/>
              </a:rPr>
              <a:t>Workbench height so elbows are about 4 to 6” above resting elbow height (this is with arms at sides)</a:t>
            </a:r>
          </a:p>
        </p:txBody>
      </p:sp>
      <p:pic>
        <p:nvPicPr>
          <p:cNvPr id="5" name="Picture 4" descr="A picture containing table&#10;&#10;Description automatically generated">
            <a:extLst>
              <a:ext uri="{FF2B5EF4-FFF2-40B4-BE49-F238E27FC236}">
                <a16:creationId xmlns:a16="http://schemas.microsoft.com/office/drawing/2014/main" id="{71E8DB7E-07F3-4590-B06B-9130087D9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47750"/>
            <a:ext cx="5861892" cy="4533899"/>
          </a:xfrm>
          <a:prstGeom prst="rect">
            <a:avLst/>
          </a:prstGeom>
        </p:spPr>
      </p:pic>
      <p:pic>
        <p:nvPicPr>
          <p:cNvPr id="4" name="S62">
            <a:hlinkClick r:id="" action="ppaction://media"/>
            <a:extLst>
              <a:ext uri="{FF2B5EF4-FFF2-40B4-BE49-F238E27FC236}">
                <a16:creationId xmlns:a16="http://schemas.microsoft.com/office/drawing/2014/main" id="{1C434F48-E1AB-47EF-A229-2443A90F0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21966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82425-E1B1-415D-8FB0-1CB6E52C14B6}"/>
              </a:ext>
            </a:extLst>
          </p:cNvPr>
          <p:cNvSpPr>
            <a:spLocks noGrp="1"/>
          </p:cNvSpPr>
          <p:nvPr>
            <p:ph type="title"/>
          </p:nvPr>
        </p:nvSpPr>
        <p:spPr/>
        <p:txBody>
          <a:bodyPr/>
          <a:lstStyle/>
          <a:p>
            <a:r>
              <a:rPr lang="en-US" b="1" i="0" u="none" strike="noStrike" baseline="0" dirty="0">
                <a:latin typeface="Arial" panose="020B0604020202020204" pitchFamily="34" charset="0"/>
              </a:rPr>
              <a:t>Workbench/Elbow Height Relationship</a:t>
            </a:r>
            <a:endParaRPr lang="en-US" dirty="0"/>
          </a:p>
        </p:txBody>
      </p:sp>
      <p:sp>
        <p:nvSpPr>
          <p:cNvPr id="3" name="Text Placeholder 2">
            <a:extLst>
              <a:ext uri="{FF2B5EF4-FFF2-40B4-BE49-F238E27FC236}">
                <a16:creationId xmlns:a16="http://schemas.microsoft.com/office/drawing/2014/main" id="{1E00824F-60C7-479B-85D2-B94FAB558218}"/>
              </a:ext>
            </a:extLst>
          </p:cNvPr>
          <p:cNvSpPr>
            <a:spLocks noGrp="1"/>
          </p:cNvSpPr>
          <p:nvPr>
            <p:ph type="body" idx="1"/>
          </p:nvPr>
        </p:nvSpPr>
        <p:spPr/>
        <p:txBody>
          <a:bodyPr/>
          <a:lstStyle/>
          <a:p>
            <a:r>
              <a:rPr lang="en-US" dirty="0">
                <a:latin typeface="Arial" panose="020B0604020202020204" pitchFamily="34" charset="0"/>
              </a:rPr>
              <a:t>Based on tasks you are performing</a:t>
            </a:r>
          </a:p>
          <a:p>
            <a:pPr marR="0" lvl="0" rtl="0"/>
            <a:r>
              <a:rPr lang="en-US" b="1" i="0" u="none" strike="noStrike" baseline="0" dirty="0">
                <a:latin typeface="Arial" panose="020B0604020202020204" pitchFamily="34" charset="0"/>
              </a:rPr>
              <a:t>General light work</a:t>
            </a:r>
          </a:p>
          <a:p>
            <a:pPr lvl="1"/>
            <a:r>
              <a:rPr lang="en-US" dirty="0">
                <a:latin typeface="Arial" panose="020B0604020202020204" pitchFamily="34" charset="0"/>
              </a:rPr>
              <a:t>Handling test tubes, pipetting, etc.</a:t>
            </a:r>
          </a:p>
          <a:p>
            <a:pPr marR="0" lvl="0" rtl="0"/>
            <a:r>
              <a:rPr lang="en-US" b="1" i="0" u="none" strike="noStrike" baseline="0" dirty="0">
                <a:latin typeface="Arial" panose="020B0604020202020204" pitchFamily="34" charset="0"/>
              </a:rPr>
              <a:t>Heavy work</a:t>
            </a:r>
          </a:p>
          <a:p>
            <a:pPr lvl="1"/>
            <a:r>
              <a:rPr lang="en-US" dirty="0">
                <a:latin typeface="Arial" panose="020B0604020202020204" pitchFamily="34" charset="0"/>
              </a:rPr>
              <a:t>Downward force exerted (pushing down on tool or other materials)</a:t>
            </a:r>
          </a:p>
        </p:txBody>
      </p:sp>
      <p:pic>
        <p:nvPicPr>
          <p:cNvPr id="4" name="Picture 3" descr="A picture containing table&#10;&#10;Description automatically generated">
            <a:extLst>
              <a:ext uri="{FF2B5EF4-FFF2-40B4-BE49-F238E27FC236}">
                <a16:creationId xmlns:a16="http://schemas.microsoft.com/office/drawing/2014/main" id="{D340AA5F-B6A7-4B9C-A531-B0C77D2A2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47750"/>
            <a:ext cx="5861892" cy="4533899"/>
          </a:xfrm>
          <a:prstGeom prst="rect">
            <a:avLst/>
          </a:prstGeom>
        </p:spPr>
      </p:pic>
      <p:pic>
        <p:nvPicPr>
          <p:cNvPr id="5" name="S63">
            <a:hlinkClick r:id="" action="ppaction://media"/>
            <a:extLst>
              <a:ext uri="{FF2B5EF4-FFF2-40B4-BE49-F238E27FC236}">
                <a16:creationId xmlns:a16="http://schemas.microsoft.com/office/drawing/2014/main" id="{32F90383-2301-4352-9049-0571EA450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54886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6EFF-92F4-4340-8960-FAF8D2FFFA70}"/>
              </a:ext>
            </a:extLst>
          </p:cNvPr>
          <p:cNvSpPr>
            <a:spLocks noGrp="1"/>
          </p:cNvSpPr>
          <p:nvPr>
            <p:ph type="title"/>
          </p:nvPr>
        </p:nvSpPr>
        <p:spPr/>
        <p:txBody>
          <a:bodyPr/>
          <a:lstStyle/>
          <a:p>
            <a:pPr marR="0" rtl="0"/>
            <a:r>
              <a:rPr lang="en-US" b="1" i="0" u="none" strike="noStrike" baseline="0" dirty="0">
                <a:latin typeface="Arial" panose="020B0604020202020204" pitchFamily="34" charset="0"/>
              </a:rPr>
              <a:t>Workbench/Stool/Footrest Adjustment Strategies</a:t>
            </a:r>
          </a:p>
        </p:txBody>
      </p:sp>
      <p:sp>
        <p:nvSpPr>
          <p:cNvPr id="3" name="Text Placeholder 2">
            <a:extLst>
              <a:ext uri="{FF2B5EF4-FFF2-40B4-BE49-F238E27FC236}">
                <a16:creationId xmlns:a16="http://schemas.microsoft.com/office/drawing/2014/main" id="{7B26DD1B-197D-4D4D-84AA-8B3D8F65A342}"/>
              </a:ext>
            </a:extLst>
          </p:cNvPr>
          <p:cNvSpPr>
            <a:spLocks noGrp="1"/>
          </p:cNvSpPr>
          <p:nvPr>
            <p:ph type="body" idx="1"/>
          </p:nvPr>
        </p:nvSpPr>
        <p:spPr>
          <a:xfrm>
            <a:off x="827269" y="978092"/>
            <a:ext cx="5278967" cy="4648199"/>
          </a:xfrm>
        </p:spPr>
        <p:txBody>
          <a:bodyPr/>
          <a:lstStyle/>
          <a:p>
            <a:pPr marR="0" lvl="0" rtl="0"/>
            <a:r>
              <a:rPr lang="en-US" b="1" i="0" u="none" strike="noStrike" baseline="0" dirty="0">
                <a:latin typeface="Arial" panose="020B0604020202020204" pitchFamily="34" charset="0"/>
              </a:rPr>
              <a:t>Once you understand task to be performed</a:t>
            </a:r>
          </a:p>
          <a:p>
            <a:pPr marR="0" lvl="0" rtl="0"/>
            <a:r>
              <a:rPr lang="en-US" b="1" i="0" u="none" strike="noStrike" baseline="0" dirty="0">
                <a:latin typeface="Arial" panose="020B0604020202020204" pitchFamily="34" charset="0"/>
              </a:rPr>
              <a:t>Follow adjustment strategies based on whether workbench</a:t>
            </a:r>
          </a:p>
          <a:p>
            <a:pPr marR="0" lvl="0" rtl="0"/>
            <a:r>
              <a:rPr lang="en-US" dirty="0">
                <a:latin typeface="Arial" panose="020B0604020202020204" pitchFamily="34" charset="0"/>
              </a:rPr>
              <a:t>Fixed height or height adjustable</a:t>
            </a:r>
            <a:r>
              <a:rPr lang="en-US" b="0" i="0" u="none" strike="noStrike" baseline="0" dirty="0">
                <a:latin typeface="Arial" panose="020B0604020202020204" pitchFamily="34" charset="0"/>
              </a:rPr>
              <a:t>	</a:t>
            </a:r>
            <a:endParaRPr lang="en-US" b="1" i="0" u="none" strike="noStrike" baseline="0" dirty="0">
              <a:latin typeface="Arial" panose="020B0604020202020204" pitchFamily="34" charset="0"/>
            </a:endParaRPr>
          </a:p>
        </p:txBody>
      </p:sp>
      <p:pic>
        <p:nvPicPr>
          <p:cNvPr id="4" name="S64">
            <a:hlinkClick r:id="" action="ppaction://media"/>
            <a:extLst>
              <a:ext uri="{FF2B5EF4-FFF2-40B4-BE49-F238E27FC236}">
                <a16:creationId xmlns:a16="http://schemas.microsoft.com/office/drawing/2014/main" id="{6A5F070F-4FCD-486A-9E65-1B1C241DE7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cluttered room&#10;&#10;Description automatically generated">
            <a:extLst>
              <a:ext uri="{FF2B5EF4-FFF2-40B4-BE49-F238E27FC236}">
                <a16:creationId xmlns:a16="http://schemas.microsoft.com/office/drawing/2014/main" id="{7F26E60D-9E22-40C3-B3FE-2C6D1DD2A9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333" y="978092"/>
            <a:ext cx="5873760" cy="3898708"/>
          </a:xfrm>
          <a:prstGeom prst="rect">
            <a:avLst/>
          </a:prstGeom>
        </p:spPr>
      </p:pic>
    </p:spTree>
    <p:extLst>
      <p:ext uri="{BB962C8B-B14F-4D97-AF65-F5344CB8AC3E}">
        <p14:creationId xmlns:p14="http://schemas.microsoft.com/office/powerpoint/2010/main" val="109512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E532-8E66-4F3A-BBD8-2647EDAA0804}"/>
              </a:ext>
            </a:extLst>
          </p:cNvPr>
          <p:cNvSpPr>
            <a:spLocks noGrp="1"/>
          </p:cNvSpPr>
          <p:nvPr>
            <p:ph type="title"/>
          </p:nvPr>
        </p:nvSpPr>
        <p:spPr/>
        <p:txBody>
          <a:bodyPr/>
          <a:lstStyle/>
          <a:p>
            <a:r>
              <a:rPr lang="en-US" b="1" i="0" u="none" strike="noStrike" baseline="0" dirty="0">
                <a:latin typeface="Arial" panose="020B0604020202020204" pitchFamily="34" charset="0"/>
              </a:rPr>
              <a:t>Workbench Fixed Height</a:t>
            </a:r>
            <a:endParaRPr lang="en-US" dirty="0"/>
          </a:p>
        </p:txBody>
      </p:sp>
      <p:sp>
        <p:nvSpPr>
          <p:cNvPr id="3" name="Text Placeholder 2">
            <a:extLst>
              <a:ext uri="{FF2B5EF4-FFF2-40B4-BE49-F238E27FC236}">
                <a16:creationId xmlns:a16="http://schemas.microsoft.com/office/drawing/2014/main" id="{297281A4-15D7-4C75-80E5-45987555D964}"/>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Adjust Stool Height</a:t>
            </a:r>
          </a:p>
          <a:p>
            <a:pPr marR="0" lvl="1" rtl="0"/>
            <a:r>
              <a:rPr lang="en-US" b="0" i="0" u="none" strike="noStrike" baseline="0" dirty="0">
                <a:latin typeface="Arial" panose="020B0604020202020204" pitchFamily="34" charset="0"/>
              </a:rPr>
              <a:t>Use height adjustment feature Establish desired physical relationship between elbow height and workbench height</a:t>
            </a:r>
          </a:p>
          <a:p>
            <a:pPr marR="0" lvl="0" rtl="0"/>
            <a:r>
              <a:rPr lang="en-US" b="1" i="0" u="none" strike="noStrike" baseline="0" dirty="0">
                <a:latin typeface="Arial" panose="020B0604020202020204" pitchFamily="34" charset="0"/>
              </a:rPr>
              <a:t>Other Stool Adjustments</a:t>
            </a:r>
          </a:p>
          <a:p>
            <a:pPr marR="0" lvl="1" rtl="0"/>
            <a:r>
              <a:rPr lang="en-US" b="0" i="0" u="none" strike="noStrike" baseline="0" dirty="0">
                <a:latin typeface="Arial" panose="020B0604020202020204" pitchFamily="34" charset="0"/>
              </a:rPr>
              <a:t>Seat tilt forward and backward</a:t>
            </a:r>
          </a:p>
          <a:p>
            <a:pPr marR="0" lvl="1" rtl="0"/>
            <a:r>
              <a:rPr lang="en-US" b="0" i="0" u="none" strike="noStrike" baseline="0" dirty="0">
                <a:latin typeface="Arial" panose="020B0604020202020204" pitchFamily="34" charset="0"/>
              </a:rPr>
              <a:t>Back support height and angle adjustable</a:t>
            </a:r>
          </a:p>
          <a:p>
            <a:pPr marR="0" lvl="1" rtl="0"/>
            <a:r>
              <a:rPr lang="en-US" b="0" i="0" u="none" strike="noStrike" baseline="0" dirty="0">
                <a:latin typeface="Arial" panose="020B0604020202020204" pitchFamily="34" charset="0"/>
              </a:rPr>
              <a:t>Armrests, height adjustable to provide for forearm support</a:t>
            </a:r>
          </a:p>
        </p:txBody>
      </p:sp>
      <p:pic>
        <p:nvPicPr>
          <p:cNvPr id="4" name="S65">
            <a:hlinkClick r:id="" action="ppaction://media"/>
            <a:extLst>
              <a:ext uri="{FF2B5EF4-FFF2-40B4-BE49-F238E27FC236}">
                <a16:creationId xmlns:a16="http://schemas.microsoft.com/office/drawing/2014/main" id="{F0E1126A-2871-4C6A-933A-86BBE03AB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5" name="Picture 4">
            <a:extLst>
              <a:ext uri="{FF2B5EF4-FFF2-40B4-BE49-F238E27FC236}">
                <a16:creationId xmlns:a16="http://schemas.microsoft.com/office/drawing/2014/main" id="{40B9C364-5AC5-41C7-81D7-870810A93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063547"/>
            <a:ext cx="5715000" cy="4305670"/>
          </a:xfrm>
          <a:prstGeom prst="rect">
            <a:avLst/>
          </a:prstGeom>
        </p:spPr>
      </p:pic>
    </p:spTree>
    <p:extLst>
      <p:ext uri="{BB962C8B-B14F-4D97-AF65-F5344CB8AC3E}">
        <p14:creationId xmlns:p14="http://schemas.microsoft.com/office/powerpoint/2010/main" val="161638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E532-8E66-4F3A-BBD8-2647EDAA0804}"/>
              </a:ext>
            </a:extLst>
          </p:cNvPr>
          <p:cNvSpPr>
            <a:spLocks noGrp="1"/>
          </p:cNvSpPr>
          <p:nvPr>
            <p:ph type="title"/>
          </p:nvPr>
        </p:nvSpPr>
        <p:spPr/>
        <p:txBody>
          <a:bodyPr/>
          <a:lstStyle/>
          <a:p>
            <a:r>
              <a:rPr lang="en-US" b="1" i="0" u="none" strike="noStrike" baseline="0" dirty="0">
                <a:latin typeface="Arial" panose="020B0604020202020204" pitchFamily="34" charset="0"/>
              </a:rPr>
              <a:t>Workbench Fixed Height</a:t>
            </a:r>
            <a:endParaRPr lang="en-US" dirty="0"/>
          </a:p>
        </p:txBody>
      </p:sp>
      <p:sp>
        <p:nvSpPr>
          <p:cNvPr id="3" name="Text Placeholder 2">
            <a:extLst>
              <a:ext uri="{FF2B5EF4-FFF2-40B4-BE49-F238E27FC236}">
                <a16:creationId xmlns:a16="http://schemas.microsoft.com/office/drawing/2014/main" id="{297281A4-15D7-4C75-80E5-45987555D964}"/>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Most important guideline for stool use</a:t>
            </a:r>
          </a:p>
          <a:p>
            <a:pPr marR="0" lvl="1" rtl="0"/>
            <a:r>
              <a:rPr lang="en-US" b="0" i="0" u="none" strike="noStrike" baseline="0" dirty="0">
                <a:latin typeface="Arial" panose="020B0604020202020204" pitchFamily="34" charset="0"/>
              </a:rPr>
              <a:t>Get out of it on a regular basis!</a:t>
            </a:r>
          </a:p>
          <a:p>
            <a:pPr marR="0" lvl="1" rtl="0"/>
            <a:r>
              <a:rPr lang="en-US" b="0" i="0" u="none" strike="noStrike" baseline="0" dirty="0">
                <a:latin typeface="Arial" panose="020B0604020202020204" pitchFamily="34" charset="0"/>
              </a:rPr>
              <a:t>Limit sustained seated positions to 30 minutes or less</a:t>
            </a:r>
          </a:p>
          <a:p>
            <a:pPr marR="0" lvl="0" rtl="0"/>
            <a:r>
              <a:rPr lang="en-US" b="1" i="0" u="none" strike="noStrike" baseline="0" dirty="0">
                <a:latin typeface="Arial" panose="020B0604020202020204" pitchFamily="34" charset="0"/>
              </a:rPr>
              <a:t>Leg/Foot Clearance</a:t>
            </a:r>
          </a:p>
          <a:p>
            <a:pPr marR="0" lvl="0" rtl="0"/>
            <a:r>
              <a:rPr lang="en-US" b="1" i="0" u="none" strike="noStrike" baseline="0" dirty="0">
                <a:latin typeface="Arial" panose="020B0604020202020204" pitchFamily="34" charset="0"/>
              </a:rPr>
              <a:t>Foot Support</a:t>
            </a:r>
          </a:p>
          <a:p>
            <a:pPr marR="0" lvl="1" rtl="0"/>
            <a:r>
              <a:rPr lang="en-US" b="0" i="0" u="none" strike="noStrike" baseline="0" dirty="0">
                <a:latin typeface="Arial" panose="020B0604020202020204" pitchFamily="34" charset="0"/>
              </a:rPr>
              <a:t>Foot ring primarily there to help you get on and off seat of stool</a:t>
            </a:r>
          </a:p>
          <a:p>
            <a:pPr marR="0" lvl="2" rtl="0"/>
            <a:r>
              <a:rPr lang="en-US" b="0" i="1" u="none" strike="noStrike" baseline="0" dirty="0">
                <a:latin typeface="Arial" panose="020B0604020202020204" pitchFamily="34" charset="0"/>
              </a:rPr>
              <a:t>Adjust footrest height </a:t>
            </a:r>
          </a:p>
          <a:p>
            <a:pPr marR="0" lvl="2" rtl="0"/>
            <a:r>
              <a:rPr lang="en-US" b="0" i="1" u="none" strike="noStrike" baseline="0" dirty="0">
                <a:latin typeface="Arial" panose="020B0604020202020204" pitchFamily="34" charset="0"/>
              </a:rPr>
              <a:t>Footrest and foot ring should be about same height</a:t>
            </a:r>
            <a:endParaRPr lang="en-US" dirty="0"/>
          </a:p>
        </p:txBody>
      </p:sp>
      <p:pic>
        <p:nvPicPr>
          <p:cNvPr id="4" name="S66">
            <a:hlinkClick r:id="" action="ppaction://media"/>
            <a:extLst>
              <a:ext uri="{FF2B5EF4-FFF2-40B4-BE49-F238E27FC236}">
                <a16:creationId xmlns:a16="http://schemas.microsoft.com/office/drawing/2014/main" id="{07BCBEC7-3D4A-4FE7-9EB7-55725E93D4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a:extLst>
              <a:ext uri="{FF2B5EF4-FFF2-40B4-BE49-F238E27FC236}">
                <a16:creationId xmlns:a16="http://schemas.microsoft.com/office/drawing/2014/main" id="{2B0D410D-5EAA-498B-BDD6-3EA1423A3556}"/>
              </a:ext>
            </a:extLst>
          </p:cNvPr>
          <p:cNvPicPr/>
          <p:nvPr/>
        </p:nvPicPr>
        <p:blipFill rotWithShape="1">
          <a:blip r:embed="rId6" cstate="print">
            <a:extLst>
              <a:ext uri="{28A0092B-C50C-407E-A947-70E740481C1C}">
                <a14:useLocalDpi xmlns:a14="http://schemas.microsoft.com/office/drawing/2010/main" val="0"/>
              </a:ext>
            </a:extLst>
          </a:blip>
          <a:srcRect/>
          <a:stretch/>
        </p:blipFill>
        <p:spPr bwMode="auto">
          <a:xfrm>
            <a:off x="6781800" y="990601"/>
            <a:ext cx="4045424" cy="4719536"/>
          </a:xfrm>
          <a:prstGeom prst="rect">
            <a:avLst/>
          </a:prstGeom>
          <a:noFill/>
          <a:ln w="9525">
            <a:noFill/>
            <a:miter lim="800000"/>
            <a:headEnd/>
            <a:tailEnd/>
          </a:ln>
        </p:spPr>
      </p:pic>
    </p:spTree>
    <p:extLst>
      <p:ext uri="{BB962C8B-B14F-4D97-AF65-F5344CB8AC3E}">
        <p14:creationId xmlns:p14="http://schemas.microsoft.com/office/powerpoint/2010/main" val="421546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28A1-8CC3-4415-B1C3-DE3301D7CD93}"/>
              </a:ext>
            </a:extLst>
          </p:cNvPr>
          <p:cNvSpPr>
            <a:spLocks noGrp="1"/>
          </p:cNvSpPr>
          <p:nvPr>
            <p:ph type="title"/>
          </p:nvPr>
        </p:nvSpPr>
        <p:spPr/>
        <p:txBody>
          <a:bodyPr/>
          <a:lstStyle/>
          <a:p>
            <a:r>
              <a:rPr lang="en-US" b="1" i="0" u="none" strike="noStrike" baseline="0" dirty="0">
                <a:latin typeface="Arial" panose="020B0604020202020204" pitchFamily="34" charset="0"/>
              </a:rPr>
              <a:t>Workbench Adjustable Height</a:t>
            </a:r>
            <a:endParaRPr lang="en-US" dirty="0"/>
          </a:p>
        </p:txBody>
      </p:sp>
      <p:sp>
        <p:nvSpPr>
          <p:cNvPr id="3" name="Text Placeholder 2">
            <a:extLst>
              <a:ext uri="{FF2B5EF4-FFF2-40B4-BE49-F238E27FC236}">
                <a16:creationId xmlns:a16="http://schemas.microsoft.com/office/drawing/2014/main" id="{2836FB29-28CD-4B05-8738-F1AE945B801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Adjust Stool Height</a:t>
            </a:r>
          </a:p>
          <a:p>
            <a:pPr marR="0" lvl="1" rtl="0"/>
            <a:r>
              <a:rPr lang="en-US" b="0" i="0" u="none" strike="noStrike" baseline="0" dirty="0">
                <a:latin typeface="Arial" panose="020B0604020202020204" pitchFamily="34" charset="0"/>
              </a:rPr>
              <a:t>Stool may not go lower enough to get feet on floor</a:t>
            </a:r>
          </a:p>
          <a:p>
            <a:pPr marR="0" lvl="2" rtl="0"/>
            <a:r>
              <a:rPr lang="en-US" b="0" i="1" u="none" strike="noStrike" baseline="0" dirty="0">
                <a:latin typeface="Arial" panose="020B0604020202020204" pitchFamily="34" charset="0"/>
              </a:rPr>
              <a:t>Need footrest for adequate foot support</a:t>
            </a:r>
          </a:p>
          <a:p>
            <a:pPr marR="0" lvl="0" rtl="0"/>
            <a:r>
              <a:rPr lang="en-US" b="1" i="0" u="none" strike="noStrike" baseline="0" dirty="0">
                <a:latin typeface="Arial" panose="020B0604020202020204" pitchFamily="34" charset="0"/>
              </a:rPr>
              <a:t>Adjust Workbench Height</a:t>
            </a:r>
          </a:p>
          <a:p>
            <a:pPr marR="0" lvl="0" rtl="0"/>
            <a:r>
              <a:rPr lang="en-US" b="1" i="0" u="none" strike="noStrike" baseline="0" dirty="0">
                <a:latin typeface="Arial" panose="020B0604020202020204" pitchFamily="34" charset="0"/>
              </a:rPr>
              <a:t>Other Stool Adjustments</a:t>
            </a:r>
          </a:p>
          <a:p>
            <a:pPr marR="0" lvl="1" rtl="0"/>
            <a:r>
              <a:rPr lang="en-US" b="0" i="0" u="none" strike="noStrike" baseline="0" dirty="0">
                <a:latin typeface="Arial" panose="020B0604020202020204" pitchFamily="34" charset="0"/>
              </a:rPr>
              <a:t>Seat tilt forward and backward</a:t>
            </a:r>
          </a:p>
          <a:p>
            <a:pPr marR="0" lvl="1" rtl="0"/>
            <a:r>
              <a:rPr lang="en-US" b="0" i="0" u="none" strike="noStrike" baseline="0" dirty="0">
                <a:latin typeface="Arial" panose="020B0604020202020204" pitchFamily="34" charset="0"/>
              </a:rPr>
              <a:t>Back support height and angle adjustable</a:t>
            </a:r>
          </a:p>
          <a:p>
            <a:pPr marR="0" lvl="1" rtl="0"/>
            <a:r>
              <a:rPr lang="en-US" b="0" i="0" u="none" strike="noStrike" baseline="0" dirty="0">
                <a:latin typeface="Arial" panose="020B0604020202020204" pitchFamily="34" charset="0"/>
              </a:rPr>
              <a:t>Armrests, height adjustable to provide for forearm support</a:t>
            </a:r>
          </a:p>
        </p:txBody>
      </p:sp>
      <p:pic>
        <p:nvPicPr>
          <p:cNvPr id="4" name="S67">
            <a:hlinkClick r:id="" action="ppaction://media"/>
            <a:extLst>
              <a:ext uri="{FF2B5EF4-FFF2-40B4-BE49-F238E27FC236}">
                <a16:creationId xmlns:a16="http://schemas.microsoft.com/office/drawing/2014/main" id="{9248B2CE-BD59-43C2-ADA3-91B1DDA72E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close up of a chair&#10;&#10;Description automatically generated">
            <a:extLst>
              <a:ext uri="{FF2B5EF4-FFF2-40B4-BE49-F238E27FC236}">
                <a16:creationId xmlns:a16="http://schemas.microsoft.com/office/drawing/2014/main" id="{5CEBA4BB-CCF7-483F-8A55-D76119A083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300" y="1257300"/>
            <a:ext cx="4457700" cy="4457700"/>
          </a:xfrm>
          <a:prstGeom prst="rect">
            <a:avLst/>
          </a:prstGeom>
        </p:spPr>
      </p:pic>
    </p:spTree>
    <p:extLst>
      <p:ext uri="{BB962C8B-B14F-4D97-AF65-F5344CB8AC3E}">
        <p14:creationId xmlns:p14="http://schemas.microsoft.com/office/powerpoint/2010/main" val="25603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28A1-8CC3-4415-B1C3-DE3301D7CD93}"/>
              </a:ext>
            </a:extLst>
          </p:cNvPr>
          <p:cNvSpPr>
            <a:spLocks noGrp="1"/>
          </p:cNvSpPr>
          <p:nvPr>
            <p:ph type="title"/>
          </p:nvPr>
        </p:nvSpPr>
        <p:spPr/>
        <p:txBody>
          <a:bodyPr/>
          <a:lstStyle/>
          <a:p>
            <a:r>
              <a:rPr lang="en-US" b="1" i="0" u="none" strike="noStrike" baseline="0" dirty="0">
                <a:latin typeface="Arial" panose="020B0604020202020204" pitchFamily="34" charset="0"/>
              </a:rPr>
              <a:t>Workbench Adjustable Height</a:t>
            </a:r>
            <a:endParaRPr lang="en-US" dirty="0"/>
          </a:p>
        </p:txBody>
      </p:sp>
      <p:sp>
        <p:nvSpPr>
          <p:cNvPr id="3" name="Text Placeholder 2">
            <a:extLst>
              <a:ext uri="{FF2B5EF4-FFF2-40B4-BE49-F238E27FC236}">
                <a16:creationId xmlns:a16="http://schemas.microsoft.com/office/drawing/2014/main" id="{2836FB29-28CD-4B05-8738-F1AE945B801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Leg/Foot Clearance</a:t>
            </a:r>
          </a:p>
          <a:p>
            <a:pPr marR="0" lvl="0" rtl="0"/>
            <a:r>
              <a:rPr lang="en-US" b="1" i="0" u="none" strike="noStrike" baseline="0" dirty="0">
                <a:latin typeface="Arial" panose="020B0604020202020204" pitchFamily="34" charset="0"/>
              </a:rPr>
              <a:t>Foot Support</a:t>
            </a:r>
          </a:p>
          <a:p>
            <a:pPr marR="0" lvl="1" rtl="0"/>
            <a:r>
              <a:rPr lang="en-US" b="0" i="0" u="none" strike="noStrike" baseline="0" dirty="0">
                <a:latin typeface="Arial" panose="020B0604020202020204" pitchFamily="34" charset="0"/>
              </a:rPr>
              <a:t>Foot ring primarily to help get on and off seat </a:t>
            </a:r>
          </a:p>
          <a:p>
            <a:pPr marR="0" lvl="2" rtl="0"/>
            <a:r>
              <a:rPr lang="en-US" b="0" i="1" u="none" strike="noStrike" baseline="0" dirty="0">
                <a:latin typeface="Arial" panose="020B0604020202020204" pitchFamily="34" charset="0"/>
              </a:rPr>
              <a:t>Adjust footrest height </a:t>
            </a:r>
          </a:p>
          <a:p>
            <a:pPr lvl="2"/>
            <a:r>
              <a:rPr lang="en-US" b="0" i="1" u="none" strike="noStrike" baseline="0" dirty="0">
                <a:latin typeface="Arial" panose="020B0604020202020204" pitchFamily="34" charset="0"/>
              </a:rPr>
              <a:t>Footrest and foot ring should be about same height</a:t>
            </a:r>
            <a:endParaRPr lang="en-US" dirty="0"/>
          </a:p>
        </p:txBody>
      </p:sp>
      <p:pic>
        <p:nvPicPr>
          <p:cNvPr id="5" name="S68">
            <a:hlinkClick r:id="" action="ppaction://media"/>
            <a:extLst>
              <a:ext uri="{FF2B5EF4-FFF2-40B4-BE49-F238E27FC236}">
                <a16:creationId xmlns:a16="http://schemas.microsoft.com/office/drawing/2014/main" id="{2B3477BB-3BA9-4672-98FC-D408EA99C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a:extLst>
              <a:ext uri="{FF2B5EF4-FFF2-40B4-BE49-F238E27FC236}">
                <a16:creationId xmlns:a16="http://schemas.microsoft.com/office/drawing/2014/main" id="{2AC66C4A-192E-4CF6-B356-BB6C18240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1005630"/>
            <a:ext cx="3127519" cy="4846740"/>
          </a:xfrm>
          <a:prstGeom prst="rect">
            <a:avLst/>
          </a:prstGeom>
        </p:spPr>
      </p:pic>
    </p:spTree>
    <p:extLst>
      <p:ext uri="{BB962C8B-B14F-4D97-AF65-F5344CB8AC3E}">
        <p14:creationId xmlns:p14="http://schemas.microsoft.com/office/powerpoint/2010/main" val="188928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3F6E-15D7-491B-A1BF-A6B899F0EA68}"/>
              </a:ext>
            </a:extLst>
          </p:cNvPr>
          <p:cNvSpPr>
            <a:spLocks noGrp="1"/>
          </p:cNvSpPr>
          <p:nvPr>
            <p:ph type="title"/>
          </p:nvPr>
        </p:nvSpPr>
        <p:spPr/>
        <p:txBody>
          <a:bodyPr/>
          <a:lstStyle/>
          <a:p>
            <a:r>
              <a:rPr lang="en-US" b="1" i="0" u="none" strike="noStrike" baseline="0" dirty="0">
                <a:latin typeface="Arial" panose="020B0604020202020204" pitchFamily="34" charset="0"/>
              </a:rPr>
              <a:t>First Word</a:t>
            </a:r>
            <a:r>
              <a:rPr lang="en-US" dirty="0">
                <a:latin typeface="Arial" panose="020B0604020202020204" pitchFamily="34" charset="0"/>
              </a:rPr>
              <a:t>?</a:t>
            </a:r>
            <a:endParaRPr lang="en-US" dirty="0"/>
          </a:p>
        </p:txBody>
      </p:sp>
      <p:sp>
        <p:nvSpPr>
          <p:cNvPr id="3" name="Text Placeholder 2">
            <a:extLst>
              <a:ext uri="{FF2B5EF4-FFF2-40B4-BE49-F238E27FC236}">
                <a16:creationId xmlns:a16="http://schemas.microsoft.com/office/drawing/2014/main" id="{7C7CF84D-7C2B-4001-8BC0-CF514D6ECFA7}"/>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If you</a:t>
            </a:r>
            <a:r>
              <a:rPr lang="en-US" b="1" i="0" u="none" strike="noStrike" dirty="0">
                <a:latin typeface="Arial" panose="020B0604020202020204" pitchFamily="34" charset="0"/>
              </a:rPr>
              <a:t> </a:t>
            </a:r>
            <a:r>
              <a:rPr lang="en-US" b="1" i="0" u="none" strike="noStrike" baseline="0" dirty="0">
                <a:latin typeface="Arial" panose="020B0604020202020204" pitchFamily="34" charset="0"/>
              </a:rPr>
              <a:t>answered, “Comfortable” you’re not alone</a:t>
            </a:r>
          </a:p>
          <a:p>
            <a:pPr marR="0" lvl="0" rtl="0"/>
            <a:r>
              <a:rPr lang="en-US" b="1" i="0" u="none" strike="noStrike" baseline="0" dirty="0">
                <a:latin typeface="Arial" panose="020B0604020202020204" pitchFamily="34" charset="0"/>
              </a:rPr>
              <a:t>About 9 out of 10 people  </a:t>
            </a:r>
          </a:p>
          <a:p>
            <a:pPr marR="0" lvl="0" rtl="0"/>
            <a:r>
              <a:rPr lang="en-US" b="1" i="0" u="none" strike="noStrike" baseline="0" dirty="0">
                <a:latin typeface="Arial" panose="020B0604020202020204" pitchFamily="34" charset="0"/>
              </a:rPr>
              <a:t>Then words like</a:t>
            </a:r>
          </a:p>
          <a:p>
            <a:pPr marR="0" lvl="1" rtl="0"/>
            <a:r>
              <a:rPr lang="en-US" b="0" i="0" u="none" strike="noStrike" baseline="0" dirty="0">
                <a:latin typeface="Arial" panose="020B0604020202020204" pitchFamily="34" charset="0"/>
              </a:rPr>
              <a:t>Productive</a:t>
            </a:r>
          </a:p>
          <a:p>
            <a:pPr marR="0" lvl="1" rtl="0"/>
            <a:r>
              <a:rPr lang="en-US" b="0" i="0" u="none" strike="noStrike" baseline="0" dirty="0">
                <a:latin typeface="Arial" panose="020B0604020202020204" pitchFamily="34" charset="0"/>
              </a:rPr>
              <a:t>Well-organized</a:t>
            </a:r>
          </a:p>
          <a:p>
            <a:pPr marR="0" lvl="1" rtl="0"/>
            <a:r>
              <a:rPr lang="en-US" b="0" i="0" u="none" strike="noStrike" baseline="0" dirty="0">
                <a:latin typeface="Arial" panose="020B0604020202020204" pitchFamily="34" charset="0"/>
              </a:rPr>
              <a:t>Functional</a:t>
            </a:r>
          </a:p>
          <a:p>
            <a:pPr marR="0" lvl="1" rtl="0"/>
            <a:r>
              <a:rPr lang="en-US" b="0" i="0" u="none" strike="noStrike" baseline="0" dirty="0">
                <a:latin typeface="Arial" panose="020B0604020202020204" pitchFamily="34" charset="0"/>
              </a:rPr>
              <a:t>Well lit</a:t>
            </a:r>
          </a:p>
          <a:p>
            <a:pPr marR="0" lvl="1" rtl="0"/>
            <a:r>
              <a:rPr lang="en-US" b="0" i="0" u="none" strike="noStrike" baseline="0" dirty="0">
                <a:latin typeface="Arial" panose="020B0604020202020204" pitchFamily="34" charset="0"/>
              </a:rPr>
              <a:t>Safe	</a:t>
            </a:r>
            <a:endParaRPr lang="en-US" dirty="0"/>
          </a:p>
        </p:txBody>
      </p:sp>
      <p:pic>
        <p:nvPicPr>
          <p:cNvPr id="5" name="Picture 4" descr="A group of people in a room&#10;&#10;Description automatically generated">
            <a:extLst>
              <a:ext uri="{FF2B5EF4-FFF2-40B4-BE49-F238E27FC236}">
                <a16:creationId xmlns:a16="http://schemas.microsoft.com/office/drawing/2014/main" id="{1F17222F-B70C-4738-9449-ED7FA3D8E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66799"/>
            <a:ext cx="5943600" cy="3342057"/>
          </a:xfrm>
          <a:prstGeom prst="rect">
            <a:avLst/>
          </a:prstGeom>
        </p:spPr>
      </p:pic>
      <p:pic>
        <p:nvPicPr>
          <p:cNvPr id="4" name="S06">
            <a:hlinkClick r:id="" action="ppaction://media"/>
            <a:extLst>
              <a:ext uri="{FF2B5EF4-FFF2-40B4-BE49-F238E27FC236}">
                <a16:creationId xmlns:a16="http://schemas.microsoft.com/office/drawing/2014/main" id="{054A90CD-F102-4DEF-A98F-3CD0ABC117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358" y="1371600"/>
            <a:ext cx="609600" cy="609600"/>
          </a:xfrm>
          <a:prstGeom prst="rect">
            <a:avLst/>
          </a:prstGeom>
        </p:spPr>
      </p:pic>
    </p:spTree>
    <p:extLst>
      <p:ext uri="{BB962C8B-B14F-4D97-AF65-F5344CB8AC3E}">
        <p14:creationId xmlns:p14="http://schemas.microsoft.com/office/powerpoint/2010/main" val="65667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1AD3-205C-4F16-BF30-65E379AC5CF9}"/>
              </a:ext>
            </a:extLst>
          </p:cNvPr>
          <p:cNvSpPr>
            <a:spLocks noGrp="1"/>
          </p:cNvSpPr>
          <p:nvPr>
            <p:ph type="title"/>
          </p:nvPr>
        </p:nvSpPr>
        <p:spPr/>
        <p:txBody>
          <a:bodyPr/>
          <a:lstStyle/>
          <a:p>
            <a:pPr marR="0" rtl="0"/>
            <a:r>
              <a:rPr lang="en-US" b="1" i="0" u="none" strike="noStrike" baseline="0" dirty="0">
                <a:latin typeface="Arial" panose="020B0604020202020204" pitchFamily="34" charset="0"/>
              </a:rPr>
              <a:t>Standing at a Workbench</a:t>
            </a:r>
          </a:p>
        </p:txBody>
      </p:sp>
      <p:sp>
        <p:nvSpPr>
          <p:cNvPr id="3" name="Text Placeholder 2">
            <a:extLst>
              <a:ext uri="{FF2B5EF4-FFF2-40B4-BE49-F238E27FC236}">
                <a16:creationId xmlns:a16="http://schemas.microsoft.com/office/drawing/2014/main" id="{C06B0176-917B-4447-8E42-A8633DBA3C55}"/>
              </a:ext>
            </a:extLst>
          </p:cNvPr>
          <p:cNvSpPr>
            <a:spLocks noGrp="1"/>
          </p:cNvSpPr>
          <p:nvPr>
            <p:ph type="body" idx="1"/>
          </p:nvPr>
        </p:nvSpPr>
        <p:spPr>
          <a:xfrm>
            <a:off x="812800" y="990600"/>
            <a:ext cx="5278967" cy="4648199"/>
          </a:xfrm>
        </p:spPr>
        <p:txBody>
          <a:bodyPr/>
          <a:lstStyle/>
          <a:p>
            <a:pPr marR="0" lvl="0" rtl="0"/>
            <a:r>
              <a:rPr lang="en-US" b="1" i="0" u="none" strike="noStrike" baseline="0" dirty="0">
                <a:latin typeface="Arial" panose="020B0604020202020204" pitchFamily="34" charset="0"/>
              </a:rPr>
              <a:t>Standing makes sense:</a:t>
            </a:r>
          </a:p>
          <a:p>
            <a:pPr marR="0" lvl="1" rtl="0"/>
            <a:r>
              <a:rPr lang="en-US" b="0" i="0" u="none" strike="noStrike" baseline="0" dirty="0">
                <a:latin typeface="Arial" panose="020B0604020202020204" pitchFamily="34" charset="0"/>
              </a:rPr>
              <a:t>Spending only a short time (a few minutes)</a:t>
            </a:r>
          </a:p>
          <a:p>
            <a:pPr marR="0" lvl="1" rtl="0"/>
            <a:r>
              <a:rPr lang="en-US" b="0" i="0" u="none" strike="noStrike" baseline="0" dirty="0">
                <a:latin typeface="Arial" panose="020B0604020202020204" pitchFamily="34" charset="0"/>
              </a:rPr>
              <a:t>Move frequently between different locations at workbench</a:t>
            </a:r>
          </a:p>
          <a:p>
            <a:pPr marR="0" lvl="1" rtl="0"/>
            <a:r>
              <a:rPr lang="en-US" b="0" i="0" u="none" strike="noStrike" baseline="0" dirty="0">
                <a:latin typeface="Arial" panose="020B0604020202020204" pitchFamily="34" charset="0"/>
              </a:rPr>
              <a:t>Handle heavier items (more than 5 pounds)</a:t>
            </a:r>
          </a:p>
          <a:p>
            <a:pPr marR="0" lvl="1" rtl="0"/>
            <a:r>
              <a:rPr lang="en-US" b="0" i="0" u="none" strike="noStrike" baseline="0" dirty="0">
                <a:latin typeface="Arial" panose="020B0604020202020204" pitchFamily="34" charset="0"/>
              </a:rPr>
              <a:t>Need to exert significant downward force (more than 10 pounds of force)	</a:t>
            </a:r>
          </a:p>
        </p:txBody>
      </p:sp>
      <p:pic>
        <p:nvPicPr>
          <p:cNvPr id="4" name="S69">
            <a:hlinkClick r:id="" action="ppaction://media"/>
            <a:extLst>
              <a:ext uri="{FF2B5EF4-FFF2-40B4-BE49-F238E27FC236}">
                <a16:creationId xmlns:a16="http://schemas.microsoft.com/office/drawing/2014/main" id="{7313BB68-8001-4C7B-804A-DD2CCFF5E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9CA248D5-159A-4401-A876-039098E357D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248400" y="1143000"/>
            <a:ext cx="3258955" cy="3381437"/>
          </a:xfrm>
          <a:prstGeom prst="rect">
            <a:avLst/>
          </a:prstGeom>
        </p:spPr>
      </p:pic>
    </p:spTree>
    <p:extLst>
      <p:ext uri="{BB962C8B-B14F-4D97-AF65-F5344CB8AC3E}">
        <p14:creationId xmlns:p14="http://schemas.microsoft.com/office/powerpoint/2010/main" val="92640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8E40-BEE9-4FA0-B4ED-F44A64FE2181}"/>
              </a:ext>
            </a:extLst>
          </p:cNvPr>
          <p:cNvSpPr>
            <a:spLocks noGrp="1"/>
          </p:cNvSpPr>
          <p:nvPr>
            <p:ph type="title"/>
          </p:nvPr>
        </p:nvSpPr>
        <p:spPr/>
        <p:txBody>
          <a:bodyPr/>
          <a:lstStyle/>
          <a:p>
            <a:r>
              <a:rPr lang="en-US" b="1" i="0" u="none" strike="noStrike" baseline="0" dirty="0">
                <a:latin typeface="Arial" panose="020B0604020202020204" pitchFamily="34" charset="0"/>
              </a:rPr>
              <a:t>Workbench Height - Standing</a:t>
            </a:r>
            <a:endParaRPr lang="en-US" dirty="0"/>
          </a:p>
        </p:txBody>
      </p:sp>
      <p:sp>
        <p:nvSpPr>
          <p:cNvPr id="3" name="Text Placeholder 2">
            <a:extLst>
              <a:ext uri="{FF2B5EF4-FFF2-40B4-BE49-F238E27FC236}">
                <a16:creationId xmlns:a16="http://schemas.microsoft.com/office/drawing/2014/main" id="{8EEDCF8B-3611-4BE5-9B45-64CB4DAE30ED}"/>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Apply same elbow and workbench height relationships for standing as for seated</a:t>
            </a:r>
          </a:p>
          <a:p>
            <a:pPr marR="0" lvl="1" rtl="0"/>
            <a:r>
              <a:rPr lang="en-US" b="0" i="0" u="none" strike="noStrike" baseline="0" dirty="0">
                <a:latin typeface="Arial" panose="020B0604020202020204" pitchFamily="34" charset="0"/>
              </a:rPr>
              <a:t>Precision work:  2 to 4” above elbow height</a:t>
            </a:r>
          </a:p>
          <a:p>
            <a:pPr lvl="1"/>
            <a:r>
              <a:rPr lang="en-US" dirty="0">
                <a:latin typeface="Arial" panose="020B0604020202020204" pitchFamily="34" charset="0"/>
              </a:rPr>
              <a:t>General light work: about elbow height or slightly lower</a:t>
            </a:r>
          </a:p>
          <a:p>
            <a:pPr lvl="1"/>
            <a:r>
              <a:rPr lang="en-US" dirty="0">
                <a:latin typeface="Arial" panose="020B0604020202020204" pitchFamily="34" charset="0"/>
              </a:rPr>
              <a:t>Heavy work: 4 to 6 inches below elbow height</a:t>
            </a:r>
            <a:endParaRPr lang="en-US" b="0" i="0" u="none" strike="noStrike" baseline="0" dirty="0">
              <a:latin typeface="Arial" panose="020B0604020202020204" pitchFamily="34" charset="0"/>
            </a:endParaRPr>
          </a:p>
        </p:txBody>
      </p:sp>
      <p:pic>
        <p:nvPicPr>
          <p:cNvPr id="4" name="Picture 3" descr="A picture containing table&#10;&#10;Description automatically generated">
            <a:extLst>
              <a:ext uri="{FF2B5EF4-FFF2-40B4-BE49-F238E27FC236}">
                <a16:creationId xmlns:a16="http://schemas.microsoft.com/office/drawing/2014/main" id="{D1308511-86A5-4E85-84BD-34F76ABD8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47750"/>
            <a:ext cx="5861892" cy="4533899"/>
          </a:xfrm>
          <a:prstGeom prst="rect">
            <a:avLst/>
          </a:prstGeom>
        </p:spPr>
      </p:pic>
      <p:pic>
        <p:nvPicPr>
          <p:cNvPr id="5" name="S70">
            <a:hlinkClick r:id="" action="ppaction://media"/>
            <a:extLst>
              <a:ext uri="{FF2B5EF4-FFF2-40B4-BE49-F238E27FC236}">
                <a16:creationId xmlns:a16="http://schemas.microsoft.com/office/drawing/2014/main" id="{1B34681D-1479-42BF-AE91-4D2D2D251A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970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8E40-BEE9-4FA0-B4ED-F44A64FE2181}"/>
              </a:ext>
            </a:extLst>
          </p:cNvPr>
          <p:cNvSpPr>
            <a:spLocks noGrp="1"/>
          </p:cNvSpPr>
          <p:nvPr>
            <p:ph type="title"/>
          </p:nvPr>
        </p:nvSpPr>
        <p:spPr/>
        <p:txBody>
          <a:bodyPr/>
          <a:lstStyle/>
          <a:p>
            <a:r>
              <a:rPr lang="en-US" b="1" i="0" u="none" strike="noStrike" baseline="0" dirty="0">
                <a:latin typeface="Arial" panose="020B0604020202020204" pitchFamily="34" charset="0"/>
              </a:rPr>
              <a:t>Workbench Height - Standing</a:t>
            </a:r>
            <a:endParaRPr lang="en-US" dirty="0"/>
          </a:p>
        </p:txBody>
      </p:sp>
      <p:sp>
        <p:nvSpPr>
          <p:cNvPr id="3" name="Text Placeholder 2">
            <a:extLst>
              <a:ext uri="{FF2B5EF4-FFF2-40B4-BE49-F238E27FC236}">
                <a16:creationId xmlns:a16="http://schemas.microsoft.com/office/drawing/2014/main" id="{8EEDCF8B-3611-4BE5-9B45-64CB4DAE30ED}"/>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Too low fixed height workbench - build up workbench height</a:t>
            </a:r>
          </a:p>
          <a:p>
            <a:pPr marR="0" lvl="1" rtl="0"/>
            <a:r>
              <a:rPr lang="en-US" b="0" i="0" u="none" strike="noStrike" baseline="0" dirty="0">
                <a:latin typeface="Arial" panose="020B0604020202020204" pitchFamily="34" charset="0"/>
              </a:rPr>
              <a:t>Platform on workbench top to position tools, equipment or materials</a:t>
            </a:r>
          </a:p>
          <a:p>
            <a:pPr marR="0" lvl="1" rtl="0"/>
            <a:r>
              <a:rPr lang="en-US" b="0" i="0" u="none" strike="noStrike" baseline="0" dirty="0">
                <a:latin typeface="Arial" panose="020B0604020202020204" pitchFamily="34" charset="0"/>
              </a:rPr>
              <a:t>Entire workbench itself raised on a permanent basis.	</a:t>
            </a:r>
            <a:endParaRPr lang="en-US" dirty="0"/>
          </a:p>
        </p:txBody>
      </p:sp>
      <p:pic>
        <p:nvPicPr>
          <p:cNvPr id="5" name="S71">
            <a:hlinkClick r:id="" action="ppaction://media"/>
            <a:extLst>
              <a:ext uri="{FF2B5EF4-FFF2-40B4-BE49-F238E27FC236}">
                <a16:creationId xmlns:a16="http://schemas.microsoft.com/office/drawing/2014/main" id="{6FB1A03E-1878-4E56-9F33-85BEBF343B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DF00FB1C-D845-4447-8CBC-712ECAF93812}"/>
              </a:ext>
            </a:extLst>
          </p:cNvPr>
          <p:cNvPicPr>
            <a:picLocks noChangeAspect="1"/>
          </p:cNvPicPr>
          <p:nvPr/>
        </p:nvPicPr>
        <p:blipFill rotWithShape="1">
          <a:blip r:embed="rId6">
            <a:extLst>
              <a:ext uri="{28A0092B-C50C-407E-A947-70E740481C1C}">
                <a14:useLocalDpi xmlns:a14="http://schemas.microsoft.com/office/drawing/2010/main" val="0"/>
              </a:ext>
            </a:extLst>
          </a:blip>
          <a:srcRect l="15462"/>
          <a:stretch/>
        </p:blipFill>
        <p:spPr>
          <a:xfrm>
            <a:off x="6114143" y="990601"/>
            <a:ext cx="3749518" cy="2659742"/>
          </a:xfrm>
          <a:prstGeom prst="rect">
            <a:avLst/>
          </a:prstGeom>
        </p:spPr>
      </p:pic>
    </p:spTree>
    <p:extLst>
      <p:ext uri="{BB962C8B-B14F-4D97-AF65-F5344CB8AC3E}">
        <p14:creationId xmlns:p14="http://schemas.microsoft.com/office/powerpoint/2010/main" val="232090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EE0B2-2D04-4E96-AC87-8628B04F423F}"/>
              </a:ext>
            </a:extLst>
          </p:cNvPr>
          <p:cNvSpPr>
            <a:spLocks noGrp="1"/>
          </p:cNvSpPr>
          <p:nvPr>
            <p:ph type="title"/>
          </p:nvPr>
        </p:nvSpPr>
        <p:spPr/>
        <p:txBody>
          <a:bodyPr/>
          <a:lstStyle/>
          <a:p>
            <a:r>
              <a:rPr lang="en-US" b="1" i="0" u="none" strike="noStrike" baseline="0" dirty="0">
                <a:latin typeface="Arial" panose="020B0604020202020204" pitchFamily="34" charset="0"/>
              </a:rPr>
              <a:t>Footrests - Standing</a:t>
            </a:r>
            <a:endParaRPr lang="en-US" dirty="0"/>
          </a:p>
        </p:txBody>
      </p:sp>
      <p:sp>
        <p:nvSpPr>
          <p:cNvPr id="3" name="Text Placeholder 2">
            <a:extLst>
              <a:ext uri="{FF2B5EF4-FFF2-40B4-BE49-F238E27FC236}">
                <a16:creationId xmlns:a16="http://schemas.microsoft.com/office/drawing/2014/main" id="{9FBFCF7D-7890-48D2-94E5-FB4EFEA6242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Promote neutral position and increased comfort when standing</a:t>
            </a:r>
          </a:p>
          <a:p>
            <a:pPr marR="0" lvl="1" rtl="0"/>
            <a:r>
              <a:rPr lang="en-US" b="0" i="0" u="none" strike="noStrike" baseline="0" dirty="0">
                <a:latin typeface="Arial" panose="020B0604020202020204" pitchFamily="34" charset="0"/>
              </a:rPr>
              <a:t>Footrest to put one foot up on footrest and then alternate with other foot</a:t>
            </a:r>
          </a:p>
          <a:p>
            <a:pPr marR="0" lvl="1" rtl="0"/>
            <a:r>
              <a:rPr lang="en-US" b="0" i="0" u="none" strike="noStrike" baseline="0" dirty="0">
                <a:latin typeface="Arial" panose="020B0604020202020204" pitchFamily="34" charset="0"/>
              </a:rPr>
              <a:t>Utilize footwear with significant cushioning and support</a:t>
            </a:r>
          </a:p>
          <a:p>
            <a:pPr marR="0" lvl="2" rtl="0"/>
            <a:r>
              <a:rPr lang="en-US" b="0" i="1" u="none" strike="noStrike" baseline="0" dirty="0">
                <a:latin typeface="Arial" panose="020B0604020202020204" pitchFamily="34" charset="0"/>
              </a:rPr>
              <a:t>Good walking shoes are good standing shoes</a:t>
            </a:r>
          </a:p>
          <a:p>
            <a:pPr marR="0" lvl="1" rtl="0"/>
            <a:r>
              <a:rPr lang="en-US" b="0" i="0" u="none" strike="noStrike" baseline="0" dirty="0">
                <a:latin typeface="Arial" panose="020B0604020202020204" pitchFamily="34" charset="0"/>
              </a:rPr>
              <a:t>Shift weight forward to balls of feet and backwards to heels</a:t>
            </a:r>
          </a:p>
          <a:p>
            <a:pPr marR="0" lvl="1" rtl="0"/>
            <a:r>
              <a:rPr lang="en-US" b="0" i="0" u="none" strike="noStrike" baseline="0" dirty="0">
                <a:latin typeface="Arial" panose="020B0604020202020204" pitchFamily="34" charset="0"/>
              </a:rPr>
              <a:t>Perform “heel lifts” frequently	</a:t>
            </a:r>
            <a:endParaRPr lang="en-US" dirty="0"/>
          </a:p>
        </p:txBody>
      </p:sp>
      <p:pic>
        <p:nvPicPr>
          <p:cNvPr id="4" name="S72">
            <a:hlinkClick r:id="" action="ppaction://media"/>
            <a:extLst>
              <a:ext uri="{FF2B5EF4-FFF2-40B4-BE49-F238E27FC236}">
                <a16:creationId xmlns:a16="http://schemas.microsoft.com/office/drawing/2014/main" id="{A2655490-3D08-4CA0-A3CE-41EEB5750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erson standing in a room&#10;&#10;Description automatically generated">
            <a:extLst>
              <a:ext uri="{FF2B5EF4-FFF2-40B4-BE49-F238E27FC236}">
                <a16:creationId xmlns:a16="http://schemas.microsoft.com/office/drawing/2014/main" id="{86414F7F-01FE-4B9A-86B0-FA019C5EE3F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248400" y="1009353"/>
            <a:ext cx="3746551" cy="4839293"/>
          </a:xfrm>
          <a:prstGeom prst="rect">
            <a:avLst/>
          </a:prstGeom>
        </p:spPr>
      </p:pic>
    </p:spTree>
    <p:extLst>
      <p:ext uri="{BB962C8B-B14F-4D97-AF65-F5344CB8AC3E}">
        <p14:creationId xmlns:p14="http://schemas.microsoft.com/office/powerpoint/2010/main" val="126729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53E-E71C-4903-9441-3C91078DBE8E}"/>
              </a:ext>
            </a:extLst>
          </p:cNvPr>
          <p:cNvSpPr>
            <a:spLocks noGrp="1"/>
          </p:cNvSpPr>
          <p:nvPr>
            <p:ph type="title"/>
          </p:nvPr>
        </p:nvSpPr>
        <p:spPr/>
        <p:txBody>
          <a:bodyPr/>
          <a:lstStyle/>
          <a:p>
            <a:r>
              <a:rPr lang="en-US" b="1" i="0" u="none" strike="noStrike" baseline="0" dirty="0">
                <a:latin typeface="Arial" panose="020B0604020202020204" pitchFamily="34" charset="0"/>
              </a:rPr>
              <a:t>Anti-fatigue Mats - Standing</a:t>
            </a:r>
            <a:endParaRPr lang="en-US" dirty="0"/>
          </a:p>
        </p:txBody>
      </p:sp>
      <p:sp>
        <p:nvSpPr>
          <p:cNvPr id="3" name="Text Placeholder 2">
            <a:extLst>
              <a:ext uri="{FF2B5EF4-FFF2-40B4-BE49-F238E27FC236}">
                <a16:creationId xmlns:a16="http://schemas.microsoft.com/office/drawing/2014/main" id="{82B234B7-0CA5-4961-B4E4-E5CC04DE034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Anti-fatigue standing mats cushion feet and joints of ankles, knees, hips and back</a:t>
            </a:r>
          </a:p>
          <a:p>
            <a:pPr marR="0" lvl="1" rtl="0"/>
            <a:r>
              <a:rPr lang="en-US" b="0" i="0" u="none" strike="noStrike" baseline="0" dirty="0">
                <a:latin typeface="Arial" panose="020B0604020202020204" pitchFamily="34" charset="0"/>
              </a:rPr>
              <a:t>Large enough to allow for at least shoulder width foot placement </a:t>
            </a:r>
          </a:p>
          <a:p>
            <a:pPr marR="0" lvl="1" rtl="0"/>
            <a:r>
              <a:rPr lang="en-US" b="0" i="0" u="none" strike="noStrike" baseline="0" dirty="0">
                <a:latin typeface="Arial" panose="020B0604020202020204" pitchFamily="34" charset="0"/>
              </a:rPr>
              <a:t>Beveled mat edges to eliminate any trip hazard</a:t>
            </a:r>
          </a:p>
          <a:p>
            <a:pPr marR="0" lvl="1" rtl="0"/>
            <a:r>
              <a:rPr lang="en-US" b="0" i="0" u="none" strike="noStrike" baseline="0" dirty="0">
                <a:latin typeface="Arial" panose="020B0604020202020204" pitchFamily="34" charset="0"/>
              </a:rPr>
              <a:t>Adequate cleaning of mat and underlying floor</a:t>
            </a:r>
          </a:p>
        </p:txBody>
      </p:sp>
      <p:pic>
        <p:nvPicPr>
          <p:cNvPr id="4" name="S73">
            <a:hlinkClick r:id="" action="ppaction://media"/>
            <a:extLst>
              <a:ext uri="{FF2B5EF4-FFF2-40B4-BE49-F238E27FC236}">
                <a16:creationId xmlns:a16="http://schemas.microsoft.com/office/drawing/2014/main" id="{F2510D30-4709-4859-851A-C4C81379E2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indoor, kitchen, cabinet, table&#10;&#10;Description automatically generated">
            <a:extLst>
              <a:ext uri="{FF2B5EF4-FFF2-40B4-BE49-F238E27FC236}">
                <a16:creationId xmlns:a16="http://schemas.microsoft.com/office/drawing/2014/main" id="{65686411-6947-4AB3-8650-93820AC8A00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248400" y="990601"/>
            <a:ext cx="3733800" cy="4745036"/>
          </a:xfrm>
          <a:prstGeom prst="rect">
            <a:avLst/>
          </a:prstGeom>
        </p:spPr>
      </p:pic>
    </p:spTree>
    <p:extLst>
      <p:ext uri="{BB962C8B-B14F-4D97-AF65-F5344CB8AC3E}">
        <p14:creationId xmlns:p14="http://schemas.microsoft.com/office/powerpoint/2010/main" val="30373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953E-E71C-4903-9441-3C91078DBE8E}"/>
              </a:ext>
            </a:extLst>
          </p:cNvPr>
          <p:cNvSpPr>
            <a:spLocks noGrp="1"/>
          </p:cNvSpPr>
          <p:nvPr>
            <p:ph type="title"/>
          </p:nvPr>
        </p:nvSpPr>
        <p:spPr/>
        <p:txBody>
          <a:bodyPr/>
          <a:lstStyle/>
          <a:p>
            <a:r>
              <a:rPr lang="en-US" b="1" i="0" u="none" strike="noStrike" baseline="0" dirty="0">
                <a:latin typeface="Arial" panose="020B0604020202020204" pitchFamily="34" charset="0"/>
              </a:rPr>
              <a:t>Anti-fatigue Mats - Standing</a:t>
            </a:r>
            <a:endParaRPr lang="en-US" dirty="0"/>
          </a:p>
        </p:txBody>
      </p:sp>
      <p:sp>
        <p:nvSpPr>
          <p:cNvPr id="3" name="Text Placeholder 2">
            <a:extLst>
              <a:ext uri="{FF2B5EF4-FFF2-40B4-BE49-F238E27FC236}">
                <a16:creationId xmlns:a16="http://schemas.microsoft.com/office/drawing/2014/main" id="{82B234B7-0CA5-4961-B4E4-E5CC04DE034C}"/>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Stools and mats</a:t>
            </a:r>
          </a:p>
          <a:p>
            <a:pPr marR="0" lvl="1" rtl="0"/>
            <a:r>
              <a:rPr lang="en-US" b="0" i="0" u="none" strike="noStrike" baseline="0" dirty="0">
                <a:latin typeface="Arial" panose="020B0604020202020204" pitchFamily="34" charset="0"/>
              </a:rPr>
              <a:t>Most stools will not roll easily on mats</a:t>
            </a:r>
          </a:p>
          <a:p>
            <a:pPr lvl="2"/>
            <a:r>
              <a:rPr lang="en-US" b="0" i="1" u="none" strike="noStrike" baseline="0" dirty="0">
                <a:latin typeface="Arial" panose="020B0604020202020204" pitchFamily="34" charset="0"/>
              </a:rPr>
              <a:t>Mat is pushed out of the way and not used as it should be</a:t>
            </a:r>
          </a:p>
          <a:p>
            <a:pPr lvl="2"/>
            <a:r>
              <a:rPr lang="en-US" b="0" i="1" u="none" strike="noStrike" baseline="0" dirty="0">
                <a:latin typeface="Arial" panose="020B0604020202020204" pitchFamily="34" charset="0"/>
              </a:rPr>
              <a:t>More sustained standing than is recommended occurs </a:t>
            </a:r>
            <a:endParaRPr lang="en-US" dirty="0"/>
          </a:p>
        </p:txBody>
      </p:sp>
      <p:pic>
        <p:nvPicPr>
          <p:cNvPr id="4" name="S74">
            <a:hlinkClick r:id="" action="ppaction://media"/>
            <a:extLst>
              <a:ext uri="{FF2B5EF4-FFF2-40B4-BE49-F238E27FC236}">
                <a16:creationId xmlns:a16="http://schemas.microsoft.com/office/drawing/2014/main" id="{837208F7-0184-4FCD-95BA-A8905029C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a:extLst>
              <a:ext uri="{FF2B5EF4-FFF2-40B4-BE49-F238E27FC236}">
                <a16:creationId xmlns:a16="http://schemas.microsoft.com/office/drawing/2014/main" id="{C367D74B-232C-4B03-A02C-C68934A6ECA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66273" y="1338262"/>
            <a:ext cx="5208694" cy="4466048"/>
          </a:xfrm>
          <a:prstGeom prst="rect">
            <a:avLst/>
          </a:prstGeom>
        </p:spPr>
      </p:pic>
    </p:spTree>
    <p:extLst>
      <p:ext uri="{BB962C8B-B14F-4D97-AF65-F5344CB8AC3E}">
        <p14:creationId xmlns:p14="http://schemas.microsoft.com/office/powerpoint/2010/main" val="7801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Workbenches and Stools</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5042662"/>
          </a:xfrm>
          <a:prstGeom prst="rect">
            <a:avLst/>
          </a:prstGeom>
        </p:spPr>
        <p:txBody>
          <a:bodyPr wrap="square">
            <a:spAutoFit/>
          </a:bodyPr>
          <a:lstStyle/>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When performing precision tasks at a fixed height workbench of 36” your elbows should be:</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Two to 4 inches above the workbench height. </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At or slightly below (1 to 2 inches) below elbow height.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Four to 6 inches below elbow height </a:t>
            </a:r>
          </a:p>
          <a:p>
            <a:pPr marL="342900" marR="0" lvl="0" indent="-342900">
              <a:lnSpc>
                <a:spcPct val="107000"/>
              </a:lnSpc>
              <a:spcBef>
                <a:spcPts val="0"/>
              </a:spcBef>
              <a:spcAft>
                <a:spcPts val="80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It doesn’t make any difference.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For a fixed height workbench you may be able to adjust the stool height to achieve the desired position.  True/False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 The foot ring on the stool is:</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The best place to position your feet for the entire time you are on the stool.</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Used primarily to assist in getting onto and off the stool.</a:t>
            </a:r>
          </a:p>
          <a:p>
            <a:pPr marL="342900" marR="0" lvl="0" indent="-342900">
              <a:lnSpc>
                <a:spcPct val="107000"/>
              </a:lnSpc>
              <a:spcBef>
                <a:spcPts val="0"/>
              </a:spcBef>
              <a:spcAft>
                <a:spcPts val="80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None of the above.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When standing at a workbench:</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Utilize footwear that has significant cushioning and support.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As possible match the workbench height to your elbow position for the task at hand.</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Use a standing mat for foot comfort.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Use a footrest that will allow you to put one foot up on the rest and then alternate with the other foot.</a:t>
            </a:r>
          </a:p>
          <a:p>
            <a:pPr marL="342900" marR="0" lvl="0" indent="-342900">
              <a:lnSpc>
                <a:spcPct val="107000"/>
              </a:lnSpc>
              <a:spcBef>
                <a:spcPts val="0"/>
              </a:spcBef>
              <a:spcAft>
                <a:spcPts val="80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It is worth the time it takes to adjust the stool to fit your particular workstation set-up needs. True/False</a:t>
            </a:r>
          </a:p>
        </p:txBody>
      </p:sp>
      <p:pic>
        <p:nvPicPr>
          <p:cNvPr id="5" name="S29">
            <a:hlinkClick r:id="" action="ppaction://media"/>
            <a:extLst>
              <a:ext uri="{FF2B5EF4-FFF2-40B4-BE49-F238E27FC236}">
                <a16:creationId xmlns:a16="http://schemas.microsoft.com/office/drawing/2014/main" id="{E5D25039-870A-4465-BAA5-BA4255B3D5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9871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Workbenches and Stools</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5042662"/>
          </a:xfrm>
          <a:prstGeom prst="rect">
            <a:avLst/>
          </a:prstGeom>
        </p:spPr>
        <p:txBody>
          <a:bodyPr wrap="square">
            <a:spAutoFit/>
          </a:bodyPr>
          <a:lstStyle/>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When performing precision tasks at a fixed height workbench of 36” your elbows should be:</a:t>
            </a:r>
          </a:p>
          <a:p>
            <a:pPr marL="342900" marR="0" lvl="0" indent="-342900">
              <a:lnSpc>
                <a:spcPct val="107000"/>
              </a:lnSpc>
              <a:spcBef>
                <a:spcPts val="0"/>
              </a:spcBef>
              <a:spcAft>
                <a:spcPts val="0"/>
              </a:spcAft>
              <a:buFont typeface="+mj-lt"/>
              <a:buAutoNum type="alphaUcPeriod"/>
            </a:pPr>
            <a:r>
              <a:rPr lang="en-US" sz="1500" dirty="0">
                <a:highlight>
                  <a:srgbClr val="FFFF00"/>
                </a:highlight>
                <a:latin typeface="Arial" panose="020B0604020202020204" pitchFamily="34" charset="0"/>
                <a:ea typeface="Calibri" panose="020F0502020204030204" pitchFamily="34" charset="0"/>
                <a:cs typeface="Times New Roman" panose="02020603050405020304" pitchFamily="18" charset="0"/>
              </a:rPr>
              <a:t>Two to 4 inches above the workbench height. </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At or slightly below (1 to 2 inches) below elbow height.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Four to 6 inches below elbow height </a:t>
            </a:r>
          </a:p>
          <a:p>
            <a:pPr marL="342900" marR="0" lvl="0" indent="-342900">
              <a:lnSpc>
                <a:spcPct val="107000"/>
              </a:lnSpc>
              <a:spcBef>
                <a:spcPts val="0"/>
              </a:spcBef>
              <a:spcAft>
                <a:spcPts val="80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It doesn’t make any difference.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For a fixed height workbench you may be able to adjust the stool height to achieve the desired position.  </a:t>
            </a:r>
            <a:r>
              <a:rPr lang="en-US" sz="1500" b="1" dirty="0">
                <a:highlight>
                  <a:srgbClr val="FFFF00"/>
                </a:highlight>
                <a:latin typeface="Arial" panose="020B0604020202020204" pitchFamily="34" charset="0"/>
                <a:ea typeface="Times New Roman" panose="02020603050405020304" pitchFamily="18" charset="0"/>
              </a:rPr>
              <a:t>True</a:t>
            </a:r>
            <a:r>
              <a:rPr lang="en-US" sz="1500" b="1" dirty="0">
                <a:latin typeface="Arial" panose="020B0604020202020204" pitchFamily="34" charset="0"/>
                <a:ea typeface="Times New Roman" panose="02020603050405020304" pitchFamily="18" charset="0"/>
              </a:rPr>
              <a:t>/False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 The foot ring on the stool is:</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The best place to position your feet for the entire time you are on the stool.</a:t>
            </a:r>
          </a:p>
          <a:p>
            <a:pPr marL="342900" marR="0" lvl="0" indent="-342900">
              <a:lnSpc>
                <a:spcPct val="107000"/>
              </a:lnSpc>
              <a:spcBef>
                <a:spcPts val="0"/>
              </a:spcBef>
              <a:spcAft>
                <a:spcPts val="0"/>
              </a:spcAft>
              <a:buFont typeface="+mj-lt"/>
              <a:buAutoNum type="alphaUcPeriod"/>
            </a:pPr>
            <a:r>
              <a:rPr lang="en-US" sz="1500" dirty="0">
                <a:highlight>
                  <a:srgbClr val="FFFF00"/>
                </a:highlight>
                <a:latin typeface="Arial" panose="020B0604020202020204" pitchFamily="34" charset="0"/>
                <a:ea typeface="Calibri" panose="020F0502020204030204" pitchFamily="34" charset="0"/>
                <a:cs typeface="Times New Roman" panose="02020603050405020304" pitchFamily="18" charset="0"/>
              </a:rPr>
              <a:t>Used primarily to assist in getting onto and off the stool.</a:t>
            </a:r>
          </a:p>
          <a:p>
            <a:pPr marL="342900" marR="0" lvl="0" indent="-342900">
              <a:lnSpc>
                <a:spcPct val="107000"/>
              </a:lnSpc>
              <a:spcBef>
                <a:spcPts val="0"/>
              </a:spcBef>
              <a:spcAft>
                <a:spcPts val="80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None of the above.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When standing at a workbench:</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Utilize footwear that has significant cushioning and support.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As possible match the workbench height to your elbow position for the task at hand.</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Use a standing mat for foot comfort.</a:t>
            </a:r>
          </a:p>
          <a:p>
            <a:pPr marL="342900" marR="0" lvl="0" indent="-342900">
              <a:lnSpc>
                <a:spcPct val="107000"/>
              </a:lnSpc>
              <a:spcBef>
                <a:spcPts val="0"/>
              </a:spcBef>
              <a:spcAft>
                <a:spcPts val="0"/>
              </a:spcAft>
              <a:buFont typeface="+mj-lt"/>
              <a:buAutoNum type="alphaUcPeriod"/>
            </a:pPr>
            <a:r>
              <a:rPr lang="en-US" sz="1500" dirty="0">
                <a:latin typeface="Arial" panose="020B0604020202020204" pitchFamily="34" charset="0"/>
                <a:ea typeface="Calibri" panose="020F0502020204030204" pitchFamily="34" charset="0"/>
                <a:cs typeface="Times New Roman" panose="02020603050405020304" pitchFamily="18" charset="0"/>
              </a:rPr>
              <a:t>Use a footrest that will allow you to put one foot up on the rest and then alternate with the other foot.</a:t>
            </a:r>
          </a:p>
          <a:p>
            <a:pPr marL="342900" marR="0" lvl="0" indent="-342900">
              <a:lnSpc>
                <a:spcPct val="107000"/>
              </a:lnSpc>
              <a:spcBef>
                <a:spcPts val="0"/>
              </a:spcBef>
              <a:spcAft>
                <a:spcPts val="800"/>
              </a:spcAft>
              <a:buFont typeface="+mj-lt"/>
              <a:buAutoNum type="alphaUcPeriod"/>
            </a:pPr>
            <a:r>
              <a:rPr lang="en-US" sz="1500" dirty="0">
                <a:highlight>
                  <a:srgbClr val="FFFF00"/>
                </a:highlight>
                <a:latin typeface="Arial" panose="020B0604020202020204" pitchFamily="34" charset="0"/>
                <a:ea typeface="Calibri" panose="020F0502020204030204" pitchFamily="34" charset="0"/>
                <a:cs typeface="Times New Roman" panose="02020603050405020304" pitchFamily="18" charset="0"/>
              </a:rPr>
              <a:t>All of the above.</a:t>
            </a:r>
          </a:p>
          <a:p>
            <a:pPr marL="0" marR="0">
              <a:lnSpc>
                <a:spcPct val="107000"/>
              </a:lnSpc>
              <a:spcBef>
                <a:spcPts val="600"/>
              </a:spcBef>
              <a:spcAft>
                <a:spcPts val="300"/>
              </a:spcAft>
            </a:pPr>
            <a:r>
              <a:rPr lang="en-US" sz="1500" b="1" dirty="0">
                <a:latin typeface="Arial" panose="020B0604020202020204" pitchFamily="34" charset="0"/>
                <a:ea typeface="Times New Roman" panose="02020603050405020304" pitchFamily="18" charset="0"/>
              </a:rPr>
              <a:t>It is worth the time it takes to adjust the stool to fit your particular workstation set-up needs. </a:t>
            </a:r>
            <a:r>
              <a:rPr lang="en-US" sz="1500" b="1" dirty="0">
                <a:highlight>
                  <a:srgbClr val="FFFF00"/>
                </a:highlight>
                <a:latin typeface="Arial" panose="020B0604020202020204" pitchFamily="34" charset="0"/>
                <a:ea typeface="Times New Roman" panose="02020603050405020304" pitchFamily="18" charset="0"/>
              </a:rPr>
              <a:t>True</a:t>
            </a:r>
            <a:r>
              <a:rPr lang="en-US" sz="1500" b="1" dirty="0">
                <a:latin typeface="Arial" panose="020B0604020202020204" pitchFamily="34" charset="0"/>
                <a:ea typeface="Times New Roman" panose="02020603050405020304" pitchFamily="18" charset="0"/>
              </a:rPr>
              <a:t>/False</a:t>
            </a:r>
          </a:p>
        </p:txBody>
      </p:sp>
      <p:pic>
        <p:nvPicPr>
          <p:cNvPr id="5" name="S30">
            <a:hlinkClick r:id="" action="ppaction://media"/>
            <a:extLst>
              <a:ext uri="{FF2B5EF4-FFF2-40B4-BE49-F238E27FC236}">
                <a16:creationId xmlns:a16="http://schemas.microsoft.com/office/drawing/2014/main" id="{354AB1A7-A3C7-4FC8-AFB9-E0B70D1BD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58405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4C5CB-F665-42F6-B759-49A531EC07BE}"/>
              </a:ext>
            </a:extLst>
          </p:cNvPr>
          <p:cNvSpPr>
            <a:spLocks noGrp="1"/>
          </p:cNvSpPr>
          <p:nvPr>
            <p:ph type="title"/>
          </p:nvPr>
        </p:nvSpPr>
        <p:spPr/>
        <p:txBody>
          <a:bodyPr/>
          <a:lstStyle/>
          <a:p>
            <a:pPr marR="0" rtl="0"/>
            <a:r>
              <a:rPr lang="en-US" b="1" i="0" u="none" strike="noStrike" baseline="0" dirty="0">
                <a:latin typeface="Arial" panose="020B0604020202020204" pitchFamily="34" charset="0"/>
              </a:rPr>
              <a:t>Pipetting</a:t>
            </a:r>
          </a:p>
        </p:txBody>
      </p:sp>
      <p:sp>
        <p:nvSpPr>
          <p:cNvPr id="3" name="Text Placeholder 2">
            <a:extLst>
              <a:ext uri="{FF2B5EF4-FFF2-40B4-BE49-F238E27FC236}">
                <a16:creationId xmlns:a16="http://schemas.microsoft.com/office/drawing/2014/main" id="{9AA187D4-BA22-4414-B78F-D83EBA2324DB}"/>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Pipetting – Common Task</a:t>
            </a:r>
          </a:p>
          <a:p>
            <a:pPr marR="0" lvl="1" rtl="0"/>
            <a:r>
              <a:rPr lang="en-US" b="0" i="0" u="none" strike="noStrike" baseline="0" dirty="0">
                <a:latin typeface="Arial" panose="020B0604020202020204" pitchFamily="34" charset="0"/>
              </a:rPr>
              <a:t>Pipetting is very common task in lab</a:t>
            </a:r>
          </a:p>
          <a:p>
            <a:pPr lvl="1"/>
            <a:r>
              <a:rPr lang="en-US" b="0" i="0" u="none" strike="noStrike" baseline="0" dirty="0">
                <a:latin typeface="Arial" panose="020B0604020202020204" pitchFamily="34" charset="0"/>
              </a:rPr>
              <a:t>Repetitive nature, can be a source of hand and shoulder problems	</a:t>
            </a:r>
          </a:p>
        </p:txBody>
      </p:sp>
      <p:pic>
        <p:nvPicPr>
          <p:cNvPr id="4" name="S77">
            <a:hlinkClick r:id="" action="ppaction://media"/>
            <a:extLst>
              <a:ext uri="{FF2B5EF4-FFF2-40B4-BE49-F238E27FC236}">
                <a16:creationId xmlns:a16="http://schemas.microsoft.com/office/drawing/2014/main" id="{9E845735-D377-4EB4-A47F-3B31A9D240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erson standing in a kitchen&#10;&#10;Description automatically generated">
            <a:extLst>
              <a:ext uri="{FF2B5EF4-FFF2-40B4-BE49-F238E27FC236}">
                <a16:creationId xmlns:a16="http://schemas.microsoft.com/office/drawing/2014/main" id="{53713A1E-E73F-41D5-AEA5-7DCB2F9CD9E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29987" y="1077687"/>
            <a:ext cx="5278967" cy="3946412"/>
          </a:xfrm>
          <a:prstGeom prst="rect">
            <a:avLst/>
          </a:prstGeom>
        </p:spPr>
      </p:pic>
    </p:spTree>
    <p:extLst>
      <p:ext uri="{BB962C8B-B14F-4D97-AF65-F5344CB8AC3E}">
        <p14:creationId xmlns:p14="http://schemas.microsoft.com/office/powerpoint/2010/main" val="264017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75D9-7735-49B8-A1A2-58AC97BB2D51}"/>
              </a:ext>
            </a:extLst>
          </p:cNvPr>
          <p:cNvSpPr>
            <a:spLocks noGrp="1"/>
          </p:cNvSpPr>
          <p:nvPr>
            <p:ph type="title"/>
          </p:nvPr>
        </p:nvSpPr>
        <p:spPr/>
        <p:txBody>
          <a:bodyPr/>
          <a:lstStyle/>
          <a:p>
            <a:r>
              <a:rPr lang="en-US" b="1" i="0" u="none" strike="noStrike" baseline="0" dirty="0">
                <a:latin typeface="Arial" panose="020B0604020202020204" pitchFamily="34" charset="0"/>
              </a:rPr>
              <a:t>Pipettes – Workstation Set-up/Work Practices</a:t>
            </a:r>
            <a:endParaRPr lang="en-US" dirty="0"/>
          </a:p>
        </p:txBody>
      </p:sp>
      <p:sp>
        <p:nvSpPr>
          <p:cNvPr id="3" name="Text Placeholder 2">
            <a:extLst>
              <a:ext uri="{FF2B5EF4-FFF2-40B4-BE49-F238E27FC236}">
                <a16:creationId xmlns:a16="http://schemas.microsoft.com/office/drawing/2014/main" id="{74A22662-0964-49F8-8E08-2FCE0230DF1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Approximately same equipment, tray and supply heights</a:t>
            </a:r>
          </a:p>
          <a:p>
            <a:pPr marR="0" lvl="0" rtl="0"/>
            <a:r>
              <a:rPr lang="en-US" b="1" i="0" u="none" strike="noStrike" baseline="0" dirty="0">
                <a:latin typeface="Arial" panose="020B0604020202020204" pitchFamily="34" charset="0"/>
              </a:rPr>
              <a:t>Within easy reach in logical work order</a:t>
            </a:r>
          </a:p>
          <a:p>
            <a:pPr marR="0" lvl="0" rtl="0"/>
            <a:r>
              <a:rPr lang="en-US" b="1" i="0" u="none" strike="noStrike" baseline="0" dirty="0">
                <a:latin typeface="Arial" panose="020B0604020202020204" pitchFamily="34" charset="0"/>
              </a:rPr>
              <a:t>Prevent twisting and bending of wrist, neck and arms, elevation of shoulders and overreaching</a:t>
            </a:r>
          </a:p>
        </p:txBody>
      </p:sp>
      <p:pic>
        <p:nvPicPr>
          <p:cNvPr id="5" name="S78">
            <a:hlinkClick r:id="" action="ppaction://media"/>
            <a:extLst>
              <a:ext uri="{FF2B5EF4-FFF2-40B4-BE49-F238E27FC236}">
                <a16:creationId xmlns:a16="http://schemas.microsoft.com/office/drawing/2014/main" id="{DC8CE6AB-99D6-428D-A615-C15811EC5E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a:extLst>
              <a:ext uri="{FF2B5EF4-FFF2-40B4-BE49-F238E27FC236}">
                <a16:creationId xmlns:a16="http://schemas.microsoft.com/office/drawing/2014/main" id="{05C2719B-4CC4-496A-A936-F12FE6414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4689" y="1019629"/>
            <a:ext cx="5931922" cy="3944454"/>
          </a:xfrm>
          <a:prstGeom prst="rect">
            <a:avLst/>
          </a:prstGeom>
        </p:spPr>
      </p:pic>
    </p:spTree>
    <p:extLst>
      <p:ext uri="{BB962C8B-B14F-4D97-AF65-F5344CB8AC3E}">
        <p14:creationId xmlns:p14="http://schemas.microsoft.com/office/powerpoint/2010/main" val="227719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4B01-D194-4DC3-9F70-2C25D567EB34}"/>
              </a:ext>
            </a:extLst>
          </p:cNvPr>
          <p:cNvSpPr>
            <a:spLocks noGrp="1"/>
          </p:cNvSpPr>
          <p:nvPr>
            <p:ph type="title"/>
          </p:nvPr>
        </p:nvSpPr>
        <p:spPr/>
        <p:txBody>
          <a:bodyPr/>
          <a:lstStyle/>
          <a:p>
            <a:r>
              <a:rPr lang="en-US" b="1" i="0" u="none" strike="noStrike" baseline="0" dirty="0">
                <a:latin typeface="Arial" panose="020B0604020202020204" pitchFamily="34" charset="0"/>
              </a:rPr>
              <a:t>Direct Relationship</a:t>
            </a:r>
            <a:endParaRPr lang="en-US" dirty="0"/>
          </a:p>
        </p:txBody>
      </p:sp>
      <p:sp>
        <p:nvSpPr>
          <p:cNvPr id="3" name="Text Placeholder 2">
            <a:extLst>
              <a:ext uri="{FF2B5EF4-FFF2-40B4-BE49-F238E27FC236}">
                <a16:creationId xmlns:a16="http://schemas.microsoft.com/office/drawing/2014/main" id="{6E133364-3C5B-4A97-9131-387180A1B29C}"/>
              </a:ext>
            </a:extLst>
          </p:cNvPr>
          <p:cNvSpPr>
            <a:spLocks noGrp="1"/>
          </p:cNvSpPr>
          <p:nvPr>
            <p:ph type="body" idx="1"/>
          </p:nvPr>
        </p:nvSpPr>
        <p:spPr/>
        <p:txBody>
          <a:bodyPr/>
          <a:lstStyle/>
          <a:p>
            <a:r>
              <a:rPr lang="en-US" b="1" i="0" u="none" strike="noStrike" baseline="0" dirty="0">
                <a:latin typeface="Arial" panose="020B0604020202020204" pitchFamily="34" charset="0"/>
              </a:rPr>
              <a:t>Between workplace comfort levels and other descriptors</a:t>
            </a:r>
          </a:p>
          <a:p>
            <a:pPr marR="0" lvl="0" rtl="0"/>
            <a:r>
              <a:rPr lang="en-US" b="1" i="0" u="none" strike="noStrike" baseline="0" dirty="0">
                <a:latin typeface="Arial" panose="020B0604020202020204" pitchFamily="34" charset="0"/>
              </a:rPr>
              <a:t>Workplace more comfortable is also more</a:t>
            </a:r>
          </a:p>
          <a:p>
            <a:pPr marR="0" lvl="1" rtl="0"/>
            <a:r>
              <a:rPr lang="en-US" b="1" i="0" u="none" strike="noStrike" baseline="0" dirty="0">
                <a:latin typeface="Arial" panose="020B0604020202020204" pitchFamily="34" charset="0"/>
              </a:rPr>
              <a:t>Productive</a:t>
            </a:r>
          </a:p>
          <a:p>
            <a:pPr marR="0" lvl="1" rtl="0"/>
            <a:r>
              <a:rPr lang="en-US" b="1" i="0" u="none" strike="noStrike" baseline="0" dirty="0">
                <a:latin typeface="Arial" panose="020B0604020202020204" pitchFamily="34" charset="0"/>
              </a:rPr>
              <a:t>Functional</a:t>
            </a:r>
          </a:p>
          <a:p>
            <a:pPr marR="0" lvl="1" rtl="0"/>
            <a:r>
              <a:rPr lang="en-US" b="1" i="0" u="none" strike="noStrike" baseline="0" dirty="0">
                <a:latin typeface="Arial" panose="020B0604020202020204" pitchFamily="34" charset="0"/>
              </a:rPr>
              <a:t>Safe</a:t>
            </a:r>
          </a:p>
          <a:p>
            <a:pPr marR="0" lvl="0" rtl="0"/>
            <a:r>
              <a:rPr lang="en-US" b="1" i="0" u="none" strike="noStrike" baseline="0" dirty="0">
                <a:latin typeface="Arial" panose="020B0604020202020204" pitchFamily="34" charset="0"/>
              </a:rPr>
              <a:t>Use ergonomics principles and techniques</a:t>
            </a:r>
          </a:p>
          <a:p>
            <a:pPr lvl="1"/>
            <a:r>
              <a:rPr lang="en-US" b="1" i="0" u="none" strike="noStrike" baseline="0" dirty="0">
                <a:latin typeface="Arial" panose="020B0604020202020204" pitchFamily="34" charset="0"/>
              </a:rPr>
              <a:t>Enhance comfort level</a:t>
            </a:r>
          </a:p>
          <a:p>
            <a:pPr lvl="1"/>
            <a:r>
              <a:rPr lang="en-US" b="1" i="0" u="none" strike="noStrike" baseline="0" dirty="0">
                <a:latin typeface="Arial" panose="020B0604020202020204" pitchFamily="34" charset="0"/>
              </a:rPr>
              <a:t>Enhance safety and productivity	</a:t>
            </a:r>
            <a:endParaRPr lang="en-US" dirty="0"/>
          </a:p>
        </p:txBody>
      </p:sp>
      <p:pic>
        <p:nvPicPr>
          <p:cNvPr id="4" name="Picture 3">
            <a:extLst>
              <a:ext uri="{FF2B5EF4-FFF2-40B4-BE49-F238E27FC236}">
                <a16:creationId xmlns:a16="http://schemas.microsoft.com/office/drawing/2014/main" id="{7F9B72F6-1044-4D2E-9545-D240EC0DC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019034"/>
            <a:ext cx="5914030" cy="4427354"/>
          </a:xfrm>
          <a:prstGeom prst="rect">
            <a:avLst/>
          </a:prstGeom>
        </p:spPr>
      </p:pic>
      <p:pic>
        <p:nvPicPr>
          <p:cNvPr id="5" name="S07">
            <a:hlinkClick r:id="" action="ppaction://media"/>
            <a:extLst>
              <a:ext uri="{FF2B5EF4-FFF2-40B4-BE49-F238E27FC236}">
                <a16:creationId xmlns:a16="http://schemas.microsoft.com/office/drawing/2014/main" id="{72538208-E9C7-476D-BD72-990DFB0131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21380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75D9-7735-49B8-A1A2-58AC97BB2D51}"/>
              </a:ext>
            </a:extLst>
          </p:cNvPr>
          <p:cNvSpPr>
            <a:spLocks noGrp="1"/>
          </p:cNvSpPr>
          <p:nvPr>
            <p:ph type="title"/>
          </p:nvPr>
        </p:nvSpPr>
        <p:spPr/>
        <p:txBody>
          <a:bodyPr/>
          <a:lstStyle/>
          <a:p>
            <a:r>
              <a:rPr lang="en-US" b="1" i="0" u="none" strike="noStrike" baseline="0" dirty="0">
                <a:latin typeface="Arial" panose="020B0604020202020204" pitchFamily="34" charset="0"/>
              </a:rPr>
              <a:t>Pipettes – Workstation Set-up/Work Practices</a:t>
            </a:r>
            <a:endParaRPr lang="en-US" dirty="0"/>
          </a:p>
        </p:txBody>
      </p:sp>
      <p:sp>
        <p:nvSpPr>
          <p:cNvPr id="3" name="Text Placeholder 2">
            <a:extLst>
              <a:ext uri="{FF2B5EF4-FFF2-40B4-BE49-F238E27FC236}">
                <a16:creationId xmlns:a16="http://schemas.microsoft.com/office/drawing/2014/main" id="{74A22662-0964-49F8-8E08-2FCE0230DF1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Adjusting height and position of various tools and equipment</a:t>
            </a:r>
          </a:p>
          <a:p>
            <a:pPr marR="0" lvl="1" rtl="0">
              <a:spcBef>
                <a:spcPts val="0"/>
              </a:spcBef>
            </a:pPr>
            <a:r>
              <a:rPr lang="en-US" b="0" i="0" u="none" strike="noStrike" baseline="0" dirty="0">
                <a:latin typeface="Arial" panose="020B0604020202020204" pitchFamily="34" charset="0"/>
              </a:rPr>
              <a:t>Sample holders (placed on a tilt)</a:t>
            </a:r>
          </a:p>
          <a:p>
            <a:pPr marR="0" lvl="1" rtl="0">
              <a:spcBef>
                <a:spcPts val="0"/>
              </a:spcBef>
            </a:pPr>
            <a:r>
              <a:rPr lang="en-US" b="0" i="0" u="none" strike="noStrike" baseline="0" dirty="0">
                <a:latin typeface="Arial" panose="020B0604020202020204" pitchFamily="34" charset="0"/>
              </a:rPr>
              <a:t>Solution container positioned within reach</a:t>
            </a:r>
          </a:p>
          <a:p>
            <a:pPr marR="0" lvl="1" rtl="0">
              <a:spcBef>
                <a:spcPts val="0"/>
              </a:spcBef>
            </a:pPr>
            <a:r>
              <a:rPr lang="en-US" b="0" i="0" u="none" strike="noStrike" baseline="0" dirty="0">
                <a:latin typeface="Arial" panose="020B0604020202020204" pitchFamily="34" charset="0"/>
              </a:rPr>
              <a:t>Waste receptacles – kept at low height (no higher than top of tube being filled)</a:t>
            </a:r>
          </a:p>
          <a:p>
            <a:pPr marR="0" lvl="1" rtl="0">
              <a:spcBef>
                <a:spcPts val="0"/>
              </a:spcBef>
            </a:pPr>
            <a:r>
              <a:rPr lang="en-US" b="0" i="0" u="none" strike="noStrike" baseline="0" dirty="0">
                <a:latin typeface="Arial" panose="020B0604020202020204" pitchFamily="34" charset="0"/>
              </a:rPr>
              <a:t>Work with arms close to the body</a:t>
            </a:r>
          </a:p>
          <a:p>
            <a:pPr marR="0" lvl="1" rtl="0">
              <a:spcBef>
                <a:spcPts val="0"/>
              </a:spcBef>
            </a:pPr>
            <a:r>
              <a:rPr lang="en-US" b="0" i="0" u="none" strike="noStrike" baseline="0" dirty="0">
                <a:latin typeface="Arial" panose="020B0604020202020204" pitchFamily="34" charset="0"/>
              </a:rPr>
              <a:t>Avoid arm elevation without support for lengthy periods</a:t>
            </a:r>
          </a:p>
          <a:p>
            <a:pPr lvl="1"/>
            <a:r>
              <a:rPr lang="en-US" dirty="0">
                <a:latin typeface="Arial" panose="020B0604020202020204" pitchFamily="34" charset="0"/>
              </a:rPr>
              <a:t>Keep samples and instruments within easy reach	</a:t>
            </a:r>
          </a:p>
        </p:txBody>
      </p:sp>
      <p:pic>
        <p:nvPicPr>
          <p:cNvPr id="4" name="S79">
            <a:hlinkClick r:id="" action="ppaction://media"/>
            <a:extLst>
              <a:ext uri="{FF2B5EF4-FFF2-40B4-BE49-F238E27FC236}">
                <a16:creationId xmlns:a16="http://schemas.microsoft.com/office/drawing/2014/main" id="{7E83E5E4-95BF-4AB9-9A3C-293FF7685D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erson standing in a room&#10;&#10;Description automatically generated">
            <a:extLst>
              <a:ext uri="{FF2B5EF4-FFF2-40B4-BE49-F238E27FC236}">
                <a16:creationId xmlns:a16="http://schemas.microsoft.com/office/drawing/2014/main" id="{EE8628C0-CD70-43A4-9956-E905E7713D2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95301" y="1066800"/>
            <a:ext cx="5814631" cy="3886200"/>
          </a:xfrm>
          <a:prstGeom prst="rect">
            <a:avLst/>
          </a:prstGeom>
        </p:spPr>
      </p:pic>
    </p:spTree>
    <p:extLst>
      <p:ext uri="{BB962C8B-B14F-4D97-AF65-F5344CB8AC3E}">
        <p14:creationId xmlns:p14="http://schemas.microsoft.com/office/powerpoint/2010/main" val="149365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1F2-4331-46BA-93AB-5934124DEEB8}"/>
              </a:ext>
            </a:extLst>
          </p:cNvPr>
          <p:cNvSpPr>
            <a:spLocks noGrp="1"/>
          </p:cNvSpPr>
          <p:nvPr>
            <p:ph type="title"/>
          </p:nvPr>
        </p:nvSpPr>
        <p:spPr/>
        <p:txBody>
          <a:bodyPr/>
          <a:lstStyle/>
          <a:p>
            <a:r>
              <a:rPr lang="en-US" b="1" i="0" u="none" strike="noStrike" baseline="0" dirty="0">
                <a:latin typeface="Arial" panose="020B0604020202020204" pitchFamily="34" charset="0"/>
              </a:rPr>
              <a:t>Pipette Design - Choices</a:t>
            </a:r>
            <a:endParaRPr lang="en-US" dirty="0"/>
          </a:p>
        </p:txBody>
      </p:sp>
      <p:sp>
        <p:nvSpPr>
          <p:cNvPr id="3" name="Text Placeholder 2">
            <a:extLst>
              <a:ext uri="{FF2B5EF4-FFF2-40B4-BE49-F238E27FC236}">
                <a16:creationId xmlns:a16="http://schemas.microsoft.com/office/drawing/2014/main" id="{141F685A-83B2-478D-A46D-B04C213C22B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Hand size</a:t>
            </a:r>
          </a:p>
          <a:p>
            <a:pPr marR="0" lvl="1" rtl="0"/>
            <a:r>
              <a:rPr lang="en-US" b="0" i="0" u="none" strike="noStrike" baseline="0" dirty="0">
                <a:latin typeface="Arial" panose="020B0604020202020204" pitchFamily="34" charset="0"/>
              </a:rPr>
              <a:t>Correlating hand size to pipette size </a:t>
            </a:r>
          </a:p>
          <a:p>
            <a:pPr marR="0" lvl="1" rtl="0"/>
            <a:r>
              <a:rPr lang="en-US" b="0" i="0" u="none" strike="noStrike" baseline="0" dirty="0">
                <a:latin typeface="Arial" panose="020B0604020202020204" pitchFamily="34" charset="0"/>
              </a:rPr>
              <a:t>Different sizes available</a:t>
            </a:r>
          </a:p>
          <a:p>
            <a:pPr marR="0" lvl="1" rtl="0"/>
            <a:r>
              <a:rPr lang="en-US" b="0" i="0" u="none" strike="noStrike" baseline="0" dirty="0">
                <a:latin typeface="Arial" panose="020B0604020202020204" pitchFamily="34" charset="0"/>
              </a:rPr>
              <a:t>Correct size pipette will allow hand to comfortably grasp/manipulate pipette</a:t>
            </a:r>
          </a:p>
          <a:p>
            <a:pPr marR="0" lvl="0" rtl="0"/>
            <a:r>
              <a:rPr lang="en-US" b="1" i="0" u="none" strike="noStrike" baseline="0" dirty="0">
                <a:latin typeface="Arial" panose="020B0604020202020204" pitchFamily="34" charset="0"/>
              </a:rPr>
              <a:t>Weight</a:t>
            </a:r>
          </a:p>
          <a:p>
            <a:pPr lvl="1"/>
            <a:r>
              <a:rPr lang="en-US" dirty="0">
                <a:latin typeface="Arial" panose="020B0604020202020204" pitchFamily="34" charset="0"/>
              </a:rPr>
              <a:t>Light weight as possible</a:t>
            </a:r>
            <a:endParaRPr lang="en-US" i="0" u="none" strike="noStrike" baseline="0" dirty="0">
              <a:latin typeface="Arial" panose="020B0604020202020204" pitchFamily="34" charset="0"/>
            </a:endParaRPr>
          </a:p>
          <a:p>
            <a:pPr marR="0" lvl="0" rtl="0"/>
            <a:r>
              <a:rPr lang="en-US" b="1" i="0" u="none" strike="noStrike" baseline="0" dirty="0">
                <a:latin typeface="Arial" panose="020B0604020202020204" pitchFamily="34" charset="0"/>
              </a:rPr>
              <a:t>Force</a:t>
            </a:r>
          </a:p>
          <a:p>
            <a:pPr lvl="1"/>
            <a:r>
              <a:rPr lang="en-US" dirty="0">
                <a:latin typeface="Arial" panose="020B0604020202020204" pitchFamily="34" charset="0"/>
              </a:rPr>
              <a:t>Little force required as possible</a:t>
            </a:r>
            <a:endParaRPr lang="en-US" dirty="0"/>
          </a:p>
        </p:txBody>
      </p:sp>
      <p:pic>
        <p:nvPicPr>
          <p:cNvPr id="4" name="S80">
            <a:hlinkClick r:id="" action="ppaction://media"/>
            <a:extLst>
              <a:ext uri="{FF2B5EF4-FFF2-40B4-BE49-F238E27FC236}">
                <a16:creationId xmlns:a16="http://schemas.microsoft.com/office/drawing/2014/main" id="{5178B6B1-7C50-4450-A9F8-7DE1CBA67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picture containing indoor, table, toy, desk&#10;&#10;Description automatically generated">
            <a:extLst>
              <a:ext uri="{FF2B5EF4-FFF2-40B4-BE49-F238E27FC236}">
                <a16:creationId xmlns:a16="http://schemas.microsoft.com/office/drawing/2014/main" id="{F0B52ABD-12B9-4D9F-884A-0A021A5749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763" y="1076325"/>
            <a:ext cx="5888274" cy="4257675"/>
          </a:xfrm>
          <a:prstGeom prst="rect">
            <a:avLst/>
          </a:prstGeom>
        </p:spPr>
      </p:pic>
    </p:spTree>
    <p:extLst>
      <p:ext uri="{BB962C8B-B14F-4D97-AF65-F5344CB8AC3E}">
        <p14:creationId xmlns:p14="http://schemas.microsoft.com/office/powerpoint/2010/main" val="26429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1F2-4331-46BA-93AB-5934124DEEB8}"/>
              </a:ext>
            </a:extLst>
          </p:cNvPr>
          <p:cNvSpPr>
            <a:spLocks noGrp="1"/>
          </p:cNvSpPr>
          <p:nvPr>
            <p:ph type="title"/>
          </p:nvPr>
        </p:nvSpPr>
        <p:spPr/>
        <p:txBody>
          <a:bodyPr/>
          <a:lstStyle/>
          <a:p>
            <a:r>
              <a:rPr lang="en-US" b="1" i="0" u="none" strike="noStrike" baseline="0" dirty="0">
                <a:latin typeface="Arial" panose="020B0604020202020204" pitchFamily="34" charset="0"/>
              </a:rPr>
              <a:t>Pipette Design - Choices</a:t>
            </a:r>
            <a:endParaRPr lang="en-US" dirty="0"/>
          </a:p>
        </p:txBody>
      </p:sp>
      <p:sp>
        <p:nvSpPr>
          <p:cNvPr id="3" name="Text Placeholder 2">
            <a:extLst>
              <a:ext uri="{FF2B5EF4-FFF2-40B4-BE49-F238E27FC236}">
                <a16:creationId xmlns:a16="http://schemas.microsoft.com/office/drawing/2014/main" id="{141F685A-83B2-478D-A46D-B04C213C22B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Location of Controls</a:t>
            </a:r>
          </a:p>
          <a:p>
            <a:pPr marR="0" lvl="1" rtl="0"/>
            <a:r>
              <a:rPr lang="en-US" b="0" i="0" u="none" strike="noStrike" baseline="0" dirty="0">
                <a:latin typeface="Arial" panose="020B0604020202020204" pitchFamily="34" charset="0"/>
              </a:rPr>
              <a:t>Multi-finger pipette controls help distribute force among several fingers rather than continuously using same finger</a:t>
            </a:r>
          </a:p>
          <a:p>
            <a:pPr marR="0" lvl="1" rtl="0"/>
            <a:r>
              <a:rPr lang="en-US" b="0" i="0" u="none" strike="noStrike" baseline="0" dirty="0">
                <a:latin typeface="Arial" panose="020B0604020202020204" pitchFamily="34" charset="0"/>
              </a:rPr>
              <a:t>Button on top requires thumb to be repeatedly extended out of a relaxed, neutral position.</a:t>
            </a:r>
          </a:p>
          <a:p>
            <a:pPr lvl="2"/>
            <a:r>
              <a:rPr lang="en-US" b="0" i="1" u="none" strike="noStrike" baseline="0" dirty="0">
                <a:latin typeface="Arial" panose="020B0604020202020204" pitchFamily="34" charset="0"/>
              </a:rPr>
              <a:t>Try to avoid and if not possible to avoid entirely, remember to limit sustained use as possible	</a:t>
            </a:r>
            <a:endParaRPr lang="en-US" dirty="0"/>
          </a:p>
        </p:txBody>
      </p:sp>
      <p:pic>
        <p:nvPicPr>
          <p:cNvPr id="5" name="S81">
            <a:hlinkClick r:id="" action="ppaction://media"/>
            <a:extLst>
              <a:ext uri="{FF2B5EF4-FFF2-40B4-BE49-F238E27FC236}">
                <a16:creationId xmlns:a16="http://schemas.microsoft.com/office/drawing/2014/main" id="{6156F854-1015-454F-989E-D30B08D85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erson standing in a kitchen preparing food&#10;&#10;Description automatically generated">
            <a:extLst>
              <a:ext uri="{FF2B5EF4-FFF2-40B4-BE49-F238E27FC236}">
                <a16:creationId xmlns:a16="http://schemas.microsoft.com/office/drawing/2014/main" id="{2569F4FD-C586-4D0B-A4C2-EFAC2778BA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8657" y="1143000"/>
            <a:ext cx="4330700" cy="2896417"/>
          </a:xfrm>
          <a:prstGeom prst="rect">
            <a:avLst/>
          </a:prstGeom>
        </p:spPr>
      </p:pic>
    </p:spTree>
    <p:extLst>
      <p:ext uri="{BB962C8B-B14F-4D97-AF65-F5344CB8AC3E}">
        <p14:creationId xmlns:p14="http://schemas.microsoft.com/office/powerpoint/2010/main" val="179824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7232-BB30-4957-AC87-314B6282D799}"/>
              </a:ext>
            </a:extLst>
          </p:cNvPr>
          <p:cNvSpPr>
            <a:spLocks noGrp="1"/>
          </p:cNvSpPr>
          <p:nvPr>
            <p:ph type="title"/>
          </p:nvPr>
        </p:nvSpPr>
        <p:spPr/>
        <p:txBody>
          <a:bodyPr/>
          <a:lstStyle/>
          <a:p>
            <a:r>
              <a:rPr lang="en-US" b="1" i="0" u="none" strike="noStrike" baseline="0" dirty="0">
                <a:latin typeface="Arial" panose="020B0604020202020204" pitchFamily="34" charset="0"/>
              </a:rPr>
              <a:t>Pipetting - Guidelines</a:t>
            </a:r>
            <a:endParaRPr lang="en-US" dirty="0"/>
          </a:p>
        </p:txBody>
      </p:sp>
      <p:sp>
        <p:nvSpPr>
          <p:cNvPr id="3" name="Text Placeholder 2">
            <a:extLst>
              <a:ext uri="{FF2B5EF4-FFF2-40B4-BE49-F238E27FC236}">
                <a16:creationId xmlns:a16="http://schemas.microsoft.com/office/drawing/2014/main" id="{62555CB0-7D1D-4DEC-A141-8E916BBBD83D}"/>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Short pipettes preferable to decrease hand and arm elevation</a:t>
            </a:r>
          </a:p>
          <a:p>
            <a:pPr marR="0" lvl="0" rtl="0"/>
            <a:r>
              <a:rPr lang="en-US" b="1" i="0" u="none" strike="noStrike" baseline="0" dirty="0">
                <a:latin typeface="Arial" panose="020B0604020202020204" pitchFamily="34" charset="0"/>
              </a:rPr>
              <a:t>Pipettes where thumb dispenses and index finger aspirates</a:t>
            </a:r>
          </a:p>
          <a:p>
            <a:pPr marR="0" lvl="0" rtl="0"/>
            <a:r>
              <a:rPr lang="en-US" b="1" i="0" u="none" strike="noStrike" baseline="0" dirty="0">
                <a:latin typeface="Arial" panose="020B0604020202020204" pitchFamily="34" charset="0"/>
              </a:rPr>
              <a:t>Pipette usage alternated between right and left hand</a:t>
            </a:r>
          </a:p>
          <a:p>
            <a:pPr marR="0" lvl="0" rtl="0"/>
            <a:r>
              <a:rPr lang="en-US" b="1" i="0" u="none" strike="noStrike" baseline="0" dirty="0">
                <a:latin typeface="Arial" panose="020B0604020202020204" pitchFamily="34" charset="0"/>
              </a:rPr>
              <a:t>Clean pipettes regularly to reduce "sticking" and improve quality of work </a:t>
            </a:r>
          </a:p>
          <a:p>
            <a:pPr marR="0" lvl="0" rtl="0"/>
            <a:r>
              <a:rPr lang="en-US" b="1" i="0" u="none" strike="noStrike" baseline="0" dirty="0">
                <a:latin typeface="Arial" panose="020B0604020202020204" pitchFamily="34" charset="0"/>
              </a:rPr>
              <a:t>Use thin-walled pipette tips that are easy to eject	</a:t>
            </a:r>
            <a:endParaRPr lang="en-US" dirty="0"/>
          </a:p>
        </p:txBody>
      </p:sp>
      <p:pic>
        <p:nvPicPr>
          <p:cNvPr id="5" name="Picture 4" descr="A person standing in a kitchen&#10;&#10;Description automatically generated">
            <a:extLst>
              <a:ext uri="{FF2B5EF4-FFF2-40B4-BE49-F238E27FC236}">
                <a16:creationId xmlns:a16="http://schemas.microsoft.com/office/drawing/2014/main" id="{C77BCE2F-B526-4426-9806-0368DE4F552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096000" y="990601"/>
            <a:ext cx="5943600" cy="4533254"/>
          </a:xfrm>
          <a:prstGeom prst="rect">
            <a:avLst/>
          </a:prstGeom>
        </p:spPr>
      </p:pic>
      <p:pic>
        <p:nvPicPr>
          <p:cNvPr id="4" name="S82">
            <a:hlinkClick r:id="" action="ppaction://media"/>
            <a:extLst>
              <a:ext uri="{FF2B5EF4-FFF2-40B4-BE49-F238E27FC236}">
                <a16:creationId xmlns:a16="http://schemas.microsoft.com/office/drawing/2014/main" id="{2D10D9ED-BD9A-4FB2-BB57-827A6D313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52357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1320-93AE-448C-B391-029395B98375}"/>
              </a:ext>
            </a:extLst>
          </p:cNvPr>
          <p:cNvSpPr>
            <a:spLocks noGrp="1"/>
          </p:cNvSpPr>
          <p:nvPr>
            <p:ph type="title"/>
          </p:nvPr>
        </p:nvSpPr>
        <p:spPr/>
        <p:txBody>
          <a:bodyPr/>
          <a:lstStyle/>
          <a:p>
            <a:r>
              <a:rPr lang="en-US" b="1" i="0" u="none" strike="noStrike" baseline="0" dirty="0">
                <a:latin typeface="Arial" panose="020B0604020202020204" pitchFamily="34" charset="0"/>
              </a:rPr>
              <a:t>Manual vs Power Pipettes</a:t>
            </a:r>
            <a:endParaRPr lang="en-US" dirty="0"/>
          </a:p>
        </p:txBody>
      </p:sp>
      <p:sp>
        <p:nvSpPr>
          <p:cNvPr id="3" name="Text Placeholder 2">
            <a:extLst>
              <a:ext uri="{FF2B5EF4-FFF2-40B4-BE49-F238E27FC236}">
                <a16:creationId xmlns:a16="http://schemas.microsoft.com/office/drawing/2014/main" id="{868713F0-59C1-4BB7-9CFB-80AAFC0FD255}"/>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Power pipettes rather than manual pipettes help to reduce hand stress and exertion</a:t>
            </a:r>
          </a:p>
          <a:p>
            <a:pPr marR="0" lvl="1" rtl="0"/>
            <a:r>
              <a:rPr lang="en-US" b="0" i="0" u="none" strike="noStrike" baseline="0" dirty="0">
                <a:latin typeface="Arial" panose="020B0604020202020204" pitchFamily="34" charset="0"/>
              </a:rPr>
              <a:t>Electronic operated or a latch-mode pipette to replace manual plunger-operated pipettes</a:t>
            </a:r>
          </a:p>
          <a:p>
            <a:pPr marR="0" lvl="1" rtl="0"/>
            <a:r>
              <a:rPr lang="en-US" b="0" i="0" u="none" strike="noStrike" baseline="0" dirty="0">
                <a:latin typeface="Arial" panose="020B0604020202020204" pitchFamily="34" charset="0"/>
              </a:rPr>
              <a:t>Electronic pipette with mixing functions for tasks such as mixing or aliquotting</a:t>
            </a:r>
          </a:p>
          <a:p>
            <a:pPr marR="0" lvl="1" rtl="0"/>
            <a:r>
              <a:rPr lang="en-US" b="0" i="0" u="none" strike="noStrike" baseline="0" dirty="0">
                <a:latin typeface="Arial" panose="020B0604020202020204" pitchFamily="34" charset="0"/>
              </a:rPr>
              <a:t>Multichannel pipette for large aliquotting tasks	</a:t>
            </a:r>
            <a:endParaRPr lang="en-US" dirty="0"/>
          </a:p>
        </p:txBody>
      </p:sp>
      <p:pic>
        <p:nvPicPr>
          <p:cNvPr id="4" name="Picture 5">
            <a:extLst>
              <a:ext uri="{FF2B5EF4-FFF2-40B4-BE49-F238E27FC236}">
                <a16:creationId xmlns:a16="http://schemas.microsoft.com/office/drawing/2014/main" id="{9D387EDC-EB06-4679-86C8-542D82F5C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178" y="927183"/>
            <a:ext cx="160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63B0EE07-D2DE-476D-9462-C49DAA4CA5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890085"/>
            <a:ext cx="23780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hlinkClick r:id="rId7"/>
            <a:extLst>
              <a:ext uri="{FF2B5EF4-FFF2-40B4-BE49-F238E27FC236}">
                <a16:creationId xmlns:a16="http://schemas.microsoft.com/office/drawing/2014/main" id="{24FB887D-5790-4F52-9FDF-B6553474A2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7075" y="3552587"/>
            <a:ext cx="123825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459BBD8A-D8B4-4E7B-9950-DF2356E3E5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6400" y="3619668"/>
            <a:ext cx="16922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83">
            <a:hlinkClick r:id="" action="ppaction://media"/>
            <a:extLst>
              <a:ext uri="{FF2B5EF4-FFF2-40B4-BE49-F238E27FC236}">
                <a16:creationId xmlns:a16="http://schemas.microsoft.com/office/drawing/2014/main" id="{605F69D3-6F2F-40A3-9DDA-FF6EAE185E7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027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30522-3901-401D-9A04-38ECC9ED0CE9}"/>
              </a:ext>
            </a:extLst>
          </p:cNvPr>
          <p:cNvSpPr>
            <a:spLocks noGrp="1"/>
          </p:cNvSpPr>
          <p:nvPr>
            <p:ph type="title"/>
          </p:nvPr>
        </p:nvSpPr>
        <p:spPr/>
        <p:txBody>
          <a:bodyPr/>
          <a:lstStyle/>
          <a:p>
            <a:r>
              <a:rPr lang="en-US" b="1" i="0" u="none" strike="noStrike" baseline="0" dirty="0">
                <a:latin typeface="Arial" panose="020B0604020202020204" pitchFamily="34" charset="0"/>
              </a:rPr>
              <a:t>Microbreaks and Task Rotation</a:t>
            </a:r>
            <a:endParaRPr lang="en-US" dirty="0"/>
          </a:p>
        </p:txBody>
      </p:sp>
      <p:sp>
        <p:nvSpPr>
          <p:cNvPr id="3" name="Text Placeholder 2">
            <a:extLst>
              <a:ext uri="{FF2B5EF4-FFF2-40B4-BE49-F238E27FC236}">
                <a16:creationId xmlns:a16="http://schemas.microsoft.com/office/drawing/2014/main" id="{D5444558-7D20-4BD2-917E-8DDAB277FF31}"/>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Focus on Fatigue Control throughout day</a:t>
            </a:r>
          </a:p>
          <a:p>
            <a:pPr marR="0" lvl="1" rtl="0">
              <a:spcBef>
                <a:spcPts val="0"/>
              </a:spcBef>
            </a:pPr>
            <a:r>
              <a:rPr lang="en-US" b="0" i="0" u="none" strike="noStrike" baseline="0" dirty="0">
                <a:latin typeface="Arial" panose="020B0604020202020204" pitchFamily="34" charset="0"/>
              </a:rPr>
              <a:t>Take micro-breaks of 2 minutes for every 20 minutes of pipetting</a:t>
            </a:r>
          </a:p>
          <a:p>
            <a:pPr marR="0" lvl="2" rtl="0">
              <a:spcBef>
                <a:spcPts val="0"/>
              </a:spcBef>
            </a:pPr>
            <a:r>
              <a:rPr lang="en-US" b="0" i="1" u="none" strike="noStrike" baseline="0" dirty="0">
                <a:latin typeface="Arial" panose="020B0604020202020204" pitchFamily="34" charset="0"/>
              </a:rPr>
              <a:t>Alternate between right and left hands</a:t>
            </a:r>
          </a:p>
          <a:p>
            <a:pPr marR="0" lvl="2" rtl="0">
              <a:spcBef>
                <a:spcPts val="0"/>
              </a:spcBef>
            </a:pPr>
            <a:r>
              <a:rPr lang="en-US" b="0" i="1" u="none" strike="noStrike" baseline="0" dirty="0">
                <a:latin typeface="Arial" panose="020B0604020202020204" pitchFamily="34" charset="0"/>
              </a:rPr>
              <a:t>Alternate among different laboratory tasks</a:t>
            </a:r>
          </a:p>
          <a:p>
            <a:pPr marR="0" lvl="2" rtl="0">
              <a:spcBef>
                <a:spcPts val="0"/>
              </a:spcBef>
            </a:pPr>
            <a:r>
              <a:rPr lang="en-US" b="0" i="1" u="none" strike="noStrike" baseline="0" dirty="0">
                <a:latin typeface="Arial" panose="020B0604020202020204" pitchFamily="34" charset="0"/>
              </a:rPr>
              <a:t>Alternate among</a:t>
            </a:r>
            <a:r>
              <a:rPr lang="en-US" b="0" i="1" u="none" strike="noStrike" dirty="0">
                <a:latin typeface="Arial" panose="020B0604020202020204" pitchFamily="34" charset="0"/>
              </a:rPr>
              <a:t> d</a:t>
            </a:r>
            <a:r>
              <a:rPr lang="en-US" b="0" i="1" u="none" strike="noStrike" baseline="0" dirty="0">
                <a:latin typeface="Arial" panose="020B0604020202020204" pitchFamily="34" charset="0"/>
              </a:rPr>
              <a:t>ifferent people</a:t>
            </a:r>
          </a:p>
          <a:p>
            <a:pPr lvl="1">
              <a:spcBef>
                <a:spcPts val="0"/>
              </a:spcBef>
            </a:pPr>
            <a:r>
              <a:rPr lang="en-US" dirty="0">
                <a:latin typeface="Arial" panose="020B0604020202020204" pitchFamily="34" charset="0"/>
              </a:rPr>
              <a:t>Perform hand stretches frequently </a:t>
            </a:r>
          </a:p>
          <a:p>
            <a:pPr lvl="1">
              <a:spcBef>
                <a:spcPts val="0"/>
              </a:spcBef>
            </a:pPr>
            <a:r>
              <a:rPr lang="en-US" dirty="0">
                <a:latin typeface="Arial" panose="020B0604020202020204" pitchFamily="34" charset="0"/>
              </a:rPr>
              <a:t>Rotate pipetting activities</a:t>
            </a:r>
          </a:p>
          <a:p>
            <a:pPr lvl="2">
              <a:spcBef>
                <a:spcPts val="0"/>
              </a:spcBef>
            </a:pPr>
            <a:r>
              <a:rPr lang="en-US" dirty="0">
                <a:latin typeface="Arial" panose="020B0604020202020204" pitchFamily="34" charset="0"/>
              </a:rPr>
              <a:t>Between right and left hands</a:t>
            </a:r>
          </a:p>
          <a:p>
            <a:pPr lvl="2">
              <a:spcBef>
                <a:spcPts val="0"/>
              </a:spcBef>
            </a:pPr>
            <a:r>
              <a:rPr lang="en-US" dirty="0">
                <a:latin typeface="Arial" panose="020B0604020202020204" pitchFamily="34" charset="0"/>
              </a:rPr>
              <a:t>Among different laboratory tasks </a:t>
            </a:r>
          </a:p>
          <a:p>
            <a:pPr lvl="2">
              <a:spcBef>
                <a:spcPts val="0"/>
              </a:spcBef>
            </a:pPr>
            <a:r>
              <a:rPr lang="en-US" dirty="0">
                <a:latin typeface="Arial" panose="020B0604020202020204" pitchFamily="34" charset="0"/>
              </a:rPr>
              <a:t>Different people</a:t>
            </a:r>
          </a:p>
          <a:p>
            <a:pPr marR="0" lvl="2" rtl="0"/>
            <a:endParaRPr lang="en-US" sz="2000" b="0" i="1" dirty="0">
              <a:latin typeface="Arial" panose="020B0604020202020204" pitchFamily="34" charset="0"/>
            </a:endParaRPr>
          </a:p>
          <a:p>
            <a:pPr lvl="1"/>
            <a:endParaRPr lang="en-US" dirty="0"/>
          </a:p>
        </p:txBody>
      </p:sp>
      <p:pic>
        <p:nvPicPr>
          <p:cNvPr id="5" name="Picture 4" descr="A group of people in a kitchen&#10;&#10;Description automatically generated">
            <a:extLst>
              <a:ext uri="{FF2B5EF4-FFF2-40B4-BE49-F238E27FC236}">
                <a16:creationId xmlns:a16="http://schemas.microsoft.com/office/drawing/2014/main" id="{6ED4B5A6-C917-46C8-B2ED-4A64DBA58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199" y="990601"/>
            <a:ext cx="5825065" cy="3276599"/>
          </a:xfrm>
          <a:prstGeom prst="rect">
            <a:avLst/>
          </a:prstGeom>
        </p:spPr>
      </p:pic>
      <p:pic>
        <p:nvPicPr>
          <p:cNvPr id="4" name="S84">
            <a:hlinkClick r:id="" action="ppaction://media"/>
            <a:extLst>
              <a:ext uri="{FF2B5EF4-FFF2-40B4-BE49-F238E27FC236}">
                <a16:creationId xmlns:a16="http://schemas.microsoft.com/office/drawing/2014/main" id="{7EEEC616-B98D-4D99-8462-43E7A5582A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0239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Pipetting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75085"/>
            <a:ext cx="5283200" cy="4249946"/>
          </a:xfrm>
          <a:prstGeom prst="rect">
            <a:avLst/>
          </a:prstGeom>
        </p:spPr>
        <p:txBody>
          <a:bodyPr wrap="square">
            <a:spAutoFit/>
          </a:bodyPr>
          <a:lstStyle/>
          <a:p>
            <a:pPr marL="0" marR="0">
              <a:lnSpc>
                <a:spcPct val="107000"/>
              </a:lnSpc>
              <a:spcBef>
                <a:spcPts val="300"/>
              </a:spcBef>
              <a:spcAft>
                <a:spcPts val="3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When pipetting you can prevent twisting and bending of the wrist, neck and arms by:</a:t>
            </a:r>
          </a:p>
          <a:p>
            <a:pPr marL="342900" marR="0" indent="-342900">
              <a:lnSpc>
                <a:spcPct val="107000"/>
              </a:lnSpc>
              <a:spcBef>
                <a:spcPts val="300"/>
              </a:spcBef>
              <a:spcAft>
                <a:spcPts val="300"/>
              </a:spcAft>
              <a:buFont typeface="+mj-lt"/>
              <a:buAutoNum type="alphaUcPeriod"/>
            </a:pPr>
            <a:r>
              <a:rPr lang="en-US" dirty="0">
                <a:latin typeface="Arial" panose="020B0604020202020204" pitchFamily="34" charset="0"/>
              </a:rPr>
              <a:t>Positioning solution container outside your reach.</a:t>
            </a:r>
          </a:p>
          <a:p>
            <a:pPr marL="342900" indent="-342900">
              <a:spcBef>
                <a:spcPts val="300"/>
              </a:spcBef>
              <a:spcAft>
                <a:spcPts val="300"/>
              </a:spcAft>
              <a:buFont typeface="+mj-lt"/>
              <a:buAutoNum type="alphaUcPeriod"/>
            </a:pPr>
            <a:r>
              <a:rPr lang="en-US" dirty="0">
                <a:latin typeface="Arial" panose="020B0604020202020204" pitchFamily="34" charset="0"/>
              </a:rPr>
              <a:t>Keeping </a:t>
            </a:r>
            <a:r>
              <a:rPr lang="en-US" dirty="0">
                <a:effectLst/>
                <a:latin typeface="Arial" panose="020B0604020202020204" pitchFamily="34" charset="0"/>
              </a:rPr>
              <a:t>waste receptacles at a low height; no higher than top of tube being filled.</a:t>
            </a:r>
          </a:p>
          <a:p>
            <a:pPr marL="342900" lvl="0" indent="-342900">
              <a:spcBef>
                <a:spcPts val="300"/>
              </a:spcBef>
              <a:spcAft>
                <a:spcPts val="300"/>
              </a:spcAft>
              <a:buFont typeface="+mj-lt"/>
              <a:buAutoNum type="alphaUcPeriod"/>
            </a:pPr>
            <a:r>
              <a:rPr lang="en-US" dirty="0">
                <a:effectLst/>
                <a:latin typeface="Arial" panose="020B0604020202020204" pitchFamily="34" charset="0"/>
              </a:rPr>
              <a:t>Working with your arms away from your body.</a:t>
            </a:r>
          </a:p>
          <a:p>
            <a:pPr marL="342900" lvl="0" indent="-342900">
              <a:spcBef>
                <a:spcPts val="300"/>
              </a:spcBef>
              <a:spcAft>
                <a:spcPts val="300"/>
              </a:spcAft>
              <a:buFont typeface="+mj-lt"/>
              <a:buAutoNum type="alphaUcPeriod"/>
            </a:pPr>
            <a:r>
              <a:rPr lang="en-US" dirty="0">
                <a:effectLst/>
                <a:latin typeface="Arial" panose="020B0604020202020204" pitchFamily="34" charset="0"/>
              </a:rPr>
              <a:t>Elevating your arms without support for lengthy periods.</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A good strategy to control fatigue when pipetting is to work as fast and as for long as you can to get the job done quickly.  True/False</a:t>
            </a:r>
          </a:p>
        </p:txBody>
      </p:sp>
      <p:pic>
        <p:nvPicPr>
          <p:cNvPr id="6" name="S29">
            <a:hlinkClick r:id="" action="ppaction://media"/>
            <a:extLst>
              <a:ext uri="{FF2B5EF4-FFF2-40B4-BE49-F238E27FC236}">
                <a16:creationId xmlns:a16="http://schemas.microsoft.com/office/drawing/2014/main" id="{3FC26D16-0265-4EED-8D28-752C427FBC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17770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Pipetting</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75085"/>
            <a:ext cx="5283200" cy="4249946"/>
          </a:xfrm>
          <a:prstGeom prst="rect">
            <a:avLst/>
          </a:prstGeom>
        </p:spPr>
        <p:txBody>
          <a:bodyPr wrap="square">
            <a:spAutoFit/>
          </a:bodyPr>
          <a:lstStyle/>
          <a:p>
            <a:pPr marL="0" marR="0">
              <a:lnSpc>
                <a:spcPct val="107000"/>
              </a:lnSpc>
              <a:spcBef>
                <a:spcPts val="300"/>
              </a:spcBef>
              <a:spcAft>
                <a:spcPts val="3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When pipetting you can prevent twisting and bending of the wrist, neck and arms by:</a:t>
            </a:r>
          </a:p>
          <a:p>
            <a:pPr marL="342900" marR="0" indent="-342900">
              <a:lnSpc>
                <a:spcPct val="107000"/>
              </a:lnSpc>
              <a:spcBef>
                <a:spcPts val="300"/>
              </a:spcBef>
              <a:spcAft>
                <a:spcPts val="300"/>
              </a:spcAft>
              <a:buFont typeface="+mj-lt"/>
              <a:buAutoNum type="alphaUcPeriod"/>
            </a:pPr>
            <a:r>
              <a:rPr lang="en-US" dirty="0">
                <a:latin typeface="Arial" panose="020B0604020202020204" pitchFamily="34" charset="0"/>
              </a:rPr>
              <a:t>Positioning solution container outside your reach.</a:t>
            </a:r>
          </a:p>
          <a:p>
            <a:pPr marL="342900" indent="-342900">
              <a:spcBef>
                <a:spcPts val="300"/>
              </a:spcBef>
              <a:spcAft>
                <a:spcPts val="300"/>
              </a:spcAft>
              <a:buFont typeface="+mj-lt"/>
              <a:buAutoNum type="alphaUcPeriod"/>
            </a:pPr>
            <a:r>
              <a:rPr lang="en-US" dirty="0">
                <a:highlight>
                  <a:srgbClr val="FFFF00"/>
                </a:highlight>
                <a:latin typeface="Arial" panose="020B0604020202020204" pitchFamily="34" charset="0"/>
              </a:rPr>
              <a:t>Keeping </a:t>
            </a:r>
            <a:r>
              <a:rPr lang="en-US" dirty="0">
                <a:effectLst/>
                <a:highlight>
                  <a:srgbClr val="FFFF00"/>
                </a:highlight>
                <a:latin typeface="Arial" panose="020B0604020202020204" pitchFamily="34" charset="0"/>
              </a:rPr>
              <a:t>waste receptacles at a low height; no higher than top of tube being filled.</a:t>
            </a:r>
          </a:p>
          <a:p>
            <a:pPr marL="342900" lvl="0" indent="-342900">
              <a:spcBef>
                <a:spcPts val="300"/>
              </a:spcBef>
              <a:spcAft>
                <a:spcPts val="300"/>
              </a:spcAft>
              <a:buFont typeface="+mj-lt"/>
              <a:buAutoNum type="alphaUcPeriod"/>
            </a:pPr>
            <a:r>
              <a:rPr lang="en-US" dirty="0">
                <a:effectLst/>
                <a:latin typeface="Arial" panose="020B0604020202020204" pitchFamily="34" charset="0"/>
              </a:rPr>
              <a:t>Working with your arms away from your body.</a:t>
            </a:r>
          </a:p>
          <a:p>
            <a:pPr marL="342900" lvl="0" indent="-342900">
              <a:spcBef>
                <a:spcPts val="300"/>
              </a:spcBef>
              <a:spcAft>
                <a:spcPts val="300"/>
              </a:spcAft>
              <a:buFont typeface="+mj-lt"/>
              <a:buAutoNum type="alphaUcPeriod"/>
            </a:pPr>
            <a:r>
              <a:rPr lang="en-US" dirty="0">
                <a:effectLst/>
                <a:latin typeface="Arial" panose="020B0604020202020204" pitchFamily="34" charset="0"/>
              </a:rPr>
              <a:t>Elevating your arms without support for lengthy periods.</a:t>
            </a:r>
          </a:p>
          <a:p>
            <a:pPr marL="0" marR="0">
              <a:lnSpc>
                <a:spcPct val="107000"/>
              </a:lnSpc>
              <a:spcBef>
                <a:spcPts val="600"/>
              </a:spcBef>
              <a:spcAft>
                <a:spcPts val="300"/>
              </a:spcAft>
            </a:pPr>
            <a:r>
              <a:rPr lang="en-US" sz="1800" b="1" dirty="0">
                <a:effectLst/>
                <a:latin typeface="Arial" panose="020B0604020202020204" pitchFamily="34" charset="0"/>
                <a:ea typeface="Times New Roman" panose="02020603050405020304" pitchFamily="18" charset="0"/>
              </a:rPr>
              <a:t>A good strategy to control fatigue when pipetting is to work as fast and as for long as you can to get the job done quickly.  True/</a:t>
            </a:r>
            <a:r>
              <a:rPr lang="en-US" sz="1800" b="1" dirty="0">
                <a:effectLst/>
                <a:highlight>
                  <a:srgbClr val="FFFF00"/>
                </a:highlight>
                <a:latin typeface="Arial" panose="020B0604020202020204" pitchFamily="34" charset="0"/>
                <a:ea typeface="Times New Roman" panose="02020603050405020304" pitchFamily="18" charset="0"/>
              </a:rPr>
              <a:t>False</a:t>
            </a:r>
          </a:p>
        </p:txBody>
      </p:sp>
      <p:pic>
        <p:nvPicPr>
          <p:cNvPr id="6" name="S30">
            <a:hlinkClick r:id="" action="ppaction://media"/>
            <a:extLst>
              <a:ext uri="{FF2B5EF4-FFF2-40B4-BE49-F238E27FC236}">
                <a16:creationId xmlns:a16="http://schemas.microsoft.com/office/drawing/2014/main" id="{4474084C-8901-49AF-9102-948E0E39F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26231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8FDF-7489-4370-95F4-1632F1400635}"/>
              </a:ext>
            </a:extLst>
          </p:cNvPr>
          <p:cNvSpPr>
            <a:spLocks noGrp="1"/>
          </p:cNvSpPr>
          <p:nvPr>
            <p:ph type="title"/>
          </p:nvPr>
        </p:nvSpPr>
        <p:spPr/>
        <p:txBody>
          <a:bodyPr/>
          <a:lstStyle/>
          <a:p>
            <a:r>
              <a:rPr lang="en-US" b="1" i="0" u="none" strike="noStrike" baseline="0" dirty="0">
                <a:latin typeface="Arial" panose="020B0604020202020204" pitchFamily="34" charset="0"/>
              </a:rPr>
              <a:t>Microscopy</a:t>
            </a:r>
            <a:endParaRPr lang="en-US" dirty="0"/>
          </a:p>
        </p:txBody>
      </p:sp>
      <p:sp>
        <p:nvSpPr>
          <p:cNvPr id="3" name="Text Placeholder 2">
            <a:extLst>
              <a:ext uri="{FF2B5EF4-FFF2-40B4-BE49-F238E27FC236}">
                <a16:creationId xmlns:a16="http://schemas.microsoft.com/office/drawing/2014/main" id="{72CB02B6-DEBB-4631-95E8-738A288AE36B}"/>
              </a:ext>
            </a:extLst>
          </p:cNvPr>
          <p:cNvSpPr>
            <a:spLocks noGrp="1"/>
          </p:cNvSpPr>
          <p:nvPr>
            <p:ph type="body" idx="1"/>
          </p:nvPr>
        </p:nvSpPr>
        <p:spPr/>
        <p:txBody>
          <a:bodyPr/>
          <a:lstStyle/>
          <a:p>
            <a:r>
              <a:rPr lang="en-US" b="1" i="0" u="none" strike="noStrike" baseline="0" dirty="0">
                <a:latin typeface="Arial" panose="020B0604020202020204" pitchFamily="34" charset="0"/>
              </a:rPr>
              <a:t>Microscopy – Common Task</a:t>
            </a:r>
          </a:p>
          <a:p>
            <a:pPr lvl="1"/>
            <a:r>
              <a:rPr lang="en-US" dirty="0">
                <a:latin typeface="Arial" panose="020B0604020202020204" pitchFamily="34" charset="0"/>
              </a:rPr>
              <a:t>Operating microscope is very common task</a:t>
            </a:r>
            <a:br>
              <a:rPr lang="en-US" dirty="0">
                <a:latin typeface="Arial" panose="020B0604020202020204" pitchFamily="34" charset="0"/>
              </a:rPr>
            </a:br>
            <a:r>
              <a:rPr lang="en-US" dirty="0">
                <a:latin typeface="Arial" panose="020B0604020202020204" pitchFamily="34" charset="0"/>
              </a:rPr>
              <a:t>Potential exists for strain</a:t>
            </a:r>
          </a:p>
          <a:p>
            <a:pPr lvl="2"/>
            <a:r>
              <a:rPr lang="en-US" dirty="0">
                <a:latin typeface="Arial" panose="020B0604020202020204" pitchFamily="34" charset="0"/>
              </a:rPr>
              <a:t>Neck</a:t>
            </a:r>
          </a:p>
          <a:p>
            <a:pPr lvl="2"/>
            <a:r>
              <a:rPr lang="en-US" dirty="0">
                <a:latin typeface="Arial" panose="020B0604020202020204" pitchFamily="34" charset="0"/>
              </a:rPr>
              <a:t>Shoulders</a:t>
            </a:r>
          </a:p>
          <a:p>
            <a:pPr lvl="2"/>
            <a:r>
              <a:rPr lang="en-US" dirty="0">
                <a:latin typeface="Arial" panose="020B0604020202020204" pitchFamily="34" charset="0"/>
              </a:rPr>
              <a:t>Eyes</a:t>
            </a:r>
          </a:p>
          <a:p>
            <a:pPr lvl="2"/>
            <a:r>
              <a:rPr lang="en-US" dirty="0">
                <a:latin typeface="Arial" panose="020B0604020202020204" pitchFamily="34" charset="0"/>
              </a:rPr>
              <a:t>Lower back</a:t>
            </a:r>
          </a:p>
          <a:p>
            <a:pPr lvl="2"/>
            <a:r>
              <a:rPr lang="en-US" dirty="0">
                <a:latin typeface="Arial" panose="020B0604020202020204" pitchFamily="34" charset="0"/>
              </a:rPr>
              <a:t>Arms </a:t>
            </a:r>
          </a:p>
          <a:p>
            <a:pPr lvl="2"/>
            <a:r>
              <a:rPr lang="en-US" dirty="0">
                <a:latin typeface="Arial" panose="020B0604020202020204" pitchFamily="34" charset="0"/>
              </a:rPr>
              <a:t>Wrists</a:t>
            </a:r>
          </a:p>
        </p:txBody>
      </p:sp>
      <p:pic>
        <p:nvPicPr>
          <p:cNvPr id="5" name="S87">
            <a:hlinkClick r:id="" action="ppaction://media"/>
            <a:extLst>
              <a:ext uri="{FF2B5EF4-FFF2-40B4-BE49-F238E27FC236}">
                <a16:creationId xmlns:a16="http://schemas.microsoft.com/office/drawing/2014/main" id="{41705566-790E-4EEA-A73A-389DF219E9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icture containing indoor, person, microscope, kitchen&#10;&#10;Description automatically generated">
            <a:extLst>
              <a:ext uri="{FF2B5EF4-FFF2-40B4-BE49-F238E27FC236}">
                <a16:creationId xmlns:a16="http://schemas.microsoft.com/office/drawing/2014/main" id="{205B672E-0E85-481D-8278-C7B85C19B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066800"/>
            <a:ext cx="3200400" cy="4664260"/>
          </a:xfrm>
          <a:prstGeom prst="rect">
            <a:avLst/>
          </a:prstGeom>
        </p:spPr>
      </p:pic>
    </p:spTree>
    <p:extLst>
      <p:ext uri="{BB962C8B-B14F-4D97-AF65-F5344CB8AC3E}">
        <p14:creationId xmlns:p14="http://schemas.microsoft.com/office/powerpoint/2010/main" val="93913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8B06-8687-4766-A8CF-C75D7B35E1E1}"/>
              </a:ext>
            </a:extLst>
          </p:cNvPr>
          <p:cNvSpPr>
            <a:spLocks noGrp="1"/>
          </p:cNvSpPr>
          <p:nvPr>
            <p:ph type="title"/>
          </p:nvPr>
        </p:nvSpPr>
        <p:spPr/>
        <p:txBody>
          <a:bodyPr/>
          <a:lstStyle/>
          <a:p>
            <a:pPr marR="0" rtl="0"/>
            <a:r>
              <a:rPr lang="en-US" b="1" i="0" u="none" strike="noStrike" baseline="0" dirty="0">
                <a:latin typeface="Arial" panose="020B0604020202020204" pitchFamily="34" charset="0"/>
              </a:rPr>
              <a:t>Microscope Set-up Before and After Example</a:t>
            </a:r>
          </a:p>
        </p:txBody>
      </p:sp>
      <p:sp>
        <p:nvSpPr>
          <p:cNvPr id="3" name="Text Placeholder 2">
            <a:extLst>
              <a:ext uri="{FF2B5EF4-FFF2-40B4-BE49-F238E27FC236}">
                <a16:creationId xmlns:a16="http://schemas.microsoft.com/office/drawing/2014/main" id="{C16B3332-CAE8-4D72-B712-E4A6F1878816}"/>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Working at microscope that is not at correct height and angle results in</a:t>
            </a:r>
          </a:p>
          <a:p>
            <a:pPr marR="0" lvl="1" rtl="0"/>
            <a:r>
              <a:rPr lang="en-US" b="0" i="0" u="none" strike="noStrike" baseline="0" dirty="0">
                <a:latin typeface="Arial" panose="020B0604020202020204" pitchFamily="34" charset="0"/>
              </a:rPr>
              <a:t>A hunched-forward position, uncomfortable position of neck, shoulders, arms, back and hips.</a:t>
            </a:r>
          </a:p>
          <a:p>
            <a:pPr marR="0" lvl="1" rtl="0"/>
            <a:r>
              <a:rPr lang="en-US" b="0" i="0" u="none" strike="noStrike" baseline="0" dirty="0">
                <a:latin typeface="Arial" panose="020B0604020202020204" pitchFamily="34" charset="0"/>
              </a:rPr>
              <a:t>Contact stress on forearms from work surface edge.	</a:t>
            </a:r>
          </a:p>
        </p:txBody>
      </p:sp>
      <p:pic>
        <p:nvPicPr>
          <p:cNvPr id="4" name="Content Placeholder 6" descr="before picture">
            <a:extLst>
              <a:ext uri="{FF2B5EF4-FFF2-40B4-BE49-F238E27FC236}">
                <a16:creationId xmlns:a16="http://schemas.microsoft.com/office/drawing/2014/main" id="{AAB1109B-4C4A-4A38-8A19-57BC15FA456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019800" y="990600"/>
            <a:ext cx="3032685" cy="3505199"/>
          </a:xfrm>
          <a:prstGeom prst="rect">
            <a:avLst/>
          </a:prstGeom>
        </p:spPr>
      </p:pic>
      <p:pic>
        <p:nvPicPr>
          <p:cNvPr id="5" name="Content Placeholder 7" descr="after picture">
            <a:extLst>
              <a:ext uri="{FF2B5EF4-FFF2-40B4-BE49-F238E27FC236}">
                <a16:creationId xmlns:a16="http://schemas.microsoft.com/office/drawing/2014/main" id="{A8A2D0A8-213E-4100-B4C0-B2C9B5B929D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a:xfrm>
            <a:off x="9220200" y="998622"/>
            <a:ext cx="2895600" cy="3505200"/>
          </a:xfrm>
          <a:prstGeom prst="rect">
            <a:avLst/>
          </a:prstGeom>
        </p:spPr>
      </p:pic>
      <p:pic>
        <p:nvPicPr>
          <p:cNvPr id="6" name="S88">
            <a:hlinkClick r:id="" action="ppaction://media"/>
            <a:extLst>
              <a:ext uri="{FF2B5EF4-FFF2-40B4-BE49-F238E27FC236}">
                <a16:creationId xmlns:a16="http://schemas.microsoft.com/office/drawing/2014/main" id="{1F88C7AA-843B-47A7-BE1A-B5B9D78D44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414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 on Successful Workplace</a:t>
            </a:r>
            <a:endParaRPr lang="en-US" dirty="0"/>
          </a:p>
        </p:txBody>
      </p:sp>
      <p:sp>
        <p:nvSpPr>
          <p:cNvPr id="7" name="Rectangle 6">
            <a:extLst>
              <a:ext uri="{FF2B5EF4-FFF2-40B4-BE49-F238E27FC236}">
                <a16:creationId xmlns:a16="http://schemas.microsoft.com/office/drawing/2014/main" id="{F75071FB-8978-4AE5-A315-D6CE45F0DFA3}"/>
              </a:ext>
            </a:extLst>
          </p:cNvPr>
          <p:cNvSpPr/>
          <p:nvPr/>
        </p:nvSpPr>
        <p:spPr>
          <a:xfrm>
            <a:off x="812800" y="1026292"/>
            <a:ext cx="5283200" cy="959943"/>
          </a:xfrm>
          <a:prstGeom prst="rect">
            <a:avLst/>
          </a:prstGeom>
        </p:spPr>
        <p:txBody>
          <a:bodyPr wrap="square">
            <a:spAutoFit/>
          </a:bodyPr>
          <a:lstStyle/>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Times New Roman" panose="02020603050405020304" pitchFamily="18" charset="0"/>
              </a:rPr>
              <a:t>There is no relationship between an individual’s comfort level in the workplace and enhancing safety and productivity.  True/False</a:t>
            </a:r>
          </a:p>
        </p:txBody>
      </p:sp>
      <p:pic>
        <p:nvPicPr>
          <p:cNvPr id="3" name="S08">
            <a:hlinkClick r:id="" action="ppaction://media"/>
            <a:extLst>
              <a:ext uri="{FF2B5EF4-FFF2-40B4-BE49-F238E27FC236}">
                <a16:creationId xmlns:a16="http://schemas.microsoft.com/office/drawing/2014/main" id="{67246736-CA02-42E7-A786-00EF49B084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6635"/>
            <a:ext cx="609600" cy="609600"/>
          </a:xfrm>
          <a:prstGeom prst="rect">
            <a:avLst/>
          </a:prstGeom>
        </p:spPr>
      </p:pic>
    </p:spTree>
    <p:extLst>
      <p:ext uri="{BB962C8B-B14F-4D97-AF65-F5344CB8AC3E}">
        <p14:creationId xmlns:p14="http://schemas.microsoft.com/office/powerpoint/2010/main" val="36941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CDB2-B842-40F1-9EE3-214141C11BE0}"/>
              </a:ext>
            </a:extLst>
          </p:cNvPr>
          <p:cNvSpPr>
            <a:spLocks noGrp="1"/>
          </p:cNvSpPr>
          <p:nvPr>
            <p:ph type="title"/>
          </p:nvPr>
        </p:nvSpPr>
        <p:spPr/>
        <p:txBody>
          <a:bodyPr/>
          <a:lstStyle/>
          <a:p>
            <a:r>
              <a:rPr lang="en-US" b="1" i="0" u="none" strike="noStrike" baseline="0" dirty="0">
                <a:latin typeface="Arial" panose="020B0604020202020204" pitchFamily="34" charset="0"/>
              </a:rPr>
              <a:t>Microscopy – Workstation Set-up</a:t>
            </a:r>
            <a:endParaRPr lang="en-US" dirty="0"/>
          </a:p>
        </p:txBody>
      </p:sp>
      <p:sp>
        <p:nvSpPr>
          <p:cNvPr id="3" name="Text Placeholder 2">
            <a:extLst>
              <a:ext uri="{FF2B5EF4-FFF2-40B4-BE49-F238E27FC236}">
                <a16:creationId xmlns:a16="http://schemas.microsoft.com/office/drawing/2014/main" id="{B74F088C-324B-420E-901B-B6EB67820402}"/>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Multi-user </a:t>
            </a:r>
          </a:p>
          <a:p>
            <a:pPr marR="0" lvl="1" rtl="0"/>
            <a:r>
              <a:rPr lang="en-US" b="0" i="0" u="none" strike="noStrike" baseline="0" dirty="0">
                <a:latin typeface="Arial" panose="020B0604020202020204" pitchFamily="34" charset="0"/>
              </a:rPr>
              <a:t>Variety of individuals in lab</a:t>
            </a:r>
          </a:p>
          <a:p>
            <a:pPr marR="0" lvl="1" rtl="0"/>
            <a:r>
              <a:rPr lang="en-US" b="0" i="0" u="none" strike="noStrike" baseline="0" dirty="0">
                <a:latin typeface="Arial" panose="020B0604020202020204" pitchFamily="34" charset="0"/>
              </a:rPr>
              <a:t>Critically important each user take time to set-up microscopy workstation for their unique needs	</a:t>
            </a:r>
            <a:endParaRPr lang="en-US" dirty="0"/>
          </a:p>
        </p:txBody>
      </p:sp>
      <p:pic>
        <p:nvPicPr>
          <p:cNvPr id="4" name="S89">
            <a:hlinkClick r:id="" action="ppaction://media"/>
            <a:extLst>
              <a:ext uri="{FF2B5EF4-FFF2-40B4-BE49-F238E27FC236}">
                <a16:creationId xmlns:a16="http://schemas.microsoft.com/office/drawing/2014/main" id="{A3B3CC38-B0F6-4000-8C76-B76928C2EF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7" name="Picture 6" descr="A picture containing person, person, table, food&#10;&#10;Description automatically generated">
            <a:extLst>
              <a:ext uri="{FF2B5EF4-FFF2-40B4-BE49-F238E27FC236}">
                <a16:creationId xmlns:a16="http://schemas.microsoft.com/office/drawing/2014/main" id="{EE0EE900-DB0D-46FD-9221-68EE5CDBC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273" y="1029790"/>
            <a:ext cx="2697219" cy="2780210"/>
          </a:xfrm>
          <a:prstGeom prst="rect">
            <a:avLst/>
          </a:prstGeom>
        </p:spPr>
      </p:pic>
    </p:spTree>
    <p:extLst>
      <p:ext uri="{BB962C8B-B14F-4D97-AF65-F5344CB8AC3E}">
        <p14:creationId xmlns:p14="http://schemas.microsoft.com/office/powerpoint/2010/main" val="317595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97DA4-1222-45EB-9AB7-7F2CA34B9C9F}"/>
              </a:ext>
            </a:extLst>
          </p:cNvPr>
          <p:cNvSpPr>
            <a:spLocks noGrp="1"/>
          </p:cNvSpPr>
          <p:nvPr>
            <p:ph type="title"/>
          </p:nvPr>
        </p:nvSpPr>
        <p:spPr/>
        <p:txBody>
          <a:bodyPr/>
          <a:lstStyle/>
          <a:p>
            <a:r>
              <a:rPr lang="en-US" b="1" i="0" u="none" strike="noStrike" baseline="0" dirty="0">
                <a:latin typeface="Arial" panose="020B0604020202020204" pitchFamily="34" charset="0"/>
              </a:rPr>
              <a:t>Microscope Step-by-Step Set-up Protocol</a:t>
            </a:r>
            <a:endParaRPr lang="en-US" dirty="0"/>
          </a:p>
        </p:txBody>
      </p:sp>
      <p:sp>
        <p:nvSpPr>
          <p:cNvPr id="3" name="Text Placeholder 2">
            <a:extLst>
              <a:ext uri="{FF2B5EF4-FFF2-40B4-BE49-F238E27FC236}">
                <a16:creationId xmlns:a16="http://schemas.microsoft.com/office/drawing/2014/main" id="{73F9657E-4043-4297-A9BE-245A1259184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Understand Adjustment Options</a:t>
            </a:r>
          </a:p>
          <a:p>
            <a:pPr marR="0" lvl="1" rtl="0"/>
            <a:r>
              <a:rPr lang="en-US" b="0" i="0" u="none" strike="noStrike" baseline="0" dirty="0">
                <a:latin typeface="Arial" panose="020B0604020202020204" pitchFamily="34" charset="0"/>
              </a:rPr>
              <a:t>Analyze current set-up to make sure you fully understand what adjustment options exist</a:t>
            </a:r>
          </a:p>
          <a:p>
            <a:pPr marR="0" lvl="2" rtl="0"/>
            <a:r>
              <a:rPr lang="en-US" b="0" i="1" u="none" strike="noStrike" baseline="0" dirty="0">
                <a:latin typeface="Arial" panose="020B0604020202020204" pitchFamily="34" charset="0"/>
              </a:rPr>
              <a:t>Height and angle of microscope itself</a:t>
            </a:r>
          </a:p>
          <a:p>
            <a:pPr marR="0" lvl="2" rtl="0"/>
            <a:r>
              <a:rPr lang="en-US" b="0" i="1" u="none" strike="noStrike" baseline="0" dirty="0">
                <a:latin typeface="Arial" panose="020B0604020202020204" pitchFamily="34" charset="0"/>
              </a:rPr>
              <a:t>Microscope eyepiece height and angle</a:t>
            </a:r>
          </a:p>
          <a:p>
            <a:pPr marR="0" lvl="2" rtl="0"/>
            <a:r>
              <a:rPr lang="en-US" b="0" i="1" u="none" strike="noStrike" baseline="0" dirty="0">
                <a:latin typeface="Arial" panose="020B0604020202020204" pitchFamily="34" charset="0"/>
              </a:rPr>
              <a:t>Stool or chair seat height, back support and armrests</a:t>
            </a:r>
          </a:p>
          <a:p>
            <a:pPr marR="0" lvl="2" rtl="0"/>
            <a:r>
              <a:rPr lang="en-US" b="0" i="1" u="none" strike="noStrike" baseline="0" dirty="0">
                <a:latin typeface="Arial" panose="020B0604020202020204" pitchFamily="34" charset="0"/>
              </a:rPr>
              <a:t>Worksurface	</a:t>
            </a:r>
            <a:endParaRPr lang="en-US" dirty="0"/>
          </a:p>
        </p:txBody>
      </p:sp>
      <p:pic>
        <p:nvPicPr>
          <p:cNvPr id="4" name="Content Placeholder 5">
            <a:extLst>
              <a:ext uri="{FF2B5EF4-FFF2-40B4-BE49-F238E27FC236}">
                <a16:creationId xmlns:a16="http://schemas.microsoft.com/office/drawing/2014/main" id="{73196213-1159-483C-9CE2-82C5D06F6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0432" y="990601"/>
            <a:ext cx="284956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6">
            <a:extLst>
              <a:ext uri="{FF2B5EF4-FFF2-40B4-BE49-F238E27FC236}">
                <a16:creationId xmlns:a16="http://schemas.microsoft.com/office/drawing/2014/main" id="{704454C2-51EC-4115-AB92-A26A24BF76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260432" y="3314700"/>
            <a:ext cx="2867025" cy="2149475"/>
          </a:xfrm>
          <a:prstGeom prst="rect">
            <a:avLst/>
          </a:prstGeom>
        </p:spPr>
      </p:pic>
      <p:pic>
        <p:nvPicPr>
          <p:cNvPr id="6" name="Picture 8">
            <a:extLst>
              <a:ext uri="{FF2B5EF4-FFF2-40B4-BE49-F238E27FC236}">
                <a16:creationId xmlns:a16="http://schemas.microsoft.com/office/drawing/2014/main" id="{0E0F06A2-1CF2-4153-A05A-55E5D03D14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74427" y="1533692"/>
            <a:ext cx="2671511" cy="356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90">
            <a:hlinkClick r:id="" action="ppaction://media"/>
            <a:extLst>
              <a:ext uri="{FF2B5EF4-FFF2-40B4-BE49-F238E27FC236}">
                <a16:creationId xmlns:a16="http://schemas.microsoft.com/office/drawing/2014/main" id="{CEC2877E-9E28-41F1-AB3F-73850D34CD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948" y="1371600"/>
            <a:ext cx="609600" cy="609600"/>
          </a:xfrm>
          <a:prstGeom prst="rect">
            <a:avLst/>
          </a:prstGeom>
        </p:spPr>
      </p:pic>
    </p:spTree>
    <p:extLst>
      <p:ext uri="{BB962C8B-B14F-4D97-AF65-F5344CB8AC3E}">
        <p14:creationId xmlns:p14="http://schemas.microsoft.com/office/powerpoint/2010/main" val="36006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C20E-0444-45AC-AB6B-CB262FEF2272}"/>
              </a:ext>
            </a:extLst>
          </p:cNvPr>
          <p:cNvSpPr>
            <a:spLocks noGrp="1"/>
          </p:cNvSpPr>
          <p:nvPr>
            <p:ph type="title"/>
          </p:nvPr>
        </p:nvSpPr>
        <p:spPr/>
        <p:txBody>
          <a:bodyPr/>
          <a:lstStyle/>
          <a:p>
            <a:r>
              <a:rPr lang="en-US" b="1" i="0" u="none" strike="noStrike" baseline="0" dirty="0">
                <a:latin typeface="Arial" panose="020B0604020202020204" pitchFamily="34" charset="0"/>
              </a:rPr>
              <a:t>Neutral Position/Support, Reach Zone </a:t>
            </a:r>
            <a:endParaRPr lang="en-US" dirty="0"/>
          </a:p>
        </p:txBody>
      </p:sp>
      <p:sp>
        <p:nvSpPr>
          <p:cNvPr id="3" name="Text Placeholder 2">
            <a:extLst>
              <a:ext uri="{FF2B5EF4-FFF2-40B4-BE49-F238E27FC236}">
                <a16:creationId xmlns:a16="http://schemas.microsoft.com/office/drawing/2014/main" id="{458ABD5B-C4CB-416E-98E4-07959FAFD947}"/>
              </a:ext>
            </a:extLst>
          </p:cNvPr>
          <p:cNvSpPr>
            <a:spLocks noGrp="1"/>
          </p:cNvSpPr>
          <p:nvPr>
            <p:ph type="body" idx="1"/>
          </p:nvPr>
        </p:nvSpPr>
        <p:spPr/>
        <p:txBody>
          <a:bodyPr/>
          <a:lstStyle/>
          <a:p>
            <a:pPr lvl="1"/>
            <a:r>
              <a:rPr lang="en-US" b="1" i="0" u="none" strike="noStrike" baseline="0" dirty="0">
                <a:latin typeface="Arial" panose="020B0604020202020204" pitchFamily="34" charset="0"/>
              </a:rPr>
              <a:t>Adequate room for legs so you can sit directly under microscope </a:t>
            </a:r>
          </a:p>
          <a:p>
            <a:pPr lvl="1"/>
            <a:r>
              <a:rPr lang="en-US" b="1" i="0" u="none" strike="noStrike" baseline="0" dirty="0">
                <a:latin typeface="Arial" panose="020B0604020202020204" pitchFamily="34" charset="0"/>
              </a:rPr>
              <a:t>Adjust stool or chair </a:t>
            </a:r>
          </a:p>
          <a:p>
            <a:pPr lvl="1"/>
            <a:r>
              <a:rPr lang="en-US" b="1" i="0" u="none" strike="noStrike" baseline="0" dirty="0">
                <a:latin typeface="Arial" panose="020B0604020202020204" pitchFamily="34" charset="0"/>
              </a:rPr>
              <a:t>If needed, provide a footrest </a:t>
            </a:r>
          </a:p>
          <a:p>
            <a:pPr lvl="1"/>
            <a:r>
              <a:rPr lang="en-US" b="1" i="0" u="none" strike="noStrike" baseline="0" dirty="0">
                <a:latin typeface="Arial" panose="020B0604020202020204" pitchFamily="34" charset="0"/>
              </a:rPr>
              <a:t>Position microscope towards edge of work surface </a:t>
            </a:r>
          </a:p>
          <a:p>
            <a:pPr lvl="1"/>
            <a:r>
              <a:rPr lang="en-US" b="1" i="0" u="none" strike="noStrike" baseline="0" dirty="0">
                <a:latin typeface="Arial" panose="020B0604020202020204" pitchFamily="34" charset="0"/>
              </a:rPr>
              <a:t>Position your head upright and your line of sight approximately 20 to 30º below straight-ahead vision</a:t>
            </a:r>
          </a:p>
        </p:txBody>
      </p:sp>
      <p:pic>
        <p:nvPicPr>
          <p:cNvPr id="4" name="Picture 1">
            <a:extLst>
              <a:ext uri="{FF2B5EF4-FFF2-40B4-BE49-F238E27FC236}">
                <a16:creationId xmlns:a16="http://schemas.microsoft.com/office/drawing/2014/main" id="{E83636D0-3C34-4295-AF97-77CD118F4E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132094" y="990600"/>
            <a:ext cx="5893413" cy="472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91">
            <a:hlinkClick r:id="" action="ppaction://media"/>
            <a:extLst>
              <a:ext uri="{FF2B5EF4-FFF2-40B4-BE49-F238E27FC236}">
                <a16:creationId xmlns:a16="http://schemas.microsoft.com/office/drawing/2014/main" id="{58EB88AE-6C7F-4B60-A6EC-342D90A6DF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1874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C20E-0444-45AC-AB6B-CB262FEF2272}"/>
              </a:ext>
            </a:extLst>
          </p:cNvPr>
          <p:cNvSpPr>
            <a:spLocks noGrp="1"/>
          </p:cNvSpPr>
          <p:nvPr>
            <p:ph type="title"/>
          </p:nvPr>
        </p:nvSpPr>
        <p:spPr/>
        <p:txBody>
          <a:bodyPr/>
          <a:lstStyle/>
          <a:p>
            <a:r>
              <a:rPr lang="en-US" b="1" i="0" u="none" strike="noStrike" baseline="0" dirty="0">
                <a:latin typeface="Arial" panose="020B0604020202020204" pitchFamily="34" charset="0"/>
              </a:rPr>
              <a:t>Neutral Position/Support, Reach Zone </a:t>
            </a:r>
            <a:endParaRPr lang="en-US" dirty="0"/>
          </a:p>
        </p:txBody>
      </p:sp>
      <p:sp>
        <p:nvSpPr>
          <p:cNvPr id="3" name="Text Placeholder 2">
            <a:extLst>
              <a:ext uri="{FF2B5EF4-FFF2-40B4-BE49-F238E27FC236}">
                <a16:creationId xmlns:a16="http://schemas.microsoft.com/office/drawing/2014/main" id="{458ABD5B-C4CB-416E-98E4-07959FAFD947}"/>
              </a:ext>
            </a:extLst>
          </p:cNvPr>
          <p:cNvSpPr>
            <a:spLocks noGrp="1"/>
          </p:cNvSpPr>
          <p:nvPr>
            <p:ph type="body" idx="1"/>
          </p:nvPr>
        </p:nvSpPr>
        <p:spPr/>
        <p:txBody>
          <a:bodyPr/>
          <a:lstStyle/>
          <a:p>
            <a:pPr lvl="1"/>
            <a:r>
              <a:rPr lang="en-US" b="1" i="0" u="none" strike="noStrike" baseline="0" dirty="0">
                <a:latin typeface="Arial" panose="020B0604020202020204" pitchFamily="34" charset="0"/>
              </a:rPr>
              <a:t>Adjust microscope to match neutral head and neck position</a:t>
            </a:r>
          </a:p>
          <a:p>
            <a:pPr lvl="1"/>
            <a:r>
              <a:rPr lang="en-US" b="1" i="0" u="none" strike="noStrike" baseline="0" dirty="0">
                <a:latin typeface="Arial" panose="020B0604020202020204" pitchFamily="34" charset="0"/>
              </a:rPr>
              <a:t>Adjust eyepieces and angle of view</a:t>
            </a:r>
          </a:p>
          <a:p>
            <a:pPr lvl="1"/>
            <a:r>
              <a:rPr lang="en-US" b="1" i="0" u="none" strike="noStrike" baseline="0" dirty="0">
                <a:latin typeface="Arial" panose="020B0604020202020204" pitchFamily="34" charset="0"/>
              </a:rPr>
              <a:t>Use chair armrests to support forearms with elbows at sides</a:t>
            </a:r>
          </a:p>
          <a:p>
            <a:pPr lvl="1"/>
            <a:r>
              <a:rPr lang="en-US" b="1" i="0" u="none" strike="noStrike" baseline="0" dirty="0">
                <a:latin typeface="Arial" panose="020B0604020202020204" pitchFamily="34" charset="0"/>
              </a:rPr>
              <a:t>Apply padding (foam rolls or padded edge protectors) to edge of work surface</a:t>
            </a:r>
          </a:p>
          <a:p>
            <a:pPr lvl="1"/>
            <a:r>
              <a:rPr lang="en-US" b="1" i="0" u="none" strike="noStrike" baseline="0" dirty="0">
                <a:latin typeface="Arial" panose="020B0604020202020204" pitchFamily="34" charset="0"/>
              </a:rPr>
              <a:t>Padded angled microscope forearm supports to relieve fatigue and strain	</a:t>
            </a:r>
            <a:endParaRPr lang="en-US" dirty="0"/>
          </a:p>
        </p:txBody>
      </p:sp>
      <p:pic>
        <p:nvPicPr>
          <p:cNvPr id="5" name="Picture 4">
            <a:extLst>
              <a:ext uri="{FF2B5EF4-FFF2-40B4-BE49-F238E27FC236}">
                <a16:creationId xmlns:a16="http://schemas.microsoft.com/office/drawing/2014/main" id="{4A0164B1-21CA-4E24-8F1D-9B17352A4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767" y="1019574"/>
            <a:ext cx="3179233" cy="304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92">
            <a:hlinkClick r:id="" action="ppaction://media"/>
            <a:extLst>
              <a:ext uri="{FF2B5EF4-FFF2-40B4-BE49-F238E27FC236}">
                <a16:creationId xmlns:a16="http://schemas.microsoft.com/office/drawing/2014/main" id="{3BD1D943-AA4D-4C1A-B1C1-BF878033B5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51514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65D2-63EE-4E92-A2B3-EF0E63185D39}"/>
              </a:ext>
            </a:extLst>
          </p:cNvPr>
          <p:cNvSpPr>
            <a:spLocks noGrp="1"/>
          </p:cNvSpPr>
          <p:nvPr>
            <p:ph type="title"/>
          </p:nvPr>
        </p:nvSpPr>
        <p:spPr/>
        <p:txBody>
          <a:bodyPr/>
          <a:lstStyle/>
          <a:p>
            <a:r>
              <a:rPr lang="en-US" b="1" i="0" u="none" strike="noStrike" baseline="0" dirty="0">
                <a:latin typeface="Arial" panose="020B0604020202020204" pitchFamily="34" charset="0"/>
              </a:rPr>
              <a:t>Fatigue Control</a:t>
            </a:r>
            <a:endParaRPr lang="en-US" dirty="0"/>
          </a:p>
        </p:txBody>
      </p:sp>
      <p:sp>
        <p:nvSpPr>
          <p:cNvPr id="3" name="Text Placeholder 2">
            <a:extLst>
              <a:ext uri="{FF2B5EF4-FFF2-40B4-BE49-F238E27FC236}">
                <a16:creationId xmlns:a16="http://schemas.microsoft.com/office/drawing/2014/main" id="{6B5EA3EB-8F4A-485D-B279-CEEEA3341413}"/>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Employ fatigue control measures</a:t>
            </a:r>
          </a:p>
          <a:p>
            <a:pPr marR="0" lvl="0" rtl="0"/>
            <a:r>
              <a:rPr lang="en-US" b="1" i="0" u="none" strike="noStrike" baseline="0" dirty="0">
                <a:latin typeface="Arial" panose="020B0604020202020204" pitchFamily="34" charset="0"/>
              </a:rPr>
              <a:t>Take 2-minute micro-breaks every 20 minutes of microscope use</a:t>
            </a:r>
          </a:p>
          <a:p>
            <a:pPr marR="0" lvl="0" rtl="0"/>
            <a:r>
              <a:rPr lang="en-US" b="1" i="0" u="none" strike="noStrike" baseline="0" dirty="0">
                <a:latin typeface="Arial" panose="020B0604020202020204" pitchFamily="34" charset="0"/>
              </a:rPr>
              <a:t>Stretch to promote circulation and reduce joint stiffness</a:t>
            </a:r>
          </a:p>
          <a:p>
            <a:pPr marR="0" lvl="0" rtl="0"/>
            <a:r>
              <a:rPr lang="en-US" b="1" i="0" u="none" strike="noStrike" baseline="0" dirty="0">
                <a:latin typeface="Arial" panose="020B0604020202020204" pitchFamily="34" charset="0"/>
              </a:rPr>
              <a:t>Rotate between variety of laboratory tasks</a:t>
            </a:r>
          </a:p>
          <a:p>
            <a:pPr marR="0" lvl="0" rtl="0"/>
            <a:r>
              <a:rPr lang="en-US" b="1" i="0" u="none" strike="noStrike" baseline="0" dirty="0">
                <a:latin typeface="Arial" panose="020B0604020202020204" pitchFamily="34" charset="0"/>
              </a:rPr>
              <a:t>Mix it up throughout day</a:t>
            </a:r>
            <a:endParaRPr lang="en-US" dirty="0"/>
          </a:p>
        </p:txBody>
      </p:sp>
      <p:pic>
        <p:nvPicPr>
          <p:cNvPr id="5" name="S93">
            <a:hlinkClick r:id="" action="ppaction://media"/>
            <a:extLst>
              <a:ext uri="{FF2B5EF4-FFF2-40B4-BE49-F238E27FC236}">
                <a16:creationId xmlns:a16="http://schemas.microsoft.com/office/drawing/2014/main" id="{A07061E3-2FC7-405A-B617-1A113A285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C22981CB-7E12-42F5-8AAC-4F6D941B5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990601"/>
            <a:ext cx="3835785" cy="4789992"/>
          </a:xfrm>
          <a:prstGeom prst="rect">
            <a:avLst/>
          </a:prstGeom>
          <a:ln w="9525">
            <a:solidFill>
              <a:schemeClr val="tx1"/>
            </a:solidFill>
          </a:ln>
        </p:spPr>
      </p:pic>
    </p:spTree>
    <p:extLst>
      <p:ext uri="{BB962C8B-B14F-4D97-AF65-F5344CB8AC3E}">
        <p14:creationId xmlns:p14="http://schemas.microsoft.com/office/powerpoint/2010/main" val="76271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3CB2-A806-46F8-9B54-8B60FC84D5FB}"/>
              </a:ext>
            </a:extLst>
          </p:cNvPr>
          <p:cNvSpPr>
            <a:spLocks noGrp="1"/>
          </p:cNvSpPr>
          <p:nvPr>
            <p:ph type="title"/>
          </p:nvPr>
        </p:nvSpPr>
        <p:spPr/>
        <p:txBody>
          <a:bodyPr/>
          <a:lstStyle/>
          <a:p>
            <a:r>
              <a:rPr lang="en-US" b="1" i="0" u="none" strike="noStrike" baseline="0" dirty="0">
                <a:latin typeface="Arial" panose="020B0604020202020204" pitchFamily="34" charset="0"/>
              </a:rPr>
              <a:t>Microscopy – Other Tips</a:t>
            </a:r>
            <a:endParaRPr lang="en-US" dirty="0"/>
          </a:p>
        </p:txBody>
      </p:sp>
      <p:sp>
        <p:nvSpPr>
          <p:cNvPr id="3" name="Text Placeholder 2">
            <a:extLst>
              <a:ext uri="{FF2B5EF4-FFF2-40B4-BE49-F238E27FC236}">
                <a16:creationId xmlns:a16="http://schemas.microsoft.com/office/drawing/2014/main" id="{F68D4A72-D851-42A4-8ED0-4FC11150EFEE}"/>
              </a:ext>
            </a:extLst>
          </p:cNvPr>
          <p:cNvSpPr>
            <a:spLocks noGrp="1"/>
          </p:cNvSpPr>
          <p:nvPr>
            <p:ph type="body" idx="1"/>
          </p:nvPr>
        </p:nvSpPr>
        <p:spPr/>
        <p:txBody>
          <a:bodyPr/>
          <a:lstStyle/>
          <a:p>
            <a:r>
              <a:rPr lang="en-US" dirty="0">
                <a:latin typeface="Arial" panose="020B0604020202020204" pitchFamily="34" charset="0"/>
              </a:rPr>
              <a:t>Tilt storage bins toward you </a:t>
            </a:r>
          </a:p>
          <a:p>
            <a:r>
              <a:rPr lang="en-US" dirty="0">
                <a:latin typeface="Arial" panose="020B0604020202020204" pitchFamily="34" charset="0"/>
              </a:rPr>
              <a:t>Enlarge handle diameter of small hand tools by placing cylindrical foam around them</a:t>
            </a:r>
          </a:p>
          <a:p>
            <a:r>
              <a:rPr lang="en-US" dirty="0">
                <a:latin typeface="Arial" panose="020B0604020202020204" pitchFamily="34" charset="0"/>
              </a:rPr>
              <a:t>Make simple tool modifications </a:t>
            </a:r>
          </a:p>
        </p:txBody>
      </p:sp>
      <p:pic>
        <p:nvPicPr>
          <p:cNvPr id="4" name="Picture 8">
            <a:hlinkClick r:id="rId5"/>
            <a:extLst>
              <a:ext uri="{FF2B5EF4-FFF2-40B4-BE49-F238E27FC236}">
                <a16:creationId xmlns:a16="http://schemas.microsoft.com/office/drawing/2014/main" id="{30FDEA4E-3A04-4205-9D75-43A63D16D5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026696"/>
            <a:ext cx="5797613" cy="445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94">
            <a:hlinkClick r:id="" action="ppaction://media"/>
            <a:extLst>
              <a:ext uri="{FF2B5EF4-FFF2-40B4-BE49-F238E27FC236}">
                <a16:creationId xmlns:a16="http://schemas.microsoft.com/office/drawing/2014/main" id="{25E4CFB0-8091-46A9-BFE8-D5B510F9BD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8585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0F9A-D322-445E-A561-D6A027847EBD}"/>
              </a:ext>
            </a:extLst>
          </p:cNvPr>
          <p:cNvSpPr>
            <a:spLocks noGrp="1"/>
          </p:cNvSpPr>
          <p:nvPr>
            <p:ph type="title"/>
          </p:nvPr>
        </p:nvSpPr>
        <p:spPr/>
        <p:txBody>
          <a:bodyPr/>
          <a:lstStyle/>
          <a:p>
            <a:pPr marR="0" rtl="0"/>
            <a:r>
              <a:rPr lang="en-US" b="1" i="0" u="none" strike="noStrike" baseline="0" dirty="0">
                <a:latin typeface="Arial" panose="020B0604020202020204" pitchFamily="34" charset="0"/>
              </a:rPr>
              <a:t>Microscopy - Control Eye Strain</a:t>
            </a:r>
          </a:p>
        </p:txBody>
      </p:sp>
      <p:sp>
        <p:nvSpPr>
          <p:cNvPr id="3" name="Text Placeholder 2">
            <a:extLst>
              <a:ext uri="{FF2B5EF4-FFF2-40B4-BE49-F238E27FC236}">
                <a16:creationId xmlns:a16="http://schemas.microsoft.com/office/drawing/2014/main" id="{89A14738-341A-45AE-B17C-B15CE1BBFF5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Scope is clean</a:t>
            </a:r>
          </a:p>
          <a:p>
            <a:pPr marR="0" lvl="0" rtl="0"/>
            <a:r>
              <a:rPr lang="en-US" b="1" i="0" u="none" strike="noStrike" baseline="0" dirty="0">
                <a:latin typeface="Arial" panose="020B0604020202020204" pitchFamily="34" charset="0"/>
              </a:rPr>
              <a:t>Lighting is adequate</a:t>
            </a:r>
          </a:p>
          <a:p>
            <a:pPr marR="0" lvl="0" rtl="0"/>
            <a:r>
              <a:rPr lang="en-US" b="1" i="0" u="none" strike="noStrike" baseline="0" dirty="0">
                <a:latin typeface="Arial" panose="020B0604020202020204" pitchFamily="34" charset="0"/>
              </a:rPr>
              <a:t>Microscope lamp and optical pathway correctly aligned</a:t>
            </a:r>
          </a:p>
          <a:p>
            <a:pPr marR="0" lvl="0" rtl="0"/>
            <a:r>
              <a:rPr lang="en-US" b="1" i="0" u="none" strike="noStrike" baseline="0" dirty="0">
                <a:latin typeface="Arial" panose="020B0604020202020204" pitchFamily="34" charset="0"/>
              </a:rPr>
              <a:t>Looking at distance point (more than 10 to 15 feet away) allows eyes to relax</a:t>
            </a:r>
            <a:r>
              <a:rPr lang="en-US" b="0" i="0" u="none" strike="noStrike" baseline="0" dirty="0">
                <a:latin typeface="Arial" panose="020B0604020202020204" pitchFamily="34" charset="0"/>
              </a:rPr>
              <a:t>	</a:t>
            </a:r>
          </a:p>
        </p:txBody>
      </p:sp>
      <p:pic>
        <p:nvPicPr>
          <p:cNvPr id="4" name="S95">
            <a:hlinkClick r:id="" action="ppaction://media"/>
            <a:extLst>
              <a:ext uri="{FF2B5EF4-FFF2-40B4-BE49-F238E27FC236}">
                <a16:creationId xmlns:a16="http://schemas.microsoft.com/office/drawing/2014/main" id="{FD84854B-77CE-42F0-A493-4BA3799F3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pic>
        <p:nvPicPr>
          <p:cNvPr id="8" name="Picture 7" descr="A person sitting at a desk&#10;&#10;Description automatically generated">
            <a:extLst>
              <a:ext uri="{FF2B5EF4-FFF2-40B4-BE49-F238E27FC236}">
                <a16:creationId xmlns:a16="http://schemas.microsoft.com/office/drawing/2014/main" id="{6FA7CD34-1160-444C-9211-3F648D833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88" y="1066800"/>
            <a:ext cx="5903352" cy="4699068"/>
          </a:xfrm>
          <a:prstGeom prst="rect">
            <a:avLst/>
          </a:prstGeom>
        </p:spPr>
      </p:pic>
    </p:spTree>
    <p:extLst>
      <p:ext uri="{BB962C8B-B14F-4D97-AF65-F5344CB8AC3E}">
        <p14:creationId xmlns:p14="http://schemas.microsoft.com/office/powerpoint/2010/main" val="16479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0F9A-D322-445E-A561-D6A027847EBD}"/>
              </a:ext>
            </a:extLst>
          </p:cNvPr>
          <p:cNvSpPr>
            <a:spLocks noGrp="1"/>
          </p:cNvSpPr>
          <p:nvPr>
            <p:ph type="title"/>
          </p:nvPr>
        </p:nvSpPr>
        <p:spPr/>
        <p:txBody>
          <a:bodyPr/>
          <a:lstStyle/>
          <a:p>
            <a:pPr marR="0" rtl="0"/>
            <a:r>
              <a:rPr lang="en-US" b="1" i="0" u="none" strike="noStrike" baseline="0" dirty="0">
                <a:latin typeface="Arial" panose="020B0604020202020204" pitchFamily="34" charset="0"/>
              </a:rPr>
              <a:t>Microscopy - Control Eye Strain</a:t>
            </a:r>
          </a:p>
        </p:txBody>
      </p:sp>
      <p:sp>
        <p:nvSpPr>
          <p:cNvPr id="3" name="Text Placeholder 2">
            <a:extLst>
              <a:ext uri="{FF2B5EF4-FFF2-40B4-BE49-F238E27FC236}">
                <a16:creationId xmlns:a16="http://schemas.microsoft.com/office/drawing/2014/main" id="{89A14738-341A-45AE-B17C-B15CE1BBFF59}"/>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Control excessive glare and reflections from overhead lighting</a:t>
            </a:r>
          </a:p>
          <a:p>
            <a:pPr marR="0" lvl="0" rtl="0"/>
            <a:r>
              <a:rPr lang="en-US" b="1" i="0" u="none" strike="noStrike" baseline="0" dirty="0">
                <a:latin typeface="Arial" panose="020B0604020202020204" pitchFamily="34" charset="0"/>
              </a:rPr>
              <a:t>Adjust internal microscope light </a:t>
            </a:r>
          </a:p>
          <a:p>
            <a:pPr marR="0" lvl="0" rtl="0"/>
            <a:r>
              <a:rPr lang="en-US" b="1" i="0" u="none" strike="noStrike" baseline="0" dirty="0">
                <a:latin typeface="Arial" panose="020B0604020202020204" pitchFamily="34" charset="0"/>
              </a:rPr>
              <a:t>Temperature and humidity conditions affect eyes</a:t>
            </a:r>
          </a:p>
          <a:p>
            <a:pPr marR="0" lvl="1" rtl="0"/>
            <a:r>
              <a:rPr lang="en-US" b="0" i="0" u="none" strike="noStrike" baseline="0" dirty="0">
                <a:latin typeface="Arial" panose="020B0604020202020204" pitchFamily="34" charset="0"/>
              </a:rPr>
              <a:t>Ambient temperature range of 66 to 73º Fahrenheit is suggested</a:t>
            </a:r>
          </a:p>
          <a:p>
            <a:pPr marR="0" lvl="1" rtl="0"/>
            <a:r>
              <a:rPr lang="en-US" b="0" i="0" u="none" strike="noStrike" baseline="0" dirty="0">
                <a:latin typeface="Arial" panose="020B0604020202020204" pitchFamily="34" charset="0"/>
              </a:rPr>
              <a:t>Eye drops can be beneficial for some, but should not be </a:t>
            </a:r>
            <a:r>
              <a:rPr lang="en-US" dirty="0">
                <a:latin typeface="Arial" panose="020B0604020202020204" pitchFamily="34" charset="0"/>
              </a:rPr>
              <a:t>applied in the lab environment</a:t>
            </a:r>
            <a:endParaRPr lang="en-US" b="0" i="0" u="none" strike="noStrike" baseline="0" dirty="0">
              <a:latin typeface="Arial" panose="020B0604020202020204" pitchFamily="34" charset="0"/>
            </a:endParaRPr>
          </a:p>
        </p:txBody>
      </p:sp>
      <p:pic>
        <p:nvPicPr>
          <p:cNvPr id="4" name="Picture 7">
            <a:extLst>
              <a:ext uri="{FF2B5EF4-FFF2-40B4-BE49-F238E27FC236}">
                <a16:creationId xmlns:a16="http://schemas.microsoft.com/office/drawing/2014/main" id="{54110273-43E6-4EAB-B546-64EC8D32ABA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a:off x="6436226" y="999786"/>
            <a:ext cx="4419600" cy="4858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96">
            <a:hlinkClick r:id="" action="ppaction://media"/>
            <a:extLst>
              <a:ext uri="{FF2B5EF4-FFF2-40B4-BE49-F238E27FC236}">
                <a16:creationId xmlns:a16="http://schemas.microsoft.com/office/drawing/2014/main" id="{AEA7A84B-0456-4F1A-A5FC-CE9F222A00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01391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B8729-F6AB-4BF8-9D51-FC1E4D53987F}"/>
              </a:ext>
            </a:extLst>
          </p:cNvPr>
          <p:cNvSpPr>
            <a:spLocks noGrp="1"/>
          </p:cNvSpPr>
          <p:nvPr>
            <p:ph type="title"/>
          </p:nvPr>
        </p:nvSpPr>
        <p:spPr/>
        <p:txBody>
          <a:bodyPr/>
          <a:lstStyle/>
          <a:p>
            <a:r>
              <a:rPr lang="en-US" b="1" i="0" u="none" strike="noStrike" baseline="0" dirty="0">
                <a:latin typeface="Arial" panose="020B0604020202020204" pitchFamily="34" charset="0"/>
              </a:rPr>
              <a:t>Video Display Microscopy</a:t>
            </a:r>
            <a:endParaRPr lang="en-US" dirty="0"/>
          </a:p>
        </p:txBody>
      </p:sp>
      <p:sp>
        <p:nvSpPr>
          <p:cNvPr id="3" name="Text Placeholder 2">
            <a:extLst>
              <a:ext uri="{FF2B5EF4-FFF2-40B4-BE49-F238E27FC236}">
                <a16:creationId xmlns:a16="http://schemas.microsoft.com/office/drawing/2014/main" id="{60BE3EE4-ED5E-4DE5-8736-3BD276590120}"/>
              </a:ext>
            </a:extLst>
          </p:cNvPr>
          <p:cNvSpPr>
            <a:spLocks noGrp="1"/>
          </p:cNvSpPr>
          <p:nvPr>
            <p:ph type="body" idx="1"/>
          </p:nvPr>
        </p:nvSpPr>
        <p:spPr/>
        <p:txBody>
          <a:bodyPr/>
          <a:lstStyle/>
          <a:p>
            <a:pPr marR="0" lvl="0" rtl="0"/>
            <a:r>
              <a:rPr lang="en-US" b="1" i="0" u="none" strike="noStrike" baseline="0" dirty="0">
                <a:latin typeface="Arial" panose="020B0604020202020204" pitchFamily="34" charset="0"/>
              </a:rPr>
              <a:t>Becoming more viable with technological improvements</a:t>
            </a:r>
          </a:p>
          <a:p>
            <a:pPr marR="0" lvl="0" rtl="0"/>
            <a:r>
              <a:rPr lang="en-US" b="1" i="0" u="none" strike="noStrike" baseline="0" dirty="0">
                <a:latin typeface="Arial" panose="020B0604020202020204" pitchFamily="34" charset="0"/>
              </a:rPr>
              <a:t>When possible, use a video display terminal to view the sample</a:t>
            </a:r>
          </a:p>
          <a:p>
            <a:pPr marR="0" lvl="0" rtl="0"/>
            <a:r>
              <a:rPr lang="en-US" b="1" i="0" u="none" strike="noStrike" baseline="0" dirty="0">
                <a:latin typeface="Arial" panose="020B0604020202020204" pitchFamily="34" charset="0"/>
              </a:rPr>
              <a:t>Monitor placement</a:t>
            </a:r>
          </a:p>
          <a:p>
            <a:pPr marR="0" lvl="1" rtl="0"/>
            <a:r>
              <a:rPr lang="en-US" b="0" i="0" u="none" strike="noStrike" baseline="0" dirty="0">
                <a:latin typeface="Arial" panose="020B0604020202020204" pitchFamily="34" charset="0"/>
              </a:rPr>
              <a:t>Top of screen is about at eye level</a:t>
            </a:r>
          </a:p>
          <a:p>
            <a:pPr marR="0" lvl="1" rtl="0"/>
            <a:r>
              <a:rPr lang="en-US" b="0" i="0" u="none" strike="noStrike" baseline="0" dirty="0">
                <a:latin typeface="Arial" panose="020B0604020202020204" pitchFamily="34" charset="0"/>
              </a:rPr>
              <a:t>Viewing distance about 24 to 28 inches</a:t>
            </a:r>
          </a:p>
          <a:p>
            <a:pPr marR="0" lvl="1" rtl="0"/>
            <a:r>
              <a:rPr lang="en-US" b="0" i="0" u="none" strike="noStrike" baseline="0" dirty="0">
                <a:latin typeface="Arial" panose="020B0604020202020204" pitchFamily="34" charset="0"/>
              </a:rPr>
              <a:t>Positioned directly in front	</a:t>
            </a:r>
            <a:endParaRPr lang="en-US" dirty="0"/>
          </a:p>
        </p:txBody>
      </p:sp>
      <p:pic>
        <p:nvPicPr>
          <p:cNvPr id="4" name="Picture 5" descr="Miami PIS 052">
            <a:extLst>
              <a:ext uri="{FF2B5EF4-FFF2-40B4-BE49-F238E27FC236}">
                <a16:creationId xmlns:a16="http://schemas.microsoft.com/office/drawing/2014/main" id="{25C5678A-FB88-4FFE-8077-C4C03D391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018672"/>
            <a:ext cx="580795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97">
            <a:hlinkClick r:id="" action="ppaction://media"/>
            <a:extLst>
              <a:ext uri="{FF2B5EF4-FFF2-40B4-BE49-F238E27FC236}">
                <a16:creationId xmlns:a16="http://schemas.microsoft.com/office/drawing/2014/main" id="{11435CC5-D5D7-4AB1-AD93-502869C09B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 y="1371600"/>
            <a:ext cx="609600" cy="609600"/>
          </a:xfrm>
          <a:prstGeom prst="rect">
            <a:avLst/>
          </a:prstGeom>
        </p:spPr>
      </p:pic>
    </p:spTree>
    <p:extLst>
      <p:ext uri="{BB962C8B-B14F-4D97-AF65-F5344CB8AC3E}">
        <p14:creationId xmlns:p14="http://schemas.microsoft.com/office/powerpoint/2010/main" val="307468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F2D6-1A3E-4041-B1A1-E62C3E342BA3}"/>
              </a:ext>
            </a:extLst>
          </p:cNvPr>
          <p:cNvSpPr>
            <a:spLocks noGrp="1"/>
          </p:cNvSpPr>
          <p:nvPr>
            <p:ph type="title"/>
          </p:nvPr>
        </p:nvSpPr>
        <p:spPr/>
        <p:txBody>
          <a:bodyPr/>
          <a:lstStyle/>
          <a:p>
            <a:r>
              <a:rPr lang="en-US" b="1" i="0" u="none" strike="noStrike" baseline="0" dirty="0">
                <a:latin typeface="Arial" panose="020B0604020202020204" pitchFamily="34" charset="0"/>
              </a:rPr>
              <a:t>Questions on Microscopy</a:t>
            </a:r>
            <a:endParaRPr lang="en-US" dirty="0"/>
          </a:p>
        </p:txBody>
      </p:sp>
      <p:sp>
        <p:nvSpPr>
          <p:cNvPr id="3" name="Rectangle 2">
            <a:extLst>
              <a:ext uri="{FF2B5EF4-FFF2-40B4-BE49-F238E27FC236}">
                <a16:creationId xmlns:a16="http://schemas.microsoft.com/office/drawing/2014/main" id="{CCBFF858-6A52-4447-980F-AA18D6ACD431}"/>
              </a:ext>
            </a:extLst>
          </p:cNvPr>
          <p:cNvSpPr/>
          <p:nvPr/>
        </p:nvSpPr>
        <p:spPr>
          <a:xfrm>
            <a:off x="812800" y="914400"/>
            <a:ext cx="10936786" cy="321370"/>
          </a:xfrm>
          <a:prstGeom prst="rect">
            <a:avLst/>
          </a:prstGeom>
        </p:spPr>
        <p:txBody>
          <a:bodyPr wrap="square">
            <a:spAutoFit/>
          </a:bodyPr>
          <a:lstStyle/>
          <a:p>
            <a:pPr marL="0" marR="0">
              <a:lnSpc>
                <a:spcPct val="107000"/>
              </a:lnSpc>
              <a:spcBef>
                <a:spcPts val="600"/>
              </a:spcBef>
              <a:spcAft>
                <a:spcPts val="300"/>
              </a:spcAft>
            </a:pPr>
            <a:endParaRPr lang="en-US" sz="1500" b="1" dirty="0">
              <a:latin typeface="Arial" panose="020B060402020202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4C23F278-8394-4B49-87A4-7C104A3CBCAC}"/>
              </a:ext>
            </a:extLst>
          </p:cNvPr>
          <p:cNvSpPr/>
          <p:nvPr/>
        </p:nvSpPr>
        <p:spPr>
          <a:xfrm>
            <a:off x="812800" y="1050064"/>
            <a:ext cx="10809786" cy="3851439"/>
          </a:xfrm>
          <a:prstGeom prst="rect">
            <a:avLst/>
          </a:prstGeom>
        </p:spPr>
        <p:txBody>
          <a:bodyPr wrap="square">
            <a:spAutoFit/>
          </a:bodyPr>
          <a:lstStyle/>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Because most microscopes will be used by a variety of individuals, it is critically important that each user take the time to set-up the microscopy workstation for their unique needs.  True/False</a:t>
            </a:r>
          </a:p>
          <a:p>
            <a:pPr marL="0" marR="0">
              <a:lnSpc>
                <a:spcPct val="107000"/>
              </a:lnSpc>
              <a:spcBef>
                <a:spcPts val="600"/>
              </a:spcBef>
              <a:spcAft>
                <a:spcPts val="300"/>
              </a:spcAft>
            </a:pPr>
            <a:r>
              <a:rPr lang="en-US" b="1" dirty="0">
                <a:latin typeface="Arial" panose="020B0604020202020204" pitchFamily="34" charset="0"/>
                <a:ea typeface="Times New Roman" panose="02020603050405020304" pitchFamily="18" charset="0"/>
              </a:rPr>
              <a:t>Setting up the microscope workstation includes the following steps:</a:t>
            </a:r>
          </a:p>
          <a:p>
            <a:pPr marL="342900" lvl="0" indent="-342900">
              <a:spcBef>
                <a:spcPts val="300"/>
              </a:spcBef>
              <a:spcAft>
                <a:spcPts val="300"/>
              </a:spcAft>
              <a:buFont typeface="+mj-lt"/>
              <a:buAutoNum type="alphaUcPeriod"/>
            </a:pPr>
            <a:r>
              <a:rPr lang="en-US" dirty="0">
                <a:latin typeface="Arial" panose="020B0604020202020204" pitchFamily="34" charset="0"/>
              </a:rPr>
              <a:t>Position the scope for adequate room for your legs.</a:t>
            </a:r>
          </a:p>
          <a:p>
            <a:pPr marL="342900" lvl="0" indent="-342900">
              <a:spcBef>
                <a:spcPts val="300"/>
              </a:spcBef>
              <a:spcAft>
                <a:spcPts val="300"/>
              </a:spcAft>
              <a:buFont typeface="+mj-lt"/>
              <a:buAutoNum type="alphaUcPeriod"/>
            </a:pPr>
            <a:r>
              <a:rPr lang="en-US" dirty="0">
                <a:latin typeface="Arial" panose="020B0604020202020204" pitchFamily="34" charset="0"/>
              </a:rPr>
              <a:t>Adjust the stool or chair to enhance neutral body position and support.</a:t>
            </a:r>
          </a:p>
          <a:p>
            <a:pPr marL="342900" lvl="0" indent="-342900">
              <a:spcBef>
                <a:spcPts val="300"/>
              </a:spcBef>
              <a:spcAft>
                <a:spcPts val="300"/>
              </a:spcAft>
              <a:buFont typeface="+mj-lt"/>
              <a:buAutoNum type="alphaUcPeriod"/>
            </a:pPr>
            <a:r>
              <a:rPr lang="en-US" dirty="0">
                <a:latin typeface="Arial" panose="020B0604020202020204" pitchFamily="34" charset="0"/>
              </a:rPr>
              <a:t>Provide a footrest if needed to ensure adequate foot and leg support.</a:t>
            </a:r>
          </a:p>
          <a:p>
            <a:pPr marL="342900" lvl="0" indent="-342900">
              <a:spcBef>
                <a:spcPts val="300"/>
              </a:spcBef>
              <a:spcAft>
                <a:spcPts val="300"/>
              </a:spcAft>
              <a:buFont typeface="+mj-lt"/>
              <a:buAutoNum type="alphaUcPeriod"/>
            </a:pPr>
            <a:r>
              <a:rPr lang="en-US" dirty="0">
                <a:latin typeface="Arial" panose="020B0604020202020204" pitchFamily="34" charset="0"/>
              </a:rPr>
              <a:t>Adjust the height of microscope to match your neutral head and neck position.</a:t>
            </a:r>
          </a:p>
          <a:p>
            <a:pPr marL="342900" lvl="0" indent="-342900">
              <a:spcBef>
                <a:spcPts val="300"/>
              </a:spcBef>
              <a:spcAft>
                <a:spcPts val="300"/>
              </a:spcAft>
              <a:buFont typeface="+mj-lt"/>
              <a:buAutoNum type="alphaUcPeriod"/>
            </a:pPr>
            <a:r>
              <a:rPr lang="en-US" dirty="0">
                <a:latin typeface="Arial" panose="020B0604020202020204" pitchFamily="34" charset="0"/>
              </a:rPr>
              <a:t>Adjust the eyepieces and angle of view to allow for a balanced position of your head on your shoulders</a:t>
            </a:r>
          </a:p>
          <a:p>
            <a:pPr marL="342900" lvl="0" indent="-342900">
              <a:spcBef>
                <a:spcPts val="300"/>
              </a:spcBef>
              <a:spcAft>
                <a:spcPts val="300"/>
              </a:spcAft>
              <a:buFont typeface="+mj-lt"/>
              <a:buAutoNum type="alphaUcPeriod"/>
            </a:pPr>
            <a:r>
              <a:rPr lang="en-US" dirty="0">
                <a:latin typeface="Arial" panose="020B0604020202020204" pitchFamily="34" charset="0"/>
              </a:rPr>
              <a:t>None of the above.</a:t>
            </a:r>
          </a:p>
          <a:p>
            <a:pPr marL="342900" lvl="0" indent="-342900">
              <a:spcBef>
                <a:spcPts val="300"/>
              </a:spcBef>
              <a:spcAft>
                <a:spcPts val="300"/>
              </a:spcAft>
              <a:buFont typeface="+mj-lt"/>
              <a:buAutoNum type="alphaUcPeriod"/>
            </a:pPr>
            <a:r>
              <a:rPr lang="en-US" dirty="0">
                <a:latin typeface="Arial" panose="020B0604020202020204" pitchFamily="34" charset="0"/>
              </a:rPr>
              <a:t>All of the above.</a:t>
            </a:r>
          </a:p>
        </p:txBody>
      </p:sp>
      <p:pic>
        <p:nvPicPr>
          <p:cNvPr id="6" name="S29">
            <a:hlinkClick r:id="" action="ppaction://media"/>
            <a:extLst>
              <a:ext uri="{FF2B5EF4-FFF2-40B4-BE49-F238E27FC236}">
                <a16:creationId xmlns:a16="http://schemas.microsoft.com/office/drawing/2014/main" id="{CA660642-1492-4066-B44A-64B8AA12FB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160" y="1371600"/>
            <a:ext cx="609600" cy="609600"/>
          </a:xfrm>
          <a:prstGeom prst="rect">
            <a:avLst/>
          </a:prstGeom>
        </p:spPr>
      </p:pic>
    </p:spTree>
    <p:extLst>
      <p:ext uri="{BB962C8B-B14F-4D97-AF65-F5344CB8AC3E}">
        <p14:creationId xmlns:p14="http://schemas.microsoft.com/office/powerpoint/2010/main" val="1268674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000000"/>
      </a:hlink>
      <a:folHlink>
        <a:srgbClr val="0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15464</Words>
  <Application>Microsoft Office PowerPoint</Application>
  <PresentationFormat>Widescreen</PresentationFormat>
  <Paragraphs>1553</Paragraphs>
  <Slides>128</Slides>
  <Notes>127</Notes>
  <HiddenSlides>0</HiddenSlides>
  <MMClips>123</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128</vt:i4>
      </vt:variant>
    </vt:vector>
  </HeadingPairs>
  <TitlesOfParts>
    <vt:vector size="139" baseType="lpstr">
      <vt:lpstr>Arial</vt:lpstr>
      <vt:lpstr>Calibri</vt:lpstr>
      <vt:lpstr>Courier New</vt:lpstr>
      <vt:lpstr>Symbol</vt:lpstr>
      <vt:lpstr>Times New Roman</vt:lpstr>
      <vt:lpstr>Tw Cen MT</vt:lpstr>
      <vt:lpstr>Wingdings</vt:lpstr>
      <vt:lpstr>Wingdings 2</vt:lpstr>
      <vt:lpstr>Median</vt:lpstr>
      <vt:lpstr>Acrobat Document</vt:lpstr>
      <vt:lpstr>Adobe Acrobat Document</vt:lpstr>
      <vt:lpstr>USDA APHIS LABORATORY ERGONOMICS</vt:lpstr>
      <vt:lpstr>Menu</vt:lpstr>
      <vt:lpstr>Welcome to USDA APHIS Laboratory Ergonomics</vt:lpstr>
      <vt:lpstr>Role of APHIS </vt:lpstr>
      <vt:lpstr>Work in APHIS Labs</vt:lpstr>
      <vt:lpstr>Successful Workplace?</vt:lpstr>
      <vt:lpstr>First Word?</vt:lpstr>
      <vt:lpstr>Direct Relationship</vt:lpstr>
      <vt:lpstr>Question on Successful Workplace</vt:lpstr>
      <vt:lpstr>Question on Successful Workplace</vt:lpstr>
      <vt:lpstr>Objectives</vt:lpstr>
      <vt:lpstr>Objectives</vt:lpstr>
      <vt:lpstr>Ergonomics - Definition</vt:lpstr>
      <vt:lpstr>Fit the Job to the Person</vt:lpstr>
      <vt:lpstr>Work Smarter, Not Harder</vt:lpstr>
      <vt:lpstr>Ergonomics Principles</vt:lpstr>
      <vt:lpstr>Neutral Position and Support </vt:lpstr>
      <vt:lpstr>Mid-range of Joint Position</vt:lpstr>
      <vt:lpstr>Absolute Neutral Position</vt:lpstr>
      <vt:lpstr>Reach Zone</vt:lpstr>
      <vt:lpstr>Never Reach Outside Reach Zone?</vt:lpstr>
      <vt:lpstr>Power Position</vt:lpstr>
      <vt:lpstr>Power Position Looks Like:</vt:lpstr>
      <vt:lpstr>Ready” Position in Sports</vt:lpstr>
      <vt:lpstr>Fatigue Control</vt:lpstr>
      <vt:lpstr>Recognize Fatigue?</vt:lpstr>
      <vt:lpstr>What Can You Do to Control Fatigue?</vt:lpstr>
      <vt:lpstr>What Can You Do to Control Fatigue?</vt:lpstr>
      <vt:lpstr>Use Ergonomics Principles</vt:lpstr>
      <vt:lpstr>Questions on Ergonomics</vt:lpstr>
      <vt:lpstr>Questions on Ergonomics</vt:lpstr>
      <vt:lpstr>Work-Related Musculoskeletal Disorders </vt:lpstr>
      <vt:lpstr>Work-Related Musculoskeletal Disorders </vt:lpstr>
      <vt:lpstr>Causes of WMSDs</vt:lpstr>
      <vt:lpstr>Most Common WMSDs in Labs  </vt:lpstr>
      <vt:lpstr>Medical Intervention</vt:lpstr>
      <vt:lpstr>Questions on WMSDs</vt:lpstr>
      <vt:lpstr>Questions on WMSDs</vt:lpstr>
      <vt:lpstr>Warm-up and Stretching </vt:lpstr>
      <vt:lpstr>Warm-up and Stretching </vt:lpstr>
      <vt:lpstr>Warm-up and Stretching Guidelines</vt:lpstr>
      <vt:lpstr>Selected Stretches  </vt:lpstr>
      <vt:lpstr>Questions on Warm-up and Stretching</vt:lpstr>
      <vt:lpstr>Questions on Warm-up and Stretching</vt:lpstr>
      <vt:lpstr>Physical Fitness and Health and Wellness</vt:lpstr>
      <vt:lpstr>Very Important Point</vt:lpstr>
      <vt:lpstr>Personal Health and Wellness</vt:lpstr>
      <vt:lpstr>Questions on Physical Fitness and Health/Wellness</vt:lpstr>
      <vt:lpstr>PowerPoint Presentation</vt:lpstr>
      <vt:lpstr>Ergonomics Workstation Assessment</vt:lpstr>
      <vt:lpstr>Step One – Identify Task</vt:lpstr>
      <vt:lpstr>Step Two – Apply Ergonomics Principles</vt:lpstr>
      <vt:lpstr>Step Two – Apply Ergonomics Principles</vt:lpstr>
      <vt:lpstr>Step Two – Apply Ergonomics Principles</vt:lpstr>
      <vt:lpstr>Step Two – Apply Ergonomics Principles</vt:lpstr>
      <vt:lpstr>Step Two – Apply Ergonomics Principles</vt:lpstr>
      <vt:lpstr>Step Three – Recommend/Implement Improvements</vt:lpstr>
      <vt:lpstr>Practice </vt:lpstr>
      <vt:lpstr>Question on Ergonomics Workstation Assessment </vt:lpstr>
      <vt:lpstr>Question on Ergonomics Workstation Assessment </vt:lpstr>
      <vt:lpstr>Laboratory Ergonomics:  Tips and Techniques</vt:lpstr>
      <vt:lpstr>Laboratory Workbenches, Stools and Footrests</vt:lpstr>
      <vt:lpstr>Workbench/Elbow Height Relationship</vt:lpstr>
      <vt:lpstr>Workbench/Elbow Height Relationship</vt:lpstr>
      <vt:lpstr>Workbench/Stool/Footrest Adjustment Strategies</vt:lpstr>
      <vt:lpstr>Workbench Fixed Height</vt:lpstr>
      <vt:lpstr>Workbench Fixed Height</vt:lpstr>
      <vt:lpstr>Workbench Adjustable Height</vt:lpstr>
      <vt:lpstr>Workbench Adjustable Height</vt:lpstr>
      <vt:lpstr>Standing at a Workbench</vt:lpstr>
      <vt:lpstr>Workbench Height - Standing</vt:lpstr>
      <vt:lpstr>Workbench Height - Standing</vt:lpstr>
      <vt:lpstr>Footrests - Standing</vt:lpstr>
      <vt:lpstr>Anti-fatigue Mats - Standing</vt:lpstr>
      <vt:lpstr>Anti-fatigue Mats - Standing</vt:lpstr>
      <vt:lpstr>Questions on Workbenches and Stools</vt:lpstr>
      <vt:lpstr>Questions on Workbenches and Stools</vt:lpstr>
      <vt:lpstr>Pipetting</vt:lpstr>
      <vt:lpstr>Pipettes – Workstation Set-up/Work Practices</vt:lpstr>
      <vt:lpstr>Pipettes – Workstation Set-up/Work Practices</vt:lpstr>
      <vt:lpstr>Pipette Design - Choices</vt:lpstr>
      <vt:lpstr>Pipette Design - Choices</vt:lpstr>
      <vt:lpstr>Pipetting - Guidelines</vt:lpstr>
      <vt:lpstr>Manual vs Power Pipettes</vt:lpstr>
      <vt:lpstr>Microbreaks and Task Rotation</vt:lpstr>
      <vt:lpstr>Questions on Pipetting</vt:lpstr>
      <vt:lpstr>Questions on Pipetting</vt:lpstr>
      <vt:lpstr>Microscopy</vt:lpstr>
      <vt:lpstr>Microscope Set-up Before and After Example</vt:lpstr>
      <vt:lpstr>Microscopy – Workstation Set-up</vt:lpstr>
      <vt:lpstr>Microscope Step-by-Step Set-up Protocol</vt:lpstr>
      <vt:lpstr>Neutral Position/Support, Reach Zone </vt:lpstr>
      <vt:lpstr>Neutral Position/Support, Reach Zone </vt:lpstr>
      <vt:lpstr>Fatigue Control</vt:lpstr>
      <vt:lpstr>Microscopy – Other Tips</vt:lpstr>
      <vt:lpstr>Microscopy - Control Eye Strain</vt:lpstr>
      <vt:lpstr>Microscopy - Control Eye Strain</vt:lpstr>
      <vt:lpstr>Video Display Microscopy</vt:lpstr>
      <vt:lpstr>Questions on Microscopy</vt:lpstr>
      <vt:lpstr>Questions on Microscopy</vt:lpstr>
      <vt:lpstr>Lab Hoods or Biosafety Cabinets </vt:lpstr>
      <vt:lpstr>Lab Hoods or BSCs – Work Practices and Tips</vt:lpstr>
      <vt:lpstr>Lab Hoods or BSCs – Work Practices and Tips</vt:lpstr>
      <vt:lpstr>Lab Hoods or BSCs – Work Practices and Tips</vt:lpstr>
      <vt:lpstr>Newer BSCs</vt:lpstr>
      <vt:lpstr>Question on Lab Hoods or Biosafety Cabinets </vt:lpstr>
      <vt:lpstr>Question on Lab Hoods or Biosafety Cabinets </vt:lpstr>
      <vt:lpstr>Test Tube Handling Tips</vt:lpstr>
      <vt:lpstr>Test Tube Handling Tips</vt:lpstr>
      <vt:lpstr>Micro-Manipulation &amp; Fine Motor Skills</vt:lpstr>
      <vt:lpstr>Questions on Test Tube Handling</vt:lpstr>
      <vt:lpstr>Questions on Test Tube Handling</vt:lpstr>
      <vt:lpstr>Material and Equipment Handling</vt:lpstr>
      <vt:lpstr>Up-front Planning</vt:lpstr>
      <vt:lpstr>Power Lift Technique</vt:lpstr>
      <vt:lpstr>Power Lift - Step-By-Step Details </vt:lpstr>
      <vt:lpstr>Power Lift - Step-By-Step Details </vt:lpstr>
      <vt:lpstr>Practice Power Lift</vt:lpstr>
      <vt:lpstr>Golfer’s Lift</vt:lpstr>
      <vt:lpstr>Two Stage Lift</vt:lpstr>
      <vt:lpstr>Bottom Line</vt:lpstr>
      <vt:lpstr>Questions on Material Handling</vt:lpstr>
      <vt:lpstr>Questions on Material Handling</vt:lpstr>
      <vt:lpstr>Available Services</vt:lpstr>
      <vt:lpstr>Successful Ergonomics</vt:lpstr>
      <vt:lpstr>Successful Ergonomics</vt:lpstr>
      <vt:lpstr>Successful Ergonomics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USDA APHIS Lab Ergonomics</dc:title>
  <dc:creator/>
  <cp:lastModifiedBy/>
  <cp:revision>1</cp:revision>
  <dcterms:created xsi:type="dcterms:W3CDTF">2020-09-16T15:00:46Z</dcterms:created>
  <dcterms:modified xsi:type="dcterms:W3CDTF">2020-11-09T19:17:27Z</dcterms:modified>
</cp:coreProperties>
</file>