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4055" r:id="rId2"/>
  </p:sldMasterIdLst>
  <p:notesMasterIdLst>
    <p:notesMasterId r:id="rId59"/>
  </p:notesMasterIdLst>
  <p:sldIdLst>
    <p:sldId id="256" r:id="rId3"/>
    <p:sldId id="619" r:id="rId4"/>
    <p:sldId id="418" r:id="rId5"/>
    <p:sldId id="537" r:id="rId6"/>
    <p:sldId id="610" r:id="rId7"/>
    <p:sldId id="609" r:id="rId8"/>
    <p:sldId id="540" r:id="rId9"/>
    <p:sldId id="541" r:id="rId10"/>
    <p:sldId id="546" r:id="rId11"/>
    <p:sldId id="547" r:id="rId12"/>
    <p:sldId id="554" r:id="rId13"/>
    <p:sldId id="555" r:id="rId14"/>
    <p:sldId id="556" r:id="rId15"/>
    <p:sldId id="557" r:id="rId16"/>
    <p:sldId id="561" r:id="rId17"/>
    <p:sldId id="558" r:id="rId18"/>
    <p:sldId id="559" r:id="rId19"/>
    <p:sldId id="560" r:id="rId20"/>
    <p:sldId id="562" r:id="rId21"/>
    <p:sldId id="563" r:id="rId22"/>
    <p:sldId id="565" r:id="rId23"/>
    <p:sldId id="564" r:id="rId24"/>
    <p:sldId id="621" r:id="rId25"/>
    <p:sldId id="567" r:id="rId26"/>
    <p:sldId id="568" r:id="rId27"/>
    <p:sldId id="569" r:id="rId28"/>
    <p:sldId id="570" r:id="rId29"/>
    <p:sldId id="572" r:id="rId30"/>
    <p:sldId id="573" r:id="rId31"/>
    <p:sldId id="574" r:id="rId32"/>
    <p:sldId id="575" r:id="rId33"/>
    <p:sldId id="577" r:id="rId34"/>
    <p:sldId id="579" r:id="rId35"/>
    <p:sldId id="580" r:id="rId36"/>
    <p:sldId id="581" r:id="rId37"/>
    <p:sldId id="582" r:id="rId38"/>
    <p:sldId id="583" r:id="rId39"/>
    <p:sldId id="584" r:id="rId40"/>
    <p:sldId id="585" r:id="rId41"/>
    <p:sldId id="614" r:id="rId42"/>
    <p:sldId id="587" r:id="rId43"/>
    <p:sldId id="588" r:id="rId44"/>
    <p:sldId id="589" r:id="rId45"/>
    <p:sldId id="591" r:id="rId46"/>
    <p:sldId id="592" r:id="rId47"/>
    <p:sldId id="615" r:id="rId48"/>
    <p:sldId id="618" r:id="rId49"/>
    <p:sldId id="594" r:id="rId50"/>
    <p:sldId id="595" r:id="rId51"/>
    <p:sldId id="602" r:id="rId52"/>
    <p:sldId id="603" r:id="rId53"/>
    <p:sldId id="611" r:id="rId54"/>
    <p:sldId id="604" r:id="rId55"/>
    <p:sldId id="616" r:id="rId56"/>
    <p:sldId id="612" r:id="rId57"/>
    <p:sldId id="617" r:id="rId58"/>
  </p:sldIdLst>
  <p:sldSz cx="12192000" cy="6858000"/>
  <p:notesSz cx="6858000" cy="9144000"/>
  <p:custDataLst>
    <p:tags r:id="rId60"/>
  </p:custDataLst>
  <p:defaultTextStyle>
    <a:defPPr>
      <a:defRPr lang="en-US"/>
    </a:defPPr>
    <a:lvl1pPr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p:defaultTextStyle>
  <p:extLst>
    <p:ext uri="{521415D9-36F7-43E2-AB2F-B90AF26B5E84}">
      <p14:sectionLst xmlns:p14="http://schemas.microsoft.com/office/powerpoint/2010/main">
        <p14:section name="Title" id="{49DA6DFA-6E9C-423E-93FC-97EAC78D294B}">
          <p14:sldIdLst>
            <p14:sldId id="256"/>
            <p14:sldId id="619"/>
          </p14:sldIdLst>
        </p14:section>
        <p14:section name="Welcome" id="{5ABD68E2-DCB1-4D74-A0D9-A658CAF9F21E}">
          <p14:sldIdLst>
            <p14:sldId id="418"/>
            <p14:sldId id="537"/>
          </p14:sldIdLst>
        </p14:section>
        <p14:section name="Worksheet" id="{8D330ED7-CA1C-4573-9CAC-01D409F18016}">
          <p14:sldIdLst>
            <p14:sldId id="610"/>
            <p14:sldId id="609"/>
          </p14:sldIdLst>
        </p14:section>
        <p14:section name="Ergonomics Defined" id="{CBF280BB-9BC4-405B-99AC-D2004AED7379}">
          <p14:sldIdLst>
            <p14:sldId id="540"/>
            <p14:sldId id="541"/>
          </p14:sldIdLst>
        </p14:section>
        <p14:section name="Movement" id="{EB90F641-FCE3-419E-BB88-C5251F500EB7}">
          <p14:sldIdLst>
            <p14:sldId id="546"/>
            <p14:sldId id="547"/>
          </p14:sldIdLst>
        </p14:section>
        <p14:section name="Setting Uo Homie Office" id="{570A1EA7-1B1F-4E98-AF22-FFF618106EFD}">
          <p14:sldIdLst>
            <p14:sldId id="554"/>
            <p14:sldId id="555"/>
          </p14:sldIdLst>
        </p14:section>
        <p14:section name="Location" id="{16173431-FF29-498E-9167-A2CB791DB251}">
          <p14:sldIdLst>
            <p14:sldId id="556"/>
            <p14:sldId id="557"/>
            <p14:sldId id="561"/>
            <p14:sldId id="558"/>
            <p14:sldId id="559"/>
            <p14:sldId id="560"/>
          </p14:sldIdLst>
        </p14:section>
        <p14:section name="Chair" id="{AF1FC3FE-7D12-44E4-925D-163F6EBC96C0}">
          <p14:sldIdLst>
            <p14:sldId id="562"/>
            <p14:sldId id="563"/>
            <p14:sldId id="565"/>
            <p14:sldId id="564"/>
            <p14:sldId id="621"/>
            <p14:sldId id="567"/>
            <p14:sldId id="568"/>
            <p14:sldId id="569"/>
            <p14:sldId id="570"/>
            <p14:sldId id="572"/>
            <p14:sldId id="573"/>
            <p14:sldId id="574"/>
            <p14:sldId id="575"/>
            <p14:sldId id="577"/>
          </p14:sldIdLst>
        </p14:section>
        <p14:section name="Keyboard Mouse" id="{1A66860A-E26D-4327-AB1E-54E34DE0CAF5}">
          <p14:sldIdLst>
            <p14:sldId id="579"/>
            <p14:sldId id="580"/>
            <p14:sldId id="581"/>
          </p14:sldIdLst>
        </p14:section>
        <p14:section name="Monitors" id="{683725CD-85DD-44DC-AB8C-CB2214800A14}">
          <p14:sldIdLst>
            <p14:sldId id="582"/>
            <p14:sldId id="583"/>
          </p14:sldIdLst>
        </p14:section>
        <p14:section name="Laptop Computer" id="{63161BC0-7B1D-4EE6-BB6F-216B96ABC88D}">
          <p14:sldIdLst>
            <p14:sldId id="584"/>
            <p14:sldId id="585"/>
          </p14:sldIdLst>
        </p14:section>
        <p14:section name="Desktop Computer" id="{A181B16A-A90A-4759-BB4A-9BBCA3108CAC}">
          <p14:sldIdLst>
            <p14:sldId id="614"/>
            <p14:sldId id="587"/>
          </p14:sldIdLst>
        </p14:section>
        <p14:section name="Fixed Desk and Chair" id="{943C7DEB-528F-4112-BAF2-FB4E9E5C0C3B}">
          <p14:sldIdLst>
            <p14:sldId id="588"/>
            <p14:sldId id="589"/>
          </p14:sldIdLst>
        </p14:section>
        <p14:section name="Fixed Desk Adjustable Chair" id="{A22D60B2-5DE0-4609-B1C4-BD91DE38DD01}">
          <p14:sldIdLst>
            <p14:sldId id="591"/>
          </p14:sldIdLst>
        </p14:section>
        <p14:section name="Adjustable Desk and Chair" id="{FDDD96F5-34E0-43BC-9EDD-9B7787376AF9}">
          <p14:sldIdLst>
            <p14:sldId id="592"/>
          </p14:sldIdLst>
        </p14:section>
        <p14:section name="Standing Workstation" id="{9FDDC741-573A-42C6-9B81-6D723C9877A6}">
          <p14:sldIdLst>
            <p14:sldId id="615"/>
            <p14:sldId id="618"/>
            <p14:sldId id="594"/>
          </p14:sldIdLst>
        </p14:section>
        <p14:section name="Couch" id="{62228E25-DE5E-444E-8B9B-515C72BC0100}">
          <p14:sldIdLst>
            <p14:sldId id="595"/>
          </p14:sldIdLst>
        </p14:section>
        <p14:section name="Complete Worksheet" id="{63C7F786-65CA-4033-82EF-7AB33F218F64}">
          <p14:sldIdLst/>
        </p14:section>
        <p14:section name="Document Holder" id="{945F1EDA-CDD2-42E1-AEFD-3CF8876AC18C}">
          <p14:sldIdLst>
            <p14:sldId id="602"/>
          </p14:sldIdLst>
        </p14:section>
        <p14:section name="Telephone" id="{898A63F2-97A3-47F2-8C7C-070C75704190}">
          <p14:sldIdLst>
            <p14:sldId id="603"/>
            <p14:sldId id="611"/>
          </p14:sldIdLst>
        </p14:section>
        <p14:section name="Storage" id="{AFCA692C-5564-4BAB-90A6-891DD1BECBC4}">
          <p14:sldIdLst>
            <p14:sldId id="604"/>
            <p14:sldId id="616"/>
          </p14:sldIdLst>
        </p14:section>
        <p14:section name="Lighting" id="{1C4246DA-3157-422F-B825-85BB58A3B51D}">
          <p14:sldIdLst>
            <p14:sldId id="612"/>
          </p14:sldIdLst>
        </p14:section>
        <p14:section name="Close" id="{B6B0F1CE-5A00-47AE-82FE-8976A8D0D4E8}">
          <p14:sldIdLst>
            <p14:sldId id="617"/>
          </p14:sldIdLst>
        </p14:section>
        <p14:section name="Menu" id="{3E29D6AF-862D-449F-9360-20148A1B3BBF}">
          <p14:sldIdLst/>
        </p14:section>
      </p14:sectionLst>
    </p:ext>
    <p:ext uri="{EFAFB233-063F-42B5-8137-9DF3F51BA10A}">
      <p15:sldGuideLst xmlns:p15="http://schemas.microsoft.com/office/powerpoint/2012/main">
        <p15:guide id="1" orient="horz" pos="230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85C"/>
    <a:srgbClr val="00285D"/>
    <a:srgbClr val="5F7592"/>
    <a:srgbClr val="7FB32B"/>
    <a:srgbClr val="023825"/>
    <a:srgbClr val="0A2972"/>
    <a:srgbClr val="8EB65E"/>
    <a:srgbClr val="96BD5B"/>
    <a:srgbClr val="96BD51"/>
    <a:srgbClr val="96BD3E"/>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85" autoAdjust="0"/>
    <p:restoredTop sz="73082" autoAdjust="0"/>
  </p:normalViewPr>
  <p:slideViewPr>
    <p:cSldViewPr showGuides="1">
      <p:cViewPr varScale="1">
        <p:scale>
          <a:sx n="74" d="100"/>
          <a:sy n="74" d="100"/>
        </p:scale>
        <p:origin x="546" y="66"/>
      </p:cViewPr>
      <p:guideLst>
        <p:guide orient="horz" pos="2304"/>
        <p:guide pos="3840"/>
      </p:guideLst>
    </p:cSldViewPr>
  </p:slideViewPr>
  <p:outlineViewPr>
    <p:cViewPr>
      <p:scale>
        <a:sx n="33" d="100"/>
        <a:sy n="33" d="100"/>
      </p:scale>
      <p:origin x="0" y="-487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133405-9891-46B9-BE63-26F061BFC96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6913C0CE-3410-48E9-8509-57169D43DEF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A66CB6B-0E9B-490F-846C-25AD47100BEA}" type="datetimeFigureOut">
              <a:rPr lang="en-US"/>
              <a:pPr>
                <a:defRPr/>
              </a:pPr>
              <a:t>10/8/2021</a:t>
            </a:fld>
            <a:endParaRPr lang="en-US" dirty="0"/>
          </a:p>
        </p:txBody>
      </p:sp>
      <p:sp>
        <p:nvSpPr>
          <p:cNvPr id="4" name="Slide Image Placeholder 3">
            <a:extLst>
              <a:ext uri="{FF2B5EF4-FFF2-40B4-BE49-F238E27FC236}">
                <a16:creationId xmlns:a16="http://schemas.microsoft.com/office/drawing/2014/main" id="{88B469BF-EADD-408E-A80B-D076877CD6E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A4800326-F565-452B-AC6F-2F465E7BAD7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0B6161D-9C4C-4F8D-9276-2D748BD4F7B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E3FB8524-C536-47F7-8172-7A77F4FB2BC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0A23F61-BB49-44F3-A04D-EB4472ED92D0}"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AEB850BD-83AB-4B46-9B72-C2F8E762159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A07D36A8-7216-4849-8958-19466667AD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400" b="1" dirty="0">
                <a:latin typeface="Arial" panose="020B0604020202020204" pitchFamily="34" charset="0"/>
                <a:cs typeface="Arial" panose="020B0604020202020204" pitchFamily="34" charset="0"/>
              </a:rPr>
              <a:t>Social Security Administration Home Office Ergonomics</a:t>
            </a:r>
            <a:br>
              <a:rPr lang="en-US" altLang="en-US" sz="1400" b="1" dirty="0">
                <a:latin typeface="Arial" panose="020B0604020202020204" pitchFamily="34" charset="0"/>
                <a:cs typeface="Arial" panose="020B0604020202020204" pitchFamily="34" charset="0"/>
              </a:rPr>
            </a:br>
            <a:r>
              <a:rPr lang="en-US" altLang="en-US" sz="1400" b="1" dirty="0">
                <a:latin typeface="Arial" panose="020B0604020202020204" pitchFamily="34" charset="0"/>
                <a:cs typeface="Arial" panose="020B0604020202020204" pitchFamily="34" charset="0"/>
              </a:rPr>
              <a:t>Self-Assessment with Tips and Techniques</a:t>
            </a:r>
          </a:p>
        </p:txBody>
      </p:sp>
      <p:sp>
        <p:nvSpPr>
          <p:cNvPr id="18436" name="Slide Number Placeholder 3">
            <a:extLst>
              <a:ext uri="{FF2B5EF4-FFF2-40B4-BE49-F238E27FC236}">
                <a16:creationId xmlns:a16="http://schemas.microsoft.com/office/drawing/2014/main" id="{1B353C76-ACB9-43D0-8A78-B82871BC36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6E324A-850E-425B-8A7C-A5A8A7C959A2}" type="slidenum">
              <a:rPr lang="en-US" altLang="en-US"/>
              <a:pPr>
                <a:spcBef>
                  <a:spcPct val="0"/>
                </a:spcBef>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20/20/20 Micro-break Guideline encourages taking a physically active micro-break of about 20 seconds in length about every 20 minutes and practice for the next 20 days to make it a habit.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Everyone agrees it makes good sense.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Remembering to actually do it may be another matter!</a:t>
            </a:r>
          </a:p>
          <a:p>
            <a:r>
              <a:rPr lang="en-US" sz="1400" b="1" dirty="0">
                <a:effectLst/>
                <a:latin typeface="Arial" panose="020B0604020202020204" pitchFamily="34" charset="0"/>
                <a:ea typeface="Calibri" panose="020F0502020204030204" pitchFamily="34" charset="0"/>
                <a:cs typeface="Times New Roman" panose="02020603050405020304" pitchFamily="18" charset="0"/>
              </a:rPr>
              <a:t>Plan a strategy that works for you: post-it notes, drink a lot of water, set reminders on your calendar, etc. </a:t>
            </a:r>
          </a:p>
          <a:p>
            <a:r>
              <a:rPr lang="en-US" sz="1400" b="1" dirty="0">
                <a:effectLst/>
                <a:latin typeface="Arial" panose="020B0604020202020204" pitchFamily="34" charset="0"/>
                <a:ea typeface="Calibri" panose="020F0502020204030204" pitchFamily="34" charset="0"/>
                <a:cs typeface="Times New Roman" panose="02020603050405020304" pitchFamily="18" charset="0"/>
              </a:rPr>
              <a:t>Make it happen as much as possible and reap the reward.</a:t>
            </a:r>
            <a:endParaRPr lang="en-US" sz="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a:t>
            </a:fld>
            <a:endParaRPr lang="en-US" altLang="en-US" dirty="0"/>
          </a:p>
        </p:txBody>
      </p:sp>
    </p:spTree>
    <p:extLst>
      <p:ext uri="{BB962C8B-B14F-4D97-AF65-F5344CB8AC3E}">
        <p14:creationId xmlns:p14="http://schemas.microsoft.com/office/powerpoint/2010/main" val="324078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Let’s outline some home office setup considerations.</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First, we’ll discuss some ideas about where to locate your home office.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Next, do you need to share the office with other household members?</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Your chair is a vital component.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Chairs in the home office range from kitchen chairs to fully featured office ergonomics chairs.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We’ll discuss chairs in detail in a moment.</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How about the desk or table you use? We suspect for many people it might be a fixed height desk or table.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For others it may be a height adjustable work surface.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What type of computer equipment do you have?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know some of you may be utilizing the laptop that came from your regular office.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Perhaps, some of you have a desktop computer.</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a:t>
            </a:fld>
            <a:endParaRPr lang="en-US" altLang="en-US" dirty="0"/>
          </a:p>
        </p:txBody>
      </p:sp>
    </p:spTree>
    <p:extLst>
      <p:ext uri="{BB962C8B-B14F-4D97-AF65-F5344CB8AC3E}">
        <p14:creationId xmlns:p14="http://schemas.microsoft.com/office/powerpoint/2010/main" val="3960178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need to get a sense of what is possible and then come up with creative solutions to make it work in your home office.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We’ll take you through a step-by-step setup process and offer suggestions based on your situation.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For example, we know of a home office in a spare area in the basement that is 5 feet by 7 feet.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In that office is a desk, a chair, a desktop computer with two monitors, a stand for a printer and other office equipment, a rolling file cabinet, a bookshelf, two desktop lights and an overhead light.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It works quite well for this person.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know of another person who occasionally works at home, this person tends to use the kitchen counter and a stool with a laptop.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It really comes down to figuring out what works best for you!</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a:t>
            </a:fld>
            <a:endParaRPr lang="en-US" altLang="en-US" dirty="0"/>
          </a:p>
        </p:txBody>
      </p:sp>
    </p:spTree>
    <p:extLst>
      <p:ext uri="{BB962C8B-B14F-4D97-AF65-F5344CB8AC3E}">
        <p14:creationId xmlns:p14="http://schemas.microsoft.com/office/powerpoint/2010/main" val="96996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As you think about where to locate your office in your home, identify some potential options based on these questions.</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Will it be a dedicated or shared space?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Will it be used only by you or by other household members as well?</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13</a:t>
            </a:fld>
            <a:endParaRPr lang="en-US" altLang="en-US" dirty="0"/>
          </a:p>
        </p:txBody>
      </p:sp>
    </p:spTree>
    <p:extLst>
      <p:ext uri="{BB962C8B-B14F-4D97-AF65-F5344CB8AC3E}">
        <p14:creationId xmlns:p14="http://schemas.microsoft.com/office/powerpoint/2010/main" val="102808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In some households there may be an area or room that can be dedicated for a home office.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By dedicated we mean you can leave it setup in the office configuration.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It may be in a spare bedroom.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have seen closets that have been turned into a functional office space.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It might be an existing space on an available kitchen counter or dining room table.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 dedicated space may offer additional privacy – both visual and auditory; this could be an important factor to consider based on the type of work you perform.</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14</a:t>
            </a:fld>
            <a:endParaRPr lang="en-US" altLang="en-US" dirty="0"/>
          </a:p>
        </p:txBody>
      </p:sp>
    </p:spTree>
    <p:extLst>
      <p:ext uri="{BB962C8B-B14F-4D97-AF65-F5344CB8AC3E}">
        <p14:creationId xmlns:p14="http://schemas.microsoft.com/office/powerpoint/2010/main" val="3841366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Some home offices may be part of a multi-purpose area.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During work hours the space may be a work desk but come mealtime you may need to shift it back to being the kitchen or dining room table.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For a shared-space home office, a primary objective is to make it as easy as possible to make the transition.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Think about how you can quickly pack up the office equipment and store it in an easily accessed location.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Perhaps a travel backpack could be used to pack and store the equipment.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Small rolling file drawers are often used to store office supplies and other equipment and be readily rolled out of the way.</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15</a:t>
            </a:fld>
            <a:endParaRPr lang="en-US" altLang="en-US" dirty="0"/>
          </a:p>
        </p:txBody>
      </p:sp>
    </p:spTree>
    <p:extLst>
      <p:ext uri="{BB962C8B-B14F-4D97-AF65-F5344CB8AC3E}">
        <p14:creationId xmlns:p14="http://schemas.microsoft.com/office/powerpoint/2010/main" val="3568367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Will the office be yours only or will you have to share it with others?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call it a single-user office if only you use it. You can get it setup for yourself and probably leave it that way.</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it is shared by others, we call it a multi-user office. No question this does add more complexity to the setup.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For example, one person may be 6 feet tall and another may be 5 feet tall.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need to consider how the chair and potentially the desk height may need to be adjusted from one person to the next.</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16</a:t>
            </a:fld>
            <a:endParaRPr lang="en-US" altLang="en-US" dirty="0"/>
          </a:p>
        </p:txBody>
      </p:sp>
    </p:spTree>
    <p:extLst>
      <p:ext uri="{BB962C8B-B14F-4D97-AF65-F5344CB8AC3E}">
        <p14:creationId xmlns:p14="http://schemas.microsoft.com/office/powerpoint/2010/main" val="3820340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have found that many shared-space home offices evolve over time as we get more proficient at figuring out the most efficient way to setup and take down the office components.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Work on “making it work” the best for you.</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Determine if your home office space will be shared or dedicated, if it will single or multi-user.</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17</a:t>
            </a:fld>
            <a:endParaRPr lang="en-US" altLang="en-US" dirty="0"/>
          </a:p>
        </p:txBody>
      </p:sp>
    </p:spTree>
    <p:extLst>
      <p:ext uri="{BB962C8B-B14F-4D97-AF65-F5344CB8AC3E}">
        <p14:creationId xmlns:p14="http://schemas.microsoft.com/office/powerpoint/2010/main" val="966775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Experience tells us that home offices have a wide range of chair and desk configurations ranging from a fixed height chair and desk setup to a fully height adjustable chair and desk setup and all combinations in between.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also recognize the living room couch or recliner sometimes becomes the workstation while others may have the option to work in the standing position as well.</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We’ll work through strategies for the desk setup but first let’s talk chairs.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18</a:t>
            </a:fld>
            <a:endParaRPr lang="en-US" altLang="en-US" dirty="0"/>
          </a:p>
        </p:txBody>
      </p:sp>
    </p:spTree>
    <p:extLst>
      <p:ext uri="{BB962C8B-B14F-4D97-AF65-F5344CB8AC3E}">
        <p14:creationId xmlns:p14="http://schemas.microsoft.com/office/powerpoint/2010/main" val="526681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No doubt about it, your office chair is a critical component in your home office.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Depending on the chair at hand, you might be using a kitchen or dining room chair that doesn't have any adjustments to an office chair that does have quite a few adjustment features.</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In a minute, we’ll go through some ideas on some recommended ways to sit in the chair, but first if your chair does have some levers, play with them to get a sense of what they do. </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19</a:t>
            </a:fld>
            <a:endParaRPr lang="en-US" altLang="en-US" dirty="0"/>
          </a:p>
        </p:txBody>
      </p:sp>
    </p:spTree>
    <p:extLst>
      <p:ext uri="{BB962C8B-B14F-4D97-AF65-F5344CB8AC3E}">
        <p14:creationId xmlns:p14="http://schemas.microsoft.com/office/powerpoint/2010/main" val="381708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Menu</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10661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Here are some of typical office chair features and adjustments.</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Probably the seat is height adjustable and many chairs also allow the seat to tilt or rock and it possibly have a seat depth adjustment.</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the chair can tilt or rock it may also have a tension knob to adjust the rocking tension.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Figure out what your chair’s seat can do!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manufacturer’s name and chair model may be listed on a label on the bottom of  the seat; if so, check on-line for the chair’s adjustment features.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20</a:t>
            </a:fld>
            <a:endParaRPr lang="en-US" altLang="en-US" dirty="0"/>
          </a:p>
        </p:txBody>
      </p:sp>
    </p:spTree>
    <p:extLst>
      <p:ext uri="{BB962C8B-B14F-4D97-AF65-F5344CB8AC3E}">
        <p14:creationId xmlns:p14="http://schemas.microsoft.com/office/powerpoint/2010/main" val="210967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Look to see if the back support is fixed with no adjustment or if it is height and angle adjustable.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it is height adjustable, see if you can get the low back cushion in the back support about in line with the inward curve in your lower back.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With some chairs you can independently adjust the angle of the back in relation to the seat. </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21</a:t>
            </a:fld>
            <a:endParaRPr lang="en-US" altLang="en-US" dirty="0"/>
          </a:p>
        </p:txBody>
      </p:sp>
    </p:spTree>
    <p:extLst>
      <p:ext uri="{BB962C8B-B14F-4D97-AF65-F5344CB8AC3E}">
        <p14:creationId xmlns:p14="http://schemas.microsoft.com/office/powerpoint/2010/main" val="1462728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Office chair armrests may be in a fixed position, but some are height adjustable and may be side-to-side adjustable as well.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Some chairs even have armrests that can be rotated front to back.</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Armrests are intended to provide support for your forearms to unload weight from your neck and shoulders when you are using your hands.</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Explore what your chair has to offer.</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22</a:t>
            </a:fld>
            <a:endParaRPr lang="en-US" altLang="en-US" dirty="0"/>
          </a:p>
        </p:txBody>
      </p:sp>
    </p:spTree>
    <p:extLst>
      <p:ext uri="{BB962C8B-B14F-4D97-AF65-F5344CB8AC3E}">
        <p14:creationId xmlns:p14="http://schemas.microsoft.com/office/powerpoint/2010/main" val="1882371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Most office chairs will have 5 legs to limit the tippy nature of the of the chair.</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Caster type indicates if the caster is suitable for the floor surface in the office area.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will see a hard plastic shell caster for use on a softer floor, like carpet, we consider a chair floor mat to be a softer surface.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will see a soft rubberized caster on a hard surface floor like linoleum, wood or tile.</a:t>
            </a:r>
          </a:p>
          <a:p>
            <a:pPr marL="0" marR="0">
              <a:spcBef>
                <a:spcPts val="300"/>
              </a:spcBef>
              <a:spcAft>
                <a:spcPts val="300"/>
              </a:spcAft>
            </a:pP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23</a:t>
            </a:fld>
            <a:endParaRPr lang="en-US" altLang="en-US" dirty="0"/>
          </a:p>
        </p:txBody>
      </p:sp>
    </p:spTree>
    <p:extLst>
      <p:ext uri="{BB962C8B-B14F-4D97-AF65-F5344CB8AC3E}">
        <p14:creationId xmlns:p14="http://schemas.microsoft.com/office/powerpoint/2010/main" val="2760568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Unfortunately, many people don't use their chairs to full advantage.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We’re asking that you take a good look at your chair and invest some time to understand how it works.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24</a:t>
            </a:fld>
            <a:endParaRPr lang="en-US" altLang="en-US" dirty="0"/>
          </a:p>
        </p:txBody>
      </p:sp>
    </p:spTree>
    <p:extLst>
      <p:ext uri="{BB962C8B-B14F-4D97-AF65-F5344CB8AC3E}">
        <p14:creationId xmlns:p14="http://schemas.microsoft.com/office/powerpoint/2010/main" val="3339591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Here’s a question for you, “Is there only one best way to sit?”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Or does it make sense to adjust your chair throughout the day, if you can?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What are some chair adjustment strategies?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25</a:t>
            </a:fld>
            <a:endParaRPr lang="en-US" altLang="en-US" dirty="0"/>
          </a:p>
        </p:txBody>
      </p:sp>
    </p:spTree>
    <p:extLst>
      <p:ext uri="{BB962C8B-B14F-4D97-AF65-F5344CB8AC3E}">
        <p14:creationId xmlns:p14="http://schemas.microsoft.com/office/powerpoint/2010/main" val="1902509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When you’re doing hand related activities like using your keyboard and mouse or handwriting, see if you can adjust your chair to the “upright keyboard position”.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chair back support is fairly upright with your head balanced over your neck and shoulders and you have good access to using your keyboard and mouse.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26</a:t>
            </a:fld>
            <a:endParaRPr lang="en-US" altLang="en-US" dirty="0"/>
          </a:p>
        </p:txBody>
      </p:sp>
    </p:spTree>
    <p:extLst>
      <p:ext uri="{BB962C8B-B14F-4D97-AF65-F5344CB8AC3E}">
        <p14:creationId xmlns:p14="http://schemas.microsoft.com/office/powerpoint/2010/main" val="1441894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Other times when you’re not using your hands on your keyboard and mouse, see if the chair can tilt back some to let it rock.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your chair does have a rocking chair function remember to look for a rocking tension adjustment knob usually located under the seat of the chair.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this is too loose the chair will flop backwards when you recline and you will not be happy.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correct tension will make it feel like a comfortable rocking chair.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call this the “semi-reclined conversation position” because it works well when you’re reading or talking on your phone or to someone nearby. </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27</a:t>
            </a:fld>
            <a:endParaRPr lang="en-US" altLang="en-US" dirty="0"/>
          </a:p>
        </p:txBody>
      </p:sp>
    </p:spTree>
    <p:extLst>
      <p:ext uri="{BB962C8B-B14F-4D97-AF65-F5344CB8AC3E}">
        <p14:creationId xmlns:p14="http://schemas.microsoft.com/office/powerpoint/2010/main" val="783052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find your chair lacking in features, can you modify it?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That is a good question and the answer in many cases is yes.</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For example, by adding a seat cushion you can sit higher in the chair.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 small pillow secured on the back support can improve your lower back support.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Pads placed on armrests can improve arm support.</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28</a:t>
            </a:fld>
            <a:endParaRPr lang="en-US" altLang="en-US" dirty="0"/>
          </a:p>
        </p:txBody>
      </p:sp>
    </p:spTree>
    <p:extLst>
      <p:ext uri="{BB962C8B-B14F-4D97-AF65-F5344CB8AC3E}">
        <p14:creationId xmlns:p14="http://schemas.microsoft.com/office/powerpoint/2010/main" val="1188041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find any maintenance issues with your chair, please don’t ignore them.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Either have the chair repaired or consider replacing it.</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29</a:t>
            </a:fld>
            <a:endParaRPr lang="en-US" altLang="en-US" dirty="0"/>
          </a:p>
        </p:txBody>
      </p:sp>
    </p:spTree>
    <p:extLst>
      <p:ext uri="{BB962C8B-B14F-4D97-AF65-F5344CB8AC3E}">
        <p14:creationId xmlns:p14="http://schemas.microsoft.com/office/powerpoint/2010/main" val="218836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Working at home on your computer?</a:t>
            </a:r>
          </a:p>
          <a:p>
            <a:pPr marL="0" marR="0">
              <a:spcBef>
                <a:spcPts val="300"/>
              </a:spcBef>
              <a:spcAft>
                <a:spcPts val="300"/>
              </a:spcAft>
            </a:pPr>
            <a:r>
              <a:rPr lang="en-U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Well, join the crowd because you are not alone!</a:t>
            </a:r>
          </a:p>
          <a:p>
            <a:pPr marL="0" marR="0">
              <a:spcBef>
                <a:spcPts val="300"/>
              </a:spcBef>
              <a:spcAft>
                <a:spcPts val="300"/>
              </a:spcAft>
            </a:pPr>
            <a:r>
              <a:rPr lang="en-U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Many people who typically have worked at their regular office setting  are now working at home.</a:t>
            </a:r>
          </a:p>
          <a:p>
            <a:pPr marL="0" marR="0">
              <a:spcBef>
                <a:spcPts val="300"/>
              </a:spcBef>
              <a:spcAft>
                <a:spcPts val="300"/>
              </a:spcAft>
            </a:pPr>
            <a:r>
              <a:rPr lang="en-U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With this change we want to show you information on setting up your home office using sound work practices.</a:t>
            </a:r>
          </a:p>
          <a:p>
            <a:pPr marL="0" marR="0">
              <a:spcBef>
                <a:spcPts val="300"/>
              </a:spcBef>
              <a:spcAft>
                <a:spcPts val="300"/>
              </a:spcAft>
            </a:pPr>
            <a:r>
              <a:rPr lang="en-US"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Hello everyone, welcome to Social Security Administration Home Office Ergonomics.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a:t>
            </a:fld>
            <a:endParaRPr lang="en-US" altLang="en-US" dirty="0"/>
          </a:p>
        </p:txBody>
      </p:sp>
    </p:spTree>
    <p:extLst>
      <p:ext uri="{BB962C8B-B14F-4D97-AF65-F5344CB8AC3E}">
        <p14:creationId xmlns:p14="http://schemas.microsoft.com/office/powerpoint/2010/main" val="11230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Now if you recognize that your chair, with or without modification, is not a good fit, consider replacement options.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Check with your supervisor and/or SSA Ergonomics Program website for guidance. </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30</a:t>
            </a:fld>
            <a:endParaRPr lang="en-US" altLang="en-US" dirty="0"/>
          </a:p>
        </p:txBody>
      </p:sp>
    </p:spTree>
    <p:extLst>
      <p:ext uri="{BB962C8B-B14F-4D97-AF65-F5344CB8AC3E}">
        <p14:creationId xmlns:p14="http://schemas.microsoft.com/office/powerpoint/2010/main" val="3447328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Of course, the best advice we can offer you about your chair is to, “Get out of it on a regular basis!”</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Intermittently stand up and work at a counter if that is possible.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Stand when you talk on the phone when you can.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Drink a lot of water. You know what we’re talking about.</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Remember the Micro-break Guideline.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Bottom line – work hard on getting out of your chair during breaks.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31</a:t>
            </a:fld>
            <a:endParaRPr lang="en-US" altLang="en-US" dirty="0"/>
          </a:p>
        </p:txBody>
      </p:sp>
    </p:spTree>
    <p:extLst>
      <p:ext uri="{BB962C8B-B14F-4D97-AF65-F5344CB8AC3E}">
        <p14:creationId xmlns:p14="http://schemas.microsoft.com/office/powerpoint/2010/main" val="4135643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mentioned earlier that ergonomics is all about relationships.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also will say it really is all about inter-relationships.</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For example, if you have a fixed height desk you may actually raise the height of your chair to obtain the recommended relationship between your body and hands in relation to the desk.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This may result in your feet no longer being supported on the floor and then you will need a footrest to get the foot support you need.</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All of these factors are inter-related.</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We’ll take you through general guidelines for computer set-up and use.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Then we’ll go through a series of typical home office set-ups so you can figure out how to make your particular situation work for you.</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32</a:t>
            </a:fld>
            <a:endParaRPr lang="en-US" altLang="en-US" dirty="0"/>
          </a:p>
        </p:txBody>
      </p:sp>
    </p:spTree>
    <p:extLst>
      <p:ext uri="{BB962C8B-B14F-4D97-AF65-F5344CB8AC3E}">
        <p14:creationId xmlns:p14="http://schemas.microsoft.com/office/powerpoint/2010/main" val="2741180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Position the keyboard and mouse on the work surface so the wrists are reasonably straight with no pressure on the forearms from the edge of the worksurface.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33</a:t>
            </a:fld>
            <a:endParaRPr lang="en-US" altLang="en-US" dirty="0"/>
          </a:p>
        </p:txBody>
      </p:sp>
    </p:spTree>
    <p:extLst>
      <p:ext uri="{BB962C8B-B14F-4D97-AF65-F5344CB8AC3E}">
        <p14:creationId xmlns:p14="http://schemas.microsoft.com/office/powerpoint/2010/main" val="2131066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People primarily tend to position a keyboard and mouse in one of two ways: “piano player” or “forearm supporter”.</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Piano players position the keyboard and mouse close to the edge of the worksurface.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They relax their elbows at their sides, bent to about 90 degrees and float their hands over the keys.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Armrests, if available are used.</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Forearm supporters position the keyboard and mouse farther forward on the worksurface and rest their forearms on the worksurface.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Either method works but a crucial difference is that the worksurface heights are different for the two styles!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worksurface height needs to be slightly higher for the forearm supporter.</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34</a:t>
            </a:fld>
            <a:endParaRPr lang="en-US" altLang="en-US" dirty="0"/>
          </a:p>
        </p:txBody>
      </p:sp>
    </p:spTree>
    <p:extLst>
      <p:ext uri="{BB962C8B-B14F-4D97-AF65-F5344CB8AC3E}">
        <p14:creationId xmlns:p14="http://schemas.microsoft.com/office/powerpoint/2010/main" val="3237889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 keyboard wrist rest may be in place used to rest the palms when not actually keying.</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It may be built into the keyboard or be separate.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Mouse wrist rests are not recommended; as they “lock” your wrist in one position.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also encourage the use of keyboard shortcuts to reduce overall mouse use.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They can save time and minimize repetitive motions.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Check your software program for a list of them.</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35</a:t>
            </a:fld>
            <a:endParaRPr lang="en-US" altLang="en-US" dirty="0"/>
          </a:p>
        </p:txBody>
      </p:sp>
    </p:spTree>
    <p:extLst>
      <p:ext uri="{BB962C8B-B14F-4D97-AF65-F5344CB8AC3E}">
        <p14:creationId xmlns:p14="http://schemas.microsoft.com/office/powerpoint/2010/main" val="886942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 great deal of information comes to us through the computer monitor.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Our guideline is to position the monitor so the top of the screen is about or slightly above eye level when you are seated or standing and at least arm’s length distance.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An exception to this may be for someone who wears bifocal eyeglasses and views the monitor through the bottom part of the lens.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In this case, one option is to lower the monitor to improve  head and neck position.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Some individuals have tri-focals or dedicated computer glasses to manage their visual needs.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36</a:t>
            </a:fld>
            <a:endParaRPr lang="en-US" altLang="en-US" dirty="0"/>
          </a:p>
        </p:txBody>
      </p:sp>
    </p:spTree>
    <p:extLst>
      <p:ext uri="{BB962C8B-B14F-4D97-AF65-F5344CB8AC3E}">
        <p14:creationId xmlns:p14="http://schemas.microsoft.com/office/powerpoint/2010/main" val="1927502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Two monitors are becoming very common these days.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use two monitors determine how to best view them.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view both monitors about 50% of the time each you are a primary/primary monitor user.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Position the monitors so they are centered on your nose.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will then have equal right and left head rotation.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On the other hand, if you predominantly view one monitor you are a primary/secondary user.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Position the primary monitor directly in front of you and the secondary monitor angled to the side and adjacent to the primary one.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With these general guidelines in mind, let’s discuss  laptop and desktop computer set-up strategies.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37</a:t>
            </a:fld>
            <a:endParaRPr lang="en-US" altLang="en-US" dirty="0"/>
          </a:p>
        </p:txBody>
      </p:sp>
    </p:spTree>
    <p:extLst>
      <p:ext uri="{BB962C8B-B14F-4D97-AF65-F5344CB8AC3E}">
        <p14:creationId xmlns:p14="http://schemas.microsoft.com/office/powerpoint/2010/main" val="458037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Some home office setups will have a laptop as the primary computer system.</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You’ll use the laptop’s keyboard, touch pad and monitor.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this is your situation, as you see in this example, try to position the laptop height so your wrists are straight when using the keyboard and touchpad.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may be able to angle the laptop on an inclined stand.</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Because the monitor is attached to the laptop, experiment with angling the monitor to minimize the amount of forward head tip to view the monitor.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way our eyes work, we have about 20 to 30 degrees of downward eye gaze to look at materials lower than eye level.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setup in the lower example may be suitable for bifocal users.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38</a:t>
            </a:fld>
            <a:endParaRPr lang="en-US" altLang="en-US" dirty="0"/>
          </a:p>
        </p:txBody>
      </p:sp>
    </p:spTree>
    <p:extLst>
      <p:ext uri="{BB962C8B-B14F-4D97-AF65-F5344CB8AC3E}">
        <p14:creationId xmlns:p14="http://schemas.microsoft.com/office/powerpoint/2010/main" val="3915378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Some home office setups will have a laptop with a docking station that allows you to have a separate keyboard, mouse and monitor.</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Position the keyboard and mouse so the wrists are reasonably straight.</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Look at this setup, you can see the laptop is the processor for the computer system, but he has a separate keyboard, mouse and monitor on a stand.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To make use of the laptop monitor as a second monitor he has it on a stand to position it in an appropriate viewing position.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In this example, the monitor is positioned so the top of the screen is about eye level and at least arm’s length distance.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Another laptop option is to have a separate keyboard and mouse but still use the laptop monitor placed on a stand to position it at the correct viewing height and distance.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39</a:t>
            </a:fld>
            <a:endParaRPr lang="en-US" altLang="en-US" dirty="0"/>
          </a:p>
        </p:txBody>
      </p:sp>
    </p:spTree>
    <p:extLst>
      <p:ext uri="{BB962C8B-B14F-4D97-AF65-F5344CB8AC3E}">
        <p14:creationId xmlns:p14="http://schemas.microsoft.com/office/powerpoint/2010/main" val="539024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In this training we’ll focus on helping you establish a home office that is comfortable, safe, and productive. </a:t>
            </a:r>
          </a:p>
          <a:p>
            <a:pPr marL="0" marR="0" algn="l">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We’ll go through a step-by-step home office ergonomics self-assessment process.</a:t>
            </a:r>
          </a:p>
          <a:p>
            <a:pPr marL="0" marR="0" algn="l">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SSA Home Office Ergonomics Quick Reference Guide is available as a resource.</a:t>
            </a:r>
          </a:p>
          <a:p>
            <a:pPr marL="0" marR="0" algn="l">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have the option to download and complete the SSA Home Office Ergonomics Worksheet. </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a:t>
            </a:fld>
            <a:endParaRPr lang="en-US" altLang="en-US" dirty="0"/>
          </a:p>
        </p:txBody>
      </p:sp>
    </p:spTree>
    <p:extLst>
      <p:ext uri="{BB962C8B-B14F-4D97-AF65-F5344CB8AC3E}">
        <p14:creationId xmlns:p14="http://schemas.microsoft.com/office/powerpoint/2010/main" val="3217040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utilize a desktop computer you will have a separate keyboard, mouse and monitor.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Follow the Computer Set-up General Guidelines we discussed to position the keyboard and mouse so the wrists are reasonably straight and the monitor position allows for neutral head and neck position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46299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With the general guidelines in mind let’s go through several specific home office set-up scenarios.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41</a:t>
            </a:fld>
            <a:endParaRPr lang="en-US" altLang="en-US" dirty="0"/>
          </a:p>
        </p:txBody>
      </p:sp>
    </p:spTree>
    <p:extLst>
      <p:ext uri="{BB962C8B-B14F-4D97-AF65-F5344CB8AC3E}">
        <p14:creationId xmlns:p14="http://schemas.microsoft.com/office/powerpoint/2010/main" val="1116175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First let’s take a look at a fixed height table or desk and a fixed height chair scenario.</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are able to sit all the way back in the chair with your lower back supported with your hands on the keyboard.</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AND you have 1 to 3” of space between the back of your knees and the front edge of the chair,</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AND your feet are directly on the floor,</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AND your wrists are straight with keyboard and mouse use,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AND your monitor is adjusted appropriately.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Guess what?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guessed it – you fit. You are one of those individuals that fit in this fixed height scenario.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can predict you at 5’9” to about 6’ 1” tall and you fit in “adult standard” dimension furniture.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42</a:t>
            </a:fld>
            <a:endParaRPr lang="en-US" altLang="en-US" dirty="0"/>
          </a:p>
        </p:txBody>
      </p:sp>
    </p:spTree>
    <p:extLst>
      <p:ext uri="{BB962C8B-B14F-4D97-AF65-F5344CB8AC3E}">
        <p14:creationId xmlns:p14="http://schemas.microsoft.com/office/powerpoint/2010/main" val="744399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What about this next scenario?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Your home office also consists of a fixed height desk or table and a fixed height chair.</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Now though when you sit in your fixed height chair and place your hands on your fixed height desk, your wrists are not straight and may be in contact with the edge of the desk.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are sitting  too low!</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What can you do?</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 different height chair could be an option to sit higher.</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Another option could be to place a cushion on the chair’s seat so you can literally sit higher in the chair and obtain the recommended wrist position.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Now, if that means your feet no longer are supported on the floor, create a footrest (two packets of printing paper, a box or similar material) that provides support for your feet and legs.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Now with the changes made, your wrists are straight and you have an acceptable arm and hand position with good foot and leg support.</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43</a:t>
            </a:fld>
            <a:endParaRPr lang="en-US" altLang="en-US" dirty="0"/>
          </a:p>
        </p:txBody>
      </p:sp>
    </p:spTree>
    <p:extLst>
      <p:ext uri="{BB962C8B-B14F-4D97-AF65-F5344CB8AC3E}">
        <p14:creationId xmlns:p14="http://schemas.microsoft.com/office/powerpoint/2010/main" val="1130921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How about if you're at a fixed height desk or table but your chair is height adjustable?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First adjust your chair height so when you put your hands on the keyboard and mouse you achieve the desired relationship between your arms, wrists and hands on the keyboard and mouse. Use a seat cushion if needed.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Next check your foot support.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For some people, your feet may not be on the floor.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never want to dangle our feet for any length of time when seated.</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want your feet supported.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To support your feet, you need some type of footrest.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Footrests are available commercially but a sturdy box or stool at the right height will work just fine.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Check the computer equipment positioning and adjust as needed.</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are good to go.</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44</a:t>
            </a:fld>
            <a:endParaRPr lang="en-US" altLang="en-US" dirty="0"/>
          </a:p>
        </p:txBody>
      </p:sp>
    </p:spTree>
    <p:extLst>
      <p:ext uri="{BB962C8B-B14F-4D97-AF65-F5344CB8AC3E}">
        <p14:creationId xmlns:p14="http://schemas.microsoft.com/office/powerpoint/2010/main" val="3149933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have the ability to adjust the height of your desk and have an adjustable height chair here's the strategy to get your body in a good position with good support.</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First, adjust your chair height to get your feet placed directly on the floor.</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Next, adjust the height of the desk so when your hands are on the keyboard and the mouse your wrists will be relatively straight.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Look at the example. This person has adjusted her chair height, so her feet are on the floor.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desk height has been adjusted so her wrists are straight and her shoulders are relaxed.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Her monitor is at a height that promotes neutral head and neck position.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She is good to go.</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45</a:t>
            </a:fld>
            <a:endParaRPr lang="en-US" altLang="en-US" dirty="0"/>
          </a:p>
        </p:txBody>
      </p:sp>
    </p:spTree>
    <p:extLst>
      <p:ext uri="{BB962C8B-B14F-4D97-AF65-F5344CB8AC3E}">
        <p14:creationId xmlns:p14="http://schemas.microsoft.com/office/powerpoint/2010/main" val="15024435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In the last several years we have seen a trend toward more standing workstations in the office and are starting to see that trend occur in home offices as well.</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Fully powered sit/stand desks intended for the home office are in the marketplace.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circumstances indicate that you are moving towards a full-time home office status, considering a sit/stand arrangement may be an option.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It is important that the table will raise high enough to at least match your standing elbow height and go low enough to accommodate your appropriate seated height.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39710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For right now though you can probably figure out some creative ways to stand at work.</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Maybe a counter for your laptop with modifications or you can place a box on a desk to achieve the correct height.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In the example the separate monitor is on a stand.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171087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This brings up the question, “What is the correct standing height?”</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Here is the strategy.</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With whatever shoes you will wear when standing – here is a side note, we do encourage some cushioning for your feet when standing.</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your shoes are good for walking, they also will be good for standing.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At any rate, to determine your standing worksurface height, you want to be able to stand comfortably “tall” with your elbows at about 90 degrees, your shoulders relaxed and your wrists straight with hands on the keyboard and mouse.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Use a footrest to allow for alternative foot position.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Shift weight forward to the balls of the feet and backwards to the heels when standing on both feet or alternately when standing with one foot in front of the other.</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Perform “heel lifts” frequently.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This will improve lower extremity circulation.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Remember you don’t want to stand up all day.</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Mix up some standing, with seated activities and get in some walking as well.</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Modify the time periods.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Remember this mantra.</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“Don’t wait until it’s too late!”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Move on a regular basis!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48</a:t>
            </a:fld>
            <a:endParaRPr lang="en-US" altLang="en-US" dirty="0"/>
          </a:p>
        </p:txBody>
      </p:sp>
    </p:spTree>
    <p:extLst>
      <p:ext uri="{BB962C8B-B14F-4D97-AF65-F5344CB8AC3E}">
        <p14:creationId xmlns:p14="http://schemas.microsoft.com/office/powerpoint/2010/main" val="4276934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Are we saying never sit on the couch or recliner and use your laptop?</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answer is no! You can certainly spend some time on the couch, just not for hours on end!</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Recalling that ergonomics is all about body and arm position and support here are tips for couch and recliner use with your laptop.</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Place pillows underneath your elbows to support your arms and shoulders.</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Be careful they allow for ventilation for the laptop.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Angle the monitor for optimal head position.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Make sure your legs and feet are well supported.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Sofa servers can work pretty well.</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Limit your time spent on the couch.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Get in the habit of the micro-breaks!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49</a:t>
            </a:fld>
            <a:endParaRPr lang="en-US" altLang="en-US" dirty="0"/>
          </a:p>
        </p:txBody>
      </p:sp>
    </p:spTree>
    <p:extLst>
      <p:ext uri="{BB962C8B-B14F-4D97-AF65-F5344CB8AC3E}">
        <p14:creationId xmlns:p14="http://schemas.microsoft.com/office/powerpoint/2010/main" val="87070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Here is an extremely important point.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information included in this training is not intended to provide medical advice.</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are experiencing significant medically related issues you should consider following up with your medical professional to receive appropriate care.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a:t>
            </a:fld>
            <a:endParaRPr lang="en-US" altLang="en-US" dirty="0"/>
          </a:p>
        </p:txBody>
      </p:sp>
    </p:spTree>
    <p:extLst>
      <p:ext uri="{BB962C8B-B14F-4D97-AF65-F5344CB8AC3E}">
        <p14:creationId xmlns:p14="http://schemas.microsoft.com/office/powerpoint/2010/main" val="9847515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reference hard copy often, you may want to use a document holder.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holder elevates and positions documents on an incline thereby improving head and neck posture.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This can be placed either directly in front of the you between the monitor and keyboard if enough room is available or can be placed on a desktop copy stand placed adjacent to the monitor.  </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50</a:t>
            </a:fld>
            <a:endParaRPr lang="en-US" altLang="en-US" dirty="0"/>
          </a:p>
        </p:txBody>
      </p:sp>
    </p:spTree>
    <p:extLst>
      <p:ext uri="{BB962C8B-B14F-4D97-AF65-F5344CB8AC3E}">
        <p14:creationId xmlns:p14="http://schemas.microsoft.com/office/powerpoint/2010/main" val="3567615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Your telephone may be one of your essential work tools.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Think for a moment about how much time you utilize the telephone.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make only a few short calls a day, a telephone handset will probably work well.</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Avoid cradling the handset between your ear and shoulder particularly if you are using your keyboard or handwriting.</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Hold the handset with your hand.</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spend hours on the phone every day or if you make frequent short calls, you may want to use a headset.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It allows for “hands-free” computing and promotes neutral head and neck position.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may also want to consider using the speaker phone feature of your phone for hands-free listening while computing.</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51</a:t>
            </a:fld>
            <a:endParaRPr lang="en-US" altLang="en-US" dirty="0"/>
          </a:p>
        </p:txBody>
      </p:sp>
    </p:spTree>
    <p:extLst>
      <p:ext uri="{BB962C8B-B14F-4D97-AF65-F5344CB8AC3E}">
        <p14:creationId xmlns:p14="http://schemas.microsoft.com/office/powerpoint/2010/main" val="3123614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have a webcam, it may be built into the laptop or be a separate camera/microphone.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Make sure you can maintain a comfortable position when using the webcam.</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52</a:t>
            </a:fld>
            <a:endParaRPr lang="en-US" altLang="en-US" dirty="0"/>
          </a:p>
        </p:txBody>
      </p:sp>
    </p:spTree>
    <p:extLst>
      <p:ext uri="{BB962C8B-B14F-4D97-AF65-F5344CB8AC3E}">
        <p14:creationId xmlns:p14="http://schemas.microsoft.com/office/powerpoint/2010/main" val="165223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If you find yourself frequently reaching outside of your comfort reach area, consider moving the item closer if possible or relocating it entirely.</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It’s amazing how much “stuff” we can accumulate in our offices.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 old adage, “a place for everything and everything in its place” makes good sense.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On a regular basis remove clutter that can negatively affect your posture and functionality.</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53</a:t>
            </a:fld>
            <a:endParaRPr lang="en-US" altLang="en-US" dirty="0"/>
          </a:p>
        </p:txBody>
      </p:sp>
    </p:spTree>
    <p:extLst>
      <p:ext uri="{BB962C8B-B14F-4D97-AF65-F5344CB8AC3E}">
        <p14:creationId xmlns:p14="http://schemas.microsoft.com/office/powerpoint/2010/main" val="3420372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Office lighting is a significant issue.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When you think about home office lighting, consider two factors: general illumination for the entire work area and task lighting that is specifically focused on your work area itself.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General illumination in the office area may be an issue: either too much or not enough.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Think about controlling light coming through windows with shades or blinds as needed.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Running the back of your hand upward on the lower blinds will close them but leave the upper blinds open.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Can the computer setup be at 90 degrees to windows to avoid glare? </a:t>
            </a:r>
          </a:p>
          <a:p>
            <a:pPr marL="0" marR="0">
              <a:spcBef>
                <a:spcPts val="300"/>
              </a:spcBef>
              <a:spcAft>
                <a:spcPts val="300"/>
              </a:spcAft>
            </a:pP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00028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Task lamps are a great way to add additional light where needed.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For example, you may use a desktop lamp to provide additional light on your documents.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How you position the task light is important.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Don’t point it directly at your computer screen; that will create glare.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Make sure it is not in your direct line of vision.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55</a:t>
            </a:fld>
            <a:endParaRPr lang="en-US" altLang="en-US" dirty="0"/>
          </a:p>
        </p:txBody>
      </p:sp>
    </p:spTree>
    <p:extLst>
      <p:ext uri="{BB962C8B-B14F-4D97-AF65-F5344CB8AC3E}">
        <p14:creationId xmlns:p14="http://schemas.microsoft.com/office/powerpoint/2010/main" val="20168193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Ergonomics is a potent tool.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hope you were able to identify and act on the opportunities to optimize your home office setup and work practices.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Improved comfort, well-being and productivity will be your reward!</a:t>
            </a:r>
          </a:p>
          <a:p>
            <a:pPr marL="0" marR="0" lvl="0" indent="0" algn="l" defTabSz="914400" rtl="0" eaLnBrk="0" fontAlgn="base" latinLnBrk="0" hangingPunct="0">
              <a:lnSpc>
                <a:spcPct val="100000"/>
              </a:lnSpc>
              <a:spcBef>
                <a:spcPts val="300"/>
              </a:spcBef>
              <a:spcAft>
                <a:spcPts val="300"/>
              </a:spcAft>
              <a:buClrTx/>
              <a:buSzTx/>
              <a:buFontTx/>
              <a:buNone/>
              <a:tabLst/>
              <a:defRPr/>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appreciate your time and attention!</a:t>
            </a:r>
          </a:p>
          <a:p>
            <a:pPr marL="0" marR="0">
              <a:spcBef>
                <a:spcPts val="300"/>
              </a:spcBef>
              <a:spcAft>
                <a:spcPts val="300"/>
              </a:spcAft>
            </a:pPr>
            <a:endParaRPr lang="en-US" sz="1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47544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People often ask what is the best home office set up?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Your set-up will be unique to your particular situation</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a:t>
            </a:fld>
            <a:endParaRPr lang="en-US" altLang="en-US" dirty="0"/>
          </a:p>
        </p:txBody>
      </p:sp>
    </p:spTree>
    <p:extLst>
      <p:ext uri="{BB962C8B-B14F-4D97-AF65-F5344CB8AC3E}">
        <p14:creationId xmlns:p14="http://schemas.microsoft.com/office/powerpoint/2010/main" val="298437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What is ergonomics?</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Ergonomics has many definitions for example, user friendly and fitting the job to the worker.</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a:t>
            </a:fld>
            <a:endParaRPr lang="en-US" altLang="en-US" dirty="0"/>
          </a:p>
        </p:txBody>
      </p:sp>
    </p:spTree>
    <p:extLst>
      <p:ext uri="{BB962C8B-B14F-4D97-AF65-F5344CB8AC3E}">
        <p14:creationId xmlns:p14="http://schemas.microsoft.com/office/powerpoint/2010/main" val="166230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Basically, ergonomics is all about relationships.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Picture yourself sitting at your workstation.</a:t>
            </a:r>
          </a:p>
          <a:p>
            <a:pPr marL="285750" marR="0" lvl="0" indent="-285750">
              <a:spcBef>
                <a:spcPts val="300"/>
              </a:spcBef>
              <a:spcAft>
                <a:spcPts val="0"/>
              </a:spcAft>
              <a:buFont typeface="Arial" panose="020B0604020202020204" pitchFamily="34" charset="0"/>
              <a:buChar char="•"/>
            </a:pPr>
            <a:r>
              <a:rPr lang="en-US" sz="1400" b="1" dirty="0">
                <a:effectLst/>
                <a:latin typeface="Arial" panose="020B0604020202020204" pitchFamily="34" charset="0"/>
                <a:ea typeface="Calibri" panose="020F0502020204030204" pitchFamily="34" charset="0"/>
                <a:cs typeface="Times New Roman" panose="02020603050405020304" pitchFamily="18" charset="0"/>
              </a:rPr>
              <a:t>Does your chair provide you with comfortable back and hip support? </a:t>
            </a:r>
          </a:p>
          <a:p>
            <a:pPr marL="285750" marR="0" lvl="0" indent="-285750">
              <a:spcBef>
                <a:spcPts val="0"/>
              </a:spcBef>
              <a:spcAft>
                <a:spcPts val="0"/>
              </a:spcAft>
              <a:buFont typeface="Arial" panose="020B0604020202020204" pitchFamily="34" charset="0"/>
              <a:buChar char="•"/>
            </a:pPr>
            <a:r>
              <a:rPr lang="en-US" sz="1400" b="1" dirty="0">
                <a:effectLst/>
                <a:latin typeface="Arial" panose="020B0604020202020204" pitchFamily="34" charset="0"/>
                <a:ea typeface="Calibri" panose="020F0502020204030204" pitchFamily="34" charset="0"/>
                <a:cs typeface="Times New Roman" panose="02020603050405020304" pitchFamily="18" charset="0"/>
              </a:rPr>
              <a:t>Does the position of your keyboard and mouse provide for comfortable hand and arm position and support?</a:t>
            </a:r>
          </a:p>
          <a:p>
            <a:pPr marL="285750" marR="0" lvl="0" indent="-285750">
              <a:spcBef>
                <a:spcPts val="0"/>
              </a:spcBef>
              <a:spcAft>
                <a:spcPts val="300"/>
              </a:spcAft>
              <a:buFont typeface="Arial" panose="020B0604020202020204" pitchFamily="34" charset="0"/>
              <a:buChar char="•"/>
            </a:pPr>
            <a:r>
              <a:rPr lang="en-US" sz="1400" b="1" dirty="0">
                <a:effectLst/>
                <a:latin typeface="Arial" panose="020B0604020202020204" pitchFamily="34" charset="0"/>
                <a:ea typeface="Calibri" panose="020F0502020204030204" pitchFamily="34" charset="0"/>
                <a:cs typeface="Times New Roman" panose="02020603050405020304" pitchFamily="18" charset="0"/>
              </a:rPr>
              <a:t>Does the position of your monitor provide you with a comfortable head and neck position?</a:t>
            </a:r>
          </a:p>
          <a:p>
            <a:r>
              <a:rPr lang="en-US" sz="1400" b="1" dirty="0">
                <a:effectLst/>
                <a:latin typeface="Arial" panose="020B0604020202020204" pitchFamily="34" charset="0"/>
                <a:ea typeface="Calibri" panose="020F0502020204030204" pitchFamily="34" charset="0"/>
                <a:cs typeface="Times New Roman" panose="02020603050405020304" pitchFamily="18" charset="0"/>
              </a:rPr>
              <a:t>When you apply ergonomics in the setting-up of your home office you establish safe and functional relationships with your chair, desk and computer.</a:t>
            </a:r>
            <a:endParaRPr lang="en-US" sz="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a:t>
            </a:fld>
            <a:endParaRPr lang="en-US" altLang="en-US" dirty="0"/>
          </a:p>
        </p:txBody>
      </p:sp>
    </p:spTree>
    <p:extLst>
      <p:ext uri="{BB962C8B-B14F-4D97-AF65-F5344CB8AC3E}">
        <p14:creationId xmlns:p14="http://schemas.microsoft.com/office/powerpoint/2010/main" val="246247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are made to be movers and shakers.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Sustained sedentary positions are not good for us.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Anyone have a dog or cat in the home office?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Many of us do.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Ever notice the first thing they do when they get up after a  nap?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Yeah, they take a really good stretch.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How do they know how to do this?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We suspect you did not send them to stretching school when they were puppies and kittens.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They instinctively know to stretch and they act on the instinct. </a:t>
            </a:r>
          </a:p>
          <a:p>
            <a:r>
              <a:rPr lang="en-US" sz="1400" b="1" dirty="0">
                <a:effectLst/>
                <a:latin typeface="Arial" panose="020B0604020202020204" pitchFamily="34" charset="0"/>
                <a:ea typeface="Calibri" panose="020F0502020204030204" pitchFamily="34" charset="0"/>
                <a:cs typeface="Times New Roman" panose="02020603050405020304" pitchFamily="18" charset="0"/>
              </a:rPr>
              <a:t>We have the same need; we just don’t act on it!</a:t>
            </a:r>
          </a:p>
          <a:p>
            <a:r>
              <a:rPr lang="en-US" sz="1400" b="1" dirty="0">
                <a:effectLst/>
                <a:latin typeface="Arial" panose="020B0604020202020204" pitchFamily="34" charset="0"/>
                <a:ea typeface="Calibri" panose="020F0502020204030204" pitchFamily="34" charset="0"/>
                <a:cs typeface="Times New Roman" panose="02020603050405020304" pitchFamily="18" charset="0"/>
              </a:rPr>
              <a:t>We are meant to movers and shakers!</a:t>
            </a:r>
            <a:endParaRPr lang="en-US" sz="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a:t>
            </a:fld>
            <a:endParaRPr lang="en-US" altLang="en-US" dirty="0"/>
          </a:p>
        </p:txBody>
      </p:sp>
    </p:spTree>
    <p:extLst>
      <p:ext uri="{BB962C8B-B14F-4D97-AF65-F5344CB8AC3E}">
        <p14:creationId xmlns:p14="http://schemas.microsoft.com/office/powerpoint/2010/main" val="2719358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6AAE5E-0B45-455B-8645-47720670B1BC}"/>
              </a:ext>
            </a:extLst>
          </p:cNvPr>
          <p:cNvSpPr/>
          <p:nvPr userDrawn="1"/>
        </p:nvSpPr>
        <p:spPr>
          <a:xfrm>
            <a:off x="0" y="0"/>
            <a:ext cx="12192000" cy="228640"/>
          </a:xfrm>
          <a:prstGeom prst="rect">
            <a:avLst/>
          </a:prstGeom>
          <a:solidFill>
            <a:srgbClr val="0328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extBox 13">
            <a:extLst>
              <a:ext uri="{FF2B5EF4-FFF2-40B4-BE49-F238E27FC236}">
                <a16:creationId xmlns:a16="http://schemas.microsoft.com/office/drawing/2014/main" id="{9F5FE9EC-BAC0-41C5-A8CA-06C825FADA00}"/>
              </a:ext>
            </a:extLst>
          </p:cNvPr>
          <p:cNvSpPr txBox="1"/>
          <p:nvPr userDrawn="1"/>
        </p:nvSpPr>
        <p:spPr>
          <a:xfrm>
            <a:off x="0" y="-104735"/>
            <a:ext cx="683733" cy="369332"/>
          </a:xfrm>
          <a:prstGeom prst="rect">
            <a:avLst/>
          </a:prstGeom>
          <a:noFill/>
        </p:spPr>
        <p:txBody>
          <a:bodyPr wrap="square" rtlCol="0">
            <a:spAutoFit/>
          </a:bodyPr>
          <a:lstStyle/>
          <a:p>
            <a:r>
              <a:rPr lang="en-US" u="none" dirty="0">
                <a:solidFill>
                  <a:schemeClr val="tx1"/>
                </a:solidFill>
                <a:hlinkClick r:id="rId2" action="ppaction://hlinksldjump">
                  <a:extLst>
                    <a:ext uri="{A12FA001-AC4F-418D-AE19-62706E023703}">
                      <ahyp:hlinkClr xmlns:ahyp="http://schemas.microsoft.com/office/drawing/2018/hyperlinkcolor" val="tx"/>
                    </a:ext>
                  </a:extLst>
                </a:hlinkClick>
              </a:rPr>
              <a:t>Menu</a:t>
            </a:r>
            <a:endParaRPr lang="en-US" u="none" dirty="0">
              <a:solidFill>
                <a:schemeClr val="tx1"/>
              </a:solidFill>
            </a:endParaRPr>
          </a:p>
        </p:txBody>
      </p:sp>
      <p:sp>
        <p:nvSpPr>
          <p:cNvPr id="7" name="Picture Placeholder 6">
            <a:extLst>
              <a:ext uri="{FF2B5EF4-FFF2-40B4-BE49-F238E27FC236}">
                <a16:creationId xmlns:a16="http://schemas.microsoft.com/office/drawing/2014/main" id="{ABE00310-7AAF-4C34-91AF-DA5B2233D478}"/>
              </a:ext>
            </a:extLst>
          </p:cNvPr>
          <p:cNvSpPr>
            <a:spLocks noGrp="1"/>
          </p:cNvSpPr>
          <p:nvPr>
            <p:ph type="pic" sz="quarter" idx="10"/>
          </p:nvPr>
        </p:nvSpPr>
        <p:spPr>
          <a:xfrm>
            <a:off x="4413885" y="3688080"/>
            <a:ext cx="3383280" cy="2377440"/>
          </a:xfrm>
          <a:prstGeom prst="rect">
            <a:avLst/>
          </a:prstGeom>
        </p:spPr>
        <p:txBody>
          <a:bodyPr/>
          <a:lstStyle>
            <a:lvl1pPr marL="0" indent="0">
              <a:buNone/>
              <a:defRPr/>
            </a:lvl1pPr>
          </a:lstStyle>
          <a:p>
            <a:endParaRPr lang="en-US" dirty="0"/>
          </a:p>
        </p:txBody>
      </p:sp>
      <p:sp>
        <p:nvSpPr>
          <p:cNvPr id="15" name="Picture Placeholder 6">
            <a:extLst>
              <a:ext uri="{FF2B5EF4-FFF2-40B4-BE49-F238E27FC236}">
                <a16:creationId xmlns:a16="http://schemas.microsoft.com/office/drawing/2014/main" id="{978E721A-5B02-4CA7-BA1B-9408B9262283}"/>
              </a:ext>
            </a:extLst>
          </p:cNvPr>
          <p:cNvSpPr>
            <a:spLocks noGrp="1"/>
          </p:cNvSpPr>
          <p:nvPr>
            <p:ph type="pic" sz="quarter" idx="11"/>
          </p:nvPr>
        </p:nvSpPr>
        <p:spPr>
          <a:xfrm>
            <a:off x="812800" y="3688080"/>
            <a:ext cx="3383280" cy="2407920"/>
          </a:xfrm>
          <a:prstGeom prst="rect">
            <a:avLst/>
          </a:prstGeom>
        </p:spPr>
        <p:txBody>
          <a:bodyPr/>
          <a:lstStyle>
            <a:lvl1pPr marL="0" indent="0">
              <a:buNone/>
              <a:defRPr/>
            </a:lvl1pPr>
          </a:lstStyle>
          <a:p>
            <a:endParaRPr lang="en-US"/>
          </a:p>
        </p:txBody>
      </p:sp>
      <p:sp>
        <p:nvSpPr>
          <p:cNvPr id="16" name="Picture Placeholder 6">
            <a:extLst>
              <a:ext uri="{FF2B5EF4-FFF2-40B4-BE49-F238E27FC236}">
                <a16:creationId xmlns:a16="http://schemas.microsoft.com/office/drawing/2014/main" id="{A5132AC3-4A78-486F-8522-932C32C1050E}"/>
              </a:ext>
            </a:extLst>
          </p:cNvPr>
          <p:cNvSpPr>
            <a:spLocks noGrp="1"/>
          </p:cNvSpPr>
          <p:nvPr>
            <p:ph type="pic" sz="quarter" idx="12"/>
          </p:nvPr>
        </p:nvSpPr>
        <p:spPr>
          <a:xfrm>
            <a:off x="8014970" y="3688080"/>
            <a:ext cx="3383280" cy="237744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34727474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ictur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4953000" y="1097280"/>
            <a:ext cx="3352800" cy="5486399"/>
          </a:xfrm>
          <a:prstGeom prst="rect">
            <a:avLst/>
          </a:prstGeom>
        </p:spPr>
        <p:txBody>
          <a:bodyPr/>
          <a:lstStyle/>
          <a:p>
            <a:endParaRPr lang="en-US" dirty="0"/>
          </a:p>
        </p:txBody>
      </p:sp>
      <p:sp>
        <p:nvSpPr>
          <p:cNvPr id="6" name="Picture Placeholder 4">
            <a:extLst>
              <a:ext uri="{FF2B5EF4-FFF2-40B4-BE49-F238E27FC236}">
                <a16:creationId xmlns:a16="http://schemas.microsoft.com/office/drawing/2014/main" id="{F97ACB3A-F8A6-45F8-AB54-06E6F3870E2B}"/>
              </a:ext>
            </a:extLst>
          </p:cNvPr>
          <p:cNvSpPr>
            <a:spLocks noGrp="1"/>
          </p:cNvSpPr>
          <p:nvPr>
            <p:ph type="pic" sz="quarter" idx="11"/>
          </p:nvPr>
        </p:nvSpPr>
        <p:spPr>
          <a:xfrm>
            <a:off x="8534400" y="1097280"/>
            <a:ext cx="3352800" cy="5486399"/>
          </a:xfrm>
          <a:prstGeom prst="rect">
            <a:avLst/>
          </a:prstGeom>
        </p:spPr>
        <p:txBody>
          <a:bodyPr/>
          <a:lstStyle/>
          <a:p>
            <a:endParaRPr lang="en-US" dirty="0"/>
          </a:p>
        </p:txBody>
      </p:sp>
      <p:sp>
        <p:nvSpPr>
          <p:cNvPr id="7" name="Text Placeholder 2">
            <a:extLst>
              <a:ext uri="{FF2B5EF4-FFF2-40B4-BE49-F238E27FC236}">
                <a16:creationId xmlns:a16="http://schemas.microsoft.com/office/drawing/2014/main" id="{B7607896-7F4E-4648-8668-02CA5C543CF7}"/>
              </a:ext>
            </a:extLst>
          </p:cNvPr>
          <p:cNvSpPr>
            <a:spLocks noGrp="1"/>
          </p:cNvSpPr>
          <p:nvPr>
            <p:ph type="body" idx="1"/>
          </p:nvPr>
        </p:nvSpPr>
        <p:spPr>
          <a:xfrm>
            <a:off x="731520" y="1005840"/>
            <a:ext cx="3983567" cy="5486399"/>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4515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707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zt Pic over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6D32D11-F387-44D3-87B2-5D5EB7E5C848}"/>
              </a:ext>
            </a:extLst>
          </p:cNvPr>
          <p:cNvSpPr>
            <a:spLocks noGrp="1"/>
          </p:cNvSpPr>
          <p:nvPr>
            <p:ph type="body" idx="1"/>
          </p:nvPr>
        </p:nvSpPr>
        <p:spPr>
          <a:xfrm>
            <a:off x="817033" y="962026"/>
            <a:ext cx="5278967" cy="4648199"/>
          </a:xfrm>
          <a:prstGeom prst="rect">
            <a:avLst/>
          </a:prstGeom>
        </p:spPr>
        <p:txBody>
          <a:bodyPr/>
          <a:lstStyle>
            <a:lvl1pPr marL="319088" indent="-319088">
              <a:buClr>
                <a:srgbClr val="023825"/>
              </a:buClr>
              <a:buSzPct val="75000"/>
              <a:buFont typeface="Wingdings 3" panose="05040102010807070707" pitchFamily="18" charset="2"/>
              <a:buChar char="u"/>
              <a:defRPr>
                <a:latin typeface="Arial" panose="020B0604020202020204" pitchFamily="34" charset="0"/>
                <a:cs typeface="Arial" panose="020B0604020202020204" pitchFamily="34" charset="0"/>
              </a:defRPr>
            </a:lvl1pPr>
            <a:lvl2pPr marL="639763" indent="-273050">
              <a:buClr>
                <a:srgbClr val="0A2972"/>
              </a:buClr>
              <a:buSzPct val="60000"/>
              <a:buFont typeface="Wingdings 2" panose="05020102010507070707" pitchFamily="18" charset="2"/>
              <a:buChar char="¢"/>
              <a:defRPr>
                <a:latin typeface="Arial" panose="020B0604020202020204" pitchFamily="34" charset="0"/>
                <a:cs typeface="Arial" panose="020B0604020202020204" pitchFamily="34" charset="0"/>
              </a:defRPr>
            </a:lvl2pPr>
            <a:lvl3pPr>
              <a:buClr>
                <a:srgbClr val="023825"/>
              </a:buClr>
              <a:buSzPct val="60000"/>
              <a:defRPr>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6335484" y="1055916"/>
            <a:ext cx="5715000" cy="2286000"/>
          </a:xfrm>
          <a:prstGeom prst="rect">
            <a:avLst/>
          </a:prstGeom>
        </p:spPr>
        <p:txBody>
          <a:bodyPr/>
          <a:lstStyle/>
          <a:p>
            <a:endParaRPr lang="en-US" dirty="0"/>
          </a:p>
        </p:txBody>
      </p:sp>
      <p:sp>
        <p:nvSpPr>
          <p:cNvPr id="6" name="Picture Placeholder 4">
            <a:extLst>
              <a:ext uri="{FF2B5EF4-FFF2-40B4-BE49-F238E27FC236}">
                <a16:creationId xmlns:a16="http://schemas.microsoft.com/office/drawing/2014/main" id="{E9BF7E01-27F9-4E85-9B8A-59E9E0EF6994}"/>
              </a:ext>
            </a:extLst>
          </p:cNvPr>
          <p:cNvSpPr>
            <a:spLocks noGrp="1"/>
          </p:cNvSpPr>
          <p:nvPr>
            <p:ph type="pic" sz="quarter" idx="11"/>
          </p:nvPr>
        </p:nvSpPr>
        <p:spPr>
          <a:xfrm>
            <a:off x="6335484" y="3494316"/>
            <a:ext cx="5715000" cy="2286000"/>
          </a:xfrm>
          <a:prstGeom prst="rect">
            <a:avLst/>
          </a:prstGeom>
        </p:spPr>
        <p:txBody>
          <a:bodyPr/>
          <a:lstStyle/>
          <a:p>
            <a:endParaRPr lang="en-US" dirty="0"/>
          </a:p>
        </p:txBody>
      </p:sp>
    </p:spTree>
    <p:extLst>
      <p:ext uri="{BB962C8B-B14F-4D97-AF65-F5344CB8AC3E}">
        <p14:creationId xmlns:p14="http://schemas.microsoft.com/office/powerpoint/2010/main" val="4153275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6AAE5E-0B45-455B-8645-47720670B1BC}"/>
              </a:ext>
            </a:extLst>
          </p:cNvPr>
          <p:cNvSpPr/>
          <p:nvPr userDrawn="1"/>
        </p:nvSpPr>
        <p:spPr>
          <a:xfrm>
            <a:off x="0" y="0"/>
            <a:ext cx="12192000" cy="228640"/>
          </a:xfrm>
          <a:prstGeom prst="rect">
            <a:avLst/>
          </a:prstGeom>
          <a:solidFill>
            <a:srgbClr val="0328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extBox 13">
            <a:extLst>
              <a:ext uri="{FF2B5EF4-FFF2-40B4-BE49-F238E27FC236}">
                <a16:creationId xmlns:a16="http://schemas.microsoft.com/office/drawing/2014/main" id="{9F5FE9EC-BAC0-41C5-A8CA-06C825FADA00}"/>
              </a:ext>
            </a:extLst>
          </p:cNvPr>
          <p:cNvSpPr txBox="1"/>
          <p:nvPr userDrawn="1"/>
        </p:nvSpPr>
        <p:spPr>
          <a:xfrm>
            <a:off x="0" y="-104735"/>
            <a:ext cx="683733" cy="369332"/>
          </a:xfrm>
          <a:prstGeom prst="rect">
            <a:avLst/>
          </a:prstGeom>
          <a:noFill/>
        </p:spPr>
        <p:txBody>
          <a:bodyPr wrap="square" rtlCol="0">
            <a:spAutoFit/>
          </a:bodyPr>
          <a:lstStyle/>
          <a:p>
            <a:r>
              <a:rPr lang="en-US" u="none" dirty="0">
                <a:solidFill>
                  <a:schemeClr val="tx1"/>
                </a:solidFill>
                <a:hlinkClick r:id="rId2" action="ppaction://hlinksldjump">
                  <a:extLst>
                    <a:ext uri="{A12FA001-AC4F-418D-AE19-62706E023703}">
                      <ahyp:hlinkClr xmlns:ahyp="http://schemas.microsoft.com/office/drawing/2018/hyperlinkcolor" val="tx"/>
                    </a:ext>
                  </a:extLst>
                </a:hlinkClick>
              </a:rPr>
              <a:t>Menu</a:t>
            </a:r>
            <a:endParaRPr lang="en-US" u="none" dirty="0">
              <a:solidFill>
                <a:schemeClr val="tx1"/>
              </a:solidFill>
            </a:endParaRPr>
          </a:p>
        </p:txBody>
      </p:sp>
      <p:sp>
        <p:nvSpPr>
          <p:cNvPr id="7" name="Picture Placeholder 6">
            <a:extLst>
              <a:ext uri="{FF2B5EF4-FFF2-40B4-BE49-F238E27FC236}">
                <a16:creationId xmlns:a16="http://schemas.microsoft.com/office/drawing/2014/main" id="{ABE00310-7AAF-4C34-91AF-DA5B2233D478}"/>
              </a:ext>
            </a:extLst>
          </p:cNvPr>
          <p:cNvSpPr>
            <a:spLocks noGrp="1"/>
          </p:cNvSpPr>
          <p:nvPr>
            <p:ph type="pic" sz="quarter" idx="10"/>
          </p:nvPr>
        </p:nvSpPr>
        <p:spPr>
          <a:xfrm>
            <a:off x="4413885" y="3688080"/>
            <a:ext cx="3383280" cy="2377440"/>
          </a:xfrm>
          <a:prstGeom prst="rect">
            <a:avLst/>
          </a:prstGeom>
        </p:spPr>
        <p:txBody>
          <a:bodyPr/>
          <a:lstStyle>
            <a:lvl1pPr marL="0" indent="0">
              <a:buNone/>
              <a:defRPr/>
            </a:lvl1pPr>
          </a:lstStyle>
          <a:p>
            <a:endParaRPr lang="en-US" dirty="0"/>
          </a:p>
        </p:txBody>
      </p:sp>
      <p:sp>
        <p:nvSpPr>
          <p:cNvPr id="15" name="Picture Placeholder 6">
            <a:extLst>
              <a:ext uri="{FF2B5EF4-FFF2-40B4-BE49-F238E27FC236}">
                <a16:creationId xmlns:a16="http://schemas.microsoft.com/office/drawing/2014/main" id="{978E721A-5B02-4CA7-BA1B-9408B9262283}"/>
              </a:ext>
            </a:extLst>
          </p:cNvPr>
          <p:cNvSpPr>
            <a:spLocks noGrp="1"/>
          </p:cNvSpPr>
          <p:nvPr>
            <p:ph type="pic" sz="quarter" idx="11"/>
          </p:nvPr>
        </p:nvSpPr>
        <p:spPr>
          <a:xfrm>
            <a:off x="812800" y="3688080"/>
            <a:ext cx="3383280" cy="2407920"/>
          </a:xfrm>
          <a:prstGeom prst="rect">
            <a:avLst/>
          </a:prstGeom>
        </p:spPr>
        <p:txBody>
          <a:bodyPr/>
          <a:lstStyle>
            <a:lvl1pPr marL="0" indent="0">
              <a:buNone/>
              <a:defRPr/>
            </a:lvl1pPr>
          </a:lstStyle>
          <a:p>
            <a:endParaRPr lang="en-US"/>
          </a:p>
        </p:txBody>
      </p:sp>
      <p:sp>
        <p:nvSpPr>
          <p:cNvPr id="16" name="Picture Placeholder 6">
            <a:extLst>
              <a:ext uri="{FF2B5EF4-FFF2-40B4-BE49-F238E27FC236}">
                <a16:creationId xmlns:a16="http://schemas.microsoft.com/office/drawing/2014/main" id="{A5132AC3-4A78-486F-8522-932C32C1050E}"/>
              </a:ext>
            </a:extLst>
          </p:cNvPr>
          <p:cNvSpPr>
            <a:spLocks noGrp="1"/>
          </p:cNvSpPr>
          <p:nvPr>
            <p:ph type="pic" sz="quarter" idx="12"/>
          </p:nvPr>
        </p:nvSpPr>
        <p:spPr>
          <a:xfrm>
            <a:off x="8014970" y="3688080"/>
            <a:ext cx="3383280" cy="237744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197024661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6248400" y="1097280"/>
            <a:ext cx="5715000" cy="5434963"/>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5416896" cy="544068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56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ver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731520" y="3886200"/>
            <a:ext cx="11303000" cy="2569843"/>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11303000" cy="272796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6905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ver 3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731520" y="3276601"/>
            <a:ext cx="3566160" cy="3408043"/>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11303000" cy="211836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4">
            <a:extLst>
              <a:ext uri="{FF2B5EF4-FFF2-40B4-BE49-F238E27FC236}">
                <a16:creationId xmlns:a16="http://schemas.microsoft.com/office/drawing/2014/main" id="{44D89B9A-E5C1-47DE-8E38-31363CA12338}"/>
              </a:ext>
            </a:extLst>
          </p:cNvPr>
          <p:cNvSpPr>
            <a:spLocks noGrp="1"/>
          </p:cNvSpPr>
          <p:nvPr>
            <p:ph type="pic" sz="quarter" idx="12"/>
          </p:nvPr>
        </p:nvSpPr>
        <p:spPr>
          <a:xfrm>
            <a:off x="4595177" y="3276600"/>
            <a:ext cx="3566160" cy="3408043"/>
          </a:xfrm>
          <a:prstGeom prst="rect">
            <a:avLst/>
          </a:prstGeom>
        </p:spPr>
        <p:txBody>
          <a:bodyPr/>
          <a:lstStyle/>
          <a:p>
            <a:endParaRPr lang="en-US" dirty="0"/>
          </a:p>
        </p:txBody>
      </p:sp>
      <p:sp>
        <p:nvSpPr>
          <p:cNvPr id="8" name="Picture Placeholder 4">
            <a:extLst>
              <a:ext uri="{FF2B5EF4-FFF2-40B4-BE49-F238E27FC236}">
                <a16:creationId xmlns:a16="http://schemas.microsoft.com/office/drawing/2014/main" id="{918CB48D-4A38-485F-931B-33B34DCB3ECB}"/>
              </a:ext>
            </a:extLst>
          </p:cNvPr>
          <p:cNvSpPr>
            <a:spLocks noGrp="1"/>
          </p:cNvSpPr>
          <p:nvPr>
            <p:ph type="pic" sz="quarter" idx="13"/>
          </p:nvPr>
        </p:nvSpPr>
        <p:spPr>
          <a:xfrm>
            <a:off x="8458835" y="3276600"/>
            <a:ext cx="3566160" cy="3408043"/>
          </a:xfrm>
          <a:prstGeom prst="rect">
            <a:avLst/>
          </a:prstGeom>
        </p:spPr>
        <p:txBody>
          <a:bodyPr/>
          <a:lstStyle/>
          <a:p>
            <a:endParaRPr lang="en-US" dirty="0"/>
          </a:p>
        </p:txBody>
      </p:sp>
    </p:spTree>
    <p:extLst>
      <p:ext uri="{BB962C8B-B14F-4D97-AF65-F5344CB8AC3E}">
        <p14:creationId xmlns:p14="http://schemas.microsoft.com/office/powerpoint/2010/main" val="185584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and Picture over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6248400" y="1097281"/>
            <a:ext cx="5715000" cy="2651760"/>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5416896" cy="544068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4">
            <a:extLst>
              <a:ext uri="{FF2B5EF4-FFF2-40B4-BE49-F238E27FC236}">
                <a16:creationId xmlns:a16="http://schemas.microsoft.com/office/drawing/2014/main" id="{B937B77B-0512-4289-B2E7-27AA91B7FDD5}"/>
              </a:ext>
            </a:extLst>
          </p:cNvPr>
          <p:cNvSpPr>
            <a:spLocks noGrp="1"/>
          </p:cNvSpPr>
          <p:nvPr>
            <p:ph type="pic" sz="quarter" idx="12"/>
          </p:nvPr>
        </p:nvSpPr>
        <p:spPr>
          <a:xfrm>
            <a:off x="6248400" y="3886200"/>
            <a:ext cx="5715000" cy="2560320"/>
          </a:xfrm>
          <a:prstGeom prst="rect">
            <a:avLst/>
          </a:prstGeom>
        </p:spPr>
        <p:txBody>
          <a:bodyPr/>
          <a:lstStyle/>
          <a:p>
            <a:endParaRPr lang="en-US" dirty="0"/>
          </a:p>
        </p:txBody>
      </p:sp>
    </p:spTree>
    <p:extLst>
      <p:ext uri="{BB962C8B-B14F-4D97-AF65-F5344CB8AC3E}">
        <p14:creationId xmlns:p14="http://schemas.microsoft.com/office/powerpoint/2010/main" val="317300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ide pic over bottom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6248400" y="1097281"/>
            <a:ext cx="5715000" cy="2651760"/>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5416896" cy="2743201"/>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4">
            <a:extLst>
              <a:ext uri="{FF2B5EF4-FFF2-40B4-BE49-F238E27FC236}">
                <a16:creationId xmlns:a16="http://schemas.microsoft.com/office/drawing/2014/main" id="{B937B77B-0512-4289-B2E7-27AA91B7FDD5}"/>
              </a:ext>
            </a:extLst>
          </p:cNvPr>
          <p:cNvSpPr>
            <a:spLocks noGrp="1"/>
          </p:cNvSpPr>
          <p:nvPr>
            <p:ph type="pic" sz="quarter" idx="12"/>
          </p:nvPr>
        </p:nvSpPr>
        <p:spPr>
          <a:xfrm>
            <a:off x="731520" y="3886200"/>
            <a:ext cx="11231880" cy="2560320"/>
          </a:xfrm>
          <a:prstGeom prst="rect">
            <a:avLst/>
          </a:prstGeom>
        </p:spPr>
        <p:txBody>
          <a:bodyPr/>
          <a:lstStyle/>
          <a:p>
            <a:endParaRPr lang="en-US" dirty="0"/>
          </a:p>
        </p:txBody>
      </p:sp>
    </p:spTree>
    <p:extLst>
      <p:ext uri="{BB962C8B-B14F-4D97-AF65-F5344CB8AC3E}">
        <p14:creationId xmlns:p14="http://schemas.microsoft.com/office/powerpoint/2010/main" val="2180881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xt and Picture over Pictur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6248400" y="1097281"/>
            <a:ext cx="5715000" cy="2651760"/>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5416896" cy="544068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4">
            <a:extLst>
              <a:ext uri="{FF2B5EF4-FFF2-40B4-BE49-F238E27FC236}">
                <a16:creationId xmlns:a16="http://schemas.microsoft.com/office/drawing/2014/main" id="{B937B77B-0512-4289-B2E7-27AA91B7FDD5}"/>
              </a:ext>
            </a:extLst>
          </p:cNvPr>
          <p:cNvSpPr>
            <a:spLocks noGrp="1"/>
          </p:cNvSpPr>
          <p:nvPr>
            <p:ph type="pic" sz="quarter" idx="12"/>
          </p:nvPr>
        </p:nvSpPr>
        <p:spPr>
          <a:xfrm>
            <a:off x="6248400" y="3886200"/>
            <a:ext cx="2819400" cy="2560320"/>
          </a:xfrm>
          <a:prstGeom prst="rect">
            <a:avLst/>
          </a:prstGeom>
        </p:spPr>
        <p:txBody>
          <a:bodyPr/>
          <a:lstStyle/>
          <a:p>
            <a:endParaRPr lang="en-US" dirty="0"/>
          </a:p>
        </p:txBody>
      </p:sp>
      <p:sp>
        <p:nvSpPr>
          <p:cNvPr id="8" name="Picture Placeholder 4">
            <a:extLst>
              <a:ext uri="{FF2B5EF4-FFF2-40B4-BE49-F238E27FC236}">
                <a16:creationId xmlns:a16="http://schemas.microsoft.com/office/drawing/2014/main" id="{DBC77E67-B73B-4500-9B24-F45DBB030D1A}"/>
              </a:ext>
            </a:extLst>
          </p:cNvPr>
          <p:cNvSpPr>
            <a:spLocks noGrp="1"/>
          </p:cNvSpPr>
          <p:nvPr>
            <p:ph type="pic" sz="quarter" idx="13"/>
          </p:nvPr>
        </p:nvSpPr>
        <p:spPr>
          <a:xfrm>
            <a:off x="9220200" y="3886200"/>
            <a:ext cx="2743200" cy="2560320"/>
          </a:xfrm>
          <a:prstGeom prst="rect">
            <a:avLst/>
          </a:prstGeom>
        </p:spPr>
        <p:txBody>
          <a:bodyPr/>
          <a:lstStyle/>
          <a:p>
            <a:endParaRPr lang="en-US" dirty="0"/>
          </a:p>
        </p:txBody>
      </p:sp>
    </p:spTree>
    <p:extLst>
      <p:ext uri="{BB962C8B-B14F-4D97-AF65-F5344CB8AC3E}">
        <p14:creationId xmlns:p14="http://schemas.microsoft.com/office/powerpoint/2010/main" val="96483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6248400" y="1097280"/>
            <a:ext cx="5715000" cy="5434963"/>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5416896" cy="544068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8822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ext and 4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5416896" cy="544068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4">
            <a:extLst>
              <a:ext uri="{FF2B5EF4-FFF2-40B4-BE49-F238E27FC236}">
                <a16:creationId xmlns:a16="http://schemas.microsoft.com/office/drawing/2014/main" id="{B937B77B-0512-4289-B2E7-27AA91B7FDD5}"/>
              </a:ext>
            </a:extLst>
          </p:cNvPr>
          <p:cNvSpPr>
            <a:spLocks noGrp="1"/>
          </p:cNvSpPr>
          <p:nvPr>
            <p:ph type="pic" sz="quarter" idx="12"/>
          </p:nvPr>
        </p:nvSpPr>
        <p:spPr>
          <a:xfrm>
            <a:off x="6248400" y="3764280"/>
            <a:ext cx="2819400" cy="2560320"/>
          </a:xfrm>
          <a:prstGeom prst="rect">
            <a:avLst/>
          </a:prstGeom>
        </p:spPr>
        <p:txBody>
          <a:bodyPr/>
          <a:lstStyle/>
          <a:p>
            <a:endParaRPr lang="en-US" dirty="0"/>
          </a:p>
        </p:txBody>
      </p:sp>
      <p:sp>
        <p:nvSpPr>
          <p:cNvPr id="8" name="Picture Placeholder 4">
            <a:extLst>
              <a:ext uri="{FF2B5EF4-FFF2-40B4-BE49-F238E27FC236}">
                <a16:creationId xmlns:a16="http://schemas.microsoft.com/office/drawing/2014/main" id="{DBC77E67-B73B-4500-9B24-F45DBB030D1A}"/>
              </a:ext>
            </a:extLst>
          </p:cNvPr>
          <p:cNvSpPr>
            <a:spLocks noGrp="1"/>
          </p:cNvSpPr>
          <p:nvPr>
            <p:ph type="pic" sz="quarter" idx="13"/>
          </p:nvPr>
        </p:nvSpPr>
        <p:spPr>
          <a:xfrm>
            <a:off x="9220200" y="3764280"/>
            <a:ext cx="2743200" cy="2560320"/>
          </a:xfrm>
          <a:prstGeom prst="rect">
            <a:avLst/>
          </a:prstGeom>
        </p:spPr>
        <p:txBody>
          <a:bodyPr/>
          <a:lstStyle/>
          <a:p>
            <a:endParaRPr lang="en-US" dirty="0"/>
          </a:p>
        </p:txBody>
      </p:sp>
      <p:sp>
        <p:nvSpPr>
          <p:cNvPr id="9" name="Picture Placeholder 4">
            <a:extLst>
              <a:ext uri="{FF2B5EF4-FFF2-40B4-BE49-F238E27FC236}">
                <a16:creationId xmlns:a16="http://schemas.microsoft.com/office/drawing/2014/main" id="{E8C22FEA-165D-416B-AF33-FB7C4281C7A6}"/>
              </a:ext>
            </a:extLst>
          </p:cNvPr>
          <p:cNvSpPr>
            <a:spLocks noGrp="1"/>
          </p:cNvSpPr>
          <p:nvPr>
            <p:ph type="pic" sz="quarter" idx="14"/>
          </p:nvPr>
        </p:nvSpPr>
        <p:spPr>
          <a:xfrm>
            <a:off x="6257925" y="1021080"/>
            <a:ext cx="2819400" cy="2560320"/>
          </a:xfrm>
          <a:prstGeom prst="rect">
            <a:avLst/>
          </a:prstGeom>
        </p:spPr>
        <p:txBody>
          <a:bodyPr/>
          <a:lstStyle/>
          <a:p>
            <a:endParaRPr lang="en-US" dirty="0"/>
          </a:p>
        </p:txBody>
      </p:sp>
      <p:sp>
        <p:nvSpPr>
          <p:cNvPr id="10" name="Picture Placeholder 4">
            <a:extLst>
              <a:ext uri="{FF2B5EF4-FFF2-40B4-BE49-F238E27FC236}">
                <a16:creationId xmlns:a16="http://schemas.microsoft.com/office/drawing/2014/main" id="{44B7B9A0-A67A-4BE5-BB33-B6BA3465EDA9}"/>
              </a:ext>
            </a:extLst>
          </p:cNvPr>
          <p:cNvSpPr>
            <a:spLocks noGrp="1"/>
          </p:cNvSpPr>
          <p:nvPr>
            <p:ph type="pic" sz="quarter" idx="15"/>
          </p:nvPr>
        </p:nvSpPr>
        <p:spPr>
          <a:xfrm>
            <a:off x="9229725" y="1021080"/>
            <a:ext cx="2743200" cy="2560320"/>
          </a:xfrm>
          <a:prstGeom prst="rect">
            <a:avLst/>
          </a:prstGeom>
        </p:spPr>
        <p:txBody>
          <a:bodyPr/>
          <a:lstStyle/>
          <a:p>
            <a:endParaRPr lang="en-US" dirty="0"/>
          </a:p>
        </p:txBody>
      </p:sp>
    </p:spTree>
    <p:extLst>
      <p:ext uri="{BB962C8B-B14F-4D97-AF65-F5344CB8AC3E}">
        <p14:creationId xmlns:p14="http://schemas.microsoft.com/office/powerpoint/2010/main" val="187668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ictur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4953000" y="1097280"/>
            <a:ext cx="3352800" cy="5486399"/>
          </a:xfrm>
          <a:prstGeom prst="rect">
            <a:avLst/>
          </a:prstGeom>
        </p:spPr>
        <p:txBody>
          <a:bodyPr/>
          <a:lstStyle/>
          <a:p>
            <a:endParaRPr lang="en-US" dirty="0"/>
          </a:p>
        </p:txBody>
      </p:sp>
      <p:sp>
        <p:nvSpPr>
          <p:cNvPr id="6" name="Picture Placeholder 4">
            <a:extLst>
              <a:ext uri="{FF2B5EF4-FFF2-40B4-BE49-F238E27FC236}">
                <a16:creationId xmlns:a16="http://schemas.microsoft.com/office/drawing/2014/main" id="{F97ACB3A-F8A6-45F8-AB54-06E6F3870E2B}"/>
              </a:ext>
            </a:extLst>
          </p:cNvPr>
          <p:cNvSpPr>
            <a:spLocks noGrp="1"/>
          </p:cNvSpPr>
          <p:nvPr>
            <p:ph type="pic" sz="quarter" idx="11"/>
          </p:nvPr>
        </p:nvSpPr>
        <p:spPr>
          <a:xfrm>
            <a:off x="8534400" y="1097280"/>
            <a:ext cx="3352800" cy="5486399"/>
          </a:xfrm>
          <a:prstGeom prst="rect">
            <a:avLst/>
          </a:prstGeom>
        </p:spPr>
        <p:txBody>
          <a:bodyPr/>
          <a:lstStyle/>
          <a:p>
            <a:endParaRPr lang="en-US" dirty="0"/>
          </a:p>
        </p:txBody>
      </p:sp>
      <p:sp>
        <p:nvSpPr>
          <p:cNvPr id="7" name="Text Placeholder 2">
            <a:extLst>
              <a:ext uri="{FF2B5EF4-FFF2-40B4-BE49-F238E27FC236}">
                <a16:creationId xmlns:a16="http://schemas.microsoft.com/office/drawing/2014/main" id="{B7607896-7F4E-4648-8668-02CA5C543CF7}"/>
              </a:ext>
            </a:extLst>
          </p:cNvPr>
          <p:cNvSpPr>
            <a:spLocks noGrp="1"/>
          </p:cNvSpPr>
          <p:nvPr>
            <p:ph type="body" idx="1"/>
          </p:nvPr>
        </p:nvSpPr>
        <p:spPr>
          <a:xfrm>
            <a:off x="731520" y="1005840"/>
            <a:ext cx="3983567" cy="5486399"/>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5708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6D32D11-F387-44D3-87B2-5D5EB7E5C848}"/>
              </a:ext>
            </a:extLst>
          </p:cNvPr>
          <p:cNvSpPr>
            <a:spLocks noGrp="1"/>
          </p:cNvSpPr>
          <p:nvPr>
            <p:ph type="body" idx="1"/>
          </p:nvPr>
        </p:nvSpPr>
        <p:spPr>
          <a:xfrm>
            <a:off x="817033" y="962026"/>
            <a:ext cx="5278967" cy="4648199"/>
          </a:xfrm>
          <a:prstGeom prst="rect">
            <a:avLst/>
          </a:prstGeom>
        </p:spPr>
        <p:txBody>
          <a:bodyPr/>
          <a:lstStyle>
            <a:lvl1pPr marL="319088" indent="-319088">
              <a:buClr>
                <a:srgbClr val="023825"/>
              </a:buClr>
              <a:buSzPct val="75000"/>
              <a:buFont typeface="Wingdings 3" panose="05040102010807070707" pitchFamily="18" charset="2"/>
              <a:buChar char="u"/>
              <a:defRPr>
                <a:latin typeface="Arial" panose="020B0604020202020204" pitchFamily="34" charset="0"/>
                <a:cs typeface="Arial" panose="020B0604020202020204" pitchFamily="34" charset="0"/>
              </a:defRPr>
            </a:lvl1pPr>
            <a:lvl2pPr marL="639763" indent="-273050">
              <a:buClr>
                <a:srgbClr val="0A2972"/>
              </a:buClr>
              <a:buSzPct val="60000"/>
              <a:buFont typeface="Wingdings 2" panose="05020102010507070707" pitchFamily="18" charset="2"/>
              <a:buChar char="¢"/>
              <a:defRPr>
                <a:latin typeface="Arial" panose="020B0604020202020204" pitchFamily="34" charset="0"/>
                <a:cs typeface="Arial" panose="020B0604020202020204" pitchFamily="34" charset="0"/>
              </a:defRPr>
            </a:lvl2pPr>
            <a:lvl3pPr>
              <a:buClr>
                <a:srgbClr val="023825"/>
              </a:buClr>
              <a:buSzPct val="60000"/>
              <a:defRPr>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6248400" y="1143000"/>
            <a:ext cx="5715000" cy="4648200"/>
          </a:xfrm>
          <a:prstGeom prst="rect">
            <a:avLst/>
          </a:prstGeom>
        </p:spPr>
        <p:txBody>
          <a:bodyPr/>
          <a:lstStyle/>
          <a:p>
            <a:endParaRPr lang="en-US" dirty="0"/>
          </a:p>
        </p:txBody>
      </p:sp>
    </p:spTree>
    <p:extLst>
      <p:ext uri="{BB962C8B-B14F-4D97-AF65-F5344CB8AC3E}">
        <p14:creationId xmlns:p14="http://schemas.microsoft.com/office/powerpoint/2010/main" val="1470635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62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ver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731520" y="3886200"/>
            <a:ext cx="11303000" cy="2569843"/>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11303000" cy="272796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3967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ver 3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731520" y="3276601"/>
            <a:ext cx="3566160" cy="3408043"/>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11303000" cy="211836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4">
            <a:extLst>
              <a:ext uri="{FF2B5EF4-FFF2-40B4-BE49-F238E27FC236}">
                <a16:creationId xmlns:a16="http://schemas.microsoft.com/office/drawing/2014/main" id="{44D89B9A-E5C1-47DE-8E38-31363CA12338}"/>
              </a:ext>
            </a:extLst>
          </p:cNvPr>
          <p:cNvSpPr>
            <a:spLocks noGrp="1"/>
          </p:cNvSpPr>
          <p:nvPr>
            <p:ph type="pic" sz="quarter" idx="12"/>
          </p:nvPr>
        </p:nvSpPr>
        <p:spPr>
          <a:xfrm>
            <a:off x="4595177" y="3276600"/>
            <a:ext cx="3566160" cy="3408043"/>
          </a:xfrm>
          <a:prstGeom prst="rect">
            <a:avLst/>
          </a:prstGeom>
        </p:spPr>
        <p:txBody>
          <a:bodyPr/>
          <a:lstStyle/>
          <a:p>
            <a:endParaRPr lang="en-US" dirty="0"/>
          </a:p>
        </p:txBody>
      </p:sp>
      <p:sp>
        <p:nvSpPr>
          <p:cNvPr id="8" name="Picture Placeholder 4">
            <a:extLst>
              <a:ext uri="{FF2B5EF4-FFF2-40B4-BE49-F238E27FC236}">
                <a16:creationId xmlns:a16="http://schemas.microsoft.com/office/drawing/2014/main" id="{918CB48D-4A38-485F-931B-33B34DCB3ECB}"/>
              </a:ext>
            </a:extLst>
          </p:cNvPr>
          <p:cNvSpPr>
            <a:spLocks noGrp="1"/>
          </p:cNvSpPr>
          <p:nvPr>
            <p:ph type="pic" sz="quarter" idx="13"/>
          </p:nvPr>
        </p:nvSpPr>
        <p:spPr>
          <a:xfrm>
            <a:off x="8458835" y="3276600"/>
            <a:ext cx="3566160" cy="3408043"/>
          </a:xfrm>
          <a:prstGeom prst="rect">
            <a:avLst/>
          </a:prstGeom>
        </p:spPr>
        <p:txBody>
          <a:bodyPr/>
          <a:lstStyle/>
          <a:p>
            <a:endParaRPr lang="en-US" dirty="0"/>
          </a:p>
        </p:txBody>
      </p:sp>
    </p:spTree>
    <p:extLst>
      <p:ext uri="{BB962C8B-B14F-4D97-AF65-F5344CB8AC3E}">
        <p14:creationId xmlns:p14="http://schemas.microsoft.com/office/powerpoint/2010/main" val="3773704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and Picture over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6248400" y="1097281"/>
            <a:ext cx="5715000" cy="2651760"/>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5416896" cy="544068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4">
            <a:extLst>
              <a:ext uri="{FF2B5EF4-FFF2-40B4-BE49-F238E27FC236}">
                <a16:creationId xmlns:a16="http://schemas.microsoft.com/office/drawing/2014/main" id="{B937B77B-0512-4289-B2E7-27AA91B7FDD5}"/>
              </a:ext>
            </a:extLst>
          </p:cNvPr>
          <p:cNvSpPr>
            <a:spLocks noGrp="1"/>
          </p:cNvSpPr>
          <p:nvPr>
            <p:ph type="pic" sz="quarter" idx="12"/>
          </p:nvPr>
        </p:nvSpPr>
        <p:spPr>
          <a:xfrm>
            <a:off x="6248400" y="3886200"/>
            <a:ext cx="5715000" cy="2560320"/>
          </a:xfrm>
          <a:prstGeom prst="rect">
            <a:avLst/>
          </a:prstGeom>
        </p:spPr>
        <p:txBody>
          <a:bodyPr/>
          <a:lstStyle/>
          <a:p>
            <a:endParaRPr lang="en-US" dirty="0"/>
          </a:p>
        </p:txBody>
      </p:sp>
    </p:spTree>
    <p:extLst>
      <p:ext uri="{BB962C8B-B14F-4D97-AF65-F5344CB8AC3E}">
        <p14:creationId xmlns:p14="http://schemas.microsoft.com/office/powerpoint/2010/main" val="2424694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ide pic over bottom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6248400" y="1097281"/>
            <a:ext cx="5715000" cy="2651760"/>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5416896" cy="2743201"/>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4">
            <a:extLst>
              <a:ext uri="{FF2B5EF4-FFF2-40B4-BE49-F238E27FC236}">
                <a16:creationId xmlns:a16="http://schemas.microsoft.com/office/drawing/2014/main" id="{B937B77B-0512-4289-B2E7-27AA91B7FDD5}"/>
              </a:ext>
            </a:extLst>
          </p:cNvPr>
          <p:cNvSpPr>
            <a:spLocks noGrp="1"/>
          </p:cNvSpPr>
          <p:nvPr>
            <p:ph type="pic" sz="quarter" idx="12"/>
          </p:nvPr>
        </p:nvSpPr>
        <p:spPr>
          <a:xfrm>
            <a:off x="731520" y="3886200"/>
            <a:ext cx="11231880" cy="2560320"/>
          </a:xfrm>
          <a:prstGeom prst="rect">
            <a:avLst/>
          </a:prstGeom>
        </p:spPr>
        <p:txBody>
          <a:bodyPr/>
          <a:lstStyle/>
          <a:p>
            <a:endParaRPr lang="en-US" dirty="0"/>
          </a:p>
        </p:txBody>
      </p:sp>
    </p:spTree>
    <p:extLst>
      <p:ext uri="{BB962C8B-B14F-4D97-AF65-F5344CB8AC3E}">
        <p14:creationId xmlns:p14="http://schemas.microsoft.com/office/powerpoint/2010/main" val="2225525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 and Picture over Pictur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6319809" y="3794760"/>
            <a:ext cx="5715000" cy="2651760"/>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5416896" cy="544068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4">
            <a:extLst>
              <a:ext uri="{FF2B5EF4-FFF2-40B4-BE49-F238E27FC236}">
                <a16:creationId xmlns:a16="http://schemas.microsoft.com/office/drawing/2014/main" id="{B937B77B-0512-4289-B2E7-27AA91B7FDD5}"/>
              </a:ext>
            </a:extLst>
          </p:cNvPr>
          <p:cNvSpPr>
            <a:spLocks noGrp="1"/>
          </p:cNvSpPr>
          <p:nvPr>
            <p:ph type="pic" sz="quarter" idx="12"/>
          </p:nvPr>
        </p:nvSpPr>
        <p:spPr>
          <a:xfrm>
            <a:off x="6319809" y="1120140"/>
            <a:ext cx="2819400" cy="2560320"/>
          </a:xfrm>
          <a:prstGeom prst="rect">
            <a:avLst/>
          </a:prstGeom>
        </p:spPr>
        <p:txBody>
          <a:bodyPr/>
          <a:lstStyle/>
          <a:p>
            <a:endParaRPr lang="en-US" dirty="0"/>
          </a:p>
        </p:txBody>
      </p:sp>
      <p:sp>
        <p:nvSpPr>
          <p:cNvPr id="8" name="Picture Placeholder 4">
            <a:extLst>
              <a:ext uri="{FF2B5EF4-FFF2-40B4-BE49-F238E27FC236}">
                <a16:creationId xmlns:a16="http://schemas.microsoft.com/office/drawing/2014/main" id="{DBC77E67-B73B-4500-9B24-F45DBB030D1A}"/>
              </a:ext>
            </a:extLst>
          </p:cNvPr>
          <p:cNvSpPr>
            <a:spLocks noGrp="1"/>
          </p:cNvSpPr>
          <p:nvPr>
            <p:ph type="pic" sz="quarter" idx="13"/>
          </p:nvPr>
        </p:nvSpPr>
        <p:spPr>
          <a:xfrm>
            <a:off x="9291609" y="1120140"/>
            <a:ext cx="2743200" cy="2560320"/>
          </a:xfrm>
          <a:prstGeom prst="rect">
            <a:avLst/>
          </a:prstGeom>
        </p:spPr>
        <p:txBody>
          <a:bodyPr/>
          <a:lstStyle/>
          <a:p>
            <a:endParaRPr lang="en-US" dirty="0"/>
          </a:p>
        </p:txBody>
      </p:sp>
    </p:spTree>
    <p:extLst>
      <p:ext uri="{BB962C8B-B14F-4D97-AF65-F5344CB8AC3E}">
        <p14:creationId xmlns:p14="http://schemas.microsoft.com/office/powerpoint/2010/main" val="1871557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ext and 2 Pictures over Pictur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59ACBF10-8417-448B-B095-A8D1227D2486}"/>
              </a:ext>
            </a:extLst>
          </p:cNvPr>
          <p:cNvSpPr>
            <a:spLocks noGrp="1"/>
          </p:cNvSpPr>
          <p:nvPr>
            <p:ph type="pic" sz="quarter" idx="10"/>
          </p:nvPr>
        </p:nvSpPr>
        <p:spPr>
          <a:xfrm>
            <a:off x="6248400" y="1097281"/>
            <a:ext cx="5715000" cy="2651760"/>
          </a:xfrm>
          <a:prstGeom prst="rect">
            <a:avLst/>
          </a:prstGeom>
        </p:spPr>
        <p:txBody>
          <a:bodyPr/>
          <a:lstStyle/>
          <a:p>
            <a:endParaRPr lang="en-US" dirty="0"/>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5416896" cy="544068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4">
            <a:extLst>
              <a:ext uri="{FF2B5EF4-FFF2-40B4-BE49-F238E27FC236}">
                <a16:creationId xmlns:a16="http://schemas.microsoft.com/office/drawing/2014/main" id="{B937B77B-0512-4289-B2E7-27AA91B7FDD5}"/>
              </a:ext>
            </a:extLst>
          </p:cNvPr>
          <p:cNvSpPr>
            <a:spLocks noGrp="1"/>
          </p:cNvSpPr>
          <p:nvPr>
            <p:ph type="pic" sz="quarter" idx="12"/>
          </p:nvPr>
        </p:nvSpPr>
        <p:spPr>
          <a:xfrm>
            <a:off x="6248400" y="3886200"/>
            <a:ext cx="2819400" cy="2560320"/>
          </a:xfrm>
          <a:prstGeom prst="rect">
            <a:avLst/>
          </a:prstGeom>
        </p:spPr>
        <p:txBody>
          <a:bodyPr/>
          <a:lstStyle/>
          <a:p>
            <a:endParaRPr lang="en-US" dirty="0"/>
          </a:p>
        </p:txBody>
      </p:sp>
      <p:sp>
        <p:nvSpPr>
          <p:cNvPr id="8" name="Picture Placeholder 4">
            <a:extLst>
              <a:ext uri="{FF2B5EF4-FFF2-40B4-BE49-F238E27FC236}">
                <a16:creationId xmlns:a16="http://schemas.microsoft.com/office/drawing/2014/main" id="{DBC77E67-B73B-4500-9B24-F45DBB030D1A}"/>
              </a:ext>
            </a:extLst>
          </p:cNvPr>
          <p:cNvSpPr>
            <a:spLocks noGrp="1"/>
          </p:cNvSpPr>
          <p:nvPr>
            <p:ph type="pic" sz="quarter" idx="13"/>
          </p:nvPr>
        </p:nvSpPr>
        <p:spPr>
          <a:xfrm>
            <a:off x="9220200" y="3886200"/>
            <a:ext cx="2743200" cy="2560320"/>
          </a:xfrm>
          <a:prstGeom prst="rect">
            <a:avLst/>
          </a:prstGeom>
        </p:spPr>
        <p:txBody>
          <a:bodyPr/>
          <a:lstStyle/>
          <a:p>
            <a:endParaRPr lang="en-US" dirty="0"/>
          </a:p>
        </p:txBody>
      </p:sp>
    </p:spTree>
    <p:extLst>
      <p:ext uri="{BB962C8B-B14F-4D97-AF65-F5344CB8AC3E}">
        <p14:creationId xmlns:p14="http://schemas.microsoft.com/office/powerpoint/2010/main" val="835927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and 4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hasCustomPrompt="1"/>
          </p:nvPr>
        </p:nvSpPr>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22931109-4083-4FD3-9B6A-D16625759D2B}"/>
              </a:ext>
            </a:extLst>
          </p:cNvPr>
          <p:cNvSpPr>
            <a:spLocks noGrp="1"/>
          </p:cNvSpPr>
          <p:nvPr>
            <p:ph type="body" idx="11"/>
          </p:nvPr>
        </p:nvSpPr>
        <p:spPr>
          <a:xfrm>
            <a:off x="731520" y="1005840"/>
            <a:ext cx="5416896" cy="5440680"/>
          </a:xfrm>
          <a:prstGeom prst="rect">
            <a:avLst/>
          </a:prstGeom>
        </p:spPr>
        <p:txBody>
          <a:bodyPr/>
          <a:lstStyle>
            <a:lvl1pPr marL="319088" indent="-319088">
              <a:buClr>
                <a:srgbClr val="03285C"/>
              </a:buClr>
              <a:buSzPct val="75000"/>
              <a:buFont typeface="Wingdings 3" panose="05040102010807070707" pitchFamily="18" charset="2"/>
              <a:buChar char="u"/>
              <a:defRPr sz="2600">
                <a:latin typeface="Arial" panose="020B0604020202020204" pitchFamily="34" charset="0"/>
                <a:cs typeface="Arial" panose="020B0604020202020204" pitchFamily="34" charset="0"/>
              </a:defRPr>
            </a:lvl1pPr>
            <a:lvl2pPr marL="639763" indent="-273050">
              <a:buClr>
                <a:srgbClr val="03285C"/>
              </a:buClr>
              <a:buSzPct val="60000"/>
              <a:buFont typeface="Wingdings 2" panose="05020102010507070707" pitchFamily="18" charset="2"/>
              <a:buChar char="¢"/>
              <a:defRPr sz="2400">
                <a:latin typeface="Arial" panose="020B0604020202020204" pitchFamily="34" charset="0"/>
                <a:cs typeface="Arial" panose="020B0604020202020204" pitchFamily="34" charset="0"/>
              </a:defRPr>
            </a:lvl2pPr>
            <a:lvl3pPr>
              <a:buClr>
                <a:srgbClr val="03285C"/>
              </a:buClr>
              <a:buSzPct val="60000"/>
              <a:defRPr sz="2200">
                <a:latin typeface="Arial" panose="020B0604020202020204" pitchFamily="34" charset="0"/>
                <a:cs typeface="Arial" panose="020B0604020202020204" pitchFamily="34" charset="0"/>
              </a:defRPr>
            </a:lvl3pPr>
            <a:lvl4pPr>
              <a:buClr>
                <a:srgbClr val="0A2972"/>
              </a:buClr>
              <a:buSzPct val="50000"/>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4">
            <a:extLst>
              <a:ext uri="{FF2B5EF4-FFF2-40B4-BE49-F238E27FC236}">
                <a16:creationId xmlns:a16="http://schemas.microsoft.com/office/drawing/2014/main" id="{B937B77B-0512-4289-B2E7-27AA91B7FDD5}"/>
              </a:ext>
            </a:extLst>
          </p:cNvPr>
          <p:cNvSpPr>
            <a:spLocks noGrp="1"/>
          </p:cNvSpPr>
          <p:nvPr>
            <p:ph type="pic" sz="quarter" idx="12"/>
          </p:nvPr>
        </p:nvSpPr>
        <p:spPr>
          <a:xfrm>
            <a:off x="6248400" y="3764280"/>
            <a:ext cx="2819400" cy="2560320"/>
          </a:xfrm>
          <a:prstGeom prst="rect">
            <a:avLst/>
          </a:prstGeom>
        </p:spPr>
        <p:txBody>
          <a:bodyPr/>
          <a:lstStyle/>
          <a:p>
            <a:endParaRPr lang="en-US" dirty="0"/>
          </a:p>
        </p:txBody>
      </p:sp>
      <p:sp>
        <p:nvSpPr>
          <p:cNvPr id="8" name="Picture Placeholder 4">
            <a:extLst>
              <a:ext uri="{FF2B5EF4-FFF2-40B4-BE49-F238E27FC236}">
                <a16:creationId xmlns:a16="http://schemas.microsoft.com/office/drawing/2014/main" id="{DBC77E67-B73B-4500-9B24-F45DBB030D1A}"/>
              </a:ext>
            </a:extLst>
          </p:cNvPr>
          <p:cNvSpPr>
            <a:spLocks noGrp="1"/>
          </p:cNvSpPr>
          <p:nvPr>
            <p:ph type="pic" sz="quarter" idx="13"/>
          </p:nvPr>
        </p:nvSpPr>
        <p:spPr>
          <a:xfrm>
            <a:off x="9220200" y="3764280"/>
            <a:ext cx="2743200" cy="2560320"/>
          </a:xfrm>
          <a:prstGeom prst="rect">
            <a:avLst/>
          </a:prstGeom>
        </p:spPr>
        <p:txBody>
          <a:bodyPr/>
          <a:lstStyle/>
          <a:p>
            <a:endParaRPr lang="en-US" dirty="0"/>
          </a:p>
        </p:txBody>
      </p:sp>
      <p:sp>
        <p:nvSpPr>
          <p:cNvPr id="9" name="Picture Placeholder 4">
            <a:extLst>
              <a:ext uri="{FF2B5EF4-FFF2-40B4-BE49-F238E27FC236}">
                <a16:creationId xmlns:a16="http://schemas.microsoft.com/office/drawing/2014/main" id="{E8C22FEA-165D-416B-AF33-FB7C4281C7A6}"/>
              </a:ext>
            </a:extLst>
          </p:cNvPr>
          <p:cNvSpPr>
            <a:spLocks noGrp="1"/>
          </p:cNvSpPr>
          <p:nvPr>
            <p:ph type="pic" sz="quarter" idx="14"/>
          </p:nvPr>
        </p:nvSpPr>
        <p:spPr>
          <a:xfrm>
            <a:off x="6257925" y="1021080"/>
            <a:ext cx="2819400" cy="2560320"/>
          </a:xfrm>
          <a:prstGeom prst="rect">
            <a:avLst/>
          </a:prstGeom>
        </p:spPr>
        <p:txBody>
          <a:bodyPr/>
          <a:lstStyle/>
          <a:p>
            <a:endParaRPr lang="en-US" dirty="0"/>
          </a:p>
        </p:txBody>
      </p:sp>
      <p:sp>
        <p:nvSpPr>
          <p:cNvPr id="10" name="Picture Placeholder 4">
            <a:extLst>
              <a:ext uri="{FF2B5EF4-FFF2-40B4-BE49-F238E27FC236}">
                <a16:creationId xmlns:a16="http://schemas.microsoft.com/office/drawing/2014/main" id="{44B7B9A0-A67A-4BE5-BB33-B6BA3465EDA9}"/>
              </a:ext>
            </a:extLst>
          </p:cNvPr>
          <p:cNvSpPr>
            <a:spLocks noGrp="1"/>
          </p:cNvSpPr>
          <p:nvPr>
            <p:ph type="pic" sz="quarter" idx="15"/>
          </p:nvPr>
        </p:nvSpPr>
        <p:spPr>
          <a:xfrm>
            <a:off x="9229725" y="1021080"/>
            <a:ext cx="2743200" cy="2560320"/>
          </a:xfrm>
          <a:prstGeom prst="rect">
            <a:avLst/>
          </a:prstGeom>
        </p:spPr>
        <p:txBody>
          <a:bodyPr/>
          <a:lstStyle/>
          <a:p>
            <a:endParaRPr lang="en-US" dirty="0"/>
          </a:p>
        </p:txBody>
      </p:sp>
    </p:spTree>
    <p:extLst>
      <p:ext uri="{BB962C8B-B14F-4D97-AF65-F5344CB8AC3E}">
        <p14:creationId xmlns:p14="http://schemas.microsoft.com/office/powerpoint/2010/main" val="4234142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 Target="../slides/slid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C6DF1DA7-B44F-4330-9210-EBDC095B8B29}"/>
              </a:ext>
            </a:extLst>
          </p:cNvPr>
          <p:cNvSpPr>
            <a:spLocks noGrp="1"/>
          </p:cNvSpPr>
          <p:nvPr>
            <p:ph type="title"/>
          </p:nvPr>
        </p:nvSpPr>
        <p:spPr bwMode="auto">
          <a:xfrm>
            <a:off x="812800" y="100584"/>
            <a:ext cx="11303000" cy="50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8" name="Rectangle 7">
            <a:extLst>
              <a:ext uri="{FF2B5EF4-FFF2-40B4-BE49-F238E27FC236}">
                <a16:creationId xmlns:a16="http://schemas.microsoft.com/office/drawing/2014/main" id="{F11ACDBC-E6E0-4ED7-A5CF-43BCB23356E5}"/>
              </a:ext>
            </a:extLst>
          </p:cNvPr>
          <p:cNvSpPr/>
          <p:nvPr/>
        </p:nvSpPr>
        <p:spPr>
          <a:xfrm>
            <a:off x="63500" y="679661"/>
            <a:ext cx="711200" cy="228600"/>
          </a:xfrm>
          <a:prstGeom prst="rect">
            <a:avLst/>
          </a:prstGeom>
          <a:solidFill>
            <a:srgbClr val="00285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F6C09169-2F1E-4560-9FD9-2920C32E1A3A}"/>
              </a:ext>
            </a:extLst>
          </p:cNvPr>
          <p:cNvSpPr/>
          <p:nvPr/>
        </p:nvSpPr>
        <p:spPr>
          <a:xfrm>
            <a:off x="812800" y="679661"/>
            <a:ext cx="11404600" cy="228600"/>
          </a:xfrm>
          <a:prstGeom prst="rect">
            <a:avLst/>
          </a:prstGeom>
          <a:solidFill>
            <a:srgbClr val="0328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Slide Number Placeholder 22">
            <a:extLst>
              <a:ext uri="{FF2B5EF4-FFF2-40B4-BE49-F238E27FC236}">
                <a16:creationId xmlns:a16="http://schemas.microsoft.com/office/drawing/2014/main" id="{6ACA6215-753E-4318-8A9E-924FDACF751C}"/>
              </a:ext>
            </a:extLst>
          </p:cNvPr>
          <p:cNvSpPr txBox="1">
            <a:spLocks/>
          </p:cNvSpPr>
          <p:nvPr userDrawn="1"/>
        </p:nvSpPr>
        <p:spPr>
          <a:xfrm>
            <a:off x="90967" y="681215"/>
            <a:ext cx="71120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en-US"/>
            </a:defPPr>
            <a:lvl1pPr algn="ctr" rtl="0" eaLnBrk="1" fontAlgn="base" hangingPunct="1">
              <a:spcBef>
                <a:spcPct val="0"/>
              </a:spcBef>
              <a:spcAft>
                <a:spcPct val="0"/>
              </a:spcAft>
              <a:defRPr sz="1400" b="1"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a:lstStyle>
          <a:p>
            <a:fld id="{ADEB06A5-7D30-45DA-89FD-23BFEA83CE5D}" type="slidenum">
              <a:rPr lang="en-US" altLang="en-US" smtClean="0"/>
              <a:pPr/>
              <a:t>‹#›</a:t>
            </a:fld>
            <a:endParaRPr lang="en-US" altLang="en-US" dirty="0"/>
          </a:p>
        </p:txBody>
      </p:sp>
      <p:sp>
        <p:nvSpPr>
          <p:cNvPr id="17" name="Rectangle 16">
            <a:extLst>
              <a:ext uri="{FF2B5EF4-FFF2-40B4-BE49-F238E27FC236}">
                <a16:creationId xmlns:a16="http://schemas.microsoft.com/office/drawing/2014/main" id="{93C96CF9-35CC-460F-91E8-481A4A327516}"/>
              </a:ext>
            </a:extLst>
          </p:cNvPr>
          <p:cNvSpPr/>
          <p:nvPr userDrawn="1"/>
        </p:nvSpPr>
        <p:spPr>
          <a:xfrm>
            <a:off x="63500" y="976524"/>
            <a:ext cx="711200" cy="228600"/>
          </a:xfrm>
          <a:prstGeom prst="rect">
            <a:avLst/>
          </a:prstGeom>
          <a:solidFill>
            <a:srgbClr val="00285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100"/>
              </a:spcBef>
              <a:spcAft>
                <a:spcPts val="100"/>
              </a:spcAft>
              <a:defRPr/>
            </a:pPr>
            <a:r>
              <a:rPr lang="en-US" dirty="0">
                <a:solidFill>
                  <a:schemeClr val="bg1"/>
                </a:solidFill>
                <a:hlinkClick r:id="rId14" action="ppaction://hlinksldjump">
                  <a:extLst>
                    <a:ext uri="{A12FA001-AC4F-418D-AE19-62706E023703}">
                      <ahyp:hlinkClr xmlns:ahyp="http://schemas.microsoft.com/office/drawing/2018/hyperlinkcolor" val="tx"/>
                    </a:ext>
                  </a:extLst>
                </a:hlinkClick>
              </a:rPr>
              <a:t>Menu</a:t>
            </a:r>
            <a:endParaRPr lang="en-US" dirty="0">
              <a:solidFill>
                <a:schemeClr val="bg1"/>
              </a:solidFill>
            </a:endParaRPr>
          </a:p>
        </p:txBody>
      </p:sp>
      <p:pic>
        <p:nvPicPr>
          <p:cNvPr id="5" name="Picture 4" descr="Logo, company name&#10;&#10;Description automatically generated">
            <a:extLst>
              <a:ext uri="{FF2B5EF4-FFF2-40B4-BE49-F238E27FC236}">
                <a16:creationId xmlns:a16="http://schemas.microsoft.com/office/drawing/2014/main" id="{A90FD9D0-2E41-4A6C-8BC7-070E0B4D72F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17967" y="123602"/>
            <a:ext cx="457200" cy="457200"/>
          </a:xfrm>
          <a:prstGeom prst="rect">
            <a:avLst/>
          </a:prstGeom>
        </p:spPr>
      </p:pic>
    </p:spTree>
  </p:cSld>
  <p:clrMap bg1="lt1" tx1="dk1" bg2="lt2" tx2="dk2" accent1="accent1" accent2="accent2" accent3="accent3" accent4="accent4" accent5="accent5" accent6="accent6" hlink="hlink" folHlink="folHlink"/>
  <p:sldLayoutIdLst>
    <p:sldLayoutId id="2147484031" r:id="rId1"/>
    <p:sldLayoutId id="2147484045" r:id="rId2"/>
    <p:sldLayoutId id="2147484050" r:id="rId3"/>
    <p:sldLayoutId id="2147484052" r:id="rId4"/>
    <p:sldLayoutId id="2147484047" r:id="rId5"/>
    <p:sldLayoutId id="2147484051" r:id="rId6"/>
    <p:sldLayoutId id="2147484048" r:id="rId7"/>
    <p:sldLayoutId id="2147484053" r:id="rId8"/>
    <p:sldLayoutId id="2147484049" r:id="rId9"/>
    <p:sldLayoutId id="2147484046" r:id="rId10"/>
    <p:sldLayoutId id="2147484054" r:id="rId11"/>
    <p:sldLayoutId id="2147484066" r:id="rId12"/>
  </p:sldLayoutIdLst>
  <p:hf hdr="0" ftr="0" dt="0"/>
  <p:txStyles>
    <p:titleStyle>
      <a:lvl1pPr algn="l" rtl="0" eaLnBrk="0" fontAlgn="base" hangingPunct="0">
        <a:spcBef>
          <a:spcPct val="0"/>
        </a:spcBef>
        <a:spcAft>
          <a:spcPct val="0"/>
        </a:spcAft>
        <a:defRPr sz="3600" b="1" kern="1200">
          <a:solidFill>
            <a:srgbClr val="00285D"/>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100"/>
        </a:spcBef>
        <a:spcAft>
          <a:spcPts val="100"/>
        </a:spcAft>
        <a:buClr>
          <a:srgbClr val="023825"/>
        </a:buClr>
        <a:buSzPct val="75000"/>
        <a:buFont typeface="Wingdings 3" panose="05040102010807070707" pitchFamily="18" charset="2"/>
        <a:buChar char="u"/>
        <a:defRPr sz="2500" b="1" kern="1200">
          <a:solidFill>
            <a:schemeClr val="tx1"/>
          </a:solidFill>
          <a:latin typeface="Arial" panose="020B0604020202020204" pitchFamily="34" charset="0"/>
          <a:ea typeface="+mn-ea"/>
          <a:cs typeface="Arial" panose="020B0604020202020204" pitchFamily="34" charset="0"/>
        </a:defRPr>
      </a:lvl1pPr>
      <a:lvl2pPr marL="639763" indent="-273050" algn="l" rtl="0" eaLnBrk="0" fontAlgn="base" hangingPunct="0">
        <a:spcBef>
          <a:spcPts val="100"/>
        </a:spcBef>
        <a:spcAft>
          <a:spcPts val="100"/>
        </a:spcAft>
        <a:buClr>
          <a:schemeClr val="accent1"/>
        </a:buClr>
        <a:buSzPct val="70000"/>
        <a:buFont typeface="Wingdings 2" panose="05020102010507070707" pitchFamily="18" charset="2"/>
        <a:buChar char=""/>
        <a:defRPr sz="2200" kern="1200">
          <a:solidFill>
            <a:schemeClr val="tx1"/>
          </a:solidFill>
          <a:latin typeface="Arial" panose="020B0604020202020204" pitchFamily="34" charset="0"/>
          <a:ea typeface="+mn-ea"/>
          <a:cs typeface="Arial" panose="020B0604020202020204" pitchFamily="34" charset="0"/>
        </a:defRPr>
      </a:lvl2pPr>
      <a:lvl3pPr marL="914400" indent="-228600" algn="l" rtl="0" eaLnBrk="0" fontAlgn="base" hangingPunct="0">
        <a:spcBef>
          <a:spcPts val="100"/>
        </a:spcBef>
        <a:spcAft>
          <a:spcPts val="100"/>
        </a:spcAft>
        <a:buClr>
          <a:schemeClr val="accent2"/>
        </a:buClr>
        <a:buSzPct val="75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371600" indent="-228600" algn="l" rtl="0" eaLnBrk="0" fontAlgn="base" hangingPunct="0">
        <a:spcBef>
          <a:spcPts val="100"/>
        </a:spcBef>
        <a:spcAft>
          <a:spcPts val="100"/>
        </a:spcAft>
        <a:buClr>
          <a:srgbClr val="FF6700"/>
        </a:buClr>
        <a:buSzPct val="75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1828800" indent="-228600" algn="l" rtl="0" eaLnBrk="0" fontAlgn="base" hangingPunct="0">
        <a:spcBef>
          <a:spcPts val="100"/>
        </a:spcBef>
        <a:spcAft>
          <a:spcPts val="100"/>
        </a:spcAft>
        <a:buClr>
          <a:srgbClr val="909465"/>
        </a:buClr>
        <a:buSzPct val="65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C6DF1DA7-B44F-4330-9210-EBDC095B8B29}"/>
              </a:ext>
            </a:extLst>
          </p:cNvPr>
          <p:cNvSpPr>
            <a:spLocks noGrp="1"/>
          </p:cNvSpPr>
          <p:nvPr>
            <p:ph type="title"/>
          </p:nvPr>
        </p:nvSpPr>
        <p:spPr bwMode="auto">
          <a:xfrm>
            <a:off x="812800" y="100584"/>
            <a:ext cx="11303000" cy="50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8" name="Rectangle 7">
            <a:extLst>
              <a:ext uri="{FF2B5EF4-FFF2-40B4-BE49-F238E27FC236}">
                <a16:creationId xmlns:a16="http://schemas.microsoft.com/office/drawing/2014/main" id="{F11ACDBC-E6E0-4ED7-A5CF-43BCB23356E5}"/>
              </a:ext>
            </a:extLst>
          </p:cNvPr>
          <p:cNvSpPr/>
          <p:nvPr/>
        </p:nvSpPr>
        <p:spPr>
          <a:xfrm>
            <a:off x="63500" y="679661"/>
            <a:ext cx="711200" cy="228600"/>
          </a:xfrm>
          <a:prstGeom prst="rect">
            <a:avLst/>
          </a:prstGeom>
          <a:solidFill>
            <a:srgbClr val="00285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F6C09169-2F1E-4560-9FD9-2920C32E1A3A}"/>
              </a:ext>
            </a:extLst>
          </p:cNvPr>
          <p:cNvSpPr/>
          <p:nvPr/>
        </p:nvSpPr>
        <p:spPr>
          <a:xfrm>
            <a:off x="812800" y="679661"/>
            <a:ext cx="11404600" cy="228600"/>
          </a:xfrm>
          <a:prstGeom prst="rect">
            <a:avLst/>
          </a:prstGeom>
          <a:solidFill>
            <a:srgbClr val="0328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Slide Number Placeholder 22">
            <a:extLst>
              <a:ext uri="{FF2B5EF4-FFF2-40B4-BE49-F238E27FC236}">
                <a16:creationId xmlns:a16="http://schemas.microsoft.com/office/drawing/2014/main" id="{6ACA6215-753E-4318-8A9E-924FDACF751C}"/>
              </a:ext>
            </a:extLst>
          </p:cNvPr>
          <p:cNvSpPr txBox="1">
            <a:spLocks/>
          </p:cNvSpPr>
          <p:nvPr userDrawn="1"/>
        </p:nvSpPr>
        <p:spPr>
          <a:xfrm>
            <a:off x="90967" y="681215"/>
            <a:ext cx="71120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en-US"/>
            </a:defPPr>
            <a:lvl1pPr algn="ctr" rtl="0" eaLnBrk="1" fontAlgn="base" hangingPunct="1">
              <a:spcBef>
                <a:spcPct val="0"/>
              </a:spcBef>
              <a:spcAft>
                <a:spcPct val="0"/>
              </a:spcAft>
              <a:defRPr sz="1400" b="1"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a:lstStyle>
          <a:p>
            <a:fld id="{ADEB06A5-7D30-45DA-89FD-23BFEA83CE5D}" type="slidenum">
              <a:rPr lang="en-US" altLang="en-US" smtClean="0"/>
              <a:pPr/>
              <a:t>‹#›</a:t>
            </a:fld>
            <a:endParaRPr lang="en-US" altLang="en-US" dirty="0"/>
          </a:p>
        </p:txBody>
      </p:sp>
      <p:sp>
        <p:nvSpPr>
          <p:cNvPr id="17" name="Rectangle 16">
            <a:extLst>
              <a:ext uri="{FF2B5EF4-FFF2-40B4-BE49-F238E27FC236}">
                <a16:creationId xmlns:a16="http://schemas.microsoft.com/office/drawing/2014/main" id="{93C96CF9-35CC-460F-91E8-481A4A327516}"/>
              </a:ext>
            </a:extLst>
          </p:cNvPr>
          <p:cNvSpPr/>
          <p:nvPr userDrawn="1"/>
        </p:nvSpPr>
        <p:spPr>
          <a:xfrm>
            <a:off x="63500" y="976524"/>
            <a:ext cx="711200" cy="228600"/>
          </a:xfrm>
          <a:prstGeom prst="rect">
            <a:avLst/>
          </a:prstGeom>
          <a:solidFill>
            <a:srgbClr val="00285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100"/>
              </a:spcBef>
              <a:spcAft>
                <a:spcPts val="100"/>
              </a:spcAft>
              <a:defRPr/>
            </a:pPr>
            <a:r>
              <a:rPr lang="en-US" dirty="0">
                <a:solidFill>
                  <a:schemeClr val="bg1"/>
                </a:solidFill>
                <a:hlinkClick r:id="rId13" action="ppaction://hlinksldjump">
                  <a:extLst>
                    <a:ext uri="{A12FA001-AC4F-418D-AE19-62706E023703}">
                      <ahyp:hlinkClr xmlns:ahyp="http://schemas.microsoft.com/office/drawing/2018/hyperlinkcolor" val="tx"/>
                    </a:ext>
                  </a:extLst>
                </a:hlinkClick>
              </a:rPr>
              <a:t>Menu</a:t>
            </a:r>
            <a:endParaRPr lang="en-US" dirty="0">
              <a:solidFill>
                <a:schemeClr val="bg1"/>
              </a:solidFill>
            </a:endParaRPr>
          </a:p>
        </p:txBody>
      </p:sp>
      <p:pic>
        <p:nvPicPr>
          <p:cNvPr id="5" name="Picture 4" descr="Logo, company name&#10;&#10;Description automatically generated">
            <a:extLst>
              <a:ext uri="{FF2B5EF4-FFF2-40B4-BE49-F238E27FC236}">
                <a16:creationId xmlns:a16="http://schemas.microsoft.com/office/drawing/2014/main" id="{A90FD9D0-2E41-4A6C-8BC7-070E0B4D72FB}"/>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17967" y="123602"/>
            <a:ext cx="457200" cy="457200"/>
          </a:xfrm>
          <a:prstGeom prst="rect">
            <a:avLst/>
          </a:prstGeom>
        </p:spPr>
      </p:pic>
    </p:spTree>
    <p:extLst>
      <p:ext uri="{BB962C8B-B14F-4D97-AF65-F5344CB8AC3E}">
        <p14:creationId xmlns:p14="http://schemas.microsoft.com/office/powerpoint/2010/main" val="2536354929"/>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7" r:id="rId11"/>
  </p:sldLayoutIdLst>
  <p:hf hdr="0" ftr="0" dt="0"/>
  <p:txStyles>
    <p:titleStyle>
      <a:lvl1pPr algn="l" rtl="0" eaLnBrk="0" fontAlgn="base" hangingPunct="0">
        <a:spcBef>
          <a:spcPct val="0"/>
        </a:spcBef>
        <a:spcAft>
          <a:spcPct val="0"/>
        </a:spcAft>
        <a:defRPr sz="3600" b="1" kern="1200">
          <a:solidFill>
            <a:srgbClr val="00285D"/>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100"/>
        </a:spcBef>
        <a:spcAft>
          <a:spcPts val="100"/>
        </a:spcAft>
        <a:buClr>
          <a:srgbClr val="023825"/>
        </a:buClr>
        <a:buSzPct val="75000"/>
        <a:buFont typeface="Wingdings 3" panose="05040102010807070707" pitchFamily="18" charset="2"/>
        <a:buChar char="u"/>
        <a:defRPr sz="2500" b="1" kern="1200">
          <a:solidFill>
            <a:schemeClr val="tx1"/>
          </a:solidFill>
          <a:latin typeface="Arial" panose="020B0604020202020204" pitchFamily="34" charset="0"/>
          <a:ea typeface="+mn-ea"/>
          <a:cs typeface="Arial" panose="020B0604020202020204" pitchFamily="34" charset="0"/>
        </a:defRPr>
      </a:lvl1pPr>
      <a:lvl2pPr marL="639763" indent="-273050" algn="l" rtl="0" eaLnBrk="0" fontAlgn="base" hangingPunct="0">
        <a:spcBef>
          <a:spcPts val="100"/>
        </a:spcBef>
        <a:spcAft>
          <a:spcPts val="100"/>
        </a:spcAft>
        <a:buClr>
          <a:schemeClr val="accent1"/>
        </a:buClr>
        <a:buSzPct val="70000"/>
        <a:buFont typeface="Wingdings 2" panose="05020102010507070707" pitchFamily="18" charset="2"/>
        <a:buChar char=""/>
        <a:defRPr sz="2200" kern="1200">
          <a:solidFill>
            <a:schemeClr val="tx1"/>
          </a:solidFill>
          <a:latin typeface="Arial" panose="020B0604020202020204" pitchFamily="34" charset="0"/>
          <a:ea typeface="+mn-ea"/>
          <a:cs typeface="Arial" panose="020B0604020202020204" pitchFamily="34" charset="0"/>
        </a:defRPr>
      </a:lvl2pPr>
      <a:lvl3pPr marL="914400" indent="-228600" algn="l" rtl="0" eaLnBrk="0" fontAlgn="base" hangingPunct="0">
        <a:spcBef>
          <a:spcPts val="100"/>
        </a:spcBef>
        <a:spcAft>
          <a:spcPts val="100"/>
        </a:spcAft>
        <a:buClr>
          <a:schemeClr val="accent2"/>
        </a:buClr>
        <a:buSzPct val="75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371600" indent="-228600" algn="l" rtl="0" eaLnBrk="0" fontAlgn="base" hangingPunct="0">
        <a:spcBef>
          <a:spcPts val="100"/>
        </a:spcBef>
        <a:spcAft>
          <a:spcPts val="100"/>
        </a:spcAft>
        <a:buClr>
          <a:srgbClr val="FF6700"/>
        </a:buClr>
        <a:buSzPct val="75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1828800" indent="-228600" algn="l" rtl="0" eaLnBrk="0" fontAlgn="base" hangingPunct="0">
        <a:spcBef>
          <a:spcPts val="100"/>
        </a:spcBef>
        <a:spcAft>
          <a:spcPts val="100"/>
        </a:spcAft>
        <a:buClr>
          <a:srgbClr val="909465"/>
        </a:buClr>
        <a:buSzPct val="65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2.png"/><Relationship Id="rId2" Type="http://schemas.openxmlformats.org/officeDocument/2006/relationships/slideLayout" Target="../slideLayouts/slideLayout8.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8.xml"/><Relationship Id="rId7" Type="http://schemas.openxmlformats.org/officeDocument/2006/relationships/image" Target="../media/image39.png"/><Relationship Id="rId2" Type="http://schemas.openxmlformats.org/officeDocument/2006/relationships/slideLayout" Target="../slideLayouts/slideLayout9.xml"/><Relationship Id="rId1" Type="http://schemas.openxmlformats.org/officeDocument/2006/relationships/tags" Target="../tags/tag19.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41.jpe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36.xml"/><Relationship Id="rId18" Type="http://schemas.openxmlformats.org/officeDocument/2006/relationships/slide" Target="slide53.xml"/><Relationship Id="rId26" Type="http://schemas.openxmlformats.org/officeDocument/2006/relationships/slide" Target="slide2.xml"/><Relationship Id="rId3" Type="http://schemas.openxmlformats.org/officeDocument/2006/relationships/notesSlide" Target="../notesSlides/notesSlide2.xml"/><Relationship Id="rId21" Type="http://schemas.openxmlformats.org/officeDocument/2006/relationships/slide" Target="slide44.xml"/><Relationship Id="rId7" Type="http://schemas.openxmlformats.org/officeDocument/2006/relationships/slide" Target="slide9.xml"/><Relationship Id="rId12" Type="http://schemas.openxmlformats.org/officeDocument/2006/relationships/slide" Target="slide33.xml"/><Relationship Id="rId17" Type="http://schemas.openxmlformats.org/officeDocument/2006/relationships/slide" Target="slide51.xml"/><Relationship Id="rId25" Type="http://schemas.openxmlformats.org/officeDocument/2006/relationships/slide" Target="slide56.xml"/><Relationship Id="rId2" Type="http://schemas.openxmlformats.org/officeDocument/2006/relationships/slideLayout" Target="../slideLayouts/slideLayout2.xml"/><Relationship Id="rId16" Type="http://schemas.openxmlformats.org/officeDocument/2006/relationships/slide" Target="slide50.xml"/><Relationship Id="rId20" Type="http://schemas.openxmlformats.org/officeDocument/2006/relationships/slide" Target="slide42.xml"/><Relationship Id="rId1" Type="http://schemas.openxmlformats.org/officeDocument/2006/relationships/tags" Target="../tags/tag3.xml"/><Relationship Id="rId6" Type="http://schemas.openxmlformats.org/officeDocument/2006/relationships/slide" Target="slide7.xml"/><Relationship Id="rId11" Type="http://schemas.openxmlformats.org/officeDocument/2006/relationships/slide" Target="slide32.xml"/><Relationship Id="rId24" Type="http://schemas.openxmlformats.org/officeDocument/2006/relationships/slide" Target="slide49.xml"/><Relationship Id="rId5" Type="http://schemas.openxmlformats.org/officeDocument/2006/relationships/slide" Target="slide3.xml"/><Relationship Id="rId15" Type="http://schemas.openxmlformats.org/officeDocument/2006/relationships/slide" Target="slide40.xml"/><Relationship Id="rId23" Type="http://schemas.openxmlformats.org/officeDocument/2006/relationships/slide" Target="slide46.xml"/><Relationship Id="rId10" Type="http://schemas.openxmlformats.org/officeDocument/2006/relationships/slide" Target="slide19.xml"/><Relationship Id="rId19" Type="http://schemas.openxmlformats.org/officeDocument/2006/relationships/slide" Target="slide54.xml"/><Relationship Id="rId4" Type="http://schemas.openxmlformats.org/officeDocument/2006/relationships/slide" Target="slide1.xml"/><Relationship Id="rId9" Type="http://schemas.openxmlformats.org/officeDocument/2006/relationships/slide" Target="slide13.xml"/><Relationship Id="rId14" Type="http://schemas.openxmlformats.org/officeDocument/2006/relationships/slide" Target="slide38.xml"/><Relationship Id="rId22" Type="http://schemas.openxmlformats.org/officeDocument/2006/relationships/slide" Target="slide4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microsoft.com/office/2007/relationships/hdphoto" Target="../media/hdphoto5.wdp"/><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2.xml"/><Relationship Id="rId5" Type="http://schemas.openxmlformats.org/officeDocument/2006/relationships/image" Target="../media/image45.jpe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3.xml"/><Relationship Id="rId5" Type="http://schemas.openxmlformats.org/officeDocument/2006/relationships/image" Target="../media/image47.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4.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microsoft.com/office/2007/relationships/hdphoto" Target="../media/hdphoto7.wdp"/><Relationship Id="rId2" Type="http://schemas.openxmlformats.org/officeDocument/2006/relationships/slideLayout" Target="../slideLayouts/slideLayout10.xml"/><Relationship Id="rId1" Type="http://schemas.openxmlformats.org/officeDocument/2006/relationships/tags" Target="../tags/tag25.xml"/><Relationship Id="rId6" Type="http://schemas.openxmlformats.org/officeDocument/2006/relationships/image" Target="../media/image51.png"/><Relationship Id="rId5" Type="http://schemas.microsoft.com/office/2007/relationships/hdphoto" Target="../media/hdphoto6.wdp"/><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27.xml"/><Relationship Id="rId6" Type="http://schemas.openxmlformats.org/officeDocument/2006/relationships/image" Target="../media/image54.jpeg"/><Relationship Id="rId5" Type="http://schemas.microsoft.com/office/2007/relationships/hdphoto" Target="../media/hdphoto8.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microsoft.com/office/2007/relationships/hdphoto" Target="../media/hdphoto10.wdp"/><Relationship Id="rId2" Type="http://schemas.openxmlformats.org/officeDocument/2006/relationships/slideLayout" Target="../slideLayouts/slideLayout10.xml"/><Relationship Id="rId1" Type="http://schemas.openxmlformats.org/officeDocument/2006/relationships/tags" Target="../tags/tag28.xml"/><Relationship Id="rId6" Type="http://schemas.openxmlformats.org/officeDocument/2006/relationships/image" Target="../media/image56.png"/><Relationship Id="rId5" Type="http://schemas.microsoft.com/office/2007/relationships/hdphoto" Target="../media/hdphoto9.wdp"/><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30.xml"/><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5" Type="http://schemas.microsoft.com/office/2007/relationships/hdphoto" Target="../media/hdphoto11.wdp"/><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3.xml"/><Relationship Id="rId5" Type="http://schemas.openxmlformats.org/officeDocument/2006/relationships/image" Target="../media/image6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4.xml"/><Relationship Id="rId5" Type="http://schemas.openxmlformats.org/officeDocument/2006/relationships/image" Target="../media/image67.jpe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5.xml"/><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37.xml"/><Relationship Id="rId5" Type="http://schemas.openxmlformats.org/officeDocument/2006/relationships/image" Target="../media/image74.jpeg"/><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38.xml"/><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40.xml"/><Relationship Id="rId5" Type="http://schemas.openxmlformats.org/officeDocument/2006/relationships/image" Target="../media/image81.pn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41.xml"/><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86.jpeg"/><Relationship Id="rId2" Type="http://schemas.openxmlformats.org/officeDocument/2006/relationships/slideLayout" Target="../slideLayouts/slideLayout9.xml"/><Relationship Id="rId1" Type="http://schemas.openxmlformats.org/officeDocument/2006/relationships/tags" Target="../tags/tag4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44.xml"/><Relationship Id="rId5" Type="http://schemas.openxmlformats.org/officeDocument/2006/relationships/image" Target="../media/image89.jpeg"/><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45.xml"/><Relationship Id="rId5" Type="http://schemas.openxmlformats.org/officeDocument/2006/relationships/image" Target="../media/image91.png"/><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tags" Target="../tags/tag47.xml"/><Relationship Id="rId5" Type="http://schemas.microsoft.com/office/2007/relationships/hdphoto" Target="../media/hdphoto12.wdp"/><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1.xml"/><Relationship Id="rId1" Type="http://schemas.openxmlformats.org/officeDocument/2006/relationships/tags" Target="../tags/tag48.xml"/><Relationship Id="rId5" Type="http://schemas.openxmlformats.org/officeDocument/2006/relationships/image" Target="../media/image95.jpeg"/><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notesSlide" Target="../notesSlides/notesSlide48.xml"/><Relationship Id="rId7" Type="http://schemas.openxmlformats.org/officeDocument/2006/relationships/image" Target="../media/image99.jpeg"/><Relationship Id="rId2" Type="http://schemas.openxmlformats.org/officeDocument/2006/relationships/slideLayout" Target="../slideLayouts/slideLayout22.xml"/><Relationship Id="rId1" Type="http://schemas.openxmlformats.org/officeDocument/2006/relationships/tags" Target="../tags/tag49.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50.xml"/><Relationship Id="rId5" Type="http://schemas.openxmlformats.org/officeDocument/2006/relationships/image" Target="../media/image102.jpe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51.xml"/><Relationship Id="rId5" Type="http://schemas.openxmlformats.org/officeDocument/2006/relationships/image" Target="../media/image104.jpeg"/><Relationship Id="rId4" Type="http://schemas.openxmlformats.org/officeDocument/2006/relationships/image" Target="../media/image103.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0.xml"/><Relationship Id="rId1" Type="http://schemas.openxmlformats.org/officeDocument/2006/relationships/tags" Target="../tags/tag5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0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09.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7.xml"/><Relationship Id="rId1" Type="http://schemas.openxmlformats.org/officeDocument/2006/relationships/tags" Target="../tags/tag55.xml"/><Relationship Id="rId5" Type="http://schemas.openxmlformats.org/officeDocument/2006/relationships/image" Target="../media/image111.jpeg"/><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1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7.xml"/><Relationship Id="rId1" Type="http://schemas.openxmlformats.org/officeDocument/2006/relationships/tags" Target="../tags/tag57.xml"/><Relationship Id="rId5" Type="http://schemas.openxmlformats.org/officeDocument/2006/relationships/image" Target="../media/image114.png"/><Relationship Id="rId4" Type="http://schemas.openxmlformats.org/officeDocument/2006/relationships/image" Target="../media/image1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C0610-69E2-4423-8C6A-F2CAF494E932}"/>
              </a:ext>
            </a:extLst>
          </p:cNvPr>
          <p:cNvSpPr>
            <a:spLocks noGrp="1"/>
          </p:cNvSpPr>
          <p:nvPr>
            <p:ph type="ctrTitle" idx="4294967295"/>
          </p:nvPr>
        </p:nvSpPr>
        <p:spPr>
          <a:xfrm>
            <a:off x="1524000" y="708162"/>
            <a:ext cx="10596562" cy="1028700"/>
          </a:xfrm>
        </p:spPr>
        <p:txBody>
          <a:bodyPr>
            <a:noAutofit/>
          </a:bodyPr>
          <a:lstStyle/>
          <a:p>
            <a:pPr algn="ctr" eaLnBrk="1" fontAlgn="auto" hangingPunct="1">
              <a:spcAft>
                <a:spcPts val="0"/>
              </a:spcAft>
              <a:defRPr/>
            </a:pPr>
            <a:r>
              <a:rPr lang="en-US" sz="4800" i="1" dirty="0"/>
              <a:t>Social Security Administration </a:t>
            </a:r>
            <a:br>
              <a:rPr lang="en-US" sz="4000" i="1" dirty="0"/>
            </a:br>
            <a:endParaRPr lang="en-US" sz="3200" i="1" dirty="0"/>
          </a:p>
        </p:txBody>
      </p:sp>
      <p:sp>
        <p:nvSpPr>
          <p:cNvPr id="3" name="Rectangle 2">
            <a:extLst>
              <a:ext uri="{FF2B5EF4-FFF2-40B4-BE49-F238E27FC236}">
                <a16:creationId xmlns:a16="http://schemas.microsoft.com/office/drawing/2014/main" id="{A0DABDC3-0C96-4FBD-8058-343C32D418D7}"/>
              </a:ext>
            </a:extLst>
          </p:cNvPr>
          <p:cNvSpPr/>
          <p:nvPr/>
        </p:nvSpPr>
        <p:spPr>
          <a:xfrm>
            <a:off x="0" y="1959213"/>
            <a:ext cx="12192000" cy="1942765"/>
          </a:xfrm>
          <a:prstGeom prst="rect">
            <a:avLst/>
          </a:prstGeom>
          <a:solidFill>
            <a:srgbClr val="032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0E0CBD-F8B5-4D28-9B64-1D59BCD777D0}"/>
              </a:ext>
            </a:extLst>
          </p:cNvPr>
          <p:cNvSpPr txBox="1"/>
          <p:nvPr/>
        </p:nvSpPr>
        <p:spPr>
          <a:xfrm>
            <a:off x="-25400" y="2057400"/>
            <a:ext cx="12192000" cy="1169551"/>
          </a:xfrm>
          <a:prstGeom prst="rect">
            <a:avLst/>
          </a:prstGeom>
          <a:noFill/>
        </p:spPr>
        <p:txBody>
          <a:bodyPr wrap="square">
            <a:spAutoFit/>
          </a:bodyPr>
          <a:lstStyle/>
          <a:p>
            <a:pPr algn="ctr"/>
            <a:r>
              <a:rPr lang="en-US" sz="7000" b="1" dirty="0"/>
              <a:t>HOME OFFICE ERGONOMICS</a:t>
            </a:r>
          </a:p>
        </p:txBody>
      </p:sp>
      <p:sp>
        <p:nvSpPr>
          <p:cNvPr id="11" name="TextBox 10">
            <a:extLst>
              <a:ext uri="{FF2B5EF4-FFF2-40B4-BE49-F238E27FC236}">
                <a16:creationId xmlns:a16="http://schemas.microsoft.com/office/drawing/2014/main" id="{80767E6D-C429-490D-B042-D3FC37FB2BC4}"/>
              </a:ext>
            </a:extLst>
          </p:cNvPr>
          <p:cNvSpPr txBox="1"/>
          <p:nvPr/>
        </p:nvSpPr>
        <p:spPr>
          <a:xfrm>
            <a:off x="-25400" y="3124701"/>
            <a:ext cx="12192000" cy="584775"/>
          </a:xfrm>
          <a:prstGeom prst="rect">
            <a:avLst/>
          </a:prstGeom>
          <a:noFill/>
        </p:spPr>
        <p:txBody>
          <a:bodyPr wrap="square">
            <a:spAutoFit/>
          </a:bodyPr>
          <a:lstStyle/>
          <a:p>
            <a:pPr algn="ctr"/>
            <a:r>
              <a:rPr kumimoji="0" lang="en-US" sz="3200" b="1" i="1" u="none" strike="noStrike" kern="1200" cap="none" spc="0" normalizeH="0" baseline="0" noProof="0" dirty="0">
                <a:ln>
                  <a:noFill/>
                </a:ln>
                <a:effectLst/>
                <a:uLnTx/>
                <a:uFillTx/>
                <a:latin typeface="Arial" panose="020B0604020202020204" pitchFamily="34" charset="0"/>
                <a:ea typeface="Calibri" panose="020F0502020204030204" pitchFamily="34" charset="0"/>
                <a:cs typeface="Times New Roman" panose="02020603050405020304" pitchFamily="18" charset="0"/>
              </a:rPr>
              <a:t>Self-Assessment with Tips and Techniques</a:t>
            </a:r>
            <a:endParaRPr lang="en-US" dirty="0"/>
          </a:p>
        </p:txBody>
      </p:sp>
      <p:cxnSp>
        <p:nvCxnSpPr>
          <p:cNvPr id="12" name="Straight Connector 11">
            <a:extLst>
              <a:ext uri="{FF2B5EF4-FFF2-40B4-BE49-F238E27FC236}">
                <a16:creationId xmlns:a16="http://schemas.microsoft.com/office/drawing/2014/main" id="{31262A6D-94D4-4D6A-8724-406869FD71BE}"/>
              </a:ext>
            </a:extLst>
          </p:cNvPr>
          <p:cNvCxnSpPr/>
          <p:nvPr/>
        </p:nvCxnSpPr>
        <p:spPr>
          <a:xfrm>
            <a:off x="304800" y="3403600"/>
            <a:ext cx="1447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83D19F-B5E1-4768-B41E-CE92E665FBC8}"/>
              </a:ext>
            </a:extLst>
          </p:cNvPr>
          <p:cNvCxnSpPr/>
          <p:nvPr/>
        </p:nvCxnSpPr>
        <p:spPr>
          <a:xfrm>
            <a:off x="10414000" y="3429788"/>
            <a:ext cx="1447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CF6BD0-3AB9-4258-BC1B-4DAF597A3834}"/>
              </a:ext>
            </a:extLst>
          </p:cNvPr>
          <p:cNvCxnSpPr/>
          <p:nvPr/>
        </p:nvCxnSpPr>
        <p:spPr>
          <a:xfrm>
            <a:off x="0" y="1803400"/>
            <a:ext cx="12166600" cy="0"/>
          </a:xfrm>
          <a:prstGeom prst="line">
            <a:avLst/>
          </a:prstGeom>
          <a:ln w="28575">
            <a:solidFill>
              <a:srgbClr val="03285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E2EB738-2A63-46DE-9ADE-3ACCA3ABE73E}"/>
              </a:ext>
            </a:extLst>
          </p:cNvPr>
          <p:cNvCxnSpPr/>
          <p:nvPr/>
        </p:nvCxnSpPr>
        <p:spPr>
          <a:xfrm>
            <a:off x="-12700" y="6705600"/>
            <a:ext cx="12166600" cy="0"/>
          </a:xfrm>
          <a:prstGeom prst="line">
            <a:avLst/>
          </a:prstGeom>
          <a:ln w="28575">
            <a:solidFill>
              <a:srgbClr val="03285C"/>
            </a:solidFill>
          </a:ln>
        </p:spPr>
        <p:style>
          <a:lnRef idx="1">
            <a:schemeClr val="accent1"/>
          </a:lnRef>
          <a:fillRef idx="0">
            <a:schemeClr val="accent1"/>
          </a:fillRef>
          <a:effectRef idx="0">
            <a:schemeClr val="accent1"/>
          </a:effectRef>
          <a:fontRef idx="minor">
            <a:schemeClr val="tx1"/>
          </a:fontRef>
        </p:style>
      </p:cxnSp>
      <p:pic>
        <p:nvPicPr>
          <p:cNvPr id="30" name="Picture 29" descr="Logo, company name&#10;&#10;Description automatically generated">
            <a:extLst>
              <a:ext uri="{FF2B5EF4-FFF2-40B4-BE49-F238E27FC236}">
                <a16:creationId xmlns:a16="http://schemas.microsoft.com/office/drawing/2014/main" id="{26FEDA8F-09E8-4420-A7C1-53C4792C1B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743" y="355600"/>
            <a:ext cx="1304957" cy="1304957"/>
          </a:xfrm>
          <a:prstGeom prst="rect">
            <a:avLst/>
          </a:prstGeom>
        </p:spPr>
      </p:pic>
      <p:pic>
        <p:nvPicPr>
          <p:cNvPr id="20" name="Picture Placeholder 6" descr="A person sitting at a desk using a computer&#10;&#10;">
            <a:extLst>
              <a:ext uri="{FF2B5EF4-FFF2-40B4-BE49-F238E27FC236}">
                <a16:creationId xmlns:a16="http://schemas.microsoft.com/office/drawing/2014/main" id="{6BE851FE-F6C2-4193-B2D0-E7629E8353CC}"/>
              </a:ext>
            </a:extLst>
          </p:cNvPr>
          <p:cNvPicPr>
            <a:picLocks noGrp="1"/>
          </p:cNvPicPr>
          <p:nvPr>
            <p:ph type="pic" sz="quarter" idx="10"/>
          </p:nvPr>
        </p:nvPicPr>
        <p:blipFill rotWithShape="1">
          <a:blip r:embed="rId5" cstate="email">
            <a:extLst>
              <a:ext uri="{28A0092B-C50C-407E-A947-70E740481C1C}">
                <a14:useLocalDpi xmlns:a14="http://schemas.microsoft.com/office/drawing/2010/main"/>
              </a:ext>
            </a:extLst>
          </a:blip>
          <a:srcRect/>
          <a:stretch/>
        </p:blipFill>
        <p:spPr>
          <a:xfrm>
            <a:off x="4557609" y="4133230"/>
            <a:ext cx="3382962" cy="2378075"/>
          </a:xfrm>
        </p:spPr>
      </p:pic>
      <p:pic>
        <p:nvPicPr>
          <p:cNvPr id="8" name="Picture Placeholder 7" descr="A person sitting in a wheelchair at a table working on a laptop">
            <a:extLst>
              <a:ext uri="{FF2B5EF4-FFF2-40B4-BE49-F238E27FC236}">
                <a16:creationId xmlns:a16="http://schemas.microsoft.com/office/drawing/2014/main" id="{628627FE-5441-40EA-8D20-9818AD8D3E59}"/>
              </a:ext>
            </a:extLst>
          </p:cNvPr>
          <p:cNvPicPr>
            <a:picLocks noGrp="1" noChangeAspect="1"/>
          </p:cNvPicPr>
          <p:nvPr>
            <p:ph type="pic" sz="quarter" idx="11"/>
          </p:nvPr>
        </p:nvPicPr>
        <p:blipFill rotWithShape="1">
          <a:blip r:embed="rId6" cstate="email">
            <a:extLst>
              <a:ext uri="{28A0092B-C50C-407E-A947-70E740481C1C}">
                <a14:useLocalDpi xmlns:a14="http://schemas.microsoft.com/office/drawing/2010/main"/>
              </a:ext>
            </a:extLst>
          </a:blip>
          <a:srcRect/>
          <a:stretch/>
        </p:blipFill>
        <p:spPr>
          <a:xfrm>
            <a:off x="660204" y="4147517"/>
            <a:ext cx="3665527" cy="2378075"/>
          </a:xfrm>
        </p:spPr>
      </p:pic>
      <p:pic>
        <p:nvPicPr>
          <p:cNvPr id="19" name="Picture Placeholder 18" descr="A person sitting at a table using a laptop">
            <a:extLst>
              <a:ext uri="{FF2B5EF4-FFF2-40B4-BE49-F238E27FC236}">
                <a16:creationId xmlns:a16="http://schemas.microsoft.com/office/drawing/2014/main" id="{A1285283-8BC4-48D8-8E16-A5E1C447233F}"/>
              </a:ext>
            </a:extLst>
          </p:cNvPr>
          <p:cNvPicPr>
            <a:picLocks noGrp="1" noChangeAspect="1"/>
          </p:cNvPicPr>
          <p:nvPr>
            <p:ph type="pic" sz="quarter" idx="12"/>
          </p:nvPr>
        </p:nvPicPr>
        <p:blipFill>
          <a:blip r:embed="rId7" cstate="email">
            <a:extLst>
              <a:ext uri="{28A0092B-C50C-407E-A947-70E740481C1C}">
                <a14:useLocalDpi xmlns:a14="http://schemas.microsoft.com/office/drawing/2010/main"/>
              </a:ext>
            </a:extLst>
          </a:blip>
          <a:srcRect/>
          <a:stretch>
            <a:fillRect/>
          </a:stretch>
        </p:blipFill>
        <p:spPr>
          <a:xfrm>
            <a:off x="8172450" y="4148138"/>
            <a:ext cx="3382963" cy="2378075"/>
          </a:xfr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20/20/20 Micro-break Guideline</a:t>
            </a:r>
          </a:p>
        </p:txBody>
      </p:sp>
      <p:pic>
        <p:nvPicPr>
          <p:cNvPr id="7" name="Picture Placeholder 6" descr="Calendar&#10;&#10;">
            <a:extLst>
              <a:ext uri="{FF2B5EF4-FFF2-40B4-BE49-F238E27FC236}">
                <a16:creationId xmlns:a16="http://schemas.microsoft.com/office/drawing/2014/main" id="{E952F12A-1F27-452B-BF81-0FDE99594294}"/>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Physically active micro-breaks </a:t>
            </a:r>
          </a:p>
          <a:p>
            <a:pPr lvl="1"/>
            <a:r>
              <a:rPr lang="en-US" dirty="0"/>
              <a:t>20 seconds in length</a:t>
            </a:r>
          </a:p>
          <a:p>
            <a:pPr lvl="1"/>
            <a:r>
              <a:rPr lang="en-US" dirty="0"/>
              <a:t>Every 20 minutes</a:t>
            </a:r>
          </a:p>
          <a:p>
            <a:pPr lvl="1"/>
            <a:r>
              <a:rPr lang="en-US" dirty="0"/>
              <a:t>Practice for next 20 days </a:t>
            </a:r>
          </a:p>
          <a:p>
            <a:r>
              <a:rPr lang="en-US" dirty="0"/>
              <a:t>Plan a strategy that works for you</a:t>
            </a:r>
          </a:p>
          <a:p>
            <a:pPr lvl="1"/>
            <a:r>
              <a:rPr lang="en-US" dirty="0"/>
              <a:t>Post-it notes</a:t>
            </a:r>
          </a:p>
          <a:p>
            <a:pPr lvl="1"/>
            <a:r>
              <a:rPr lang="en-US" dirty="0"/>
              <a:t>Drink a lot of water</a:t>
            </a:r>
          </a:p>
          <a:p>
            <a:pPr lvl="1"/>
            <a:r>
              <a:rPr lang="en-US" dirty="0"/>
              <a:t>Set reminders on calendar</a:t>
            </a:r>
          </a:p>
          <a:p>
            <a:r>
              <a:rPr lang="en-US" dirty="0"/>
              <a:t>Make it happen and reap reward</a:t>
            </a:r>
          </a:p>
          <a:p>
            <a:endParaRPr lang="en-US" dirty="0"/>
          </a:p>
        </p:txBody>
      </p:sp>
    </p:spTree>
    <p:custDataLst>
      <p:tags r:id="rId1"/>
    </p:custDataLst>
    <p:extLst>
      <p:ext uri="{BB962C8B-B14F-4D97-AF65-F5344CB8AC3E}">
        <p14:creationId xmlns:p14="http://schemas.microsoft.com/office/powerpoint/2010/main" val="69684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Setting up Your Home Office</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Setup considerations</a:t>
            </a:r>
          </a:p>
          <a:p>
            <a:pPr lvl="1"/>
            <a:r>
              <a:rPr lang="en-US" dirty="0"/>
              <a:t>Where to locate office</a:t>
            </a:r>
          </a:p>
          <a:p>
            <a:pPr lvl="1"/>
            <a:r>
              <a:rPr lang="en-US" dirty="0"/>
              <a:t>Share office </a:t>
            </a:r>
          </a:p>
          <a:p>
            <a:pPr lvl="1"/>
            <a:r>
              <a:rPr lang="en-US" dirty="0"/>
              <a:t>Chair</a:t>
            </a:r>
          </a:p>
          <a:p>
            <a:pPr lvl="2"/>
            <a:r>
              <a:rPr lang="en-US" dirty="0"/>
              <a:t>Kitchen chairs</a:t>
            </a:r>
          </a:p>
          <a:p>
            <a:pPr lvl="2"/>
            <a:r>
              <a:rPr lang="en-US" dirty="0"/>
              <a:t>Ergonomics chair</a:t>
            </a:r>
          </a:p>
          <a:p>
            <a:pPr lvl="1"/>
            <a:r>
              <a:rPr lang="en-US" dirty="0"/>
              <a:t>Desk or table</a:t>
            </a:r>
          </a:p>
          <a:p>
            <a:pPr lvl="2"/>
            <a:r>
              <a:rPr lang="en-US" dirty="0"/>
              <a:t>Fixed height </a:t>
            </a:r>
          </a:p>
          <a:p>
            <a:pPr lvl="2"/>
            <a:r>
              <a:rPr lang="en-US" dirty="0"/>
              <a:t>Height adjustable </a:t>
            </a:r>
          </a:p>
          <a:p>
            <a:pPr lvl="1"/>
            <a:r>
              <a:rPr lang="en-US" dirty="0"/>
              <a:t>Computer equipment</a:t>
            </a:r>
          </a:p>
          <a:p>
            <a:pPr lvl="2"/>
            <a:r>
              <a:rPr lang="en-US" dirty="0"/>
              <a:t>Laptop</a:t>
            </a:r>
          </a:p>
          <a:p>
            <a:pPr lvl="2"/>
            <a:r>
              <a:rPr lang="en-US" dirty="0"/>
              <a:t>Desktop</a:t>
            </a:r>
          </a:p>
        </p:txBody>
      </p:sp>
      <p:pic>
        <p:nvPicPr>
          <p:cNvPr id="6" name="Picture Placeholder 5" descr="A person working on a computer&#10;&#10;Description automatically generated with medium confidence">
            <a:extLst>
              <a:ext uri="{FF2B5EF4-FFF2-40B4-BE49-F238E27FC236}">
                <a16:creationId xmlns:a16="http://schemas.microsoft.com/office/drawing/2014/main" id="{DEA3159C-3B0D-4D64-BBF7-FD2F0B52F3AB}"/>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379589376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500"/>
                                        <p:tgtEl>
                                          <p:spTgt spid="8">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fade">
                                      <p:cBhvr>
                                        <p:cTn id="28" dur="500"/>
                                        <p:tgtEl>
                                          <p:spTgt spid="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500"/>
                                        <p:tgtEl>
                                          <p:spTgt spid="8">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fade">
                                      <p:cBhvr>
                                        <p:cTn id="36" dur="500"/>
                                        <p:tgtEl>
                                          <p:spTgt spid="8">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Effect transition="in" filter="fade">
                                      <p:cBhvr>
                                        <p:cTn id="39" dur="500"/>
                                        <p:tgtEl>
                                          <p:spTgt spid="8">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fade">
                                      <p:cBhvr>
                                        <p:cTn id="44" dur="500"/>
                                        <p:tgtEl>
                                          <p:spTgt spid="8">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fade">
                                      <p:cBhvr>
                                        <p:cTn id="47" dur="500"/>
                                        <p:tgtEl>
                                          <p:spTgt spid="8">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xEl>
                                              <p:pRg st="11" end="11"/>
                                            </p:txEl>
                                          </p:spTgt>
                                        </p:tgtEl>
                                        <p:attrNameLst>
                                          <p:attrName>style.visibility</p:attrName>
                                        </p:attrNameLst>
                                      </p:cBhvr>
                                      <p:to>
                                        <p:strVal val="visible"/>
                                      </p:to>
                                    </p:set>
                                    <p:animEffect transition="in" filter="fade">
                                      <p:cBhvr>
                                        <p:cTn id="50"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Step-by-Step Approach</a:t>
            </a:r>
          </a:p>
        </p:txBody>
      </p:sp>
      <p:pic>
        <p:nvPicPr>
          <p:cNvPr id="17" name="Picture Placeholder 16" descr="A picture containing text, indoor, floor, desk&#10;&#10;Description automatically generated">
            <a:extLst>
              <a:ext uri="{FF2B5EF4-FFF2-40B4-BE49-F238E27FC236}">
                <a16:creationId xmlns:a16="http://schemas.microsoft.com/office/drawing/2014/main" id="{2B8B392B-4EFE-4FD6-84A5-3B192D65D1BB}"/>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What is possible </a:t>
            </a:r>
          </a:p>
          <a:p>
            <a:pPr lvl="1"/>
            <a:r>
              <a:rPr lang="en-US" dirty="0"/>
              <a:t>Come up with creative solutions</a:t>
            </a:r>
          </a:p>
          <a:p>
            <a:pPr lvl="1"/>
            <a:r>
              <a:rPr lang="en-US" dirty="0"/>
              <a:t>Make it work</a:t>
            </a:r>
          </a:p>
          <a:p>
            <a:r>
              <a:rPr lang="en-US" dirty="0"/>
              <a:t>Setup process </a:t>
            </a:r>
          </a:p>
          <a:p>
            <a:pPr lvl="1"/>
            <a:r>
              <a:rPr lang="en-US" dirty="0"/>
              <a:t>Step-by-step</a:t>
            </a:r>
          </a:p>
          <a:p>
            <a:pPr lvl="1"/>
            <a:r>
              <a:rPr lang="en-US" dirty="0"/>
              <a:t>Suggestions</a:t>
            </a:r>
          </a:p>
          <a:p>
            <a:r>
              <a:rPr lang="en-US" dirty="0"/>
              <a:t>Examples</a:t>
            </a:r>
          </a:p>
          <a:p>
            <a:pPr lvl="1"/>
            <a:r>
              <a:rPr lang="en-US" dirty="0"/>
              <a:t>Basement spare area</a:t>
            </a:r>
          </a:p>
          <a:p>
            <a:pPr lvl="1"/>
            <a:r>
              <a:rPr lang="en-US" dirty="0"/>
              <a:t>Kitchen counter and stool </a:t>
            </a:r>
          </a:p>
          <a:p>
            <a:r>
              <a:rPr lang="en-US" dirty="0"/>
              <a:t>Figure out what works best for you!</a:t>
            </a:r>
          </a:p>
        </p:txBody>
      </p:sp>
      <p:pic>
        <p:nvPicPr>
          <p:cNvPr id="19" name="Picture Placeholder 18" descr="A person sitting at a table working on a computer&#10;&#10;Description automatically generated with medium confidence">
            <a:extLst>
              <a:ext uri="{FF2B5EF4-FFF2-40B4-BE49-F238E27FC236}">
                <a16:creationId xmlns:a16="http://schemas.microsoft.com/office/drawing/2014/main" id="{EA650E79-0CD2-4528-AA23-B8BC2ECA117D}"/>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a:stretch/>
        </p:blipFill>
        <p:spPr>
          <a:xfrm>
            <a:off x="6248400" y="3886200"/>
            <a:ext cx="5715000" cy="2560320"/>
          </a:xfrm>
        </p:spPr>
      </p:pic>
      <p:pic>
        <p:nvPicPr>
          <p:cNvPr id="4" name="Picture 3" descr="Person sitting at a desk">
            <a:extLst>
              <a:ext uri="{FF2B5EF4-FFF2-40B4-BE49-F238E27FC236}">
                <a16:creationId xmlns:a16="http://schemas.microsoft.com/office/drawing/2014/main" id="{B4F130C5-8186-410F-9C07-BAD192DC570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48400" y="1071880"/>
            <a:ext cx="5715000" cy="5421527"/>
          </a:xfrm>
          <a:prstGeom prst="rect">
            <a:avLst/>
          </a:prstGeom>
        </p:spPr>
      </p:pic>
    </p:spTree>
    <p:custDataLst>
      <p:tags r:id="rId1"/>
    </p:custDataLst>
    <p:extLst>
      <p:ext uri="{BB962C8B-B14F-4D97-AF65-F5344CB8AC3E}">
        <p14:creationId xmlns:p14="http://schemas.microsoft.com/office/powerpoint/2010/main" val="269454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500"/>
                                        <p:tgtEl>
                                          <p:spTgt spid="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fade">
                                      <p:cBhvr>
                                        <p:cTn id="40" dur="500"/>
                                        <p:tgtEl>
                                          <p:spTgt spid="8">
                                            <p:txEl>
                                              <p:pRg st="6" end="6"/>
                                            </p:txEl>
                                          </p:spTgt>
                                        </p:tgtEl>
                                      </p:cBhvr>
                                    </p:animEffect>
                                  </p:childTnLst>
                                </p:cTn>
                              </p:par>
                              <p:par>
                                <p:cTn id="41" presetID="10" presetClass="exit" presetSubtype="0" fill="hold"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fade">
                                      <p:cBhvr>
                                        <p:cTn id="48" dur="500"/>
                                        <p:tgtEl>
                                          <p:spTgt spid="8">
                                            <p:txEl>
                                              <p:pRg st="7" end="7"/>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xEl>
                                              <p:pRg st="8" end="8"/>
                                            </p:txEl>
                                          </p:spTgt>
                                        </p:tgtEl>
                                        <p:attrNameLst>
                                          <p:attrName>style.visibility</p:attrName>
                                        </p:attrNameLst>
                                      </p:cBhvr>
                                      <p:to>
                                        <p:strVal val="visible"/>
                                      </p:to>
                                    </p:set>
                                    <p:animEffect transition="in" filter="fade">
                                      <p:cBhvr>
                                        <p:cTn id="56" dur="500"/>
                                        <p:tgtEl>
                                          <p:spTgt spid="8">
                                            <p:txEl>
                                              <p:pRg st="8" end="8"/>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xEl>
                                              <p:pRg st="9" end="9"/>
                                            </p:txEl>
                                          </p:spTgt>
                                        </p:tgtEl>
                                        <p:attrNameLst>
                                          <p:attrName>style.visibility</p:attrName>
                                        </p:attrNameLst>
                                      </p:cBhvr>
                                      <p:to>
                                        <p:strVal val="visible"/>
                                      </p:to>
                                    </p:set>
                                    <p:animEffect transition="in" filter="fade">
                                      <p:cBhvr>
                                        <p:cTn id="64"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Location</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Potential options</a:t>
            </a:r>
          </a:p>
          <a:p>
            <a:pPr lvl="1"/>
            <a:r>
              <a:rPr lang="en-US" dirty="0"/>
              <a:t>Dedicated or shared space?</a:t>
            </a:r>
          </a:p>
          <a:p>
            <a:pPr lvl="1"/>
            <a:r>
              <a:rPr lang="en-US" dirty="0"/>
              <a:t>Used only by you or by other household members as well?</a:t>
            </a:r>
          </a:p>
        </p:txBody>
      </p:sp>
      <p:pic>
        <p:nvPicPr>
          <p:cNvPr id="6" name="Picture Placeholder 5" descr="Two people looking at a computer&#10;&#10;">
            <a:extLst>
              <a:ext uri="{FF2B5EF4-FFF2-40B4-BE49-F238E27FC236}">
                <a16:creationId xmlns:a16="http://schemas.microsoft.com/office/drawing/2014/main" id="{E8FAE2E2-E52D-4AA1-AD94-B0FFDDFAA274}"/>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20221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Space – Dedicated</a:t>
            </a:r>
          </a:p>
        </p:txBody>
      </p:sp>
      <p:pic>
        <p:nvPicPr>
          <p:cNvPr id="15" name="Picture Placeholder 14" descr="A picture containing indoor, wall, floor, white&#10;&#10;Description automatically generated">
            <a:extLst>
              <a:ext uri="{FF2B5EF4-FFF2-40B4-BE49-F238E27FC236}">
                <a16:creationId xmlns:a16="http://schemas.microsoft.com/office/drawing/2014/main" id="{B2E3AE11-42A7-4FA9-B965-B96790E21DEF}"/>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838" y="1006475"/>
            <a:ext cx="4906962" cy="5440363"/>
          </a:xfrm>
        </p:spPr>
        <p:txBody>
          <a:bodyPr/>
          <a:lstStyle/>
          <a:p>
            <a:r>
              <a:rPr lang="en-US" dirty="0"/>
              <a:t>Dedicated</a:t>
            </a:r>
          </a:p>
          <a:p>
            <a:pPr lvl="1"/>
            <a:r>
              <a:rPr lang="en-US" dirty="0"/>
              <a:t>Leave setup in office configuration</a:t>
            </a:r>
          </a:p>
          <a:p>
            <a:pPr lvl="2"/>
            <a:r>
              <a:rPr lang="en-US" dirty="0"/>
              <a:t>Spare bedroom</a:t>
            </a:r>
          </a:p>
          <a:p>
            <a:pPr lvl="2"/>
            <a:r>
              <a:rPr lang="en-US" dirty="0"/>
              <a:t>Closet turned into functional office space</a:t>
            </a:r>
          </a:p>
          <a:p>
            <a:pPr lvl="2"/>
            <a:r>
              <a:rPr lang="en-US" dirty="0"/>
              <a:t>Available kitchen counter or dining room table</a:t>
            </a:r>
          </a:p>
          <a:p>
            <a:pPr lvl="1"/>
            <a:r>
              <a:rPr lang="en-US" dirty="0"/>
              <a:t>May offer additional privacy</a:t>
            </a:r>
          </a:p>
          <a:p>
            <a:pPr lvl="2"/>
            <a:r>
              <a:rPr lang="en-US" dirty="0"/>
              <a:t>Both visual and auditory</a:t>
            </a:r>
          </a:p>
        </p:txBody>
      </p:sp>
      <p:pic>
        <p:nvPicPr>
          <p:cNvPr id="4" name="Picture 3" descr="A person working on a computer&#10;&#10;Description automatically generated with medium confidence">
            <a:extLst>
              <a:ext uri="{FF2B5EF4-FFF2-40B4-BE49-F238E27FC236}">
                <a16:creationId xmlns:a16="http://schemas.microsoft.com/office/drawing/2014/main" id="{979B87C3-8284-48C2-9026-E93F632A8A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84686" y="1097280"/>
            <a:ext cx="5685971" cy="4241800"/>
          </a:xfrm>
          <a:prstGeom prst="rect">
            <a:avLst/>
          </a:prstGeom>
        </p:spPr>
      </p:pic>
      <p:pic>
        <p:nvPicPr>
          <p:cNvPr id="6" name="Picture 5" descr="A person sitting at a counter">
            <a:extLst>
              <a:ext uri="{FF2B5EF4-FFF2-40B4-BE49-F238E27FC236}">
                <a16:creationId xmlns:a16="http://schemas.microsoft.com/office/drawing/2014/main" id="{9D0BCE39-2ABF-43AE-BBBF-518138C5547B}"/>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6262914" y="1120212"/>
            <a:ext cx="5685971" cy="5424104"/>
          </a:xfrm>
          <a:prstGeom prst="rect">
            <a:avLst/>
          </a:prstGeom>
        </p:spPr>
      </p:pic>
    </p:spTree>
    <p:custDataLst>
      <p:tags r:id="rId1"/>
    </p:custDataLst>
    <p:extLst>
      <p:ext uri="{BB962C8B-B14F-4D97-AF65-F5344CB8AC3E}">
        <p14:creationId xmlns:p14="http://schemas.microsoft.com/office/powerpoint/2010/main" val="127038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par>
                                <p:cTn id="26" presetID="10" presetClass="exit" presetSubtype="0" fill="hold"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Effect transition="in" filter="fade">
                                      <p:cBhvr>
                                        <p:cTn id="36" dur="500"/>
                                        <p:tgtEl>
                                          <p:spTgt spid="8">
                                            <p:txEl>
                                              <p:pRg st="4" end="4"/>
                                            </p:txEl>
                                          </p:spTgt>
                                        </p:tgtEl>
                                      </p:cBhvr>
                                    </p:animEffect>
                                  </p:childTnLst>
                                </p:cTn>
                              </p:par>
                              <p:par>
                                <p:cTn id="37" presetID="10" presetClass="exit" presetSubtype="0" fill="hold"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6" end="6"/>
                                            </p:txEl>
                                          </p:spTgt>
                                        </p:tgtEl>
                                        <p:attrNameLst>
                                          <p:attrName>style.visibility</p:attrName>
                                        </p:attrNameLst>
                                      </p:cBhvr>
                                      <p:to>
                                        <p:strVal val="visible"/>
                                      </p:to>
                                    </p:set>
                                    <p:animEffect transition="in" filter="fade">
                                      <p:cBhvr>
                                        <p:cTn id="5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Space – Multi-purpose</a:t>
            </a:r>
          </a:p>
        </p:txBody>
      </p:sp>
      <p:pic>
        <p:nvPicPr>
          <p:cNvPr id="7" name="Picture Placeholder 6" descr="A person sitting at a table with a computer ">
            <a:extLst>
              <a:ext uri="{FF2B5EF4-FFF2-40B4-BE49-F238E27FC236}">
                <a16:creationId xmlns:a16="http://schemas.microsoft.com/office/drawing/2014/main" id="{A5ECD924-D086-421A-955F-D2E76757353A}"/>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6248400" y="1097281"/>
            <a:ext cx="5715000" cy="2651760"/>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Multi-purpose area</a:t>
            </a:r>
          </a:p>
          <a:p>
            <a:pPr lvl="1"/>
            <a:r>
              <a:rPr lang="en-US" dirty="0"/>
              <a:t>During work hours space may be work desk</a:t>
            </a:r>
          </a:p>
          <a:p>
            <a:pPr lvl="1"/>
            <a:r>
              <a:rPr lang="en-US" dirty="0"/>
              <a:t>At mealtime shift back to being kitchen or dining room table</a:t>
            </a:r>
          </a:p>
          <a:p>
            <a:r>
              <a:rPr lang="en-US" dirty="0"/>
              <a:t>Primary objective</a:t>
            </a:r>
          </a:p>
          <a:p>
            <a:pPr lvl="1"/>
            <a:r>
              <a:rPr lang="en-US" dirty="0"/>
              <a:t>Easy as possible to make transition</a:t>
            </a:r>
          </a:p>
          <a:p>
            <a:pPr lvl="2"/>
            <a:r>
              <a:rPr lang="en-US" dirty="0"/>
              <a:t>Quickly pack up office equipment</a:t>
            </a:r>
          </a:p>
          <a:p>
            <a:pPr lvl="2"/>
            <a:r>
              <a:rPr lang="en-US" dirty="0"/>
              <a:t>Store in easily accessed location</a:t>
            </a:r>
          </a:p>
          <a:p>
            <a:pPr lvl="2"/>
            <a:r>
              <a:rPr lang="en-US" dirty="0"/>
              <a:t>Travel backpack </a:t>
            </a:r>
          </a:p>
          <a:p>
            <a:pPr lvl="2"/>
            <a:r>
              <a:rPr lang="en-US" dirty="0"/>
              <a:t>Small rolling file drawers </a:t>
            </a:r>
          </a:p>
        </p:txBody>
      </p:sp>
      <p:pic>
        <p:nvPicPr>
          <p:cNvPr id="20" name="Picture Placeholder 19" descr="A picture containing a backpack">
            <a:extLst>
              <a:ext uri="{FF2B5EF4-FFF2-40B4-BE49-F238E27FC236}">
                <a16:creationId xmlns:a16="http://schemas.microsoft.com/office/drawing/2014/main" id="{B67DD69D-BCA7-43BF-BD38-39272BF8FF97}"/>
              </a:ext>
            </a:extLst>
          </p:cNvPr>
          <p:cNvPicPr>
            <a:picLocks noGrp="1" noChangeAspect="1"/>
          </p:cNvPicPr>
          <p:nvPr>
            <p:ph type="pic" sz="quarter" idx="12"/>
          </p:nvPr>
        </p:nvPicPr>
        <p:blipFill rotWithShape="1">
          <a:blip r:embed="rId5" cstate="email">
            <a:extLst>
              <a:ext uri="{BEBA8EAE-BF5A-486C-A8C5-ECC9F3942E4B}">
                <a14:imgProps xmlns:a14="http://schemas.microsoft.com/office/drawing/2010/main">
                  <a14:imgLayer r:embed="rId6">
                    <a14:imgEffect>
                      <a14:backgroundRemoval t="4000" b="93250" l="20167" r="79167">
                        <a14:foregroundMark x1="40000" y1="86000" x2="40000" y2="86000"/>
                        <a14:foregroundMark x1="39167" y1="86500" x2="46333" y2="93250"/>
                        <a14:foregroundMark x1="40667" y1="81000" x2="42500" y2="64250"/>
                        <a14:foregroundMark x1="41000" y1="77500" x2="51667" y2="87750"/>
                        <a14:foregroundMark x1="51667" y1="87750" x2="58500" y2="83750"/>
                        <a14:foregroundMark x1="58167" y1="73750" x2="57000" y2="62000"/>
                        <a14:foregroundMark x1="45167" y1="13500" x2="43667" y2="6750"/>
                        <a14:foregroundMark x1="46667" y1="9000" x2="43000" y2="7750"/>
                        <a14:foregroundMark x1="47333" y1="8250" x2="41000" y2="7250"/>
                        <a14:foregroundMark x1="43333" y1="4000" x2="50333" y2="7750"/>
                        <a14:foregroundMark x1="49333" y1="6250" x2="44000" y2="9500"/>
                        <a14:foregroundMark x1="46667" y1="8250" x2="50667" y2="23000"/>
                        <a14:foregroundMark x1="45500" y1="12250" x2="47000" y2="31250"/>
                        <a14:foregroundMark x1="47000" y1="31250" x2="46333" y2="34500"/>
                        <a14:foregroundMark x1="48833" y1="19500" x2="57500" y2="32250"/>
                        <a14:foregroundMark x1="50000" y1="21750" x2="43000" y2="6750"/>
                        <a14:foregroundMark x1="43000" y1="6250" x2="41500" y2="8250"/>
                      </a14:backgroundRemoval>
                    </a14:imgEffect>
                  </a14:imgLayer>
                </a14:imgProps>
              </a:ext>
              <a:ext uri="{28A0092B-C50C-407E-A947-70E740481C1C}">
                <a14:useLocalDpi xmlns:a14="http://schemas.microsoft.com/office/drawing/2010/main"/>
              </a:ext>
            </a:extLst>
          </a:blip>
          <a:srcRect l="13298" r="13298"/>
          <a:stretch/>
        </p:blipFill>
        <p:spPr/>
      </p:pic>
      <p:pic>
        <p:nvPicPr>
          <p:cNvPr id="22" name="Picture Placeholder 21" descr="A picture containing file drawer">
            <a:extLst>
              <a:ext uri="{FF2B5EF4-FFF2-40B4-BE49-F238E27FC236}">
                <a16:creationId xmlns:a16="http://schemas.microsoft.com/office/drawing/2014/main" id="{C05E6312-AF6D-4B40-B60E-F123AD8C9188}"/>
              </a:ext>
            </a:extLst>
          </p:cNvPr>
          <p:cNvPicPr>
            <a:picLocks noGrp="1" noChangeAspect="1"/>
          </p:cNvPicPr>
          <p:nvPr>
            <p:ph type="pic" sz="quarter" idx="13"/>
          </p:nvPr>
        </p:nvPicPr>
        <p:blipFill rotWithShape="1">
          <a:blip r:embed="rId7" cstate="email">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177540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500"/>
                                        <p:tgtEl>
                                          <p:spTgt spid="8">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Effect transition="in" filter="fade">
                                      <p:cBhvr>
                                        <p:cTn id="39" dur="500"/>
                                        <p:tgtEl>
                                          <p:spTgt spid="8">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fade">
                                      <p:cBhvr>
                                        <p:cTn id="4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Single or Multi-user</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Single-user office</a:t>
            </a:r>
          </a:p>
          <a:p>
            <a:pPr lvl="1"/>
            <a:r>
              <a:rPr lang="en-US" dirty="0"/>
              <a:t>If only you use it</a:t>
            </a:r>
          </a:p>
          <a:p>
            <a:pPr lvl="1"/>
            <a:r>
              <a:rPr lang="en-US" dirty="0"/>
              <a:t>Setup for yourself and leave it that way</a:t>
            </a:r>
          </a:p>
          <a:p>
            <a:r>
              <a:rPr lang="en-US" dirty="0"/>
              <a:t>Multi-user office</a:t>
            </a:r>
          </a:p>
          <a:p>
            <a:pPr lvl="1"/>
            <a:r>
              <a:rPr lang="en-US" dirty="0"/>
              <a:t>Adds more complexity</a:t>
            </a:r>
          </a:p>
          <a:p>
            <a:pPr lvl="2"/>
            <a:r>
              <a:rPr lang="en-US" dirty="0"/>
              <a:t>One person 6 feet tall</a:t>
            </a:r>
          </a:p>
          <a:p>
            <a:pPr lvl="2"/>
            <a:r>
              <a:rPr lang="en-US" dirty="0"/>
              <a:t>Another may be 5 feet tall</a:t>
            </a:r>
          </a:p>
          <a:p>
            <a:pPr lvl="1"/>
            <a:r>
              <a:rPr lang="en-US" dirty="0"/>
              <a:t>Consider chair and desk height</a:t>
            </a:r>
          </a:p>
          <a:p>
            <a:pPr lvl="2"/>
            <a:r>
              <a:rPr lang="en-US" dirty="0"/>
              <a:t>Adjusted from one person to next</a:t>
            </a:r>
          </a:p>
        </p:txBody>
      </p:sp>
      <p:pic>
        <p:nvPicPr>
          <p:cNvPr id="9" name="Picture Placeholder 8" descr="Person talking on a phone">
            <a:extLst>
              <a:ext uri="{FF2B5EF4-FFF2-40B4-BE49-F238E27FC236}">
                <a16:creationId xmlns:a16="http://schemas.microsoft.com/office/drawing/2014/main" id="{CFBADDA9-D497-461A-8220-6FC499DEACDE}"/>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6248400" y="1097281"/>
            <a:ext cx="5715000" cy="2651760"/>
          </a:xfrm>
        </p:spPr>
      </p:pic>
      <p:pic>
        <p:nvPicPr>
          <p:cNvPr id="6" name="Picture Placeholder 5" descr="A person sitting at a table with a computer and papers&#10;&#10;Description automatically generated with low confidence">
            <a:extLst>
              <a:ext uri="{FF2B5EF4-FFF2-40B4-BE49-F238E27FC236}">
                <a16:creationId xmlns:a16="http://schemas.microsoft.com/office/drawing/2014/main" id="{8D00EB08-948C-4A0E-A299-0C1D70FB6981}"/>
              </a:ext>
            </a:extLst>
          </p:cNvPr>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131622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animEffect transition="in" filter="fade">
                                      <p:cBhvr>
                                        <p:cTn id="30" dur="500"/>
                                        <p:tgtEl>
                                          <p:spTgt spid="8">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animEffect transition="in" filter="fade">
                                      <p:cBhvr>
                                        <p:cTn id="33" dur="500"/>
                                        <p:tgtEl>
                                          <p:spTgt spid="8">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8" end="8"/>
                                            </p:txEl>
                                          </p:spTgt>
                                        </p:tgtEl>
                                        <p:attrNameLst>
                                          <p:attrName>style.visibility</p:attrName>
                                        </p:attrNameLst>
                                      </p:cBhvr>
                                      <p:to>
                                        <p:strVal val="visible"/>
                                      </p:to>
                                    </p:set>
                                    <p:animEffect transition="in" filter="fade">
                                      <p:cBhvr>
                                        <p:cTn id="3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Location</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Shared-space home offices</a:t>
            </a:r>
          </a:p>
          <a:p>
            <a:pPr lvl="1"/>
            <a:r>
              <a:rPr lang="en-US" dirty="0"/>
              <a:t>Evolve over time</a:t>
            </a:r>
          </a:p>
          <a:p>
            <a:pPr lvl="1"/>
            <a:r>
              <a:rPr lang="en-US" dirty="0"/>
              <a:t>Work on “making it work” the best for you</a:t>
            </a:r>
          </a:p>
          <a:p>
            <a:r>
              <a:rPr lang="en-US" dirty="0"/>
              <a:t>Determine</a:t>
            </a:r>
          </a:p>
          <a:p>
            <a:pPr lvl="1"/>
            <a:r>
              <a:rPr lang="en-US" dirty="0"/>
              <a:t>Share or dedicated?</a:t>
            </a:r>
          </a:p>
          <a:p>
            <a:pPr lvl="1"/>
            <a:r>
              <a:rPr lang="en-US" dirty="0"/>
              <a:t>Single or multi-user?</a:t>
            </a:r>
          </a:p>
        </p:txBody>
      </p:sp>
      <p:pic>
        <p:nvPicPr>
          <p:cNvPr id="6" name="Picture Placeholder 5" descr="A desk with a computer and a desktop on it&#10;&#10;">
            <a:extLst>
              <a:ext uri="{FF2B5EF4-FFF2-40B4-BE49-F238E27FC236}">
                <a16:creationId xmlns:a16="http://schemas.microsoft.com/office/drawing/2014/main" id="{40A13402-5699-41A0-85FB-D43C5AB60ED9}"/>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8757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Chair and Desk Set-up and Use</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Chair and desk configurations</a:t>
            </a:r>
          </a:p>
          <a:p>
            <a:pPr lvl="1"/>
            <a:r>
              <a:rPr lang="en-US" dirty="0"/>
              <a:t>Fixed height chair and desk </a:t>
            </a:r>
          </a:p>
          <a:p>
            <a:pPr lvl="1"/>
            <a:r>
              <a:rPr lang="en-US" dirty="0"/>
              <a:t>Fully height adjustable chair and desk </a:t>
            </a:r>
          </a:p>
          <a:p>
            <a:pPr lvl="1"/>
            <a:r>
              <a:rPr lang="en-US" dirty="0"/>
              <a:t>Combinations in between</a:t>
            </a:r>
          </a:p>
          <a:p>
            <a:pPr lvl="1"/>
            <a:r>
              <a:rPr lang="en-US" dirty="0"/>
              <a:t>Living room couch or recliner</a:t>
            </a:r>
          </a:p>
          <a:p>
            <a:pPr lvl="1"/>
            <a:r>
              <a:rPr lang="en-US" dirty="0"/>
              <a:t>Standing position</a:t>
            </a:r>
          </a:p>
          <a:p>
            <a:r>
              <a:rPr lang="en-US" dirty="0">
                <a:ea typeface="Calibri" panose="020F0502020204030204" pitchFamily="34" charset="0"/>
                <a:cs typeface="Times New Roman" panose="02020603050405020304" pitchFamily="18" charset="0"/>
              </a:rPr>
              <a:t>W</a:t>
            </a:r>
            <a:r>
              <a:rPr lang="en-US" b="1" dirty="0">
                <a:effectLst/>
                <a:latin typeface="Arial" panose="020B0604020202020204" pitchFamily="34" charset="0"/>
                <a:ea typeface="Calibri" panose="020F0502020204030204" pitchFamily="34" charset="0"/>
                <a:cs typeface="Times New Roman" panose="02020603050405020304" pitchFamily="18" charset="0"/>
              </a:rPr>
              <a:t>ork through strategies for the desk setup</a:t>
            </a:r>
          </a:p>
          <a:p>
            <a:pPr lvl="1"/>
            <a:r>
              <a:rPr lang="en-US" dirty="0"/>
              <a:t> First let’s talk chairs</a:t>
            </a:r>
          </a:p>
          <a:p>
            <a:pPr lvl="1"/>
            <a:endParaRPr lang="en-US" dirty="0"/>
          </a:p>
        </p:txBody>
      </p:sp>
      <p:pic>
        <p:nvPicPr>
          <p:cNvPr id="21" name="Picture Placeholder 20" descr="A person standing in front of a computer&#10;&#10;">
            <a:extLst>
              <a:ext uri="{FF2B5EF4-FFF2-40B4-BE49-F238E27FC236}">
                <a16:creationId xmlns:a16="http://schemas.microsoft.com/office/drawing/2014/main" id="{C95C56DA-AADA-4E03-9E2D-B4896F323BB7}"/>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pic>
        <p:nvPicPr>
          <p:cNvPr id="23" name="Picture Placeholder 22" descr="Standing height desk">
            <a:extLst>
              <a:ext uri="{FF2B5EF4-FFF2-40B4-BE49-F238E27FC236}">
                <a16:creationId xmlns:a16="http://schemas.microsoft.com/office/drawing/2014/main" id="{66E3C9E0-B08B-4BB9-A969-ECDF89B803FE}"/>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p:pic>
      <p:pic>
        <p:nvPicPr>
          <p:cNvPr id="5" name="Picture Placeholder 4" descr="Sitting on a chair at a table">
            <a:extLst>
              <a:ext uri="{FF2B5EF4-FFF2-40B4-BE49-F238E27FC236}">
                <a16:creationId xmlns:a16="http://schemas.microsoft.com/office/drawing/2014/main" id="{DE7F9CD9-936F-4C04-B031-6A317CBE0C75}"/>
              </a:ext>
            </a:extLst>
          </p:cNvPr>
          <p:cNvPicPr>
            <a:picLocks noGrp="1" noChangeAspect="1"/>
          </p:cNvPicPr>
          <p:nvPr>
            <p:ph type="pic" sz="quarter" idx="14"/>
          </p:nvPr>
        </p:nvPicPr>
        <p:blipFill>
          <a:blip r:embed="rId6" cstate="email">
            <a:extLst>
              <a:ext uri="{28A0092B-C50C-407E-A947-70E740481C1C}">
                <a14:useLocalDpi xmlns:a14="http://schemas.microsoft.com/office/drawing/2010/main"/>
              </a:ext>
            </a:extLst>
          </a:blip>
          <a:srcRect/>
          <a:stretch>
            <a:fillRect/>
          </a:stretch>
        </p:blipFill>
        <p:spPr>
          <a:prstGeom prst="rect">
            <a:avLst/>
          </a:prstGeom>
        </p:spPr>
      </p:pic>
      <p:pic>
        <p:nvPicPr>
          <p:cNvPr id="9" name="Picture Placeholder 8" descr="Sitting on a couch">
            <a:extLst>
              <a:ext uri="{FF2B5EF4-FFF2-40B4-BE49-F238E27FC236}">
                <a16:creationId xmlns:a16="http://schemas.microsoft.com/office/drawing/2014/main" id="{7B9C9E24-4F6C-4B4E-B81D-E38B40D6ACE0}"/>
              </a:ext>
            </a:extLst>
          </p:cNvPr>
          <p:cNvPicPr>
            <a:picLocks noGrp="1" noChangeAspect="1"/>
          </p:cNvPicPr>
          <p:nvPr>
            <p:ph type="pic" sz="quarter" idx="12"/>
          </p:nvPr>
        </p:nvPicPr>
        <p:blipFill>
          <a:blip r:embed="rId7" cstate="email">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l="5411" r="5411"/>
          <a:stretch>
            <a:fillRect/>
          </a:stretch>
        </p:blipFill>
        <p:spPr>
          <a:prstGeom prst="rect">
            <a:avLst/>
          </a:prstGeom>
        </p:spPr>
      </p:pic>
    </p:spTree>
    <p:custDataLst>
      <p:tags r:id="rId1"/>
    </p:custDataLst>
    <p:extLst>
      <p:ext uri="{BB962C8B-B14F-4D97-AF65-F5344CB8AC3E}">
        <p14:creationId xmlns:p14="http://schemas.microsoft.com/office/powerpoint/2010/main" val="264998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500"/>
                                        <p:tgtEl>
                                          <p:spTgt spid="8">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fade">
                                      <p:cBhvr>
                                        <p:cTn id="41" dur="500"/>
                                        <p:tgtEl>
                                          <p:spTgt spid="8">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fade">
                                      <p:cBhvr>
                                        <p:cTn id="49" dur="500"/>
                                        <p:tgtEl>
                                          <p:spTgt spid="8">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fade">
                                      <p:cBhvr>
                                        <p:cTn id="54"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Chair – Critical Office Component</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Office chair is critical component</a:t>
            </a:r>
          </a:p>
          <a:p>
            <a:pPr lvl="1"/>
            <a:r>
              <a:rPr lang="en-US" dirty="0"/>
              <a:t>Kitchen or dining room chair without adjustments</a:t>
            </a:r>
          </a:p>
          <a:p>
            <a:pPr lvl="1"/>
            <a:r>
              <a:rPr lang="en-US" dirty="0"/>
              <a:t>Office chair with adjustment features</a:t>
            </a:r>
          </a:p>
          <a:p>
            <a:r>
              <a:rPr lang="en-US" dirty="0"/>
              <a:t>Chair has adjustment levers</a:t>
            </a:r>
          </a:p>
          <a:p>
            <a:pPr lvl="1"/>
            <a:r>
              <a:rPr lang="en-US" dirty="0"/>
              <a:t>Play with them</a:t>
            </a:r>
          </a:p>
          <a:p>
            <a:pPr lvl="1"/>
            <a:r>
              <a:rPr lang="en-US" dirty="0"/>
              <a:t>Get a sense of what they do!</a:t>
            </a:r>
          </a:p>
        </p:txBody>
      </p:sp>
      <p:pic>
        <p:nvPicPr>
          <p:cNvPr id="24" name="Picture Placeholder 23" descr="Chair adjustment guide">
            <a:extLst>
              <a:ext uri="{FF2B5EF4-FFF2-40B4-BE49-F238E27FC236}">
                <a16:creationId xmlns:a16="http://schemas.microsoft.com/office/drawing/2014/main" id="{8A0EA194-2EC1-44DC-8C69-7809B301D6A8}"/>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a:ln w="12700">
            <a:solidFill>
              <a:schemeClr val="tx1"/>
            </a:solidFill>
          </a:ln>
        </p:spPr>
      </p:pic>
      <p:pic>
        <p:nvPicPr>
          <p:cNvPr id="26" name="Picture Placeholder 25" descr="A person sitting at a table&#10;&#10;">
            <a:extLst>
              <a:ext uri="{FF2B5EF4-FFF2-40B4-BE49-F238E27FC236}">
                <a16:creationId xmlns:a16="http://schemas.microsoft.com/office/drawing/2014/main" id="{9583DBD3-2715-47B7-B906-F80B74079126}"/>
              </a:ext>
            </a:extLst>
          </p:cNvPr>
          <p:cNvPicPr>
            <a:picLocks noGrp="1" noChangeAspect="1"/>
          </p:cNvPicPr>
          <p:nvPr>
            <p:ph type="pic" sz="quarter" idx="10"/>
          </p:nvPr>
        </p:nvPicPr>
        <p:blipFill rotWithShape="1">
          <a:blip r:embed="rId5" cstate="email">
            <a:extLst>
              <a:ext uri="{28A0092B-C50C-407E-A947-70E740481C1C}">
                <a14:useLocalDpi xmlns:a14="http://schemas.microsoft.com/office/drawing/2010/main"/>
              </a:ext>
            </a:extLst>
          </a:blip>
          <a:srcRect/>
          <a:stretch/>
        </p:blipFill>
        <p:spPr>
          <a:xfrm>
            <a:off x="6248400" y="1097281"/>
            <a:ext cx="5715000" cy="2651760"/>
          </a:xfrm>
        </p:spPr>
      </p:pic>
    </p:spTree>
    <p:custDataLst>
      <p:tags r:id="rId1"/>
    </p:custDataLst>
    <p:extLst>
      <p:ext uri="{BB962C8B-B14F-4D97-AF65-F5344CB8AC3E}">
        <p14:creationId xmlns:p14="http://schemas.microsoft.com/office/powerpoint/2010/main" val="390858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fade">
                                      <p:cBhvr>
                                        <p:cTn id="3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76A5D-43E4-42D4-879B-DA399B98BB06}"/>
              </a:ext>
            </a:extLst>
          </p:cNvPr>
          <p:cNvSpPr>
            <a:spLocks noGrp="1"/>
          </p:cNvSpPr>
          <p:nvPr>
            <p:ph type="title"/>
          </p:nvPr>
        </p:nvSpPr>
        <p:spPr>
          <a:xfrm>
            <a:off x="812800" y="100584"/>
            <a:ext cx="11303000" cy="503236"/>
          </a:xfrm>
        </p:spPr>
        <p:txBody>
          <a:bodyPr/>
          <a:lstStyle/>
          <a:p>
            <a:r>
              <a:rPr lang="en-US" dirty="0"/>
              <a:t>Menu</a:t>
            </a:r>
          </a:p>
        </p:txBody>
      </p:sp>
      <p:sp>
        <p:nvSpPr>
          <p:cNvPr id="3" name="Text Placeholder 2">
            <a:extLst>
              <a:ext uri="{FF2B5EF4-FFF2-40B4-BE49-F238E27FC236}">
                <a16:creationId xmlns:a16="http://schemas.microsoft.com/office/drawing/2014/main" id="{660C5843-2408-4E8F-94EE-5061FE750B7E}"/>
              </a:ext>
            </a:extLst>
          </p:cNvPr>
          <p:cNvSpPr>
            <a:spLocks noGrp="1"/>
          </p:cNvSpPr>
          <p:nvPr>
            <p:ph type="body" idx="11"/>
          </p:nvPr>
        </p:nvSpPr>
        <p:spPr/>
        <p:txBody>
          <a:bodyPr/>
          <a:lstStyle/>
          <a:p>
            <a:r>
              <a:rPr lang="en-US" sz="2400" b="0" dirty="0">
                <a:hlinkClick r:id="rId4" action="ppaction://hlinksldjump">
                  <a:extLst>
                    <a:ext uri="{A12FA001-AC4F-418D-AE19-62706E023703}">
                      <ahyp:hlinkClr xmlns:ahyp="http://schemas.microsoft.com/office/drawing/2018/hyperlinkcolor" val="tx"/>
                    </a:ext>
                  </a:extLst>
                </a:hlinkClick>
              </a:rPr>
              <a:t>Title Slide</a:t>
            </a:r>
            <a:endParaRPr lang="en-US" sz="2400" b="0" dirty="0"/>
          </a:p>
          <a:p>
            <a:r>
              <a:rPr lang="en-US" sz="2400" b="0" dirty="0">
                <a:hlinkClick r:id="rId5" action="ppaction://hlinksldjump">
                  <a:extLst>
                    <a:ext uri="{A12FA001-AC4F-418D-AE19-62706E023703}">
                      <ahyp:hlinkClr xmlns:ahyp="http://schemas.microsoft.com/office/drawing/2018/hyperlinkcolor" val="tx"/>
                    </a:ext>
                  </a:extLst>
                </a:hlinkClick>
              </a:rPr>
              <a:t>Welcome</a:t>
            </a:r>
            <a:endParaRPr lang="en-US" sz="2400" b="0" dirty="0"/>
          </a:p>
          <a:p>
            <a:r>
              <a:rPr lang="en-US" sz="2400" b="0" dirty="0">
                <a:hlinkClick r:id="rId6" action="ppaction://hlinksldjump"/>
              </a:rPr>
              <a:t>What is Ergonomics</a:t>
            </a:r>
            <a:endParaRPr lang="en-US" sz="2400" b="0" dirty="0"/>
          </a:p>
          <a:p>
            <a:r>
              <a:rPr lang="en-US" sz="2400" b="0" dirty="0">
                <a:hlinkClick r:id="rId7" action="ppaction://hlinksldjump"/>
              </a:rPr>
              <a:t>Movers and Shakers</a:t>
            </a:r>
            <a:endParaRPr lang="en-US" sz="2400" b="0" dirty="0"/>
          </a:p>
          <a:p>
            <a:r>
              <a:rPr lang="en-US" sz="2400" b="0" dirty="0">
                <a:hlinkClick r:id="rId8" action="ppaction://hlinksldjump"/>
              </a:rPr>
              <a:t>Setting Up Home Office</a:t>
            </a:r>
            <a:endParaRPr lang="en-US" sz="2400" b="0" dirty="0"/>
          </a:p>
          <a:p>
            <a:pPr lvl="1"/>
            <a:r>
              <a:rPr lang="en-US" sz="2000" dirty="0">
                <a:hlinkClick r:id="rId9" action="ppaction://hlinksldjump"/>
              </a:rPr>
              <a:t>Location</a:t>
            </a:r>
            <a:endParaRPr lang="en-US" sz="2000" dirty="0"/>
          </a:p>
          <a:p>
            <a:pPr lvl="1"/>
            <a:r>
              <a:rPr lang="en-US" sz="2000" dirty="0">
                <a:hlinkClick r:id="rId10" action="ppaction://hlinksldjump"/>
              </a:rPr>
              <a:t>Chair</a:t>
            </a:r>
            <a:endParaRPr lang="en-US" sz="2000" dirty="0"/>
          </a:p>
          <a:p>
            <a:pPr lvl="1"/>
            <a:r>
              <a:rPr lang="en-US" sz="2000" dirty="0">
                <a:hlinkClick r:id="rId11" action="ppaction://hlinksldjump"/>
              </a:rPr>
              <a:t>General Guidelines</a:t>
            </a:r>
            <a:endParaRPr lang="en-US" sz="2000" dirty="0"/>
          </a:p>
          <a:p>
            <a:pPr lvl="1"/>
            <a:r>
              <a:rPr lang="en-US" sz="2000" dirty="0">
                <a:hlinkClick r:id="rId12" action="ppaction://hlinksldjump"/>
              </a:rPr>
              <a:t>Keyboard and Mouse</a:t>
            </a:r>
            <a:endParaRPr lang="en-US" sz="2000" dirty="0"/>
          </a:p>
          <a:p>
            <a:pPr lvl="1">
              <a:buClr>
                <a:srgbClr val="0A2972"/>
              </a:buClr>
            </a:pPr>
            <a:r>
              <a:rPr lang="en-US" sz="2000" dirty="0">
                <a:hlinkClick r:id="rId13" action="ppaction://hlinksldjump"/>
              </a:rPr>
              <a:t>Monitors</a:t>
            </a:r>
            <a:endParaRPr lang="en-US" sz="2000" dirty="0"/>
          </a:p>
          <a:p>
            <a:pPr lvl="1">
              <a:buClr>
                <a:srgbClr val="0A2972"/>
              </a:buClr>
              <a:buFont typeface="Wingdings 2" panose="05020102010507070707" pitchFamily="18" charset="2"/>
              <a:buChar char=""/>
            </a:pPr>
            <a:r>
              <a:rPr lang="en-US" sz="2000" dirty="0">
                <a:hlinkClick r:id="rId14" action="ppaction://hlinksldjump"/>
              </a:rPr>
              <a:t>Laptop Computer</a:t>
            </a:r>
            <a:endParaRPr lang="en-US" sz="2000" dirty="0"/>
          </a:p>
          <a:p>
            <a:pPr lvl="1">
              <a:buClr>
                <a:srgbClr val="0A2972"/>
              </a:buClr>
              <a:buFont typeface="Wingdings 2" panose="05020102010507070707" pitchFamily="18" charset="2"/>
              <a:buChar char=""/>
            </a:pPr>
            <a:r>
              <a:rPr lang="en-US" sz="2000" dirty="0">
                <a:hlinkClick r:id="rId15" action="ppaction://hlinksldjump"/>
              </a:rPr>
              <a:t>Desktop Computer</a:t>
            </a:r>
            <a:endParaRPr lang="en-US" sz="2000" dirty="0"/>
          </a:p>
          <a:p>
            <a:pPr lvl="1">
              <a:buClr>
                <a:srgbClr val="0A2972"/>
              </a:buClr>
              <a:buFont typeface="Wingdings 2" panose="05020102010507070707" pitchFamily="18" charset="2"/>
              <a:buChar char=""/>
              <a:defRPr/>
            </a:pPr>
            <a:r>
              <a:rPr lang="en-US" sz="2000" dirty="0">
                <a:hlinkClick r:id="rId16" action="ppaction://hlinksldjump"/>
              </a:rPr>
              <a:t>Document Holder</a:t>
            </a:r>
            <a:endParaRPr lang="en-US" sz="2000" dirty="0"/>
          </a:p>
          <a:p>
            <a:pPr lvl="1">
              <a:buClr>
                <a:srgbClr val="0A2972"/>
              </a:buClr>
            </a:pPr>
            <a:endParaRPr lang="en-US" sz="2000" dirty="0"/>
          </a:p>
          <a:p>
            <a:pPr lvl="1"/>
            <a:endParaRPr lang="en-US" sz="2000" dirty="0"/>
          </a:p>
        </p:txBody>
      </p:sp>
      <p:sp>
        <p:nvSpPr>
          <p:cNvPr id="4" name="Text Placeholder 2">
            <a:extLst>
              <a:ext uri="{FF2B5EF4-FFF2-40B4-BE49-F238E27FC236}">
                <a16:creationId xmlns:a16="http://schemas.microsoft.com/office/drawing/2014/main" id="{F9D9A5BC-F6B1-4AC8-B377-C9F55673AFA0}"/>
              </a:ext>
            </a:extLst>
          </p:cNvPr>
          <p:cNvSpPr txBox="1">
            <a:spLocks/>
          </p:cNvSpPr>
          <p:nvPr/>
        </p:nvSpPr>
        <p:spPr bwMode="auto">
          <a:xfrm>
            <a:off x="6125311" y="1104900"/>
            <a:ext cx="5278967" cy="549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400" b="1"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2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0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FF6700"/>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909465"/>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R="0" lvl="1" defTabSz="914400" latinLnBrk="0">
              <a:lnSpc>
                <a:spcPct val="100000"/>
              </a:lnSpc>
              <a:spcBef>
                <a:spcPts val="100"/>
              </a:spcBef>
              <a:spcAft>
                <a:spcPts val="100"/>
              </a:spcAft>
              <a:buClr>
                <a:srgbClr val="0A2972"/>
              </a:buClr>
              <a:buSzPct val="60000"/>
              <a:buFont typeface="Wingdings 2" panose="05020102010507070707" pitchFamily="18" charset="2"/>
              <a:buChar char="¢"/>
              <a:tabLst/>
              <a:defRPr/>
            </a:pPr>
            <a:r>
              <a:rPr lang="en-US" sz="2000" dirty="0">
                <a:latin typeface="Arial" panose="020B0604020202020204" pitchFamily="34" charset="0"/>
                <a:cs typeface="Arial" panose="020B0604020202020204" pitchFamily="34" charset="0"/>
                <a:hlinkClick r:id="rId17" action="ppaction://hlinksldjump"/>
              </a:rPr>
              <a:t>Telephone/Webcam</a:t>
            </a:r>
            <a:endParaRPr lang="en-US" sz="2000" dirty="0">
              <a:latin typeface="Arial" panose="020B0604020202020204" pitchFamily="34" charset="0"/>
              <a:cs typeface="Arial" panose="020B0604020202020204" pitchFamily="34" charset="0"/>
            </a:endParaRPr>
          </a:p>
          <a:p>
            <a:pPr marR="0" lvl="1" defTabSz="914400" latinLnBrk="0">
              <a:lnSpc>
                <a:spcPct val="100000"/>
              </a:lnSpc>
              <a:spcBef>
                <a:spcPts val="100"/>
              </a:spcBef>
              <a:spcAft>
                <a:spcPts val="100"/>
              </a:spcAft>
              <a:buClr>
                <a:srgbClr val="0A2972"/>
              </a:buClr>
              <a:buSzPct val="60000"/>
              <a:buFont typeface="Wingdings 2" panose="05020102010507070707" pitchFamily="18" charset="2"/>
              <a:buChar char="¢"/>
              <a:tabLst/>
              <a:defRPr/>
            </a:pPr>
            <a:r>
              <a:rPr lang="en-US" sz="2000" dirty="0">
                <a:latin typeface="Arial" panose="020B0604020202020204" pitchFamily="34" charset="0"/>
                <a:cs typeface="Arial" panose="020B0604020202020204" pitchFamily="34" charset="0"/>
                <a:hlinkClick r:id="rId18" action="ppaction://hlinksldjump"/>
              </a:rPr>
              <a:t>Storage</a:t>
            </a:r>
            <a:endParaRPr lang="en-US" sz="2000" dirty="0">
              <a:latin typeface="Arial" panose="020B0604020202020204" pitchFamily="34" charset="0"/>
              <a:cs typeface="Arial" panose="020B0604020202020204" pitchFamily="34" charset="0"/>
            </a:endParaRPr>
          </a:p>
          <a:p>
            <a:pPr marR="0" lvl="1" defTabSz="914400" latinLnBrk="0">
              <a:lnSpc>
                <a:spcPct val="100000"/>
              </a:lnSpc>
              <a:spcBef>
                <a:spcPts val="100"/>
              </a:spcBef>
              <a:spcAft>
                <a:spcPts val="100"/>
              </a:spcAft>
              <a:buClr>
                <a:srgbClr val="0A2972"/>
              </a:buClr>
              <a:buSzPct val="60000"/>
              <a:buFont typeface="Wingdings 2" panose="05020102010507070707" pitchFamily="18" charset="2"/>
              <a:buChar char="¢"/>
              <a:tabLst/>
              <a:defRPr/>
            </a:pPr>
            <a:r>
              <a:rPr lang="en-US" sz="2000" dirty="0">
                <a:latin typeface="Arial" panose="020B0604020202020204" pitchFamily="34" charset="0"/>
                <a:cs typeface="Arial" panose="020B0604020202020204" pitchFamily="34" charset="0"/>
                <a:hlinkClick r:id="rId19" action="ppaction://hlinksldjump"/>
              </a:rPr>
              <a:t>Lighting</a:t>
            </a:r>
            <a:endParaRPr lang="en-US" sz="2000" dirty="0">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ts val="700"/>
              </a:spcBef>
              <a:spcAft>
                <a:spcPct val="0"/>
              </a:spcAft>
              <a:buClr>
                <a:srgbClr val="0A2972"/>
              </a:buClr>
              <a:buSzPct val="75000"/>
              <a:buFont typeface="Wingdings 3" panose="05040102010807070707" pitchFamily="18" charset="2"/>
              <a:buChar char="u"/>
              <a:tabLst/>
              <a:defRPr/>
            </a:pPr>
            <a:r>
              <a:rPr lang="en-US" b="0" dirty="0">
                <a:latin typeface="Arial" panose="020B0604020202020204" pitchFamily="34" charset="0"/>
                <a:cs typeface="Arial" panose="020B0604020202020204" pitchFamily="34" charset="0"/>
              </a:rPr>
              <a:t>Workstation Scenarios</a:t>
            </a:r>
          </a:p>
          <a:p>
            <a:pPr marR="0" lvl="1" defTabSz="914400" latinLnBrk="0">
              <a:lnSpc>
                <a:spcPct val="100000"/>
              </a:lnSpc>
              <a:spcBef>
                <a:spcPts val="100"/>
              </a:spcBef>
              <a:spcAft>
                <a:spcPts val="100"/>
              </a:spcAft>
              <a:buClr>
                <a:srgbClr val="0A2972"/>
              </a:buClr>
              <a:buSzPct val="60000"/>
              <a:buFont typeface="Wingdings 2" panose="05020102010507070707" pitchFamily="18" charset="2"/>
              <a:buChar char="¢"/>
              <a:tabLst/>
              <a:defRPr/>
            </a:pPr>
            <a:r>
              <a:rPr lang="en-US" sz="2000" dirty="0">
                <a:latin typeface="Arial" panose="020B0604020202020204" pitchFamily="34" charset="0"/>
                <a:cs typeface="Arial" panose="020B0604020202020204" pitchFamily="34" charset="0"/>
                <a:hlinkClick r:id="rId20" action="ppaction://hlinksldjump"/>
              </a:rPr>
              <a:t>Fixed Desk and Chair</a:t>
            </a:r>
            <a:endParaRPr lang="en-US" sz="2000" dirty="0">
              <a:latin typeface="Arial" panose="020B0604020202020204" pitchFamily="34" charset="0"/>
              <a:cs typeface="Arial" panose="020B0604020202020204" pitchFamily="34" charset="0"/>
            </a:endParaRPr>
          </a:p>
          <a:p>
            <a:pPr marR="0" lvl="1" defTabSz="914400" latinLnBrk="0">
              <a:lnSpc>
                <a:spcPct val="100000"/>
              </a:lnSpc>
              <a:spcBef>
                <a:spcPts val="100"/>
              </a:spcBef>
              <a:spcAft>
                <a:spcPts val="100"/>
              </a:spcAft>
              <a:buClr>
                <a:srgbClr val="0A2972"/>
              </a:buClr>
              <a:buSzPct val="60000"/>
              <a:buFont typeface="Wingdings 2" panose="05020102010507070707" pitchFamily="18" charset="2"/>
              <a:buChar char="¢"/>
              <a:tabLst/>
              <a:defRPr/>
            </a:pPr>
            <a:r>
              <a:rPr lang="en-US" sz="2000" dirty="0">
                <a:latin typeface="Arial" panose="020B0604020202020204" pitchFamily="34" charset="0"/>
                <a:cs typeface="Arial" panose="020B0604020202020204" pitchFamily="34" charset="0"/>
                <a:hlinkClick r:id="rId21" action="ppaction://hlinksldjump"/>
              </a:rPr>
              <a:t>Fixed Desk and Adjustable Chair</a:t>
            </a:r>
            <a:endParaRPr lang="en-US" sz="2000" dirty="0">
              <a:latin typeface="Arial" panose="020B0604020202020204" pitchFamily="34" charset="0"/>
              <a:cs typeface="Arial" panose="020B0604020202020204" pitchFamily="34" charset="0"/>
            </a:endParaRPr>
          </a:p>
          <a:p>
            <a:pPr marR="0" lvl="1" defTabSz="914400" latinLnBrk="0">
              <a:lnSpc>
                <a:spcPct val="100000"/>
              </a:lnSpc>
              <a:spcBef>
                <a:spcPts val="100"/>
              </a:spcBef>
              <a:spcAft>
                <a:spcPts val="100"/>
              </a:spcAft>
              <a:buClr>
                <a:srgbClr val="0A2972"/>
              </a:buClr>
              <a:buSzPct val="60000"/>
              <a:buFont typeface="Wingdings 2" panose="05020102010507070707" pitchFamily="18" charset="2"/>
              <a:buChar char="¢"/>
              <a:tabLst/>
              <a:defRPr/>
            </a:pPr>
            <a:r>
              <a:rPr lang="en-US" sz="2000" dirty="0">
                <a:latin typeface="Arial" panose="020B0604020202020204" pitchFamily="34" charset="0"/>
                <a:cs typeface="Arial" panose="020B0604020202020204" pitchFamily="34" charset="0"/>
                <a:hlinkClick r:id="rId22" action="ppaction://hlinksldjump"/>
              </a:rPr>
              <a:t>Adjustable Desk and Chair</a:t>
            </a:r>
            <a:endParaRPr lang="en-US" sz="2000" dirty="0">
              <a:latin typeface="Arial" panose="020B0604020202020204" pitchFamily="34" charset="0"/>
              <a:cs typeface="Arial" panose="020B0604020202020204" pitchFamily="34" charset="0"/>
            </a:endParaRPr>
          </a:p>
          <a:p>
            <a:pPr marR="0" lvl="1" defTabSz="914400" latinLnBrk="0">
              <a:lnSpc>
                <a:spcPct val="100000"/>
              </a:lnSpc>
              <a:spcBef>
                <a:spcPts val="100"/>
              </a:spcBef>
              <a:spcAft>
                <a:spcPts val="100"/>
              </a:spcAft>
              <a:buClr>
                <a:srgbClr val="0A2972"/>
              </a:buClr>
              <a:buSzPct val="60000"/>
              <a:buFont typeface="Wingdings 2" panose="05020102010507070707" pitchFamily="18" charset="2"/>
              <a:buChar char="¢"/>
              <a:tabLst/>
              <a:defRPr/>
            </a:pPr>
            <a:r>
              <a:rPr lang="en-US" sz="2000" dirty="0">
                <a:latin typeface="Arial" panose="020B0604020202020204" pitchFamily="34" charset="0"/>
                <a:cs typeface="Arial" panose="020B0604020202020204" pitchFamily="34" charset="0"/>
                <a:hlinkClick r:id="rId23" action="ppaction://hlinksldjump"/>
              </a:rPr>
              <a:t>Standing Workstation</a:t>
            </a:r>
            <a:endParaRPr lang="en-US" sz="2000" dirty="0">
              <a:latin typeface="Arial" panose="020B0604020202020204" pitchFamily="34" charset="0"/>
              <a:cs typeface="Arial" panose="020B0604020202020204" pitchFamily="34" charset="0"/>
            </a:endParaRPr>
          </a:p>
          <a:p>
            <a:pPr marR="0" lvl="1" defTabSz="914400" latinLnBrk="0">
              <a:lnSpc>
                <a:spcPct val="100000"/>
              </a:lnSpc>
              <a:spcBef>
                <a:spcPts val="100"/>
              </a:spcBef>
              <a:spcAft>
                <a:spcPts val="100"/>
              </a:spcAft>
              <a:buClr>
                <a:srgbClr val="0A2972"/>
              </a:buClr>
              <a:buSzPct val="60000"/>
              <a:buFont typeface="Wingdings 2" panose="05020102010507070707" pitchFamily="18" charset="2"/>
              <a:buChar char="¢"/>
              <a:tabLst/>
              <a:defRPr/>
            </a:pPr>
            <a:r>
              <a:rPr lang="en-US" sz="2000" dirty="0">
                <a:latin typeface="Arial" panose="020B0604020202020204" pitchFamily="34" charset="0"/>
                <a:cs typeface="Arial" panose="020B0604020202020204" pitchFamily="34" charset="0"/>
                <a:hlinkClick r:id="rId24" action="ppaction://hlinksldjump"/>
              </a:rPr>
              <a:t>Couch</a:t>
            </a:r>
            <a:endParaRPr lang="en-US" sz="2000" dirty="0">
              <a:latin typeface="Arial" panose="020B0604020202020204" pitchFamily="34" charset="0"/>
              <a:cs typeface="Arial" panose="020B0604020202020204" pitchFamily="34" charset="0"/>
            </a:endParaRPr>
          </a:p>
          <a:p>
            <a:pPr>
              <a:buClr>
                <a:srgbClr val="03285C"/>
              </a:buClr>
              <a:buSzPct val="75000"/>
              <a:buFont typeface="Wingdings 3" panose="05040102010807070707" pitchFamily="18" charset="2"/>
              <a:buChar char="u"/>
              <a:defRPr/>
            </a:pPr>
            <a:r>
              <a:rPr lang="en-US" b="0" dirty="0">
                <a:latin typeface="Arial" panose="020B0604020202020204" pitchFamily="34" charset="0"/>
                <a:cs typeface="Arial" panose="020B0604020202020204" pitchFamily="34" charset="0"/>
                <a:hlinkClick r:id="rId25" action="ppaction://hlinksldjump"/>
              </a:rPr>
              <a:t>Summary and Close</a:t>
            </a:r>
            <a:endParaRPr lang="en-US" b="0" dirty="0">
              <a:latin typeface="Arial" panose="020B0604020202020204" pitchFamily="34" charset="0"/>
              <a:cs typeface="Arial" panose="020B0604020202020204" pitchFamily="34" charset="0"/>
            </a:endParaRPr>
          </a:p>
          <a:p>
            <a:pPr marR="0" lvl="0" defTabSz="914400" latinLnBrk="0">
              <a:lnSpc>
                <a:spcPct val="100000"/>
              </a:lnSpc>
              <a:buClr>
                <a:srgbClr val="03285C"/>
              </a:buClr>
              <a:buSzPct val="75000"/>
              <a:buFont typeface="Wingdings 3" panose="05040102010807070707" pitchFamily="18" charset="2"/>
              <a:buChar char="u"/>
              <a:tabLst/>
              <a:defRPr/>
            </a:pPr>
            <a:r>
              <a:rPr lang="en-US" b="0" dirty="0">
                <a:latin typeface="Arial" panose="020B0604020202020204" pitchFamily="34" charset="0"/>
                <a:cs typeface="Arial" panose="020B0604020202020204" pitchFamily="34" charset="0"/>
                <a:hlinkClick r:id="rId26" action="ppaction://hlinksldjump"/>
              </a:rPr>
              <a:t>Menu</a:t>
            </a:r>
            <a:endParaRPr lang="en-US" b="0" dirty="0">
              <a:latin typeface="Arial" panose="020B0604020202020204" pitchFamily="34" charset="0"/>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10873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Chair Features and Adjustments – Seat</a:t>
            </a:r>
          </a:p>
        </p:txBody>
      </p:sp>
      <p:pic>
        <p:nvPicPr>
          <p:cNvPr id="17" name="Picture Placeholder 16" descr="A person adjusting a chair">
            <a:extLst>
              <a:ext uri="{FF2B5EF4-FFF2-40B4-BE49-F238E27FC236}">
                <a16:creationId xmlns:a16="http://schemas.microsoft.com/office/drawing/2014/main" id="{E2A32302-7BB3-4C6C-A0A7-12882B2E3B39}"/>
              </a:ext>
            </a:extLst>
          </p:cNvPr>
          <p:cNvPicPr>
            <a:picLocks noGrp="1" noChangeAspect="1"/>
          </p:cNvPicPr>
          <p:nvPr>
            <p:ph type="pic" sz="quarter" idx="10"/>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t="24512" b="-2696"/>
          <a:stretch/>
        </p:blipFill>
        <p:spPr>
          <a:xfrm>
            <a:off x="6248400" y="1097281"/>
            <a:ext cx="5669280" cy="2630546"/>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4983480" cy="5440680"/>
          </a:xfrm>
        </p:spPr>
        <p:txBody>
          <a:bodyPr/>
          <a:lstStyle/>
          <a:p>
            <a:r>
              <a:rPr lang="en-US" dirty="0"/>
              <a:t>Seat of chair</a:t>
            </a:r>
          </a:p>
          <a:p>
            <a:pPr lvl="1"/>
            <a:r>
              <a:rPr lang="en-US" dirty="0"/>
              <a:t>Height adjustable</a:t>
            </a:r>
          </a:p>
          <a:p>
            <a:pPr lvl="1"/>
            <a:r>
              <a:rPr lang="en-US" dirty="0"/>
              <a:t>Tilt or rock </a:t>
            </a:r>
          </a:p>
          <a:p>
            <a:pPr lvl="1"/>
            <a:r>
              <a:rPr lang="en-US" dirty="0"/>
              <a:t>Depth adjustment</a:t>
            </a:r>
          </a:p>
          <a:p>
            <a:r>
              <a:rPr lang="en-US" dirty="0"/>
              <a:t>Chair can tilt or rock </a:t>
            </a:r>
          </a:p>
          <a:p>
            <a:pPr lvl="1"/>
            <a:r>
              <a:rPr lang="en-US" dirty="0"/>
              <a:t>Tension knob to adjust rocking tension</a:t>
            </a:r>
          </a:p>
          <a:p>
            <a:r>
              <a:rPr lang="en-US" dirty="0"/>
              <a:t>Manufacturer’s name and chair model</a:t>
            </a:r>
          </a:p>
          <a:p>
            <a:pPr lvl="1"/>
            <a:r>
              <a:rPr lang="en-US" dirty="0"/>
              <a:t>Label on bottom of seat</a:t>
            </a:r>
          </a:p>
        </p:txBody>
      </p:sp>
      <p:pic>
        <p:nvPicPr>
          <p:cNvPr id="19" name="Picture Placeholder 18" descr="A person adjusting a chair">
            <a:extLst>
              <a:ext uri="{FF2B5EF4-FFF2-40B4-BE49-F238E27FC236}">
                <a16:creationId xmlns:a16="http://schemas.microsoft.com/office/drawing/2014/main" id="{180A95D4-D49E-49EC-9DCD-946B83914B47}"/>
              </a:ext>
            </a:extLst>
          </p:cNvPr>
          <p:cNvPicPr>
            <a:picLocks noGrp="1" noChangeAspect="1"/>
          </p:cNvPicPr>
          <p:nvPr>
            <p:ph type="pic" sz="quarter" idx="12"/>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t="20803" r="1332" b="-756"/>
          <a:stretch/>
        </p:blipFill>
        <p:spPr>
          <a:xfrm>
            <a:off x="6248400" y="3929062"/>
            <a:ext cx="5669280" cy="2531065"/>
          </a:xfrm>
        </p:spPr>
      </p:pic>
    </p:spTree>
    <p:custDataLst>
      <p:tags r:id="rId1"/>
    </p:custDataLst>
    <p:extLst>
      <p:ext uri="{BB962C8B-B14F-4D97-AF65-F5344CB8AC3E}">
        <p14:creationId xmlns:p14="http://schemas.microsoft.com/office/powerpoint/2010/main" val="234645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500"/>
                                        <p:tgtEl>
                                          <p:spTgt spid="8">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Effect transition="in" filter="fade">
                                      <p:cBhvr>
                                        <p:cTn id="38"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Chair Features and Adjustments – Back</a:t>
            </a:r>
          </a:p>
        </p:txBody>
      </p:sp>
      <p:pic>
        <p:nvPicPr>
          <p:cNvPr id="17" name="Picture Placeholder 16" descr="A person adjusting a chair">
            <a:extLst>
              <a:ext uri="{FF2B5EF4-FFF2-40B4-BE49-F238E27FC236}">
                <a16:creationId xmlns:a16="http://schemas.microsoft.com/office/drawing/2014/main" id="{7FA98768-632F-4C00-9BE0-0F488BA4008C}"/>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6248400" y="1097281"/>
            <a:ext cx="5715000" cy="2651760"/>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Back support</a:t>
            </a:r>
          </a:p>
          <a:p>
            <a:pPr lvl="1"/>
            <a:r>
              <a:rPr lang="en-US" dirty="0"/>
              <a:t>Fixed with no adjustment </a:t>
            </a:r>
          </a:p>
          <a:p>
            <a:pPr lvl="1"/>
            <a:r>
              <a:rPr lang="en-US" dirty="0"/>
              <a:t>Height and angle adjustable</a:t>
            </a:r>
          </a:p>
          <a:p>
            <a:r>
              <a:rPr lang="en-US" dirty="0"/>
              <a:t>Height adjustable</a:t>
            </a:r>
          </a:p>
          <a:p>
            <a:pPr lvl="1"/>
            <a:r>
              <a:rPr lang="en-US" dirty="0"/>
              <a:t>Low back cushion in back support</a:t>
            </a:r>
          </a:p>
          <a:p>
            <a:pPr lvl="1"/>
            <a:r>
              <a:rPr lang="en-US" dirty="0"/>
              <a:t>In line with inward curve in lower back</a:t>
            </a:r>
          </a:p>
          <a:p>
            <a:r>
              <a:rPr lang="en-US" dirty="0"/>
              <a:t>Angle adjustable</a:t>
            </a:r>
          </a:p>
          <a:p>
            <a:pPr lvl="1"/>
            <a:r>
              <a:rPr lang="en-US" dirty="0"/>
              <a:t>Independently adjust back angle in relation to seat</a:t>
            </a:r>
          </a:p>
        </p:txBody>
      </p:sp>
      <p:pic>
        <p:nvPicPr>
          <p:cNvPr id="22" name="Picture Placeholder 21" descr="A person sitting at a desk&#10;&#10;">
            <a:extLst>
              <a:ext uri="{FF2B5EF4-FFF2-40B4-BE49-F238E27FC236}">
                <a16:creationId xmlns:a16="http://schemas.microsoft.com/office/drawing/2014/main" id="{FC9E725A-6821-45BA-9662-D86BCBE3B621}"/>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a:stretch/>
        </p:blipFill>
        <p:spPr>
          <a:xfrm>
            <a:off x="6248400" y="3886200"/>
            <a:ext cx="5715000" cy="2560320"/>
          </a:xfrm>
        </p:spPr>
      </p:pic>
    </p:spTree>
    <p:custDataLst>
      <p:tags r:id="rId1"/>
    </p:custDataLst>
    <p:extLst>
      <p:ext uri="{BB962C8B-B14F-4D97-AF65-F5344CB8AC3E}">
        <p14:creationId xmlns:p14="http://schemas.microsoft.com/office/powerpoint/2010/main" val="284031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Effect transition="in" filter="fade">
                                      <p:cBhvr>
                                        <p:cTn id="38"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Chair Features and Adjustments – Armrests</a:t>
            </a:r>
          </a:p>
        </p:txBody>
      </p:sp>
      <p:pic>
        <p:nvPicPr>
          <p:cNvPr id="17" name="Picture Placeholder 16" descr="A person adjusting a chair">
            <a:extLst>
              <a:ext uri="{FF2B5EF4-FFF2-40B4-BE49-F238E27FC236}">
                <a16:creationId xmlns:a16="http://schemas.microsoft.com/office/drawing/2014/main" id="{BB4123B4-38EE-4EED-BC01-F85636A73467}"/>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6248400" y="1097281"/>
            <a:ext cx="5715000" cy="2651760"/>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Chair armrests</a:t>
            </a:r>
          </a:p>
          <a:p>
            <a:pPr lvl="1"/>
            <a:r>
              <a:rPr lang="en-US" dirty="0"/>
              <a:t>Fixed position</a:t>
            </a:r>
          </a:p>
          <a:p>
            <a:pPr lvl="1"/>
            <a:r>
              <a:rPr lang="en-US" dirty="0"/>
              <a:t>Height adjustable </a:t>
            </a:r>
          </a:p>
          <a:p>
            <a:pPr lvl="1"/>
            <a:r>
              <a:rPr lang="en-US" dirty="0"/>
              <a:t>Side-to-side adjustable</a:t>
            </a:r>
          </a:p>
          <a:p>
            <a:pPr lvl="1"/>
            <a:r>
              <a:rPr lang="en-US" dirty="0"/>
              <a:t>Rotated front to back</a:t>
            </a:r>
          </a:p>
          <a:p>
            <a:r>
              <a:rPr lang="en-US" dirty="0"/>
              <a:t>Provide support for forearms</a:t>
            </a:r>
          </a:p>
          <a:p>
            <a:pPr lvl="1"/>
            <a:r>
              <a:rPr lang="en-US" dirty="0"/>
              <a:t>Unload weight from neck and shoulders</a:t>
            </a:r>
          </a:p>
          <a:p>
            <a:pPr lvl="1"/>
            <a:r>
              <a:rPr lang="en-US" dirty="0"/>
              <a:t>When using hands</a:t>
            </a:r>
          </a:p>
          <a:p>
            <a:r>
              <a:rPr lang="en-US" dirty="0"/>
              <a:t>Explore what chair has to offer</a:t>
            </a:r>
          </a:p>
        </p:txBody>
      </p:sp>
      <p:pic>
        <p:nvPicPr>
          <p:cNvPr id="19" name="Picture Placeholder 18" descr="A person sitting at a desk&#10;&#10;">
            <a:extLst>
              <a:ext uri="{FF2B5EF4-FFF2-40B4-BE49-F238E27FC236}">
                <a16:creationId xmlns:a16="http://schemas.microsoft.com/office/drawing/2014/main" id="{BE6CD487-439D-4E15-AC4A-E9E5D62D1637}"/>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a:stretch/>
        </p:blipFill>
        <p:spPr>
          <a:xfrm>
            <a:off x="6248400" y="3886200"/>
            <a:ext cx="5715000" cy="2560320"/>
          </a:xfrm>
        </p:spPr>
      </p:pic>
    </p:spTree>
    <p:custDataLst>
      <p:tags r:id="rId1"/>
    </p:custDataLst>
    <p:extLst>
      <p:ext uri="{BB962C8B-B14F-4D97-AF65-F5344CB8AC3E}">
        <p14:creationId xmlns:p14="http://schemas.microsoft.com/office/powerpoint/2010/main" val="136807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500"/>
                                        <p:tgtEl>
                                          <p:spTgt spid="8">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fade">
                                      <p:cBhvr>
                                        <p:cTn id="36" dur="500"/>
                                        <p:tgtEl>
                                          <p:spTgt spid="8">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Effect transition="in" filter="fade">
                                      <p:cBhvr>
                                        <p:cTn id="41"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Chair Features and Adjustments – Casters</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
          </p:nvPr>
        </p:nvSpPr>
        <p:spPr>
          <a:xfrm>
            <a:off x="817033" y="962026"/>
            <a:ext cx="4821767" cy="4648199"/>
          </a:xfrm>
        </p:spPr>
        <p:txBody>
          <a:bodyPr/>
          <a:lstStyle/>
          <a:p>
            <a:r>
              <a:rPr lang="en-US" dirty="0"/>
              <a:t>Chair legs</a:t>
            </a:r>
          </a:p>
          <a:p>
            <a:pPr lvl="1"/>
            <a:r>
              <a:rPr lang="en-US" dirty="0"/>
              <a:t>5 legs to limit tippy nature of chair</a:t>
            </a:r>
          </a:p>
          <a:p>
            <a:r>
              <a:rPr lang="en-US" dirty="0"/>
              <a:t>Chair casters</a:t>
            </a:r>
          </a:p>
          <a:p>
            <a:pPr lvl="1"/>
            <a:r>
              <a:rPr lang="en-US" dirty="0"/>
              <a:t>Type indicates if caster is suitable for floor surface</a:t>
            </a:r>
          </a:p>
          <a:p>
            <a:pPr lvl="1"/>
            <a:r>
              <a:rPr lang="en-US" dirty="0"/>
              <a:t>Hard plastic shell caster for use on softer floor, like carpet</a:t>
            </a:r>
          </a:p>
          <a:p>
            <a:pPr lvl="1"/>
            <a:r>
              <a:rPr lang="en-US" dirty="0"/>
              <a:t>Soft rubberized caster on hard surface floor like linoleum, wood or tile</a:t>
            </a:r>
          </a:p>
          <a:p>
            <a:endParaRPr lang="en-US" dirty="0"/>
          </a:p>
        </p:txBody>
      </p:sp>
      <p:pic>
        <p:nvPicPr>
          <p:cNvPr id="13" name="Picture Placeholder 12">
            <a:extLst>
              <a:ext uri="{FF2B5EF4-FFF2-40B4-BE49-F238E27FC236}">
                <a16:creationId xmlns:a16="http://schemas.microsoft.com/office/drawing/2014/main" id="{1FDEFDBA-0276-49E2-9A26-7A9837CA7EBF}"/>
              </a:ext>
            </a:extLst>
          </p:cNvPr>
          <p:cNvPicPr>
            <a:picLocks noGrp="1"/>
          </p:cNvPicPr>
          <p:nvPr>
            <p:ph type="pic" sz="quarter" idx="10"/>
          </p:nvPr>
        </p:nvPicPr>
        <p:blipFill rotWithShape="1">
          <a:blip r:embed="rId4" cstate="email">
            <a:extLst>
              <a:ext uri="{28A0092B-C50C-407E-A947-70E740481C1C}">
                <a14:useLocalDpi xmlns:a14="http://schemas.microsoft.com/office/drawing/2010/main"/>
              </a:ext>
            </a:extLst>
          </a:blip>
          <a:srcRect l="-30122" r="-30122"/>
          <a:stretch/>
        </p:blipFill>
        <p:spPr bwMode="auto">
          <a:xfrm>
            <a:off x="6248400" y="1152508"/>
            <a:ext cx="5715000" cy="2286000"/>
          </a:xfrm>
          <a:prstGeom prst="rect">
            <a:avLst/>
          </a:prstGeom>
          <a:noFill/>
        </p:spPr>
      </p:pic>
      <p:pic>
        <p:nvPicPr>
          <p:cNvPr id="14" name="Picture Placeholder 13">
            <a:extLst>
              <a:ext uri="{FF2B5EF4-FFF2-40B4-BE49-F238E27FC236}">
                <a16:creationId xmlns:a16="http://schemas.microsoft.com/office/drawing/2014/main" id="{99B7724D-11CB-40D6-A758-D2D1AAF87299}"/>
              </a:ext>
            </a:extLst>
          </p:cNvPr>
          <p:cNvPicPr>
            <a:picLocks noGrp="1"/>
          </p:cNvPicPr>
          <p:nvPr>
            <p:ph type="pic" sz="quarter" idx="11"/>
          </p:nvPr>
        </p:nvPicPr>
        <p:blipFill rotWithShape="1">
          <a:blip r:embed="rId5" cstate="email">
            <a:extLst>
              <a:ext uri="{28A0092B-C50C-407E-A947-70E740481C1C}">
                <a14:useLocalDpi xmlns:a14="http://schemas.microsoft.com/office/drawing/2010/main"/>
              </a:ext>
            </a:extLst>
          </a:blip>
          <a:srcRect l="-1958" r="-1303"/>
          <a:stretch/>
        </p:blipFill>
        <p:spPr bwMode="auto">
          <a:xfrm>
            <a:off x="6781800" y="3657600"/>
            <a:ext cx="4359726" cy="2906484"/>
          </a:xfrm>
          <a:prstGeom prst="rect">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21706847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500"/>
                                        <p:tgtEl>
                                          <p:spTgt spid="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Effect transition="in" filter="fade">
                                      <p:cBhvr>
                                        <p:cTn id="3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Chair Features and Adjustments – Full Advantage</a:t>
            </a:r>
          </a:p>
        </p:txBody>
      </p:sp>
      <p:pic>
        <p:nvPicPr>
          <p:cNvPr id="19" name="Picture Placeholder 18" descr="A person using a computer&#10;&#10;">
            <a:extLst>
              <a:ext uri="{FF2B5EF4-FFF2-40B4-BE49-F238E27FC236}">
                <a16:creationId xmlns:a16="http://schemas.microsoft.com/office/drawing/2014/main" id="{0F1F19A8-909A-4323-9F50-ED7C23B34739}"/>
              </a:ext>
            </a:extLst>
          </p:cNvPr>
          <p:cNvPicPr>
            <a:picLocks noGrp="1" noChangeAspect="1"/>
          </p:cNvPicPr>
          <p:nvPr>
            <p:ph type="pic" sz="quarter" idx="10"/>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4953000" y="1097280"/>
            <a:ext cx="3352800" cy="5486399"/>
          </a:xfrm>
        </p:spPr>
      </p:pic>
      <p:pic>
        <p:nvPicPr>
          <p:cNvPr id="21" name="Picture Placeholder 20" descr="A person sitting at a desk&#10;&#10;">
            <a:extLst>
              <a:ext uri="{FF2B5EF4-FFF2-40B4-BE49-F238E27FC236}">
                <a16:creationId xmlns:a16="http://schemas.microsoft.com/office/drawing/2014/main" id="{E3CA7733-B18E-4162-BD0A-E0168348ECBF}"/>
              </a:ext>
            </a:extLst>
          </p:cNvPr>
          <p:cNvPicPr>
            <a:picLocks noGrp="1" noChangeAspect="1"/>
          </p:cNvPicPr>
          <p:nvPr>
            <p:ph type="pic" sz="quarter" idx="11"/>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8534400" y="1097280"/>
            <a:ext cx="3352800" cy="5486399"/>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
          </p:nvPr>
        </p:nvSpPr>
        <p:spPr/>
        <p:txBody>
          <a:bodyPr/>
          <a:lstStyle/>
          <a:p>
            <a:r>
              <a:rPr lang="en-US" dirty="0"/>
              <a:t>Many people don't use chair to full advantage</a:t>
            </a:r>
          </a:p>
          <a:p>
            <a:pPr lvl="1"/>
            <a:r>
              <a:rPr lang="en-US" dirty="0"/>
              <a:t>Take good look at your chair</a:t>
            </a:r>
          </a:p>
          <a:p>
            <a:pPr lvl="1"/>
            <a:r>
              <a:rPr lang="en-US" dirty="0"/>
              <a:t>Invest some time to understand how it works!</a:t>
            </a:r>
          </a:p>
        </p:txBody>
      </p:sp>
    </p:spTree>
    <p:custDataLst>
      <p:tags r:id="rId1"/>
    </p:custDataLst>
    <p:extLst>
      <p:ext uri="{BB962C8B-B14F-4D97-AF65-F5344CB8AC3E}">
        <p14:creationId xmlns:p14="http://schemas.microsoft.com/office/powerpoint/2010/main" val="262523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Chair Adjustment Strategies</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Here’s a question for you</a:t>
            </a:r>
          </a:p>
          <a:p>
            <a:pPr lvl="1"/>
            <a:r>
              <a:rPr lang="en-US" dirty="0"/>
              <a:t>“Is there only one best way to sit?” </a:t>
            </a:r>
          </a:p>
          <a:p>
            <a:r>
              <a:rPr lang="en-US" dirty="0"/>
              <a:t>Or does it make sense</a:t>
            </a:r>
          </a:p>
          <a:p>
            <a:pPr lvl="1"/>
            <a:r>
              <a:rPr lang="en-US" dirty="0"/>
              <a:t>Adjust chair throughout day, if you can?</a:t>
            </a:r>
          </a:p>
          <a:p>
            <a:r>
              <a:rPr lang="en-US" dirty="0"/>
              <a:t>What are chair adjustment strategies?</a:t>
            </a:r>
          </a:p>
        </p:txBody>
      </p:sp>
      <p:pic>
        <p:nvPicPr>
          <p:cNvPr id="19" name="Picture Placeholder 18" descr="Big question mark symbol">
            <a:extLst>
              <a:ext uri="{FF2B5EF4-FFF2-40B4-BE49-F238E27FC236}">
                <a16:creationId xmlns:a16="http://schemas.microsoft.com/office/drawing/2014/main" id="{A62B3230-A263-41DE-9F63-4F367F837B5C}"/>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l="-20102" r="-20102"/>
          <a:stretch/>
        </p:blipFill>
        <p:spPr/>
      </p:pic>
    </p:spTree>
    <p:custDataLst>
      <p:tags r:id="rId1"/>
    </p:custDataLst>
    <p:extLst>
      <p:ext uri="{BB962C8B-B14F-4D97-AF65-F5344CB8AC3E}">
        <p14:creationId xmlns:p14="http://schemas.microsoft.com/office/powerpoint/2010/main" val="153571462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Chair Adjustment Strategies</a:t>
            </a:r>
          </a:p>
        </p:txBody>
      </p:sp>
      <p:pic>
        <p:nvPicPr>
          <p:cNvPr id="17" name="Picture Placeholder 16" descr="A person sitting in a chair&#10;&#10;">
            <a:extLst>
              <a:ext uri="{FF2B5EF4-FFF2-40B4-BE49-F238E27FC236}">
                <a16:creationId xmlns:a16="http://schemas.microsoft.com/office/drawing/2014/main" id="{6A1C714A-818E-4209-A534-2990EA82269D}"/>
              </a:ext>
            </a:extLst>
          </p:cNvPr>
          <p:cNvPicPr>
            <a:picLocks noGrp="1" noChangeAspect="1"/>
          </p:cNvPicPr>
          <p:nvPr>
            <p:ph type="pic" sz="quarter" idx="10"/>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p:pic>
      <p:pic>
        <p:nvPicPr>
          <p:cNvPr id="19" name="Picture Placeholder 18" descr="A person sitting at a desk&#10;&#10;">
            <a:extLst>
              <a:ext uri="{FF2B5EF4-FFF2-40B4-BE49-F238E27FC236}">
                <a16:creationId xmlns:a16="http://schemas.microsoft.com/office/drawing/2014/main" id="{692760F0-AAEB-4B7F-AE4B-C593BFB3AFDB}"/>
              </a:ext>
            </a:extLst>
          </p:cNvPr>
          <p:cNvPicPr>
            <a:picLocks noGrp="1" noChangeAspect="1"/>
          </p:cNvPicPr>
          <p:nvPr>
            <p:ph type="pic" sz="quarter" idx="11"/>
          </p:nvPr>
        </p:nvPicPr>
        <p:blipFill rotWithShape="1">
          <a:blip r:embed="rId6" cstate="email">
            <a:extLst>
              <a:ext uri="{28A0092B-C50C-407E-A947-70E740481C1C}">
                <a14:useLocalDpi xmlns:a14="http://schemas.microsoft.com/office/drawing/2010/main"/>
              </a:ext>
            </a:extLst>
          </a:blip>
          <a:srcRect/>
          <a:stretch/>
        </p:blipFill>
        <p:spPr>
          <a:xfrm>
            <a:off x="8534400" y="1097280"/>
            <a:ext cx="3352800" cy="5486399"/>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
          </p:nvPr>
        </p:nvSpPr>
        <p:spPr/>
        <p:txBody>
          <a:bodyPr/>
          <a:lstStyle/>
          <a:p>
            <a:r>
              <a:rPr lang="en-US" dirty="0"/>
              <a:t>Upright Keyboard Position</a:t>
            </a:r>
          </a:p>
          <a:p>
            <a:pPr lvl="1"/>
            <a:r>
              <a:rPr lang="en-US" dirty="0"/>
              <a:t>Hand related activities</a:t>
            </a:r>
          </a:p>
          <a:p>
            <a:pPr lvl="2"/>
            <a:r>
              <a:rPr lang="en-US" dirty="0"/>
              <a:t>Keyboard, mouse or handwriting</a:t>
            </a:r>
          </a:p>
          <a:p>
            <a:pPr lvl="1"/>
            <a:r>
              <a:rPr lang="en-US" dirty="0"/>
              <a:t>Adjust chair to “upright keyboard position” </a:t>
            </a:r>
          </a:p>
          <a:p>
            <a:pPr lvl="2"/>
            <a:r>
              <a:rPr lang="en-US" dirty="0"/>
              <a:t>Upright back support</a:t>
            </a:r>
          </a:p>
          <a:p>
            <a:pPr lvl="2"/>
            <a:r>
              <a:rPr lang="en-US" dirty="0"/>
              <a:t>Good access to keyboard and mouse</a:t>
            </a:r>
          </a:p>
        </p:txBody>
      </p:sp>
    </p:spTree>
    <p:custDataLst>
      <p:tags r:id="rId1"/>
    </p:custDataLst>
    <p:extLst>
      <p:ext uri="{BB962C8B-B14F-4D97-AF65-F5344CB8AC3E}">
        <p14:creationId xmlns:p14="http://schemas.microsoft.com/office/powerpoint/2010/main" val="30872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500"/>
                                        <p:tgtEl>
                                          <p:spTgt spid="8">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Chair Adjustment Strategies</a:t>
            </a:r>
          </a:p>
        </p:txBody>
      </p:sp>
      <p:pic>
        <p:nvPicPr>
          <p:cNvPr id="17" name="Picture Placeholder 16" descr="A person sitting in a chair with a computer&#10;&#10;ce">
            <a:extLst>
              <a:ext uri="{FF2B5EF4-FFF2-40B4-BE49-F238E27FC236}">
                <a16:creationId xmlns:a16="http://schemas.microsoft.com/office/drawing/2014/main" id="{F870A26D-2D84-406D-8554-95ED4BACC5E3}"/>
              </a:ext>
            </a:extLst>
          </p:cNvPr>
          <p:cNvPicPr>
            <a:picLocks noGrp="1" noChangeAspect="1"/>
          </p:cNvPicPr>
          <p:nvPr>
            <p:ph type="pic" sz="quarter" idx="10"/>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p:pic>
      <p:pic>
        <p:nvPicPr>
          <p:cNvPr id="19" name="Picture Placeholder 18" descr="A person sitting in a chair reading a book&#10;&#10;">
            <a:extLst>
              <a:ext uri="{FF2B5EF4-FFF2-40B4-BE49-F238E27FC236}">
                <a16:creationId xmlns:a16="http://schemas.microsoft.com/office/drawing/2014/main" id="{E8A4AA5A-545C-4939-B12A-0D0A436CA5B7}"/>
              </a:ext>
            </a:extLst>
          </p:cNvPr>
          <p:cNvPicPr>
            <a:picLocks noGrp="1" noChangeAspect="1"/>
          </p:cNvPicPr>
          <p:nvPr>
            <p:ph type="pic" sz="quarter" idx="11"/>
          </p:nvPr>
        </p:nvPicPr>
        <p:blipFill rotWithShape="1">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flipH="1">
            <a:off x="8534400" y="1097280"/>
            <a:ext cx="3352800" cy="5486399"/>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
          </p:nvPr>
        </p:nvSpPr>
        <p:spPr/>
        <p:txBody>
          <a:bodyPr/>
          <a:lstStyle/>
          <a:p>
            <a:r>
              <a:rPr lang="en-US" dirty="0"/>
              <a:t>Semi-Reclined Conversation Position</a:t>
            </a:r>
          </a:p>
          <a:p>
            <a:pPr lvl="1"/>
            <a:r>
              <a:rPr lang="en-US" dirty="0"/>
              <a:t>Non hand related activities</a:t>
            </a:r>
          </a:p>
          <a:p>
            <a:pPr lvl="2"/>
            <a:r>
              <a:rPr lang="en-US" dirty="0"/>
              <a:t>Adjust chair to “semi-reclined conversation position” </a:t>
            </a:r>
          </a:p>
          <a:p>
            <a:pPr lvl="2"/>
            <a:r>
              <a:rPr lang="en-US" dirty="0"/>
              <a:t>Rocking tension adjustment knob</a:t>
            </a:r>
          </a:p>
          <a:p>
            <a:pPr lvl="3"/>
            <a:r>
              <a:rPr lang="en-US" dirty="0"/>
              <a:t>Correct tension is important to feel secure in chair </a:t>
            </a:r>
          </a:p>
          <a:p>
            <a:pPr lvl="2"/>
            <a:r>
              <a:rPr lang="en-US" dirty="0"/>
              <a:t>Talking on phone or someone nearby</a:t>
            </a:r>
          </a:p>
        </p:txBody>
      </p:sp>
    </p:spTree>
    <p:custDataLst>
      <p:tags r:id="rId1"/>
    </p:custDataLst>
    <p:extLst>
      <p:ext uri="{BB962C8B-B14F-4D97-AF65-F5344CB8AC3E}">
        <p14:creationId xmlns:p14="http://schemas.microsoft.com/office/powerpoint/2010/main" val="213567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fade">
                                      <p:cBhvr>
                                        <p:cTn id="3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Modify Chair </a:t>
            </a:r>
          </a:p>
        </p:txBody>
      </p:sp>
      <p:pic>
        <p:nvPicPr>
          <p:cNvPr id="18" name="Picture Placeholder 17" descr="Person sitting on a cushion on a chair">
            <a:extLst>
              <a:ext uri="{FF2B5EF4-FFF2-40B4-BE49-F238E27FC236}">
                <a16:creationId xmlns:a16="http://schemas.microsoft.com/office/drawing/2014/main" id="{9BD9E4BA-B09E-4BBC-ABCD-98D1B22E487A}"/>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a:xfrm>
            <a:off x="944880" y="3276601"/>
            <a:ext cx="3566160" cy="3408043"/>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Modify chair?</a:t>
            </a:r>
          </a:p>
          <a:p>
            <a:r>
              <a:rPr lang="en-US" dirty="0"/>
              <a:t>Answer in many cases is yes!</a:t>
            </a:r>
          </a:p>
          <a:p>
            <a:pPr lvl="1"/>
            <a:r>
              <a:rPr lang="en-US" dirty="0"/>
              <a:t>Seat cushion to sit higher in chair</a:t>
            </a:r>
          </a:p>
          <a:p>
            <a:pPr lvl="1"/>
            <a:r>
              <a:rPr lang="en-US" dirty="0"/>
              <a:t>Small pillow secured on back support to improve lower back support</a:t>
            </a:r>
          </a:p>
          <a:p>
            <a:pPr lvl="1"/>
            <a:r>
              <a:rPr lang="en-US" dirty="0"/>
              <a:t>Pads placed on armrests to improve arm support</a:t>
            </a:r>
          </a:p>
        </p:txBody>
      </p:sp>
      <p:pic>
        <p:nvPicPr>
          <p:cNvPr id="25" name="Picture Placeholder 24" descr="Back support added to a chair&#10;&#10;Description automatically generated">
            <a:extLst>
              <a:ext uri="{FF2B5EF4-FFF2-40B4-BE49-F238E27FC236}">
                <a16:creationId xmlns:a16="http://schemas.microsoft.com/office/drawing/2014/main" id="{3E31153C-63AC-4D91-9A8D-E7911F1F22CB}"/>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a:stretch/>
        </p:blipFill>
        <p:spPr>
          <a:xfrm flipH="1">
            <a:off x="4671060" y="3276601"/>
            <a:ext cx="3566160" cy="3408043"/>
          </a:xfrm>
        </p:spPr>
      </p:pic>
      <p:pic>
        <p:nvPicPr>
          <p:cNvPr id="23" name="Picture Placeholder 22" descr="Armrest pads">
            <a:extLst>
              <a:ext uri="{FF2B5EF4-FFF2-40B4-BE49-F238E27FC236}">
                <a16:creationId xmlns:a16="http://schemas.microsoft.com/office/drawing/2014/main" id="{31A7E8A1-1940-4B76-B8C9-DB38672C39D6}"/>
              </a:ext>
            </a:extLst>
          </p:cNvPr>
          <p:cNvPicPr>
            <a:picLocks noGrp="1" noChangeAspect="1"/>
          </p:cNvPicPr>
          <p:nvPr>
            <p:ph type="pic" sz="quarter" idx="13"/>
          </p:nvPr>
        </p:nvPicPr>
        <p:blipFill rotWithShape="1">
          <a:blip r:embed="rId6" cstate="email">
            <a:extLst>
              <a:ext uri="{28A0092B-C50C-407E-A947-70E740481C1C}">
                <a14:useLocalDpi xmlns:a14="http://schemas.microsoft.com/office/drawing/2010/main"/>
              </a:ext>
            </a:extLst>
          </a:blip>
          <a:srcRect/>
          <a:stretch/>
        </p:blipFill>
        <p:spPr>
          <a:xfrm flipH="1">
            <a:off x="8397240" y="3305176"/>
            <a:ext cx="3566160" cy="3379468"/>
          </a:xfrm>
        </p:spPr>
      </p:pic>
    </p:spTree>
    <p:custDataLst>
      <p:tags r:id="rId1"/>
    </p:custDataLst>
    <p:extLst>
      <p:ext uri="{BB962C8B-B14F-4D97-AF65-F5344CB8AC3E}">
        <p14:creationId xmlns:p14="http://schemas.microsoft.com/office/powerpoint/2010/main" val="91172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500"/>
                                        <p:tgtEl>
                                          <p:spTgt spid="8">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Repair Chair </a:t>
            </a:r>
          </a:p>
        </p:txBody>
      </p:sp>
      <p:pic>
        <p:nvPicPr>
          <p:cNvPr id="19" name="Picture Placeholder 18" descr="Broken chair">
            <a:extLst>
              <a:ext uri="{FF2B5EF4-FFF2-40B4-BE49-F238E27FC236}">
                <a16:creationId xmlns:a16="http://schemas.microsoft.com/office/drawing/2014/main" id="{E361BAE3-23E9-4269-9DC1-A583B1D0115D}"/>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pic>
        <p:nvPicPr>
          <p:cNvPr id="21" name="Picture Placeholder 20" descr="Broken chair">
            <a:extLst>
              <a:ext uri="{FF2B5EF4-FFF2-40B4-BE49-F238E27FC236}">
                <a16:creationId xmlns:a16="http://schemas.microsoft.com/office/drawing/2014/main" id="{CACD94F1-6717-48EE-B49F-F69F252578E3}"/>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
          </p:nvPr>
        </p:nvSpPr>
        <p:spPr/>
        <p:txBody>
          <a:bodyPr/>
          <a:lstStyle/>
          <a:p>
            <a:r>
              <a:rPr lang="en-US" dirty="0"/>
              <a:t>Maintenance issues with your chair?</a:t>
            </a:r>
          </a:p>
          <a:p>
            <a:r>
              <a:rPr lang="en-US" dirty="0"/>
              <a:t>Please don’t ignore them!</a:t>
            </a:r>
          </a:p>
          <a:p>
            <a:pPr lvl="1"/>
            <a:r>
              <a:rPr lang="en-US" dirty="0"/>
              <a:t>Repair chair</a:t>
            </a:r>
          </a:p>
          <a:p>
            <a:pPr lvl="1"/>
            <a:r>
              <a:rPr lang="en-US" dirty="0"/>
              <a:t>Replace chair</a:t>
            </a:r>
          </a:p>
        </p:txBody>
      </p:sp>
    </p:spTree>
    <p:custDataLst>
      <p:tags r:id="rId1"/>
    </p:custDataLst>
    <p:extLst>
      <p:ext uri="{BB962C8B-B14F-4D97-AF65-F5344CB8AC3E}">
        <p14:creationId xmlns:p14="http://schemas.microsoft.com/office/powerpoint/2010/main" val="127213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a:t>Working at Home?</a:t>
            </a:r>
            <a:endParaRPr lang="en-US" dirty="0"/>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Working at home on your computer? </a:t>
            </a:r>
          </a:p>
          <a:p>
            <a:pPr lvl="1"/>
            <a:r>
              <a:rPr lang="en-US" dirty="0"/>
              <a:t>You are not alone!</a:t>
            </a:r>
          </a:p>
          <a:p>
            <a:pPr lvl="1"/>
            <a:r>
              <a:rPr lang="en-US" dirty="0"/>
              <a:t>Many people typically working at regular office setting</a:t>
            </a:r>
          </a:p>
          <a:p>
            <a:pPr lvl="1"/>
            <a:r>
              <a:rPr lang="en-US" dirty="0"/>
              <a:t>Now working at home!</a:t>
            </a:r>
          </a:p>
          <a:p>
            <a:r>
              <a:rPr lang="en-US" dirty="0"/>
              <a:t>Setting up home office</a:t>
            </a:r>
          </a:p>
          <a:p>
            <a:pPr lvl="1"/>
            <a:r>
              <a:rPr lang="en-US" dirty="0"/>
              <a:t>Sound work practices</a:t>
            </a:r>
          </a:p>
          <a:p>
            <a:r>
              <a:rPr lang="en-US" dirty="0"/>
              <a:t>SSA Home Office Ergonomics</a:t>
            </a:r>
          </a:p>
        </p:txBody>
      </p:sp>
      <p:pic>
        <p:nvPicPr>
          <p:cNvPr id="14" name="Picture Placeholder 13" descr="A person sitting at a table with a computer&#10;&#10;Description automatically generated with medium confidence">
            <a:extLst>
              <a:ext uri="{FF2B5EF4-FFF2-40B4-BE49-F238E27FC236}">
                <a16:creationId xmlns:a16="http://schemas.microsoft.com/office/drawing/2014/main" id="{AFE71735-3198-49AB-BA7E-49CE4820E9E0}"/>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a:xfrm>
            <a:off x="6248400" y="3764280"/>
            <a:ext cx="2819400" cy="2560320"/>
          </a:xfrm>
        </p:spPr>
      </p:pic>
      <p:pic>
        <p:nvPicPr>
          <p:cNvPr id="11" name="Picture Placeholder 10">
            <a:extLst>
              <a:ext uri="{FF2B5EF4-FFF2-40B4-BE49-F238E27FC236}">
                <a16:creationId xmlns:a16="http://schemas.microsoft.com/office/drawing/2014/main" id="{71389C1C-D2D0-42E9-BA97-D0A5A1F3D987}"/>
              </a:ext>
            </a:extLst>
          </p:cNvPr>
          <p:cNvPicPr>
            <a:picLocks noGrp="1" noChangeAspect="1"/>
          </p:cNvPicPr>
          <p:nvPr>
            <p:ph type="pic" sz="quarter" idx="13"/>
          </p:nvPr>
        </p:nvPicPr>
        <p:blipFill>
          <a:blip r:embed="rId5" cstate="email">
            <a:extLst>
              <a:ext uri="{28A0092B-C50C-407E-A947-70E740481C1C}">
                <a14:useLocalDpi xmlns:a14="http://schemas.microsoft.com/office/drawing/2010/main"/>
              </a:ext>
            </a:extLst>
          </a:blip>
          <a:srcRect/>
          <a:stretch>
            <a:fillRect/>
          </a:stretch>
        </p:blipFill>
        <p:spPr>
          <a:prstGeom prst="rect">
            <a:avLst/>
          </a:prstGeom>
        </p:spPr>
      </p:pic>
      <p:pic>
        <p:nvPicPr>
          <p:cNvPr id="10" name="Picture Placeholder 9">
            <a:extLst>
              <a:ext uri="{FF2B5EF4-FFF2-40B4-BE49-F238E27FC236}">
                <a16:creationId xmlns:a16="http://schemas.microsoft.com/office/drawing/2014/main" id="{82F53348-D58F-4334-93FA-B69838DFED89}"/>
              </a:ext>
            </a:extLst>
          </p:cNvPr>
          <p:cNvPicPr>
            <a:picLocks noGrp="1" noChangeAspect="1"/>
          </p:cNvPicPr>
          <p:nvPr>
            <p:ph type="pic" sz="quarter" idx="14"/>
          </p:nvPr>
        </p:nvPicPr>
        <p:blipFill>
          <a:blip r:embed="rId6" cstate="email">
            <a:extLst>
              <a:ext uri="{28A0092B-C50C-407E-A947-70E740481C1C}">
                <a14:useLocalDpi xmlns:a14="http://schemas.microsoft.com/office/drawing/2010/main"/>
              </a:ext>
            </a:extLst>
          </a:blip>
          <a:srcRect/>
          <a:stretch>
            <a:fillRect/>
          </a:stretch>
        </p:blipFill>
        <p:spPr>
          <a:prstGeom prst="rect">
            <a:avLst/>
          </a:prstGeom>
        </p:spPr>
      </p:pic>
      <p:pic>
        <p:nvPicPr>
          <p:cNvPr id="12" name="Picture Placeholder 11">
            <a:extLst>
              <a:ext uri="{FF2B5EF4-FFF2-40B4-BE49-F238E27FC236}">
                <a16:creationId xmlns:a16="http://schemas.microsoft.com/office/drawing/2014/main" id="{073ACD66-068A-4EAD-8E8F-43BD8855C6E8}"/>
              </a:ext>
            </a:extLst>
          </p:cNvPr>
          <p:cNvPicPr>
            <a:picLocks noGrp="1" noChangeAspect="1"/>
          </p:cNvPicPr>
          <p:nvPr>
            <p:ph type="pic" sz="quarter" idx="15"/>
          </p:nvPr>
        </p:nvPicPr>
        <p:blipFill>
          <a:blip r:embed="rId7" cstate="email">
            <a:extLst>
              <a:ext uri="{28A0092B-C50C-407E-A947-70E740481C1C}">
                <a14:useLocalDpi xmlns:a14="http://schemas.microsoft.com/office/drawing/2010/main"/>
              </a:ext>
            </a:extLst>
          </a:blip>
          <a:srcRect/>
          <a:stretch>
            <a:fillRect/>
          </a:stretch>
        </p:blipFill>
        <p:spPr>
          <a:prstGeom prst="rect">
            <a:avLst/>
          </a:prstGeom>
        </p:spPr>
      </p:pic>
    </p:spTree>
    <p:custDataLst>
      <p:tags r:id="rId1"/>
    </p:custDataLst>
    <p:extLst>
      <p:ext uri="{BB962C8B-B14F-4D97-AF65-F5344CB8AC3E}">
        <p14:creationId xmlns:p14="http://schemas.microsoft.com/office/powerpoint/2010/main" val="129116333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500"/>
                                        <p:tgtEl>
                                          <p:spTgt spid="8">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fade">
                                      <p:cBhvr>
                                        <p:cTn id="41" dur="500"/>
                                        <p:tgtEl>
                                          <p:spTgt spid="8">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fade">
                                      <p:cBhvr>
                                        <p:cTn id="49"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Replace Chair</a:t>
            </a:r>
          </a:p>
        </p:txBody>
      </p:sp>
      <p:pic>
        <p:nvPicPr>
          <p:cNvPr id="15" name="Picture Placeholder 14" descr="A person sitting in a chair&#10;&#10;">
            <a:extLst>
              <a:ext uri="{FF2B5EF4-FFF2-40B4-BE49-F238E27FC236}">
                <a16:creationId xmlns:a16="http://schemas.microsoft.com/office/drawing/2014/main" id="{97BA71F6-FF4D-4D08-B174-34AEE501F679}"/>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Recognize chair </a:t>
            </a:r>
          </a:p>
          <a:p>
            <a:pPr lvl="1"/>
            <a:r>
              <a:rPr lang="en-US" dirty="0"/>
              <a:t>With or without modification</a:t>
            </a:r>
          </a:p>
          <a:p>
            <a:pPr lvl="1"/>
            <a:r>
              <a:rPr lang="en-US" dirty="0"/>
              <a:t>Not a good fit </a:t>
            </a:r>
          </a:p>
          <a:p>
            <a:r>
              <a:rPr lang="en-US" dirty="0"/>
              <a:t>Consider replacement options</a:t>
            </a:r>
          </a:p>
          <a:p>
            <a:pPr lvl="1"/>
            <a:r>
              <a:rPr lang="en-US" dirty="0"/>
              <a:t>Check with supervisor</a:t>
            </a:r>
          </a:p>
          <a:p>
            <a:pPr lvl="1"/>
            <a:r>
              <a:rPr lang="en-US" dirty="0"/>
              <a:t>SSA Ergonomics Program website</a:t>
            </a:r>
          </a:p>
        </p:txBody>
      </p:sp>
    </p:spTree>
    <p:custDataLst>
      <p:tags r:id="rId1"/>
    </p:custDataLst>
    <p:extLst>
      <p:ext uri="{BB962C8B-B14F-4D97-AF65-F5344CB8AC3E}">
        <p14:creationId xmlns:p14="http://schemas.microsoft.com/office/powerpoint/2010/main" val="338645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Best Chair Advice?</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Best chair advice?</a:t>
            </a:r>
          </a:p>
          <a:p>
            <a:r>
              <a:rPr lang="en-US" dirty="0"/>
              <a:t>“Get out of it on a regular basis!”</a:t>
            </a:r>
          </a:p>
          <a:p>
            <a:pPr lvl="1"/>
            <a:r>
              <a:rPr lang="en-US" dirty="0"/>
              <a:t>Intermittently stand up</a:t>
            </a:r>
          </a:p>
          <a:p>
            <a:pPr lvl="1"/>
            <a:r>
              <a:rPr lang="en-US" dirty="0"/>
              <a:t>Work at counter if possible</a:t>
            </a:r>
          </a:p>
          <a:p>
            <a:pPr lvl="1"/>
            <a:r>
              <a:rPr lang="en-US" dirty="0"/>
              <a:t>Stand when you talk on phone</a:t>
            </a:r>
          </a:p>
          <a:p>
            <a:pPr lvl="1"/>
            <a:r>
              <a:rPr lang="en-US" dirty="0"/>
              <a:t>Drink a lot of water</a:t>
            </a:r>
          </a:p>
          <a:p>
            <a:pPr lvl="1"/>
            <a:r>
              <a:rPr lang="en-US" dirty="0"/>
              <a:t>Remember Micro-break Guideline</a:t>
            </a:r>
          </a:p>
          <a:p>
            <a:r>
              <a:rPr lang="en-US" dirty="0"/>
              <a:t>Bottom line – work hard on getting out of your chair during breaks!</a:t>
            </a:r>
          </a:p>
        </p:txBody>
      </p:sp>
      <p:pic>
        <p:nvPicPr>
          <p:cNvPr id="5" name="Picture Placeholder 4" descr="Person standing at a counter using a laptop">
            <a:extLst>
              <a:ext uri="{FF2B5EF4-FFF2-40B4-BE49-F238E27FC236}">
                <a16:creationId xmlns:a16="http://schemas.microsoft.com/office/drawing/2014/main" id="{9F417AFF-8986-4886-A00C-4C49F8F6F2BD}"/>
              </a:ext>
            </a:extLst>
          </p:cNvPr>
          <p:cNvPicPr>
            <a:picLocks noGrp="1" noChangeAspect="1"/>
          </p:cNvPicPr>
          <p:nvPr>
            <p:ph type="pic" sz="quarter" idx="10"/>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7294" r="7294"/>
          <a:stretch>
            <a:fillRect/>
          </a:stretch>
        </p:blipFill>
        <p:spPr>
          <a:prstGeom prst="rect">
            <a:avLst/>
          </a:prstGeom>
        </p:spPr>
      </p:pic>
    </p:spTree>
    <p:custDataLst>
      <p:tags r:id="rId1"/>
    </p:custDataLst>
    <p:extLst>
      <p:ext uri="{BB962C8B-B14F-4D97-AF65-F5344CB8AC3E}">
        <p14:creationId xmlns:p14="http://schemas.microsoft.com/office/powerpoint/2010/main" val="18552799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Worksheet – Inter-relationships</a:t>
            </a:r>
          </a:p>
        </p:txBody>
      </p:sp>
      <p:pic>
        <p:nvPicPr>
          <p:cNvPr id="19" name="Picture Placeholder 18" descr="Person using a mouse">
            <a:extLst>
              <a:ext uri="{FF2B5EF4-FFF2-40B4-BE49-F238E27FC236}">
                <a16:creationId xmlns:a16="http://schemas.microsoft.com/office/drawing/2014/main" id="{768F56E9-A963-4C90-AABB-FEB31A563898}"/>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6248400" y="1097281"/>
            <a:ext cx="5715000" cy="2651760"/>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Inter-relationships!</a:t>
            </a:r>
          </a:p>
          <a:p>
            <a:r>
              <a:rPr lang="en-US" dirty="0"/>
              <a:t>Fixed height desk</a:t>
            </a:r>
          </a:p>
          <a:p>
            <a:pPr lvl="1"/>
            <a:r>
              <a:rPr lang="en-US" dirty="0"/>
              <a:t>Raise chair height to obtain recommended relationship between body and hands in relation to desk</a:t>
            </a:r>
          </a:p>
          <a:p>
            <a:pPr lvl="1"/>
            <a:r>
              <a:rPr lang="en-US" dirty="0"/>
              <a:t>Feet no longer on floor, need footrest </a:t>
            </a:r>
          </a:p>
          <a:p>
            <a:r>
              <a:rPr lang="en-US" dirty="0"/>
              <a:t>General guidelines </a:t>
            </a:r>
          </a:p>
          <a:p>
            <a:pPr lvl="1"/>
            <a:r>
              <a:rPr lang="en-US" dirty="0"/>
              <a:t>Typical home office set-ups</a:t>
            </a:r>
          </a:p>
          <a:p>
            <a:pPr lvl="1"/>
            <a:r>
              <a:rPr lang="en-US" dirty="0"/>
              <a:t>Figure out your particular situation</a:t>
            </a:r>
          </a:p>
        </p:txBody>
      </p:sp>
      <p:pic>
        <p:nvPicPr>
          <p:cNvPr id="17" name="Picture Placeholder 16" descr="Feet on a footrest">
            <a:extLst>
              <a:ext uri="{FF2B5EF4-FFF2-40B4-BE49-F238E27FC236}">
                <a16:creationId xmlns:a16="http://schemas.microsoft.com/office/drawing/2014/main" id="{0DFA48A9-D4B7-4480-92FF-9168FF1CA105}"/>
              </a:ext>
            </a:extLst>
          </p:cNvPr>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62662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500"/>
                                        <p:tgtEl>
                                          <p:spTgt spid="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Effect transition="in" filter="fade">
                                      <p:cBhvr>
                                        <p:cTn id="38" dur="500"/>
                                        <p:tgtEl>
                                          <p:spTgt spid="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Effect transition="in" filter="fade">
                                      <p:cBhvr>
                                        <p:cTn id="43"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Keyboard and Mouse Position</a:t>
            </a:r>
          </a:p>
        </p:txBody>
      </p:sp>
      <p:pic>
        <p:nvPicPr>
          <p:cNvPr id="17" name="Picture Placeholder 16" descr="A person holding a keyboard">
            <a:extLst>
              <a:ext uri="{FF2B5EF4-FFF2-40B4-BE49-F238E27FC236}">
                <a16:creationId xmlns:a16="http://schemas.microsoft.com/office/drawing/2014/main" id="{F73E0096-B9F8-4F2B-AC31-C9305C4DCDE3}"/>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6248400" y="3876041"/>
            <a:ext cx="5715000" cy="2651760"/>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On work surface within comfort reach zone</a:t>
            </a:r>
          </a:p>
          <a:p>
            <a:pPr lvl="1"/>
            <a:r>
              <a:rPr lang="en-US" dirty="0"/>
              <a:t>Wrists reasonably straight</a:t>
            </a:r>
          </a:p>
          <a:p>
            <a:pPr lvl="1"/>
            <a:r>
              <a:rPr lang="en-US" dirty="0"/>
              <a:t>No pressure on forearms </a:t>
            </a:r>
          </a:p>
        </p:txBody>
      </p:sp>
      <p:pic>
        <p:nvPicPr>
          <p:cNvPr id="19" name="Picture Placeholder 18" descr="A person holding a keyboard&#10;&#10;">
            <a:extLst>
              <a:ext uri="{FF2B5EF4-FFF2-40B4-BE49-F238E27FC236}">
                <a16:creationId xmlns:a16="http://schemas.microsoft.com/office/drawing/2014/main" id="{BA782BCE-40A6-45F5-A358-D41100A44069}"/>
              </a:ext>
            </a:extLst>
          </p:cNvPr>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a:stretch>
            <a:fillRect/>
          </a:stretch>
        </p:blipFill>
        <p:spPr>
          <a:xfrm>
            <a:off x="6248400" y="1165860"/>
            <a:ext cx="5715000" cy="2560320"/>
          </a:xfrm>
        </p:spPr>
      </p:pic>
    </p:spTree>
    <p:custDataLst>
      <p:tags r:id="rId1"/>
    </p:custDataLst>
    <p:extLst>
      <p:ext uri="{BB962C8B-B14F-4D97-AF65-F5344CB8AC3E}">
        <p14:creationId xmlns:p14="http://schemas.microsoft.com/office/powerpoint/2010/main" val="425293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Keyboard and Mouse Position</a:t>
            </a:r>
          </a:p>
        </p:txBody>
      </p:sp>
      <p:pic>
        <p:nvPicPr>
          <p:cNvPr id="17" name="Picture Placeholder 16" descr="A person holding a keyboard">
            <a:extLst>
              <a:ext uri="{FF2B5EF4-FFF2-40B4-BE49-F238E27FC236}">
                <a16:creationId xmlns:a16="http://schemas.microsoft.com/office/drawing/2014/main" id="{842B7858-0053-4ECB-8E99-E6D176BA1219}"/>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b="-3958"/>
          <a:stretch/>
        </p:blipFill>
        <p:spPr>
          <a:xfrm>
            <a:off x="6248400" y="1097281"/>
            <a:ext cx="5715000" cy="2651760"/>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Piano Player</a:t>
            </a:r>
          </a:p>
          <a:p>
            <a:pPr lvl="1"/>
            <a:r>
              <a:rPr lang="en-US" dirty="0"/>
              <a:t>Keyboard/mouse close to edge</a:t>
            </a:r>
          </a:p>
          <a:p>
            <a:pPr lvl="1"/>
            <a:r>
              <a:rPr lang="en-US" dirty="0"/>
              <a:t>Relax elbows at sides</a:t>
            </a:r>
          </a:p>
          <a:p>
            <a:pPr lvl="1"/>
            <a:r>
              <a:rPr lang="en-US" dirty="0"/>
              <a:t>Float hands over keys</a:t>
            </a:r>
          </a:p>
          <a:p>
            <a:pPr lvl="1"/>
            <a:r>
              <a:rPr lang="en-US" dirty="0"/>
              <a:t>Armrests may or may not be used</a:t>
            </a:r>
          </a:p>
          <a:p>
            <a:r>
              <a:rPr lang="en-US" dirty="0"/>
              <a:t>Forearm Supporter</a:t>
            </a:r>
          </a:p>
          <a:p>
            <a:pPr lvl="1"/>
            <a:r>
              <a:rPr lang="en-US" dirty="0"/>
              <a:t>Keyboard/mouse farther forward </a:t>
            </a:r>
          </a:p>
          <a:p>
            <a:pPr lvl="1"/>
            <a:r>
              <a:rPr lang="en-US" dirty="0"/>
              <a:t>Rest forearms on worksurface</a:t>
            </a:r>
          </a:p>
          <a:p>
            <a:r>
              <a:rPr lang="en-US" dirty="0"/>
              <a:t>Either method works</a:t>
            </a:r>
          </a:p>
          <a:p>
            <a:pPr lvl="1"/>
            <a:r>
              <a:rPr lang="en-US" dirty="0"/>
              <a:t>Worksurface heights are different</a:t>
            </a:r>
          </a:p>
          <a:p>
            <a:pPr lvl="1"/>
            <a:r>
              <a:rPr lang="en-US" dirty="0"/>
              <a:t>Slightly higher for forearm supporter</a:t>
            </a:r>
          </a:p>
        </p:txBody>
      </p:sp>
      <p:pic>
        <p:nvPicPr>
          <p:cNvPr id="22" name="Picture Placeholder 21" descr="A person holding a keyboard">
            <a:extLst>
              <a:ext uri="{FF2B5EF4-FFF2-40B4-BE49-F238E27FC236}">
                <a16:creationId xmlns:a16="http://schemas.microsoft.com/office/drawing/2014/main" id="{C3E4CA1B-D6E8-4EA3-9749-3ABB55CB059F}"/>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a:stretch/>
        </p:blipFill>
        <p:spPr>
          <a:xfrm flipH="1">
            <a:off x="6248400" y="3886200"/>
            <a:ext cx="5715000" cy="2560320"/>
          </a:xfrm>
        </p:spPr>
      </p:pic>
    </p:spTree>
    <p:custDataLst>
      <p:tags r:id="rId1"/>
    </p:custDataLst>
    <p:extLst>
      <p:ext uri="{BB962C8B-B14F-4D97-AF65-F5344CB8AC3E}">
        <p14:creationId xmlns:p14="http://schemas.microsoft.com/office/powerpoint/2010/main" val="249298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500"/>
                                        <p:tgtEl>
                                          <p:spTgt spid="8">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Effect transition="in" filter="fade">
                                      <p:cBhvr>
                                        <p:cTn id="43" dur="500"/>
                                        <p:tgtEl>
                                          <p:spTgt spid="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fade">
                                      <p:cBhvr>
                                        <p:cTn id="48" dur="500"/>
                                        <p:tgtEl>
                                          <p:spTgt spid="8">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animEffect transition="in" filter="fade">
                                      <p:cBhvr>
                                        <p:cTn id="53" dur="500"/>
                                        <p:tgtEl>
                                          <p:spTgt spid="8">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xEl>
                                              <p:pRg st="9" end="9"/>
                                            </p:txEl>
                                          </p:spTgt>
                                        </p:tgtEl>
                                        <p:attrNameLst>
                                          <p:attrName>style.visibility</p:attrName>
                                        </p:attrNameLst>
                                      </p:cBhvr>
                                      <p:to>
                                        <p:strVal val="visible"/>
                                      </p:to>
                                    </p:set>
                                    <p:animEffect transition="in" filter="fade">
                                      <p:cBhvr>
                                        <p:cTn id="58" dur="500"/>
                                        <p:tgtEl>
                                          <p:spTgt spid="8">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xEl>
                                              <p:pRg st="10" end="10"/>
                                            </p:txEl>
                                          </p:spTgt>
                                        </p:tgtEl>
                                        <p:attrNameLst>
                                          <p:attrName>style.visibility</p:attrName>
                                        </p:attrNameLst>
                                      </p:cBhvr>
                                      <p:to>
                                        <p:strVal val="visible"/>
                                      </p:to>
                                    </p:set>
                                    <p:animEffect transition="in" filter="fade">
                                      <p:cBhvr>
                                        <p:cTn id="63"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Keyboard and Mouse Position</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Keyboard Wrist Rest</a:t>
            </a:r>
          </a:p>
          <a:p>
            <a:pPr lvl="1"/>
            <a:r>
              <a:rPr lang="en-US" dirty="0"/>
              <a:t>Used to rest palms when not keying</a:t>
            </a:r>
          </a:p>
          <a:p>
            <a:pPr lvl="1"/>
            <a:r>
              <a:rPr lang="en-US" dirty="0"/>
              <a:t>Built into keyboard or separate</a:t>
            </a:r>
          </a:p>
          <a:p>
            <a:r>
              <a:rPr lang="en-US" dirty="0"/>
              <a:t>Mouse Wrist Rest</a:t>
            </a:r>
          </a:p>
          <a:p>
            <a:pPr lvl="1"/>
            <a:r>
              <a:rPr lang="en-US" dirty="0"/>
              <a:t>Doesn’t “lock” wrist in one position</a:t>
            </a:r>
          </a:p>
          <a:p>
            <a:pPr lvl="1"/>
            <a:r>
              <a:rPr lang="en-US" dirty="0"/>
              <a:t>Causing excessive side-to-side hand motion </a:t>
            </a:r>
          </a:p>
          <a:p>
            <a:r>
              <a:rPr lang="en-US" dirty="0"/>
              <a:t>Keyboard Shortcuts</a:t>
            </a:r>
          </a:p>
          <a:p>
            <a:pPr lvl="1"/>
            <a:r>
              <a:rPr lang="en-US" dirty="0"/>
              <a:t>Encourage keyboard shortcuts to reduce overall mouse use</a:t>
            </a:r>
          </a:p>
          <a:p>
            <a:pPr lvl="1"/>
            <a:r>
              <a:rPr lang="en-US" dirty="0"/>
              <a:t>Check software program for list</a:t>
            </a:r>
          </a:p>
        </p:txBody>
      </p:sp>
      <p:pic>
        <p:nvPicPr>
          <p:cNvPr id="28" name="Picture Placeholder 27" descr="A person holding a keyboard">
            <a:extLst>
              <a:ext uri="{FF2B5EF4-FFF2-40B4-BE49-F238E27FC236}">
                <a16:creationId xmlns:a16="http://schemas.microsoft.com/office/drawing/2014/main" id="{F2099B16-A033-4251-8592-12D291A31227}"/>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a:xfrm>
            <a:off x="6234113" y="1093788"/>
            <a:ext cx="5715000" cy="2651125"/>
          </a:xfrm>
        </p:spPr>
      </p:pic>
      <p:pic>
        <p:nvPicPr>
          <p:cNvPr id="26" name="Picture Placeholder 16" descr="A picture containing computer, desk, keyboard, indoor&#10;&#10;Description automatically generated">
            <a:extLst>
              <a:ext uri="{FF2B5EF4-FFF2-40B4-BE49-F238E27FC236}">
                <a16:creationId xmlns:a16="http://schemas.microsoft.com/office/drawing/2014/main" id="{5EA5C124-30FA-4650-8357-8191AFBFE4CB}"/>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a:stretch/>
        </p:blipFill>
        <p:spPr>
          <a:xfrm>
            <a:off x="6248400" y="3886200"/>
            <a:ext cx="5715000" cy="2560638"/>
          </a:xfrm>
        </p:spPr>
      </p:pic>
      <p:pic>
        <p:nvPicPr>
          <p:cNvPr id="21" name="Picture 20" descr="Mouse wrist rest">
            <a:extLst>
              <a:ext uri="{FF2B5EF4-FFF2-40B4-BE49-F238E27FC236}">
                <a16:creationId xmlns:a16="http://schemas.microsoft.com/office/drawing/2014/main" id="{112F4000-7208-4ACB-BAC7-64DC3A8A514F}"/>
              </a:ext>
            </a:extLst>
          </p:cNvPr>
          <p:cNvPicPr>
            <a:picLocks noChangeAspect="1"/>
          </p:cNvPicPr>
          <p:nvPr/>
        </p:nvPicPr>
        <p:blipFill>
          <a:blip r:embed="rId6" cstate="email">
            <a:alphaModFix amt="70000"/>
            <a:extLst>
              <a:ext uri="{28A0092B-C50C-407E-A947-70E740481C1C}">
                <a14:useLocalDpi xmlns:a14="http://schemas.microsoft.com/office/drawing/2010/main"/>
              </a:ext>
            </a:extLst>
          </a:blip>
          <a:stretch>
            <a:fillRect/>
          </a:stretch>
        </p:blipFill>
        <p:spPr>
          <a:xfrm>
            <a:off x="8839200" y="3739896"/>
            <a:ext cx="3017520" cy="3017520"/>
          </a:xfrm>
          <a:prstGeom prst="rect">
            <a:avLst/>
          </a:prstGeom>
        </p:spPr>
      </p:pic>
    </p:spTree>
    <p:custDataLst>
      <p:tags r:id="rId1"/>
    </p:custDataLst>
    <p:extLst>
      <p:ext uri="{BB962C8B-B14F-4D97-AF65-F5344CB8AC3E}">
        <p14:creationId xmlns:p14="http://schemas.microsoft.com/office/powerpoint/2010/main" val="400068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fade">
                                      <p:cBhvr>
                                        <p:cTn id="33" dur="500"/>
                                        <p:tgtEl>
                                          <p:spTgt spid="8">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6" end="6"/>
                                            </p:txEl>
                                          </p:spTgt>
                                        </p:tgtEl>
                                        <p:attrNameLst>
                                          <p:attrName>style.visibility</p:attrName>
                                        </p:attrNameLst>
                                      </p:cBhvr>
                                      <p:to>
                                        <p:strVal val="visible"/>
                                      </p:to>
                                    </p:set>
                                    <p:animEffect transition="in" filter="fade">
                                      <p:cBhvr>
                                        <p:cTn id="38" dur="500"/>
                                        <p:tgtEl>
                                          <p:spTgt spid="8">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animEffect transition="in" filter="fade">
                                      <p:cBhvr>
                                        <p:cTn id="41" dur="500"/>
                                        <p:tgtEl>
                                          <p:spTgt spid="8">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xEl>
                                              <p:pRg st="8" end="8"/>
                                            </p:txEl>
                                          </p:spTgt>
                                        </p:tgtEl>
                                        <p:attrNameLst>
                                          <p:attrName>style.visibility</p:attrName>
                                        </p:attrNameLst>
                                      </p:cBhvr>
                                      <p:to>
                                        <p:strVal val="visible"/>
                                      </p:to>
                                    </p:set>
                                    <p:animEffect transition="in" filter="fade">
                                      <p:cBhvr>
                                        <p:cTn id="44"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Monitor Position – Height and Distance</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Guideline to position monitor</a:t>
            </a:r>
          </a:p>
          <a:p>
            <a:pPr lvl="1"/>
            <a:r>
              <a:rPr lang="en-US" dirty="0"/>
              <a:t>Top of screen about or slightly above eye level </a:t>
            </a:r>
          </a:p>
          <a:p>
            <a:pPr lvl="1"/>
            <a:r>
              <a:rPr lang="en-US" dirty="0"/>
              <a:t>At least arm’s length distance</a:t>
            </a:r>
          </a:p>
          <a:p>
            <a:r>
              <a:rPr lang="en-US" dirty="0"/>
              <a:t>Bifocal eyeglasses</a:t>
            </a:r>
          </a:p>
          <a:p>
            <a:pPr lvl="1"/>
            <a:r>
              <a:rPr lang="en-US" dirty="0"/>
              <a:t>View monitor through bottom part of lens</a:t>
            </a:r>
          </a:p>
          <a:p>
            <a:pPr lvl="1"/>
            <a:r>
              <a:rPr lang="en-US" dirty="0"/>
              <a:t>Lower monitor to improve head and neck position.</a:t>
            </a:r>
          </a:p>
          <a:p>
            <a:r>
              <a:rPr lang="en-US" dirty="0"/>
              <a:t>Tri-focals or dedicated computer glasses </a:t>
            </a:r>
          </a:p>
          <a:p>
            <a:pPr lvl="1"/>
            <a:r>
              <a:rPr lang="en-US" dirty="0"/>
              <a:t>Manage visual needs</a:t>
            </a:r>
          </a:p>
        </p:txBody>
      </p:sp>
      <p:pic>
        <p:nvPicPr>
          <p:cNvPr id="19" name="Picture Placeholder 18" descr="A person working on a computer&#10;&#10;">
            <a:extLst>
              <a:ext uri="{FF2B5EF4-FFF2-40B4-BE49-F238E27FC236}">
                <a16:creationId xmlns:a16="http://schemas.microsoft.com/office/drawing/2014/main" id="{A3F191C8-1126-4365-86AD-6EED86F73AEA}"/>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a:xfrm flipH="1">
            <a:off x="6248400" y="3886200"/>
            <a:ext cx="5715000" cy="2560320"/>
          </a:xfrm>
        </p:spPr>
      </p:pic>
      <p:sp>
        <p:nvSpPr>
          <p:cNvPr id="20" name="Arrow: Right 19">
            <a:extLst>
              <a:ext uri="{FF2B5EF4-FFF2-40B4-BE49-F238E27FC236}">
                <a16:creationId xmlns:a16="http://schemas.microsoft.com/office/drawing/2014/main" id="{F4F137ED-5B46-42CE-BD72-43ACC085A5A3}"/>
              </a:ext>
            </a:extLst>
          </p:cNvPr>
          <p:cNvSpPr/>
          <p:nvPr/>
        </p:nvSpPr>
        <p:spPr>
          <a:xfrm rot="309289">
            <a:off x="7702959" y="4161542"/>
            <a:ext cx="3429000" cy="304800"/>
          </a:xfrm>
          <a:prstGeom prst="rightArrow">
            <a:avLst/>
          </a:prstGeom>
          <a:solidFill>
            <a:srgbClr val="032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36C3C4DC-FB2F-4FA3-8ECF-D50707E89254}"/>
              </a:ext>
            </a:extLst>
          </p:cNvPr>
          <p:cNvSpPr/>
          <p:nvPr/>
        </p:nvSpPr>
        <p:spPr>
          <a:xfrm rot="1304472">
            <a:off x="7589827" y="4648548"/>
            <a:ext cx="3429000" cy="304800"/>
          </a:xfrm>
          <a:prstGeom prst="rightArrow">
            <a:avLst/>
          </a:prstGeom>
          <a:solidFill>
            <a:srgbClr val="032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Placeholder 24" descr="A person working on a computer&#10;&#10;">
            <a:extLst>
              <a:ext uri="{FF2B5EF4-FFF2-40B4-BE49-F238E27FC236}">
                <a16:creationId xmlns:a16="http://schemas.microsoft.com/office/drawing/2014/main" id="{A1A59583-08A0-41DB-9E6E-2B94F66596F9}"/>
              </a:ext>
            </a:extLst>
          </p:cNvPr>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a:stretch>
            <a:fillRect/>
          </a:stretch>
        </p:blipFill>
        <p:spPr>
          <a:xfrm flipH="1">
            <a:off x="6248400" y="1097281"/>
            <a:ext cx="5715000" cy="2651760"/>
          </a:xfrm>
        </p:spPr>
      </p:pic>
      <p:sp>
        <p:nvSpPr>
          <p:cNvPr id="26" name="Arrow: Right 25">
            <a:extLst>
              <a:ext uri="{FF2B5EF4-FFF2-40B4-BE49-F238E27FC236}">
                <a16:creationId xmlns:a16="http://schemas.microsoft.com/office/drawing/2014/main" id="{A909C1E9-42BF-4548-AB0F-B4CA34F06FB7}"/>
              </a:ext>
            </a:extLst>
          </p:cNvPr>
          <p:cNvSpPr/>
          <p:nvPr/>
        </p:nvSpPr>
        <p:spPr>
          <a:xfrm flipV="1">
            <a:off x="8264934" y="1494382"/>
            <a:ext cx="2011680" cy="273978"/>
          </a:xfrm>
          <a:prstGeom prst="rightArrow">
            <a:avLst/>
          </a:prstGeom>
          <a:solidFill>
            <a:srgbClr val="032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79065098-44C2-462E-9E45-AC28853E943E}"/>
              </a:ext>
            </a:extLst>
          </p:cNvPr>
          <p:cNvSpPr/>
          <p:nvPr/>
        </p:nvSpPr>
        <p:spPr>
          <a:xfrm rot="1304472">
            <a:off x="8189429" y="1901636"/>
            <a:ext cx="2103120" cy="304800"/>
          </a:xfrm>
          <a:prstGeom prst="rightArrow">
            <a:avLst/>
          </a:prstGeom>
          <a:solidFill>
            <a:srgbClr val="032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9261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500"/>
                                        <p:tgtEl>
                                          <p:spTgt spid="8">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fade">
                                      <p:cBhvr>
                                        <p:cTn id="29" dur="500"/>
                                        <p:tgtEl>
                                          <p:spTgt spid="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fade">
                                      <p:cBhvr>
                                        <p:cTn id="43" dur="500"/>
                                        <p:tgtEl>
                                          <p:spTgt spid="8">
                                            <p:txEl>
                                              <p:pRg st="4" end="4"/>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5" end="5"/>
                                            </p:txEl>
                                          </p:spTgt>
                                        </p:tgtEl>
                                        <p:attrNameLst>
                                          <p:attrName>style.visibility</p:attrName>
                                        </p:attrNameLst>
                                      </p:cBhvr>
                                      <p:to>
                                        <p:strVal val="visible"/>
                                      </p:to>
                                    </p:set>
                                    <p:animEffect transition="in" filter="fade">
                                      <p:cBhvr>
                                        <p:cTn id="46" dur="500"/>
                                        <p:tgtEl>
                                          <p:spTgt spid="8">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animEffect transition="in" filter="fade">
                                      <p:cBhvr>
                                        <p:cTn id="51" dur="500"/>
                                        <p:tgtEl>
                                          <p:spTgt spid="8">
                                            <p:txEl>
                                              <p:pRg st="6" end="6"/>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fade">
                                      <p:cBhvr>
                                        <p:cTn id="54"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0" grpId="0" animBg="1"/>
      <p:bldP spid="21"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Monitor Position – Two Monitors</a:t>
            </a:r>
          </a:p>
        </p:txBody>
      </p:sp>
      <p:pic>
        <p:nvPicPr>
          <p:cNvPr id="17" name="Picture Placeholder 16" descr="Computer monitors">
            <a:extLst>
              <a:ext uri="{FF2B5EF4-FFF2-40B4-BE49-F238E27FC236}">
                <a16:creationId xmlns:a16="http://schemas.microsoft.com/office/drawing/2014/main" id="{D7E27E3B-799D-4E8A-BCD3-FE233480D3EE}"/>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b="-869"/>
          <a:stretch/>
        </p:blipFill>
        <p:spPr>
          <a:xfrm>
            <a:off x="6248400" y="1097281"/>
            <a:ext cx="5715000" cy="2651760"/>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Primary/Primary</a:t>
            </a:r>
          </a:p>
          <a:p>
            <a:pPr lvl="1"/>
            <a:r>
              <a:rPr lang="en-US" dirty="0"/>
              <a:t>View monitors each about 50% of time</a:t>
            </a:r>
          </a:p>
          <a:p>
            <a:pPr lvl="1"/>
            <a:r>
              <a:rPr lang="en-US" dirty="0"/>
              <a:t>Position monitors centered on your nose</a:t>
            </a:r>
          </a:p>
          <a:p>
            <a:pPr lvl="1"/>
            <a:r>
              <a:rPr lang="en-US" dirty="0"/>
              <a:t>Equal right and left head rotation</a:t>
            </a:r>
          </a:p>
          <a:p>
            <a:r>
              <a:rPr lang="en-US" dirty="0"/>
              <a:t>Primary/Secondary</a:t>
            </a:r>
          </a:p>
          <a:p>
            <a:pPr lvl="1"/>
            <a:r>
              <a:rPr lang="en-US" dirty="0"/>
              <a:t>Predominantly view one monitor</a:t>
            </a:r>
          </a:p>
          <a:p>
            <a:pPr lvl="1"/>
            <a:r>
              <a:rPr lang="en-US" dirty="0"/>
              <a:t>Position primary monitor directly in front</a:t>
            </a:r>
          </a:p>
          <a:p>
            <a:pPr lvl="1"/>
            <a:r>
              <a:rPr lang="en-US" dirty="0"/>
              <a:t>Position secondary monitor angled to side and adjacent to primary one</a:t>
            </a:r>
          </a:p>
        </p:txBody>
      </p:sp>
      <p:pic>
        <p:nvPicPr>
          <p:cNvPr id="19" name="Picture Placeholder 18" descr="Computer monitors">
            <a:extLst>
              <a:ext uri="{FF2B5EF4-FFF2-40B4-BE49-F238E27FC236}">
                <a16:creationId xmlns:a16="http://schemas.microsoft.com/office/drawing/2014/main" id="{0417630D-C963-403E-ACE3-EBA215B35F1A}"/>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a:stretch/>
        </p:blipFill>
        <p:spPr>
          <a:xfrm>
            <a:off x="6248400" y="3886200"/>
            <a:ext cx="5715000" cy="2560320"/>
          </a:xfrm>
        </p:spPr>
      </p:pic>
    </p:spTree>
    <p:custDataLst>
      <p:tags r:id="rId1"/>
    </p:custDataLst>
    <p:extLst>
      <p:ext uri="{BB962C8B-B14F-4D97-AF65-F5344CB8AC3E}">
        <p14:creationId xmlns:p14="http://schemas.microsoft.com/office/powerpoint/2010/main" val="346472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fade">
                                      <p:cBhvr>
                                        <p:cTn id="30" dur="500"/>
                                        <p:tgtEl>
                                          <p:spTgt spid="8">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500"/>
                                        <p:tgtEl>
                                          <p:spTgt spid="8">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fade">
                                      <p:cBhvr>
                                        <p:cTn id="36"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Laptop Computer</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Use laptop</a:t>
            </a:r>
          </a:p>
          <a:p>
            <a:pPr lvl="1"/>
            <a:r>
              <a:rPr lang="en-US" dirty="0"/>
              <a:t>Keyboard, touch pad and monitor</a:t>
            </a:r>
          </a:p>
          <a:p>
            <a:r>
              <a:rPr lang="en-US" dirty="0"/>
              <a:t>Position laptop height</a:t>
            </a:r>
          </a:p>
          <a:p>
            <a:pPr lvl="1"/>
            <a:r>
              <a:rPr lang="en-US" dirty="0"/>
              <a:t>Wrists straight when using keyboard and touchpad</a:t>
            </a:r>
          </a:p>
          <a:p>
            <a:pPr lvl="1"/>
            <a:r>
              <a:rPr lang="en-US" dirty="0"/>
              <a:t>Angle laptop on stand</a:t>
            </a:r>
          </a:p>
          <a:p>
            <a:r>
              <a:rPr lang="en-US" dirty="0"/>
              <a:t>Position monitor angle</a:t>
            </a:r>
          </a:p>
          <a:p>
            <a:pPr lvl="1"/>
            <a:r>
              <a:rPr lang="en-US" dirty="0"/>
              <a:t>Minimize forward head tip to view monitor</a:t>
            </a:r>
          </a:p>
          <a:p>
            <a:pPr lvl="1"/>
            <a:r>
              <a:rPr lang="en-US" dirty="0"/>
              <a:t>About 20 to 30 degrees of downward eye gaze</a:t>
            </a:r>
          </a:p>
          <a:p>
            <a:pPr lvl="1"/>
            <a:r>
              <a:rPr lang="en-US" dirty="0"/>
              <a:t>View materials lower than eye level</a:t>
            </a:r>
          </a:p>
        </p:txBody>
      </p:sp>
      <p:pic>
        <p:nvPicPr>
          <p:cNvPr id="22" name="Picture Placeholder 21" descr="Using a laptop">
            <a:extLst>
              <a:ext uri="{FF2B5EF4-FFF2-40B4-BE49-F238E27FC236}">
                <a16:creationId xmlns:a16="http://schemas.microsoft.com/office/drawing/2014/main" id="{464ED9D7-4A79-4A04-8A73-00D98B31E915}"/>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a:xfrm>
            <a:off x="6319809" y="1125855"/>
            <a:ext cx="2819400" cy="2560320"/>
          </a:xfrm>
          <a:prstGeom prst="rect">
            <a:avLst/>
          </a:prstGeom>
        </p:spPr>
      </p:pic>
      <p:pic>
        <p:nvPicPr>
          <p:cNvPr id="29" name="Picture Placeholder 28" descr="Using a laptop">
            <a:extLst>
              <a:ext uri="{FF2B5EF4-FFF2-40B4-BE49-F238E27FC236}">
                <a16:creationId xmlns:a16="http://schemas.microsoft.com/office/drawing/2014/main" id="{DD86B195-3FD8-4869-8F45-510F1438A0A8}"/>
              </a:ext>
            </a:extLst>
          </p:cNvPr>
          <p:cNvPicPr>
            <a:picLocks noGrp="1" noChangeAspect="1"/>
          </p:cNvPicPr>
          <p:nvPr>
            <p:ph type="pic" sz="quarter" idx="13"/>
          </p:nvPr>
        </p:nvPicPr>
        <p:blipFill>
          <a:blip r:embed="rId5" cstate="email">
            <a:extLst>
              <a:ext uri="{28A0092B-C50C-407E-A947-70E740481C1C}">
                <a14:useLocalDpi xmlns:a14="http://schemas.microsoft.com/office/drawing/2010/main"/>
              </a:ext>
            </a:extLst>
          </a:blip>
          <a:srcRect/>
          <a:stretch>
            <a:fillRect/>
          </a:stretch>
        </p:blipFill>
        <p:spPr>
          <a:prstGeom prst="rect">
            <a:avLst/>
          </a:prstGeom>
        </p:spPr>
      </p:pic>
      <p:pic>
        <p:nvPicPr>
          <p:cNvPr id="39" name="Picture Placeholder 38" descr="A person using a computer&#10;&#10;">
            <a:extLst>
              <a:ext uri="{FF2B5EF4-FFF2-40B4-BE49-F238E27FC236}">
                <a16:creationId xmlns:a16="http://schemas.microsoft.com/office/drawing/2014/main" id="{E6EAF880-5A4C-4C6F-97B1-238008084D85}"/>
              </a:ext>
            </a:extLst>
          </p:cNvPr>
          <p:cNvPicPr>
            <a:picLocks noGrp="1" noChangeAspect="1"/>
          </p:cNvPicPr>
          <p:nvPr>
            <p:ph type="pic" sz="quarter" idx="10"/>
          </p:nvPr>
        </p:nvPicPr>
        <p:blipFill rotWithShape="1">
          <a:blip r:embed="rId6" cstate="email">
            <a:extLst>
              <a:ext uri="{28A0092B-C50C-407E-A947-70E740481C1C}">
                <a14:useLocalDpi xmlns:a14="http://schemas.microsoft.com/office/drawing/2010/main"/>
              </a:ext>
            </a:extLst>
          </a:blip>
          <a:srcRect/>
          <a:stretch/>
        </p:blipFill>
        <p:spPr>
          <a:xfrm>
            <a:off x="6319809" y="3794760"/>
            <a:ext cx="5715000" cy="2651760"/>
          </a:xfrm>
        </p:spPr>
      </p:pic>
    </p:spTree>
    <p:custDataLst>
      <p:tags r:id="rId1"/>
    </p:custDataLst>
    <p:extLst>
      <p:ext uri="{BB962C8B-B14F-4D97-AF65-F5344CB8AC3E}">
        <p14:creationId xmlns:p14="http://schemas.microsoft.com/office/powerpoint/2010/main" val="352065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xEl>
                                              <p:pRg st="6" end="6"/>
                                            </p:txEl>
                                          </p:spTgt>
                                        </p:tgtEl>
                                        <p:attrNameLst>
                                          <p:attrName>style.visibility</p:attrName>
                                        </p:attrNameLst>
                                      </p:cBhvr>
                                      <p:to>
                                        <p:strVal val="visible"/>
                                      </p:to>
                                    </p:set>
                                    <p:animEffect transition="in" filter="fade">
                                      <p:cBhvr>
                                        <p:cTn id="38" dur="500"/>
                                        <p:tgtEl>
                                          <p:spTgt spid="8">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animEffect transition="in" filter="fade">
                                      <p:cBhvr>
                                        <p:cTn id="41" dur="500"/>
                                        <p:tgtEl>
                                          <p:spTgt spid="8">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xEl>
                                              <p:pRg st="8" end="8"/>
                                            </p:txEl>
                                          </p:spTgt>
                                        </p:tgtEl>
                                        <p:attrNameLst>
                                          <p:attrName>style.visibility</p:attrName>
                                        </p:attrNameLst>
                                      </p:cBhvr>
                                      <p:to>
                                        <p:strVal val="visible"/>
                                      </p:to>
                                    </p:set>
                                    <p:animEffect transition="in" filter="fade">
                                      <p:cBhvr>
                                        <p:cTn id="44"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sz="3200" dirty="0"/>
              <a:t>Laptop Computer – Separate Keyboard/Mouse/Monitor</a:t>
            </a:r>
          </a:p>
        </p:txBody>
      </p:sp>
      <p:pic>
        <p:nvPicPr>
          <p:cNvPr id="17" name="Picture Placeholder 16" descr="Using a computer at a desk">
            <a:extLst>
              <a:ext uri="{FF2B5EF4-FFF2-40B4-BE49-F238E27FC236}">
                <a16:creationId xmlns:a16="http://schemas.microsoft.com/office/drawing/2014/main" id="{2EDB036D-9F7B-4C5E-8BA2-C421696AA84F}"/>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Laptop with a docking station</a:t>
            </a:r>
          </a:p>
          <a:p>
            <a:pPr lvl="1"/>
            <a:r>
              <a:rPr lang="en-US" dirty="0"/>
              <a:t>Separate keyboard/ mouse/monitor</a:t>
            </a:r>
          </a:p>
          <a:p>
            <a:pPr lvl="1"/>
            <a:r>
              <a:rPr lang="en-US" dirty="0"/>
              <a:t>Position keyboard/mouse so wrists straight</a:t>
            </a:r>
          </a:p>
          <a:p>
            <a:r>
              <a:rPr lang="en-US" dirty="0"/>
              <a:t>Example setup</a:t>
            </a:r>
          </a:p>
          <a:p>
            <a:pPr lvl="1"/>
            <a:r>
              <a:rPr lang="en-US" dirty="0"/>
              <a:t>Laptop is processor </a:t>
            </a:r>
          </a:p>
          <a:p>
            <a:pPr lvl="1"/>
            <a:r>
              <a:rPr lang="en-US" dirty="0"/>
              <a:t>Separate keyboard/mouse/monitor </a:t>
            </a:r>
          </a:p>
          <a:p>
            <a:pPr lvl="1"/>
            <a:r>
              <a:rPr lang="en-US" dirty="0"/>
              <a:t>Laptop monitor second monitor </a:t>
            </a:r>
          </a:p>
          <a:p>
            <a:r>
              <a:rPr lang="en-US" dirty="0"/>
              <a:t>Another laptop option</a:t>
            </a:r>
          </a:p>
          <a:p>
            <a:pPr lvl="1"/>
            <a:r>
              <a:rPr lang="en-US" dirty="0"/>
              <a:t>Separate keyboard/mouse</a:t>
            </a:r>
          </a:p>
          <a:p>
            <a:pPr lvl="1"/>
            <a:r>
              <a:rPr lang="en-US" dirty="0"/>
              <a:t>Laptop monitor on stand </a:t>
            </a:r>
          </a:p>
          <a:p>
            <a:pPr lvl="1"/>
            <a:r>
              <a:rPr lang="en-US" dirty="0"/>
              <a:t>Correct height and distance</a:t>
            </a:r>
          </a:p>
          <a:p>
            <a:endParaRPr lang="en-US" dirty="0"/>
          </a:p>
        </p:txBody>
      </p:sp>
      <p:pic>
        <p:nvPicPr>
          <p:cNvPr id="23" name="Picture Placeholder 22" descr="Using a computer at a desk">
            <a:extLst>
              <a:ext uri="{FF2B5EF4-FFF2-40B4-BE49-F238E27FC236}">
                <a16:creationId xmlns:a16="http://schemas.microsoft.com/office/drawing/2014/main" id="{B2A4D81D-2453-46B3-B46C-41D7A35FD355}"/>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a:stretch/>
        </p:blipFill>
        <p:spPr>
          <a:xfrm>
            <a:off x="6248400" y="3886200"/>
            <a:ext cx="5715000" cy="2560320"/>
          </a:xfrm>
        </p:spPr>
      </p:pic>
    </p:spTree>
    <p:custDataLst>
      <p:tags r:id="rId1"/>
    </p:custDataLst>
    <p:extLst>
      <p:ext uri="{BB962C8B-B14F-4D97-AF65-F5344CB8AC3E}">
        <p14:creationId xmlns:p14="http://schemas.microsoft.com/office/powerpoint/2010/main" val="204921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animEffect transition="in" filter="fade">
                                      <p:cBhvr>
                                        <p:cTn id="30" dur="500"/>
                                        <p:tgtEl>
                                          <p:spTgt spid="8">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Effect transition="in" filter="fade">
                                      <p:cBhvr>
                                        <p:cTn id="35" dur="500"/>
                                        <p:tgtEl>
                                          <p:spTgt spid="8">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Effect transition="in" filter="fade">
                                      <p:cBhvr>
                                        <p:cTn id="41" dur="500"/>
                                        <p:tgtEl>
                                          <p:spTgt spid="8">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fade">
                                      <p:cBhvr>
                                        <p:cTn id="44" dur="500"/>
                                        <p:tgtEl>
                                          <p:spTgt spid="8">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fade">
                                      <p:cBhvr>
                                        <p:cTn id="4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Objectives</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4750457" cy="5440680"/>
          </a:xfrm>
        </p:spPr>
        <p:txBody>
          <a:bodyPr/>
          <a:lstStyle/>
          <a:p>
            <a:r>
              <a:rPr lang="en-US" dirty="0"/>
              <a:t>Establishing home office</a:t>
            </a:r>
          </a:p>
          <a:p>
            <a:pPr lvl="1"/>
            <a:r>
              <a:rPr lang="en-US" dirty="0"/>
              <a:t>Comfortable</a:t>
            </a:r>
          </a:p>
          <a:p>
            <a:pPr lvl="1"/>
            <a:r>
              <a:rPr lang="en-US" dirty="0"/>
              <a:t>Safe</a:t>
            </a:r>
          </a:p>
          <a:p>
            <a:pPr lvl="1"/>
            <a:r>
              <a:rPr lang="en-US" dirty="0"/>
              <a:t>Productive</a:t>
            </a:r>
          </a:p>
          <a:p>
            <a:r>
              <a:rPr lang="en-US" dirty="0"/>
              <a:t>Step-by-step </a:t>
            </a:r>
          </a:p>
          <a:p>
            <a:pPr lvl="1"/>
            <a:r>
              <a:rPr lang="en-US" dirty="0"/>
              <a:t>Home office self-assessment process</a:t>
            </a:r>
          </a:p>
          <a:p>
            <a:r>
              <a:rPr lang="en-US" dirty="0"/>
              <a:t>Download and reference</a:t>
            </a:r>
          </a:p>
          <a:p>
            <a:pPr lvl="1"/>
            <a:r>
              <a:rPr lang="en-US" dirty="0"/>
              <a:t>SSA Home Office Ergonomics Quick Reference Guide</a:t>
            </a:r>
          </a:p>
          <a:p>
            <a:pPr lvl="1"/>
            <a:r>
              <a:rPr lang="en-US" dirty="0"/>
              <a:t>SSA Home Office Ergonomics Worksheet</a:t>
            </a:r>
          </a:p>
        </p:txBody>
      </p:sp>
      <p:pic>
        <p:nvPicPr>
          <p:cNvPr id="4" name="Picture 3" descr="A person sitting at a table&#10;&#10;Description automatically generated with medium confidence">
            <a:extLst>
              <a:ext uri="{FF2B5EF4-FFF2-40B4-BE49-F238E27FC236}">
                <a16:creationId xmlns:a16="http://schemas.microsoft.com/office/drawing/2014/main" id="{8D6C0776-38DE-4104-ACC3-4EBDFC9DDAF0}"/>
              </a:ext>
            </a:extLst>
          </p:cNvPr>
          <p:cNvPicPr>
            <a:picLocks noChangeAspect="1"/>
          </p:cNvPicPr>
          <p:nvPr/>
        </p:nvPicPr>
        <p:blipFill>
          <a:blip r:embed="rId4"/>
          <a:stretch>
            <a:fillRect/>
          </a:stretch>
        </p:blipFill>
        <p:spPr>
          <a:xfrm>
            <a:off x="5638800" y="1143000"/>
            <a:ext cx="6349206" cy="4228571"/>
          </a:xfrm>
          <a:prstGeom prst="rect">
            <a:avLst/>
          </a:prstGeom>
        </p:spPr>
      </p:pic>
      <p:pic>
        <p:nvPicPr>
          <p:cNvPr id="9" name="Picture Placeholder 8" descr="Guide">
            <a:extLst>
              <a:ext uri="{FF2B5EF4-FFF2-40B4-BE49-F238E27FC236}">
                <a16:creationId xmlns:a16="http://schemas.microsoft.com/office/drawing/2014/main" id="{C56780D3-B12E-4EB1-AB86-862E2367EDD1}"/>
              </a:ext>
            </a:extLst>
          </p:cNvPr>
          <p:cNvPicPr>
            <a:picLocks noGrp="1" noChangeAspect="1"/>
          </p:cNvPicPr>
          <p:nvPr>
            <p:ph type="pic" sz="quarter" idx="10"/>
          </p:nvPr>
        </p:nvPicPr>
        <p:blipFill rotWithShape="1">
          <a:blip r:embed="rId5" cstate="email">
            <a:extLst>
              <a:ext uri="{28A0092B-C50C-407E-A947-70E740481C1C}">
                <a14:useLocalDpi xmlns:a14="http://schemas.microsoft.com/office/drawing/2010/main"/>
              </a:ext>
            </a:extLst>
          </a:blip>
          <a:srcRect t="-243" b="-27"/>
          <a:stretch/>
        </p:blipFill>
        <p:spPr>
          <a:xfrm>
            <a:off x="5638800" y="1143000"/>
            <a:ext cx="6367349" cy="4924084"/>
          </a:xfrm>
        </p:spPr>
      </p:pic>
      <p:pic>
        <p:nvPicPr>
          <p:cNvPr id="5" name="Picture 4" descr="A picture containing table&#10;&#10;Description automatically generated">
            <a:extLst>
              <a:ext uri="{FF2B5EF4-FFF2-40B4-BE49-F238E27FC236}">
                <a16:creationId xmlns:a16="http://schemas.microsoft.com/office/drawing/2014/main" id="{F732CCDF-3F6F-4530-B54A-58A5CE2ABB6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96957" y="1143000"/>
            <a:ext cx="4215606" cy="5495000"/>
          </a:xfrm>
          <a:prstGeom prst="rect">
            <a:avLst/>
          </a:prstGeom>
          <a:ln w="9525">
            <a:solidFill>
              <a:schemeClr val="bg1">
                <a:lumMod val="50000"/>
              </a:schemeClr>
            </a:solidFill>
          </a:ln>
        </p:spPr>
      </p:pic>
    </p:spTree>
    <p:custDataLst>
      <p:tags r:id="rId1"/>
    </p:custDataLst>
    <p:extLst>
      <p:ext uri="{BB962C8B-B14F-4D97-AF65-F5344CB8AC3E}">
        <p14:creationId xmlns:p14="http://schemas.microsoft.com/office/powerpoint/2010/main" val="76120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500"/>
                                        <p:tgtEl>
                                          <p:spTgt spid="8">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fade">
                                      <p:cBhvr>
                                        <p:cTn id="28" dur="500"/>
                                        <p:tgtEl>
                                          <p:spTgt spid="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500"/>
                                        <p:tgtEl>
                                          <p:spTgt spid="8">
                                            <p:txEl>
                                              <p:pRg st="6" end="6"/>
                                            </p:txEl>
                                          </p:spTgt>
                                        </p:tgtEl>
                                      </p:cBhvr>
                                    </p:animEffect>
                                  </p:childTnLst>
                                </p:cTn>
                              </p:par>
                              <p:par>
                                <p:cTn id="34" presetID="10" presetClass="exit" presetSubtype="0" fill="hold"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animEffect transition="in" filter="fade">
                                      <p:cBhvr>
                                        <p:cTn id="41" dur="500"/>
                                        <p:tgtEl>
                                          <p:spTgt spid="8">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animEffect transition="in" filter="fade">
                                      <p:cBhvr>
                                        <p:cTn id="49" dur="500"/>
                                        <p:tgtEl>
                                          <p:spTgt spid="8">
                                            <p:txEl>
                                              <p:pRg st="8" end="8"/>
                                            </p:txEl>
                                          </p:spTgt>
                                        </p:tgtEl>
                                      </p:cBhvr>
                                    </p:animEffect>
                                  </p:childTnLst>
                                </p:cTn>
                              </p:par>
                              <p:par>
                                <p:cTn id="50" presetID="10" presetClass="exit" presetSubtype="0" fill="hold"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Desktop Computer</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Desktop computer</a:t>
            </a:r>
          </a:p>
          <a:p>
            <a:pPr lvl="1"/>
            <a:r>
              <a:rPr lang="en-US" dirty="0"/>
              <a:t>Separate </a:t>
            </a:r>
          </a:p>
          <a:p>
            <a:pPr lvl="2"/>
            <a:r>
              <a:rPr lang="en-US" dirty="0"/>
              <a:t>Keyboard</a:t>
            </a:r>
          </a:p>
          <a:p>
            <a:pPr lvl="2"/>
            <a:r>
              <a:rPr lang="en-US" dirty="0"/>
              <a:t>Mouse</a:t>
            </a:r>
          </a:p>
          <a:p>
            <a:pPr lvl="2"/>
            <a:r>
              <a:rPr lang="en-US" dirty="0"/>
              <a:t>Monitor</a:t>
            </a:r>
          </a:p>
          <a:p>
            <a:r>
              <a:rPr lang="en-US" dirty="0"/>
              <a:t>Follow Computer Set-up General Guidelines</a:t>
            </a:r>
          </a:p>
          <a:p>
            <a:pPr lvl="1"/>
            <a:r>
              <a:rPr lang="en-US" dirty="0"/>
              <a:t>Position keyboard and mouse so wrists are straight</a:t>
            </a:r>
          </a:p>
          <a:p>
            <a:pPr lvl="1"/>
            <a:r>
              <a:rPr lang="en-US" dirty="0"/>
              <a:t>Monitor position allows for neutral head and neck position</a:t>
            </a:r>
          </a:p>
          <a:p>
            <a:endParaRPr lang="en-US" dirty="0"/>
          </a:p>
        </p:txBody>
      </p:sp>
      <p:pic>
        <p:nvPicPr>
          <p:cNvPr id="9" name="Picture Placeholder 8" descr="Using a computer at a desk">
            <a:extLst>
              <a:ext uri="{FF2B5EF4-FFF2-40B4-BE49-F238E27FC236}">
                <a16:creationId xmlns:a16="http://schemas.microsoft.com/office/drawing/2014/main" id="{B347E15C-F090-47DD-A115-F782A5B22EDA}"/>
              </a:ext>
            </a:extLst>
          </p:cNvPr>
          <p:cNvPicPr>
            <a:picLocks noGrp="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bwMode="auto">
          <a:prstGeom prst="rect">
            <a:avLst/>
          </a:prstGeom>
          <a:noFill/>
          <a:ln>
            <a:noFill/>
          </a:ln>
        </p:spPr>
      </p:pic>
    </p:spTree>
    <p:custDataLst>
      <p:tags r:id="rId1"/>
    </p:custDataLst>
    <p:extLst>
      <p:ext uri="{BB962C8B-B14F-4D97-AF65-F5344CB8AC3E}">
        <p14:creationId xmlns:p14="http://schemas.microsoft.com/office/powerpoint/2010/main" val="130049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Table/Desk and Chair Set-up</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With general guidelines in mind </a:t>
            </a:r>
          </a:p>
          <a:p>
            <a:r>
              <a:rPr lang="en-US" dirty="0"/>
              <a:t>Go through several specific home office set-up scenarios</a:t>
            </a:r>
          </a:p>
        </p:txBody>
      </p:sp>
      <p:pic>
        <p:nvPicPr>
          <p:cNvPr id="16" name="Picture Placeholder 15" descr="Using a computer at a desk">
            <a:extLst>
              <a:ext uri="{FF2B5EF4-FFF2-40B4-BE49-F238E27FC236}">
                <a16:creationId xmlns:a16="http://schemas.microsoft.com/office/drawing/2014/main" id="{30DF8C2A-36EE-4478-BCFB-6683602D6E23}"/>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p:pic>
      <p:pic>
        <p:nvPicPr>
          <p:cNvPr id="18" name="Picture Placeholder 17" descr="A person sitting at a desk">
            <a:extLst>
              <a:ext uri="{FF2B5EF4-FFF2-40B4-BE49-F238E27FC236}">
                <a16:creationId xmlns:a16="http://schemas.microsoft.com/office/drawing/2014/main" id="{5C5D2F56-5681-461C-B02B-2682179C3487}"/>
              </a:ext>
            </a:extLst>
          </p:cNvPr>
          <p:cNvPicPr>
            <a:picLocks noGrp="1" noChangeAspect="1"/>
          </p:cNvPicPr>
          <p:nvPr>
            <p:ph type="pic" sz="quarter" idx="13"/>
          </p:nvPr>
        </p:nvPicPr>
        <p:blipFill>
          <a:blip r:embed="rId5" cstate="email">
            <a:extLst>
              <a:ext uri="{28A0092B-C50C-407E-A947-70E740481C1C}">
                <a14:useLocalDpi xmlns:a14="http://schemas.microsoft.com/office/drawing/2010/main"/>
              </a:ext>
            </a:extLst>
          </a:blip>
          <a:srcRect/>
          <a:stretch>
            <a:fillRect/>
          </a:stretch>
        </p:blipFill>
        <p:spPr/>
      </p:pic>
      <p:pic>
        <p:nvPicPr>
          <p:cNvPr id="11" name="Picture Placeholder 10" descr="A person sitting at a table with a computer&#10;&#10;">
            <a:extLst>
              <a:ext uri="{FF2B5EF4-FFF2-40B4-BE49-F238E27FC236}">
                <a16:creationId xmlns:a16="http://schemas.microsoft.com/office/drawing/2014/main" id="{F1FF8334-E105-4536-839F-980C7F9124DA}"/>
              </a:ext>
            </a:extLst>
          </p:cNvPr>
          <p:cNvPicPr>
            <a:picLocks noGrp="1" noChangeAspect="1"/>
          </p:cNvPicPr>
          <p:nvPr>
            <p:ph type="pic" sz="quarter" idx="14"/>
          </p:nvPr>
        </p:nvPicPr>
        <p:blipFill rotWithShape="1">
          <a:blip r:embed="rId6" cstate="email">
            <a:extLst>
              <a:ext uri="{28A0092B-C50C-407E-A947-70E740481C1C}">
                <a14:useLocalDpi xmlns:a14="http://schemas.microsoft.com/office/drawing/2010/main"/>
              </a:ext>
            </a:extLst>
          </a:blip>
          <a:srcRect/>
          <a:stretch/>
        </p:blipFill>
        <p:spPr>
          <a:xfrm flipH="1">
            <a:off x="6257925" y="1021080"/>
            <a:ext cx="2819400" cy="2560320"/>
          </a:xfrm>
        </p:spPr>
      </p:pic>
      <p:pic>
        <p:nvPicPr>
          <p:cNvPr id="13" name="Picture Placeholder 12" descr="A person standing in front of a computer&#10;&#10;">
            <a:extLst>
              <a:ext uri="{FF2B5EF4-FFF2-40B4-BE49-F238E27FC236}">
                <a16:creationId xmlns:a16="http://schemas.microsoft.com/office/drawing/2014/main" id="{5F40D0A2-DC8A-486B-B543-F682A6CA7E42}"/>
              </a:ext>
            </a:extLst>
          </p:cNvPr>
          <p:cNvPicPr>
            <a:picLocks noGrp="1" noChangeAspect="1"/>
          </p:cNvPicPr>
          <p:nvPr>
            <p:ph type="pic" sz="quarter" idx="15"/>
          </p:nvPr>
        </p:nvPicPr>
        <p:blipFill rotWithShape="1">
          <a:blip r:embed="rId7" cstate="email">
            <a:extLst>
              <a:ext uri="{28A0092B-C50C-407E-A947-70E740481C1C}">
                <a14:useLocalDpi xmlns:a14="http://schemas.microsoft.com/office/drawing/2010/main"/>
              </a:ext>
            </a:extLst>
          </a:blip>
          <a:srcRect/>
          <a:stretch/>
        </p:blipFill>
        <p:spPr>
          <a:xfrm flipH="1">
            <a:off x="9229725" y="1021080"/>
            <a:ext cx="2743200" cy="2560320"/>
          </a:xfrm>
        </p:spPr>
      </p:pic>
    </p:spTree>
    <p:custDataLst>
      <p:tags r:id="rId1"/>
    </p:custDataLst>
    <p:extLst>
      <p:ext uri="{BB962C8B-B14F-4D97-AF65-F5344CB8AC3E}">
        <p14:creationId xmlns:p14="http://schemas.microsoft.com/office/powerpoint/2010/main" val="298748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Fixed Height Table/Desk, Fixed Height Chair</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When seated in chair able to:</a:t>
            </a:r>
          </a:p>
          <a:p>
            <a:pPr lvl="1"/>
            <a:r>
              <a:rPr lang="en-US" dirty="0"/>
              <a:t>Sit all way back in chair with lower back supported with hands on keyboard AND</a:t>
            </a:r>
          </a:p>
          <a:p>
            <a:pPr lvl="1"/>
            <a:r>
              <a:rPr lang="en-US" dirty="0"/>
              <a:t>Have 1 to 3” of space between back of knees and front edge of chair AND</a:t>
            </a:r>
          </a:p>
          <a:p>
            <a:pPr lvl="1"/>
            <a:r>
              <a:rPr lang="en-US" dirty="0"/>
              <a:t>Feet directly on floor AND</a:t>
            </a:r>
          </a:p>
          <a:p>
            <a:pPr lvl="1"/>
            <a:r>
              <a:rPr lang="en-US" dirty="0"/>
              <a:t>Wrists straight with keyboard and mouse use AND </a:t>
            </a:r>
          </a:p>
          <a:p>
            <a:pPr lvl="1"/>
            <a:r>
              <a:rPr lang="en-US" dirty="0"/>
              <a:t>Monitor appropriately adjusted</a:t>
            </a:r>
          </a:p>
          <a:p>
            <a:r>
              <a:rPr lang="en-US" dirty="0"/>
              <a:t>Guess what? </a:t>
            </a:r>
          </a:p>
          <a:p>
            <a:pPr lvl="1"/>
            <a:r>
              <a:rPr lang="en-US" dirty="0"/>
              <a:t>You guessed it – you fit! </a:t>
            </a:r>
          </a:p>
        </p:txBody>
      </p:sp>
      <p:pic>
        <p:nvPicPr>
          <p:cNvPr id="5" name="Picture Placeholder 4" descr="Using a computer at a desk">
            <a:extLst>
              <a:ext uri="{FF2B5EF4-FFF2-40B4-BE49-F238E27FC236}">
                <a16:creationId xmlns:a16="http://schemas.microsoft.com/office/drawing/2014/main" id="{4924B203-A708-459E-A3CE-A7252931D128}"/>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6934200" y="1097280"/>
            <a:ext cx="4343400" cy="5434963"/>
          </a:xfrm>
          <a:prstGeom prst="rect">
            <a:avLst/>
          </a:prstGeom>
        </p:spPr>
      </p:pic>
    </p:spTree>
    <p:custDataLst>
      <p:tags r:id="rId1"/>
    </p:custDataLst>
    <p:extLst>
      <p:ext uri="{BB962C8B-B14F-4D97-AF65-F5344CB8AC3E}">
        <p14:creationId xmlns:p14="http://schemas.microsoft.com/office/powerpoint/2010/main" val="99535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Fixed Height Table/Desk, Fixed Height Chair</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Sit in fixed height chair/desk</a:t>
            </a:r>
          </a:p>
          <a:p>
            <a:pPr lvl="1"/>
            <a:r>
              <a:rPr lang="en-US" dirty="0"/>
              <a:t>Wrists are not straight</a:t>
            </a:r>
          </a:p>
          <a:p>
            <a:pPr lvl="1"/>
            <a:r>
              <a:rPr lang="en-US" dirty="0"/>
              <a:t>Forearms contact edge of desk</a:t>
            </a:r>
          </a:p>
          <a:p>
            <a:pPr lvl="1"/>
            <a:r>
              <a:rPr lang="en-US" dirty="0"/>
              <a:t>Sitting too low!</a:t>
            </a:r>
          </a:p>
          <a:p>
            <a:r>
              <a:rPr lang="en-US" dirty="0"/>
              <a:t>What can you do?</a:t>
            </a:r>
          </a:p>
          <a:p>
            <a:pPr lvl="1"/>
            <a:r>
              <a:rPr lang="en-US" dirty="0"/>
              <a:t>Different height chair</a:t>
            </a:r>
          </a:p>
          <a:p>
            <a:pPr lvl="1"/>
            <a:r>
              <a:rPr lang="en-US" dirty="0"/>
              <a:t>Place cushion on chair’s seat </a:t>
            </a:r>
          </a:p>
          <a:p>
            <a:pPr lvl="1"/>
            <a:r>
              <a:rPr lang="en-US" dirty="0"/>
              <a:t>Feet no longer supported on floor</a:t>
            </a:r>
          </a:p>
          <a:p>
            <a:pPr lvl="2"/>
            <a:r>
              <a:rPr lang="en-US" dirty="0"/>
              <a:t>Footrest  </a:t>
            </a:r>
          </a:p>
          <a:p>
            <a:r>
              <a:rPr lang="en-US" dirty="0"/>
              <a:t>Now with changes made!</a:t>
            </a:r>
          </a:p>
          <a:p>
            <a:pPr lvl="1"/>
            <a:r>
              <a:rPr lang="en-US" dirty="0"/>
              <a:t>Wrists are straight</a:t>
            </a:r>
          </a:p>
          <a:p>
            <a:pPr lvl="1"/>
            <a:r>
              <a:rPr lang="en-US" dirty="0"/>
              <a:t>Acceptable arm/hand position </a:t>
            </a:r>
          </a:p>
          <a:p>
            <a:pPr lvl="1"/>
            <a:r>
              <a:rPr lang="en-US" dirty="0"/>
              <a:t>Good foot and leg support</a:t>
            </a:r>
          </a:p>
        </p:txBody>
      </p:sp>
      <p:pic>
        <p:nvPicPr>
          <p:cNvPr id="24" name="Picture Placeholder 23" descr="A person typing on a keyboard&#10;&#10;">
            <a:extLst>
              <a:ext uri="{FF2B5EF4-FFF2-40B4-BE49-F238E27FC236}">
                <a16:creationId xmlns:a16="http://schemas.microsoft.com/office/drawing/2014/main" id="{497C4574-96B4-40B4-9D4C-6570DAC40C16}"/>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pic>
        <p:nvPicPr>
          <p:cNvPr id="30" name="Picture Placeholder 29" descr="A picture containing a footrest">
            <a:extLst>
              <a:ext uri="{FF2B5EF4-FFF2-40B4-BE49-F238E27FC236}">
                <a16:creationId xmlns:a16="http://schemas.microsoft.com/office/drawing/2014/main" id="{AADB04F0-A936-4173-9F7A-9A19B23F85AD}"/>
              </a:ext>
            </a:extLst>
          </p:cNvPr>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183604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animEffect transition="in" filter="fade">
                                      <p:cBhvr>
                                        <p:cTn id="30" dur="500"/>
                                        <p:tgtEl>
                                          <p:spTgt spid="8">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animEffect transition="in" filter="fade">
                                      <p:cBhvr>
                                        <p:cTn id="33" dur="500"/>
                                        <p:tgtEl>
                                          <p:spTgt spid="8">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Effect transition="in" filter="fade">
                                      <p:cBhvr>
                                        <p:cTn id="39" dur="500"/>
                                        <p:tgtEl>
                                          <p:spTgt spid="8">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fade">
                                      <p:cBhvr>
                                        <p:cTn id="44" dur="500"/>
                                        <p:tgtEl>
                                          <p:spTgt spid="8">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fade">
                                      <p:cBhvr>
                                        <p:cTn id="47" dur="500"/>
                                        <p:tgtEl>
                                          <p:spTgt spid="8">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xEl>
                                              <p:pRg st="11" end="11"/>
                                            </p:txEl>
                                          </p:spTgt>
                                        </p:tgtEl>
                                        <p:attrNameLst>
                                          <p:attrName>style.visibility</p:attrName>
                                        </p:attrNameLst>
                                      </p:cBhvr>
                                      <p:to>
                                        <p:strVal val="visible"/>
                                      </p:to>
                                    </p:set>
                                    <p:animEffect transition="in" filter="fade">
                                      <p:cBhvr>
                                        <p:cTn id="50" dur="500"/>
                                        <p:tgtEl>
                                          <p:spTgt spid="8">
                                            <p:txEl>
                                              <p:pRg st="11" end="11"/>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xEl>
                                              <p:pRg st="12" end="12"/>
                                            </p:txEl>
                                          </p:spTgt>
                                        </p:tgtEl>
                                        <p:attrNameLst>
                                          <p:attrName>style.visibility</p:attrName>
                                        </p:attrNameLst>
                                      </p:cBhvr>
                                      <p:to>
                                        <p:strVal val="visible"/>
                                      </p:to>
                                    </p:set>
                                    <p:animEffect transition="in" filter="fade">
                                      <p:cBhvr>
                                        <p:cTn id="53"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Fixed Height Table/Desk, Adjustable Height Chair</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Fixed height desk, chair is height adjustable</a:t>
            </a:r>
          </a:p>
          <a:p>
            <a:pPr lvl="1"/>
            <a:r>
              <a:rPr lang="en-US" dirty="0"/>
              <a:t>First adjust chair height </a:t>
            </a:r>
          </a:p>
          <a:p>
            <a:pPr lvl="2"/>
            <a:r>
              <a:rPr lang="en-US" dirty="0"/>
              <a:t>Achieve desired relationship between arms, wrists/hands on keyboard/mouse</a:t>
            </a:r>
          </a:p>
          <a:p>
            <a:pPr lvl="1"/>
            <a:r>
              <a:rPr lang="en-US" dirty="0"/>
              <a:t>Next check foot support</a:t>
            </a:r>
          </a:p>
          <a:p>
            <a:pPr lvl="2"/>
            <a:r>
              <a:rPr lang="en-US" dirty="0"/>
              <a:t>Feet may no longer be on floor</a:t>
            </a:r>
          </a:p>
          <a:p>
            <a:pPr lvl="2"/>
            <a:r>
              <a:rPr lang="en-US" dirty="0"/>
              <a:t>Footrests available commercially </a:t>
            </a:r>
          </a:p>
          <a:p>
            <a:pPr lvl="2"/>
            <a:r>
              <a:rPr lang="en-US" dirty="0"/>
              <a:t>Sturdy box or stool at the right height</a:t>
            </a:r>
          </a:p>
          <a:p>
            <a:pPr lvl="1"/>
            <a:r>
              <a:rPr lang="en-US" dirty="0"/>
              <a:t>Check computer equipment</a:t>
            </a:r>
          </a:p>
          <a:p>
            <a:pPr lvl="2"/>
            <a:r>
              <a:rPr lang="en-US" dirty="0"/>
              <a:t>Position and adjust as needed</a:t>
            </a:r>
          </a:p>
          <a:p>
            <a:r>
              <a:rPr lang="en-US" dirty="0"/>
              <a:t>You are good to go!</a:t>
            </a:r>
          </a:p>
        </p:txBody>
      </p:sp>
      <p:pic>
        <p:nvPicPr>
          <p:cNvPr id="19" name="Picture Placeholder 18" descr="Feet on a footrest">
            <a:extLst>
              <a:ext uri="{FF2B5EF4-FFF2-40B4-BE49-F238E27FC236}">
                <a16:creationId xmlns:a16="http://schemas.microsoft.com/office/drawing/2014/main" id="{A8045E4A-765C-4C42-9DE6-8A2DCBFF6FAE}"/>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a:xfrm>
            <a:off x="6248400" y="3886201"/>
            <a:ext cx="5669280" cy="2539837"/>
          </a:xfrm>
        </p:spPr>
      </p:pic>
      <p:pic>
        <p:nvPicPr>
          <p:cNvPr id="22" name="Picture Placeholder 21" descr="Using a keyboard">
            <a:extLst>
              <a:ext uri="{FF2B5EF4-FFF2-40B4-BE49-F238E27FC236}">
                <a16:creationId xmlns:a16="http://schemas.microsoft.com/office/drawing/2014/main" id="{C872A8D9-EA55-4C12-9899-9DB71CB70E63}"/>
              </a:ext>
            </a:extLst>
          </p:cNvPr>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a:stretch>
            <a:fillRect/>
          </a:stretch>
        </p:blipFill>
        <p:spPr>
          <a:prstGeom prst="rect">
            <a:avLst/>
          </a:prstGeom>
        </p:spPr>
      </p:pic>
    </p:spTree>
    <p:custDataLst>
      <p:tags r:id="rId1"/>
    </p:custDataLst>
    <p:extLst>
      <p:ext uri="{BB962C8B-B14F-4D97-AF65-F5344CB8AC3E}">
        <p14:creationId xmlns:p14="http://schemas.microsoft.com/office/powerpoint/2010/main" val="28419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500"/>
                                        <p:tgtEl>
                                          <p:spTgt spid="8">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500"/>
                                        <p:tgtEl>
                                          <p:spTgt spid="8">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7" end="7"/>
                                            </p:txEl>
                                          </p:spTgt>
                                        </p:tgtEl>
                                        <p:attrNameLst>
                                          <p:attrName>style.visibility</p:attrName>
                                        </p:attrNameLst>
                                      </p:cBhvr>
                                      <p:to>
                                        <p:strVal val="visible"/>
                                      </p:to>
                                    </p:set>
                                    <p:animEffect transition="in" filter="fade">
                                      <p:cBhvr>
                                        <p:cTn id="40" dur="500"/>
                                        <p:tgtEl>
                                          <p:spTgt spid="8">
                                            <p:txEl>
                                              <p:pRg st="7" end="7"/>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Effect transition="in" filter="fade">
                                      <p:cBhvr>
                                        <p:cTn id="43" dur="500"/>
                                        <p:tgtEl>
                                          <p:spTgt spid="8">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xEl>
                                              <p:pRg st="9" end="9"/>
                                            </p:txEl>
                                          </p:spTgt>
                                        </p:tgtEl>
                                        <p:attrNameLst>
                                          <p:attrName>style.visibility</p:attrName>
                                        </p:attrNameLst>
                                      </p:cBhvr>
                                      <p:to>
                                        <p:strVal val="visible"/>
                                      </p:to>
                                    </p:set>
                                    <p:animEffect transition="in" filter="fade">
                                      <p:cBhvr>
                                        <p:cTn id="48"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sz="3200" dirty="0"/>
              <a:t>Adjustable Height Table/Desk, Adjustable Height Chair</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Adjust desk and chair height</a:t>
            </a:r>
          </a:p>
          <a:p>
            <a:pPr lvl="1"/>
            <a:r>
              <a:rPr lang="en-US" dirty="0"/>
              <a:t>Adjust chair height to get feet directly on floor</a:t>
            </a:r>
          </a:p>
          <a:p>
            <a:pPr lvl="1"/>
            <a:r>
              <a:rPr lang="en-US" dirty="0"/>
              <a:t>Adjust desk height so wrists are straight using keyboard/mouse</a:t>
            </a:r>
          </a:p>
          <a:p>
            <a:r>
              <a:rPr lang="en-US" dirty="0"/>
              <a:t>Look at example</a:t>
            </a:r>
          </a:p>
          <a:p>
            <a:pPr lvl="1"/>
            <a:r>
              <a:rPr lang="en-US" dirty="0"/>
              <a:t>Adjusted chair height</a:t>
            </a:r>
          </a:p>
          <a:p>
            <a:pPr lvl="2"/>
            <a:r>
              <a:rPr lang="en-US" dirty="0"/>
              <a:t>Feet are on floor</a:t>
            </a:r>
          </a:p>
          <a:p>
            <a:pPr lvl="1"/>
            <a:r>
              <a:rPr lang="en-US" dirty="0"/>
              <a:t>Adjusted desk height </a:t>
            </a:r>
          </a:p>
          <a:p>
            <a:pPr lvl="2"/>
            <a:r>
              <a:rPr lang="en-US" dirty="0"/>
              <a:t>Wrists straight, shoulders relaxed</a:t>
            </a:r>
          </a:p>
          <a:p>
            <a:pPr lvl="2"/>
            <a:r>
              <a:rPr lang="en-US" dirty="0"/>
              <a:t>Monitor height promotes neutral head and neck position</a:t>
            </a:r>
          </a:p>
        </p:txBody>
      </p:sp>
      <p:pic>
        <p:nvPicPr>
          <p:cNvPr id="6" name="Picture Placeholder 5" descr="Using a computer at a desk">
            <a:extLst>
              <a:ext uri="{FF2B5EF4-FFF2-40B4-BE49-F238E27FC236}">
                <a16:creationId xmlns:a16="http://schemas.microsoft.com/office/drawing/2014/main" id="{AA5EFCEC-6B0A-4C88-8B58-5B43C4DDE16A}"/>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192371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Sit/Stand Workstations</a:t>
            </a:r>
          </a:p>
        </p:txBody>
      </p:sp>
      <p:pic>
        <p:nvPicPr>
          <p:cNvPr id="25" name="Picture Placeholder 24" descr="Sit/stand workstation">
            <a:extLst>
              <a:ext uri="{FF2B5EF4-FFF2-40B4-BE49-F238E27FC236}">
                <a16:creationId xmlns:a16="http://schemas.microsoft.com/office/drawing/2014/main" id="{004C0082-DF23-471D-8D46-B417FD545E3A}"/>
              </a:ext>
            </a:extLst>
          </p:cNvPr>
          <p:cNvPicPr>
            <a:picLocks noGrp="1" noChangeAspect="1"/>
          </p:cNvPicPr>
          <p:nvPr>
            <p:ph type="pic" sz="quarter" idx="10"/>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t="-336"/>
          <a:stretch/>
        </p:blipFill>
        <p:spPr>
          <a:xfrm>
            <a:off x="6176992" y="1143000"/>
            <a:ext cx="5715000" cy="4495800"/>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Sit/Stand Workstations</a:t>
            </a:r>
          </a:p>
          <a:p>
            <a:pPr lvl="1"/>
            <a:r>
              <a:rPr lang="en-US" dirty="0"/>
              <a:t>Fully powered sit/stand desks</a:t>
            </a:r>
          </a:p>
          <a:p>
            <a:pPr lvl="2"/>
            <a:r>
              <a:rPr lang="en-US" dirty="0"/>
              <a:t>Commercially available</a:t>
            </a:r>
          </a:p>
          <a:p>
            <a:pPr lvl="2"/>
            <a:r>
              <a:rPr lang="en-US" dirty="0"/>
              <a:t>Raise high enough to at least match standing elbow height</a:t>
            </a:r>
          </a:p>
          <a:p>
            <a:pPr lvl="2"/>
            <a:r>
              <a:rPr lang="en-US" dirty="0"/>
              <a:t>Low enough to accommodate appropriate seated height</a:t>
            </a:r>
          </a:p>
        </p:txBody>
      </p:sp>
    </p:spTree>
    <p:custDataLst>
      <p:tags r:id="rId1"/>
    </p:custDataLst>
    <p:extLst>
      <p:ext uri="{BB962C8B-B14F-4D97-AF65-F5344CB8AC3E}">
        <p14:creationId xmlns:p14="http://schemas.microsoft.com/office/powerpoint/2010/main" val="302455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3"/>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Standing Workstations</a:t>
            </a:r>
          </a:p>
        </p:txBody>
      </p:sp>
      <p:pic>
        <p:nvPicPr>
          <p:cNvPr id="14" name="Picture Placeholder 13" descr="A person standing in front of a computer&#10;&#10;">
            <a:extLst>
              <a:ext uri="{FF2B5EF4-FFF2-40B4-BE49-F238E27FC236}">
                <a16:creationId xmlns:a16="http://schemas.microsoft.com/office/drawing/2014/main" id="{FC50FC91-1725-4D4A-B859-DEB86C03C6AD}"/>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
          </p:nvPr>
        </p:nvSpPr>
        <p:spPr/>
        <p:txBody>
          <a:bodyPr/>
          <a:lstStyle/>
          <a:p>
            <a:r>
              <a:rPr lang="en-US" dirty="0"/>
              <a:t>Creative ways to stand</a:t>
            </a:r>
          </a:p>
          <a:p>
            <a:pPr lvl="1"/>
            <a:r>
              <a:rPr lang="en-US" dirty="0"/>
              <a:t>Counter at correct height for laptop with modification</a:t>
            </a:r>
          </a:p>
          <a:p>
            <a:pPr lvl="1"/>
            <a:r>
              <a:rPr lang="en-US" dirty="0"/>
              <a:t>Box on desk</a:t>
            </a:r>
          </a:p>
          <a:p>
            <a:pPr lvl="2"/>
            <a:r>
              <a:rPr lang="en-US" dirty="0"/>
              <a:t>Achieve correct height for laptop keyboard</a:t>
            </a:r>
          </a:p>
          <a:p>
            <a:pPr lvl="2"/>
            <a:r>
              <a:rPr lang="en-US" dirty="0"/>
              <a:t>Separate monitor on a stand</a:t>
            </a:r>
          </a:p>
        </p:txBody>
      </p:sp>
      <p:pic>
        <p:nvPicPr>
          <p:cNvPr id="13" name="Picture Placeholder 8" descr="Standing at a counter using a laptop">
            <a:extLst>
              <a:ext uri="{FF2B5EF4-FFF2-40B4-BE49-F238E27FC236}">
                <a16:creationId xmlns:a16="http://schemas.microsoft.com/office/drawing/2014/main" id="{D1262670-9538-46C3-8142-1063D271763B}"/>
              </a:ext>
            </a:extLst>
          </p:cNvPr>
          <p:cNvPicPr>
            <a:picLocks noGrp="1"/>
          </p:cNvPicPr>
          <p:nvPr>
            <p:ph type="pic" sz="quarter" idx="10"/>
          </p:nvPr>
        </p:nvPicPr>
        <p:blipFill rotWithShape="1">
          <a:blip r:embed="rId5" cstate="email">
            <a:extLst>
              <a:ext uri="{28A0092B-C50C-407E-A947-70E740481C1C}">
                <a14:useLocalDpi xmlns:a14="http://schemas.microsoft.com/office/drawing/2010/main"/>
              </a:ext>
            </a:extLst>
          </a:blip>
          <a:srcRect/>
          <a:stretch/>
        </p:blipFill>
        <p:spPr bwMode="auto">
          <a:xfrm rot="5400000">
            <a:off x="3886200" y="2163763"/>
            <a:ext cx="5486400" cy="3352800"/>
          </a:xfrm>
          <a:prstGeom prst="rect">
            <a:avLst/>
          </a:prstGeom>
          <a:noFill/>
          <a:ln>
            <a:noFill/>
          </a:ln>
        </p:spPr>
      </p:pic>
    </p:spTree>
    <p:custDataLst>
      <p:tags r:id="rId1"/>
    </p:custDataLst>
    <p:extLst>
      <p:ext uri="{BB962C8B-B14F-4D97-AF65-F5344CB8AC3E}">
        <p14:creationId xmlns:p14="http://schemas.microsoft.com/office/powerpoint/2010/main" val="57095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sz="3300" dirty="0"/>
              <a:t>Standing – </a:t>
            </a:r>
            <a:r>
              <a:rPr lang="en-US" sz="3600" b="1" dirty="0">
                <a:effectLst/>
                <a:latin typeface="Arial" panose="020B0604020202020204" pitchFamily="34" charset="0"/>
                <a:ea typeface="Calibri" panose="020F0502020204030204" pitchFamily="34" charset="0"/>
                <a:cs typeface="Times New Roman" panose="02020603050405020304" pitchFamily="18" charset="0"/>
              </a:rPr>
              <a:t>Sit/Stand Workstations</a:t>
            </a:r>
            <a:endParaRPr lang="en-US" sz="3300" dirty="0"/>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
          </p:nvPr>
        </p:nvSpPr>
        <p:spPr>
          <a:xfrm>
            <a:off x="817033" y="962026"/>
            <a:ext cx="5278967" cy="4648199"/>
          </a:xfrm>
        </p:spPr>
        <p:txBody>
          <a:bodyPr/>
          <a:lstStyle/>
          <a:p>
            <a:pPr>
              <a:spcBef>
                <a:spcPts val="0"/>
              </a:spcBef>
              <a:spcAft>
                <a:spcPts val="0"/>
              </a:spcAft>
            </a:pPr>
            <a:r>
              <a:rPr lang="en-US" dirty="0"/>
              <a:t>“What is correct height?”</a:t>
            </a:r>
          </a:p>
          <a:p>
            <a:pPr lvl="1">
              <a:spcBef>
                <a:spcPts val="0"/>
              </a:spcBef>
              <a:spcAft>
                <a:spcPts val="0"/>
              </a:spcAft>
            </a:pPr>
            <a:r>
              <a:rPr lang="en-US" dirty="0"/>
              <a:t>Shoes when standing</a:t>
            </a:r>
          </a:p>
          <a:p>
            <a:pPr lvl="1">
              <a:spcBef>
                <a:spcPts val="0"/>
              </a:spcBef>
              <a:spcAft>
                <a:spcPts val="0"/>
              </a:spcAft>
            </a:pPr>
            <a:r>
              <a:rPr lang="en-US" dirty="0"/>
              <a:t>Stand comfortably “tall”</a:t>
            </a:r>
          </a:p>
          <a:p>
            <a:pPr lvl="1">
              <a:spcBef>
                <a:spcPts val="0"/>
              </a:spcBef>
              <a:spcAft>
                <a:spcPts val="0"/>
              </a:spcAft>
            </a:pPr>
            <a:r>
              <a:rPr lang="en-US" dirty="0"/>
              <a:t>Elbows at about 90 degrees and shoulders relaxed </a:t>
            </a:r>
          </a:p>
          <a:p>
            <a:pPr lvl="1">
              <a:spcBef>
                <a:spcPts val="0"/>
              </a:spcBef>
              <a:spcAft>
                <a:spcPts val="0"/>
              </a:spcAft>
            </a:pPr>
            <a:r>
              <a:rPr lang="en-US" dirty="0"/>
              <a:t>Wrists straight with hands on keyboard</a:t>
            </a:r>
          </a:p>
          <a:p>
            <a:pPr>
              <a:spcBef>
                <a:spcPts val="0"/>
              </a:spcBef>
              <a:spcAft>
                <a:spcPts val="0"/>
              </a:spcAft>
            </a:pPr>
            <a:r>
              <a:rPr lang="en-US" dirty="0"/>
              <a:t>Footrest/standing positions</a:t>
            </a:r>
          </a:p>
          <a:p>
            <a:pPr lvl="1">
              <a:spcBef>
                <a:spcPts val="0"/>
              </a:spcBef>
              <a:spcAft>
                <a:spcPts val="0"/>
              </a:spcAft>
            </a:pPr>
            <a:r>
              <a:rPr lang="en-US" dirty="0"/>
              <a:t>Alternate foot placement on footrest</a:t>
            </a:r>
          </a:p>
          <a:p>
            <a:pPr lvl="1">
              <a:spcBef>
                <a:spcPts val="0"/>
              </a:spcBef>
              <a:spcAft>
                <a:spcPts val="0"/>
              </a:spcAft>
            </a:pPr>
            <a:r>
              <a:rPr lang="en-US" dirty="0"/>
              <a:t>Shift weight on feet </a:t>
            </a:r>
          </a:p>
          <a:p>
            <a:pPr lvl="1">
              <a:spcBef>
                <a:spcPts val="0"/>
              </a:spcBef>
              <a:spcAft>
                <a:spcPts val="0"/>
              </a:spcAft>
            </a:pPr>
            <a:r>
              <a:rPr lang="en-US" dirty="0"/>
              <a:t>Perform “heel lifts” frequently</a:t>
            </a:r>
          </a:p>
          <a:p>
            <a:pPr>
              <a:spcBef>
                <a:spcPts val="0"/>
              </a:spcBef>
              <a:spcAft>
                <a:spcPts val="0"/>
              </a:spcAft>
            </a:pPr>
            <a:r>
              <a:rPr lang="en-US" dirty="0"/>
              <a:t>Don’t stand up all day</a:t>
            </a:r>
          </a:p>
          <a:p>
            <a:pPr lvl="1">
              <a:spcBef>
                <a:spcPts val="0"/>
              </a:spcBef>
              <a:spcAft>
                <a:spcPts val="0"/>
              </a:spcAft>
            </a:pPr>
            <a:r>
              <a:rPr lang="en-US" dirty="0"/>
              <a:t>Sit, stand and walk</a:t>
            </a:r>
          </a:p>
          <a:p>
            <a:pPr lvl="1">
              <a:spcBef>
                <a:spcPts val="0"/>
              </a:spcBef>
              <a:spcAft>
                <a:spcPts val="0"/>
              </a:spcAft>
            </a:pPr>
            <a:r>
              <a:rPr lang="en-US" dirty="0"/>
              <a:t>“Don’t wait until it’s too late!”</a:t>
            </a:r>
          </a:p>
        </p:txBody>
      </p:sp>
      <p:pic>
        <p:nvPicPr>
          <p:cNvPr id="4" name="Picture 3" descr="A person standing in front of a computer&#10;&#10;Description automatically generated with medium confidence">
            <a:extLst>
              <a:ext uri="{FF2B5EF4-FFF2-40B4-BE49-F238E27FC236}">
                <a16:creationId xmlns:a16="http://schemas.microsoft.com/office/drawing/2014/main" id="{368FA2C2-22A2-49E7-8811-EA89D43A03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3800" y="1128063"/>
            <a:ext cx="3486150" cy="4648200"/>
          </a:xfrm>
          <a:prstGeom prst="rect">
            <a:avLst/>
          </a:prstGeom>
        </p:spPr>
      </p:pic>
      <p:pic>
        <p:nvPicPr>
          <p:cNvPr id="7" name="Picture 6" descr="A person standing in front of a computer&#10;&#10;Description automatically generated with medium confidence">
            <a:extLst>
              <a:ext uri="{FF2B5EF4-FFF2-40B4-BE49-F238E27FC236}">
                <a16:creationId xmlns:a16="http://schemas.microsoft.com/office/drawing/2014/main" id="{E5E8F479-E516-49E5-9E07-C2F4935858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91779" y="1187057"/>
            <a:ext cx="4012685" cy="4601874"/>
          </a:xfrm>
          <a:prstGeom prst="rect">
            <a:avLst/>
          </a:prstGeom>
        </p:spPr>
      </p:pic>
      <p:pic>
        <p:nvPicPr>
          <p:cNvPr id="5" name="Picture Placeholder 5" descr="A person standing in front of a computer&#10;&#10;">
            <a:extLst>
              <a:ext uri="{FF2B5EF4-FFF2-40B4-BE49-F238E27FC236}">
                <a16:creationId xmlns:a16="http://schemas.microsoft.com/office/drawing/2014/main" id="{6D0FDE01-147A-470D-A963-BCAE9A50F2C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044"/>
          <a:stretch/>
        </p:blipFill>
        <p:spPr>
          <a:xfrm>
            <a:off x="7391779" y="1089111"/>
            <a:ext cx="3741711" cy="4601874"/>
          </a:xfrm>
          <a:prstGeom prst="rect">
            <a:avLst/>
          </a:prstGeom>
        </p:spPr>
      </p:pic>
      <p:pic>
        <p:nvPicPr>
          <p:cNvPr id="9" name="Picture 8">
            <a:extLst>
              <a:ext uri="{FF2B5EF4-FFF2-40B4-BE49-F238E27FC236}">
                <a16:creationId xmlns:a16="http://schemas.microsoft.com/office/drawing/2014/main" id="{70303BC4-94E6-43FA-BD8E-67E8B30F70F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933203" y="1062080"/>
            <a:ext cx="4471261" cy="4780166"/>
          </a:xfrm>
          <a:prstGeom prst="rect">
            <a:avLst/>
          </a:prstGeom>
        </p:spPr>
      </p:pic>
      <p:pic>
        <p:nvPicPr>
          <p:cNvPr id="10" name="Picture Placeholder 5" descr="A person standing in front of a computer&#10;&#10;">
            <a:extLst>
              <a:ext uri="{FF2B5EF4-FFF2-40B4-BE49-F238E27FC236}">
                <a16:creationId xmlns:a16="http://schemas.microsoft.com/office/drawing/2014/main" id="{F5B8DD73-14B0-4EFA-B55F-3B2EE308ABC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044"/>
          <a:stretch/>
        </p:blipFill>
        <p:spPr>
          <a:xfrm>
            <a:off x="7272826" y="1139551"/>
            <a:ext cx="3659686" cy="4500993"/>
          </a:xfrm>
          <a:prstGeom prst="rect">
            <a:avLst/>
          </a:prstGeom>
        </p:spPr>
      </p:pic>
    </p:spTree>
    <p:custDataLst>
      <p:tags r:id="rId1"/>
    </p:custDataLst>
    <p:extLst>
      <p:ext uri="{BB962C8B-B14F-4D97-AF65-F5344CB8AC3E}">
        <p14:creationId xmlns:p14="http://schemas.microsoft.com/office/powerpoint/2010/main" val="201413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par>
                                <p:cTn id="18" presetID="10" presetClass="exit" presetSubtype="0" fill="hold"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par>
                                <p:cTn id="29" presetID="10" presetClass="exit" presetSubtype="0" fill="hold"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500"/>
                                        <p:tgtEl>
                                          <p:spTgt spid="8">
                                            <p:txEl>
                                              <p:pRg st="5" end="5"/>
                                            </p:txEl>
                                          </p:spTgt>
                                        </p:tgtEl>
                                      </p:cBhvr>
                                    </p:animEffect>
                                  </p:childTnLst>
                                </p:cTn>
                              </p:par>
                              <p:par>
                                <p:cTn id="50" presetID="10" presetClass="exit" presetSubtype="0" fill="hold"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xEl>
                                              <p:pRg st="6" end="6"/>
                                            </p:txEl>
                                          </p:spTgt>
                                        </p:tgtEl>
                                        <p:attrNameLst>
                                          <p:attrName>style.visibility</p:attrName>
                                        </p:attrNameLst>
                                      </p:cBhvr>
                                      <p:to>
                                        <p:strVal val="visible"/>
                                      </p:to>
                                    </p:set>
                                    <p:animEffect transition="in" filter="fade">
                                      <p:cBhvr>
                                        <p:cTn id="60" dur="500"/>
                                        <p:tgtEl>
                                          <p:spTgt spid="8">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
                                            <p:txEl>
                                              <p:pRg st="7" end="7"/>
                                            </p:txEl>
                                          </p:spTgt>
                                        </p:tgtEl>
                                        <p:attrNameLst>
                                          <p:attrName>style.visibility</p:attrName>
                                        </p:attrNameLst>
                                      </p:cBhvr>
                                      <p:to>
                                        <p:strVal val="visible"/>
                                      </p:to>
                                    </p:set>
                                    <p:animEffect transition="in" filter="fade">
                                      <p:cBhvr>
                                        <p:cTn id="65" dur="500"/>
                                        <p:tgtEl>
                                          <p:spTgt spid="8">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
                                            <p:txEl>
                                              <p:pRg st="8" end="8"/>
                                            </p:txEl>
                                          </p:spTgt>
                                        </p:tgtEl>
                                        <p:attrNameLst>
                                          <p:attrName>style.visibility</p:attrName>
                                        </p:attrNameLst>
                                      </p:cBhvr>
                                      <p:to>
                                        <p:strVal val="visible"/>
                                      </p:to>
                                    </p:set>
                                    <p:animEffect transition="in" filter="fade">
                                      <p:cBhvr>
                                        <p:cTn id="70" dur="500"/>
                                        <p:tgtEl>
                                          <p:spTgt spid="8">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
                                            <p:txEl>
                                              <p:pRg st="9" end="9"/>
                                            </p:txEl>
                                          </p:spTgt>
                                        </p:tgtEl>
                                        <p:attrNameLst>
                                          <p:attrName>style.visibility</p:attrName>
                                        </p:attrNameLst>
                                      </p:cBhvr>
                                      <p:to>
                                        <p:strVal val="visible"/>
                                      </p:to>
                                    </p:set>
                                    <p:animEffect transition="in" filter="fade">
                                      <p:cBhvr>
                                        <p:cTn id="75" dur="500"/>
                                        <p:tgtEl>
                                          <p:spTgt spid="8">
                                            <p:txEl>
                                              <p:pRg st="9" end="9"/>
                                            </p:txEl>
                                          </p:spTgt>
                                        </p:tgtEl>
                                      </p:cBhvr>
                                    </p:animEffect>
                                  </p:childTnLst>
                                </p:cTn>
                              </p:par>
                              <p:par>
                                <p:cTn id="76" presetID="10" presetClass="exit" presetSubtype="0" fill="hold" nodeType="with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8">
                                            <p:txEl>
                                              <p:pRg st="10" end="10"/>
                                            </p:txEl>
                                          </p:spTgt>
                                        </p:tgtEl>
                                        <p:attrNameLst>
                                          <p:attrName>style.visibility</p:attrName>
                                        </p:attrNameLst>
                                      </p:cBhvr>
                                      <p:to>
                                        <p:strVal val="visible"/>
                                      </p:to>
                                    </p:set>
                                    <p:animEffect transition="in" filter="fade">
                                      <p:cBhvr>
                                        <p:cTn id="86" dur="500"/>
                                        <p:tgtEl>
                                          <p:spTgt spid="8">
                                            <p:txEl>
                                              <p:pRg st="10" end="1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
                                            <p:txEl>
                                              <p:pRg st="11" end="11"/>
                                            </p:txEl>
                                          </p:spTgt>
                                        </p:tgtEl>
                                        <p:attrNameLst>
                                          <p:attrName>style.visibility</p:attrName>
                                        </p:attrNameLst>
                                      </p:cBhvr>
                                      <p:to>
                                        <p:strVal val="visible"/>
                                      </p:to>
                                    </p:set>
                                    <p:animEffect transition="in" filter="fade">
                                      <p:cBhvr>
                                        <p:cTn id="91"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Couch</a:t>
            </a:r>
          </a:p>
        </p:txBody>
      </p:sp>
      <p:pic>
        <p:nvPicPr>
          <p:cNvPr id="17" name="Picture Placeholder 16" descr="A person sitting on a couch using a computer&#10;&#10;">
            <a:extLst>
              <a:ext uri="{FF2B5EF4-FFF2-40B4-BE49-F238E27FC236}">
                <a16:creationId xmlns:a16="http://schemas.microsoft.com/office/drawing/2014/main" id="{8D33C07F-D535-4EC3-BBAA-087E14CDBE00}"/>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6248400" y="1097281"/>
            <a:ext cx="5715000" cy="2651760"/>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Never sit on couch and use your laptop?</a:t>
            </a:r>
          </a:p>
          <a:p>
            <a:pPr lvl="1"/>
            <a:r>
              <a:rPr lang="en-US" dirty="0"/>
              <a:t>The answer is no! </a:t>
            </a:r>
          </a:p>
          <a:p>
            <a:pPr lvl="1"/>
            <a:r>
              <a:rPr lang="en-US" dirty="0"/>
              <a:t>Just not for hours on end!</a:t>
            </a:r>
          </a:p>
          <a:p>
            <a:r>
              <a:rPr lang="en-US" dirty="0"/>
              <a:t>Tips for couch and recliner use</a:t>
            </a:r>
          </a:p>
          <a:p>
            <a:pPr lvl="1"/>
            <a:r>
              <a:rPr lang="en-US" dirty="0"/>
              <a:t>Place pillows underneath elbows to support arms and shoulders</a:t>
            </a:r>
          </a:p>
          <a:p>
            <a:pPr lvl="1"/>
            <a:r>
              <a:rPr lang="en-US" dirty="0"/>
              <a:t>Ensure adequate laptop ventilation</a:t>
            </a:r>
          </a:p>
          <a:p>
            <a:pPr lvl="1"/>
            <a:r>
              <a:rPr lang="en-US" dirty="0"/>
              <a:t>Angle monitor </a:t>
            </a:r>
          </a:p>
          <a:p>
            <a:pPr lvl="1"/>
            <a:r>
              <a:rPr lang="en-US" dirty="0"/>
              <a:t>Well supported feet and legs </a:t>
            </a:r>
          </a:p>
          <a:p>
            <a:pPr lvl="1"/>
            <a:r>
              <a:rPr lang="en-US" dirty="0"/>
              <a:t>Sofa servers </a:t>
            </a:r>
          </a:p>
          <a:p>
            <a:pPr lvl="1"/>
            <a:r>
              <a:rPr lang="en-US" dirty="0"/>
              <a:t>Limit time spent on couch</a:t>
            </a:r>
          </a:p>
          <a:p>
            <a:r>
              <a:rPr lang="en-US" dirty="0"/>
              <a:t>Micro-breaks!</a:t>
            </a:r>
          </a:p>
        </p:txBody>
      </p:sp>
      <p:pic>
        <p:nvPicPr>
          <p:cNvPr id="21" name="Picture Placeholder 20" descr="A person using a computer on a lap desk">
            <a:extLst>
              <a:ext uri="{FF2B5EF4-FFF2-40B4-BE49-F238E27FC236}">
                <a16:creationId xmlns:a16="http://schemas.microsoft.com/office/drawing/2014/main" id="{9238642F-3425-403D-9284-0A62A072CB23}"/>
              </a:ext>
            </a:extLst>
          </p:cNvPr>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267999221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500"/>
                                        <p:tgtEl>
                                          <p:spTgt spid="8">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Effect transition="in" filter="fade">
                                      <p:cBhvr>
                                        <p:cTn id="43" dur="500"/>
                                        <p:tgtEl>
                                          <p:spTgt spid="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fade">
                                      <p:cBhvr>
                                        <p:cTn id="48" dur="500"/>
                                        <p:tgtEl>
                                          <p:spTgt spid="8">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animEffect transition="in" filter="fade">
                                      <p:cBhvr>
                                        <p:cTn id="53" dur="500"/>
                                        <p:tgtEl>
                                          <p:spTgt spid="8">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xEl>
                                              <p:pRg st="9" end="9"/>
                                            </p:txEl>
                                          </p:spTgt>
                                        </p:tgtEl>
                                        <p:attrNameLst>
                                          <p:attrName>style.visibility</p:attrName>
                                        </p:attrNameLst>
                                      </p:cBhvr>
                                      <p:to>
                                        <p:strVal val="visible"/>
                                      </p:to>
                                    </p:set>
                                    <p:animEffect transition="in" filter="fade">
                                      <p:cBhvr>
                                        <p:cTn id="58" dur="500"/>
                                        <p:tgtEl>
                                          <p:spTgt spid="8">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xEl>
                                              <p:pRg st="10" end="10"/>
                                            </p:txEl>
                                          </p:spTgt>
                                        </p:tgtEl>
                                        <p:attrNameLst>
                                          <p:attrName>style.visibility</p:attrName>
                                        </p:attrNameLst>
                                      </p:cBhvr>
                                      <p:to>
                                        <p:strVal val="visible"/>
                                      </p:to>
                                    </p:set>
                                    <p:animEffect transition="in" filter="fade">
                                      <p:cBhvr>
                                        <p:cTn id="63"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Not Intended to Provide Medical Advice</a:t>
            </a:r>
          </a:p>
        </p:txBody>
      </p:sp>
      <p:pic>
        <p:nvPicPr>
          <p:cNvPr id="4" name="Picture Placeholder 3" descr="Big question mark symbol">
            <a:extLst>
              <a:ext uri="{FF2B5EF4-FFF2-40B4-BE49-F238E27FC236}">
                <a16:creationId xmlns:a16="http://schemas.microsoft.com/office/drawing/2014/main" id="{91CF26D6-C6A0-4BD0-916B-B57B6FB4A5EA}"/>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l="-4603" r="-17254"/>
          <a:stretch/>
        </p:blipFill>
        <p:spPr>
          <a:xfrm>
            <a:off x="6248400" y="1097280"/>
            <a:ext cx="5715000" cy="5434963"/>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Extremely important point</a:t>
            </a:r>
          </a:p>
          <a:p>
            <a:pPr lvl="1"/>
            <a:r>
              <a:rPr lang="en-US" dirty="0"/>
              <a:t>Experiencing significant medically related issues</a:t>
            </a:r>
          </a:p>
          <a:p>
            <a:pPr lvl="1"/>
            <a:r>
              <a:rPr lang="en-US" dirty="0"/>
              <a:t>Should consider following up with medical professional to receive appropriate care</a:t>
            </a:r>
          </a:p>
        </p:txBody>
      </p:sp>
    </p:spTree>
    <p:custDataLst>
      <p:tags r:id="rId1"/>
    </p:custDataLst>
    <p:extLst>
      <p:ext uri="{BB962C8B-B14F-4D97-AF65-F5344CB8AC3E}">
        <p14:creationId xmlns:p14="http://schemas.microsoft.com/office/powerpoint/2010/main" val="97917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Document Holder</a:t>
            </a:r>
          </a:p>
        </p:txBody>
      </p:sp>
      <p:pic>
        <p:nvPicPr>
          <p:cNvPr id="20" name="Picture Placeholder 19" descr="Document holder">
            <a:extLst>
              <a:ext uri="{FF2B5EF4-FFF2-40B4-BE49-F238E27FC236}">
                <a16:creationId xmlns:a16="http://schemas.microsoft.com/office/drawing/2014/main" id="{E9B88EB3-ADFB-4300-A64C-02DB73725E35}"/>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Reference hard copy</a:t>
            </a:r>
          </a:p>
          <a:p>
            <a:pPr lvl="1"/>
            <a:r>
              <a:rPr lang="en-US" dirty="0"/>
              <a:t>Elevate/position documents Improving head and neck posture</a:t>
            </a:r>
          </a:p>
          <a:p>
            <a:r>
              <a:rPr lang="en-US" dirty="0"/>
              <a:t>Position</a:t>
            </a:r>
          </a:p>
          <a:p>
            <a:pPr lvl="1"/>
            <a:r>
              <a:rPr lang="en-US" dirty="0"/>
              <a:t>Between monitor and keyboard </a:t>
            </a:r>
          </a:p>
          <a:p>
            <a:pPr lvl="1"/>
            <a:r>
              <a:rPr lang="en-US" dirty="0"/>
              <a:t>Adjacent to monitor  </a:t>
            </a:r>
          </a:p>
          <a:p>
            <a:endParaRPr lang="en-US" dirty="0"/>
          </a:p>
        </p:txBody>
      </p:sp>
      <p:pic>
        <p:nvPicPr>
          <p:cNvPr id="7" name="Picture Placeholder 6" descr="Document holder">
            <a:extLst>
              <a:ext uri="{FF2B5EF4-FFF2-40B4-BE49-F238E27FC236}">
                <a16:creationId xmlns:a16="http://schemas.microsoft.com/office/drawing/2014/main" id="{A863224E-7E34-41B5-A363-062C6FF4FBEE}"/>
              </a:ext>
            </a:extLst>
          </p:cNvPr>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274693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Telephone/Webcam</a:t>
            </a:r>
          </a:p>
        </p:txBody>
      </p:sp>
      <p:pic>
        <p:nvPicPr>
          <p:cNvPr id="23" name="Picture Placeholder 22" descr="Person using a headset">
            <a:extLst>
              <a:ext uri="{FF2B5EF4-FFF2-40B4-BE49-F238E27FC236}">
                <a16:creationId xmlns:a16="http://schemas.microsoft.com/office/drawing/2014/main" id="{D80C6800-BFA0-45F2-92C0-09C260742D8F}"/>
              </a:ext>
            </a:extLst>
          </p:cNvPr>
          <p:cNvPicPr>
            <a:picLocks noGrp="1" noChangeAspect="1"/>
          </p:cNvPicPr>
          <p:nvPr>
            <p:ph type="pic" sz="quarter" idx="11"/>
          </p:nvPr>
        </p:nvPicPr>
        <p:blipFill rotWithShape="1">
          <a:blip r:embed="rId4" cstate="email">
            <a:extLst>
              <a:ext uri="{28A0092B-C50C-407E-A947-70E740481C1C}">
                <a14:useLocalDpi xmlns:a14="http://schemas.microsoft.com/office/drawing/2010/main"/>
              </a:ext>
            </a:extLst>
          </a:blip>
          <a:srcRect/>
          <a:stretch/>
        </p:blipFill>
        <p:spPr>
          <a:xfrm>
            <a:off x="8534400" y="1097277"/>
            <a:ext cx="3080085" cy="5486400"/>
          </a:xfr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
          </p:nvPr>
        </p:nvSpPr>
        <p:spPr/>
        <p:txBody>
          <a:bodyPr/>
          <a:lstStyle/>
          <a:p>
            <a:r>
              <a:rPr lang="en-US" dirty="0"/>
              <a:t>How much time on telephone?</a:t>
            </a:r>
          </a:p>
          <a:p>
            <a:pPr lvl="1"/>
            <a:r>
              <a:rPr lang="en-US" dirty="0"/>
              <a:t>Few short calls a day</a:t>
            </a:r>
          </a:p>
          <a:p>
            <a:pPr lvl="2"/>
            <a:r>
              <a:rPr lang="en-US" dirty="0"/>
              <a:t>Telephone handset </a:t>
            </a:r>
          </a:p>
          <a:p>
            <a:pPr lvl="2"/>
            <a:r>
              <a:rPr lang="en-US" dirty="0"/>
              <a:t>Avoid cradling handset </a:t>
            </a:r>
          </a:p>
          <a:p>
            <a:pPr lvl="3"/>
            <a:r>
              <a:rPr lang="en-US" dirty="0"/>
              <a:t>Keyboard or handwriting</a:t>
            </a:r>
          </a:p>
          <a:p>
            <a:pPr lvl="2"/>
            <a:r>
              <a:rPr lang="en-US" dirty="0"/>
              <a:t>Hold handset with hand</a:t>
            </a:r>
          </a:p>
          <a:p>
            <a:pPr lvl="1"/>
            <a:r>
              <a:rPr lang="en-US" dirty="0"/>
              <a:t>Hours on phone</a:t>
            </a:r>
          </a:p>
          <a:p>
            <a:pPr lvl="2"/>
            <a:r>
              <a:rPr lang="en-US" dirty="0"/>
              <a:t>Use headset</a:t>
            </a:r>
          </a:p>
          <a:p>
            <a:pPr lvl="2"/>
            <a:r>
              <a:rPr lang="en-US" dirty="0"/>
              <a:t>Allows for “hands-free” computing</a:t>
            </a:r>
          </a:p>
          <a:p>
            <a:endParaRPr lang="en-US" dirty="0"/>
          </a:p>
        </p:txBody>
      </p:sp>
      <p:pic>
        <p:nvPicPr>
          <p:cNvPr id="21" name="Picture Placeholder 20" descr="A person cradling a handset">
            <a:extLst>
              <a:ext uri="{FF2B5EF4-FFF2-40B4-BE49-F238E27FC236}">
                <a16:creationId xmlns:a16="http://schemas.microsoft.com/office/drawing/2014/main" id="{62D47DF2-BCC9-44E0-A7A7-FF47CF1BBC68}"/>
              </a:ext>
            </a:extLst>
          </p:cNvPr>
          <p:cNvPicPr>
            <a:picLocks noGrp="1" noChangeAspect="1"/>
          </p:cNvPicPr>
          <p:nvPr>
            <p:ph type="pic" sz="quarter" idx="10"/>
          </p:nvPr>
        </p:nvPicPr>
        <p:blipFill rotWithShape="1">
          <a:blip r:embed="rId5" cstate="email">
            <a:extLst>
              <a:ext uri="{28A0092B-C50C-407E-A947-70E740481C1C}">
                <a14:useLocalDpi xmlns:a14="http://schemas.microsoft.com/office/drawing/2010/main"/>
              </a:ext>
            </a:extLst>
          </a:blip>
          <a:srcRect/>
          <a:stretch/>
        </p:blipFill>
        <p:spPr>
          <a:xfrm>
            <a:off x="4953000" y="1097280"/>
            <a:ext cx="3352800" cy="5486399"/>
          </a:xfrm>
        </p:spPr>
      </p:pic>
      <p:pic>
        <p:nvPicPr>
          <p:cNvPr id="4" name="Picture 3" descr="Logo, icon&#10;&#10;Description automatically generated">
            <a:extLst>
              <a:ext uri="{FF2B5EF4-FFF2-40B4-BE49-F238E27FC236}">
                <a16:creationId xmlns:a16="http://schemas.microsoft.com/office/drawing/2014/main" id="{BDEE4066-3D05-4591-A085-A926A9C97309}"/>
              </a:ext>
            </a:extLst>
          </p:cNvPr>
          <p:cNvPicPr>
            <a:picLocks noChangeAspect="1"/>
          </p:cNvPicPr>
          <p:nvPr/>
        </p:nvPicPr>
        <p:blipFill>
          <a:blip r:embed="rId6">
            <a:alphaModFix amt="70000"/>
          </a:blip>
          <a:stretch>
            <a:fillRect/>
          </a:stretch>
        </p:blipFill>
        <p:spPr>
          <a:xfrm>
            <a:off x="4648200" y="1844039"/>
            <a:ext cx="3810000" cy="3810000"/>
          </a:xfrm>
          <a:prstGeom prst="rect">
            <a:avLst/>
          </a:prstGeom>
        </p:spPr>
      </p:pic>
    </p:spTree>
    <p:custDataLst>
      <p:tags r:id="rId1"/>
    </p:custDataLst>
    <p:extLst>
      <p:ext uri="{BB962C8B-B14F-4D97-AF65-F5344CB8AC3E}">
        <p14:creationId xmlns:p14="http://schemas.microsoft.com/office/powerpoint/2010/main" val="127134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fade">
                                      <p:cBhvr>
                                        <p:cTn id="30" dur="500"/>
                                        <p:tgtEl>
                                          <p:spTgt spid="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500"/>
                                        <p:tgtEl>
                                          <p:spTgt spid="8">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animEffect transition="in" filter="fade">
                                      <p:cBhvr>
                                        <p:cTn id="41" dur="500"/>
                                        <p:tgtEl>
                                          <p:spTgt spid="8">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xEl>
                                              <p:pRg st="8" end="8"/>
                                            </p:txEl>
                                          </p:spTgt>
                                        </p:tgtEl>
                                        <p:attrNameLst>
                                          <p:attrName>style.visibility</p:attrName>
                                        </p:attrNameLst>
                                      </p:cBhvr>
                                      <p:to>
                                        <p:strVal val="visible"/>
                                      </p:to>
                                    </p:set>
                                    <p:animEffect transition="in" filter="fade">
                                      <p:cBhvr>
                                        <p:cTn id="44"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Telephone/Webcam</a:t>
            </a:r>
          </a:p>
        </p:txBody>
      </p:sp>
      <p:pic>
        <p:nvPicPr>
          <p:cNvPr id="14" name="Picture Placeholder 8" descr="A computer on a desk with a webcam">
            <a:extLst>
              <a:ext uri="{FF2B5EF4-FFF2-40B4-BE49-F238E27FC236}">
                <a16:creationId xmlns:a16="http://schemas.microsoft.com/office/drawing/2014/main" id="{45D2B015-4801-4361-909A-7C57EF082C9C}"/>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Webcam </a:t>
            </a:r>
          </a:p>
          <a:p>
            <a:pPr lvl="1"/>
            <a:r>
              <a:rPr lang="en-US" dirty="0"/>
              <a:t>Location with comfortable position for head/neck</a:t>
            </a:r>
          </a:p>
          <a:p>
            <a:endParaRPr lang="en-US" dirty="0"/>
          </a:p>
        </p:txBody>
      </p:sp>
    </p:spTree>
    <p:custDataLst>
      <p:tags r:id="rId1"/>
    </p:custDataLst>
    <p:extLst>
      <p:ext uri="{BB962C8B-B14F-4D97-AF65-F5344CB8AC3E}">
        <p14:creationId xmlns:p14="http://schemas.microsoft.com/office/powerpoint/2010/main" val="60104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Storage</a:t>
            </a:r>
          </a:p>
        </p:txBody>
      </p:sp>
      <p:pic>
        <p:nvPicPr>
          <p:cNvPr id="17" name="Picture Placeholder 16" descr="Person at a desk with files">
            <a:extLst>
              <a:ext uri="{FF2B5EF4-FFF2-40B4-BE49-F238E27FC236}">
                <a16:creationId xmlns:a16="http://schemas.microsoft.com/office/drawing/2014/main" id="{29C40EAC-EEA2-44DA-94ED-DA21CAFD3F32}"/>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Position office equipment</a:t>
            </a:r>
          </a:p>
          <a:p>
            <a:pPr lvl="1"/>
            <a:r>
              <a:rPr lang="en-US" dirty="0"/>
              <a:t>Within comfortable reach</a:t>
            </a:r>
          </a:p>
          <a:p>
            <a:r>
              <a:rPr lang="en-US" dirty="0"/>
              <a:t>How much “stuff” we accumulate!</a:t>
            </a:r>
          </a:p>
          <a:p>
            <a:pPr lvl="1"/>
            <a:r>
              <a:rPr lang="en-US" dirty="0"/>
              <a:t>“A place for everything and everything in its place.”</a:t>
            </a:r>
          </a:p>
          <a:p>
            <a:r>
              <a:rPr lang="en-US" dirty="0"/>
              <a:t>On regular basis remove clutter</a:t>
            </a:r>
          </a:p>
          <a:p>
            <a:endParaRPr lang="en-US" dirty="0"/>
          </a:p>
        </p:txBody>
      </p:sp>
    </p:spTree>
    <p:custDataLst>
      <p:tags r:id="rId1"/>
    </p:custDataLst>
    <p:extLst>
      <p:ext uri="{BB962C8B-B14F-4D97-AF65-F5344CB8AC3E}">
        <p14:creationId xmlns:p14="http://schemas.microsoft.com/office/powerpoint/2010/main" val="376773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Lighting</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Two factors</a:t>
            </a:r>
          </a:p>
          <a:p>
            <a:pPr lvl="1"/>
            <a:r>
              <a:rPr lang="en-US" dirty="0"/>
              <a:t>General illumination for entire work area</a:t>
            </a:r>
          </a:p>
          <a:p>
            <a:pPr lvl="1"/>
            <a:r>
              <a:rPr lang="en-US" dirty="0"/>
              <a:t>Task lighting specifically focused on work area itself</a:t>
            </a:r>
          </a:p>
          <a:p>
            <a:r>
              <a:rPr lang="en-US" dirty="0"/>
              <a:t>General Lighting </a:t>
            </a:r>
          </a:p>
          <a:p>
            <a:pPr lvl="1"/>
            <a:r>
              <a:rPr lang="en-US" dirty="0"/>
              <a:t>Too much or not enough room light</a:t>
            </a:r>
          </a:p>
          <a:p>
            <a:pPr lvl="1"/>
            <a:r>
              <a:rPr lang="en-US" dirty="0"/>
              <a:t>Controlling light</a:t>
            </a:r>
          </a:p>
          <a:p>
            <a:pPr lvl="2"/>
            <a:r>
              <a:rPr lang="en-US" dirty="0"/>
              <a:t>Windows shades or blinds </a:t>
            </a:r>
          </a:p>
          <a:p>
            <a:pPr lvl="2"/>
            <a:r>
              <a:rPr lang="en-US" dirty="0"/>
              <a:t>Monitor at 90 degrees to windows </a:t>
            </a:r>
          </a:p>
          <a:p>
            <a:endParaRPr lang="en-US" dirty="0"/>
          </a:p>
        </p:txBody>
      </p:sp>
      <p:pic>
        <p:nvPicPr>
          <p:cNvPr id="9" name="Picture 1" descr="Window shades and blinds">
            <a:extLst>
              <a:ext uri="{FF2B5EF4-FFF2-40B4-BE49-F238E27FC236}">
                <a16:creationId xmlns:a16="http://schemas.microsoft.com/office/drawing/2014/main" id="{1894A5BB-5D00-4041-AB3D-E801651F6563}"/>
              </a:ext>
            </a:extLst>
          </p:cNvPr>
          <p:cNvPicPr>
            <a:picLocks noGrp="1" noChangeAspect="1" noChangeArrowheads="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18" descr="Overhead lighting">
            <a:extLst>
              <a:ext uri="{FF2B5EF4-FFF2-40B4-BE49-F238E27FC236}">
                <a16:creationId xmlns:a16="http://schemas.microsoft.com/office/drawing/2014/main" id="{E595576B-0159-4963-A1A0-78D66E85C326}"/>
              </a:ext>
            </a:extLst>
          </p:cNvPr>
          <p:cNvPicPr>
            <a:picLocks noGrp="1" noChangeAspect="1"/>
          </p:cNvPicPr>
          <p:nvPr>
            <p:ph type="pic" sz="quarter" idx="10"/>
          </p:nvPr>
        </p:nvPicPr>
        <p:blipFill rotWithShape="1">
          <a:blip r:embed="rId5" cstate="email">
            <a:extLst>
              <a:ext uri="{28A0092B-C50C-407E-A947-70E740481C1C}">
                <a14:useLocalDpi xmlns:a14="http://schemas.microsoft.com/office/drawing/2010/main"/>
              </a:ext>
            </a:extLst>
          </a:blip>
          <a:srcRect/>
          <a:stretch/>
        </p:blipFill>
        <p:spPr>
          <a:xfrm>
            <a:off x="6248400" y="1096963"/>
            <a:ext cx="5715000" cy="2652712"/>
          </a:xfrm>
        </p:spPr>
      </p:pic>
    </p:spTree>
    <p:custDataLst>
      <p:tags r:id="rId1"/>
    </p:custDataLst>
    <p:extLst>
      <p:ext uri="{BB962C8B-B14F-4D97-AF65-F5344CB8AC3E}">
        <p14:creationId xmlns:p14="http://schemas.microsoft.com/office/powerpoint/2010/main" val="370649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500"/>
                                        <p:tgtEl>
                                          <p:spTgt spid="8">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500"/>
                                        <p:tgtEl>
                                          <p:spTgt spid="8">
                                            <p:txEl>
                                              <p:pRg st="6" end="6"/>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xEl>
                                              <p:pRg st="7" end="7"/>
                                            </p:txEl>
                                          </p:spTgt>
                                        </p:tgtEl>
                                        <p:attrNameLst>
                                          <p:attrName>style.visibility</p:attrName>
                                        </p:attrNameLst>
                                      </p:cBhvr>
                                      <p:to>
                                        <p:strVal val="visible"/>
                                      </p:to>
                                    </p:set>
                                    <p:animEffect transition="in" filter="fade">
                                      <p:cBhvr>
                                        <p:cTn id="44"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Lighting</a:t>
            </a:r>
          </a:p>
        </p:txBody>
      </p:sp>
      <p:pic>
        <p:nvPicPr>
          <p:cNvPr id="6" name="Picture Placeholder 5" descr="A person sitting at a desk with a task light">
            <a:extLst>
              <a:ext uri="{FF2B5EF4-FFF2-40B4-BE49-F238E27FC236}">
                <a16:creationId xmlns:a16="http://schemas.microsoft.com/office/drawing/2014/main" id="{1192F6EB-B1C9-4BBA-99C9-9317D463BC4C}"/>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Task Lighting</a:t>
            </a:r>
          </a:p>
          <a:p>
            <a:pPr lvl="1"/>
            <a:r>
              <a:rPr lang="en-US" dirty="0"/>
              <a:t>Add additional light if needed</a:t>
            </a:r>
          </a:p>
          <a:p>
            <a:r>
              <a:rPr lang="en-US" dirty="0"/>
              <a:t>Desktop lamp  </a:t>
            </a:r>
          </a:p>
          <a:p>
            <a:pPr lvl="1"/>
            <a:r>
              <a:rPr lang="en-US" dirty="0"/>
              <a:t>Don’t point directly at monitor</a:t>
            </a:r>
          </a:p>
          <a:p>
            <a:pPr lvl="1"/>
            <a:r>
              <a:rPr lang="en-US" dirty="0"/>
              <a:t>Not in direct line of vision</a:t>
            </a:r>
          </a:p>
          <a:p>
            <a:pPr marL="0" indent="0">
              <a:buNone/>
            </a:pPr>
            <a:endParaRPr lang="en-US" dirty="0"/>
          </a:p>
        </p:txBody>
      </p:sp>
    </p:spTree>
    <p:custDataLst>
      <p:tags r:id="rId1"/>
    </p:custDataLst>
    <p:extLst>
      <p:ext uri="{BB962C8B-B14F-4D97-AF65-F5344CB8AC3E}">
        <p14:creationId xmlns:p14="http://schemas.microsoft.com/office/powerpoint/2010/main" val="13748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p:txBody>
          <a:bodyPr/>
          <a:lstStyle/>
          <a:p>
            <a:r>
              <a:rPr lang="en-US" dirty="0"/>
              <a:t>Ergonomics – A Potent Tool</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Ergonomics is a potent tool</a:t>
            </a:r>
          </a:p>
          <a:p>
            <a:pPr lvl="1"/>
            <a:r>
              <a:rPr lang="en-US" dirty="0"/>
              <a:t>Identify and act on opportunities</a:t>
            </a:r>
          </a:p>
          <a:p>
            <a:pPr lvl="1"/>
            <a:r>
              <a:rPr lang="en-US" dirty="0"/>
              <a:t>Optimize home office setup and work practices</a:t>
            </a:r>
          </a:p>
          <a:p>
            <a:pPr lvl="1"/>
            <a:r>
              <a:rPr lang="en-US" dirty="0"/>
              <a:t>Improve comfort, well-being, and productivity!</a:t>
            </a:r>
          </a:p>
          <a:p>
            <a:r>
              <a:rPr lang="en-US" dirty="0"/>
              <a:t>We appreciate your time and attention!</a:t>
            </a:r>
          </a:p>
          <a:p>
            <a:endParaRPr lang="en-US" dirty="0"/>
          </a:p>
        </p:txBody>
      </p:sp>
      <p:pic>
        <p:nvPicPr>
          <p:cNvPr id="9" name="Picture Placeholder 5" descr="Sitting on a chair at a desk using a computer">
            <a:extLst>
              <a:ext uri="{FF2B5EF4-FFF2-40B4-BE49-F238E27FC236}">
                <a16:creationId xmlns:a16="http://schemas.microsoft.com/office/drawing/2014/main" id="{DDA7A8C9-D5D0-4BFA-A4D1-0A32543E88BE}"/>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p:pic>
      <p:pic>
        <p:nvPicPr>
          <p:cNvPr id="5" name="Picture Placeholder 4" descr="Sitting on a chair at a desk using a computer">
            <a:extLst>
              <a:ext uri="{FF2B5EF4-FFF2-40B4-BE49-F238E27FC236}">
                <a16:creationId xmlns:a16="http://schemas.microsoft.com/office/drawing/2014/main" id="{69D0A5CF-1123-4D37-AB78-CDB76932BAA9}"/>
              </a:ext>
            </a:extLst>
          </p:cNvPr>
          <p:cNvPicPr>
            <a:picLocks noGrp="1" noChangeAspect="1"/>
          </p:cNvPicPr>
          <p:nvPr>
            <p:ph type="pic" sz="quarter" idx="10"/>
          </p:nvPr>
        </p:nvPicPr>
        <p:blipFill rotWithShape="1">
          <a:blip r:embed="rId5" cstate="email">
            <a:extLst>
              <a:ext uri="{28A0092B-C50C-407E-A947-70E740481C1C}">
                <a14:useLocalDpi xmlns:a14="http://schemas.microsoft.com/office/drawing/2010/main"/>
              </a:ext>
            </a:extLst>
          </a:blip>
          <a:srcRect/>
          <a:stretch/>
        </p:blipFill>
        <p:spPr>
          <a:xfrm>
            <a:off x="6248400" y="1097281"/>
            <a:ext cx="5715000" cy="2651760"/>
          </a:xfrm>
          <a:prstGeom prst="rect">
            <a:avLst/>
          </a:prstGeom>
        </p:spPr>
      </p:pic>
    </p:spTree>
    <p:custDataLst>
      <p:tags r:id="rId1"/>
    </p:custDataLst>
    <p:extLst>
      <p:ext uri="{BB962C8B-B14F-4D97-AF65-F5344CB8AC3E}">
        <p14:creationId xmlns:p14="http://schemas.microsoft.com/office/powerpoint/2010/main" val="224434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What is the “Best” Office Set-up?</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4754880" cy="5440680"/>
          </a:xfrm>
        </p:spPr>
        <p:txBody>
          <a:bodyPr/>
          <a:lstStyle/>
          <a:p>
            <a:r>
              <a:rPr lang="en-US" dirty="0"/>
              <a:t>People often ask</a:t>
            </a:r>
          </a:p>
          <a:p>
            <a:pPr lvl="1"/>
            <a:r>
              <a:rPr lang="en-US" dirty="0"/>
              <a:t>“What is the best home office set up?”</a:t>
            </a:r>
          </a:p>
          <a:p>
            <a:r>
              <a:rPr lang="en-US" dirty="0"/>
              <a:t>Your set-up will be unique</a:t>
            </a:r>
          </a:p>
        </p:txBody>
      </p:sp>
      <p:pic>
        <p:nvPicPr>
          <p:cNvPr id="5" name="Picture Placeholder 4" descr="Person sitting at a desk with laptop">
            <a:extLst>
              <a:ext uri="{FF2B5EF4-FFF2-40B4-BE49-F238E27FC236}">
                <a16:creationId xmlns:a16="http://schemas.microsoft.com/office/drawing/2014/main" id="{22DBAF98-1C32-4F5F-A5BF-5D1951526F97}"/>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spTree>
    <p:custDataLst>
      <p:tags r:id="rId1"/>
    </p:custDataLst>
    <p:extLst>
      <p:ext uri="{BB962C8B-B14F-4D97-AF65-F5344CB8AC3E}">
        <p14:creationId xmlns:p14="http://schemas.microsoft.com/office/powerpoint/2010/main" val="231081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What is Ergonomics?</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p:txBody>
          <a:bodyPr/>
          <a:lstStyle/>
          <a:p>
            <a:r>
              <a:rPr lang="en-US" dirty="0"/>
              <a:t>Ergonomics has many definitions</a:t>
            </a:r>
          </a:p>
          <a:p>
            <a:pPr lvl="1"/>
            <a:r>
              <a:rPr lang="en-US" dirty="0"/>
              <a:t>User friendly</a:t>
            </a:r>
          </a:p>
          <a:p>
            <a:pPr lvl="1"/>
            <a:r>
              <a:rPr lang="en-US" dirty="0"/>
              <a:t>Fitting the job to the worker</a:t>
            </a:r>
          </a:p>
        </p:txBody>
      </p:sp>
      <p:pic>
        <p:nvPicPr>
          <p:cNvPr id="6" name="Picture Placeholder 5" descr="A person sitting at a table&#10;&#10;">
            <a:extLst>
              <a:ext uri="{FF2B5EF4-FFF2-40B4-BE49-F238E27FC236}">
                <a16:creationId xmlns:a16="http://schemas.microsoft.com/office/drawing/2014/main" id="{EA294FB9-F4BC-4D5D-B131-63D70ADAFC08}"/>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191666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All About Relationships</a:t>
            </a:r>
          </a:p>
        </p:txBody>
      </p:sp>
      <p:pic>
        <p:nvPicPr>
          <p:cNvPr id="30" name="Picture Placeholder 29" descr="A person sitting at a desk&#10;&#10;">
            <a:extLst>
              <a:ext uri="{FF2B5EF4-FFF2-40B4-BE49-F238E27FC236}">
                <a16:creationId xmlns:a16="http://schemas.microsoft.com/office/drawing/2014/main" id="{9B3BAA8B-BF79-4976-948D-1DCB0B5E924B}"/>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t="7121" b="7121"/>
          <a:stretch>
            <a:fill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All about relationships!</a:t>
            </a:r>
          </a:p>
          <a:p>
            <a:r>
              <a:rPr lang="en-US" dirty="0"/>
              <a:t>Sitting at your workstation</a:t>
            </a:r>
          </a:p>
          <a:p>
            <a:pPr lvl="1"/>
            <a:r>
              <a:rPr lang="en-US" dirty="0"/>
              <a:t>Chair provide comfortable back and hip support? </a:t>
            </a:r>
          </a:p>
          <a:p>
            <a:pPr lvl="1"/>
            <a:r>
              <a:rPr lang="en-US" dirty="0"/>
              <a:t>Keyboard and mouse position provide comfortable hand and arm position and support?</a:t>
            </a:r>
          </a:p>
          <a:p>
            <a:pPr lvl="1"/>
            <a:r>
              <a:rPr lang="en-US" dirty="0"/>
              <a:t>Monitor position provide comfortable head and neck position?</a:t>
            </a:r>
          </a:p>
          <a:p>
            <a:r>
              <a:rPr lang="en-US" dirty="0"/>
              <a:t>Apply ergonomics</a:t>
            </a:r>
          </a:p>
          <a:p>
            <a:pPr lvl="1"/>
            <a:r>
              <a:rPr lang="en-US" dirty="0"/>
              <a:t>Safe and functional relationships with your chair, desk and computer</a:t>
            </a:r>
          </a:p>
          <a:p>
            <a:endParaRPr lang="en-US" dirty="0"/>
          </a:p>
        </p:txBody>
      </p:sp>
    </p:spTree>
    <p:custDataLst>
      <p:tags r:id="rId1"/>
    </p:custDataLst>
    <p:extLst>
      <p:ext uri="{BB962C8B-B14F-4D97-AF65-F5344CB8AC3E}">
        <p14:creationId xmlns:p14="http://schemas.microsoft.com/office/powerpoint/2010/main" val="136890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100584"/>
            <a:ext cx="11303000" cy="503236"/>
          </a:xfrm>
        </p:spPr>
        <p:txBody>
          <a:bodyPr/>
          <a:lstStyle/>
          <a:p>
            <a:r>
              <a:rPr lang="en-US" dirty="0"/>
              <a:t>Movers and Shakers</a:t>
            </a:r>
          </a:p>
        </p:txBody>
      </p:sp>
      <p:pic>
        <p:nvPicPr>
          <p:cNvPr id="15" name="Picture Placeholder 14" descr="A picture containing a stretching  cat">
            <a:extLst>
              <a:ext uri="{FF2B5EF4-FFF2-40B4-BE49-F238E27FC236}">
                <a16:creationId xmlns:a16="http://schemas.microsoft.com/office/drawing/2014/main" id="{48EAA2EC-A57E-4ED4-B888-EF0FFDE87DF3}"/>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1"/>
          </p:nvPr>
        </p:nvSpPr>
        <p:spPr>
          <a:xfrm>
            <a:off x="731520" y="1005840"/>
            <a:ext cx="5416896" cy="5440680"/>
          </a:xfrm>
        </p:spPr>
        <p:txBody>
          <a:bodyPr/>
          <a:lstStyle/>
          <a:p>
            <a:r>
              <a:rPr lang="en-US" dirty="0"/>
              <a:t>Sustained sedentary positions not good for us </a:t>
            </a:r>
          </a:p>
          <a:p>
            <a:r>
              <a:rPr lang="en-US" dirty="0"/>
              <a:t>Dog or cat in the home office?</a:t>
            </a:r>
          </a:p>
          <a:p>
            <a:pPr lvl="1"/>
            <a:r>
              <a:rPr lang="en-US" dirty="0"/>
              <a:t>First thing when get up after nap? </a:t>
            </a:r>
          </a:p>
          <a:p>
            <a:pPr lvl="1"/>
            <a:r>
              <a:rPr lang="en-US" dirty="0"/>
              <a:t>Take really good stretch!</a:t>
            </a:r>
          </a:p>
          <a:p>
            <a:pPr lvl="1"/>
            <a:r>
              <a:rPr lang="en-US" dirty="0"/>
              <a:t>Instinctively know to stretch</a:t>
            </a:r>
          </a:p>
          <a:p>
            <a:pPr lvl="1"/>
            <a:r>
              <a:rPr lang="en-US" dirty="0"/>
              <a:t>Act on the instinct</a:t>
            </a:r>
          </a:p>
          <a:p>
            <a:r>
              <a:rPr lang="en-US" dirty="0"/>
              <a:t>We have same need</a:t>
            </a:r>
          </a:p>
          <a:p>
            <a:pPr lvl="1"/>
            <a:r>
              <a:rPr lang="en-US" dirty="0"/>
              <a:t>We just don’t act on it! </a:t>
            </a:r>
          </a:p>
          <a:p>
            <a:pPr lvl="1"/>
            <a:r>
              <a:rPr lang="en-US" dirty="0"/>
              <a:t>Movers and shakers!</a:t>
            </a:r>
          </a:p>
          <a:p>
            <a:endParaRPr lang="en-US" dirty="0"/>
          </a:p>
        </p:txBody>
      </p:sp>
    </p:spTree>
    <p:custDataLst>
      <p:tags r:id="rId1"/>
    </p:custDataLst>
    <p:extLst>
      <p:ext uri="{BB962C8B-B14F-4D97-AF65-F5344CB8AC3E}">
        <p14:creationId xmlns:p14="http://schemas.microsoft.com/office/powerpoint/2010/main" val="39752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fade">
                                      <p:cBhvr>
                                        <p:cTn id="29" dur="500"/>
                                        <p:tgtEl>
                                          <p:spTgt spid="8">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500"/>
                                        <p:tgtEl>
                                          <p:spTgt spid="8">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fade">
                                      <p:cBhvr>
                                        <p:cTn id="35"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B90A3F6-FD8E-444E-A4E3-738CE68589C8}"/>
  <p:tag name="ISPRING_PROJECT_VERSION" val="9.3"/>
  <p:tag name="ISPRING_PROJECT_FOLDER_UPDATED" val="1"/>
  <p:tag name="ISPRING_FIRST_PUBLISH" val="1"/>
  <p:tag name="ISPRING_WEBLINKS_TARGET" val="_blank"/>
  <p:tag name="ISPRING_WEBLINKS_TARGETMJT" val="_self"/>
  <p:tag name="ISPRING_ULTRA_SCORM_COURSE_ID" val="EF0D8B2C-6836-43E3-8C6F-171E913F0330"/>
  <p:tag name="ISPRING_CMI5_LAUNCH_METHOD" val="any window"/>
  <p:tag name="ISPRINGCLOUDFOLDERID" val="1"/>
  <p:tag name="ISPRINGONLINEFOLDERID" val="1"/>
  <p:tag name="ISPRING_SCORM_RATE_SLIDES" val="0"/>
  <p:tag name="ISPRING_SCORM_PASSING_SCORE" val="0.000000"/>
  <p:tag name="ISPRING_CURRENT_PLAYER_ID" val="universal"/>
  <p:tag name="ISPRING_ULTRA_SCORM_SLIDE_COUNT" val="1"/>
  <p:tag name="ISPRING_PRESENTATION_COURSE_TITLE" val="SSA Home Office Ergonomics Demo 1-22-21"/>
  <p:tag name="FLASHSPRING_ZOOM_TAG" val="84"/>
  <p:tag name="ISPRING_PRESENTATION_INFO_2" val="&lt;?xml version=&quot;1.0&quot; encoding=&quot;UTF-8&quot; standalone=&quot;no&quot; ?&gt;&#10;&lt;presentation2&gt;&#10;&#10;  &lt;slides&gt;&#10;    &lt;slide id=&quot;{0ADBCA1D-9E1B-4357-935B-4766AB963A64}&quot; pptId=&quot;256&quot;/&gt;&#10;    &lt;slide id=&quot;{249864E5-3F77-4AF6-9BB5-BEB27A151C3B}&quot; pptId=&quot;619&quot;/&gt;&#10;    &lt;slide id=&quot;{4F7486E7-AA5E-4F1D-93F4-5023396C96F2}&quot; pptId=&quot;418&quot;/&gt;&#10;    &lt;slide id=&quot;{12FE5C56-4C1F-494E-B175-3D5BFE2F9A14}&quot; pptId=&quot;537&quot;/&gt;&#10;    &lt;slide id=&quot;{73A42150-2D8D-48D5-961C-D6E54B8F856E}&quot; pptId=&quot;610&quot;/&gt;&#10;    &lt;slide id=&quot;{281CBC5B-B499-491B-BB12-6FFBBAD40A31}&quot; pptId=&quot;609&quot;/&gt;&#10;    &lt;slide id=&quot;{74394DC2-A285-454A-A68A-151663141FDD}&quot; pptId=&quot;540&quot;/&gt;&#10;    &lt;slide id=&quot;{12D8A28D-6063-457C-85DB-40D6B632CB2E}&quot; pptId=&quot;541&quot;/&gt;&#10;    &lt;slide id=&quot;{A1E1E59E-AF1E-407E-8448-41B4F815C7AE}&quot; pptId=&quot;546&quot;/&gt;&#10;    &lt;slide id=&quot;{F09E313D-9F33-4220-9815-0E846EC9EC3A}&quot; pptId=&quot;547&quot;/&gt;&#10;    &lt;slide id=&quot;{6A5632E5-CD89-4216-9BBC-5F3A4D40C4A1}&quot; pptId=&quot;554&quot;/&gt;&#10;    &lt;slide id=&quot;{185F95FE-C341-4E8C-9BD7-69F69DF46CCF}&quot; pptId=&quot;555&quot;/&gt;&#10;    &lt;slide id=&quot;{FE84F04D-CC21-4D2E-882A-BED9F2755483}&quot; pptId=&quot;556&quot;/&gt;&#10;    &lt;slide id=&quot;{BB5D6D86-D7B7-4544-832A-47EDCA843D43}&quot; pptId=&quot;557&quot;/&gt;&#10;    &lt;slide id=&quot;{41A5BE55-E007-4C46-B3C8-70E955EC2FFA}&quot; pptId=&quot;561&quot;/&gt;&#10;    &lt;slide id=&quot;{E40A2BBC-85F8-45CF-BFE0-55ACE25CC01D}&quot; pptId=&quot;558&quot;/&gt;&#10;    &lt;slide id=&quot;{4DC1A594-F48C-4C96-8911-5CF8F2AF7446}&quot; pptId=&quot;559&quot;/&gt;&#10;    &lt;slide id=&quot;{DDC49B41-CCCF-42B2-9951-3482FDAB203E}&quot; pptId=&quot;560&quot;/&gt;&#10;    &lt;slide id=&quot;{7AB0180C-0433-4E32-AFFE-9A2F3C8E58B6}&quot; pptId=&quot;562&quot;/&gt;&#10;    &lt;slide id=&quot;{2C78E0B7-B81A-4956-8F76-EAE05AEDEDFC}&quot; pptId=&quot;563&quot;/&gt;&#10;    &lt;slide id=&quot;{CFC1F033-ECC6-4B59-91E4-8F71F8E5E4F7}&quot; pptId=&quot;565&quot;/&gt;&#10;    &lt;slide id=&quot;{2B853F9B-D2F1-4113-9B39-F632B614ADE5}&quot; pptId=&quot;564&quot;/&gt;&#10;    &lt;slide id=&quot;{ACC27A4D-197F-454A-B443-9BB240C963CE}&quot; pptId=&quot;621&quot;/&gt;&#10;    &lt;slide id=&quot;{EEB9E122-BA22-4503-88FB-24C8E48F87E0}&quot; pptId=&quot;567&quot;/&gt;&#10;    &lt;slide id=&quot;{2D4BC2FA-34E8-48C9-98C0-52ECE10F7C91}&quot; pptId=&quot;568&quot;/&gt;&#10;    &lt;slide id=&quot;{364EC43A-7DBA-408A-9FB1-739A7F45C476}&quot; pptId=&quot;569&quot;/&gt;&#10;    &lt;slide id=&quot;{8B26F6D4-48CB-4648-88DE-C6DFD01920B8}&quot; pptId=&quot;570&quot;/&gt;&#10;    &lt;slide id=&quot;{A3676022-0EB9-4DBD-9815-E4500A126CE3}&quot; pptId=&quot;572&quot;/&gt;&#10;    &lt;slide id=&quot;{2A049647-0367-4A1F-8327-A20F33514E5B}&quot; pptId=&quot;573&quot;/&gt;&#10;    &lt;slide id=&quot;{D7F1888D-52B3-4E4B-8E12-288713BC7F3D}&quot; pptId=&quot;574&quot;/&gt;&#10;    &lt;slide id=&quot;{609C1579-E7D5-4254-ABF0-7A3E1BA05972}&quot; pptId=&quot;575&quot;/&gt;&#10;    &lt;slide id=&quot;{81889C96-1408-4A53-B30F-7C929B8D810B}&quot; pptId=&quot;577&quot;/&gt;&#10;    &lt;slide id=&quot;{4E9453E8-B214-4D7E-B8EA-2CBBE9A69626}&quot; pptId=&quot;579&quot;/&gt;&#10;    &lt;slide id=&quot;{27049FB1-C9C3-4258-A98D-1138ABEE05F9}&quot; pptId=&quot;580&quot;/&gt;&#10;    &lt;slide id=&quot;{E6222A6F-8F79-461C-9A07-3B5C6E9393B5}&quot; pptId=&quot;581&quot;/&gt;&#10;    &lt;slide id=&quot;{E6EAFFCD-C90C-473B-A941-B82F1BA4421C}&quot; pptId=&quot;582&quot;/&gt;&#10;    &lt;slide id=&quot;{5D02C438-47A7-49C6-A3FC-89C67A89AAB9}&quot; pptId=&quot;583&quot;/&gt;&#10;    &lt;slide id=&quot;{360CDCDE-5B2A-44F9-9054-CC2FD9E4E983}&quot; pptId=&quot;584&quot;/&gt;&#10;    &lt;slide id=&quot;{C7DF0FBE-FB26-4F7C-9EE7-4989C6F67008}&quot; pptId=&quot;585&quot;/&gt;&#10;    &lt;slide id=&quot;{DFEAD834-2633-4C26-BA3A-05AB3D6A03B6}&quot; pptId=&quot;614&quot;/&gt;&#10;    &lt;slide id=&quot;{9E574636-1EF6-48DE-AEB7-FAD7A08E002F}&quot; pptId=&quot;587&quot;/&gt;&#10;    &lt;slide id=&quot;{121E02B9-724A-4D96-97F6-B05197123F0D}&quot; pptId=&quot;588&quot;/&gt;&#10;    &lt;slide id=&quot;{F7B199BF-2EB0-4243-BC5F-9294F012F512}&quot; pptId=&quot;589&quot;/&gt;&#10;    &lt;slide id=&quot;{31633C06-3596-4E4A-B80D-685A178C1E16}&quot; pptId=&quot;591&quot;/&gt;&#10;    &lt;slide id=&quot;{149D38AA-A719-4F70-83AB-73A275AC63BF}&quot; pptId=&quot;592&quot;/&gt;&#10;    &lt;slide id=&quot;{AB7C56B9-54BA-4495-902A-57BBD0D02F53}&quot; pptId=&quot;615&quot;/&gt;&#10;    &lt;slide id=&quot;{916CA4DB-64DD-44C4-9376-3F989D70EEFC}&quot; pptId=&quot;618&quot;/&gt;&#10;    &lt;slide id=&quot;{DB45A0C3-EA77-47CB-9F1D-0F46197FA10B}&quot; pptId=&quot;594&quot;/&gt;&#10;    &lt;slide id=&quot;{8AA61585-0B4F-4BB5-9EBF-B907D0836C47}&quot; pptId=&quot;595&quot;/&gt;&#10;    &lt;slide id=&quot;{7CB5D72B-B93D-4AB1-9163-4E047F79B348}&quot; pptId=&quot;602&quot;/&gt;&#10;    &lt;slide id=&quot;{EE593485-2945-4C44-A27C-F70A0B4E7307}&quot; pptId=&quot;603&quot;/&gt;&#10;    &lt;slide id=&quot;{EFF4E951-29B7-44F4-8B7C-2A4797636929}&quot; pptId=&quot;611&quot;/&gt;&#10;    &lt;slide id=&quot;{45798DFF-D10E-4687-8C7C-7E098639673B}&quot; pptId=&quot;604&quot;/&gt;&#10;    &lt;slide id=&quot;{CB328043-D009-4A75-8E45-A69470B167BB}&quot; pptId=&quot;616&quot;/&gt;&#10;    &lt;slide id=&quot;{C35EEAB7-F0F1-4CDE-80FA-BD5DC1F844DD}&quot; pptId=&quot;612&quot;/&gt;&#10;    &lt;slide id=&quot;{03088766-9B33-4688-A08F-054B43811252}&quot; pptId=&quot;617&quot;/&gt;&#10;  &lt;/slides&gt;&#10;&#10;  &lt;narration&gt;&#10;    &lt;audioTracks&gt;&#10;      &lt;audioTrack muted=&quot;false&quot; name=&quot;S1&quot; resource=&quot;04a64a35&quot; slideId=&quot;{0ADBCA1D-9E1B-4357-935B-4766AB963A64}&quot; startTime=&quot;0&quot; stepIndex=&quot;0&quot; volume=&quot;1&quot;&gt;&#10;        &lt;audio channels=&quot;1&quot; format=&quot;fltp&quot; sampleRate=&quot;44100&quot;/&gt;&#10;      &lt;/audioTrack&gt;&#10;      &lt;audioTrack muted=&quot;false&quot; name=&quot;S3&quot; resource=&quot;45b2ed6b&quot; slideId=&quot;{12FE5C56-4C1F-494E-B175-3D5BFE2F9A14}&quot; startTime=&quot;0&quot; stepIndex=&quot;1&quot; volume=&quot;1&quot;&gt;&#10;        &lt;audio channels=&quot;1&quot; format=&quot;fltp&quot; sampleRate=&quot;44100&quot;/&gt;&#10;      &lt;/audioTrack&gt;&#10;      &lt;audioTrack muted=&quot;false&quot; name=&quot;S6&quot; resource=&quot;6b5490e7&quot; slideId=&quot;{74394DC2-A285-454A-A68A-151663141FDD}&quot; startTime=&quot;0&quot; stepIndex=&quot;0&quot; volume=&quot;1&quot;&gt;&#10;        &lt;audio channels=&quot;1&quot; format=&quot;fltp&quot; sampleRate=&quot;44100&quot;/&gt;&#10;      &lt;/audioTrack&gt;&#10;      &lt;audioTrack muted=&quot;false&quot; name=&quot;S7&quot; resource=&quot;994f0b44&quot; slideId=&quot;{12D8A28D-6063-457C-85DB-40D6B632CB2E}&quot; startTime=&quot;0&quot; stepIndex=&quot;0&quot; volume=&quot;1&quot;&gt;&#10;        &lt;audio channels=&quot;1&quot; format=&quot;fltp&quot; sampleRate=&quot;44100&quot;/&gt;&#10;      &lt;/audioTrack&gt;&#10;      &lt;audioTrack muted=&quot;false&quot; name=&quot;S8&quot; resource=&quot;d461c89a&quot; slideId=&quot;{A1E1E59E-AF1E-407E-8448-41B4F815C7AE}&quot; startTime=&quot;0&quot; stepIndex=&quot;0&quot; volume=&quot;1&quot;&gt;&#10;        &lt;audio channels=&quot;1&quot; format=&quot;fltp&quot; sampleRate=&quot;44100&quot;/&gt;&#10;      &lt;/audioTrack&gt;&#10;      &lt;audioTrack muted=&quot;false&quot; name=&quot;S9&quot; resource=&quot;de7a81e9&quot; slideId=&quot;{F09E313D-9F33-4220-9815-0E846EC9EC3A}&quot; startTime=&quot;0&quot; stepIndex=&quot;0&quot; volume=&quot;1&quot;&gt;&#10;        &lt;audio channels=&quot;1&quot; format=&quot;fltp&quot; sampleRate=&quot;44100&quot;/&gt;&#10;      &lt;/audioTrack&gt;&#10;      &lt;audioTrack muted=&quot;false&quot; name=&quot;S10&quot; resource=&quot;8cabdbf7&quot; slideId=&quot;{6A5632E5-CD89-4216-9BBC-5F3A4D40C4A1}&quot; startTime=&quot;0&quot; stepIndex=&quot;0&quot; volume=&quot;1&quot;&gt;&#10;        &lt;audio channels=&quot;1&quot; format=&quot;fltp&quot; sampleRate=&quot;44100&quot;/&gt;&#10;      &lt;/audioTrack&gt;&#10;      &lt;audioTrack muted=&quot;false&quot; name=&quot;S11&quot; resource=&quot;78a84555&quot; slideId=&quot;{185F95FE-C341-4E8C-9BD7-69F69DF46CCF}&quot; startTime=&quot;0&quot; stepIndex=&quot;0&quot; volume=&quot;1&quot;&gt;&#10;        &lt;audio channels=&quot;1&quot; format=&quot;fltp&quot; sampleRate=&quot;44100&quot;/&gt;&#10;      &lt;/audioTrack&gt;&#10;      &lt;audioTrack muted=&quot;false&quot; name=&quot;S12&quot; resource=&quot;431e9c6e&quot; slideId=&quot;{FE84F04D-CC21-4D2E-882A-BED9F2755483}&quot; startTime=&quot;0&quot; stepIndex=&quot;0&quot; volume=&quot;1&quot;&gt;&#10;        &lt;audio channels=&quot;1&quot; format=&quot;fltp&quot; sampleRate=&quot;44100&quot;/&gt;&#10;      &lt;/audioTrack&gt;&#10;      &lt;audioTrack muted=&quot;false&quot; name=&quot;S13&quot; resource=&quot;0b6702e6&quot; slideId=&quot;{BB5D6D86-D7B7-4544-832A-47EDCA843D43}&quot; startTime=&quot;0&quot; stepIndex=&quot;0&quot; volume=&quot;1&quot;&gt;&#10;        &lt;audio channels=&quot;1&quot; format=&quot;fltp&quot; sampleRate=&quot;44100&quot;/&gt;&#10;      &lt;/audioTrack&gt;&#10;      &lt;audioTrack muted=&quot;false&quot; name=&quot;S14&quot; resource=&quot;8676aa76&quot; slideId=&quot;{41A5BE55-E007-4C46-B3C8-70E955EC2FFA}&quot; startTime=&quot;0&quot; stepIndex=&quot;1&quot; volume=&quot;1&quot;&gt;&#10;        &lt;audio channels=&quot;1&quot; format=&quot;fltp&quot; sampleRate=&quot;44100&quot;/&gt;&#10;      &lt;/audioTrack&gt;&#10;      &lt;audioTrack muted=&quot;false&quot; name=&quot;S15&quot; resource=&quot;9dc8018a&quot; slideId=&quot;{E40A2BBC-85F8-45CF-BFE0-55ACE25CC01D}&quot; startTime=&quot;0&quot; stepIndex=&quot;0&quot; volume=&quot;1&quot;&gt;&#10;        &lt;audio channels=&quot;1&quot; format=&quot;fltp&quot; sampleRate=&quot;44100&quot;/&gt;&#10;      &lt;/audioTrack&gt;&#10;      &lt;audioTrack muted=&quot;false&quot; name=&quot;S16&quot; resource=&quot;8f2f34e9&quot; slideId=&quot;{4DC1A594-F48C-4C96-8911-5CF8F2AF7446}&quot; startTime=&quot;0&quot; stepIndex=&quot;1&quot; volume=&quot;1&quot;&gt;&#10;        &lt;audio channels=&quot;1&quot; format=&quot;fltp&quot; sampleRate=&quot;44100&quot;/&gt;&#10;      &lt;/audioTrack&gt;&#10;      &lt;audioTrack muted=&quot;false&quot; name=&quot;S17&quot; resource=&quot;ece03068&quot; slideId=&quot;{DDC49B41-CCCF-42B2-9951-3482FDAB203E}&quot; startTime=&quot;0&quot; stepIndex=&quot;0&quot; volume=&quot;1&quot;&gt;&#10;        &lt;audio channels=&quot;1&quot; format=&quot;fltp&quot; sampleRate=&quot;44100&quot;/&gt;&#10;      &lt;/audioTrack&gt;&#10;      &lt;audioTrack muted=&quot;false&quot; name=&quot;S18&quot; resource=&quot;9099e73b&quot; slideId=&quot;{7AB0180C-0433-4E32-AFFE-9A2F3C8E58B6}&quot; startTime=&quot;0&quot; stepIndex=&quot;1&quot; volume=&quot;1&quot;&gt;&#10;        &lt;audio channels=&quot;1&quot; format=&quot;fltp&quot; sampleRate=&quot;44100&quot;/&gt;&#10;      &lt;/audioTrack&gt;&#10;      &lt;audioTrack muted=&quot;false&quot; name=&quot;S19&quot; resource=&quot;1711a783&quot; slideId=&quot;{2C78E0B7-B81A-4956-8F76-EAE05AEDEDFC}&quot; startTime=&quot;0&quot; stepIndex=&quot;0&quot; volume=&quot;1&quot;&gt;&#10;        &lt;audio channels=&quot;1&quot; format=&quot;fltp&quot; sampleRate=&quot;44100&quot;/&gt;&#10;      &lt;/audioTrack&gt;&#10;      &lt;audioTrack muted=&quot;false&quot; name=&quot;S20&quot; resource=&quot;f1fa4772&quot; slideId=&quot;{CFC1F033-ECC6-4B59-91E4-8F71F8E5E4F7}&quot; startTime=&quot;0&quot; stepIndex=&quot;0&quot; volume=&quot;1&quot;&gt;&#10;        &lt;audio channels=&quot;1&quot; format=&quot;fltp&quot; sampleRate=&quot;44100&quot;/&gt;&#10;      &lt;/audioTrack&gt;&#10;      &lt;audioTrack muted=&quot;false&quot; name=&quot;S21&quot; resource=&quot;27be2fb4&quot; slideId=&quot;{2B853F9B-D2F1-4113-9B39-F632B614ADE5}&quot; startTime=&quot;0&quot; stepIndex=&quot;1&quot; volume=&quot;1&quot;&gt;&#10;        &lt;audio channels=&quot;1&quot; format=&quot;fltp&quot; sampleRate=&quot;44100&quot;/&gt;&#10;      &lt;/audioTrack&gt;&#10;      &lt;audioTrack muted=&quot;false&quot; name=&quot;S22&quot; resource=&quot;3d4dd283&quot; slideId=&quot;{EEB9E122-BA22-4503-88FB-24C8E48F87E0}&quot; startTime=&quot;0&quot; stepIndex=&quot;0&quot; volume=&quot;1&quot;&gt;&#10;        &lt;audio channels=&quot;1&quot; format=&quot;fltp&quot; sampleRate=&quot;44100&quot;/&gt;&#10;      &lt;/audioTrack&gt;&#10;      &lt;audioTrack muted=&quot;false&quot; name=&quot;S23&quot; resource=&quot;2d015f2a&quot; slideId=&quot;{2D4BC2FA-34E8-48C9-98C0-52ECE10F7C91}&quot; startTime=&quot;0&quot; stepIndex=&quot;0&quot; volume=&quot;1&quot;&gt;&#10;        &lt;audio channels=&quot;1&quot; format=&quot;fltp&quot; sampleRate=&quot;44100&quot;/&gt;&#10;      &lt;/audioTrack&gt;&#10;      &lt;audioTrack muted=&quot;false&quot; name=&quot;S24&quot; resource=&quot;a1f278ad&quot; slideId=&quot;{364EC43A-7DBA-408A-9FB1-739A7F45C476}&quot; startTime=&quot;0&quot; stepIndex=&quot;1&quot; volume=&quot;1&quot;&gt;&#10;        &lt;audio channels=&quot;1&quot; format=&quot;fltp&quot; sampleRate=&quot;44100&quot;/&gt;&#10;      &lt;/audioTrack&gt;&#10;      &lt;audioTrack muted=&quot;false&quot; name=&quot;S25&quot; resource=&quot;d23c8b4b&quot; slideId=&quot;{8B26F6D4-48CB-4648-88DE-C6DFD01920B8}&quot; startTime=&quot;0&quot; stepIndex=&quot;0&quot; volume=&quot;1&quot;&gt;&#10;        &lt;audio channels=&quot;1&quot; format=&quot;fltp&quot; sampleRate=&quot;44100&quot;/&gt;&#10;      &lt;/audioTrack&gt;&#10;      &lt;audioTrack muted=&quot;false&quot; name=&quot;S26&quot; resource=&quot;00b74534&quot; slideId=&quot;{A3676022-0EB9-4DBD-9815-E4500A126CE3}&quot; startTime=&quot;0&quot; stepIndex=&quot;1&quot; volume=&quot;1&quot;&gt;&#10;        &lt;audio channels=&quot;1&quot; format=&quot;fltp&quot; sampleRate=&quot;44100&quot;/&gt;&#10;      &lt;/audioTrack&gt;&#10;      &lt;audioTrack muted=&quot;false&quot; name=&quot;S27&quot; resource=&quot;c177988e&quot; slideId=&quot;{2A049647-0367-4A1F-8327-A20F33514E5B}&quot; startTime=&quot;0&quot; stepIndex=&quot;0&quot; volume=&quot;1&quot;&gt;&#10;        &lt;audio channels=&quot;1&quot; format=&quot;fltp&quot; sampleRate=&quot;44100&quot;/&gt;&#10;      &lt;/audioTrack&gt;&#10;      &lt;audioTrack muted=&quot;false&quot; name=&quot;S28&quot; resource=&quot;dc99e55e&quot; slideId=&quot;{D7F1888D-52B3-4E4B-8E12-288713BC7F3D}&quot; startTime=&quot;0&quot; stepIndex=&quot;1&quot; volume=&quot;1&quot;&gt;&#10;        &lt;audio channels=&quot;1&quot; format=&quot;fltp&quot; sampleRate=&quot;44100&quot;/&gt;&#10;      &lt;/audioTrack&gt;&#10;      &lt;audioTrack muted=&quot;false&quot; name=&quot;S30&quot; resource=&quot;45cf972f&quot; slideId=&quot;{81889C96-1408-4A53-B30F-7C929B8D810B}&quot; startTime=&quot;0&quot; stepIndex=&quot;0&quot; volume=&quot;1&quot;&gt;&#10;        &lt;audio channels=&quot;1&quot; format=&quot;fltp&quot; sampleRate=&quot;44100&quot;/&gt;&#10;      &lt;/audioTrack&gt;&#10;      &lt;audioTrack muted=&quot;false&quot; name=&quot;S31&quot; resource=&quot;110be233&quot; slideId=&quot;{4E9453E8-B214-4D7E-B8EA-2CBBE9A69626}&quot; startTime=&quot;0&quot; stepIndex=&quot;0&quot; volume=&quot;1&quot;&gt;&#10;        &lt;audio channels=&quot;1&quot; format=&quot;fltp&quot; sampleRate=&quot;44100&quot;/&gt;&#10;      &lt;/audioTrack&gt;&#10;      &lt;audioTrack muted=&quot;false&quot; name=&quot;S32&quot; resource=&quot;19b7f05d&quot; slideId=&quot;{27049FB1-C9C3-4258-A98D-1138ABEE05F9}&quot; startTime=&quot;0&quot; stepIndex=&quot;0&quot; volume=&quot;1&quot;&gt;&#10;        &lt;audio channels=&quot;1&quot; format=&quot;fltp&quot; sampleRate=&quot;44100&quot;/&gt;&#10;      &lt;/audioTrack&gt;&#10;      &lt;audioTrack muted=&quot;false&quot; name=&quot;S33&quot; resource=&quot;0a7dda95&quot; slideId=&quot;{E6222A6F-8F79-461C-9A07-3B5C6E9393B5}&quot; startTime=&quot;0&quot; stepIndex=&quot;0&quot; volume=&quot;1&quot;&gt;&#10;        &lt;audio channels=&quot;1&quot; format=&quot;fltp&quot; sampleRate=&quot;44100&quot;/&gt;&#10;      &lt;/audioTrack&gt;&#10;      &lt;audioTrack muted=&quot;false&quot; name=&quot;S34&quot; resource=&quot;913e2667&quot; slideId=&quot;{E6EAFFCD-C90C-473B-A941-B82F1BA4421C}&quot; startTime=&quot;0&quot; stepIndex=&quot;0&quot; volume=&quot;1&quot;&gt;&#10;        &lt;audio channels=&quot;1&quot; format=&quot;fltp&quot; sampleRate=&quot;44100&quot;/&gt;&#10;      &lt;/audioTrack&gt;&#10;      &lt;audioTrack muted=&quot;false&quot; name=&quot;S35&quot; resource=&quot;d583e7e1&quot; slideId=&quot;{5D02C438-47A7-49C6-A3FC-89C67A89AAB9}&quot; startTime=&quot;0&quot; stepIndex=&quot;0&quot; volume=&quot;1&quot;&gt;&#10;        &lt;audio channels=&quot;1&quot; format=&quot;fltp&quot; sampleRate=&quot;44100&quot;/&gt;&#10;      &lt;/audioTrack&gt;&#10;      &lt;audioTrack muted=&quot;false&quot; name=&quot;S36&quot; resource=&quot;12739616&quot; slideId=&quot;{360CDCDE-5B2A-44F9-9054-CC2FD9E4E983}&quot; startTime=&quot;0&quot; stepIndex=&quot;0&quot; volume=&quot;1&quot;&gt;&#10;        &lt;audio channels=&quot;1&quot; format=&quot;fltp&quot; sampleRate=&quot;44100&quot;/&gt;&#10;      &lt;/audioTrack&gt;&#10;      &lt;audioTrack muted=&quot;false&quot; name=&quot;S37&quot; resource=&quot;7ce0f0ea&quot; slideId=&quot;{C7DF0FBE-FB26-4F7C-9EE7-4989C6F67008}&quot; startTime=&quot;0&quot; stepIndex=&quot;1&quot; volume=&quot;1&quot;&gt;&#10;        &lt;audio channels=&quot;1&quot; format=&quot;fltp&quot; sampleRate=&quot;44100&quot;/&gt;&#10;      &lt;/audioTrack&gt;&#10;      &lt;audioTrack muted=&quot;false&quot; name=&quot;S38&quot; resource=&quot;573739e9&quot; slideId=&quot;{DFEAD834-2633-4C26-BA3A-05AB3D6A03B6}&quot; startTime=&quot;0&quot; stepIndex=&quot;0&quot; volume=&quot;1&quot;&gt;&#10;        &lt;audio channels=&quot;1&quot; format=&quot;fltp&quot; sampleRate=&quot;44100&quot;/&gt;&#10;      &lt;/audioTrack&gt;&#10;      &lt;audioTrack muted=&quot;false&quot; name=&quot;S39&quot; resource=&quot;9d7d2fc7&quot; slideId=&quot;{9E574636-1EF6-48DE-AEB7-FAD7A08E002F}&quot; startTime=&quot;0&quot; stepIndex=&quot;1&quot; volume=&quot;1&quot;&gt;&#10;        &lt;audio channels=&quot;1&quot; format=&quot;fltp&quot; sampleRate=&quot;44100&quot;/&gt;&#10;      &lt;/audioTrack&gt;&#10;      &lt;audioTrack muted=&quot;false&quot; name=&quot;S40&quot; resource=&quot;b3a4fc3b&quot; slideId=&quot;{121E02B9-724A-4D96-97F6-B05197123F0D}&quot; startTime=&quot;0&quot; stepIndex=&quot;0&quot; volume=&quot;1&quot;&gt;&#10;        &lt;audio channels=&quot;1&quot; format=&quot;fltp&quot; sampleRate=&quot;44100&quot;/&gt;&#10;      &lt;/audioTrack&gt;&#10;      &lt;audioTrack muted=&quot;false&quot; name=&quot;S41&quot; resource=&quot;b1937dfe&quot; slideId=&quot;{F7B199BF-2EB0-4243-BC5F-9294F012F512}&quot; startTime=&quot;0&quot; stepIndex=&quot;0&quot; volume=&quot;1&quot;&gt;&#10;        &lt;audio channels=&quot;1&quot; format=&quot;fltp&quot; sampleRate=&quot;44100&quot;/&gt;&#10;      &lt;/audioTrack&gt;&#10;      &lt;audioTrack muted=&quot;false&quot; name=&quot;S42&quot; resource=&quot;c5ff3f55&quot; slideId=&quot;{31633C06-3596-4E4A-B80D-685A178C1E16}&quot; startTime=&quot;0&quot; stepIndex=&quot;0&quot; volume=&quot;1&quot;&gt;&#10;        &lt;audio channels=&quot;1&quot; format=&quot;fltp&quot; sampleRate=&quot;44100&quot;/&gt;&#10;      &lt;/audioTrack&gt;&#10;      &lt;audioTrack muted=&quot;false&quot; name=&quot;S43&quot; resource=&quot;a85db96d&quot; slideId=&quot;{149D38AA-A719-4F70-83AB-73A275AC63BF}&quot; startTime=&quot;0&quot; stepIndex=&quot;0&quot; volume=&quot;1&quot;&gt;&#10;        &lt;audio channels=&quot;1&quot; format=&quot;fltp&quot; sampleRate=&quot;44100&quot;/&gt;&#10;      &lt;/audioTrack&gt;&#10;      &lt;audioTrack muted=&quot;false&quot; name=&quot;S44&quot; resource=&quot;b8ad814f&quot; slideId=&quot;{AB7C56B9-54BA-4495-902A-57BBD0D02F53}&quot; startTime=&quot;0&quot; stepIndex=&quot;0&quot; volume=&quot;1&quot;&gt;&#10;        &lt;audio channels=&quot;1&quot; format=&quot;fltp&quot; sampleRate=&quot;44100&quot;/&gt;&#10;      &lt;/audioTrack&gt;&#10;      &lt;audioTrack muted=&quot;false&quot; name=&quot;S45&quot; resource=&quot;391d592d&quot; slideId=&quot;{916CA4DB-64DD-44C4-9376-3F989D70EEFC}&quot; startTime=&quot;0&quot; stepIndex=&quot;1&quot; volume=&quot;1&quot;&gt;&#10;        &lt;audio channels=&quot;1&quot; format=&quot;fltp&quot; sampleRate=&quot;44100&quot;/&gt;&#10;      &lt;/audioTrack&gt;&#10;      &lt;audioTrack muted=&quot;false&quot; name=&quot;S46&quot; resource=&quot;631a0851&quot; slideId=&quot;{DB45A0C3-EA77-47CB-9F1D-0F46197FA10B}&quot; startTime=&quot;0&quot; stepIndex=&quot;0&quot; volume=&quot;1&quot;&gt;&#10;        &lt;audio channels=&quot;1&quot; format=&quot;fltp&quot; sampleRate=&quot;44100&quot;/&gt;&#10;      &lt;/audioTrack&gt;&#10;      &lt;audioTrack muted=&quot;false&quot; name=&quot;S47&quot; resource=&quot;3214b865&quot; slideId=&quot;{8AA61585-0B4F-4BB5-9EBF-B907D0836C47}&quot; startTime=&quot;0&quot; stepIndex=&quot;0&quot; volume=&quot;1&quot;&gt;&#10;        &lt;audio channels=&quot;1&quot; format=&quot;fltp&quot; sampleRate=&quot;44100&quot;/&gt;&#10;      &lt;/audioTrack&gt;&#10;      &lt;audioTrack muted=&quot;false&quot; name=&quot;S48&quot; resource=&quot;0ec08f8a&quot; slideId=&quot;{7CB5D72B-B93D-4AB1-9163-4E047F79B348}&quot; startTime=&quot;0&quot; stepIndex=&quot;1&quot; volume=&quot;1&quot;&gt;&#10;        &lt;audio channels=&quot;1&quot; format=&quot;fltp&quot; sampleRate=&quot;44100&quot;/&gt;&#10;      &lt;/audioTrack&gt;&#10;      &lt;audioTrack muted=&quot;false&quot; name=&quot;S49&quot; resource=&quot;21bdf21c&quot; slideId=&quot;{EE593485-2945-4C44-A27C-F70A0B4E7307}&quot; startTime=&quot;0&quot; stepIndex=&quot;0&quot; volume=&quot;1&quot;&gt;&#10;        &lt;audio channels=&quot;1&quot; format=&quot;fltp&quot; sampleRate=&quot;44100&quot;/&gt;&#10;      &lt;/audioTrack&gt;&#10;      &lt;audioTrack muted=&quot;false&quot; name=&quot;S50&quot; resource=&quot;b0ab7432&quot; slideId=&quot;{EFF4E951-29B7-44F4-8B7C-2A4797636929}&quot; startTime=&quot;0&quot; stepIndex=&quot;0&quot; volume=&quot;1&quot;&gt;&#10;        &lt;audio channels=&quot;1&quot; format=&quot;fltp&quot; sampleRate=&quot;44100&quot;/&gt;&#10;      &lt;/audioTrack&gt;&#10;      &lt;audioTrack muted=&quot;false&quot; name=&quot;S51&quot; resource=&quot;71f8dcfe&quot; slideId=&quot;{45798DFF-D10E-4687-8C7C-7E098639673B}&quot; startTime=&quot;0&quot; stepIndex=&quot;1&quot; volume=&quot;1&quot;&gt;&#10;        &lt;audio channels=&quot;1&quot; format=&quot;fltp&quot; sampleRate=&quot;44100&quot;/&gt;&#10;      &lt;/audioTrack&gt;&#10;      &lt;audioTrack muted=&quot;false&quot; name=&quot;S52&quot; resource=&quot;9fd85c79&quot; slideId=&quot;{CB328043-D009-4A75-8E45-A69470B167BB}&quot; startTime=&quot;0&quot; stepIndex=&quot;0&quot; volume=&quot;1&quot;&gt;&#10;        &lt;audio channels=&quot;1&quot; format=&quot;fltp&quot; sampleRate=&quot;44100&quot;/&gt;&#10;      &lt;/audioTrack&gt;&#10;      &lt;audioTrack muted=&quot;false&quot; name=&quot;S53&quot; resource=&quot;960df052&quot; slideId=&quot;{C35EEAB7-F0F1-4CDE-80FA-BD5DC1F844DD}&quot; startTime=&quot;0&quot; stepIndex=&quot;0&quot; volume=&quot;1&quot;&gt;&#10;        &lt;audio channels=&quot;1&quot; format=&quot;fltp&quot; sampleRate=&quot;44100&quot;/&gt;&#10;      &lt;/audioTrack&gt;&#10;      &lt;audioTrack muted=&quot;false&quot; name=&quot;S54&quot; resource=&quot;139f7e31&quot; slideId=&quot;{03088766-9B33-4688-A08F-054B43811252}&quot; startTime=&quot;0&quot; stepIndex=&quot;0&quot; volume=&quot;1&quot;&gt;&#10;        &lt;audio channels=&quot;1&quot; format=&quot;fltp&quot; sampleRate=&quot;44100&quot;/&gt;&#10;      &lt;/audioTrack&gt;&#10;      &lt;audioTrack muted=&quot;false&quot; name=&quot;S23 (2)&quot; resource=&quot;33b5750b&quot; slideId=&quot;{ACC27A4D-197F-454A-B443-9BB240C963CE}&quot; startTime=&quot;0&quot; stepIndex=&quot;0&quot; volume=&quot;1&quot;&gt;&#10;        &lt;audio channels=&quot;1&quot; format=&quot;fltp&quot; sampleRate=&quot;44100&quot;/&gt;&#10;      &lt;/audioTrack&gt;&#10;      &lt;audioTrack muted=&quot;false&quot; name=&quot;S2 (2)&quot; resource=&quot;144ab669&quot; slideId=&quot;{249864E5-3F77-4AF6-9BB5-BEB27A151C3B}&quot; startTime=&quot;0&quot; stepIndex=&quot;0&quot; volume=&quot;1&quot;&gt;&#10;        &lt;audio channels=&quot;1&quot; format=&quot;fltp&quot; sampleRate=&quot;44100&quot;/&gt;&#10;      &lt;/audioTrack&gt;&#10;      &lt;audioTrack muted=&quot;false&quot; name=&quot;SN3&quot; resource=&quot;6a369561&quot; slideId=&quot;{4F7486E7-AA5E-4F1D-93F4-5023396C96F2}&quot; startTime=&quot;0&quot; stepIndex=&quot;0&quot; volume=&quot;1&quot;&gt;&#10;        &lt;audio channels=&quot;1&quot; format=&quot;fltp&quot; sampleRate=&quot;44100&quot;/&gt;&#10;      &lt;/audioTrack&gt;&#10;      &lt;audioTrack muted=&quot;false&quot; name=&quot;SN5&quot; resource=&quot;242a28fe&quot; slideId=&quot;{73A42150-2D8D-48D5-961C-D6E54B8F856E}&quot; startTime=&quot;0&quot; stepIndex=&quot;0&quot; volume=&quot;1&quot;&gt;&#10;        &lt;audio channels=&quot;1&quot; format=&quot;fltp&quot; sampleRate=&quot;44100&quot;/&gt;&#10;      &lt;/audioTrack&gt;&#10;      &lt;audioTrack muted=&quot;false&quot; name=&quot;SN6&quot; resource=&quot;edf73850&quot; slideId=&quot;{281CBC5B-B499-491B-BB12-6FFBBAD40A31}&quot; startTime=&quot;0&quot; stepIndex=&quot;0&quot; volume=&quot;1&quot;&gt;&#10;        &lt;audio channels=&quot;1&quot; format=&quot;fltp&quot; sampleRate=&quot;44100&quot;/&gt;&#10;      &lt;/audioTrack&gt;&#10;      &lt;audioTrack muted=&quot;false&quot; name=&quot;SN31&quot; resource=&quot;ced4b79f&quot; slideId=&quot;{609C1579-E7D5-4254-ABF0-7A3E1BA05972}&quot; startTime=&quot;0&quot; stepIndex=&quot;0&quot; volume=&quot;1&quot;&gt;&#10;        &lt;audio channels=&quot;1&quot; format=&quot;fltp&quot; sampleRate=&quot;44100&quot;/&gt;&#10;      &lt;/audioTrack&gt;&#10;    &lt;/audioTracks&gt;&#10;    &lt;videoTracks/&gt;&#10;  &lt;/narration&gt;&#10;&#10;&lt;/presentation2&gt;&#10;"/>
  <p:tag name="ISPRING_LMS_API_VERSION" val="SCORM 2004 (2nd edition)"/>
  <p:tag name="ISPRING_RESOURCE_FOLDER" val="H:\Clients\FOH\SSA\Home Office Ergonomics\SSA Home Office Ergonomics SCORM 2004\SSA Home Office Ergonomics SCORM 2004 3-31-21_1\"/>
  <p:tag name="ISPRING_RESOURCE_FOLDER_STATIC" val="H:\Clients\FOH\SSA\Home Office Ergonomics\SSA Home Office Ergonomics SCORM 2004\SSA Home Office Ergonomics SCORM 2004 3-31-21_1\"/>
  <p:tag name="ISPRING_PRESENTATION_PATH" val="H:\Clients\FOH\SSA\Home Office Ergonomics\SSA Home Office Ergonomics SCORM 2004\SSA Home Office Ergonomics SCORM 2004 3-31-21.pptx"/>
  <p:tag name="ISPRING_SCREEN_RECS_UPDATED" val="H:\Clients\FOH\SSA\Home Office Ergonomics\SSA Home Office Ergonomics SCORM 2004\SSA Home Office Ergonomics SCORM 2004 3-31-21_1\"/>
  <p:tag name="ISPRING_ULTRA_SCORM_COURCE_TITLE" val="SSA Home Office Ergonomics Video 3-31-21"/>
  <p:tag name="ISPRING_SCORM_ENDPOINT" val="&lt;endpoint&gt;&lt;enable&gt;0&lt;/enable&gt;&lt;lrs&gt;http://&lt;/lrs&gt;&lt;auth&gt;0&lt;/auth&gt;&lt;login&gt;&lt;/login&gt;&lt;password&gt;&lt;/password&gt;&lt;key&gt;&lt;/key&gt;&lt;name&gt;&lt;/name&gt;&lt;email&gt;&lt;/email&gt;&lt;/endpoint&gt;&#10;"/>
  <p:tag name="ISPRING_OUTPUT_FOLDER" val="[[&quot;ٯ`\uFFFD{F76869BC-8E6F-430A-9060-9256DF1A8546}&quot;,&quot;H:\\Clients\\FOH\\SSA\\Home Office Ergonomics\\Video Demo and Complete&quot;]]"/>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TRUE&quot;,&quot;language&quot;:&quot;EN&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100,&quot;videoQuality&quot;:100},&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PRESENTATION_TITLE" val="SSA Home Office Ergonomics Video 3-31-21"/>
  <p:tag name="FLASHSPRING_PRESENTATION_REFERENCES" val="F&#10;SSA Home Office Ergonomics Quick Reference Guide.pdf&#10;H:\Clients\FOH\SSA\Home Office Ergonomics\SSA Home Office Ergonomics SCORM 2004\SSA Home Office Ergonomics SCORM 2004 3-31-21_1\attachment\att4\SSA Home Office Ergonomics Quick Reference Guide.pdf&#10;_blank&#10;|&#10;F&#10;SSA Home Office Ergonomics Self Assessment Worksheet.pdf&#10;H:\Clients\FOH\SSA\Home Office Ergonomics\SSA Home Office Ergonomics SCORM 2004\SSA Home Office Ergonomics SCORM 2004 3-31-21_1\attachment\att7\SSA Home Office Ergonomics Self Assessment Worksheet.pdf&#10;_blank&#10;|&#10;"/>
  <p:tag name="ISPRING_PLAYERS_CUSTOMIZATION_2" val="UEsDBBQAAgAIAIpLSFMyG7oi+QMAAOAOAAAYAAAAbm9uZS9jb21tb25fbWVzc2FnZXMubG5nrVffb6s2FH6/0v0fLKT7tvVub3toUwFxMysEc8Fp2r0gF5zUuoAzMOmyv37HhnTJ3SpCWilCsZHPj+/7zjnm+vavskA7UTdSVTfOr1e/OEhUmcpltblxluzu598c1Ghe5bxQlbhxKuWg28nnT9cFrzYt3wj4//kTQtelaBpYNhOz+neNZH7jRF7q+j5OEuIFOHVj4qaB6+Eg9Vx/njKaenhGQmcyU0jD71mgJ7GRVQVBILW2G00hc3H9tbc6zglljC7SyA1x4Ew8pbUqkcfry6yF7j2ZuYzQMPWWYDhMnEnId3LDNUCInlowXzWX2U4wYyScgUU3y+CAfJKF1HuUCK0Bi0utBmSKnUlyOYKMRgf4mNqOxW45JRRgi+MONWsSMmxzqVDF69oCN8JgFLiPOE4TH4NRY5qyNFlGEY0ZnkKERi2ybIuOENmgSmnUtNutqrXIkaysoPgJwqUahU0yJ2EK7m1+/TYJCHtMF9Rgzdq6QuD8w5yENF64wYn19fp95u9BFf/Dyz2o5DJeVi7DEGU87yL3Ywwb03RF2O/OxK8FN+i/SP2MZLKtTW2LHS/ajqa+BQ25OzQMN4r68jvE7fHs+9Bpn4YspkGn5TTEDwxqF57jzkUxvncm5jl4bhnHOGRdBaYksVL16SIKsJXqo2rRM98J0/V2UrxYYYpKy7pveOZFpmCjagepndKFC7DHOGEx8Q2lUPOqrvc/dXpv9bOqwV2DctnwpwLIMD4ND+b9thYNuO7YUKZGoHJyVXJZXQ25hhyhICM3SVY0hrxwpUWNONrypnlRdX6S37GjIcMk9ClA6LMj46a+Xw1DjBLGVV2LTA8bgyhdi0zPyIqEU7pKmRWCIaNsGw2Al9tCaGGjlSYVnnW9XawVMFMIaPcWNfBuaRoEaAE14s4wjKIH0ACIjo45QefOhM7HnHjEMEPgMXTmaJiBOg/SOUgz40YJxb7vM4a5nVRtAzuGTRCQzb65Gucmwd+WoBjiBm9UQGf10Kg3cicgjjoX9aAjKEofT2GEpt+W5I/0ziWB7UA/0sz3dijwfMerzNw2Mt42Au3hXS5z+85IzPr/s5V/I677gvzS13I4xQ9fxsZzUv5vqI9rLcqtHnJtAOvDvyQKU05vhnBO6pf5f53ZH8LM0ZR/Nz8nt4kxHA0G8U6kzmfrQyOxSjm7S1qhXN4ej2bWSRtjhAX45HoNJgtZSrhJnGFzucAG0QSaTdd8TjJZqbbIrbAK+d02IBhMbSn+Ow3XNXwwmN2CNwdguwZ4+54ouuTizmk0Yiq+auNsfo6kcTlLydKzMScpvbuDibReD51gBHL/kAsJ74qtVCVs/RDp66qx36LXX48+Tf8BUEsDBBQAAgAIAIpLSFMVHmAbowAAAH8BAAApAAAAbm9uZS9wbGF5YmFja19hbmRfbmF2aWdhdGlvbl9zZXR0aW5ncy54bWx1kEEKgzAQRfeewhsIXYdA16VFqBcYcZRAkgmZUfD2TURtadNl3vs/w4xiFDF+Yl3VtYJZ6CkQRUucUTXvd7YMC169cSCGfMKCvOdKJjcsUWgjMnrZlB7Bcsr/8GN4a2E9P+IjXjDlQmcc6kupsJlc8rCYaWPdGlCPEdOAL5hz6KG3eMO1J4jD4wzsG//VuZs2mx3eaUAdIrkgqvlAVbrXcfQXUEsDBBQAAgAIAIpLSFMfVIpqMAMAAMcOAAAiAAAAbm9uZS9mbGFzaF9wdWJsaXNoaW5nX3NldHRpbmdzLnhtbOWX3U/bMBDA3/tXWJl4XAPaJk0oLWL9kKqNgkhh8ITc2G1OOHbmj3blr985bkvZyha+JLY9VE3su9+d787nODn4Xggy49qAkq1or7kbES4zxUBOW9HZqP/2Y0SMpZJRoSRvRVJF5KDdSEo3FmDylFuLooYgRpr90rai3NpyP47n83kTTKn9rBLOIt80M1XEpeaGS8t1XAq6wD+7KLmJloQaAPwVSi7V2o0GIUkgHSnmBCfAWtEQne0LavIoDhJjml1PtXKSdZRQmujpuBW96fS6e913K5lA6ULBpQ+HaeOgH7b7lDHwDlCRwg0nOYdpjp5isObAbO6fYi+dxL8yKnJYM/WMjsLFS7uE44RyOuNLYzhCraVZjvrWtCdUGJ7Em0MrMfAhpJmFGXp2qx78nTghUleWStu21Q4RPw2uKPE9mGSiNowt38lYCYxt5RSWSTHmbEgLHqKdXoPso9BeRCa0ALFoRccllySlEpMLlgrI1rrGjY0FWyW1v5Q+1EAFOZOA1cfJURrdWg+LynKqDd/0ajVjfGSz9lflBCML5YiAa06sIhhdV+BTzslmCshEq6IaxRKxxAhAizPgc84OqlAtgfcZukQThUNNLMVScBssfHNwQ8Z8ojRyOZ1h4eI4mMBvPghcUmNuoXTl4076ZdDtXQ2G3d7Fjl8gZTMqswfCsZx4UdoX4dMFkcqu9DAcGXWGV0lhwKq5OmtrPj4N64rGPD9TNu7wDRRO0OfErwOygX7BlL+MlYck/o8e1Dab01m10f3mrdC4xQFTEpg4kWFLArnsgDWAGZVESbEgNMOmbHzbmIFyBkdCgwho83gPgz6WafU2hRk2SaUZ179HsoXERpn1lS58Mhnx518r6nZGGLNR7/SwMxqcD0aXV6PexSicRmv1eGv3TGLf1Lf3eH9ovMYWf3LaO68T+SEGoVaGemkt3HEdqePPdaROw5l0snEe1XIBe8w07BnsMgIKwCJ4RRXzlK+CUG3PXDF/zYb5B1b/+j4Ja68/7R0NPh1/6f7vu+CpcQhvqztTfOdek8RbL0B+pgAJBV6r/KG4vjW1P7zfTeLtU40G0u5ePtuNH1BLAwQUAAIACACKS0hTcVeUnRUBAADRAgAAHAAAAG5vbmUvZmxhc2hfc2tpbl9zZXR0aW5ncy54bWyNktFOgzAUhu99CoL3kE2NmrAmbuiN0SzZXuAAB9IMekh7IOHtrYUNVIjrVfv//9fTnjYyJ6m8FrWRpDb+yhc3nhelVJI+ILNUhflWzpons42fNMykgpQUo+JAka6g9MXtmxtR6JL/UWRrXsvkkOJY5mH9tI2vQoYa99vHePe8BNRQYJBAeio0NSqz+d1rvIrvJvlhOm1IZH52BxqmA4NmwbrBKBzXvW+gxRclK2DbZ2swmiE55/RMSVTvNRrbLmeKHEpjiT/6eIR9Cd1lM3MGZpwl5CgrFOs5xDk9pqCVhVOPXY0i12iL/BL7JCpISnzHLiHQ2eclMtx90e5pe8emwg/KUNSaqpqjcCK5hxmfwc7tVxZfUEsDBBQAAgAIAIpLSFPXm3CWKwMAAG8OAAAhAAAAbm9uZS9odG1sX3B1Ymxpc2hpbmdfc2V0dGluZ3MueG1s3VdNTxsxEL3nV1hbcWy2qJcKJUE0H2pUSBAbKJyQs3ayI7z21h9Jw6/veJ2EQANdKBGohyjZ8cyb8Zvxc7Zx+CsXZMa1ASWb0X79U0S4TBUDOW1G56Pexy8RMZZKRoWSvBlJFZHDVq1RuLEAkyXcWnQ1BGGkOShsM8qsLQ7ieD6f18EU2q8q4Szim3qq8rjQ3HBpuY4LQRf4ZRcFN9ESoQIAfnIll2GtWo2QRkA6UcwJToA1owEW+83mIoqDw5imN1OtnGRtJZQmejpuRh/a3c5+5/PKJ4B0IOfSs2FaaPRme0AZA5+figRuOck4TDMsFLmaA7OZ/xV770b8J0aJHLZMPUZb4d6lXYLjgnI65ctkaKHW0jTDeGtaEyoMb8SbppUbeAZpamGGld2Fh3onTojEFYXStmW1Q4gHxhVK/AhMY6I2ki2fyVgJpLYsCqckH3M2oDnOxGlPRmRCcxCLZjQsuCQJldhRsFRAuo4wbmws2LKTvaX3kQYqyLkEHDlOTpLoLmfYSppRbfhmLasV4/lMWz+UE4wslCMCbjixiiCnLsdfGSebxJOJVnlpFdRYYgRgxhnwOWeHJUFLwMcSXWGK3GEkzl8huA0Zfjq4JWM+URpxOZ3htKIdTMCvPwu4oMbcgdJVjXvJcb/Tve4POt3LPb9BymZUps8ExyHieWF3gk8XRCq7ikM6UuoML5vCgJVrVfZWf3kb1nOMfX6lbtzDN5A7QV8Tfk3IBvQOW76bLM9p/F8rqJw2o7PyoPvDW0LjEQdsScDEhRTVCuRS9yoAplQSJcWC0BSl2HjZmIFyBi1BIAK0eXmFIR7HtHyawgxFUmnG9dOQbCFRKNOe0rlvJiP+0mtGnfYIORt1z47ao/5Ff3R1PepejsIdtA6Pt6pnI/ZSvl3Z/VXxUNjHb6fsp2fdiyqED3DvlRrTTSrBDat4Db9X8ToLV9HpxjVUqQSUlmk4KiguAnLA3r+jQdn6FwCenJQwW688KO/gePz3u97aa7NNFkjCc/BBu9aHygQk3ZP+1+FxZ6dMQDUq3nYU/pWJ8LR6JYrvvbY04q3vNzW0339JbNV+A1BLAwQUAAIACACKS0hTjnP2+moAAADlAAAAGgAAAG5vbmUvaHRtbF9za2luX3NldHRpbmdzLmpzq+ZSAAKlHCUFK4VqMBvMTyotKcnP00vOzytJzSvRy8svyk0Eq1FSdgMDJR2civPLUosIKE1LTE5FMdTUyMLJBadKhIkmTuYuzpbI6goS01P1khKTs9OL8kvzUiDKnF1dDF2MlcCqarlqAVBLAwQUAAIACACKS0hTvH0190oAAABJAAAAFwAAAG5vbmUvbG9jYWxfc2V0dGluZ3MueG1ss7GvyM1RKEstKs7Mz7NVMtQzUFJIzUvOT8nMS7dVCg1x07VQUiguScxLSczJz0u1VcrLV1Kwt+OyyclPTswJTi0pASos1rfjAgBQSwMEFAACAAgAO0j2UsPEmHZHAwAA4QkAABQAAAB1bml2ZXJzYWwvcGxheWVyLnhtbK1WW2/TMBR+7qT9h8jvi1sKbKuSIUCqeAA0qdzeKjc5TUwTO9jOsu7Xc+LcQ1qYRKVWyfH5Pp/L5+N6bx7TxHkApbkUPlm4c+KACGTIReSTr1/WVzfkzd3lhZcl7AjK4aFPcsFLAEuIE4IOFM8Mgu+ZiX3SM7jITJxMcam4OfpkOUfudqflglxezNBFaJ/ExmQrSouicLlGhIi0TPKSRLuBTGmmQIMwoGgVBnEa7Mr8HY3fVApqjhnoHjIzz9+4Jmk5HjUfkBRLV6qIvpjPF/THp4+bIIaUXXGhDRMBEAcrObOl3LHg8EmGeQK6tM28KsgNGFMGYW0zz6z44kY4WgU+qRy2KWjNItBuIiJCW7+GsyGoMI11y0S4FeyBR6zMbatrL9uijkTHUpkgNzX6AMedZCrctvaev0cnIvb2CdNxzacHuVj+A6+TsX7b8n0yFptRvku4jnGpD+ms00nQ4a5eamtsZfu1ke26ZCKOgl85VxDa12/tCZgvSLVhK3Mbp6uLABfwac0CI9XxPcJQurVs3FYpbqUU14JaDrfdfdNRkCbbPTCTK2hKNfMeeAjyM1PK9uvOqBw8OjLWWDoEe7RKuW5S1xAvNmny6h96U/qNWvNTn+uMBfyPxnxAorYmXITwuOboYyDFmhrAYpc212SJW+7ZxaTzXdo7TANTdxKwKZiIY5iKAM9+yAyjnZ2egoJiGl2CXI2wvYWT4JhHcYJfM8kwXj1JkzJ1mGToLZwEJzI4TEBb80ngTskCM9R5luEA+LN4f663HaHjlox02YrRoxPj0AtybWTKn6zSB3PSrKykz5zeywvn1KcBvc14C7men0OMJsEgrmYu7M8R4Fx44FBsBjxXtdXNcIhPzPryaTTgS9N9OWOa6VwatlllGc9xMHlWeTXnOM9GPiHsWZ6Y9/2EhpeHhY4Snr43pri+41mVxYY/gVPwsPxrsFhiqZ0YSr375PXNsseAWsTJONjemk7tuJeiqYPrUvtW/dp2NDdUrZVKZqck5dW9qDDVPHiHcoyUzEU4EoBtWE2vE5zHbxUwJ4E9ZrR4gcdDZj55iQ91zrevbruUrxe3DdbGdV9tXMXyjOuoDriTH60PUpuIV881fPwNUEsDBBQAAgAIAIxLSFMGoq6pcgYAACYZAAAdAAAAdW5pdmVyc2FsL2NvbW1vbl9tZXNzYWdlcy5sbmetWf9u2zYQ/n9A34EwEGADurQd0GIYEhe0zNhCZEmV6LjZMAiMRdtEJNGTKCfeX3uaPdieZEdKduz+gCQnQBJEMu674/G77470xcfHNEEbnhdCZpe9d+dve4hncxmLbHnZm9Krn3/toUKxLGaJzPhlL5M99LH/6oeLhGXLki05/P/qB4QuUl4U8Fj09dPTMxLxZc8fRNiySBjaA4dEOLBx5OABcaIBtq4j6kUDMrLdXn8kkYKfFUd3fCmyDIJAcmFeFImI+cWbGrWbE49SbxL52CVOrz+QSskUDVh+GpqLb+wRprbnRoMpALthr++yjVgyBSlEdyXAZ8Vp2CGh1HZHgIjnczAQdyIRaotCrhTk4lRUxx6SXj88PYPU83fpo3LdNXfToe1B2oKgypqBhBWWsZAoY3luEtcB0HfwLQmi0CIAqqE9GoVT3/cCSoYQoWaLSMuk2hBRoEwqVJTrtcwVj5HIDKHYUYZT2Sk34bXtRuDerK9+bTs2vY0mns41ydhdAmHMc84zlHMW8/w5PlwvmGCnBh+K4oXQ/YCExKWQTH/sUa/X93Ne8EwB3HolleyCp0kWuZF3FVne1KU139DZpykJzb6708mABGe6oM+oR2E5u4/Csw6ObsDPN+h0A85Oo9MMQwImOLiucmIFBF4Mo5lNx72+BdnVpHkQaoVEuM61JPENS8qKXbVyNrnb6Rz2/Vo1dnEP2Py+ydryJlB9t5HjjUAq7RGEJdM1y7bIkUv54y8fPjy+e//hp04wIfDJOQZCBun92xZALg08p5KEyCWfYbf132523pQ6tgt8rv/pZg3UvQG+wt9Gu2kQAMlrhtqh0QudC4cYvbiVJVqxDdetZyP4g1EHKAKR111HfzCX8CIrGyts6E0wkAjqiga2pQkKhSDzfPu6Ep1SrWQO7goUV1UcG5+aVfrzdVV/FbekFiqQr1imTGTnza5nruPhoSHZBNiNR0Tr9W5RgHQEbyi90WXzGlw8ZIlkMVqApCDhhYit14mY1xJa895P2LYxigDPoIUB2T0nBPka7t5oUYzRMGd6sR1RAhySAAByVvD8BNvIcN2YI5wk3RDG9mjswC/VIYzFcpXAr+oah0+ACT5vVIpajnEYzrxgqJOm1ZihNSuKB5nHRyw93M8mYNu1PCgEix6A61a5BwZ+CJj88pzPVTMYRIkNv+u6gqUCASNqxECXVFoWCsomXSdccROt0Eth82pM4gsJ9ZVwmJwM98G7KbZGmjt46lrjaED3EuqwMpuvWtpBcX6zPg6roQSaHHK+MaYaDSbNz6AuIIZeFwvvGjTwuovFLYEREf402RzMqqB7O1Haid6caY1JtvUopNm0EbIs4I1OCUiT2ZHivJubkEBfd6mNne9oa4W6m8OWYgNDDBCQ542OQO4tMtRF9Wlq/x5dYdsxnfpL6rGtmflYvGHZXB8m5kzv6RY+i0VsPtO0N/7/KsXfiKla6s/qLuEOyeezrvEcNZbvVARTiqdr1eRaJ6wO/5QodIl/N4Q2Sz/N/34kf5GdORjin70/R4eFLnvUGMQzM9V+t146knryJzCw6OYIM0bS3mqs3Q5sT3fE5nPHk53tXh0dM+xsIdtbu14N4Ep0KkY4hhybyEMYdVLoQu1tzdnjMHxz6mhvPyOD0KbQdWb8rhCq0bOp59b91ZTz6Y31YGY9ajbUpg45uuMAyESkEH/cAnM6IbsMVC3iaCUzWSaxKf9E3Js2AbktU/71NLzIZWreJqzY0b9qUx+fE0W1uKBy6neYp/YV3Hp/Dgr49F0KCQ5gjLGwa+nZx9LVnrQ0gvLRqXBouBudoI5SpuYraMcLWWZxS6DqCDYkVxjA6jWHnOXNU1gN8EUY1VtUv/2tE4ie6EBEyR7sD1cqXvzZGUQvY49RXV4o/qiagaYDw6Iw8q6uYJJbLJosKB4ch2we2ljVR+WdXcuTM7WB/S9yJGVVU0xlCq/Om/1SfV1nyIIpxdZ4AvUXmnKTZQ5DZxeEHd0sbxrAka6uXAuAYICgQiUckUem660Lqr74AWU2h7Ref8Lye5B1KmXSKTazgbqcVLc1Pd2BlCoRWafIn9dU9YKp7Ud4ODQXQpBJOO/fVzNEDAfOeX0zlMhlazBrjF3oGl/g8VioroABIfsLH32pYS4QHMn09xL//fNvk311SVhrMshe9fwkepuv+/b+qTDfaFy8OfiC439QSwMEFAACAAgAjEtIUx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CMS0hTv7SbkX8EAADgFgAAJwAAAHVuaXZlcnNhbC9mbGFzaF9wdWJsaXNoaW5nX3NldHRpbmdzLnhtbOVY3VLbOBS+z1NovNPLxlBgS5kkDJs4Q6YhYW3TLbOzwyi2EmuRJdeSQ9OrfZp9sH2SPbISk0AAhTYddnvBBB+f852j8/NJVuP4c8rQlOSSCt50dus7DiI8EjHlk6ZzEXZfHzpIKsxjzAQnTYcLBx23ao2sGDEqk4AoBaoSAQyXR5lqOolS2ZHr3tzc1KnMcv1WsEIBvqxHInWznEjCFcndjOEZ/KhZRqQzR7AAgL9U8LlZq1ZDqGGQzkRcMIJoDJFzqheFWZdhmTiuURvh6HqSi4LHbcFEjvLJqOn81PY6u529hY6B6tCUcJ0T2QKhFqsjHMdUR4FZQL8QlBA6SSDc3Z19B93QWCVNZ2/njcYBffc+ToluFo81TltAFriaO0iJwjFW2DwajzkZkxzKQWRL5QUB0BXZkqYin1UlMKJ4xnFKoxDeIJ2rptMJr3yv6/neoO1dXfh9E6q1RdgL+56VTdDvdbyrwTD0gqvT8Ky/sVHofQw3MNo0Mmv408tzz+/3Bu+vwuGwH/bOb63KYiylveGuVrABlRZFvlwnlRTpiGPKYGruFEsSBXPHcD4hoehSaKsxZpI46M+MTH4tMKNqplsNxvOakOxEZiRSvm6jpqNbw7mFM4AQGPRW1aQH76oefXu4snTXeL9d1tooG1gpHCXQzGrRi8uShRbVc40jRacwKeTOGscFY0GRZSJXt+28LKxCeACmMRZ8JXH6GY0Ei6t0kXRE4gFOyRIFBNeUd0Fz10FjKDGDRA4zwlGAOdAOVZDcqAKQxUgqqkq66c61T3KKGQI84EWCzoJ7yY4SnMuVmlZ11aMetX4fCEXkHybZRvSgasAoeNGdZaX/myhYjGaiQIxeg51A0HhFCv8lBC3TDRrnIi2lQIkKydLNlJIbEh/bOLoEF2kBlsC/GSPKePhU0C9oRMYiB1yCp8DWIKfS4Nc3As6wlLegeBHjKzO0vUHH+/hKLxDHUwwEuBk4tCtJM7UVfDxDXKiFHaQjwoUkZVFiGpfvbNZWf34ZqomBOn+jaqzgS5oWDH9L+CohS9BbLPl2vGxS+CcjsHab4Gk56Hp4S2gYcQolMZjwIgK2o3zOsBaAEeZIcDZDOIL9SmramFJRSJAYgjDQ8vkRGnto0/JpAswMHvOY5FaQO7tv9vYPfn57+O6o7v7z19+vHzWa7+TnDGt3ZitvP3qQsba8c2h6wu6Bw4md1Z0jyhNGjxxU7tl2RZ7q0YjvOV1/+LIw7w1Czz9ph70PvfByDUBZr/u7ZMPVO/j6Db081bzU/TzwTvz2KfK94KIfBkc2PTwQQBcqSmAKxvoLxMZmeBFCTT0reF06G8Vz3/tgBQhFtBp3O7eDodWC39to+eaAc750uLEKATasiSFg2LIYTSk08Xejn68hA6u5fBaP/De44KsP94ZMtsQFBOdRsrU++jHYepsF+h+n/WV/9fqLG5DvOhyraQ68s94vw37nByCiF5pB81Tdkq1cizXctRei+k1KOU0hrfrDobpFbR3s7zTc9a9qNUBbvZVu1f4FUEsDBBQAAgAIAIxLSFOe/JsgfgMAAOIMAAAhAAAAdW5pdmVyc2FsL2ZsYXNoX3NraW5fc2V0dGluZ3MueG1slVddT9swFH3nV1TdOx2FrUMKlUpbJLQO0GC8O81ta+HYke2Udb9+11+N0yakECHhe8+x78fxtUjUG+W9LUhFBb/pD/vjs14vWZZSAtcvkBeMaOilRMF9dtO/+7NY9AcOIpiQz6A15WtlLMHWowhMS60FP18KrnGfcy5kTlh//OXO/iQDi+xiCQzrVM6KLKE65tvwx+3sJIo/4+p2NJtetxGWIi8I3y3EWpynZPm2lqLkmQnt0nxttM2uAMkof+uMiFGl7zXktZjmF/PhfHgapZCgFJiQrmeT4eR7J4uRFNg++9HVj6vJiZzqqI8bc0DbUkW1pY2Go8vRVRutIGuoF3k6n13MLtvxHHevd+XDuBxBw1/dmTmKfwfyU5uLoiw+o5FCirUp6AFnZL5ODhMkw+uHhNm1+ToJJiFzUKcgFaMZtkHIzEnxq/nawG219H/GQyIxd1sK9mSacDA9jEJSBmMtS0gGYeV8aiPeH0uNlwnGK8IUAmJTBXrCDJ9IqcI2dVuF+w3vlGcRyBsqxKtgZQ5TF28ErNsr/HR6a+dKHN/eFgUoYeuNUYSVsUI+YFmPkJGxQj6bbj1ytjuCH3ocJ+jhlvhmflx99AInuAz1CqvgNSctzC1X0dHeEDC5yGBsZfVCczBdSwbW5kIaHMWUcLKla6LxXfplcOnOJqOSwYHDK61ZV4mmmkGT3JailAqDQferz9Z3rsHjKO7hUBO9gJUO6Lqxaop5LWIt2HW30v12+7q5dU/jW3LTz4l8A/kiBFP9nufd9O0h7lk+pphxjY8pyHu+EqeSuNBw8gnCXcJT4URrstzkGFN8gilFYOxr6lrb3MHEH9vUWl7mKcg5KoJCkGTd5nAbut4w/NWvFN4hqxNanI6pN7gdJ3Sv+MjgJQBELjfhPriF8+Ql05TBFsJUiQw24bbMEoX6b8rXyKsuyshykiL9EKqUEuPqjgbCK8bVzHCebtVrkiqbWW2mhPFeDZXawA9z0og1HpF27ZVU2xj9TRXEXtXKSUotnjWR2m9arX3uZAsTTnM7gtARHd/gcRwmROGrYp2hWkf2KgTzbO03U4HQ4GmjmEE7HjZRrOdwyr7g9RyvJEA8Ya3xLHoDfsIuFURmD3tI7VFocDs25ojPph3YOOrzQieDyOSaE/ckp5ya/02mpdIip//sXnP/8PhafIg5ww3RN/4PUEsDBBQAAgAIAIxLSFNisBLjeQQAAGoWAAAmAAAAdW5pdmVyc2FsL2h0bWxfcHVibGlzaGluZ19zZXR0aW5ncy54bWzdWN1S2zgUvucpNN7pZWMo7ZZmkjBs4gyZhiS1TbfMzg6j2EqsRZZcSw5Nr/Zp9sH6JHtk5RcCKCyhw14w4GOd7xyd7/zh2vG3lKEJySUVvO4cVPYdRHgkYsrHdec8bL8+cpBUmMeYCU7qDhcOOm7s1bJiyKhMAqIUHJUIYLisZqruJEplVde9vr6uUJnl+q1ghQJ8WYlE6mY5kYQrkrsZw1P4paYZkc4MwQIAflLBZ2qNvT2EagbpTMQFI4jG4Dmn+lKYnaqUOa45NcTR1TgXBY+bgokc5eNh3fml6bUOWofzMwapRVPCdUhkA4RarKo4jql2ArOAficoIXScgLcH+28ddE1jldSdw/03GgfOu7dxSnRzd6xxmgKCwNXMQEoUjrHC5tFYzMmI5MAGkQ2VFwRA12QrJxX5phYCI4qnHKc0CuEN0qGqO63w0vfanu/1mt7lud81rlprhJ2w61npBN1Oy7vs9UMvuDwNz7pbK4Xel3ALpW09s4Y/vRh4frfT+3gZ9vvdsDNYapVkrIS95q4zWAOmRZGv8qSSIh1yTBkUzQ2yJFFQdgznYxKKNoW0GmEmiYP+ysj4U4EZVVOdalCdV4RkJzIjkfJ1GtUdnRrOEs4AgmOQW4skffdhkaPvj9au7hrry2tt9LKGlcJRAsms5rm4KpmforqscaToBCqF3LjjqGAsKLJM5GqZzqvChQt3wNRGgq8FTj+joWDxIlwkHZK4h1Ogb9DmDhoBpwwi188IRwHm0GaogmhGCw1ZDKWiqmwv7dnpk5xihqCFQB8k6Cy4Fd0owblcI3FBpK7tqPFHTygi/zTRNaI7jwaMghWdSlbnfxcFi9FUFIjRK9ATCDKtSOGvhKDV/oJGuUhLKcNSIVmamVByTeJjG0MXYCItQBP6bcaIMha+FvQ7GpKRyAGX4Al0Z5BTafArWwFnWMolKJ77+MpUaafX8r680hfE8QRDx9sOHPKTpJnaCT6eIi7UXA/CEeFCkpKUmMblO5u7VR5Pw6JEgOcnYmMNX9K0YPgp4RcBWYHeIeW7sbIN8Q96YG02wZOy0HXxltBQ4hQoMZjwIoJGSPmspVoARpgjwdkU4QgGlNRtY0JFIUFiGoSBlo/30OhDmpZPY1jGwGIek9wKcv/gzeHbd7++P/pQrbg//v7n9b1Ks9E9YFibM7O7ee/mYq15Y0t6QO+ObcRO68ZO8oDSPZvJLd22yFNdGvEto5u3LQv1Ti/0/JNm2PncCS82AJR83Z6SNVeP7M0TvFxjbgzw4c+b4IF34jdPke8F590wqNpkbU9Ag1BRAnk/0v9k2Oj0z0Ng0bOC12TZHBz43mcrQKDNqsDtzPb6Vhf+aHPKNyvNYGWdsXIBRtTYtFwYUoymFNL22RrOfyl/q0p8VOd4GdW/cX+n95a/aRg7qn6C8yjZWea84I788zj5H0d6Y/bLTdMPBSSlWumZxqA//4rxrLWwHuLAO+v81u+2dhprahfsF5HgTxs+87T4zLX2XavmbvyiuQfy9e/Djb1/AVBLAwQUAAIACACMS0hTokUPGqcBAABrBgAAHwAAAHVuaXZlcnNhbC9odG1sX3NraW5fc2V0dGluZ3MuanONlE1vgjAYx+9+CsKuC5nIhu6m4pIlHpZst2WHAhWJpW3aynTG7z4KvpTysEkv9M+P//MCfQ4Dp7rcxHWenUN9X+/f2vtaw1pTYovv2zrp0Qutu5LkKf7IC0xyil0LKc+vXuTjlYCMXVqbxvt3bSsNP5fpJytEpIlzwEIAmgS0EtC+AW0HBf5pVXaqqqnIaHO8VYpRL2FUYao8ykSBasa9e6kvs0ALZiUW/6ArlOCW6aM/nkW95NUxmIXRfGJyCSs4ovsly5gXo2STCbal6Sn+SC+TXu85FtUH3/SFJblUrwoXduDFcOEv/H6SCywlPsWdRFN/+gTCBMWYmAWFwTiY/oG2jLsNtegyl7k606EfjsLApDnKcKdL80U0jEZtjFZenW52gjecwjvVVwwnaI/FLVaMb/kNH5ALlumOdNFQLxAlDKU5zRoumugFcjpZbdv3b9QTw4uZSC9/xYNeJtNpRuuYFdaJbGaDce7WwDEu+qbNDaNCgaddWlGX0KAgkAjFZYDGoZdLMBlljx69/3RcpBRK1kU1Uap0v8zJAGaW3FyDlcbg+AtQSwMEFAACAAgAjEtIU5QTsyJpAAAAbgAAABwAAAB1bml2ZXJzYWwvbG9jYWxfc2V0dGluZ3MueG1sDcwxDoMwDEDRnVNY3int1oHAxlaW0gNYxEWRHBuRgOD2ZPvD02/7MwocvKVg6vD1eCKwzuaDLg5/01C/EVIm9SSm7FANoe+qVmwm+XLOBSZYhS7eJo4lMo8Uixx2EajhU17/wB6brroBUEsDBBQAAgAIAFpReFI8XfHDjiUAAM5LAAAXAAAAdW5pdmVyc2FsL3VuaXZlcnNhbC5wbmftfHlUU2e7b/r5VduKU9USIJBaWhUHaAjKnGipSK2KooIoEDVG/JTBAGHMYGsrChmKoqAiVEERo6SIMkNUSKIEiKgYMIFothCmEEPIRKazQW213/njnnPXvXete1hLCDt7v7/398zPk+3OyS2b18/6zPYzCAQy64eA74MgkI+dIJBpYZ9MB98p/3bZbvDlo/ig9d9BSttgA+DBPyPXbloLgZQxZhr3fgwef3okIDQeApndOPHzES/22n4I5EfsD9+v3Z4cIe+2MNQpoTK9SeG22Pwl0ITZssT87YONLec31zbG3P0k1NF/UdfqtV/+C/H7j0OzT0V/lYFsbbv95DD/FP3REBdXM++fZ0f22m0d53/ltirtjNbQ1w2XENqqr6NCuncQfB0eIncQ2mR512tHDAlCUw26eJDtOQ2kBEk+Ss2eeL07DVf0z4k/HJY6fjPx+nqNjdNH4OvRGc0Bn0684bMlx9aJbTEphj6feB9i2Z5aFEaL9fKdOHhBo2YLYZPr/Euy4lbVOMEnD6b5N8+Y++av/BFS6+TC2P1FdX0Ta0p1PdqGJM3zw6yL9eODTBnJIJI8e8p3YRMt8fMLihVkba0WFZ+jHT3MKiCNd8UW+I4+jM2rB8pYBfX6LJeC+gGheXzzQnZp+xKUISnShTw0WOAeg3LsXTUDhE9aS41h7t2cnvly9BYWRz2dhM/2CTaeh5OkV9IKPh5Z9vayynBqFPOjzcXWkZcONNn8yvyItY3hq67UouzE6/ybD88GL4mpDYlIwXnWOQmHWGyyApm6M29tta3c6wvsyqQnd6jZbP0FBTpNZ21u7WKZxtPaUMYsiaehE04kpoSlTwhasXtWTLO1hDmaq3PIti+QkpZKCkdjas5muU5vZusyBRdJpiEMmqK/StEIBJhSev0QqKi70ZW24oRquq/cO19aZzvoZY12O1Er27W+WZmYt8mGVml5si2wmz28rWD8tCHHIrMYxSa+TCTgrUeQ6UNSEk1Y6JGJHFkSwTDQhcDGNg8mMsaaI8Kj2WM/KmosZLNZYTHf187jNeHwtXhJ8YQXV3YfinrSmwFfk/BgN+r1md4twmpd3hGtz28g0/sIf+4D7TOKmiWQ0LFSdbLNtBfJpDp7Hi8ZGrmPq4Pm8HZ6zDmNHmtEx1nUB8kSfJQ4kpqnwimVVO18LTyHt8ezZ32dQomSjuKJxBY8Bq8veSunKEHvPDosqauADYwJZQV2I2cP2zlhYdQcQI2YTr8XC7Mr3Ltg2h6YuzOcswdaec7F8LBg3ForOOizOoj72gMDPyYzJi6I3ETfGuc24t6j1aBc3yI/T9BLi6+wmp6cD5l20afX4FxTkeXK5UBnYrfkrX+I2MXlt3vw40B9RrrQi3cz5sWLyWJelQDr2KupEAGFHiguX4/NkNZAQ7BFVAwPx90AqqlKHux3wVkyOKO/aU5LKC1+fK3SUzpSpSlOixX8Rh2i++JSqcfxFfvFZO/ZXNPF1MW9h4pgkQS6VNcRmifa9z2tLI7Qve4dw9nqpvkFqDRVoHlML7m3Hq25Ckcb+rFs7XHAIbX/pWoonzw+0NvLQI3vlsUKtOXRaS2aBn/REJAI3MLDC/HdHqsj6FhZRSX/drcVyjRcmdMoLutRdgoV3Y1oUo2uKsbQmOwAuj3FVccJfEQHeIj0/AjfHsE6HtVwQuudqcWfKV8HxDd1K9c0LMHV2U/D1DkUYvOcPEszyxD+jVvDvnDh2eTi/XFWJ4CWZg+yw2e8XM8Y61i4rRMwIBLxL1cJ9GTukGrOo5N8Kfo7QL7tH2DeEMWsuhX+VIa2DJvmKVaiDc9U9xARdL50HD9c4oir85UEWuUDt3hwS5MeAZhdkEFcU/3r+zO1DF+3ILrWm63gj82xvJ6jRdVa+rvhFLxni/1hB6dGH7dS/2bo0nSoTSF0jp9VTiz5FV/GI0nLKUmW8b119kIOAqipMlU5n5cknTCYpJkST4ppGbqeaDjcm1gLhlwbEeaIWVD40mcjd49NY+9SOq2P36fws2nsI+qJEnzwgbDVpZkGByFPfhkftWDaKw+UrZAX3cfndV1QGfIZ6FVvHMBRtI62SClX6DjuYajj7Cpy2Bd+Ep/pMS6S/BIP7v0qcoNPBj9ES2hXA8DJn1wjzM21FLW5LN2/Gd+yI633TMgIKdGCf7WbFlfsdrwWf+AVESMCo+zBIm4zPsxtOg+xpm2WiM+LDm4EPDLjqGe3GrNHED9HVCCuxRnC+QEl8H++idf9u9VGlUACV/UhFxd6bMOHWfM4OPe9RcRXWZIqSrculwU6LjfmD9vpgdFWWcrt/Yjt9OLtsWAWaYyUVulRlz1OI29Mf7I3TX8pK66O5XHMFUWXq3OiUfOzRa0BKa1vvbQz2N5OxSVgjbWfgsajli8F1Hg2KEx1Zo+whFZMRI+JMLtnT8jyAGolm+fatlNMz2aW21Vq51cIJwQJ8LTT2isoPhzvphO2kUExCsfd4hlJx7JGz0974yx/3DzPq+tQi/CKq9Rs/FlZ8vOkMMrBIqrW93n+yvPy3hxMw+Nt9YUpRdRK3hHosVcEWrby8AlhoTz0klIzFxjAsbV94mS2OObPrN1xt+IQuUabvEF7aYgLrbb/gtcrXBXEFSlP8wC5ruTVhC0oaeoytKEv7oT3HXmATSRuNujhiCB6ZUhj/6Wh4/Je7AqYlrIVrwF0D8UAULcBwPYmIoMiwDIOOSK6yb2TmZHlwq2Tz2mzkRgQpfAcDgLf5ePfFrkKpWwqVmAcdtCz23WX0IDwiL1jL9wMt+hMji6iRNAkXZkIj+OIr9oCz+RTjmz2WZVmRUcspvPXN2pG/cDsk/4K5rVN5UpTsB/KcW8LZsVu2mHrhY1S6Ni+4cy1eCql3ccHZdYtGcE48NZhv6ReimuQ9GdnufYIq1gHfb5Jm9BfHu+BvlM/qm8AAHhlfRTG+LzyrKO45CYYRDNk82Id5smKMbzoy4gD3OhgiXtcZwTKv1k/0LM1zFqBHHGJ8AdI1CHWcw/kaRH/L28Qzl5Y2ONhF7cgltEeG2MeeF4IXRYiUeCpvyLmxrBEPbyDdQK5iJnlaov+PhKVWCeJFokiKiyaSmfLNFywI84N/U1q2lVgcMl+3pzq0FnZ7X/U+/TINoRVpsLxRmJi747zgpZXia5/6vn4HSznSQVWbMcRMYHLOoczqjImdiTOoimx3IJJl2WudT3e0D6Yy1zNZjCN/1Rl2kZGxnnbOLE838Rq43nN0PVA/cjzwahNMXPeFf7uQzufNJi0bFVH79zizEzkqur6x464nWBL4wCeFn/M3LrJoHm43JytKOVoH79KrHk62QiN3bHtuE2JNRc03IZJE/D5o6S0yU7paHbH71dNaQpgFfpun7PMSVKZk/U5eH1A6KxDz9kCo0QSNhvvJS6nqJ7Xo0vEi/0nKsmXuFXXSq5S9GYXl3SPcLFjgZH7wcmr4EnDU0robHxNlTt6tDeNElS9abJjW9N8aOO2TZPm9MubrR2zjqjWFp8RfbUqiDzwI+bU1z+A/5Ju3OjIXVySxGoYH+w6zKpP1NQrSIoeilPc48km70gS1OkbeddEx6UxKSiWHsrKzZETbeBRLjX7lMa57XqLaxCYy9dg/Tf8sBA3KebvCMcrRRm3Jjk8ys0KCloXOkn2YEuAU8nlFZO4bgeKsrdvPTspvi0yaMP1pfxJ1dFsnL7ZkY37c4dlzf89+GBEUINOmhlZYBDL2vJT+s6VLykgBj22d3J4ouyk83SDZeict7ss828uLiCPG8lsJS02jyTzlmQlrM/gJfhUAIiG1GHB213LMsDCULVrFuzUiL8SivHVyN6jsHpy1z+Wg8yiJsnsCQEJd01ecLcUlOPWGwcIB8XDISckgtS6Bm2oH+9zZ6doyhik4eHo2DSRqUddmnTRpIRblKO6He+AmgmIzv3+dgOrx86wiL3DS8jSJW3ksfWUhC6BSSxYGVvZOqm64cGrtGy4/sH6nm/P18l8FZ5o1WFCFA6f2FVgHihwZp2OwSo9Mua5OoQoPS7AQxAR3K5sAOEuiTkzaYXOjk22TgWgplRZX3PvsceZ7BrL7acdZR2crgNM/hXRc92Mo5n+D1KaqDzpYG7WX2uw359EQkOE6/AVITDk8wg4cCDMYdqPMO/8Ut8IxrzFpQUFXN8RJPcR1B+4lWyD3QSDa1eNxIr9a2imFoGxRa9DFaytjjb63Ssrd6K9UVjM4wAbYK+VkzVtKWIPNxlaKNVEsaqcp+dWOY840tMsBgmFHG71G6Km6UloIdiaRtVRh3jJNi6ABh8uXh9mHcvQftPNlSLi++Ef+RfDJh0Wkkg47d+sTHgCJrWPXDMW4R02S9XK7a/BctbjABygUhG3qQonG0dsnW/BLBstvLBv0OohdLFsnlvbDWplJe+HypJtXF5/NkD9iyPnkYf/fb1hKx3pgPWgtiN6HKZhrS6o5lSfxEo12Nt5guswDinKxY6zZr6QUQmYN9skFV0I85ndx+NcT4ZxENa+q/3fWtk9ughGQ9pjt5yUqqGfFUKXyy7hvOuoxTRMAmnBsVZwKhBJdXorfjKFB7rCVWsKHRBofO4KONj9VufexyEUUfetOFk2+ugcFR9utVyFU537jTlUWKWQ47ZSkaq7NhxtGXELGhf2vBzxHRe732GEV2Cocs4AKhrNee+sauOE/fqcIIKahWjLpwqBUXxwbxUZ5s09gw+nnsQP6xZ5KDWDKx5UbbLKFfEBnfzcATyFib0iCvbZvC8Bjn11afasM+8I4YqoyNq+n772b9I7FSNg3F58WJi7/4Ol3OyqFRHgUQsUASSqygqrosQYsXP+Z7VeqJEldO+E4HMJIlt01CE3s5j3JdrhWPs6vyt/8SuEfgNQOZltu2DC1sgwf8Tlpl7VtZQNeHR6T8HTm8lWrX64uobUsLdh112UFfT4WKzVGetZ2W9d98x/P2ybD7xxqB2IIJSqBSnT1tq6f909Ii2zZyg7sBTnt6lsBzXbBUxCXdsCfQnkijNFtTv+PaUEnfp/myffh2eCw7u+NTafpDnH9jAAFMtAOVrXBM83jSgoGx+vXOnQqNxJn8iLIQx99FusG/uKiC9/tRagjO0SdNpYo6W8yDv438UcPWl5/SpO/FuCe8bfcu+GyK0bkmqTqSwHQ/xfmGE021MjwUyeOewv0Ws2vndc25Y1yjbAey559wxqw5PK31N7uDZA//hHlwG6RgcwXCgSgvvuD5J1Gq5ouOM9DtTs58sdcaxghqn6T6U8jbBxSrvzlwigKjXNAV3M97axcboDpuaIm3/xbgkoqXcN0hxSdxbw/7SG/EzWrZAPBDnEombX75qiNEXpv0xpR07WqCPchGlDmU8GOrNEmvSCcS2fr12GouuSg4U7Kj/cZfCWY6+CNEzxNTzOYceNvtZSzBgKQWMhmn51X5DD4/OpPyvNITmY7XUMJUomDPm1ozf9OdlHRYpi1Q6zUhh/EyP8QBH1J7mFNHAhkmKxWKo9CVG1B3Nrh0N/RfxW6sy+lpLrkxiM2xlOvibnIS27KoVvkqf3PVCWmpYAvcJcaUk2uyIrwhOi8vZ6Tm9M9p3eFGmWqrTp9VXOPXSunP1arIq0SJIa4skF+At4TGFHtLQX6gSM6xMtSrSpywQA6m9L7eCCg4TpskHARnFYjKnzdc7MUcmkApSqy6Blj8PkXR8ahMkkBjbLOxOvZdIvujCEPBHia26ydWQUV7S1zp7HGcKLiejCbTFItoPjfisqoo7bC07Z3MdQBx7pZo+CSCnUo/qEhR6rY+azeCSu4URloW6nc/yBgZK/maumDVzWmGzTGgmjG04IeaHnt1odx19QapbSGdjKnPXF4gNkX//7HvPjUKub+B6H4wxkLiGeyYhExZB9M7A8lqf/w8xS5sEPTd6xyft0XFqLB9K1bTUs8A4dK+3UV1VjK89h4IHlDpW0+x4xPrS0GFQirLKeKOZp1EvpNBF1qM9A5z6RLP+btxKerG/eGuZwbK9VsjIVVusVM3JZ1MLirak2NZzdC6v0Wh4vArWqLSP5nqdcvDQ60C36mwvIPYO4oZnKhCF9brums6NXhN1XZzctog6G3uTzHLUpNaF/Nd6C1xtTiS34lipSmDVXhO/2KEeMxBLOAoPAOYUjFelVqBfaBK5iINE8AjB6/e9ONtEuzJW1x6x6RqvglTpLHEC1/+5+np20v84hJ1rwcx24hd4jEVSZ4pgnXZIfasOjaxdGSyQHDcqmIaAGuognB+Qei0fcIxgv4xss+sSFfzdUc0CJSDiV26Yo/c+gVJpW9LRbbq8wwnPYipoLNz/otIyv11MonocCauw4WOJ7ey107J1vefmw949FAzEL/q2trXt9udzpiveu/2RGHr/AIqqHlYHkQ55xATUXOVgvBxGTZ6x4N5ivCtowGP6/39B2EujZFHAILppsAH3f0Rb6BjWMPf6xptDXrAP4kiT1ivcVvKH1AwuUfGiiVR/Y8ErfBxp9+qHKz39gk6APjXbIeWrT/9KmHSmTU0QbyqKPzBHebIZZxp4EuriwB97DW+YdxN2ifeDIxmse+c0p0GqSjNIulQDN9kl09q/FX1g6giWICatRVzsIzD6A0a1JJ+vWn82RjL1f/85ljYb0mJhawTKqEHstzN47Y56K1zMGRAb6KAdUeIWSh8ab4wjDhMQzWaOdoWf8mz+eFEG8cqIU7ygYITU/subV6ZdQUlPCFwC9hQzzsxTEHjofKzb2Y9lJ5BSrS9hOKp+nbK/yyUC6YdfksRiVPDVg9rcmDSPW0LFck4D9rIqMsnNDjeCJdShGtoghy0YGwre/X6EGA2yOicuQTtiiTPDXl+IIa6xkN1lzU6ad77inDuV/Dzom3dia7G2LxVr9ujXsi2mRYi2xm3gh2TdjSCrHW4CajgAbuIwo1lUBarzROK5Tt0ZmtDniiOR9j2DaO6kF7lf+XnT/gT2SqYwmmMKsUhCfcXOtAQC6kPe7B90u0o47hB+uIi4o7NPcaKligP0Tbz72ZVWMw3zsCupHeEJ3GGy+Y69mVK/Tq5Ml2E/saVlxRHqwsLvpfd13ge1RJXSe7CdltjQR0U+b9+30umTfCDr3typbVXCj1CeKS1Dx3OCU/ppoIKoZupr3pFwGyIQyLdoWngazLij2SIxBaRafea+141Oz8V/st0pWhZ48J9VgmzLvxaBUeGe6TWQYfd+34vxeaOCVfEFR3cET4gaWvibT1hGbd88TjmY7TOvVFJ8RgKyB+ocfehn9J1dQvy/88SlWJ5gvXZ0ZWbFgn0gtjuINqbS3qQD3WxA9RrCFKjUxyhB0msE20pt7BAoXeKyOgGOlGhKHxPJvrhIoEVQDnN0GGkKRRv4sNcy94GNbIQ1DEUuM1VX/+ptnP7IGxBX4qy8HDQExsfP9Xvo85bzwxKDnpCK20/kAWToKugwZ5e3adjBP4R1RIIijCmWiaMFRaoUW3SCZuDNkAInwYgU3qFgZhjdI6sl+X/dn4HmFtSH/5+Oa6evfvN5BTysXUMxdvYTJG5I3S5+0Ln8PLsfGidLbzR4/XgmnGOdHCtAWo0lYQB4fMIADQ2zIezya6dl47itG/QBP8i2KnuWa2n8pXbC+BZwVesAzodTcduhqQnzze80yzr8ZPv4SXo124+IQG+ntyom7iuUMlCZNFst+fX9mLDhMyN0trwIlcARA8OttXfY+sZSaJGq2SoQtEjc4tIKxomhekq8bM01E1MUY/7+1+qWZyJUAbkFkkK1TbPD750ay4ho2u7PeD6/EIqrCxXOCtfJYAujlATYugFMP4NVd97fkNHGz0BAoolfKslzJBzf70LydM+G3kIxsRBQ3GqhZSt5QhVz+4Xbgr9rdU7Xpf+amwzXrN3R35xNHH/YqalPPvmv44ouynxb/3/8AcQp+Cn4Kfgp+Cn4Kfgp+Cn4Kfgp+Cn4Kfgp+Cn4Kfgp+Cn4Kfgp+Cn4Kfgr+/2P45b5BGyaeriiqffKjS32CItZUvHvW56fccs7YTj4vG3zsl6/f3hg4mt3x5aIf3n6a/yVuVUDA47ef+weETi5588ht0H+yJMfWCUOWq8t5+eOi8iQfjbq8kvhieWTs+B12g5LDs4HHEsVK5TQI5AZx4sk3c1J6fyuDmKLXzrRXXJKYn+tlr7MCycBwpgtZ1hPp7mI2a/rnu3RbfEPrXXptC/i6ugiNgsdc+92pvluPHXszJeMjNy1wAtGoHAIZ5XL+qBj3/qW05wkmubcnUp+AiLHNOJwpUOD8X73hN5Dlal4YpYZXiIKNXuCK4x7H4tRJM+TbqHtDFWZdJt/wuIEj8zw8KXNwalHdcksG4ZxlLWiCpJziz4XaYUldoqKcdL6DdO3qjXeYcWp4ucgWArn7oqRHjSsYra+Z05F9x/brr/81cePFZ26aBVLKNx9ZAZ8B+bbJ4h1iwXSQPU+P9p3985qw2kH43YVaUvMc3igeAkE64kj+zRd2Pzv0229FE/dnjshLgRlHLo42lhFhkLstAaEFWe8try63jkh+OZzToy8tl+WnmXu+4ZnGWWyZMbG8OH9cIlDIrMkvJXnaGZTXyjThH5UC0ki8Fi1UxpnrdafR+iQtZQ5ZZYJXvV6b2F+1TYE9rJZ9FWPIYhjbTIYLlrCmMvwFfLixJphub61wRLXpqpjb81d5ZGjxVMY0SK6N0xAyqEd8S6qYdSrh2grHXvq+4ZQh9rgwEq3eZpHe/+ngcm5LVWswNRCxnRt7SCycY3rNKDoeuNmajVFW0wXxxB7s3ZmIPpqEv3R6S8eRpEkOQ5fR1nhRFQNPwW+sY8yFJ1nl4lOMqVJTKczLeWT5CHrEnV5yK9UnOKFlcPVC+/KaTesgd/f6N49Ts90rb8ihi34QgSHinXFvCcwrM3p5207v3hUPW0hxNTrfzK0xmslHluEbRZILKR5URCw1OZ3undC9yNpUfULUhiXA5vO4PDu4dgU5HBDsp15QymSdeKUr/STmQlYcm/5Q3LcscNYMyGxk0LPIorpqHEdi9/XAllD/5n+cW4u32sdr6opReXBQwVixzrTbhOLa3FxEduFWpfRX+Qnt49oLMuXRMgYyoq0Ps9vqHGKNg3fMzvCK4g4AL6pFm6VdE/5rnNnFnx3PuxGzrR1R3NN3XVL7OcQjSpAV5wBI1R0Ie2RQRMMgeluoau6iH5i3HHQB1YRBQtp23KqNN5u6ooESTnpTV5yo3NTJO0S9sJ4tVwCH9vgkiEu0CO8xmfSWY++RQTyTr7md6kN3GJezLpKUHIXYexTuq3kqcWb4PkMwRbChy4zeRyb7+OZoZ4Nn7jTIbNHhIuLYyZyRbqCri8+qJ2vOziHiUsTXA4kaRduMa0vN91Y3TD/RZzjByuEi2j0Wm9fGo5x78hl2HMMJgCtiKhimgUg2iRxubFRqapgLtOfKahhMNwq5kl2hTKFhubh0VLoyxS42VrG8x0HIKWAqx9e1VtZfA62GDvQzeu62T+q69S7xzLxxvOSM/l8V1ieRLyoKPzeE0vCq/koTqY6eNfqoILMWFcS1TnUhD9Vq6V7eFN+Gg6L8tVDMbxwCXn8J7hUPOo71qoZP6vsTrcMdJoSUznysu59CGC75CJIuRwRxLazIrqxYYn3ZQsxMKitNCtQ98PmDc6Ta1b9MSRBqDt+ENh5PGRMXZpJJ1qHdvB3nJRTjuGyIKyMQyZexBY06YrqcRBNEh1H6tYdzY9Ou6VRutYPC9PjQNxmMmv1xcOPTZ7qflqU32RCUvp+4qOz4/9pnJc6/ktqsLcqz9xp5aoDSTdVVw9oi2GbfkbW0bJU1Tfnxy8HcpW3LcjnsMVbDGu8DacZ1HOuzKvYugZBWyePv4MFqNhmfH9e7LMn5FPQZRlYc2T+A2HrLq28LMHRJZ/vl9JKUrzP50tyUMVteCwZJ3YsXr0ZdrWo9SOx2m16BZxdCV/qJYxqIjD6WdvOEhW6TLCphHqDymv6gv1N2xLxeg8cAq/EpYXCaqDWyq03r3iNxasXMVOjTshdSKn8r8pswT55rEB0/8BX2d6rBphVYYDjZHkOMwd6wi7Tl4hBQ+oxnupLORdwmne9nk9HXXAaGvMnnOh3tuMgZfuwgkajS3qEyVjnPTKfbOTQFeDZAZ4tcsivD95u/Uj3CNxKHK/wqeK0uIfbx7dHc0Fkq2eKGufXDWz6FwM7aZ1bQ8MvCNHBr3onVlHDk9AeIfA7Pk4q9vNfoxeUhGTHxAPWhbqeMz/ukwrcxjlHh+BLBNFRtAEyMHCZyu0wgLBPsdWuLoRrOF5yq98rUXJbUblQq6dp5FZhpmIobOu9fvrZfxg8I/dL/KvbYPuoOrNuuk5eiRJeUGfxMSTp0RBoPc5HNCLI6yhRQwlAFWcnt+JePCLt55rBfoFCeiXbJrYlnr0WXXrBYcUXYXDA052q9JdqeYAZPyXmts5Z1INo1Ts7Kj3cR91akLnuMEAGy2TZCVkSp1wHCBTnmMylmCBDahmv+5QsmvhAbJ5nSKUzTwE2usHXinTvHvHS4ISptMY5IWshi9DFWmj9yo65d2TDbzhl5y+GwcXzznYnA66HkrfNCf+NdalfQ2BGQ0h8PbcXwjyvT7kSr05LO9Rk+FTFkrjjavO9OOS+bLFN+ILt10nWtgbjP0vOlcWAIFfpx1cwcJj20+8AO6ukc+6WOkBd/MK18scMzrWdtL3bzvw2tlapTntpZTlTbXzugQgZx71YszGFguU8YPOEeAP4La/Swx1PjkCdnEFX6ONmi9My1KL2Pd0/mA2UxcXahzjY6sV0YpVJ0D45vxEJnpfnIvQ+/a0uqEtMdGCIXXQXNZanMBRrCWwfmTKTX/jB2avVgbkf05mjC9IF1YESH44rqmgPH8nfTkvEUFfpVhFtQDBvXpkt1mn4DdH1zp1Q9t/Bgna95bZW0pKd9k62TrBL72q5A+EYxHIVg+DIlGa5wvFGKvgPSlO3rBJaQIm9O//SHyf8IIRx5BCg7z2UX6mfe61C3g/mT+pe9tmWwv7+Rbya1s8XTIOmco7fHKf0lcvwBEbRValFh54pQ8lTvBNqilQ3OuQz7HEGh6Dr+i4NiBbRhWf6gPQ0jKQnW4s9wDXDHXuL0Vx7lcauCHMZhbVoEfQ6T9bCCnZQTbcz/tb4ttXXX2xZto24whJ2q6cQyLk48PZvmhw8Nm5F3QJ0Mw3xLp3DQz3T3hx9hIBN2S3igqdL3XscGV3o+M3484rOdy09OSyP+EwL7wkIJN6HHnu7rtHPEQP12XpWfqDi0KoHGot2attuNHCCpYshtzqWtJpOKd4EJcBeJzEOTGYol50wwukAEncnbWT/uRQATEHHjXu+NmCtvWyb/5vlNEBvsqzSJoadcQOxDRgp8tWK71NGHSwRkfQ5Fb4Riv4FVgqXJhd54yaW5UG+YYZ96iA/q9MZ59lwrFQGQK+M6wMO8x0bPTJct4KF1YYdyIhDsnQr1Q9l/eF0Y2cKcFy061G9r2WLDFa4XsfYel7/4wlG4gjxLpX6fciUwatR7ajxhQgH2JZEikvCY9GylwUek0i5752ajJ0IwJDXxKHXR6G8eMdQzSq8jZR0AwtaSal+BeUSTzixTrpMYOS8mlFh9TfdzXJ2kQz1RVsprWkta/XqjCCsgRzodHHFuDSzsifKB2aT6W9GrLkfXHuy3lVgjGw6cVIQmR+25YBdp4URXCuVdOvXFQwR4yMBlgcK4qgPkN+aZx3bZLyYTKIB2Xxj5DNjJwmjlqxt7IusOvPNBB+WlOaR+44C4eLxbYuoun0N+fSySVa85n7DE0JZEfv1rO+6mA6OdOH3NCZf70pmN7UZS/v0yiicK9FA/jvVxpstgoZ82CYzqc8EYHxb9TcWnsmz6KERfdVpMUv9aRnZltT7tFq+A1aIjbXhbyMDuQ/+l9+L8ZvtI/wP1qosKHwOfbeT33nXs/rX0EOhyHLabwPJd3ed+fU6Ukx7gbhmg3/U9rWgc+cPrC7BEsbKCrCcbqT8lmRu5hav9XZxRvLXJ+tv25A2cYYHFKBCgjC/nuPDsB5wTdjB5QJiRecSnog8597s6e8vPPmhc35Y3DdOEY6ybhttpPwcCO1B0QxCQEs9/Fxg+L+SxFEMXOAXhfwkjSRj6tLZfqlpFPZqK3qpJvgbo9YnEsWwibjMgRxup2Wobp9iYP4v2DB/j60ZthOGnDtP3u9EWFZoNSyqqfbRDbjLFB3MMHlzeR5CWf1sEdbpCCLljGkhfGD62jRWJmg3Z82/M9qgTFDpUisjQRcZsCNQ+C1dcX0a2fRkm1moMoaU6D8jRc1m3UI69rSv/9MujoMH9+PA8ZIH6tpe3E/lI2wy07t6kJJq56Hu1Upd/4At4ZC9dC8jK6l1//C4Mp+WTNF3l2gZtvbbHK1y8OGYmBCJ2+PCqgaxbo04nhaFGr83zjgGnA1EpipuAtJNvdQGceI4R7CVLatK6YteqJltB9PNKnU/kxNci8bd+d+qyLvb7N1MUgFKnBzRpc6iKTfqSQNJgzzeHlQ8Z2GAJD5wrq/STX/9CSXqECj/wCRKGCSw2m5InHvqP9dwYELTAQnuwgZHdgX7x0qvZPPck1B4wbPOfyBj1P1L2+Kz0KXXf8g/IXbn6USwlWp/0SXh9Mft1c71gdGDkvgQdm9rFhgsiKCZ1+eTXIW0JGAw1ui8yi47YgNPgdtPdzKH+ZejvvyKfaDP0aBvK0+Fk3SwOjgn/AxxTxc4ubE1NuTbRue33upY1nuI+NqVnrHRUiz1aH37ozTdPdWZOzsaQ5N//17+SanK0hrz4aXK4h0DmZP8dIiFRg/kI3TDz2s/zdvVPvPXDus3fl3635+f/AFBLAwQUAAIACABaUXhSSb0WYU0AAABrAAAAGwAAAHVuaXZlcnNhbC91bml2ZXJzYWwucG5nLnhtbLOxr8jNUShLLSrOzM+zVTLUM1Cyt+PlsikoSi3LTC1XqACKGekZQICSQqWtkgkStzwzpSQDqMLA0BIhmJGamZ5RYqtkbmYCF9QHmgkAUEsDBBQAAgAIAI5LSFP2sQ5CowUAAKUVAAAgAAAAdmlkZW9sZWN0dXJlL2NvbW1vbl9tZXNzYWdlcy5sbmetWN9vozgQfl9p/wcLqdKdtNfd073sQ5uKEKdFJZgDk7T3glxwUmsB5/iRNvfX39hAmtztCshWqqJiNN+Mv/lmPObq5jVL0Y4XpZD5tfH75RcD8TyWicg310ZI5799NVBZsTxhqcz5tZFLA91MPn64Slm+qdmGw/8fPyB0lfGyhMdyop7enpFIrg1vGpmWhYPAnjo4Mn3bjBxzip1oalr3ESXRFN/arjG5laiCv2eOnvhG5DkEgeRaL5SpSPjV5xZ1nBNCKVlEnulix5hMZVXJDE1ZcR6aay7tW5PaxI2mIQC7gTFx2U5sWAUUoqca4PPyPOwAU2q7t4BoxjEYiCeRimqPAl5VwMW5qI49w8YkOJ9BSryOPiq3Y7kLZzYB2ny/YU1Dwg7rREiUs6LQxI0A9BzzEftRYGEAVdCERkHoecSneAYRKrWIrE6bhIgS5bJCZb3dyqLiCRK5FhQ7YTiTo7gJ7m03Avd6f+2y7dj0MVoQxTWtixyB83dz4hJ/YTon6Ov1O8B7Pg6wS4FO745QYky8gpc8r3iBts+ykmPwlMwiNyLzyCKhS1vFoYs/QxzozLvhYor9C1XSF5RQ2E/3KrgY4WgJfr4jqCU4O09QKxMIWJj+fcOJ5WNYmEUrm94ZE6vgTMnmRVTPSATbQjUlvmNp3eir7Z197rpOZ3pe2ze6uKcs/tZnbZEF1N9j5JBbEgWgBLCzZLZl+R45ciPRL398/fL69cuv/UAu9YnTVHPk4gdIk/odZweqWYJU4LfXLvR90FcrDjvQxap242BdrI+yRs9sx1Xf3wn+oksT9CeKtuWrF7GEhbzuFfeMLEzIH0ia+raltAEalEWx/9RUfF09ywLclSgRJXtKIavKp0qoer9tpN+kVaouAb0jkRkT+WW/65XrEHOm87sAYZm3qlAPmwKkE3itpp1S7Cdw8ZKnkiVoXXAAJAFi220q4rZ/tZLzUrbvi6KtZDMIVsQHdrEuZIa2rCxfZJGcsHwcTx+w7VoEEmnRI3DVZw/AsD8BY0NR8LjqB4MoTZ2fVhcr2wUCI6rlqCSR1WUFac+2Ka+4jlaorbC4OWP5WoI+Ug7Hrs4deNdi6U2TY4audRdN6aH6HFbn8fNAOxDXd/N7nM265Cc5642pRYMx5QGqA8qRjLEg98aE3I+xeMQwX8BPn83RoAN12xVVV7QxUzWS7tszSKlpJ2RdwoqiBEpLZ6Qc5yXAcCK41DadH7SGBrQ7wzdixyGMIuFFL80kpI7t4oja1IHUtY99VtDjLDyDmQyOKvuvaG7ajj4Z/qtXttdTBkt2LI/V+BozJYQ9vEtEot+pWtFR/12LfxCr2v520bZGd4YfLi5HxnPSTX9QRqyqeLat+lwrmtvwz4lC9YUfhjBk6+f5PwyB75KZo7Hxp/NzMp6OyVFvED/J1PBsvXck7aSJ4ZSG+sZwsKbDrVwCTueqP0r0NqTa+VoOx2hr/7Aw3HKFp4FNwXbFn0pR9Y4iui4GH266LM4/1SBKEvowzp6QBBzJuoh1t+wn6Q2jJemwMMCyG7dOzpkW5+huDBtKRQbsJQMwwwXu+G+OhxMeV7JOE13EqfimjwjYbp3x/w9y6wJu+2o1ZWUn4uaEuvmZKFqSGqfeiFHqUIeD1XFUhudrJAinOuYA7mdzOP7W6z4LasPe32WWZk1jy2QGS72RUkIcanuRZak5DbzWT5Wo0v5R4mB4Z7qgQXVXglsSDNLflD54IqDPambVrSmFW9NQwHnoOAHcCrHbRDSv07SMYVjPz0AA+hsU/AoBrQ9Qg67vHZ66srUC0lguf62GfSLrELpxSJuTukpFPtjWM8OgtfTUYTrYzjEfW7MBl5mD1aEJN6Zd7x9hvzzmymsn1XF8vfVHDeJ3zXWo/ZI4qpdo46VMoWucWh6eSv1B9erz0ffVfwFQSwMEFAACAAgAjktIUxUeYBujAAAAfwEAADEAAAB2aWRlb2xlY3R1cmUvcGxheWJhY2tfYW5kX25hdmlnYXRpb25fc2V0dGluZ3MueG1sdZBBCoMwEEX3nsIbCF2HQNelRagXGHGUQJIJmVHw9k1EbWnTZd77P8OMYhQxfmJd1bWCWegpEEVLnFE173e2DAtevXEghnzCgrznSiY3LFFoIzJ62ZQewXLK//BjeGthPT/iI14w5UJnHOpLqbCZXPKwmGlj3RpQjxHTgC+Yc+iht3jDtSeIw+MM7Bv/1bmbNpsd3mlAHSK5IKr5QFW613H0F1BLAwQUAAIACACOS0hTp4ruNgwFAADlGQAAKgAAAHZpZGVvbGVjdHVyZS9mbGFzaF9wdWJsaXNoaW5nX3NldHRpbmdzLnhtbO1ZX2/iOBB/76ewctrHLfTvtRVQsTRoo6XAkbTdPlUmMeCrY2dth5Z9uk9zH+w+yY0TCFAKNdW2t6e7SqiKPb+fx+OZ8UxSOX+MGRoTqajgVWdvt+wgwkMRUT6sOldB8+OJg5TGPMJMcFJ1uHDQeW2nkqR9RtXIJ1qDqEJAw9VZoqvOSOvkrFR6eHjYpSqRZlawVAO/2g1FXEokUYRrIksJwxP4pycJUc6UwYIAfrHgU1htZwehSs50KaKUEUSjqnNNIyJaJNSpJE2G1cgp5ZJ9HN4PpUh51BBMSCSH/arzy0H2N5PJ2S5oTLgxi6rBoBnWZziKqFEEM59+J2hE6HAEGoPRHmikR1XnoFw2LCBdWmXJuPPdY8PSEGAGrqf0MdE4whrnj/l6kgyIhPMgqqZlSoB0aWxBUpNHXQzkQ9GE45iGAcwgY6yqcxHc9dym23PbDffuqtfKVbVGBF7Qcq0wfsu72Ea+23N9tx24vbtPXmdLxGtWcS/rXmtLzI37yfeCbVdq1y+3hXQ/d9pbYeqB12lvYYdG57Jbb99utaPPt1231/LaX+6CTqcVeN05KvPKBf+rlJZduQIuL1K56LB6lMZ9jimD/PHEaxXRkIEYlkMSiCaF6BpgpoiDfk/I8LcUM6onkKggztA9IUldJRDlPRNPVcfEiDOnywlBMQiyIlZP94tg3ds/Xdp7KV9+vq9n1awUCaw7Elq8s/p75aNC/9PDzeqvUbQCCTTBfNISw3fX/uh4nipPypvVf07Nytgk9jaWMsugq+q/aL79w/n5Hxwfb1ZhzWoVrDUOR5DZ9SwxL47MpKixPQ41HcOlQZ7oOkgZ89MkEVLPc/viYKHEGprKQPCl4DHPqC9YVJwaifskauOYTC9Ell+I/j3lTRDec9AAIp3BkXYSwpGPOdzDVMMxhwWHSvtKU53dv82pdF1SzNAVp1AoEHTprxx7OMJSLYV2cUTm6gtrXbgcc3Pnz2vlcKqIjWDbZCvFYJdWtJKMqUiVPeIaSpDYSrKTaka5lWhvlhgtdc6j2UbYjSFr2QjekL6i2s7EAhU6II8PhA2oCR6tQkkIt1L7kWo0KCAoFnancyNSFqGJSBGj9wRpgUBROC+kRwQtllxoIEWcjUJROHUYNKbkgUTnNgvdwhJxCkiTnBjR+QrfUvod9clASOAleAwlK4zTqXvtvp64CH3Q/AfxJ1ipudJ4ZoMPecnmtS/crx+MAXE0xlBkbkcOWZDEiX4TfjxBXOgZDswRmtyQHXpEo2zOZm/WC47wOPMk4x0ZKfgQhQPIOWEihBRKeUpsCUPMkeBsgnAIIa+MX2ZJCEZyD8yp1asVzOHgNNnTkI4hgoSMiLTac3lv/+Dw6PjXk9Oz3dJff/z5cSNoWiRCHjfL5VViY2OzYI180pi8gFvTaryAWttwWONev+JK82GNfKZgt8Y+bUSsgSvtiB1yTVPyAnhDa/ICckODsoJtChmbVBUt4D2z2Xoj8K694PYucL8GywRZNKzWNZWSKbuer8KyivgnLsI6VwEYzLWqVFy/c9VruL5VpTLzHatMZsfZ7ljVXl8syy5TG3QX6gIrFeDiHeZVBFy9jMZQN0XvllnfIZLfKSx+RHOSh9bbhMWrjuvfk1L+q6b76XviNzKe7156nzqti/+D9x80Yv5UvCBdeiNavKhb/ihgZmLKaYyZbwr74ktC7eiwXCk9P7WzA2zLn2ZqO38DUEsDBBQAAgAIAI5LSFOPdlX+bwIAAIcIAAAkAAAAdmlkZW9sZWN0dXJlL2ZsYXNoX3NraW5fc2V0dGluZ3MueG1snVbbjtowEH3vV6DtB9AlEISUIiVcRFV2QQs/YMgQLBw7sie0/H1t5wYkWdgmL3jmnLmcsR08daJ8/K3T8faCCbkBRMojZSyFrUPDny8hVWTHIAxSRMFfxt8HvusMfa9rITX4UZxBltj5fDIb9FuxlwQko/xkkG4Q9HttSC5kTFgZdupM3emoDWwq2DAawpIqnDGIgaMm9UauH7RmSEgEQaRhjn1aYYxcdmRvKp5N/dHr9DOgFsJEfP1h3lagSNJkTTiwLP3Q8dt1qMALIKGel1HON28bQwGDPUK4+h9RCvLXiRq/I3Jtyl2YefxCiAOtWyRFykOzi3oD132Kb6hb+Ivvdg88briBapq3u9E8XyFucgHMYFzHd54iF6Raz5/vcWVEVm9EnkCqh9Wiru6hFnhM4x0nlD2xs5HGoM8i3FTcd/p++/lFIRjS5IbxIEnG2GbFz4bmbccmgdAHXmsob1OMnHn/Wpj85/UV5iFFBvak3N1sZ6qovs/GKFPwusUq86mj+LMUkcid5dLmaI6oC+YoBWtKRVIUCz3UPFy5rJKtUrSa24vtKuutvcJPJrnpQJjKsaWtgq0lKH1Mi4v4KvC9p+J8gBKp3IOqce49FWeeMqb2EoDXSDVXPqdmsayKuq7mgYUgrGPFl3DAcnJ35jJBUxxP1UezQSLxajbZOu+OnMHnNCZIBdcOBFU01+DJOEyIJNfXOosh1exVCWv9lSiDqYLQ4GmjbPWpHfeaKNaT0Tg508hat/qLOz7oqXjdO2OGBG6+9b/hshNEhu8lJO+91Z2xdY9pDG9Cb/FEijhBr3tlsvOpxqB/mz8g/wBQSwMEFAACAAgAjktIU3yfhAoCBQAAXRkAACkAAAB2aWRlb2xlY3R1cmUvaHRtbF9wdWJsaXNoaW5nX3NldHRpbmdzLnhtbO1Z3W7iOBS+71NYWc3lFPq7bQVUlAZNNPwtpO30qjKJAW8dO2M7tMzVPs0+2D7JHicQoBRqultGK22lqopzvs/Hx+d8Pk5Ll88RQ2MiFRW87BzsFx1EeCBCyodl58avfz5zkNKYh5gJTsoOFw66rOyV4qTPqBr1iNZgqhDQcHUR67Iz0jq+KBSenp72qYqleStYooFf7QciKsSSKMI1kYWY4Qn80ZOYKGfKYEEAv5HgU1hlbw+hUsbUFGHCCKJh2bmlIRENEuhEki86Yk4hM+zj4HEoRcLDmmBCIjnsl51fjtKfmU1Gdk0jwk1UVAUGzbC+wGFIjR+Y9egPgkaEDkfgMMTsiYZ6VHaOikXDAtaFVZaUO1s8Niw1AVHgekofEY1DrHH2mM0nyYBI2A6iKlomBEiXxhYsNXnW+UA2FE44jmjgwxtkYlV2rv2Hrlt3u26r5j7cdBuZq9YI3/MbrhWm1/Cut7HvdN2e2/Ld7sOV194S8Z5Z3GbVa2yJuXOvep6/7UytanNbSOdLu7UVpup77dYWcai1m51q636rFX2577jdhtf6+uC32w3f68xRaVYu5F+psJzKJUh5kcjFhNWjJOpzTBnIx4usVUSDADEsh8QXdQrVNcBMEQf9HpPhbwlmVE9Ap6DO0CMhcVXFUORdU09lx9SIM6fLCMExKLK8Vs8P82I9ODxfWnshm36+rlfdLOX61RkJLXbs/kHxJPf//Hiz+2scLYF+xphPGmK4c+9PTudSeVbc7P5rbpbGRtdbWMpUQVfdfzN8h8fz/T86Pd3swprZSlhrHIxA2fVMmBdHZlbUxB4Hmo7h0CAvfB0kjPWSOBZSz7V9cTB3Yg1NaSD4UvGYZ9QXLMx3jUR9ErZwBCXcqXMHDaCuGWxgOyYc9TCHQ5dq2NQgR6ikrzTV6WFbn1pXJcUM3XAKXQFBzd7KJgcjLNVSIecbYg66oNKBozALbva81g4nitgYtow2KQa7Y0UryZiKRNkjbqHfiKws24lmlFuZdmcyaOlzVrs2xm4EGmVjeEf6imq7EAuU+4A8PhA2oDrkrwokIdzK7Weq0SCHoEjY7c6dSFiIJiJBjD4SpAUCR2G/kB4RtNhgoYEUUTrKsJomDBpT8kTCS5uJ7mGKKAGkkSJGdDbD94T+QH0yEBJ4CR5DfwrjdJpe++8nzgsdPP+X+GOs1NxpPIvBp6xB81rX7rdPJoA4HGNoKbcjB80jUaw/hB9PEBd6hoNwBEYb0k0PaZi+s1mb9YQjPE4zyWRHSgo5RGEDMk54EYC6Up4QW8IAcyQ4myAcQMkrk5epCMFIloEZtXq3gxkckiZ9GtIxVJCQIZFWay4eHB4dn5z+enZ+sV/4648/P28ETVtC0HEzXdYT1jZeDayRL64hb+DWXCzeQK29Xljj3j/jylXDGvlKe26NfXntsAauXD7skGuuIG+AN1xE3kBuuI6sYOtCRkaqwgW8ZxZbrfnereffP/juN3+ZIK2G1b6mVDBN1us9V9r/vmi5+j+v52rf+BAf16oxcXvtm27N7Vk1JrNUsRIuO85W26rV+mrZZZlWoLPQBli5AOfsMGsa4KRlNII2KdyZkO6gcHdUBa/ePOjGMsgK52Oq4F278zMF4/9QWWeVek1dUY9E1IB2JLMfFLWe2/Su2o3rDw0ftYvffzDp/mn4sqf8e+bSB8z8u9ryN/w9GF/+l0hl729QSwMEFAACAAgAjktIU5NoQH6HAQAA2QQAACIAAAB2aWRlb2xlY3R1cmUvaHRtbF9za2luX3NldHRpbmdzLmpzlZTNjoIwEMfvPoVhrx52LWLYW1kgbrIfJvoCRUZtLLQpxWiM774UUSmW7G57oTO/aec/dHoaDKvhrJzh6/BUf9frtV4rWcLobttabNxiExabtNgO2rYmrIDadh41qYhOLnt2DTY41sFSWpCEQRqUSvFcO52nCfbQFDttEXwPso3E8Vs0cQ3kKEAymu8awAsCd9wGci4zwtqbhCj0Qr/N6GMWjKbwQQsVMcggVxd27Hs4MPYTZAPB5uJF9TC8jBwTsmqyiULsv4RdfyWpiX951tPwc1GKOcmB3c6YImwqujMzICnNGzDGerbBAhisFKTf/5B3jfkzX2EJkXOd00zX8V1BFlQV2Ehe5mnzZ8cTz+sN0xFLOKiv+k/1irFEaGHXi6HHb/yiEddU1kMY9cZcWZuex1tW6HIVn0TuQBZ9KakqhT55altmSU4o679bimZQ3XToZuMiF5tNoThnioouaNnyAi5viUVTPU1EBLxqnqoI8mFDH8Vu7BidrjqdziyPyd58IwbnH1BLAwQUAAIACACOS0hTvH0190oAAABJAAAAHwAAAHZpZGVvbGVjdHVyZS9sb2NhbF9zZXR0aW5ncy54bWyzsa/IzVEoSy0qzszPs1Uy1DNQUkjNS85PycxLt1UKDXHTtVBSKC5JzEtJzMnPS7VVystXUrC347LJyU9OzAlOLSkBKizWt+MCAFBLAQIAABQAAgAIAIpLSFMyG7oi+QMAAOAOAAAYAAAAAAAAAAEAAAAAAAAAAABub25lL2NvbW1vbl9tZXNzYWdlcy5sbmdQSwECAAAUAAIACACKS0hTFR5gG6MAAAB/AQAAKQAAAAAAAAABAAAAAAAvBAAAbm9uZS9wbGF5YmFja19hbmRfbmF2aWdhdGlvbl9zZXR0aW5ncy54bWxQSwECAAAUAAIACACKS0hTH1SKajADAADHDgAAIgAAAAAAAAABAAAAAAAZBQAAbm9uZS9mbGFzaF9wdWJsaXNoaW5nX3NldHRpbmdzLnhtbFBLAQIAABQAAgAIAIpLSFNxV5SdFQEAANECAAAcAAAAAAAAAAEAAAAAAIkIAABub25lL2ZsYXNoX3NraW5fc2V0dGluZ3MueG1sUEsBAgAAFAACAAgAiktIU9ebcJYrAwAAbw4AACEAAAAAAAAAAQAAAAAA2AkAAG5vbmUvaHRtbF9wdWJsaXNoaW5nX3NldHRpbmdzLnhtbFBLAQIAABQAAgAIAIpLSFOOc/b6agAAAOUAAAAaAAAAAAAAAAEAAAAAAEINAABub25lL2h0bWxfc2tpbl9zZXR0aW5ncy5qc1BLAQIAABQAAgAIAIpLSFO8fTX3SgAAAEkAAAAXAAAAAAAAAAEAAAAAAOQNAABub25lL2xvY2FsX3NldHRpbmdzLnhtbFBLAQIAABQAAgAIADtI9lLDxJh2RwMAAOEJAAAUAAAAAAAAAAEAAAAAAGMOAAB1bml2ZXJzYWwvcGxheWVyLnhtbFBLAQIAABQAAgAIAIxLSFMGoq6pcgYAACYZAAAdAAAAAAAAAAEAAAAAANwRAAB1bml2ZXJzYWwvY29tbW9uX21lc3NhZ2VzLmxuZ1BLAQIAABQAAgAIAIxLSFMVHmAbowAAAH8BAAAuAAAAAAAAAAEAAAAAAIkYAAB1bml2ZXJzYWwvcGxheWJhY2tfYW5kX25hdmlnYXRpb25fc2V0dGluZ3MueG1sUEsBAgAAFAACAAgAjEtIU7+0m5F/BAAA4BYAACcAAAAAAAAAAQAAAAAAeBkAAHVuaXZlcnNhbC9mbGFzaF9wdWJsaXNoaW5nX3NldHRpbmdzLnhtbFBLAQIAABQAAgAIAIxLSFOe/JsgfgMAAOIMAAAhAAAAAAAAAAEAAAAAADweAAB1bml2ZXJzYWwvZmxhc2hfc2tpbl9zZXR0aW5ncy54bWxQSwECAAAUAAIACACMS0hTYrAS43kEAABqFgAAJgAAAAAAAAABAAAAAAD5IQAAdW5pdmVyc2FsL2h0bWxfcHVibGlzaGluZ19zZXR0aW5ncy54bWxQSwECAAAUAAIACACMS0hTokUPGqcBAABrBgAAHwAAAAAAAAABAAAAAAC2JgAAdW5pdmVyc2FsL2h0bWxfc2tpbl9zZXR0aW5ncy5qc1BLAQIAABQAAgAIAIxLSFOUE7MiaQAAAG4AAAAcAAAAAAAAAAEAAAAAAJooAAB1bml2ZXJzYWwvbG9jYWxfc2V0dGluZ3MueG1sUEsBAgAAFAACAAgAWlF4Ujxd8cOOJQAAzksAABcAAAAAAAAAAAAAAAAAPSkAAHVuaXZlcnNhbC91bml2ZXJzYWwucG5nUEsBAgAAFAACAAgAWlF4Ukm9FmFNAAAAawAAABsAAAAAAAAAAQAAAAAAAE8AAHVuaXZlcnNhbC91bml2ZXJzYWwucG5nLnhtbFBLAQIAABQAAgAIAI5LSFP2sQ5CowUAAKUVAAAgAAAAAAAAAAEAAAAAAIZPAAB2aWRlb2xlY3R1cmUvY29tbW9uX21lc3NhZ2VzLmxuZ1BLAQIAABQAAgAIAI5LSFMVHmAbowAAAH8BAAAxAAAAAAAAAAEAAAAAAGdVAAB2aWRlb2xlY3R1cmUvcGxheWJhY2tfYW5kX25hdmlnYXRpb25fc2V0dGluZ3MueG1sUEsBAgAAFAACAAgAjktIU6eK7jYMBQAA5RkAACoAAAAAAAAAAQAAAAAAWVYAAHZpZGVvbGVjdHVyZS9mbGFzaF9wdWJsaXNoaW5nX3NldHRpbmdzLnhtbFBLAQIAABQAAgAIAI5LSFOPdlX+bwIAAIcIAAAkAAAAAAAAAAEAAAAAAK1bAAB2aWRlb2xlY3R1cmUvZmxhc2hfc2tpbl9zZXR0aW5ncy54bWxQSwECAAAUAAIACACOS0hTfJ+ECgIFAABdGQAAKQAAAAAAAAABAAAAAABeXgAAdmlkZW9sZWN0dXJlL2h0bWxfcHVibGlzaGluZ19zZXR0aW5ncy54bWxQSwECAAAUAAIACACOS0hTk2hAfocBAADZBAAAIgAAAAAAAAABAAAAAACnYwAAdmlkZW9sZWN0dXJlL2h0bWxfc2tpbl9zZXR0aW5ncy5qc1BLAQIAABQAAgAIAI5LSFO8fTX3SgAAAEkAAAAfAAAAAAAAAAEAAAAAAG5lAAB2aWRlb2xlY3R1cmUvbG9jYWxfc2V0dGluZ3MueG1sUEsFBgAAAAAYABgAZAcAAPVlAAAAAA=="/>
</p:tagLst>
</file>

<file path=ppt/tags/tag10.xml><?xml version="1.0" encoding="utf-8"?>
<p:tagLst xmlns:a="http://schemas.openxmlformats.org/drawingml/2006/main" xmlns:r="http://schemas.openxmlformats.org/officeDocument/2006/relationships" xmlns:p="http://schemas.openxmlformats.org/presentationml/2006/main">
  <p:tag name="GENSWF_SLIDE_UID" val="{DC46AD86-D9CE-4CF6-81F9-4B97A00D89DB}:546"/>
  <p:tag name="ISPRING_CUSTOM_TIMING_USED" val="1"/>
  <p:tag name="GENSWF_ADVANCE_TIME" val="32.210"/>
  <p:tag name="TIMING" val="|3.187|2.93|19.373"/>
  <p:tag name="ISPRING_SLIDE_ID_2" val="{A1E1E59E-AF1E-407E-8448-41B4F815C7AE}"/>
</p:tagLst>
</file>

<file path=ppt/tags/tag11.xml><?xml version="1.0" encoding="utf-8"?>
<p:tagLst xmlns:a="http://schemas.openxmlformats.org/drawingml/2006/main" xmlns:r="http://schemas.openxmlformats.org/officeDocument/2006/relationships" xmlns:p="http://schemas.openxmlformats.org/presentationml/2006/main">
  <p:tag name="GENSWF_SLIDE_UID" val="{F50DA034-C96E-4F4C-9830-E7F218DF508D}:547"/>
  <p:tag name="ISPRING_CUSTOM_TIMING_USED" val="1"/>
  <p:tag name="TIMING" val="|3.746|3.142|1.366|1.811|8.49|2.154|0.926|1.19|2.753"/>
  <p:tag name="GENSWF_ADVANCE_TIME" val="29.598"/>
  <p:tag name="ISPRING_SLIDE_ID_2" val="{F09E313D-9F33-4220-9815-0E846EC9EC3A}"/>
</p:tagLst>
</file>

<file path=ppt/tags/tag12.xml><?xml version="1.0" encoding="utf-8"?>
<p:tagLst xmlns:a="http://schemas.openxmlformats.org/drawingml/2006/main" xmlns:r="http://schemas.openxmlformats.org/officeDocument/2006/relationships" xmlns:p="http://schemas.openxmlformats.org/presentationml/2006/main">
  <p:tag name="GENSWF_SLIDE_UID" val="{AE81A4A3-8813-448D-83B0-1B3649417A11}:554"/>
  <p:tag name="ISPRING_CUSTOM_TIMING_USED" val="1"/>
  <p:tag name="TIMING" val="|0.001|3.614|4.104|3.38|10.132|10.208"/>
  <p:tag name="GENSWF_ADVANCE_TIME" val="40.987"/>
  <p:tag name="ISPRING_SLIDE_ID_2" val="{6A5632E5-CD89-4216-9BBC-5F3A4D40C4A1}"/>
</p:tagLst>
</file>

<file path=ppt/tags/tag13.xml><?xml version="1.0" encoding="utf-8"?>
<p:tagLst xmlns:a="http://schemas.openxmlformats.org/drawingml/2006/main" xmlns:r="http://schemas.openxmlformats.org/officeDocument/2006/relationships" xmlns:p="http://schemas.openxmlformats.org/presentationml/2006/main">
  <p:tag name="GENSWF_SLIDE_UID" val="{FB91F16E-FEB3-4EDC-AE72-09938F61A80E}:555"/>
  <p:tag name="ISPRING_CUSTOM_TIMING_USED" val="1"/>
  <p:tag name="GENSWF_ADVANCE_TIME" val="43.678"/>
  <p:tag name="TIMING" val="|0.462|2.429|1.887|2.037|0.697|2.199|2.794|2.496|17.607|7.118"/>
  <p:tag name="ISPRING_SLIDE_ID_2" val="{185F95FE-C341-4E8C-9BD7-69F69DF46CCF}"/>
</p:tagLst>
</file>

<file path=ppt/tags/tag14.xml><?xml version="1.0" encoding="utf-8"?>
<p:tagLst xmlns:a="http://schemas.openxmlformats.org/drawingml/2006/main" xmlns:r="http://schemas.openxmlformats.org/officeDocument/2006/relationships" xmlns:p="http://schemas.openxmlformats.org/presentationml/2006/main">
  <p:tag name="GENSWF_SLIDE_UID" val="{467C030B-75A8-4D22-A8F5-C902359D064F}:556"/>
  <p:tag name="ISPRING_CUSTOM_TIMING_USED" val="1"/>
  <p:tag name="GENSWF_ADVANCE_TIME" val="14.630"/>
  <p:tag name="TIMING" val="|3.966|2.983|3.126"/>
  <p:tag name="ISPRING_SLIDE_ID_2" val="{FE84F04D-CC21-4D2E-882A-BED9F2755483}"/>
</p:tagLst>
</file>

<file path=ppt/tags/tag15.xml><?xml version="1.0" encoding="utf-8"?>
<p:tagLst xmlns:a="http://schemas.openxmlformats.org/drawingml/2006/main" xmlns:r="http://schemas.openxmlformats.org/officeDocument/2006/relationships" xmlns:p="http://schemas.openxmlformats.org/presentationml/2006/main">
  <p:tag name="GENSWF_SLIDE_UID" val="{61A593B0-C548-4B5C-A9AE-51F5DBD5DB4D}:557"/>
  <p:tag name="ISPRING_CUSTOM_TIMING_USED" val="1"/>
  <p:tag name="TIMING" val="|0.684|4.603|4.034|1.655|3.869|4.488|2.9"/>
  <p:tag name="GENSWF_ADVANCE_TIME" val="28.579"/>
  <p:tag name="ISPRING_SLIDE_ID_2" val="{BB5D6D86-D7B7-4544-832A-47EDCA843D43}"/>
</p:tagLst>
</file>

<file path=ppt/tags/tag16.xml><?xml version="1.0" encoding="utf-8"?>
<p:tagLst xmlns:a="http://schemas.openxmlformats.org/drawingml/2006/main" xmlns:r="http://schemas.openxmlformats.org/officeDocument/2006/relationships" xmlns:p="http://schemas.openxmlformats.org/presentationml/2006/main">
  <p:tag name="GENSWF_SLIDE_UID" val="{7E4D7500-E230-4F10-8F23-0324877E5999}:561"/>
  <p:tag name="ISPRING_CUSTOM_TIMING_USED" val="1"/>
  <p:tag name="GENSWF_ADVANCE_TIME" val="32.471"/>
  <p:tag name="TIMING" val="|0.001|10.949"/>
  <p:tag name="ISPRING_SLIDE_ID_2" val="{41A5BE55-E007-4C46-B3C8-70E955EC2FFA}"/>
</p:tagLst>
</file>

<file path=ppt/tags/tag17.xml><?xml version="1.0" encoding="utf-8"?>
<p:tagLst xmlns:a="http://schemas.openxmlformats.org/drawingml/2006/main" xmlns:r="http://schemas.openxmlformats.org/officeDocument/2006/relationships" xmlns:p="http://schemas.openxmlformats.org/presentationml/2006/main">
  <p:tag name="GENSWF_SLIDE_UID" val="{328678F8-CB96-4AC4-9EC2-551BAC9E965B}:558"/>
  <p:tag name="ISPRING_CUSTOM_TIMING_USED" val="1"/>
  <p:tag name="GENSWF_ADVANCE_TIME" val="29.363"/>
  <p:tag name="TIMING" val="|0.001|11.075"/>
  <p:tag name="ISPRING_SLIDE_ID_2" val="{E40A2BBC-85F8-45CF-BFE0-55ACE25CC01D}"/>
</p:tagLst>
</file>

<file path=ppt/tags/tag18.xml><?xml version="1.0" encoding="utf-8"?>
<p:tagLst xmlns:a="http://schemas.openxmlformats.org/drawingml/2006/main" xmlns:r="http://schemas.openxmlformats.org/officeDocument/2006/relationships" xmlns:p="http://schemas.openxmlformats.org/presentationml/2006/main">
  <p:tag name="GENSWF_SLIDE_UID" val="{F329E2BD-517A-49AB-986B-F1BCA60FC696}:559"/>
  <p:tag name="ISPRING_CUSTOM_TIMING_USED" val="1"/>
  <p:tag name="TIMING" val="|0.001|12.644"/>
  <p:tag name="GENSWF_ADVANCE_TIME" val="18.497"/>
  <p:tag name="ISPRING_SLIDE_ID_2" val="{4DC1A594-F48C-4C96-8911-5CF8F2AF7446}"/>
</p:tagLst>
</file>

<file path=ppt/tags/tag19.xml><?xml version="1.0" encoding="utf-8"?>
<p:tagLst xmlns:a="http://schemas.openxmlformats.org/drawingml/2006/main" xmlns:r="http://schemas.openxmlformats.org/officeDocument/2006/relationships" xmlns:p="http://schemas.openxmlformats.org/presentationml/2006/main">
  <p:tag name="GENSWF_SLIDE_UID" val="{50A24728-78FB-460A-B7CB-E63B29EA09A2}:560"/>
  <p:tag name="ISPRING_CUSTOM_TIMING_USED" val="1"/>
  <p:tag name="GENSWF_ADVANCE_TIME" val="25.888"/>
  <p:tag name="TIMING" val="|0.39|5.163|2.674|2.287|2.303|4.741|3.804|2.295"/>
  <p:tag name="ISPRING_SLIDE_ID_2" val="{DDC49B41-CCCF-42B2-9951-3482FDAB203E}"/>
</p:tagLst>
</file>

<file path=ppt/tags/tag2.xml><?xml version="1.0" encoding="utf-8"?>
<p:tagLst xmlns:a="http://schemas.openxmlformats.org/drawingml/2006/main" xmlns:r="http://schemas.openxmlformats.org/officeDocument/2006/relationships" xmlns:p="http://schemas.openxmlformats.org/presentationml/2006/main">
  <p:tag name="GENSWF_SLIDE_UID" val="{4900B9BF-08B0-4ECB-B936-D1E262F16167}:256"/>
  <p:tag name="ISPRING_CUSTOM_TIMING_USED" val="1"/>
  <p:tag name="GENSWF_ADVANCE_TIME" val="6.715"/>
  <p:tag name="ISPRING_SLIDE_ID_2" val="{0ADBCA1D-9E1B-4357-935B-4766AB963A64}"/>
</p:tagLst>
</file>

<file path=ppt/tags/tag20.xml><?xml version="1.0" encoding="utf-8"?>
<p:tagLst xmlns:a="http://schemas.openxmlformats.org/drawingml/2006/main" xmlns:r="http://schemas.openxmlformats.org/officeDocument/2006/relationships" xmlns:p="http://schemas.openxmlformats.org/presentationml/2006/main">
  <p:tag name="GENSWF_SLIDE_UID" val="{5A531D8D-3C62-4CEF-842A-B106E3DC6EB5}:562"/>
  <p:tag name="ISPRING_CUSTOM_TIMING_USED" val="1"/>
  <p:tag name="TIMING" val="|0.001|13.4"/>
  <p:tag name="GENSWF_ADVANCE_TIME" val="23.094"/>
  <p:tag name="ISPRING_SLIDE_ID_2" val="{7AB0180C-0433-4E32-AFFE-9A2F3C8E58B6}"/>
</p:tagLst>
</file>

<file path=ppt/tags/tag21.xml><?xml version="1.0" encoding="utf-8"?>
<p:tagLst xmlns:a="http://schemas.openxmlformats.org/drawingml/2006/main" xmlns:r="http://schemas.openxmlformats.org/officeDocument/2006/relationships" xmlns:p="http://schemas.openxmlformats.org/presentationml/2006/main">
  <p:tag name="GENSWF_SLIDE_UID" val="{8DEB82F1-4B18-491F-A86A-CA5B9BBDE5EC}:563"/>
  <p:tag name="ISPRING_CUSTOM_TIMING_USED" val="1"/>
  <p:tag name="GENSWF_ADVANCE_TIME" val="28.788"/>
  <p:tag name="TIMING" val="|3.451|8.725|8.6"/>
  <p:tag name="ISPRING_SLIDE_ID_2" val="{2C78E0B7-B81A-4956-8F76-EAE05AEDEDFC}"/>
</p:tagLst>
</file>

<file path=ppt/tags/tag22.xml><?xml version="1.0" encoding="utf-8"?>
<p:tagLst xmlns:a="http://schemas.openxmlformats.org/drawingml/2006/main" xmlns:r="http://schemas.openxmlformats.org/officeDocument/2006/relationships" xmlns:p="http://schemas.openxmlformats.org/presentationml/2006/main">
  <p:tag name="GENSWF_SLIDE_UID" val="{2CF010D7-76C0-4A80-9850-F7A7C11A7D74}:565"/>
  <p:tag name="ISPRING_CUSTOM_TIMING_USED" val="1"/>
  <p:tag name="GENSWF_ADVANCE_TIME" val="18.705"/>
  <p:tag name="TIMING" val="|0.001|5.972|7.828"/>
  <p:tag name="ISPRING_SLIDE_ID_2" val="{CFC1F033-ECC6-4B59-91E4-8F71F8E5E4F7}"/>
</p:tagLst>
</file>

<file path=ppt/tags/tag23.xml><?xml version="1.0" encoding="utf-8"?>
<p:tagLst xmlns:a="http://schemas.openxmlformats.org/drawingml/2006/main" xmlns:r="http://schemas.openxmlformats.org/officeDocument/2006/relationships" xmlns:p="http://schemas.openxmlformats.org/presentationml/2006/main">
  <p:tag name="GENSWF_SLIDE_UID" val="{A9AB654F-E98D-43AE-9BF5-36A86FFE0F3C}:564"/>
  <p:tag name="ISPRING_CUSTOM_TIMING_USED" val="1"/>
  <p:tag name="GENSWF_ADVANCE_TIME" val="21.212"/>
  <p:tag name="TIMING" val="|0.001|11.577|6.694"/>
  <p:tag name="ISPRING_SLIDE_ID_2" val="{2B853F9B-D2F1-4113-9B39-F632B614ADE5}"/>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0208473-D23F-4AEF-89F5-068730EBF143}:621"/>
  <p:tag name="ISPRING_SLIDE_INDENT_LEVEL" val="1"/>
  <p:tag name="GENSWF_ADVANCE_TIME" val="21.805"/>
  <p:tag name="TIMING" val="|0.001|1.677|2.932|1.4|2.94|7.336"/>
  <p:tag name="ISPRING_SLIDE_ID_2" val="{ACC27A4D-197F-454A-B443-9BB240C963CE}"/>
</p:tagLst>
</file>

<file path=ppt/tags/tag25.xml><?xml version="1.0" encoding="utf-8"?>
<p:tagLst xmlns:a="http://schemas.openxmlformats.org/drawingml/2006/main" xmlns:r="http://schemas.openxmlformats.org/officeDocument/2006/relationships" xmlns:p="http://schemas.openxmlformats.org/presentationml/2006/main">
  <p:tag name="GENSWF_SLIDE_UID" val="{E6951C57-0C3B-4252-8DCE-7903CF705DCA}:567"/>
  <p:tag name="ISPRING_CUSTOM_TIMING_USED" val="1"/>
  <p:tag name="GENSWF_ADVANCE_TIME" val="10.058"/>
  <p:tag name="TIMING" val="|0.001|3.94|0.08|2.7"/>
  <p:tag name="ISPRING_SLIDE_ID_2" val="{EEB9E122-BA22-4503-88FB-24C8E48F87E0}"/>
</p:tagLst>
</file>

<file path=ppt/tags/tag26.xml><?xml version="1.0" encoding="utf-8"?>
<p:tagLst xmlns:a="http://schemas.openxmlformats.org/drawingml/2006/main" xmlns:r="http://schemas.openxmlformats.org/officeDocument/2006/relationships" xmlns:p="http://schemas.openxmlformats.org/presentationml/2006/main">
  <p:tag name="GENSWF_SLIDE_UID" val="{814BBC6A-B99E-4059-9EE0-5F98BCE23DB6}:568"/>
  <p:tag name="ISPRING_CUSTOM_TIMING_USED" val="1"/>
  <p:tag name="TIMING" val="|0.001|4.306|3.996"/>
  <p:tag name="GENSWF_ADVANCE_TIME" val="11.364"/>
  <p:tag name="ISPRING_SLIDE_ID_2" val="{2D4BC2FA-34E8-48C9-98C0-52ECE10F7C91}"/>
</p:tagLst>
</file>

<file path=ppt/tags/tag27.xml><?xml version="1.0" encoding="utf-8"?>
<p:tagLst xmlns:a="http://schemas.openxmlformats.org/drawingml/2006/main" xmlns:r="http://schemas.openxmlformats.org/officeDocument/2006/relationships" xmlns:p="http://schemas.openxmlformats.org/presentationml/2006/main">
  <p:tag name="GENSWF_SLIDE_UID" val="{EE720661-974C-4EEC-96BD-BB7BF1D63F2C}:569"/>
  <p:tag name="ISPRING_CUSTOM_TIMING_USED" val="1"/>
  <p:tag name="TIMING" val="|0.001|0.5|4.97"/>
  <p:tag name="GENSWF_ADVANCE_TIME" val="17.713"/>
  <p:tag name="ISPRING_SLIDE_ID_2" val="{364EC43A-7DBA-408A-9FB1-739A7F45C476}"/>
</p:tagLst>
</file>

<file path=ppt/tags/tag28.xml><?xml version="1.0" encoding="utf-8"?>
<p:tagLst xmlns:a="http://schemas.openxmlformats.org/drawingml/2006/main" xmlns:r="http://schemas.openxmlformats.org/officeDocument/2006/relationships" xmlns:p="http://schemas.openxmlformats.org/presentationml/2006/main">
  <p:tag name="GENSWF_SLIDE_UID" val="{30BDB187-7C71-4483-8F23-158C621BA72F}:570"/>
  <p:tag name="ISPRING_CUSTOM_TIMING_USED" val="1"/>
  <p:tag name="GENSWF_ADVANCE_TIME" val="32.106"/>
  <p:tag name="TIMING" val="|0.001|3.956"/>
  <p:tag name="ISPRING_SLIDE_ID_2" val="{8B26F6D4-48CB-4648-88DE-C6DFD01920B8}"/>
</p:tagLst>
</file>

<file path=ppt/tags/tag29.xml><?xml version="1.0" encoding="utf-8"?>
<p:tagLst xmlns:a="http://schemas.openxmlformats.org/drawingml/2006/main" xmlns:r="http://schemas.openxmlformats.org/officeDocument/2006/relationships" xmlns:p="http://schemas.openxmlformats.org/presentationml/2006/main">
  <p:tag name="GENSWF_SLIDE_UID" val="{E1536760-1BB2-46E8-BEFC-6420083F1937}:572"/>
  <p:tag name="ISPRING_CUSTOM_TIMING_USED" val="1"/>
  <p:tag name="GENSWF_ADVANCE_TIME" val="20.847"/>
  <p:tag name="TIMING" val="|0.001|6.025|2.353|4.342|4.172"/>
  <p:tag name="ISPRING_SLIDE_ID_2" val="{A3676022-0EB9-4DBD-9815-E4500A126CE3}"/>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0.811"/>
  <p:tag name="GENSWF_SLIDE_UID" val="{FEE3CA35-0ECC-4A03-B84F-6C5B6E333FA1}:619"/>
  <p:tag name="ISPRING_SLIDE_ID_2" val="{249864E5-3F77-4AF6-9BB5-BEB27A151C3B}"/>
</p:tagLst>
</file>

<file path=ppt/tags/tag30.xml><?xml version="1.0" encoding="utf-8"?>
<p:tagLst xmlns:a="http://schemas.openxmlformats.org/drawingml/2006/main" xmlns:r="http://schemas.openxmlformats.org/officeDocument/2006/relationships" xmlns:p="http://schemas.openxmlformats.org/presentationml/2006/main">
  <p:tag name="GENSWF_SLIDE_UID" val="{AA266F6D-11B7-48BA-B5CE-DDBD09CFBAA4}:573"/>
  <p:tag name="ISPRING_CUSTOM_TIMING_USED" val="1"/>
  <p:tag name="GENSWF_ADVANCE_TIME" val="8.439"/>
  <p:tag name="TIMING" val="|0.001|2.84"/>
  <p:tag name="ISPRING_SLIDE_ID_2" val="{2A049647-0367-4A1F-8327-A20F33514E5B}"/>
</p:tagLst>
</file>

<file path=ppt/tags/tag31.xml><?xml version="1.0" encoding="utf-8"?>
<p:tagLst xmlns:a="http://schemas.openxmlformats.org/drawingml/2006/main" xmlns:r="http://schemas.openxmlformats.org/officeDocument/2006/relationships" xmlns:p="http://schemas.openxmlformats.org/presentationml/2006/main">
  <p:tag name="GENSWF_SLIDE_UID" val="{F2CD4569-5AD9-4E73-8AE2-C9AD061D6718}:574"/>
  <p:tag name="ISPRING_CUSTOM_TIMING_USED" val="1"/>
  <p:tag name="TIMING" val="|0.001|5.696"/>
  <p:tag name="GENSWF_ADVANCE_TIME" val="14.082"/>
  <p:tag name="ISPRING_SLIDE_ID_2" val="{D7F1888D-52B3-4E4B-8E12-288713BC7F3D}"/>
</p:tagLst>
</file>

<file path=ppt/tags/tag32.xml><?xml version="1.0" encoding="utf-8"?>
<p:tagLst xmlns:a="http://schemas.openxmlformats.org/drawingml/2006/main" xmlns:r="http://schemas.openxmlformats.org/officeDocument/2006/relationships" xmlns:p="http://schemas.openxmlformats.org/presentationml/2006/main">
  <p:tag name="GENSWF_SLIDE_UID" val="{18782B02-FF64-4CC3-991C-40663AA2627F}:575"/>
  <p:tag name="ISPRING_CUSTOM_TIMING_USED" val="1"/>
  <p:tag name="TIMING" val="|0.001|3.705|3.021|1.293|2.154|2.327|2.501|2.597"/>
  <p:tag name="GENSWF_ADVANCE_TIME" val="22.284"/>
  <p:tag name="ISPRING_SLIDE_ID_2" val="{609C1579-E7D5-4254-ABF0-7A3E1BA05972}"/>
</p:tagLst>
</file>

<file path=ppt/tags/tag33.xml><?xml version="1.0" encoding="utf-8"?>
<p:tagLst xmlns:a="http://schemas.openxmlformats.org/drawingml/2006/main" xmlns:r="http://schemas.openxmlformats.org/officeDocument/2006/relationships" xmlns:p="http://schemas.openxmlformats.org/presentationml/2006/main">
  <p:tag name="GENSWF_SLIDE_UID" val="{241CB45B-D57F-470F-AD12-93FC9C18550C}:577"/>
  <p:tag name="ISPRING_CUSTOM_TIMING_USED" val="1"/>
  <p:tag name="GENSWF_ADVANCE_TIME" val="38.506"/>
  <p:tag name="TIMING" val="|6.321|3.021|1.635|7.022|9.453|3.667|2.898"/>
  <p:tag name="ISPRING_SLIDE_ID_2" val="{81889C96-1408-4A53-B30F-7C929B8D810B}"/>
</p:tagLst>
</file>

<file path=ppt/tags/tag34.xml><?xml version="1.0" encoding="utf-8"?>
<p:tagLst xmlns:a="http://schemas.openxmlformats.org/drawingml/2006/main" xmlns:r="http://schemas.openxmlformats.org/officeDocument/2006/relationships" xmlns:p="http://schemas.openxmlformats.org/presentationml/2006/main">
  <p:tag name="GENSWF_SLIDE_UID" val="{D0787D86-807A-4706-8092-345B23947679}:579"/>
  <p:tag name="ISPRING_CUSTOM_TIMING_USED" val="1"/>
  <p:tag name="GENSWF_ADVANCE_TIME" val="8.883"/>
  <p:tag name="TIMING" val="|0.001|2.92|2.12"/>
  <p:tag name="ISPRING_SLIDE_ID_2" val="{4E9453E8-B214-4D7E-B8EA-2CBBE9A69626}"/>
</p:tagLst>
</file>

<file path=ppt/tags/tag35.xml><?xml version="1.0" encoding="utf-8"?>
<p:tagLst xmlns:a="http://schemas.openxmlformats.org/drawingml/2006/main" xmlns:r="http://schemas.openxmlformats.org/officeDocument/2006/relationships" xmlns:p="http://schemas.openxmlformats.org/presentationml/2006/main">
  <p:tag name="GENSWF_SLIDE_UID" val="{2129BA43-F265-45DA-A011-0E8F44245E73}:580"/>
  <p:tag name="ISPRING_CUSTOM_TIMING_USED" val="1"/>
  <p:tag name="GENSWF_ADVANCE_TIME" val="39.916"/>
  <p:tag name="ISPRING_SLIDE_ID_2" val="{27049FB1-C9C3-4258-A98D-1138ABEE05F9}"/>
  <p:tag name="TIMING" val="|8.086|1.343|3.019|3.885|2.482|3.02|1.659|2.93|2.681|3.497|3.122"/>
</p:tagLst>
</file>

<file path=ppt/tags/tag36.xml><?xml version="1.0" encoding="utf-8"?>
<p:tagLst xmlns:a="http://schemas.openxmlformats.org/drawingml/2006/main" xmlns:r="http://schemas.openxmlformats.org/officeDocument/2006/relationships" xmlns:p="http://schemas.openxmlformats.org/presentationml/2006/main">
  <p:tag name="GENSWF_SLIDE_UID" val="{1E3D15B7-8122-4D0C-B1A2-6F9CF04512E3}:581"/>
  <p:tag name="ISPRING_CUSTOM_TIMING_USED" val="1"/>
  <p:tag name="GENSWF_ADVANCE_TIME" val="24.608"/>
  <p:tag name="TIMING" val="|0.001|8.732|4.49"/>
  <p:tag name="ISPRING_SLIDE_ID_2" val="{E6222A6F-8F79-461C-9A07-3B5C6E9393B5}"/>
</p:tagLst>
</file>

<file path=ppt/tags/tag37.xml><?xml version="1.0" encoding="utf-8"?>
<p:tagLst xmlns:a="http://schemas.openxmlformats.org/drawingml/2006/main" xmlns:r="http://schemas.openxmlformats.org/officeDocument/2006/relationships" xmlns:p="http://schemas.openxmlformats.org/presentationml/2006/main">
  <p:tag name="GENSWF_SLIDE_UID" val="{AA033DD2-66CA-4B11-A710-66D83A2C5158}:582"/>
  <p:tag name="ISPRING_CUSTOM_TIMING_USED" val="1"/>
  <p:tag name="GENSWF_ADVANCE_TIME" val="32.158"/>
  <p:tag name="TIMING" val="|4.132|0.284|9.68|0.257|12.002"/>
  <p:tag name="ISPRING_SLIDE_ID_2" val="{E6EAFFCD-C90C-473B-A941-B82F1BA4421C}"/>
</p:tagLst>
</file>

<file path=ppt/tags/tag38.xml><?xml version="1.0" encoding="utf-8"?>
<p:tagLst xmlns:a="http://schemas.openxmlformats.org/drawingml/2006/main" xmlns:r="http://schemas.openxmlformats.org/officeDocument/2006/relationships" xmlns:p="http://schemas.openxmlformats.org/presentationml/2006/main">
  <p:tag name="GENSWF_SLIDE_UID" val="{285DE868-1198-4866-973D-89FDBCD8F6C1}:583"/>
  <p:tag name="ISPRING_CUSTOM_TIMING_USED" val="1"/>
  <p:tag name="GENSWF_ADVANCE_TIME" val="40.204"/>
  <p:tag name="TIMING" val="|0.001|19.574"/>
  <p:tag name="ISPRING_SLIDE_ID_2" val="{5D02C438-47A7-49C6-A3FC-89C67A89AAB9}"/>
</p:tagLst>
</file>

<file path=ppt/tags/tag39.xml><?xml version="1.0" encoding="utf-8"?>
<p:tagLst xmlns:a="http://schemas.openxmlformats.org/drawingml/2006/main" xmlns:r="http://schemas.openxmlformats.org/officeDocument/2006/relationships" xmlns:p="http://schemas.openxmlformats.org/presentationml/2006/main">
  <p:tag name="GENSWF_SLIDE_UID" val="{552DDB3F-336D-49D8-8CC8-9693BCAB3681}:584"/>
  <p:tag name="ISPRING_CUSTOM_TIMING_USED" val="1"/>
  <p:tag name="GENSWF_ADVANCE_TIME" val="42.137"/>
  <p:tag name="TIMING" val="|0.001|0.5|21.2"/>
  <p:tag name="ISPRING_SLIDE_ID_2" val="{360CDCDE-5B2A-44F9-9054-CC2FD9E4E983}"/>
</p:tagLst>
</file>

<file path=ppt/tags/tag4.xml><?xml version="1.0" encoding="utf-8"?>
<p:tagLst xmlns:a="http://schemas.openxmlformats.org/drawingml/2006/main" xmlns:r="http://schemas.openxmlformats.org/officeDocument/2006/relationships" xmlns:p="http://schemas.openxmlformats.org/presentationml/2006/main">
  <p:tag name="GENSWF_SLIDE_UID" val="{9132F5EE-5BC7-4EAA-A569-CE84AA74DB23}:418"/>
  <p:tag name="ISPRING_CUSTOM_TIMING_USED" val="1"/>
  <p:tag name="GENSWF_ADVANCE_TIME" val="19.880"/>
  <p:tag name="TIMING" val="|0.001|2.654|2.668|3.287|1.533|3.648|1.289"/>
  <p:tag name="ISPRING_SLIDE_ID_2" val="{4F7486E7-AA5E-4F1D-93F4-5023396C96F2}"/>
</p:tagLst>
</file>

<file path=ppt/tags/tag40.xml><?xml version="1.0" encoding="utf-8"?>
<p:tagLst xmlns:a="http://schemas.openxmlformats.org/drawingml/2006/main" xmlns:r="http://schemas.openxmlformats.org/officeDocument/2006/relationships" xmlns:p="http://schemas.openxmlformats.org/presentationml/2006/main">
  <p:tag name="GENSWF_SLIDE_UID" val="{BE7AEF8B-2C2D-4F86-828A-F364B8142976}:585"/>
  <p:tag name="ISPRING_CUSTOM_TIMING_USED" val="1"/>
  <p:tag name="GENSWF_ADVANCE_TIME" val="44.461"/>
  <p:tag name="TIMING" val="|0.001|13.496|21.236"/>
  <p:tag name="ISPRING_SLIDE_ID_2" val="{C7DF0FBE-FB26-4F7C-9EE7-4989C6F67008}"/>
</p:tagLst>
</file>

<file path=ppt/tags/tag41.xml><?xml version="1.0" encoding="utf-8"?>
<p:tagLst xmlns:a="http://schemas.openxmlformats.org/drawingml/2006/main" xmlns:r="http://schemas.openxmlformats.org/officeDocument/2006/relationships" xmlns:p="http://schemas.openxmlformats.org/presentationml/2006/main">
  <p:tag name="GENSWF_SLIDE_UID" val="{F3AEBF63-1903-4908-99B1-F7ECC975ED66}:614"/>
  <p:tag name="GENSWF_ADVANCE_TIME" val="16.406"/>
  <p:tag name="ISPRING_CUSTOM_TIMING_USED" val="1"/>
  <p:tag name="TIMING" val="|0.001|5.792"/>
  <p:tag name="ISPRING_SLIDE_ID_2" val="{DFEAD834-2633-4C26-BA3A-05AB3D6A03B6}"/>
</p:tagLst>
</file>

<file path=ppt/tags/tag42.xml><?xml version="1.0" encoding="utf-8"?>
<p:tagLst xmlns:a="http://schemas.openxmlformats.org/drawingml/2006/main" xmlns:r="http://schemas.openxmlformats.org/officeDocument/2006/relationships" xmlns:p="http://schemas.openxmlformats.org/presentationml/2006/main">
  <p:tag name="GENSWF_SLIDE_UID" val="{CC4CD7BC-CB43-4E5D-99F1-44BCE3699C89}:587"/>
  <p:tag name="ISPRING_CUSTOM_TIMING_USED" val="1"/>
  <p:tag name="TIMING" val="|0.001|2.49"/>
  <p:tag name="GENSWF_ADVANCE_TIME" val="6.585"/>
  <p:tag name="ISPRING_SLIDE_ID_2" val="{9E574636-1EF6-48DE-AEB7-FAD7A08E002F}"/>
</p:tagLst>
</file>

<file path=ppt/tags/tag43.xml><?xml version="1.0" encoding="utf-8"?>
<p:tagLst xmlns:a="http://schemas.openxmlformats.org/drawingml/2006/main" xmlns:r="http://schemas.openxmlformats.org/officeDocument/2006/relationships" xmlns:p="http://schemas.openxmlformats.org/presentationml/2006/main">
  <p:tag name="GENSWF_SLIDE_UID" val="{82941C33-D8D4-4D36-BDAF-35876308A1A4}:588"/>
  <p:tag name="ISPRING_CUSTOM_TIMING_USED" val="1"/>
  <p:tag name="GENSWF_ADVANCE_TIME" val="39.942"/>
  <p:tag name="TIMING" val="|4.984|0.665|4.827|5.182|2.711|3.338|2.876|1.49"/>
  <p:tag name="ISPRING_SLIDE_ID_2" val="{121E02B9-724A-4D96-97F6-B05197123F0D}"/>
</p:tagLst>
</file>

<file path=ppt/tags/tag44.xml><?xml version="1.0" encoding="utf-8"?>
<p:tagLst xmlns:a="http://schemas.openxmlformats.org/drawingml/2006/main" xmlns:r="http://schemas.openxmlformats.org/officeDocument/2006/relationships" xmlns:p="http://schemas.openxmlformats.org/presentationml/2006/main">
  <p:tag name="GENSWF_SLIDE_UID" val="{E5CC03AE-A11F-47D5-97C0-3C3368A06490}:589"/>
  <p:tag name="ISPRING_CUSTOM_TIMING_USED" val="1"/>
  <p:tag name="GENSWF_ADVANCE_TIME" val="49.503"/>
  <p:tag name="TIMING" val="|7.463|10.545|23.788"/>
  <p:tag name="ISPRING_SLIDE_ID_2" val="{F7B199BF-2EB0-4243-BC5F-9294F012F512}"/>
</p:tagLst>
</file>

<file path=ppt/tags/tag45.xml><?xml version="1.0" encoding="utf-8"?>
<p:tagLst xmlns:a="http://schemas.openxmlformats.org/drawingml/2006/main" xmlns:r="http://schemas.openxmlformats.org/officeDocument/2006/relationships" xmlns:p="http://schemas.openxmlformats.org/presentationml/2006/main">
  <p:tag name="GENSWF_SLIDE_UID" val="{D0522D5D-B05B-4B7E-90D5-1998FEF9613A}:591"/>
  <p:tag name="ISPRING_CUSTOM_TIMING_USED" val="1"/>
  <p:tag name="GENSWF_ADVANCE_TIME" val="41.965"/>
  <p:tag name="TIMING" val="|0.533|5.174|10.95|19.994|3.502"/>
  <p:tag name="ISPRING_SLIDE_ID_2" val="{31633C06-3596-4E4A-B80D-685A178C1E16}"/>
</p:tagLst>
</file>

<file path=ppt/tags/tag46.xml><?xml version="1.0" encoding="utf-8"?>
<p:tagLst xmlns:a="http://schemas.openxmlformats.org/drawingml/2006/main" xmlns:r="http://schemas.openxmlformats.org/officeDocument/2006/relationships" xmlns:p="http://schemas.openxmlformats.org/presentationml/2006/main">
  <p:tag name="GENSWF_SLIDE_UID" val="{B6545BE8-A0FA-448B-884D-5E5816EFA453}:592"/>
  <p:tag name="ISPRING_CUSTOM_TIMING_USED" val="1"/>
  <p:tag name="GENSWF_ADVANCE_TIME" val="35.188"/>
  <p:tag name="TIMING" val="|0.001|19.872"/>
  <p:tag name="ISPRING_SLIDE_ID_2" val="{149D38AA-A719-4F70-83AB-73A275AC63BF}"/>
</p:tagLst>
</file>

<file path=ppt/tags/tag47.xml><?xml version="1.0" encoding="utf-8"?>
<p:tagLst xmlns:a="http://schemas.openxmlformats.org/drawingml/2006/main" xmlns:r="http://schemas.openxmlformats.org/officeDocument/2006/relationships" xmlns:p="http://schemas.openxmlformats.org/presentationml/2006/main">
  <p:tag name="GENSWF_ADVANCE_TIME" val="29.363"/>
  <p:tag name="ISPRING_CUSTOM_TIMING_USED" val="1"/>
  <p:tag name="GENSWF_SLIDE_UID" val="{FD135BFE-D6E2-483B-83B3-ABBF2EB63D68}:615"/>
  <p:tag name="ISPRING_SLIDE_ID_2" val="{AB7C56B9-54BA-4495-902A-57BBD0D02F53}"/>
  <p:tag name="TIMING" val="|0.326|8.425|4.575|7.7|4.4"/>
</p:tagLst>
</file>

<file path=ppt/tags/tag48.xml><?xml version="1.0" encoding="utf-8"?>
<p:tagLst xmlns:a="http://schemas.openxmlformats.org/drawingml/2006/main" xmlns:r="http://schemas.openxmlformats.org/officeDocument/2006/relationships" xmlns:p="http://schemas.openxmlformats.org/presentationml/2006/main">
  <p:tag name="GENSWF_SLIDE_UID" val="{EAC001F1-58D1-434A-98EC-979354CE1505}:618"/>
  <p:tag name="ISPRING_CUSTOM_TIMING_USED" val="1"/>
  <p:tag name="TIMING" val="|0.001|4.388|2.744"/>
  <p:tag name="GENSWF_ADVANCE_TIME" val="14.160"/>
  <p:tag name="ISPRING_SLIDE_ID_2" val="{916CA4DB-64DD-44C4-9376-3F989D70EEFC}"/>
</p:tagLst>
</file>

<file path=ppt/tags/tag49.xml><?xml version="1.0" encoding="utf-8"?>
<p:tagLst xmlns:a="http://schemas.openxmlformats.org/drawingml/2006/main" xmlns:r="http://schemas.openxmlformats.org/officeDocument/2006/relationships" xmlns:p="http://schemas.openxmlformats.org/presentationml/2006/main">
  <p:tag name="GENSWF_SLIDE_UID" val="{72DDA7A8-EB2E-4263-BB2F-25D6F0178E06}:594"/>
  <p:tag name="ISPRING_CUSTOM_TIMING_USED" val="1"/>
  <p:tag name="ISPRING_SLIDE_INDENT_LEVEL" val="2"/>
  <p:tag name="GENSWF_ADVANCE_TIME" val="62.773"/>
  <p:tag name="TIMING" val="|2.083|4.328|14.477|1.438|4.052|2.909|1.248|2.136|7.71|5.99|2.552|8.682"/>
  <p:tag name="ISPRING_SLIDE_ID_2" val="{DB45A0C3-EA77-47CB-9F1D-0F46197FA10B}"/>
</p:tagLst>
</file>

<file path=ppt/tags/tag5.xml><?xml version="1.0" encoding="utf-8"?>
<p:tagLst xmlns:a="http://schemas.openxmlformats.org/drawingml/2006/main" xmlns:r="http://schemas.openxmlformats.org/officeDocument/2006/relationships" xmlns:p="http://schemas.openxmlformats.org/presentationml/2006/main">
  <p:tag name="GENSWF_SLIDE_UID" val="{946AB4F9-C7A9-4A92-930F-72B51C85CF13}:537"/>
  <p:tag name="ISPRING_CUSTOM_TIMING_USED" val="1"/>
  <p:tag name="TIMING" val="|0.001|6.2|4.436|0.608|4.697"/>
  <p:tag name="GENSWF_ADVANCE_TIME" val="21.318"/>
  <p:tag name="ISPRING_SLIDE_ID_2" val="{12FE5C56-4C1F-494E-B175-3D5BFE2F9A14}"/>
</p:tagLst>
</file>

<file path=ppt/tags/tag50.xml><?xml version="1.0" encoding="utf-8"?>
<p:tagLst xmlns:a="http://schemas.openxmlformats.org/drawingml/2006/main" xmlns:r="http://schemas.openxmlformats.org/officeDocument/2006/relationships" xmlns:p="http://schemas.openxmlformats.org/presentationml/2006/main">
  <p:tag name="GENSWF_SLIDE_UID" val="{46F6254E-2D25-4943-BCF5-076C0D523C95}:595"/>
  <p:tag name="ISPRING_CUSTOM_TIMING_USED" val="1"/>
  <p:tag name="GENSWF_ADVANCE_TIME" val="38.711"/>
  <p:tag name="TIMING" val="|0.001|4.947|3.016|5.69|4.443|3.679|3.274|2.888|3.295|2.319|2.422"/>
  <p:tag name="ISPRING_SLIDE_ID_2" val="{8AA61585-0B4F-4BB5-9EBF-B907D0836C47}"/>
</p:tagLst>
</file>

<file path=ppt/tags/tag51.xml><?xml version="1.0" encoding="utf-8"?>
<p:tagLst xmlns:a="http://schemas.openxmlformats.org/drawingml/2006/main" xmlns:r="http://schemas.openxmlformats.org/officeDocument/2006/relationships" xmlns:p="http://schemas.openxmlformats.org/presentationml/2006/main">
  <p:tag name="GENSWF_SLIDE_UID" val="{89DAA1FD-92FC-4298-BD5E-6773BB3ABBC6}:602"/>
  <p:tag name="ISPRING_CUSTOM_TIMING_USED" val="1"/>
  <p:tag name="TIMING" val="|0.001|10.241"/>
  <p:tag name="GENSWF_ADVANCE_TIME" val="20.378"/>
  <p:tag name="ISPRING_SLIDE_ID_2" val="{7CB5D72B-B93D-4AB1-9163-4E047F79B348}"/>
</p:tagLst>
</file>

<file path=ppt/tags/tag52.xml><?xml version="1.0" encoding="utf-8"?>
<p:tagLst xmlns:a="http://schemas.openxmlformats.org/drawingml/2006/main" xmlns:r="http://schemas.openxmlformats.org/officeDocument/2006/relationships" xmlns:p="http://schemas.openxmlformats.org/presentationml/2006/main">
  <p:tag name="GENSWF_SLIDE_UID" val="{D22A9ED1-7F26-4B96-B53A-2DA24657A87A}:603"/>
  <p:tag name="ISPRING_CUSTOM_TIMING_USED" val="1"/>
  <p:tag name="GENSWF_ADVANCE_TIME" val="38.871"/>
  <p:tag name="TIMING" val="|3.796|3.602|13.832"/>
  <p:tag name="ISPRING_SLIDE_ID_2" val="{EE593485-2945-4C44-A27C-F70A0B4E7307}"/>
</p:tagLst>
</file>

<file path=ppt/tags/tag53.xml><?xml version="1.0" encoding="utf-8"?>
<p:tagLst xmlns:a="http://schemas.openxmlformats.org/drawingml/2006/main" xmlns:r="http://schemas.openxmlformats.org/officeDocument/2006/relationships" xmlns:p="http://schemas.openxmlformats.org/presentationml/2006/main">
  <p:tag name="GENSWF_SLIDE_UID" val="{102721F2-DCBC-46C0-9C95-8BE835B74AAA}:611"/>
  <p:tag name="ISPRING_CUSTOM_TIMING_USED" val="1"/>
  <p:tag name="GENSWF_ADVANCE_TIME" val="10.502"/>
  <p:tag name="ISPRING_SLIDE_ID_2" val="{EFF4E951-29B7-44F4-8B7C-2A4797636929}"/>
</p:tagLst>
</file>

<file path=ppt/tags/tag54.xml><?xml version="1.0" encoding="utf-8"?>
<p:tagLst xmlns:a="http://schemas.openxmlformats.org/drawingml/2006/main" xmlns:r="http://schemas.openxmlformats.org/officeDocument/2006/relationships" xmlns:p="http://schemas.openxmlformats.org/presentationml/2006/main">
  <p:tag name="GENSWF_SLIDE_UID" val="{F3FE2BEA-A151-4BF3-88EF-690F6E42D92D}:604"/>
  <p:tag name="ISPRING_CUSTOM_TIMING_USED" val="1"/>
  <p:tag name="TIMING" val="|0.001|9.42|8.66"/>
  <p:tag name="GENSWF_ADVANCE_TIME" val="23.356"/>
  <p:tag name="ISPRING_SLIDE_ID_2" val="{45798DFF-D10E-4687-8C7C-7E098639673B}"/>
</p:tagLst>
</file>

<file path=ppt/tags/tag55.xml><?xml version="1.0" encoding="utf-8"?>
<p:tagLst xmlns:a="http://schemas.openxmlformats.org/drawingml/2006/main" xmlns:r="http://schemas.openxmlformats.org/officeDocument/2006/relationships" xmlns:p="http://schemas.openxmlformats.org/presentationml/2006/main">
  <p:tag name="GENSWF_SLIDE_UID" val="{6A769758-94D3-4A8A-A663-E324876DD209}:616"/>
  <p:tag name="GENSWF_ADVANCE_TIME" val="33.647"/>
  <p:tag name="ISPRING_CUSTOM_TIMING_USED" val="1"/>
  <p:tag name="TIMING" val="|2.756|3.661|2.936|4.473|3.052|2.182"/>
  <p:tag name="ISPRING_SLIDE_ID_2" val="{CB328043-D009-4A75-8E45-A69470B167BB}"/>
</p:tagLst>
</file>

<file path=ppt/tags/tag56.xml><?xml version="1.0" encoding="utf-8"?>
<p:tagLst xmlns:a="http://schemas.openxmlformats.org/drawingml/2006/main" xmlns:r="http://schemas.openxmlformats.org/officeDocument/2006/relationships" xmlns:p="http://schemas.openxmlformats.org/presentationml/2006/main">
  <p:tag name="GENSWF_SLIDE_UID" val="{19CD0AAE-0378-4026-A062-DE1B3C8336E5}:612"/>
  <p:tag name="ISPRING_CUSTOM_TIMING_USED" val="1"/>
  <p:tag name="GENSWF_ADVANCE_TIME" val="18.208"/>
  <p:tag name="TIMING" val="|0.001|4.052"/>
  <p:tag name="ISPRING_SLIDE_ID_2" val="{C35EEAB7-F0F1-4CDE-80FA-BD5DC1F844DD}"/>
</p:tagLst>
</file>

<file path=ppt/tags/tag57.xml><?xml version="1.0" encoding="utf-8"?>
<p:tagLst xmlns:a="http://schemas.openxmlformats.org/drawingml/2006/main" xmlns:r="http://schemas.openxmlformats.org/officeDocument/2006/relationships" xmlns:p="http://schemas.openxmlformats.org/presentationml/2006/main">
  <p:tag name="GENSWF_SLIDE_UID" val="{23D79441-5E46-4FA4-8C31-AAF8A1DF752D}:617"/>
  <p:tag name="GENSWF_ADVANCE_TIME" val="16.171"/>
  <p:tag name="ISPRING_CUSTOM_TIMING_USED" val="1"/>
  <p:tag name="TIMING" val="|0.001|2.936|3.034|2.922|4.728"/>
  <p:tag name="ISPRING_SLIDE_ID_2" val="{03088766-9B33-4688-A08F-054B43811252}"/>
</p:tagLst>
</file>

<file path=ppt/tags/tag6.xml><?xml version="1.0" encoding="utf-8"?>
<p:tagLst xmlns:a="http://schemas.openxmlformats.org/drawingml/2006/main" xmlns:r="http://schemas.openxmlformats.org/officeDocument/2006/relationships" xmlns:p="http://schemas.openxmlformats.org/presentationml/2006/main">
  <p:tag name="GENSWF_SLIDE_UID" val="{CC771687-E8F0-43FB-98B3-0D86217B7D37}:610"/>
  <p:tag name="ISPRING_CUSTOM_TIMING_USED" val="1"/>
  <p:tag name="GENSWF_ADVANCE_TIME" val="14.839"/>
  <p:tag name="ISPRING_SLIDE_ID_2" val="{73A42150-2D8D-48D5-961C-D6E54B8F856E}"/>
  <p:tag name="TIMING" val="|7.224"/>
</p:tagLst>
</file>

<file path=ppt/tags/tag7.xml><?xml version="1.0" encoding="utf-8"?>
<p:tagLst xmlns:a="http://schemas.openxmlformats.org/drawingml/2006/main" xmlns:r="http://schemas.openxmlformats.org/officeDocument/2006/relationships" xmlns:p="http://schemas.openxmlformats.org/presentationml/2006/main">
  <p:tag name="GENSWF_SLIDE_UID" val="{BD6C0EAA-674A-4844-BC56-55D848987AD5}:609"/>
  <p:tag name="ISPRING_CUSTOM_TIMING_USED" val="1"/>
  <p:tag name="TIMING" val="|0.001|3.73"/>
  <p:tag name="GENSWF_ADVANCE_TIME" val="7.733"/>
  <p:tag name="ISPRING_SLIDE_ID_2" val="{281CBC5B-B499-491B-BB12-6FFBBAD40A31}"/>
</p:tagLst>
</file>

<file path=ppt/tags/tag8.xml><?xml version="1.0" encoding="utf-8"?>
<p:tagLst xmlns:a="http://schemas.openxmlformats.org/drawingml/2006/main" xmlns:r="http://schemas.openxmlformats.org/officeDocument/2006/relationships" xmlns:p="http://schemas.openxmlformats.org/presentationml/2006/main">
  <p:tag name="GENSWF_SLIDE_UID" val="{FE5394CF-07AC-459F-8C45-C5940098B7B6}:540"/>
  <p:tag name="ISPRING_CUSTOM_TIMING_USED" val="1"/>
  <p:tag name="GENSWF_ADVANCE_TIME" val="8.256"/>
  <p:tag name="TIMING" val="|1.571|3.35|1.1"/>
  <p:tag name="ISPRING_SLIDE_ID_2" val="{74394DC2-A285-454A-A68A-151663141FDD}"/>
</p:tagLst>
</file>

<file path=ppt/tags/tag9.xml><?xml version="1.0" encoding="utf-8"?>
<p:tagLst xmlns:a="http://schemas.openxmlformats.org/drawingml/2006/main" xmlns:r="http://schemas.openxmlformats.org/officeDocument/2006/relationships" xmlns:p="http://schemas.openxmlformats.org/presentationml/2006/main">
  <p:tag name="GENSWF_SLIDE_UID" val="{385D842A-D00E-4AF4-8B3E-131F0D8EA951}:541"/>
  <p:tag name="ISPRING_CUSTOM_TIMING_USED" val="1"/>
  <p:tag name="GENSWF_ADVANCE_TIME" val="27.482"/>
  <p:tag name="TIMING" val="|0.545|2.974|2.311|3.398|5.619|4.208|3.495"/>
  <p:tag name="ISPRING_SLIDE_ID_2" val="{12D8A28D-6063-457C-85DB-40D6B632CB2E}"/>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3">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000000"/>
      </a:hlink>
      <a:folHlink>
        <a:srgbClr val="0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Custom 13">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000000"/>
      </a:hlink>
      <a:folHlink>
        <a:srgbClr val="0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6969</Words>
  <Application>Microsoft Office PowerPoint</Application>
  <PresentationFormat>Widescreen</PresentationFormat>
  <Paragraphs>800</Paragraphs>
  <Slides>56</Slides>
  <Notes>56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56</vt:i4>
      </vt:variant>
    </vt:vector>
  </HeadingPairs>
  <TitlesOfParts>
    <vt:vector size="64" baseType="lpstr">
      <vt:lpstr>Arial</vt:lpstr>
      <vt:lpstr>Calibri</vt:lpstr>
      <vt:lpstr>Tw Cen MT</vt:lpstr>
      <vt:lpstr>Wingdings</vt:lpstr>
      <vt:lpstr>Wingdings 2</vt:lpstr>
      <vt:lpstr>Wingdings 3</vt:lpstr>
      <vt:lpstr>Median</vt:lpstr>
      <vt:lpstr>1_Median</vt:lpstr>
      <vt:lpstr>Social Security Administration  </vt:lpstr>
      <vt:lpstr>Menu</vt:lpstr>
      <vt:lpstr>Working at Home?</vt:lpstr>
      <vt:lpstr>Objectives</vt:lpstr>
      <vt:lpstr>Not Intended to Provide Medical Advice</vt:lpstr>
      <vt:lpstr>What is the “Best” Office Set-up?</vt:lpstr>
      <vt:lpstr>What is Ergonomics?</vt:lpstr>
      <vt:lpstr>All About Relationships</vt:lpstr>
      <vt:lpstr>Movers and Shakers</vt:lpstr>
      <vt:lpstr>20/20/20 Micro-break Guideline</vt:lpstr>
      <vt:lpstr>Setting up Your Home Office</vt:lpstr>
      <vt:lpstr>Step-by-Step Approach</vt:lpstr>
      <vt:lpstr>Location</vt:lpstr>
      <vt:lpstr>Space – Dedicated</vt:lpstr>
      <vt:lpstr>Space – Multi-purpose</vt:lpstr>
      <vt:lpstr>Single or Multi-user</vt:lpstr>
      <vt:lpstr>Location</vt:lpstr>
      <vt:lpstr>Chair and Desk Set-up and Use</vt:lpstr>
      <vt:lpstr>Chair – Critical Office Component</vt:lpstr>
      <vt:lpstr>Chair Features and Adjustments – Seat</vt:lpstr>
      <vt:lpstr>Chair Features and Adjustments – Back</vt:lpstr>
      <vt:lpstr>Chair Features and Adjustments – Armrests</vt:lpstr>
      <vt:lpstr>Chair Features and Adjustments – Casters</vt:lpstr>
      <vt:lpstr>Chair Features and Adjustments – Full Advantage</vt:lpstr>
      <vt:lpstr>Chair Adjustment Strategies</vt:lpstr>
      <vt:lpstr>Chair Adjustment Strategies</vt:lpstr>
      <vt:lpstr>Chair Adjustment Strategies</vt:lpstr>
      <vt:lpstr>Modify Chair </vt:lpstr>
      <vt:lpstr>Repair Chair </vt:lpstr>
      <vt:lpstr>Replace Chair</vt:lpstr>
      <vt:lpstr>Best Chair Advice?</vt:lpstr>
      <vt:lpstr>Worksheet – Inter-relationships</vt:lpstr>
      <vt:lpstr>Keyboard and Mouse Position</vt:lpstr>
      <vt:lpstr>Keyboard and Mouse Position</vt:lpstr>
      <vt:lpstr>Keyboard and Mouse Position</vt:lpstr>
      <vt:lpstr>Monitor Position – Height and Distance</vt:lpstr>
      <vt:lpstr>Monitor Position – Two Monitors</vt:lpstr>
      <vt:lpstr>Laptop Computer</vt:lpstr>
      <vt:lpstr>Laptop Computer – Separate Keyboard/Mouse/Monitor</vt:lpstr>
      <vt:lpstr>Desktop Computer</vt:lpstr>
      <vt:lpstr>Table/Desk and Chair Set-up</vt:lpstr>
      <vt:lpstr>Fixed Height Table/Desk, Fixed Height Chair</vt:lpstr>
      <vt:lpstr>Fixed Height Table/Desk, Fixed Height Chair</vt:lpstr>
      <vt:lpstr>Fixed Height Table/Desk, Adjustable Height Chair</vt:lpstr>
      <vt:lpstr>Adjustable Height Table/Desk, Adjustable Height Chair</vt:lpstr>
      <vt:lpstr>Sit/Stand Workstations</vt:lpstr>
      <vt:lpstr>Standing Workstations</vt:lpstr>
      <vt:lpstr>Standing – Sit/Stand Workstations</vt:lpstr>
      <vt:lpstr>Couch</vt:lpstr>
      <vt:lpstr>Document Holder</vt:lpstr>
      <vt:lpstr>Telephone/Webcam</vt:lpstr>
      <vt:lpstr>Telephone/Webcam</vt:lpstr>
      <vt:lpstr>Storage</vt:lpstr>
      <vt:lpstr>Lighting</vt:lpstr>
      <vt:lpstr>Lighting</vt:lpstr>
      <vt:lpstr>Ergonomics – A Potent Tool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SSA Home Office Ergonomics Video 3-31-21</dc:title>
  <dc:creator/>
  <cp:lastModifiedBy/>
  <cp:revision>1</cp:revision>
  <dcterms:created xsi:type="dcterms:W3CDTF">2020-09-16T15:00:46Z</dcterms:created>
  <dcterms:modified xsi:type="dcterms:W3CDTF">2021-10-08T14:45:03Z</dcterms:modified>
</cp:coreProperties>
</file>