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80" r:id="rId1"/>
  </p:sldMasterIdLst>
  <p:notesMasterIdLst>
    <p:notesMasterId r:id="rId53"/>
  </p:notesMasterIdLst>
  <p:handoutMasterIdLst>
    <p:handoutMasterId r:id="rId54"/>
  </p:handoutMasterIdLst>
  <p:sldIdLst>
    <p:sldId id="1004" r:id="rId2"/>
    <p:sldId id="972" r:id="rId3"/>
    <p:sldId id="974" r:id="rId4"/>
    <p:sldId id="969" r:id="rId5"/>
    <p:sldId id="978" r:id="rId6"/>
    <p:sldId id="979" r:id="rId7"/>
    <p:sldId id="980" r:id="rId8"/>
    <p:sldId id="981" r:id="rId9"/>
    <p:sldId id="982" r:id="rId10"/>
    <p:sldId id="983" r:id="rId11"/>
    <p:sldId id="984" r:id="rId12"/>
    <p:sldId id="985" r:id="rId13"/>
    <p:sldId id="1013" r:id="rId14"/>
    <p:sldId id="306" r:id="rId15"/>
    <p:sldId id="1005" r:id="rId16"/>
    <p:sldId id="996" r:id="rId17"/>
    <p:sldId id="997" r:id="rId18"/>
    <p:sldId id="999" r:id="rId19"/>
    <p:sldId id="1000" r:id="rId20"/>
    <p:sldId id="1012" r:id="rId21"/>
    <p:sldId id="1001" r:id="rId22"/>
    <p:sldId id="998" r:id="rId23"/>
    <p:sldId id="1006" r:id="rId24"/>
    <p:sldId id="767" r:id="rId25"/>
    <p:sldId id="812" r:id="rId26"/>
    <p:sldId id="1002" r:id="rId27"/>
    <p:sldId id="944" r:id="rId28"/>
    <p:sldId id="941" r:id="rId29"/>
    <p:sldId id="942" r:id="rId30"/>
    <p:sldId id="943" r:id="rId31"/>
    <p:sldId id="1017" r:id="rId32"/>
    <p:sldId id="1007" r:id="rId33"/>
    <p:sldId id="754" r:id="rId34"/>
    <p:sldId id="755" r:id="rId35"/>
    <p:sldId id="938" r:id="rId36"/>
    <p:sldId id="952" r:id="rId37"/>
    <p:sldId id="1015" r:id="rId38"/>
    <p:sldId id="1008" r:id="rId39"/>
    <p:sldId id="986" r:id="rId40"/>
    <p:sldId id="863" r:id="rId41"/>
    <p:sldId id="908" r:id="rId42"/>
    <p:sldId id="861" r:id="rId43"/>
    <p:sldId id="1009" r:id="rId44"/>
    <p:sldId id="990" r:id="rId45"/>
    <p:sldId id="991" r:id="rId46"/>
    <p:sldId id="1010" r:id="rId47"/>
    <p:sldId id="992" r:id="rId48"/>
    <p:sldId id="1003" r:id="rId49"/>
    <p:sldId id="717" r:id="rId50"/>
    <p:sldId id="634" r:id="rId51"/>
    <p:sldId id="1016" r:id="rId52"/>
  </p:sldIdLst>
  <p:sldSz cx="9144000" cy="5715000" type="screen16x1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>
          <p15:clr>
            <a:srgbClr val="A4A3A4"/>
          </p15:clr>
        </p15:guide>
        <p15:guide id="2" pos="2976">
          <p15:clr>
            <a:srgbClr val="A4A3A4"/>
          </p15:clr>
        </p15:guide>
        <p15:guide id="3" orient="horz" pos="10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FAA"/>
    <a:srgbClr val="E98604"/>
    <a:srgbClr val="41B2FF"/>
    <a:srgbClr val="FEB308"/>
    <a:srgbClr val="000066"/>
    <a:srgbClr val="FF3300"/>
    <a:srgbClr val="FF0000"/>
    <a:srgbClr val="0099FF"/>
    <a:srgbClr val="00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8339" autoAdjust="0"/>
  </p:normalViewPr>
  <p:slideViewPr>
    <p:cSldViewPr>
      <p:cViewPr varScale="1">
        <p:scale>
          <a:sx n="124" d="100"/>
          <a:sy n="124" d="100"/>
        </p:scale>
        <p:origin x="420" y="90"/>
      </p:cViewPr>
      <p:guideLst>
        <p:guide orient="horz" pos="1200"/>
        <p:guide pos="2976"/>
        <p:guide orient="horz" pos="1000"/>
      </p:guideLst>
    </p:cSldViewPr>
  </p:slideViewPr>
  <p:outlineViewPr>
    <p:cViewPr>
      <p:scale>
        <a:sx n="33" d="100"/>
        <a:sy n="33" d="100"/>
      </p:scale>
      <p:origin x="0" y="208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16980"/>
    </p:cViewPr>
  </p:sorterViewPr>
  <p:notesViewPr>
    <p:cSldViewPr>
      <p:cViewPr varScale="1">
        <p:scale>
          <a:sx n="60" d="100"/>
          <a:sy n="60" d="100"/>
        </p:scale>
        <p:origin x="-1840" y="-6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B6F15D-9925-449E-AC0F-C8056364F882}" type="doc">
      <dgm:prSet loTypeId="urn:microsoft.com/office/officeart/2005/8/layout/hProcess9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52AF4E4-8759-401B-9817-756DEC097F40}">
      <dgm:prSet custT="1"/>
      <dgm:spPr/>
      <dgm:t>
        <a:bodyPr/>
        <a:lstStyle/>
        <a:p>
          <a:pPr rtl="0"/>
          <a:r>
            <a:rPr lang="en-US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Situational Awareness</a:t>
          </a:r>
          <a:br>
            <a:rPr lang="en-US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 a Healthy and                         Safe Place to Work!</a:t>
          </a:r>
          <a:endParaRPr lang="en-US" sz="240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94D209-E23F-43D1-9BE2-F02D986A0C94}" type="parTrans" cxnId="{5CD90743-35F7-4DFA-8867-3988EEBB3EB2}">
      <dgm:prSet/>
      <dgm:spPr/>
      <dgm:t>
        <a:bodyPr/>
        <a:lstStyle/>
        <a:p>
          <a:endParaRPr lang="en-US"/>
        </a:p>
      </dgm:t>
    </dgm:pt>
    <dgm:pt modelId="{157AB54E-4391-4AB9-8485-C0284D7F419F}" type="sibTrans" cxnId="{5CD90743-35F7-4DFA-8867-3988EEBB3EB2}">
      <dgm:prSet/>
      <dgm:spPr/>
      <dgm:t>
        <a:bodyPr/>
        <a:lstStyle/>
        <a:p>
          <a:endParaRPr lang="en-US"/>
        </a:p>
      </dgm:t>
    </dgm:pt>
    <dgm:pt modelId="{0D795508-9375-4523-8B42-37622A42C5E5}" type="pres">
      <dgm:prSet presAssocID="{E4B6F15D-9925-449E-AC0F-C8056364F882}" presName="CompostProcess" presStyleCnt="0">
        <dgm:presLayoutVars>
          <dgm:dir/>
          <dgm:resizeHandles val="exact"/>
        </dgm:presLayoutVars>
      </dgm:prSet>
      <dgm:spPr/>
    </dgm:pt>
    <dgm:pt modelId="{174F8FC7-0881-4ED4-9851-518A4D242D0C}" type="pres">
      <dgm:prSet presAssocID="{E4B6F15D-9925-449E-AC0F-C8056364F882}" presName="arrow" presStyleLbl="bgShp" presStyleIdx="0" presStyleCnt="1" custScaleX="101531"/>
      <dgm:spPr/>
    </dgm:pt>
    <dgm:pt modelId="{745BCAB5-CE52-4642-B8D6-9E66C247B6D5}" type="pres">
      <dgm:prSet presAssocID="{E4B6F15D-9925-449E-AC0F-C8056364F882}" presName="linearProcess" presStyleCnt="0"/>
      <dgm:spPr/>
    </dgm:pt>
    <dgm:pt modelId="{B20ACE88-9240-488E-81CF-04F3E145711E}" type="pres">
      <dgm:prSet presAssocID="{A52AF4E4-8759-401B-9817-756DEC097F40}" presName="textNode" presStyleLbl="node1" presStyleIdx="0" presStyleCnt="1" custLinFactNeighborX="-10647" custLinFactNeighborY="-16">
        <dgm:presLayoutVars>
          <dgm:bulletEnabled val="1"/>
        </dgm:presLayoutVars>
      </dgm:prSet>
      <dgm:spPr/>
    </dgm:pt>
  </dgm:ptLst>
  <dgm:cxnLst>
    <dgm:cxn modelId="{47D09C27-C15C-40C5-9EC4-0F4AE0A6E62E}" type="presOf" srcId="{E4B6F15D-9925-449E-AC0F-C8056364F882}" destId="{0D795508-9375-4523-8B42-37622A42C5E5}" srcOrd="0" destOrd="0" presId="urn:microsoft.com/office/officeart/2005/8/layout/hProcess9"/>
    <dgm:cxn modelId="{C8C3F141-B9A6-4CC2-A12C-E761983C8C5D}" type="presOf" srcId="{A52AF4E4-8759-401B-9817-756DEC097F40}" destId="{B20ACE88-9240-488E-81CF-04F3E145711E}" srcOrd="0" destOrd="0" presId="urn:microsoft.com/office/officeart/2005/8/layout/hProcess9"/>
    <dgm:cxn modelId="{5CD90743-35F7-4DFA-8867-3988EEBB3EB2}" srcId="{E4B6F15D-9925-449E-AC0F-C8056364F882}" destId="{A52AF4E4-8759-401B-9817-756DEC097F40}" srcOrd="0" destOrd="0" parTransId="{CC94D209-E23F-43D1-9BE2-F02D986A0C94}" sibTransId="{157AB54E-4391-4AB9-8485-C0284D7F419F}"/>
    <dgm:cxn modelId="{7A3EDF4D-C407-4545-ADAB-D875A193F1C4}" type="presParOf" srcId="{0D795508-9375-4523-8B42-37622A42C5E5}" destId="{174F8FC7-0881-4ED4-9851-518A4D242D0C}" srcOrd="0" destOrd="0" presId="urn:microsoft.com/office/officeart/2005/8/layout/hProcess9"/>
    <dgm:cxn modelId="{8D00FE90-A9AD-4585-8D65-D88C80BDF64B}" type="presParOf" srcId="{0D795508-9375-4523-8B42-37622A42C5E5}" destId="{745BCAB5-CE52-4642-B8D6-9E66C247B6D5}" srcOrd="1" destOrd="0" presId="urn:microsoft.com/office/officeart/2005/8/layout/hProcess9"/>
    <dgm:cxn modelId="{E10F739E-2A30-4B0E-97FC-0ABB271E5360}" type="presParOf" srcId="{745BCAB5-CE52-4642-B8D6-9E66C247B6D5}" destId="{B20ACE88-9240-488E-81CF-04F3E145711E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B6F15D-9925-449E-AC0F-C8056364F882}" type="doc">
      <dgm:prSet loTypeId="urn:microsoft.com/office/officeart/2005/8/layout/hProcess9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52AF4E4-8759-401B-9817-756DEC097F40}">
      <dgm:prSet custT="1"/>
      <dgm:spPr/>
      <dgm:t>
        <a:bodyPr/>
        <a:lstStyle/>
        <a:p>
          <a:pPr rtl="0"/>
          <a:r>
            <a:rPr lang="en-US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Situational Awareness</a:t>
          </a:r>
          <a:br>
            <a:rPr lang="en-US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4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 a Healthy and                         Safe Place to Work!</a:t>
          </a:r>
          <a:endParaRPr lang="en-US" sz="240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94D209-E23F-43D1-9BE2-F02D986A0C94}" type="parTrans" cxnId="{5CD90743-35F7-4DFA-8867-3988EEBB3EB2}">
      <dgm:prSet/>
      <dgm:spPr/>
      <dgm:t>
        <a:bodyPr/>
        <a:lstStyle/>
        <a:p>
          <a:endParaRPr lang="en-US"/>
        </a:p>
      </dgm:t>
    </dgm:pt>
    <dgm:pt modelId="{157AB54E-4391-4AB9-8485-C0284D7F419F}" type="sibTrans" cxnId="{5CD90743-35F7-4DFA-8867-3988EEBB3EB2}">
      <dgm:prSet/>
      <dgm:spPr/>
      <dgm:t>
        <a:bodyPr/>
        <a:lstStyle/>
        <a:p>
          <a:endParaRPr lang="en-US"/>
        </a:p>
      </dgm:t>
    </dgm:pt>
    <dgm:pt modelId="{0D795508-9375-4523-8B42-37622A42C5E5}" type="pres">
      <dgm:prSet presAssocID="{E4B6F15D-9925-449E-AC0F-C8056364F882}" presName="CompostProcess" presStyleCnt="0">
        <dgm:presLayoutVars>
          <dgm:dir/>
          <dgm:resizeHandles val="exact"/>
        </dgm:presLayoutVars>
      </dgm:prSet>
      <dgm:spPr/>
    </dgm:pt>
    <dgm:pt modelId="{174F8FC7-0881-4ED4-9851-518A4D242D0C}" type="pres">
      <dgm:prSet presAssocID="{E4B6F15D-9925-449E-AC0F-C8056364F882}" presName="arrow" presStyleLbl="bgShp" presStyleIdx="0" presStyleCnt="1" custScaleX="101531"/>
      <dgm:spPr/>
    </dgm:pt>
    <dgm:pt modelId="{745BCAB5-CE52-4642-B8D6-9E66C247B6D5}" type="pres">
      <dgm:prSet presAssocID="{E4B6F15D-9925-449E-AC0F-C8056364F882}" presName="linearProcess" presStyleCnt="0"/>
      <dgm:spPr/>
    </dgm:pt>
    <dgm:pt modelId="{B20ACE88-9240-488E-81CF-04F3E145711E}" type="pres">
      <dgm:prSet presAssocID="{A52AF4E4-8759-401B-9817-756DEC097F40}" presName="textNode" presStyleLbl="node1" presStyleIdx="0" presStyleCnt="1" custLinFactNeighborX="-10647" custLinFactNeighborY="-16">
        <dgm:presLayoutVars>
          <dgm:bulletEnabled val="1"/>
        </dgm:presLayoutVars>
      </dgm:prSet>
      <dgm:spPr/>
    </dgm:pt>
  </dgm:ptLst>
  <dgm:cxnLst>
    <dgm:cxn modelId="{47D09C27-C15C-40C5-9EC4-0F4AE0A6E62E}" type="presOf" srcId="{E4B6F15D-9925-449E-AC0F-C8056364F882}" destId="{0D795508-9375-4523-8B42-37622A42C5E5}" srcOrd="0" destOrd="0" presId="urn:microsoft.com/office/officeart/2005/8/layout/hProcess9"/>
    <dgm:cxn modelId="{C8C3F141-B9A6-4CC2-A12C-E761983C8C5D}" type="presOf" srcId="{A52AF4E4-8759-401B-9817-756DEC097F40}" destId="{B20ACE88-9240-488E-81CF-04F3E145711E}" srcOrd="0" destOrd="0" presId="urn:microsoft.com/office/officeart/2005/8/layout/hProcess9"/>
    <dgm:cxn modelId="{5CD90743-35F7-4DFA-8867-3988EEBB3EB2}" srcId="{E4B6F15D-9925-449E-AC0F-C8056364F882}" destId="{A52AF4E4-8759-401B-9817-756DEC097F40}" srcOrd="0" destOrd="0" parTransId="{CC94D209-E23F-43D1-9BE2-F02D986A0C94}" sibTransId="{157AB54E-4391-4AB9-8485-C0284D7F419F}"/>
    <dgm:cxn modelId="{7A3EDF4D-C407-4545-ADAB-D875A193F1C4}" type="presParOf" srcId="{0D795508-9375-4523-8B42-37622A42C5E5}" destId="{174F8FC7-0881-4ED4-9851-518A4D242D0C}" srcOrd="0" destOrd="0" presId="urn:microsoft.com/office/officeart/2005/8/layout/hProcess9"/>
    <dgm:cxn modelId="{8D00FE90-A9AD-4585-8D65-D88C80BDF64B}" type="presParOf" srcId="{0D795508-9375-4523-8B42-37622A42C5E5}" destId="{745BCAB5-CE52-4642-B8D6-9E66C247B6D5}" srcOrd="1" destOrd="0" presId="urn:microsoft.com/office/officeart/2005/8/layout/hProcess9"/>
    <dgm:cxn modelId="{E10F739E-2A30-4B0E-97FC-0ABB271E5360}" type="presParOf" srcId="{745BCAB5-CE52-4642-B8D6-9E66C247B6D5}" destId="{B20ACE88-9240-488E-81CF-04F3E145711E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F8FC7-0881-4ED4-9851-518A4D242D0C}">
      <dsp:nvSpPr>
        <dsp:cNvPr id="0" name=""/>
        <dsp:cNvSpPr/>
      </dsp:nvSpPr>
      <dsp:spPr>
        <a:xfrm>
          <a:off x="381000" y="0"/>
          <a:ext cx="4800598" cy="41148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ACE88-9240-488E-81CF-04F3E145711E}">
      <dsp:nvSpPr>
        <dsp:cNvPr id="0" name=""/>
        <dsp:cNvSpPr/>
      </dsp:nvSpPr>
      <dsp:spPr>
        <a:xfrm>
          <a:off x="588492" y="1234176"/>
          <a:ext cx="3615690" cy="16459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Situational Awareness</a:t>
          </a:r>
          <a:br>
            <a:rPr lang="en-US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 a Healthy and                         Safe Place to Work!</a:t>
          </a:r>
          <a:endParaRPr lang="en-US" sz="24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8839" y="1314523"/>
        <a:ext cx="3454996" cy="1485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F8FC7-0881-4ED4-9851-518A4D242D0C}">
      <dsp:nvSpPr>
        <dsp:cNvPr id="0" name=""/>
        <dsp:cNvSpPr/>
      </dsp:nvSpPr>
      <dsp:spPr>
        <a:xfrm>
          <a:off x="381000" y="0"/>
          <a:ext cx="4800598" cy="41148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ACE88-9240-488E-81CF-04F3E145711E}">
      <dsp:nvSpPr>
        <dsp:cNvPr id="0" name=""/>
        <dsp:cNvSpPr/>
      </dsp:nvSpPr>
      <dsp:spPr>
        <a:xfrm>
          <a:off x="588492" y="1234176"/>
          <a:ext cx="3615690" cy="16459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Situational Awareness</a:t>
          </a:r>
          <a:br>
            <a:rPr lang="en-US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4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 a Healthy and                         Safe Place to Work!</a:t>
          </a:r>
          <a:endParaRPr lang="en-US" sz="240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8839" y="1314523"/>
        <a:ext cx="3454996" cy="1485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AC8373C-E909-4A20-B5B4-5E42153E9F4A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E4BDFC5-0095-4B97-8A5D-5D00ACFDD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38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383A186-A657-4C06-A0E7-FE7EFC1D9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81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48BFB-7D93-4C66-907A-BCD39713192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39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6E91B3-524F-472B-A49C-4F75166B824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87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3B37-176C-45B5-805B-C7FB41EAEAC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85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A8002-81C6-41C3-85FA-25DE1EC77C2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69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A8002-81C6-41C3-85FA-25DE1EC77C2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69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A8002-81C6-41C3-85FA-25DE1EC77C2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69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A8002-81C6-41C3-85FA-25DE1EC77C2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69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A8002-81C6-41C3-85FA-25DE1EC77C2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69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A8002-81C6-41C3-85FA-25DE1EC77C2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69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A8002-81C6-41C3-85FA-25DE1EC77C2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69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3B37-176C-45B5-805B-C7FB41EAEAC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85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3B37-176C-45B5-805B-C7FB41EAEAC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85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A8002-81C6-41C3-85FA-25DE1EC77C2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69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7AA07B-8B99-4D1F-BB5D-A140A51726B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59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8C7174-004A-4A55-BA18-1FA21DEFBB0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31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D9C562-7A68-4F6C-80A6-7E892541B7E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08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CFE6F-037F-4ADC-A5A8-E29B831D2E5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26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8102D-1BCF-43AD-AFA4-1BD403B2DC0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04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608E29-D280-4201-82E5-B7234EEB035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76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3B37-176C-45B5-805B-C7FB41EAEAC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858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608E29-D280-4201-82E5-B7234EEB035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46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9BAE9A-749F-4DAE-BB13-027D606DF6D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28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9360F9-0377-400B-AE1D-E001032CF9F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25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608E29-D280-4201-82E5-B7234EEB035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069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156A6-96BB-4BF6-A277-F24BC6EF586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246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608E29-D280-4201-82E5-B7234EEB035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99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3B37-176C-45B5-805B-C7FB41EAEACB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858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913DF6-27D9-434B-9251-D5FABF7712E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520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B7BB27-6A0C-4DFE-8189-02DA106C21A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106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3B37-176C-45B5-805B-C7FB41EAEACB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858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E7B9C3-CD85-41E4-B63F-C214FC73507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593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3B37-176C-45B5-805B-C7FB41EAEACB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858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3B37-176C-45B5-805B-C7FB41EAEACB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85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C288CC-6994-4DC4-A856-A08ACD8FE7C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599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3B37-176C-45B5-805B-C7FB41EAEACB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858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A93F4F-487F-4354-BED1-2170BC4D7CC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637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8075D9-6B1C-4BCF-98FD-75F4DC3B195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94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24728F-36CF-4962-B984-59B913CE42B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06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F399B3-B118-4228-8E6F-0603697BC26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20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3B37-176C-45B5-805B-C7FB41EAEA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85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3B37-176C-45B5-805B-C7FB41EAEA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85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D09325-A51D-484F-BFB5-D2510029066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3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16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812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82348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778608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35FA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3642508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954114"/>
            <a:ext cx="4940624" cy="7675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949176"/>
            <a:ext cx="3690451" cy="7778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826044"/>
            <a:ext cx="3402314" cy="900723"/>
          </a:xfrm>
          <a:prstGeom prst="rtTriangle">
            <a:avLst/>
          </a:prstGeom>
          <a:blipFill>
            <a:blip r:embed="rId7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823115"/>
            <a:ext cx="3405509" cy="90365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4495800" cy="37716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9236" y="521137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ErgoSystems</a:t>
            </a:r>
          </a:p>
        </p:txBody>
      </p:sp>
    </p:spTree>
    <p:extLst>
      <p:ext uri="{BB962C8B-B14F-4D97-AF65-F5344CB8AC3E}">
        <p14:creationId xmlns:p14="http://schemas.microsoft.com/office/powerpoint/2010/main" val="165510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5" r:id="rId2"/>
    <p:sldLayoutId id="2147483789" r:id="rId3"/>
    <p:sldLayoutId id="2147483790" r:id="rId4"/>
    <p:sldLayoutId id="2147483791" r:id="rId5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>
          <a:solidFill>
            <a:srgbClr val="035FA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Arial" panose="020B0604020202020204" pitchFamily="34" charset="0"/>
        <a:buChar char="•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1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:p15="http://schemas.microsoft.com/office/powerpoint/2012/main">
        <p15:guide id="1" orient="horz" pos="180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microsoft.com/office/2007/relationships/hdphoto" Target="../media/hdphoto1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D9C35B-7C39-51CE-9746-C0FE7BC531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743" y="1216984"/>
            <a:ext cx="4899077" cy="2755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8227563"/>
              </p:ext>
            </p:extLst>
          </p:nvPr>
        </p:nvGraphicFramePr>
        <p:xfrm>
          <a:off x="-152400" y="571500"/>
          <a:ext cx="5562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76800" y="4498016"/>
            <a:ext cx="4343400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1143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="1" noProof="1">
                <a:solidFill>
                  <a:srgbClr val="035FAA"/>
                </a:solidFill>
                <a:latin typeface="Arial" pitchFamily="34" charset="0"/>
                <a:cs typeface="Arial" pitchFamily="34" charset="0"/>
              </a:rPr>
              <a:t>Workshop developed and presented by:</a:t>
            </a:r>
          </a:p>
          <a:p>
            <a:pPr marL="1143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800" b="1" i="1" noProof="1">
                <a:solidFill>
                  <a:srgbClr val="035FAA"/>
                </a:solidFill>
                <a:latin typeface="Arial" pitchFamily="34" charset="0"/>
                <a:cs typeface="Arial" pitchFamily="34" charset="0"/>
              </a:rPr>
              <a:t>Mark A. Anderson, PT, CPE</a:t>
            </a:r>
            <a:endParaRPr lang="en-US" sz="1400" b="1" i="1" noProof="1">
              <a:solidFill>
                <a:srgbClr val="035FAA"/>
              </a:solidFill>
              <a:latin typeface="Arial" pitchFamily="34" charset="0"/>
              <a:cs typeface="Arial" pitchFamily="34" charset="0"/>
            </a:endParaRPr>
          </a:p>
          <a:p>
            <a:pPr marL="1143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="1" noProof="1">
                <a:solidFill>
                  <a:srgbClr val="035FAA"/>
                </a:solidFill>
                <a:latin typeface="Arial" pitchFamily="34" charset="0"/>
                <a:cs typeface="Arial" pitchFamily="34" charset="0"/>
              </a:rPr>
              <a:t>Physical Therapist and Ergonomist</a:t>
            </a:r>
          </a:p>
          <a:p>
            <a:pPr marL="1143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400" b="1" noProof="1">
                <a:solidFill>
                  <a:srgbClr val="035FAA"/>
                </a:solidFill>
                <a:latin typeface="Arial" pitchFamily="34" charset="0"/>
                <a:cs typeface="Arial" pitchFamily="34" charset="0"/>
              </a:rPr>
              <a:t>ErgoSystems</a:t>
            </a:r>
            <a:endParaRPr lang="en-US" sz="1400" b="1" dirty="0">
              <a:solidFill>
                <a:srgbClr val="035FA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B8CD7-72BC-80B1-F390-817A132FB5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80" y="121024"/>
            <a:ext cx="1390338" cy="13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7596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400" y="863865"/>
            <a:ext cx="4953000" cy="4508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sz="2400" dirty="0">
                <a:solidFill>
                  <a:srgbClr val="035F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level of physical fitness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(strength, flexibility, aerobic capacity) have impact on injuries?</a:t>
            </a:r>
          </a:p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Your work physically demanding?!?!</a:t>
            </a:r>
          </a:p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does work provide all physical fitness you need?</a:t>
            </a:r>
          </a:p>
        </p:txBody>
      </p:sp>
      <p:sp>
        <p:nvSpPr>
          <p:cNvPr id="551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5170" y="190500"/>
            <a:ext cx="8229600" cy="67336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700" dirty="0"/>
              <a:t>Physical Fitness</a:t>
            </a:r>
          </a:p>
        </p:txBody>
      </p:sp>
      <p:pic>
        <p:nvPicPr>
          <p:cNvPr id="16388" name="Picture 9" descr="http://www.publicaffairs.water.ca.gov/swp/recreation/images/delvalle/bik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104900"/>
            <a:ext cx="3544888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4432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1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1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1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1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1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1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3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8600" y="1028700"/>
            <a:ext cx="4310103" cy="43815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035F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general health and wellness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impact on injuries?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Diet and nutrition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Body weight control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Stress management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Smoking cessation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Blood pressure control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Adequate rest/sleep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Fluid intake - don’t get dehydrated</a:t>
            </a:r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9143999" cy="9525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700" dirty="0"/>
              <a:t>Health and Wellness</a:t>
            </a:r>
          </a:p>
        </p:txBody>
      </p:sp>
      <p:pic>
        <p:nvPicPr>
          <p:cNvPr id="17412" name="Picture 4" descr="food-pyramid-col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879" y="1714500"/>
            <a:ext cx="3962400" cy="286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145962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4"/>
            <a:ext cx="3429000" cy="468603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/>
              <a:t>Health and Safety Factors</a:t>
            </a:r>
          </a:p>
        </p:txBody>
      </p:sp>
      <p:pic>
        <p:nvPicPr>
          <p:cNvPr id="4" name="Picture 2" descr="https://lh5.ggpht.com/BggKi4WCYbq-VuWBK4U96scwxa2rNTiAe1amDkYTJcMLaPPJ2PHhJItWwSGwVhbjMw1c=w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112" y="104931"/>
            <a:ext cx="608220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6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30616" y="1714500"/>
            <a:ext cx="3505200" cy="3429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Fatigue control and recovery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Ergonomics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Body Mechanics/ Techniques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Stretching/Warm-up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Physical Fitness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Health and Wellness</a:t>
            </a:r>
          </a:p>
          <a:p>
            <a:pPr>
              <a:lnSpc>
                <a:spcPct val="90000"/>
              </a:lnSpc>
              <a:defRPr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6284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60500" y="254000"/>
            <a:ext cx="6477000" cy="635000"/>
          </a:xfrm>
        </p:spPr>
        <p:txBody>
          <a:bodyPr>
            <a:normAutofit fontScale="90000"/>
          </a:bodyPr>
          <a:lstStyle/>
          <a:p>
            <a:pPr>
              <a:spcBef>
                <a:spcPts val="667"/>
              </a:spcBef>
              <a:defRPr/>
            </a:pPr>
            <a:r>
              <a:rPr lang="en-US" dirty="0"/>
              <a:t>Background on Body 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092200"/>
            <a:ext cx="3238500" cy="4318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Skeleton</a:t>
            </a:r>
          </a:p>
          <a:p>
            <a:pPr eaLnBrk="1" hangingPunct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Joint</a:t>
            </a:r>
          </a:p>
          <a:p>
            <a:pPr eaLnBrk="1" hangingPunct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Ligament</a:t>
            </a:r>
          </a:p>
          <a:p>
            <a:pPr eaLnBrk="1" hangingPunct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</a:p>
          <a:p>
            <a:pPr eaLnBrk="1" hangingPunct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Tendon</a:t>
            </a:r>
          </a:p>
          <a:p>
            <a:pPr eaLnBrk="1" hangingPunct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Nerve</a:t>
            </a:r>
          </a:p>
        </p:txBody>
      </p:sp>
      <p:pic>
        <p:nvPicPr>
          <p:cNvPr id="566276" name="Picture 4" descr="BKK5000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028700"/>
            <a:ext cx="2719917" cy="43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69120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257300"/>
            <a:ext cx="3256944" cy="39370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Numbness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Tingling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Stiff joints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Loss of muscle strength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4000"/>
            <a:ext cx="9144000" cy="698500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4000" dirty="0"/>
              <a:t>General signs and symptoms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1257300"/>
            <a:ext cx="4406497" cy="3868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4"/>
            <a:ext cx="3429000" cy="468603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/>
              <a:t>Health and Safety Factors</a:t>
            </a:r>
          </a:p>
        </p:txBody>
      </p:sp>
      <p:pic>
        <p:nvPicPr>
          <p:cNvPr id="4" name="Picture 2" descr="https://lh5.ggpht.com/BggKi4WCYbq-VuWBK4U96scwxa2rNTiAe1amDkYTJcMLaPPJ2PHhJItWwSGwVhbjMw1c=w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112" y="104931"/>
            <a:ext cx="608220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6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30616" y="1714500"/>
            <a:ext cx="3505200" cy="3429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Fatigue control and recovery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Ergonomics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Body Mechanics/ Techniques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Stretching/Warm-up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Physical Fitness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Health and Wellness</a:t>
            </a:r>
          </a:p>
          <a:p>
            <a:pPr>
              <a:lnSpc>
                <a:spcPct val="90000"/>
              </a:lnSpc>
              <a:defRPr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7062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4800" y="1181100"/>
            <a:ext cx="4419600" cy="4038600"/>
          </a:xfr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Physical fatigue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Physically demanding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Highly repetitive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Result in muscle fatigue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Decreased hand-eye coordination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Mental fatigue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Long periods of vigilance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Highly repetitive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Tight deadlines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Making mistakes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0"/>
            <a:ext cx="9144000" cy="63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/>
              <a:t>How to Recognize Fatigue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1333500"/>
            <a:ext cx="3429000" cy="399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98427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33884" y="1028700"/>
            <a:ext cx="4390516" cy="4343400"/>
          </a:xfrm>
        </p:spPr>
        <p:txBody>
          <a:bodyPr lIns="92075" tIns="46038" rIns="92075" bIns="46038">
            <a:noAutofit/>
          </a:bodyPr>
          <a:lstStyle/>
          <a:p>
            <a:pPr marL="365760" lvl="1" indent="-256032">
              <a:spcBef>
                <a:spcPts val="0"/>
              </a:spcBef>
              <a:buSzPct val="68000"/>
              <a:buFont typeface="Wingdings 3"/>
              <a:buChar char="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Job rotation!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Provides both physical and mental task variety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Give the body and mind a change of pace</a:t>
            </a:r>
          </a:p>
          <a:p>
            <a:pPr marL="365760" lvl="1" indent="-256032">
              <a:spcBef>
                <a:spcPts val="0"/>
              </a:spcBef>
              <a:buSzPct val="68000"/>
              <a:buFont typeface="Wingdings 3"/>
              <a:buChar char="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Take breaks!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breaks as recovery time (both physical and mental)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Get away from the workstation – change of scenery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9144000" cy="63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/>
              <a:t>Control Fatigue at 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764" y="1104900"/>
            <a:ext cx="3692236" cy="465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427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723900"/>
            <a:ext cx="5029200" cy="4343400"/>
          </a:xfrm>
        </p:spPr>
        <p:txBody>
          <a:bodyPr lIns="92075" tIns="46038" rIns="92075" bIns="46038">
            <a:noAutofit/>
          </a:bodyPr>
          <a:lstStyle/>
          <a:p>
            <a:pPr marL="365760" lvl="1" indent="-256032">
              <a:spcBef>
                <a:spcPts val="0"/>
              </a:spcBef>
              <a:buSzPct val="68000"/>
              <a:buFont typeface="Wingdings 3"/>
              <a:buChar char="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Hydration!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Maintains blood pressure and blood flow to vital organs of body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Proper fluid concentration levels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Sodium, potassium and calcium for healthy cellular activity</a:t>
            </a:r>
          </a:p>
          <a:p>
            <a:pPr lvl="3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e.g. reduces muscle cramping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Hydration tips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lvl="3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Try to avoid caffeinated / sugared drinks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How much?</a:t>
            </a:r>
          </a:p>
          <a:p>
            <a:pPr lvl="3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 to 40% of body weight in ounces/day</a:t>
            </a:r>
          </a:p>
          <a:p>
            <a:pPr lvl="4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Weigh 180#, drink 54 to 72 ounces/day</a:t>
            </a:r>
          </a:p>
          <a:p>
            <a:pPr lvl="3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Listen to your body</a:t>
            </a:r>
          </a:p>
          <a:p>
            <a:pPr lvl="3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Urine color - pale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9144000" cy="63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/>
              <a:t>Control Fatigue at 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959008"/>
            <a:ext cx="4202856" cy="41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054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-19987" y="876300"/>
            <a:ext cx="4439587" cy="4419600"/>
          </a:xfrm>
        </p:spPr>
        <p:txBody>
          <a:bodyPr lIns="92075" tIns="46038" rIns="92075" bIns="46038">
            <a:noAutofit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Nutrition!</a:t>
            </a:r>
          </a:p>
          <a:p>
            <a:pPr lvl="1">
              <a:spcBef>
                <a:spcPts val="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Fuel the body – we are what we eat!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Regular consistent consumption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Don’t skip breakfast</a:t>
            </a:r>
          </a:p>
          <a:p>
            <a:pPr lvl="1">
              <a:spcBef>
                <a:spcPts val="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Combination of complex and simple carbohydrates</a:t>
            </a:r>
          </a:p>
          <a:p>
            <a:pPr lvl="2">
              <a:spcBef>
                <a:spcPts val="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Carbohydrates are sugars that break down into glucose (fuel for body)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Complex slow burning carbohydrates  (whole grains, potatoes, squash, pumpkin and carrots)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Simple fast burning carbohydrates (fruits, vegetables and honey) provide immediate source of energy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Simple sugars found in candy bars, soft drinks and cookies provide quick boost, but then a </a:t>
            </a:r>
            <a:r>
              <a:rPr lang="en-US" sz="1600" b="1" dirty="0">
                <a:solidFill>
                  <a:srgbClr val="035F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big letdown afterward</a:t>
            </a:r>
            <a:r>
              <a:rPr lang="en-US" sz="1600" dirty="0">
                <a:solidFill>
                  <a:srgbClr val="035F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4300"/>
            <a:ext cx="9144000" cy="63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/>
              <a:t>Control Fatigue at Work</a:t>
            </a:r>
          </a:p>
        </p:txBody>
      </p:sp>
      <p:pic>
        <p:nvPicPr>
          <p:cNvPr id="1026" name="Picture 2" descr="http://danieljamesfitnessblog.com/wp-content/uploads/2015/02/complex-carbohydrates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8106" y="2781300"/>
            <a:ext cx="4389120" cy="2104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assmyexams.co.uk/GCSE/biology/images/glucose_molecule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3109" y="1028701"/>
            <a:ext cx="4389120" cy="155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5239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897733"/>
            <a:ext cx="2895600" cy="2933700"/>
          </a:xfrm>
        </p:spPr>
        <p:txBody>
          <a:bodyPr>
            <a:noAutofit/>
          </a:bodyPr>
          <a:lstStyle/>
          <a:p>
            <a:pPr marR="0" rtl="0"/>
            <a:r>
              <a:rPr lang="en-US" sz="4000" dirty="0">
                <a:latin typeface="Arial"/>
              </a:rPr>
              <a:t>Has this ever happened to you?</a:t>
            </a:r>
            <a:endParaRPr lang="en-US" sz="4000" b="1" baseline="0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6DF9B-1C00-D6DE-6AC5-E7F3A9FCC3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259766"/>
            <a:ext cx="4229098" cy="2378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3C0648-132F-5811-EB0F-C42AD25A11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2868706"/>
            <a:ext cx="1939896" cy="2586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058811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6200" y="1104900"/>
            <a:ext cx="3429000" cy="4191000"/>
          </a:xfrm>
        </p:spPr>
        <p:txBody>
          <a:bodyPr lIns="92075" tIns="46038" rIns="92075" bIns="46038">
            <a:noAutofit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Nutrition!</a:t>
            </a:r>
          </a:p>
          <a:p>
            <a:pPr lvl="1">
              <a:spcBef>
                <a:spcPts val="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Add in proteins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Meat, poultry, fish, eggs, beans, nuts, soy, and low-fat dairy products</a:t>
            </a:r>
          </a:p>
          <a:p>
            <a:pPr lvl="1">
              <a:spcBef>
                <a:spcPts val="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Healthy fats</a:t>
            </a:r>
          </a:p>
          <a:p>
            <a:pPr lvl="2">
              <a:spcBef>
                <a:spcPts val="0"/>
              </a:spcBef>
              <a:buClr>
                <a:schemeClr val="accent1"/>
              </a:buClr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Unsaturated fats: found in foods like olive oil, avocados, nuts, and canola oil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Balanced nutrition is the goal!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bodybuilding-wizard.com/wp-content/uploads/2014/07/protein-rich-food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6475" y="846945"/>
            <a:ext cx="3369946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4300"/>
            <a:ext cx="9144000" cy="63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/>
              <a:t>Control Fatigue at Work</a:t>
            </a:r>
          </a:p>
        </p:txBody>
      </p:sp>
      <p:pic>
        <p:nvPicPr>
          <p:cNvPr id="2054" name="Picture 6" descr="http://www.sierrastrengthblog.com/wp-content/uploads/2014/10/unsaturated-foo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3324207"/>
            <a:ext cx="3268027" cy="2208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36324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1028284"/>
            <a:ext cx="3962400" cy="4114800"/>
          </a:xfrm>
        </p:spPr>
        <p:txBody>
          <a:bodyPr lIns="92075" tIns="46038" rIns="92075" bIns="46038">
            <a:noAutofit/>
          </a:bodyPr>
          <a:lstStyle/>
          <a:p>
            <a:pPr marL="365760" lvl="1" indent="-256032">
              <a:spcBef>
                <a:spcPts val="0"/>
              </a:spcBef>
              <a:buSzPct val="68000"/>
              <a:buFont typeface="Wingdings 3"/>
              <a:buChar char="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Stretching!</a:t>
            </a:r>
          </a:p>
          <a:p>
            <a:pPr marL="690372" lvl="2" indent="-342900">
              <a:spcBef>
                <a:spcPts val="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</a:p>
          <a:p>
            <a:pPr marL="690372" lvl="2" indent="-342900">
              <a:spcBef>
                <a:spcPts val="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Joint lubrication</a:t>
            </a:r>
          </a:p>
          <a:p>
            <a:pPr marL="690372" lvl="2" indent="-342900">
              <a:spcBef>
                <a:spcPts val="0"/>
              </a:spcBef>
              <a:buSzPct val="68000"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More detail later in the session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9144000" cy="63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/>
              <a:t>Control Fatigue at Work</a:t>
            </a:r>
          </a:p>
        </p:txBody>
      </p:sp>
      <p:pic>
        <p:nvPicPr>
          <p:cNvPr id="4" name="Picture 3" descr="muscle pum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3000" y="1084619"/>
            <a:ext cx="299258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membra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3412" y="3161884"/>
            <a:ext cx="3645408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41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876300"/>
            <a:ext cx="4547569" cy="3962400"/>
          </a:xfr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 to 8 hours sleep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Adequate mattress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Darkened room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Sleep mask with ear plugs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Nutrition/Fluid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Same as at work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Travel Safely</a:t>
            </a:r>
          </a:p>
          <a:p>
            <a:pPr lvl="1">
              <a:spcBef>
                <a:spcPts val="0"/>
              </a:spcBef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Commuting to/from work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Personal/Family time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Physical Fitness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and Wellness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9144000" cy="63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/>
              <a:t>Recover from Fatigue at Home</a:t>
            </a:r>
          </a:p>
        </p:txBody>
      </p:sp>
      <p:pic>
        <p:nvPicPr>
          <p:cNvPr id="1026" name="Picture 2" descr="http://www.macksearplugs.com/image.php?img=images/products/1323972759.jpg&amp;w=300&amp;h=30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0052" y="1072585"/>
            <a:ext cx="1828800" cy="144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9304" y="1028700"/>
            <a:ext cx="2411592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7989" y="2590277"/>
            <a:ext cx="4104286" cy="2368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89982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4"/>
            <a:ext cx="3429000" cy="468603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/>
              <a:t>Health and Safety Factors</a:t>
            </a:r>
          </a:p>
        </p:txBody>
      </p:sp>
      <p:pic>
        <p:nvPicPr>
          <p:cNvPr id="4" name="Picture 2" descr="https://lh5.ggpht.com/BggKi4WCYbq-VuWBK4U96scwxa2rNTiAe1amDkYTJcMLaPPJ2PHhJItWwSGwVhbjMw1c=w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112" y="104931"/>
            <a:ext cx="608220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6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30616" y="1714500"/>
            <a:ext cx="3505200" cy="3429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Fatigue control and recovery</a:t>
            </a:r>
          </a:p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Ergonomics</a:t>
            </a:r>
            <a:endParaRPr lang="en-US" sz="23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Body Mechanics/ Techniques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Stretching/Warm-up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Physical Fitness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Health and Wellness</a:t>
            </a:r>
          </a:p>
          <a:p>
            <a:pPr>
              <a:lnSpc>
                <a:spcPct val="90000"/>
              </a:lnSpc>
              <a:defRPr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7062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1524000"/>
            <a:ext cx="3810000" cy="2413000"/>
          </a:xfrm>
        </p:spPr>
        <p:txBody>
          <a:bodyPr lIns="92075" tIns="46038" rIns="92075" bIns="46038">
            <a:normAutofit fontScale="92500" lnSpcReduction="10000"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Ergonomics is working smarter not harder!</a:t>
            </a:r>
          </a:p>
        </p:txBody>
      </p:sp>
      <p:sp>
        <p:nvSpPr>
          <p:cNvPr id="75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0"/>
            <a:ext cx="9144000" cy="63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6000" dirty="0"/>
              <a:t>What is Ergonomics?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1368" y="1638300"/>
            <a:ext cx="4449868" cy="2911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00"/>
            <a:ext cx="9144000" cy="31115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ts val="800"/>
              </a:spcBef>
              <a:defRPr/>
            </a:pPr>
            <a:r>
              <a:rPr lang="en-US" sz="88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Ergonomics</a:t>
            </a:r>
            <a:r>
              <a:rPr lang="en-US" sz="48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Principles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66700"/>
            <a:ext cx="3733800" cy="4228835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800" noProof="1"/>
              <a:t>Ergonomics Principles: </a:t>
            </a:r>
          </a:p>
        </p:txBody>
      </p:sp>
      <p:pic>
        <p:nvPicPr>
          <p:cNvPr id="2050" name="Picture 2" descr="https://lh5.ggpht.com/BggKi4WCYbq-VuWBK4U96scwxa2rNTiAe1amDkYTJcMLaPPJ2PHhJItWwSGwVhbjMw1c=w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112" y="38100"/>
            <a:ext cx="608220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2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800600" y="1485900"/>
            <a:ext cx="3276600" cy="4318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200" b="1" noProof="1">
                <a:latin typeface="Arial" panose="020B0604020202020204" pitchFamily="34" charset="0"/>
                <a:cs typeface="Arial" panose="020B0604020202020204" pitchFamily="34" charset="0"/>
              </a:rPr>
              <a:t>Promote effective work processes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200" b="1" noProof="1">
                <a:latin typeface="Arial" panose="020B0604020202020204" pitchFamily="34" charset="0"/>
                <a:cs typeface="Arial" panose="020B0604020202020204" pitchFamily="34" charset="0"/>
              </a:rPr>
              <a:t>Position and support body in neutral</a:t>
            </a:r>
          </a:p>
          <a:p>
            <a:pPr eaLnBrk="1" hangingPunct="1">
              <a:defRPr/>
            </a:pPr>
            <a:r>
              <a:rPr lang="en-US" sz="2200" b="1" noProof="1">
                <a:latin typeface="Arial" panose="020B0604020202020204" pitchFamily="34" charset="0"/>
                <a:cs typeface="Arial" panose="020B0604020202020204" pitchFamily="34" charset="0"/>
              </a:rPr>
              <a:t>Work in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en-US" sz="2200" b="1" noProof="1">
                <a:latin typeface="Arial" panose="020B0604020202020204" pitchFamily="34" charset="0"/>
                <a:cs typeface="Arial" panose="020B0604020202020204" pitchFamily="34" charset="0"/>
              </a:rPr>
              <a:t> zone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Provide correct tools, equipment and facilities</a:t>
            </a:r>
            <a:endParaRPr lang="en-US" sz="22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2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sz="22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9648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29426" y="1079500"/>
            <a:ext cx="3657600" cy="4191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>
                <a:latin typeface="Arial" panose="020B0604020202020204" pitchFamily="34" charset="0"/>
                <a:cs typeface="Arial" panose="020B0604020202020204" pitchFamily="34" charset="0"/>
              </a:rPr>
              <a:t>Take step back and really examine why something is done as it is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>
                <a:latin typeface="Arial" panose="020B0604020202020204" pitchFamily="34" charset="0"/>
                <a:cs typeface="Arial" panose="020B0604020202020204" pitchFamily="34" charset="0"/>
              </a:rPr>
              <a:t>If answer 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. .</a:t>
            </a:r>
            <a:r>
              <a:rPr lang="en-US" sz="2400" noProof="1">
                <a:latin typeface="Arial" panose="020B0604020202020204" pitchFamily="34" charset="0"/>
                <a:cs typeface="Arial" panose="020B0604020202020204" pitchFamily="34" charset="0"/>
              </a:rPr>
              <a:t> ‘Because it has always been done that way!’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noProof="1">
                <a:latin typeface="Arial" panose="020B0604020202020204" pitchFamily="34" charset="0"/>
                <a:cs typeface="Arial" panose="020B0604020202020204" pitchFamily="34" charset="0"/>
              </a:rPr>
              <a:t>ake fresh look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>
                <a:latin typeface="Arial" panose="020B0604020202020204" pitchFamily="34" charset="0"/>
                <a:cs typeface="Arial" panose="020B0604020202020204" pitchFamily="34" charset="0"/>
              </a:rPr>
              <a:t>Is there better way to get it done?</a:t>
            </a:r>
          </a:p>
        </p:txBody>
      </p:sp>
      <p:sp>
        <p:nvSpPr>
          <p:cNvPr id="809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5"/>
            <a:ext cx="8229600" cy="952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700" noProof="1"/>
              <a:t>Promote effective </a:t>
            </a:r>
            <a:r>
              <a:rPr lang="en-US" sz="3700" dirty="0"/>
              <a:t>WORK PROCESSES</a:t>
            </a:r>
            <a:endParaRPr lang="en-US" sz="3700" noProof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979" y="1181365"/>
            <a:ext cx="4449868" cy="2911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1257300"/>
            <a:ext cx="2514600" cy="19050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noProof="1">
                <a:latin typeface="Arial" panose="020B0604020202020204" pitchFamily="34" charset="0"/>
                <a:cs typeface="Arial" panose="020B0604020202020204" pitchFamily="34" charset="0"/>
              </a:rPr>
              <a:t>Spine neutral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noProof="1">
                <a:latin typeface="Arial" panose="020B0604020202020204" pitchFamily="34" charset="0"/>
                <a:cs typeface="Arial" panose="020B0604020202020204" pitchFamily="34" charset="0"/>
              </a:rPr>
              <a:t>S-shape</a:t>
            </a:r>
          </a:p>
          <a:p>
            <a:pPr>
              <a:lnSpc>
                <a:spcPct val="90000"/>
              </a:lnSpc>
              <a:defRPr/>
            </a:pPr>
            <a:r>
              <a:rPr lang="en-US" sz="3600" noProof="1">
                <a:latin typeface="Arial" panose="020B0604020202020204" pitchFamily="34" charset="0"/>
                <a:cs typeface="Arial" panose="020B0604020202020204" pitchFamily="34" charset="0"/>
              </a:rPr>
              <a:t>Spring like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6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100"/>
            <a:ext cx="9120052" cy="533400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defRPr/>
            </a:pPr>
            <a:r>
              <a:rPr lang="en-US" sz="3200" noProof="1"/>
              <a:t>Position and support BODY IN NEUTRAL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43400" y="1273342"/>
            <a:ext cx="4267200" cy="2755900"/>
            <a:chOff x="8135" y="8836"/>
            <a:chExt cx="2805" cy="1769"/>
          </a:xfrm>
        </p:grpSpPr>
        <p:pic>
          <p:nvPicPr>
            <p:cNvPr id="29708" name="Picture 5" descr="spring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61" y="8839"/>
              <a:ext cx="1379" cy="17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709" name="Picture 6" descr="spring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35" y="8836"/>
              <a:ext cx="1310" cy="17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6919" name="Picture 7" descr="Spinal_colum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9462" y="1267326"/>
            <a:ext cx="1233352" cy="330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0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0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0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15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54000"/>
            <a:ext cx="7772400" cy="508000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700" noProof="1"/>
              <a:t>Work in </a:t>
            </a:r>
            <a:r>
              <a:rPr lang="en-US" sz="3700" dirty="0"/>
              <a:t>POWER ZONE</a:t>
            </a:r>
            <a:r>
              <a:rPr lang="en-US" sz="3700" noProof="1"/>
              <a:t> </a:t>
            </a:r>
          </a:p>
        </p:txBody>
      </p:sp>
      <p:sp>
        <p:nvSpPr>
          <p:cNvPr id="8079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952500"/>
            <a:ext cx="3429000" cy="40640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noProof="1">
                <a:latin typeface="Arial" panose="020B0604020202020204" pitchFamily="34" charset="0"/>
                <a:cs typeface="Arial" panose="020B0604020202020204" pitchFamily="34" charset="0"/>
              </a:rPr>
              <a:t>Stature and arm’s length determine Power Zone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noProof="1">
                <a:latin typeface="Arial" panose="020B0604020202020204" pitchFamily="34" charset="0"/>
                <a:cs typeface="Arial" panose="020B0604020202020204" pitchFamily="34" charset="0"/>
              </a:rPr>
              <a:t>Determine individual reach and set up workstation to promote work in that zone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028700"/>
            <a:ext cx="3276600" cy="418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865"/>
            <a:ext cx="8229600" cy="952500"/>
          </a:xfrm>
        </p:spPr>
        <p:txBody>
          <a:bodyPr>
            <a:normAutofit/>
          </a:bodyPr>
          <a:lstStyle/>
          <a:p>
            <a:pPr marR="0" rtl="0"/>
            <a:r>
              <a:rPr lang="en-US" b="1" baseline="0">
                <a:latin typeface="Arial"/>
              </a:rPr>
              <a:t>Situational Awareness</a:t>
            </a:r>
            <a:endParaRPr lang="en-US" b="1" baseline="0" dirty="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47337" y="1112044"/>
            <a:ext cx="3554652" cy="3771636"/>
          </a:xfrm>
        </p:spPr>
        <p:txBody>
          <a:bodyPr>
            <a:noAutofit/>
          </a:bodyPr>
          <a:lstStyle/>
          <a:p>
            <a:pPr marR="0" lvl="0" rtl="0"/>
            <a:r>
              <a:rPr lang="en-US" sz="2400" b="1" baseline="0" dirty="0">
                <a:latin typeface="Arial"/>
              </a:rPr>
              <a:t>Assessing risk </a:t>
            </a:r>
          </a:p>
          <a:p>
            <a:pPr marR="0" lvl="1" rtl="0"/>
            <a:r>
              <a:rPr lang="en-US" sz="2000" b="1" baseline="0" dirty="0">
                <a:latin typeface="Arial"/>
              </a:rPr>
              <a:t>Aware of what is happening around you in terms of:</a:t>
            </a:r>
          </a:p>
          <a:p>
            <a:pPr lvl="2"/>
            <a:r>
              <a:rPr lang="en-US" sz="1800" b="1" dirty="0">
                <a:latin typeface="Arial"/>
              </a:rPr>
              <a:t>W</a:t>
            </a:r>
            <a:r>
              <a:rPr lang="en-US" sz="1800" b="1" baseline="0" dirty="0">
                <a:latin typeface="Arial"/>
              </a:rPr>
              <a:t>here you are</a:t>
            </a:r>
          </a:p>
          <a:p>
            <a:pPr lvl="2"/>
            <a:r>
              <a:rPr lang="en-US" sz="1800" b="1" dirty="0">
                <a:latin typeface="Arial"/>
              </a:rPr>
              <a:t>An</a:t>
            </a:r>
            <a:r>
              <a:rPr lang="en-US" sz="1800" b="1" baseline="0" dirty="0">
                <a:latin typeface="Arial"/>
              </a:rPr>
              <a:t>ything around you is a risk to your health and safety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1F591-34D5-A461-82C0-7BDEBEC2D3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144" y="1112044"/>
            <a:ext cx="3238501" cy="182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22885-9488-62E9-5D16-67C00DAE8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626" y="3064997"/>
            <a:ext cx="1852174" cy="246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355525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81000"/>
            <a:ext cx="7696200" cy="889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700" dirty="0"/>
              <a:t>Provide Correct TOOLS,  EQUIPMENT and MATERIALS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900" y="1560798"/>
            <a:ext cx="57912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399" y="1143000"/>
            <a:ext cx="2530795" cy="3937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Keyboard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Mouse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Monitors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17500"/>
            <a:ext cx="9372600" cy="635000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700" dirty="0"/>
              <a:t>Office Ergonomics</a:t>
            </a:r>
          </a:p>
        </p:txBody>
      </p:sp>
      <p:pic>
        <p:nvPicPr>
          <p:cNvPr id="3" name="Picture 2" descr="K:\Clients\Medtronic\World Headquarters\Ergonomics Website Revision\Images\Potential Medtronic EE pics\Raw\Skidmore 006.jpg">
            <a:extLst>
              <a:ext uri="{FF2B5EF4-FFF2-40B4-BE49-F238E27FC236}">
                <a16:creationId xmlns:a16="http://schemas.microsoft.com/office/drawing/2014/main" id="{70875D25-B98E-638E-03CA-3422253AA4F4}"/>
              </a:ext>
            </a:extLst>
          </p:cNvPr>
          <p:cNvPicPr/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3406311" y="1123470"/>
            <a:ext cx="5168612" cy="3936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9A076FF4-D1FA-2A71-2FE0-437C2812203D}"/>
              </a:ext>
            </a:extLst>
          </p:cNvPr>
          <p:cNvSpPr>
            <a:spLocks noChangeArrowheads="1"/>
          </p:cNvSpPr>
          <p:nvPr/>
        </p:nvSpPr>
        <p:spPr bwMode="auto">
          <a:xfrm rot="1439034" flipV="1">
            <a:off x="5618967" y="2653850"/>
            <a:ext cx="1898931" cy="178699"/>
          </a:xfrm>
          <a:prstGeom prst="rightArrow">
            <a:avLst>
              <a:gd name="adj1" fmla="val 50000"/>
              <a:gd name="adj2" fmla="val 307458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F530DE7-3E11-51CA-6E16-9F09942712F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724276" y="2257526"/>
            <a:ext cx="1898931" cy="178699"/>
          </a:xfrm>
          <a:prstGeom prst="rightArrow">
            <a:avLst>
              <a:gd name="adj1" fmla="val 50000"/>
              <a:gd name="adj2" fmla="val 307458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2683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4"/>
            <a:ext cx="3429000" cy="468603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/>
              <a:t>Health and Safety Factors</a:t>
            </a:r>
          </a:p>
        </p:txBody>
      </p:sp>
      <p:pic>
        <p:nvPicPr>
          <p:cNvPr id="4" name="Picture 2" descr="https://lh5.ggpht.com/BggKi4WCYbq-VuWBK4U96scwxa2rNTiAe1amDkYTJcMLaPPJ2PHhJItWwSGwVhbjMw1c=w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112" y="104931"/>
            <a:ext cx="608220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6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30616" y="1714500"/>
            <a:ext cx="3505200" cy="3429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Fatigue control and recovery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Ergonomics</a:t>
            </a:r>
          </a:p>
          <a:p>
            <a:pPr>
              <a:lnSpc>
                <a:spcPct val="90000"/>
              </a:lnSpc>
              <a:defRPr/>
            </a:pPr>
            <a:r>
              <a:rPr lang="en-US" sz="3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Body Mechanics/ Techniques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Stretching/Warm-up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Physical Fitness</a:t>
            </a:r>
          </a:p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Health and Wellness</a:t>
            </a:r>
          </a:p>
          <a:p>
            <a:pPr>
              <a:lnSpc>
                <a:spcPct val="90000"/>
              </a:lnSpc>
              <a:defRPr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7062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1143000"/>
            <a:ext cx="3352800" cy="39370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do we need to lift everyday?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How important are work techniques?</a:t>
            </a:r>
          </a:p>
        </p:txBody>
      </p:sp>
      <p:sp>
        <p:nvSpPr>
          <p:cNvPr id="66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17500"/>
            <a:ext cx="9372600" cy="635000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700" dirty="0"/>
              <a:t>Body Mechanics/Work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144758"/>
            <a:ext cx="3581400" cy="4316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4400" y="1485900"/>
            <a:ext cx="3268663" cy="3430323"/>
          </a:xfrm>
        </p:spPr>
        <p:txBody>
          <a:bodyPr>
            <a:normAutofit fontScale="92500" lnSpcReduction="10000"/>
          </a:bodyPr>
          <a:lstStyle/>
          <a:p>
            <a:pPr marL="347663" indent="-347663" eaLnBrk="1" hangingPunct="1"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is good technique?</a:t>
            </a:r>
          </a:p>
          <a:p>
            <a:pPr marL="347663" indent="-347663" eaLnBrk="1" hangingPunct="1"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 other words, “What are rules of proper body mechanics?”</a:t>
            </a:r>
          </a:p>
        </p:txBody>
      </p:sp>
      <p:sp>
        <p:nvSpPr>
          <p:cNvPr id="66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444500"/>
            <a:ext cx="8991600" cy="635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700" dirty="0"/>
              <a:t>Focus on Technique/Body Mechanics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562100"/>
            <a:ext cx="3339253" cy="346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0130" y="317500"/>
            <a:ext cx="8458200" cy="6350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700" dirty="0"/>
              <a:t>Body Mechanics/Work Techniques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3400" y="952500"/>
            <a:ext cx="38862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Feet wide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Maintain neutral spine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Keep load close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Counter-balance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 a bridge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Good grip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en-US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Look up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1181100"/>
            <a:ext cx="3712193" cy="3826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914" name="Picture 2" descr="power position look u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016000"/>
            <a:ext cx="3841750" cy="3796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8915" name="Picture 3" descr="power position look dow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2" y="1016000"/>
            <a:ext cx="4019550" cy="3796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8916" name="Text Box 4"/>
          <p:cNvSpPr txBox="1">
            <a:spLocks noChangeArrowheads="1"/>
          </p:cNvSpPr>
          <p:nvPr/>
        </p:nvSpPr>
        <p:spPr bwMode="auto">
          <a:xfrm>
            <a:off x="593726" y="228865"/>
            <a:ext cx="4124325" cy="66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7338" tIns="48669" rIns="97338" bIns="48669">
            <a:spAutoFit/>
          </a:bodyPr>
          <a:lstStyle/>
          <a:p>
            <a:pPr algn="ctr" defTabSz="973138">
              <a:spcBef>
                <a:spcPct val="50000"/>
              </a:spcBef>
              <a:defRPr/>
            </a:pPr>
            <a:r>
              <a:rPr lang="en-US" sz="37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LOOK DOWN</a:t>
            </a:r>
          </a:p>
        </p:txBody>
      </p:sp>
      <p:sp>
        <p:nvSpPr>
          <p:cNvPr id="678917" name="Text Box 5"/>
          <p:cNvSpPr txBox="1">
            <a:spLocks noChangeArrowheads="1"/>
          </p:cNvSpPr>
          <p:nvPr/>
        </p:nvSpPr>
        <p:spPr bwMode="auto">
          <a:xfrm>
            <a:off x="4953000" y="240771"/>
            <a:ext cx="3890962" cy="66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7338" tIns="48669" rIns="97338" bIns="48669">
            <a:spAutoFit/>
          </a:bodyPr>
          <a:lstStyle/>
          <a:p>
            <a:pPr algn="ctr" defTabSz="973138">
              <a:spcBef>
                <a:spcPct val="50000"/>
              </a:spcBef>
              <a:defRPr/>
            </a:pPr>
            <a:r>
              <a:rPr lang="en-US" sz="37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LOOK UP</a:t>
            </a:r>
          </a:p>
        </p:txBody>
      </p:sp>
      <p:sp>
        <p:nvSpPr>
          <p:cNvPr id="678918" name="Freeform 6"/>
          <p:cNvSpPr>
            <a:spLocks/>
          </p:cNvSpPr>
          <p:nvPr/>
        </p:nvSpPr>
        <p:spPr bwMode="auto">
          <a:xfrm>
            <a:off x="1976437" y="1682750"/>
            <a:ext cx="1905000" cy="465667"/>
          </a:xfrm>
          <a:custGeom>
            <a:avLst/>
            <a:gdLst>
              <a:gd name="T0" fmla="*/ 0 w 1200"/>
              <a:gd name="T1" fmla="*/ 2147483647 h 352"/>
              <a:gd name="T2" fmla="*/ 2147483647 w 1200"/>
              <a:gd name="T3" fmla="*/ 2147483647 h 352"/>
              <a:gd name="T4" fmla="*/ 2147483647 w 1200"/>
              <a:gd name="T5" fmla="*/ 2147483647 h 352"/>
              <a:gd name="T6" fmla="*/ 2147483647 w 1200"/>
              <a:gd name="T7" fmla="*/ 2147483647 h 352"/>
              <a:gd name="T8" fmla="*/ 2147483647 w 1200"/>
              <a:gd name="T9" fmla="*/ 2147483647 h 352"/>
              <a:gd name="T10" fmla="*/ 2147483647 w 1200"/>
              <a:gd name="T11" fmla="*/ 2147483647 h 3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0"/>
              <a:gd name="T19" fmla="*/ 0 h 352"/>
              <a:gd name="T20" fmla="*/ 1200 w 1200"/>
              <a:gd name="T21" fmla="*/ 352 h 3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0" h="352">
                <a:moveTo>
                  <a:pt x="0" y="112"/>
                </a:moveTo>
                <a:cubicBezTo>
                  <a:pt x="72" y="72"/>
                  <a:pt x="144" y="32"/>
                  <a:pt x="240" y="16"/>
                </a:cubicBezTo>
                <a:cubicBezTo>
                  <a:pt x="336" y="0"/>
                  <a:pt x="472" y="0"/>
                  <a:pt x="576" y="16"/>
                </a:cubicBezTo>
                <a:cubicBezTo>
                  <a:pt x="680" y="32"/>
                  <a:pt x="776" y="72"/>
                  <a:pt x="864" y="112"/>
                </a:cubicBezTo>
                <a:cubicBezTo>
                  <a:pt x="952" y="152"/>
                  <a:pt x="1048" y="216"/>
                  <a:pt x="1104" y="256"/>
                </a:cubicBezTo>
                <a:cubicBezTo>
                  <a:pt x="1160" y="296"/>
                  <a:pt x="1180" y="324"/>
                  <a:pt x="1200" y="352"/>
                </a:cubicBezTo>
              </a:path>
            </a:pathLst>
          </a:cu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78919" name="Line 7"/>
          <p:cNvSpPr>
            <a:spLocks noChangeShapeType="1"/>
          </p:cNvSpPr>
          <p:nvPr/>
        </p:nvSpPr>
        <p:spPr bwMode="auto">
          <a:xfrm>
            <a:off x="6548437" y="1640417"/>
            <a:ext cx="1524000" cy="762000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78920" name="AutoShape 8"/>
          <p:cNvSpPr>
            <a:spLocks noChangeArrowheads="1"/>
          </p:cNvSpPr>
          <p:nvPr/>
        </p:nvSpPr>
        <p:spPr bwMode="auto">
          <a:xfrm>
            <a:off x="1290637" y="2338917"/>
            <a:ext cx="457200" cy="9525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78921" name="AutoShape 9"/>
          <p:cNvSpPr>
            <a:spLocks noChangeArrowheads="1"/>
          </p:cNvSpPr>
          <p:nvPr/>
        </p:nvSpPr>
        <p:spPr bwMode="auto">
          <a:xfrm>
            <a:off x="4567237" y="1322917"/>
            <a:ext cx="1066800" cy="381000"/>
          </a:xfrm>
          <a:prstGeom prst="leftArrow">
            <a:avLst>
              <a:gd name="adj1" fmla="val 50000"/>
              <a:gd name="adj2" fmla="val 58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40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7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7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18" grpId="0" animBg="1"/>
      <p:bldP spid="678919" grpId="0" animBg="1"/>
      <p:bldP spid="678920" grpId="0" animBg="1"/>
      <p:bldP spid="6789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0130" y="317500"/>
            <a:ext cx="8458200" cy="6350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700" dirty="0"/>
              <a:t>Body Mechanics/Work Techniques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3400" y="952500"/>
            <a:ext cx="23622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Feet wide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Maintain neutral spine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Keep load close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Counter-balance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 a bridge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Good grip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Look up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ower Lift">
            <a:hlinkClick r:id="" action="ppaction://media"/>
            <a:extLst>
              <a:ext uri="{FF2B5EF4-FFF2-40B4-BE49-F238E27FC236}">
                <a16:creationId xmlns:a16="http://schemas.microsoft.com/office/drawing/2014/main" id="{F41EE416-2155-6B05-AACA-A9AE7CFA3C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7130" y="1104900"/>
            <a:ext cx="5791200" cy="3257550"/>
          </a:xfrm>
          <a:prstGeom prst="rect">
            <a:avLst/>
          </a:prstGeom>
          <a:ln w="57150">
            <a:solidFill>
              <a:srgbClr val="035FAA"/>
            </a:solidFill>
          </a:ln>
        </p:spPr>
      </p:pic>
    </p:spTree>
    <p:extLst>
      <p:ext uri="{BB962C8B-B14F-4D97-AF65-F5344CB8AC3E}">
        <p14:creationId xmlns:p14="http://schemas.microsoft.com/office/powerpoint/2010/main" val="1611663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4"/>
            <a:ext cx="3429000" cy="468603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/>
              <a:t>Health and Safety Factors</a:t>
            </a:r>
          </a:p>
        </p:txBody>
      </p:sp>
      <p:pic>
        <p:nvPicPr>
          <p:cNvPr id="4" name="Picture 2" descr="https://lh5.ggpht.com/BggKi4WCYbq-VuWBK4U96scwxa2rNTiAe1amDkYTJcMLaPPJ2PHhJItWwSGwVhbjMw1c=w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112" y="104931"/>
            <a:ext cx="608220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6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30616" y="1587085"/>
            <a:ext cx="3505200" cy="3429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Fatigue control and recovery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Ergonomics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Body Mechanics/ Techniques</a:t>
            </a:r>
          </a:p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Stretching/ Warm-up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Physical Fitness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Health and Wellness</a:t>
            </a:r>
          </a:p>
          <a:p>
            <a:pPr>
              <a:lnSpc>
                <a:spcPct val="90000"/>
              </a:lnSpc>
              <a:defRPr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7062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9144000" cy="952500"/>
          </a:xfrm>
          <a:noFill/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3700" dirty="0"/>
              <a:t>Stretching:  What’s it all about?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9144" y="1028700"/>
            <a:ext cx="3581400" cy="2222500"/>
          </a:xfrm>
          <a:noFill/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Helps heart because muscles act like pumps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Increased blood flow</a:t>
            </a:r>
          </a:p>
          <a:p>
            <a:pPr lvl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 oxygen and nutrition</a:t>
            </a:r>
          </a:p>
        </p:txBody>
      </p:sp>
      <p:pic>
        <p:nvPicPr>
          <p:cNvPr id="6" name="Picture 5" descr="muscle pum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7776" y="1097735"/>
            <a:ext cx="299258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membra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8188" y="3175000"/>
            <a:ext cx="3645408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81000" y="3175000"/>
            <a:ext cx="4572000" cy="19266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lvl="1" indent="-256032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Joint Lubrication</a:t>
            </a:r>
          </a:p>
          <a:p>
            <a:pPr marL="621792" lvl="1" indent="-228600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Movement stimulates production of joint lubricating fluid</a:t>
            </a:r>
          </a:p>
          <a:p>
            <a:pPr marL="621792" lvl="1" indent="-228600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 joint health</a:t>
            </a:r>
          </a:p>
        </p:txBody>
      </p:sp>
    </p:spTree>
    <p:extLst>
      <p:ext uri="{BB962C8B-B14F-4D97-AF65-F5344CB8AC3E}">
        <p14:creationId xmlns:p14="http://schemas.microsoft.com/office/powerpoint/2010/main" val="408631733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idx="4294967295"/>
          </p:nvPr>
        </p:nvSpPr>
        <p:spPr>
          <a:xfrm>
            <a:off x="1" y="114299"/>
            <a:ext cx="9143999" cy="863433"/>
          </a:xfrm>
        </p:spPr>
        <p:txBody>
          <a:bodyPr>
            <a:noAutofit/>
          </a:bodyPr>
          <a:lstStyle/>
          <a:p>
            <a:pPr marR="0" rtl="0"/>
            <a:r>
              <a:rPr lang="en-US" sz="3200" b="1" baseline="0" dirty="0">
                <a:latin typeface="Arial"/>
              </a:rPr>
              <a:t>Who best to use Situational Awareness?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4294967295"/>
          </p:nvPr>
        </p:nvSpPr>
        <p:spPr>
          <a:xfrm>
            <a:off x="685800" y="798851"/>
            <a:ext cx="8763000" cy="474854"/>
          </a:xfrm>
        </p:spPr>
        <p:txBody>
          <a:bodyPr>
            <a:normAutofit lnSpcReduction="10000"/>
          </a:bodyPr>
          <a:lstStyle/>
          <a:p>
            <a:pPr marR="0" lvl="0" rtl="0"/>
            <a:r>
              <a:rPr lang="en-US" b="1" baseline="0" dirty="0">
                <a:latin typeface="Arial"/>
              </a:rPr>
              <a:t>People who are the Experts in the job!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2111E20-5DA1-2735-5574-7F341B067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9110"/>
              </p:ext>
            </p:extLst>
          </p:nvPr>
        </p:nvGraphicFramePr>
        <p:xfrm>
          <a:off x="914400" y="1181100"/>
          <a:ext cx="7620000" cy="3886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1864392476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345548578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57961864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4281582681"/>
                    </a:ext>
                  </a:extLst>
                </a:gridCol>
              </a:tblGrid>
              <a:tr h="128136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837356"/>
                  </a:ext>
                </a:extLst>
              </a:tr>
              <a:tr h="132346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389599"/>
                  </a:ext>
                </a:extLst>
              </a:tr>
              <a:tr h="1281367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574170"/>
                  </a:ext>
                </a:extLst>
              </a:tr>
            </a:tbl>
          </a:graphicData>
        </a:graphic>
      </p:graphicFrame>
      <p:pic>
        <p:nvPicPr>
          <p:cNvPr id="8" name="Picture 7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383FF8F3-934D-F252-9B0D-DE80D24608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336" y="1211516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erson wearing sunglasses and a hat&#10;&#10;Description automatically generated with medium confidence">
            <a:extLst>
              <a:ext uri="{FF2B5EF4-FFF2-40B4-BE49-F238E27FC236}">
                <a16:creationId xmlns:a16="http://schemas.microsoft.com/office/drawing/2014/main" id="{EB447403-AF7C-1A68-66F1-328931F29C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09" y="2522188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6539E04-6622-BE6D-E768-00DF6B913A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877" y="1228706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erson with long white hair&#10;&#10;Description automatically generated with low confidence">
            <a:extLst>
              <a:ext uri="{FF2B5EF4-FFF2-40B4-BE49-F238E27FC236}">
                <a16:creationId xmlns:a16="http://schemas.microsoft.com/office/drawing/2014/main" id="{F750F933-2FCD-605A-3135-BCA4D0D153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448" y="1242611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DF5F23B-618A-F446-2809-B11888CF8A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892" y="1234440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group of me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2274DCCF-D532-2E07-7EAC-1BB2EABA884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999" y="3875576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picture containing wall, person, indoor, orange&#10;&#10;Description automatically generated">
            <a:extLst>
              <a:ext uri="{FF2B5EF4-FFF2-40B4-BE49-F238E27FC236}">
                <a16:creationId xmlns:a16="http://schemas.microsoft.com/office/drawing/2014/main" id="{FCA34AB3-5921-A103-C39C-D8C88FDE41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091" y="3850967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8550543C-632C-19D5-622D-04AACD2C5DC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877" y="2553282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04B129F3-00F6-5798-556A-1B06F7C8083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571" y="2553282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AA85F964-6072-AA9E-575E-F459673C31F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892" y="2524787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B01FB471-741F-320E-CA88-30C0AC28615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336" y="3832860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A433DF2C-6923-0853-CB08-C716669D1DE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877" y="3869074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28904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9144000" cy="9525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3700" dirty="0"/>
              <a:t>How Should You Stretch?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028700"/>
            <a:ext cx="4495800" cy="3886200"/>
          </a:xfrm>
          <a:noFill/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Absolutely have to follow Doctor's orders for any restricted activities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Technically correct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Energy Input/output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Joint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oises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Don’t hold breath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consistent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Intensity/controlled stretching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181100"/>
            <a:ext cx="41910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0"/>
            <a:ext cx="7772400" cy="635000"/>
          </a:xfrm>
        </p:spPr>
        <p:txBody>
          <a:bodyPr>
            <a:normAutofit fontScale="90000"/>
          </a:bodyPr>
          <a:lstStyle/>
          <a:p>
            <a:pPr algn="ctr">
              <a:spcBef>
                <a:spcPts val="800"/>
              </a:spcBef>
              <a:defRPr/>
            </a:pPr>
            <a:r>
              <a:rPr lang="en-US" sz="3700" dirty="0"/>
              <a:t>Three Great Stretches</a:t>
            </a:r>
          </a:p>
        </p:txBody>
      </p:sp>
      <p:grpSp>
        <p:nvGrpSpPr>
          <p:cNvPr id="60419" name="Group 3"/>
          <p:cNvGrpSpPr>
            <a:grpSpLocks/>
          </p:cNvGrpSpPr>
          <p:nvPr/>
        </p:nvGrpSpPr>
        <p:grpSpPr bwMode="auto">
          <a:xfrm>
            <a:off x="1219200" y="698500"/>
            <a:ext cx="7467600" cy="4318000"/>
            <a:chOff x="864" y="624"/>
            <a:chExt cx="4608" cy="3264"/>
          </a:xfrm>
        </p:grpSpPr>
        <p:sp>
          <p:nvSpPr>
            <p:cNvPr id="60424" name="Rectangle 4"/>
            <p:cNvSpPr>
              <a:spLocks noChangeArrowheads="1"/>
            </p:cNvSpPr>
            <p:nvPr/>
          </p:nvSpPr>
          <p:spPr bwMode="auto">
            <a:xfrm>
              <a:off x="864" y="624"/>
              <a:ext cx="4608" cy="32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042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64" y="672"/>
              <a:ext cx="1234" cy="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768"/>
              <a:ext cx="1728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96" y="768"/>
              <a:ext cx="1751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3124201" y="4754563"/>
            <a:ext cx="2420856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Impact" pitchFamily="34" charset="0"/>
              </a:rPr>
              <a:t> Power Squat </a:t>
            </a:r>
          </a:p>
        </p:txBody>
      </p:sp>
      <p:sp>
        <p:nvSpPr>
          <p:cNvPr id="60422" name="Text Box 10"/>
          <p:cNvSpPr txBox="1">
            <a:spLocks noChangeArrowheads="1"/>
          </p:cNvSpPr>
          <p:nvPr/>
        </p:nvSpPr>
        <p:spPr bwMode="auto">
          <a:xfrm>
            <a:off x="5353050" y="4762500"/>
            <a:ext cx="3352800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FFFF"/>
                </a:solidFill>
                <a:latin typeface="Impact" pitchFamily="34" charset="0"/>
              </a:rPr>
              <a:t>  Large Arm Circles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219200" y="698500"/>
            <a:ext cx="7467600" cy="40640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54000"/>
            <a:ext cx="7772400" cy="5080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3700" dirty="0"/>
              <a:t>Bottom Line  . . . Why Stretch?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1088858"/>
            <a:ext cx="3352800" cy="3873500"/>
          </a:xfrm>
          <a:noFill/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Alertness levels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Help prevent injuries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 stress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 muscle tension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Increase flexibility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 body awareness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FEELS GOOD!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1085850"/>
            <a:ext cx="2698777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4"/>
            <a:ext cx="3429000" cy="468603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/>
              <a:t>Health and Safety Factors</a:t>
            </a:r>
          </a:p>
        </p:txBody>
      </p:sp>
      <p:pic>
        <p:nvPicPr>
          <p:cNvPr id="4" name="Picture 2" descr="https://lh5.ggpht.com/BggKi4WCYbq-VuWBK4U96scwxa2rNTiAe1amDkYTJcMLaPPJ2PHhJItWwSGwVhbjMw1c=w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112" y="104931"/>
            <a:ext cx="608220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6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60596" y="1534620"/>
            <a:ext cx="3505200" cy="3429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Fatigue control and recovery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Ergonomics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Body Mechanics/ Techniques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Stretching/Warm-up</a:t>
            </a:r>
          </a:p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Physical Fitness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Health and Wellness</a:t>
            </a:r>
          </a:p>
          <a:p>
            <a:pPr>
              <a:lnSpc>
                <a:spcPct val="90000"/>
              </a:lnSpc>
              <a:defRPr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7062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865"/>
            <a:ext cx="8229600" cy="952500"/>
          </a:xfrm>
        </p:spPr>
        <p:txBody>
          <a:bodyPr>
            <a:normAutofit/>
          </a:bodyPr>
          <a:lstStyle/>
          <a:p>
            <a:pPr marR="0" rtl="0"/>
            <a:r>
              <a:rPr lang="en-US" b="1" baseline="0" dirty="0">
                <a:latin typeface="Arial"/>
              </a:rPr>
              <a:t>Physical Fitness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94" y="1215836"/>
            <a:ext cx="2192417" cy="377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454" y="1215836"/>
            <a:ext cx="3344609" cy="369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485900"/>
            <a:ext cx="3352800" cy="27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9182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54000"/>
            <a:ext cx="7772400" cy="508000"/>
          </a:xfrm>
        </p:spPr>
        <p:txBody>
          <a:bodyPr>
            <a:noAutofit/>
          </a:bodyPr>
          <a:lstStyle/>
          <a:p>
            <a:pPr algn="ctr" defTabSz="908050" eaLnBrk="1" hangingPunct="1">
              <a:defRPr/>
            </a:pPr>
            <a:r>
              <a:rPr lang="en-US" sz="4000" dirty="0"/>
              <a:t>Physical Fitness</a:t>
            </a:r>
          </a:p>
        </p:txBody>
      </p:sp>
      <p:sp>
        <p:nvSpPr>
          <p:cNvPr id="8407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1028700"/>
            <a:ext cx="3923550" cy="3810000"/>
          </a:xfrm>
        </p:spPr>
        <p:txBody>
          <a:bodyPr lIns="88892" tIns="44446" rIns="88892" bIns="44446">
            <a:normAutofit fontScale="92500" lnSpcReduction="10000"/>
          </a:bodyPr>
          <a:lstStyle/>
          <a:p>
            <a:pPr marL="0" indent="0" defTabSz="908050" eaLnBrk="1" hangingPunct="1">
              <a:defRPr/>
            </a:pPr>
            <a:r>
              <a:rPr lang="en-US" sz="3200" b="1" dirty="0">
                <a:latin typeface="Arial"/>
              </a:rPr>
              <a:t>Basic Guidelines</a:t>
            </a:r>
          </a:p>
          <a:p>
            <a:pPr marL="396875" lvl="1" indent="-282575" defTabSz="908050" eaLnBrk="1" hangingPunct="1">
              <a:defRPr/>
            </a:pPr>
            <a:r>
              <a:rPr lang="en-US" sz="2800" dirty="0">
                <a:latin typeface="Arial"/>
              </a:rPr>
              <a:t>Strength, flexibility, aerobic</a:t>
            </a:r>
          </a:p>
          <a:p>
            <a:pPr marL="396875" lvl="1" indent="-282575" defTabSz="908050" eaLnBrk="1" hangingPunct="1">
              <a:defRPr/>
            </a:pPr>
            <a:r>
              <a:rPr lang="en-US" sz="2800" dirty="0">
                <a:latin typeface="Arial"/>
              </a:rPr>
              <a:t>Medical check</a:t>
            </a:r>
          </a:p>
          <a:p>
            <a:pPr marL="396875" lvl="1" indent="-282575" defTabSz="908050" eaLnBrk="1" hangingPunct="1">
              <a:defRPr/>
            </a:pPr>
            <a:r>
              <a:rPr lang="en-US" sz="2800" dirty="0">
                <a:latin typeface="Arial"/>
              </a:rPr>
              <a:t>Start slow and easy </a:t>
            </a:r>
          </a:p>
          <a:p>
            <a:pPr marL="396875" lvl="1" indent="-282575" defTabSz="908050" eaLnBrk="1" hangingPunct="1">
              <a:defRPr/>
            </a:pPr>
            <a:r>
              <a:rPr lang="en-US" sz="2800" dirty="0">
                <a:latin typeface="Arial"/>
              </a:rPr>
              <a:t>Reasonable expectations</a:t>
            </a:r>
          </a:p>
          <a:p>
            <a:pPr marL="396875" lvl="1" indent="-282575" defTabSz="908050" eaLnBrk="1" hangingPunct="1">
              <a:defRPr/>
            </a:pPr>
            <a:r>
              <a:rPr lang="en-US" sz="2800" dirty="0">
                <a:latin typeface="Arial"/>
              </a:rPr>
              <a:t>Buddy system</a:t>
            </a:r>
          </a:p>
          <a:p>
            <a:pPr marL="396875" lvl="1" indent="-282575" defTabSz="908050" eaLnBrk="1" hangingPunct="1">
              <a:defRPr/>
            </a:pPr>
            <a:r>
              <a:rPr lang="en-US" sz="2800" dirty="0">
                <a:latin typeface="Arial"/>
              </a:rPr>
              <a:t>Commit for 6 months</a:t>
            </a:r>
          </a:p>
        </p:txBody>
      </p:sp>
      <p:pic>
        <p:nvPicPr>
          <p:cNvPr id="46084" name="Picture 5" descr="Pigman Triatnalon 06-06-04 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800100"/>
            <a:ext cx="2286000" cy="286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anderson family\Pictures\2008 Buff Tri 2008\37846-035-010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9750" y="1397000"/>
            <a:ext cx="2324849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5" name="Picture 6" descr="Triathlo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86400" y="2476500"/>
            <a:ext cx="236855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898421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4"/>
            <a:ext cx="3429000" cy="468603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/>
              <a:t>Health and Safety Factors</a:t>
            </a:r>
          </a:p>
        </p:txBody>
      </p:sp>
      <p:pic>
        <p:nvPicPr>
          <p:cNvPr id="4" name="Picture 2" descr="https://lh5.ggpht.com/BggKi4WCYbq-VuWBK4U96scwxa2rNTiAe1amDkYTJcMLaPPJ2PHhJItWwSGwVhbjMw1c=w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112" y="104931"/>
            <a:ext cx="608220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6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60596" y="1534620"/>
            <a:ext cx="3505200" cy="3429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Fatigue control and recovery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Ergonomics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Body Mechanics/ Techniques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Stretching/Warm-up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Physical Fitness</a:t>
            </a:r>
          </a:p>
          <a:p>
            <a:pPr>
              <a:lnSpc>
                <a:spcPct val="90000"/>
              </a:lnSpc>
              <a:defRPr/>
            </a:pP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Health and Wellness</a:t>
            </a:r>
          </a:p>
          <a:p>
            <a:pPr>
              <a:lnSpc>
                <a:spcPct val="90000"/>
              </a:lnSpc>
              <a:defRPr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0182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23903" y="1028700"/>
            <a:ext cx="4114800" cy="43815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General Health and Wellness have an impact on injuries?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Diet and nutrition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Body weight control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Stress management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Smoking cessation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Blood pressure control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Adequate rest/sleep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Fluid intake - don’t get dehydrated</a:t>
            </a:r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5"/>
            <a:ext cx="8229600" cy="9525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700" dirty="0"/>
              <a:t>Health and Wellness</a:t>
            </a:r>
          </a:p>
        </p:txBody>
      </p:sp>
      <p:pic>
        <p:nvPicPr>
          <p:cNvPr id="17412" name="Picture 4" descr="food-pyramid-col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2857500"/>
            <a:ext cx="3443014" cy="248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HP\Downloads\apple_stethoscope_pc_400_clr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181100"/>
            <a:ext cx="2971166" cy="2036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2769858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4"/>
            <a:ext cx="3429000" cy="468603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dirty="0"/>
              <a:t>Health and Safety Factors</a:t>
            </a:r>
          </a:p>
        </p:txBody>
      </p:sp>
      <p:pic>
        <p:nvPicPr>
          <p:cNvPr id="4" name="Picture 2" descr="https://lh5.ggpht.com/BggKi4WCYbq-VuWBK4U96scwxa2rNTiAe1amDkYTJcMLaPPJ2PHhJItWwSGwVhbjMw1c=w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112" y="104931"/>
            <a:ext cx="608220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6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30616" y="1714500"/>
            <a:ext cx="3505200" cy="3429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Fatigue control and recovery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Ergonomics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Body Mechanics/ Techniques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Stretching/Warm-up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Physical Fitness</a:t>
            </a:r>
          </a:p>
          <a:p>
            <a:pPr>
              <a:lnSpc>
                <a:spcPct val="90000"/>
              </a:lnSpc>
              <a:defRPr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Health and Wellness</a:t>
            </a:r>
          </a:p>
          <a:p>
            <a:pPr>
              <a:lnSpc>
                <a:spcPct val="90000"/>
              </a:lnSpc>
              <a:defRPr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782821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56545" y="1133679"/>
            <a:ext cx="3863055" cy="4191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Situational Awareness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for a healthy and safe workplace!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Integrate strategies into day-to-day routine!</a:t>
            </a:r>
          </a:p>
        </p:txBody>
      </p:sp>
      <p:sp>
        <p:nvSpPr>
          <p:cNvPr id="619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5"/>
            <a:ext cx="8229600" cy="9525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5400" dirty="0"/>
              <a:t>Summary and Close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8E72DAA-0340-4A28-3069-9FE6D6362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465206"/>
              </p:ext>
            </p:extLst>
          </p:nvPr>
        </p:nvGraphicFramePr>
        <p:xfrm>
          <a:off x="4724400" y="1257299"/>
          <a:ext cx="4064000" cy="4067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15412693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12836596"/>
                    </a:ext>
                  </a:extLst>
                </a:gridCol>
              </a:tblGrid>
              <a:tr h="13557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390686"/>
                  </a:ext>
                </a:extLst>
              </a:tr>
              <a:tr h="13557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644538"/>
                  </a:ext>
                </a:extLst>
              </a:tr>
              <a:tr h="13557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259577"/>
                  </a:ext>
                </a:extLst>
              </a:tr>
            </a:tbl>
          </a:graphicData>
        </a:graphic>
      </p:graphicFrame>
      <p:pic>
        <p:nvPicPr>
          <p:cNvPr id="6" name="Picture 5" descr="A person sitting in a chair&#10;&#10;Description automatically generated">
            <a:extLst>
              <a:ext uri="{FF2B5EF4-FFF2-40B4-BE49-F238E27FC236}">
                <a16:creationId xmlns:a16="http://schemas.microsoft.com/office/drawing/2014/main" id="{24F651B8-1841-F128-CAC4-FB2E3FB454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815" y="3984242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erson wearing a hat and glasses&#10;&#10;Description automatically generated with medium confidence">
            <a:extLst>
              <a:ext uri="{FF2B5EF4-FFF2-40B4-BE49-F238E27FC236}">
                <a16:creationId xmlns:a16="http://schemas.microsoft.com/office/drawing/2014/main" id="{F89BBFD3-613B-94CD-DA06-81B84413DB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422" y="2643806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860F7D91-718B-14AB-5E8B-6101F71C3D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237" y="1288996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D98C0BB3-83C6-B0EE-9021-4DC6A65458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957" y="1286434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DE9CDA6-19C6-7E7A-8226-87C3017501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957" y="2635802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4227258-9127-5F58-0B5B-418C02264F0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483" y="3980240"/>
            <a:ext cx="1645920" cy="123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62000" y="952500"/>
            <a:ext cx="7543800" cy="3937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Things we do or don’t do that result in a healthy and safe place to work?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GROUP ACTIVITY</a:t>
            </a:r>
          </a:p>
        </p:txBody>
      </p:sp>
      <p:sp>
        <p:nvSpPr>
          <p:cNvPr id="550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5"/>
            <a:ext cx="8229600" cy="9525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700" dirty="0"/>
              <a:t>What are the FACTORS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941126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23900"/>
            <a:ext cx="7772400" cy="2387600"/>
          </a:xfrm>
        </p:spPr>
        <p:txBody>
          <a:bodyPr>
            <a:noAutofit/>
          </a:bodyPr>
          <a:lstStyle/>
          <a:p>
            <a:pPr algn="ctr" eaLnBrk="1" hangingPunct="1">
              <a:spcBef>
                <a:spcPts val="800"/>
              </a:spcBef>
              <a:defRPr/>
            </a:pPr>
            <a:r>
              <a:rPr lang="en-US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Thanks!</a:t>
            </a: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D9C35B-7C39-51CE-9746-C0FE7BC531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743" y="1216984"/>
            <a:ext cx="4899077" cy="2755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Diagram 2"/>
          <p:cNvGraphicFramePr/>
          <p:nvPr/>
        </p:nvGraphicFramePr>
        <p:xfrm>
          <a:off x="-152400" y="571500"/>
          <a:ext cx="5562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76800" y="4498016"/>
            <a:ext cx="4343400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11430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035FA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Workshop developed and presented by:</a:t>
            </a:r>
          </a:p>
          <a:p>
            <a:pPr marL="11430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1">
                <a:ln>
                  <a:noFill/>
                </a:ln>
                <a:solidFill>
                  <a:srgbClr val="035FA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Mark A. Anderson, PT, CPE</a:t>
            </a:r>
            <a:endParaRPr kumimoji="0" lang="en-US" sz="1400" b="1" i="1" u="none" strike="noStrike" kern="1200" cap="none" spc="0" normalizeH="0" baseline="0" noProof="1">
              <a:ln>
                <a:noFill/>
              </a:ln>
              <a:solidFill>
                <a:srgbClr val="035FA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1430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035FA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Physical Therapist and Ergonomist</a:t>
            </a:r>
          </a:p>
          <a:p>
            <a:pPr marL="11430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srgbClr val="035FA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ErgoSystems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35FA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B8CD7-72BC-80B1-F390-817A132FB5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80" y="121024"/>
            <a:ext cx="1390338" cy="13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5047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8600" y="1016000"/>
            <a:ext cx="4267200" cy="38989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we </a:t>
            </a:r>
            <a:r>
              <a:rPr lang="en-US" sz="2400" dirty="0">
                <a:solidFill>
                  <a:srgbClr val="035F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prevent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fatigue in the workplace?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NO!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Fatigue is a natural part of the cycle of life!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need to learn strategies to </a:t>
            </a:r>
            <a:r>
              <a:rPr lang="en-US" sz="2400" dirty="0">
                <a:solidFill>
                  <a:srgbClr val="035F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 fatigue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during the shift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need to learn strategies to </a:t>
            </a:r>
            <a:r>
              <a:rPr lang="en-US" sz="2400" dirty="0">
                <a:solidFill>
                  <a:srgbClr val="035F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recover from fatigue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get ready for the next shift or other activities</a:t>
            </a:r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5"/>
            <a:ext cx="8229600" cy="9525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700" dirty="0"/>
              <a:t>Fatigue Control and Recovery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181365"/>
            <a:ext cx="4107255" cy="3259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833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6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6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6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6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6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6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6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6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6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6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03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400" y="1081874"/>
            <a:ext cx="3505200" cy="39370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035F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design of tools, equipment and workstations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impact on injuries?</a:t>
            </a:r>
          </a:p>
          <a:p>
            <a:pPr eaLnBrk="1" hangingPunct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Professional carpenter spend how much on tools and why?</a:t>
            </a:r>
          </a:p>
          <a:p>
            <a:pPr lvl="1" eaLnBrk="1" hangingPunct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Safer</a:t>
            </a:r>
          </a:p>
          <a:p>
            <a:pPr lvl="1" eaLnBrk="1" hangingPunct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Quicker</a:t>
            </a:r>
          </a:p>
          <a:p>
            <a:pPr lvl="1" eaLnBrk="1" hangingPunct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productive</a:t>
            </a:r>
          </a:p>
        </p:txBody>
      </p:sp>
      <p:sp>
        <p:nvSpPr>
          <p:cNvPr id="555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90500"/>
            <a:ext cx="8229600" cy="889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700" dirty="0"/>
              <a:t>Ergonomics</a:t>
            </a:r>
            <a:r>
              <a:rPr lang="en-US" sz="60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400" y="1257300"/>
            <a:ext cx="4572000" cy="366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140446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1802" y="889000"/>
            <a:ext cx="4495800" cy="4381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dirty="0">
                <a:solidFill>
                  <a:srgbClr val="035F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body mechanics and work techniques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an impact on injuries?</a:t>
            </a:r>
          </a:p>
          <a:p>
            <a:pPr eaLnBrk="1" hangingPunct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Ask professional weightlifters – what is more important: STRENGTH or TECHNIQUE?</a:t>
            </a:r>
          </a:p>
          <a:p>
            <a:pPr eaLnBrk="1" hangingPunct="1">
              <a:defRPr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52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4000"/>
            <a:ext cx="9144000" cy="635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700" dirty="0"/>
              <a:t>Body Mechanics/Work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7549" y="1024567"/>
            <a:ext cx="2411451" cy="273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5" name="Picture 8" descr="lianalambert%20weightlif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580" y="3193473"/>
            <a:ext cx="1924442" cy="2267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4906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2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2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43000" y="1028700"/>
            <a:ext cx="4191000" cy="43815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sz="2400" dirty="0">
                <a:solidFill>
                  <a:srgbClr val="035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35F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stretching/warm-up</a:t>
            </a:r>
            <a:r>
              <a:rPr lang="en-US" sz="2400" dirty="0">
                <a:solidFill>
                  <a:srgbClr val="035F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prior to, during and after physical activity have an impact on injuries?</a:t>
            </a:r>
          </a:p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athletes warm up/cool down and why?</a:t>
            </a:r>
          </a:p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Yes!</a:t>
            </a:r>
          </a:p>
          <a:p>
            <a:pPr lvl="1"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Otherwise increase risk of injury</a:t>
            </a:r>
          </a:p>
          <a:p>
            <a:pPr lvl="1"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Able to compete at a higher level</a:t>
            </a:r>
          </a:p>
        </p:txBody>
      </p:sp>
      <p:sp>
        <p:nvSpPr>
          <p:cNvPr id="553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865"/>
            <a:ext cx="8229600" cy="9525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700" dirty="0"/>
              <a:t>Stretching/Warm-up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1181365"/>
            <a:ext cx="1791257" cy="362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724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3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3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3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3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3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7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13902</TotalTime>
  <Words>1372</Words>
  <Application>Microsoft Office PowerPoint</Application>
  <PresentationFormat>On-screen Show (16:10)</PresentationFormat>
  <Paragraphs>342</Paragraphs>
  <Slides>51</Slides>
  <Notes>42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Arial Narrow</vt:lpstr>
      <vt:lpstr>Impact</vt:lpstr>
      <vt:lpstr>Lucida Sans Unicode</vt:lpstr>
      <vt:lpstr>Times New Roman</vt:lpstr>
      <vt:lpstr>Wingdings</vt:lpstr>
      <vt:lpstr>Wingdings 2</vt:lpstr>
      <vt:lpstr>Wingdings 3</vt:lpstr>
      <vt:lpstr>1_Concourse</vt:lpstr>
      <vt:lpstr>PowerPoint Presentation</vt:lpstr>
      <vt:lpstr>Has this ever happened to you?</vt:lpstr>
      <vt:lpstr>Situational Awareness</vt:lpstr>
      <vt:lpstr>Who best to use Situational Awareness?</vt:lpstr>
      <vt:lpstr>What are the FACTORS?</vt:lpstr>
      <vt:lpstr>Fatigue Control and Recovery </vt:lpstr>
      <vt:lpstr>Ergonomics </vt:lpstr>
      <vt:lpstr>Body Mechanics/Work Techniques</vt:lpstr>
      <vt:lpstr>Stretching/Warm-up</vt:lpstr>
      <vt:lpstr>Physical Fitness</vt:lpstr>
      <vt:lpstr>Health and Wellness</vt:lpstr>
      <vt:lpstr>Health and Safety Factors</vt:lpstr>
      <vt:lpstr>Background on Body </vt:lpstr>
      <vt:lpstr>General signs and symptoms</vt:lpstr>
      <vt:lpstr>Health and Safety Factors</vt:lpstr>
      <vt:lpstr>How to Recognize Fatigue</vt:lpstr>
      <vt:lpstr>Control Fatigue at Work</vt:lpstr>
      <vt:lpstr>Control Fatigue at Work</vt:lpstr>
      <vt:lpstr>Control Fatigue at Work</vt:lpstr>
      <vt:lpstr>Control Fatigue at Work</vt:lpstr>
      <vt:lpstr>Control Fatigue at Work</vt:lpstr>
      <vt:lpstr>Recover from Fatigue at Home</vt:lpstr>
      <vt:lpstr>Health and Safety Factors</vt:lpstr>
      <vt:lpstr>What is Ergonomics?</vt:lpstr>
      <vt:lpstr>Ergonomics Principles</vt:lpstr>
      <vt:lpstr>Ergonomics Principles: </vt:lpstr>
      <vt:lpstr>Promote effective WORK PROCESSES</vt:lpstr>
      <vt:lpstr>Position and support BODY IN NEUTRAL</vt:lpstr>
      <vt:lpstr>Work in POWER ZONE </vt:lpstr>
      <vt:lpstr>Provide Correct TOOLS,  EQUIPMENT and MATERIALS</vt:lpstr>
      <vt:lpstr>Office Ergonomics</vt:lpstr>
      <vt:lpstr>Health and Safety Factors</vt:lpstr>
      <vt:lpstr>Body Mechanics/Work Techniques</vt:lpstr>
      <vt:lpstr>Focus on Technique/Body Mechanics</vt:lpstr>
      <vt:lpstr>Body Mechanics/Work Techniques</vt:lpstr>
      <vt:lpstr>PowerPoint Presentation</vt:lpstr>
      <vt:lpstr>Body Mechanics/Work Techniques</vt:lpstr>
      <vt:lpstr>Health and Safety Factors</vt:lpstr>
      <vt:lpstr>Stretching:  What’s it all about?</vt:lpstr>
      <vt:lpstr>How Should You Stretch?</vt:lpstr>
      <vt:lpstr>Three Great Stretches</vt:lpstr>
      <vt:lpstr>Bottom Line  . . . Why Stretch?</vt:lpstr>
      <vt:lpstr>Health and Safety Factors</vt:lpstr>
      <vt:lpstr>Physical Fitness</vt:lpstr>
      <vt:lpstr>Physical Fitness</vt:lpstr>
      <vt:lpstr>Health and Safety Factors</vt:lpstr>
      <vt:lpstr>Health and Wellness</vt:lpstr>
      <vt:lpstr>Health and Safety Factors</vt:lpstr>
      <vt:lpstr>Summary and Close</vt:lpstr>
      <vt:lpstr>Thanks!</vt:lpstr>
      <vt:lpstr>PowerPoint Presentation</vt:lpstr>
    </vt:vector>
  </TitlesOfParts>
  <Company>ErgoSystems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Processing Supervisor</dc:title>
  <dc:creator>Mark Anderson</dc:creator>
  <cp:lastModifiedBy>Mark Anderson</cp:lastModifiedBy>
  <cp:revision>420</cp:revision>
  <cp:lastPrinted>2001-03-16T22:16:43Z</cp:lastPrinted>
  <dcterms:created xsi:type="dcterms:W3CDTF">2001-01-11T21:35:06Z</dcterms:created>
  <dcterms:modified xsi:type="dcterms:W3CDTF">2023-04-13T13:09:01Z</dcterms:modified>
</cp:coreProperties>
</file>