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155"/>
  </p:notesMasterIdLst>
  <p:sldIdLst>
    <p:sldId id="1872" r:id="rId2"/>
    <p:sldId id="1867" r:id="rId3"/>
    <p:sldId id="1868" r:id="rId4"/>
    <p:sldId id="1611" r:id="rId5"/>
    <p:sldId id="1869" r:id="rId6"/>
    <p:sldId id="1612" r:id="rId7"/>
    <p:sldId id="1613" r:id="rId8"/>
    <p:sldId id="1614" r:id="rId9"/>
    <p:sldId id="1573" r:id="rId10"/>
    <p:sldId id="1393" r:id="rId11"/>
    <p:sldId id="1596" r:id="rId12"/>
    <p:sldId id="1870" r:id="rId13"/>
    <p:sldId id="1873" r:id="rId14"/>
    <p:sldId id="1874" r:id="rId15"/>
    <p:sldId id="1875" r:id="rId16"/>
    <p:sldId id="1876" r:id="rId17"/>
    <p:sldId id="1877" r:id="rId18"/>
    <p:sldId id="1878" r:id="rId19"/>
    <p:sldId id="1879" r:id="rId20"/>
    <p:sldId id="1880" r:id="rId21"/>
    <p:sldId id="1881" r:id="rId22"/>
    <p:sldId id="1882" r:id="rId23"/>
    <p:sldId id="1883" r:id="rId24"/>
    <p:sldId id="1884" r:id="rId25"/>
    <p:sldId id="1409" r:id="rId26"/>
    <p:sldId id="1411" r:id="rId27"/>
    <p:sldId id="1414" r:id="rId28"/>
    <p:sldId id="1415" r:id="rId29"/>
    <p:sldId id="1417" r:id="rId30"/>
    <p:sldId id="1418" r:id="rId31"/>
    <p:sldId id="1419" r:id="rId32"/>
    <p:sldId id="1420" r:id="rId33"/>
    <p:sldId id="1421" r:id="rId34"/>
    <p:sldId id="1428" r:id="rId35"/>
    <p:sldId id="1429" r:id="rId36"/>
    <p:sldId id="1430" r:id="rId37"/>
    <p:sldId id="1431" r:id="rId38"/>
    <p:sldId id="1432" r:id="rId39"/>
    <p:sldId id="1433" r:id="rId40"/>
    <p:sldId id="1434" r:id="rId41"/>
    <p:sldId id="1435" r:id="rId42"/>
    <p:sldId id="1437" r:id="rId43"/>
    <p:sldId id="1438" r:id="rId44"/>
    <p:sldId id="1439" r:id="rId45"/>
    <p:sldId id="1440" r:id="rId46"/>
    <p:sldId id="1441" r:id="rId47"/>
    <p:sldId id="1444" r:id="rId48"/>
    <p:sldId id="1575" r:id="rId49"/>
    <p:sldId id="1885" r:id="rId50"/>
    <p:sldId id="1445" r:id="rId51"/>
    <p:sldId id="1446" r:id="rId52"/>
    <p:sldId id="1447" r:id="rId53"/>
    <p:sldId id="1448" r:id="rId54"/>
    <p:sldId id="1574" r:id="rId55"/>
    <p:sldId id="1449" r:id="rId56"/>
    <p:sldId id="1451" r:id="rId57"/>
    <p:sldId id="1443" r:id="rId58"/>
    <p:sldId id="1452" r:id="rId59"/>
    <p:sldId id="1454" r:id="rId60"/>
    <p:sldId id="1455" r:id="rId61"/>
    <p:sldId id="1456" r:id="rId62"/>
    <p:sldId id="1457" r:id="rId63"/>
    <p:sldId id="1458" r:id="rId64"/>
    <p:sldId id="1459" r:id="rId65"/>
    <p:sldId id="1460" r:id="rId66"/>
    <p:sldId id="1461" r:id="rId67"/>
    <p:sldId id="1462" r:id="rId68"/>
    <p:sldId id="1471" r:id="rId69"/>
    <p:sldId id="1472" r:id="rId70"/>
    <p:sldId id="1466" r:id="rId71"/>
    <p:sldId id="1473" r:id="rId72"/>
    <p:sldId id="1465" r:id="rId73"/>
    <p:sldId id="1576" r:id="rId74"/>
    <p:sldId id="1578" r:id="rId75"/>
    <p:sldId id="1577" r:id="rId76"/>
    <p:sldId id="1866" r:id="rId77"/>
    <p:sldId id="1580" r:id="rId78"/>
    <p:sldId id="1581" r:id="rId79"/>
    <p:sldId id="1467" r:id="rId80"/>
    <p:sldId id="1468" r:id="rId81"/>
    <p:sldId id="1469" r:id="rId82"/>
    <p:sldId id="1470" r:id="rId83"/>
    <p:sldId id="1475" r:id="rId84"/>
    <p:sldId id="1476" r:id="rId85"/>
    <p:sldId id="1481" r:id="rId86"/>
    <p:sldId id="1591" r:id="rId87"/>
    <p:sldId id="1478" r:id="rId88"/>
    <p:sldId id="1480" r:id="rId89"/>
    <p:sldId id="1886" r:id="rId90"/>
    <p:sldId id="1887" r:id="rId91"/>
    <p:sldId id="1888" r:id="rId92"/>
    <p:sldId id="1482" r:id="rId93"/>
    <p:sldId id="1483" r:id="rId94"/>
    <p:sldId id="1485" r:id="rId95"/>
    <p:sldId id="1477" r:id="rId96"/>
    <p:sldId id="1484" r:id="rId97"/>
    <p:sldId id="1486" r:id="rId98"/>
    <p:sldId id="1487" r:id="rId99"/>
    <p:sldId id="1488" r:id="rId100"/>
    <p:sldId id="1491" r:id="rId101"/>
    <p:sldId id="1586" r:id="rId102"/>
    <p:sldId id="1490" r:id="rId103"/>
    <p:sldId id="1492" r:id="rId104"/>
    <p:sldId id="1493" r:id="rId105"/>
    <p:sldId id="1519" r:id="rId106"/>
    <p:sldId id="1520" r:id="rId107"/>
    <p:sldId id="1521" r:id="rId108"/>
    <p:sldId id="1495" r:id="rId109"/>
    <p:sldId id="1496" r:id="rId110"/>
    <p:sldId id="1505" r:id="rId111"/>
    <p:sldId id="1585" r:id="rId112"/>
    <p:sldId id="1506" r:id="rId113"/>
    <p:sldId id="1507" r:id="rId114"/>
    <p:sldId id="1508" r:id="rId115"/>
    <p:sldId id="1510" r:id="rId116"/>
    <p:sldId id="1511" r:id="rId117"/>
    <p:sldId id="1498" r:id="rId118"/>
    <p:sldId id="1500" r:id="rId119"/>
    <p:sldId id="1499" r:id="rId120"/>
    <p:sldId id="1509" r:id="rId121"/>
    <p:sldId id="1889" r:id="rId122"/>
    <p:sldId id="1501" r:id="rId123"/>
    <p:sldId id="1502" r:id="rId124"/>
    <p:sldId id="1503" r:id="rId125"/>
    <p:sldId id="1504" r:id="rId126"/>
    <p:sldId id="1512" r:id="rId127"/>
    <p:sldId id="1513" r:id="rId128"/>
    <p:sldId id="1514" r:id="rId129"/>
    <p:sldId id="1515" r:id="rId130"/>
    <p:sldId id="1516" r:id="rId131"/>
    <p:sldId id="1517" r:id="rId132"/>
    <p:sldId id="1518" r:id="rId133"/>
    <p:sldId id="1522" r:id="rId134"/>
    <p:sldId id="1523" r:id="rId135"/>
    <p:sldId id="1524" r:id="rId136"/>
    <p:sldId id="1525" r:id="rId137"/>
    <p:sldId id="1528" r:id="rId138"/>
    <p:sldId id="1529" r:id="rId139"/>
    <p:sldId id="1530" r:id="rId140"/>
    <p:sldId id="1531" r:id="rId141"/>
    <p:sldId id="1532" r:id="rId142"/>
    <p:sldId id="1533" r:id="rId143"/>
    <p:sldId id="1534" r:id="rId144"/>
    <p:sldId id="1890" r:id="rId145"/>
    <p:sldId id="1535" r:id="rId146"/>
    <p:sldId id="1540" r:id="rId147"/>
    <p:sldId id="1891" r:id="rId148"/>
    <p:sldId id="1592" r:id="rId149"/>
    <p:sldId id="972" r:id="rId150"/>
    <p:sldId id="1892" r:id="rId151"/>
    <p:sldId id="1893" r:id="rId152"/>
    <p:sldId id="1894" r:id="rId153"/>
    <p:sldId id="1895" r:id="rId15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2CFE5EC4-CF70-414F-93B3-395F02F38766}">
          <p14:sldIdLst>
            <p14:sldId id="1872"/>
          </p14:sldIdLst>
        </p14:section>
        <p14:section name="Welcome" id="{C424AF0E-8479-4E3E-B3C4-BD2EF2AA05BA}">
          <p14:sldIdLst>
            <p14:sldId id="1867"/>
            <p14:sldId id="1868"/>
            <p14:sldId id="1611"/>
            <p14:sldId id="1869"/>
            <p14:sldId id="1612"/>
            <p14:sldId id="1613"/>
            <p14:sldId id="1614"/>
          </p14:sldIdLst>
        </p14:section>
        <p14:section name="Objectives/Guidelines" id="{26D014F0-FDBF-4DF5-AA04-EB05BA4A4F43}">
          <p14:sldIdLst>
            <p14:sldId id="1573"/>
            <p14:sldId id="1393"/>
            <p14:sldId id="1596"/>
          </p14:sldIdLst>
        </p14:section>
        <p14:section name="Worksheet/Reference Guide" id="{854C9691-F44E-48D6-A7A1-C97C83ED0905}">
          <p14:sldIdLst>
            <p14:sldId id="1870"/>
            <p14:sldId id="1873"/>
            <p14:sldId id="1874"/>
          </p14:sldIdLst>
        </p14:section>
        <p14:section name="Case Study - Introduction" id="{4E123D64-065D-4F29-ACD4-37D6EE8D36E7}">
          <p14:sldIdLst>
            <p14:sldId id="1875"/>
            <p14:sldId id="1876"/>
            <p14:sldId id="1877"/>
            <p14:sldId id="1878"/>
            <p14:sldId id="1879"/>
            <p14:sldId id="1880"/>
            <p14:sldId id="1881"/>
            <p14:sldId id="1882"/>
            <p14:sldId id="1883"/>
            <p14:sldId id="1884"/>
          </p14:sldIdLst>
        </p14:section>
        <p14:section name="Office Components" id="{3C3F4B21-875B-4ABA-ADFB-D3DBD2E14778}">
          <p14:sldIdLst>
            <p14:sldId id="1409"/>
            <p14:sldId id="1411"/>
            <p14:sldId id="1414"/>
            <p14:sldId id="1415"/>
            <p14:sldId id="1417"/>
            <p14:sldId id="1418"/>
            <p14:sldId id="1419"/>
            <p14:sldId id="1420"/>
            <p14:sldId id="1421"/>
          </p14:sldIdLst>
        </p14:section>
        <p14:section name="Chair" id="{84C0D0A5-DDE9-41CE-B346-C2E31D4F1177}">
          <p14:sldIdLst>
            <p14:sldId id="1428"/>
            <p14:sldId id="1429"/>
            <p14:sldId id="1430"/>
            <p14:sldId id="1431"/>
            <p14:sldId id="1432"/>
            <p14:sldId id="1433"/>
            <p14:sldId id="1434"/>
            <p14:sldId id="1435"/>
            <p14:sldId id="1437"/>
            <p14:sldId id="1438"/>
            <p14:sldId id="1439"/>
            <p14:sldId id="1440"/>
            <p14:sldId id="1441"/>
            <p14:sldId id="1444"/>
            <p14:sldId id="1575"/>
            <p14:sldId id="1885"/>
            <p14:sldId id="1445"/>
            <p14:sldId id="1446"/>
            <p14:sldId id="1447"/>
            <p14:sldId id="1448"/>
            <p14:sldId id="1574"/>
            <p14:sldId id="1449"/>
            <p14:sldId id="1451"/>
            <p14:sldId id="1443"/>
            <p14:sldId id="1452"/>
            <p14:sldId id="1454"/>
            <p14:sldId id="1455"/>
          </p14:sldIdLst>
        </p14:section>
        <p14:section name="Worksurface" id="{FDDCE8BC-3BAA-4F27-ABE1-E59D4D5B92E7}">
          <p14:sldIdLst>
            <p14:sldId id="1456"/>
            <p14:sldId id="1457"/>
            <p14:sldId id="1458"/>
            <p14:sldId id="1459"/>
            <p14:sldId id="1460"/>
            <p14:sldId id="1461"/>
            <p14:sldId id="1462"/>
            <p14:sldId id="1471"/>
            <p14:sldId id="1472"/>
            <p14:sldId id="1466"/>
            <p14:sldId id="1473"/>
            <p14:sldId id="1465"/>
          </p14:sldIdLst>
        </p14:section>
        <p14:section name="Sit/Stand Workstations" id="{871BC709-EC73-4B80-A104-674B91CFC59D}">
          <p14:sldIdLst>
            <p14:sldId id="1576"/>
            <p14:sldId id="1578"/>
            <p14:sldId id="1577"/>
            <p14:sldId id="1866"/>
            <p14:sldId id="1580"/>
            <p14:sldId id="1581"/>
            <p14:sldId id="1467"/>
          </p14:sldIdLst>
        </p14:section>
        <p14:section name="Foot Support/Clearance" id="{A37DFA2F-E9FA-4453-8DC9-ACF7BD7AB662}">
          <p14:sldIdLst>
            <p14:sldId id="1468"/>
            <p14:sldId id="1469"/>
            <p14:sldId id="1470"/>
            <p14:sldId id="1475"/>
          </p14:sldIdLst>
        </p14:section>
        <p14:section name="Keyboards" id="{F09B59F0-79A8-45E3-8B06-7C846762B5A2}">
          <p14:sldIdLst>
            <p14:sldId id="1476"/>
            <p14:sldId id="1481"/>
            <p14:sldId id="1591"/>
            <p14:sldId id="1478"/>
            <p14:sldId id="1480"/>
            <p14:sldId id="1886"/>
            <p14:sldId id="1887"/>
            <p14:sldId id="1888"/>
            <p14:sldId id="1482"/>
            <p14:sldId id="1483"/>
            <p14:sldId id="1485"/>
          </p14:sldIdLst>
        </p14:section>
        <p14:section name="Trays" id="{D528D40F-87BD-4FF8-8E6E-602B9DAF18DB}">
          <p14:sldIdLst>
            <p14:sldId id="1477"/>
            <p14:sldId id="1484"/>
          </p14:sldIdLst>
        </p14:section>
        <p14:section name="Mouse" id="{EA8F415A-8103-4087-B5BE-4DA1E99A2A0F}">
          <p14:sldIdLst>
            <p14:sldId id="1486"/>
            <p14:sldId id="1487"/>
            <p14:sldId id="1488"/>
            <p14:sldId id="1491"/>
            <p14:sldId id="1586"/>
            <p14:sldId id="1490"/>
            <p14:sldId id="1492"/>
          </p14:sldIdLst>
        </p14:section>
        <p14:section name="Laptop/Desktop" id="{202EB2FD-C028-40BA-A958-D85284ACD3A3}">
          <p14:sldIdLst>
            <p14:sldId id="1493"/>
            <p14:sldId id="1519"/>
            <p14:sldId id="1520"/>
            <p14:sldId id="1521"/>
            <p14:sldId id="1495"/>
          </p14:sldIdLst>
        </p14:section>
        <p14:section name="Monitors" id="{BD30AA38-F83C-4CD6-B95D-D94CE0D655E1}">
          <p14:sldIdLst>
            <p14:sldId id="1496"/>
            <p14:sldId id="1505"/>
            <p14:sldId id="1585"/>
            <p14:sldId id="1506"/>
            <p14:sldId id="1507"/>
            <p14:sldId id="1508"/>
            <p14:sldId id="1510"/>
            <p14:sldId id="1511"/>
            <p14:sldId id="1498"/>
            <p14:sldId id="1500"/>
            <p14:sldId id="1499"/>
            <p14:sldId id="1509"/>
            <p14:sldId id="1889"/>
            <p14:sldId id="1501"/>
            <p14:sldId id="1502"/>
            <p14:sldId id="1503"/>
            <p14:sldId id="1504"/>
            <p14:sldId id="1512"/>
            <p14:sldId id="1513"/>
            <p14:sldId id="1514"/>
            <p14:sldId id="1515"/>
          </p14:sldIdLst>
        </p14:section>
        <p14:section name="Document Holder" id="{D2DBEF94-14D0-49DF-AC34-C5AF67F1AA1C}">
          <p14:sldIdLst>
            <p14:sldId id="1516"/>
            <p14:sldId id="1517"/>
            <p14:sldId id="1518"/>
          </p14:sldIdLst>
        </p14:section>
        <p14:section name="Telephone" id="{099F1509-9B4A-4D26-9EB7-9ED78E31DA14}">
          <p14:sldIdLst>
            <p14:sldId id="1522"/>
            <p14:sldId id="1523"/>
            <p14:sldId id="1524"/>
            <p14:sldId id="1525"/>
          </p14:sldIdLst>
        </p14:section>
        <p14:section name="Storage" id="{89CE8960-46BE-4BAD-8F6A-80EBAF15240C}">
          <p14:sldIdLst>
            <p14:sldId id="1528"/>
            <p14:sldId id="1529"/>
            <p14:sldId id="1530"/>
            <p14:sldId id="1531"/>
            <p14:sldId id="1532"/>
          </p14:sldIdLst>
        </p14:section>
        <p14:section name="Illumination" id="{FF92BCE5-1975-41A0-A285-6A771FCEBDC0}">
          <p14:sldIdLst>
            <p14:sldId id="1533"/>
            <p14:sldId id="1534"/>
            <p14:sldId id="1890"/>
            <p14:sldId id="1535"/>
          </p14:sldIdLst>
        </p14:section>
        <p14:section name="Recommmended Specifications" id="{F7B6B9CA-F4DD-445F-A82A-49FEF765C58D}">
          <p14:sldIdLst>
            <p14:sldId id="1540"/>
            <p14:sldId id="1891"/>
          </p14:sldIdLst>
        </p14:section>
        <p14:section name="Sample Reports" id="{A0F417C0-E489-42FD-9FD9-C4FD132E3DAF}">
          <p14:sldIdLst>
            <p14:sldId id="1592"/>
          </p14:sldIdLst>
        </p14:section>
        <p14:section name="Summary/Close" id="{8F4CF921-9AEE-4226-8A08-59F8B40C3249}">
          <p14:sldIdLst>
            <p14:sldId id="972"/>
            <p14:sldId id="1892"/>
            <p14:sldId id="1893"/>
            <p14:sldId id="1894"/>
            <p14:sldId id="18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2E"/>
    <a:srgbClr val="FFFFFF"/>
    <a:srgbClr val="FF9900"/>
    <a:srgbClr val="001326"/>
    <a:srgbClr val="000F1E"/>
    <a:srgbClr val="00152A"/>
    <a:srgbClr val="FF5050"/>
    <a:srgbClr val="E0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88" autoAdjust="0"/>
    <p:restoredTop sz="82826" autoAdjust="0"/>
  </p:normalViewPr>
  <p:slideViewPr>
    <p:cSldViewPr>
      <p:cViewPr varScale="1">
        <p:scale>
          <a:sx n="115" d="100"/>
          <a:sy n="115" d="100"/>
        </p:scale>
        <p:origin x="186" y="102"/>
      </p:cViewPr>
      <p:guideLst>
        <p:guide orient="horz" pos="1476"/>
        <p:guide pos="2880"/>
      </p:guideLst>
    </p:cSldViewPr>
  </p:slideViewPr>
  <p:outlineViewPr>
    <p:cViewPr>
      <p:scale>
        <a:sx n="33" d="100"/>
        <a:sy n="33" d="100"/>
      </p:scale>
      <p:origin x="0" y="-3523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0.xml"/><Relationship Id="rId7" Type="http://schemas.openxmlformats.org/officeDocument/2006/relationships/slide" Target="slides/slide135.xml"/><Relationship Id="rId2" Type="http://schemas.openxmlformats.org/officeDocument/2006/relationships/slide" Target="slides/slide89.xml"/><Relationship Id="rId1" Type="http://schemas.openxmlformats.org/officeDocument/2006/relationships/slide" Target="slides/slide88.xml"/><Relationship Id="rId6" Type="http://schemas.openxmlformats.org/officeDocument/2006/relationships/slide" Target="slides/slide112.xml"/><Relationship Id="rId5" Type="http://schemas.openxmlformats.org/officeDocument/2006/relationships/slide" Target="slides/slide101.xml"/><Relationship Id="rId4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wmf"/><Relationship Id="rId3" Type="http://schemas.openxmlformats.org/officeDocument/2006/relationships/image" Target="../media/image220.wmf"/><Relationship Id="rId7" Type="http://schemas.openxmlformats.org/officeDocument/2006/relationships/image" Target="../media/image223.wmf"/><Relationship Id="rId2" Type="http://schemas.openxmlformats.org/officeDocument/2006/relationships/image" Target="../media/image219.wmf"/><Relationship Id="rId1" Type="http://schemas.openxmlformats.org/officeDocument/2006/relationships/image" Target="../media/image218.wmf"/><Relationship Id="rId6" Type="http://schemas.openxmlformats.org/officeDocument/2006/relationships/image" Target="../media/image15.wmf"/><Relationship Id="rId5" Type="http://schemas.openxmlformats.org/officeDocument/2006/relationships/image" Target="../media/image222.wmf"/><Relationship Id="rId4" Type="http://schemas.openxmlformats.org/officeDocument/2006/relationships/image" Target="../media/image221.wmf"/><Relationship Id="rId9" Type="http://schemas.openxmlformats.org/officeDocument/2006/relationships/image" Target="../media/image2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1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1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240C716D-707B-4C3E-9D68-7E20F1C69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08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46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3500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5854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9667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0623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773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0C716D-707B-4C3E-9D68-7E20F1C690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8029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0C716D-707B-4C3E-9D68-7E20F1C690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9941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4184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2A7C9-DEDD-4FD6-B71C-7984DE36F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6327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2E59AB-DA89-4007-89AB-7AD9309601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370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3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1811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731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0077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5129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0954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9893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4876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4467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6052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1001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57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6458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3814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0328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0098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6992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683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4257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6015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9522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6691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10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6285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2354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0805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5808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7681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9916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9443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0C716D-707B-4C3E-9D68-7E20F1C690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1751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6647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1392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883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7273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1364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0673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70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6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73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03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1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64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66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26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45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12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74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35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58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77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79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2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94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7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88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138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47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98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2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65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63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2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5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805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995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32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64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089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937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047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64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881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412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23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76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518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77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824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43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1898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285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264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480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241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4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38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887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616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746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505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360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569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702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1716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6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987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416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205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483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058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950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317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126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009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270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50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248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899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257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189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9364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9871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7072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432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88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3756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61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202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8665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506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653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972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7581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9939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07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728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6623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C716D-707B-4C3E-9D68-7E20F1C69016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3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effectLst/>
        </p:spPr>
        <p:txBody>
          <a:bodyPr rtlCol="0">
            <a:normAutofit/>
          </a:bodyPr>
          <a:lstStyle>
            <a:lvl1pPr algn="ctr">
              <a:defRPr sz="40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8D8E58C7-2954-4D10-B665-3F814B47E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4114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F2518D1-5CF2-4068-9BBE-13DB4B7A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CC3B65C6-62F8-4E9B-BD62-603A172F3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4114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529994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slide" Target="../slides/slide15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2255" y="0"/>
            <a:ext cx="91440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114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19353" y="4722715"/>
            <a:ext cx="1447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F5E3616-DB0D-4C91-85B6-C14D22567D18}"/>
              </a:ext>
            </a:extLst>
          </p:cNvPr>
          <p:cNvSpPr txBox="1">
            <a:spLocks/>
          </p:cNvSpPr>
          <p:nvPr userDrawn="1"/>
        </p:nvSpPr>
        <p:spPr>
          <a:xfrm>
            <a:off x="37156" y="4722715"/>
            <a:ext cx="48052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1DC39A5-CBD4-4EE3-AF5C-5231036AF9AD}" type="slidenum">
              <a:rPr lang="en-US" sz="1400" b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E2CE7-5263-4790-A915-0EA82E4EB9F6}"/>
              </a:ext>
            </a:extLst>
          </p:cNvPr>
          <p:cNvSpPr txBox="1"/>
          <p:nvPr userDrawn="1"/>
        </p:nvSpPr>
        <p:spPr>
          <a:xfrm>
            <a:off x="37721" y="4460425"/>
            <a:ext cx="691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  <a:hlinkClick r:id="rId5" action="ppaction://hlinksldjump"/>
              </a:rPr>
              <a:t>Menu</a:t>
            </a:r>
            <a:endParaRPr lang="en-US" sz="1400" b="1" kern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5" r:id="rId2"/>
  </p:sldLayoutIdLst>
  <p:transition>
    <p:wipe dir="r"/>
  </p:transition>
  <p:hf hdr="0" ftr="0" dt="0"/>
  <p:txStyles>
    <p:titleStyle>
      <a:lvl1pPr algn="ctr" rtl="0" eaLnBrk="1" latinLnBrk="0" hangingPunct="1">
        <a:spcBef>
          <a:spcPct val="0"/>
        </a:spcBef>
        <a:buNone/>
        <a:defRPr kumimoji="0" sz="4000" b="1" kern="1200">
          <a:solidFill>
            <a:schemeClr val="bg2">
              <a:lumMod val="50000"/>
            </a:schemeClr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1"/>
        </a:buClr>
        <a:buSzPct val="68000"/>
        <a:buFont typeface="Wingdings 3"/>
        <a:buChar char=""/>
        <a:defRPr kumimoji="0"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1"/>
        </a:buClr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2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png"/><Relationship Id="rId4" Type="http://schemas.openxmlformats.org/officeDocument/2006/relationships/image" Target="../media/image134.jpeg"/><Relationship Id="rId9" Type="http://schemas.openxmlformats.org/officeDocument/2006/relationships/image" Target="../media/image13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5.png"/><Relationship Id="rId4" Type="http://schemas.openxmlformats.org/officeDocument/2006/relationships/image" Target="../media/image20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7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84.xml"/><Relationship Id="rId18" Type="http://schemas.openxmlformats.org/officeDocument/2006/relationships/slide" Target="slide130.xml"/><Relationship Id="rId3" Type="http://schemas.openxmlformats.org/officeDocument/2006/relationships/slide" Target="slide1.xml"/><Relationship Id="rId21" Type="http://schemas.openxmlformats.org/officeDocument/2006/relationships/slide" Target="slide145.xml"/><Relationship Id="rId7" Type="http://schemas.openxmlformats.org/officeDocument/2006/relationships/slide" Target="slide15.xml"/><Relationship Id="rId12" Type="http://schemas.openxmlformats.org/officeDocument/2006/relationships/slide" Target="slide80.xml"/><Relationship Id="rId17" Type="http://schemas.openxmlformats.org/officeDocument/2006/relationships/slide" Target="slide109.xml"/><Relationship Id="rId25" Type="http://schemas.openxmlformats.org/officeDocument/2006/relationships/slide" Target="slide153.xml"/><Relationship Id="rId2" Type="http://schemas.openxmlformats.org/officeDocument/2006/relationships/notesSlide" Target="../notesSlides/notesSlide141.xml"/><Relationship Id="rId16" Type="http://schemas.openxmlformats.org/officeDocument/2006/relationships/slide" Target="slide104.xml"/><Relationship Id="rId20" Type="http://schemas.openxmlformats.org/officeDocument/2006/relationships/slide" Target="slide13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73.xml"/><Relationship Id="rId24" Type="http://schemas.openxmlformats.org/officeDocument/2006/relationships/slide" Target="slide149.xml"/><Relationship Id="rId5" Type="http://schemas.openxmlformats.org/officeDocument/2006/relationships/slide" Target="slide9.xml"/><Relationship Id="rId15" Type="http://schemas.openxmlformats.org/officeDocument/2006/relationships/slide" Target="slide97.xml"/><Relationship Id="rId23" Type="http://schemas.openxmlformats.org/officeDocument/2006/relationships/slide" Target="slide148.xml"/><Relationship Id="rId10" Type="http://schemas.openxmlformats.org/officeDocument/2006/relationships/slide" Target="slide61.xml"/><Relationship Id="rId19" Type="http://schemas.openxmlformats.org/officeDocument/2006/relationships/slide" Target="slide133.xml"/><Relationship Id="rId4" Type="http://schemas.openxmlformats.org/officeDocument/2006/relationships/slide" Target="slide2.xml"/><Relationship Id="rId9" Type="http://schemas.openxmlformats.org/officeDocument/2006/relationships/slide" Target="slide34.xml"/><Relationship Id="rId14" Type="http://schemas.openxmlformats.org/officeDocument/2006/relationships/slide" Target="slide95.xml"/><Relationship Id="rId22" Type="http://schemas.openxmlformats.org/officeDocument/2006/relationships/slide" Target="slide146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.docx"/><Relationship Id="rId13" Type="http://schemas.openxmlformats.org/officeDocument/2006/relationships/image" Target="../media/image222.wmf"/><Relationship Id="rId18" Type="http://schemas.openxmlformats.org/officeDocument/2006/relationships/image" Target="../media/image223.wmf"/><Relationship Id="rId3" Type="http://schemas.openxmlformats.org/officeDocument/2006/relationships/notesSlide" Target="../notesSlides/notesSlide142.xml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219.wmf"/><Relationship Id="rId12" Type="http://schemas.openxmlformats.org/officeDocument/2006/relationships/package" Target="../embeddings/Microsoft_Word_Document1.docx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224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21.wmf"/><Relationship Id="rId5" Type="http://schemas.openxmlformats.org/officeDocument/2006/relationships/image" Target="../media/image218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8.bin"/><Relationship Id="rId19" Type="http://schemas.openxmlformats.org/officeDocument/2006/relationships/package" Target="../embeddings/Microsoft_Word_Document2.docx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0.wmf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2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equa_seatpan_height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aeron_seat_tilt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equa_rock_tension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seatpan_slide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back_support_height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back_support_angle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armrests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Clients\Medtronic\Policy%20and%20Procedure\Office%20Policy%20Project\Medtronic%20Ergonomics\images\chair_checklist_maint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5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895350"/>
            <a:ext cx="4267200" cy="3352800"/>
          </a:xfrm>
        </p:spPr>
        <p:txBody>
          <a:bodyPr>
            <a:noAutofit/>
          </a:bodyPr>
          <a:lstStyle/>
          <a:p>
            <a:pPr marL="10972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 Practical Approach to </a:t>
            </a:r>
          </a:p>
          <a:p>
            <a:pPr marL="10972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Office Ergonomics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4095749"/>
            <a:ext cx="6629400" cy="63341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4200" y="417195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Mark Anderson, PT, CPE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15B8A1-A961-4B71-A1FE-F1577615B982}"/>
              </a:ext>
            </a:extLst>
          </p:cNvPr>
          <p:cNvSpPr/>
          <p:nvPr/>
        </p:nvSpPr>
        <p:spPr>
          <a:xfrm>
            <a:off x="304800" y="552421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Southwest Health and Human Services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Follow along with demonstrations unless you think they may cause you a problem</a:t>
            </a:r>
          </a:p>
          <a:p>
            <a:r>
              <a:rPr lang="en-US" dirty="0"/>
              <a:t>Do not go against doctor's orders or do anything that you feel you should not do</a:t>
            </a:r>
          </a:p>
          <a:p>
            <a:r>
              <a:rPr lang="en-US" dirty="0"/>
              <a:t>If you are uncomfortable sitting during training, feel move to move</a:t>
            </a:r>
          </a:p>
          <a:p>
            <a:r>
              <a:rPr lang="en-US" dirty="0"/>
              <a:t>Use your good judgment when trying new techniques or exercises once you complete the training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Guidelines</a:t>
            </a:r>
          </a:p>
        </p:txBody>
      </p:sp>
      <p:pic>
        <p:nvPicPr>
          <p:cNvPr id="3" name="Picture 2" descr="A picture containing holding, dark, orange, standing&#10;&#10;Description automatically generated">
            <a:extLst>
              <a:ext uri="{FF2B5EF4-FFF2-40B4-BE49-F238E27FC236}">
                <a16:creationId xmlns:a16="http://schemas.microsoft.com/office/drawing/2014/main" id="{922FA663-B815-45A8-A778-7C80FB5DD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71550"/>
            <a:ext cx="2216051" cy="35456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9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Mouse Setup</a:t>
            </a:r>
          </a:p>
          <a:p>
            <a:r>
              <a:rPr lang="en-US" dirty="0"/>
              <a:t>Buttons</a:t>
            </a:r>
          </a:p>
          <a:p>
            <a:r>
              <a:rPr lang="en-US" dirty="0"/>
              <a:t>Pointers</a:t>
            </a:r>
          </a:p>
          <a:p>
            <a:r>
              <a:rPr lang="en-US" dirty="0"/>
              <a:t>Pointer Options</a:t>
            </a:r>
          </a:p>
          <a:p>
            <a:r>
              <a:rPr lang="en-US" dirty="0"/>
              <a:t>Wheel </a:t>
            </a:r>
          </a:p>
          <a:p>
            <a:r>
              <a:rPr lang="en-US" dirty="0"/>
              <a:t>Hardware</a:t>
            </a:r>
          </a:p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3BB888-610F-45D8-8F4D-CFC87906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Mouse Set-up</a:t>
            </a:r>
          </a:p>
        </p:txBody>
      </p:sp>
      <p:pic>
        <p:nvPicPr>
          <p:cNvPr id="129028" name="Picture 10" descr="http://www.microsoft.com/library/media/1033/windowsxp/images/using/setup/personalize/67385-pointer-options-ta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4361" y="1047750"/>
            <a:ext cx="426243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 most cases, mouse wrist rest is not recommended</a:t>
            </a:r>
          </a:p>
          <a:p>
            <a:pPr lvl="1"/>
            <a:r>
              <a:rPr lang="en-US" dirty="0"/>
              <a:t>Wrist rest tends to “anchor” wrist</a:t>
            </a:r>
          </a:p>
          <a:p>
            <a:pPr lvl="1"/>
            <a:r>
              <a:rPr lang="en-US" dirty="0"/>
              <a:t>Excessive side-to-side deviation of hand</a:t>
            </a:r>
          </a:p>
          <a:p>
            <a:r>
              <a:rPr lang="en-US" dirty="0"/>
              <a:t>Straight in access</a:t>
            </a:r>
          </a:p>
          <a:p>
            <a:pPr lvl="1"/>
            <a:r>
              <a:rPr lang="en-US" dirty="0"/>
              <a:t>Allow forearm, wrist and hand moving as unit to manipulate mouse</a:t>
            </a:r>
          </a:p>
          <a:p>
            <a:pPr lvl="1"/>
            <a:r>
              <a:rPr lang="en-US" dirty="0"/>
              <a:t>Think of mouse as extension of arm NOT just extension of wrist</a:t>
            </a:r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Mouse Wrist Rests</a:t>
            </a:r>
          </a:p>
        </p:txBody>
      </p:sp>
      <p:pic>
        <p:nvPicPr>
          <p:cNvPr id="7" name="Picture 6" descr="K:\Clients\Medtronic\World Headquarters\Ergonomics Website Revision\Images\Potential Medtronic EE pics\Raw\Reese (1)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30926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K:\Clients\Medtronic\World Headquarters\Ergonomics Website Revision\Images\Potential Medtronic EE pics\Raw\Reese (2).jpg"/>
          <p:cNvPicPr>
            <a:picLocks noChangeAspect="1"/>
          </p:cNvPicPr>
          <p:nvPr/>
        </p:nvPicPr>
        <p:blipFill>
          <a:blip r:embed="rId4" cstate="print"/>
          <a:srcRect l="9696"/>
          <a:stretch>
            <a:fillRect/>
          </a:stretch>
        </p:blipFill>
        <p:spPr bwMode="auto">
          <a:xfrm>
            <a:off x="5181600" y="2971800"/>
            <a:ext cx="228817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5"/>
          <p:cNvSpPr>
            <a:spLocks noChangeArrowheads="1"/>
          </p:cNvSpPr>
          <p:nvPr/>
        </p:nvSpPr>
        <p:spPr bwMode="auto">
          <a:xfrm>
            <a:off x="838200" y="685800"/>
            <a:ext cx="8077200" cy="1005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28004" name="Picture 16" descr="joystick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981200" y="3311387"/>
            <a:ext cx="1381125" cy="1381125"/>
          </a:xfrm>
        </p:spPr>
      </p:pic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Correct Pointing Device</a:t>
            </a:r>
          </a:p>
        </p:txBody>
      </p:sp>
      <p:pic>
        <p:nvPicPr>
          <p:cNvPr id="128005" name="Picture 18" descr="tablet colo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48046" y="800100"/>
            <a:ext cx="1968500" cy="1485900"/>
          </a:xfrm>
        </p:spPr>
      </p:pic>
      <p:pic>
        <p:nvPicPr>
          <p:cNvPr id="128006" name="Picture 20" descr="touch pa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08824" y="3837078"/>
            <a:ext cx="1114425" cy="635000"/>
          </a:xfrm>
        </p:spPr>
      </p:pic>
      <p:pic>
        <p:nvPicPr>
          <p:cNvPr id="128012" name="Picture 6" descr="key-mice-roll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096742" y="3094128"/>
            <a:ext cx="1841500" cy="1485900"/>
          </a:xfrm>
        </p:spPr>
      </p:pic>
      <p:pic>
        <p:nvPicPr>
          <p:cNvPr id="128007" name="Picture 4" descr="marb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2141" y="2188845"/>
            <a:ext cx="115671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5" descr="mouse traditional"/>
          <p:cNvPicPr>
            <a:picLocks noChangeAspect="1" noChangeArrowheads="1"/>
          </p:cNvPicPr>
          <p:nvPr/>
        </p:nvPicPr>
        <p:blipFill>
          <a:blip r:embed="rId8" cstate="print"/>
          <a:srcRect l="16856" t="25000" b="4291"/>
          <a:stretch>
            <a:fillRect/>
          </a:stretch>
        </p:blipFill>
        <p:spPr bwMode="auto">
          <a:xfrm>
            <a:off x="3011698" y="771525"/>
            <a:ext cx="155856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8" descr="touch pa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1385" y="2068830"/>
            <a:ext cx="2059427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1" descr="intellimouse_explor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3419" y="739140"/>
            <a:ext cx="1683709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3" descr="Kensington Trackbal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771525"/>
            <a:ext cx="190012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K:\Clients\WorkWell\Therapist Course 2012\Images\vertical-mouse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43626" y="2058489"/>
            <a:ext cx="1806575" cy="149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Mouse – Case Study</a:t>
            </a:r>
          </a:p>
        </p:txBody>
      </p: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C138DD1-EC91-4DD4-8227-AA1275417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926" b="5593"/>
          <a:stretch/>
        </p:blipFill>
        <p:spPr>
          <a:xfrm>
            <a:off x="533400" y="895350"/>
            <a:ext cx="8046720" cy="23907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124199" cy="3394472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Where?</a:t>
            </a:r>
          </a:p>
          <a:p>
            <a:pPr lvl="1"/>
            <a:r>
              <a:rPr lang="en-US" noProof="1"/>
              <a:t>Computer underneath monitor</a:t>
            </a:r>
          </a:p>
          <a:p>
            <a:pPr lvl="1"/>
            <a:r>
              <a:rPr lang="en-US" noProof="1"/>
              <a:t>May or may not be appropriate </a:t>
            </a:r>
          </a:p>
          <a:p>
            <a:pPr lvl="1"/>
            <a:r>
              <a:rPr lang="en-US" noProof="1"/>
              <a:t>Don’t block ventilation</a:t>
            </a:r>
          </a:p>
          <a:p>
            <a:pPr lvl="1"/>
            <a:r>
              <a:rPr lang="en-US" noProof="1"/>
              <a:t>On/off and disc drives access</a:t>
            </a:r>
          </a:p>
          <a:p>
            <a:pPr lvl="1"/>
            <a:endParaRPr lang="en-US" noProof="1"/>
          </a:p>
          <a:p>
            <a:endParaRPr lang="en-US" noProof="1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Laptop/Desktop </a:t>
            </a:r>
          </a:p>
        </p:txBody>
      </p:sp>
      <p:pic>
        <p:nvPicPr>
          <p:cNvPr id="269317" name="Picture 5" descr="WS 10"/>
          <p:cNvPicPr>
            <a:picLocks noChangeAspect="1" noChangeArrowheads="1"/>
          </p:cNvPicPr>
          <p:nvPr/>
        </p:nvPicPr>
        <p:blipFill>
          <a:blip r:embed="rId3" cstate="print"/>
          <a:srcRect t="2927"/>
          <a:stretch>
            <a:fillRect/>
          </a:stretch>
        </p:blipFill>
        <p:spPr bwMode="auto">
          <a:xfrm>
            <a:off x="6685930" y="1885950"/>
            <a:ext cx="2074022" cy="27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838200" y="2686050"/>
            <a:ext cx="2514600" cy="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125000"/>
              <a:buFont typeface="Verdana"/>
              <a:buChar char="◦"/>
              <a:defRPr/>
            </a:pPr>
            <a:endParaRPr lang="en-US" sz="2300" noProof="1">
              <a:latin typeface="+mn-lt"/>
            </a:endParaRPr>
          </a:p>
        </p:txBody>
      </p:sp>
      <p:pic>
        <p:nvPicPr>
          <p:cNvPr id="8" name="Picture 7" descr="K:\Clients\Medtronic\World Headquarters\Ergonomics Website Revision\Images\Potential Medtronic EE pics\Raw\Cornett 002.jpg"/>
          <p:cNvPicPr/>
          <p:nvPr/>
        </p:nvPicPr>
        <p:blipFill>
          <a:blip r:embed="rId4" cstate="print"/>
          <a:srcRect l="25747" b="15385"/>
          <a:stretch>
            <a:fillRect/>
          </a:stretch>
        </p:blipFill>
        <p:spPr bwMode="auto">
          <a:xfrm>
            <a:off x="3657600" y="1047750"/>
            <a:ext cx="269701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5" name="Picture 7" descr="laptop on desk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114800" y="927554"/>
            <a:ext cx="4525433" cy="339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Laptops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857250"/>
            <a:ext cx="3886200" cy="3086100"/>
          </a:xfrm>
        </p:spPr>
        <p:txBody>
          <a:bodyPr/>
          <a:lstStyle/>
          <a:p>
            <a:r>
              <a:rPr lang="en-US" noProof="1"/>
              <a:t>Design violates basic ergonomic principles</a:t>
            </a:r>
          </a:p>
          <a:p>
            <a:r>
              <a:rPr lang="en-US" noProof="1"/>
              <a:t>Fixed position keyboard and monitor</a:t>
            </a:r>
          </a:p>
        </p:txBody>
      </p:sp>
    </p:spTree>
    <p:extLst>
      <p:ext uri="{BB962C8B-B14F-4D97-AF65-F5344CB8AC3E}">
        <p14:creationId xmlns:p14="http://schemas.microsoft.com/office/powerpoint/2010/main" val="3627024022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Occasional Users</a:t>
            </a:r>
          </a:p>
          <a:p>
            <a:pPr lvl="1"/>
            <a:r>
              <a:rPr lang="en-US" noProof="1"/>
              <a:t>Better off sacrificing neck posture rather than wrist posture </a:t>
            </a:r>
          </a:p>
          <a:p>
            <a:r>
              <a:rPr lang="en-US" noProof="1"/>
              <a:t>Find comfortable chair </a:t>
            </a:r>
          </a:p>
          <a:p>
            <a:pPr lvl="1"/>
            <a:r>
              <a:rPr lang="en-US" noProof="1"/>
              <a:t>Position in lap or on table for most neutral wrist posture that you can achieve </a:t>
            </a:r>
          </a:p>
          <a:p>
            <a:pPr lvl="1"/>
            <a:r>
              <a:rPr lang="en-US" noProof="1"/>
              <a:t>Angle laptop screen so can see with least amount of neck deviation </a:t>
            </a:r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Occasional </a:t>
            </a:r>
            <a:r>
              <a:rPr lang="en-US" noProof="1"/>
              <a:t>Laptop User</a:t>
            </a:r>
          </a:p>
        </p:txBody>
      </p:sp>
      <p:pic>
        <p:nvPicPr>
          <p:cNvPr id="275460" name="Picture 4" descr="WS 1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1" y="819150"/>
            <a:ext cx="236337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5461" name="Picture 5" descr="WS 1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53000" y="2800350"/>
            <a:ext cx="3218688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3000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Picture 4" descr="portrep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880951" y="819150"/>
            <a:ext cx="2150290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Full-time </a:t>
            </a:r>
            <a:r>
              <a:rPr lang="en-US" dirty="0"/>
              <a:t>Laptop </a:t>
            </a:r>
            <a:r>
              <a:rPr lang="en-US" noProof="1"/>
              <a:t>User</a:t>
            </a:r>
          </a:p>
        </p:txBody>
      </p:sp>
      <p:pic>
        <p:nvPicPr>
          <p:cNvPr id="277510" name="Picture 6" descr="laptop stan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572001" y="2721401"/>
            <a:ext cx="2070640" cy="158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75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4738" y="857794"/>
            <a:ext cx="3886200" cy="3542756"/>
          </a:xfrm>
        </p:spPr>
        <p:txBody>
          <a:bodyPr>
            <a:normAutofit fontScale="62500" lnSpcReduction="20000"/>
          </a:bodyPr>
          <a:lstStyle/>
          <a:p>
            <a:r>
              <a:rPr lang="en-US" noProof="1"/>
              <a:t>Use separate keyboard</a:t>
            </a:r>
            <a:r>
              <a:rPr lang="en-US" dirty="0"/>
              <a:t>/</a:t>
            </a:r>
            <a:r>
              <a:rPr lang="en-US" noProof="1"/>
              <a:t>mouse</a:t>
            </a:r>
          </a:p>
          <a:p>
            <a:pPr lvl="1"/>
            <a:r>
              <a:rPr lang="en-US" dirty="0"/>
              <a:t>P</a:t>
            </a:r>
            <a:r>
              <a:rPr lang="en-US" noProof="1"/>
              <a:t>ort replicator/docking station</a:t>
            </a:r>
          </a:p>
          <a:p>
            <a:r>
              <a:rPr lang="en-US" noProof="1"/>
              <a:t>Position on desk/worksurface to see screen without bending neck</a:t>
            </a:r>
          </a:p>
          <a:p>
            <a:pPr lvl="1"/>
            <a:r>
              <a:rPr lang="en-US" dirty="0"/>
              <a:t>E</a:t>
            </a:r>
            <a:r>
              <a:rPr lang="en-US" noProof="1"/>
              <a:t>levate off desk surface using stable support surface, such as computer monitor pedestal</a:t>
            </a:r>
          </a:p>
          <a:p>
            <a:r>
              <a:rPr lang="en-US" noProof="1"/>
              <a:t>Follow postural guidelines for working at computer workstation</a:t>
            </a:r>
            <a:endParaRPr lang="en-US" dirty="0"/>
          </a:p>
          <a:p>
            <a:r>
              <a:rPr lang="en-US" dirty="0"/>
              <a:t>Transport with bag or wheeled cart</a:t>
            </a:r>
            <a:endParaRPr lang="en-US" noProof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A492B9-BA4F-4FE9-AF0C-EEF925399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819150"/>
            <a:ext cx="2070639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24F37-8B0E-4F1F-AF42-62F2D0EC6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2636248"/>
            <a:ext cx="969677" cy="168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23921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Laptop/Decktop – Case Study</a:t>
            </a:r>
          </a:p>
        </p:txBody>
      </p: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A24900-97DB-410E-AEE0-F180E27DE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r="1852" b="6741"/>
          <a:stretch/>
        </p:blipFill>
        <p:spPr>
          <a:xfrm>
            <a:off x="457200" y="971550"/>
            <a:ext cx="7957457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9" name="Picture 7" descr="Web browsi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5029200" y="2952750"/>
            <a:ext cx="3205834" cy="1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Monitor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914400"/>
            <a:ext cx="3886200" cy="3086100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Everything need access to may be viewed through monitor</a:t>
            </a:r>
          </a:p>
          <a:p>
            <a:r>
              <a:rPr lang="en-US" noProof="1"/>
              <a:t>Watch people looking at their monitors</a:t>
            </a:r>
          </a:p>
          <a:p>
            <a:pPr lvl="1"/>
            <a:r>
              <a:rPr lang="en-US" noProof="1"/>
              <a:t>Almost like monitor is </a:t>
            </a:r>
            <a:r>
              <a:rPr lang="en-US" dirty="0"/>
              <a:t>a </a:t>
            </a:r>
            <a:r>
              <a:rPr lang="en-US" noProof="1"/>
              <a:t>vacuum cleaner</a:t>
            </a:r>
          </a:p>
          <a:p>
            <a:pPr lvl="1"/>
            <a:r>
              <a:rPr lang="en-US" noProof="1"/>
              <a:t>They turn it on</a:t>
            </a:r>
            <a:r>
              <a:rPr lang="en-US" dirty="0"/>
              <a:t> . . </a:t>
            </a:r>
            <a:r>
              <a:rPr lang="en-US" noProof="1"/>
              <a:t>.</a:t>
            </a:r>
            <a:r>
              <a:rPr lang="en-US" dirty="0"/>
              <a:t> </a:t>
            </a:r>
            <a:r>
              <a:rPr lang="en-US" noProof="1"/>
              <a:t>and it sucks their head right </a:t>
            </a:r>
            <a:r>
              <a:rPr lang="en-US" dirty="0"/>
              <a:t> in!</a:t>
            </a:r>
          </a:p>
        </p:txBody>
      </p:sp>
      <p:pic>
        <p:nvPicPr>
          <p:cNvPr id="542722" name="Picture 2" descr="K:\Clients\Medtronic\World Headquarters\Ergonomics Website Revision\Images\Potential Medtronic EE pics\Raw\Sun.JPG"/>
          <p:cNvPicPr>
            <a:picLocks noChangeAspect="1" noChangeArrowheads="1"/>
          </p:cNvPicPr>
          <p:nvPr/>
        </p:nvPicPr>
        <p:blipFill>
          <a:blip r:embed="rId4" cstate="print"/>
          <a:srcRect l="3125" t="7813" r="5000" b="20000"/>
          <a:stretch>
            <a:fillRect/>
          </a:stretch>
        </p:blipFill>
        <p:spPr bwMode="auto">
          <a:xfrm>
            <a:off x="5029200" y="857250"/>
            <a:ext cx="3291840" cy="1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Expectations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take a moment for:</a:t>
            </a:r>
          </a:p>
        </p:txBody>
      </p:sp>
      <p:pic>
        <p:nvPicPr>
          <p:cNvPr id="27654" name="Picture 6" descr="wave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05400" y="1047750"/>
            <a:ext cx="2209800" cy="370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6" name="Picture 4" descr="newspaper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876800" y="971550"/>
            <a:ext cx="3389673" cy="2530539"/>
          </a:xfrm>
        </p:spPr>
      </p:pic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914400"/>
            <a:ext cx="3886200" cy="3086100"/>
          </a:xfrm>
        </p:spPr>
        <p:txBody>
          <a:bodyPr/>
          <a:lstStyle/>
          <a:p>
            <a:r>
              <a:rPr lang="en-US" dirty="0"/>
              <a:t>Where do we naturally read?</a:t>
            </a:r>
          </a:p>
          <a:p>
            <a:r>
              <a:rPr lang="en-US" dirty="0"/>
              <a:t>We read by looking out and down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65275"/>
      </p:ext>
    </p:extLst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428999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Top of screen no higher than eye level</a:t>
            </a:r>
          </a:p>
          <a:p>
            <a:r>
              <a:rPr lang="en-US" dirty="0"/>
              <a:t>Look out and use downward eye movement to look at lower part of screen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Height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62400" y="971550"/>
            <a:ext cx="4559012" cy="3429000"/>
            <a:chOff x="3962400" y="971550"/>
            <a:chExt cx="4559012" cy="3429000"/>
          </a:xfrm>
        </p:grpSpPr>
        <p:pic>
          <p:nvPicPr>
            <p:cNvPr id="8" name="Picture 7" descr="K:\Clients\Medtronic\World Headquarters\Ergonomics Website Revision\Images\Potential Medtronic EE pics\Raw\Skidmore 006.jpg"/>
            <p:cNvPicPr/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962400" y="971550"/>
              <a:ext cx="4559012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698" name="AutoShape 2"/>
            <p:cNvSpPr>
              <a:spLocks noChangeArrowheads="1"/>
            </p:cNvSpPr>
            <p:nvPr/>
          </p:nvSpPr>
          <p:spPr bwMode="auto">
            <a:xfrm rot="1439034" flipV="1">
              <a:off x="5618967" y="2291900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 flipV="1">
              <a:off x="5724276" y="1895576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5095806"/>
      </p:ext>
    </p:extLst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7B782-7BF1-4EEB-9409-78FE31E8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402" y="703164"/>
            <a:ext cx="4785775" cy="3737172"/>
          </a:xfrm>
          <a:prstGeom prst="rect">
            <a:avLst/>
          </a:prstGeom>
        </p:spPr>
      </p:pic>
      <p:sp>
        <p:nvSpPr>
          <p:cNvPr id="2529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If screen too high</a:t>
            </a:r>
            <a:endParaRPr lang="en-US" noProof="1"/>
          </a:p>
          <a:p>
            <a:pPr lvl="1"/>
            <a:r>
              <a:rPr lang="en-US" noProof="1"/>
              <a:t>Forces eyes wider open than usual</a:t>
            </a:r>
          </a:p>
          <a:p>
            <a:pPr lvl="1"/>
            <a:r>
              <a:rPr lang="en-US" noProof="1"/>
              <a:t>Less tearing - eyes become more dry</a:t>
            </a:r>
          </a:p>
          <a:p>
            <a:pPr lvl="1"/>
            <a:r>
              <a:rPr lang="en-US" noProof="1"/>
              <a:t>Tip head back putting additional strain into neck and shoulders</a:t>
            </a:r>
          </a:p>
          <a:p>
            <a:pPr lvl="1"/>
            <a:r>
              <a:rPr lang="en-US" noProof="1"/>
              <a:t>Solutions</a:t>
            </a:r>
          </a:p>
          <a:p>
            <a:pPr lvl="1"/>
            <a:r>
              <a:rPr lang="en-US" noProof="1"/>
              <a:t>Tip monitor slightly forward</a:t>
            </a:r>
          </a:p>
          <a:p>
            <a:pPr lvl="1"/>
            <a:r>
              <a:rPr lang="en-US" noProof="1"/>
              <a:t>Raise chair slightly </a:t>
            </a:r>
          </a:p>
          <a:p>
            <a:pPr lvl="1"/>
            <a:r>
              <a:rPr lang="en-US" noProof="1"/>
              <a:t>Lower worksurface</a:t>
            </a:r>
          </a:p>
          <a:p>
            <a:pPr lvl="1"/>
            <a:endParaRPr lang="en-US" noProof="1"/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Monitor </a:t>
            </a:r>
            <a:r>
              <a:rPr lang="en-US" dirty="0"/>
              <a:t>too high</a:t>
            </a:r>
            <a:endParaRPr lang="en-US" noProof="1"/>
          </a:p>
        </p:txBody>
      </p:sp>
      <p:sp>
        <p:nvSpPr>
          <p:cNvPr id="144389" name="Line 6"/>
          <p:cNvSpPr>
            <a:spLocks noChangeShapeType="1"/>
          </p:cNvSpPr>
          <p:nvPr/>
        </p:nvSpPr>
        <p:spPr bwMode="auto">
          <a:xfrm>
            <a:off x="4572000" y="1885950"/>
            <a:ext cx="41148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914400" y="3314700"/>
            <a:ext cx="5105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800000"/>
              </a:buClr>
              <a:buSzPct val="125000"/>
              <a:buFontTx/>
              <a:buChar char="•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288267"/>
      </p:ext>
    </p:extLst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428999" cy="3394472"/>
          </a:xfrm>
        </p:spPr>
        <p:txBody>
          <a:bodyPr>
            <a:normAutofit fontScale="92500"/>
          </a:bodyPr>
          <a:lstStyle/>
          <a:p>
            <a:r>
              <a:rPr lang="en-US" dirty="0"/>
              <a:t>If screen too low</a:t>
            </a:r>
          </a:p>
          <a:p>
            <a:pPr lvl="1"/>
            <a:r>
              <a:rPr lang="en-US" dirty="0"/>
              <a:t>Head forward</a:t>
            </a:r>
          </a:p>
          <a:p>
            <a:r>
              <a:rPr lang="en-US" dirty="0"/>
              <a:t>Solutions</a:t>
            </a:r>
          </a:p>
          <a:p>
            <a:pPr lvl="1"/>
            <a:r>
              <a:rPr lang="en-US" noProof="1"/>
              <a:t>Adjust monitor stand – if adjustable</a:t>
            </a:r>
          </a:p>
          <a:p>
            <a:pPr lvl="1"/>
            <a:r>
              <a:rPr lang="en-US" noProof="1"/>
              <a:t>Monitor arms</a:t>
            </a:r>
          </a:p>
          <a:p>
            <a:pPr lvl="1"/>
            <a:r>
              <a:rPr lang="en-US" noProof="1"/>
              <a:t>Monitor stands</a:t>
            </a:r>
            <a:r>
              <a:rPr lang="en-US" dirty="0"/>
              <a:t>/Risers</a:t>
            </a:r>
            <a:endParaRPr lang="en-US" noProof="1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Monitor too low</a:t>
            </a:r>
          </a:p>
        </p:txBody>
      </p:sp>
      <p:pic>
        <p:nvPicPr>
          <p:cNvPr id="8" name="Picture 7" descr="MV15DC_MOView_ArmProfile-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2245684"/>
            <a:ext cx="19050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011109-CA16-40E3-9099-3E291101A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666984"/>
            <a:ext cx="3352800" cy="26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68064"/>
      </p:ext>
    </p:extLst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581399" cy="3394472"/>
          </a:xfrm>
        </p:spPr>
        <p:txBody>
          <a:bodyPr>
            <a:normAutofit fontScale="92500" lnSpcReduction="20000"/>
          </a:bodyPr>
          <a:lstStyle/>
          <a:p>
            <a:r>
              <a:rPr lang="en-US" noProof="1"/>
              <a:t>Eyes</a:t>
            </a:r>
          </a:p>
          <a:p>
            <a:pPr lvl="1"/>
            <a:r>
              <a:rPr lang="en-US" noProof="1"/>
              <a:t>Accommodation Convergence</a:t>
            </a:r>
            <a:endParaRPr lang="en-US" dirty="0"/>
          </a:p>
          <a:p>
            <a:r>
              <a:rPr lang="en-US" noProof="1"/>
              <a:t>Guideline</a:t>
            </a:r>
          </a:p>
          <a:p>
            <a:pPr lvl="1"/>
            <a:r>
              <a:rPr lang="en-US" noProof="1"/>
              <a:t>Get screen as far away from user as possible</a:t>
            </a:r>
          </a:p>
          <a:p>
            <a:pPr lvl="2"/>
            <a:r>
              <a:rPr lang="en-US" noProof="1"/>
              <a:t>At least arm’s length</a:t>
            </a:r>
          </a:p>
          <a:p>
            <a:pPr lvl="2"/>
            <a:r>
              <a:rPr lang="en-US" noProof="1"/>
              <a:t>Still be able to read it clearly with good posture</a:t>
            </a: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</a:t>
            </a:r>
            <a:r>
              <a:rPr lang="en-US" noProof="1"/>
              <a:t>Distance</a:t>
            </a:r>
          </a:p>
        </p:txBody>
      </p:sp>
      <p:pic>
        <p:nvPicPr>
          <p:cNvPr id="259076" name="Picture 4" descr="WS 10-17b look at fing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91000" y="742950"/>
            <a:ext cx="3962400" cy="17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9650" name="Picture 2" descr="K:\Clients\Medtronic\World Headquarters\Ergonomics Website Revision\Images\Potential Medtronic EE pics\Raw\Beatrez.jpg"/>
          <p:cNvPicPr>
            <a:picLocks noChangeAspect="1" noChangeArrowheads="1"/>
          </p:cNvPicPr>
          <p:nvPr/>
        </p:nvPicPr>
        <p:blipFill>
          <a:blip r:embed="rId4" cstate="print"/>
          <a:srcRect l="15856" t="13750" r="24063" b="42031"/>
          <a:stretch>
            <a:fillRect/>
          </a:stretch>
        </p:blipFill>
        <p:spPr bwMode="auto">
          <a:xfrm>
            <a:off x="4191000" y="2724150"/>
            <a:ext cx="3975756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809999" cy="3394472"/>
          </a:xfrm>
        </p:spPr>
        <p:txBody>
          <a:bodyPr/>
          <a:lstStyle/>
          <a:p>
            <a:r>
              <a:rPr lang="en-US" noProof="1"/>
              <a:t>Slide screen towards user</a:t>
            </a: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Monitor too far away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57BC7-3E17-43A1-A03E-052BBD620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54" y="717500"/>
            <a:ext cx="4480948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0073"/>
      </p:ext>
    </p:extLst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352799" cy="3333750"/>
          </a:xfrm>
        </p:spPr>
        <p:txBody>
          <a:bodyPr>
            <a:normAutofit fontScale="85000" lnSpcReduction="10000"/>
          </a:bodyPr>
          <a:lstStyle/>
          <a:p>
            <a:r>
              <a:rPr lang="en-US" noProof="1"/>
              <a:t>Reconfigure monitor placement on desk</a:t>
            </a:r>
          </a:p>
          <a:p>
            <a:r>
              <a:rPr lang="en-US" noProof="1"/>
              <a:t>Add keyboard tray </a:t>
            </a:r>
          </a:p>
          <a:p>
            <a:r>
              <a:rPr lang="en-US" noProof="1"/>
              <a:t>At minimum push chair back from worksurface to give eyes a break</a:t>
            </a: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Monitor too close</a:t>
            </a:r>
          </a:p>
        </p:txBody>
      </p:sp>
      <p:pic>
        <p:nvPicPr>
          <p:cNvPr id="263175" name="Picture 7" descr="WS 8-8d adjust keyboard height posit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00800" y="1364742"/>
            <a:ext cx="2523744" cy="120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185B6B-B9B7-4B16-AFFF-6173B80A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820" y="742950"/>
            <a:ext cx="2877561" cy="217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74835-F54A-40E3-BE21-79B018B76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747" y="2557054"/>
            <a:ext cx="42431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70641"/>
      </p:ext>
    </p:extLst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Directly face primary work task</a:t>
            </a:r>
          </a:p>
          <a:p>
            <a:pPr lvl="1"/>
            <a:r>
              <a:rPr lang="en-US" noProof="1"/>
              <a:t>Primarily data creation or manipulation</a:t>
            </a:r>
          </a:p>
          <a:p>
            <a:pPr lvl="2"/>
            <a:r>
              <a:rPr lang="en-US" noProof="1"/>
              <a:t>Monitor directly in front </a:t>
            </a:r>
          </a:p>
          <a:p>
            <a:pPr lvl="1"/>
            <a:r>
              <a:rPr lang="en-US" noProof="1"/>
              <a:t>Primarily data entry - main focus on paper documents</a:t>
            </a:r>
          </a:p>
          <a:p>
            <a:pPr lvl="2"/>
            <a:r>
              <a:rPr lang="en-US" noProof="1"/>
              <a:t>Monitor slightly off to side</a:t>
            </a:r>
          </a:p>
          <a:p>
            <a:pPr lvl="2"/>
            <a:r>
              <a:rPr lang="en-US" noProof="1"/>
              <a:t>Copy stand to place paper documents directly in front</a:t>
            </a:r>
          </a:p>
          <a:p>
            <a:pPr lvl="2"/>
            <a:endParaRPr lang="en-US" noProof="1"/>
          </a:p>
          <a:p>
            <a:pPr lvl="1"/>
            <a:endParaRPr lang="en-US" noProof="1"/>
          </a:p>
          <a:p>
            <a:pPr lvl="1"/>
            <a:endParaRPr lang="en-US" noProof="1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Monitor</a:t>
            </a:r>
            <a:r>
              <a:rPr lang="en-US" dirty="0"/>
              <a:t> </a:t>
            </a:r>
            <a:r>
              <a:rPr lang="en-US" noProof="1"/>
              <a:t>Alignment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6AAB0-A11B-47EF-8272-037E2B56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35357"/>
            <a:ext cx="4413887" cy="3456732"/>
          </a:xfrm>
          <a:prstGeom prst="rect">
            <a:avLst/>
          </a:prstGeom>
        </p:spPr>
      </p:pic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477000" y="1276350"/>
            <a:ext cx="0" cy="203835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6" descr="Dual Monitor 03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4754880" y="914400"/>
            <a:ext cx="3810000" cy="2859024"/>
          </a:xfrm>
        </p:spPr>
      </p:pic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Monitors</a:t>
            </a:r>
            <a:endParaRPr lang="en-US" noProof="1"/>
          </a:p>
        </p:txBody>
      </p:sp>
      <p:pic>
        <p:nvPicPr>
          <p:cNvPr id="164870" name="Picture 9" descr="Dual Monitor 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640080" y="914400"/>
            <a:ext cx="3810000" cy="285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4609206" y="3790950"/>
            <a:ext cx="3810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Primary/Primary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543300" marR="0" lvl="7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125000"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723006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Primary/Primary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64765"/>
      </p:ext>
    </p:extLst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14" descr="Dual Monitor 03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640080" y="91440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Monitors</a:t>
            </a:r>
            <a:endParaRPr lang="en-US" noProof="1"/>
          </a:p>
        </p:txBody>
      </p:sp>
      <p:pic>
        <p:nvPicPr>
          <p:cNvPr id="163846" name="Picture 16" descr="Dual Monitor 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4754880" y="914400"/>
            <a:ext cx="3810000" cy="285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4720843" y="3790950"/>
            <a:ext cx="3886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Primary/Secondary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758443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Primary/Secondary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0871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Printed Worksheet and PDF Fillable Worksheet</a:t>
            </a:r>
          </a:p>
          <a:p>
            <a:pPr lvl="1"/>
            <a:r>
              <a:rPr lang="en-US" dirty="0"/>
              <a:t>Printed form completed by filling out the form by checking pertinent boxes and writing in comments in each section</a:t>
            </a:r>
          </a:p>
          <a:p>
            <a:pPr lvl="1"/>
            <a:r>
              <a:rPr lang="en-US" dirty="0"/>
              <a:t>PDF fillable document contains checkboxes and comment fields for each section with option to include pictures </a:t>
            </a:r>
          </a:p>
          <a:p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Workstation Assessment Worksheet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FEC2D3D-2F7C-4F99-9326-7AB9F7C05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53" y="880110"/>
            <a:ext cx="3127466" cy="400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C84C589C-CDE7-4F80-9357-2F78BC7AB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003296"/>
              </p:ext>
            </p:extLst>
          </p:nvPr>
        </p:nvGraphicFramePr>
        <p:xfrm>
          <a:off x="3436077" y="409248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77" name="Acrobat Document" showAsIcon="1" r:id="rId5" imgW="914400" imgH="771480" progId="AcroExch.Document.DC">
                  <p:embed/>
                </p:oleObj>
              </mc:Choice>
              <mc:Fallback>
                <p:oleObj name="Acrobat Document" showAsIcon="1" r:id="rId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6077" y="409248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8806055"/>
      </p:ext>
    </p:extLst>
  </p:cSld>
  <p:clrMapOvr>
    <a:masterClrMapping/>
  </p:clrMapOvr>
  <p:transition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Pixel (picture element)</a:t>
            </a:r>
            <a:endParaRPr lang="en-US" noProof="1"/>
          </a:p>
          <a:p>
            <a:pPr lvl="1"/>
            <a:r>
              <a:rPr lang="en-US" dirty="0"/>
              <a:t>640 by 480</a:t>
            </a:r>
          </a:p>
          <a:p>
            <a:pPr lvl="1"/>
            <a:r>
              <a:rPr lang="en-US" dirty="0"/>
              <a:t>800 by 600</a:t>
            </a:r>
          </a:p>
          <a:p>
            <a:pPr lvl="1"/>
            <a:r>
              <a:rPr lang="en-US" dirty="0"/>
              <a:t>1024 by 768</a:t>
            </a:r>
          </a:p>
          <a:p>
            <a:pPr lvl="1"/>
            <a:r>
              <a:rPr lang="en-US" dirty="0"/>
              <a:t>1600 by 1800</a:t>
            </a:r>
          </a:p>
          <a:p>
            <a:pPr lvl="1"/>
            <a:endParaRPr lang="en-US" dirty="0"/>
          </a:p>
          <a:p>
            <a:r>
              <a:rPr lang="en-US" noProof="1"/>
              <a:t>Guideline</a:t>
            </a:r>
          </a:p>
          <a:p>
            <a:pPr lvl="1"/>
            <a:r>
              <a:rPr lang="en-US" dirty="0"/>
              <a:t>Set LCD monitor  resolution to the native resolution</a:t>
            </a:r>
            <a:endParaRPr lang="en-US" noProof="1"/>
          </a:p>
          <a:p>
            <a:pPr lvl="1"/>
            <a:r>
              <a:rPr lang="en-US" noProof="1"/>
              <a:t>Typically the highest it will go</a:t>
            </a:r>
            <a:endParaRPr lang="en-US" dirty="0"/>
          </a:p>
        </p:txBody>
      </p:sp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Resolution</a:t>
            </a:r>
            <a:endParaRPr lang="en-US" noProof="1"/>
          </a:p>
        </p:txBody>
      </p:sp>
      <p:pic>
        <p:nvPicPr>
          <p:cNvPr id="175108" name="Picture 7" descr="lcd20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05400" y="827314"/>
            <a:ext cx="2286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09" name="Picture 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05400" y="2114550"/>
            <a:ext cx="2438611" cy="273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638550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altLang="en-US" sz="2400" dirty="0"/>
              <a:t>Close eyes and position head in balanced neutral position on neck</a:t>
            </a:r>
          </a:p>
          <a:p>
            <a:pPr lvl="0" fontAlgn="base"/>
            <a:r>
              <a:rPr lang="en-US" altLang="en-US" sz="2400" dirty="0"/>
              <a:t>Open eyes</a:t>
            </a:r>
          </a:p>
          <a:p>
            <a:pPr lvl="1" fontAlgn="base">
              <a:lnSpc>
                <a:spcPct val="110000"/>
              </a:lnSpc>
            </a:pPr>
            <a:r>
              <a:rPr lang="en-US" altLang="en-US" sz="2200" dirty="0"/>
              <a:t>With proper monitor height</a:t>
            </a:r>
          </a:p>
          <a:p>
            <a:pPr lvl="1" fontAlgn="base">
              <a:lnSpc>
                <a:spcPct val="110000"/>
              </a:lnSpc>
            </a:pPr>
            <a:r>
              <a:rPr lang="en-US" altLang="en-US" sz="2200" dirty="0"/>
              <a:t>View top third of screen without any head movement</a:t>
            </a:r>
          </a:p>
          <a:p>
            <a:pPr lvl="1" fontAlgn="base">
              <a:lnSpc>
                <a:spcPct val="110000"/>
              </a:lnSpc>
            </a:pPr>
            <a:r>
              <a:rPr lang="en-US" altLang="en-US" sz="2200" dirty="0"/>
              <a:t>View bottom third of screen</a:t>
            </a:r>
          </a:p>
          <a:p>
            <a:pPr lvl="1" fontAlgn="base">
              <a:lnSpc>
                <a:spcPct val="110000"/>
              </a:lnSpc>
            </a:pPr>
            <a:r>
              <a:rPr lang="en-US" altLang="en-US" sz="2200" dirty="0"/>
              <a:t>Look for downward eye movement of up to 30 to 400 and perhaps a small amount of head down tip</a:t>
            </a:r>
          </a:p>
          <a:p>
            <a:pPr fontAlgn="base"/>
            <a:r>
              <a:rPr lang="en-US" altLang="en-US" sz="2400" dirty="0"/>
              <a:t>Make any monitor position changes indicated</a:t>
            </a:r>
          </a:p>
          <a:p>
            <a:pPr lvl="2"/>
            <a:endParaRPr lang="en-US" sz="600" noProof="1"/>
          </a:p>
          <a:p>
            <a:pPr lvl="1"/>
            <a:endParaRPr lang="en-US" sz="700" noProof="1"/>
          </a:p>
          <a:p>
            <a:pPr lvl="1"/>
            <a:endParaRPr lang="en-US" sz="700" noProof="1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Functional Monitor Placement Test</a:t>
            </a:r>
          </a:p>
        </p:txBody>
      </p:sp>
      <p:pic>
        <p:nvPicPr>
          <p:cNvPr id="519169" name="Picture 1062">
            <a:extLst>
              <a:ext uri="{FF2B5EF4-FFF2-40B4-BE49-F238E27FC236}">
                <a16:creationId xmlns:a16="http://schemas.microsoft.com/office/drawing/2014/main" id="{A75A6988-483E-4503-BD56-3EA32692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35" y="902698"/>
            <a:ext cx="4056730" cy="303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6BF8471-1780-4D01-9674-D48322B3B14A}"/>
              </a:ext>
            </a:extLst>
          </p:cNvPr>
          <p:cNvSpPr/>
          <p:nvPr/>
        </p:nvSpPr>
        <p:spPr>
          <a:xfrm rot="21290341">
            <a:off x="5735375" y="1386341"/>
            <a:ext cx="908685" cy="5842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0C71D42-3448-4871-A60F-E5BFA27B2136}"/>
              </a:ext>
            </a:extLst>
          </p:cNvPr>
          <p:cNvSpPr/>
          <p:nvPr/>
        </p:nvSpPr>
        <p:spPr>
          <a:xfrm rot="1211686">
            <a:off x="5732303" y="1581099"/>
            <a:ext cx="838200" cy="6032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D75C9A1-A77A-4892-A139-9696B89E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7" y="1438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03883"/>
      </p:ext>
    </p:extLst>
  </p:cSld>
  <p:clrMapOvr>
    <a:masterClrMapping/>
  </p:clrMapOvr>
  <p:transition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Unwanted light directed or reflected into eyes</a:t>
            </a:r>
          </a:p>
          <a:p>
            <a:r>
              <a:rPr lang="en-US" noProof="1"/>
              <a:t>Sources</a:t>
            </a:r>
          </a:p>
          <a:p>
            <a:pPr lvl="1"/>
            <a:r>
              <a:rPr lang="en-US" noProof="1"/>
              <a:t>Overhead lights</a:t>
            </a:r>
          </a:p>
          <a:p>
            <a:pPr lvl="1"/>
            <a:r>
              <a:rPr lang="en-US" noProof="1"/>
              <a:t>Task lights</a:t>
            </a:r>
          </a:p>
          <a:p>
            <a:pPr lvl="1"/>
            <a:r>
              <a:rPr lang="en-US" noProof="1"/>
              <a:t>Outside light</a:t>
            </a:r>
          </a:p>
          <a:p>
            <a:pPr lvl="1"/>
            <a:r>
              <a:rPr lang="en-US" noProof="1"/>
              <a:t>Any shiny surface</a:t>
            </a:r>
          </a:p>
          <a:p>
            <a:pPr lvl="1"/>
            <a:r>
              <a:rPr lang="en-US" noProof="1"/>
              <a:t>Any white/bright object</a:t>
            </a:r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Glare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55DEA7-54AB-4EAA-8429-0BF21427C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47750"/>
            <a:ext cx="3741511" cy="339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noProof="1"/>
              <a:t>First step</a:t>
            </a:r>
          </a:p>
          <a:p>
            <a:pPr lvl="1"/>
            <a:r>
              <a:rPr lang="en-US" noProof="1"/>
              <a:t>Identify glare source</a:t>
            </a:r>
            <a:endParaRPr lang="en-US" dirty="0"/>
          </a:p>
          <a:p>
            <a:r>
              <a:rPr lang="en-US" dirty="0"/>
              <a:t>Control</a:t>
            </a:r>
            <a:endParaRPr lang="en-US" noProof="1"/>
          </a:p>
          <a:p>
            <a:pPr lvl="1"/>
            <a:r>
              <a:rPr lang="en-US" noProof="1"/>
              <a:t>Control source</a:t>
            </a:r>
          </a:p>
          <a:p>
            <a:pPr lvl="1"/>
            <a:r>
              <a:rPr lang="en-US" noProof="1"/>
              <a:t>Control path</a:t>
            </a: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noProof="1"/>
              <a:t>ontrol </a:t>
            </a:r>
            <a:r>
              <a:rPr lang="en-US" dirty="0"/>
              <a:t>Glare</a:t>
            </a:r>
            <a:endParaRPr lang="en-US" noProof="1"/>
          </a:p>
        </p:txBody>
      </p:sp>
      <p:pic>
        <p:nvPicPr>
          <p:cNvPr id="404484" name="Picture 4" descr="WS 10"/>
          <p:cNvPicPr>
            <a:picLocks noChangeAspect="1" noChangeArrowheads="1"/>
          </p:cNvPicPr>
          <p:nvPr/>
        </p:nvPicPr>
        <p:blipFill rotWithShape="1">
          <a:blip r:embed="rId3" cstate="print"/>
          <a:srcRect l="20781"/>
          <a:stretch/>
        </p:blipFill>
        <p:spPr bwMode="auto">
          <a:xfrm>
            <a:off x="4572000" y="2876550"/>
            <a:ext cx="2323915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4485" name="Picture 5" descr="WS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572000" y="819150"/>
            <a:ext cx="291548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noProof="1"/>
              <a:t>Get what you pay for</a:t>
            </a:r>
          </a:p>
          <a:p>
            <a:pPr lvl="1"/>
            <a:r>
              <a:rPr lang="en-US" noProof="1"/>
              <a:t>Inexpensive glare screen is generally just wire mesh</a:t>
            </a:r>
          </a:p>
          <a:p>
            <a:pPr lvl="1"/>
            <a:r>
              <a:rPr lang="en-US" noProof="1"/>
              <a:t>Will cut glare at expense of character quality</a:t>
            </a:r>
          </a:p>
          <a:p>
            <a:pPr lvl="1"/>
            <a:r>
              <a:rPr lang="en-US" noProof="1"/>
              <a:t> Good quality optical glass glare screen</a:t>
            </a:r>
          </a:p>
          <a:p>
            <a:r>
              <a:rPr lang="en-US" noProof="1"/>
              <a:t>Don’t have light source such as window directly behind monitor</a:t>
            </a:r>
          </a:p>
          <a:p>
            <a:pPr lvl="1"/>
            <a:r>
              <a:rPr lang="en-US" noProof="1"/>
              <a:t>Reposition monitor</a:t>
            </a:r>
          </a:p>
          <a:p>
            <a:pPr lvl="1"/>
            <a:r>
              <a:rPr lang="en-US" noProof="1"/>
              <a:t>Shade window</a:t>
            </a:r>
          </a:p>
        </p:txBody>
      </p:sp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Use glare screen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06F181-57BB-4B92-B768-AC9B8931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30665"/>
            <a:ext cx="2158171" cy="2158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992586-1D15-4CD2-886C-A139F5577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952750"/>
            <a:ext cx="3414056" cy="192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C8EEA6-DF39-4396-9320-A35CC39B25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/>
          </a:bodyPr>
          <a:lstStyle/>
          <a:p>
            <a:r>
              <a:rPr lang="en-US" sz="2400" dirty="0"/>
              <a:t>Check if brightness and contrast can be adjusted</a:t>
            </a:r>
          </a:p>
          <a:p>
            <a:r>
              <a:rPr lang="en-US" sz="2400" dirty="0"/>
              <a:t>Adjust based on user’s perception of overall quantity and quality of light </a:t>
            </a:r>
          </a:p>
          <a:p>
            <a:endParaRPr lang="en-US" sz="2400" dirty="0"/>
          </a:p>
        </p:txBody>
      </p:sp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1"/>
              <a:t>Adjust monitor screen brightness/ contrast </a:t>
            </a:r>
          </a:p>
        </p:txBody>
      </p:sp>
      <p:pic>
        <p:nvPicPr>
          <p:cNvPr id="169987" name="Picture 4" descr="Ws 10-5 adjust monitor contro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648200" y="1047750"/>
            <a:ext cx="4114800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657599" cy="3394472"/>
          </a:xfrm>
        </p:spPr>
        <p:txBody>
          <a:bodyPr>
            <a:normAutofit/>
          </a:bodyPr>
          <a:lstStyle/>
          <a:p>
            <a:r>
              <a:rPr lang="en-US" noProof="1"/>
              <a:t>On regular basis clean monitor screen</a:t>
            </a:r>
          </a:p>
          <a:p>
            <a:r>
              <a:rPr lang="en-US" noProof="1"/>
              <a:t>Only use approved cleaning measures</a:t>
            </a: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Dirty monitor screens</a:t>
            </a:r>
          </a:p>
        </p:txBody>
      </p:sp>
      <p:pic>
        <p:nvPicPr>
          <p:cNvPr id="7" name="Picture 6" descr="c00411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599" y="914400"/>
            <a:ext cx="4267199" cy="320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74" name="Picture 10" descr="chart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181600" y="914400"/>
            <a:ext cx="2400300" cy="3105150"/>
          </a:xfrm>
        </p:spPr>
      </p:pic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 Examinations</a:t>
            </a:r>
            <a:endParaRPr lang="en-US" noProof="1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914400"/>
            <a:ext cx="3886200" cy="3086100"/>
          </a:xfrm>
        </p:spPr>
        <p:txBody>
          <a:bodyPr>
            <a:normAutofit fontScale="92500"/>
          </a:bodyPr>
          <a:lstStyle/>
          <a:p>
            <a:r>
              <a:rPr lang="en-US" dirty="0"/>
              <a:t>Regular eye examinations </a:t>
            </a:r>
          </a:p>
          <a:p>
            <a:r>
              <a:rPr lang="en-US" dirty="0"/>
              <a:t>Eyewear prescriptions changes</a:t>
            </a:r>
          </a:p>
          <a:p>
            <a:r>
              <a:rPr lang="en-US" dirty="0"/>
              <a:t>Eye health in general</a:t>
            </a:r>
          </a:p>
          <a:p>
            <a:r>
              <a:rPr lang="en-US" dirty="0"/>
              <a:t>Based on job task</a:t>
            </a:r>
            <a:endParaRPr lang="en-US" noProof="1"/>
          </a:p>
        </p:txBody>
      </p:sp>
    </p:spTree>
  </p:cSld>
  <p:clrMapOvr>
    <a:masterClrMapping/>
  </p:clrMapOvr>
  <p:transition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Age-related process</a:t>
            </a:r>
          </a:p>
          <a:p>
            <a:r>
              <a:rPr lang="en-US" dirty="0"/>
              <a:t>Slow loss of flexibility within lens inside eye </a:t>
            </a:r>
          </a:p>
          <a:p>
            <a:r>
              <a:rPr lang="en-US" dirty="0"/>
              <a:t>Solutions</a:t>
            </a:r>
          </a:p>
          <a:p>
            <a:pPr lvl="1"/>
            <a:r>
              <a:rPr lang="en-US" noProof="1"/>
              <a:t>Bifocals</a:t>
            </a:r>
            <a:endParaRPr lang="en-US" dirty="0"/>
          </a:p>
          <a:p>
            <a:pPr lvl="1"/>
            <a:r>
              <a:rPr lang="en-US" noProof="1"/>
              <a:t>Computer glasses</a:t>
            </a:r>
            <a:endParaRPr lang="en-US" dirty="0"/>
          </a:p>
          <a:p>
            <a:pPr lvl="1"/>
            <a:r>
              <a:rPr lang="en-US" dirty="0"/>
              <a:t>Lower monitor</a:t>
            </a:r>
            <a:endParaRPr lang="en-US" noProof="1"/>
          </a:p>
        </p:txBody>
      </p:sp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Presbyopia</a:t>
            </a:r>
            <a:endParaRPr lang="en-US" noProof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D86239-4301-4888-9EAF-2537F71D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047750"/>
            <a:ext cx="2377646" cy="178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B46DE6-6687-4A2D-AB81-3456F8EB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024533"/>
            <a:ext cx="2377646" cy="178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Monitor – Case Study</a:t>
            </a:r>
          </a:p>
        </p:txBody>
      </p: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623FA0-5B67-4BDA-B17D-D6A8BD1B2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926" b="3868"/>
          <a:stretch/>
        </p:blipFill>
        <p:spPr>
          <a:xfrm>
            <a:off x="533400" y="895350"/>
            <a:ext cx="8046720" cy="296058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Assist in step-by-step process to conduct office ergonomics assessment</a:t>
            </a:r>
          </a:p>
          <a:p>
            <a:r>
              <a:rPr lang="en-US" dirty="0"/>
              <a:t>Take </a:t>
            </a:r>
            <a:r>
              <a:rPr lang="en-US" i="1" dirty="0"/>
              <a:t>Guide</a:t>
            </a:r>
            <a:r>
              <a:rPr lang="en-US" dirty="0"/>
              <a:t> with you for first several assessments to help speed up process</a:t>
            </a:r>
          </a:p>
          <a:p>
            <a:r>
              <a:rPr lang="en-US" i="1" dirty="0"/>
              <a:t>Guide </a:t>
            </a:r>
            <a:r>
              <a:rPr lang="en-US" dirty="0"/>
              <a:t>offers tips and techniques to enhance assessment effectiveness</a:t>
            </a:r>
          </a:p>
          <a:p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Quick Reference Guide</a:t>
            </a:r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CEFDC009-4A5E-44E7-819F-4D225F2B4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14400"/>
            <a:ext cx="2782276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6703ED59-0BB3-4066-BDE4-D3FBB01D6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681514"/>
              </p:ext>
            </p:extLst>
          </p:nvPr>
        </p:nvGraphicFramePr>
        <p:xfrm>
          <a:off x="4162427" y="384333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01" name="Acrobat Document" showAsIcon="1" r:id="rId5" imgW="914400" imgH="771480" progId="AcroExch.Document.DC">
                  <p:embed/>
                </p:oleObj>
              </mc:Choice>
              <mc:Fallback>
                <p:oleObj name="Acrobat Document" showAsIcon="1" r:id="rId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2427" y="384333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381560"/>
      </p:ext>
    </p:extLst>
  </p:cSld>
  <p:clrMapOvr>
    <a:masterClrMapping/>
  </p:clrMapOvr>
  <p:transition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2362199" cy="3394472"/>
          </a:xfrm>
        </p:spPr>
        <p:txBody>
          <a:bodyPr/>
          <a:lstStyle/>
          <a:p>
            <a:r>
              <a:rPr lang="en-US" noProof="1"/>
              <a:t>Horizontal vs. inclined</a:t>
            </a:r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Document holder</a:t>
            </a:r>
          </a:p>
        </p:txBody>
      </p:sp>
      <p:pic>
        <p:nvPicPr>
          <p:cNvPr id="271364" name="Picture 4" descr="WS 6-28 improper doc position"/>
          <p:cNvPicPr>
            <a:picLocks noChangeAspect="1" noChangeArrowheads="1"/>
          </p:cNvPicPr>
          <p:nvPr/>
        </p:nvPicPr>
        <p:blipFill rotWithShape="1">
          <a:blip r:embed="rId3" cstate="print"/>
          <a:srcRect r="34286"/>
          <a:stretch/>
        </p:blipFill>
        <p:spPr bwMode="auto">
          <a:xfrm>
            <a:off x="2819400" y="895349"/>
            <a:ext cx="21907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8102E-03E1-4AAB-87DA-98FE1A3AE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19" y="716823"/>
            <a:ext cx="3916957" cy="2834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noProof="1"/>
              <a:t>Landscape</a:t>
            </a:r>
          </a:p>
          <a:p>
            <a:r>
              <a:rPr lang="en-US" noProof="1"/>
              <a:t>Portrait</a:t>
            </a:r>
          </a:p>
          <a:p>
            <a:r>
              <a:rPr lang="en-US" noProof="1"/>
              <a:t>Read Write Stand</a:t>
            </a:r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Document holders</a:t>
            </a:r>
          </a:p>
        </p:txBody>
      </p:sp>
      <p:pic>
        <p:nvPicPr>
          <p:cNvPr id="244738" name="Picture 2" descr="http://www.ergonomicsnow.com.au/products/images/document_holder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31203" y="781050"/>
            <a:ext cx="2352328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0" name="Picture 4" descr="http://www.shoplet.com/office/plimages/Desktop-Document-Holder-fold-Flat-150-sheet-capacity-9-3-8-x-12-Black_133878.jpg"/>
          <p:cNvPicPr>
            <a:picLocks noChangeAspect="1" noChangeArrowheads="1"/>
          </p:cNvPicPr>
          <p:nvPr/>
        </p:nvPicPr>
        <p:blipFill>
          <a:blip r:embed="rId4" cstate="print"/>
          <a:srcRect l="10000" t="13333" r="16666" b="13333"/>
          <a:stretch>
            <a:fillRect/>
          </a:stretch>
        </p:blipFill>
        <p:spPr bwMode="auto">
          <a:xfrm>
            <a:off x="6553200" y="849086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2" name="Picture 6" descr="http://www.eofficedirect.com/image.aspx?resize=300;300;true;true&amp;file=/images/full/SAF2156_1_1.JPG"/>
          <p:cNvPicPr>
            <a:picLocks noChangeAspect="1" noChangeArrowheads="1"/>
          </p:cNvPicPr>
          <p:nvPr/>
        </p:nvPicPr>
        <p:blipFill>
          <a:blip r:embed="rId5" cstate="print"/>
          <a:srcRect t="20667" b="26000"/>
          <a:stretch>
            <a:fillRect/>
          </a:stretch>
        </p:blipFill>
        <p:spPr bwMode="auto">
          <a:xfrm>
            <a:off x="4131203" y="2860647"/>
            <a:ext cx="3571875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Document Holder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882FAE-D07D-48BA-BEF6-6DFAF0A5D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3131" r="926" b="2939"/>
          <a:stretch/>
        </p:blipFill>
        <p:spPr>
          <a:xfrm>
            <a:off x="457200" y="971550"/>
            <a:ext cx="8046720" cy="227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noProof="1"/>
              <a:t>Frequency and duration</a:t>
            </a:r>
            <a:endParaRPr lang="en-US" dirty="0"/>
          </a:p>
          <a:p>
            <a:pPr lvl="1"/>
            <a:r>
              <a:rPr lang="en-US" dirty="0"/>
              <a:t>More than 1 to 2 hours/day</a:t>
            </a:r>
          </a:p>
          <a:p>
            <a:pPr lvl="1"/>
            <a:r>
              <a:rPr lang="en-US" dirty="0"/>
              <a:t>More than 1 to 2 minute calls</a:t>
            </a:r>
          </a:p>
          <a:p>
            <a:pPr lvl="1"/>
            <a:r>
              <a:rPr lang="en-US" dirty="0"/>
              <a:t>Should have hands free to operate equipment</a:t>
            </a:r>
          </a:p>
        </p:txBody>
      </p:sp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Telephone</a:t>
            </a:r>
          </a:p>
        </p:txBody>
      </p:sp>
      <p:pic>
        <p:nvPicPr>
          <p:cNvPr id="279556" name="Picture 4" descr="WS 13-2 hold phone by han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400" y="819150"/>
            <a:ext cx="3048000" cy="401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7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2971799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Handsets</a:t>
            </a:r>
          </a:p>
          <a:p>
            <a:pPr lvl="1"/>
            <a:r>
              <a:rPr lang="en-US" dirty="0"/>
              <a:t>Awkward head, neck and arm position</a:t>
            </a:r>
          </a:p>
          <a:p>
            <a:r>
              <a:rPr lang="en-US" dirty="0"/>
              <a:t>Shoulder cradle</a:t>
            </a:r>
          </a:p>
          <a:p>
            <a:pPr lvl="1"/>
            <a:r>
              <a:rPr lang="en-US" dirty="0"/>
              <a:t>Still have awkward head, neck and arm position</a:t>
            </a:r>
          </a:p>
          <a:p>
            <a:pPr lvl="1"/>
            <a:endParaRPr lang="en-US" dirty="0"/>
          </a:p>
        </p:txBody>
      </p:sp>
      <p:sp>
        <p:nvSpPr>
          <p:cNvPr id="405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Telephone Types</a:t>
            </a:r>
          </a:p>
        </p:txBody>
      </p:sp>
      <p:pic>
        <p:nvPicPr>
          <p:cNvPr id="405509" name="Picture 1029" descr="WS 13-2 phone btw shoulder ea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9000" y="895350"/>
            <a:ext cx="259689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5510" name="Picture 1030" descr="WS 13-4 phone cradl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48400" y="2038350"/>
            <a:ext cx="256032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76201" y="914400"/>
            <a:ext cx="2286000" cy="3394472"/>
          </a:xfrm>
        </p:spPr>
        <p:txBody>
          <a:bodyPr/>
          <a:lstStyle/>
          <a:p>
            <a:r>
              <a:rPr lang="en-US" noProof="1"/>
              <a:t>Headsets</a:t>
            </a:r>
          </a:p>
          <a:p>
            <a:pPr lvl="1"/>
            <a:r>
              <a:rPr lang="en-US" noProof="1"/>
              <a:t>Wireless</a:t>
            </a:r>
          </a:p>
          <a:p>
            <a:pPr lvl="1"/>
            <a:r>
              <a:rPr lang="en-US" noProof="1"/>
              <a:t>Bluetooth</a:t>
            </a:r>
          </a:p>
          <a:p>
            <a:pPr lvl="1"/>
            <a:endParaRPr lang="en-US" noProof="1"/>
          </a:p>
        </p:txBody>
      </p:sp>
      <p:sp>
        <p:nvSpPr>
          <p:cNvPr id="407558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Telephone Types</a:t>
            </a:r>
          </a:p>
        </p:txBody>
      </p:sp>
      <p:pic>
        <p:nvPicPr>
          <p:cNvPr id="164873" name="Picture 9" descr="http://www.tecsol.com.au/images/VOY-510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1200" y="1101634"/>
            <a:ext cx="2948878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5" name="Picture 11" descr="http://www.webstockpro.com/Comp/Corbis/42-1641535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62201" y="1083673"/>
            <a:ext cx="310896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Telephone</a:t>
            </a:r>
          </a:p>
        </p:txBody>
      </p: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86B0ED-30FA-4D63-85E6-A283740BCC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1088" r="926" b="3807"/>
          <a:stretch/>
        </p:blipFill>
        <p:spPr>
          <a:xfrm>
            <a:off x="533400" y="1009650"/>
            <a:ext cx="8046720" cy="265693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Make use of principles to position office equipment</a:t>
            </a:r>
          </a:p>
          <a:p>
            <a:pPr lvl="1"/>
            <a:r>
              <a:rPr lang="en-US" noProof="1"/>
              <a:t>Calculator</a:t>
            </a:r>
          </a:p>
          <a:p>
            <a:pPr lvl="1"/>
            <a:r>
              <a:rPr lang="en-US" noProof="1"/>
              <a:t>Printer</a:t>
            </a:r>
          </a:p>
          <a:p>
            <a:pPr lvl="1"/>
            <a:r>
              <a:rPr lang="en-US" noProof="1"/>
              <a:t>Fax</a:t>
            </a:r>
          </a:p>
          <a:p>
            <a:pPr lvl="1"/>
            <a:r>
              <a:rPr lang="en-US" noProof="1"/>
              <a:t>Writing utensils</a:t>
            </a:r>
          </a:p>
          <a:p>
            <a:pPr lvl="1"/>
            <a:r>
              <a:rPr lang="en-US" noProof="1"/>
              <a:t>Scissors</a:t>
            </a:r>
          </a:p>
          <a:p>
            <a:pPr lvl="1"/>
            <a:r>
              <a:rPr lang="en-US" noProof="1"/>
              <a:t>Paper clips</a:t>
            </a:r>
          </a:p>
          <a:p>
            <a:pPr lvl="1"/>
            <a:r>
              <a:rPr lang="en-US" noProof="1"/>
              <a:t>Stapler</a:t>
            </a:r>
          </a:p>
          <a:p>
            <a:pPr lvl="1"/>
            <a:r>
              <a:rPr lang="en-US" dirty="0"/>
              <a:t>Stuff</a:t>
            </a:r>
            <a:endParaRPr lang="en-US" noProof="1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Office equipment</a:t>
            </a:r>
          </a:p>
        </p:txBody>
      </p:sp>
      <p:pic>
        <p:nvPicPr>
          <p:cNvPr id="285700" name="Picture 4" descr="office general doc holders ME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5800" y="914400"/>
            <a:ext cx="3962400" cy="367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pic>
        <p:nvPicPr>
          <p:cNvPr id="431107" name="Picture 3" descr="check printer reach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5000" y="857250"/>
            <a:ext cx="5105400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noProof="1"/>
              <a:t>Primary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</a:t>
            </a:r>
            <a:r>
              <a:rPr lang="en-US" noProof="1"/>
              <a:t>requently accessed from seating system</a:t>
            </a:r>
          </a:p>
          <a:p>
            <a:pPr lvl="1"/>
            <a:r>
              <a:rPr lang="en-US" noProof="1"/>
              <a:t>Within easy reach</a:t>
            </a:r>
          </a:p>
          <a:p>
            <a:r>
              <a:rPr lang="en-US" noProof="1"/>
              <a:t>Secondary</a:t>
            </a:r>
            <a:r>
              <a:rPr lang="en-US" dirty="0"/>
              <a:t> </a:t>
            </a:r>
          </a:p>
          <a:p>
            <a:pPr lvl="1"/>
            <a:r>
              <a:rPr lang="en-US" noProof="1"/>
              <a:t>Occasionally accessed</a:t>
            </a:r>
          </a:p>
          <a:p>
            <a:pPr lvl="1"/>
            <a:r>
              <a:rPr lang="en-US" noProof="1"/>
              <a:t>Located in gray zone</a:t>
            </a:r>
            <a:endParaRPr lang="en-US" dirty="0"/>
          </a:p>
          <a:p>
            <a:pPr lvl="1"/>
            <a:r>
              <a:rPr lang="en-US" dirty="0"/>
              <a:t>Danger Zone!</a:t>
            </a:r>
          </a:p>
          <a:p>
            <a:r>
              <a:rPr lang="en-US" noProof="1"/>
              <a:t>Tertiary </a:t>
            </a:r>
            <a:endParaRPr lang="en-US" dirty="0"/>
          </a:p>
          <a:p>
            <a:pPr lvl="1"/>
            <a:r>
              <a:rPr lang="en-US" dirty="0"/>
              <a:t>Very o</a:t>
            </a:r>
            <a:r>
              <a:rPr lang="en-US" noProof="1"/>
              <a:t>ccasionally access</a:t>
            </a:r>
            <a:r>
              <a:rPr lang="en-US" dirty="0"/>
              <a:t>ed</a:t>
            </a:r>
          </a:p>
          <a:p>
            <a:pPr lvl="1"/>
            <a:r>
              <a:rPr lang="en-US" dirty="0"/>
              <a:t>Have to get up and move to access</a:t>
            </a:r>
            <a:endParaRPr lang="en-US" noProof="1"/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Storage/</a:t>
            </a:r>
            <a:r>
              <a:rPr lang="en-US" noProof="1"/>
              <a:t>Reach zone</a:t>
            </a:r>
          </a:p>
        </p:txBody>
      </p:sp>
      <p:pic>
        <p:nvPicPr>
          <p:cNvPr id="288773" name="Picture 5" descr="reach for fi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0200" y="3714750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6" name="Picture 8" descr="WS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9315" y="2190750"/>
            <a:ext cx="1904999" cy="138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2" name="Picture 4" descr="Doc holder wood pod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1694" y="768991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Pertinent pictures may be included in report</a:t>
            </a:r>
          </a:p>
          <a:p>
            <a:pPr lvl="1"/>
            <a:r>
              <a:rPr lang="en-US" sz="1200" dirty="0"/>
              <a:t>“A picture is worth a thousand words!”. </a:t>
            </a:r>
          </a:p>
          <a:p>
            <a:r>
              <a:rPr lang="en-US" sz="1400" dirty="0"/>
              <a:t>Valuable teaching tool</a:t>
            </a:r>
          </a:p>
          <a:p>
            <a:pPr lvl="1"/>
            <a:r>
              <a:rPr lang="en-US" sz="1200" dirty="0"/>
              <a:t>Help individual “see” issues </a:t>
            </a:r>
          </a:p>
          <a:p>
            <a:pPr lvl="1"/>
            <a:r>
              <a:rPr lang="en-US" sz="1200" dirty="0"/>
              <a:t>Show “before” and “after” pictures </a:t>
            </a:r>
          </a:p>
          <a:p>
            <a:r>
              <a:rPr lang="en-US" sz="1400" dirty="0"/>
              <a:t>Help supervisor/manager better understand issues/recommendations</a:t>
            </a:r>
          </a:p>
          <a:p>
            <a:r>
              <a:rPr lang="en-US" sz="1400" dirty="0"/>
              <a:t>Must get approval for pictures</a:t>
            </a:r>
          </a:p>
          <a:p>
            <a:pPr lvl="1"/>
            <a:r>
              <a:rPr lang="en-US" sz="1200" dirty="0"/>
              <a:t>Person being assessed</a:t>
            </a:r>
          </a:p>
          <a:p>
            <a:pPr lvl="1"/>
            <a:r>
              <a:rPr lang="en-US" sz="1200" dirty="0"/>
              <a:t>Supervisors, managers, etc.</a:t>
            </a:r>
          </a:p>
          <a:p>
            <a:pPr lvl="1"/>
            <a:r>
              <a:rPr lang="en-US" sz="1200" dirty="0"/>
              <a:t>Written release may be needed</a:t>
            </a:r>
          </a:p>
          <a:p>
            <a:r>
              <a:rPr lang="en-US" sz="1400" dirty="0"/>
              <a:t>In some cases, due to proprietary nature of workspace, pictures may not be allowed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A Word about Pictures</a:t>
            </a:r>
          </a:p>
        </p:txBody>
      </p:sp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28A512C-03A6-4558-8F97-ED7C58B97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14400"/>
            <a:ext cx="290069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796810"/>
      </p:ext>
    </p:extLst>
  </p:cSld>
  <p:clrMapOvr>
    <a:masterClrMapping/>
  </p:clrMapOvr>
  <p:transition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581399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Storage types</a:t>
            </a:r>
          </a:p>
          <a:p>
            <a:pPr lvl="1"/>
            <a:r>
              <a:rPr lang="en-US" noProof="1"/>
              <a:t>Vertical storage racks</a:t>
            </a:r>
          </a:p>
          <a:p>
            <a:pPr lvl="1"/>
            <a:r>
              <a:rPr lang="en-US" noProof="1"/>
              <a:t>Horizontal storage bin</a:t>
            </a:r>
          </a:p>
          <a:p>
            <a:pPr lvl="1"/>
            <a:r>
              <a:rPr lang="en-US" noProof="1"/>
              <a:t>Wall hanging storage</a:t>
            </a:r>
          </a:p>
          <a:p>
            <a:r>
              <a:rPr lang="en-US" noProof="1"/>
              <a:t>File cabinet types</a:t>
            </a:r>
          </a:p>
          <a:p>
            <a:pPr lvl="1"/>
            <a:r>
              <a:rPr lang="en-US" noProof="1"/>
              <a:t>Vertical</a:t>
            </a:r>
          </a:p>
          <a:p>
            <a:pPr lvl="1"/>
            <a:r>
              <a:rPr lang="en-US" noProof="1"/>
              <a:t>Lateral</a:t>
            </a:r>
          </a:p>
          <a:p>
            <a:pPr lvl="1"/>
            <a:r>
              <a:rPr lang="en-US" noProof="1"/>
              <a:t>Rolling</a:t>
            </a:r>
          </a:p>
          <a:p>
            <a:r>
              <a:rPr lang="en-US" noProof="1"/>
              <a:t>Don’t overfill</a:t>
            </a:r>
          </a:p>
          <a:p>
            <a:pPr lvl="1"/>
            <a:r>
              <a:rPr lang="en-US" noProof="1"/>
              <a:t>50 files in cabinet that holds 30!</a:t>
            </a:r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  <a:endParaRPr lang="en-US" noProof="1"/>
          </a:p>
        </p:txBody>
      </p:sp>
      <p:pic>
        <p:nvPicPr>
          <p:cNvPr id="290820" name="Picture 4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38600" y="895350"/>
            <a:ext cx="192258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3" name="Picture 7" descr="pedestals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72200" y="914400"/>
            <a:ext cx="241539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3A440E-B4C0-47EB-8096-1961D3339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892" y="2837906"/>
            <a:ext cx="16002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Storage</a:t>
            </a:r>
          </a:p>
        </p:txBody>
      </p: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11711F-B4DC-41D9-A4D8-6DAEC821B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3240" r="926" b="6019"/>
          <a:stretch/>
        </p:blipFill>
        <p:spPr>
          <a:xfrm>
            <a:off x="609600" y="890451"/>
            <a:ext cx="8046720" cy="212555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Illumination</a:t>
            </a:r>
            <a:r>
              <a:rPr lang="en-US" dirty="0"/>
              <a:t> – Ambient and Task</a:t>
            </a:r>
            <a:endParaRPr lang="en-US" noProof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50816C-D6D1-4EC3-A6D7-DCDBD5CF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971550"/>
            <a:ext cx="7772397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Too much</a:t>
            </a:r>
            <a:endParaRPr lang="en-US" dirty="0"/>
          </a:p>
          <a:p>
            <a:pPr lvl="1"/>
            <a:r>
              <a:rPr lang="en-US" dirty="0"/>
              <a:t>Turn out lights</a:t>
            </a:r>
            <a:endParaRPr lang="en-US" noProof="1"/>
          </a:p>
          <a:p>
            <a:r>
              <a:rPr lang="en-US" noProof="1"/>
              <a:t>Too little</a:t>
            </a:r>
          </a:p>
          <a:p>
            <a:pPr lvl="1"/>
            <a:r>
              <a:rPr lang="en-US" noProof="1"/>
              <a:t>Add overhead lights</a:t>
            </a:r>
          </a:p>
          <a:p>
            <a:pPr lvl="2"/>
            <a:r>
              <a:rPr lang="en-US" noProof="1"/>
              <a:t>Add indirect lights</a:t>
            </a:r>
            <a:endParaRPr lang="en-US" dirty="0"/>
          </a:p>
          <a:p>
            <a:pPr lvl="2"/>
            <a:r>
              <a:rPr lang="en-US" dirty="0"/>
              <a:t>Bo</a:t>
            </a:r>
            <a:r>
              <a:rPr lang="en-US" noProof="1"/>
              <a:t>unce light off of ceiling and walls</a:t>
            </a:r>
          </a:p>
          <a:p>
            <a:pPr lvl="1"/>
            <a:r>
              <a:rPr lang="en-US" dirty="0"/>
              <a:t>Add t</a:t>
            </a:r>
            <a:r>
              <a:rPr lang="en-US" noProof="1"/>
              <a:t>ask light</a:t>
            </a:r>
          </a:p>
          <a:p>
            <a:pPr lvl="2"/>
            <a:r>
              <a:rPr lang="en-US" noProof="1"/>
              <a:t>Desktop or wall panel lamp</a:t>
            </a:r>
          </a:p>
          <a:p>
            <a:pPr lvl="2"/>
            <a:r>
              <a:rPr lang="en-US" noProof="1"/>
              <a:t>Position light carefully</a:t>
            </a:r>
            <a:endParaRPr lang="en-US" dirty="0"/>
          </a:p>
          <a:p>
            <a:r>
              <a:rPr lang="en-US" dirty="0"/>
              <a:t>Lighting Design</a:t>
            </a:r>
            <a:endParaRPr lang="en-US" noProof="1"/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Ambient Light Solutions</a:t>
            </a:r>
          </a:p>
        </p:txBody>
      </p:sp>
      <p:pic>
        <p:nvPicPr>
          <p:cNvPr id="293892" name="Picture 4" descr="WS 1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43696" y="914400"/>
            <a:ext cx="3990703" cy="334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Light Solutions</a:t>
            </a:r>
            <a:endParaRPr lang="en-US" noProof="1"/>
          </a:p>
        </p:txBody>
      </p:sp>
      <p:pic>
        <p:nvPicPr>
          <p:cNvPr id="408580" name="Picture 1028" descr="WS 11-5 low light level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62400" y="857250"/>
            <a:ext cx="213274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1" name="Picture 1029" descr="WS 11-6 too much light glare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6248400" y="838200"/>
            <a:ext cx="237987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2" name="Picture 1030" descr="WS 11-9 task light on hard copy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48400" y="2838450"/>
            <a:ext cx="2362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3" name="Picture 1031" descr="WS 11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3928732" y="2838450"/>
            <a:ext cx="21717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05D0C6A-7FA4-406E-85F0-F2EC845004CF}"/>
              </a:ext>
            </a:extLst>
          </p:cNvPr>
          <p:cNvSpPr txBox="1">
            <a:spLocks noChangeArrowheads="1"/>
          </p:cNvSpPr>
          <p:nvPr/>
        </p:nvSpPr>
        <p:spPr>
          <a:xfrm>
            <a:off x="457201" y="914400"/>
            <a:ext cx="3318272" cy="33944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noProof="1"/>
              <a:t>Task lights</a:t>
            </a:r>
            <a:endParaRPr lang="en-US" dirty="0"/>
          </a:p>
          <a:p>
            <a:pPr lvl="1" fontAlgn="auto"/>
            <a:r>
              <a:rPr lang="en-US" noProof="1"/>
              <a:t>Desktop or wall panel lamp</a:t>
            </a:r>
          </a:p>
          <a:p>
            <a:pPr lvl="1" fontAlgn="auto"/>
            <a:r>
              <a:rPr lang="en-US" noProof="1"/>
              <a:t>Position light carefully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56247"/>
      </p:ext>
    </p:extLst>
  </p:cSld>
  <p:clrMapOvr>
    <a:masterClrMapping/>
  </p:clrMapOvr>
  <p:transition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Illumination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4E461E-4F56-469B-9C90-D75B40901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2689" r="926" b="3894"/>
          <a:stretch/>
        </p:blipFill>
        <p:spPr>
          <a:xfrm>
            <a:off x="533400" y="836023"/>
            <a:ext cx="8046720" cy="273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1"/>
              <a:t>Recommended Specifications – Case Study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A9359D-20F4-4FE1-9E16-5B38331E3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1135" r="2000" b="1872"/>
          <a:stretch/>
        </p:blipFill>
        <p:spPr>
          <a:xfrm>
            <a:off x="876300" y="742950"/>
            <a:ext cx="7315200" cy="354447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1"/>
              <a:t>Assessment Follow-up – Case Study</a:t>
            </a:r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CBE9967-56A0-415E-925C-1585170AB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2931" r="1349" b="4456"/>
          <a:stretch/>
        </p:blipFill>
        <p:spPr>
          <a:xfrm>
            <a:off x="533400" y="857250"/>
            <a:ext cx="8077200" cy="300990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255275"/>
      </p:ext>
    </p:extLst>
  </p:cSld>
  <p:clrMapOvr>
    <a:masterClrMapping/>
  </p:clrMapOvr>
  <p:transition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Sample Assessnent Reports</a:t>
            </a:r>
          </a:p>
        </p:txBody>
      </p: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6B0DDF2F-1F5A-492F-B422-66588302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57249"/>
            <a:ext cx="2980267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C12833BF-9C74-4B5D-BEFE-991E32674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51262"/>
            <a:ext cx="2971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139780"/>
      </p:ext>
    </p:extLst>
  </p:cSld>
  <p:clrMapOvr>
    <a:masterClrMapping/>
  </p:clrMapOvr>
  <p:transition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Great number of factors enter into the office ergonomics workplace</a:t>
            </a:r>
          </a:p>
          <a:p>
            <a:r>
              <a:rPr lang="en-US" dirty="0"/>
              <a:t>Use the principles and ergonomics analysis process to offer solutions that are practical and effective!</a:t>
            </a:r>
          </a:p>
          <a:p>
            <a:endParaRPr lang="en-US" dirty="0"/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Ergonomics – A Potent Tool!</a:t>
            </a:r>
          </a:p>
        </p:txBody>
      </p:sp>
      <p:pic>
        <p:nvPicPr>
          <p:cNvPr id="440321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71550"/>
            <a:ext cx="402336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/>
          </a:bodyPr>
          <a:lstStyle/>
          <a:p>
            <a:r>
              <a:rPr lang="en-US" sz="2400" dirty="0"/>
              <a:t>Hands-on practice</a:t>
            </a:r>
          </a:p>
          <a:p>
            <a:r>
              <a:rPr lang="en-US" sz="2400" dirty="0"/>
              <a:t>Introducing Lisa Wang</a:t>
            </a:r>
          </a:p>
          <a:p>
            <a:pPr lvl="1"/>
            <a:r>
              <a:rPr lang="en-US" sz="2000" dirty="0"/>
              <a:t>Works for XYZ Company in Human Resources</a:t>
            </a:r>
          </a:p>
          <a:p>
            <a:pPr lvl="1"/>
            <a:r>
              <a:rPr lang="en-US" sz="2000" dirty="0"/>
              <a:t>Recently moved into current office and would like to ensure appropriate ergonomics set-up and use of workstation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D556D-7B48-49A6-99B1-FA258C87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4654"/>
            <a:ext cx="4205927" cy="315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791409"/>
      </p:ext>
    </p:extLst>
  </p:cSld>
  <p:clrMapOvr>
    <a:masterClrMapping/>
  </p:clrMapOvr>
  <p:transition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>
          <a:xfrm>
            <a:off x="1409700" y="371475"/>
            <a:ext cx="6324600" cy="3943350"/>
          </a:xfrm>
        </p:spPr>
        <p:txBody>
          <a:bodyPr>
            <a:normAutofit/>
          </a:bodyPr>
          <a:lstStyle/>
          <a:p>
            <a:r>
              <a:rPr lang="en-US" sz="6000" dirty="0"/>
              <a:t>Thanks for your </a:t>
            </a:r>
            <a:br>
              <a:rPr lang="en-US" sz="6000" dirty="0"/>
            </a:br>
            <a:r>
              <a:rPr lang="en-US" sz="6000" dirty="0"/>
              <a:t>Time and Attention!</a:t>
            </a:r>
          </a:p>
        </p:txBody>
      </p:sp>
    </p:spTree>
    <p:extLst>
      <p:ext uri="{BB962C8B-B14F-4D97-AF65-F5344CB8AC3E}">
        <p14:creationId xmlns:p14="http://schemas.microsoft.com/office/powerpoint/2010/main" val="4237250621"/>
      </p:ext>
    </p:extLst>
  </p:cSld>
  <p:clrMapOvr>
    <a:masterClrMapping/>
  </p:clrMapOvr>
  <p:transition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42888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ErgoSystems Presents: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895350"/>
            <a:ext cx="4267200" cy="3352800"/>
          </a:xfrm>
        </p:spPr>
        <p:txBody>
          <a:bodyPr>
            <a:noAutofit/>
          </a:bodyPr>
          <a:lstStyle/>
          <a:p>
            <a:pPr marL="10972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 Practical Approach to </a:t>
            </a:r>
          </a:p>
          <a:p>
            <a:pPr marL="10972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Office Ergonomics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4095749"/>
            <a:ext cx="6629400" cy="63341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4200" y="417195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Mark Anderson, PT, CPE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393580"/>
      </p:ext>
    </p:extLst>
  </p:cSld>
  <p:clrMapOvr>
    <a:masterClrMapping/>
  </p:clrMapOvr>
  <p:transition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45C1799-2806-4056-91F9-293A37DE117A}"/>
              </a:ext>
            </a:extLst>
          </p:cNvPr>
          <p:cNvSpPr txBox="1">
            <a:spLocks/>
          </p:cNvSpPr>
          <p:nvPr/>
        </p:nvSpPr>
        <p:spPr>
          <a:xfrm>
            <a:off x="822960" y="640080"/>
            <a:ext cx="4114800" cy="40993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sz="1800" dirty="0">
                <a:hlinkClick r:id="rId3" action="ppaction://hlinksldjump"/>
              </a:rPr>
              <a:t>Title Slide</a:t>
            </a:r>
            <a:endParaRPr lang="en-US" sz="1800" dirty="0"/>
          </a:p>
          <a:p>
            <a:pPr fontAlgn="auto"/>
            <a:r>
              <a:rPr lang="en-US" sz="1800" dirty="0">
                <a:hlinkClick r:id="rId4" action="ppaction://hlinksldjump"/>
              </a:rPr>
              <a:t>Welcome</a:t>
            </a:r>
            <a:endParaRPr lang="en-US" sz="1800" dirty="0"/>
          </a:p>
          <a:p>
            <a:pPr fontAlgn="auto"/>
            <a:r>
              <a:rPr lang="en-US" sz="1800" dirty="0">
                <a:hlinkClick r:id="rId5" action="ppaction://hlinksldjump"/>
              </a:rPr>
              <a:t>Objectives/Guidelines</a:t>
            </a:r>
            <a:endParaRPr lang="en-US" sz="1800" dirty="0"/>
          </a:p>
          <a:p>
            <a:pPr fontAlgn="auto"/>
            <a:r>
              <a:rPr lang="en-US" sz="1800" dirty="0">
                <a:hlinkClick r:id="rId6" action="ppaction://hlinksldjump"/>
              </a:rPr>
              <a:t>Worksheet/Reference Guide</a:t>
            </a:r>
            <a:endParaRPr lang="en-US" sz="1800" dirty="0"/>
          </a:p>
          <a:p>
            <a:pPr fontAlgn="auto"/>
            <a:r>
              <a:rPr lang="en-US" sz="1800" dirty="0">
                <a:hlinkClick r:id="rId7" action="ppaction://hlinksldjump"/>
              </a:rPr>
              <a:t>Case Study – Introduction</a:t>
            </a:r>
            <a:endParaRPr lang="en-US" sz="1800" dirty="0"/>
          </a:p>
          <a:p>
            <a:pPr fontAlgn="auto"/>
            <a:r>
              <a:rPr lang="en-US" sz="1800" dirty="0">
                <a:hlinkClick r:id="rId8" action="ppaction://hlinksldjump"/>
              </a:rPr>
              <a:t>Office Components</a:t>
            </a:r>
            <a:endParaRPr lang="en-US" sz="1800" dirty="0"/>
          </a:p>
          <a:p>
            <a:pPr fontAlgn="auto"/>
            <a:r>
              <a:rPr lang="en-US" sz="1800" dirty="0">
                <a:hlinkClick r:id="rId9" action="ppaction://hlinksldjump"/>
              </a:rPr>
              <a:t>Chair</a:t>
            </a:r>
            <a:endParaRPr lang="en-US" sz="1800" dirty="0"/>
          </a:p>
          <a:p>
            <a:pPr fontAlgn="auto"/>
            <a:r>
              <a:rPr lang="en-US" sz="1800" dirty="0">
                <a:hlinkClick r:id="rId10" action="ppaction://hlinksldjump"/>
              </a:rPr>
              <a:t>Worksurface</a:t>
            </a:r>
            <a:endParaRPr lang="en-US" sz="1800" dirty="0"/>
          </a:p>
          <a:p>
            <a:pPr fontAlgn="auto"/>
            <a:r>
              <a:rPr lang="en-US" sz="1800" dirty="0">
                <a:hlinkClick r:id="rId11" action="ppaction://hlinksldjump"/>
              </a:rPr>
              <a:t>Sit/Stand Workstation</a:t>
            </a:r>
            <a:endParaRPr lang="en-US" sz="1800" dirty="0"/>
          </a:p>
          <a:p>
            <a:pPr fontAlgn="auto"/>
            <a:r>
              <a:rPr lang="en-US" sz="1800" dirty="0">
                <a:hlinkClick r:id="rId12" action="ppaction://hlinksldjump"/>
              </a:rPr>
              <a:t>Foot Support/Clearance</a:t>
            </a:r>
            <a:endParaRPr lang="en-US" sz="1800" dirty="0"/>
          </a:p>
          <a:p>
            <a:pPr fontAlgn="auto"/>
            <a:r>
              <a:rPr lang="en-US" sz="1800" dirty="0">
                <a:hlinkClick r:id="rId13" action="ppaction://hlinksldjump"/>
              </a:rPr>
              <a:t>Keyboards</a:t>
            </a:r>
            <a:endParaRPr lang="en-US" sz="1800" dirty="0"/>
          </a:p>
          <a:p>
            <a:pPr fontAlgn="auto"/>
            <a:r>
              <a:rPr lang="en-US" sz="1800" dirty="0">
                <a:hlinkClick r:id="rId14" action="ppaction://hlinksldjump"/>
              </a:rPr>
              <a:t>Trays</a:t>
            </a:r>
            <a:endParaRPr lang="en-US" sz="1800" dirty="0"/>
          </a:p>
          <a:p>
            <a:pPr fontAlgn="auto"/>
            <a:endParaRPr lang="en-US" sz="18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E733CA7-D832-4D1E-8951-037CFA5E259D}"/>
              </a:ext>
            </a:extLst>
          </p:cNvPr>
          <p:cNvSpPr txBox="1">
            <a:spLocks/>
          </p:cNvSpPr>
          <p:nvPr/>
        </p:nvSpPr>
        <p:spPr>
          <a:xfrm>
            <a:off x="4572000" y="640080"/>
            <a:ext cx="4114800" cy="40993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sz="1800" dirty="0">
                <a:hlinkClick r:id="rId15" action="ppaction://hlinksldjump"/>
              </a:rPr>
              <a:t>Mouse</a:t>
            </a:r>
            <a:endParaRPr lang="en-US" sz="1800" dirty="0"/>
          </a:p>
          <a:p>
            <a:pPr fontAlgn="auto"/>
            <a:r>
              <a:rPr lang="en-US" sz="1800" dirty="0">
                <a:hlinkClick r:id="rId16" action="ppaction://hlinksldjump"/>
              </a:rPr>
              <a:t>Laptop/Desktop</a:t>
            </a:r>
            <a:endParaRPr lang="en-US" sz="1800" dirty="0"/>
          </a:p>
          <a:p>
            <a:pPr fontAlgn="auto"/>
            <a:r>
              <a:rPr lang="en-US" sz="1800" dirty="0">
                <a:hlinkClick r:id="rId17" action="ppaction://hlinksldjump"/>
              </a:rPr>
              <a:t>Monitors</a:t>
            </a:r>
            <a:endParaRPr lang="en-US" sz="1800" dirty="0"/>
          </a:p>
          <a:p>
            <a:pPr fontAlgn="auto"/>
            <a:r>
              <a:rPr lang="en-US" sz="1800" dirty="0">
                <a:hlinkClick r:id="rId18" action="ppaction://hlinksldjump"/>
              </a:rPr>
              <a:t>Document Holder</a:t>
            </a:r>
            <a:endParaRPr lang="en-US" sz="1800" dirty="0"/>
          </a:p>
          <a:p>
            <a:pPr fontAlgn="auto"/>
            <a:r>
              <a:rPr lang="en-US" sz="1800" dirty="0">
                <a:hlinkClick r:id="rId19" action="ppaction://hlinksldjump"/>
              </a:rPr>
              <a:t>Telephone</a:t>
            </a:r>
            <a:endParaRPr lang="en-US" sz="1800" dirty="0"/>
          </a:p>
          <a:p>
            <a:pPr fontAlgn="auto"/>
            <a:r>
              <a:rPr lang="en-US" sz="1800" dirty="0">
                <a:hlinkClick r:id="rId20" action="ppaction://hlinksldjump"/>
              </a:rPr>
              <a:t>Storage</a:t>
            </a:r>
            <a:endParaRPr lang="en-US" sz="1800" dirty="0"/>
          </a:p>
          <a:p>
            <a:pPr fontAlgn="auto"/>
            <a:r>
              <a:rPr lang="en-US" sz="1800" dirty="0">
                <a:hlinkClick r:id="rId21" action="ppaction://hlinksldjump"/>
              </a:rPr>
              <a:t>Illumination</a:t>
            </a:r>
            <a:endParaRPr lang="en-US" sz="1800" dirty="0"/>
          </a:p>
          <a:p>
            <a:pPr fontAlgn="auto"/>
            <a:r>
              <a:rPr lang="en-US" sz="1800" dirty="0">
                <a:hlinkClick r:id="rId22" action="ppaction://hlinksldjump"/>
              </a:rPr>
              <a:t>Recommended Specifications</a:t>
            </a:r>
            <a:endParaRPr lang="en-US" sz="1800" dirty="0"/>
          </a:p>
          <a:p>
            <a:pPr fontAlgn="auto"/>
            <a:r>
              <a:rPr lang="en-US" sz="1800" dirty="0">
                <a:hlinkClick r:id="rId23" action="ppaction://hlinksldjump"/>
              </a:rPr>
              <a:t>Sample Reports</a:t>
            </a:r>
            <a:endParaRPr lang="en-US" sz="1800" dirty="0"/>
          </a:p>
          <a:p>
            <a:pPr fontAlgn="auto"/>
            <a:r>
              <a:rPr lang="en-US" sz="1800" dirty="0">
                <a:hlinkClick r:id="rId24" action="ppaction://hlinksldjump"/>
              </a:rPr>
              <a:t>Summary/Close</a:t>
            </a:r>
            <a:endParaRPr lang="en-US" sz="1800" dirty="0"/>
          </a:p>
          <a:p>
            <a:pPr fontAlgn="auto"/>
            <a:r>
              <a:rPr lang="en-US" sz="1800" dirty="0">
                <a:hlinkClick r:id="rId25" action="ppaction://hlinksldjump"/>
              </a:rPr>
              <a:t>Resources</a:t>
            </a:r>
            <a:endParaRPr lang="en-US" sz="18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B298A0-5E34-44C5-95A9-0B11977C9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2089"/>
          </a:xfrm>
        </p:spPr>
        <p:txBody>
          <a:bodyPr>
            <a:normAutofit fontScale="90000"/>
          </a:bodyPr>
          <a:lstStyle/>
          <a:p>
            <a:r>
              <a:rPr lang="en-US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683261806"/>
      </p:ext>
    </p:extLst>
  </p:cSld>
  <p:clrMapOvr>
    <a:masterClrMapping/>
  </p:clrMapOvr>
  <p:transition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45C1799-2806-4056-91F9-293A37DE117A}"/>
              </a:ext>
            </a:extLst>
          </p:cNvPr>
          <p:cNvSpPr txBox="1">
            <a:spLocks/>
          </p:cNvSpPr>
          <p:nvPr/>
        </p:nvSpPr>
        <p:spPr>
          <a:xfrm>
            <a:off x="0" y="447355"/>
            <a:ext cx="3407229" cy="40993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sz="1800" dirty="0"/>
              <a:t>Evaluation Worksheets</a:t>
            </a:r>
          </a:p>
          <a:p>
            <a:pPr lvl="1" fontAlgn="auto"/>
            <a:r>
              <a:rPr lang="en-US" sz="1400" dirty="0"/>
              <a:t>Ergonomics Workstation Assessment Worksheet PDF Fillable Template Reader Extended PDF</a:t>
            </a:r>
          </a:p>
          <a:p>
            <a:pPr lvl="1" fontAlgn="auto"/>
            <a:r>
              <a:rPr lang="en-US" sz="1400" dirty="0"/>
              <a:t>Ergonomics Workstation Assessment Worksheet PDF Fillable Template</a:t>
            </a:r>
          </a:p>
          <a:p>
            <a:pPr lvl="1" fontAlgn="auto"/>
            <a:r>
              <a:rPr lang="en-US" sz="1400" dirty="0"/>
              <a:t>Ergonomics Workstation Assessment Worksheet Word Fillable Template</a:t>
            </a:r>
          </a:p>
          <a:p>
            <a:pPr fontAlgn="auto"/>
            <a:r>
              <a:rPr lang="en-US" sz="1800" dirty="0"/>
              <a:t>Quick Reference Guide</a:t>
            </a:r>
          </a:p>
          <a:p>
            <a:pPr lvl="1" fontAlgn="auto">
              <a:spcBef>
                <a:spcPts val="600"/>
              </a:spcBef>
            </a:pPr>
            <a:r>
              <a:rPr lang="en-US" sz="1400" dirty="0"/>
              <a:t>Office Ergonomics Assessment Quick Reference Guide (PDF)</a:t>
            </a:r>
          </a:p>
          <a:p>
            <a:pPr lvl="1" fontAlgn="auto">
              <a:spcBef>
                <a:spcPts val="600"/>
              </a:spcBef>
            </a:pPr>
            <a:r>
              <a:rPr lang="en-US" sz="1400" dirty="0"/>
              <a:t>Office Ergonomics Assessment Quick Reference Guide (Word)</a:t>
            </a:r>
          </a:p>
          <a:p>
            <a:pPr lvl="1" fontAlgn="auto"/>
            <a:endParaRPr lang="en-US" sz="1400" dirty="0"/>
          </a:p>
          <a:p>
            <a:pPr lvl="1" fontAlgn="auto"/>
            <a:endParaRPr lang="en-US" sz="1400" dirty="0"/>
          </a:p>
          <a:p>
            <a:pPr lvl="1" fontAlgn="auto"/>
            <a:endParaRPr lang="en-US" sz="1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E733CA7-D832-4D1E-8951-037CFA5E259D}"/>
              </a:ext>
            </a:extLst>
          </p:cNvPr>
          <p:cNvSpPr txBox="1">
            <a:spLocks/>
          </p:cNvSpPr>
          <p:nvPr/>
        </p:nvSpPr>
        <p:spPr>
          <a:xfrm>
            <a:off x="4572000" y="522089"/>
            <a:ext cx="2869475" cy="40993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sz="1800" dirty="0"/>
              <a:t>Manual</a:t>
            </a:r>
          </a:p>
          <a:p>
            <a:pPr lvl="1" fontAlgn="auto"/>
            <a:r>
              <a:rPr lang="en-US" sz="1400" dirty="0"/>
              <a:t>Office Ergonomics Training Manual (PDF)</a:t>
            </a:r>
          </a:p>
          <a:p>
            <a:pPr lvl="1" fontAlgn="auto"/>
            <a:r>
              <a:rPr lang="en-US" sz="1400" dirty="0"/>
              <a:t>Office Ergonomics Training Manual (Word)</a:t>
            </a:r>
          </a:p>
          <a:p>
            <a:pPr fontAlgn="auto"/>
            <a:r>
              <a:rPr lang="en-US" sz="1800" dirty="0"/>
              <a:t>Case Study/   Example Reports</a:t>
            </a:r>
          </a:p>
          <a:p>
            <a:pPr lvl="1" fontAlgn="auto"/>
            <a:r>
              <a:rPr lang="en-US" sz="1400" dirty="0"/>
              <a:t>Ergonomics Workstation Assessment Worksheet Example 1</a:t>
            </a:r>
          </a:p>
          <a:p>
            <a:pPr lvl="1" fontAlgn="auto"/>
            <a:r>
              <a:rPr lang="en-US" sz="1400" dirty="0"/>
              <a:t>Ergonomics Workstation Assessment Worksheet Example 2</a:t>
            </a:r>
          </a:p>
          <a:p>
            <a:pPr lvl="1" fontAlgn="auto"/>
            <a:r>
              <a:rPr lang="en-US" sz="1400" dirty="0"/>
              <a:t>Ergonomics Workstation Assessment Worksheet Example 3</a:t>
            </a:r>
          </a:p>
          <a:p>
            <a:pPr lvl="1" fontAlgn="auto"/>
            <a:endParaRPr lang="en-US" sz="1400" dirty="0"/>
          </a:p>
          <a:p>
            <a:pPr lvl="1" fontAlgn="auto"/>
            <a:endParaRPr lang="en-US" sz="14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B298A0-5E34-44C5-95A9-0B11977C9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2089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Resources</a:t>
            </a:r>
          </a:p>
        </p:txBody>
      </p:sp>
      <p:graphicFrame>
        <p:nvGraphicFramePr>
          <p:cNvPr id="16" name="Object 15">
            <a:hlinkClick r:id="" action="ppaction://ole?verb=0"/>
            <a:extLst>
              <a:ext uri="{FF2B5EF4-FFF2-40B4-BE49-F238E27FC236}">
                <a16:creationId xmlns:a16="http://schemas.microsoft.com/office/drawing/2014/main" id="{EF320FD5-5890-4017-BEE8-0EF535BB0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346799"/>
              </p:ext>
            </p:extLst>
          </p:nvPr>
        </p:nvGraphicFramePr>
        <p:xfrm>
          <a:off x="3407229" y="855327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1" name="Acrobat Document" showAsIcon="1" r:id="rId4" imgW="914400" imgH="771480" progId="AcroExch.Document.DC">
                  <p:embed/>
                </p:oleObj>
              </mc:Choice>
              <mc:Fallback>
                <p:oleObj name="Acrobat Document" showAsIcon="1" r:id="rId4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07229" y="855327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hlinkClick r:id="" action="ppaction://ole?verb=0"/>
            <a:extLst>
              <a:ext uri="{FF2B5EF4-FFF2-40B4-BE49-F238E27FC236}">
                <a16:creationId xmlns:a16="http://schemas.microsoft.com/office/drawing/2014/main" id="{F296BC1F-5CC6-42B1-93DD-1C8AE8E55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690489"/>
              </p:ext>
            </p:extLst>
          </p:nvPr>
        </p:nvGraphicFramePr>
        <p:xfrm>
          <a:off x="3429000" y="1768113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2" name="Acrobat Document" showAsIcon="1" r:id="rId6" imgW="914400" imgH="771480" progId="AcroExch.Document.DC">
                  <p:embed/>
                </p:oleObj>
              </mc:Choice>
              <mc:Fallback>
                <p:oleObj name="Acrobat Document" showAsIcon="1" r:id="rId6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29000" y="1768113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hlinkClick r:id="" action="ppaction://ole?verb=1"/>
            <a:extLst>
              <a:ext uri="{FF2B5EF4-FFF2-40B4-BE49-F238E27FC236}">
                <a16:creationId xmlns:a16="http://schemas.microsoft.com/office/drawing/2014/main" id="{2A244859-F946-4279-94FD-40B3C15B44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164916"/>
              </p:ext>
            </p:extLst>
          </p:nvPr>
        </p:nvGraphicFramePr>
        <p:xfrm>
          <a:off x="3461657" y="2508127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3" name="Document" showAsIcon="1" r:id="rId8" imgW="914400" imgH="771480" progId="Word.Document.12">
                  <p:embed/>
                </p:oleObj>
              </mc:Choice>
              <mc:Fallback>
                <p:oleObj name="Document" showAsIcon="1" r:id="rId8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61657" y="2508127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hlinkClick r:id="" action="ppaction://ole?verb=0"/>
            <a:extLst>
              <a:ext uri="{FF2B5EF4-FFF2-40B4-BE49-F238E27FC236}">
                <a16:creationId xmlns:a16="http://schemas.microsoft.com/office/drawing/2014/main" id="{6D519334-CBDF-4944-BBDF-C1FE14BD4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713634"/>
              </p:ext>
            </p:extLst>
          </p:nvPr>
        </p:nvGraphicFramePr>
        <p:xfrm>
          <a:off x="3439886" y="3383480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4" name="Acrobat Document" showAsIcon="1" r:id="rId10" imgW="914400" imgH="771480" progId="AcroExch.Document.DC">
                  <p:embed/>
                </p:oleObj>
              </mc:Choice>
              <mc:Fallback>
                <p:oleObj name="Acrobat Document" showAsIcon="1" r:id="rId10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9886" y="3383480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hlinkClick r:id="" action="ppaction://ole?verb=1"/>
            <a:extLst>
              <a:ext uri="{FF2B5EF4-FFF2-40B4-BE49-F238E27FC236}">
                <a16:creationId xmlns:a16="http://schemas.microsoft.com/office/drawing/2014/main" id="{C9009238-4D6B-41CB-B10A-658DF2E45E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110480"/>
              </p:ext>
            </p:extLst>
          </p:nvPr>
        </p:nvGraphicFramePr>
        <p:xfrm>
          <a:off x="3407229" y="405895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5" name="Document" showAsIcon="1" r:id="rId12" imgW="914400" imgH="771480" progId="Word.Document.12">
                  <p:embed/>
                </p:oleObj>
              </mc:Choice>
              <mc:Fallback>
                <p:oleObj name="Document" showAsIcon="1" r:id="rId12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07229" y="405895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hlinkClick r:id="" action="ppaction://ole?verb=0"/>
            <a:extLst>
              <a:ext uri="{FF2B5EF4-FFF2-40B4-BE49-F238E27FC236}">
                <a16:creationId xmlns:a16="http://schemas.microsoft.com/office/drawing/2014/main" id="{B117DB4B-8B77-46A5-9FEF-71F2A8F68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299029"/>
              </p:ext>
            </p:extLst>
          </p:nvPr>
        </p:nvGraphicFramePr>
        <p:xfrm>
          <a:off x="7551420" y="2507629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6" name="Acrobat Document" showAsIcon="1" r:id="rId14" imgW="914400" imgH="771480" progId="AcroExch.Document.DC">
                  <p:embed/>
                </p:oleObj>
              </mc:Choice>
              <mc:Fallback>
                <p:oleObj name="Acrobat Document" showAsIcon="1" r:id="rId14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51420" y="2507629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hlinkClick r:id="" action="ppaction://ole?verb=0"/>
            <a:extLst>
              <a:ext uri="{FF2B5EF4-FFF2-40B4-BE49-F238E27FC236}">
                <a16:creationId xmlns:a16="http://schemas.microsoft.com/office/drawing/2014/main" id="{454FB155-EC24-4E3D-A159-59B871B0F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551874"/>
              </p:ext>
            </p:extLst>
          </p:nvPr>
        </p:nvGraphicFramePr>
        <p:xfrm>
          <a:off x="7571014" y="3870537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7" name="Acrobat Document" showAsIcon="1" r:id="rId16" imgW="914400" imgH="771480" progId="AcroExch.Document.DC">
                  <p:embed/>
                </p:oleObj>
              </mc:Choice>
              <mc:Fallback>
                <p:oleObj name="Acrobat Document" showAsIcon="1" r:id="rId16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71014" y="3870537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8C9EAF57-DD5D-4C7A-B41D-F980610F97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854961"/>
              </p:ext>
            </p:extLst>
          </p:nvPr>
        </p:nvGraphicFramePr>
        <p:xfrm>
          <a:off x="7545978" y="855327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8" name="Acrobat Document" showAsIcon="1" r:id="rId17" imgW="914400" imgH="771480" progId="AcroExch.Document.DC">
                  <p:embed/>
                </p:oleObj>
              </mc:Choice>
              <mc:Fallback>
                <p:oleObj name="Acrobat Document" showAsIcon="1" r:id="rId17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545978" y="855327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1"/>
            <a:extLst>
              <a:ext uri="{FF2B5EF4-FFF2-40B4-BE49-F238E27FC236}">
                <a16:creationId xmlns:a16="http://schemas.microsoft.com/office/drawing/2014/main" id="{F88050FC-7E12-4689-8454-1E73EDBB3D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620916"/>
              </p:ext>
            </p:extLst>
          </p:nvPr>
        </p:nvGraphicFramePr>
        <p:xfrm>
          <a:off x="7573191" y="1598201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09" name="Document" showAsIcon="1" r:id="rId19" imgW="914400" imgH="771480" progId="Word.Document.12">
                  <p:embed/>
                </p:oleObj>
              </mc:Choice>
              <mc:Fallback>
                <p:oleObj name="Document" showAsIcon="1" r:id="rId19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73191" y="1598201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hlinkClick r:id="" action="ppaction://ole?verb=0"/>
            <a:extLst>
              <a:ext uri="{FF2B5EF4-FFF2-40B4-BE49-F238E27FC236}">
                <a16:creationId xmlns:a16="http://schemas.microsoft.com/office/drawing/2014/main" id="{460E3564-605F-4908-8AFD-FAF38A45E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287662"/>
              </p:ext>
            </p:extLst>
          </p:nvPr>
        </p:nvGraphicFramePr>
        <p:xfrm>
          <a:off x="7571014" y="3127403"/>
          <a:ext cx="731520" cy="61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10" name="Acrobat Document" showAsIcon="1" r:id="rId21" imgW="914400" imgH="771480" progId="AcroExch.Document.DC">
                  <p:embed/>
                </p:oleObj>
              </mc:Choice>
              <mc:Fallback>
                <p:oleObj name="Acrobat Document" showAsIcon="1" r:id="rId21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571014" y="3127403"/>
                        <a:ext cx="731520" cy="61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031513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Assessment notification and scheduling</a:t>
            </a:r>
          </a:p>
          <a:p>
            <a:pPr lvl="1"/>
            <a:r>
              <a:rPr lang="en-US" dirty="0"/>
              <a:t>Notified of need for assessment</a:t>
            </a:r>
          </a:p>
          <a:p>
            <a:pPr lvl="1"/>
            <a:r>
              <a:rPr lang="en-US" dirty="0"/>
              <a:t>Contact individual to schedule.</a:t>
            </a:r>
          </a:p>
          <a:p>
            <a:pPr lvl="1"/>
            <a:r>
              <a:rPr lang="en-US" dirty="0"/>
              <a:t>Typical assessment takes approximately 30 to 45 minutes</a:t>
            </a:r>
          </a:p>
          <a:p>
            <a:r>
              <a:rPr lang="en-US" dirty="0"/>
              <a:t>Assessment worksheet and equipment</a:t>
            </a:r>
          </a:p>
          <a:p>
            <a:pPr lvl="1"/>
            <a:r>
              <a:rPr lang="en-US" dirty="0"/>
              <a:t>Assessment worksheets and other equipment (tape measure, camera, sample equipment, etc.) available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Logistics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D556D-7B48-49A6-99B1-FA258C87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4654"/>
            <a:ext cx="4205927" cy="315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03630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If needed, introduce yourself to person being assessed</a:t>
            </a:r>
          </a:p>
          <a:p>
            <a:pPr lvl="1"/>
            <a:r>
              <a:rPr lang="en-US" dirty="0"/>
              <a:t>Provide background that you are member of Ergonomics Assessment Team</a:t>
            </a:r>
          </a:p>
          <a:p>
            <a:pPr lvl="1"/>
            <a:r>
              <a:rPr lang="en-US" dirty="0"/>
              <a:t>If person is seated, obtain  chair so you can sit with person as you conduct interview and assessment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D556D-7B48-49A6-99B1-FA258C87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4654"/>
            <a:ext cx="4205927" cy="315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85716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Outline assessment objectives:</a:t>
            </a:r>
          </a:p>
          <a:p>
            <a:pPr lvl="1"/>
            <a:r>
              <a:rPr lang="en-US" dirty="0"/>
              <a:t>Understand pertinent ergonomics related issues </a:t>
            </a:r>
          </a:p>
          <a:p>
            <a:pPr lvl="1"/>
            <a:r>
              <a:rPr lang="en-US" dirty="0"/>
              <a:t>Conduct step-by-step ergonomics assessment to determine ergonomics issues</a:t>
            </a:r>
          </a:p>
          <a:p>
            <a:pPr lvl="1"/>
            <a:r>
              <a:rPr lang="en-US" dirty="0"/>
              <a:t>Work with them to "fix" whatever is possible at time of assessment.</a:t>
            </a:r>
          </a:p>
          <a:p>
            <a:pPr lvl="1"/>
            <a:r>
              <a:rPr lang="en-US" dirty="0"/>
              <a:t>Follow-up available as needed </a:t>
            </a:r>
          </a:p>
          <a:p>
            <a:pPr lvl="1"/>
            <a:r>
              <a:rPr lang="en-US" dirty="0"/>
              <a:t>Discuss pictures and obtain permission as needed.</a:t>
            </a:r>
          </a:p>
          <a:p>
            <a:pPr lvl="1"/>
            <a:r>
              <a:rPr lang="en-US" dirty="0"/>
              <a:t>Let them know you will obtain set of measurements</a:t>
            </a:r>
          </a:p>
          <a:p>
            <a:pPr lvl="1"/>
            <a:r>
              <a:rPr lang="en-US" dirty="0"/>
              <a:t>Ask if they have any questions as you get started with assessment.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D556D-7B48-49A6-99B1-FA258C87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4654"/>
            <a:ext cx="4205927" cy="315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04676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Background information</a:t>
            </a:r>
          </a:p>
          <a:p>
            <a:pPr lvl="1"/>
            <a:r>
              <a:rPr lang="en-US" dirty="0"/>
              <a:t>Talk with person to complete Background Information section</a:t>
            </a:r>
          </a:p>
          <a:p>
            <a:pPr lvl="1"/>
            <a:r>
              <a:rPr lang="en-US" dirty="0"/>
              <a:t>Refer to Worksheet</a:t>
            </a:r>
          </a:p>
          <a:p>
            <a:pPr lvl="2"/>
            <a:r>
              <a:rPr lang="en-US" dirty="0"/>
              <a:t>Fill out the form by hand </a:t>
            </a:r>
          </a:p>
          <a:p>
            <a:pPr lvl="2"/>
            <a:r>
              <a:rPr lang="en-US" dirty="0"/>
              <a:t>PDF fillable form </a:t>
            </a:r>
          </a:p>
          <a:p>
            <a:pPr lvl="1"/>
            <a:r>
              <a:rPr lang="en-US" dirty="0"/>
              <a:t>Respect confidentiality of information</a:t>
            </a:r>
          </a:p>
          <a:p>
            <a:pPr lvl="2"/>
            <a:r>
              <a:rPr lang="en-US" dirty="0"/>
              <a:t>You are only requesting information specific to ergonomics assessment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D556D-7B48-49A6-99B1-FA258C87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4654"/>
            <a:ext cx="4205927" cy="315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57155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914400"/>
            <a:ext cx="4572000" cy="3695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Practical Approach to Office Ergonomics</a:t>
            </a:r>
          </a:p>
          <a:p>
            <a:pPr lvl="1"/>
            <a:r>
              <a:rPr lang="en-US" dirty="0"/>
              <a:t>Critical tool to enhance</a:t>
            </a:r>
          </a:p>
          <a:p>
            <a:pPr lvl="2"/>
            <a:r>
              <a:rPr lang="en-US" dirty="0"/>
              <a:t>Safety</a:t>
            </a:r>
          </a:p>
          <a:p>
            <a:pPr lvl="2"/>
            <a:r>
              <a:rPr lang="en-US" dirty="0"/>
              <a:t>Productivity</a:t>
            </a:r>
          </a:p>
          <a:p>
            <a:pPr lvl="1"/>
            <a:r>
              <a:rPr lang="en-US" dirty="0"/>
              <a:t>Detailed framework</a:t>
            </a:r>
          </a:p>
          <a:p>
            <a:pPr lvl="2"/>
            <a:r>
              <a:rPr lang="en-US" dirty="0"/>
              <a:t>Conduct office ergonomics assessment</a:t>
            </a:r>
          </a:p>
          <a:p>
            <a:pPr lvl="2"/>
            <a:r>
              <a:rPr lang="en-US" dirty="0"/>
              <a:t>Generate reasonable and feasible recommendations</a:t>
            </a:r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pic>
        <p:nvPicPr>
          <p:cNvPr id="3" name="Picture 2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31B91B2B-C4A4-4D99-AE70-9719111B4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04875"/>
            <a:ext cx="2895600" cy="386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971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75894B6-F950-446D-911F-1014B2894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52"/>
          <a:stretch/>
        </p:blipFill>
        <p:spPr>
          <a:xfrm>
            <a:off x="457200" y="914400"/>
            <a:ext cx="8229600" cy="337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8595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Observe typical work routine</a:t>
            </a:r>
          </a:p>
          <a:p>
            <a:pPr lvl="1"/>
            <a:r>
              <a:rPr lang="en-US" sz="1800" dirty="0"/>
              <a:t>Perform typical work tasks</a:t>
            </a:r>
          </a:p>
          <a:p>
            <a:pPr lvl="2"/>
            <a:r>
              <a:rPr lang="en-US" sz="1600" dirty="0"/>
              <a:t>Perform purposeful work</a:t>
            </a:r>
          </a:p>
          <a:p>
            <a:pPr lvl="2"/>
            <a:r>
              <a:rPr lang="en-US" sz="1600" dirty="0"/>
              <a:t>Watch for a few minutes </a:t>
            </a:r>
          </a:p>
          <a:p>
            <a:pPr lvl="2"/>
            <a:r>
              <a:rPr lang="en-US" sz="1600" dirty="0"/>
              <a:t>Perform specific activities they expressed concern about or that you have additional questions about</a:t>
            </a:r>
          </a:p>
          <a:p>
            <a:pPr lvl="2"/>
            <a:r>
              <a:rPr lang="en-US" sz="1600" dirty="0"/>
              <a:t>Take pictures as appropriate</a:t>
            </a:r>
          </a:p>
          <a:p>
            <a:pPr lvl="2"/>
            <a:r>
              <a:rPr lang="en-US" sz="1600" dirty="0"/>
              <a:t>Ask them to "freeze" position so you can obtain the desired pictures</a:t>
            </a:r>
          </a:p>
          <a:p>
            <a:pPr lvl="1"/>
            <a:r>
              <a:rPr lang="en-US" sz="2200" dirty="0"/>
              <a:t>Next step</a:t>
            </a:r>
          </a:p>
          <a:p>
            <a:pPr lvl="2"/>
            <a:r>
              <a:rPr lang="en-US" sz="1600" dirty="0"/>
              <a:t>Go through step-by-step assessment</a:t>
            </a:r>
          </a:p>
          <a:p>
            <a:pPr lvl="2"/>
            <a:r>
              <a:rPr lang="en-US" sz="1600" dirty="0"/>
              <a:t>Fill out worksheet</a:t>
            </a:r>
          </a:p>
          <a:p>
            <a:pPr lvl="2"/>
            <a:endParaRPr lang="en-US" sz="16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D556D-7B48-49A6-99B1-FA258C87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4654"/>
            <a:ext cx="4205927" cy="315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97069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9DB1F-04F2-454B-98D8-0AFB793BE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7407" r="1553" b="46667"/>
          <a:stretch/>
        </p:blipFill>
        <p:spPr>
          <a:xfrm>
            <a:off x="1828801" y="822960"/>
            <a:ext cx="6144769" cy="3657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91277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9DB1F-04F2-454B-98D8-0AFB793BE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53275" r="1553" b="1717"/>
          <a:stretch/>
        </p:blipFill>
        <p:spPr>
          <a:xfrm>
            <a:off x="1828801" y="822960"/>
            <a:ext cx="6270171" cy="3657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8503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9525"/>
            <a:ext cx="9144000" cy="983286"/>
          </a:xfrm>
        </p:spPr>
        <p:txBody>
          <a:bodyPr>
            <a:noAutofit/>
          </a:bodyPr>
          <a:lstStyle/>
          <a:p>
            <a:r>
              <a:rPr lang="en-US" dirty="0"/>
              <a:t>Workshop Case Study - Conduct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838ABA-E198-4A4C-855B-1C7EA3B44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1351" b="2707"/>
          <a:stretch/>
        </p:blipFill>
        <p:spPr>
          <a:xfrm>
            <a:off x="1828800" y="822960"/>
            <a:ext cx="5728553" cy="3657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6489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868991"/>
            <a:ext cx="9144000" cy="414668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en-US" noProof="1"/>
              <a:t>Typewriters to computers! </a:t>
            </a:r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Office Ergonomics Applications 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838200" y="3790950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defRPr/>
            </a:pPr>
            <a:r>
              <a:rPr lang="en-US" sz="2400" noProof="1">
                <a:latin typeface="Arial" pitchFamily="34" charset="0"/>
                <a:cs typeface="Arial" pitchFamily="34" charset="0"/>
              </a:rPr>
              <a:t>Where do we use computers?</a:t>
            </a:r>
          </a:p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noProof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+mn-cs"/>
              </a:rPr>
              <a:t>EVERYWHERE!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3719629" y="2057400"/>
            <a:ext cx="1828800" cy="51435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32482" name="Picture 2" descr="K:\Clients\WorkWell\Therapist Course 2012\Images\woman-typing-007.jpg"/>
          <p:cNvPicPr>
            <a:picLocks noChangeAspect="1" noChangeArrowheads="1"/>
          </p:cNvPicPr>
          <p:nvPr/>
        </p:nvPicPr>
        <p:blipFill>
          <a:blip r:embed="rId3" cstate="print"/>
          <a:srcRect l="12857"/>
          <a:stretch>
            <a:fillRect/>
          </a:stretch>
        </p:blipFill>
        <p:spPr bwMode="auto">
          <a:xfrm>
            <a:off x="990601" y="1428750"/>
            <a:ext cx="3054531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483" name="Picture 3" descr="K:\Clients\Medtronic\World Headquarters\Ergonomics Website Revision\Images\Potential Medtronic EE pics\Raw\Berg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429" y="1386218"/>
            <a:ext cx="306164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  <p:bldP spid="116740" grpId="0" build="p" autoUpdateAnimBg="0"/>
      <p:bldP spid="1167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/>
          </a:bodyPr>
          <a:lstStyle/>
          <a:p>
            <a:r>
              <a:rPr lang="en-US" noProof="1"/>
              <a:t>User – Single/Multi</a:t>
            </a:r>
          </a:p>
          <a:p>
            <a:r>
              <a:rPr lang="en-US" noProof="1"/>
              <a:t>Tasks – Single /Multi</a:t>
            </a:r>
          </a:p>
          <a:p>
            <a:r>
              <a:rPr lang="en-US" noProof="1"/>
              <a:t>Floor space</a:t>
            </a:r>
          </a:p>
          <a:p>
            <a:r>
              <a:rPr lang="en-US" noProof="1"/>
              <a:t>Chair</a:t>
            </a:r>
          </a:p>
          <a:p>
            <a:r>
              <a:rPr lang="en-US" noProof="1"/>
              <a:t>Worksurface</a:t>
            </a:r>
          </a:p>
          <a:p>
            <a:r>
              <a:rPr lang="en-US" noProof="1"/>
              <a:t>Floor surface</a:t>
            </a:r>
          </a:p>
          <a:p>
            <a:r>
              <a:rPr lang="en-US" noProof="1"/>
              <a:t>Computer  equipment</a:t>
            </a:r>
          </a:p>
          <a:p>
            <a:endParaRPr lang="en-US" noProof="1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Office Components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4656608" y="1077310"/>
            <a:ext cx="4343400" cy="269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760" indent="-256032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600" b="1" noProof="1">
                <a:latin typeface="+mn-lt"/>
              </a:rPr>
              <a:t>Telephone</a:t>
            </a:r>
          </a:p>
          <a:p>
            <a:pPr marL="365760" indent="-256032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600" b="1" noProof="1">
                <a:latin typeface="+mn-lt"/>
              </a:rPr>
              <a:t>Office equipment </a:t>
            </a:r>
          </a:p>
          <a:p>
            <a:pPr marL="365760" indent="-256032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600" b="1" noProof="1">
                <a:latin typeface="+mn-lt"/>
              </a:rPr>
              <a:t>Storage </a:t>
            </a:r>
          </a:p>
          <a:p>
            <a:pPr marL="365760" indent="-256032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600" b="1" noProof="1">
                <a:latin typeface="+mn-lt"/>
              </a:rPr>
              <a:t>Conference tables/chairs</a:t>
            </a:r>
          </a:p>
          <a:p>
            <a:pPr marL="365760" indent="-256032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600" b="1" noProof="1">
                <a:latin typeface="+mn-lt"/>
              </a:rPr>
              <a:t>Light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noProof="1"/>
              <a:t>Less influenced by need for adjustability of workstation itself</a:t>
            </a:r>
          </a:p>
          <a:p>
            <a:r>
              <a:rPr lang="en-US" dirty="0"/>
              <a:t>O</a:t>
            </a:r>
            <a:r>
              <a:rPr lang="en-US" noProof="1"/>
              <a:t>nce determine proper height of worksurface</a:t>
            </a:r>
          </a:p>
          <a:p>
            <a:pPr lvl="1"/>
            <a:r>
              <a:rPr lang="en-US" dirty="0"/>
              <a:t>Use f</a:t>
            </a:r>
            <a:r>
              <a:rPr lang="en-US" noProof="1"/>
              <a:t>ixed height or adjustable/fixed worksurface</a:t>
            </a:r>
          </a:p>
          <a:p>
            <a:pPr lvl="1"/>
            <a:r>
              <a:rPr lang="en-US" noProof="1"/>
              <a:t>Worksurface can be height adjusted but once adjusted is not readily change</a:t>
            </a:r>
            <a:r>
              <a:rPr lang="en-US" dirty="0"/>
              <a:t>d</a:t>
            </a: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Single user</a:t>
            </a:r>
          </a:p>
        </p:txBody>
      </p:sp>
      <p:pic>
        <p:nvPicPr>
          <p:cNvPr id="6" name="Picture 5" descr="K:\Clients\Medtronic\World Headquarters\Ergonomics Website Revision\Images\Potential Medtronic EE pics\Raw\Nnadi1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95350"/>
            <a:ext cx="3586434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noProof="1"/>
              <a:t>Multi-user workstations </a:t>
            </a:r>
            <a:r>
              <a:rPr lang="en-US" dirty="0"/>
              <a:t>require </a:t>
            </a:r>
            <a:r>
              <a:rPr lang="en-US" noProof="1"/>
              <a:t>significantly greater degree of adjustability</a:t>
            </a:r>
          </a:p>
          <a:p>
            <a:r>
              <a:rPr lang="en-US" noProof="1"/>
              <a:t>Critical that changeover from one user to next accomplished quickly and easily</a:t>
            </a:r>
          </a:p>
          <a:p>
            <a:r>
              <a:rPr lang="en-US" noProof="1"/>
              <a:t>Adjustable/adjustable worksurface</a:t>
            </a:r>
          </a:p>
          <a:p>
            <a:pPr lvl="1"/>
            <a:r>
              <a:rPr lang="en-US" noProof="1"/>
              <a:t>Through spring balanced manual system</a:t>
            </a:r>
            <a:r>
              <a:rPr lang="en-US" dirty="0"/>
              <a:t>/</a:t>
            </a:r>
            <a:r>
              <a:rPr lang="en-US" noProof="1"/>
              <a:t>powered system worksurface height readjusted within seconds</a:t>
            </a: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Multi user</a:t>
            </a:r>
          </a:p>
        </p:txBody>
      </p:sp>
      <p:pic>
        <p:nvPicPr>
          <p:cNvPr id="6" name="Picture 5" descr="K:\Clients\Medtronic\Mounds View\Reception Counters\Images\MV Reception 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47750"/>
            <a:ext cx="376872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noProof="1"/>
              <a:t>Majority of work time accomplishing specific focused task</a:t>
            </a:r>
          </a:p>
          <a:p>
            <a:r>
              <a:rPr lang="en-US" noProof="1"/>
              <a:t>For example, customer service representative majority of day on computer and telephone performing computer lookup activities</a:t>
            </a:r>
          </a:p>
          <a:p>
            <a:r>
              <a:rPr lang="en-US" noProof="1"/>
              <a:t>Physically job demands are concentrated in single area</a:t>
            </a:r>
          </a:p>
          <a:p>
            <a:r>
              <a:rPr lang="en-US" noProof="1"/>
              <a:t>Efficient set up is critical because user tends to maintain sustained position to perform activities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Single-task</a:t>
            </a:r>
          </a:p>
        </p:txBody>
      </p:sp>
      <p:pic>
        <p:nvPicPr>
          <p:cNvPr id="6" name="Picture 5" descr="K:\Clients\Medtronic\World Headquarters\Ergonomics Website Revision\Images\Potential Medtronic EE pics\Raw\Mohamed 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8953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Manual/Handouts</a:t>
            </a:r>
          </a:p>
          <a:p>
            <a:r>
              <a:rPr lang="en-US" dirty="0"/>
              <a:t>Workshop Schedule</a:t>
            </a:r>
          </a:p>
          <a:p>
            <a:pPr lvl="1"/>
            <a:r>
              <a:rPr lang="en-US" dirty="0"/>
              <a:t>Starting/ending  times </a:t>
            </a:r>
          </a:p>
          <a:p>
            <a:pPr lvl="1"/>
            <a:r>
              <a:rPr lang="en-US" dirty="0"/>
              <a:t>Breaks</a:t>
            </a:r>
          </a:p>
          <a:p>
            <a:r>
              <a:rPr lang="en-US" dirty="0"/>
              <a:t>Rest rooms</a:t>
            </a:r>
          </a:p>
          <a:p>
            <a:r>
              <a:rPr lang="en-US" dirty="0"/>
              <a:t>Fire exits</a:t>
            </a:r>
          </a:p>
          <a:p>
            <a:r>
              <a:rPr lang="en-US" dirty="0"/>
              <a:t>Telephones</a:t>
            </a:r>
          </a:p>
          <a:p>
            <a:r>
              <a:rPr lang="en-US" dirty="0"/>
              <a:t>Messages</a:t>
            </a:r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Logistics</a:t>
            </a:r>
          </a:p>
        </p:txBody>
      </p:sp>
      <p:pic>
        <p:nvPicPr>
          <p:cNvPr id="45057" name="Picture 1" descr="C:\Users\HP\Downloads\check_off_with_pencil_8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71550"/>
            <a:ext cx="4223657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D367F5F-54D4-4BFE-BA53-4F99C7284EB2}"/>
              </a:ext>
            </a:extLst>
          </p:cNvPr>
          <p:cNvSpPr txBox="1">
            <a:spLocks/>
          </p:cNvSpPr>
          <p:nvPr/>
        </p:nvSpPr>
        <p:spPr>
          <a:xfrm>
            <a:off x="8567057" y="4667250"/>
            <a:ext cx="48052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1DC39A5-CBD4-4EE3-AF5C-5231036AF9AD}" type="slidenum">
              <a:rPr lang="en-US" sz="1350" smtClean="0">
                <a:solidFill>
                  <a:srgbClr val="E7E6E6">
                    <a:lumMod val="50000"/>
                  </a:srgbClr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sz="135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lnSpcReduction="10000"/>
          </a:bodyPr>
          <a:lstStyle/>
          <a:p>
            <a:r>
              <a:rPr lang="en-US" noProof="1"/>
              <a:t>Number of different tasks need to be accomplished</a:t>
            </a:r>
          </a:p>
          <a:p>
            <a:pPr lvl="1"/>
            <a:r>
              <a:rPr lang="en-US" dirty="0"/>
              <a:t>C</a:t>
            </a:r>
            <a:r>
              <a:rPr lang="en-US" noProof="1"/>
              <a:t>omputer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noProof="1"/>
              <a:t>elephone</a:t>
            </a:r>
            <a:endParaRPr lang="en-US" dirty="0"/>
          </a:p>
          <a:p>
            <a:pPr lvl="1"/>
            <a:r>
              <a:rPr lang="en-US" dirty="0"/>
              <a:t>W</a:t>
            </a:r>
            <a:r>
              <a:rPr lang="en-US" noProof="1"/>
              <a:t>riting workstation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noProof="1"/>
              <a:t>ttending meetings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noProof="1"/>
              <a:t>nd so on</a:t>
            </a:r>
            <a:endParaRPr lang="en-US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Multi-task</a:t>
            </a:r>
          </a:p>
        </p:txBody>
      </p:sp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895350"/>
            <a:ext cx="4038600" cy="331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/>
          </a:bodyPr>
          <a:lstStyle/>
          <a:p>
            <a:r>
              <a:rPr lang="en-US" dirty="0"/>
              <a:t>Computer</a:t>
            </a:r>
          </a:p>
          <a:p>
            <a:r>
              <a:rPr lang="en-US" dirty="0"/>
              <a:t>Telephone</a:t>
            </a:r>
          </a:p>
          <a:p>
            <a:r>
              <a:rPr lang="en-US" dirty="0"/>
              <a:t>Read</a:t>
            </a:r>
          </a:p>
          <a:p>
            <a:r>
              <a:rPr lang="en-US" dirty="0"/>
              <a:t>Write</a:t>
            </a:r>
          </a:p>
          <a:p>
            <a:r>
              <a:rPr lang="en-US" dirty="0"/>
              <a:t>Meetings</a:t>
            </a:r>
          </a:p>
          <a:p>
            <a:r>
              <a:rPr lang="en-US" dirty="0"/>
              <a:t>Misc</a:t>
            </a:r>
          </a:p>
          <a:p>
            <a:r>
              <a:rPr lang="en-US" dirty="0"/>
              <a:t>Other</a:t>
            </a:r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1"/>
              <a:t>Work Activity</a:t>
            </a:r>
            <a:endParaRPr lang="en-US" dirty="0"/>
          </a:p>
        </p:txBody>
      </p:sp>
      <p:pic>
        <p:nvPicPr>
          <p:cNvPr id="533506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428750"/>
            <a:ext cx="4114800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noProof="1"/>
              <a:t>In ideal world, dimensions of office workstation are determined exclusively by job tasks</a:t>
            </a:r>
          </a:p>
          <a:p>
            <a:pPr lvl="1"/>
            <a:r>
              <a:rPr lang="en-US" dirty="0"/>
              <a:t>S</a:t>
            </a:r>
            <a:r>
              <a:rPr lang="en-US" noProof="1"/>
              <a:t>ome very focused single-task workstations 36 </a:t>
            </a:r>
            <a:r>
              <a:rPr lang="en-US" dirty="0"/>
              <a:t>sq ft</a:t>
            </a:r>
          </a:p>
          <a:p>
            <a:pPr lvl="1"/>
            <a:r>
              <a:rPr lang="en-US" dirty="0"/>
              <a:t>M</a:t>
            </a:r>
            <a:r>
              <a:rPr lang="en-US" noProof="1"/>
              <a:t>ultitask workstation 120 sq ft or even more</a:t>
            </a: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Floor Space </a:t>
            </a:r>
          </a:p>
        </p:txBody>
      </p:sp>
      <p:pic>
        <p:nvPicPr>
          <p:cNvPr id="136196" name="Picture 4" descr="T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3400" y="819150"/>
            <a:ext cx="1905000" cy="142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197" name="Picture 5" descr="T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53200" y="2075960"/>
            <a:ext cx="2299838" cy="268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7" descr="floorplans_h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24400" y="666750"/>
            <a:ext cx="3962400" cy="4182533"/>
          </a:xfrm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We do not Live in an Ideal World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914400"/>
            <a:ext cx="3886200" cy="3086100"/>
          </a:xfrm>
        </p:spPr>
        <p:txBody>
          <a:bodyPr>
            <a:normAutofit fontScale="70000" lnSpcReduction="20000"/>
          </a:bodyPr>
          <a:lstStyle/>
          <a:p>
            <a:r>
              <a:rPr lang="en-US" noProof="1"/>
              <a:t>Floor space may be determined by host of factors not relative to job task</a:t>
            </a:r>
          </a:p>
          <a:p>
            <a:r>
              <a:rPr lang="en-US" noProof="1"/>
              <a:t>Does not negate need to perform an effective job analysis to make recommendations</a:t>
            </a:r>
          </a:p>
          <a:p>
            <a:r>
              <a:rPr lang="en-US" noProof="1"/>
              <a:t>Does cause us in many cases to be quite creative!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Objectives of chair</a:t>
            </a:r>
          </a:p>
          <a:p>
            <a:pPr lvl="1"/>
            <a:r>
              <a:rPr lang="en-US" noProof="1"/>
              <a:t>Support body and limbs to provide relief from weight bearing</a:t>
            </a:r>
          </a:p>
          <a:p>
            <a:pPr lvl="1"/>
            <a:r>
              <a:rPr lang="en-US" noProof="1"/>
              <a:t>Provide stable base or platform for body and limbs</a:t>
            </a:r>
          </a:p>
          <a:p>
            <a:pPr lvl="1"/>
            <a:r>
              <a:rPr lang="en-US" noProof="1"/>
              <a:t>Position user at correct height and reach relationship to worksurface and tasks at hand</a:t>
            </a:r>
          </a:p>
          <a:p>
            <a:pPr lvl="1"/>
            <a:r>
              <a:rPr lang="en-US" noProof="1"/>
              <a:t>Allow for easy change in position/movement of user</a:t>
            </a:r>
          </a:p>
        </p:txBody>
      </p:sp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Chair</a:t>
            </a:r>
          </a:p>
        </p:txBody>
      </p:sp>
      <p:pic>
        <p:nvPicPr>
          <p:cNvPr id="6" name="Picture 5" descr="J2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895350"/>
            <a:ext cx="2463800" cy="36957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23" descr="supportstan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734609" y="1386165"/>
            <a:ext cx="1312503" cy="2867820"/>
          </a:xfrm>
        </p:spPr>
      </p:pic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Types of Seating Systems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819150"/>
            <a:ext cx="3886200" cy="3086100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Number of seating systems available in workplace</a:t>
            </a:r>
          </a:p>
          <a:p>
            <a:pPr lvl="1"/>
            <a:r>
              <a:rPr lang="en-US" noProof="1"/>
              <a:t>Office chairs</a:t>
            </a:r>
          </a:p>
          <a:p>
            <a:pPr lvl="1"/>
            <a:r>
              <a:rPr lang="en-US" noProof="1"/>
              <a:t>Stools</a:t>
            </a:r>
          </a:p>
          <a:p>
            <a:pPr lvl="1"/>
            <a:r>
              <a:rPr lang="en-US" noProof="1"/>
              <a:t>Lean platforms</a:t>
            </a:r>
            <a:endParaRPr lang="en-US" dirty="0"/>
          </a:p>
          <a:p>
            <a:pPr lvl="1"/>
            <a:r>
              <a:rPr lang="en-US" dirty="0"/>
              <a:t>O</a:t>
            </a:r>
            <a:r>
              <a:rPr lang="en-US" noProof="1"/>
              <a:t>ther miscellaneous seating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638800" y="1602463"/>
            <a:ext cx="1676400" cy="2680097"/>
            <a:chOff x="3600" y="1680"/>
            <a:chExt cx="988" cy="1739"/>
          </a:xfrm>
        </p:grpSpPr>
        <p:pic>
          <p:nvPicPr>
            <p:cNvPr id="142343" name="Picture 7" descr="Spider chai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00" y="1680"/>
              <a:ext cx="892" cy="1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64" name="Rectangle 9"/>
            <p:cNvSpPr>
              <a:spLocks noChangeArrowheads="1"/>
            </p:cNvSpPr>
            <p:nvPr/>
          </p:nvSpPr>
          <p:spPr bwMode="auto">
            <a:xfrm>
              <a:off x="4033" y="1680"/>
              <a:ext cx="479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665" name="Rectangle 10"/>
            <p:cNvSpPr>
              <a:spLocks noChangeArrowheads="1"/>
            </p:cNvSpPr>
            <p:nvPr/>
          </p:nvSpPr>
          <p:spPr bwMode="auto">
            <a:xfrm>
              <a:off x="4492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534530" name="Picture 2" descr="Aeron_Chair"/>
          <p:cNvPicPr>
            <a:picLocks noChangeAspect="1" noChangeArrowheads="1"/>
          </p:cNvPicPr>
          <p:nvPr/>
        </p:nvPicPr>
        <p:blipFill rotWithShape="1">
          <a:blip r:embed="rId5" cstate="print"/>
          <a:srcRect l="9098" r="15506"/>
          <a:stretch/>
        </p:blipFill>
        <p:spPr bwMode="auto">
          <a:xfrm>
            <a:off x="3581400" y="1602463"/>
            <a:ext cx="1894512" cy="24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noProof="1"/>
              <a:t>Type, use and efficiency of chair are critical elements</a:t>
            </a:r>
          </a:p>
          <a:p>
            <a:r>
              <a:rPr lang="en-US" noProof="1"/>
              <a:t>Acceptable chair criteria determined by:</a:t>
            </a:r>
          </a:p>
          <a:p>
            <a:pPr lvl="1"/>
            <a:r>
              <a:rPr lang="en-US" noProof="1"/>
              <a:t>Type of job activities performed</a:t>
            </a:r>
          </a:p>
          <a:p>
            <a:pPr lvl="1"/>
            <a:r>
              <a:rPr lang="en-US" noProof="1"/>
              <a:t>Size and shape of user</a:t>
            </a:r>
          </a:p>
          <a:p>
            <a:pPr lvl="1"/>
            <a:r>
              <a:rPr lang="en-US" noProof="1"/>
              <a:t>Duration of time spent in chair</a:t>
            </a:r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Chair Criteria</a:t>
            </a:r>
          </a:p>
        </p:txBody>
      </p:sp>
      <p:pic>
        <p:nvPicPr>
          <p:cNvPr id="535554" name="Picture 2" descr="K:\Clients\Medtronic\World Headquarters\Ergonomics Website Revision\Images\Potential Medtronic EE pics\Raw\Ahm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971550"/>
            <a:ext cx="26670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Does the chair have at least 5 legs?</a:t>
            </a:r>
          </a:p>
          <a:p>
            <a:r>
              <a:rPr lang="en-US" dirty="0"/>
              <a:t>Does the chair roll easily on the floor surface?</a:t>
            </a:r>
          </a:p>
          <a:p>
            <a:pPr lvl="1"/>
            <a:r>
              <a:rPr lang="en-US" dirty="0"/>
              <a:t>Hard caster on soft floor</a:t>
            </a:r>
          </a:p>
          <a:p>
            <a:pPr lvl="1"/>
            <a:r>
              <a:rPr lang="en-US" dirty="0"/>
              <a:t>Soft caster on hard floor</a:t>
            </a:r>
          </a:p>
        </p:txBody>
      </p:sp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Legs and Casters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5486400" y="9628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74A48-74DE-4044-977C-150FAD7E0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12" y="2502261"/>
            <a:ext cx="3447663" cy="2367395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0870C5F8-571B-4B24-B776-B7184D24B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0"/>
          <a:stretch/>
        </p:blipFill>
        <p:spPr>
          <a:xfrm>
            <a:off x="5538788" y="750422"/>
            <a:ext cx="2767012" cy="177088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Does the chair’s seatpan height adjust up and down?</a:t>
            </a:r>
          </a:p>
        </p:txBody>
      </p:sp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Seatpan - Height</a:t>
            </a: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5748338" y="1964204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5477" name="Picture 4" descr="D:\Clients\Medtronic\Policy and Procedure\Office Policy Project\Medtronic Ergonomics\images\chair_equa_seatpan_heigh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54880" y="914400"/>
            <a:ext cx="3931920" cy="2854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Does the chair’s seatpan tilt up and down?</a:t>
            </a:r>
          </a:p>
        </p:txBody>
      </p:sp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Seatpan - Tilt</a:t>
            </a: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5384800" y="17034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6501" name="Picture 4" descr="D:\Clients\Medtronic\Policy and Procedure\Office Policy Project\Medtronic Ergonomics\images\chair_aeron_seat_til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54880" y="914400"/>
            <a:ext cx="3931920" cy="281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815" y="857250"/>
            <a:ext cx="9128370" cy="457200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en-US" dirty="0"/>
              <a:t>Describe successful office workspace . . .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to accomplish?</a:t>
            </a:r>
          </a:p>
        </p:txBody>
      </p:sp>
      <p:pic>
        <p:nvPicPr>
          <p:cNvPr id="576514" name="Picture 2"/>
          <p:cNvPicPr>
            <a:picLocks noChangeAspect="1" noChangeArrowheads="1"/>
          </p:cNvPicPr>
          <p:nvPr/>
        </p:nvPicPr>
        <p:blipFill>
          <a:blip r:embed="rId2" cstate="print"/>
          <a:srcRect t="14444" b="18000"/>
          <a:stretch>
            <a:fillRect/>
          </a:stretch>
        </p:blipFill>
        <p:spPr bwMode="auto">
          <a:xfrm>
            <a:off x="1828800" y="1504950"/>
            <a:ext cx="5715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Can you adjust the seatpan tension?</a:t>
            </a:r>
          </a:p>
        </p:txBody>
      </p:sp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Seatpan - Tension</a:t>
            </a: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5326063" y="10938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7525" name="Picture 4" descr="D:\Clients\Medtronic\Policy and Procedure\Office Policy Project\Medtronic Ergonomics\images\chair_equa_rock_tension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54880" y="914400"/>
            <a:ext cx="3931920" cy="313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Does the chair’s seat slide/move forward or backward?</a:t>
            </a:r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Seatpan - Depth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5514975" y="16272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8549" name="Picture 4" descr="D:\Clients\Medtronic\Policy and Procedure\Office Policy Project\Medtronic Ergonomics\images\chair_checklist_seatpan_slide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52974" y="914400"/>
            <a:ext cx="3931920" cy="302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pic>
        <p:nvPicPr>
          <p:cNvPr id="78852" name="Picture 5" descr="chair back support not big enough"/>
          <p:cNvPicPr>
            <a:picLocks noChangeAspect="1" noChangeArrowheads="1"/>
          </p:cNvPicPr>
          <p:nvPr/>
        </p:nvPicPr>
        <p:blipFill>
          <a:blip r:embed="rId3" cstate="print"/>
          <a:srcRect r="4018"/>
          <a:stretch>
            <a:fillRect/>
          </a:stretch>
        </p:blipFill>
        <p:spPr bwMode="auto">
          <a:xfrm>
            <a:off x="5181599" y="1034238"/>
            <a:ext cx="2687389" cy="167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3" name="Picture 6" descr="chair seat pan too shallow"/>
          <p:cNvPicPr>
            <a:picLocks noChangeAspect="1" noChangeArrowheads="1"/>
          </p:cNvPicPr>
          <p:nvPr/>
        </p:nvPicPr>
        <p:blipFill>
          <a:blip r:embed="rId4" cstate="print"/>
          <a:srcRect l="1038" r="2980"/>
          <a:stretch>
            <a:fillRect/>
          </a:stretch>
        </p:blipFill>
        <p:spPr bwMode="auto">
          <a:xfrm>
            <a:off x="5181600" y="2344701"/>
            <a:ext cx="2687836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854" name="Line 7"/>
          <p:cNvSpPr>
            <a:spLocks noChangeShapeType="1"/>
          </p:cNvSpPr>
          <p:nvPr/>
        </p:nvSpPr>
        <p:spPr bwMode="auto">
          <a:xfrm>
            <a:off x="8382000" y="369473"/>
            <a:ext cx="0" cy="24003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78855" name="Line 8"/>
          <p:cNvSpPr>
            <a:spLocks noChangeShapeType="1"/>
          </p:cNvSpPr>
          <p:nvPr/>
        </p:nvSpPr>
        <p:spPr bwMode="auto">
          <a:xfrm flipH="1">
            <a:off x="4876800" y="931192"/>
            <a:ext cx="29860" cy="3963898"/>
          </a:xfrm>
          <a:prstGeom prst="line">
            <a:avLst/>
          </a:prstGeom>
          <a:noFill/>
          <a:ln w="1143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5800" y="986613"/>
            <a:ext cx="3505200" cy="33147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b="1">
                <a:latin typeface="+mn-lt"/>
              </a:defRPr>
            </a:lvl1pPr>
            <a:lvl2pPr marL="621792" indent="-22860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Verdana"/>
              <a:buChar char="◦"/>
              <a:defRPr kumimoji="0" sz="2400">
                <a:latin typeface="+mn-lt"/>
              </a:defRPr>
            </a:lvl2pPr>
            <a:lvl3pPr marL="859536" indent="-22860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 2"/>
              <a:buChar char=""/>
              <a:defRPr kumimoji="0" sz="2000">
                <a:latin typeface="+mn-lt"/>
              </a:defRPr>
            </a:lvl3pPr>
            <a:lvl4pPr marL="1143000" indent="-22860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900">
                <a:latin typeface="+mn-lt"/>
              </a:defRPr>
            </a:lvl4pPr>
            <a:lvl5pPr marL="1371600" indent="-22860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 2"/>
              <a:buChar char=""/>
              <a:defRPr kumimoji="0" sz="1800">
                <a:latin typeface="+mn-lt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>
                <a:latin typeface="+mn-lt"/>
              </a:defRPr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>
                <a:latin typeface="+mn-lt"/>
              </a:defRPr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>
                <a:latin typeface="+mn-lt"/>
              </a:defRPr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>
                <a:latin typeface="+mn-lt"/>
              </a:defRPr>
            </a:lvl9pPr>
            <a:extLst/>
          </a:lstStyle>
          <a:p>
            <a:r>
              <a:rPr lang="en-US" dirty="0"/>
              <a:t>Does the chair fit the individual?</a:t>
            </a:r>
          </a:p>
          <a:p>
            <a:pPr lvl="1"/>
            <a:r>
              <a:rPr lang="en-US" dirty="0"/>
              <a:t>This gentleman is 7’ tall!</a:t>
            </a:r>
          </a:p>
          <a:p>
            <a:pPr lvl="1"/>
            <a:r>
              <a:rPr lang="en-US" dirty="0"/>
              <a:t>Arrows point to back of knee and front edge of seatpan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81599" y="3100027"/>
            <a:ext cx="1074955" cy="627057"/>
            <a:chOff x="5029200" y="2876550"/>
            <a:chExt cx="914400" cy="533400"/>
          </a:xfrm>
        </p:grpSpPr>
        <p:sp>
          <p:nvSpPr>
            <p:cNvPr id="10" name="Up Arrow 9"/>
            <p:cNvSpPr/>
            <p:nvPr/>
          </p:nvSpPr>
          <p:spPr>
            <a:xfrm>
              <a:off x="5029200" y="28765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5715000" y="29527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Does chair’s back support move up and down?</a:t>
            </a:r>
          </a:p>
        </p:txBody>
      </p:sp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Support - Height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5791200" y="1072426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1621" name="Picture 4" descr="D:\Clients\Medtronic\Policy and Procedure\Office Policy Project\Medtronic Ergonomics\images\chair_checklist_back_support_heigh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54880" y="914397"/>
            <a:ext cx="3840480" cy="367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Does chair’s back support angle forward or backward?</a:t>
            </a:r>
          </a:p>
        </p:txBody>
      </p:sp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Support - Angle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4732338" y="144271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2645" name="Picture 4" descr="D:\Clients\Medtronic\Policy and Procedure\Office Policy Project\Medtronic Ergonomics\images\chair_checklist_back_support_angle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54880" y="914400"/>
            <a:ext cx="3840480" cy="368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noProof="1"/>
              <a:t>Suitable cushion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noProof="1"/>
              <a:t>oam density</a:t>
            </a:r>
            <a:endParaRPr lang="en-US" dirty="0"/>
          </a:p>
          <a:p>
            <a:pPr lvl="1"/>
            <a:r>
              <a:rPr lang="en-US" dirty="0"/>
              <a:t>W</a:t>
            </a:r>
            <a:r>
              <a:rPr lang="en-US" noProof="1"/>
              <a:t>earability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noProof="1"/>
              <a:t>reathability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noProof="1"/>
              <a:t>ype of material (fabric or rubberized)</a:t>
            </a: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Cushion</a:t>
            </a:r>
          </a:p>
        </p:txBody>
      </p:sp>
      <p:pic>
        <p:nvPicPr>
          <p:cNvPr id="155652" name="Picture 4" descr="WS 5-9a back height"/>
          <p:cNvPicPr>
            <a:picLocks noChangeAspect="1" noChangeArrowheads="1"/>
          </p:cNvPicPr>
          <p:nvPr/>
        </p:nvPicPr>
        <p:blipFill rotWithShape="1">
          <a:blip r:embed="rId3" cstate="print"/>
          <a:srcRect b="12673"/>
          <a:stretch/>
        </p:blipFill>
        <p:spPr bwMode="auto">
          <a:xfrm>
            <a:off x="4754880" y="914401"/>
            <a:ext cx="384048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Do chair’s armrests adjust</a:t>
            </a:r>
          </a:p>
          <a:p>
            <a:pPr lvl="1"/>
            <a:r>
              <a:rPr lang="en-US" dirty="0"/>
              <a:t>Up and down</a:t>
            </a:r>
          </a:p>
          <a:p>
            <a:pPr lvl="1"/>
            <a:r>
              <a:rPr lang="en-US" dirty="0"/>
              <a:t>Side-to-side</a:t>
            </a:r>
          </a:p>
          <a:p>
            <a:pPr lvl="1"/>
            <a:r>
              <a:rPr lang="en-US" dirty="0"/>
              <a:t>Rotate</a:t>
            </a:r>
          </a:p>
        </p:txBody>
      </p:sp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Armrests Adjust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6372225" y="15724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3669" name="Picture 4" descr="D:\Clients\Medtronic\Policy and Procedure\Office Policy Project\Medtronic Ergonomics\images\chair_checklist_armrests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754880" y="914400"/>
            <a:ext cx="3840480" cy="356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Easy to reach</a:t>
            </a:r>
          </a:p>
          <a:p>
            <a:r>
              <a:rPr lang="en-US" dirty="0"/>
              <a:t>Easy to manipulate</a:t>
            </a:r>
          </a:p>
          <a:p>
            <a:r>
              <a:rPr lang="en-US" dirty="0"/>
              <a:t>Should not intimidate</a:t>
            </a:r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Adjustment levers/knobs/controls</a:t>
            </a:r>
          </a:p>
        </p:txBody>
      </p:sp>
      <p:pic>
        <p:nvPicPr>
          <p:cNvPr id="159748" name="Picture 4" descr="WS 5-7 seatpan tens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0" y="2114550"/>
            <a:ext cx="5805488" cy="195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8625" y="874514"/>
            <a:ext cx="4114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Therapeutically, exercise balls used in clinical settings as treatment modalities</a:t>
            </a:r>
          </a:p>
          <a:p>
            <a:pPr lvl="1"/>
            <a:r>
              <a:rPr lang="en-US" sz="1600" dirty="0"/>
              <a:t>Improve spinal stability</a:t>
            </a:r>
          </a:p>
          <a:p>
            <a:r>
              <a:rPr lang="en-US" sz="1800" dirty="0"/>
              <a:t>Over past several years, use of exercise balls in place of or in addition to task chairs</a:t>
            </a:r>
          </a:p>
          <a:p>
            <a:pPr lvl="1"/>
            <a:r>
              <a:rPr lang="en-US" sz="1600" dirty="0"/>
              <a:t>Currently only anecdotal evidence exists to support full-time use</a:t>
            </a:r>
          </a:p>
          <a:p>
            <a:r>
              <a:rPr lang="en-US" sz="1800" dirty="0"/>
              <a:t>Most ergonomists advocate for properly sized/properly adjusted office task chairs rather than use of fulltime ball chairs</a:t>
            </a:r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Ball Chairs?</a:t>
            </a:r>
          </a:p>
        </p:txBody>
      </p:sp>
      <p:pic>
        <p:nvPicPr>
          <p:cNvPr id="536578" name="Picture 2" descr="K:\Clients\Medtronic\World Headquarters\Ergonomics Website Revision\Images\Potential Medtronic EE pics\Raw\Weske (5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410200" y="91440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857250"/>
            <a:ext cx="4114800" cy="40767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30/30/30 Rule of Physical Movement</a:t>
            </a:r>
          </a:p>
          <a:p>
            <a:pPr lvl="1"/>
            <a:r>
              <a:rPr lang="en-US" dirty="0"/>
              <a:t>Physically active micro-breaks 30 seconds in length</a:t>
            </a:r>
          </a:p>
          <a:p>
            <a:pPr lvl="1"/>
            <a:r>
              <a:rPr lang="en-US" dirty="0"/>
              <a:t>Taken about every 30 minutes</a:t>
            </a:r>
          </a:p>
          <a:p>
            <a:pPr lvl="1"/>
            <a:r>
              <a:rPr lang="en-US" dirty="0"/>
              <a:t>Practiced for next 30 days to make it a habit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Reduce tissue compression and joint stiffness</a:t>
            </a:r>
          </a:p>
          <a:p>
            <a:pPr lvl="1"/>
            <a:r>
              <a:rPr lang="en-US" dirty="0"/>
              <a:t>Enhance circulation</a:t>
            </a:r>
          </a:p>
          <a:p>
            <a:pPr lvl="1"/>
            <a:r>
              <a:rPr lang="en-US" dirty="0"/>
              <a:t>Improve overall comfort levels. </a:t>
            </a:r>
          </a:p>
          <a:p>
            <a:r>
              <a:rPr lang="en-US" dirty="0"/>
              <a:t>Encourage person to figure out reminders that work for them</a:t>
            </a:r>
          </a:p>
          <a:p>
            <a:pPr lvl="1"/>
            <a:r>
              <a:rPr lang="en-US" dirty="0"/>
              <a:t>Post-it notes</a:t>
            </a:r>
          </a:p>
          <a:p>
            <a:pPr lvl="1"/>
            <a:r>
              <a:rPr lang="en-US" dirty="0"/>
              <a:t>Buddy approach</a:t>
            </a:r>
          </a:p>
          <a:p>
            <a:pPr lvl="1"/>
            <a:r>
              <a:rPr lang="en-US" dirty="0"/>
              <a:t>Drink a lot of water</a:t>
            </a:r>
          </a:p>
          <a:p>
            <a:pPr lvl="1"/>
            <a:r>
              <a:rPr lang="en-US" dirty="0"/>
              <a:t>Set reminders on their calendar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Micro-breaks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FF7CF-4662-40E5-91E8-0544AB78D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2390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600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Look carefully at the words</a:t>
            </a:r>
          </a:p>
          <a:p>
            <a:r>
              <a:rPr lang="en-US" dirty="0"/>
              <a:t>Do you see any pattern or trend? </a:t>
            </a:r>
          </a:p>
          <a:p>
            <a:r>
              <a:rPr lang="en-US" dirty="0"/>
              <a:t>Is there a predominant theme? 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careful examination</a:t>
            </a:r>
          </a:p>
        </p:txBody>
      </p:sp>
      <p:pic>
        <p:nvPicPr>
          <p:cNvPr id="3" name="Picture 2" descr="A picture containing computer, sign, table&#10;&#10;Description automatically generated">
            <a:extLst>
              <a:ext uri="{FF2B5EF4-FFF2-40B4-BE49-F238E27FC236}">
                <a16:creationId xmlns:a16="http://schemas.microsoft.com/office/drawing/2014/main" id="{9EEE48E4-5E9F-452D-8260-70B0B8850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062272"/>
            <a:ext cx="3967229" cy="37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0891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399"/>
            <a:ext cx="3886199" cy="37158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Bo</a:t>
            </a:r>
            <a:r>
              <a:rPr lang="en-US" noProof="1"/>
              <a:t>dy not designed to sit 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noProof="1"/>
              <a:t>articularly for long periods</a:t>
            </a:r>
          </a:p>
          <a:p>
            <a:pPr lvl="1"/>
            <a:r>
              <a:rPr lang="en-US" noProof="1"/>
              <a:t>Studies determined even when seated in well-supported postures </a:t>
            </a:r>
            <a:endParaRPr lang="en-US" dirty="0"/>
          </a:p>
          <a:p>
            <a:pPr lvl="1"/>
            <a:r>
              <a:rPr lang="en-US" dirty="0"/>
              <a:t>H</a:t>
            </a:r>
            <a:r>
              <a:rPr lang="en-US" noProof="1"/>
              <a:t>ow soon do we want to move?</a:t>
            </a:r>
          </a:p>
          <a:p>
            <a:pPr lvl="1"/>
            <a:r>
              <a:rPr lang="en-US" noProof="1"/>
              <a:t>About every 20 to 30 minutes!</a:t>
            </a:r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Art of </a:t>
            </a:r>
            <a:r>
              <a:rPr lang="en-US" dirty="0"/>
              <a:t>S</a:t>
            </a:r>
            <a:r>
              <a:rPr lang="en-US" noProof="1"/>
              <a:t>itting</a:t>
            </a:r>
          </a:p>
        </p:txBody>
      </p:sp>
      <p:pic>
        <p:nvPicPr>
          <p:cNvPr id="163844" name="Picture 4" descr="Chair wth arm rest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 bwMode="auto">
          <a:xfrm>
            <a:off x="5486400" y="1047750"/>
            <a:ext cx="2368868" cy="3715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7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noProof="1"/>
              <a:t>Three-point contact</a:t>
            </a:r>
            <a:endParaRPr lang="en-US" dirty="0"/>
          </a:p>
          <a:p>
            <a:pPr lvl="1"/>
            <a:r>
              <a:rPr lang="en-US" dirty="0"/>
              <a:t>Sacrum/Trunk</a:t>
            </a:r>
          </a:p>
          <a:p>
            <a:pPr lvl="1"/>
            <a:r>
              <a:rPr lang="en-US" dirty="0"/>
              <a:t>Hips/Thighs</a:t>
            </a:r>
          </a:p>
          <a:p>
            <a:pPr lvl="1"/>
            <a:r>
              <a:rPr lang="en-US" dirty="0"/>
              <a:t>Feet/Floor</a:t>
            </a:r>
          </a:p>
          <a:p>
            <a:pPr lvl="1"/>
            <a:endParaRPr lang="en-US" noProof="1"/>
          </a:p>
        </p:txBody>
      </p:sp>
      <p:sp>
        <p:nvSpPr>
          <p:cNvPr id="436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Sitting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1" y="819150"/>
            <a:ext cx="3886199" cy="3657600"/>
            <a:chOff x="2448" y="688"/>
            <a:chExt cx="3276" cy="3072"/>
          </a:xfrm>
        </p:grpSpPr>
        <p:pic>
          <p:nvPicPr>
            <p:cNvPr id="436228" name="Picture 1028" descr="three point contac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66" y="688"/>
              <a:ext cx="1958" cy="3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046" name="AutoShape 1029"/>
            <p:cNvSpPr>
              <a:spLocks noChangeArrowheads="1"/>
            </p:cNvSpPr>
            <p:nvPr/>
          </p:nvSpPr>
          <p:spPr bwMode="auto">
            <a:xfrm>
              <a:off x="2448" y="3258"/>
              <a:ext cx="2256" cy="336"/>
            </a:xfrm>
            <a:prstGeom prst="rightArrow">
              <a:avLst>
                <a:gd name="adj1" fmla="val 50000"/>
                <a:gd name="adj2" fmla="val 16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7" name="AutoShape 1030"/>
            <p:cNvSpPr>
              <a:spLocks noChangeArrowheads="1"/>
            </p:cNvSpPr>
            <p:nvPr/>
          </p:nvSpPr>
          <p:spPr bwMode="auto">
            <a:xfrm>
              <a:off x="3072" y="1872"/>
              <a:ext cx="864" cy="336"/>
            </a:xfrm>
            <a:prstGeom prst="rightArrow">
              <a:avLst>
                <a:gd name="adj1" fmla="val 50000"/>
                <a:gd name="adj2" fmla="val 64286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8" name="AutoShape 1031"/>
            <p:cNvSpPr>
              <a:spLocks noChangeArrowheads="1"/>
            </p:cNvSpPr>
            <p:nvPr/>
          </p:nvSpPr>
          <p:spPr bwMode="auto">
            <a:xfrm>
              <a:off x="2784" y="248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61" name="Picture 9" descr="perfect 90 9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33900" y="971550"/>
            <a:ext cx="3505200" cy="3823855"/>
          </a:xfrm>
        </p:spPr>
      </p:pic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Sitting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914400"/>
            <a:ext cx="3886200" cy="3086100"/>
          </a:xfrm>
        </p:spPr>
        <p:txBody>
          <a:bodyPr/>
          <a:lstStyle/>
          <a:p>
            <a:r>
              <a:rPr lang="en-US" noProof="1"/>
              <a:t>90/90 seated posture?</a:t>
            </a:r>
            <a:endParaRPr lang="en-US" dirty="0"/>
          </a:p>
          <a:p>
            <a:pPr lvl="1"/>
            <a:r>
              <a:rPr lang="en-US" dirty="0"/>
              <a:t>Only in drawings!</a:t>
            </a:r>
            <a:r>
              <a:rPr lang="en-US" noProof="1"/>
              <a:t> </a:t>
            </a:r>
          </a:p>
          <a:p>
            <a:pPr lvl="1"/>
            <a:r>
              <a:rPr lang="en-US" noProof="1"/>
              <a:t>Most people will sit at 95 to 110 degrees at hips and knees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13" descr="chair_perch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069914" y="857251"/>
            <a:ext cx="1645086" cy="185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Sitting styles</a:t>
            </a:r>
          </a:p>
        </p:txBody>
      </p:sp>
      <p:pic>
        <p:nvPicPr>
          <p:cNvPr id="123909" name="Picture 15" descr="chair_slouch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927289" y="857250"/>
            <a:ext cx="202027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8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819150"/>
            <a:ext cx="3886200" cy="3086100"/>
          </a:xfrm>
        </p:spPr>
        <p:txBody>
          <a:bodyPr/>
          <a:lstStyle/>
          <a:p>
            <a:r>
              <a:rPr lang="en-US" noProof="1"/>
              <a:t>Sitting styles quite varied from person to person:</a:t>
            </a:r>
          </a:p>
          <a:p>
            <a:pPr lvl="1"/>
            <a:r>
              <a:rPr lang="en-US" dirty="0"/>
              <a:t>Percher</a:t>
            </a:r>
            <a:endParaRPr lang="en-US" noProof="1"/>
          </a:p>
          <a:p>
            <a:pPr lvl="1"/>
            <a:r>
              <a:rPr lang="en-US" noProof="1"/>
              <a:t>Slouch</a:t>
            </a:r>
          </a:p>
          <a:p>
            <a:pPr lvl="1"/>
            <a:r>
              <a:rPr lang="en-US" noProof="1"/>
              <a:t>Sit crossed leg</a:t>
            </a:r>
          </a:p>
          <a:p>
            <a:pPr lvl="1"/>
            <a:r>
              <a:rPr lang="en-US" noProof="1"/>
              <a:t>Sit on leg</a:t>
            </a:r>
          </a:p>
        </p:txBody>
      </p:sp>
      <p:pic>
        <p:nvPicPr>
          <p:cNvPr id="123911" name="Picture 18" descr="chair_sit_on_l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27289" y="2876550"/>
            <a:ext cx="23158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erson sitting on a chair&#10;&#10;Description automatically generated">
            <a:extLst>
              <a:ext uri="{FF2B5EF4-FFF2-40B4-BE49-F238E27FC236}">
                <a16:creationId xmlns:a16="http://schemas.microsoft.com/office/drawing/2014/main" id="{9448E8A8-2B87-4525-B666-3C73DA369F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7" r="-1"/>
          <a:stretch/>
        </p:blipFill>
        <p:spPr>
          <a:xfrm>
            <a:off x="4083784" y="2876550"/>
            <a:ext cx="1645920" cy="188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Particular sitting style needs to be assessed</a:t>
            </a:r>
          </a:p>
          <a:p>
            <a:pPr lvl="1"/>
            <a:r>
              <a:rPr lang="en-US" noProof="1"/>
              <a:t>Habit developed over</a:t>
            </a:r>
            <a:r>
              <a:rPr lang="en-US" dirty="0"/>
              <a:t> </a:t>
            </a:r>
            <a:r>
              <a:rPr lang="en-US" noProof="1"/>
              <a:t>time</a:t>
            </a:r>
          </a:p>
          <a:p>
            <a:pPr lvl="1"/>
            <a:r>
              <a:rPr lang="en-US" noProof="1"/>
              <a:t>Response to poor workstation setup</a:t>
            </a:r>
          </a:p>
          <a:p>
            <a:pPr lvl="1"/>
            <a:r>
              <a:rPr lang="en-US" noProof="1"/>
              <a:t>Combination of both</a:t>
            </a:r>
          </a:p>
          <a:p>
            <a:pPr lvl="1"/>
            <a:r>
              <a:rPr lang="en-US" noProof="1"/>
              <a:t>What drives problem is frequency and duration of seated position</a:t>
            </a: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Sitting styles</a:t>
            </a:r>
          </a:p>
        </p:txBody>
      </p:sp>
      <p:pic>
        <p:nvPicPr>
          <p:cNvPr id="13" name="Picture 17" descr="chair_crossed_l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 bwMode="auto">
          <a:xfrm>
            <a:off x="4754880" y="914400"/>
            <a:ext cx="385885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742950"/>
            <a:ext cx="8229599" cy="1524000"/>
          </a:xfrm>
        </p:spPr>
        <p:txBody>
          <a:bodyPr>
            <a:normAutofit fontScale="70000" lnSpcReduction="20000"/>
          </a:bodyPr>
          <a:lstStyle/>
          <a:p>
            <a:r>
              <a:rPr lang="en-US" noProof="1"/>
              <a:t>Provide for </a:t>
            </a:r>
            <a:r>
              <a:rPr lang="en-US" dirty="0"/>
              <a:t>several</a:t>
            </a:r>
            <a:r>
              <a:rPr lang="en-US" noProof="1"/>
              <a:t> different acceptable postures</a:t>
            </a:r>
          </a:p>
          <a:p>
            <a:r>
              <a:rPr lang="en-US" noProof="1"/>
              <a:t>Rotate throughout day on regular basis:</a:t>
            </a:r>
          </a:p>
          <a:p>
            <a:pPr lvl="1"/>
            <a:r>
              <a:rPr lang="en-US" noProof="1"/>
              <a:t>Upright “keyboard” position</a:t>
            </a:r>
          </a:p>
          <a:p>
            <a:pPr lvl="1"/>
            <a:r>
              <a:rPr lang="en-US" noProof="1"/>
              <a:t>Semi-reclined/rocking “conversation” position</a:t>
            </a:r>
          </a:p>
          <a:p>
            <a:pPr lvl="1"/>
            <a:r>
              <a:rPr lang="en-US" noProof="1"/>
              <a:t>Standing </a:t>
            </a: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Functional seated positions</a:t>
            </a:r>
          </a:p>
        </p:txBody>
      </p:sp>
      <p:pic>
        <p:nvPicPr>
          <p:cNvPr id="171016" name="Picture 8" descr="WS 6-22 stand at worksurfac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86600" y="2038350"/>
            <a:ext cx="1536192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K:\Clients\Medtronic\Rice Creek East\WSE\Sly Ramona\IMG_0225.JPG"/>
          <p:cNvPicPr>
            <a:picLocks noChangeAspect="1"/>
          </p:cNvPicPr>
          <p:nvPr/>
        </p:nvPicPr>
        <p:blipFill>
          <a:blip r:embed="rId4" cstate="print"/>
          <a:srcRect r="25432"/>
          <a:stretch>
            <a:fillRect/>
          </a:stretch>
        </p:blipFill>
        <p:spPr bwMode="auto">
          <a:xfrm>
            <a:off x="1828800" y="2266950"/>
            <a:ext cx="234824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K:\Clients\Medtronic\Rice Creek East\WSE\Sly Ramona\IMG_0226.JPG"/>
          <p:cNvPicPr>
            <a:picLocks noChangeAspect="1"/>
          </p:cNvPicPr>
          <p:nvPr/>
        </p:nvPicPr>
        <p:blipFill>
          <a:blip r:embed="rId5" cstate="print"/>
          <a:srcRect r="30937"/>
          <a:stretch>
            <a:fillRect/>
          </a:stretch>
        </p:blipFill>
        <p:spPr bwMode="auto">
          <a:xfrm>
            <a:off x="4495800" y="2266950"/>
            <a:ext cx="230165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noProof="1"/>
              <a:t>Chairs can be pretty expensive</a:t>
            </a:r>
          </a:p>
          <a:p>
            <a:pPr lvl="1"/>
            <a:r>
              <a:rPr lang="en-US" noProof="1"/>
              <a:t>All kinds of bells and whistles</a:t>
            </a:r>
          </a:p>
          <a:p>
            <a:pPr lvl="1"/>
            <a:r>
              <a:rPr lang="en-US" noProof="1"/>
              <a:t>Chair only as good as </a:t>
            </a:r>
            <a:r>
              <a:rPr lang="en-US" dirty="0"/>
              <a:t>how it is adjusted</a:t>
            </a:r>
            <a:endParaRPr lang="en-US" noProof="1"/>
          </a:p>
          <a:p>
            <a:r>
              <a:rPr lang="en-US" noProof="1"/>
              <a:t>Some people have never adjusted their chair</a:t>
            </a:r>
          </a:p>
          <a:p>
            <a:pPr lvl="1"/>
            <a:r>
              <a:rPr lang="en-US" noProof="1"/>
              <a:t>Just sit down and go to work!</a:t>
            </a:r>
          </a:p>
          <a:p>
            <a:r>
              <a:rPr lang="en-US" noProof="1"/>
              <a:t>Bottom line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en-US" noProof="1"/>
              <a:t>eed to </a:t>
            </a:r>
            <a:r>
              <a:rPr lang="en-US" dirty="0"/>
              <a:t>initially </a:t>
            </a:r>
            <a:r>
              <a:rPr lang="en-US" noProof="1"/>
              <a:t>be able to adjust chair to fit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noProof="1"/>
              <a:t>s well as throughout day</a:t>
            </a: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Adjustment anxiety</a:t>
            </a:r>
          </a:p>
        </p:txBody>
      </p:sp>
      <p:pic>
        <p:nvPicPr>
          <p:cNvPr id="173060" name="Picture 4" descr="WS 5-9a back 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1600" y="895350"/>
            <a:ext cx="3048000" cy="333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Is chair functioning properly?</a:t>
            </a:r>
          </a:p>
          <a:p>
            <a:r>
              <a:rPr lang="en-US" dirty="0"/>
              <a:t>No maintenance problems?</a:t>
            </a:r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6037263" y="1671311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4693" name="Picture 4" descr="D:\Clients\Medtronic\Policy and Procedure\Office Policy Project\Medtronic Ergonomics\images\chair_checklist_maint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4876800" y="971550"/>
            <a:ext cx="3326854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638550"/>
          </a:xfrm>
        </p:spPr>
        <p:txBody>
          <a:bodyPr>
            <a:normAutofit fontScale="70000" lnSpcReduction="20000"/>
          </a:bodyPr>
          <a:lstStyle/>
          <a:p>
            <a:r>
              <a:rPr lang="en-US" noProof="1"/>
              <a:t>Manual (hardcopy/online)</a:t>
            </a:r>
            <a:endParaRPr lang="en-US" dirty="0"/>
          </a:p>
          <a:p>
            <a:pPr lvl="1"/>
            <a:r>
              <a:rPr lang="en-US" dirty="0"/>
              <a:t>Find and read it!</a:t>
            </a:r>
            <a:endParaRPr lang="en-US" noProof="1"/>
          </a:p>
          <a:p>
            <a:r>
              <a:rPr lang="en-US" noProof="1"/>
              <a:t>Position and support body/limbs in neutral </a:t>
            </a:r>
          </a:p>
          <a:p>
            <a:pPr lvl="1"/>
            <a:r>
              <a:rPr lang="en-US" noProof="1"/>
              <a:t>Adjust seat pan/back support tension to hold body in neutral position</a:t>
            </a:r>
          </a:p>
          <a:p>
            <a:pPr lvl="1"/>
            <a:r>
              <a:rPr lang="en-US" noProof="1"/>
              <a:t>Adjust </a:t>
            </a:r>
            <a:r>
              <a:rPr lang="en-US" dirty="0"/>
              <a:t>seat</a:t>
            </a:r>
            <a:r>
              <a:rPr lang="en-US" noProof="1"/>
              <a:t>pan height to get feet on floor with even pressure on hips and thighs</a:t>
            </a:r>
          </a:p>
          <a:p>
            <a:pPr lvl="1"/>
            <a:r>
              <a:rPr lang="en-US" noProof="1"/>
              <a:t>Adjust height and angle of back support to fill in low back curve</a:t>
            </a:r>
          </a:p>
          <a:p>
            <a:pPr lvl="1"/>
            <a:r>
              <a:rPr lang="en-US" noProof="1"/>
              <a:t>Adjust armrests to provide arm support</a:t>
            </a: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Chair Adjustment</a:t>
            </a:r>
          </a:p>
        </p:txBody>
      </p:sp>
      <p:pic>
        <p:nvPicPr>
          <p:cNvPr id="537602" name="Picture 2" descr="K:\Clients\Medtronic\World Headquarters\Ergonomics Website Revision\Images\Potential Medtronic EE pics\Raw\Weske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3398" r="14727"/>
          <a:stretch>
            <a:fillRect/>
          </a:stretch>
        </p:blipFill>
        <p:spPr bwMode="auto">
          <a:xfrm>
            <a:off x="5486400" y="895350"/>
            <a:ext cx="3155823" cy="382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1833C38-BEDB-4C4F-827D-C83DB48B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Chair – Case Study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832792-A002-45FC-AFFA-671671542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42951"/>
            <a:ext cx="8046720" cy="364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Look carefully at the words</a:t>
            </a:r>
          </a:p>
          <a:p>
            <a:r>
              <a:rPr lang="en-US" dirty="0"/>
              <a:t>Do you see any pattern or trend? </a:t>
            </a:r>
          </a:p>
          <a:p>
            <a:r>
              <a:rPr lang="en-US" dirty="0"/>
              <a:t>Is there a predominant theme? 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careful examination</a:t>
            </a:r>
          </a:p>
        </p:txBody>
      </p:sp>
      <p:pic>
        <p:nvPicPr>
          <p:cNvPr id="3" name="Picture 2" descr="A picture containing computer, sign, table&#10;&#10;Description automatically generated">
            <a:extLst>
              <a:ext uri="{FF2B5EF4-FFF2-40B4-BE49-F238E27FC236}">
                <a16:creationId xmlns:a16="http://schemas.microsoft.com/office/drawing/2014/main" id="{9EEE48E4-5E9F-452D-8260-70B0B8850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3" y="1062272"/>
            <a:ext cx="4043426" cy="3790712"/>
          </a:xfrm>
          <a:prstGeom prst="rect">
            <a:avLst/>
          </a:prstGeom>
        </p:spPr>
      </p:pic>
      <p:pic>
        <p:nvPicPr>
          <p:cNvPr id="4" name="write_on_chalkboard_custom_22371">
            <a:hlinkClick r:id="" action="ppaction://media"/>
            <a:extLst>
              <a:ext uri="{FF2B5EF4-FFF2-40B4-BE49-F238E27FC236}">
                <a16:creationId xmlns:a16="http://schemas.microsoft.com/office/drawing/2014/main" id="{27E04F7C-FC42-477F-9E79-4E8B910B7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3496" y="1304925"/>
            <a:ext cx="3657600" cy="2037286"/>
          </a:xfrm>
          <a:prstGeom prst="rect">
            <a:avLst/>
          </a:prstGeom>
          <a:ln w="63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Remember, no matter how perfectly adjust chair to fit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noProof="1"/>
              <a:t>till comes down to fact that need to move on regular basis to keep body healthy and safe</a:t>
            </a:r>
            <a:endParaRPr lang="en-US" dirty="0"/>
          </a:p>
          <a:p>
            <a:r>
              <a:rPr lang="en-US" dirty="0"/>
              <a:t>Movement is critical to the health of the body!</a:t>
            </a:r>
            <a:endParaRPr lang="en-US" noProof="1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MOVE!</a:t>
            </a:r>
          </a:p>
        </p:txBody>
      </p:sp>
      <p:pic>
        <p:nvPicPr>
          <p:cNvPr id="179204" name="Picture 4" descr="arm circles"/>
          <p:cNvPicPr>
            <a:picLocks noChangeAspect="1" noChangeArrowheads="1"/>
          </p:cNvPicPr>
          <p:nvPr/>
        </p:nvPicPr>
        <p:blipFill>
          <a:blip r:embed="rId3" cstate="print"/>
          <a:srcRect r="4094" b="5058"/>
          <a:stretch>
            <a:fillRect/>
          </a:stretch>
        </p:blipFill>
        <p:spPr bwMode="auto">
          <a:xfrm>
            <a:off x="5029200" y="971550"/>
            <a:ext cx="358514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noProof="1"/>
              <a:t>Worksurface objectives</a:t>
            </a:r>
          </a:p>
          <a:p>
            <a:pPr lvl="1"/>
            <a:r>
              <a:rPr lang="en-US" noProof="1"/>
              <a:t>Provide functional workspace (depth, width)</a:t>
            </a:r>
          </a:p>
          <a:p>
            <a:pPr lvl="1"/>
            <a:r>
              <a:rPr lang="en-US" noProof="1"/>
              <a:t>Support and position equipment</a:t>
            </a:r>
          </a:p>
          <a:p>
            <a:pPr lvl="1"/>
            <a:r>
              <a:rPr lang="en-US" noProof="1"/>
              <a:t>Provide access to work materials</a:t>
            </a:r>
          </a:p>
          <a:p>
            <a:pPr lvl="1"/>
            <a:r>
              <a:rPr lang="en-US" noProof="1"/>
              <a:t>Achieve desired relationship match between user/work</a:t>
            </a:r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Worksurface</a:t>
            </a:r>
          </a:p>
        </p:txBody>
      </p:sp>
      <p:pic>
        <p:nvPicPr>
          <p:cNvPr id="181253" name="Picture 5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923925"/>
            <a:ext cx="353568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/>
          </a:bodyPr>
          <a:lstStyle/>
          <a:p>
            <a:r>
              <a:rPr lang="en-US" noProof="1"/>
              <a:t>The straight in-line configuration is suited for single task activities with minimal reach requirements for other office equipment and materials </a:t>
            </a: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Straight line (desk/table)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876800" y="971550"/>
          <a:ext cx="3810000" cy="324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73" name="Document" r:id="rId4" imgW="1543680" imgH="1917000" progId="Word.Document.8">
                  <p:embed/>
                </p:oleObj>
              </mc:Choice>
              <mc:Fallback>
                <p:oleObj name="Document" r:id="rId4" imgW="1543680" imgH="19170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701" t="11925" b="3816"/>
                      <a:stretch>
                        <a:fillRect/>
                      </a:stretch>
                    </p:blipFill>
                    <p:spPr bwMode="auto">
                      <a:xfrm>
                        <a:off x="4876800" y="971550"/>
                        <a:ext cx="3810000" cy="324248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L-shaped configuration is suited for single to multitask activities that require two or more separate workspaces</a:t>
            </a:r>
            <a:endParaRPr lang="en-US" dirty="0"/>
          </a:p>
          <a:p>
            <a:r>
              <a:rPr lang="en-US" dirty="0"/>
              <a:t>O</a:t>
            </a:r>
            <a:r>
              <a:rPr lang="en-US" noProof="1"/>
              <a:t>ne workspace may be used as computer workstation and another as writing or collating workstation</a:t>
            </a: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L/U-shape (two/three worksurfaces)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879975" y="922338"/>
          <a:ext cx="3863975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98" name="Document" r:id="rId4" imgW="1543680" imgH="1818720" progId="Word.Document.8">
                  <p:embed/>
                </p:oleObj>
              </mc:Choice>
              <mc:Fallback>
                <p:oleObj name="Document" r:id="rId4" imgW="1543680" imgH="181872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09" t="9552" r="5923" b="3017"/>
                      <a:stretch>
                        <a:fillRect/>
                      </a:stretch>
                    </p:blipFill>
                    <p:spPr bwMode="auto">
                      <a:xfrm>
                        <a:off x="4879975" y="922338"/>
                        <a:ext cx="3863975" cy="3768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</a:t>
            </a:r>
            <a:r>
              <a:rPr lang="en-US" noProof="1"/>
              <a:t>orner/cockpit configuration well suited for multitask activities in same workspace with significant requirements to frequently reach other office equipment and materials</a:t>
            </a:r>
            <a:endParaRPr lang="en-US" dirty="0"/>
          </a:p>
          <a:p>
            <a:r>
              <a:rPr lang="en-US" dirty="0"/>
              <a:t>A</a:t>
            </a:r>
            <a:r>
              <a:rPr lang="en-US" noProof="1"/>
              <a:t>llows for greatest degree of adjustability and accommodation for user</a:t>
            </a:r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Corner/cockpit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4495800" y="895350"/>
          <a:ext cx="4140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24" name="Document" r:id="rId4" imgW="1543680" imgH="1818000" progId="Word.Document.8">
                  <p:embed/>
                </p:oleObj>
              </mc:Choice>
              <mc:Fallback>
                <p:oleObj name="Document" r:id="rId4" imgW="1543680" imgH="18180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95350"/>
                        <a:ext cx="4140200" cy="365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noProof="1"/>
              <a:t>Traditional desk at fixed worksurface height of 29 inches</a:t>
            </a:r>
            <a:r>
              <a:rPr lang="en-US" dirty="0"/>
              <a:t> - </a:t>
            </a:r>
            <a:r>
              <a:rPr lang="en-US" noProof="1"/>
              <a:t>Millions of these</a:t>
            </a:r>
            <a:r>
              <a:rPr lang="en-US" dirty="0"/>
              <a:t>!</a:t>
            </a:r>
            <a:endParaRPr lang="en-US" noProof="1"/>
          </a:p>
          <a:p>
            <a:r>
              <a:rPr lang="en-US" noProof="1"/>
              <a:t>Not designed to be changed in height or angle</a:t>
            </a:r>
          </a:p>
          <a:p>
            <a:r>
              <a:rPr lang="en-US" noProof="1"/>
              <a:t>Generally possible to raise fixed height worksurface on supports but also generally very difficult to lower it</a:t>
            </a: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Worksurface </a:t>
            </a:r>
            <a:r>
              <a:rPr lang="en-US" dirty="0"/>
              <a:t>Fixed</a:t>
            </a:r>
            <a:endParaRPr lang="en-US" noProof="1"/>
          </a:p>
        </p:txBody>
      </p:sp>
      <p:pic>
        <p:nvPicPr>
          <p:cNvPr id="190468" name="Picture 4" descr="Stand alone desk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971550"/>
            <a:ext cx="41954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1028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1047750"/>
            <a:ext cx="4156364" cy="2209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7251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/>
          </a:bodyPr>
          <a:lstStyle/>
          <a:p>
            <a:r>
              <a:rPr lang="en-US" noProof="1"/>
              <a:t>Wall panel mounted worksurface or worksurface on legs</a:t>
            </a:r>
          </a:p>
          <a:p>
            <a:r>
              <a:rPr lang="en-US" noProof="1"/>
              <a:t>Can be adjusted within given range but once adjusted fixed in that position on fairly permanent basis</a:t>
            </a:r>
            <a:endParaRPr lang="en-US" dirty="0"/>
          </a:p>
        </p:txBody>
      </p:sp>
      <p:sp>
        <p:nvSpPr>
          <p:cNvPr id="4372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Worksurface </a:t>
            </a:r>
            <a:r>
              <a:rPr lang="en-US" noProof="1"/>
              <a:t>Fixed/</a:t>
            </a:r>
            <a:r>
              <a:rPr lang="en-US" dirty="0"/>
              <a:t>A</a:t>
            </a:r>
            <a:r>
              <a:rPr lang="en-US" noProof="1"/>
              <a:t>djustable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2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lnSpcReduction="10000"/>
          </a:bodyPr>
          <a:lstStyle/>
          <a:p>
            <a:r>
              <a:rPr lang="en-US" noProof="1"/>
              <a:t>Sit/stand workstations</a:t>
            </a:r>
          </a:p>
          <a:p>
            <a:pPr lvl="1"/>
            <a:r>
              <a:rPr lang="en-US" noProof="1"/>
              <a:t>Controlled by mechanical springs or powered mechanisms</a:t>
            </a:r>
            <a:endParaRPr lang="en-US" dirty="0"/>
          </a:p>
          <a:p>
            <a:r>
              <a:rPr lang="en-US" dirty="0"/>
              <a:t>Keyboard trays</a:t>
            </a:r>
            <a:endParaRPr lang="en-US" noProof="1"/>
          </a:p>
          <a:p>
            <a:pPr lvl="1"/>
            <a:r>
              <a:rPr lang="en-US" noProof="1"/>
              <a:t>User can readily and easily adjust worksurface</a:t>
            </a:r>
          </a:p>
        </p:txBody>
      </p:sp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Adjustable/adjustable</a:t>
            </a:r>
          </a:p>
        </p:txBody>
      </p:sp>
      <p:pic>
        <p:nvPicPr>
          <p:cNvPr id="539654" name="Picture 6" descr="WS 8-8d adjust keyboard height position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400800" y="2419350"/>
            <a:ext cx="2517648" cy="248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04A0A7-BA06-4794-92F4-7F7312634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914400"/>
            <a:ext cx="1822862" cy="243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lnSpcReduction="10000"/>
          </a:bodyPr>
          <a:lstStyle/>
          <a:p>
            <a:r>
              <a:rPr lang="en-US" noProof="1"/>
              <a:t>Proper work height in relation to worksurface edge</a:t>
            </a:r>
          </a:p>
          <a:p>
            <a:pPr lvl="1"/>
            <a:r>
              <a:rPr lang="en-US" noProof="1"/>
              <a:t>Many times will eliminate the issue </a:t>
            </a:r>
          </a:p>
          <a:p>
            <a:r>
              <a:rPr lang="en-US" noProof="1"/>
              <a:t>Pad sharp edge</a:t>
            </a:r>
          </a:p>
          <a:p>
            <a:pPr lvl="1"/>
            <a:r>
              <a:rPr lang="en-US" noProof="1"/>
              <a:t>If cannot eliminate pad the edge</a:t>
            </a:r>
          </a:p>
          <a:p>
            <a:pPr lvl="1"/>
            <a:endParaRPr lang="en-US" noProof="1"/>
          </a:p>
          <a:p>
            <a:pPr lvl="1"/>
            <a:endParaRPr lang="en-US" noProof="1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Sharp edges</a:t>
            </a:r>
          </a:p>
        </p:txBody>
      </p:sp>
      <p:pic>
        <p:nvPicPr>
          <p:cNvPr id="211972" name="Picture 4" descr="desk edge sharp"/>
          <p:cNvPicPr>
            <a:picLocks noChangeAspect="1" noChangeArrowheads="1"/>
          </p:cNvPicPr>
          <p:nvPr/>
        </p:nvPicPr>
        <p:blipFill>
          <a:blip r:embed="rId3" cstate="print"/>
          <a:srcRect t="32143"/>
          <a:stretch>
            <a:fillRect/>
          </a:stretch>
        </p:blipFill>
        <p:spPr bwMode="auto">
          <a:xfrm>
            <a:off x="4867955" y="1017620"/>
            <a:ext cx="31242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3" name="Picture 5" descr="desk edge padded"/>
          <p:cNvPicPr>
            <a:picLocks noChangeAspect="1" noChangeArrowheads="1"/>
          </p:cNvPicPr>
          <p:nvPr/>
        </p:nvPicPr>
        <p:blipFill>
          <a:blip r:embed="rId4" cstate="print"/>
          <a:srcRect t="20891"/>
          <a:stretch>
            <a:fillRect/>
          </a:stretch>
        </p:blipFill>
        <p:spPr bwMode="auto">
          <a:xfrm>
            <a:off x="4859091" y="2694020"/>
            <a:ext cx="3182112" cy="173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657599" cy="3394472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Includes organization and structure of tasks/activities performed throughout workday</a:t>
            </a:r>
          </a:p>
          <a:p>
            <a:pPr lvl="1"/>
            <a:r>
              <a:rPr lang="en-US" noProof="1"/>
              <a:t>e.g. Do not store file boxes on the floor </a:t>
            </a:r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 organization</a:t>
            </a:r>
          </a:p>
        </p:txBody>
      </p:sp>
      <p:pic>
        <p:nvPicPr>
          <p:cNvPr id="214020" name="Picture 4" descr="file on floo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91000" y="1047750"/>
            <a:ext cx="4648200" cy="289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64624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Words like comfort or comfortable mixed in with:</a:t>
            </a:r>
          </a:p>
          <a:p>
            <a:pPr lvl="1"/>
            <a:r>
              <a:rPr lang="en-US" dirty="0"/>
              <a:t>Productive</a:t>
            </a:r>
          </a:p>
          <a:p>
            <a:pPr lvl="1"/>
            <a:r>
              <a:rPr lang="en-US" dirty="0"/>
              <a:t>Efficient</a:t>
            </a:r>
          </a:p>
          <a:p>
            <a:pPr lvl="1"/>
            <a:r>
              <a:rPr lang="en-US" dirty="0"/>
              <a:t>Satisfying</a:t>
            </a:r>
          </a:p>
          <a:p>
            <a:pPr lvl="1"/>
            <a:r>
              <a:rPr lang="en-US" dirty="0"/>
              <a:t>Effective</a:t>
            </a:r>
          </a:p>
          <a:p>
            <a:pPr lvl="1"/>
            <a:r>
              <a:rPr lang="en-US" dirty="0"/>
              <a:t>Safe and so on</a:t>
            </a:r>
          </a:p>
          <a:p>
            <a:r>
              <a:rPr lang="en-US" dirty="0"/>
              <a:t>Comfort . . . direct positive relationship to other descriptors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 . . .</a:t>
            </a:r>
          </a:p>
        </p:txBody>
      </p:sp>
      <p:pic>
        <p:nvPicPr>
          <p:cNvPr id="6" name="Picture 5" descr="A picture containing computer, sign, table&#10;&#10;Description automatically generated">
            <a:extLst>
              <a:ext uri="{FF2B5EF4-FFF2-40B4-BE49-F238E27FC236}">
                <a16:creationId xmlns:a16="http://schemas.microsoft.com/office/drawing/2014/main" id="{1B164909-6E3B-48AF-8B27-0A4BEB7F0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062272"/>
            <a:ext cx="3967229" cy="37192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108BDD-8927-444F-8612-66D1A108280E}"/>
              </a:ext>
            </a:extLst>
          </p:cNvPr>
          <p:cNvSpPr/>
          <p:nvPr/>
        </p:nvSpPr>
        <p:spPr>
          <a:xfrm>
            <a:off x="5410200" y="1381125"/>
            <a:ext cx="4572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1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Comfortable </a:t>
            </a:r>
          </a:p>
          <a:p>
            <a:pPr marL="3931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Productive</a:t>
            </a:r>
          </a:p>
          <a:p>
            <a:pPr marL="3931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Efficient</a:t>
            </a:r>
          </a:p>
          <a:p>
            <a:pPr marL="3931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Satisfying</a:t>
            </a:r>
          </a:p>
          <a:p>
            <a:pPr marL="3931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Effective</a:t>
            </a:r>
          </a:p>
          <a:p>
            <a:pPr marL="3931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Safe </a:t>
            </a:r>
            <a:endParaRPr lang="en-US" sz="3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noProof="1"/>
              <a:t>House cleaning </a:t>
            </a:r>
          </a:p>
          <a:p>
            <a:r>
              <a:rPr lang="en-US" noProof="1"/>
              <a:t>Other worksurfaces available for use</a:t>
            </a:r>
          </a:p>
          <a:p>
            <a:pPr lvl="1"/>
            <a:r>
              <a:rPr lang="en-US" noProof="1"/>
              <a:t>File cabinet at standing height to review documents</a:t>
            </a:r>
          </a:p>
          <a:p>
            <a:r>
              <a:rPr lang="en-US" noProof="1"/>
              <a:t>Relocate some of equipment on desk </a:t>
            </a:r>
          </a:p>
          <a:p>
            <a:r>
              <a:rPr lang="en-US" noProof="1"/>
              <a:t>Pullout drawers already in desk</a:t>
            </a:r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Not enough layout space</a:t>
            </a:r>
          </a:p>
        </p:txBody>
      </p:sp>
      <p:pic>
        <p:nvPicPr>
          <p:cNvPr id="6" name="Picture 5" descr="Messy-Desk-Of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971550"/>
            <a:ext cx="4457698" cy="297180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657599" cy="3394472"/>
          </a:xfrm>
        </p:spPr>
        <p:txBody>
          <a:bodyPr>
            <a:normAutofit fontScale="92500" lnSpcReduction="10000"/>
          </a:bodyPr>
          <a:lstStyle/>
          <a:p>
            <a:r>
              <a:rPr lang="en-US" noProof="1"/>
              <a:t>Space in most companies is premium</a:t>
            </a:r>
          </a:p>
          <a:p>
            <a:pPr lvl="1"/>
            <a:r>
              <a:rPr lang="en-US" noProof="1"/>
              <a:t>Store infrequently used items outside of immediate work environment</a:t>
            </a:r>
          </a:p>
          <a:p>
            <a:r>
              <a:rPr lang="en-US" noProof="1"/>
              <a:t>Pick up at end of day</a:t>
            </a:r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 organization solutions</a:t>
            </a:r>
          </a:p>
        </p:txBody>
      </p:sp>
      <p:pic>
        <p:nvPicPr>
          <p:cNvPr id="5" name="Picture 4" descr="1843137425_b72efdc93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047750"/>
            <a:ext cx="4165600" cy="277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490502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noProof="1"/>
              <a:t>If work height is adjustable, adjust it as needed</a:t>
            </a:r>
          </a:p>
          <a:p>
            <a:pPr lvl="1"/>
            <a:r>
              <a:rPr lang="en-US" noProof="1"/>
              <a:t>Raise height of work surface by putting it up on blocks</a:t>
            </a:r>
          </a:p>
          <a:p>
            <a:pPr lvl="1"/>
            <a:r>
              <a:rPr lang="en-US" noProof="1"/>
              <a:t>Make sure desk or work surface is solidly placed on blocks and won’t fall off!</a:t>
            </a:r>
          </a:p>
          <a:p>
            <a:r>
              <a:rPr lang="en-US" noProof="1"/>
              <a:t>Adjust chair height </a:t>
            </a:r>
          </a:p>
          <a:p>
            <a:pPr lvl="1"/>
            <a:r>
              <a:rPr lang="en-US" noProof="1"/>
              <a:t>Make sure feet are supported either on floor or with footrest</a:t>
            </a:r>
          </a:p>
          <a:p>
            <a:r>
              <a:rPr lang="en-US" noProof="1"/>
              <a:t>Add height/angle adjustable keyboard tray</a:t>
            </a:r>
            <a:endParaRPr lang="en-US" dirty="0"/>
          </a:p>
          <a:p>
            <a:pPr lvl="1"/>
            <a:r>
              <a:rPr lang="en-US" noProof="1"/>
              <a:t>Mounted underneath work surface</a:t>
            </a:r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Worksurface H</a:t>
            </a:r>
            <a:r>
              <a:rPr lang="en-US" noProof="1"/>
              <a:t>eight Solutions</a:t>
            </a:r>
          </a:p>
        </p:txBody>
      </p:sp>
      <p:pic>
        <p:nvPicPr>
          <p:cNvPr id="211977" name="Picture 1033" descr="AeronSeat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2724150"/>
            <a:ext cx="1447800" cy="206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9" name="Picture 1035" descr="keyboar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81723" y="2743200"/>
            <a:ext cx="2165229" cy="204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632493-DCE9-4E55-8161-BEBA6AB06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14400"/>
            <a:ext cx="2600198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2743199" cy="3394472"/>
          </a:xfrm>
        </p:spPr>
        <p:txBody>
          <a:bodyPr/>
          <a:lstStyle/>
          <a:p>
            <a:r>
              <a:rPr lang="en-US" noProof="1"/>
              <a:t>Worksurface at standing height</a:t>
            </a:r>
          </a:p>
          <a:p>
            <a:r>
              <a:rPr lang="en-US" noProof="1"/>
              <a:t>Stool</a:t>
            </a:r>
          </a:p>
          <a:p>
            <a:r>
              <a:rPr lang="en-US" noProof="1"/>
              <a:t>Footrest</a:t>
            </a:r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Sit/Stand Workstations</a:t>
            </a:r>
          </a:p>
        </p:txBody>
      </p:sp>
      <p:pic>
        <p:nvPicPr>
          <p:cNvPr id="10" name="Picture 9" descr="MV Reception 014.jpg"/>
          <p:cNvPicPr/>
          <p:nvPr/>
        </p:nvPicPr>
        <p:blipFill>
          <a:blip r:embed="rId3" cstate="screen"/>
          <a:srcRect r="12449"/>
          <a:stretch>
            <a:fillRect/>
          </a:stretch>
        </p:blipFill>
        <p:spPr>
          <a:xfrm>
            <a:off x="3276600" y="1200150"/>
            <a:ext cx="2935410" cy="251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V Reception 015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629400" y="1200150"/>
            <a:ext cx="2121408" cy="282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26670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noProof="1"/>
              <a:t>Portable system placed on desk</a:t>
            </a:r>
          </a:p>
          <a:p>
            <a:pPr lvl="1"/>
            <a:r>
              <a:rPr lang="en-US" noProof="1"/>
              <a:t>Adjustable keyboard/ mouse and monitors</a:t>
            </a:r>
          </a:p>
          <a:p>
            <a:pPr lvl="1"/>
            <a:r>
              <a:rPr lang="en-US" noProof="1"/>
              <a:t>Use chair when seated</a:t>
            </a:r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Sit/Stand Workstations</a:t>
            </a:r>
          </a:p>
        </p:txBody>
      </p:sp>
      <p:pic>
        <p:nvPicPr>
          <p:cNvPr id="5" name="Picture 4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t="37997" r="49173" b="-175"/>
          <a:stretch>
            <a:fillRect/>
          </a:stretch>
        </p:blipFill>
        <p:spPr bwMode="auto">
          <a:xfrm>
            <a:off x="3267074" y="2889646"/>
            <a:ext cx="1848706" cy="166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l="51747" t="20245" b="15951"/>
          <a:stretch>
            <a:fillRect/>
          </a:stretch>
        </p:blipFill>
        <p:spPr bwMode="auto">
          <a:xfrm>
            <a:off x="3228974" y="923925"/>
            <a:ext cx="1876425" cy="181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B3C78-D1C5-4C84-BCDF-879FBC80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652" y="708569"/>
            <a:ext cx="3732947" cy="427079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2590800" cy="3394472"/>
          </a:xfrm>
        </p:spPr>
        <p:txBody>
          <a:bodyPr/>
          <a:lstStyle/>
          <a:p>
            <a:r>
              <a:rPr lang="en-US" noProof="1"/>
              <a:t>Height adjustable sit/stand workstation</a:t>
            </a:r>
          </a:p>
          <a:p>
            <a:endParaRPr lang="en-US" noProof="1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Sit/Stand Workstations</a:t>
            </a:r>
          </a:p>
        </p:txBody>
      </p:sp>
      <p:pic>
        <p:nvPicPr>
          <p:cNvPr id="5" name="Picture 4" descr="K:\Clients\Medtronic\World Headquarters\Ergonomics Website Revision\Images\sit stand Mounds View\IMG_7498.JPG"/>
          <p:cNvPicPr>
            <a:picLocks noChangeAspect="1"/>
          </p:cNvPicPr>
          <p:nvPr/>
        </p:nvPicPr>
        <p:blipFill>
          <a:blip r:embed="rId3" cstate="print"/>
          <a:srcRect l="21567" r="12008"/>
          <a:stretch>
            <a:fillRect/>
          </a:stretch>
        </p:blipFill>
        <p:spPr bwMode="auto">
          <a:xfrm>
            <a:off x="3048001" y="1123950"/>
            <a:ext cx="243840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sit stand Mounds View\IMG_7499.JPG"/>
          <p:cNvPicPr>
            <a:picLocks noChangeAspect="1"/>
          </p:cNvPicPr>
          <p:nvPr/>
        </p:nvPicPr>
        <p:blipFill>
          <a:blip r:embed="rId4" cstate="print"/>
          <a:srcRect l="18905" t="16611"/>
          <a:stretch>
            <a:fillRect/>
          </a:stretch>
        </p:blipFill>
        <p:spPr bwMode="auto">
          <a:xfrm>
            <a:off x="5943600" y="1123950"/>
            <a:ext cx="230110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457200" y="914400"/>
            <a:ext cx="4114800" cy="37147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400" dirty="0"/>
              <a:t>Correct worksurface heights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Seated and standing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Good footwear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Good walking shoes make for good standing shoes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Anti-fatigue foot mat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May be beneficial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Difficult to roll chairs on mats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Footrest/shift weight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Allows for alternating posture with one foot up and then the other and shifts weight on the feet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Accommodation to sit/stand routine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Start with specific schedule for first week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(e.g. 30-minute stand – 30 to 60 second walk – 30 minute seated -  30 to 60 second walk and repeat) 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Modify based on unique response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Remember the mantra: “Don’t wait until it’s too late!”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Tips for Sit/Stand Workstations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B25982-AFBE-4918-9B05-05031EF94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11377"/>
          <a:stretch/>
        </p:blipFill>
        <p:spPr>
          <a:xfrm>
            <a:off x="4724400" y="1000125"/>
            <a:ext cx="1600200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B4AE-5560-4D24-9C76-70540CA4D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0"/>
          <a:stretch/>
        </p:blipFill>
        <p:spPr>
          <a:xfrm>
            <a:off x="6629400" y="1000125"/>
            <a:ext cx="1790700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336986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276599" cy="3394472"/>
          </a:xfrm>
        </p:spPr>
        <p:txBody>
          <a:bodyPr>
            <a:normAutofit lnSpcReduction="10000"/>
          </a:bodyPr>
          <a:lstStyle/>
          <a:p>
            <a:r>
              <a:rPr lang="en-US" noProof="1"/>
              <a:t>How to enhance audience reception of information</a:t>
            </a:r>
          </a:p>
          <a:p>
            <a:r>
              <a:rPr lang="en-US" noProof="1"/>
              <a:t>Lack of physical movement</a:t>
            </a:r>
            <a:endParaRPr lang="en-US" dirty="0"/>
          </a:p>
        </p:txBody>
      </p:sp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Conference rooms</a:t>
            </a:r>
          </a:p>
        </p:txBody>
      </p:sp>
      <p:pic>
        <p:nvPicPr>
          <p:cNvPr id="291844" name="Picture 4" descr="WS 12"/>
          <p:cNvPicPr>
            <a:picLocks noChangeAspect="1" noChangeArrowheads="1"/>
          </p:cNvPicPr>
          <p:nvPr/>
        </p:nvPicPr>
        <p:blipFill>
          <a:blip r:embed="rId3" cstate="print"/>
          <a:srcRect l="4062" t="2927" r="2188" b="7494"/>
          <a:stretch>
            <a:fillRect/>
          </a:stretch>
        </p:blipFill>
        <p:spPr bwMode="auto">
          <a:xfrm>
            <a:off x="3810000" y="971550"/>
            <a:ext cx="4724400" cy="30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0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3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/>
          </a:bodyPr>
          <a:lstStyle/>
          <a:p>
            <a:r>
              <a:rPr lang="en-US" noProof="1"/>
              <a:t>Look for as many opportunities as possible to move as part of meeting</a:t>
            </a:r>
          </a:p>
          <a:p>
            <a:pPr lvl="1"/>
            <a:r>
              <a:rPr lang="en-US" dirty="0"/>
              <a:t>S</a:t>
            </a:r>
            <a:r>
              <a:rPr lang="en-US" noProof="1"/>
              <a:t>tanding mixed in with sitting</a:t>
            </a:r>
          </a:p>
          <a:p>
            <a:r>
              <a:rPr lang="en-US" noProof="1"/>
              <a:t>Bring in small footrest or back cushion</a:t>
            </a:r>
          </a:p>
        </p:txBody>
      </p:sp>
      <p:sp>
        <p:nvSpPr>
          <p:cNvPr id="409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Rooms</a:t>
            </a:r>
            <a:endParaRPr lang="en-US" noProof="1"/>
          </a:p>
        </p:txBody>
      </p:sp>
      <p:pic>
        <p:nvPicPr>
          <p:cNvPr id="409604" name="Picture 1028" descr="WS 12"/>
          <p:cNvPicPr>
            <a:picLocks noChangeAspect="1" noChangeArrowheads="1"/>
          </p:cNvPicPr>
          <p:nvPr/>
        </p:nvPicPr>
        <p:blipFill>
          <a:blip r:embed="rId3" cstate="print"/>
          <a:srcRect l="4358" t="5554" r="3904" b="6946"/>
          <a:stretch>
            <a:fillRect/>
          </a:stretch>
        </p:blipFill>
        <p:spPr bwMode="auto">
          <a:xfrm>
            <a:off x="5410200" y="819151"/>
            <a:ext cx="2743200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05" name="Picture 1029" descr="Ws 12"/>
          <p:cNvPicPr>
            <a:picLocks noChangeAspect="1" noChangeArrowheads="1"/>
          </p:cNvPicPr>
          <p:nvPr/>
        </p:nvPicPr>
        <p:blipFill>
          <a:blip r:embed="rId4" cstate="print"/>
          <a:srcRect l="5560" r="2702" b="8334"/>
          <a:stretch>
            <a:fillRect/>
          </a:stretch>
        </p:blipFill>
        <p:spPr bwMode="auto">
          <a:xfrm>
            <a:off x="5410200" y="2800350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4595866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Worksurface – Case Study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2BDD2B-D09A-4635-8802-EAA4C40E7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881" r="1852" b="18921"/>
          <a:stretch/>
        </p:blipFill>
        <p:spPr>
          <a:xfrm>
            <a:off x="457200" y="788292"/>
            <a:ext cx="8046720" cy="348765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The answer is NO!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Maximize comfort? 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838200" y="1809750"/>
            <a:ext cx="28956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E48404"/>
              </a:buClr>
              <a:buSzPct val="125000"/>
              <a:defRPr/>
            </a:pP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Maximizing comfort can be very dangerous thing to do . . .</a:t>
            </a:r>
          </a:p>
        </p:txBody>
      </p:sp>
      <p:pic>
        <p:nvPicPr>
          <p:cNvPr id="8199" name="Picture 7" descr="REALERGO DEVELOPMENT MEETING"/>
          <p:cNvPicPr>
            <a:picLocks noChangeAspect="1" noChangeArrowheads="1"/>
          </p:cNvPicPr>
          <p:nvPr/>
        </p:nvPicPr>
        <p:blipFill>
          <a:blip r:embed="rId2" cstate="print"/>
          <a:srcRect l="2152" r="3161"/>
          <a:stretch>
            <a:fillRect/>
          </a:stretch>
        </p:blipFill>
        <p:spPr bwMode="auto">
          <a:xfrm>
            <a:off x="4305300" y="1562100"/>
            <a:ext cx="3581400" cy="252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051843" y="4193611"/>
            <a:ext cx="6716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Optimize comfort in workplace!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  <p:bldP spid="8197" grpId="0" autoUpdateAnimBg="0"/>
      <p:bldP spid="819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2542961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In </a:t>
            </a:r>
            <a:r>
              <a:rPr lang="en-US" dirty="0"/>
              <a:t>an </a:t>
            </a:r>
            <a:r>
              <a:rPr lang="en-US" noProof="1"/>
              <a:t>ideal world </a:t>
            </a:r>
            <a:r>
              <a:rPr lang="en-US" dirty="0"/>
              <a:t>the </a:t>
            </a:r>
            <a:r>
              <a:rPr lang="en-US" noProof="1"/>
              <a:t>best foot support when seated in </a:t>
            </a:r>
            <a:r>
              <a:rPr lang="en-US" dirty="0"/>
              <a:t>a </a:t>
            </a:r>
            <a:r>
              <a:rPr lang="en-US" noProof="1"/>
              <a:t>chair is</a:t>
            </a:r>
            <a:r>
              <a:rPr lang="en-US" dirty="0"/>
              <a:t> the</a:t>
            </a:r>
            <a:r>
              <a:rPr lang="en-US" noProof="1"/>
              <a:t> floor</a:t>
            </a:r>
            <a:r>
              <a:rPr lang="en-US" dirty="0"/>
              <a:t> . . .</a:t>
            </a:r>
          </a:p>
          <a:p>
            <a:r>
              <a:rPr lang="en-US" dirty="0"/>
              <a:t>However if needed use proper sized footrest</a:t>
            </a:r>
            <a:endParaRPr lang="en-US" noProof="1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Foot </a:t>
            </a:r>
            <a:r>
              <a:rPr lang="en-US" dirty="0"/>
              <a:t>S</a:t>
            </a:r>
            <a:r>
              <a:rPr lang="en-US" noProof="1"/>
              <a:t>upport</a:t>
            </a:r>
          </a:p>
        </p:txBody>
      </p:sp>
      <p:pic>
        <p:nvPicPr>
          <p:cNvPr id="161796" name="Picture 4" descr="WS 5-14 feet do not touch floor"/>
          <p:cNvPicPr>
            <a:picLocks noChangeAspect="1" noChangeArrowheads="1"/>
          </p:cNvPicPr>
          <p:nvPr/>
        </p:nvPicPr>
        <p:blipFill>
          <a:blip r:embed="rId3" cstate="print"/>
          <a:srcRect t="2525"/>
          <a:stretch>
            <a:fillRect/>
          </a:stretch>
        </p:blipFill>
        <p:spPr bwMode="auto">
          <a:xfrm>
            <a:off x="3149004" y="971550"/>
            <a:ext cx="2713648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7" name="Picture 5" descr="WS 5-24 foot rest"/>
          <p:cNvPicPr>
            <a:picLocks noChangeAspect="1" noChangeArrowheads="1"/>
          </p:cNvPicPr>
          <p:nvPr/>
        </p:nvPicPr>
        <p:blipFill>
          <a:blip r:embed="rId4" cstate="print"/>
          <a:srcRect t="2525"/>
          <a:stretch>
            <a:fillRect/>
          </a:stretch>
        </p:blipFill>
        <p:spPr bwMode="auto">
          <a:xfrm>
            <a:off x="6143839" y="971550"/>
            <a:ext cx="2713649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9E92C9-B2CF-436D-84E3-7A01640EA0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32" y="971550"/>
            <a:ext cx="2941320" cy="29413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962399" cy="3394472"/>
          </a:xfrm>
        </p:spPr>
        <p:txBody>
          <a:bodyPr>
            <a:normAutofit lnSpcReduction="10000"/>
          </a:bodyPr>
          <a:lstStyle/>
          <a:p>
            <a:r>
              <a:rPr lang="en-US" noProof="1"/>
              <a:t>Move what is not needed to some other storage position or get rid of it</a:t>
            </a:r>
          </a:p>
          <a:p>
            <a:r>
              <a:rPr lang="en-US" noProof="1"/>
              <a:t>Survey work area and determine what is blocking access</a:t>
            </a:r>
          </a:p>
          <a:p>
            <a:endParaRPr lang="en-US" dirty="0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Knee/foot clearance</a:t>
            </a:r>
          </a:p>
        </p:txBody>
      </p:sp>
      <p:pic>
        <p:nvPicPr>
          <p:cNvPr id="209924" name="Picture 4" descr="WS 6-13 not enough clearance under desk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742950"/>
            <a:ext cx="173188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25" name="Picture 5" descr="WS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63987" y="3409950"/>
            <a:ext cx="3552125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Foot Support/Clearance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8E766E-FED4-4EFE-A0FE-1212ECEEF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926" b="4090"/>
          <a:stretch/>
        </p:blipFill>
        <p:spPr>
          <a:xfrm>
            <a:off x="457200" y="857251"/>
            <a:ext cx="8046720" cy="316934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Computer equipment</a:t>
            </a:r>
          </a:p>
        </p:txBody>
      </p:sp>
      <p:pic>
        <p:nvPicPr>
          <p:cNvPr id="538626" name="Picture 2" descr="K:\Clients\Medtronic\World Headquarters\Ergonomics Website Revision\Images\Potential Medtronic EE pics\Raw\Bak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95350"/>
            <a:ext cx="477519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0" name="Picture 10" descr="http://www.npkdesign.com/projects/HomeOffice/Dell/Dell_keyboard_1.jpg"/>
          <p:cNvPicPr>
            <a:picLocks noChangeAspect="1" noChangeArrowheads="1"/>
          </p:cNvPicPr>
          <p:nvPr/>
        </p:nvPicPr>
        <p:blipFill>
          <a:blip r:embed="rId3" cstate="print"/>
          <a:srcRect l="5056" t="11553" r="6536" b="9380"/>
          <a:stretch>
            <a:fillRect/>
          </a:stretch>
        </p:blipFill>
        <p:spPr bwMode="auto">
          <a:xfrm rot="19694452">
            <a:off x="5309232" y="191877"/>
            <a:ext cx="2866182" cy="2168946"/>
          </a:xfrm>
          <a:prstGeom prst="rect">
            <a:avLst/>
          </a:prstGeom>
          <a:noFill/>
          <a:ln>
            <a:noFill/>
          </a:ln>
        </p:spPr>
      </p:pic>
      <p:sp>
        <p:nvSpPr>
          <p:cNvPr id="2222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noProof="1"/>
              <a:t>Keyboard configurations</a:t>
            </a:r>
          </a:p>
          <a:p>
            <a:pPr lvl="1"/>
            <a:r>
              <a:rPr lang="en-US" dirty="0"/>
              <a:t>Straight-line</a:t>
            </a:r>
          </a:p>
          <a:p>
            <a:pPr lvl="1"/>
            <a:r>
              <a:rPr lang="en-US" dirty="0"/>
              <a:t>Curved</a:t>
            </a:r>
          </a:p>
          <a:p>
            <a:pPr lvl="1"/>
            <a:r>
              <a:rPr lang="en-US" dirty="0"/>
              <a:t>Articulated</a:t>
            </a:r>
          </a:p>
          <a:p>
            <a:r>
              <a:rPr lang="en-US" noProof="1"/>
              <a:t>Keyboard surface finish</a:t>
            </a:r>
          </a:p>
          <a:p>
            <a:r>
              <a:rPr lang="en-US" noProof="1"/>
              <a:t>Keyboard size</a:t>
            </a:r>
          </a:p>
          <a:p>
            <a:r>
              <a:rPr lang="en-US" noProof="1"/>
              <a:t>Keyboard activation pressure</a:t>
            </a:r>
          </a:p>
          <a:p>
            <a:r>
              <a:rPr lang="en-US" noProof="1"/>
              <a:t>Layout</a:t>
            </a:r>
          </a:p>
          <a:p>
            <a:r>
              <a:rPr lang="en-US" noProof="1"/>
              <a:t>Wireless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noProof="1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Keyboard</a:t>
            </a:r>
            <a:r>
              <a:rPr lang="en-US" dirty="0"/>
              <a:t>s</a:t>
            </a:r>
            <a:endParaRPr lang="en-US" noProof="1"/>
          </a:p>
        </p:txBody>
      </p:sp>
      <p:pic>
        <p:nvPicPr>
          <p:cNvPr id="122892" name="Picture 12" descr="http://i273.photobucket.com/albums/jj218/hightechto/7b62ab2d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81600" y="1885950"/>
            <a:ext cx="301752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94" name="Picture 14" descr="http://www.safecomputingtips.com/blog/wp-content/uploads/2007/03/gold-touch-ergonomic-keyboard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05400" y="3667125"/>
            <a:ext cx="3333750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/>
          <a:lstStyle/>
          <a:p>
            <a:r>
              <a:rPr lang="en-US" dirty="0"/>
              <a:t>To use or not to use . . . </a:t>
            </a:r>
          </a:p>
          <a:p>
            <a:r>
              <a:rPr lang="en-US" dirty="0"/>
              <a:t>	That is the question!</a:t>
            </a:r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Wrist rests</a:t>
            </a:r>
          </a:p>
        </p:txBody>
      </p:sp>
      <p:pic>
        <p:nvPicPr>
          <p:cNvPr id="227332" name="Picture 4" descr="WS 9-10b wrist rest suppor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57600" y="1962150"/>
            <a:ext cx="477575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Keyboard Shortcuts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A2889615-523B-4686-A9E3-AA70AA2D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1"/>
            <a:ext cx="8046720" cy="288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887304"/>
      </p:ext>
    </p:extLst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Keyboard </a:t>
            </a:r>
            <a:r>
              <a:rPr lang="en-US" dirty="0"/>
              <a:t>Technique</a:t>
            </a:r>
            <a:endParaRPr lang="en-US" noProof="1"/>
          </a:p>
        </p:txBody>
      </p:sp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685800" y="3006009"/>
            <a:ext cx="35814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Worksurface forearm support</a:t>
            </a:r>
          </a:p>
        </p:txBody>
      </p:sp>
      <p:sp>
        <p:nvSpPr>
          <p:cNvPr id="224265" name="Rectangle 9"/>
          <p:cNvSpPr>
            <a:spLocks noChangeArrowheads="1"/>
          </p:cNvSpPr>
          <p:nvPr/>
        </p:nvSpPr>
        <p:spPr bwMode="auto">
          <a:xfrm>
            <a:off x="685800" y="1143998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Free float piano playing style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5C96B-9B69-4BAE-AD53-58CFA03A1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54925" r="3153" b="-1199"/>
          <a:stretch/>
        </p:blipFill>
        <p:spPr>
          <a:xfrm>
            <a:off x="4724400" y="1109186"/>
            <a:ext cx="3906371" cy="162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0432D4-0191-4B16-B5EA-3D4FE4D02A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b="25944"/>
          <a:stretch/>
        </p:blipFill>
        <p:spPr>
          <a:xfrm>
            <a:off x="4724400" y="2950090"/>
            <a:ext cx="3906371" cy="185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Fixed worksurface height</a:t>
            </a:r>
          </a:p>
          <a:p>
            <a:pPr lvl="1"/>
            <a:r>
              <a:rPr lang="en-US" dirty="0"/>
              <a:t>Use chair seatpan height adjustment to position hands at appropriate position</a:t>
            </a:r>
          </a:p>
          <a:p>
            <a:pPr lvl="1"/>
            <a:r>
              <a:rPr lang="en-US" dirty="0"/>
              <a:t>Based on technique</a:t>
            </a:r>
          </a:p>
          <a:p>
            <a:pPr lvl="2"/>
            <a:r>
              <a:rPr lang="en-US" dirty="0"/>
              <a:t>“Piano Player”</a:t>
            </a:r>
          </a:p>
          <a:p>
            <a:pPr lvl="2"/>
            <a:r>
              <a:rPr lang="en-US" dirty="0"/>
              <a:t>“Forearm Supporter”. </a:t>
            </a:r>
          </a:p>
          <a:p>
            <a:pPr lvl="1"/>
            <a:r>
              <a:rPr lang="en-US" dirty="0"/>
              <a:t>Evaluate foot placement </a:t>
            </a:r>
          </a:p>
          <a:p>
            <a:pPr lvl="2"/>
            <a:r>
              <a:rPr lang="en-US" dirty="0"/>
              <a:t>Determine if footrest required</a:t>
            </a:r>
          </a:p>
          <a:p>
            <a:pPr lvl="2"/>
            <a:r>
              <a:rPr lang="en-US" dirty="0"/>
              <a:t>With taller individuals, may need to determine if worksurface can be raised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Worksurface Height Strategy </a:t>
            </a:r>
          </a:p>
        </p:txBody>
      </p:sp>
      <p:pic>
        <p:nvPicPr>
          <p:cNvPr id="13" name="Picture 12" descr="A person sitting at a desk&#10;&#10;Description automatically generated">
            <a:extLst>
              <a:ext uri="{FF2B5EF4-FFF2-40B4-BE49-F238E27FC236}">
                <a16:creationId xmlns:a16="http://schemas.microsoft.com/office/drawing/2014/main" id="{C983FB25-6139-429A-9569-BE560108C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942974"/>
            <a:ext cx="4114799" cy="308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idx="4294967295"/>
          </p:nvPr>
        </p:nvSpPr>
        <p:spPr>
          <a:xfrm>
            <a:off x="304801" y="914400"/>
            <a:ext cx="4267200" cy="40195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Adjustable worksurface height</a:t>
            </a:r>
          </a:p>
          <a:p>
            <a:pPr lvl="1"/>
            <a:r>
              <a:rPr lang="en-US" dirty="0"/>
              <a:t>Adjust chair’s seatpan height so hips slightly higher or equal to knees and feet supported on floor</a:t>
            </a:r>
          </a:p>
          <a:p>
            <a:pPr lvl="1"/>
            <a:r>
              <a:rPr lang="en-US" dirty="0"/>
              <a:t>“Piano Player” keyboard user</a:t>
            </a:r>
          </a:p>
          <a:p>
            <a:pPr lvl="2"/>
            <a:r>
              <a:rPr lang="en-US" dirty="0"/>
              <a:t>Position hands where they would be when using keyboard</a:t>
            </a:r>
          </a:p>
          <a:p>
            <a:pPr lvl="2"/>
            <a:r>
              <a:rPr lang="en-US" dirty="0"/>
              <a:t>Adjust worksurface height to match hand position. </a:t>
            </a:r>
          </a:p>
          <a:p>
            <a:pPr lvl="1"/>
            <a:r>
              <a:rPr lang="en-US" dirty="0"/>
              <a:t>“Forearm Supporter” keyboard user</a:t>
            </a:r>
          </a:p>
          <a:p>
            <a:pPr lvl="2"/>
            <a:r>
              <a:rPr lang="en-US" dirty="0"/>
              <a:t>Position hands and forearms where they would be when using keyboard</a:t>
            </a:r>
          </a:p>
          <a:p>
            <a:pPr lvl="2"/>
            <a:r>
              <a:rPr lang="en-US" dirty="0"/>
              <a:t>Adjust worksurface height to match this position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Worksurface Height Strategy </a:t>
            </a:r>
          </a:p>
        </p:txBody>
      </p:sp>
      <p:pic>
        <p:nvPicPr>
          <p:cNvPr id="3" name="Picture 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4BC58970-AFF1-4708-A59E-BD62CD132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8"/>
          <a:stretch/>
        </p:blipFill>
        <p:spPr>
          <a:xfrm flipH="1">
            <a:off x="5029200" y="2914650"/>
            <a:ext cx="2819400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ACF85758-D5E3-4F05-A176-E9BE23366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/>
          <a:stretch/>
        </p:blipFill>
        <p:spPr>
          <a:xfrm>
            <a:off x="5029200" y="942975"/>
            <a:ext cx="2819400" cy="173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3146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Discover what Office Ergonomics is all about</a:t>
            </a:r>
          </a:p>
          <a:p>
            <a:r>
              <a:rPr lang="en-US" dirty="0"/>
              <a:t>Identify components that make up the successful office workspace</a:t>
            </a:r>
          </a:p>
          <a:p>
            <a:r>
              <a:rPr lang="en-US" dirty="0"/>
              <a:t>Learn how to analyze and setup the office workplace</a:t>
            </a:r>
          </a:p>
          <a:p>
            <a:r>
              <a:rPr lang="en-US" dirty="0"/>
              <a:t>Acquire confidence in using system through practice</a:t>
            </a:r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Objectives</a:t>
            </a:r>
          </a:p>
        </p:txBody>
      </p:sp>
      <p:pic>
        <p:nvPicPr>
          <p:cNvPr id="540674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02030"/>
            <a:ext cx="4185920" cy="313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idx="4294967295"/>
          </p:nvPr>
        </p:nvSpPr>
        <p:spPr>
          <a:xfrm>
            <a:off x="6531" y="742950"/>
            <a:ext cx="4267200" cy="37147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Fixed/Adjustable worksurface height</a:t>
            </a:r>
          </a:p>
          <a:p>
            <a:pPr lvl="1"/>
            <a:r>
              <a:rPr lang="en-US" i="1" dirty="0"/>
              <a:t>Access to adjustable sit/stand workstation </a:t>
            </a:r>
          </a:p>
          <a:p>
            <a:pPr lvl="2"/>
            <a:r>
              <a:rPr lang="en-US" dirty="0"/>
              <a:t>Worksurface height dialed in</a:t>
            </a:r>
          </a:p>
          <a:p>
            <a:pPr lvl="2"/>
            <a:r>
              <a:rPr lang="en-US" dirty="0"/>
              <a:t>Take measurement from floor to the top of worksurface</a:t>
            </a:r>
          </a:p>
          <a:p>
            <a:pPr lvl="2"/>
            <a:r>
              <a:rPr lang="en-US" dirty="0"/>
              <a:t>Set worksurface to this height</a:t>
            </a:r>
          </a:p>
          <a:p>
            <a:pPr lvl="1"/>
            <a:r>
              <a:rPr lang="en-US" i="1" dirty="0"/>
              <a:t>No access to adjustable sit/stand workstation </a:t>
            </a:r>
          </a:p>
          <a:p>
            <a:pPr lvl="2"/>
            <a:r>
              <a:rPr lang="en-US" dirty="0"/>
              <a:t>Adjust chair’s seatpan height so hips are slightly higher or equal to knees and feet supported on floor</a:t>
            </a:r>
          </a:p>
          <a:p>
            <a:pPr lvl="2"/>
            <a:r>
              <a:rPr lang="en-US" dirty="0"/>
              <a:t>Locate specific point on chair and take vertical measurement from that point to floor.</a:t>
            </a:r>
          </a:p>
          <a:p>
            <a:pPr lvl="2"/>
            <a:r>
              <a:rPr lang="en-US" dirty="0"/>
              <a:t>Have person adjust chair seatpan height to place hands on keyboard using identified keyboard technique</a:t>
            </a:r>
          </a:p>
          <a:p>
            <a:pPr lvl="2"/>
            <a:r>
              <a:rPr lang="en-US" dirty="0"/>
              <a:t>Using same point on chair take second measurement to floor</a:t>
            </a:r>
          </a:p>
          <a:p>
            <a:pPr lvl="2"/>
            <a:r>
              <a:rPr lang="en-US" dirty="0"/>
              <a:t>Difference between two measurements is how much current worksurface height needs to be changed </a:t>
            </a:r>
          </a:p>
          <a:p>
            <a:pPr lvl="2"/>
            <a:r>
              <a:rPr lang="en-US" dirty="0"/>
              <a:t>Example; initial worksurface height 29”, difference in two measurements was 2”, current worksurface lowered by 2” to 27”.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Worksurface Height Strategy </a:t>
            </a:r>
          </a:p>
        </p:txBody>
      </p:sp>
      <p:pic>
        <p:nvPicPr>
          <p:cNvPr id="4" name="Picture 3" descr="A person sitting at a desk in an office chair&#10;&#10;Description automatically generated">
            <a:extLst>
              <a:ext uri="{FF2B5EF4-FFF2-40B4-BE49-F238E27FC236}">
                <a16:creationId xmlns:a16="http://schemas.microsoft.com/office/drawing/2014/main" id="{7BD996B9-9850-4A2C-8339-B8442E7D5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60370" r="17167"/>
          <a:stretch/>
        </p:blipFill>
        <p:spPr>
          <a:xfrm>
            <a:off x="4572000" y="857250"/>
            <a:ext cx="4267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Up-Down 5">
            <a:extLst>
              <a:ext uri="{FF2B5EF4-FFF2-40B4-BE49-F238E27FC236}">
                <a16:creationId xmlns:a16="http://schemas.microsoft.com/office/drawing/2014/main" id="{A1FD8AB5-40F0-4053-AF84-10A5105DE3C3}"/>
              </a:ext>
            </a:extLst>
          </p:cNvPr>
          <p:cNvSpPr/>
          <p:nvPr/>
        </p:nvSpPr>
        <p:spPr>
          <a:xfrm>
            <a:off x="5715000" y="1238250"/>
            <a:ext cx="228600" cy="25527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2526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idx="4294967295"/>
          </p:nvPr>
        </p:nvSpPr>
        <p:spPr>
          <a:xfrm>
            <a:off x="304800" y="742950"/>
            <a:ext cx="4267200" cy="37147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Stand comfortably tall</a:t>
            </a:r>
          </a:p>
          <a:p>
            <a:pPr lvl="1"/>
            <a:r>
              <a:rPr lang="en-US" dirty="0"/>
              <a:t>Not forced erect tall but not slumped either</a:t>
            </a:r>
          </a:p>
          <a:p>
            <a:r>
              <a:rPr lang="en-US" dirty="0"/>
              <a:t>“Piano Player”</a:t>
            </a:r>
          </a:p>
          <a:p>
            <a:pPr lvl="1"/>
            <a:r>
              <a:rPr lang="en-US" dirty="0"/>
              <a:t>Position hands as if using keyboard</a:t>
            </a:r>
          </a:p>
          <a:p>
            <a:pPr lvl="1"/>
            <a:r>
              <a:rPr lang="en-US" dirty="0"/>
              <a:t>Adjust worksurface height</a:t>
            </a:r>
          </a:p>
          <a:p>
            <a:r>
              <a:rPr lang="en-US" dirty="0"/>
              <a:t> “Forearm Supporter”</a:t>
            </a:r>
          </a:p>
          <a:p>
            <a:pPr lvl="1"/>
            <a:r>
              <a:rPr lang="en-US" dirty="0"/>
              <a:t>Position hands and forearms appropriately</a:t>
            </a:r>
          </a:p>
          <a:p>
            <a:pPr lvl="1"/>
            <a:r>
              <a:rPr lang="en-US" dirty="0"/>
              <a:t>Adjust worksurface height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noProof="1"/>
              <a:t>Standing Worksurface Height Strategy </a:t>
            </a: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A1FD8AB5-40F0-4053-AF84-10A5105DE3C3}"/>
              </a:ext>
            </a:extLst>
          </p:cNvPr>
          <p:cNvSpPr/>
          <p:nvPr/>
        </p:nvSpPr>
        <p:spPr>
          <a:xfrm>
            <a:off x="5715000" y="1238250"/>
            <a:ext cx="228600" cy="25527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ADEA807D-B741-44BC-82BA-905B72F31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27" t="17857" r="32227" b="893"/>
          <a:stretch/>
        </p:blipFill>
        <p:spPr>
          <a:xfrm rot="5400000">
            <a:off x="3754517" y="413147"/>
            <a:ext cx="3383280" cy="206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DC07BB8D-68F9-4013-9FC0-410B92D60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9999"/>
          <a:stretch/>
        </p:blipFill>
        <p:spPr>
          <a:xfrm>
            <a:off x="6755741" y="2419350"/>
            <a:ext cx="2061688" cy="2485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559542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032145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technique needs improvement</a:t>
            </a:r>
          </a:p>
          <a:p>
            <a:r>
              <a:rPr lang="en-US" noProof="1"/>
              <a:t>Training programs that teach improved technique</a:t>
            </a:r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Poor Technique</a:t>
            </a:r>
          </a:p>
        </p:txBody>
      </p:sp>
      <p:pic>
        <p:nvPicPr>
          <p:cNvPr id="228356" name="Picture 4" descr="Mavis Beac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81400" y="895350"/>
            <a:ext cx="196534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7" name="Picture 5" descr="typing master"/>
          <p:cNvPicPr>
            <a:picLocks noChangeAspect="1" noChangeArrowheads="1"/>
          </p:cNvPicPr>
          <p:nvPr/>
        </p:nvPicPr>
        <p:blipFill>
          <a:blip r:embed="rId4" cstate="print"/>
          <a:srcRect r="4703" b="4545"/>
          <a:stretch>
            <a:fillRect/>
          </a:stretch>
        </p:blipFill>
        <p:spPr bwMode="auto">
          <a:xfrm>
            <a:off x="5638800" y="1657350"/>
            <a:ext cx="2362200" cy="1600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8358" name="Picture 6" descr="accu type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81400" y="3333750"/>
            <a:ext cx="5000625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noProof="1"/>
              <a:t>Add stretching to day</a:t>
            </a:r>
          </a:p>
          <a:p>
            <a:pPr lvl="1"/>
            <a:r>
              <a:rPr lang="en-US" noProof="1"/>
              <a:t>A little post it note put on computer monitor</a:t>
            </a:r>
          </a:p>
          <a:p>
            <a:pPr lvl="1"/>
            <a:r>
              <a:rPr lang="en-US" noProof="1"/>
              <a:t>Software that reminds you to stretch</a:t>
            </a:r>
          </a:p>
          <a:p>
            <a:pPr lvl="1"/>
            <a:r>
              <a:rPr lang="en-US" noProof="1"/>
              <a:t>Old-fashioned as egg timer</a:t>
            </a:r>
          </a:p>
          <a:p>
            <a:pPr lvl="1"/>
            <a:r>
              <a:rPr lang="en-US" noProof="1"/>
              <a:t>Team up with someone else in office </a:t>
            </a:r>
          </a:p>
          <a:p>
            <a:pPr lvl="1"/>
            <a:r>
              <a:rPr lang="en-US" noProof="1"/>
              <a:t>Take advantage of natural breaks between activities</a:t>
            </a:r>
          </a:p>
        </p:txBody>
      </p:sp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Take break</a:t>
            </a:r>
          </a:p>
        </p:txBody>
      </p:sp>
      <p:pic>
        <p:nvPicPr>
          <p:cNvPr id="5" name="Picture 4" descr="post-it-note-with-a-p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819150"/>
            <a:ext cx="3642698" cy="363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08275">
            <a:off x="5841277" y="2009457"/>
            <a:ext cx="1792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dley Hand ITC" pitchFamily="66" charset="0"/>
              </a:rPr>
              <a:t>Remember to Stretch!</a:t>
            </a:r>
          </a:p>
        </p:txBody>
      </p:sp>
    </p:spTree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Keyboard – Case Study</a:t>
            </a:r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81E9C88-9CDC-43D5-B777-CE5C7B25A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1"/>
            <a:ext cx="8046720" cy="277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3124199" cy="3394472"/>
          </a:xfrm>
        </p:spPr>
        <p:txBody>
          <a:bodyPr>
            <a:normAutofit fontScale="85000" lnSpcReduction="20000"/>
          </a:bodyPr>
          <a:lstStyle/>
          <a:p>
            <a:r>
              <a:rPr lang="en-US" noProof="1"/>
              <a:t>Response to PC’s</a:t>
            </a:r>
          </a:p>
          <a:p>
            <a:r>
              <a:rPr lang="en-US" noProof="1"/>
              <a:t>Keyboard tray configurations</a:t>
            </a:r>
          </a:p>
          <a:p>
            <a:r>
              <a:rPr lang="en-US" noProof="1"/>
              <a:t>Keyboard tray size</a:t>
            </a:r>
          </a:p>
          <a:p>
            <a:pPr lvl="1"/>
            <a:r>
              <a:rPr lang="en-US" noProof="1"/>
              <a:t>Keyboard/mouse</a:t>
            </a:r>
          </a:p>
          <a:p>
            <a:r>
              <a:rPr lang="en-US" noProof="1"/>
              <a:t>Height/angle adjustment</a:t>
            </a:r>
          </a:p>
          <a:p>
            <a:r>
              <a:rPr lang="en-US" noProof="1"/>
              <a:t>Knee clearance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noProof="1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Keyboard Trays</a:t>
            </a:r>
          </a:p>
        </p:txBody>
      </p:sp>
      <p:pic>
        <p:nvPicPr>
          <p:cNvPr id="242690" name="Picture 2" descr="http://www.ergoware.com/images/Bananaboard2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10000" y="971550"/>
            <a:ext cx="230521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2" name="Picture 4" descr="http://www.keynamics.com/images/keyboard-tray-ergofunction2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00800" y="1047750"/>
            <a:ext cx="219205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4" name="Picture 6" descr="http://www.ergoware.com/images/sol3lg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19600" y="3028950"/>
            <a:ext cx="24384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Keyboard Tray – Case Study</a:t>
            </a:r>
          </a:p>
        </p:txBody>
      </p:sp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21B92D-C222-404E-99B5-DD04344E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926" b="5632"/>
          <a:stretch/>
        </p:blipFill>
        <p:spPr>
          <a:xfrm>
            <a:off x="533400" y="895351"/>
            <a:ext cx="8046720" cy="288467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6" name="Picture 8" descr="mouse animal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72000" y="97155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Mouse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819150"/>
            <a:ext cx="3886200" cy="3086100"/>
          </a:xfrm>
        </p:spPr>
        <p:txBody>
          <a:bodyPr/>
          <a:lstStyle/>
          <a:p>
            <a:r>
              <a:rPr lang="en-US" noProof="1"/>
              <a:t>No not that kind of mouse</a:t>
            </a:r>
            <a:r>
              <a:rPr lang="en-US" dirty="0"/>
              <a:t>!</a:t>
            </a:r>
          </a:p>
          <a:p>
            <a:r>
              <a:rPr lang="en-US" dirty="0"/>
              <a:t>Use mouse as little as possible</a:t>
            </a:r>
          </a:p>
          <a:p>
            <a:pPr lvl="1"/>
            <a:r>
              <a:rPr lang="en-US" dirty="0"/>
              <a:t>Keyboard shortcuts</a:t>
            </a:r>
          </a:p>
        </p:txBody>
      </p:sp>
    </p:spTree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914400"/>
            <a:ext cx="4114800" cy="3394472"/>
          </a:xfrm>
        </p:spPr>
        <p:txBody>
          <a:bodyPr>
            <a:normAutofit fontScale="92500"/>
          </a:bodyPr>
          <a:lstStyle/>
          <a:p>
            <a:r>
              <a:rPr lang="en-US" noProof="1"/>
              <a:t>Neutral positions</a:t>
            </a:r>
          </a:p>
          <a:p>
            <a:pPr lvl="1"/>
            <a:r>
              <a:rPr lang="en-US" noProof="1"/>
              <a:t>Same plane as keyboard</a:t>
            </a:r>
          </a:p>
          <a:p>
            <a:r>
              <a:rPr lang="en-US" noProof="1"/>
              <a:t>Mouse placement</a:t>
            </a:r>
          </a:p>
          <a:p>
            <a:pPr lvl="1"/>
            <a:r>
              <a:rPr lang="en-US" noProof="1"/>
              <a:t>Free float piano playing style</a:t>
            </a:r>
          </a:p>
          <a:p>
            <a:pPr lvl="1"/>
            <a:r>
              <a:rPr lang="en-US" noProof="1"/>
              <a:t>Use of worksurface for forearm support</a:t>
            </a:r>
          </a:p>
          <a:p>
            <a:r>
              <a:rPr lang="en-US" noProof="1"/>
              <a:t>Right of left hand use</a:t>
            </a:r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Mouse </a:t>
            </a:r>
            <a:r>
              <a:rPr lang="en-US" dirty="0"/>
              <a:t>technique</a:t>
            </a:r>
            <a:endParaRPr lang="en-US" noProof="1"/>
          </a:p>
        </p:txBody>
      </p:sp>
      <p:pic>
        <p:nvPicPr>
          <p:cNvPr id="234500" name="Picture 4" descr="WS 9-8 mouse use no break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895350"/>
            <a:ext cx="384585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1"/>
              <a:t>Pointing </a:t>
            </a:r>
            <a:r>
              <a:rPr lang="en-US" dirty="0"/>
              <a:t>D</a:t>
            </a:r>
            <a:r>
              <a:rPr lang="en-US" noProof="1"/>
              <a:t>evice </a:t>
            </a:r>
            <a:r>
              <a:rPr lang="en-US" dirty="0"/>
              <a:t>Non-neutral Positions</a:t>
            </a:r>
            <a:endParaRPr lang="en-US" noProof="1"/>
          </a:p>
        </p:txBody>
      </p:sp>
      <p:pic>
        <p:nvPicPr>
          <p:cNvPr id="403461" name="Picture 1029" descr="WS 9-3 mouse wrong 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819150"/>
            <a:ext cx="330284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2" name="Picture 1030" descr="WS 9-4 mouse wrong angl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71600" y="2800350"/>
            <a:ext cx="3276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3" name="Picture 1031" descr="WS 9-5 mouse wrong placement"/>
          <p:cNvPicPr>
            <a:picLocks noChangeAspect="1" noChangeArrowheads="1"/>
          </p:cNvPicPr>
          <p:nvPr/>
        </p:nvPicPr>
        <p:blipFill>
          <a:blip r:embed="rId5" cstate="print"/>
          <a:srcRect l="3944"/>
          <a:stretch>
            <a:fillRect/>
          </a:stretch>
        </p:blipFill>
        <p:spPr bwMode="auto">
          <a:xfrm>
            <a:off x="4876800" y="819150"/>
            <a:ext cx="37121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4" name="Picture 1032" descr="WS 9-7a poor mouse technique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76800" y="2800350"/>
            <a:ext cx="3733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5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1C314E"/>
      </a:hlink>
      <a:folHlink>
        <a:srgbClr val="1C314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46141</TotalTime>
  <Words>4168</Words>
  <Application>Microsoft Office PowerPoint</Application>
  <PresentationFormat>On-screen Show (16:9)</PresentationFormat>
  <Paragraphs>926</Paragraphs>
  <Slides>153</Slides>
  <Notes>142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153</vt:i4>
      </vt:variant>
    </vt:vector>
  </HeadingPairs>
  <TitlesOfParts>
    <vt:vector size="166" baseType="lpstr">
      <vt:lpstr>Arial</vt:lpstr>
      <vt:lpstr>Arial Narrow</vt:lpstr>
      <vt:lpstr>Bradley Hand ITC</vt:lpstr>
      <vt:lpstr>Impact</vt:lpstr>
      <vt:lpstr>Segoe Print</vt:lpstr>
      <vt:lpstr>Times New Roman</vt:lpstr>
      <vt:lpstr>Verdana</vt:lpstr>
      <vt:lpstr>Wingdings</vt:lpstr>
      <vt:lpstr>Wingdings 2</vt:lpstr>
      <vt:lpstr>Wingdings 3</vt:lpstr>
      <vt:lpstr>Concourse</vt:lpstr>
      <vt:lpstr>Acrobat Document</vt:lpstr>
      <vt:lpstr>Document</vt:lpstr>
      <vt:lpstr>PowerPoint Presentation</vt:lpstr>
      <vt:lpstr>Welcome!</vt:lpstr>
      <vt:lpstr>Workshop Logistics</vt:lpstr>
      <vt:lpstr>What do you want to accomplish?</vt:lpstr>
      <vt:lpstr>A careful examination</vt:lpstr>
      <vt:lpstr>A careful examination</vt:lpstr>
      <vt:lpstr>In other words . . .</vt:lpstr>
      <vt:lpstr>Maximize comfort? </vt:lpstr>
      <vt:lpstr>Workshop Objectives</vt:lpstr>
      <vt:lpstr>Workshop Guidelines</vt:lpstr>
      <vt:lpstr>Please take a moment for:</vt:lpstr>
      <vt:lpstr>Workstation Assessment Worksheet</vt:lpstr>
      <vt:lpstr>Quick Reference Guide</vt:lpstr>
      <vt:lpstr>A Word about Pictures</vt:lpstr>
      <vt:lpstr>Workshop Case Study</vt:lpstr>
      <vt:lpstr>Workshop Case Study - Logistics</vt:lpstr>
      <vt:lpstr>Workshop Case Study - Conduct</vt:lpstr>
      <vt:lpstr>Workshop Case Study - Conduct</vt:lpstr>
      <vt:lpstr>Workshop Case Study - Conduct</vt:lpstr>
      <vt:lpstr>Workshop Case Study - Conduct</vt:lpstr>
      <vt:lpstr>Workshop Case Study - Conduct</vt:lpstr>
      <vt:lpstr>Workshop Case Study - Conduct</vt:lpstr>
      <vt:lpstr>Workshop Case Study - Conduct</vt:lpstr>
      <vt:lpstr>Workshop Case Study - Conduct</vt:lpstr>
      <vt:lpstr>Office Ergonomics Applications </vt:lpstr>
      <vt:lpstr>Office Components</vt:lpstr>
      <vt:lpstr>Single user</vt:lpstr>
      <vt:lpstr>Multi user</vt:lpstr>
      <vt:lpstr>Single-task</vt:lpstr>
      <vt:lpstr>Multi-task</vt:lpstr>
      <vt:lpstr>Work Activity</vt:lpstr>
      <vt:lpstr>Floor Space </vt:lpstr>
      <vt:lpstr>We do not Live in an Ideal World</vt:lpstr>
      <vt:lpstr>Chair</vt:lpstr>
      <vt:lpstr>Types of Seating Systems</vt:lpstr>
      <vt:lpstr>Chair Criteria</vt:lpstr>
      <vt:lpstr>Legs and Casters</vt:lpstr>
      <vt:lpstr>Seatpan - Height</vt:lpstr>
      <vt:lpstr>Seatpan - Tilt</vt:lpstr>
      <vt:lpstr>Seatpan - Tension</vt:lpstr>
      <vt:lpstr>Seatpan - Depth</vt:lpstr>
      <vt:lpstr>Relationships</vt:lpstr>
      <vt:lpstr>Back Support - Height</vt:lpstr>
      <vt:lpstr>Back Support - Angle</vt:lpstr>
      <vt:lpstr>Cushion</vt:lpstr>
      <vt:lpstr>Armrests Adjust</vt:lpstr>
      <vt:lpstr>Adjustment levers/knobs/controls</vt:lpstr>
      <vt:lpstr>Ball Chairs?</vt:lpstr>
      <vt:lpstr>Micro-breaks</vt:lpstr>
      <vt:lpstr>Art of Sitting</vt:lpstr>
      <vt:lpstr>The Art of Sitting</vt:lpstr>
      <vt:lpstr>The Art of Sitting</vt:lpstr>
      <vt:lpstr>Sitting styles</vt:lpstr>
      <vt:lpstr>Sitting styles</vt:lpstr>
      <vt:lpstr>Functional seated positions</vt:lpstr>
      <vt:lpstr>Adjustment anxiety</vt:lpstr>
      <vt:lpstr>Maintenance </vt:lpstr>
      <vt:lpstr>Chair Adjustment</vt:lpstr>
      <vt:lpstr>Chair – Case Study</vt:lpstr>
      <vt:lpstr>MOVE!</vt:lpstr>
      <vt:lpstr>Worksurface</vt:lpstr>
      <vt:lpstr>Straight line (desk/table)</vt:lpstr>
      <vt:lpstr>L/U-shape (two/three worksurfaces)</vt:lpstr>
      <vt:lpstr>Corner/cockpit</vt:lpstr>
      <vt:lpstr>Worksurface Fixed</vt:lpstr>
      <vt:lpstr>Worksurface Fixed/Adjustable</vt:lpstr>
      <vt:lpstr>Adjustable/adjustable</vt:lpstr>
      <vt:lpstr>Sharp edges</vt:lpstr>
      <vt:lpstr>Work organization</vt:lpstr>
      <vt:lpstr>Not enough layout space</vt:lpstr>
      <vt:lpstr>Work organization solutions</vt:lpstr>
      <vt:lpstr>Worksurface Height Solutions</vt:lpstr>
      <vt:lpstr>Sit/Stand Workstations</vt:lpstr>
      <vt:lpstr>Sit/Stand Workstations</vt:lpstr>
      <vt:lpstr>Sit/Stand Workstations</vt:lpstr>
      <vt:lpstr>Tips for Sit/Stand Workstations</vt:lpstr>
      <vt:lpstr>Conference rooms</vt:lpstr>
      <vt:lpstr>Conference Rooms</vt:lpstr>
      <vt:lpstr>Worksurface – Case Study</vt:lpstr>
      <vt:lpstr>Foot Support</vt:lpstr>
      <vt:lpstr>Knee/foot clearance</vt:lpstr>
      <vt:lpstr>Foot Support/Clearance</vt:lpstr>
      <vt:lpstr>Computer equipment</vt:lpstr>
      <vt:lpstr>Keyboards</vt:lpstr>
      <vt:lpstr>Wrist rests</vt:lpstr>
      <vt:lpstr> Keyboard Shortcuts</vt:lpstr>
      <vt:lpstr>Keyboard Technique</vt:lpstr>
      <vt:lpstr>Worksurface Height Strategy </vt:lpstr>
      <vt:lpstr>Worksurface Height Strategy </vt:lpstr>
      <vt:lpstr>Worksurface Height Strategy </vt:lpstr>
      <vt:lpstr>Standing Worksurface Height Strategy </vt:lpstr>
      <vt:lpstr>Poor Technique</vt:lpstr>
      <vt:lpstr>Take break</vt:lpstr>
      <vt:lpstr>Keyboard – Case Study</vt:lpstr>
      <vt:lpstr>Keyboard Trays</vt:lpstr>
      <vt:lpstr>Keyboard Tray – Case Study</vt:lpstr>
      <vt:lpstr>Mouse</vt:lpstr>
      <vt:lpstr>Mouse technique</vt:lpstr>
      <vt:lpstr>Pointing Device Non-neutral Positions</vt:lpstr>
      <vt:lpstr>Mouse Set-up</vt:lpstr>
      <vt:lpstr>Mouse Wrist Rests</vt:lpstr>
      <vt:lpstr>Choosing Correct Pointing Device</vt:lpstr>
      <vt:lpstr>Mouse – Case Study</vt:lpstr>
      <vt:lpstr>Laptop/Desktop </vt:lpstr>
      <vt:lpstr>Laptops</vt:lpstr>
      <vt:lpstr>Occasional Laptop User</vt:lpstr>
      <vt:lpstr>Full-time Laptop User</vt:lpstr>
      <vt:lpstr>Laptop/Decktop – Case Study</vt:lpstr>
      <vt:lpstr>Monitor</vt:lpstr>
      <vt:lpstr>Monitor Height</vt:lpstr>
      <vt:lpstr>Monitor Height</vt:lpstr>
      <vt:lpstr>Monitor too high</vt:lpstr>
      <vt:lpstr>Monitor too low</vt:lpstr>
      <vt:lpstr>Monitor Distance</vt:lpstr>
      <vt:lpstr>Monitor too far away</vt:lpstr>
      <vt:lpstr>Monitor too close</vt:lpstr>
      <vt:lpstr>Monitor Alignment</vt:lpstr>
      <vt:lpstr>Dual Monitors</vt:lpstr>
      <vt:lpstr>Dual Monitors</vt:lpstr>
      <vt:lpstr>Monitor Resolution</vt:lpstr>
      <vt:lpstr>Functional Monitor Placement Test</vt:lpstr>
      <vt:lpstr>Glare</vt:lpstr>
      <vt:lpstr>Control Glare</vt:lpstr>
      <vt:lpstr>Use glare screen</vt:lpstr>
      <vt:lpstr>Adjust monitor screen brightness/ contrast </vt:lpstr>
      <vt:lpstr>Dirty monitor screens</vt:lpstr>
      <vt:lpstr>Eye Examinations</vt:lpstr>
      <vt:lpstr>Presbyopia</vt:lpstr>
      <vt:lpstr>Monitor – Case Study</vt:lpstr>
      <vt:lpstr>Document holder</vt:lpstr>
      <vt:lpstr>Document holders</vt:lpstr>
      <vt:lpstr>Document Holder</vt:lpstr>
      <vt:lpstr>Telephone</vt:lpstr>
      <vt:lpstr>Telephone Types</vt:lpstr>
      <vt:lpstr>Telephone Types</vt:lpstr>
      <vt:lpstr>Telephone</vt:lpstr>
      <vt:lpstr>Office equipment</vt:lpstr>
      <vt:lpstr>Relationships</vt:lpstr>
      <vt:lpstr>Storage/Reach zone</vt:lpstr>
      <vt:lpstr>Storage</vt:lpstr>
      <vt:lpstr>Storage</vt:lpstr>
      <vt:lpstr>Illumination – Ambient and Task</vt:lpstr>
      <vt:lpstr>Ambient Light Solutions</vt:lpstr>
      <vt:lpstr>Task Light Solutions</vt:lpstr>
      <vt:lpstr>Illumination</vt:lpstr>
      <vt:lpstr>Recommended Specifications – Case Study</vt:lpstr>
      <vt:lpstr>Assessment Follow-up – Case Study</vt:lpstr>
      <vt:lpstr>Sample Assessnent Reports</vt:lpstr>
      <vt:lpstr>Ergonomics – A Potent Tool!</vt:lpstr>
      <vt:lpstr>Thanks for your  Time and Attention!</vt:lpstr>
      <vt:lpstr>ErgoSystems Presents:</vt:lpstr>
      <vt:lpstr>Menu</vt:lpstr>
      <vt:lpstr>Resources</vt:lpstr>
    </vt:vector>
  </TitlesOfParts>
  <Company>ErgoSystems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want to accomplish?</dc:title>
  <dc:creator>Mark Anderson</dc:creator>
  <cp:lastModifiedBy>Mark Anderson</cp:lastModifiedBy>
  <cp:revision>993</cp:revision>
  <dcterms:created xsi:type="dcterms:W3CDTF">2001-03-15T00:53:30Z</dcterms:created>
  <dcterms:modified xsi:type="dcterms:W3CDTF">2020-10-13T17:26:41Z</dcterms:modified>
</cp:coreProperties>
</file>