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1" r:id="rId1"/>
  </p:sldMasterIdLst>
  <p:notesMasterIdLst>
    <p:notesMasterId r:id="rId18"/>
  </p:notesMasterIdLst>
  <p:sldIdLst>
    <p:sldId id="307" r:id="rId2"/>
    <p:sldId id="888" r:id="rId3"/>
    <p:sldId id="859" r:id="rId4"/>
    <p:sldId id="882" r:id="rId5"/>
    <p:sldId id="862" r:id="rId6"/>
    <p:sldId id="863" r:id="rId7"/>
    <p:sldId id="864" r:id="rId8"/>
    <p:sldId id="881" r:id="rId9"/>
    <p:sldId id="899" r:id="rId10"/>
    <p:sldId id="883" r:id="rId11"/>
    <p:sldId id="900" r:id="rId12"/>
    <p:sldId id="901" r:id="rId13"/>
    <p:sldId id="884" r:id="rId14"/>
    <p:sldId id="861" r:id="rId15"/>
    <p:sldId id="902" r:id="rId16"/>
    <p:sldId id="891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pos="3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7A0"/>
    <a:srgbClr val="009CC9"/>
    <a:srgbClr val="006A5C"/>
    <a:srgbClr val="000066"/>
    <a:srgbClr val="FF3300"/>
    <a:srgbClr val="FF0000"/>
    <a:srgbClr val="41B2FF"/>
    <a:srgbClr val="0099FF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86371" autoAdjust="0"/>
  </p:normalViewPr>
  <p:slideViewPr>
    <p:cSldViewPr>
      <p:cViewPr varScale="1">
        <p:scale>
          <a:sx n="87" d="100"/>
          <a:sy n="87" d="100"/>
        </p:scale>
        <p:origin x="96" y="462"/>
      </p:cViewPr>
      <p:guideLst>
        <p:guide orient="horz" pos="1200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B569B08-B2AC-4C62-8420-219310EDD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Toro Introduction to Ergonomics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5AEC3-F33A-4121-82BF-9C3E8B888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77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5" y="1219200"/>
            <a:ext cx="10652607" cy="4944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7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60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2954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717792" y="1295400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05600" y="3727704"/>
            <a:ext cx="508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52300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ic b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60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295400"/>
            <a:ext cx="3048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AC6AEC-AEEA-4C7F-9AC9-BC0F371AA1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1295400"/>
            <a:ext cx="33528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CD03D89-A3D2-4339-B188-2AF0F7955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4400" y="1295400"/>
            <a:ext cx="3352800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7344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0036" y="1219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0723" y="1219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8C8997-CBF8-4A21-96EA-3ED7823B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7" y="326903"/>
            <a:ext cx="10652607" cy="6386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46242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with p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99FE24-3CF7-4745-A898-A6A296A35A95}"/>
              </a:ext>
            </a:extLst>
          </p:cNvPr>
          <p:cNvSpPr/>
          <p:nvPr userDrawn="1"/>
        </p:nvSpPr>
        <p:spPr>
          <a:xfrm>
            <a:off x="2" y="199671"/>
            <a:ext cx="12191999" cy="883061"/>
          </a:xfrm>
          <a:prstGeom prst="rect">
            <a:avLst/>
          </a:prstGeom>
          <a:gradFill flip="none" rotWithShape="1">
            <a:gsLst>
              <a:gs pos="79600">
                <a:srgbClr val="000000">
                  <a:lumMod val="40000"/>
                  <a:lumOff val="60000"/>
                </a:srgbClr>
              </a:gs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black">
          <a:xfrm>
            <a:off x="355601" y="1401922"/>
            <a:ext cx="11480800" cy="1296017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lnSpc>
                <a:spcPct val="75000"/>
              </a:lnSpc>
              <a:defRPr lang="en-US" sz="4400" cap="all" spc="300" dirty="0">
                <a:solidFill>
                  <a:schemeClr val="tx1"/>
                </a:solidFill>
                <a:effectLst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  <p:pic>
        <p:nvPicPr>
          <p:cNvPr id="10" name="Picture 9" descr="I:\External Communications\PR\Brand\Brand Logos\Toro\NEW LOGOS\Logo - Red\RGB (web, powerpoint, video)\Toro-logo-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0" y="338667"/>
            <a:ext cx="988807" cy="6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678C6E-99B3-4FD3-98B2-F73CEA0EA4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597" y="2724135"/>
            <a:ext cx="5608320" cy="339390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B5BBC82-C4EF-4EBB-A742-EB55881DA0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081" y="2745073"/>
            <a:ext cx="5608320" cy="337297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31F7FA-DCDF-4D26-8DC7-C46BEBCB853F}"/>
              </a:ext>
            </a:extLst>
          </p:cNvPr>
          <p:cNvSpPr/>
          <p:nvPr userDrawn="1"/>
        </p:nvSpPr>
        <p:spPr>
          <a:xfrm>
            <a:off x="0" y="6302600"/>
            <a:ext cx="12192000" cy="416171"/>
          </a:xfrm>
          <a:prstGeom prst="rect">
            <a:avLst/>
          </a:prstGeom>
          <a:gradFill flip="none" rotWithShape="1">
            <a:gsLst>
              <a:gs pos="79600">
                <a:srgbClr val="000000">
                  <a:lumMod val="40000"/>
                  <a:lumOff val="60000"/>
                </a:srgbClr>
              </a:gs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3177AB-7370-43C7-9725-0A6A44BDE571}"/>
              </a:ext>
            </a:extLst>
          </p:cNvPr>
          <p:cNvSpPr/>
          <p:nvPr userDrawn="1"/>
        </p:nvSpPr>
        <p:spPr>
          <a:xfrm>
            <a:off x="209359" y="6349826"/>
            <a:ext cx="856343" cy="325637"/>
          </a:xfrm>
          <a:prstGeom prst="roundRect">
            <a:avLst/>
          </a:prstGeom>
          <a:solidFill>
            <a:srgbClr val="CD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sz="1100" b="1" dirty="0">
                <a:solidFill>
                  <a:schemeClr val="bg1"/>
                </a:solidFill>
              </a:rPr>
              <a:t>MENU</a:t>
            </a: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82B07CC0-FA78-4636-B43C-E88B295C413D}"/>
              </a:ext>
            </a:extLst>
          </p:cNvPr>
          <p:cNvSpPr/>
          <p:nvPr userDrawn="1"/>
        </p:nvSpPr>
        <p:spPr>
          <a:xfrm>
            <a:off x="323492" y="6346774"/>
            <a:ext cx="628072" cy="325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12EDB5-4150-42D4-80AB-1CB159ACAC8D}"/>
              </a:ext>
            </a:extLst>
          </p:cNvPr>
          <p:cNvSpPr/>
          <p:nvPr userDrawn="1"/>
        </p:nvSpPr>
        <p:spPr>
          <a:xfrm>
            <a:off x="11126302" y="6346997"/>
            <a:ext cx="856343" cy="325637"/>
          </a:xfrm>
          <a:prstGeom prst="roundRect">
            <a:avLst/>
          </a:prstGeom>
          <a:solidFill>
            <a:srgbClr val="CD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C533F-1737-4D37-A643-ACE327351D2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63BD-8C3A-4C6D-9C8B-9FFB66AC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ECBA-D04A-44DA-9CE1-F8FD6C170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7461"/>
            <a:ext cx="5257800" cy="4872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90423F-8BA4-491D-A150-AEAC44CD4A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3070" y="1317460"/>
            <a:ext cx="5471581" cy="48722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pic ov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63BD-8C3A-4C6D-9C8B-9FFB66AC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ECBA-D04A-44DA-9CE1-F8FD6C170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7462"/>
            <a:ext cx="5156200" cy="4855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90423F-8BA4-491D-A150-AEAC44CD4A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584" y="1317466"/>
            <a:ext cx="5748867" cy="2364434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2EE700E-6634-462B-9A6B-4DD35A0C00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3584" y="3848002"/>
            <a:ext cx="5748867" cy="228474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FE3531E-FA0B-4076-B579-EB4554CACC74}"/>
              </a:ext>
            </a:extLst>
          </p:cNvPr>
          <p:cNvSpPr/>
          <p:nvPr userDrawn="1"/>
        </p:nvSpPr>
        <p:spPr>
          <a:xfrm>
            <a:off x="0" y="6302600"/>
            <a:ext cx="12192000" cy="416171"/>
          </a:xfrm>
          <a:prstGeom prst="rect">
            <a:avLst/>
          </a:prstGeom>
          <a:gradFill flip="none" rotWithShape="1">
            <a:gsLst>
              <a:gs pos="79600">
                <a:srgbClr val="000000">
                  <a:lumMod val="40000"/>
                  <a:lumOff val="60000"/>
                </a:srgbClr>
              </a:gs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199671"/>
            <a:ext cx="12191999" cy="883061"/>
          </a:xfrm>
          <a:prstGeom prst="rect">
            <a:avLst/>
          </a:prstGeom>
          <a:gradFill flip="none" rotWithShape="1">
            <a:gsLst>
              <a:gs pos="79600">
                <a:srgbClr val="000000">
                  <a:lumMod val="40000"/>
                  <a:lumOff val="60000"/>
                </a:srgbClr>
              </a:gs>
              <a:gs pos="0">
                <a:schemeClr val="tx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white">
          <a:xfrm>
            <a:off x="1330037" y="326903"/>
            <a:ext cx="10652607" cy="6386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ctr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idx="1"/>
          </p:nvPr>
        </p:nvSpPr>
        <p:spPr>
          <a:xfrm>
            <a:off x="1330035" y="1199870"/>
            <a:ext cx="10652607" cy="4985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0512E8-1299-43B9-B93E-C975AD6BA907}"/>
              </a:ext>
            </a:extLst>
          </p:cNvPr>
          <p:cNvSpPr/>
          <p:nvPr userDrawn="1"/>
        </p:nvSpPr>
        <p:spPr>
          <a:xfrm>
            <a:off x="209359" y="6349826"/>
            <a:ext cx="856343" cy="325637"/>
          </a:xfrm>
          <a:prstGeom prst="roundRect">
            <a:avLst/>
          </a:prstGeom>
          <a:solidFill>
            <a:srgbClr val="CD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60DA40-C964-4154-9DCE-65D80BD01BFC}"/>
              </a:ext>
            </a:extLst>
          </p:cNvPr>
          <p:cNvSpPr/>
          <p:nvPr userDrawn="1"/>
        </p:nvSpPr>
        <p:spPr>
          <a:xfrm>
            <a:off x="11126302" y="6346997"/>
            <a:ext cx="856343" cy="325637"/>
          </a:xfrm>
          <a:prstGeom prst="roundRect">
            <a:avLst/>
          </a:prstGeom>
          <a:solidFill>
            <a:srgbClr val="CD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C533F-1737-4D37-A643-ACE327351D2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6F5B28D6-F2C3-45F6-8AB9-42EA21CCB9A1}"/>
              </a:ext>
            </a:extLst>
          </p:cNvPr>
          <p:cNvSpPr/>
          <p:nvPr userDrawn="1"/>
        </p:nvSpPr>
        <p:spPr>
          <a:xfrm>
            <a:off x="323492" y="6346774"/>
            <a:ext cx="628072" cy="325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I:\External Communications\PR\Brand\Brand Logos\Toro\NEW LOGOS\Logo - Red\RGB (web, powerpoint, video)\Toro-logo-rgb.png">
            <a:extLst>
              <a:ext uri="{FF2B5EF4-FFF2-40B4-BE49-F238E27FC236}">
                <a16:creationId xmlns:a16="http://schemas.microsoft.com/office/drawing/2014/main" id="{BF5A82EC-2813-4B71-8D61-E7B39296EE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4" y="328844"/>
            <a:ext cx="988807" cy="6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8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  <p:sldLayoutId id="2147483741" r:id="rId3"/>
    <p:sldLayoutId id="2147483725" r:id="rId4"/>
    <p:sldLayoutId id="2147483738" r:id="rId5"/>
    <p:sldLayoutId id="2147483739" r:id="rId6"/>
    <p:sldLayoutId id="214748374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cap="none" spc="0" baseline="0" dirty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lang="en-US" sz="3200" b="1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2763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‒"/>
        <a:defRPr lang="en-US" sz="2800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lang="en-US" sz="2400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‒"/>
        <a:defRPr lang="en-US" sz="2000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6175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tabLst/>
        <a:defRPr lang="en-US" sz="20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69916" y="1256992"/>
            <a:ext cx="8610600" cy="1296017"/>
          </a:xfrm>
        </p:spPr>
        <p:txBody>
          <a:bodyPr/>
          <a:lstStyle/>
          <a:p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Stretching</a:t>
            </a:r>
            <a:r>
              <a:rPr lang="en-US" dirty="0"/>
              <a:t> </a:t>
            </a:r>
            <a:br>
              <a:rPr lang="en-US" dirty="0"/>
            </a:br>
            <a:r>
              <a:rPr lang="en-US" sz="2800" spc="0" dirty="0"/>
              <a:t>Stretch</a:t>
            </a:r>
            <a:r>
              <a:rPr lang="en-US" sz="3600" spc="0" dirty="0"/>
              <a:t> </a:t>
            </a:r>
            <a:r>
              <a:rPr lang="en-US" sz="2800" spc="0" dirty="0"/>
              <a:t>Leader Training</a:t>
            </a:r>
            <a:endParaRPr lang="en-US" spc="0" dirty="0"/>
          </a:p>
        </p:txBody>
      </p:sp>
      <p:pic>
        <p:nvPicPr>
          <p:cNvPr id="9" name="Picture Placeholder 8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9D0E6193-70E7-4E14-85A6-C47F25FD76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r="1426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Placeholder 11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EC012500-15A4-4040-BB94-5758BD98997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405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6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Guidelines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Assess response</a:t>
            </a:r>
          </a:p>
          <a:p>
            <a:pPr lvl="1"/>
            <a:r>
              <a:rPr lang="en-US" dirty="0"/>
              <a:t>Normal comments</a:t>
            </a:r>
          </a:p>
          <a:p>
            <a:pPr lvl="2"/>
            <a:r>
              <a:rPr lang="en-US" dirty="0"/>
              <a:t>Warmth in area</a:t>
            </a:r>
          </a:p>
          <a:p>
            <a:pPr lvl="2"/>
            <a:r>
              <a:rPr lang="en-US" dirty="0"/>
              <a:t>Tingle in area</a:t>
            </a:r>
          </a:p>
          <a:p>
            <a:pPr lvl="1"/>
            <a:endParaRPr lang="en-US" dirty="0"/>
          </a:p>
        </p:txBody>
      </p:sp>
      <p:pic>
        <p:nvPicPr>
          <p:cNvPr id="17" name="Picture Placeholder 16" descr="A group of men in a warehouse&#10;&#10;Description automatically generated with low confidence">
            <a:extLst>
              <a:ext uri="{FF2B5EF4-FFF2-40B4-BE49-F238E27FC236}">
                <a16:creationId xmlns:a16="http://schemas.microsoft.com/office/drawing/2014/main" id="{46ED4ED6-92E3-4C59-88B6-E530607297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r="18411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Guidelines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Comments to watch out for</a:t>
            </a:r>
          </a:p>
          <a:p>
            <a:pPr lvl="1"/>
            <a:r>
              <a:rPr lang="en-US" dirty="0"/>
              <a:t>Still really sore after stretch</a:t>
            </a:r>
          </a:p>
          <a:p>
            <a:pPr lvl="1"/>
            <a:r>
              <a:rPr lang="en-US" dirty="0"/>
              <a:t>Feel pain into arm or leg</a:t>
            </a:r>
          </a:p>
          <a:p>
            <a:r>
              <a:rPr lang="en-US" dirty="0"/>
              <a:t>Unacceptable sensations</a:t>
            </a:r>
          </a:p>
          <a:p>
            <a:pPr lvl="1"/>
            <a:r>
              <a:rPr lang="en-US" dirty="0"/>
              <a:t>Discomfort does not go with warm-up</a:t>
            </a:r>
          </a:p>
          <a:p>
            <a:pPr lvl="1"/>
            <a:r>
              <a:rPr lang="en-US" dirty="0"/>
              <a:t>Radiating pain into arm/leg</a:t>
            </a:r>
          </a:p>
          <a:p>
            <a:pPr lvl="1"/>
            <a:r>
              <a:rPr lang="en-US" dirty="0"/>
              <a:t>Dizziness</a:t>
            </a:r>
          </a:p>
          <a:p>
            <a:pPr lvl="1"/>
            <a:r>
              <a:rPr lang="en-US" dirty="0"/>
              <a:t>Sick to stomach</a:t>
            </a:r>
          </a:p>
          <a:p>
            <a:pPr lvl="1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6777BF9-2EC2-4C61-9D37-DEF5A1C7A6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3" b="12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666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Guidelines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Modify stretch</a:t>
            </a:r>
          </a:p>
          <a:p>
            <a:pPr lvl="1"/>
            <a:r>
              <a:rPr lang="en-US" dirty="0"/>
              <a:t>Decrease movement</a:t>
            </a:r>
          </a:p>
          <a:p>
            <a:pPr lvl="1"/>
            <a:r>
              <a:rPr lang="en-US" dirty="0"/>
              <a:t>Decrease forcefulness</a:t>
            </a:r>
          </a:p>
          <a:p>
            <a:pPr lvl="1"/>
            <a:r>
              <a:rPr lang="en-US" dirty="0"/>
              <a:t>Refrain from stretch</a:t>
            </a:r>
          </a:p>
          <a:p>
            <a:pPr lvl="2"/>
            <a:r>
              <a:rPr lang="en-US" dirty="0"/>
              <a:t>If under control, gradually add back into routine</a:t>
            </a:r>
          </a:p>
          <a:p>
            <a:pPr lvl="1"/>
            <a:r>
              <a:rPr lang="en-US" dirty="0"/>
              <a:t>Refer to appropriate party if issue not resolved</a:t>
            </a:r>
          </a:p>
          <a:p>
            <a:pPr lvl="1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DD2E88-4E08-4709-B2C5-E5C57EF92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3945" r="-23945"/>
          <a:stretch/>
        </p:blipFill>
        <p:spPr/>
      </p:pic>
    </p:spTree>
    <p:extLst>
      <p:ext uri="{BB962C8B-B14F-4D97-AF65-F5344CB8AC3E}">
        <p14:creationId xmlns:p14="http://schemas.microsoft.com/office/powerpoint/2010/main" val="64606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876300"/>
            <a:ext cx="7772400" cy="5105400"/>
          </a:xfrm>
          <a:noFill/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8000" dirty="0">
                <a:solidFill>
                  <a:srgbClr val="C00000"/>
                </a:solidFill>
              </a:rPr>
              <a:t>Safety First!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Always use proper technique, pay attention to body’s response to the stretches and immediately report any concerns or issues.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 . . . Why Stretch?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Alertness levels</a:t>
            </a:r>
          </a:p>
          <a:p>
            <a:r>
              <a:rPr lang="en-US" dirty="0"/>
              <a:t>Help prevent injuries</a:t>
            </a:r>
          </a:p>
          <a:p>
            <a:r>
              <a:rPr lang="en-US" dirty="0"/>
              <a:t>Control stress</a:t>
            </a:r>
          </a:p>
          <a:p>
            <a:r>
              <a:rPr lang="en-US" dirty="0"/>
              <a:t>Reduce muscle tension</a:t>
            </a:r>
          </a:p>
          <a:p>
            <a:r>
              <a:rPr lang="en-US" dirty="0"/>
              <a:t>Increase flexibility</a:t>
            </a:r>
          </a:p>
          <a:p>
            <a:r>
              <a:rPr lang="en-US" dirty="0"/>
              <a:t>Develop body awareness</a:t>
            </a:r>
          </a:p>
          <a:p>
            <a:r>
              <a:rPr lang="en-US" sz="4400" dirty="0">
                <a:solidFill>
                  <a:srgbClr val="C00000"/>
                </a:solidFill>
              </a:rPr>
              <a:t>IT FEELS GOOD!</a:t>
            </a:r>
          </a:p>
        </p:txBody>
      </p:sp>
      <p:pic>
        <p:nvPicPr>
          <p:cNvPr id="9" name="Picture Placeholder 8" descr="Shape&#10;&#10;Description automatically generated with low confidence">
            <a:extLst>
              <a:ext uri="{FF2B5EF4-FFF2-40B4-BE49-F238E27FC236}">
                <a16:creationId xmlns:a16="http://schemas.microsoft.com/office/drawing/2014/main" id="{4D982B9F-FFE5-43D7-B3E2-A27B795378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b="1102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316148"/>
            <a:ext cx="8165379" cy="762000"/>
          </a:xfrm>
          <a:noFill/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rPr>
              <a:t>Stretching Routines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E3A66C0B-64F8-4380-A101-E3B6B921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5334"/>
            <a:ext cx="3612187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E4898C52-5591-4A4E-B117-5DC341FE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6" y="1293043"/>
            <a:ext cx="3604308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68F34A8B-9922-4C14-8C76-1ED43A2C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13" y="1301510"/>
            <a:ext cx="3604308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971029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828800"/>
            <a:ext cx="7772400" cy="2209800"/>
          </a:xfrm>
        </p:spPr>
        <p:txBody>
          <a:bodyPr>
            <a:normAutofit fontScale="90000"/>
          </a:bodyPr>
          <a:lstStyle/>
          <a:p>
            <a:pPr>
              <a:spcBef>
                <a:spcPts val="800"/>
              </a:spcBef>
              <a:defRPr/>
            </a:pPr>
            <a:r>
              <a:rPr lang="en-US" sz="17200" dirty="0">
                <a:solidFill>
                  <a:srgbClr val="C00000"/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0388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316148"/>
            <a:ext cx="8165379" cy="762000"/>
          </a:xfrm>
          <a:noFill/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rPr>
              <a:t>Stretching Routines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E3A66C0B-64F8-4380-A101-E3B6B921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5334"/>
            <a:ext cx="3612187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E4898C52-5591-4A4E-B117-5DC341FEE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6" y="1293043"/>
            <a:ext cx="3604308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68F34A8B-9922-4C14-8C76-1ED43A2C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13" y="1301510"/>
            <a:ext cx="3604308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Stretch?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Cold taffy</a:t>
            </a:r>
          </a:p>
          <a:p>
            <a:pPr lvl="1"/>
            <a:r>
              <a:rPr lang="en-US" dirty="0"/>
              <a:t>Connective tissue is a lot like taffy</a:t>
            </a:r>
          </a:p>
          <a:p>
            <a:pPr lvl="1"/>
            <a:r>
              <a:rPr lang="en-US" dirty="0"/>
              <a:t>When it’s cold and you try to stretch it</a:t>
            </a:r>
          </a:p>
          <a:p>
            <a:pPr lvl="1"/>
            <a:r>
              <a:rPr lang="en-US" dirty="0"/>
              <a:t>It breaks!</a:t>
            </a:r>
          </a:p>
          <a:p>
            <a:r>
              <a:rPr lang="en-US" dirty="0"/>
              <a:t>Warm taffy</a:t>
            </a:r>
          </a:p>
          <a:p>
            <a:pPr lvl="1"/>
            <a:r>
              <a:rPr lang="en-US" dirty="0"/>
              <a:t>On the other hand, when it’s warm and you stretch it</a:t>
            </a:r>
          </a:p>
          <a:p>
            <a:pPr lvl="1"/>
            <a:r>
              <a:rPr lang="en-US" dirty="0"/>
              <a:t>Much more likely to stretch!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E50DDFA-7450-4147-8838-249B19B63D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201" r="3201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Stretch?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C57A8E7-7F6C-4A80-8CD3-388C6ECF2E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Oxygen</a:t>
            </a:r>
          </a:p>
          <a:p>
            <a:pPr lvl="1"/>
            <a:r>
              <a:rPr lang="en-US" dirty="0"/>
              <a:t>Helps heart because muscles act like pumps</a:t>
            </a:r>
          </a:p>
          <a:p>
            <a:pPr lvl="1"/>
            <a:r>
              <a:rPr lang="en-US" dirty="0"/>
              <a:t>Increased blood flow</a:t>
            </a:r>
          </a:p>
          <a:p>
            <a:pPr lvl="1"/>
            <a:r>
              <a:rPr lang="en-US" dirty="0"/>
              <a:t>More oxygen and nutrition</a:t>
            </a:r>
          </a:p>
          <a:p>
            <a:r>
              <a:rPr lang="en-US" dirty="0"/>
              <a:t>Joint Lubrication</a:t>
            </a:r>
          </a:p>
          <a:p>
            <a:pPr lvl="1"/>
            <a:r>
              <a:rPr lang="en-US" dirty="0"/>
              <a:t>Movement stimulates production of joint lubricating fluid</a:t>
            </a:r>
          </a:p>
          <a:p>
            <a:pPr lvl="1"/>
            <a:r>
              <a:rPr lang="en-US" dirty="0"/>
              <a:t>Improve joint health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25230D1D-198E-4935-AAA2-F6A0FF3C7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39135" r="-39135"/>
          <a:stretch/>
        </p:blipFill>
        <p:spPr/>
      </p:pic>
      <p:pic>
        <p:nvPicPr>
          <p:cNvPr id="94215" name="Picture Placeholder 94214">
            <a:extLst>
              <a:ext uri="{FF2B5EF4-FFF2-40B4-BE49-F238E27FC236}">
                <a16:creationId xmlns:a16="http://schemas.microsoft.com/office/drawing/2014/main" id="{2ACD0CFA-E71D-4A89-A215-4CD1FFAE6A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32049" r="-32049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You Stretch?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Group</a:t>
            </a:r>
          </a:p>
          <a:p>
            <a:pPr lvl="1"/>
            <a:r>
              <a:rPr lang="en-US" dirty="0"/>
              <a:t>Regularly scheduled times</a:t>
            </a:r>
          </a:p>
          <a:p>
            <a:r>
              <a:rPr lang="en-US" dirty="0"/>
              <a:t>Individual</a:t>
            </a:r>
          </a:p>
          <a:p>
            <a:pPr lvl="1"/>
            <a:r>
              <a:rPr lang="en-US" dirty="0"/>
              <a:t>Personal preference throughout the workday</a:t>
            </a:r>
          </a:p>
        </p:txBody>
      </p:sp>
      <p:pic>
        <p:nvPicPr>
          <p:cNvPr id="13" name="Picture Placeholder 12" descr="A group of men in a warehouse&#10;&#10;Description automatically generated with low confidence">
            <a:extLst>
              <a:ext uri="{FF2B5EF4-FFF2-40B4-BE49-F238E27FC236}">
                <a16:creationId xmlns:a16="http://schemas.microsoft.com/office/drawing/2014/main" id="{ADDD53E4-BFFC-433F-8D6A-89647EAD41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6" b="13456"/>
          <a:stretch/>
        </p:blipFill>
        <p:spPr/>
      </p:pic>
      <p:pic>
        <p:nvPicPr>
          <p:cNvPr id="15" name="Picture Placeholder 14" descr="A person in a safety vest&#10;&#10;Description automatically generated with low confidence">
            <a:extLst>
              <a:ext uri="{FF2B5EF4-FFF2-40B4-BE49-F238E27FC236}">
                <a16:creationId xmlns:a16="http://schemas.microsoft.com/office/drawing/2014/main" id="{D9E5A8D0-0799-4E46-BF9A-498D3EB2CE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62659"/>
          <a:stretch/>
        </p:blipFill>
        <p:spPr>
          <a:xfrm>
            <a:off x="6233584" y="3848002"/>
            <a:ext cx="5748867" cy="228474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You Stretch?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Absolutely have to follow medical restrictions</a:t>
            </a:r>
          </a:p>
          <a:p>
            <a:pPr lvl="1"/>
            <a:r>
              <a:rPr lang="en-US" dirty="0"/>
              <a:t>Able to make modifications per individual but must be approved</a:t>
            </a:r>
          </a:p>
          <a:p>
            <a:r>
              <a:rPr lang="en-US" dirty="0"/>
              <a:t>Technically correct </a:t>
            </a:r>
          </a:p>
          <a:p>
            <a:pPr lvl="1"/>
            <a:r>
              <a:rPr lang="en-US" dirty="0"/>
              <a:t>Perform correctly</a:t>
            </a:r>
          </a:p>
          <a:p>
            <a:pPr lvl="1"/>
            <a:r>
              <a:rPr lang="en-US" dirty="0"/>
              <a:t>Avoid sloppy technique</a:t>
            </a:r>
          </a:p>
          <a:p>
            <a:r>
              <a:rPr lang="en-US" dirty="0"/>
              <a:t>Energy Input/Output</a:t>
            </a:r>
          </a:p>
          <a:p>
            <a:pPr lvl="1"/>
            <a:r>
              <a:rPr lang="en-US" dirty="0"/>
              <a:t>Little In = Little Out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05DF5C5-044B-4B56-88D8-765CE41F85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6662" r="-16662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Logistics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How Long </a:t>
            </a:r>
          </a:p>
          <a:p>
            <a:pPr lvl="1"/>
            <a:r>
              <a:rPr lang="en-US" dirty="0"/>
              <a:t>Move the stretches along in energetic manner</a:t>
            </a:r>
          </a:p>
          <a:p>
            <a:pPr lvl="1"/>
            <a:r>
              <a:rPr lang="en-US" dirty="0"/>
              <a:t>Should not take longer than about 5 minutes to complete</a:t>
            </a:r>
          </a:p>
          <a:p>
            <a:r>
              <a:rPr lang="en-US" dirty="0"/>
              <a:t>Repetitions/Duration</a:t>
            </a:r>
          </a:p>
          <a:p>
            <a:pPr lvl="1"/>
            <a:r>
              <a:rPr lang="en-US" dirty="0"/>
              <a:t>Perform generally  2 to 3 repetitions </a:t>
            </a:r>
          </a:p>
          <a:p>
            <a:pPr lvl="1"/>
            <a:r>
              <a:rPr lang="en-US" dirty="0"/>
              <a:t>Hold for count of about 3 </a:t>
            </a:r>
          </a:p>
        </p:txBody>
      </p:sp>
      <p:pic>
        <p:nvPicPr>
          <p:cNvPr id="13" name="Picture Placeholder 12" descr="A person working on a car&#10;&#10;Description automatically generated with medium confidence">
            <a:extLst>
              <a:ext uri="{FF2B5EF4-FFF2-40B4-BE49-F238E27FC236}">
                <a16:creationId xmlns:a16="http://schemas.microsoft.com/office/drawing/2014/main" id="{1C938DD9-C7D7-42A5-B028-F2DA087CC7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r="1841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Guidelines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Joint Noises</a:t>
            </a:r>
          </a:p>
          <a:p>
            <a:pPr lvl="1"/>
            <a:r>
              <a:rPr lang="en-US" dirty="0"/>
              <a:t>Normal (typical with no level of concern)</a:t>
            </a:r>
          </a:p>
          <a:p>
            <a:pPr lvl="2"/>
            <a:r>
              <a:rPr lang="en-US" dirty="0"/>
              <a:t>Snap – minor adhesions letting loose</a:t>
            </a:r>
          </a:p>
          <a:p>
            <a:pPr lvl="2"/>
            <a:r>
              <a:rPr lang="en-US" dirty="0"/>
              <a:t>Crackle- minor rough areas smoothing</a:t>
            </a:r>
          </a:p>
          <a:p>
            <a:pPr lvl="2"/>
            <a:r>
              <a:rPr lang="en-US" dirty="0"/>
              <a:t>Pop – air bubbles popping</a:t>
            </a:r>
          </a:p>
          <a:p>
            <a:r>
              <a:rPr lang="en-US" dirty="0"/>
              <a:t>Regular and Consistent</a:t>
            </a:r>
          </a:p>
          <a:p>
            <a:r>
              <a:rPr lang="en-US" dirty="0"/>
              <a:t>Neutral Position</a:t>
            </a:r>
          </a:p>
          <a:p>
            <a:pPr lvl="1"/>
            <a:r>
              <a:rPr lang="en-US" dirty="0"/>
              <a:t>Start from the Neutral Position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3E9F612-0C03-4886-A725-145D889C5F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 b="201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 Guidelines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Breathing – don’t hold breath</a:t>
            </a:r>
          </a:p>
          <a:p>
            <a:pPr lvl="1"/>
            <a:r>
              <a:rPr lang="en-US" dirty="0"/>
              <a:t>In with stretch </a:t>
            </a:r>
          </a:p>
          <a:p>
            <a:pPr lvl="1"/>
            <a:r>
              <a:rPr lang="en-US" dirty="0"/>
              <a:t>Out with relaxation</a:t>
            </a:r>
          </a:p>
          <a:p>
            <a:r>
              <a:rPr lang="en-US" dirty="0"/>
              <a:t>Controlled Stretching </a:t>
            </a:r>
          </a:p>
          <a:p>
            <a:pPr lvl="1"/>
            <a:r>
              <a:rPr lang="en-US" dirty="0"/>
              <a:t>Slow controlled </a:t>
            </a:r>
          </a:p>
          <a:p>
            <a:pPr lvl="1"/>
            <a:r>
              <a:rPr lang="en-US" dirty="0"/>
              <a:t>Graceful</a:t>
            </a:r>
          </a:p>
          <a:p>
            <a:pPr lvl="1"/>
            <a:r>
              <a:rPr lang="en-US" dirty="0"/>
              <a:t>No fast, jerky movements</a:t>
            </a:r>
          </a:p>
          <a:p>
            <a:r>
              <a:rPr lang="en-US" dirty="0"/>
              <a:t>Intensity</a:t>
            </a:r>
          </a:p>
          <a:p>
            <a:pPr lvl="1"/>
            <a:r>
              <a:rPr lang="en-US" dirty="0"/>
              <a:t>Start slow</a:t>
            </a:r>
          </a:p>
          <a:p>
            <a:pPr lvl="1"/>
            <a:r>
              <a:rPr lang="en-US" dirty="0"/>
              <a:t>Increase on a gradual level</a:t>
            </a:r>
          </a:p>
          <a:p>
            <a:pPr lvl="1"/>
            <a:r>
              <a:rPr lang="en-US" dirty="0"/>
              <a:t>Don’t compete with anyone</a:t>
            </a:r>
          </a:p>
          <a:p>
            <a:pPr lvl="1"/>
            <a:r>
              <a:rPr lang="en-US" dirty="0"/>
              <a:t>Listen to your body</a:t>
            </a:r>
          </a:p>
        </p:txBody>
      </p:sp>
      <p:pic>
        <p:nvPicPr>
          <p:cNvPr id="5" name="Picture Placeholder 4" descr="A picture containing outdoor, road, tree, grass&#10;&#10;Description automatically generated">
            <a:extLst>
              <a:ext uri="{FF2B5EF4-FFF2-40B4-BE49-F238E27FC236}">
                <a16:creationId xmlns:a16="http://schemas.microsoft.com/office/drawing/2014/main" id="{60637E09-7BA1-4AEF-9044-B6F61A5595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r="18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422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2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2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2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64A54BA-169F-4A22-B484-E61B867D8AE9}:307"/>
  <p:tag name="ISPRING_SLIDE_INDENT_LEVEL" val="0"/>
  <p:tag name="ISPRING_PRESENTER_ID" val="{2E16479B-B4BF-46BB-A8F1-3D12BD8C3002}"/>
  <p:tag name="GENSWF_ADVANCE_TIME" val="2.666"/>
  <p:tag name="ISPRING_SLIDE_ID_2" val="{122AB89F-0435-4220-8503-7E8CA58A31C8}"/>
</p:tagLst>
</file>

<file path=ppt/theme/theme1.xml><?xml version="1.0" encoding="utf-8"?>
<a:theme xmlns:a="http://schemas.openxmlformats.org/drawingml/2006/main" name="The Toro Company v2 Wide">
  <a:themeElements>
    <a:clrScheme name="Custom 15">
      <a:dk1>
        <a:sysClr val="windowText" lastClr="000000"/>
      </a:dk1>
      <a:lt1>
        <a:sysClr val="window" lastClr="FFFFFF"/>
      </a:lt1>
      <a:dk2>
        <a:srgbClr val="796E65"/>
      </a:dk2>
      <a:lt2>
        <a:srgbClr val="CBC4BC"/>
      </a:lt2>
      <a:accent1>
        <a:srgbClr val="D81E05"/>
      </a:accent1>
      <a:accent2>
        <a:srgbClr val="97CCC4"/>
      </a:accent2>
      <a:accent3>
        <a:srgbClr val="69913B"/>
      </a:accent3>
      <a:accent4>
        <a:srgbClr val="F6D654"/>
      </a:accent4>
      <a:accent5>
        <a:srgbClr val="009ABC"/>
      </a:accent5>
      <a:accent6>
        <a:srgbClr val="57517B"/>
      </a:accent6>
      <a:hlink>
        <a:srgbClr val="C00000"/>
      </a:hlink>
      <a:folHlink>
        <a:srgbClr val="A1160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ro-Corp-Template-16x9-Version2_Updated" id="{D68F8942-1CC1-422B-AAB9-8299E6508B5E}" vid="{84DA023A-A2B2-4EC5-BCBA-578314EDA12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4178</TotalTime>
  <Words>388</Words>
  <Application>Microsoft Office PowerPoint</Application>
  <PresentationFormat>Widescreen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The Toro Company v2 Wide</vt:lpstr>
      <vt:lpstr>Stretching  Stretch Leader Training</vt:lpstr>
      <vt:lpstr>Stretching Routines</vt:lpstr>
      <vt:lpstr>Why Should You Stretch?</vt:lpstr>
      <vt:lpstr>Why Should You Stretch?</vt:lpstr>
      <vt:lpstr>When Should You Stretch?</vt:lpstr>
      <vt:lpstr>How Should You Stretch?</vt:lpstr>
      <vt:lpstr>Stretching Logistics</vt:lpstr>
      <vt:lpstr>Stretching Guidelines</vt:lpstr>
      <vt:lpstr>Stretching Guidelines</vt:lpstr>
      <vt:lpstr>Stretching Guidelines</vt:lpstr>
      <vt:lpstr>Stretching Guidelines</vt:lpstr>
      <vt:lpstr>Stretching Guidelines</vt:lpstr>
      <vt:lpstr>Safety First! Always use proper technique, pay attention to body’s response to the stretches and immediately report any concerns or issues.</vt:lpstr>
      <vt:lpstr>Bottom Line  . . . Why Stretch?</vt:lpstr>
      <vt:lpstr>Stretching Routines</vt:lpstr>
      <vt:lpstr>Thanks!</vt:lpstr>
    </vt:vector>
  </TitlesOfParts>
  <Company>ErgoSystems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Processing Supervisor</dc:title>
  <dc:creator>Mark Anderson</dc:creator>
  <cp:lastModifiedBy>Mark Anderson</cp:lastModifiedBy>
  <cp:revision>185</cp:revision>
  <cp:lastPrinted>2001-03-16T22:16:43Z</cp:lastPrinted>
  <dcterms:created xsi:type="dcterms:W3CDTF">2001-01-11T21:35:06Z</dcterms:created>
  <dcterms:modified xsi:type="dcterms:W3CDTF">2022-03-15T20:17:00Z</dcterms:modified>
</cp:coreProperties>
</file>