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35" y="1295400"/>
            <a:ext cx="4994566" cy="486878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93A9D"/>
              </a:buClr>
              <a:defRPr sz="3200"/>
            </a:lvl1pPr>
            <a:lvl2pPr>
              <a:buClrTx/>
              <a:defRPr sz="2800"/>
            </a:lvl2pPr>
            <a:lvl3pPr>
              <a:buClrTx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12057E7-973D-4CA4-A2D8-72C58961D60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05600" y="1295400"/>
            <a:ext cx="5276850" cy="48688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4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with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0035" y="1295400"/>
            <a:ext cx="2632365" cy="486878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93A9D"/>
              </a:buClr>
              <a:defRPr sz="3200"/>
            </a:lvl1pPr>
            <a:lvl2pPr>
              <a:buClrTx/>
              <a:defRPr sz="2800"/>
            </a:lvl2pPr>
            <a:lvl3pPr>
              <a:buClrTx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Media Placeholder 5">
            <a:extLst>
              <a:ext uri="{FF2B5EF4-FFF2-40B4-BE49-F238E27FC236}">
                <a16:creationId xmlns:a16="http://schemas.microsoft.com/office/drawing/2014/main" id="{96B9D2DE-B4B4-48D2-9B6F-B2A1BDCC3DA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191000" y="1295400"/>
            <a:ext cx="7791450" cy="4868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media</a:t>
            </a:r>
          </a:p>
        </p:txBody>
      </p:sp>
    </p:spTree>
    <p:extLst>
      <p:ext uri="{BB962C8B-B14F-4D97-AF65-F5344CB8AC3E}">
        <p14:creationId xmlns:p14="http://schemas.microsoft.com/office/powerpoint/2010/main" val="158321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7026-F516-45F5-9F2F-FFC99F36DC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F3F8A67-1765-4A3A-B7AC-7C00A39E0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35" y="1295400"/>
            <a:ext cx="4994566" cy="486878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93A9D"/>
              </a:buClr>
              <a:defRPr sz="2800"/>
            </a:lvl1pPr>
            <a:lvl2pPr>
              <a:buClrTx/>
              <a:defRPr sz="2400"/>
            </a:lvl2pPr>
            <a:lvl3pPr>
              <a:buClrTx/>
              <a:defRPr sz="24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50891B-95E7-ADB3-1F7D-B38B9A297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027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over pic x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E1DBB1D-698B-4C1E-96DE-183273C56E61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1330035" y="326902"/>
            <a:ext cx="10652607" cy="74048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lvl="0" algn="ctr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F3F8A67-1765-4A3A-B7AC-7C00A39E0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034" y="1295400"/>
            <a:ext cx="3291840" cy="45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93A9D"/>
              </a:buClr>
              <a:defRPr/>
            </a:lvl1pPr>
            <a:lvl2pPr>
              <a:buClrTx/>
              <a:defRPr/>
            </a:lvl2pPr>
            <a:lvl3pPr>
              <a:buClrTx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48292A8-BDB7-4B68-AEBA-77D5DF572CE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941609" y="1293628"/>
            <a:ext cx="3200400" cy="45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93A9D"/>
              </a:buClr>
              <a:defRPr/>
            </a:lvl1pPr>
            <a:lvl2pPr>
              <a:buClrTx/>
              <a:defRPr/>
            </a:lvl2pPr>
            <a:lvl3pPr>
              <a:buClrTx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D420BD4-E6F0-46BB-8DAE-C028F717A9E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458200" y="1297172"/>
            <a:ext cx="3200400" cy="45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093A9D"/>
              </a:buClr>
              <a:defRPr/>
            </a:lvl1pPr>
            <a:lvl2pPr>
              <a:buClrTx/>
              <a:defRPr/>
            </a:lvl2pPr>
            <a:lvl3pPr>
              <a:buClrTx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00D8E9-156D-42FA-97D1-56BB0970A0C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30034" y="2026766"/>
            <a:ext cx="3290888" cy="39624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0FAB1C1-3A12-4E84-9100-6C41A143528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41609" y="2008382"/>
            <a:ext cx="3290888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E82AB158-09E7-4F4A-A661-32406701E99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458200" y="1977070"/>
            <a:ext cx="3258879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906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66FF"/>
              </a:buClr>
              <a:defRPr b="1">
                <a:latin typeface="Arial" pitchFamily="34" charset="0"/>
                <a:cs typeface="Arial" pitchFamily="34" charset="0"/>
              </a:defRPr>
            </a:lvl1pPr>
            <a:lvl2pPr>
              <a:buClr>
                <a:srgbClr val="0066FF"/>
              </a:buClr>
              <a:defRPr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579A70-A675-4FA9-9FC6-61F67A00E912}" type="datetimeFigureOut">
              <a:rPr lang="en-US" smtClean="0"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5F49010-9050-1A8D-D465-3B12A962D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81870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D63BD-8C3A-4C6D-9C8B-9FFB66AC5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0ECBA-D04A-44DA-9CE1-F8FD6C170B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7460"/>
            <a:ext cx="5257800" cy="4902089"/>
          </a:xfrm>
        </p:spPr>
        <p:txBody>
          <a:bodyPr/>
          <a:lstStyle>
            <a:lvl1pPr>
              <a:buClr>
                <a:srgbClr val="000066"/>
              </a:buClr>
              <a:defRPr/>
            </a:lvl1pPr>
            <a:lvl2pPr>
              <a:buClrTx/>
              <a:defRPr/>
            </a:lvl2pPr>
            <a:lvl3pPr>
              <a:buClrTx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F90423F-8BA4-491D-A150-AEAC44CD4A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33070" y="1317460"/>
            <a:ext cx="5471581" cy="487228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ext with pic over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D63BD-8C3A-4C6D-9C8B-9FFB66AC5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F90423F-8BA4-491D-A150-AEAC44CD4A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33584" y="1317466"/>
            <a:ext cx="5748867" cy="2364434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E2EE700E-6634-462B-9A6B-4DD35A0C00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33584" y="3848001"/>
            <a:ext cx="5748867" cy="2284747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C3F205-50EB-FD73-AD3D-C96AF7721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7460"/>
            <a:ext cx="5257800" cy="4902089"/>
          </a:xfrm>
        </p:spPr>
        <p:txBody>
          <a:bodyPr/>
          <a:lstStyle>
            <a:lvl1pPr>
              <a:buClr>
                <a:srgbClr val="000066"/>
              </a:buClr>
              <a:defRPr/>
            </a:lvl1pPr>
            <a:lvl2pPr>
              <a:buClrTx/>
              <a:defRPr/>
            </a:lvl2pPr>
            <a:lvl3pPr>
              <a:buClrTx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5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ext with pic by  pic by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D63BD-8C3A-4C6D-9C8B-9FFB66AC5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E07C6A5-2643-4189-85BA-3F9E4FC7D89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85368" y="1317461"/>
            <a:ext cx="2643141" cy="228600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74018A1F-B8DE-497E-82EC-EFEC50A7D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62435" y="1317461"/>
            <a:ext cx="2643141" cy="2286004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1A668D40-A557-4993-89EF-253DBFA98B0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339500" y="1333319"/>
            <a:ext cx="2643141" cy="228600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374B5F0B-C823-41B8-B473-70ECBA68492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785368" y="3785901"/>
            <a:ext cx="2643141" cy="228600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1CA974E1-0FB9-4795-9169-B5856C32ADB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62435" y="3785900"/>
            <a:ext cx="2643141" cy="2286004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844F42A0-0A75-412F-A8B5-7BD30D62AED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339500" y="3801758"/>
            <a:ext cx="2643141" cy="228600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5585712-E955-D2A3-352A-E6CA2757A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7460"/>
            <a:ext cx="2813242" cy="4902089"/>
          </a:xfrm>
        </p:spPr>
        <p:txBody>
          <a:bodyPr/>
          <a:lstStyle>
            <a:lvl1pPr>
              <a:buClr>
                <a:srgbClr val="000066"/>
              </a:buClr>
              <a:defRPr/>
            </a:lvl1pPr>
            <a:lvl2pPr>
              <a:buClrTx/>
              <a:defRPr/>
            </a:lvl2pPr>
            <a:lvl3pPr>
              <a:buClrTx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ext with pic by 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D63BD-8C3A-4C6D-9C8B-9FFB66AC5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F90423F-8BA4-491D-A150-AEAC44CD4A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33584" y="1317464"/>
            <a:ext cx="2734925" cy="4754439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E2EE700E-6634-462B-9A6B-4DD35A0C002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54835" y="1317460"/>
            <a:ext cx="2727615" cy="475444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FBB2307-DA71-9EF8-5B4E-4620645C4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7460"/>
            <a:ext cx="5257800" cy="4902089"/>
          </a:xfrm>
        </p:spPr>
        <p:txBody>
          <a:bodyPr/>
          <a:lstStyle>
            <a:lvl1pPr>
              <a:buClr>
                <a:srgbClr val="000066"/>
              </a:buClr>
              <a:defRPr/>
            </a:lvl1pPr>
            <a:lvl2pPr>
              <a:buClrTx/>
              <a:defRPr/>
            </a:lvl2pPr>
            <a:lvl3pPr>
              <a:buClrTx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7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FE3531E-FA0B-4076-B579-EB4554CACC74}"/>
              </a:ext>
            </a:extLst>
          </p:cNvPr>
          <p:cNvSpPr/>
          <p:nvPr/>
        </p:nvSpPr>
        <p:spPr>
          <a:xfrm>
            <a:off x="0" y="6302599"/>
            <a:ext cx="12192000" cy="41617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22000">
                <a:srgbClr val="093A9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9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" y="199670"/>
            <a:ext cx="12192000" cy="883061"/>
          </a:xfrm>
          <a:prstGeom prst="rect">
            <a:avLst/>
          </a:prstGeom>
          <a:gradFill flip="none" rotWithShape="1">
            <a:gsLst>
              <a:gs pos="11000">
                <a:srgbClr val="093A9D"/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98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white">
          <a:xfrm>
            <a:off x="209359" y="326902"/>
            <a:ext cx="11773284" cy="74048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lvl="0" algn="ctr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: Rounded Corners 2">
            <a:hlinkClick r:id="" action="ppaction://noaction"/>
            <a:extLst>
              <a:ext uri="{FF2B5EF4-FFF2-40B4-BE49-F238E27FC236}">
                <a16:creationId xmlns:a16="http://schemas.microsoft.com/office/drawing/2014/main" id="{FA0512E8-1299-43B9-B93E-C975AD6BA907}"/>
              </a:ext>
            </a:extLst>
          </p:cNvPr>
          <p:cNvSpPr/>
          <p:nvPr/>
        </p:nvSpPr>
        <p:spPr>
          <a:xfrm>
            <a:off x="209358" y="6349825"/>
            <a:ext cx="856343" cy="3256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093A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65" b="1" i="0" u="none" strike="noStrike" kern="1200" cap="none" spc="0" normalizeH="0" baseline="0" noProof="0" dirty="0">
                <a:ln>
                  <a:noFill/>
                </a:ln>
                <a:solidFill>
                  <a:srgbClr val="093A9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MENU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C60DA40-C964-4154-9DCE-65D80BD01BFC}"/>
              </a:ext>
            </a:extLst>
          </p:cNvPr>
          <p:cNvSpPr/>
          <p:nvPr/>
        </p:nvSpPr>
        <p:spPr>
          <a:xfrm>
            <a:off x="11126301" y="6346996"/>
            <a:ext cx="856343" cy="32563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80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B49AC2-019F-4E43-9021-D7A65F239962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93A9D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12180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65" b="1" i="0" u="none" strike="noStrike" kern="1200" cap="none" spc="0" normalizeH="0" baseline="0" noProof="0" dirty="0">
              <a:ln>
                <a:noFill/>
              </a:ln>
              <a:solidFill>
                <a:srgbClr val="093A9D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54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1218072" rtl="0" eaLnBrk="1" latinLnBrk="0" hangingPunct="1">
        <a:lnSpc>
          <a:spcPct val="90000"/>
        </a:lnSpc>
        <a:spcBef>
          <a:spcPct val="0"/>
        </a:spcBef>
        <a:buNone/>
        <a:defRPr lang="en-US" sz="3600" b="1" kern="1200" cap="none" spc="0" baseline="0" dirty="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518" indent="-304518" algn="l" defTabSz="1218072" rtl="0" eaLnBrk="1" latinLnBrk="0" hangingPunct="1">
        <a:lnSpc>
          <a:spcPct val="100000"/>
        </a:lnSpc>
        <a:spcBef>
          <a:spcPts val="266"/>
        </a:spcBef>
        <a:spcAft>
          <a:spcPts val="266"/>
        </a:spcAft>
        <a:buClr>
          <a:schemeClr val="accent1"/>
        </a:buClr>
        <a:buFont typeface="Arial" panose="020B0604020202020204" pitchFamily="34" charset="0"/>
        <a:buChar char="•"/>
        <a:defRPr lang="en-US" sz="2664" b="1" kern="1200" smtClean="0">
          <a:solidFill>
            <a:srgbClr val="093A9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3052" indent="-304518" algn="l" defTabSz="1218072" rtl="0" eaLnBrk="1" latinLnBrk="0" hangingPunct="1">
        <a:lnSpc>
          <a:spcPct val="100000"/>
        </a:lnSpc>
        <a:spcBef>
          <a:spcPts val="266"/>
        </a:spcBef>
        <a:spcAft>
          <a:spcPts val="266"/>
        </a:spcAft>
        <a:buClr>
          <a:schemeClr val="accent1"/>
        </a:buClr>
        <a:buFont typeface="Arial" panose="020B0604020202020204" pitchFamily="34" charset="0"/>
        <a:buChar char="‒"/>
        <a:defRPr lang="en-US" sz="2398" kern="1200" smtClean="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7784" indent="-304518" algn="l" defTabSz="1218072" rtl="0" eaLnBrk="1" latinLnBrk="0" hangingPunct="1">
        <a:lnSpc>
          <a:spcPct val="100000"/>
        </a:lnSpc>
        <a:spcBef>
          <a:spcPts val="266"/>
        </a:spcBef>
        <a:spcAft>
          <a:spcPts val="266"/>
        </a:spcAft>
        <a:buClr>
          <a:schemeClr val="accent1"/>
        </a:buClr>
        <a:buFont typeface="Arial" panose="020B0604020202020204" pitchFamily="34" charset="0"/>
        <a:buChar char="•"/>
        <a:defRPr lang="en-US" sz="2131" kern="1200" smtClean="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18072" indent="-304518" algn="l" defTabSz="1218072" rtl="0" eaLnBrk="1" latinLnBrk="0" hangingPunct="1">
        <a:lnSpc>
          <a:spcPct val="100000"/>
        </a:lnSpc>
        <a:spcBef>
          <a:spcPts val="266"/>
        </a:spcBef>
        <a:spcAft>
          <a:spcPts val="266"/>
        </a:spcAft>
        <a:buClr>
          <a:schemeClr val="accent1"/>
        </a:buClr>
        <a:buFont typeface="Arial" panose="020B0604020202020204" pitchFamily="34" charset="0"/>
        <a:buChar char="‒"/>
        <a:defRPr lang="en-US" sz="1865" kern="1200" smtClean="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26820" indent="-304518" algn="l" defTabSz="1218072" rtl="0" eaLnBrk="1" latinLnBrk="0" hangingPunct="1">
        <a:lnSpc>
          <a:spcPct val="100000"/>
        </a:lnSpc>
        <a:spcBef>
          <a:spcPts val="266"/>
        </a:spcBef>
        <a:spcAft>
          <a:spcPts val="266"/>
        </a:spcAft>
        <a:buClr>
          <a:schemeClr val="accent1"/>
        </a:buClr>
        <a:buFont typeface="Arial" panose="020B0604020202020204" pitchFamily="34" charset="0"/>
        <a:buChar char="•"/>
        <a:tabLst/>
        <a:defRPr lang="en-US" sz="1865" kern="1200" dirty="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49699" indent="-304518" algn="l" defTabSz="1218072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6pPr>
      <a:lvl7pPr marL="3958735" indent="-304518" algn="l" defTabSz="1218072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7pPr>
      <a:lvl8pPr marL="4567771" indent="-304518" algn="l" defTabSz="1218072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8pPr>
      <a:lvl9pPr marL="5176807" indent="-304518" algn="l" defTabSz="1218072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072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1pPr>
      <a:lvl2pPr marL="609036" algn="l" defTabSz="1218072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2pPr>
      <a:lvl3pPr marL="1218072" algn="l" defTabSz="1218072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3pPr>
      <a:lvl4pPr marL="1827108" algn="l" defTabSz="1218072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4pPr>
      <a:lvl5pPr marL="2436144" algn="l" defTabSz="1218072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5pPr>
      <a:lvl6pPr marL="3045181" algn="l" defTabSz="1218072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6pPr>
      <a:lvl7pPr marL="3654217" algn="l" defTabSz="1218072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7pPr>
      <a:lvl8pPr marL="4263253" algn="l" defTabSz="1218072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8pPr>
      <a:lvl9pPr marL="4872289" algn="l" defTabSz="1218072" rtl="0" eaLnBrk="1" latinLnBrk="0" hangingPunct="1">
        <a:defRPr sz="2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CF658-09BF-30EF-E8E6-60B9E5193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C1439-A330-4F67-9865-272E810DA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16784F-7F68-C302-792E-3FC79136A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Strategies for Healthy Backs!</a:t>
            </a:r>
          </a:p>
        </p:txBody>
      </p:sp>
    </p:spTree>
    <p:extLst>
      <p:ext uri="{BB962C8B-B14F-4D97-AF65-F5344CB8AC3E}">
        <p14:creationId xmlns:p14="http://schemas.microsoft.com/office/powerpoint/2010/main" val="49275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F6094C-88D4-C9A2-3E37-E8829E0C2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A9DE0-68BA-489C-A1F4-380F50F78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Spine neutral position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S-shape (side view)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Inward curves in low back and neck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Outward curve in midback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Spring-like shape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Deal with compression and shear stresses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Stone fence concept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8F872B-5483-1EF9-6024-136744E0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Position: Spine and Pelvis</a:t>
            </a:r>
          </a:p>
        </p:txBody>
      </p:sp>
    </p:spTree>
    <p:extLst>
      <p:ext uri="{BB962C8B-B14F-4D97-AF65-F5344CB8AC3E}">
        <p14:creationId xmlns:p14="http://schemas.microsoft.com/office/powerpoint/2010/main" val="1390204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0AD63-DB7A-220E-4241-87494C5F7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E071B-221B-DD77-0DCE-679D13CF3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Position Before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Issues?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Ideas?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FC6E0E-FE5E-8856-F871-B8A7BA5FB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 in Action!</a:t>
            </a:r>
          </a:p>
        </p:txBody>
      </p:sp>
    </p:spTree>
    <p:extLst>
      <p:ext uri="{BB962C8B-B14F-4D97-AF65-F5344CB8AC3E}">
        <p14:creationId xmlns:p14="http://schemas.microsoft.com/office/powerpoint/2010/main" val="1824643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5E3C2-9AA0-A664-DECF-9C21D84F7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4DB3A-B610-2663-B995-C99303822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Position After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18D084-D9D6-0248-A137-717482A2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 in Action!</a:t>
            </a:r>
          </a:p>
        </p:txBody>
      </p:sp>
    </p:spTree>
    <p:extLst>
      <p:ext uri="{BB962C8B-B14F-4D97-AF65-F5344CB8AC3E}">
        <p14:creationId xmlns:p14="http://schemas.microsoft.com/office/powerpoint/2010/main" val="4221104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ABFBD-576C-B921-1085-5253D7628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41070-C05D-C667-8A04-AE7D1F856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Position After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What do you think?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D01CA0-C466-7E79-CA03-8F39CCD37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 in Action!</a:t>
            </a:r>
          </a:p>
        </p:txBody>
      </p:sp>
    </p:spTree>
    <p:extLst>
      <p:ext uri="{BB962C8B-B14F-4D97-AF65-F5344CB8AC3E}">
        <p14:creationId xmlns:p14="http://schemas.microsoft.com/office/powerpoint/2010/main" val="1149476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EDC93-8661-A670-DFF7-92F5EEA74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FDE9D-6743-172A-10ED-2EE5F63B9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593719-B60C-801A-F433-3A2C81E2C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Reach Zone</a:t>
            </a:r>
          </a:p>
        </p:txBody>
      </p:sp>
    </p:spTree>
    <p:extLst>
      <p:ext uri="{BB962C8B-B14F-4D97-AF65-F5344CB8AC3E}">
        <p14:creationId xmlns:p14="http://schemas.microsoft.com/office/powerpoint/2010/main" val="1745295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67BD3-BBD8-01C0-CBC3-2EE32700D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54CED-BEC0-9DEA-8BCF-0FFF6C05B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Where we use hands to do work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How long hold 10# load at arm’s length? 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Gets heavy fast!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Hold it as close to body as you can</a:t>
            </a:r>
            <a:endParaRPr lang="en-US" b="0" i="0" u="none" strike="noStrike" kern="100" baseline="0">
              <a:latin typeface="Bradley Hand ITC" panose="03070402050302030203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27CFF4-C0F7-4D85-E82B-B65D12FF2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Reach Zone: Arm’s Length</a:t>
            </a:r>
          </a:p>
        </p:txBody>
      </p:sp>
    </p:spTree>
    <p:extLst>
      <p:ext uri="{BB962C8B-B14F-4D97-AF65-F5344CB8AC3E}">
        <p14:creationId xmlns:p14="http://schemas.microsoft.com/office/powerpoint/2010/main" val="1371260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02C3C-979C-4DA1-CA09-F6B23A37F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DA242-08D4-49B6-7B4C-74FFDD80C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Reach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Determined by arm’s length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Sphere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1B0320-8982-7519-D187-0A3B0DB28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Reach Zone: Operating range</a:t>
            </a:r>
          </a:p>
        </p:txBody>
      </p:sp>
    </p:spTree>
    <p:extLst>
      <p:ext uri="{BB962C8B-B14F-4D97-AF65-F5344CB8AC3E}">
        <p14:creationId xmlns:p14="http://schemas.microsoft.com/office/powerpoint/2010/main" val="4146425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EF31E1-63CC-2B71-F16D-9DE788D40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CD261-58AA-AF29-E8D3-37901701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Look at this example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Working in his Operating Range!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208A17-A1A8-1AD1-264D-AECA39C5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Reach Zone: Operating Range</a:t>
            </a:r>
          </a:p>
        </p:txBody>
      </p:sp>
    </p:spTree>
    <p:extLst>
      <p:ext uri="{BB962C8B-B14F-4D97-AF65-F5344CB8AC3E}">
        <p14:creationId xmlns:p14="http://schemas.microsoft.com/office/powerpoint/2010/main" val="3021669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EB0D3-40B8-2332-B521-23DFE94DB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62514-957C-F7A8-8DE6-41308C73A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CB8D5E-BEBB-F4D0-7124-95BA68578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</a:t>
            </a:r>
          </a:p>
        </p:txBody>
      </p:sp>
    </p:spTree>
    <p:extLst>
      <p:ext uri="{BB962C8B-B14F-4D97-AF65-F5344CB8AC3E}">
        <p14:creationId xmlns:p14="http://schemas.microsoft.com/office/powerpoint/2010/main" val="738421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02934B-0F69-4C8D-9561-9AECF0ECA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37D92-0FED-DED8-1962-716F36FBD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Power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Related to Reach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Handle largest loads 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Green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Mid-chest to mid-thigh level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Close to body as possible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Yellow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Caution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Red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Limit/avoid manual material handling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Mechanical handling equipment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F1C5E-C55A-C038-42C3-353046DB2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Position: Power Zone</a:t>
            </a:r>
          </a:p>
        </p:txBody>
      </p:sp>
    </p:spTree>
    <p:extLst>
      <p:ext uri="{BB962C8B-B14F-4D97-AF65-F5344CB8AC3E}">
        <p14:creationId xmlns:p14="http://schemas.microsoft.com/office/powerpoint/2010/main" val="382280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3BA9D-3780-9E0D-22DB-9F726000A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A6008-B2DF-59E4-15A5-40A591478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Bodies and basketballs have something in common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Both need to be RESILIENT!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What can we do to help ourselves be more resilient?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307AFC-A021-2FEB-9C47-F8E8E295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Bodies and Basketballs</a:t>
            </a:r>
          </a:p>
        </p:txBody>
      </p:sp>
    </p:spTree>
    <p:extLst>
      <p:ext uri="{BB962C8B-B14F-4D97-AF65-F5344CB8AC3E}">
        <p14:creationId xmlns:p14="http://schemas.microsoft.com/office/powerpoint/2010/main" val="846210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B3A93A-0F4F-2DF2-AD4D-A9CCFA70C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11C6F-505D-0123-C1DD-CF8D62D60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Lift or move parts, containers, equipment 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Neutral Position best position?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As it turns out – it’s not!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Power Position is better way to go!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Feet shoulder width or slightly wider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Good footing so you don’t slip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Spine maintained in neutral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Hips and knees bent slightly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Head and shoulders upright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FBF6E2-9B43-112F-DFCF-4D3B5375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</a:t>
            </a:r>
          </a:p>
        </p:txBody>
      </p:sp>
    </p:spTree>
    <p:extLst>
      <p:ext uri="{BB962C8B-B14F-4D97-AF65-F5344CB8AC3E}">
        <p14:creationId xmlns:p14="http://schemas.microsoft.com/office/powerpoint/2010/main" val="727665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E55DA-5DD3-9E57-BD3F-2785F69AD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00FF0-91A6-C0CB-AFE5-38A9E23F5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Used in just about any sport as ‘ready position’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Probably have used it yourself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680E16-0BBC-0C79-C723-78BDA2E4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Sports ‘Ready Position’</a:t>
            </a:r>
          </a:p>
        </p:txBody>
      </p:sp>
    </p:spTree>
    <p:extLst>
      <p:ext uri="{BB962C8B-B14F-4D97-AF65-F5344CB8AC3E}">
        <p14:creationId xmlns:p14="http://schemas.microsoft.com/office/powerpoint/2010/main" val="2009738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CB783-47B3-B351-725D-5791D48D5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96EE1-9785-EAFA-E42C-1791CB3CA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How about at work?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Lifting materials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Using tools and equipment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Setting up work area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6F1DE7-0B2A-A58E-9F23-135F625D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 at Work</a:t>
            </a:r>
          </a:p>
        </p:txBody>
      </p:sp>
    </p:spTree>
    <p:extLst>
      <p:ext uri="{BB962C8B-B14F-4D97-AF65-F5344CB8AC3E}">
        <p14:creationId xmlns:p14="http://schemas.microsoft.com/office/powerpoint/2010/main" val="3551428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C86B8-1F03-40DC-D50B-1FDB67E8F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3B803-E811-7384-CF2D-4A15B9ABC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Drink at the water fountain! 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Rather than just bending over at waist with knees straight 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Use Power Position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Give it a try!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F87FB-333A-6B36-3239-2D1669F0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Position: Water Fountain</a:t>
            </a:r>
          </a:p>
        </p:txBody>
      </p:sp>
    </p:spTree>
    <p:extLst>
      <p:ext uri="{BB962C8B-B14F-4D97-AF65-F5344CB8AC3E}">
        <p14:creationId xmlns:p14="http://schemas.microsoft.com/office/powerpoint/2010/main" val="1855303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3038A-210A-9AA8-EDF7-445092B78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0D7AF-670A-20DC-44FA-E88ABE948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Do Lifting Techniques have an impact ?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Ask professional weightlifters – what is more important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 Strength or Technique?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Technique!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ED8ABD-2EB9-D695-2688-5E191BBD5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 and Lifting Techniques</a:t>
            </a:r>
          </a:p>
        </p:txBody>
      </p:sp>
    </p:spTree>
    <p:extLst>
      <p:ext uri="{BB962C8B-B14F-4D97-AF65-F5344CB8AC3E}">
        <p14:creationId xmlns:p14="http://schemas.microsoft.com/office/powerpoint/2010/main" val="533879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BAAD6-6BD5-8C08-BE88-EEAFEBA91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D7759-1FDF-1091-36EC-E0678CF62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Planning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Think lift through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Know where load will end up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Decide if manual or power equipment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Get help if needed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Good communication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Partner: Lift in unison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99C771-7DDB-3BF1-8160-1F79403E9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Lifting Basics</a:t>
            </a:r>
          </a:p>
        </p:txBody>
      </p:sp>
    </p:spTree>
    <p:extLst>
      <p:ext uri="{BB962C8B-B14F-4D97-AF65-F5344CB8AC3E}">
        <p14:creationId xmlns:p14="http://schemas.microsoft.com/office/powerpoint/2010/main" val="3049485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080987-139B-BC1F-20D0-45C3763F55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771D0-6B4E-60BB-D21C-48F2FAE83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Planning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Critical component to any material handling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52BFDC-DA23-A8D2-B7C1-46C503E2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Lifting Basics</a:t>
            </a:r>
          </a:p>
        </p:txBody>
      </p:sp>
    </p:spTree>
    <p:extLst>
      <p:ext uri="{BB962C8B-B14F-4D97-AF65-F5344CB8AC3E}">
        <p14:creationId xmlns:p14="http://schemas.microsoft.com/office/powerpoint/2010/main" val="1954526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01A9C-05D5-8284-C35F-80FB93C0F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929D5-0C48-7F17-BD37-67B3CF97B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Base of support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Shoulder width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Stagger foot stance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Good footing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Build a Bridge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Power Lift technique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Feet wide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Maintain neutral spine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Keep load close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Good grip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Look UP!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690B1B-33B6-AA2B-A79C-5EBE6694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200" baseline="0">
                <a:latin typeface="Arial" panose="020B0604020202020204" pitchFamily="34" charset="0"/>
              </a:rPr>
              <a:t>Power Lifting Basics</a:t>
            </a:r>
          </a:p>
        </p:txBody>
      </p:sp>
    </p:spTree>
    <p:extLst>
      <p:ext uri="{BB962C8B-B14F-4D97-AF65-F5344CB8AC3E}">
        <p14:creationId xmlns:p14="http://schemas.microsoft.com/office/powerpoint/2010/main" val="3059973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CC0ACD-D6F9-3EDB-3CE5-2BAD6BF98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447A5-870B-66C9-F17D-0FF03513D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B1C261-C70B-843C-8E3A-4BE4D292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Manhole Cover Removal</a:t>
            </a:r>
          </a:p>
        </p:txBody>
      </p:sp>
    </p:spTree>
    <p:extLst>
      <p:ext uri="{BB962C8B-B14F-4D97-AF65-F5344CB8AC3E}">
        <p14:creationId xmlns:p14="http://schemas.microsoft.com/office/powerpoint/2010/main" val="3710263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1D2F5-34F8-5598-C09B-A8F2C1DF9B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3B979-9452-A944-9DEA-3509F2454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244542-BFC8-5784-5F0E-E7020F20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 Control</a:t>
            </a:r>
          </a:p>
        </p:txBody>
      </p:sp>
    </p:spTree>
    <p:extLst>
      <p:ext uri="{BB962C8B-B14F-4D97-AF65-F5344CB8AC3E}">
        <p14:creationId xmlns:p14="http://schemas.microsoft.com/office/powerpoint/2010/main" val="2490317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10FD7-1447-7A98-8098-9068ED5EF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DC883-646A-6CC8-2445-6CD24C8A6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Working Smarter, Not Harder!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54644F-BD3C-85AE-55D2-0746A3D26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Strategies for Healthy Backs!</a:t>
            </a:r>
          </a:p>
        </p:txBody>
      </p:sp>
    </p:spTree>
    <p:extLst>
      <p:ext uri="{BB962C8B-B14F-4D97-AF65-F5344CB8AC3E}">
        <p14:creationId xmlns:p14="http://schemas.microsoft.com/office/powerpoint/2010/main" val="15870042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AC5DA-A203-53B0-B679-4124B0E55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F982A-0C10-5D54-DE0A-4EAEE1EBD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Word “Control” and not “Eliminate” 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Physical fatigue is normal occurrence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Not possible to eliminate fatigue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Recognize and control effects of fatigue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Personal Health and Wellness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Recover from day’s fatigue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Rest, hydration, nutrition and exercise when not at work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04B14-BCF2-8CD1-932E-6E7AD287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</a:t>
            </a:r>
            <a:r>
              <a:rPr lang="en-US" b="1" i="0" u="none" strike="noStrike" kern="1200" baseline="0">
                <a:latin typeface="Arial" panose="020B0604020202020204" pitchFamily="34" charset="0"/>
              </a:rPr>
              <a:t> </a:t>
            </a:r>
            <a:r>
              <a:rPr lang="en-US" b="1" i="0" u="none" strike="noStrike" kern="100" baseline="0">
                <a:latin typeface="Arial" panose="020B0604020202020204" pitchFamily="34" charset="0"/>
              </a:rPr>
              <a:t>Control at Work</a:t>
            </a:r>
            <a:endParaRPr lang="en-US" b="1" i="0" u="none" strike="noStrike" kern="1200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255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BB28EB-E81A-A12C-F778-B7EEB1915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40A58-365C-E03A-9BF4-4779C2081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Recognize fatigue at work? 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Muscle tiredness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Decrease in general physical strength and coordination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Make mistakes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May be more likely to experience injuries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2DBDFF-69CD-4C2D-FA29-B395A06D9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 Control: Recognize Fatigue</a:t>
            </a:r>
          </a:p>
        </p:txBody>
      </p:sp>
    </p:spTree>
    <p:extLst>
      <p:ext uri="{BB962C8B-B14F-4D97-AF65-F5344CB8AC3E}">
        <p14:creationId xmlns:p14="http://schemas.microsoft.com/office/powerpoint/2010/main" val="2024447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CF510-E1D1-18DD-48EC-7E9826EC9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8BC3E-B17E-0354-36B4-EE6A19996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Control fatigue?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Mix up job tasks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Breakup larger task into smaller tasks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Drink plenty of fluid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Appropriate recovery breaks during shift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Replenish energy supplies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Stretching to promote blood circulation and joint lubrication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18206B-9A44-3638-F861-24040448B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 Control Strategies</a:t>
            </a:r>
          </a:p>
        </p:txBody>
      </p:sp>
    </p:spTree>
    <p:extLst>
      <p:ext uri="{BB962C8B-B14F-4D97-AF65-F5344CB8AC3E}">
        <p14:creationId xmlns:p14="http://schemas.microsoft.com/office/powerpoint/2010/main" val="4251120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22E442-8952-D342-A422-9D882E15B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0F08-3EA9-3F06-7097-B1EF1D50C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Warming up prior to physical activity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Lifting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Pushing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Tool/Equipment use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Recovering from physical activity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Replenish energy supplies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937C66-6B27-A2C4-62BB-F3FEE9456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 Control: Warm-up</a:t>
            </a:r>
          </a:p>
        </p:txBody>
      </p:sp>
    </p:spTree>
    <p:extLst>
      <p:ext uri="{BB962C8B-B14F-4D97-AF65-F5344CB8AC3E}">
        <p14:creationId xmlns:p14="http://schemas.microsoft.com/office/powerpoint/2010/main" val="11326360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8F99-1B3B-C108-CD13-F0472D48F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0C73D-6B4D-09DC-6F6D-EE17BC387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74420A-047D-159D-7A63-984A5299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Back Bend</a:t>
            </a:r>
          </a:p>
        </p:txBody>
      </p:sp>
    </p:spTree>
    <p:extLst>
      <p:ext uri="{BB962C8B-B14F-4D97-AF65-F5344CB8AC3E}">
        <p14:creationId xmlns:p14="http://schemas.microsoft.com/office/powerpoint/2010/main" val="18305570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27225B-F6F0-6F66-8884-86F949DBD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8861E-55C8-913F-8E1A-4F29A6A5D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Absolutely have to follow Doctor's orders for any restricted activities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Technically correct 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Energy Input/Output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Neutral Position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Joint Noises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Don</a:t>
            </a:r>
            <a:r>
              <a:rPr lang="en-US" b="0" i="0" u="none" strike="noStrike" kern="1200" baseline="0">
                <a:latin typeface="Times New Roman" panose="02020603050405020304" pitchFamily="18" charset="0"/>
              </a:rPr>
              <a:t>’</a:t>
            </a:r>
            <a:r>
              <a:rPr lang="en-US" b="0" i="0" u="none" strike="noStrike" kern="1200" baseline="0">
                <a:latin typeface="Arial" panose="020B0604020202020204" pitchFamily="34" charset="0"/>
              </a:rPr>
              <a:t>t hold breath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Regular and Consistent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Intensity/Controlled Stretching</a:t>
            </a:r>
            <a:endParaRPr lang="en-US" b="0" i="0" u="none" strike="noStrike" kern="1200" baseline="0">
              <a:latin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BF1DC3-CFD1-443E-0F66-E9F4CCA24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How Should You Warm-up?</a:t>
            </a:r>
          </a:p>
        </p:txBody>
      </p:sp>
    </p:spTree>
    <p:extLst>
      <p:ext uri="{BB962C8B-B14F-4D97-AF65-F5344CB8AC3E}">
        <p14:creationId xmlns:p14="http://schemas.microsoft.com/office/powerpoint/2010/main" val="4120970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35CA7-1095-0DA8-4E8D-0656AA0CC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BD6AC-8260-0D81-3909-B604E59AD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C39C87-E81A-E396-539D-B07C82A46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200" baseline="0">
                <a:latin typeface="Arial" panose="020B0604020202020204" pitchFamily="34" charset="0"/>
              </a:rPr>
              <a:t>Tools and Equipment</a:t>
            </a:r>
            <a:endParaRPr lang="en-US" b="1" i="0" u="none" strike="noStrike" kern="1200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4469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F6934-A4A2-6D52-541A-9DC76EB8A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CFCB8-829A-FE98-F5DB-9E52588EC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What does “Correct” Mean?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Apply ergonomics principles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Can job be performed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In reasonably neutral positions?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Within acceptable Reach Zones?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Within Power Position?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With adequate technique?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If YES . . . more than likely it is correct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If NO . . . need to understand why not and make appropriate changes!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Impact driver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5140A-817A-3FFB-499D-410296A5C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Correct Tools and Equipment</a:t>
            </a:r>
          </a:p>
        </p:txBody>
      </p:sp>
    </p:spTree>
    <p:extLst>
      <p:ext uri="{BB962C8B-B14F-4D97-AF65-F5344CB8AC3E}">
        <p14:creationId xmlns:p14="http://schemas.microsoft.com/office/powerpoint/2010/main" val="3469748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01DAB2-6F5D-65E0-DE24-0D561917D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39C20-0BEA-EAC9-4678-37B04A3AE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Impact driver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6DEFFD-04A2-C847-1183-6BF12F27E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Correct Tools and Equipment</a:t>
            </a:r>
          </a:p>
        </p:txBody>
      </p:sp>
    </p:spTree>
    <p:extLst>
      <p:ext uri="{BB962C8B-B14F-4D97-AF65-F5344CB8AC3E}">
        <p14:creationId xmlns:p14="http://schemas.microsoft.com/office/powerpoint/2010/main" val="21373800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FAC0C-9D55-9DCC-0607-81E781F60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88308-EE1F-25EC-FC5C-F76BA500F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Remember the safest lift is . . . the one you don’t do!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Tools and Equipment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4EFA93-BC21-040E-76A1-EC3EC354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Over Manual!</a:t>
            </a:r>
          </a:p>
        </p:txBody>
      </p:sp>
    </p:spTree>
    <p:extLst>
      <p:ext uri="{BB962C8B-B14F-4D97-AF65-F5344CB8AC3E}">
        <p14:creationId xmlns:p14="http://schemas.microsoft.com/office/powerpoint/2010/main" val="196926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C9A03-E6BC-EA83-6887-461234D27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3617A-65DA-8711-CF4D-4D83F50CC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Working Smarter, Not Harder!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What does that mean?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62E3F5-D434-8A86-0469-ABEA9CF9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Strategies for Healthy Backs!</a:t>
            </a:r>
          </a:p>
        </p:txBody>
      </p:sp>
    </p:spTree>
    <p:extLst>
      <p:ext uri="{BB962C8B-B14F-4D97-AF65-F5344CB8AC3E}">
        <p14:creationId xmlns:p14="http://schemas.microsoft.com/office/powerpoint/2010/main" val="33400019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1CA585-2C39-C3BC-946A-41B31C5AB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38EFC-0B10-6AD3-C53E-EEB61EDB4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Every day we make decisions how best to accomplish our job tasks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All about problem solving!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Coming up with better methods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66C261-B6A3-377F-3391-6EFFC98B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Problem Solving!</a:t>
            </a:r>
          </a:p>
        </p:txBody>
      </p:sp>
    </p:spTree>
    <p:extLst>
      <p:ext uri="{BB962C8B-B14F-4D97-AF65-F5344CB8AC3E}">
        <p14:creationId xmlns:p14="http://schemas.microsoft.com/office/powerpoint/2010/main" val="2289107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AE646-1F5A-D24D-E641-A07EECCDC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4C56A-0DD2-8E9B-C3E5-58869632F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Smarter, Not Harder!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E232B0-C9FF-F2C9-D83D-F8F93270E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Strategies for Healthy Backs!</a:t>
            </a:r>
          </a:p>
        </p:txBody>
      </p:sp>
    </p:spTree>
    <p:extLst>
      <p:ext uri="{BB962C8B-B14F-4D97-AF65-F5344CB8AC3E}">
        <p14:creationId xmlns:p14="http://schemas.microsoft.com/office/powerpoint/2010/main" val="142350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27A85-8780-D500-57EF-DEAC2166B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3D76F-3C20-0FA0-3637-7DA9843E3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Integrate principles into day-to-day routines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Practice for next 30 days!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Never too late to find out for yourself!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04A12B-1295-3726-7473-B2BC600BB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Strategies for Healthy Backs!</a:t>
            </a:r>
          </a:p>
        </p:txBody>
      </p:sp>
    </p:spTree>
    <p:extLst>
      <p:ext uri="{BB962C8B-B14F-4D97-AF65-F5344CB8AC3E}">
        <p14:creationId xmlns:p14="http://schemas.microsoft.com/office/powerpoint/2010/main" val="1386236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00594-1DA3-3696-D331-D49601F04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D953E-3FF3-6BD8-5EE1-E1A50807F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F636FB-69A2-2CE2-AD3E-7F516BA26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Thanks for your Time and Attention!</a:t>
            </a:r>
          </a:p>
        </p:txBody>
      </p:sp>
    </p:spTree>
    <p:extLst>
      <p:ext uri="{BB962C8B-B14F-4D97-AF65-F5344CB8AC3E}">
        <p14:creationId xmlns:p14="http://schemas.microsoft.com/office/powerpoint/2010/main" val="28484206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391D4-6131-5220-3C74-BC073E3826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CA077-FB45-2B66-6239-80F2CAEBE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168266-8397-6A65-F453-D13EEEBC4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Strategies for Healthy Backs!</a:t>
            </a:r>
          </a:p>
        </p:txBody>
      </p:sp>
    </p:spTree>
    <p:extLst>
      <p:ext uri="{BB962C8B-B14F-4D97-AF65-F5344CB8AC3E}">
        <p14:creationId xmlns:p14="http://schemas.microsoft.com/office/powerpoint/2010/main" val="22506198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3DC69-E8E5-3D8F-A979-F7D26269C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EE7BA-0397-751C-A689-63673629E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4CBAC5-B17C-E1E5-02A4-FC4872CDC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200" baseline="0">
                <a:latin typeface="Arial" panose="020B0604020202020204" pitchFamily="34" charset="0"/>
              </a:rPr>
              <a:t>Menu</a:t>
            </a:r>
            <a:endParaRPr lang="en-US" b="1" i="0" u="none" strike="noStrike" kern="1200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7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5B696-3C37-AB82-ABCA-D0B92E13E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35D01-5180-12AC-7B48-991CA36E9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Neutral Position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Reach Zone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Power Position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Fatigue Control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Tools and Equipment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9FA3F2-AC33-3D35-7730-C5BED9A83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Principles</a:t>
            </a:r>
          </a:p>
        </p:txBody>
      </p:sp>
    </p:spTree>
    <p:extLst>
      <p:ext uri="{BB962C8B-B14F-4D97-AF65-F5344CB8AC3E}">
        <p14:creationId xmlns:p14="http://schemas.microsoft.com/office/powerpoint/2010/main" val="36519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D12A9-42AD-F275-B3ED-17F841DCF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12628-4ABF-00C4-5E00-724717FA1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Come up with 5 changes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on them for 30 days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YOU decide if it made a difference!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5DCD6B-BEE5-CC05-502C-FF4F632C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30 Day Challenge</a:t>
            </a:r>
          </a:p>
        </p:txBody>
      </p:sp>
    </p:spTree>
    <p:extLst>
      <p:ext uri="{BB962C8B-B14F-4D97-AF65-F5344CB8AC3E}">
        <p14:creationId xmlns:p14="http://schemas.microsoft.com/office/powerpoint/2010/main" val="2713214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07537A-B5A3-DDF9-77E6-524DC1E46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960EE-F7D6-66C0-30C0-27CD285B9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672016-1811-5423-BDB5-26B39B90C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</a:t>
            </a:r>
          </a:p>
        </p:txBody>
      </p:sp>
    </p:spTree>
    <p:extLst>
      <p:ext uri="{BB962C8B-B14F-4D97-AF65-F5344CB8AC3E}">
        <p14:creationId xmlns:p14="http://schemas.microsoft.com/office/powerpoint/2010/main" val="398433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50979-5C76-9BCD-95A9-CCEF81682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AE7FB-A969-F50F-51D6-04D9ABB0A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Foundation of the body?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Is it the feet? 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Consider if a person sprains an ankle?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Pair of crutches they still get around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1C7ED6-EDBB-D6F0-D738-C7957B2FA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Promote Neutral Position and Support</a:t>
            </a:r>
          </a:p>
        </p:txBody>
      </p:sp>
    </p:spTree>
    <p:extLst>
      <p:ext uri="{BB962C8B-B14F-4D97-AF65-F5344CB8AC3E}">
        <p14:creationId xmlns:p14="http://schemas.microsoft.com/office/powerpoint/2010/main" val="371180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FBA5D-0E72-CA6D-3171-575F60D3F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67274-87F1-581F-5B0F-F0EAFB56E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What if person “sprains” their back?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Significant problem even getting out of bed to get to the bathroom!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410E8E-B265-5FDA-2F4F-34547D3A4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Promote Neutral Position and Support</a:t>
            </a:r>
          </a:p>
        </p:txBody>
      </p:sp>
    </p:spTree>
    <p:extLst>
      <p:ext uri="{BB962C8B-B14F-4D97-AF65-F5344CB8AC3E}">
        <p14:creationId xmlns:p14="http://schemas.microsoft.com/office/powerpoint/2010/main" val="158690638"/>
      </p:ext>
    </p:extLst>
  </p:cSld>
  <p:clrMapOvr>
    <a:masterClrMapping/>
  </p:clrMapOvr>
</p:sld>
</file>

<file path=ppt/theme/theme1.xml><?xml version="1.0" encoding="utf-8"?>
<a:theme xmlns:a="http://schemas.openxmlformats.org/drawingml/2006/main" name="Back Care">
  <a:themeElements>
    <a:clrScheme name="Custom 22">
      <a:dk1>
        <a:sysClr val="windowText" lastClr="000000"/>
      </a:dk1>
      <a:lt1>
        <a:sysClr val="window" lastClr="FFFFFF"/>
      </a:lt1>
      <a:dk2>
        <a:srgbClr val="796E65"/>
      </a:dk2>
      <a:lt2>
        <a:srgbClr val="CBC4BC"/>
      </a:lt2>
      <a:accent1>
        <a:srgbClr val="D81E05"/>
      </a:accent1>
      <a:accent2>
        <a:srgbClr val="97CCC4"/>
      </a:accent2>
      <a:accent3>
        <a:srgbClr val="69913B"/>
      </a:accent3>
      <a:accent4>
        <a:srgbClr val="F6D654"/>
      </a:accent4>
      <a:accent5>
        <a:srgbClr val="009ABC"/>
      </a:accent5>
      <a:accent6>
        <a:srgbClr val="57517B"/>
      </a:accent6>
      <a:hlink>
        <a:srgbClr val="002060"/>
      </a:hlink>
      <a:folHlink>
        <a:srgbClr val="0070C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8" id="{347D3E5A-9B69-4684-8A4D-DBBDCFE270FA}" vid="{07095C95-56A9-4B73-BFEF-0A3745E238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Ergonmics Stratigies for  Healthy Backs Clean 3-6-24</Template>
  <TotalTime>924</TotalTime>
  <Words>900</Words>
  <Application>Microsoft Office PowerPoint</Application>
  <PresentationFormat>Widescreen</PresentationFormat>
  <Paragraphs>194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Bradley Hand ITC</vt:lpstr>
      <vt:lpstr>Times New Roman</vt:lpstr>
      <vt:lpstr>Back Care</vt:lpstr>
      <vt:lpstr>Ergonomics Strategies for Healthy Backs!</vt:lpstr>
      <vt:lpstr>Bodies and Basketballs</vt:lpstr>
      <vt:lpstr>Ergonomics Strategies for Healthy Backs!</vt:lpstr>
      <vt:lpstr>Ergonomics Strategies for Healthy Backs!</vt:lpstr>
      <vt:lpstr>Ergonomics Principles</vt:lpstr>
      <vt:lpstr>30 Day Challenge</vt:lpstr>
      <vt:lpstr>Neutral Position</vt:lpstr>
      <vt:lpstr>Promote Neutral Position and Support</vt:lpstr>
      <vt:lpstr>Promote Neutral Position and Support</vt:lpstr>
      <vt:lpstr>Neutral Position: Spine and Pelvis</vt:lpstr>
      <vt:lpstr>Neutral Position in Action!</vt:lpstr>
      <vt:lpstr>Neutral Position in Action!</vt:lpstr>
      <vt:lpstr>Neutral Position in Action!</vt:lpstr>
      <vt:lpstr>Reach Zone</vt:lpstr>
      <vt:lpstr>Reach Zone: Arm’s Length</vt:lpstr>
      <vt:lpstr>Reach Zone: Operating range</vt:lpstr>
      <vt:lpstr>Reach Zone: Operating Range</vt:lpstr>
      <vt:lpstr>Power Position</vt:lpstr>
      <vt:lpstr>Power Position: Power Zone</vt:lpstr>
      <vt:lpstr>Power Position</vt:lpstr>
      <vt:lpstr>Sports ‘Ready Position’</vt:lpstr>
      <vt:lpstr>Power Position at Work</vt:lpstr>
      <vt:lpstr>Power Position: Water Fountain</vt:lpstr>
      <vt:lpstr>Power Position and Lifting Techniques</vt:lpstr>
      <vt:lpstr>Power Lifting Basics</vt:lpstr>
      <vt:lpstr>Power Lifting Basics</vt:lpstr>
      <vt:lpstr>Power Lifting Basics</vt:lpstr>
      <vt:lpstr>Manhole Cover Removal</vt:lpstr>
      <vt:lpstr>Fatigue Control</vt:lpstr>
      <vt:lpstr>Fatigue Control at Work</vt:lpstr>
      <vt:lpstr>Fatigue Control: Recognize Fatigue</vt:lpstr>
      <vt:lpstr>Fatigue Control Strategies</vt:lpstr>
      <vt:lpstr>Fatigue Control: Warm-up</vt:lpstr>
      <vt:lpstr>Back Bend</vt:lpstr>
      <vt:lpstr>How Should You Warm-up?</vt:lpstr>
      <vt:lpstr>Tools and Equipment</vt:lpstr>
      <vt:lpstr>Correct Tools and Equipment</vt:lpstr>
      <vt:lpstr>Correct Tools and Equipment</vt:lpstr>
      <vt:lpstr>Power Over Manual!</vt:lpstr>
      <vt:lpstr>Problem Solving!</vt:lpstr>
      <vt:lpstr>Strategies for Healthy Backs!</vt:lpstr>
      <vt:lpstr>Strategies for Healthy Backs!</vt:lpstr>
      <vt:lpstr>Thanks for your Time and Attention!</vt:lpstr>
      <vt:lpstr>Ergonomics Strategies for Healthy Backs!</vt:lpstr>
      <vt:lpstr>Menu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Anderson</dc:creator>
  <cp:lastModifiedBy>Mark Anderson</cp:lastModifiedBy>
  <cp:revision>3</cp:revision>
  <dcterms:created xsi:type="dcterms:W3CDTF">2024-03-05T23:38:53Z</dcterms:created>
  <dcterms:modified xsi:type="dcterms:W3CDTF">2024-03-06T15:16:51Z</dcterms:modified>
</cp:coreProperties>
</file>