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E29052-C0A0-8F97-8C40-6DF3AB854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FAA00-698B-23BF-7923-52DC040053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BDE0F-2CCF-077F-542B-A7626C029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9A70-A675-4FA9-9FC6-61F67A00E912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D25EE-5A9D-F89E-3E13-AA77312BA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337ED-E642-E55F-EDBD-6BA48E4D3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8B000-44AC-4DEF-9980-A7806BB7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587D7-2C5F-74E8-77BD-95034525B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CAB3E2-D30F-9FEB-1F6F-D84E503760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EE3522-42A4-A141-23D5-494147A5E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9A70-A675-4FA9-9FC6-61F67A00E912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B96CA-839D-6211-7140-05ABC4DE4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306ADF-7F32-87AC-1EA7-A1788D07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8B000-44AC-4DEF-9980-A7806BB7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502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312D68-0574-D1FF-F1B1-8730037CAE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69E194-EA2C-A883-081F-BE110D911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B9051-CE88-CFF9-646A-0B092D4149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9A70-A675-4FA9-9FC6-61F67A00E912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B5048-E160-A9A3-95F7-3BD9D579C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73178-882F-2D0C-408F-1B010F711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8B000-44AC-4DEF-9980-A7806BB7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896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0FD60-1714-0FA8-49E9-30E3A1661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BEF7A6-930A-EA7C-1BC1-F496EB1CFE0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F044F-016B-4730-031D-23642464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1F11-C335-4A52-BEEC-4E720938C5CA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866A6-A183-6660-A0DC-0E6738220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25BDBA-36BA-2F52-5A3C-376349DA4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7026-F516-45F5-9F2F-FFC99F36DC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6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7883F-2619-0EA3-FF2E-B1D9D587B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01E5E-9940-02F9-5D12-8BADC04AA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F5625-AA20-7E4B-98FB-C524E20EF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9A70-A675-4FA9-9FC6-61F67A00E912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95325-A011-1E8D-603D-2F6ECBDEC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70147-129A-2CA3-7491-538533637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8B000-44AC-4DEF-9980-A7806BB7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317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17A7D-CA23-C96E-FFE6-830179ED7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B010A5-FC77-07CD-D63A-7D4D6D961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63344B-8791-692D-2076-F28607C04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9A70-A675-4FA9-9FC6-61F67A00E912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DF31AF-0269-13F7-3D4E-1C56D4B25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DEC72A-808A-5C60-4BC7-DDA896113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8B000-44AC-4DEF-9980-A7806BB7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3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8FB2B4-61CB-0CBA-AB16-A429F8896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A2E39-CC97-5F99-33E5-00F653D92D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B30904-9431-A366-809F-918838416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3D8AD6-6AC9-0E88-64C1-47EC68B07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9A70-A675-4FA9-9FC6-61F67A00E912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AAA997-F369-9A84-DCA0-4B4D0A2B9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5E0F64-B19B-1B55-AC38-D8E3C3624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8B000-44AC-4DEF-9980-A7806BB7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981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107AA-B294-4F4C-42B3-3B9DB6056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6D9D8-9D36-8E20-018B-B15D45E0C4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4FE0E3-0F7C-CB52-F09E-7C63C0361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9A4428-BD90-3FFE-6847-12CFCDCB29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9A6109-85DA-A247-3668-4476DC2DE8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243244-51F4-49FC-4CAF-48EBFE7BD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9A70-A675-4FA9-9FC6-61F67A00E912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4D29DC-B73A-ADF8-6E62-30B53B2A5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69F402-5A6F-18AA-354A-CD3D55B51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8B000-44AC-4DEF-9980-A7806BB7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603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6AD7E-0343-DDEC-4456-2F21ABB7E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304A17-5C5B-D53D-64B0-88A6C62A6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9A70-A675-4FA9-9FC6-61F67A00E912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2C456B-8F12-41CE-6749-E7981F95C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DFC00-8FED-3DE4-C6E1-A82924906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8B000-44AC-4DEF-9980-A7806BB7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707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CF83A-F542-58D0-7585-21D75CFE9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9A70-A675-4FA9-9FC6-61F67A00E912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E1DD4C-55F1-C4B5-8828-E80971454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298821-DAB2-DEEB-C544-82DE66126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8B000-44AC-4DEF-9980-A7806BB7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33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11072-A1AE-3EC9-AB20-8A4B49848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6560A-2D80-F400-5B98-DF195EFF1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409801-DE27-5CC3-3F3E-22FC53799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2D92E1-ABD1-837D-51A4-8BE9B732B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9A70-A675-4FA9-9FC6-61F67A00E912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4E384A-CA48-8675-C40C-C6323A5D9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1A9A48-992D-55A4-0546-193C34318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8B000-44AC-4DEF-9980-A7806BB7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535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47B8B-4C58-929E-B25C-3002D9DAD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5085D2-9148-1526-6113-52240EFDDA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C581B1-7A3A-FAC1-1E83-5F1FAD7B6B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9A2317-9649-A4F0-F0B8-0BC7FCFC5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9A70-A675-4FA9-9FC6-61F67A00E912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7D81EF-8E15-0E11-E1F1-D2A2B815B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BAD3B-9AF7-4276-2AC1-C743075D0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8B000-44AC-4DEF-9980-A7806BB7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611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121FAE-21B6-A1B3-D8B7-C5A664C00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6C8EF-A8C0-E071-C5A6-C461418CE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787CC-8B4B-CBE5-3B55-C34E0313D1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4579A70-A675-4FA9-9FC6-61F67A00E912}" type="datetimeFigureOut">
              <a:rPr lang="en-US" smtClean="0"/>
              <a:t>3/5/2024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49BDC-F13E-6941-C4E8-A487B53B6E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B72B6-B9B1-8114-DF79-AC06D00111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B8B000-44AC-4DEF-9980-A7806BB7A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8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9CF658-09BF-30EF-E8E6-60B9E51931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6784F-7F68-C302-792E-3FC79136A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Ergonomics Strategies for Healthy Backs!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0C1439-A330-4F67-9865-272E810DA4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58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F6094C-88D4-C9A2-3E37-E8829E0C27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F872B-5483-1EF9-6024-136744E0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Neutral Position: Spine and Pelvis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A9DE0-68BA-489C-A1F4-380F50F788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Spine neutral position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S-shape (side view)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Inward curves in low back and neck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Outward curve in midback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Spring-like shape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Deal with compression and shear stresses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Stone fence concept</a:t>
            </a:r>
          </a:p>
        </p:txBody>
      </p:sp>
    </p:spTree>
    <p:extLst>
      <p:ext uri="{BB962C8B-B14F-4D97-AF65-F5344CB8AC3E}">
        <p14:creationId xmlns:p14="http://schemas.microsoft.com/office/powerpoint/2010/main" val="13902046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C0AD63-DB7A-220E-4241-87494C5F7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C6E0E-FE5E-8856-F871-B8A7BA5FB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Neutral Position in Action!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FE071B-221B-DD77-0DCE-679D13CF31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Work Position Before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Issues?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Ideas?</a:t>
            </a:r>
          </a:p>
        </p:txBody>
      </p:sp>
    </p:spTree>
    <p:extLst>
      <p:ext uri="{BB962C8B-B14F-4D97-AF65-F5344CB8AC3E}">
        <p14:creationId xmlns:p14="http://schemas.microsoft.com/office/powerpoint/2010/main" val="1824643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B5E3C2-9AA0-A664-DECF-9C21D84F72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8D084-D9D6-0248-A137-717482A29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Neutral Position in Action!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D4DB3A-B610-2663-B995-C993038221B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Work Position After</a:t>
            </a:r>
          </a:p>
        </p:txBody>
      </p:sp>
    </p:spTree>
    <p:extLst>
      <p:ext uri="{BB962C8B-B14F-4D97-AF65-F5344CB8AC3E}">
        <p14:creationId xmlns:p14="http://schemas.microsoft.com/office/powerpoint/2010/main" val="4221104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DABFBD-576C-B921-1085-5253D7628B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01CA0-C466-7E79-CA03-8F39CCD37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Neutral Position in Action!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D41070-C05D-C667-8A04-AE7D1F85611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Work Position After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What do you think?</a:t>
            </a:r>
          </a:p>
        </p:txBody>
      </p:sp>
    </p:spTree>
    <p:extLst>
      <p:ext uri="{BB962C8B-B14F-4D97-AF65-F5344CB8AC3E}">
        <p14:creationId xmlns:p14="http://schemas.microsoft.com/office/powerpoint/2010/main" val="11494769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EDC93-8661-A670-DFF7-92F5EEA74C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93719-B60C-801A-F433-3A2C81E2C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Reach Zone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BFDE9D-6743-172A-10ED-2EE5F63B90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2951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67BD3-BBD8-01C0-CBC3-2EE32700D2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7CFF4-C0F7-4D85-E82B-B65D12FF2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Reach Zone: Arm’s Length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E54CED-BEC0-9DEA-8BCF-0FFF6C05BC2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Where we use hands to do work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How long hold 10# load at arm’s length? 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Gets heavy fast!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Hold it as close to body as you can</a:t>
            </a:r>
            <a:endParaRPr lang="en-US" b="0" i="0" u="none" strike="noStrike" kern="100" baseline="0">
              <a:latin typeface="Bradley Hand ITC" panose="03070402050302030203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2601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F02C3C-979C-4DA1-CA09-F6B23A37F6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B0320-8982-7519-D187-0A3B0DB28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Reach Zone: Operating range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DA242-08D4-49B6-7B4C-74FFDD80C3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Reach Zone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Determined by arm’s length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Sphere </a:t>
            </a:r>
          </a:p>
        </p:txBody>
      </p:sp>
    </p:spTree>
    <p:extLst>
      <p:ext uri="{BB962C8B-B14F-4D97-AF65-F5344CB8AC3E}">
        <p14:creationId xmlns:p14="http://schemas.microsoft.com/office/powerpoint/2010/main" val="41464258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EF31E1-63CC-2B71-F16D-9DE788D400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08A17-A1A8-1AD1-264D-AECA39C56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Reach Zone: Operating Range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CD261-58AA-AF29-E8D3-3790170132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Look at this example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Working in his Operating Range!</a:t>
            </a:r>
          </a:p>
        </p:txBody>
      </p:sp>
    </p:spTree>
    <p:extLst>
      <p:ext uri="{BB962C8B-B14F-4D97-AF65-F5344CB8AC3E}">
        <p14:creationId xmlns:p14="http://schemas.microsoft.com/office/powerpoint/2010/main" val="30216690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AEB0D3-40B8-2332-B521-23DFE94DB6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B8D5E-BEBB-F4D0-7124-95BA685787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Position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62514-957C-F7A8-8DE6-41308C73AB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21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02934B-0F69-4C8D-9561-9AECF0ECA9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F1C5E-C55A-C038-42C3-353046DB2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Position: Power Zone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937D92-0FED-DED8-1962-716F36FBD0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Power Zone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Related to Reach Zone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Handle largest loads 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Green Zone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Mid-chest to mid-thigh level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Close to body as possible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Yellow Zone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Caution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Red Zone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Limit/avoid manual material handling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Mechanical handling equipment</a:t>
            </a:r>
          </a:p>
        </p:txBody>
      </p:sp>
    </p:spTree>
    <p:extLst>
      <p:ext uri="{BB962C8B-B14F-4D97-AF65-F5344CB8AC3E}">
        <p14:creationId xmlns:p14="http://schemas.microsoft.com/office/powerpoint/2010/main" val="3822809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23BA9D-3780-9E0D-22DB-9F726000A4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07AFC-A021-2FEB-9C47-F8E8E295C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Bodies and Basketballs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CA6008-B2DF-59E4-15A5-40A5914780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Bodies and basketballs have something in common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Both need to be RESILIENT!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What can we do to help ourselves be more resilient?</a:t>
            </a:r>
          </a:p>
        </p:txBody>
      </p:sp>
    </p:spTree>
    <p:extLst>
      <p:ext uri="{BB962C8B-B14F-4D97-AF65-F5344CB8AC3E}">
        <p14:creationId xmlns:p14="http://schemas.microsoft.com/office/powerpoint/2010/main" val="846210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B3A93A-0F4F-2DF2-AD4D-A9CCFA70C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BF6E2-9B43-112F-DFCF-4D3B5375C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Position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211C6F-505D-0123-C1DD-CF8D62D600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Lift or move parts, containers, equipment 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Neutral Position best position?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As it turns out – it’s not!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Power Position is better way to go!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Feet shoulder width or slightly wider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Good footing so you don’t slip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Spine maintained in neutral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Hips and knees bent slightly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Head and shoulders upright</a:t>
            </a:r>
          </a:p>
        </p:txBody>
      </p:sp>
    </p:spTree>
    <p:extLst>
      <p:ext uri="{BB962C8B-B14F-4D97-AF65-F5344CB8AC3E}">
        <p14:creationId xmlns:p14="http://schemas.microsoft.com/office/powerpoint/2010/main" val="727665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1E55DA-5DD3-9E57-BD3F-2785F69ADB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80E16-0BBC-0C79-C723-78BDA2E4A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Sports ‘Ready Position’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00FF0-91A6-C0CB-AFE5-38A9E23F58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Used in just about any sport as ‘ready position’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Probably have used it yourself </a:t>
            </a:r>
          </a:p>
        </p:txBody>
      </p:sp>
    </p:spTree>
    <p:extLst>
      <p:ext uri="{BB962C8B-B14F-4D97-AF65-F5344CB8AC3E}">
        <p14:creationId xmlns:p14="http://schemas.microsoft.com/office/powerpoint/2010/main" val="20097385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7CB783-47B3-B351-725D-5791D48D5B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F1DE7-0B2A-A58E-9F23-135F625D0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Position at Work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A96EE1-9785-EAFA-E42C-1791CB3CA0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How about at work?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Lifting materials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Using tools and equipment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Setting up work area</a:t>
            </a:r>
          </a:p>
        </p:txBody>
      </p:sp>
    </p:spTree>
    <p:extLst>
      <p:ext uri="{BB962C8B-B14F-4D97-AF65-F5344CB8AC3E}">
        <p14:creationId xmlns:p14="http://schemas.microsoft.com/office/powerpoint/2010/main" val="35514283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4C86B8-1F03-40DC-D50B-1FDB67E8F2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F87FB-333A-6B36-3239-2D1669F08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Position: Water Fountain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93B803-E811-7384-CF2D-4A15B9ABCD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Drink at the water fountain! 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Rather than just bending over at waist with knees straight 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Use Power Position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Give it a try!</a:t>
            </a:r>
          </a:p>
        </p:txBody>
      </p:sp>
    </p:spTree>
    <p:extLst>
      <p:ext uri="{BB962C8B-B14F-4D97-AF65-F5344CB8AC3E}">
        <p14:creationId xmlns:p14="http://schemas.microsoft.com/office/powerpoint/2010/main" val="18553032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C3038A-210A-9AA8-EDF7-445092B788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D8ABD-2EB9-D695-2688-5E191BBD5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Position and Lifting Techniques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0D7AF-670A-20DC-44FA-E88ABE94837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Do Lifting Techniques have an impact ?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Ask professional weightlifters – what is more important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 Strength or Technique?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Technique!</a:t>
            </a:r>
          </a:p>
        </p:txBody>
      </p:sp>
    </p:spTree>
    <p:extLst>
      <p:ext uri="{BB962C8B-B14F-4D97-AF65-F5344CB8AC3E}">
        <p14:creationId xmlns:p14="http://schemas.microsoft.com/office/powerpoint/2010/main" val="5338791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7BAAD6-6BD5-8C08-BE88-EEAFEBA912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9C771-7DDB-3BF1-8160-1F79403E9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Lifting Basics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ED7759-1FDF-1091-36EC-E0678CF625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Planning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Think lift through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Know where load will end up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Decide if manual or power equipment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Get help if needed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Good communication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Partner: Lift in unison</a:t>
            </a:r>
          </a:p>
        </p:txBody>
      </p:sp>
    </p:spTree>
    <p:extLst>
      <p:ext uri="{BB962C8B-B14F-4D97-AF65-F5344CB8AC3E}">
        <p14:creationId xmlns:p14="http://schemas.microsoft.com/office/powerpoint/2010/main" val="30494853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080987-139B-BC1F-20D0-45C3763F55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52BFDC-DA23-A8D2-B7C1-46C503E2A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Lifting Basics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8771D0-6B4E-60BB-D21C-48F2FAE836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Planning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Critical component to any material handling</a:t>
            </a:r>
          </a:p>
        </p:txBody>
      </p:sp>
    </p:spTree>
    <p:extLst>
      <p:ext uri="{BB962C8B-B14F-4D97-AF65-F5344CB8AC3E}">
        <p14:creationId xmlns:p14="http://schemas.microsoft.com/office/powerpoint/2010/main" val="19545269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001A9C-05D5-8284-C35F-80FB93C0F9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90B1B-33B6-AA2B-A79C-5EBE6694D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200" baseline="0">
                <a:latin typeface="Arial" panose="020B0604020202020204" pitchFamily="34" charset="0"/>
              </a:rPr>
              <a:t>Power Lifting Basics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2929D5-0C48-7F17-BD37-67B3CF97B7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Base of support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Shoulder width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Stagger foot stance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Good footing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Build a Bridge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Power Lift technique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Feet wide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Maintain neutral spine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Keep load close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Good grip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Look UP!</a:t>
            </a:r>
          </a:p>
        </p:txBody>
      </p:sp>
    </p:spTree>
    <p:extLst>
      <p:ext uri="{BB962C8B-B14F-4D97-AF65-F5344CB8AC3E}">
        <p14:creationId xmlns:p14="http://schemas.microsoft.com/office/powerpoint/2010/main" val="30599739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CC0ACD-D6F9-3EDB-3CE5-2BAD6BF98C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1C261-C70B-843C-8E3A-4BE4D2928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Manhole Cover Removal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447A5-870B-66C9-F17D-0FF03513D9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2631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51D2F5-34F8-5598-C09B-A8F2C1DF9B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44542-BFC8-5784-5F0E-E7020F20A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Fatigue Control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73B979-9452-A944-9DEA-3509F24549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17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E10FD7-1447-7A98-8098-9068ED5EF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4644F-BD3C-85AE-55D2-0746A3D26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Ergonomics Strategies for Healthy Backs!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1DC883-646A-6CC8-2445-6CD24C8A6A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Working Smarter, Not Harder!</a:t>
            </a:r>
          </a:p>
        </p:txBody>
      </p:sp>
    </p:spTree>
    <p:extLst>
      <p:ext uri="{BB962C8B-B14F-4D97-AF65-F5344CB8AC3E}">
        <p14:creationId xmlns:p14="http://schemas.microsoft.com/office/powerpoint/2010/main" val="15870042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3AC5DA-A203-53B0-B679-4124B0E555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04B14-BCF2-8CD1-932E-6E7AD287B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Fatigue</a:t>
            </a:r>
            <a:r>
              <a:rPr lang="en-US" b="1" i="0" u="none" strike="noStrike" kern="1200" baseline="0">
                <a:latin typeface="Arial" panose="020B0604020202020204" pitchFamily="34" charset="0"/>
              </a:rPr>
              <a:t> </a:t>
            </a:r>
            <a:r>
              <a:rPr lang="en-US" b="1" i="0" u="none" strike="noStrike" kern="100" baseline="0">
                <a:latin typeface="Arial" panose="020B0604020202020204" pitchFamily="34" charset="0"/>
              </a:rPr>
              <a:t>Control at Work</a:t>
            </a:r>
            <a:endParaRPr lang="en-US" b="1" i="0" u="none" strike="noStrike" kern="1200" baseline="0">
              <a:latin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8F982A-0C10-5D54-DE0A-4EAEE1EBD3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Word “Control” and not “Eliminate” 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Physical fatigue is normal occurrence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Not possible to eliminate fatigue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Recognize and control effects of fatigue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Personal Health and Wellness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Recover from day’s fatigue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Rest, hydration, nutrition and exercise when not at work</a:t>
            </a:r>
          </a:p>
        </p:txBody>
      </p:sp>
    </p:spTree>
    <p:extLst>
      <p:ext uri="{BB962C8B-B14F-4D97-AF65-F5344CB8AC3E}">
        <p14:creationId xmlns:p14="http://schemas.microsoft.com/office/powerpoint/2010/main" val="35042550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BB28EB-E81A-A12C-F778-B7EEB19159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2DBDFF-69CD-4C2D-FA29-B395A06D9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Fatigue Control: Recognize Fatigue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940A58-365C-E03A-9BF4-4779C2081F4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Recognize fatigue at work? 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Muscle tiredness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Decrease in general physical strength and coordination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Make mistakes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May be more likely to experience injuries</a:t>
            </a:r>
          </a:p>
        </p:txBody>
      </p:sp>
    </p:spTree>
    <p:extLst>
      <p:ext uri="{BB962C8B-B14F-4D97-AF65-F5344CB8AC3E}">
        <p14:creationId xmlns:p14="http://schemas.microsoft.com/office/powerpoint/2010/main" val="20244475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0CF510-E1D1-18DD-48EC-7E9826EC94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8206B-9A44-3638-F861-24040448B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Fatigue Control Strategies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C8BC3E-B17E-0354-36B4-EE6A19996F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Control fatigue?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Mix up job tasks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Breakup larger task into smaller tasks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Drink plenty of fluid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Appropriate recovery breaks during shift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Replenish energy supplies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Stretching to promote blood circulation and joint lubrication</a:t>
            </a:r>
          </a:p>
        </p:txBody>
      </p:sp>
    </p:spTree>
    <p:extLst>
      <p:ext uri="{BB962C8B-B14F-4D97-AF65-F5344CB8AC3E}">
        <p14:creationId xmlns:p14="http://schemas.microsoft.com/office/powerpoint/2010/main" val="4251120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22E442-8952-D342-A422-9D882E15BB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37C66-6B27-A2C4-62BB-F3FEE9456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Fatigue Control: Warm-up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0F08-3EA9-3F06-7097-B1EF1D50C3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Warming up prior to physical activity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Lifting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Pushing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Tool/Equipment use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Recovering from physical activity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Replenish energy supplies</a:t>
            </a:r>
          </a:p>
        </p:txBody>
      </p:sp>
    </p:spTree>
    <p:extLst>
      <p:ext uri="{BB962C8B-B14F-4D97-AF65-F5344CB8AC3E}">
        <p14:creationId xmlns:p14="http://schemas.microsoft.com/office/powerpoint/2010/main" val="11326360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8F99-1B3B-C108-CD13-F0472D48F6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4420A-047D-159D-7A63-984A52998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Back Bend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C0C73D-6B4D-09DC-6F6D-EE17BC3877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5570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27225B-F6F0-6F66-8884-86F949DBD9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F1DC3-CFD1-443E-0F66-E9F4CCA24A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How Should You Warm-up?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28861E-55C8-913F-8E1A-4F29A6A5DE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Absolutely have to follow Doctor's orders for any restricted activities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Technically correct 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Energy Input/Output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Neutral Position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Joint Noises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Don</a:t>
            </a:r>
            <a:r>
              <a:rPr lang="en-US" b="0" i="0" u="none" strike="noStrike" kern="1200" baseline="0">
                <a:latin typeface="Times New Roman" panose="02020603050405020304" pitchFamily="18" charset="0"/>
              </a:rPr>
              <a:t>’</a:t>
            </a:r>
            <a:r>
              <a:rPr lang="en-US" b="0" i="0" u="none" strike="noStrike" kern="1200" baseline="0">
                <a:latin typeface="Arial" panose="020B0604020202020204" pitchFamily="34" charset="0"/>
              </a:rPr>
              <a:t>t hold breath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Regular and Consistent</a:t>
            </a:r>
          </a:p>
          <a:p>
            <a:pPr marR="0" lvl="0" rtl="0"/>
            <a:r>
              <a:rPr lang="en-US" b="0" i="0" u="none" strike="noStrike" kern="1200" baseline="0">
                <a:latin typeface="Arial" panose="020B0604020202020204" pitchFamily="34" charset="0"/>
              </a:rPr>
              <a:t>Intensity/Controlled Stretching</a:t>
            </a:r>
            <a:endParaRPr lang="en-US" b="0" i="0" u="none" strike="noStrike" kern="1200" baseline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970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335CA7-1095-0DA8-4E8D-0656AA0CCE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39C87-E81A-E396-539D-B07C82A46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200" baseline="0">
                <a:latin typeface="Arial" panose="020B0604020202020204" pitchFamily="34" charset="0"/>
              </a:rPr>
              <a:t>Tools and Equipment</a:t>
            </a:r>
            <a:endParaRPr lang="en-US" b="1" i="0" u="none" strike="noStrike" kern="1200" baseline="0">
              <a:latin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BD6AC-8260-0D81-3909-B604E59ADE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4695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1F6934-A4A2-6D52-541A-9DC76EB8A2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5140A-817A-3FFB-499D-410296A5C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Correct Tools and Equipment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CFCB8-829A-FE98-F5DB-9E52588EC3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What does “Correct” Mean?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Apply ergonomics principles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Can job be performed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In reasonably neutral positions?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Within acceptable Reach Zones?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Within Power Position?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With adequate technique?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If YES . . . more than likely it is correct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If NO . . . need to understand why not and make appropriate changes!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Impact driver</a:t>
            </a:r>
          </a:p>
        </p:txBody>
      </p:sp>
    </p:spTree>
    <p:extLst>
      <p:ext uri="{BB962C8B-B14F-4D97-AF65-F5344CB8AC3E}">
        <p14:creationId xmlns:p14="http://schemas.microsoft.com/office/powerpoint/2010/main" val="34697484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01DAB2-6F5D-65E0-DE24-0D561917DE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DEFFD-04A2-C847-1183-6BF12F27E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Correct Tools and Equipment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139C20-0BEA-EAC9-4678-37B04A3AE2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Impact driver</a:t>
            </a:r>
          </a:p>
        </p:txBody>
      </p:sp>
    </p:spTree>
    <p:extLst>
      <p:ext uri="{BB962C8B-B14F-4D97-AF65-F5344CB8AC3E}">
        <p14:creationId xmlns:p14="http://schemas.microsoft.com/office/powerpoint/2010/main" val="21373800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4FAC0C-9D55-9DCC-0607-81E781F60A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EFA93-BC21-040E-76A1-EC3EC354A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Power Over Manual!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188308-EE1F-25EC-FC5C-F76BA500FAA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Remember the safest lift is . . . the one you don’t do!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Tools and Equipment</a:t>
            </a:r>
          </a:p>
        </p:txBody>
      </p:sp>
    </p:spTree>
    <p:extLst>
      <p:ext uri="{BB962C8B-B14F-4D97-AF65-F5344CB8AC3E}">
        <p14:creationId xmlns:p14="http://schemas.microsoft.com/office/powerpoint/2010/main" val="1969265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9C9A03-E6BC-EA83-6887-461234D272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2E3F5-D434-8A86-0469-ABEA9CF93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Ergonomics Strategies for Healthy Backs!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13617A-65DA-8711-CF4D-4D83F50CC6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Working Smarter, Not Harder!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What does that mean?</a:t>
            </a:r>
          </a:p>
        </p:txBody>
      </p:sp>
    </p:spTree>
    <p:extLst>
      <p:ext uri="{BB962C8B-B14F-4D97-AF65-F5344CB8AC3E}">
        <p14:creationId xmlns:p14="http://schemas.microsoft.com/office/powerpoint/2010/main" val="33400019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1CA585-2C39-C3BC-946A-41B31C5AB6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6C261-B6A3-377F-3391-6EFFC98B5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Problem Solving!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738EFC-0B10-6AD3-C53E-EEB61EDB4FD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Every day we make decisions how best to accomplish our job tasks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All about problem solving!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Coming up with better methods</a:t>
            </a:r>
          </a:p>
        </p:txBody>
      </p:sp>
    </p:spTree>
    <p:extLst>
      <p:ext uri="{BB962C8B-B14F-4D97-AF65-F5344CB8AC3E}">
        <p14:creationId xmlns:p14="http://schemas.microsoft.com/office/powerpoint/2010/main" val="22891078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FAE646-1F5A-D24D-E641-A07EECCDCB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232B0-C9FF-F2C9-D83D-F8F93270E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Strategies for Healthy Backs!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54C56A-0DD2-8E9B-C3E5-58869632F3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Work Smarter, Not Harder!</a:t>
            </a:r>
          </a:p>
        </p:txBody>
      </p:sp>
    </p:spTree>
    <p:extLst>
      <p:ext uri="{BB962C8B-B14F-4D97-AF65-F5344CB8AC3E}">
        <p14:creationId xmlns:p14="http://schemas.microsoft.com/office/powerpoint/2010/main" val="142350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827A85-8780-D500-57EF-DEAC2166B0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4A12B-1295-3726-7473-B2BC600BB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Strategies for Healthy Backs!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3D76F-3C20-0FA0-3637-7DA9843E3C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Integrate principles into day-to-day routines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Practice for next 30 days!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Never too late to find out for yourself!</a:t>
            </a:r>
          </a:p>
        </p:txBody>
      </p:sp>
    </p:spTree>
    <p:extLst>
      <p:ext uri="{BB962C8B-B14F-4D97-AF65-F5344CB8AC3E}">
        <p14:creationId xmlns:p14="http://schemas.microsoft.com/office/powerpoint/2010/main" val="13862365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D00594-1DA3-3696-D331-D49601F042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636FB-69A2-2CE2-AD3E-7F516BA26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Thanks for your Time and Attention!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0D953E-3FF3-6BD8-5EE1-E1A50807F2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4206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6391D4-6131-5220-3C74-BC073E3826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68266-8397-6A65-F453-D13EEEBC4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Ergonomics Strategies for Healthy Backs!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6CA077-FB45-2B66-6239-80F2CAEBE8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61983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F3DC69-E8E5-3D8F-A979-F7D26269CA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CBAC5-B17C-E1E5-02A4-FC4872CDC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200" baseline="0">
                <a:latin typeface="Arial" panose="020B0604020202020204" pitchFamily="34" charset="0"/>
              </a:rPr>
              <a:t>Menu</a:t>
            </a:r>
            <a:endParaRPr lang="en-US" b="1" i="0" u="none" strike="noStrike" kern="1200" baseline="0">
              <a:latin typeface="Times New Roman" panose="02020603050405020304" pitchFamily="18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3EE7BA-0397-751C-A689-63673629EF2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6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05B696-3C37-AB82-ABCA-D0B92E13E6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FA3F2-AC33-3D35-7730-C5BED9A83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Ergonomics Principles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35D01-5180-12AC-7B48-991CA36E99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Neutral Position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Reach Zone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Power Position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Fatigue Control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Tools and Equipment</a:t>
            </a:r>
          </a:p>
        </p:txBody>
      </p:sp>
    </p:spTree>
    <p:extLst>
      <p:ext uri="{BB962C8B-B14F-4D97-AF65-F5344CB8AC3E}">
        <p14:creationId xmlns:p14="http://schemas.microsoft.com/office/powerpoint/2010/main" val="3651962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AD12A9-42AD-F275-B3ED-17F841DCF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DCD6B-BEE5-CC05-502C-FF4F632C5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30 Day Challenge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E12628-4ABF-00C4-5E00-724717FA19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Come up with 5 changes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Work on them for 30 days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YOU decide if it made a difference!</a:t>
            </a:r>
          </a:p>
        </p:txBody>
      </p:sp>
    </p:spTree>
    <p:extLst>
      <p:ext uri="{BB962C8B-B14F-4D97-AF65-F5344CB8AC3E}">
        <p14:creationId xmlns:p14="http://schemas.microsoft.com/office/powerpoint/2010/main" val="2713214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07537A-B5A3-DDF9-77E6-524DC1E464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72016-1811-5423-BDB5-26B39B90C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Neutral Position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960EE-F7D6-66C0-30C0-27CD285B9E2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32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050979-5C76-9BCD-95A9-CCEF816824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C7ED6-EDBB-D6F0-D738-C7957B2FA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Promote Neutral Position and Support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AAE7FB-A969-F50F-51D6-04D9ABB0ACE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Foundation of the body?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Is it the feet? </a:t>
            </a:r>
          </a:p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Consider if a person sprains an ankle?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Pair of crutches they still get around</a:t>
            </a:r>
          </a:p>
        </p:txBody>
      </p:sp>
    </p:spTree>
    <p:extLst>
      <p:ext uri="{BB962C8B-B14F-4D97-AF65-F5344CB8AC3E}">
        <p14:creationId xmlns:p14="http://schemas.microsoft.com/office/powerpoint/2010/main" val="3711802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BFBA5D-0E72-CA6D-3171-575F60D3F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10E8E-B265-5FDA-2F4F-34547D3A4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1" i="0" u="none" strike="noStrike" kern="100" baseline="0">
                <a:latin typeface="Arial" panose="020B0604020202020204" pitchFamily="34" charset="0"/>
              </a:rPr>
              <a:t>Promote Neutral Position and Support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E67274-87F1-581F-5B0F-F0EAFB56EE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kern="100" baseline="0">
                <a:latin typeface="Arial" panose="020B0604020202020204" pitchFamily="34" charset="0"/>
              </a:rPr>
              <a:t>What if person “sprains” their back?</a:t>
            </a:r>
          </a:p>
          <a:p>
            <a:pPr marR="0" lvl="1" rtl="0"/>
            <a:r>
              <a:rPr lang="en-US" b="0" i="0" u="none" strike="noStrike" kern="100" baseline="0">
                <a:latin typeface="Arial" panose="020B0604020202020204" pitchFamily="34" charset="0"/>
              </a:rPr>
              <a:t>Significant problem even getting out of bed to get to the bathroom!</a:t>
            </a:r>
          </a:p>
        </p:txBody>
      </p:sp>
    </p:spTree>
    <p:extLst>
      <p:ext uri="{BB962C8B-B14F-4D97-AF65-F5344CB8AC3E}">
        <p14:creationId xmlns:p14="http://schemas.microsoft.com/office/powerpoint/2010/main" val="158690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900</Words>
  <Application>Microsoft Office PowerPoint</Application>
  <PresentationFormat>Widescreen</PresentationFormat>
  <Paragraphs>194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Aptos</vt:lpstr>
      <vt:lpstr>Aptos Display</vt:lpstr>
      <vt:lpstr>Arial</vt:lpstr>
      <vt:lpstr>Bradley Hand ITC</vt:lpstr>
      <vt:lpstr>Times New Roman</vt:lpstr>
      <vt:lpstr>Office Theme</vt:lpstr>
      <vt:lpstr>Ergonomics Strategies for Healthy Backs!</vt:lpstr>
      <vt:lpstr>Bodies and Basketballs</vt:lpstr>
      <vt:lpstr>Ergonomics Strategies for Healthy Backs!</vt:lpstr>
      <vt:lpstr>Ergonomics Strategies for Healthy Backs!</vt:lpstr>
      <vt:lpstr>Ergonomics Principles</vt:lpstr>
      <vt:lpstr>30 Day Challenge</vt:lpstr>
      <vt:lpstr>Neutral Position</vt:lpstr>
      <vt:lpstr>Promote Neutral Position and Support</vt:lpstr>
      <vt:lpstr>Promote Neutral Position and Support</vt:lpstr>
      <vt:lpstr>Neutral Position: Spine and Pelvis</vt:lpstr>
      <vt:lpstr>Neutral Position in Action!</vt:lpstr>
      <vt:lpstr>Neutral Position in Action!</vt:lpstr>
      <vt:lpstr>Neutral Position in Action!</vt:lpstr>
      <vt:lpstr>Reach Zone</vt:lpstr>
      <vt:lpstr>Reach Zone: Arm’s Length</vt:lpstr>
      <vt:lpstr>Reach Zone: Operating range</vt:lpstr>
      <vt:lpstr>Reach Zone: Operating Range</vt:lpstr>
      <vt:lpstr>Power Position</vt:lpstr>
      <vt:lpstr>Power Position: Power Zone</vt:lpstr>
      <vt:lpstr>Power Position</vt:lpstr>
      <vt:lpstr>Sports ‘Ready Position’</vt:lpstr>
      <vt:lpstr>Power Position at Work</vt:lpstr>
      <vt:lpstr>Power Position: Water Fountain</vt:lpstr>
      <vt:lpstr>Power Position and Lifting Techniques</vt:lpstr>
      <vt:lpstr>Power Lifting Basics</vt:lpstr>
      <vt:lpstr>Power Lifting Basics</vt:lpstr>
      <vt:lpstr>Power Lifting Basics</vt:lpstr>
      <vt:lpstr>Manhole Cover Removal</vt:lpstr>
      <vt:lpstr>Fatigue Control</vt:lpstr>
      <vt:lpstr>Fatigue Control at Work</vt:lpstr>
      <vt:lpstr>Fatigue Control: Recognize Fatigue</vt:lpstr>
      <vt:lpstr>Fatigue Control Strategies</vt:lpstr>
      <vt:lpstr>Fatigue Control: Warm-up</vt:lpstr>
      <vt:lpstr>Back Bend</vt:lpstr>
      <vt:lpstr>How Should You Warm-up?</vt:lpstr>
      <vt:lpstr>Tools and Equipment</vt:lpstr>
      <vt:lpstr>Correct Tools and Equipment</vt:lpstr>
      <vt:lpstr>Correct Tools and Equipment</vt:lpstr>
      <vt:lpstr>Power Over Manual!</vt:lpstr>
      <vt:lpstr>Problem Solving!</vt:lpstr>
      <vt:lpstr>Strategies for Healthy Backs!</vt:lpstr>
      <vt:lpstr>Strategies for Healthy Backs!</vt:lpstr>
      <vt:lpstr>Thanks for your Time and Attention!</vt:lpstr>
      <vt:lpstr>Ergonomics Strategies for Healthy Backs!</vt:lpstr>
      <vt:lpstr>Menu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Anderson</dc:creator>
  <cp:lastModifiedBy>Mark Anderson</cp:lastModifiedBy>
  <cp:revision>2</cp:revision>
  <dcterms:created xsi:type="dcterms:W3CDTF">2024-03-05T23:38:53Z</dcterms:created>
  <dcterms:modified xsi:type="dcterms:W3CDTF">2024-03-05T23:40:12Z</dcterms:modified>
</cp:coreProperties>
</file>