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6">
  <p:sldMasterIdLst>
    <p:sldMasterId id="2147483648" r:id="rId1"/>
  </p:sldMasterIdLst>
  <p:notesMasterIdLst>
    <p:notesMasterId r:id="rId29"/>
  </p:notesMasterIdLst>
  <p:handoutMasterIdLst>
    <p:handoutMasterId r:id="rId30"/>
  </p:handoutMasterIdLst>
  <p:sldIdLst>
    <p:sldId id="1924" r:id="rId2"/>
    <p:sldId id="418" r:id="rId3"/>
    <p:sldId id="1946" r:id="rId4"/>
    <p:sldId id="1592" r:id="rId5"/>
    <p:sldId id="1593" r:id="rId6"/>
    <p:sldId id="1947" r:id="rId7"/>
    <p:sldId id="1960" r:id="rId8"/>
    <p:sldId id="1594" r:id="rId9"/>
    <p:sldId id="1595" r:id="rId10"/>
    <p:sldId id="1948" r:id="rId11"/>
    <p:sldId id="1949" r:id="rId12"/>
    <p:sldId id="1950" r:id="rId13"/>
    <p:sldId id="1596" r:id="rId14"/>
    <p:sldId id="1597" r:id="rId15"/>
    <p:sldId id="1598" r:id="rId16"/>
    <p:sldId id="1599" r:id="rId17"/>
    <p:sldId id="1600" r:id="rId18"/>
    <p:sldId id="1951" r:id="rId19"/>
    <p:sldId id="1958" r:id="rId20"/>
    <p:sldId id="1957" r:id="rId21"/>
    <p:sldId id="1956" r:id="rId22"/>
    <p:sldId id="1955" r:id="rId23"/>
    <p:sldId id="1954" r:id="rId24"/>
    <p:sldId id="1953" r:id="rId25"/>
    <p:sldId id="1959" r:id="rId26"/>
    <p:sldId id="1900" r:id="rId27"/>
    <p:sldId id="1918" r:id="rId28"/>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5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3" autoAdjust="0"/>
    <p:restoredTop sz="53837" autoAdjust="0"/>
  </p:normalViewPr>
  <p:slideViewPr>
    <p:cSldViewPr snapToGrid="0" showGuides="1">
      <p:cViewPr varScale="1">
        <p:scale>
          <a:sx n="55" d="100"/>
          <a:sy n="55" d="100"/>
        </p:scale>
        <p:origin x="1818" y="78"/>
      </p:cViewPr>
      <p:guideLst>
        <p:guide orient="horz" pos="2112"/>
        <p:guide pos="3576"/>
      </p:guideLst>
    </p:cSldViewPr>
  </p:slideViewPr>
  <p:notesTextViewPr>
    <p:cViewPr>
      <p:scale>
        <a:sx n="3" d="2"/>
        <a:sy n="3" d="2"/>
      </p:scale>
      <p:origin x="0" y="0"/>
    </p:cViewPr>
  </p:notesTextViewPr>
  <p:sorterViewPr>
    <p:cViewPr>
      <p:scale>
        <a:sx n="125" d="100"/>
        <a:sy n="125" d="100"/>
      </p:scale>
      <p:origin x="0" y="0"/>
    </p:cViewPr>
  </p:sorterViewPr>
  <p:notesViewPr>
    <p:cSldViewPr snapToGrid="0" showGuide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1B114D-62FB-4ACD-B199-FE50282487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29AAE2-87BB-4A47-9934-FA14B5FCC4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B6669A-96AC-4613-A986-9C7B33AFE8F7}" type="datetimeFigureOut">
              <a:rPr lang="en-US" smtClean="0"/>
              <a:t>8/3/2021</a:t>
            </a:fld>
            <a:endParaRPr lang="en-US"/>
          </a:p>
        </p:txBody>
      </p:sp>
      <p:sp>
        <p:nvSpPr>
          <p:cNvPr id="4" name="Footer Placeholder 3">
            <a:extLst>
              <a:ext uri="{FF2B5EF4-FFF2-40B4-BE49-F238E27FC236}">
                <a16:creationId xmlns:a16="http://schemas.microsoft.com/office/drawing/2014/main" id="{D713A1C7-BC31-4B39-8673-683C2B88B5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ABEE79-39D7-49B7-8176-506C595836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16E740-C648-488A-8D7E-8C725011C307}" type="slidenum">
              <a:rPr lang="en-US" smtClean="0"/>
              <a:t>‹#›</a:t>
            </a:fld>
            <a:endParaRPr lang="en-US"/>
          </a:p>
        </p:txBody>
      </p:sp>
    </p:spTree>
    <p:extLst>
      <p:ext uri="{BB962C8B-B14F-4D97-AF65-F5344CB8AC3E}">
        <p14:creationId xmlns:p14="http://schemas.microsoft.com/office/powerpoint/2010/main" val="3374678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285C2-18AF-413A-B3F4-C9E93B992957}"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11A6B-229E-4B8B-B876-53D5B7CFA63D}" type="slidenum">
              <a:rPr lang="en-US" smtClean="0"/>
              <a:t>‹#›</a:t>
            </a:fld>
            <a:endParaRPr lang="en-US"/>
          </a:p>
        </p:txBody>
      </p:sp>
    </p:spTree>
    <p:extLst>
      <p:ext uri="{BB962C8B-B14F-4D97-AF65-F5344CB8AC3E}">
        <p14:creationId xmlns:p14="http://schemas.microsoft.com/office/powerpoint/2010/main" val="388446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dirty="0"/>
              <a:t>WorkWell and ErgoSystems Present</a:t>
            </a:r>
          </a:p>
          <a:p>
            <a:r>
              <a:rPr lang="en-US" sz="1200" dirty="0"/>
              <a:t>ERGONOMICS ON-DEMAND!</a:t>
            </a:r>
          </a:p>
          <a:p>
            <a:r>
              <a:rPr lang="en-US" sz="1200" dirty="0"/>
              <a:t>Ergonomics for Health Care and Safety Professionals</a:t>
            </a:r>
          </a:p>
          <a:p>
            <a:r>
              <a:rPr lang="en-US" sz="1200" dirty="0"/>
              <a:t>Ergonomics Problem Solving</a:t>
            </a:r>
          </a:p>
          <a:p>
            <a:r>
              <a:rPr lang="en-US" sz="1200" dirty="0"/>
              <a:t>Presented by Mark Anderson, PT, CPE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4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Container</a:t>
            </a:r>
          </a:p>
          <a:p>
            <a:r>
              <a:rPr lang="en-US" dirty="0"/>
              <a:t>List some reasons why you think the chain hoist wasn’t used.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10</a:t>
            </a:fld>
            <a:endParaRPr lang="en-US"/>
          </a:p>
        </p:txBody>
      </p:sp>
    </p:spTree>
    <p:extLst>
      <p:ext uri="{BB962C8B-B14F-4D97-AF65-F5344CB8AC3E}">
        <p14:creationId xmlns:p14="http://schemas.microsoft.com/office/powerpoint/2010/main" val="2525108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They knew it was there, they knew how to use it, management encouraged them to use it but did not mandate its use. What was the reason they did not use it?</a:t>
            </a:r>
          </a:p>
          <a:p>
            <a:r>
              <a:rPr lang="en-US" b="0" dirty="0"/>
              <a:t>Well, I timed how long it took to dump it by hand and it took literally a few seconds; very quick.</a:t>
            </a:r>
          </a:p>
          <a:p>
            <a:r>
              <a:rPr lang="en-US" b="0" dirty="0"/>
              <a:t>I then timed how long it took to use the chain hoist, quite a few steps were involved to secure the container to the strap system of the hoist, lift it up by pulling the chain, tip it into the palletainer, lower it back down, release the straps and complete the process. </a:t>
            </a:r>
          </a:p>
          <a:p>
            <a:r>
              <a:rPr lang="en-US" b="0" dirty="0"/>
              <a:t>How long do you think it took? More than a minute. Let’s see a few seconds compared to a few minutes. Seconds compared to minutes. They chose seconds over minutes. Most people would!</a:t>
            </a:r>
          </a:p>
          <a:p>
            <a:r>
              <a:rPr lang="en-US" b="0" dirty="0"/>
              <a:t>So, now we understood the ‘why’ behind the behavior. </a:t>
            </a:r>
          </a:p>
          <a:p>
            <a:r>
              <a:rPr lang="en-US" b="0" dirty="0"/>
              <a:t>Use of the chain hoist could have been mandated by management and this would have alleviated the physically demanding aspect. </a:t>
            </a:r>
          </a:p>
          <a:p>
            <a:r>
              <a:rPr lang="en-US" b="0" dirty="0"/>
              <a:t>However, looking at this from the ergonomics design perspective, a much better solution was to re-layout the production line to eliminate the need to transport the container to the palletainer.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11</a:t>
            </a:fld>
            <a:endParaRPr lang="en-US"/>
          </a:p>
        </p:txBody>
      </p:sp>
    </p:spTree>
    <p:extLst>
      <p:ext uri="{BB962C8B-B14F-4D97-AF65-F5344CB8AC3E}">
        <p14:creationId xmlns:p14="http://schemas.microsoft.com/office/powerpoint/2010/main" val="3109438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Human Behavior and Design Conventions</a:t>
            </a:r>
          </a:p>
          <a:p>
            <a:r>
              <a:rPr lang="en-US" dirty="0"/>
              <a:t>From the ergonomics perspective we have discussed how important it is to understand and make productive use of human behavior. We discussed that you cannot depend solely on a person’s common sense to make good ergonomics decisions. </a:t>
            </a:r>
          </a:p>
          <a:p>
            <a:r>
              <a:rPr lang="en-US" dirty="0"/>
              <a:t>As it turns out, we know in our study of population stereotypes that different people sometimes see and experience things differently.</a:t>
            </a:r>
          </a:p>
          <a:p>
            <a:r>
              <a:rPr lang="en-US" dirty="0"/>
              <a:t>But we also know that there is a set of Human Behavior and Design Conventions we can use to increase the level of consistent performance. </a:t>
            </a:r>
          </a:p>
          <a:p>
            <a:r>
              <a:rPr lang="en-US" dirty="0"/>
              <a:t>If we offer a solution that is contrary to the nature of human behavior, the solution will not be effective. </a:t>
            </a:r>
          </a:p>
          <a:p>
            <a:r>
              <a:rPr lang="en-US" dirty="0"/>
              <a:t>Our goal is to understand and make effective use of human behavior as much as possible.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12</a:t>
            </a:fld>
            <a:endParaRPr lang="en-US"/>
          </a:p>
        </p:txBody>
      </p:sp>
    </p:spTree>
    <p:extLst>
      <p:ext uri="{BB962C8B-B14F-4D97-AF65-F5344CB8AC3E}">
        <p14:creationId xmlns:p14="http://schemas.microsoft.com/office/powerpoint/2010/main" val="307521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fix without adequate analysis!</a:t>
            </a:r>
          </a:p>
          <a:p>
            <a:r>
              <a:rPr lang="en-US" dirty="0"/>
              <a:t>So, we are problem solvers and that is a good thing. However, many novice analysts (and sometimes some experienced ones) cause themselves and others trouble because they try to "fix stuff" without fully knowing why or what or when or who. </a:t>
            </a:r>
          </a:p>
          <a:p>
            <a:r>
              <a:rPr lang="en-US" dirty="0"/>
              <a:t>We want to jump to the answer right away. </a:t>
            </a:r>
          </a:p>
          <a:p>
            <a:r>
              <a:rPr lang="en-US" dirty="0"/>
              <a:t>Sometimes just slowing down a little bit and ensuring an adequate analysis has been completed before offering recommendations in the long run will save time and make the whole analysis process better!</a:t>
            </a:r>
          </a:p>
          <a:p>
            <a:r>
              <a:rPr lang="en-US" dirty="0"/>
              <a:t>Do not fix ‘stuff’ without adequate analysis.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13</a:t>
            </a:fld>
            <a:endParaRPr lang="en-US"/>
          </a:p>
        </p:txBody>
      </p:sp>
    </p:spTree>
    <p:extLst>
      <p:ext uri="{BB962C8B-B14F-4D97-AF65-F5344CB8AC3E}">
        <p14:creationId xmlns:p14="http://schemas.microsoft.com/office/powerpoint/2010/main" val="2311057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Look up and down stream!</a:t>
            </a:r>
          </a:p>
          <a:p>
            <a:r>
              <a:rPr lang="en-US" dirty="0"/>
              <a:t>Sometimes when we look at a job task, all we see is what is in front of us. We seem to have blinders on. Blinders can work well for horses to help calm them but not so well in ergonomics. </a:t>
            </a:r>
          </a:p>
          <a:p>
            <a:r>
              <a:rPr lang="en-US" dirty="0"/>
              <a:t>It is imperative that we look both ‘up and down stream’ to see the context of a single work station or job demand within the overall production scheme. A change made at one stage of the process can have a detrimental impact at a later stage.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14</a:t>
            </a:fld>
            <a:endParaRPr lang="en-US"/>
          </a:p>
        </p:txBody>
      </p:sp>
    </p:spTree>
    <p:extLst>
      <p:ext uri="{BB962C8B-B14F-4D97-AF65-F5344CB8AC3E}">
        <p14:creationId xmlns:p14="http://schemas.microsoft.com/office/powerpoint/2010/main" val="1603159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Don’t generalize from a sample of one!</a:t>
            </a:r>
          </a:p>
          <a:p>
            <a:r>
              <a:rPr lang="en-US" dirty="0"/>
              <a:t>One time working with an engineer on a project designing a new workbench, we needed to write the specifications for the workbench dimensions. We needed to determine the workbench height.  </a:t>
            </a:r>
          </a:p>
          <a:p>
            <a:r>
              <a:rPr lang="en-US" dirty="0"/>
              <a:t>A suggestion was made to go out to the existing workbench with a tape measure in hand, stand at the workbench in the work position and measure from the hand height to the floor. </a:t>
            </a:r>
          </a:p>
          <a:p>
            <a:r>
              <a:rPr lang="en-US" dirty="0"/>
              <a:t>This dimension would then give us the workbench height.</a:t>
            </a:r>
          </a:p>
          <a:p>
            <a:r>
              <a:rPr lang="en-US" dirty="0"/>
              <a:t>What do you think? Is this a viable method? Well, it could be if the person who took the measurement would only be the person using the workbench. </a:t>
            </a:r>
          </a:p>
          <a:p>
            <a:r>
              <a:rPr lang="en-US" dirty="0"/>
              <a:t>This was going to be a multi-user workbench and for most everyone else this strategy would be an issue. </a:t>
            </a:r>
          </a:p>
          <a:p>
            <a:r>
              <a:rPr lang="en-US" dirty="0"/>
              <a:t>A common error is to make the assumption that just because it makes sense or works for a particular individual it will also work for the entire population. </a:t>
            </a:r>
          </a:p>
          <a:p>
            <a:r>
              <a:rPr lang="en-US" dirty="0"/>
              <a:t>We don’t want to generalize from a sample of one; particularity if we are the sample of one!</a:t>
            </a:r>
          </a:p>
          <a:p>
            <a:r>
              <a:rPr lang="en-US" dirty="0"/>
              <a:t>Recognize the diversity that exists in the user population and design to take this into account.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15</a:t>
            </a:fld>
            <a:endParaRPr lang="en-US"/>
          </a:p>
        </p:txBody>
      </p:sp>
    </p:spTree>
    <p:extLst>
      <p:ext uri="{BB962C8B-B14F-4D97-AF65-F5344CB8AC3E}">
        <p14:creationId xmlns:p14="http://schemas.microsoft.com/office/powerpoint/2010/main" val="2495713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Scope of Influence</a:t>
            </a:r>
          </a:p>
          <a:p>
            <a:r>
              <a:rPr lang="en-US" dirty="0"/>
              <a:t>Ergonomics interventions, like everything else have limits on what is possible to accomplish. The limits are typically resource related – money, time, knowledge and so on. As much as you can identify these limits. </a:t>
            </a:r>
          </a:p>
          <a:p>
            <a:r>
              <a:rPr lang="en-US" dirty="0"/>
              <a:t>You need to have a sense of what is possible. I call this knowing the ‘scope of influence’ of the situation. </a:t>
            </a:r>
          </a:p>
          <a:p>
            <a:r>
              <a:rPr lang="en-US" dirty="0"/>
              <a:t>If we offer a solution that is beyond the scope of influence of the individual, the department, or the organization, the solution will not work. </a:t>
            </a:r>
          </a:p>
          <a:p>
            <a:r>
              <a:rPr lang="en-US" dirty="0"/>
              <a:t>We need to offer solutions that are reasonable and feasible.</a:t>
            </a:r>
          </a:p>
          <a:p>
            <a:r>
              <a:rPr lang="en-US" dirty="0"/>
              <a:t>Now, this doesn’t mean not to think ‘big’ sometimes in terms of long-term change. But offer a range of solutions. </a:t>
            </a:r>
          </a:p>
          <a:p>
            <a:r>
              <a:rPr lang="en-US" dirty="0"/>
              <a:t>Short term solutions that can be implemented quickly. </a:t>
            </a:r>
          </a:p>
          <a:p>
            <a:r>
              <a:rPr lang="en-US" dirty="0"/>
              <a:t>Mid-range solutions more in the weeks to months range that may require additional resources and the long-term solutions in months and even longer term. </a:t>
            </a:r>
          </a:p>
          <a:p>
            <a:r>
              <a:rPr lang="en-US" dirty="0"/>
              <a:t>Understand the ‘scope of influence’.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16</a:t>
            </a:fld>
            <a:endParaRPr lang="en-US"/>
          </a:p>
        </p:txBody>
      </p:sp>
    </p:spTree>
    <p:extLst>
      <p:ext uri="{BB962C8B-B14F-4D97-AF65-F5344CB8AC3E}">
        <p14:creationId xmlns:p14="http://schemas.microsoft.com/office/powerpoint/2010/main" val="711881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Creating Positive Change </a:t>
            </a:r>
          </a:p>
          <a:p>
            <a:r>
              <a:rPr lang="en-US" dirty="0"/>
              <a:t>True or false statement, “In most cases most people like change, they embrace change!”</a:t>
            </a:r>
          </a:p>
          <a:p>
            <a:r>
              <a:rPr lang="en-US" dirty="0"/>
              <a:t>Now, it is true that every once in a while, you may find someone who truly does like change and maybe that person is you. However, we know that most people have a very hard time with change.</a:t>
            </a:r>
          </a:p>
          <a:p>
            <a:r>
              <a:rPr lang="en-US" dirty="0"/>
              <a:t>The expression, “We are creatures of habit.’ is quite apt. </a:t>
            </a:r>
          </a:p>
          <a:p>
            <a:r>
              <a:rPr lang="en-US" dirty="0"/>
              <a:t>Recall what we want to accomplish with ergonomics. We want to </a:t>
            </a:r>
            <a:r>
              <a:rPr lang="en-US" b="1" i="1" dirty="0"/>
              <a:t>‘CHANGE the circumstances to CHANGE the response!’ </a:t>
            </a:r>
            <a:r>
              <a:rPr lang="en-US" dirty="0"/>
              <a:t>In fact, in my experience in many cases, identifying the ergonomics issues is fairly straight-forward. </a:t>
            </a:r>
          </a:p>
          <a:p>
            <a:r>
              <a:rPr lang="en-US" dirty="0"/>
              <a:t>The really interesting part is to try to get people to accept the recommended changes.</a:t>
            </a:r>
          </a:p>
          <a:p>
            <a:r>
              <a:rPr lang="en-US" dirty="0"/>
              <a:t>When we introduce change, we have to do it in a very careful way, otherwise the solutions will not work. </a:t>
            </a:r>
          </a:p>
          <a:p>
            <a:r>
              <a:rPr lang="en-US" dirty="0"/>
              <a:t>How can we facilitate change? Creating positive change is truly the core of any successful ergonomics process. </a:t>
            </a:r>
          </a:p>
          <a:p>
            <a:r>
              <a:rPr lang="en-US" dirty="0"/>
              <a:t>Work through this exercise. Pull from your own experiences with change. Consider why people resist change and what can be done to facilitate change.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17</a:t>
            </a:fld>
            <a:endParaRPr lang="en-US"/>
          </a:p>
        </p:txBody>
      </p:sp>
    </p:spTree>
    <p:extLst>
      <p:ext uri="{BB962C8B-B14F-4D97-AF65-F5344CB8AC3E}">
        <p14:creationId xmlns:p14="http://schemas.microsoft.com/office/powerpoint/2010/main" val="46066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Creating Positive Change </a:t>
            </a:r>
          </a:p>
          <a:p>
            <a:r>
              <a:rPr lang="en-US" dirty="0"/>
              <a:t>Here are some reasons why people may resist change and some possible ways to facilitate change.</a:t>
            </a:r>
          </a:p>
          <a:p>
            <a:r>
              <a:rPr lang="en-US" dirty="0"/>
              <a:t>Please match the reason with an appropriate option to facilitate the change.</a:t>
            </a:r>
          </a:p>
        </p:txBody>
      </p:sp>
      <p:sp>
        <p:nvSpPr>
          <p:cNvPr id="4" name="Slide Number Placeholder 3"/>
          <p:cNvSpPr>
            <a:spLocks noGrp="1"/>
          </p:cNvSpPr>
          <p:nvPr>
            <p:ph type="sldNum" sz="quarter" idx="5"/>
          </p:nvPr>
        </p:nvSpPr>
        <p:spPr/>
        <p:txBody>
          <a:bodyPr/>
          <a:lstStyle/>
          <a:p>
            <a:fld id="{F0F11A6B-229E-4B8B-B876-53D5B7CFA63D}" type="slidenum">
              <a:rPr lang="en-US" smtClean="0"/>
              <a:t>18</a:t>
            </a:fld>
            <a:endParaRPr lang="en-US"/>
          </a:p>
        </p:txBody>
      </p:sp>
    </p:spTree>
    <p:extLst>
      <p:ext uri="{BB962C8B-B14F-4D97-AF65-F5344CB8AC3E}">
        <p14:creationId xmlns:p14="http://schemas.microsoft.com/office/powerpoint/2010/main" val="590112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 Positive Change</a:t>
            </a:r>
          </a:p>
          <a:p>
            <a:r>
              <a:rPr lang="en-US" dirty="0"/>
              <a:t>What did you come up with? Here are some thoughts about why people resist change and some potential ways to facilitate change.</a:t>
            </a:r>
          </a:p>
          <a:p>
            <a:r>
              <a:rPr lang="en-US" b="1" dirty="0"/>
              <a:t>Fear of change!</a:t>
            </a:r>
          </a:p>
          <a:p>
            <a:r>
              <a:rPr lang="en-US" dirty="0"/>
              <a:t>Change is a great unknown. Instinctively we have a fear of the unknown and generally for good reason. Have you ever been home alone on a dark night and all of sudden you hear a noise in the garage? What was that? A bugler? </a:t>
            </a:r>
          </a:p>
          <a:p>
            <a:r>
              <a:rPr lang="en-US" dirty="0"/>
              <a:t>Something had changed and we were fearful of it. This is an instinctual protective response. </a:t>
            </a:r>
          </a:p>
          <a:p>
            <a:r>
              <a:rPr lang="en-US" dirty="0"/>
              <a:t>What do we do next? Well, that depends. We might call 911 or we might go investigate. If we do go investigate and find out, ‘Oh, it was the cat that knocked over the broom’. </a:t>
            </a:r>
          </a:p>
          <a:p>
            <a:r>
              <a:rPr lang="en-US" dirty="0"/>
              <a:t>With this new knowledge we have alleviated our fear.</a:t>
            </a:r>
          </a:p>
          <a:p>
            <a:r>
              <a:rPr lang="en-US" dirty="0"/>
              <a:t>In the workplace how can help alleviate the fear of change? </a:t>
            </a:r>
          </a:p>
          <a:p>
            <a:r>
              <a:rPr lang="en-US" dirty="0"/>
              <a:t>My experience has been that providing knowledge associated with competency-based training is a potent mediating factor.</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19</a:t>
            </a:fld>
            <a:endParaRPr lang="en-US"/>
          </a:p>
        </p:txBody>
      </p:sp>
    </p:spTree>
    <p:extLst>
      <p:ext uri="{BB962C8B-B14F-4D97-AF65-F5344CB8AC3E}">
        <p14:creationId xmlns:p14="http://schemas.microsoft.com/office/powerpoint/2010/main" val="272403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200" kern="1200" dirty="0">
                <a:solidFill>
                  <a:schemeClr val="tx1"/>
                </a:solidFill>
                <a:latin typeface="+mn-lt"/>
                <a:ea typeface="+mn-ea"/>
                <a:cs typeface="+mn-cs"/>
              </a:rPr>
              <a:t>Please use these Guidelines to optimize your learning experience.</a:t>
            </a:r>
          </a:p>
          <a:p>
            <a:pPr marL="0" algn="l" defTabSz="914400" rtl="0" eaLnBrk="1" latinLnBrk="0" hangingPunct="1"/>
            <a:r>
              <a:rPr lang="en-US" sz="1200" kern="1200" dirty="0">
                <a:solidFill>
                  <a:schemeClr val="tx1"/>
                </a:solidFill>
                <a:latin typeface="+mn-lt"/>
                <a:ea typeface="+mn-ea"/>
                <a:cs typeface="+mn-cs"/>
              </a:rPr>
              <a:t>Presenter Info is available by clinking on the PRESENTER INFO tab in the upper left.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Click on the OUTLINE or NOTES Tab in the upper right to view the outline or notes.</a:t>
            </a:r>
          </a:p>
          <a:p>
            <a:pPr marL="0" algn="l" defTabSz="914400" rtl="0" eaLnBrk="1" latinLnBrk="0" hangingPunct="1"/>
            <a:r>
              <a:rPr lang="en-US" sz="1200" kern="1200" dirty="0">
                <a:solidFill>
                  <a:schemeClr val="tx1"/>
                </a:solidFill>
                <a:latin typeface="+mn-lt"/>
                <a:ea typeface="+mn-ea"/>
                <a:cs typeface="+mn-cs"/>
              </a:rPr>
              <a:t>You can advance through the slide by clicking on the Play or Pause control in the bottom left.</a:t>
            </a:r>
          </a:p>
          <a:p>
            <a:pPr marL="0" algn="l" defTabSz="914400" rtl="0" eaLnBrk="1" latinLnBrk="0" hangingPunct="1"/>
            <a:r>
              <a:rPr lang="en-US" sz="1200" kern="1200" dirty="0">
                <a:solidFill>
                  <a:schemeClr val="tx1"/>
                </a:solidFill>
                <a:latin typeface="+mn-lt"/>
                <a:ea typeface="+mn-ea"/>
                <a:cs typeface="+mn-cs"/>
              </a:rPr>
              <a:t>You can also replay the slide, change the audio levels and expand to full screen.</a:t>
            </a:r>
          </a:p>
          <a:p>
            <a:pPr marL="0" algn="l" defTabSz="914400" rtl="0" eaLnBrk="1" latinLnBrk="0" hangingPunct="1"/>
            <a:r>
              <a:rPr lang="en-US" sz="1200" kern="1200" dirty="0">
                <a:solidFill>
                  <a:schemeClr val="tx1"/>
                </a:solidFill>
                <a:latin typeface="+mn-lt"/>
                <a:ea typeface="+mn-ea"/>
                <a:cs typeface="+mn-cs"/>
              </a:rPr>
              <a:t>To advance to the next slide, click on NEXT or PREV to return to the previous slide.</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0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 Positive Change</a:t>
            </a:r>
          </a:p>
          <a:p>
            <a:r>
              <a:rPr lang="en-US" b="1" dirty="0"/>
              <a:t>Habit!</a:t>
            </a:r>
          </a:p>
          <a:p>
            <a:r>
              <a:rPr lang="en-US" dirty="0"/>
              <a:t>Without the habits we have developed over the years we wouldn’t do very well. Many habits are very beneficial, they allow us to function ‘on cruise control’ so to speak. </a:t>
            </a:r>
          </a:p>
          <a:p>
            <a:r>
              <a:rPr lang="en-US" dirty="0"/>
              <a:t>We also know that some habits are not so good for us. As humans we can get very accustomed to whatever we do on a regular basis. We literally have constructed neuro-circuitry to that end. And this is true even if the habits we have become accustomed to are not so good for us. </a:t>
            </a:r>
          </a:p>
          <a:p>
            <a:r>
              <a:rPr lang="en-US" dirty="0"/>
              <a:t>For example, at work we may have an ingrained habit to use a certain tool in a certain way to perform a task in a certain way. Perhaps a new tool is the ergonomics recommendation. We are really used to the old tool and have a hard time giving it up. </a:t>
            </a:r>
          </a:p>
          <a:p>
            <a:r>
              <a:rPr lang="en-US" dirty="0"/>
              <a:t>Is it possible to as the saying goes to ‘Teach a dog a new trick?’ Well, as it turns out it is! With the correct practice over time, we can actually establish new circuitry. </a:t>
            </a:r>
          </a:p>
          <a:p>
            <a:r>
              <a:rPr lang="en-US" dirty="0"/>
              <a:t>That is why one of the ten ergonomics principles is to provide competency-based training.</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20</a:t>
            </a:fld>
            <a:endParaRPr lang="en-US"/>
          </a:p>
        </p:txBody>
      </p:sp>
    </p:spTree>
    <p:extLst>
      <p:ext uri="{BB962C8B-B14F-4D97-AF65-F5344CB8AC3E}">
        <p14:creationId xmlns:p14="http://schemas.microsoft.com/office/powerpoint/2010/main" val="401487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recognize need for change!</a:t>
            </a:r>
          </a:p>
          <a:p>
            <a:r>
              <a:rPr lang="en-US" dirty="0"/>
              <a:t>One of the first steps to making a successful change is to recognize the need for the change. If we don’t appreciate the need for change, why in the world would we change!  </a:t>
            </a:r>
          </a:p>
          <a:p>
            <a:r>
              <a:rPr lang="en-US" dirty="0"/>
              <a:t>Here again is where  knowledge associated with training is a potent factor in facilitating the change. </a:t>
            </a:r>
          </a:p>
          <a:p>
            <a:r>
              <a:rPr lang="en-US" dirty="0"/>
              <a:t>Our goal is to help facilitate recognition for the need for the change.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21</a:t>
            </a:fld>
            <a:endParaRPr lang="en-US"/>
          </a:p>
        </p:txBody>
      </p:sp>
    </p:spTree>
    <p:extLst>
      <p:ext uri="{BB962C8B-B14F-4D97-AF65-F5344CB8AC3E}">
        <p14:creationId xmlns:p14="http://schemas.microsoft.com/office/powerpoint/2010/main" val="3169350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Do not know how to accomplish change!</a:t>
            </a:r>
          </a:p>
          <a:p>
            <a:r>
              <a:rPr lang="en-US" dirty="0"/>
              <a:t>It may be the need to change is appreciated but the actual ‘how to accomplish the change’ is in question. </a:t>
            </a:r>
          </a:p>
          <a:p>
            <a:r>
              <a:rPr lang="en-US" dirty="0"/>
              <a:t>Once again education, training and then appropriate practice over time will make the difference.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22</a:t>
            </a:fld>
            <a:endParaRPr lang="en-US"/>
          </a:p>
        </p:txBody>
      </p:sp>
    </p:spTree>
    <p:extLst>
      <p:ext uri="{BB962C8B-B14F-4D97-AF65-F5344CB8AC3E}">
        <p14:creationId xmlns:p14="http://schemas.microsoft.com/office/powerpoint/2010/main" val="3427599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Was not their idea!</a:t>
            </a:r>
          </a:p>
          <a:p>
            <a:r>
              <a:rPr lang="en-US" dirty="0"/>
              <a:t>Have you ever heard this one, “It is not my idea and I don’t want to change!”</a:t>
            </a:r>
          </a:p>
          <a:p>
            <a:r>
              <a:rPr lang="en-US" dirty="0"/>
              <a:t>This is human nature coming to the forefront. </a:t>
            </a:r>
          </a:p>
          <a:p>
            <a:r>
              <a:rPr lang="en-US" dirty="0"/>
              <a:t>In my experience, </a:t>
            </a:r>
            <a:r>
              <a:rPr lang="en-US" b="1" i="1" dirty="0"/>
              <a:t>‘People support what they help to create.’ </a:t>
            </a:r>
          </a:p>
          <a:p>
            <a:r>
              <a:rPr lang="en-US" dirty="0"/>
              <a:t>We mentioned in the </a:t>
            </a:r>
            <a:r>
              <a:rPr lang="en-US" b="1" i="1" dirty="0"/>
              <a:t>Introduction to Ergonomics Track </a:t>
            </a:r>
            <a:r>
              <a:rPr lang="en-US" dirty="0"/>
              <a:t>that the best people to practice ergonomics are the workers themselves. </a:t>
            </a:r>
          </a:p>
          <a:p>
            <a:r>
              <a:rPr lang="en-US" dirty="0"/>
              <a:t>I have had some of the most success with ergonomics when the workers are an integral part of performing the ergonomics analysis and in implementing the recommendations. </a:t>
            </a:r>
          </a:p>
          <a:p>
            <a:r>
              <a:rPr lang="en-US" dirty="0"/>
              <a:t>We want to emphasize inclusion not practice exclusion.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23</a:t>
            </a:fld>
            <a:endParaRPr lang="en-US"/>
          </a:p>
        </p:txBody>
      </p:sp>
    </p:spTree>
    <p:extLst>
      <p:ext uri="{BB962C8B-B14F-4D97-AF65-F5344CB8AC3E}">
        <p14:creationId xmlns:p14="http://schemas.microsoft.com/office/powerpoint/2010/main" val="1747020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Change is forced on them!</a:t>
            </a:r>
          </a:p>
          <a:p>
            <a:r>
              <a:rPr lang="en-US" dirty="0"/>
              <a:t>As humans we do not like it when we are forced to do something even if it may be for our good. This, of course, is where the expression, “Cut off your nose to spite your face!” comes from.</a:t>
            </a:r>
          </a:p>
          <a:p>
            <a:r>
              <a:rPr lang="en-US" dirty="0"/>
              <a:t>This may be a reflection of the organization’s culture where the workforce has little input on how the work is accomplished. This can be a tough nut to crack. </a:t>
            </a:r>
          </a:p>
          <a:p>
            <a:r>
              <a:rPr lang="en-US" dirty="0"/>
              <a:t>I have found that the best approach is to look for relatively small changes that can be accomplished in the organization and build on them. </a:t>
            </a:r>
            <a:r>
              <a:rPr lang="en-US" b="1" i="1" dirty="0"/>
              <a:t>‘Success breeds success!’ </a:t>
            </a:r>
          </a:p>
          <a:p>
            <a:r>
              <a:rPr lang="en-US" dirty="0"/>
              <a:t>I will be honest and say I once terminated my consulting work with an organization because of the organization’s culture. I found out it was not compatible with my approach to accomplish the objectives. </a:t>
            </a:r>
          </a:p>
          <a:p>
            <a:r>
              <a:rPr lang="en-US" dirty="0"/>
              <a:t>Once again, we want to emphasize inclusion and not practice exclusion and promote</a:t>
            </a:r>
            <a:r>
              <a:rPr lang="en-US" b="1" i="1" dirty="0"/>
              <a:t> ‘worker ownership’.</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24</a:t>
            </a:fld>
            <a:endParaRPr lang="en-US"/>
          </a:p>
        </p:txBody>
      </p:sp>
    </p:spTree>
    <p:extLst>
      <p:ext uri="{BB962C8B-B14F-4D97-AF65-F5344CB8AC3E}">
        <p14:creationId xmlns:p14="http://schemas.microsoft.com/office/powerpoint/2010/main" val="2392372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 one else is changing!</a:t>
            </a:r>
          </a:p>
          <a:p>
            <a:r>
              <a:rPr lang="en-US" dirty="0"/>
              <a:t>Peer pressure is an amazing thing. We are influenced by what others around us are doing. </a:t>
            </a:r>
          </a:p>
          <a:p>
            <a:r>
              <a:rPr lang="en-US" dirty="0"/>
              <a:t>For most of us, standing alone is a tough thing to do. </a:t>
            </a:r>
          </a:p>
          <a:p>
            <a:r>
              <a:rPr lang="en-US" dirty="0"/>
              <a:t>We can use the positive impact of peer pressure by putting in place strategies that involve the group as a whole.</a:t>
            </a:r>
          </a:p>
          <a:p>
            <a:endParaRPr lang="en-US" dirty="0"/>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25</a:t>
            </a:fld>
            <a:endParaRPr lang="en-US"/>
          </a:p>
        </p:txBody>
      </p:sp>
    </p:spTree>
    <p:extLst>
      <p:ext uri="{BB962C8B-B14F-4D97-AF65-F5344CB8AC3E}">
        <p14:creationId xmlns:p14="http://schemas.microsoft.com/office/powerpoint/2010/main" val="2817985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Solver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my experience ergonomics is all about problem solving. I hope this discussion on caveats for problem solving has provided you with some additional insight.</a:t>
            </a:r>
          </a:p>
          <a:p>
            <a:r>
              <a:rPr lang="en-US" dirty="0"/>
              <a:t>Some of the greatest personal and professional satisfaction in my work as an ergonomist has come from collaborative problem solving. </a:t>
            </a:r>
          </a:p>
          <a:p>
            <a:r>
              <a:rPr lang="en-US" dirty="0"/>
              <a:t>As you continue to use ergonomics principles and applications in your practice, I hope this is true for you as well!</a:t>
            </a:r>
          </a:p>
          <a:p>
            <a:r>
              <a:rPr lang="en-US" dirty="0"/>
              <a:t>Thanks for your time and attention!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26</a:t>
            </a:fld>
            <a:endParaRPr lang="en-US"/>
          </a:p>
        </p:txBody>
      </p:sp>
    </p:spTree>
    <p:extLst>
      <p:ext uri="{BB962C8B-B14F-4D97-AF65-F5344CB8AC3E}">
        <p14:creationId xmlns:p14="http://schemas.microsoft.com/office/powerpoint/2010/main" val="2627915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Background and Experience</a:t>
            </a:r>
          </a:p>
          <a:p>
            <a:r>
              <a:rPr lang="en-US" dirty="0"/>
              <a:t>Mark A. Anderson, MA, PT, CPE is the founder of Minneapolis, Minnesota based ErgoSystems Consulting, LLC.</a:t>
            </a:r>
          </a:p>
          <a:p>
            <a:r>
              <a:rPr lang="en-US" dirty="0"/>
              <a:t>Work in an Industrial Rehabilitation clinical practice in mid 1980’s led to his interest in ergonomics.</a:t>
            </a:r>
          </a:p>
          <a:p>
            <a:r>
              <a:rPr lang="en-US" dirty="0"/>
              <a:t>Since 1993 Anderson has been certified by the Board of Certification in Professional Ergonomics as Certified Professional Ergonomist (www.bcpe.com).</a:t>
            </a:r>
          </a:p>
          <a:p>
            <a:r>
              <a:rPr lang="en-US" dirty="0"/>
              <a:t>He has consulted in ergonomics for over 30 years</a:t>
            </a:r>
          </a:p>
          <a:p>
            <a:r>
              <a:rPr lang="en-US" dirty="0"/>
              <a:t>His education includes a Bachelor of Science Degree from the University of North Dakota Physical Therapy program and a Master of Arts Degree in Physical Therapy from the University of Iowa.</a:t>
            </a:r>
          </a:p>
          <a:p>
            <a:r>
              <a:rPr lang="en-US" dirty="0"/>
              <a:t>Anderson worked with WorkWell developing the Office and Manufacturing Ergonomics courses and the ERGONOMICS ON-DEMAND series.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27</a:t>
            </a:fld>
            <a:endParaRPr lang="en-US"/>
          </a:p>
        </p:txBody>
      </p:sp>
    </p:spTree>
    <p:extLst>
      <p:ext uri="{BB962C8B-B14F-4D97-AF65-F5344CB8AC3E}">
        <p14:creationId xmlns:p14="http://schemas.microsoft.com/office/powerpoint/2010/main" val="244435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a:t>
            </a:r>
            <a:r>
              <a:rPr lang="en-US" dirty="0"/>
              <a:t> </a:t>
            </a:r>
          </a:p>
          <a:p>
            <a:r>
              <a:rPr lang="en-US" dirty="0"/>
              <a:t>Welcome to the Ergonomics Problem Solving Track.</a:t>
            </a:r>
          </a:p>
          <a:p>
            <a:r>
              <a:rPr lang="en-US" dirty="0"/>
              <a:t>Hi everyone, I’m Mark Anderson. I am a Certified Professional Ergonomist and Physical Therapist. I have been fortunate to work in ergonomics over the past 30 years.</a:t>
            </a:r>
          </a:p>
          <a:p>
            <a:r>
              <a:rPr lang="en-US" b="1" dirty="0"/>
              <a:t>Are you a “Problem Solver”?</a:t>
            </a:r>
          </a:p>
          <a:p>
            <a:r>
              <a:rPr lang="en-US" dirty="0"/>
              <a:t>Let me ask you a question, “Are you a problem solver?”</a:t>
            </a:r>
          </a:p>
          <a:p>
            <a:r>
              <a:rPr lang="en-US" dirty="0"/>
              <a:t>I am willing to bet you are. I think you gain satisfaction from analyzing a situation and coming up with ways to make it better. </a:t>
            </a:r>
          </a:p>
          <a:p>
            <a:r>
              <a:rPr lang="en-US" dirty="0"/>
              <a:t>There is no doubt, that identifying and solving problems is at the core of the ergonomics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95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Thinking out of the box!</a:t>
            </a:r>
          </a:p>
          <a:p>
            <a:r>
              <a:rPr lang="en-US" b="1" dirty="0"/>
              <a:t>Overpacking</a:t>
            </a:r>
          </a:p>
          <a:p>
            <a:r>
              <a:rPr lang="en-US" dirty="0"/>
              <a:t>Let me tell you about two workers who were responsible for overpacking. Overpacking is where smaller boxes are put into a larger overpack box for shipping and also the small boxes need to be removed from the overpack. </a:t>
            </a:r>
          </a:p>
          <a:p>
            <a:r>
              <a:rPr lang="en-US" dirty="0"/>
              <a:t>To remove the small boxes, they would reach to the top layer of boxes by reaching over the side of the overpack. </a:t>
            </a:r>
          </a:p>
          <a:p>
            <a:r>
              <a:rPr lang="en-US" dirty="0"/>
              <a:t>By the time they got to the bottom layer of the small boxes, they were having a very difficult time reaching all the way to the bottom to lift out the boxes. </a:t>
            </a:r>
          </a:p>
          <a:p>
            <a:r>
              <a:rPr lang="en-US" b="1" dirty="0"/>
              <a:t>Solution</a:t>
            </a:r>
          </a:p>
          <a:p>
            <a:r>
              <a:rPr lang="en-US" dirty="0"/>
              <a:t>They thought about it and came up with a solution. </a:t>
            </a:r>
          </a:p>
          <a:p>
            <a:r>
              <a:rPr lang="en-US" dirty="0"/>
              <a:t>They discovered using a step stool, one of them could actually get into the overpack box and working together it was much easier for them to get the small boxes out!</a:t>
            </a:r>
          </a:p>
          <a:p>
            <a:r>
              <a:rPr lang="en-US" dirty="0"/>
              <a:t>You probably have heard about, ‘thinking out of the box’ when problem solving. Well, these two literally got into the box to solve their problem!</a:t>
            </a:r>
          </a:p>
          <a:p>
            <a:r>
              <a:rPr lang="en-US" dirty="0"/>
              <a:t>As it turned out, the long-term solution was to go to an overhead mounted suction lifting device to place and remove the smaller boxes. </a:t>
            </a:r>
          </a:p>
        </p:txBody>
      </p:sp>
      <p:sp>
        <p:nvSpPr>
          <p:cNvPr id="4" name="Slide Number Placeholder 3"/>
          <p:cNvSpPr>
            <a:spLocks noGrp="1"/>
          </p:cNvSpPr>
          <p:nvPr>
            <p:ph type="sldNum" sz="quarter" idx="5"/>
          </p:nvPr>
        </p:nvSpPr>
        <p:spPr/>
        <p:txBody>
          <a:bodyPr/>
          <a:lstStyle/>
          <a:p>
            <a:fld id="{F0F11A6B-229E-4B8B-B876-53D5B7CFA63D}" type="slidenum">
              <a:rPr lang="en-US" smtClean="0"/>
              <a:t>4</a:t>
            </a:fld>
            <a:endParaRPr lang="en-US"/>
          </a:p>
        </p:txBody>
      </p:sp>
    </p:spTree>
    <p:extLst>
      <p:ext uri="{BB962C8B-B14F-4D97-AF65-F5344CB8AC3E}">
        <p14:creationId xmlns:p14="http://schemas.microsoft.com/office/powerpoint/2010/main" val="2850115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years of working in ergonomics, I have been part of collaboration with many individuals and organizations as part of the ergonomics problem solving process.</a:t>
            </a:r>
          </a:p>
          <a:p>
            <a:r>
              <a:rPr lang="en-US" dirty="0"/>
              <a:t>I have seen the process work very well and honestly sometimes when it has not worked all that well.</a:t>
            </a:r>
          </a:p>
          <a:p>
            <a:r>
              <a:rPr lang="en-US" dirty="0"/>
              <a:t>I would like to share with you what I have learned over the years. </a:t>
            </a:r>
          </a:p>
          <a:p>
            <a:r>
              <a:rPr lang="en-US" dirty="0"/>
              <a:t>In my mind, here are important caveats to improve the success of problem solving.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a:t>
            </a:fld>
            <a:endParaRPr lang="en-US"/>
          </a:p>
        </p:txBody>
      </p:sp>
    </p:spTree>
    <p:extLst>
      <p:ext uri="{BB962C8B-B14F-4D97-AF65-F5344CB8AC3E}">
        <p14:creationId xmlns:p14="http://schemas.microsoft.com/office/powerpoint/2010/main" val="40090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 Dictates Performance</a:t>
            </a:r>
          </a:p>
          <a:p>
            <a:r>
              <a:rPr lang="en-US" dirty="0"/>
              <a:t>In the </a:t>
            </a:r>
            <a:r>
              <a:rPr lang="en-US" b="1" i="1" dirty="0"/>
              <a:t>ERGONOMICS ON-DEMAND! </a:t>
            </a:r>
            <a:r>
              <a:rPr lang="en-US" dirty="0"/>
              <a:t>Tracks we placed ergonomics squarely in the realm of Systems Design. The design and set-up of the workstation, tools and equipment and the work processes in use.</a:t>
            </a:r>
          </a:p>
          <a:p>
            <a:r>
              <a:rPr lang="en-US" dirty="0"/>
              <a:t>For example, putting a toolbox on the floor promotes poor technique to remove the tools; this technique is ineffective and increases physical stress into the worker’s body. We recognize it does not work to tell the worker to be “really, really careful when they bend over at the waist” to reach to the toolbox. </a:t>
            </a:r>
          </a:p>
          <a:p>
            <a:r>
              <a:rPr lang="en-US" dirty="0"/>
              <a:t>We defined ergonomics as, </a:t>
            </a:r>
            <a:r>
              <a:rPr lang="en-US" b="1" dirty="0"/>
              <a:t>‘Changing the circumstances to change the response!’ </a:t>
            </a:r>
            <a:r>
              <a:rPr lang="en-US" dirty="0"/>
              <a:t>The successful response in this case involves repositioning the toolbox to waist height on a platform to promote the desired technique.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a:t>
            </a:fld>
            <a:endParaRPr lang="en-US"/>
          </a:p>
        </p:txBody>
      </p:sp>
    </p:spTree>
    <p:extLst>
      <p:ext uri="{BB962C8B-B14F-4D97-AF65-F5344CB8AC3E}">
        <p14:creationId xmlns:p14="http://schemas.microsoft.com/office/powerpoint/2010/main" val="69244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Ten Principles of Ergonomics</a:t>
            </a:r>
          </a:p>
          <a:p>
            <a:r>
              <a:rPr lang="en-US" dirty="0"/>
              <a:t>We can apply the Ten Principles of Ergonomics, we introduced in the </a:t>
            </a:r>
            <a:r>
              <a:rPr lang="en-US" b="1" dirty="0"/>
              <a:t>Introduction to Ergonomics Track </a:t>
            </a:r>
            <a:r>
              <a:rPr lang="en-US" dirty="0"/>
              <a:t>as part of the Systems Design approach to workstations, tools, equipment and work processes to any workplace for any ergonomics problems.</a:t>
            </a:r>
          </a:p>
          <a:p>
            <a:r>
              <a:rPr lang="en-US" dirty="0"/>
              <a:t>Design dictates performance. Good design of the workstation, tools and equipment leads to effective and safe work processes. Poor design leads to the opposite. </a:t>
            </a:r>
          </a:p>
          <a:p>
            <a:r>
              <a:rPr lang="en-US" dirty="0"/>
              <a:t>Our goal is to use ergonomics to improve the design of workstations, tools, equipment and work processes overall.</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a:t>
            </a:fld>
            <a:endParaRPr lang="en-US"/>
          </a:p>
        </p:txBody>
      </p:sp>
    </p:spTree>
    <p:extLst>
      <p:ext uri="{BB962C8B-B14F-4D97-AF65-F5344CB8AC3E}">
        <p14:creationId xmlns:p14="http://schemas.microsoft.com/office/powerpoint/2010/main" val="402469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Understand and Make Productive Use of Human Behavior</a:t>
            </a:r>
          </a:p>
          <a:p>
            <a:r>
              <a:rPr lang="en-US" dirty="0"/>
              <a:t>I think we are by nature, ‘people watchers’. The next time you are sitting at a shopping mall or bus terminal waiting for your partner or the bus to come, I would be willing to bet you are watching all the people coming and going. You are wondering where they are going and what they are doing. We are fascinated by our fellow human beings!</a:t>
            </a:r>
          </a:p>
          <a:p>
            <a:r>
              <a:rPr lang="en-US" dirty="0"/>
              <a:t>Human behavior is a most fascinating field of study. However, it also can be quite frustrating. What do I mean? </a:t>
            </a:r>
          </a:p>
          <a:p>
            <a:r>
              <a:rPr lang="en-US" dirty="0"/>
              <a:t>There are reasons why we do what we do.</a:t>
            </a:r>
          </a:p>
          <a:p>
            <a:r>
              <a:rPr lang="en-US" dirty="0"/>
              <a:t>Sometimes it seems we just can’t figure out what they are!</a:t>
            </a:r>
          </a:p>
          <a:p>
            <a:r>
              <a:rPr lang="en-US" dirty="0"/>
              <a:t>However, it is possible to understand human behavior at some level and use this knowledge in a productive way</a:t>
            </a:r>
          </a:p>
          <a:p>
            <a:r>
              <a:rPr lang="en-US" dirty="0"/>
              <a:t>We need to dig a little deeper.</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a:t>
            </a:fld>
            <a:endParaRPr lang="en-US"/>
          </a:p>
        </p:txBody>
      </p:sp>
    </p:spTree>
    <p:extLst>
      <p:ext uri="{BB962C8B-B14F-4D97-AF65-F5344CB8AC3E}">
        <p14:creationId xmlns:p14="http://schemas.microsoft.com/office/powerpoint/2010/main" val="878313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Container</a:t>
            </a:r>
          </a:p>
          <a:p>
            <a:r>
              <a:rPr lang="en-US" dirty="0"/>
              <a:t>I’ll give you an example. I was working with a company that manufactured oil filters. Part of the fabrication process involved dumping a container of parts that were coming off of a conveyor. </a:t>
            </a:r>
          </a:p>
          <a:p>
            <a:r>
              <a:rPr lang="en-US" dirty="0"/>
              <a:t>The container was on a cart, that once full, was rolled over to and dumped into a larger palletainer. </a:t>
            </a:r>
          </a:p>
          <a:p>
            <a:r>
              <a:rPr lang="en-US" dirty="0"/>
              <a:t>The technique used was to manually tip the container. It was physically demanding.</a:t>
            </a:r>
          </a:p>
          <a:p>
            <a:r>
              <a:rPr lang="en-US" dirty="0"/>
              <a:t>Further investigation revealed this had previously been identified as a problem and an overhead manual chain hoist had been installed to alleviate the manual handling aspect of the task. What do you think? How many people used the chain hoist?</a:t>
            </a:r>
          </a:p>
          <a:p>
            <a:r>
              <a:rPr lang="en-US" dirty="0"/>
              <a:t>The answer was zero! Nobody used it. Everyone knew it was there and they knew how to use it, but nobody used it.</a:t>
            </a:r>
          </a:p>
          <a:p>
            <a:r>
              <a:rPr lang="en-US" dirty="0"/>
              <a:t>Why not? What do you think? List some reasons why you think it wasn’t used.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a:t>
            </a:fld>
            <a:endParaRPr lang="en-US"/>
          </a:p>
        </p:txBody>
      </p:sp>
    </p:spTree>
    <p:extLst>
      <p:ext uri="{BB962C8B-B14F-4D97-AF65-F5344CB8AC3E}">
        <p14:creationId xmlns:p14="http://schemas.microsoft.com/office/powerpoint/2010/main" val="1076028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052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Layou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861789"/>
            <a:ext cx="5129079"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800">
                <a:solidFill>
                  <a:schemeClr val="tx2"/>
                </a:solidFill>
              </a:defRPr>
            </a:lvl1pPr>
            <a:lvl2pPr marL="571500" indent="-228600">
              <a:defRPr sz="2400"/>
            </a:lvl2pPr>
            <a:lvl3pPr marL="800100" indent="-228600">
              <a:defRPr sz="2000"/>
            </a:lvl3pPr>
            <a:lvl4pPr marL="1028700" indent="-228600">
              <a:defRPr sz="1800"/>
            </a:lvl4pPr>
            <a:lvl5pPr marL="1206500" indent="-2286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5422900"/>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normAutofit/>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4300497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ic over pic">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861789"/>
            <a:ext cx="5129079"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800">
                <a:solidFill>
                  <a:schemeClr val="tx2"/>
                </a:solidFill>
              </a:defRPr>
            </a:lvl1pPr>
            <a:lvl2pPr marL="571500" indent="-228600">
              <a:defRPr sz="2400"/>
            </a:lvl2pPr>
            <a:lvl3pPr marL="800100" indent="-228600">
              <a:defRPr sz="2000"/>
            </a:lvl3pPr>
            <a:lvl4pPr marL="1028700" indent="-228600">
              <a:defRPr sz="1800"/>
            </a:lvl4pPr>
            <a:lvl5pPr marL="1206500" indent="-2286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270433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normAutofit/>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509790" y="3874264"/>
            <a:ext cx="5513483" cy="270433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9540347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Ic Pic">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992418"/>
            <a:ext cx="3440954"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400">
                <a:solidFill>
                  <a:schemeClr val="tx2"/>
                </a:solidFill>
              </a:defRPr>
            </a:lvl1pPr>
            <a:lvl2pPr marL="571500" indent="-228600">
              <a:defRPr sz="2000"/>
            </a:lvl2pPr>
            <a:lvl3pPr marL="800100" indent="-228600">
              <a:defRPr sz="1800"/>
            </a:lvl3pPr>
            <a:lvl4pPr marL="1028700" indent="-228600">
              <a:defRPr sz="1600"/>
            </a:lvl4pPr>
            <a:lvl5pPr marL="1206500" indent="-2286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857973" y="992418"/>
            <a:ext cx="3597770" cy="5422900"/>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normAutofit/>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8623729" y="992418"/>
            <a:ext cx="3597770" cy="5422900"/>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174062967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y Tex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861789"/>
            <a:ext cx="5328748"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000">
                <a:solidFill>
                  <a:schemeClr val="tx2"/>
                </a:solidFill>
              </a:defRPr>
            </a:lvl1pPr>
            <a:lvl2pPr marL="571500" indent="-228600">
              <a:defRPr sz="1800"/>
            </a:lvl2pPr>
            <a:lvl3pPr marL="800100" indent="-228600">
              <a:defRPr sz="1600"/>
            </a:lvl3pPr>
            <a:lvl4pPr marL="1028700" indent="-228600">
              <a:defRPr sz="1400"/>
            </a:lvl4pPr>
            <a:lvl5pPr marL="1206500"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normAutofit/>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
        <p:nvSpPr>
          <p:cNvPr id="5" name="Text Placeholder 3">
            <a:extLst>
              <a:ext uri="{FF2B5EF4-FFF2-40B4-BE49-F238E27FC236}">
                <a16:creationId xmlns:a16="http://schemas.microsoft.com/office/drawing/2014/main" id="{F1D69DAC-FEF5-433C-ACD2-F6D5C6E697C6}"/>
              </a:ext>
            </a:extLst>
          </p:cNvPr>
          <p:cNvSpPr>
            <a:spLocks noGrp="1"/>
          </p:cNvSpPr>
          <p:nvPr>
            <p:ph type="body" sz="quarter" idx="13"/>
          </p:nvPr>
        </p:nvSpPr>
        <p:spPr>
          <a:xfrm>
            <a:off x="6764595" y="861789"/>
            <a:ext cx="5258680"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000">
                <a:solidFill>
                  <a:schemeClr val="tx2"/>
                </a:solidFill>
              </a:defRPr>
            </a:lvl1pPr>
            <a:lvl2pPr marL="571500" indent="-228600">
              <a:defRPr sz="1800"/>
            </a:lvl2pPr>
            <a:lvl3pPr marL="800100" indent="-228600">
              <a:defRPr sz="1600"/>
            </a:lvl3pPr>
            <a:lvl4pPr marL="1028700" indent="-228600">
              <a:defRPr sz="1400"/>
            </a:lvl4pPr>
            <a:lvl5pPr marL="1206500"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711504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007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12EA2-8CF4-4CF9-9710-4A265C6B1D7F}"/>
              </a:ext>
            </a:extLst>
          </p:cNvPr>
          <p:cNvSpPr/>
          <p:nvPr userDrawn="1"/>
        </p:nvSpPr>
        <p:spPr>
          <a:xfrm>
            <a:off x="1283957" y="658177"/>
            <a:ext cx="10789920" cy="9144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Rectangle 7">
            <a:extLst>
              <a:ext uri="{FF2B5EF4-FFF2-40B4-BE49-F238E27FC236}">
                <a16:creationId xmlns:a16="http://schemas.microsoft.com/office/drawing/2014/main" id="{C5E3CDC0-B163-49E9-871A-52882BDFADB8}"/>
              </a:ext>
            </a:extLst>
          </p:cNvPr>
          <p:cNvSpPr/>
          <p:nvPr userDrawn="1"/>
        </p:nvSpPr>
        <p:spPr>
          <a:xfrm>
            <a:off x="128160" y="641491"/>
            <a:ext cx="1005840" cy="250764"/>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1" name="Slide Number Placeholder 22">
            <a:extLst>
              <a:ext uri="{FF2B5EF4-FFF2-40B4-BE49-F238E27FC236}">
                <a16:creationId xmlns:a16="http://schemas.microsoft.com/office/drawing/2014/main" id="{0B57A99D-7C7A-4874-BA8F-9A216F1FB1CC}"/>
              </a:ext>
            </a:extLst>
          </p:cNvPr>
          <p:cNvSpPr txBox="1">
            <a:spLocks/>
          </p:cNvSpPr>
          <p:nvPr userDrawn="1"/>
        </p:nvSpPr>
        <p:spPr>
          <a:xfrm>
            <a:off x="152637" y="645798"/>
            <a:ext cx="960120" cy="274320"/>
          </a:xfrm>
          <a:prstGeom prst="rect">
            <a:avLst/>
          </a:prstGeom>
          <a:effectLst>
            <a:outerShdw blurRad="50800" dist="38100" algn="l" rotWithShape="0">
              <a:prstClr val="black">
                <a:alpha val="40000"/>
              </a:prstClr>
            </a:outerShdw>
          </a:effectLst>
        </p:spPr>
        <p:txBody>
          <a:bodyPr vert="horz" wrap="square" lIns="91440" tIns="45720" rIns="91440" bIns="45720" numCol="1" anchor="ctr" anchorCtr="0" compatLnSpc="1">
            <a:prstTxWarp prst="textNoShape">
              <a:avLst/>
            </a:prstTxWarp>
            <a:normAutofit fontScale="92500" lnSpcReduction="1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mtClean="0"/>
              <a:pPr/>
              <a:t>‹#›</a:t>
            </a:fld>
            <a:endParaRPr lang="en-US" altLang="en-US" dirty="0"/>
          </a:p>
        </p:txBody>
      </p:sp>
      <p:sp>
        <p:nvSpPr>
          <p:cNvPr id="13" name="Rectangle 12">
            <a:extLst>
              <a:ext uri="{FF2B5EF4-FFF2-40B4-BE49-F238E27FC236}">
                <a16:creationId xmlns:a16="http://schemas.microsoft.com/office/drawing/2014/main" id="{43134AF9-38E1-490D-93D3-EB45B5895294}"/>
              </a:ext>
            </a:extLst>
          </p:cNvPr>
          <p:cNvSpPr/>
          <p:nvPr userDrawn="1"/>
        </p:nvSpPr>
        <p:spPr>
          <a:xfrm>
            <a:off x="128160" y="146391"/>
            <a:ext cx="1005840" cy="45720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TextBox 13">
            <a:extLst>
              <a:ext uri="{FF2B5EF4-FFF2-40B4-BE49-F238E27FC236}">
                <a16:creationId xmlns:a16="http://schemas.microsoft.com/office/drawing/2014/main" id="{6B7006A9-F9D1-486F-B713-419FD00D3C61}"/>
              </a:ext>
            </a:extLst>
          </p:cNvPr>
          <p:cNvSpPr txBox="1"/>
          <p:nvPr userDrawn="1"/>
        </p:nvSpPr>
        <p:spPr>
          <a:xfrm>
            <a:off x="140549" y="191537"/>
            <a:ext cx="1021326" cy="238527"/>
          </a:xfrm>
          <a:prstGeom prst="rect">
            <a:avLst/>
          </a:prstGeom>
          <a:no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WorkWell</a:t>
            </a:r>
          </a:p>
        </p:txBody>
      </p:sp>
      <p:sp>
        <p:nvSpPr>
          <p:cNvPr id="15" name="TextBox 14">
            <a:extLst>
              <a:ext uri="{FF2B5EF4-FFF2-40B4-BE49-F238E27FC236}">
                <a16:creationId xmlns:a16="http://schemas.microsoft.com/office/drawing/2014/main" id="{BC9A95B7-2F6B-40FD-909F-51BD25BA142A}"/>
              </a:ext>
            </a:extLst>
          </p:cNvPr>
          <p:cNvSpPr txBox="1"/>
          <p:nvPr userDrawn="1"/>
        </p:nvSpPr>
        <p:spPr>
          <a:xfrm>
            <a:off x="159960" y="327602"/>
            <a:ext cx="982504" cy="238527"/>
          </a:xfrm>
          <a:prstGeom prst="rect">
            <a:avLst/>
          </a:prstGeom>
          <a:noFill/>
        </p:spPr>
        <p:txBody>
          <a:bodyPr wrap="square" rtlCol="0">
            <a:spAutoFit/>
          </a:bodyPr>
          <a:lstStyle/>
          <a:p>
            <a:pPr algn="ctr"/>
            <a:r>
              <a:rPr lang="en-US" sz="950" b="1" dirty="0">
                <a:solidFill>
                  <a:schemeClr val="bg1"/>
                </a:solidFill>
              </a:rPr>
              <a:t>ErgoSystems</a:t>
            </a:r>
          </a:p>
        </p:txBody>
      </p:sp>
    </p:spTree>
    <p:extLst>
      <p:ext uri="{BB962C8B-B14F-4D97-AF65-F5344CB8AC3E}">
        <p14:creationId xmlns:p14="http://schemas.microsoft.com/office/powerpoint/2010/main" val="167552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3" r:id="rId5"/>
    <p:sldLayoutId id="2147483656" r:id="rId6"/>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3.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0.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hyperlink" Target="http://www.bcpe.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7E400CF-6AB3-47B7-959B-019EE17284EB}"/>
              </a:ext>
            </a:extLst>
          </p:cNvPr>
          <p:cNvSpPr/>
          <p:nvPr/>
        </p:nvSpPr>
        <p:spPr>
          <a:xfrm>
            <a:off x="-4876"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2709A05-B7A2-4C8D-ABBC-F7FC85BD21E4}"/>
              </a:ext>
            </a:extLst>
          </p:cNvPr>
          <p:cNvSpPr/>
          <p:nvPr/>
        </p:nvSpPr>
        <p:spPr>
          <a:xfrm>
            <a:off x="2035189"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39D5CC0-EC60-420C-8D3C-6FC1DF143FFD}"/>
              </a:ext>
            </a:extLst>
          </p:cNvPr>
          <p:cNvSpPr/>
          <p:nvPr/>
        </p:nvSpPr>
        <p:spPr>
          <a:xfrm>
            <a:off x="4064812"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4"/>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E6D95035-0468-496A-B7BD-12DB8646A602}"/>
              </a:ext>
            </a:extLst>
          </p:cNvPr>
          <p:cNvSpPr/>
          <p:nvPr/>
        </p:nvSpPr>
        <p:spPr>
          <a:xfrm>
            <a:off x="6109198" y="55124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19FBD21-F427-401F-B79F-1E6EF455A5E7}"/>
              </a:ext>
            </a:extLst>
          </p:cNvPr>
          <p:cNvSpPr/>
          <p:nvPr/>
        </p:nvSpPr>
        <p:spPr>
          <a:xfrm>
            <a:off x="8129624"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E352231-CF10-4AB0-85BF-33567EB4C590}"/>
              </a:ext>
            </a:extLst>
          </p:cNvPr>
          <p:cNvSpPr/>
          <p:nvPr/>
        </p:nvSpPr>
        <p:spPr>
          <a:xfrm>
            <a:off x="10128691" y="550495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670508CA-7973-48F8-B26B-C7C767C4E712}"/>
              </a:ext>
            </a:extLst>
          </p:cNvPr>
          <p:cNvSpPr/>
          <p:nvPr/>
        </p:nvSpPr>
        <p:spPr>
          <a:xfrm>
            <a:off x="-4876" y="4140838"/>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C562E498-FE89-4677-8A44-E13A3F49F668}"/>
              </a:ext>
            </a:extLst>
          </p:cNvPr>
          <p:cNvSpPr/>
          <p:nvPr/>
        </p:nvSpPr>
        <p:spPr>
          <a:xfrm>
            <a:off x="2029968" y="4140838"/>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5"/>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B6DBA11-A997-41F3-B1EE-8FFAC6F9654E}"/>
              </a:ext>
            </a:extLst>
          </p:cNvPr>
          <p:cNvSpPr/>
          <p:nvPr/>
        </p:nvSpPr>
        <p:spPr>
          <a:xfrm>
            <a:off x="4062374" y="41408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F490AC9-9F46-4A8E-86A1-8289DAD516AE}"/>
              </a:ext>
            </a:extLst>
          </p:cNvPr>
          <p:cNvSpPr/>
          <p:nvPr/>
        </p:nvSpPr>
        <p:spPr>
          <a:xfrm>
            <a:off x="6094780" y="41408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2CD70E72-B7A4-4774-AA74-D76A3F5E6C37}"/>
              </a:ext>
            </a:extLst>
          </p:cNvPr>
          <p:cNvSpPr/>
          <p:nvPr/>
        </p:nvSpPr>
        <p:spPr>
          <a:xfrm>
            <a:off x="8127186" y="41408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75BF32E-16E7-481F-8150-58484818BF4A}"/>
              </a:ext>
            </a:extLst>
          </p:cNvPr>
          <p:cNvSpPr/>
          <p:nvPr/>
        </p:nvSpPr>
        <p:spPr>
          <a:xfrm>
            <a:off x="10164472" y="41408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0790AE06-BD53-4A17-88DD-C8D152A6E647}"/>
              </a:ext>
            </a:extLst>
          </p:cNvPr>
          <p:cNvSpPr/>
          <p:nvPr/>
        </p:nvSpPr>
        <p:spPr>
          <a:xfrm>
            <a:off x="-4876"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718B58E4-99F9-4353-BC3B-EC1A70F0F25C}"/>
              </a:ext>
            </a:extLst>
          </p:cNvPr>
          <p:cNvSpPr/>
          <p:nvPr/>
        </p:nvSpPr>
        <p:spPr>
          <a:xfrm>
            <a:off x="2034846" y="276479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F9C51CC-EB31-4DA4-B88B-BDDB7D65B1BD}"/>
              </a:ext>
            </a:extLst>
          </p:cNvPr>
          <p:cNvSpPr/>
          <p:nvPr/>
        </p:nvSpPr>
        <p:spPr>
          <a:xfrm>
            <a:off x="4067252"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6BEA780-2914-4B0B-A0D0-85F55CDDBD13}"/>
              </a:ext>
            </a:extLst>
          </p:cNvPr>
          <p:cNvSpPr/>
          <p:nvPr/>
        </p:nvSpPr>
        <p:spPr>
          <a:xfrm>
            <a:off x="8132064"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9C6B76F0-1C84-4187-A556-E8F879AE38A0}"/>
              </a:ext>
            </a:extLst>
          </p:cNvPr>
          <p:cNvSpPr/>
          <p:nvPr/>
        </p:nvSpPr>
        <p:spPr>
          <a:xfrm>
            <a:off x="10164472"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BBC952A-0CC0-4FF4-86F7-5007C433E138}"/>
              </a:ext>
            </a:extLst>
          </p:cNvPr>
          <p:cNvSpPr/>
          <p:nvPr/>
        </p:nvSpPr>
        <p:spPr>
          <a:xfrm>
            <a:off x="-4876"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F306C4D5-05E7-474D-95F8-298252538106}"/>
              </a:ext>
            </a:extLst>
          </p:cNvPr>
          <p:cNvSpPr/>
          <p:nvPr/>
        </p:nvSpPr>
        <p:spPr>
          <a:xfrm>
            <a:off x="2027530"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25F7E75-0F71-4768-89C1-B8AB0D3FC9CB}"/>
              </a:ext>
            </a:extLst>
          </p:cNvPr>
          <p:cNvSpPr/>
          <p:nvPr/>
        </p:nvSpPr>
        <p:spPr>
          <a:xfrm>
            <a:off x="4059936"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30F59187-FF69-4BBA-B732-E12680104F59}"/>
              </a:ext>
            </a:extLst>
          </p:cNvPr>
          <p:cNvSpPr/>
          <p:nvPr/>
        </p:nvSpPr>
        <p:spPr>
          <a:xfrm>
            <a:off x="6092342"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4E2F10B-82E4-4964-B334-605EB5E936DE}"/>
              </a:ext>
            </a:extLst>
          </p:cNvPr>
          <p:cNvSpPr/>
          <p:nvPr/>
        </p:nvSpPr>
        <p:spPr>
          <a:xfrm>
            <a:off x="8124748"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3BBAAC99-F015-44C3-AAD5-E9E5ED36D0A1}"/>
              </a:ext>
            </a:extLst>
          </p:cNvPr>
          <p:cNvSpPr/>
          <p:nvPr/>
        </p:nvSpPr>
        <p:spPr>
          <a:xfrm>
            <a:off x="10164472"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3F95A99-085B-43CF-B67D-ECA2DA9550E7}"/>
              </a:ext>
            </a:extLst>
          </p:cNvPr>
          <p:cNvSpPr/>
          <p:nvPr/>
        </p:nvSpPr>
        <p:spPr>
          <a:xfrm>
            <a:off x="2034846"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4881F95-311D-4BBB-A3D9-E7D82DA3D9E7}"/>
              </a:ext>
            </a:extLst>
          </p:cNvPr>
          <p:cNvSpPr/>
          <p:nvPr/>
        </p:nvSpPr>
        <p:spPr>
          <a:xfrm>
            <a:off x="4067252"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C22DDC6-D1DC-4174-A4A1-C774166D7E69}"/>
              </a:ext>
            </a:extLst>
          </p:cNvPr>
          <p:cNvSpPr/>
          <p:nvPr/>
        </p:nvSpPr>
        <p:spPr>
          <a:xfrm>
            <a:off x="6099658"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7"/>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FA17310-BBBC-4F24-BB56-CAB622C84ABA}"/>
              </a:ext>
            </a:extLst>
          </p:cNvPr>
          <p:cNvSpPr/>
          <p:nvPr/>
        </p:nvSpPr>
        <p:spPr>
          <a:xfrm>
            <a:off x="8132064"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265873C2-9F39-4B81-AB96-EAF608EC2EDF}"/>
              </a:ext>
            </a:extLst>
          </p:cNvPr>
          <p:cNvSpPr/>
          <p:nvPr/>
        </p:nvSpPr>
        <p:spPr>
          <a:xfrm>
            <a:off x="10164472"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8"/>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5DC7008-51BC-4B2D-86F9-57E31B1A32F0}"/>
              </a:ext>
            </a:extLst>
          </p:cNvPr>
          <p:cNvSpPr/>
          <p:nvPr/>
        </p:nvSpPr>
        <p:spPr>
          <a:xfrm>
            <a:off x="4098157" y="1403964"/>
            <a:ext cx="8055624" cy="4084954"/>
          </a:xfrm>
          <a:prstGeom prst="rect">
            <a:avLst/>
          </a:prstGeom>
          <a:solidFill>
            <a:srgbClr val="0837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A24E1EF6-8F35-4E4B-A05B-454D1C64B48F}"/>
              </a:ext>
            </a:extLst>
          </p:cNvPr>
          <p:cNvSpPr/>
          <p:nvPr/>
        </p:nvSpPr>
        <p:spPr>
          <a:xfrm>
            <a:off x="4178197" y="2310211"/>
            <a:ext cx="7897980" cy="2504384"/>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75549"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7200" b="1" i="0" u="none" strike="noStrike" kern="1200" cap="none" spc="84"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Ergonomics Problem</a:t>
            </a:r>
            <a:r>
              <a:rPr kumimoji="0" lang="en-US" sz="7200" b="1" i="0" u="none" strike="noStrike" kern="1200" cap="none" spc="84" normalizeH="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 Solving</a:t>
            </a:r>
            <a:endParaRPr kumimoji="0" lang="en-US" sz="7200" b="1" i="0" u="none" strike="noStrike" kern="1200" cap="none" spc="84"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892931" name="Rectangle 3"/>
          <p:cNvSpPr>
            <a:spLocks noGrp="1" noChangeArrowheads="1"/>
          </p:cNvSpPr>
          <p:nvPr>
            <p:ph type="body" sz="quarter" idx="4294967295"/>
          </p:nvPr>
        </p:nvSpPr>
        <p:spPr>
          <a:xfrm>
            <a:off x="4099264" y="1512720"/>
            <a:ext cx="8031010" cy="1024001"/>
          </a:xfrm>
          <a:prstGeom prst="rect">
            <a:avLst/>
          </a:prstGeom>
          <a:noFill/>
          <a:ln w="28575">
            <a:noFill/>
          </a:ln>
        </p:spPr>
        <p:txBody>
          <a:bodyPr>
            <a:noAutofit/>
          </a:bodyPr>
          <a:lstStyle/>
          <a:p>
            <a:pPr marL="175549" indent="0" algn="ctr">
              <a:lnSpc>
                <a:spcPct val="85000"/>
              </a:lnSpc>
              <a:spcBef>
                <a:spcPts val="0"/>
              </a:spcBef>
              <a:buNone/>
            </a:pPr>
            <a:r>
              <a:rPr lang="en-US" sz="4000" dirty="0">
                <a:solidFill>
                  <a:schemeClr val="accent1">
                    <a:lumMod val="20000"/>
                    <a:lumOff val="80000"/>
                  </a:schemeClr>
                </a:solidFill>
                <a:effectLst>
                  <a:outerShdw blurRad="38100" dist="38100" dir="2700000" algn="tl">
                    <a:srgbClr val="000000">
                      <a:alpha val="43137"/>
                    </a:srgbClr>
                  </a:outerShdw>
                </a:effectLst>
              </a:rPr>
              <a:t>ERGONOMICS ON-DEMAND!</a:t>
            </a:r>
          </a:p>
          <a:p>
            <a:pPr marL="175549" indent="0" algn="ctr">
              <a:lnSpc>
                <a:spcPct val="85000"/>
              </a:lnSpc>
              <a:spcBef>
                <a:spcPts val="0"/>
              </a:spcBef>
              <a:buNone/>
            </a:pPr>
            <a:r>
              <a:rPr lang="en-US" sz="1800" i="1" spc="84" dirty="0">
                <a:solidFill>
                  <a:schemeClr val="accent1">
                    <a:lumMod val="20000"/>
                    <a:lumOff val="80000"/>
                  </a:schemeClr>
                </a:solidFill>
                <a:effectLst>
                  <a:outerShdw blurRad="38100" dist="38100" dir="2700000" algn="tl">
                    <a:srgbClr val="000000">
                      <a:alpha val="43137"/>
                    </a:srgbClr>
                  </a:outerShdw>
                </a:effectLst>
              </a:rPr>
              <a:t>Ergonomics for Health Care and Safety Professionals</a:t>
            </a:r>
          </a:p>
          <a:p>
            <a:pPr marL="175549" indent="0" algn="ctr">
              <a:lnSpc>
                <a:spcPct val="85000"/>
              </a:lnSpc>
              <a:spcBef>
                <a:spcPts val="0"/>
              </a:spcBef>
              <a:buNone/>
            </a:pPr>
            <a:endParaRPr lang="en-US" sz="1000" i="1" spc="84" dirty="0">
              <a:solidFill>
                <a:schemeClr val="accent1">
                  <a:lumMod val="20000"/>
                  <a:lumOff val="80000"/>
                </a:schemeClr>
              </a:solidFill>
              <a:effectLst>
                <a:outerShdw blurRad="38100" dist="38100" dir="2700000" algn="tl">
                  <a:srgbClr val="000000">
                    <a:alpha val="43137"/>
                  </a:srgbClr>
                </a:outerShdw>
              </a:effectLst>
            </a:endParaRPr>
          </a:p>
        </p:txBody>
      </p:sp>
      <p:sp>
        <p:nvSpPr>
          <p:cNvPr id="892930" name="Rectangle 2"/>
          <p:cNvSpPr>
            <a:spLocks noGrp="1" noChangeArrowheads="1"/>
          </p:cNvSpPr>
          <p:nvPr>
            <p:ph type="title" idx="4294967295"/>
          </p:nvPr>
        </p:nvSpPr>
        <p:spPr>
          <a:xfrm>
            <a:off x="0" y="367666"/>
            <a:ext cx="4000500" cy="906780"/>
          </a:xfrm>
          <a:prstGeom prst="rect">
            <a:avLst/>
          </a:prstGeom>
        </p:spPr>
        <p:txBody>
          <a:bodyPr>
            <a:noAutofit/>
          </a:bodyPr>
          <a:lstStyle/>
          <a:p>
            <a:pPr algn="ctr" eaLnBrk="1" hangingPunct="1">
              <a:defRPr/>
            </a:pPr>
            <a:r>
              <a:rPr lang="en-US" sz="2160" i="1" dirty="0">
                <a:solidFill>
                  <a:srgbClr val="FFFFFF"/>
                </a:solidFill>
                <a:effectLst>
                  <a:outerShdw blurRad="38100" dist="38100" dir="2700000" algn="tl">
                    <a:srgbClr val="000000">
                      <a:alpha val="43137"/>
                    </a:srgbClr>
                  </a:outerShdw>
                </a:effectLst>
              </a:rPr>
              <a:t>WorkWell Prevention and Care  and  ErgoSystems Present</a:t>
            </a:r>
          </a:p>
        </p:txBody>
      </p:sp>
      <p:sp>
        <p:nvSpPr>
          <p:cNvPr id="93" name="TextBox 92">
            <a:extLst>
              <a:ext uri="{FF2B5EF4-FFF2-40B4-BE49-F238E27FC236}">
                <a16:creationId xmlns:a16="http://schemas.microsoft.com/office/drawing/2014/main" id="{C90ECF38-391B-4456-9674-8310AB8F2E5B}"/>
              </a:ext>
            </a:extLst>
          </p:cNvPr>
          <p:cNvSpPr txBox="1"/>
          <p:nvPr/>
        </p:nvSpPr>
        <p:spPr>
          <a:xfrm>
            <a:off x="4178197" y="4738729"/>
            <a:ext cx="7897979" cy="535531"/>
          </a:xfrm>
          <a:prstGeom prst="rect">
            <a:avLst/>
          </a:prstGeom>
          <a:noFill/>
        </p:spPr>
        <p:txBody>
          <a:bodyPr wrap="square">
            <a:spAutoFit/>
          </a:bodyPr>
          <a:lstStyle/>
          <a:p>
            <a:pPr marL="175549" marR="0" lvl="0" indent="0" algn="ctr" defTabSz="548604" rtl="0" eaLnBrk="1" fontAlgn="auto" latinLnBrk="0" hangingPunct="1">
              <a:lnSpc>
                <a:spcPct val="100000"/>
              </a:lnSpc>
              <a:spcBef>
                <a:spcPts val="0"/>
              </a:spcBef>
              <a:spcAft>
                <a:spcPts val="0"/>
              </a:spcAft>
              <a:buClrTx/>
              <a:buSzTx/>
              <a:buFontTx/>
              <a:buNone/>
              <a:tabLst/>
              <a:defRPr/>
            </a:pPr>
            <a:r>
              <a:rPr kumimoji="0" lang="en-US" sz="2880" b="1" i="1" u="none" strike="noStrike" kern="1200" cap="none" spc="0" normalizeH="0" baseline="0" noProof="0" dirty="0">
                <a:ln>
                  <a:noFill/>
                </a:ln>
                <a:solidFill>
                  <a:srgbClr val="0F6FC6">
                    <a:lumMod val="20000"/>
                    <a:lumOff val="80000"/>
                  </a:srgbClr>
                </a:solidFill>
                <a:effectLst>
                  <a:outerShdw blurRad="38100" dist="38100" dir="2700000" algn="tl">
                    <a:srgbClr val="000000">
                      <a:alpha val="43137"/>
                    </a:srgbClr>
                  </a:outerShdw>
                </a:effectLst>
                <a:uLnTx/>
                <a:uFillTx/>
                <a:latin typeface="Calibri" panose="020F0502020204030204"/>
                <a:ea typeface="+mn-ea"/>
                <a:cs typeface="+mn-cs"/>
              </a:rPr>
              <a:t>Presented by Mark Anderson, PT, CPE</a:t>
            </a:r>
          </a:p>
        </p:txBody>
      </p:sp>
      <p:sp>
        <p:nvSpPr>
          <p:cNvPr id="54" name="Freeform: Shape 53">
            <a:extLst>
              <a:ext uri="{FF2B5EF4-FFF2-40B4-BE49-F238E27FC236}">
                <a16:creationId xmlns:a16="http://schemas.microsoft.com/office/drawing/2014/main" id="{AE297BC8-9D64-4EAC-B919-8B90182555E6}"/>
              </a:ext>
            </a:extLst>
          </p:cNvPr>
          <p:cNvSpPr/>
          <p:nvPr/>
        </p:nvSpPr>
        <p:spPr>
          <a:xfrm>
            <a:off x="-4875" y="12700"/>
            <a:ext cx="4080251"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432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C27D5869-6F28-4735-9F74-E28D0240EE24}"/>
              </a:ext>
            </a:extLst>
          </p:cNvPr>
          <p:cNvSpPr/>
          <p:nvPr/>
        </p:nvSpPr>
        <p:spPr>
          <a:xfrm>
            <a:off x="30622" y="2753900"/>
            <a:ext cx="1987152" cy="1369792"/>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9"/>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5A57032-1D5E-4B1E-87D7-330EAE9DAC3F}"/>
              </a:ext>
            </a:extLst>
          </p:cNvPr>
          <p:cNvPicPr>
            <a:picLocks/>
          </p:cNvPicPr>
          <p:nvPr/>
        </p:nvPicPr>
        <p:blipFill>
          <a:blip r:embed="rId10"/>
          <a:srcRect/>
          <a:stretch/>
        </p:blipFill>
        <p:spPr>
          <a:xfrm>
            <a:off x="8143588" y="5509398"/>
            <a:ext cx="1965960" cy="1371600"/>
          </a:xfrm>
          <a:prstGeom prst="rect">
            <a:avLst/>
          </a:prstGeom>
        </p:spPr>
      </p:pic>
      <p:sp>
        <p:nvSpPr>
          <p:cNvPr id="60" name="TextBox 59">
            <a:extLst>
              <a:ext uri="{FF2B5EF4-FFF2-40B4-BE49-F238E27FC236}">
                <a16:creationId xmlns:a16="http://schemas.microsoft.com/office/drawing/2014/main" id="{4D0E93C9-8E79-4C4D-B38A-880B74060305}"/>
              </a:ext>
            </a:extLst>
          </p:cNvPr>
          <p:cNvSpPr txBox="1"/>
          <p:nvPr/>
        </p:nvSpPr>
        <p:spPr>
          <a:xfrm>
            <a:off x="1184" y="257812"/>
            <a:ext cx="40005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6FC6">
                    <a:lumMod val="20000"/>
                    <a:lumOff val="8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WorkWell and ErgoSystems Present</a:t>
            </a:r>
          </a:p>
        </p:txBody>
      </p:sp>
    </p:spTree>
    <p:custDataLst>
      <p:tags r:id="rId1"/>
    </p:custDataLst>
    <p:extLst>
      <p:ext uri="{BB962C8B-B14F-4D97-AF65-F5344CB8AC3E}">
        <p14:creationId xmlns:p14="http://schemas.microsoft.com/office/powerpoint/2010/main" val="2783666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250"/>
                                        <p:tgtEl>
                                          <p:spTgt spid="57"/>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250"/>
                                        <p:tgtEl>
                                          <p:spTgt spid="5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250"/>
                                        <p:tgtEl>
                                          <p:spTgt spid="49"/>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250"/>
                                        <p:tgtEl>
                                          <p:spTgt spid="6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250"/>
                                        <p:tgtEl>
                                          <p:spTgt spid="37"/>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92930"/>
                                        </p:tgtEl>
                                        <p:attrNameLst>
                                          <p:attrName>style.visibility</p:attrName>
                                        </p:attrNameLst>
                                      </p:cBhvr>
                                      <p:to>
                                        <p:strVal val="visible"/>
                                      </p:to>
                                    </p:set>
                                    <p:animEffect transition="in" filter="fade">
                                      <p:cBhvr>
                                        <p:cTn id="38" dur="10"/>
                                        <p:tgtEl>
                                          <p:spTgt spid="892930"/>
                                        </p:tgtEl>
                                      </p:cBhvr>
                                    </p:animEffect>
                                  </p:childTnLst>
                                </p:cTn>
                              </p:par>
                            </p:childTnLst>
                          </p:cTn>
                        </p:par>
                        <p:par>
                          <p:cTn id="39" fill="hold">
                            <p:stCondLst>
                              <p:cond delay="2250"/>
                            </p:stCondLst>
                            <p:childTnLst>
                              <p:par>
                                <p:cTn id="40" presetID="10" presetClass="entr" presetSubtype="0" fill="hold" grpId="0" nodeType="afterEffect">
                                  <p:stCondLst>
                                    <p:cond delay="0"/>
                                  </p:stCondLst>
                                  <p:childTnLst>
                                    <p:set>
                                      <p:cBhvr>
                                        <p:cTn id="41" dur="1" fill="hold">
                                          <p:stCondLst>
                                            <p:cond delay="0"/>
                                          </p:stCondLst>
                                        </p:cTn>
                                        <p:tgtEl>
                                          <p:spTgt spid="892931">
                                            <p:bg/>
                                          </p:spTgt>
                                        </p:tgtEl>
                                        <p:attrNameLst>
                                          <p:attrName>style.visibility</p:attrName>
                                        </p:attrNameLst>
                                      </p:cBhvr>
                                      <p:to>
                                        <p:strVal val="visible"/>
                                      </p:to>
                                    </p:set>
                                    <p:animEffect transition="in" filter="fade">
                                      <p:cBhvr>
                                        <p:cTn id="42" dur="750"/>
                                        <p:tgtEl>
                                          <p:spTgt spid="892931">
                                            <p:bg/>
                                          </p:spTgt>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892931">
                                            <p:txEl>
                                              <p:pRg st="0" end="0"/>
                                            </p:txEl>
                                          </p:spTgt>
                                        </p:tgtEl>
                                        <p:attrNameLst>
                                          <p:attrName>style.visibility</p:attrName>
                                        </p:attrNameLst>
                                      </p:cBhvr>
                                      <p:to>
                                        <p:strVal val="visible"/>
                                      </p:to>
                                    </p:set>
                                    <p:animEffect transition="in" filter="fade">
                                      <p:cBhvr>
                                        <p:cTn id="46" dur="750"/>
                                        <p:tgtEl>
                                          <p:spTgt spid="892931">
                                            <p:txEl>
                                              <p:pRg st="0" end="0"/>
                                            </p:txEl>
                                          </p:spTgt>
                                        </p:tgtEl>
                                      </p:cBhvr>
                                    </p:animEffect>
                                  </p:childTnLst>
                                </p:cTn>
                              </p:par>
                            </p:childTnLst>
                          </p:cTn>
                        </p:par>
                        <p:par>
                          <p:cTn id="47" fill="hold">
                            <p:stCondLst>
                              <p:cond delay="3750"/>
                            </p:stCondLst>
                            <p:childTnLst>
                              <p:par>
                                <p:cTn id="48" presetID="10" presetClass="entr" presetSubtype="0" fill="hold" grpId="0" nodeType="afterEffect">
                                  <p:stCondLst>
                                    <p:cond delay="0"/>
                                  </p:stCondLst>
                                  <p:childTnLst>
                                    <p:set>
                                      <p:cBhvr>
                                        <p:cTn id="49" dur="1" fill="hold">
                                          <p:stCondLst>
                                            <p:cond delay="0"/>
                                          </p:stCondLst>
                                        </p:cTn>
                                        <p:tgtEl>
                                          <p:spTgt spid="892931">
                                            <p:txEl>
                                              <p:pRg st="1" end="1"/>
                                            </p:txEl>
                                          </p:spTgt>
                                        </p:tgtEl>
                                        <p:attrNameLst>
                                          <p:attrName>style.visibility</p:attrName>
                                        </p:attrNameLst>
                                      </p:cBhvr>
                                      <p:to>
                                        <p:strVal val="visible"/>
                                      </p:to>
                                    </p:set>
                                    <p:animEffect transition="in" filter="fade">
                                      <p:cBhvr>
                                        <p:cTn id="50" dur="750"/>
                                        <p:tgtEl>
                                          <p:spTgt spid="892931">
                                            <p:txEl>
                                              <p:pRg st="1" end="1"/>
                                            </p:txEl>
                                          </p:spTgt>
                                        </p:tgtEl>
                                      </p:cBhvr>
                                    </p:animEffect>
                                  </p:childTnLst>
                                </p:cTn>
                              </p:par>
                            </p:childTnLst>
                          </p:cTn>
                        </p:par>
                        <p:par>
                          <p:cTn id="51" fill="hold">
                            <p:stCondLst>
                              <p:cond delay="4500"/>
                            </p:stCondLst>
                            <p:childTnLst>
                              <p:par>
                                <p:cTn id="52" presetID="53" presetClass="entr" presetSubtype="16" fill="hold" grpId="0" nodeType="afterEffect">
                                  <p:stCondLst>
                                    <p:cond delay="1500"/>
                                  </p:stCondLst>
                                  <p:childTnLst>
                                    <p:set>
                                      <p:cBhvr>
                                        <p:cTn id="53" dur="1" fill="hold">
                                          <p:stCondLst>
                                            <p:cond delay="0"/>
                                          </p:stCondLst>
                                        </p:cTn>
                                        <p:tgtEl>
                                          <p:spTgt spid="45"/>
                                        </p:tgtEl>
                                        <p:attrNameLst>
                                          <p:attrName>style.visibility</p:attrName>
                                        </p:attrNameLst>
                                      </p:cBhvr>
                                      <p:to>
                                        <p:strVal val="visible"/>
                                      </p:to>
                                    </p:set>
                                    <p:anim calcmode="lin" valueType="num">
                                      <p:cBhvr>
                                        <p:cTn id="54" dur="750" fill="hold"/>
                                        <p:tgtEl>
                                          <p:spTgt spid="45"/>
                                        </p:tgtEl>
                                        <p:attrNameLst>
                                          <p:attrName>ppt_w</p:attrName>
                                        </p:attrNameLst>
                                      </p:cBhvr>
                                      <p:tavLst>
                                        <p:tav tm="0">
                                          <p:val>
                                            <p:fltVal val="0"/>
                                          </p:val>
                                        </p:tav>
                                        <p:tav tm="100000">
                                          <p:val>
                                            <p:strVal val="#ppt_w"/>
                                          </p:val>
                                        </p:tav>
                                      </p:tavLst>
                                    </p:anim>
                                    <p:anim calcmode="lin" valueType="num">
                                      <p:cBhvr>
                                        <p:cTn id="55" dur="750" fill="hold"/>
                                        <p:tgtEl>
                                          <p:spTgt spid="45"/>
                                        </p:tgtEl>
                                        <p:attrNameLst>
                                          <p:attrName>ppt_h</p:attrName>
                                        </p:attrNameLst>
                                      </p:cBhvr>
                                      <p:tavLst>
                                        <p:tav tm="0">
                                          <p:val>
                                            <p:fltVal val="0"/>
                                          </p:val>
                                        </p:tav>
                                        <p:tav tm="100000">
                                          <p:val>
                                            <p:strVal val="#ppt_h"/>
                                          </p:val>
                                        </p:tav>
                                      </p:tavLst>
                                    </p:anim>
                                    <p:animEffect transition="in" filter="fade">
                                      <p:cBhvr>
                                        <p:cTn id="56" dur="750"/>
                                        <p:tgtEl>
                                          <p:spTgt spid="45"/>
                                        </p:tgtEl>
                                      </p:cBhvr>
                                    </p:animEffect>
                                  </p:childTnLst>
                                </p:cTn>
                              </p:par>
                            </p:childTnLst>
                          </p:cTn>
                        </p:par>
                        <p:par>
                          <p:cTn id="57" fill="hold">
                            <p:stCondLst>
                              <p:cond delay="6750"/>
                            </p:stCondLst>
                            <p:childTnLst>
                              <p:par>
                                <p:cTn id="58" presetID="10" presetClass="entr" presetSubtype="0" fill="hold" grpId="0" nodeType="afterEffect">
                                  <p:stCondLst>
                                    <p:cond delay="1250"/>
                                  </p:stCondLst>
                                  <p:childTnLst>
                                    <p:set>
                                      <p:cBhvr>
                                        <p:cTn id="59" dur="1" fill="hold">
                                          <p:stCondLst>
                                            <p:cond delay="0"/>
                                          </p:stCondLst>
                                        </p:cTn>
                                        <p:tgtEl>
                                          <p:spTgt spid="93"/>
                                        </p:tgtEl>
                                        <p:attrNameLst>
                                          <p:attrName>style.visibility</p:attrName>
                                        </p:attrNameLst>
                                      </p:cBhvr>
                                      <p:to>
                                        <p:strVal val="visible"/>
                                      </p:to>
                                    </p:set>
                                    <p:animEffect transition="in" filter="fade">
                                      <p:cBhvr>
                                        <p:cTn id="60" dur="75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49" grpId="0" animBg="1"/>
      <p:bldP spid="57" grpId="0" animBg="1"/>
      <p:bldP spid="59" grpId="0" animBg="1"/>
      <p:bldP spid="45" grpId="0"/>
      <p:bldP spid="892931" grpId="0" uiExpand="1" build="p" animBg="1"/>
      <p:bldP spid="892930" grpId="0"/>
      <p:bldP spid="93" grpId="0"/>
      <p:bldP spid="62" grpId="0" animBg="1"/>
      <p:bldP spid="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D72D8B3-A0DF-4D09-B859-F5534C7574F6}"/>
              </a:ext>
            </a:extLst>
          </p:cNvPr>
          <p:cNvSpPr>
            <a:spLocks noGrp="1"/>
          </p:cNvSpPr>
          <p:nvPr>
            <p:ph type="body" sz="quarter" idx="12"/>
          </p:nvPr>
        </p:nvSpPr>
        <p:spPr/>
        <p:txBody>
          <a:bodyPr>
            <a:normAutofit fontScale="92500" lnSpcReduction="10000"/>
          </a:bodyPr>
          <a:lstStyle/>
          <a:p>
            <a:endParaRPr lang="en-US"/>
          </a:p>
        </p:txBody>
      </p:sp>
      <p:sp>
        <p:nvSpPr>
          <p:cNvPr id="7" name="ISPRING_QUIZ_SHAPE0">
            <a:extLst>
              <a:ext uri="{FF2B5EF4-FFF2-40B4-BE49-F238E27FC236}">
                <a16:creationId xmlns:a16="http://schemas.microsoft.com/office/drawing/2014/main" id="{92438AC1-09E0-4206-AFDA-CC2DAF112552}"/>
              </a:ext>
            </a:extLst>
          </p:cNvPr>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SPRING_QUIZ_SHAPE1">
            <a:extLst>
              <a:ext uri="{FF2B5EF4-FFF2-40B4-BE49-F238E27FC236}">
                <a16:creationId xmlns:a16="http://schemas.microsoft.com/office/drawing/2014/main" id="{F53C7368-3539-4D6F-9703-FEC996F14C42}"/>
              </a:ext>
            </a:extLst>
          </p:cNvPr>
          <p:cNvPicPr>
            <a:picLocks/>
          </p:cNvPicPr>
          <p:nvPr/>
        </p:nvPicPr>
        <p:blipFill>
          <a:blip r:embed="rId4"/>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3" name="ISPRING_QUIZ_SHAPE2">
            <a:extLst>
              <a:ext uri="{FF2B5EF4-FFF2-40B4-BE49-F238E27FC236}">
                <a16:creationId xmlns:a16="http://schemas.microsoft.com/office/drawing/2014/main" id="{42997FFE-D66D-49FA-B736-5F6028A83C3A}"/>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15" name="ISPRING_QUIZ_SHAPE3">
            <a:extLst>
              <a:ext uri="{FF2B5EF4-FFF2-40B4-BE49-F238E27FC236}">
                <a16:creationId xmlns:a16="http://schemas.microsoft.com/office/drawing/2014/main" id="{49ABCE83-A04E-4314-84E3-025F351E5495}"/>
              </a:ext>
            </a:extLst>
          </p:cNvPr>
          <p:cNvPicPr>
            <a:picLocks/>
          </p:cNvPicPr>
          <p:nvPr/>
        </p:nvPicPr>
        <p:blipFill>
          <a:blip r:embed="rId5"/>
          <a:srcRect/>
          <a:stretch>
            <a:fillRect/>
          </a:stretch>
        </p:blipFill>
        <p:spPr>
          <a:xfrm>
            <a:off x="5357855" y="482600"/>
            <a:ext cx="406400" cy="406400"/>
          </a:xfrm>
          <a:prstGeom prst="rect">
            <a:avLst/>
          </a:prstGeom>
          <a:effectLst>
            <a:innerShdw>
              <a:scrgbClr r="0" g="0" b="0">
                <a:alpha val="0"/>
              </a:scrgbClr>
            </a:innerShdw>
          </a:effectLst>
        </p:spPr>
      </p:pic>
      <p:sp>
        <p:nvSpPr>
          <p:cNvPr id="16" name="ISPRING_QUIZ_SHAPE4">
            <a:extLst>
              <a:ext uri="{FF2B5EF4-FFF2-40B4-BE49-F238E27FC236}">
                <a16:creationId xmlns:a16="http://schemas.microsoft.com/office/drawing/2014/main" id="{4D3EB11A-CA08-4EA2-8518-45AF5291F2CA}"/>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2160138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183AA5-D458-47CB-9A79-1D80D31F0DA7}"/>
              </a:ext>
            </a:extLst>
          </p:cNvPr>
          <p:cNvSpPr>
            <a:spLocks noGrp="1"/>
          </p:cNvSpPr>
          <p:nvPr>
            <p:ph type="body" sz="quarter" idx="10"/>
          </p:nvPr>
        </p:nvSpPr>
        <p:spPr>
          <a:xfrm>
            <a:off x="1249362" y="862013"/>
            <a:ext cx="5661103" cy="5815012"/>
          </a:xfrm>
        </p:spPr>
        <p:txBody>
          <a:bodyPr>
            <a:normAutofit fontScale="92500" lnSpcReduction="10000"/>
          </a:bodyPr>
          <a:lstStyle/>
          <a:p>
            <a:r>
              <a:rPr lang="en-US" dirty="0"/>
              <a:t>Chain hoist</a:t>
            </a:r>
          </a:p>
          <a:p>
            <a:pPr lvl="1"/>
            <a:r>
              <a:rPr lang="en-US" dirty="0"/>
              <a:t>Knew how to use it</a:t>
            </a:r>
          </a:p>
          <a:p>
            <a:r>
              <a:rPr lang="en-US" dirty="0"/>
              <a:t>Dump by hand</a:t>
            </a:r>
          </a:p>
          <a:p>
            <a:pPr lvl="1"/>
            <a:r>
              <a:rPr lang="en-US" dirty="0"/>
              <a:t>Few seconds to dump by hand</a:t>
            </a:r>
          </a:p>
          <a:p>
            <a:r>
              <a:rPr lang="en-US" dirty="0"/>
              <a:t>Use chain hoist</a:t>
            </a:r>
          </a:p>
          <a:p>
            <a:pPr lvl="1"/>
            <a:r>
              <a:rPr lang="en-US" dirty="0"/>
              <a:t>Quite a few steps</a:t>
            </a:r>
          </a:p>
          <a:p>
            <a:pPr lvl="1"/>
            <a:r>
              <a:rPr lang="en-US" dirty="0"/>
              <a:t>How long do you think it took?</a:t>
            </a:r>
          </a:p>
          <a:p>
            <a:pPr lvl="1"/>
            <a:r>
              <a:rPr lang="en-US" dirty="0"/>
              <a:t>More than a minute</a:t>
            </a:r>
          </a:p>
          <a:p>
            <a:r>
              <a:rPr lang="en-US" dirty="0"/>
              <a:t>Few seconds compared to few minutes</a:t>
            </a:r>
          </a:p>
          <a:p>
            <a:r>
              <a:rPr lang="en-US" dirty="0"/>
              <a:t>Understood the ‘why’ behind the behavior</a:t>
            </a:r>
          </a:p>
          <a:p>
            <a:pPr lvl="1"/>
            <a:r>
              <a:rPr lang="en-US" dirty="0"/>
              <a:t>Mandated by management</a:t>
            </a:r>
          </a:p>
          <a:p>
            <a:r>
              <a:rPr lang="en-US" dirty="0"/>
              <a:t>Ergonomics design perspective</a:t>
            </a:r>
          </a:p>
          <a:p>
            <a:pPr lvl="1"/>
            <a:r>
              <a:rPr lang="en-US" dirty="0"/>
              <a:t>Re-layout production line</a:t>
            </a:r>
          </a:p>
        </p:txBody>
      </p:sp>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Ergonomics Problem Solving Caveats</a:t>
            </a:r>
          </a:p>
          <a:p>
            <a:endParaRPr lang="en-US" dirty="0"/>
          </a:p>
          <a:p>
            <a:endParaRPr lang="en-US" dirty="0"/>
          </a:p>
        </p:txBody>
      </p:sp>
      <p:pic>
        <p:nvPicPr>
          <p:cNvPr id="10" name="Picture 9">
            <a:extLst>
              <a:ext uri="{FF2B5EF4-FFF2-40B4-BE49-F238E27FC236}">
                <a16:creationId xmlns:a16="http://schemas.microsoft.com/office/drawing/2014/main" id="{8FDE9B20-9397-4DAB-BB4B-18D9046AEE86}"/>
              </a:ext>
            </a:extLst>
          </p:cNvPr>
          <p:cNvPicPr>
            <a:picLocks noChangeAspect="1"/>
          </p:cNvPicPr>
          <p:nvPr/>
        </p:nvPicPr>
        <p:blipFill>
          <a:blip r:embed="rId4"/>
          <a:stretch>
            <a:fillRect/>
          </a:stretch>
        </p:blipFill>
        <p:spPr>
          <a:xfrm>
            <a:off x="7304200" y="949809"/>
            <a:ext cx="3566160" cy="251729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001D440-F786-47A7-94FD-43B0B61F94B6}"/>
              </a:ext>
            </a:extLst>
          </p:cNvPr>
          <p:cNvPicPr>
            <a:picLocks noChangeAspect="1"/>
          </p:cNvPicPr>
          <p:nvPr/>
        </p:nvPicPr>
        <p:blipFill>
          <a:blip r:embed="rId5"/>
          <a:stretch>
            <a:fillRect/>
          </a:stretch>
        </p:blipFill>
        <p:spPr>
          <a:xfrm>
            <a:off x="7304200" y="3671206"/>
            <a:ext cx="3566160" cy="282775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48576426"/>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500"/>
                                        <p:tgtEl>
                                          <p:spTgt spid="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fade">
                                      <p:cBhvr>
                                        <p:cTn id="43" dur="500"/>
                                        <p:tgtEl>
                                          <p:spTgt spid="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Effect transition="in" filter="fade">
                                      <p:cBhvr>
                                        <p:cTn id="53" dur="500"/>
                                        <p:tgtEl>
                                          <p:spTgt spid="8">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xEl>
                                              <p:pRg st="9" end="9"/>
                                            </p:txEl>
                                          </p:spTgt>
                                        </p:tgtEl>
                                        <p:attrNameLst>
                                          <p:attrName>style.visibility</p:attrName>
                                        </p:attrNameLst>
                                      </p:cBhvr>
                                      <p:to>
                                        <p:strVal val="visible"/>
                                      </p:to>
                                    </p:set>
                                    <p:animEffect transition="in" filter="fade">
                                      <p:cBhvr>
                                        <p:cTn id="58" dur="500"/>
                                        <p:tgtEl>
                                          <p:spTgt spid="8">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10" end="10"/>
                                            </p:txEl>
                                          </p:spTgt>
                                        </p:tgtEl>
                                        <p:attrNameLst>
                                          <p:attrName>style.visibility</p:attrName>
                                        </p:attrNameLst>
                                      </p:cBhvr>
                                      <p:to>
                                        <p:strVal val="visible"/>
                                      </p:to>
                                    </p:set>
                                    <p:animEffect transition="in" filter="fade">
                                      <p:cBhvr>
                                        <p:cTn id="63" dur="500"/>
                                        <p:tgtEl>
                                          <p:spTgt spid="8">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
                                            <p:txEl>
                                              <p:pRg st="11" end="11"/>
                                            </p:txEl>
                                          </p:spTgt>
                                        </p:tgtEl>
                                        <p:attrNameLst>
                                          <p:attrName>style.visibility</p:attrName>
                                        </p:attrNameLst>
                                      </p:cBhvr>
                                      <p:to>
                                        <p:strVal val="visible"/>
                                      </p:to>
                                    </p:set>
                                    <p:animEffect transition="in" filter="fade">
                                      <p:cBhvr>
                                        <p:cTn id="68" dur="500"/>
                                        <p:tgtEl>
                                          <p:spTgt spid="8">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
                                            <p:txEl>
                                              <p:pRg st="12" end="12"/>
                                            </p:txEl>
                                          </p:spTgt>
                                        </p:tgtEl>
                                        <p:attrNameLst>
                                          <p:attrName>style.visibility</p:attrName>
                                        </p:attrNameLst>
                                      </p:cBhvr>
                                      <p:to>
                                        <p:strVal val="visible"/>
                                      </p:to>
                                    </p:set>
                                    <p:animEffect transition="in" filter="fade">
                                      <p:cBhvr>
                                        <p:cTn id="73"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183AA5-D458-47CB-9A79-1D80D31F0DA7}"/>
              </a:ext>
            </a:extLst>
          </p:cNvPr>
          <p:cNvSpPr>
            <a:spLocks noGrp="1"/>
          </p:cNvSpPr>
          <p:nvPr>
            <p:ph type="body" sz="quarter" idx="10"/>
          </p:nvPr>
        </p:nvSpPr>
        <p:spPr>
          <a:xfrm>
            <a:off x="1249363" y="862013"/>
            <a:ext cx="5513482" cy="5815012"/>
          </a:xfrm>
        </p:spPr>
        <p:txBody>
          <a:bodyPr>
            <a:noAutofit/>
          </a:bodyPr>
          <a:lstStyle/>
          <a:p>
            <a:r>
              <a:rPr lang="en-US" sz="3200" dirty="0"/>
              <a:t>Understand and make productive use of human behaviors</a:t>
            </a:r>
          </a:p>
          <a:p>
            <a:pPr lvl="1"/>
            <a:r>
              <a:rPr lang="en-US" sz="2800" dirty="0"/>
              <a:t>Can not depend solely on common sense</a:t>
            </a:r>
          </a:p>
          <a:p>
            <a:pPr lvl="1"/>
            <a:r>
              <a:rPr lang="en-US" sz="2800" dirty="0"/>
              <a:t>Different people see and experience things differently</a:t>
            </a:r>
          </a:p>
          <a:p>
            <a:r>
              <a:rPr lang="en-US" sz="3200" dirty="0"/>
              <a:t>Increase level of consistent performance</a:t>
            </a:r>
          </a:p>
          <a:p>
            <a:pPr lvl="1"/>
            <a:r>
              <a:rPr lang="en-US" sz="2800" dirty="0"/>
              <a:t>Offer solution contrary to nature of human behavior</a:t>
            </a:r>
          </a:p>
          <a:p>
            <a:pPr lvl="1"/>
            <a:r>
              <a:rPr lang="en-US" sz="2800" dirty="0"/>
              <a:t>Solution will not be effective</a:t>
            </a:r>
          </a:p>
        </p:txBody>
      </p:sp>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Ergonomics Problem Solving Caveats</a:t>
            </a:r>
          </a:p>
          <a:p>
            <a:endParaRPr lang="en-US" dirty="0"/>
          </a:p>
          <a:p>
            <a:endParaRPr lang="en-US" dirty="0"/>
          </a:p>
        </p:txBody>
      </p:sp>
      <p:pic>
        <p:nvPicPr>
          <p:cNvPr id="10" name="Picture 9">
            <a:extLst>
              <a:ext uri="{FF2B5EF4-FFF2-40B4-BE49-F238E27FC236}">
                <a16:creationId xmlns:a16="http://schemas.microsoft.com/office/drawing/2014/main" id="{8FDE9B20-9397-4DAB-BB4B-18D9046AEE86}"/>
              </a:ext>
            </a:extLst>
          </p:cNvPr>
          <p:cNvPicPr>
            <a:picLocks noChangeAspect="1"/>
          </p:cNvPicPr>
          <p:nvPr/>
        </p:nvPicPr>
        <p:blipFill>
          <a:blip r:embed="rId4"/>
          <a:stretch>
            <a:fillRect/>
          </a:stretch>
        </p:blipFill>
        <p:spPr>
          <a:xfrm>
            <a:off x="7304200" y="949809"/>
            <a:ext cx="3566160" cy="251729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001D440-F786-47A7-94FD-43B0B61F94B6}"/>
              </a:ext>
            </a:extLst>
          </p:cNvPr>
          <p:cNvPicPr>
            <a:picLocks noChangeAspect="1"/>
          </p:cNvPicPr>
          <p:nvPr/>
        </p:nvPicPr>
        <p:blipFill>
          <a:blip r:embed="rId5"/>
          <a:stretch>
            <a:fillRect/>
          </a:stretch>
        </p:blipFill>
        <p:spPr>
          <a:xfrm>
            <a:off x="7304200" y="3671206"/>
            <a:ext cx="3566160" cy="282775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18552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04CE42-3894-46B7-93A1-5C9E552F47B5}"/>
              </a:ext>
            </a:extLst>
          </p:cNvPr>
          <p:cNvSpPr>
            <a:spLocks noGrp="1"/>
          </p:cNvSpPr>
          <p:nvPr>
            <p:ph type="body" sz="quarter" idx="10"/>
          </p:nvPr>
        </p:nvSpPr>
        <p:spPr>
          <a:xfrm>
            <a:off x="1194604" y="861789"/>
            <a:ext cx="4411540" cy="5814782"/>
          </a:xfrm>
        </p:spPr>
        <p:txBody>
          <a:bodyPr>
            <a:normAutofit/>
          </a:bodyPr>
          <a:lstStyle/>
          <a:p>
            <a:r>
              <a:rPr lang="en-US" sz="3200" dirty="0"/>
              <a:t>Do not fix without adequate analysis!</a:t>
            </a:r>
          </a:p>
          <a:p>
            <a:pPr lvl="1"/>
            <a:r>
              <a:rPr lang="en-US" sz="2800" dirty="0"/>
              <a:t>Many novice analysts (and sometimes some experienced ones) cause themselves and others problems</a:t>
            </a:r>
          </a:p>
          <a:p>
            <a:pPr lvl="1"/>
            <a:r>
              <a:rPr lang="en-US" sz="2800" dirty="0"/>
              <a:t>Try to “fix stuff” without knowing why or what or when or who</a:t>
            </a:r>
          </a:p>
          <a:p>
            <a:pPr lvl="1"/>
            <a:r>
              <a:rPr lang="en-US" sz="2800" dirty="0"/>
              <a:t>Slowing down a little bit and ensuring adequate analysis </a:t>
            </a:r>
          </a:p>
        </p:txBody>
      </p:sp>
      <p:pic>
        <p:nvPicPr>
          <p:cNvPr id="13" name="Picture Placeholder 12" descr="A person cooking in a kitchen preparing food&#10;&#10;Description automatically generated">
            <a:extLst>
              <a:ext uri="{FF2B5EF4-FFF2-40B4-BE49-F238E27FC236}">
                <a16:creationId xmlns:a16="http://schemas.microsoft.com/office/drawing/2014/main" id="{F0B06F88-5CE5-4F3B-9D2F-13BCC5C81B7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5279" b="5279"/>
          <a:stretch>
            <a:fillRect/>
          </a:stretch>
        </p:blipFill>
        <p:spPr/>
      </p:pic>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Ergonomics Problem Solving Caveats</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452696879"/>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064E65-F63E-4BF1-9675-F543C020A6F8}"/>
              </a:ext>
            </a:extLst>
          </p:cNvPr>
          <p:cNvSpPr>
            <a:spLocks noGrp="1"/>
          </p:cNvSpPr>
          <p:nvPr>
            <p:ph type="body" sz="quarter" idx="10"/>
          </p:nvPr>
        </p:nvSpPr>
        <p:spPr>
          <a:xfrm>
            <a:off x="1249362" y="862013"/>
            <a:ext cx="6448609" cy="5815012"/>
          </a:xfrm>
        </p:spPr>
        <p:txBody>
          <a:bodyPr>
            <a:noAutofit/>
          </a:bodyPr>
          <a:lstStyle/>
          <a:p>
            <a:r>
              <a:rPr lang="en-US" sz="3200" dirty="0"/>
              <a:t>Look up and down stream!</a:t>
            </a:r>
          </a:p>
          <a:p>
            <a:pPr lvl="1"/>
            <a:r>
              <a:rPr lang="en-US" sz="2800" dirty="0"/>
              <a:t>Sometimes when we look at task</a:t>
            </a:r>
          </a:p>
          <a:p>
            <a:pPr lvl="1"/>
            <a:r>
              <a:rPr lang="en-US" sz="2800" dirty="0"/>
              <a:t>All we see is what is in front of us</a:t>
            </a:r>
          </a:p>
          <a:p>
            <a:pPr lvl="1"/>
            <a:r>
              <a:rPr lang="en-US" sz="2800" dirty="0"/>
              <a:t>Have blinders on</a:t>
            </a:r>
          </a:p>
          <a:p>
            <a:pPr lvl="1"/>
            <a:r>
              <a:rPr lang="en-US" sz="2800" dirty="0"/>
              <a:t>Works for horses – not so well for ergonomics</a:t>
            </a:r>
          </a:p>
          <a:p>
            <a:r>
              <a:rPr lang="en-US" sz="3200" dirty="0"/>
              <a:t>Imperative look up and down stream to see what truly is going on</a:t>
            </a:r>
          </a:p>
          <a:p>
            <a:pPr lvl="1"/>
            <a:r>
              <a:rPr lang="en-US" sz="2800" dirty="0"/>
              <a:t>Change made at one stage of process have detrimental impact at later stage</a:t>
            </a:r>
          </a:p>
        </p:txBody>
      </p:sp>
      <p:pic>
        <p:nvPicPr>
          <p:cNvPr id="20" name="Picture Placeholder 19" descr="A brown horse&#10;&#10;Description automatically generated">
            <a:extLst>
              <a:ext uri="{FF2B5EF4-FFF2-40B4-BE49-F238E27FC236}">
                <a16:creationId xmlns:a16="http://schemas.microsoft.com/office/drawing/2014/main" id="{266213B6-E277-4E44-9443-FD0E4BFFFC87}"/>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ackgroundRemoval t="10500" b="89250" l="10000" r="99000">
                        <a14:foregroundMark x1="95250" y1="55500" x2="99000" y2="85000"/>
                        <a14:foregroundMark x1="99000" y1="85000" x2="99000" y2="85000"/>
                        <a14:backgroundMark x1="31500" y1="33750" x2="31500" y2="33750"/>
                        <a14:backgroundMark x1="54000" y1="27750" x2="54000" y2="27750"/>
                        <a14:backgroundMark x1="53500" y1="27500" x2="53500" y2="27500"/>
                        <a14:backgroundMark x1="53000" y1="27250" x2="53000" y2="27250"/>
                        <a14:backgroundMark x1="52500" y1="27750" x2="52500" y2="27750"/>
                      </a14:backgroundRemoval>
                    </a14:imgEffect>
                  </a14:imgLayer>
                </a14:imgProps>
              </a:ext>
              <a:ext uri="{28A0092B-C50C-407E-A947-70E740481C1C}">
                <a14:useLocalDpi xmlns:a14="http://schemas.microsoft.com/office/drawing/2010/main" val="0"/>
              </a:ext>
            </a:extLst>
          </a:blip>
          <a:srcRect t="821" b="821"/>
          <a:stretch/>
        </p:blipFill>
        <p:spPr>
          <a:xfrm>
            <a:off x="7185514" y="330200"/>
            <a:ext cx="4615259" cy="4539512"/>
          </a:xfr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Ergonomics Problem Solving Caveats</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084478075"/>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064E65-F63E-4BF1-9675-F543C020A6F8}"/>
              </a:ext>
            </a:extLst>
          </p:cNvPr>
          <p:cNvSpPr>
            <a:spLocks noGrp="1"/>
          </p:cNvSpPr>
          <p:nvPr>
            <p:ph type="body" sz="quarter" idx="10"/>
          </p:nvPr>
        </p:nvSpPr>
        <p:spPr>
          <a:xfrm>
            <a:off x="1249033" y="861789"/>
            <a:ext cx="5129079" cy="5814782"/>
          </a:xfrm>
        </p:spPr>
        <p:txBody>
          <a:bodyPr>
            <a:normAutofit/>
          </a:bodyPr>
          <a:lstStyle/>
          <a:p>
            <a:r>
              <a:rPr lang="en-US" sz="3200" dirty="0"/>
              <a:t>Design new workbench</a:t>
            </a:r>
          </a:p>
          <a:p>
            <a:pPr lvl="1"/>
            <a:r>
              <a:rPr lang="en-US" sz="2800" dirty="0"/>
              <a:t>Tape measure</a:t>
            </a:r>
          </a:p>
          <a:p>
            <a:pPr lvl="1"/>
            <a:r>
              <a:rPr lang="en-US" sz="2800" dirty="0"/>
              <a:t>Viable method?</a:t>
            </a:r>
          </a:p>
          <a:p>
            <a:pPr lvl="1"/>
            <a:r>
              <a:rPr lang="en-US" sz="2800" dirty="0"/>
              <a:t>Single-user vs multi-user?</a:t>
            </a:r>
          </a:p>
          <a:p>
            <a:r>
              <a:rPr lang="en-US" sz="3200" dirty="0"/>
              <a:t>Common error</a:t>
            </a:r>
          </a:p>
          <a:p>
            <a:pPr lvl="1"/>
            <a:r>
              <a:rPr lang="en-US" sz="2800" dirty="0"/>
              <a:t>Workbench height works for me</a:t>
            </a:r>
          </a:p>
          <a:p>
            <a:pPr lvl="1"/>
            <a:r>
              <a:rPr lang="en-US" sz="2800" dirty="0"/>
              <a:t>Must then work for everyone!</a:t>
            </a:r>
          </a:p>
          <a:p>
            <a:pPr lvl="1"/>
            <a:r>
              <a:rPr lang="en-US" sz="2800" dirty="0"/>
              <a:t>Don’t generalize from sample of one!</a:t>
            </a:r>
          </a:p>
          <a:p>
            <a:pPr lvl="1"/>
            <a:r>
              <a:rPr lang="en-US" sz="2800" dirty="0"/>
              <a:t>Recognize user population diversity</a:t>
            </a:r>
          </a:p>
          <a:p>
            <a:endParaRPr lang="en-US" sz="3200" dirty="0"/>
          </a:p>
        </p:txBody>
      </p:sp>
      <p:pic>
        <p:nvPicPr>
          <p:cNvPr id="10" name="Picture Placeholder 9" descr="A picture containing indoor, desk, table, computer&#10;&#10;Description automatically generated">
            <a:extLst>
              <a:ext uri="{FF2B5EF4-FFF2-40B4-BE49-F238E27FC236}">
                <a16:creationId xmlns:a16="http://schemas.microsoft.com/office/drawing/2014/main" id="{4FB56708-E4B0-4571-B536-A5968E156295}"/>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874" r="11874"/>
          <a:stretch/>
        </p:blipFill>
        <p:spPr>
          <a:xfrm>
            <a:off x="6509791" y="991364"/>
            <a:ext cx="5513483" cy="5422900"/>
          </a:xfr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a:xfrm>
            <a:off x="1249033" y="50800"/>
            <a:ext cx="10774241" cy="558800"/>
          </a:xfrm>
          <a:effectLst/>
        </p:spPr>
        <p:txBody>
          <a:bodyPr>
            <a:normAutofit fontScale="92500" lnSpcReduction="10000"/>
          </a:bodyPr>
          <a:lstStyle/>
          <a:p>
            <a:r>
              <a:rPr lang="en-US" dirty="0"/>
              <a:t>Ergonomics Problem Solving Caveats</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117103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fade">
                                      <p:cBhvr>
                                        <p:cTn id="45" dur="500"/>
                                        <p:tgtEl>
                                          <p:spTgt spid="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xEl>
                                              <p:pRg st="8" end="8"/>
                                            </p:txEl>
                                          </p:spTgt>
                                        </p:tgtEl>
                                        <p:attrNameLst>
                                          <p:attrName>style.visibility</p:attrName>
                                        </p:attrNameLst>
                                      </p:cBhvr>
                                      <p:to>
                                        <p:strVal val="visible"/>
                                      </p:to>
                                    </p:set>
                                    <p:animEffect transition="in" filter="fade">
                                      <p:cBhvr>
                                        <p:cTn id="50"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064E65-F63E-4BF1-9675-F543C020A6F8}"/>
              </a:ext>
            </a:extLst>
          </p:cNvPr>
          <p:cNvSpPr>
            <a:spLocks noGrp="1"/>
          </p:cNvSpPr>
          <p:nvPr>
            <p:ph type="body" sz="quarter" idx="10"/>
          </p:nvPr>
        </p:nvSpPr>
        <p:spPr>
          <a:xfrm>
            <a:off x="1249363" y="862013"/>
            <a:ext cx="5873000" cy="5815012"/>
          </a:xfrm>
        </p:spPr>
        <p:txBody>
          <a:bodyPr>
            <a:noAutofit/>
          </a:bodyPr>
          <a:lstStyle/>
          <a:p>
            <a:r>
              <a:rPr lang="en-US" sz="3200" dirty="0"/>
              <a:t>Scope of Influence</a:t>
            </a:r>
          </a:p>
          <a:p>
            <a:pPr lvl="1"/>
            <a:r>
              <a:rPr lang="en-US" sz="2800" dirty="0"/>
              <a:t>Resource limits</a:t>
            </a:r>
          </a:p>
          <a:p>
            <a:pPr lvl="1"/>
            <a:r>
              <a:rPr lang="en-US" sz="2800" dirty="0"/>
              <a:t>Sense of what is possible</a:t>
            </a:r>
          </a:p>
          <a:p>
            <a:pPr lvl="1"/>
            <a:r>
              <a:rPr lang="en-US" sz="2800" dirty="0"/>
              <a:t>Offer solution not within scope of influence of individual, department or organization</a:t>
            </a:r>
          </a:p>
          <a:p>
            <a:pPr lvl="1"/>
            <a:r>
              <a:rPr lang="en-US" sz="2800" dirty="0"/>
              <a:t>Solution will not work!</a:t>
            </a:r>
          </a:p>
          <a:p>
            <a:r>
              <a:rPr lang="en-US" sz="3200" dirty="0"/>
              <a:t>Solutions need to be reasonable and feasible</a:t>
            </a:r>
          </a:p>
          <a:p>
            <a:pPr lvl="1"/>
            <a:r>
              <a:rPr lang="en-US" sz="2800" dirty="0"/>
              <a:t>Offer range of solutions</a:t>
            </a:r>
          </a:p>
          <a:p>
            <a:pPr lvl="2"/>
            <a:r>
              <a:rPr lang="en-US" sz="2400" dirty="0"/>
              <a:t>Short term – quick fix</a:t>
            </a:r>
          </a:p>
          <a:p>
            <a:pPr lvl="2"/>
            <a:r>
              <a:rPr lang="en-US" sz="2400" dirty="0"/>
              <a:t>Mid range – weeks to months</a:t>
            </a:r>
          </a:p>
          <a:p>
            <a:pPr lvl="2"/>
            <a:r>
              <a:rPr lang="en-US" sz="2400" dirty="0"/>
              <a:t>Long term – months and longer</a:t>
            </a:r>
          </a:p>
          <a:p>
            <a:pPr lvl="2"/>
            <a:endParaRPr lang="en-US" sz="2400" dirty="0"/>
          </a:p>
          <a:p>
            <a:endParaRPr lang="en-US" sz="3200" dirty="0"/>
          </a:p>
        </p:txBody>
      </p:sp>
      <p:pic>
        <p:nvPicPr>
          <p:cNvPr id="11" name="Picture Placeholder 10" descr="A person standing in a room&#10;&#10;Description automatically generated">
            <a:extLst>
              <a:ext uri="{FF2B5EF4-FFF2-40B4-BE49-F238E27FC236}">
                <a16:creationId xmlns:a16="http://schemas.microsoft.com/office/drawing/2014/main" id="{353445AE-7199-4006-B9AE-FA9A8BB3BD49}"/>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1406" r="21406"/>
          <a:stretch/>
        </p:blipFill>
        <p:spPr>
          <a:xfrm>
            <a:off x="7122363" y="990600"/>
            <a:ext cx="4901362" cy="4820920"/>
          </a:xfrm>
        </p:spPr>
      </p:pic>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Ergonomics Problem Solving Caveats</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523748994"/>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7" end="7"/>
                                            </p:txEl>
                                          </p:spTgt>
                                        </p:tgtEl>
                                        <p:attrNameLst>
                                          <p:attrName>style.visibility</p:attrName>
                                        </p:attrNameLst>
                                      </p:cBhvr>
                                      <p:to>
                                        <p:strVal val="visible"/>
                                      </p:to>
                                    </p:set>
                                    <p:animEffect transition="in" filter="fade">
                                      <p:cBhvr>
                                        <p:cTn id="40" dur="500"/>
                                        <p:tgtEl>
                                          <p:spTgt spid="7">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Effect transition="in" filter="fade">
                                      <p:cBhvr>
                                        <p:cTn id="43" dur="500"/>
                                        <p:tgtEl>
                                          <p:spTgt spid="7">
                                            <p:txEl>
                                              <p:pRg st="8" end="8"/>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xEl>
                                              <p:pRg st="9" end="9"/>
                                            </p:txEl>
                                          </p:spTgt>
                                        </p:tgtEl>
                                        <p:attrNameLst>
                                          <p:attrName>style.visibility</p:attrName>
                                        </p:attrNameLst>
                                      </p:cBhvr>
                                      <p:to>
                                        <p:strVal val="visible"/>
                                      </p:to>
                                    </p:set>
                                    <p:animEffect transition="in" filter="fade">
                                      <p:cBhvr>
                                        <p:cTn id="46"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064E65-F63E-4BF1-9675-F543C020A6F8}"/>
              </a:ext>
            </a:extLst>
          </p:cNvPr>
          <p:cNvSpPr>
            <a:spLocks noGrp="1"/>
          </p:cNvSpPr>
          <p:nvPr>
            <p:ph type="body" sz="quarter" idx="10"/>
          </p:nvPr>
        </p:nvSpPr>
        <p:spPr>
          <a:xfrm>
            <a:off x="1249033" y="861789"/>
            <a:ext cx="6675767" cy="5814782"/>
          </a:xfrm>
        </p:spPr>
        <p:txBody>
          <a:bodyPr>
            <a:noAutofit/>
          </a:bodyPr>
          <a:lstStyle/>
          <a:p>
            <a:r>
              <a:rPr lang="en-US" sz="3200" dirty="0"/>
              <a:t>Overcome resistance to change </a:t>
            </a:r>
          </a:p>
          <a:p>
            <a:pPr lvl="1"/>
            <a:r>
              <a:rPr lang="en-US" sz="2800" dirty="0"/>
              <a:t>In your experience found that people in general</a:t>
            </a:r>
          </a:p>
          <a:p>
            <a:pPr lvl="1"/>
            <a:r>
              <a:rPr lang="en-US" sz="2800" dirty="0"/>
              <a:t>Like change, they embrace change?</a:t>
            </a:r>
          </a:p>
          <a:p>
            <a:pPr lvl="1"/>
            <a:r>
              <a:rPr lang="en-US" sz="2800" dirty="0"/>
              <a:t>Or is change difficult for many people?</a:t>
            </a:r>
          </a:p>
          <a:p>
            <a:r>
              <a:rPr lang="en-US" sz="3200" dirty="0"/>
              <a:t>Accomplish with ergonomics</a:t>
            </a:r>
          </a:p>
          <a:p>
            <a:pPr lvl="1"/>
            <a:r>
              <a:rPr lang="en-US" sz="2800" b="1" dirty="0"/>
              <a:t>CHANGE</a:t>
            </a:r>
            <a:r>
              <a:rPr lang="en-US" sz="2800" dirty="0"/>
              <a:t> the circumstances to </a:t>
            </a:r>
            <a:r>
              <a:rPr lang="en-US" sz="2800" b="1" dirty="0"/>
              <a:t>CHANGE</a:t>
            </a:r>
            <a:r>
              <a:rPr lang="en-US" sz="2800" dirty="0"/>
              <a:t> the response!</a:t>
            </a:r>
          </a:p>
          <a:p>
            <a:pPr lvl="1"/>
            <a:r>
              <a:rPr lang="en-US" sz="2800" dirty="0"/>
              <a:t>Creating positive change is core of successful ergonomics process</a:t>
            </a:r>
          </a:p>
          <a:p>
            <a:pPr lvl="1"/>
            <a:r>
              <a:rPr lang="en-US" sz="2800" dirty="0"/>
              <a:t>Why we resist change?</a:t>
            </a:r>
          </a:p>
          <a:p>
            <a:endParaRPr lang="en-US" sz="3200" dirty="0"/>
          </a:p>
        </p:txBody>
      </p:sp>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Creating Positive Change </a:t>
            </a:r>
          </a:p>
          <a:p>
            <a:endParaRPr lang="en-US" dirty="0"/>
          </a:p>
          <a:p>
            <a:endParaRPr lang="en-US" dirty="0"/>
          </a:p>
          <a:p>
            <a:endParaRPr lang="en-US" dirty="0"/>
          </a:p>
          <a:p>
            <a:pPr lvl="1"/>
            <a:endParaRPr lang="en-US" dirty="0"/>
          </a:p>
        </p:txBody>
      </p:sp>
      <p:pic>
        <p:nvPicPr>
          <p:cNvPr id="14" name="Picture 13" descr="Table&#10;&#10;Description automatically generated">
            <a:extLst>
              <a:ext uri="{FF2B5EF4-FFF2-40B4-BE49-F238E27FC236}">
                <a16:creationId xmlns:a16="http://schemas.microsoft.com/office/drawing/2014/main" id="{23615676-ECB5-4CF8-8A12-B2ECC085143D}"/>
              </a:ext>
            </a:extLst>
          </p:cNvPr>
          <p:cNvPicPr>
            <a:picLocks noChangeAspect="1"/>
          </p:cNvPicPr>
          <p:nvPr/>
        </p:nvPicPr>
        <p:blipFill rotWithShape="1">
          <a:blip r:embed="rId4">
            <a:extLst>
              <a:ext uri="{28A0092B-C50C-407E-A947-70E740481C1C}">
                <a14:useLocalDpi xmlns:a14="http://schemas.microsoft.com/office/drawing/2010/main" val="0"/>
              </a:ext>
            </a:extLst>
          </a:blip>
          <a:srcRect l="1662" t="1558" r="3149" b="3515"/>
          <a:stretch/>
        </p:blipFill>
        <p:spPr>
          <a:xfrm>
            <a:off x="8046720" y="861789"/>
            <a:ext cx="3976554" cy="4001534"/>
          </a:xfrm>
          <a:prstGeom prst="rect">
            <a:avLst/>
          </a:prstGeom>
          <a:ln w="9525">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0839936"/>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PRING_QUIZ_SHAPE0">
            <a:extLst>
              <a:ext uri="{FF2B5EF4-FFF2-40B4-BE49-F238E27FC236}">
                <a16:creationId xmlns:a16="http://schemas.microsoft.com/office/drawing/2014/main" id="{8F699F25-9FC5-4639-8F9D-D4EBF6F11C36}"/>
              </a:ext>
            </a:extLst>
          </p:cNvPr>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SPRING_QUIZ_SHAPE1">
            <a:extLst>
              <a:ext uri="{FF2B5EF4-FFF2-40B4-BE49-F238E27FC236}">
                <a16:creationId xmlns:a16="http://schemas.microsoft.com/office/drawing/2014/main" id="{B5061A5E-2428-4E3B-809D-5835E2AA9E35}"/>
              </a:ext>
            </a:extLst>
          </p:cNvPr>
          <p:cNvPicPr>
            <a:picLocks/>
          </p:cNvPicPr>
          <p:nvPr/>
        </p:nvPicPr>
        <p:blipFill>
          <a:blip r:embed="rId4"/>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9" name="ISPRING_QUIZ_SHAPE2">
            <a:extLst>
              <a:ext uri="{FF2B5EF4-FFF2-40B4-BE49-F238E27FC236}">
                <a16:creationId xmlns:a16="http://schemas.microsoft.com/office/drawing/2014/main" id="{8F63ACBE-1F32-4C39-96F1-6E5B223E3262}"/>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21" name="ISPRING_QUIZ_SHAPE3">
            <a:extLst>
              <a:ext uri="{FF2B5EF4-FFF2-40B4-BE49-F238E27FC236}">
                <a16:creationId xmlns:a16="http://schemas.microsoft.com/office/drawing/2014/main" id="{F2B09FBB-E00B-46DA-8AD9-C31EEAEC91AC}"/>
              </a:ext>
            </a:extLst>
          </p:cNvPr>
          <p:cNvPicPr>
            <a:picLocks/>
          </p:cNvPicPr>
          <p:nvPr/>
        </p:nvPicPr>
        <p:blipFill>
          <a:blip r:embed="rId5"/>
          <a:srcRect/>
          <a:stretch>
            <a:fillRect/>
          </a:stretch>
        </p:blipFill>
        <p:spPr>
          <a:xfrm>
            <a:off x="5357855" y="482600"/>
            <a:ext cx="406400" cy="406400"/>
          </a:xfrm>
          <a:prstGeom prst="rect">
            <a:avLst/>
          </a:prstGeom>
          <a:effectLst>
            <a:innerShdw>
              <a:scrgbClr r="0" g="0" b="0">
                <a:alpha val="0"/>
              </a:scrgbClr>
            </a:innerShdw>
          </a:effectLst>
        </p:spPr>
      </p:pic>
      <p:sp>
        <p:nvSpPr>
          <p:cNvPr id="22" name="ISPRING_QUIZ_SHAPE4">
            <a:extLst>
              <a:ext uri="{FF2B5EF4-FFF2-40B4-BE49-F238E27FC236}">
                <a16:creationId xmlns:a16="http://schemas.microsoft.com/office/drawing/2014/main" id="{A3A9AA3B-B9CF-4A18-AC66-F86022165901}"/>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298848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Overcome Resistance to Change </a:t>
            </a:r>
          </a:p>
          <a:p>
            <a:endParaRPr lang="en-US" dirty="0"/>
          </a:p>
          <a:p>
            <a:endParaRPr lang="en-US" dirty="0"/>
          </a:p>
          <a:p>
            <a:endParaRPr lang="en-US" dirty="0"/>
          </a:p>
          <a:p>
            <a:pPr lvl="1"/>
            <a:endParaRPr lang="en-US" dirty="0"/>
          </a:p>
        </p:txBody>
      </p:sp>
      <p:pic>
        <p:nvPicPr>
          <p:cNvPr id="8" name="Picture 7" descr="Table&#10;&#10;Description automatically generated">
            <a:extLst>
              <a:ext uri="{FF2B5EF4-FFF2-40B4-BE49-F238E27FC236}">
                <a16:creationId xmlns:a16="http://schemas.microsoft.com/office/drawing/2014/main" id="{71E53B69-6C0A-4A31-B05E-D5826D36410C}"/>
              </a:ext>
            </a:extLst>
          </p:cNvPr>
          <p:cNvPicPr>
            <a:picLocks noChangeAspect="1"/>
          </p:cNvPicPr>
          <p:nvPr/>
        </p:nvPicPr>
        <p:blipFill rotWithShape="1">
          <a:blip r:embed="rId4"/>
          <a:srcRect b="80840"/>
          <a:stretch/>
        </p:blipFill>
        <p:spPr>
          <a:xfrm>
            <a:off x="1312525" y="900379"/>
            <a:ext cx="10710750" cy="1021727"/>
          </a:xfrm>
          <a:prstGeom prst="rect">
            <a:avLst/>
          </a:prstGeom>
          <a:ln w="9525">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96269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6C75E6C-D460-49AC-84D9-38A9F480B8A9}"/>
              </a:ext>
            </a:extLst>
          </p:cNvPr>
          <p:cNvSpPr>
            <a:spLocks noGrp="1"/>
          </p:cNvSpPr>
          <p:nvPr>
            <p:ph type="body" sz="quarter" idx="10"/>
          </p:nvPr>
        </p:nvSpPr>
        <p:spPr>
          <a:xfrm>
            <a:off x="1249033" y="861790"/>
            <a:ext cx="3640467" cy="5814783"/>
          </a:xfrm>
        </p:spPr>
        <p:txBody>
          <a:bodyPr/>
          <a:lstStyle/>
          <a:p>
            <a:r>
              <a:rPr lang="en-US" dirty="0"/>
              <a:t>Presenter Info Tab</a:t>
            </a:r>
          </a:p>
          <a:p>
            <a:r>
              <a:rPr lang="en-US" dirty="0"/>
              <a:t>OUTLINE and NOTES Tab</a:t>
            </a:r>
          </a:p>
          <a:p>
            <a:r>
              <a:rPr lang="en-US" dirty="0"/>
              <a:t>Slide controls</a:t>
            </a:r>
          </a:p>
          <a:p>
            <a:pPr lvl="1"/>
            <a:r>
              <a:rPr lang="en-US" dirty="0"/>
              <a:t>Play</a:t>
            </a:r>
          </a:p>
          <a:p>
            <a:pPr lvl="1"/>
            <a:r>
              <a:rPr lang="en-US" dirty="0"/>
              <a:t>Pause</a:t>
            </a:r>
          </a:p>
          <a:p>
            <a:pPr lvl="1"/>
            <a:r>
              <a:rPr lang="en-US" dirty="0"/>
              <a:t>Replay slide</a:t>
            </a:r>
          </a:p>
          <a:p>
            <a:pPr lvl="1"/>
            <a:r>
              <a:rPr lang="en-US" dirty="0"/>
              <a:t>Audio levels</a:t>
            </a:r>
          </a:p>
          <a:p>
            <a:pPr lvl="1"/>
            <a:r>
              <a:rPr lang="en-US" dirty="0"/>
              <a:t>Expand</a:t>
            </a:r>
          </a:p>
          <a:p>
            <a:pPr lvl="1"/>
            <a:r>
              <a:rPr lang="en-US" dirty="0"/>
              <a:t>NEXT</a:t>
            </a:r>
          </a:p>
          <a:p>
            <a:pPr lvl="1"/>
            <a:r>
              <a:rPr lang="en-US" dirty="0"/>
              <a:t>PREV</a:t>
            </a:r>
          </a:p>
          <a:p>
            <a:endParaRPr lang="en-US" dirty="0"/>
          </a:p>
          <a:p>
            <a:endParaRPr lang="en-US" dirty="0"/>
          </a:p>
        </p:txBody>
      </p:sp>
      <p:sp>
        <p:nvSpPr>
          <p:cNvPr id="3" name="Text Placeholder 2">
            <a:extLst>
              <a:ext uri="{FF2B5EF4-FFF2-40B4-BE49-F238E27FC236}">
                <a16:creationId xmlns:a16="http://schemas.microsoft.com/office/drawing/2014/main" id="{D6783DF8-5F4D-4DD9-9A58-F741709BA87C}"/>
              </a:ext>
            </a:extLst>
          </p:cNvPr>
          <p:cNvSpPr>
            <a:spLocks noGrp="1"/>
          </p:cNvSpPr>
          <p:nvPr>
            <p:ph type="body" sz="quarter" idx="12"/>
          </p:nvPr>
        </p:nvSpPr>
        <p:spPr/>
        <p:txBody>
          <a:bodyPr>
            <a:normAutofit lnSpcReduction="10000"/>
          </a:bodyPr>
          <a:lstStyle/>
          <a:p>
            <a:r>
              <a:rPr lang="en-US" sz="3200" dirty="0"/>
              <a:t>Guidelines to Optimize your Learning Experience</a:t>
            </a:r>
          </a:p>
        </p:txBody>
      </p:sp>
      <p:pic>
        <p:nvPicPr>
          <p:cNvPr id="4" name="Picture 3">
            <a:extLst>
              <a:ext uri="{FF2B5EF4-FFF2-40B4-BE49-F238E27FC236}">
                <a16:creationId xmlns:a16="http://schemas.microsoft.com/office/drawing/2014/main" id="{BD324FED-09D5-4B6E-8AD6-1C1110D96A8C}"/>
              </a:ext>
            </a:extLst>
          </p:cNvPr>
          <p:cNvPicPr>
            <a:picLocks noChangeAspect="1"/>
          </p:cNvPicPr>
          <p:nvPr/>
        </p:nvPicPr>
        <p:blipFill>
          <a:blip r:embed="rId4"/>
          <a:stretch>
            <a:fillRect/>
          </a:stretch>
        </p:blipFill>
        <p:spPr>
          <a:xfrm>
            <a:off x="5029200" y="861791"/>
            <a:ext cx="6994073" cy="3942538"/>
          </a:xfrm>
          <a:prstGeom prst="rect">
            <a:avLst/>
          </a:prstGeom>
          <a:ln w="12700">
            <a:solidFill>
              <a:schemeClr val="tx1"/>
            </a:solidFill>
          </a:ln>
          <a:effectLst>
            <a:outerShdw blurRad="292100" dist="139700" dir="2700000" algn="tl" rotWithShape="0">
              <a:srgbClr val="333333">
                <a:alpha val="65000"/>
              </a:srgbClr>
            </a:outerShdw>
          </a:effectLst>
        </p:spPr>
      </p:pic>
      <p:sp>
        <p:nvSpPr>
          <p:cNvPr id="9" name="Freeform: Shape 8">
            <a:extLst>
              <a:ext uri="{FF2B5EF4-FFF2-40B4-BE49-F238E27FC236}">
                <a16:creationId xmlns:a16="http://schemas.microsoft.com/office/drawing/2014/main" id="{76958D8A-72F8-4D56-AD80-6336453D8B05}"/>
              </a:ext>
            </a:extLst>
          </p:cNvPr>
          <p:cNvSpPr/>
          <p:nvPr/>
        </p:nvSpPr>
        <p:spPr>
          <a:xfrm>
            <a:off x="11099799" y="4156629"/>
            <a:ext cx="673101" cy="415371"/>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91163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Overcome Resistance to Change </a:t>
            </a:r>
          </a:p>
          <a:p>
            <a:endParaRPr lang="en-US" dirty="0"/>
          </a:p>
          <a:p>
            <a:endParaRPr lang="en-US" dirty="0"/>
          </a:p>
          <a:p>
            <a:endParaRPr lang="en-US" dirty="0"/>
          </a:p>
          <a:p>
            <a:pPr lvl="1"/>
            <a:endParaRPr lang="en-US" dirty="0"/>
          </a:p>
        </p:txBody>
      </p:sp>
      <p:pic>
        <p:nvPicPr>
          <p:cNvPr id="8" name="Picture 7" descr="Table&#10;&#10;Description automatically generated">
            <a:extLst>
              <a:ext uri="{FF2B5EF4-FFF2-40B4-BE49-F238E27FC236}">
                <a16:creationId xmlns:a16="http://schemas.microsoft.com/office/drawing/2014/main" id="{71E53B69-6C0A-4A31-B05E-D5826D36410C}"/>
              </a:ext>
            </a:extLst>
          </p:cNvPr>
          <p:cNvPicPr>
            <a:picLocks noChangeAspect="1"/>
          </p:cNvPicPr>
          <p:nvPr/>
        </p:nvPicPr>
        <p:blipFill rotWithShape="1">
          <a:blip r:embed="rId4"/>
          <a:srcRect b="69991"/>
          <a:stretch/>
        </p:blipFill>
        <p:spPr>
          <a:xfrm>
            <a:off x="1312525" y="900379"/>
            <a:ext cx="10710750" cy="1600225"/>
          </a:xfrm>
          <a:prstGeom prst="rect">
            <a:avLst/>
          </a:prstGeom>
          <a:ln w="9525">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38631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Overcome Resistance to Change </a:t>
            </a:r>
          </a:p>
          <a:p>
            <a:endParaRPr lang="en-US" dirty="0"/>
          </a:p>
          <a:p>
            <a:endParaRPr lang="en-US" dirty="0"/>
          </a:p>
          <a:p>
            <a:endParaRPr lang="en-US" dirty="0"/>
          </a:p>
          <a:p>
            <a:pPr lvl="1"/>
            <a:endParaRPr lang="en-US" dirty="0"/>
          </a:p>
        </p:txBody>
      </p:sp>
      <p:pic>
        <p:nvPicPr>
          <p:cNvPr id="8" name="Picture 7" descr="Table&#10;&#10;Description automatically generated">
            <a:extLst>
              <a:ext uri="{FF2B5EF4-FFF2-40B4-BE49-F238E27FC236}">
                <a16:creationId xmlns:a16="http://schemas.microsoft.com/office/drawing/2014/main" id="{71E53B69-6C0A-4A31-B05E-D5826D36410C}"/>
              </a:ext>
            </a:extLst>
          </p:cNvPr>
          <p:cNvPicPr>
            <a:picLocks noChangeAspect="1"/>
          </p:cNvPicPr>
          <p:nvPr/>
        </p:nvPicPr>
        <p:blipFill rotWithShape="1">
          <a:blip r:embed="rId4"/>
          <a:srcRect b="52581"/>
          <a:stretch/>
        </p:blipFill>
        <p:spPr>
          <a:xfrm>
            <a:off x="1312525" y="900379"/>
            <a:ext cx="10710750" cy="2528621"/>
          </a:xfrm>
          <a:prstGeom prst="rect">
            <a:avLst/>
          </a:prstGeom>
          <a:ln w="9525">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23054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Overcome Resistance to Change </a:t>
            </a:r>
          </a:p>
          <a:p>
            <a:endParaRPr lang="en-US" dirty="0"/>
          </a:p>
          <a:p>
            <a:endParaRPr lang="en-US" dirty="0"/>
          </a:p>
          <a:p>
            <a:endParaRPr lang="en-US" dirty="0"/>
          </a:p>
          <a:p>
            <a:pPr lvl="1"/>
            <a:endParaRPr lang="en-US" dirty="0"/>
          </a:p>
        </p:txBody>
      </p:sp>
      <p:pic>
        <p:nvPicPr>
          <p:cNvPr id="8" name="Picture 7" descr="Table&#10;&#10;Description automatically generated">
            <a:extLst>
              <a:ext uri="{FF2B5EF4-FFF2-40B4-BE49-F238E27FC236}">
                <a16:creationId xmlns:a16="http://schemas.microsoft.com/office/drawing/2014/main" id="{71E53B69-6C0A-4A31-B05E-D5826D36410C}"/>
              </a:ext>
            </a:extLst>
          </p:cNvPr>
          <p:cNvPicPr>
            <a:picLocks noChangeAspect="1"/>
          </p:cNvPicPr>
          <p:nvPr/>
        </p:nvPicPr>
        <p:blipFill rotWithShape="1">
          <a:blip r:embed="rId4"/>
          <a:srcRect b="36395"/>
          <a:stretch/>
        </p:blipFill>
        <p:spPr>
          <a:xfrm>
            <a:off x="1312525" y="900379"/>
            <a:ext cx="10710750" cy="3391703"/>
          </a:xfrm>
          <a:prstGeom prst="rect">
            <a:avLst/>
          </a:prstGeom>
          <a:ln w="9525">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78124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Overcome Resistance to Change </a:t>
            </a:r>
          </a:p>
          <a:p>
            <a:endParaRPr lang="en-US" dirty="0"/>
          </a:p>
          <a:p>
            <a:endParaRPr lang="en-US" dirty="0"/>
          </a:p>
          <a:p>
            <a:endParaRPr lang="en-US" dirty="0"/>
          </a:p>
          <a:p>
            <a:pPr lvl="1"/>
            <a:endParaRPr lang="en-US" dirty="0"/>
          </a:p>
        </p:txBody>
      </p:sp>
      <p:pic>
        <p:nvPicPr>
          <p:cNvPr id="8" name="Picture 7" descr="Table&#10;&#10;Description automatically generated">
            <a:extLst>
              <a:ext uri="{FF2B5EF4-FFF2-40B4-BE49-F238E27FC236}">
                <a16:creationId xmlns:a16="http://schemas.microsoft.com/office/drawing/2014/main" id="{71E53B69-6C0A-4A31-B05E-D5826D36410C}"/>
              </a:ext>
            </a:extLst>
          </p:cNvPr>
          <p:cNvPicPr>
            <a:picLocks noChangeAspect="1"/>
          </p:cNvPicPr>
          <p:nvPr/>
        </p:nvPicPr>
        <p:blipFill rotWithShape="1">
          <a:blip r:embed="rId4"/>
          <a:srcRect b="26597"/>
          <a:stretch/>
        </p:blipFill>
        <p:spPr>
          <a:xfrm>
            <a:off x="1312525" y="900379"/>
            <a:ext cx="10710750" cy="3914217"/>
          </a:xfrm>
          <a:prstGeom prst="rect">
            <a:avLst/>
          </a:prstGeom>
          <a:ln w="9525">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62975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Overcome Resistance to Change </a:t>
            </a:r>
          </a:p>
          <a:p>
            <a:endParaRPr lang="en-US" dirty="0"/>
          </a:p>
          <a:p>
            <a:endParaRPr lang="en-US" dirty="0"/>
          </a:p>
          <a:p>
            <a:endParaRPr lang="en-US" dirty="0"/>
          </a:p>
          <a:p>
            <a:pPr lvl="1"/>
            <a:endParaRPr lang="en-US" dirty="0"/>
          </a:p>
        </p:txBody>
      </p:sp>
      <p:pic>
        <p:nvPicPr>
          <p:cNvPr id="8" name="Picture 7" descr="Table&#10;&#10;Description automatically generated">
            <a:extLst>
              <a:ext uri="{FF2B5EF4-FFF2-40B4-BE49-F238E27FC236}">
                <a16:creationId xmlns:a16="http://schemas.microsoft.com/office/drawing/2014/main" id="{71E53B69-6C0A-4A31-B05E-D5826D36410C}"/>
              </a:ext>
            </a:extLst>
          </p:cNvPr>
          <p:cNvPicPr>
            <a:picLocks noChangeAspect="1"/>
          </p:cNvPicPr>
          <p:nvPr/>
        </p:nvPicPr>
        <p:blipFill rotWithShape="1">
          <a:blip r:embed="rId4"/>
          <a:srcRect b="10499"/>
          <a:stretch/>
        </p:blipFill>
        <p:spPr>
          <a:xfrm>
            <a:off x="1312525" y="900379"/>
            <a:ext cx="10710750" cy="4772633"/>
          </a:xfrm>
          <a:prstGeom prst="rect">
            <a:avLst/>
          </a:prstGeom>
          <a:ln w="9525">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36415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Overcome Resistance to Change </a:t>
            </a:r>
          </a:p>
          <a:p>
            <a:endParaRPr lang="en-US" dirty="0"/>
          </a:p>
          <a:p>
            <a:endParaRPr lang="en-US" dirty="0"/>
          </a:p>
          <a:p>
            <a:endParaRPr lang="en-US" dirty="0"/>
          </a:p>
          <a:p>
            <a:pPr lvl="1"/>
            <a:endParaRPr lang="en-US" dirty="0"/>
          </a:p>
        </p:txBody>
      </p:sp>
      <p:pic>
        <p:nvPicPr>
          <p:cNvPr id="8" name="Picture 7" descr="Table&#10;&#10;Description automatically generated">
            <a:extLst>
              <a:ext uri="{FF2B5EF4-FFF2-40B4-BE49-F238E27FC236}">
                <a16:creationId xmlns:a16="http://schemas.microsoft.com/office/drawing/2014/main" id="{71E53B69-6C0A-4A31-B05E-D5826D36410C}"/>
              </a:ext>
            </a:extLst>
          </p:cNvPr>
          <p:cNvPicPr>
            <a:picLocks noChangeAspect="1"/>
          </p:cNvPicPr>
          <p:nvPr/>
        </p:nvPicPr>
        <p:blipFill>
          <a:blip r:embed="rId4"/>
          <a:stretch>
            <a:fillRect/>
          </a:stretch>
        </p:blipFill>
        <p:spPr>
          <a:xfrm>
            <a:off x="1312525" y="900379"/>
            <a:ext cx="10710750" cy="5332469"/>
          </a:xfrm>
          <a:prstGeom prst="rect">
            <a:avLst/>
          </a:prstGeom>
          <a:ln w="9525">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28882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7A0F0-9C48-4826-A63B-152BEC592676}"/>
              </a:ext>
            </a:extLst>
          </p:cNvPr>
          <p:cNvSpPr>
            <a:spLocks noGrp="1"/>
          </p:cNvSpPr>
          <p:nvPr>
            <p:ph type="body" sz="quarter" idx="10"/>
          </p:nvPr>
        </p:nvSpPr>
        <p:spPr>
          <a:xfrm>
            <a:off x="1249363" y="862013"/>
            <a:ext cx="4846637" cy="5815012"/>
          </a:xfrm>
        </p:spPr>
        <p:txBody>
          <a:bodyPr>
            <a:normAutofit/>
          </a:bodyPr>
          <a:lstStyle/>
          <a:p>
            <a:r>
              <a:rPr lang="en-US" sz="3200" dirty="0"/>
              <a:t>Ergonomics is all about problem solving!</a:t>
            </a:r>
          </a:p>
          <a:p>
            <a:pPr lvl="1"/>
            <a:r>
              <a:rPr lang="en-US" sz="2800" dirty="0"/>
              <a:t>Additional insight</a:t>
            </a:r>
          </a:p>
          <a:p>
            <a:r>
              <a:rPr lang="en-US" sz="3200" dirty="0"/>
              <a:t>Personal and professional satisfaction </a:t>
            </a:r>
          </a:p>
          <a:p>
            <a:pPr lvl="1"/>
            <a:r>
              <a:rPr lang="en-US" sz="2800" dirty="0"/>
              <a:t>Ergonomics principles and applications </a:t>
            </a:r>
          </a:p>
          <a:p>
            <a:pPr lvl="1"/>
            <a:r>
              <a:rPr lang="en-US" sz="2800" dirty="0"/>
              <a:t>True for you as well!</a:t>
            </a:r>
          </a:p>
          <a:p>
            <a:r>
              <a:rPr lang="en-US" sz="3200" dirty="0"/>
              <a:t>Thanks for your time and attention!</a:t>
            </a:r>
          </a:p>
          <a:p>
            <a:endParaRPr lang="en-US" sz="3200" dirty="0"/>
          </a:p>
        </p:txBody>
      </p:sp>
      <p:sp>
        <p:nvSpPr>
          <p:cNvPr id="4" name="Text Placeholder 3">
            <a:extLst>
              <a:ext uri="{FF2B5EF4-FFF2-40B4-BE49-F238E27FC236}">
                <a16:creationId xmlns:a16="http://schemas.microsoft.com/office/drawing/2014/main" id="{0E623A82-DC28-4355-9756-E73EB285FBE9}"/>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Ergonomics and Problem Solving</a:t>
            </a:r>
          </a:p>
          <a:p>
            <a:endParaRPr lang="en-US" dirty="0"/>
          </a:p>
        </p:txBody>
      </p:sp>
      <p:pic>
        <p:nvPicPr>
          <p:cNvPr id="13" name="Picture Placeholder 12" descr="A person working on a machine&#10;&#10;Description automatically generated with medium confidence">
            <a:extLst>
              <a:ext uri="{FF2B5EF4-FFF2-40B4-BE49-F238E27FC236}">
                <a16:creationId xmlns:a16="http://schemas.microsoft.com/office/drawing/2014/main" id="{262D2A33-619A-4A6C-BEFB-34D0FE24A203}"/>
              </a:ext>
            </a:extLst>
          </p:cNvPr>
          <p:cNvPicPr>
            <a:picLocks noGrp="1" noChangeAspect="1"/>
          </p:cNvPicPr>
          <p:nvPr>
            <p:ph type="pic" sz="quarter" idx="11"/>
          </p:nvPr>
        </p:nvPicPr>
        <p:blipFill>
          <a:blip r:embed="rId4"/>
          <a:srcRect l="8942" r="8942"/>
          <a:stretch>
            <a:fillRect/>
          </a:stretch>
        </p:blipFill>
        <p:spPr>
          <a:xfrm>
            <a:off x="6096000" y="990600"/>
            <a:ext cx="5927725" cy="5422900"/>
          </a:xfrm>
        </p:spPr>
      </p:pic>
    </p:spTree>
    <p:custDataLst>
      <p:tags r:id="rId1"/>
    </p:custDataLst>
    <p:extLst>
      <p:ext uri="{BB962C8B-B14F-4D97-AF65-F5344CB8AC3E}">
        <p14:creationId xmlns:p14="http://schemas.microsoft.com/office/powerpoint/2010/main" val="2307687281"/>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50042C-A69F-4D9B-9B71-A52664034C58}"/>
              </a:ext>
            </a:extLst>
          </p:cNvPr>
          <p:cNvSpPr>
            <a:spLocks noGrp="1"/>
          </p:cNvSpPr>
          <p:nvPr>
            <p:ph type="body" sz="quarter" idx="10"/>
          </p:nvPr>
        </p:nvSpPr>
        <p:spPr>
          <a:xfrm>
            <a:off x="1194601" y="861789"/>
            <a:ext cx="10608193" cy="5814782"/>
          </a:xfrm>
        </p:spPr>
        <p:txBody>
          <a:bodyPr>
            <a:normAutofit fontScale="92500"/>
          </a:bodyPr>
          <a:lstStyle/>
          <a:p>
            <a:r>
              <a:rPr lang="en-US" sz="3200" dirty="0"/>
              <a:t>Mark A. Anderson, MA, PT, CPE</a:t>
            </a:r>
          </a:p>
          <a:p>
            <a:pPr lvl="1"/>
            <a:r>
              <a:rPr lang="en-US" sz="2800" dirty="0"/>
              <a:t>Founder of Minneapolis, Minnesota based ErgoSystems Consulting, LLC</a:t>
            </a:r>
          </a:p>
          <a:p>
            <a:pPr lvl="1"/>
            <a:r>
              <a:rPr lang="en-US" sz="2800" dirty="0"/>
              <a:t>Industrial Rehabilitation clinical practice in mid 1980’s led to interest in ergonomics</a:t>
            </a:r>
          </a:p>
          <a:p>
            <a:pPr lvl="1"/>
            <a:r>
              <a:rPr lang="en-US" sz="2800" dirty="0"/>
              <a:t>Since 1993 certified by Board of Certification in Professional Ergonomics as Certified Professional Ergonomist (</a:t>
            </a:r>
            <a:r>
              <a:rPr lang="en-US" sz="2800" dirty="0">
                <a:hlinkClick r:id="rId4"/>
              </a:rPr>
              <a:t>www.bcpe.com</a:t>
            </a:r>
            <a:r>
              <a:rPr lang="en-US" sz="2800" dirty="0"/>
              <a:t>)</a:t>
            </a:r>
          </a:p>
          <a:p>
            <a:pPr lvl="1"/>
            <a:r>
              <a:rPr lang="en-US" sz="2800" dirty="0"/>
              <a:t>Consulted in ergonomics for over 30 years</a:t>
            </a:r>
          </a:p>
          <a:p>
            <a:pPr lvl="1"/>
            <a:r>
              <a:rPr lang="en-US" sz="2800" dirty="0"/>
              <a:t>Education</a:t>
            </a:r>
          </a:p>
          <a:p>
            <a:pPr lvl="2"/>
            <a:r>
              <a:rPr lang="en-US" sz="2400" dirty="0"/>
              <a:t>Bachelor of Science Degree from University of North Dakota Physical Therapy program</a:t>
            </a:r>
          </a:p>
          <a:p>
            <a:pPr lvl="2"/>
            <a:r>
              <a:rPr lang="en-US" sz="2400" dirty="0"/>
              <a:t>Master of Arts Degree in Physical Therapy from the University of Iowa</a:t>
            </a:r>
          </a:p>
          <a:p>
            <a:pPr lvl="1"/>
            <a:r>
              <a:rPr lang="en-US" sz="2800" dirty="0"/>
              <a:t>Worked with WorkWell developing Office and Manufacturing Ergonomics courses and the ERGONOMICS ON-DEMAND! series</a:t>
            </a:r>
          </a:p>
          <a:p>
            <a:endParaRPr lang="en-US" sz="3200" dirty="0"/>
          </a:p>
        </p:txBody>
      </p:sp>
      <p:sp>
        <p:nvSpPr>
          <p:cNvPr id="4" name="Text Placeholder 3">
            <a:extLst>
              <a:ext uri="{FF2B5EF4-FFF2-40B4-BE49-F238E27FC236}">
                <a16:creationId xmlns:a16="http://schemas.microsoft.com/office/drawing/2014/main" id="{1E98F599-1497-4AB7-AC60-52F320918F2D}"/>
              </a:ext>
            </a:extLst>
          </p:cNvPr>
          <p:cNvSpPr>
            <a:spLocks noGrp="1"/>
          </p:cNvSpPr>
          <p:nvPr>
            <p:ph type="body" sz="quarter" idx="12"/>
          </p:nvPr>
        </p:nvSpPr>
        <p:spPr/>
        <p:txBody>
          <a:bodyPr>
            <a:normAutofit fontScale="92500" lnSpcReduction="10000"/>
          </a:bodyPr>
          <a:lstStyle/>
          <a:p>
            <a:r>
              <a:rPr lang="en-US" dirty="0"/>
              <a:t>Instructor Background/Experience</a:t>
            </a:r>
          </a:p>
        </p:txBody>
      </p:sp>
    </p:spTree>
    <p:custDataLst>
      <p:tags r:id="rId1"/>
    </p:custDataLst>
    <p:extLst>
      <p:ext uri="{BB962C8B-B14F-4D97-AF65-F5344CB8AC3E}">
        <p14:creationId xmlns:p14="http://schemas.microsoft.com/office/powerpoint/2010/main" val="2162786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29A7C-C245-4B9A-955D-1E4E35ADEECB}"/>
              </a:ext>
            </a:extLst>
          </p:cNvPr>
          <p:cNvSpPr>
            <a:spLocks noGrp="1"/>
          </p:cNvSpPr>
          <p:nvPr>
            <p:ph type="body" sz="quarter" idx="10"/>
          </p:nvPr>
        </p:nvSpPr>
        <p:spPr>
          <a:xfrm>
            <a:off x="1249033" y="861789"/>
            <a:ext cx="6127127" cy="5814782"/>
          </a:xfrm>
        </p:spPr>
        <p:txBody>
          <a:bodyPr>
            <a:normAutofit/>
          </a:bodyPr>
          <a:lstStyle/>
          <a:p>
            <a:r>
              <a:rPr lang="en-US" sz="3200" dirty="0"/>
              <a:t>Mark Anderson</a:t>
            </a:r>
          </a:p>
          <a:p>
            <a:pPr lvl="1"/>
            <a:r>
              <a:rPr lang="en-US" sz="2800" dirty="0"/>
              <a:t>Certified Professional Ergonomist </a:t>
            </a:r>
          </a:p>
          <a:p>
            <a:pPr lvl="1"/>
            <a:r>
              <a:rPr lang="en-US" sz="2800" dirty="0"/>
              <a:t>Physical Therapist</a:t>
            </a:r>
          </a:p>
          <a:p>
            <a:pPr lvl="1"/>
            <a:r>
              <a:rPr lang="en-US" sz="2800" dirty="0"/>
              <a:t>30 plus years experience</a:t>
            </a:r>
          </a:p>
          <a:p>
            <a:r>
              <a:rPr lang="en-US" sz="3200" dirty="0"/>
              <a:t>Are you a “Problem Solver”?</a:t>
            </a:r>
          </a:p>
          <a:p>
            <a:pPr lvl="1"/>
            <a:r>
              <a:rPr lang="en-US" sz="2800" dirty="0"/>
              <a:t>Willing to bet you are</a:t>
            </a:r>
          </a:p>
          <a:p>
            <a:pPr lvl="1"/>
            <a:r>
              <a:rPr lang="en-US" sz="2800" dirty="0"/>
              <a:t>Gain satisfaction from analyzing situation</a:t>
            </a:r>
          </a:p>
          <a:p>
            <a:pPr lvl="1"/>
            <a:r>
              <a:rPr lang="en-US" sz="2800" dirty="0"/>
              <a:t>Coming up with ways to make it better</a:t>
            </a:r>
          </a:p>
          <a:p>
            <a:r>
              <a:rPr lang="en-US" sz="3200" dirty="0"/>
              <a:t>Core of ergonomics process!</a:t>
            </a:r>
          </a:p>
        </p:txBody>
      </p:sp>
      <p:sp>
        <p:nvSpPr>
          <p:cNvPr id="4" name="Text Placeholder 3">
            <a:extLst>
              <a:ext uri="{FF2B5EF4-FFF2-40B4-BE49-F238E27FC236}">
                <a16:creationId xmlns:a16="http://schemas.microsoft.com/office/drawing/2014/main" id="{641F3076-D96E-4417-90D4-CC44A59DA52D}"/>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Ergonomics Problem Solving Track!</a:t>
            </a:r>
          </a:p>
        </p:txBody>
      </p:sp>
      <p:pic>
        <p:nvPicPr>
          <p:cNvPr id="7" name="Picture 6" descr="A picture containing person, wall, person, older&#10;&#10;Description automatically generated">
            <a:extLst>
              <a:ext uri="{FF2B5EF4-FFF2-40B4-BE49-F238E27FC236}">
                <a16:creationId xmlns:a16="http://schemas.microsoft.com/office/drawing/2014/main" id="{28FAC8CF-02B9-4C1D-8C19-FB1169E93E70}"/>
              </a:ext>
            </a:extLst>
          </p:cNvPr>
          <p:cNvPicPr>
            <a:picLocks noChangeAspect="1"/>
          </p:cNvPicPr>
          <p:nvPr/>
        </p:nvPicPr>
        <p:blipFill rotWithShape="1">
          <a:blip r:embed="rId4"/>
          <a:srcRect t="9316" b="18393"/>
          <a:stretch/>
        </p:blipFill>
        <p:spPr>
          <a:xfrm>
            <a:off x="7940040" y="945609"/>
            <a:ext cx="3952580" cy="4286110"/>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person, indoor, preparing&#10;&#10;Description automatically generated">
            <a:extLst>
              <a:ext uri="{FF2B5EF4-FFF2-40B4-BE49-F238E27FC236}">
                <a16:creationId xmlns:a16="http://schemas.microsoft.com/office/drawing/2014/main" id="{9E3DB1BA-7631-4E24-831F-F4B9ECED8B06}"/>
              </a:ext>
            </a:extLst>
          </p:cNvPr>
          <p:cNvPicPr>
            <a:picLocks noChangeAspect="1"/>
          </p:cNvPicPr>
          <p:nvPr/>
        </p:nvPicPr>
        <p:blipFill>
          <a:blip r:embed="rId5"/>
          <a:stretch>
            <a:fillRect/>
          </a:stretch>
        </p:blipFill>
        <p:spPr>
          <a:xfrm>
            <a:off x="7376160" y="945609"/>
            <a:ext cx="4516460" cy="335749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84862234"/>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500"/>
                                        <p:tgtEl>
                                          <p:spTgt spid="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fade">
                                      <p:cBhvr>
                                        <p:cTn id="46" dur="500"/>
                                        <p:tgtEl>
                                          <p:spTgt spid="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fade">
                                      <p:cBhvr>
                                        <p:cTn id="51" dur="5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183AA5-D458-47CB-9A79-1D80D31F0DA7}"/>
              </a:ext>
            </a:extLst>
          </p:cNvPr>
          <p:cNvSpPr>
            <a:spLocks noGrp="1"/>
          </p:cNvSpPr>
          <p:nvPr>
            <p:ph type="body" sz="quarter" idx="10"/>
          </p:nvPr>
        </p:nvSpPr>
        <p:spPr>
          <a:xfrm>
            <a:off x="1249033" y="861789"/>
            <a:ext cx="5129079" cy="5814782"/>
          </a:xfrm>
        </p:spPr>
        <p:txBody>
          <a:bodyPr>
            <a:normAutofit lnSpcReduction="10000"/>
          </a:bodyPr>
          <a:lstStyle/>
          <a:p>
            <a:r>
              <a:rPr lang="en-US" dirty="0"/>
              <a:t>Overpacking</a:t>
            </a:r>
          </a:p>
          <a:p>
            <a:pPr lvl="1"/>
            <a:r>
              <a:rPr lang="en-US" dirty="0"/>
              <a:t>Smaller boxes put into a larger overpack box</a:t>
            </a:r>
          </a:p>
          <a:p>
            <a:pPr lvl="1"/>
            <a:r>
              <a:rPr lang="en-US" dirty="0"/>
              <a:t>Remove small boxes</a:t>
            </a:r>
          </a:p>
          <a:p>
            <a:pPr lvl="1"/>
            <a:r>
              <a:rPr lang="en-US" dirty="0"/>
              <a:t>Bottom layer having difficult time reaching way to bottom</a:t>
            </a:r>
          </a:p>
          <a:p>
            <a:r>
              <a:rPr lang="en-US" dirty="0"/>
              <a:t>Solution</a:t>
            </a:r>
          </a:p>
          <a:p>
            <a:pPr lvl="1"/>
            <a:r>
              <a:rPr lang="en-US" dirty="0"/>
              <a:t>Could actually get into overpack box</a:t>
            </a:r>
          </a:p>
          <a:p>
            <a:pPr lvl="1"/>
            <a:r>
              <a:rPr lang="en-US" dirty="0"/>
              <a:t>Working together much easier</a:t>
            </a:r>
          </a:p>
          <a:p>
            <a:r>
              <a:rPr lang="en-US" dirty="0"/>
              <a:t>‘Thinking out of box’ </a:t>
            </a:r>
          </a:p>
          <a:p>
            <a:pPr lvl="1"/>
            <a:r>
              <a:rPr lang="en-US" dirty="0"/>
              <a:t>These two literally got into box to solve their problem!</a:t>
            </a:r>
          </a:p>
          <a:p>
            <a:pPr lvl="1"/>
            <a:r>
              <a:rPr lang="en-US" dirty="0"/>
              <a:t>Long-term solution was overhead mounted suction lifting device</a:t>
            </a:r>
          </a:p>
          <a:p>
            <a:endParaRPr lang="en-US" dirty="0"/>
          </a:p>
        </p:txBody>
      </p:sp>
      <p:pic>
        <p:nvPicPr>
          <p:cNvPr id="13" name="Picture Placeholder 12">
            <a:extLst>
              <a:ext uri="{FF2B5EF4-FFF2-40B4-BE49-F238E27FC236}">
                <a16:creationId xmlns:a16="http://schemas.microsoft.com/office/drawing/2014/main" id="{65E41A95-1B91-48CD-817E-8ACBA5083C6E}"/>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1646" b="1646"/>
          <a:stretch/>
        </p:blipFill>
        <p:spPr>
          <a:xfrm>
            <a:off x="6509791" y="991364"/>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“Out of the box” </a:t>
            </a:r>
          </a:p>
          <a:p>
            <a:endParaRPr lang="en-US" dirty="0"/>
          </a:p>
        </p:txBody>
      </p:sp>
      <p:pic>
        <p:nvPicPr>
          <p:cNvPr id="7" name="Picture 6" descr="A picture containing text&#10;&#10;Description automatically generated">
            <a:extLst>
              <a:ext uri="{FF2B5EF4-FFF2-40B4-BE49-F238E27FC236}">
                <a16:creationId xmlns:a16="http://schemas.microsoft.com/office/drawing/2014/main" id="{20544DC8-F9F0-42BD-9629-5E6EEAFF40F1}"/>
              </a:ext>
            </a:extLst>
          </p:cNvPr>
          <p:cNvPicPr>
            <a:picLocks noChangeAspect="1"/>
          </p:cNvPicPr>
          <p:nvPr/>
        </p:nvPicPr>
        <p:blipFill rotWithShape="1">
          <a:blip r:embed="rId6"/>
          <a:srcRect l="20930" r="127" b="6223"/>
          <a:stretch/>
        </p:blipFill>
        <p:spPr>
          <a:xfrm>
            <a:off x="6378575" y="1026054"/>
            <a:ext cx="5645150" cy="5029427"/>
          </a:xfrm>
          <a:prstGeom prst="rect">
            <a:avLst/>
          </a:prstGeom>
          <a:ln>
            <a:noFill/>
          </a:ln>
          <a:effectLst>
            <a:outerShdw blurRad="292100" dist="139700" dir="2700000" algn="tl" rotWithShape="0">
              <a:srgbClr val="333333">
                <a:alpha val="65000"/>
              </a:srgbClr>
            </a:outerShdw>
          </a:effectLst>
        </p:spPr>
      </p:pic>
      <p:pic>
        <p:nvPicPr>
          <p:cNvPr id="11" name="Picture Placeholder 12">
            <a:extLst>
              <a:ext uri="{FF2B5EF4-FFF2-40B4-BE49-F238E27FC236}">
                <a16:creationId xmlns:a16="http://schemas.microsoft.com/office/drawing/2014/main" id="{C5A790CC-2A8E-46D2-939F-B57C68D1B69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4562" t="41111" b="1646"/>
          <a:stretch/>
        </p:blipFill>
        <p:spPr>
          <a:xfrm>
            <a:off x="6378575" y="1026053"/>
            <a:ext cx="5645150" cy="5022513"/>
          </a:xfrm>
          <a:prstGeom prst="rect">
            <a:avLst/>
          </a:prstGeom>
          <a:effectLst/>
        </p:spPr>
      </p:pic>
    </p:spTree>
    <p:custDataLst>
      <p:tags r:id="rId1"/>
    </p:custDataLst>
    <p:extLst>
      <p:ext uri="{BB962C8B-B14F-4D97-AF65-F5344CB8AC3E}">
        <p14:creationId xmlns:p14="http://schemas.microsoft.com/office/powerpoint/2010/main" val="1624552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par>
                                <p:cTn id="31" presetID="10" presetClass="exit" presetSubtype="0" fill="hold"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500"/>
                                        <p:tgtEl>
                                          <p:spTgt spid="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xEl>
                                              <p:pRg st="6" end="6"/>
                                            </p:txEl>
                                          </p:spTgt>
                                        </p:tgtEl>
                                        <p:attrNameLst>
                                          <p:attrName>style.visibility</p:attrName>
                                        </p:attrNameLst>
                                      </p:cBhvr>
                                      <p:to>
                                        <p:strVal val="visible"/>
                                      </p:to>
                                    </p:set>
                                    <p:animEffect transition="in" filter="fade">
                                      <p:cBhvr>
                                        <p:cTn id="46" dur="500"/>
                                        <p:tgtEl>
                                          <p:spTgt spid="8">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animEffect transition="in" filter="fade">
                                      <p:cBhvr>
                                        <p:cTn id="51" dur="500"/>
                                        <p:tgtEl>
                                          <p:spTgt spid="8">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xEl>
                                              <p:pRg st="8" end="8"/>
                                            </p:txEl>
                                          </p:spTgt>
                                        </p:tgtEl>
                                        <p:attrNameLst>
                                          <p:attrName>style.visibility</p:attrName>
                                        </p:attrNameLst>
                                      </p:cBhvr>
                                      <p:to>
                                        <p:strVal val="visible"/>
                                      </p:to>
                                    </p:set>
                                    <p:animEffect transition="in" filter="fade">
                                      <p:cBhvr>
                                        <p:cTn id="56" dur="500"/>
                                        <p:tgtEl>
                                          <p:spTgt spid="8">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Effect transition="in" filter="fade">
                                      <p:cBhvr>
                                        <p:cTn id="61" dur="500"/>
                                        <p:tgtEl>
                                          <p:spTgt spid="8">
                                            <p:txEl>
                                              <p:pRg st="9" end="9"/>
                                            </p:txEl>
                                          </p:spTgt>
                                        </p:tgtEl>
                                      </p:cBhvr>
                                    </p:animEffec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183AA5-D458-47CB-9A79-1D80D31F0DA7}"/>
              </a:ext>
            </a:extLst>
          </p:cNvPr>
          <p:cNvSpPr>
            <a:spLocks noGrp="1"/>
          </p:cNvSpPr>
          <p:nvPr>
            <p:ph type="body" sz="quarter" idx="10"/>
          </p:nvPr>
        </p:nvSpPr>
        <p:spPr/>
        <p:txBody>
          <a:bodyPr>
            <a:normAutofit/>
          </a:bodyPr>
          <a:lstStyle/>
          <a:p>
            <a:r>
              <a:rPr lang="en-US" sz="3600" dirty="0"/>
              <a:t>Collaborating</a:t>
            </a:r>
          </a:p>
          <a:p>
            <a:pPr lvl="1"/>
            <a:r>
              <a:rPr lang="en-US" sz="3200" dirty="0"/>
              <a:t>Individuals and organizations</a:t>
            </a:r>
          </a:p>
          <a:p>
            <a:pPr lvl="1"/>
            <a:r>
              <a:rPr lang="en-US" sz="3200" dirty="0"/>
              <a:t>Ergonomics problem solving process</a:t>
            </a:r>
          </a:p>
          <a:p>
            <a:pPr lvl="1"/>
            <a:r>
              <a:rPr lang="en-US" sz="3200" dirty="0"/>
              <a:t>Work very well </a:t>
            </a:r>
          </a:p>
          <a:p>
            <a:pPr lvl="1"/>
            <a:r>
              <a:rPr lang="en-US" sz="3200" dirty="0"/>
              <a:t>Not worked all that well</a:t>
            </a:r>
          </a:p>
          <a:p>
            <a:r>
              <a:rPr lang="en-US" sz="3600" dirty="0"/>
              <a:t>Important caveats</a:t>
            </a:r>
          </a:p>
          <a:p>
            <a:pPr lvl="1"/>
            <a:r>
              <a:rPr lang="en-US" sz="3200" dirty="0"/>
              <a:t>Improve success of problem solving</a:t>
            </a:r>
          </a:p>
        </p:txBody>
      </p:sp>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Ergonomics Problem Solving Caveats</a:t>
            </a:r>
          </a:p>
          <a:p>
            <a:endParaRPr lang="en-US" dirty="0"/>
          </a:p>
          <a:p>
            <a:endParaRPr lang="en-US" dirty="0"/>
          </a:p>
          <a:p>
            <a:endParaRPr lang="en-US" dirty="0"/>
          </a:p>
        </p:txBody>
      </p:sp>
      <p:pic>
        <p:nvPicPr>
          <p:cNvPr id="6" name="Picture Placeholder 5" descr="A picture containing outdoor, person&#10;&#10;Description automatically generated">
            <a:extLst>
              <a:ext uri="{FF2B5EF4-FFF2-40B4-BE49-F238E27FC236}">
                <a16:creationId xmlns:a16="http://schemas.microsoft.com/office/drawing/2014/main" id="{0FAF607A-A0A9-417D-BC1F-933FD931C302}"/>
              </a:ext>
            </a:extLst>
          </p:cNvPr>
          <p:cNvPicPr>
            <a:picLocks noGrp="1" noChangeAspect="1"/>
          </p:cNvPicPr>
          <p:nvPr>
            <p:ph type="pic" sz="quarter" idx="11"/>
          </p:nvPr>
        </p:nvPicPr>
        <p:blipFill>
          <a:blip r:embed="rId4"/>
          <a:srcRect l="21406" r="21406"/>
          <a:stretch>
            <a:fillRect/>
          </a:stretch>
        </p:blipFill>
        <p:spPr/>
      </p:pic>
    </p:spTree>
    <p:custDataLst>
      <p:tags r:id="rId1"/>
    </p:custDataLst>
    <p:extLst>
      <p:ext uri="{BB962C8B-B14F-4D97-AF65-F5344CB8AC3E}">
        <p14:creationId xmlns:p14="http://schemas.microsoft.com/office/powerpoint/2010/main" val="4175202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500"/>
                                        <p:tgtEl>
                                          <p:spTgt spid="8">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183AA5-D458-47CB-9A79-1D80D31F0DA7}"/>
              </a:ext>
            </a:extLst>
          </p:cNvPr>
          <p:cNvSpPr>
            <a:spLocks noGrp="1"/>
          </p:cNvSpPr>
          <p:nvPr>
            <p:ph type="body" sz="quarter" idx="10"/>
          </p:nvPr>
        </p:nvSpPr>
        <p:spPr/>
        <p:txBody>
          <a:bodyPr>
            <a:normAutofit/>
          </a:bodyPr>
          <a:lstStyle/>
          <a:p>
            <a:r>
              <a:rPr lang="en-US" sz="3600" dirty="0"/>
              <a:t>Systems Design</a:t>
            </a:r>
          </a:p>
          <a:p>
            <a:pPr lvl="1"/>
            <a:r>
              <a:rPr lang="en-US" sz="3200" dirty="0"/>
              <a:t>Toolbox on floor</a:t>
            </a:r>
          </a:p>
          <a:p>
            <a:pPr lvl="2"/>
            <a:r>
              <a:rPr lang="en-US" sz="2800" dirty="0"/>
              <a:t>Promote poor technique</a:t>
            </a:r>
          </a:p>
          <a:p>
            <a:r>
              <a:rPr lang="en-US" sz="3600" dirty="0"/>
              <a:t>Defined ergonomics</a:t>
            </a:r>
          </a:p>
          <a:p>
            <a:pPr lvl="1"/>
            <a:r>
              <a:rPr lang="en-US" sz="3200" dirty="0"/>
              <a:t>‘Changing the circumstances to change the response!’ </a:t>
            </a:r>
          </a:p>
          <a:p>
            <a:pPr lvl="1"/>
            <a:r>
              <a:rPr lang="en-US" sz="3200" dirty="0"/>
              <a:t>Successful response</a:t>
            </a:r>
          </a:p>
          <a:p>
            <a:pPr lvl="2"/>
            <a:r>
              <a:rPr lang="en-US" sz="2800" dirty="0"/>
              <a:t>Putting toolbox on bench at waist height</a:t>
            </a:r>
          </a:p>
        </p:txBody>
      </p:sp>
      <p:pic>
        <p:nvPicPr>
          <p:cNvPr id="14" name="Picture Placeholder 13" descr="A picture containing indoor, table, kitchen, counter&#10;&#10;Description automatically generated">
            <a:extLst>
              <a:ext uri="{FF2B5EF4-FFF2-40B4-BE49-F238E27FC236}">
                <a16:creationId xmlns:a16="http://schemas.microsoft.com/office/drawing/2014/main" id="{6F6E7EA7-9373-425B-B65F-6B7BA52A3BB8}"/>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1874" r="11874"/>
          <a:stretch>
            <a:fillRect/>
          </a:stretch>
        </p:blipFill>
        <p:spPr>
          <a:xfrm>
            <a:off x="6509791" y="991364"/>
            <a:ext cx="5513483" cy="521557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Ergonomics Problem Solving Caveats</a:t>
            </a:r>
          </a:p>
          <a:p>
            <a:endParaRPr lang="en-US" dirty="0"/>
          </a:p>
          <a:p>
            <a:endParaRPr lang="en-US" dirty="0"/>
          </a:p>
          <a:p>
            <a:endParaRPr lang="en-US" dirty="0"/>
          </a:p>
        </p:txBody>
      </p:sp>
      <p:pic>
        <p:nvPicPr>
          <p:cNvPr id="5" name="Picture Placeholder 13" descr="A picture containing indoor, table, kitchen, counter&#10;&#10;Description automatically generated">
            <a:extLst>
              <a:ext uri="{FF2B5EF4-FFF2-40B4-BE49-F238E27FC236}">
                <a16:creationId xmlns:a16="http://schemas.microsoft.com/office/drawing/2014/main" id="{A78E553C-43C8-4D39-A4CD-3D73F828FBC9}"/>
              </a:ext>
            </a:extLst>
          </p:cNvPr>
          <p:cNvPicPr>
            <a:picLocks noChangeAspect="1"/>
          </p:cNvPicPr>
          <p:nvPr/>
        </p:nvPicPr>
        <p:blipFill rotWithShape="1">
          <a:blip r:embed="rId4">
            <a:extLst>
              <a:ext uri="{28A0092B-C50C-407E-A947-70E740481C1C}">
                <a14:useLocalDpi xmlns:a14="http://schemas.microsoft.com/office/drawing/2010/main" val="0"/>
              </a:ext>
            </a:extLst>
          </a:blip>
          <a:srcRect l="34588" t="45253" r="33044" b="15409"/>
          <a:stretch/>
        </p:blipFill>
        <p:spPr>
          <a:xfrm>
            <a:off x="6522074" y="991364"/>
            <a:ext cx="5488916" cy="521557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28698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500"/>
                                        <p:tgtEl>
                                          <p:spTgt spid="8">
                                            <p:txEl>
                                              <p:pRg st="5" end="5"/>
                                            </p:txEl>
                                          </p:spTgt>
                                        </p:tgtEl>
                                      </p:cBhvr>
                                    </p:animEffect>
                                  </p:childTnLst>
                                </p:cTn>
                              </p:par>
                              <p:par>
                                <p:cTn id="34" presetID="10" presetClass="exit" presetSubtype="0" fill="hold"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183AA5-D458-47CB-9A79-1D80D31F0DA7}"/>
              </a:ext>
            </a:extLst>
          </p:cNvPr>
          <p:cNvSpPr>
            <a:spLocks noGrp="1"/>
          </p:cNvSpPr>
          <p:nvPr>
            <p:ph type="body" sz="quarter" idx="10"/>
          </p:nvPr>
        </p:nvSpPr>
        <p:spPr/>
        <p:txBody>
          <a:bodyPr>
            <a:noAutofit/>
          </a:bodyPr>
          <a:lstStyle/>
          <a:p>
            <a:r>
              <a:rPr lang="en-US" sz="3200" dirty="0"/>
              <a:t>Ten Ergonomics Principles</a:t>
            </a:r>
          </a:p>
          <a:p>
            <a:pPr lvl="1"/>
            <a:r>
              <a:rPr lang="en-US" sz="2800" dirty="0"/>
              <a:t>Introduction to Ergonomics Track</a:t>
            </a:r>
          </a:p>
          <a:p>
            <a:pPr lvl="1"/>
            <a:r>
              <a:rPr lang="en-US" sz="2800" dirty="0"/>
              <a:t>Systems Design approach</a:t>
            </a:r>
          </a:p>
          <a:p>
            <a:pPr lvl="1"/>
            <a:r>
              <a:rPr lang="en-US" sz="2800" dirty="0"/>
              <a:t>Apply concepts</a:t>
            </a:r>
          </a:p>
          <a:p>
            <a:r>
              <a:rPr lang="en-US" sz="3200" dirty="0"/>
              <a:t>Design dictates performance</a:t>
            </a:r>
          </a:p>
          <a:p>
            <a:pPr lvl="1"/>
            <a:r>
              <a:rPr lang="en-US" sz="2800" dirty="0"/>
              <a:t>Improve design of workstations, tools, equipment and work processes overall</a:t>
            </a:r>
          </a:p>
          <a:p>
            <a:endParaRPr lang="en-US" sz="3200" dirty="0"/>
          </a:p>
        </p:txBody>
      </p:sp>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Ergonomics Problem Solving Caveats</a:t>
            </a:r>
          </a:p>
          <a:p>
            <a:endParaRPr lang="en-US" dirty="0"/>
          </a:p>
          <a:p>
            <a:endParaRPr lang="en-US" dirty="0"/>
          </a:p>
          <a:p>
            <a:endParaRPr lang="en-US" dirty="0"/>
          </a:p>
        </p:txBody>
      </p:sp>
      <p:pic>
        <p:nvPicPr>
          <p:cNvPr id="7" name="Picture Placeholder 6" descr="Text&#10;&#10;Description automatically generated">
            <a:extLst>
              <a:ext uri="{FF2B5EF4-FFF2-40B4-BE49-F238E27FC236}">
                <a16:creationId xmlns:a16="http://schemas.microsoft.com/office/drawing/2014/main" id="{EDCD3A58-19B8-47B0-81EA-E2F1A0D641A1}"/>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ackgroundRemoval t="3699" b="96301" l="9023" r="92481">
                        <a14:foregroundMark x1="50977" y1="6077" x2="50977" y2="6077"/>
                        <a14:foregroundMark x1="46015" y1="5284" x2="46015" y2="5284"/>
                        <a14:foregroundMark x1="46015" y1="5284" x2="46015" y2="5284"/>
                        <a14:foregroundMark x1="45263" y1="4095" x2="45263" y2="4095"/>
                        <a14:foregroundMark x1="44812" y1="3699" x2="44812" y2="3699"/>
                        <a14:foregroundMark x1="17594" y1="12682" x2="17594" y2="12682"/>
                        <a14:foregroundMark x1="14887" y1="11096" x2="14887" y2="11096"/>
                        <a14:foregroundMark x1="28271" y1="11096" x2="16992" y2="9379"/>
                        <a14:foregroundMark x1="16992" y1="9379" x2="8571" y2="15852"/>
                        <a14:foregroundMark x1="8571" y1="15852" x2="9474" y2="48613"/>
                        <a14:foregroundMark x1="9474" y1="48613" x2="9023" y2="49934"/>
                        <a14:foregroundMark x1="10827" y1="52312" x2="9925" y2="93923"/>
                        <a14:foregroundMark x1="12180" y1="95773" x2="26917" y2="94980"/>
                        <a14:foregroundMark x1="26917" y1="94980" x2="65714" y2="96697"/>
                        <a14:foregroundMark x1="65714" y1="96697" x2="82406" y2="96433"/>
                        <a14:foregroundMark x1="82406" y1="96433" x2="85414" y2="95376"/>
                        <a14:foregroundMark x1="88421" y1="94320" x2="92481" y2="49670"/>
                        <a14:foregroundMark x1="92481" y1="49670" x2="86316" y2="20872"/>
                        <a14:foregroundMark x1="86316" y1="20872" x2="86917" y2="11757"/>
                        <a14:foregroundMark x1="86917" y1="11757" x2="67519" y2="10700"/>
                        <a14:foregroundMark x1="9474" y1="10304" x2="9474" y2="10304"/>
                        <a14:foregroundMark x1="11729" y1="12285" x2="11729" y2="12285"/>
                      </a14:backgroundRemoval>
                    </a14:imgEffect>
                  </a14:imgLayer>
                </a14:imgProps>
              </a:ext>
            </a:extLst>
          </a:blip>
          <a:srcRect l="-7868" r="-7868"/>
          <a:stretch/>
        </p:blipFill>
        <p:spPr>
          <a:xfrm rot="793085">
            <a:off x="6509791" y="991364"/>
            <a:ext cx="5513483" cy="5422900"/>
          </a:xfrm>
        </p:spPr>
      </p:pic>
    </p:spTree>
    <p:custDataLst>
      <p:tags r:id="rId1"/>
    </p:custDataLst>
    <p:extLst>
      <p:ext uri="{BB962C8B-B14F-4D97-AF65-F5344CB8AC3E}">
        <p14:creationId xmlns:p14="http://schemas.microsoft.com/office/powerpoint/2010/main" val="1406971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183AA5-D458-47CB-9A79-1D80D31F0DA7}"/>
              </a:ext>
            </a:extLst>
          </p:cNvPr>
          <p:cNvSpPr>
            <a:spLocks noGrp="1"/>
          </p:cNvSpPr>
          <p:nvPr>
            <p:ph type="body" sz="quarter" idx="10"/>
          </p:nvPr>
        </p:nvSpPr>
        <p:spPr>
          <a:xfrm>
            <a:off x="1249033" y="861789"/>
            <a:ext cx="5129079" cy="5814782"/>
          </a:xfrm>
        </p:spPr>
        <p:txBody>
          <a:bodyPr>
            <a:normAutofit lnSpcReduction="10000"/>
          </a:bodyPr>
          <a:lstStyle/>
          <a:p>
            <a:r>
              <a:rPr lang="en-US" dirty="0"/>
              <a:t>Understand and make productive use of human behavior</a:t>
            </a:r>
          </a:p>
          <a:p>
            <a:pPr lvl="1"/>
            <a:r>
              <a:rPr lang="en-US" dirty="0"/>
              <a:t>People watchers!</a:t>
            </a:r>
          </a:p>
          <a:p>
            <a:pPr lvl="1"/>
            <a:r>
              <a:rPr lang="en-US" dirty="0"/>
              <a:t>Fascinated by fellow human beings</a:t>
            </a:r>
          </a:p>
          <a:p>
            <a:r>
              <a:rPr lang="en-US" dirty="0"/>
              <a:t>Study of human behavior</a:t>
            </a:r>
          </a:p>
          <a:p>
            <a:pPr lvl="1"/>
            <a:r>
              <a:rPr lang="en-US" dirty="0"/>
              <a:t>Fascinating field of study</a:t>
            </a:r>
          </a:p>
          <a:p>
            <a:pPr lvl="1"/>
            <a:r>
              <a:rPr lang="en-US" dirty="0"/>
              <a:t>Frustrating field of study</a:t>
            </a:r>
          </a:p>
          <a:p>
            <a:pPr lvl="1"/>
            <a:r>
              <a:rPr lang="en-US" dirty="0"/>
              <a:t>Reasons why we do what we do</a:t>
            </a:r>
          </a:p>
          <a:p>
            <a:pPr lvl="1"/>
            <a:r>
              <a:rPr lang="en-US" dirty="0"/>
              <a:t>Just can’t figure out what they are!</a:t>
            </a:r>
          </a:p>
          <a:p>
            <a:pPr lvl="1"/>
            <a:r>
              <a:rPr lang="en-US" dirty="0"/>
              <a:t>Understand human behavior and use knowledge in productive way</a:t>
            </a:r>
          </a:p>
          <a:p>
            <a:pPr lvl="1"/>
            <a:r>
              <a:rPr lang="en-US" dirty="0"/>
              <a:t>Need to dig a little deeper</a:t>
            </a:r>
          </a:p>
        </p:txBody>
      </p:sp>
      <p:pic>
        <p:nvPicPr>
          <p:cNvPr id="6" name="Picture Placeholder 5" descr="Icon&#10;&#10;Description automatically generated">
            <a:extLst>
              <a:ext uri="{FF2B5EF4-FFF2-40B4-BE49-F238E27FC236}">
                <a16:creationId xmlns:a16="http://schemas.microsoft.com/office/drawing/2014/main" id="{5B42EB9A-4951-4B67-8D0B-6A6C5C63099B}"/>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2123" b="-15571"/>
          <a:stretch/>
        </p:blipFill>
        <p:spPr>
          <a:xfrm>
            <a:off x="5901755" y="1124096"/>
            <a:ext cx="6290245" cy="5552475"/>
          </a:xfrm>
        </p:spPr>
      </p:pic>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a:xfrm>
            <a:off x="1249033" y="50800"/>
            <a:ext cx="10774241" cy="558800"/>
          </a:xfrm>
        </p:spPr>
        <p:txBody>
          <a:bodyPr>
            <a:normAutofit fontScale="92500" lnSpcReduction="10000"/>
          </a:bodyPr>
          <a:lstStyle/>
          <a:p>
            <a:r>
              <a:rPr lang="en-US" dirty="0"/>
              <a:t>Ergonomics Problem Solving Caveats</a:t>
            </a:r>
          </a:p>
          <a:p>
            <a:endParaRPr lang="en-US" dirty="0"/>
          </a:p>
          <a:p>
            <a:endParaRPr lang="en-US" dirty="0"/>
          </a:p>
        </p:txBody>
      </p:sp>
    </p:spTree>
    <p:custDataLst>
      <p:tags r:id="rId1"/>
    </p:custDataLst>
    <p:extLst>
      <p:ext uri="{BB962C8B-B14F-4D97-AF65-F5344CB8AC3E}">
        <p14:creationId xmlns:p14="http://schemas.microsoft.com/office/powerpoint/2010/main" val="2548324915"/>
      </p:ext>
    </p:ext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183AA5-D458-47CB-9A79-1D80D31F0DA7}"/>
              </a:ext>
            </a:extLst>
          </p:cNvPr>
          <p:cNvSpPr>
            <a:spLocks noGrp="1"/>
          </p:cNvSpPr>
          <p:nvPr>
            <p:ph type="body" sz="quarter" idx="10"/>
          </p:nvPr>
        </p:nvSpPr>
        <p:spPr/>
        <p:txBody>
          <a:bodyPr>
            <a:normAutofit/>
          </a:bodyPr>
          <a:lstStyle/>
          <a:p>
            <a:r>
              <a:rPr lang="en-US" sz="3600" dirty="0"/>
              <a:t>Dump container</a:t>
            </a:r>
          </a:p>
          <a:p>
            <a:pPr lvl="1"/>
            <a:r>
              <a:rPr lang="en-US" sz="3200" dirty="0"/>
              <a:t>Workers manually push container and dump it</a:t>
            </a:r>
          </a:p>
          <a:p>
            <a:pPr lvl="1"/>
            <a:r>
              <a:rPr lang="en-US" sz="3200" dirty="0"/>
              <a:t>Chain hoist is available to use</a:t>
            </a:r>
          </a:p>
          <a:p>
            <a:pPr lvl="1"/>
            <a:r>
              <a:rPr lang="en-US" sz="3200" dirty="0"/>
              <a:t>How many people used chain hoist?</a:t>
            </a:r>
          </a:p>
          <a:p>
            <a:pPr lvl="1"/>
            <a:r>
              <a:rPr lang="en-US" sz="3200" dirty="0"/>
              <a:t>Zero! </a:t>
            </a:r>
          </a:p>
          <a:p>
            <a:r>
              <a:rPr lang="en-US" sz="3600" dirty="0"/>
              <a:t>Why does no one use it?</a:t>
            </a:r>
          </a:p>
        </p:txBody>
      </p:sp>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normAutofit fontScale="92500" lnSpcReduction="10000"/>
          </a:bodyPr>
          <a:lstStyle/>
          <a:p>
            <a:r>
              <a:rPr lang="en-US" dirty="0"/>
              <a:t>Ergonomics Problem Solving Caveats</a:t>
            </a:r>
          </a:p>
          <a:p>
            <a:endParaRPr lang="en-US" dirty="0"/>
          </a:p>
          <a:p>
            <a:endParaRPr lang="en-US" dirty="0"/>
          </a:p>
          <a:p>
            <a:endParaRPr lang="en-US" dirty="0"/>
          </a:p>
        </p:txBody>
      </p:sp>
      <p:pic>
        <p:nvPicPr>
          <p:cNvPr id="10" name="Picture 9">
            <a:extLst>
              <a:ext uri="{FF2B5EF4-FFF2-40B4-BE49-F238E27FC236}">
                <a16:creationId xmlns:a16="http://schemas.microsoft.com/office/drawing/2014/main" id="{8FDE9B20-9397-4DAB-BB4B-18D9046AEE86}"/>
              </a:ext>
            </a:extLst>
          </p:cNvPr>
          <p:cNvPicPr>
            <a:picLocks noChangeAspect="1"/>
          </p:cNvPicPr>
          <p:nvPr/>
        </p:nvPicPr>
        <p:blipFill>
          <a:blip r:embed="rId4"/>
          <a:stretch>
            <a:fillRect/>
          </a:stretch>
        </p:blipFill>
        <p:spPr>
          <a:xfrm>
            <a:off x="7304200" y="949809"/>
            <a:ext cx="3566160" cy="251729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001D440-F786-47A7-94FD-43B0B61F94B6}"/>
              </a:ext>
            </a:extLst>
          </p:cNvPr>
          <p:cNvPicPr>
            <a:picLocks noChangeAspect="1"/>
          </p:cNvPicPr>
          <p:nvPr/>
        </p:nvPicPr>
        <p:blipFill>
          <a:blip r:embed="rId5"/>
          <a:stretch>
            <a:fillRect/>
          </a:stretch>
        </p:blipFill>
        <p:spPr>
          <a:xfrm>
            <a:off x="7304200" y="3671206"/>
            <a:ext cx="3566160" cy="282775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441204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44E98743-D5D9-41B4-913B-98EFA3EE30C8}"/>
  <p:tag name="ISPRING_RESOURCE_FOLDER" val="H:\Clients\WorkWell\2021 ERGOD\Tracks\Ergonomics Problem Solving Track\PPT\ERGOD Ergonomics Problem Solving Track\"/>
  <p:tag name="ISPRING_PRESENTATION_PATH" val="H:\Clients\WorkWell\2021 ERGOD\Tracks\Ergonomics Problem Solving Track\PPT\ERGOD Ergonomics Problem Solving Track.pptx"/>
  <p:tag name="ISPRING_PROJECT_VERSION" val="9.3"/>
  <p:tag name="ISPRING_PROJECT_FOLDER_UPDATED" val="1"/>
  <p:tag name="ISPRING_SCREEN_RECS_UPDATED" val="H:\Clients\WorkWell\2021 ERGOD\Tracks\Ergonomics Problem Solving Track\PPT\ERGOD Ergonomics Problem Solving Track\"/>
  <p:tag name="ISPRING_FIRST_PUBLISH" val="1"/>
  <p:tag name="ISPRING_PRESENTER_PHOTO_0" val="png|iVBORw0KGgoAAAANSUhEUgAAAH0AAACWCAYAAADzA4dkAAAACXBIWXMAAA7EAAAOxAGVKw4bAAAK&#10;T2lDQ1BQaG90b3Nob3AgSUNDIHByb2ZpbGUAAHjanVNnVFPpFj333vRCS4iAlEtvUhUIIFJCi4AU&#10;kSYqIQkQSoghodkVUcERRUUEG8igiAOOjoCMFVEsDIoK2AfkIaKOg6OIisr74Xuja9a89+bN/rXX&#10;Pues852zzwfACAyWSDNRNYAMqUIeEeCDx8TG4eQuQIEKJHAAEAizZCFz/SMBAPh+PDwrIsAHvgAB&#10;eNMLCADATZvAMByH/w/qQplcAYCEAcB0kThLCIAUAEB6jkKmAEBGAYCdmCZTAKAEAGDLY2LjAFAt&#10;AGAnf+bTAICd+Jl7AQBblCEVAaCRACATZYhEAGg7AKzPVopFAFgwABRmS8Q5ANgtADBJV2ZIALC3&#10;AMDOEAuyAAgMADBRiIUpAAR7AGDIIyN4AISZABRG8lc88SuuEOcqAAB4mbI8uSQ5RYFbCC1xB1dX&#10;Lh4ozkkXKxQ2YQJhmkAuwnmZGTKBNA/g88wAAKCRFRHgg/P9eM4Ors7ONo62Dl8t6r8G/yJiYuP+&#10;5c+rcEAAAOF0ftH+LC+zGoA7BoBt/qIl7gRoXgugdfeLZrIPQLUAoOnaV/Nw+H48PEWhkLnZ2eXk&#10;5NhKxEJbYcpXff5nwl/AV/1s+X48/Pf14L7iJIEyXYFHBPjgwsz0TKUcz5IJhGLc5o9H/LcL//wd&#10;0yLESWK5WCoU41EScY5EmozzMqUiiUKSKcUl0v9k4t8s+wM+3zUAsGo+AXuRLahdYwP2SycQWHTA&#10;4vcAAPK7b8HUKAgDgGiD4c93/+8//UegJQCAZkmScQAAXkQkLlTKsz/HCAAARKCBKrBBG/TBGCzA&#10;BhzBBdzBC/xgNoRCJMTCQhBCCmSAHHJgKayCQiiGzbAdKmAv1EAdNMBRaIaTcA4uwlW4Dj1wD/ph&#10;CJ7BKLyBCQRByAgTYSHaiAFiilgjjggXmYX4IcFIBBKLJCDJiBRRIkuRNUgxUopUIFVIHfI9cgI5&#10;h1xGupE7yAAygvyGvEcxlIGyUT3UDLVDuag3GoRGogvQZHQxmo8WoJvQcrQaPYw2oefQq2gP2o8+&#10;Q8cwwOgYBzPEbDAuxsNCsTgsCZNjy7EirAyrxhqwVqwDu4n1Y8+xdwQSgUXACTYEd0IgYR5BSFhM&#10;WE7YSKggHCQ0EdoJNwkDhFHCJyKTqEu0JroR+cQYYjIxh1hILCPWEo8TLxB7iEPENyQSiUMyJ7mQ&#10;AkmxpFTSEtJG0m5SI+ksqZs0SBojk8naZGuyBzmULCAryIXkneTD5DPkG+Qh8lsKnWJAcaT4U+Io&#10;UspqShnlEOU05QZlmDJBVaOaUt2ooVQRNY9aQq2htlKvUYeoEzR1mjnNgxZJS6WtopXTGmgXaPdp&#10;r+h0uhHdlR5Ol9BX0svpR+iX6AP0dwwNhhWDx4hnKBmbGAcYZxl3GK+YTKYZ04sZx1QwNzHrmOeZ&#10;D5lvVVgqtip8FZHKCpVKlSaVGyovVKmqpqreqgtV81XLVI+pXlN9rkZVM1PjqQnUlqtVqp1Q61Mb&#10;U2epO6iHqmeob1Q/pH5Z/YkGWcNMw09DpFGgsV/jvMYgC2MZs3gsIWsNq4Z1gTXEJrHN2Xx2KruY&#10;/R27iz2qqaE5QzNKM1ezUvOUZj8H45hx+Jx0TgnnKKeX836K3hTvKeIpG6Y0TLkxZVxrqpaXllir&#10;SKtRq0frvTau7aedpr1Fu1n7gQ5Bx0onXCdHZ4/OBZ3nU9lT3acKpxZNPTr1ri6qa6UbobtEd79u&#10;p+6Ynr5egJ5Mb6feeb3n+hx9L/1U/W36p/VHDFgGswwkBtsMzhg8xTVxbzwdL8fb8VFDXcNAQ6Vh&#10;lWGX4YSRudE8o9VGjUYPjGnGXOMk423GbcajJgYmISZLTepN7ppSTbmmKaY7TDtMx83MzaLN1pk1&#10;mz0x1zLnm+eb15vft2BaeFostqi2uGVJsuRaplnutrxuhVo5WaVYVVpds0atna0l1rutu6cRp7lO&#10;k06rntZnw7Dxtsm2qbcZsOXYBtuutm22fWFnYhdnt8Wuw+6TvZN9un2N/T0HDYfZDqsdWh1+c7Ry&#10;FDpWOt6azpzuP33F9JbpL2dYzxDP2DPjthPLKcRpnVOb00dnF2e5c4PziIuJS4LLLpc+Lpsbxt3I&#10;veRKdPVxXeF60vWdm7Obwu2o26/uNu5p7ofcn8w0nymeWTNz0MPIQ+BR5dE/C5+VMGvfrH5PQ0+B&#10;Z7XnIy9jL5FXrdewt6V3qvdh7xc+9j5yn+M+4zw33jLeWV/MN8C3yLfLT8Nvnl+F30N/I/9k/3r/&#10;0QCngCUBZwOJgUGBWwL7+Hp8Ib+OPzrbZfay2e1BjKC5QRVBj4KtguXBrSFoyOyQrSH355jOkc5p&#10;DoVQfujW0Adh5mGLw34MJ4WHhVeGP45wiFga0TGXNXfR3ENz30T6RJZE3ptnMU85ry1KNSo+qi5q&#10;PNo3ujS6P8YuZlnM1VidWElsSxw5LiquNm5svt/87fOH4p3iC+N7F5gvyF1weaHOwvSFpxapLhIs&#10;OpZATIhOOJTwQRAqqBaMJfITdyWOCnnCHcJnIi/RNtGI2ENcKh5O8kgqTXqS7JG8NXkkxTOlLOW5&#10;hCepkLxMDUzdmzqeFpp2IG0yPTq9MYOSkZBxQqohTZO2Z+pn5mZ2y6xlhbL+xW6Lty8elQfJa7OQ&#10;rAVZLQq2QqboVFoo1yoHsmdlV2a/zYnKOZarnivN7cyzytuQN5zvn//tEsIS4ZK2pYZLVy0dWOa9&#10;rGo5sjxxedsK4xUFK4ZWBqw8uIq2Km3VT6vtV5eufr0mek1rgV7ByoLBtQFr6wtVCuWFfevc1+1d&#10;T1gvWd+1YfqGnRs+FYmKrhTbF5cVf9go3HjlG4dvyr+Z3JS0qavEuWTPZtJm6ebeLZ5bDpaql+aX&#10;Dm4N2dq0Dd9WtO319kXbL5fNKNu7g7ZDuaO/PLi8ZafJzs07P1SkVPRU+lQ27tLdtWHX+G7R7ht7&#10;vPY07NXbW7z3/T7JvttVAVVN1WbVZftJ+7P3P66Jqun4lvttXa1ObXHtxwPSA/0HIw6217nU1R3S&#10;PVRSj9Yr60cOxx++/p3vdy0NNg1VjZzG4iNwRHnk6fcJ3/ceDTradox7rOEH0x92HWcdL2pCmvKa&#10;RptTmvtbYlu6T8w+0dbq3nr8R9sfD5w0PFl5SvNUyWna6YLTk2fyz4ydlZ19fi753GDborZ752PO&#10;32oPb++6EHTh0kX/i+c7vDvOXPK4dPKy2+UTV7hXmq86X23qdOo8/pPTT8e7nLuarrlca7nuer21&#10;e2b36RueN87d9L158Rb/1tWeOT3dvfN6b/fF9/XfFt1+cif9zsu72Xcn7q28T7xf9EDtQdlD3YfV&#10;P1v+3Njv3H9qwHeg89HcR/cGhYPP/pH1jw9DBY+Zj8uGDYbrnjg+OTniP3L96fynQ89kzyaeF/6i&#10;/suuFxYvfvjV69fO0ZjRoZfyl5O/bXyl/erA6xmv28bCxh6+yXgzMV70VvvtwXfcdx3vo98PT+R8&#10;IH8o/2j5sfVT0Kf7kxmTk/8EA5jz/GMzLdsAADh2aVRYdFhNTDpjb20uYWRvYmUueG1wAAAAAAA8&#10;P3hwYWNrZXQgYmVnaW49Iu+7vyIgaWQ9Ilc1TTBNcENlaGlIenJlU3pOVGN6a2M5ZCI/Pgo8eDp4&#10;bXBtZXRhIHhtbG5zOng9ImFkb2JlOm5zOm1ldGEvIiB4OnhtcHRrPSJBZG9iZSBYTVAgQ29yZSA1&#10;LjUtYzAyMSA3OS4xNTQ5MTEsIDIwMTMvMTAvMjktMTE6NDc6MTYgICAgICAgICI+CiAgIDxyZGY6&#10;UkRGIHhtbG5zOnJkZj0iaHR0cDovL3d3dy53My5vcmcvMTk5OS8wMi8yMi1yZGYtc3ludGF4LW5z&#10;IyI+CiAgICAgIDxyZGY6RGVzY3JpcHRpb24gcmRmOmFib3V0PSIiCiAgICAgICAgICAgIHhtbG5z&#10;OnhtcD0iaHR0cDovL25zLmFkb2JlLmNvbS94YXAvMS4wLyIKICAgICAgICAgICAgeG1sbnM6ZGM9&#10;Imh0dHA6Ly9wdXJsLm9yZy9kYy9lbGVtZW50cy8xLjEvIgogICAgICAgICAgICB4bWxuczpwaG90&#10;b3Nob3A9Imh0dHA6Ly9ucy5hZG9iZS5jb20vcGhvdG9zaG9wLzEuMC8iCiAgICAgICAgICAgIHht&#10;bG5zOnhtcE1NPSJodHRwOi8vbnMuYWRvYmUuY29tL3hhcC8xLjAvbW0vIgogICAgICAgICAgICB4&#10;bWxuczpzdEV2dD0iaHR0cDovL25zLmFkb2JlLmNvbS94YXAvMS4wL3NUeXBlL1Jlc291cmNlRXZl&#10;bnQjIgogICAgICAgICAgICB4bWxuczp0aWZmPSJodHRwOi8vbnMuYWRvYmUuY29tL3RpZmYvMS4w&#10;LyIKICAgICAgICAgICAgeG1sbnM6ZXhpZj0iaHR0cDovL25zLmFkb2JlLmNvbS9leGlmLzEuMC8i&#10;PgogICAgICAgICA8eG1wOkNyZWF0b3JUb29sPkFkb2JlIFBob3Rvc2hvcCBFbGVtZW50cyAxMy4w&#10;IChXaW5kb3dzKTwveG1wOkNyZWF0b3JUb29sPgogICAgICAgICA8eG1wOkNyZWF0ZURhdGU+MjAy&#10;MC0xMi0wMVQwNzozMjozNS0wNjowMDwveG1wOkNyZWF0ZURhdGU+CiAgICAgICAgIDx4bXA6TW9k&#10;aWZ5RGF0ZT4yMDIwLTEyLTAxVDA3OjM3OjU1LTA2OjAwPC94bXA6TW9kaWZ5RGF0ZT4KICAgICAg&#10;ICAgPHhtcDpNZXRhZGF0YURhdGU+MjAyMC0xMi0wMVQwNzozNzo1NS0wNjowMDwveG1wOk1ldGFk&#10;YXRhRGF0ZT4KICAgICAgICAgPGRjOmZvcm1hdD5pbWFnZS9wbmc8L2RjOmZvcm1hdD4KICAgICAg&#10;ICAgPHBob3Rvc2hvcDpDb2xvck1vZGU+MzwvcGhvdG9zaG9wOkNvbG9yTW9kZT4KICAgICAgICAg&#10;PHBob3Rvc2hvcDpJQ0NQcm9maWxlPnNSR0IgSUVDNjE5NjYtMi4xPC9waG90b3Nob3A6SUNDUHJv&#10;ZmlsZT4KICAgICAgICAgPHhtcE1NOkluc3RhbmNlSUQ+eG1wLmlpZDowOWFkMDhjMy00ZjYwLTZi&#10;NGYtOGY0YS0yY2NiZjQ0ZDViNmI8L3htcE1NOkluc3RhbmNlSUQ+CiAgICAgICAgIDx4bXBNTTpE&#10;b2N1bWVudElEPnhtcC5kaWQ6MDlhZDA4YzMtNGY2MC02YjRmLThmNGEtMmNjYmY0NGQ1YjZiPC94&#10;bXBNTTpEb2N1bWVudElEPgogICAgICAgICA8eG1wTU06T3JpZ2luYWxEb2N1bWVudElEPnhtcC5k&#10;aWQ6MDlhZDA4YzMtNGY2MC02YjRmLThmNGEtMmNjYmY0NGQ1YjZiPC94bXBNTTpPcmlnaW5hbERv&#10;Y3VtZW50SUQ+CiAgICAgICAgIDx4bXBNTTpIaXN0b3J5PgogICAgICAgICAgICA8cmRmOlNlcT4K&#10;ICAgICAgICAgICAgICAgPHJkZjpsaSByZGY6cGFyc2VUeXBlPSJSZXNvdXJjZSI+CiAgICAgICAg&#10;ICAgICAgICAgIDxzdEV2dDphY3Rpb24+Y3JlYXRlZDwvc3RFdnQ6YWN0aW9uPgogICAgICAgICAg&#10;ICAgICAgICA8c3RFdnQ6aW5zdGFuY2VJRD54bXAuaWlkOjA5YWQwOGMzLTRmNjAtNmI0Zi04ZjRh&#10;LTJjY2JmNDRkNWI2Yjwvc3RFdnQ6aW5zdGFuY2VJRD4KICAgICAgICAgICAgICAgICAgPHN0RXZ0&#10;OndoZW4+MjAyMC0xMi0wMVQwNzozMjozNS0wNjowMDwvc3RFdnQ6d2hlbj4KICAgICAgICAgICAg&#10;ICAgICAgPHN0RXZ0OnNvZnR3YXJlQWdlbnQ+QWRvYmUgUGhvdG9zaG9wIEVsZW1lbnRzIDEzLjAg&#10;KFdpbmRvd3MpPC9zdEV2dDpzb2Z0d2FyZUFnZW50PgogICAgICAgICAgICAgICA8L3JkZjpsaT4K&#10;ICAgICAgICAgICAgPC9yZGY6U2VxPgogICAgICAgICA8L3htcE1NOkhpc3Rvcnk+CiAgICAgICAg&#10;IDx0aWZmOk9yaWVudGF0aW9uPjE8L3RpZmY6T3JpZW50YXRpb24+CiAgICAgICAgIDx0aWZmOlhS&#10;ZXNvbHV0aW9uPjk2MDAwMC8xMDAwMDwvdGlmZjpYUmVzb2x1dGlvbj4KICAgICAgICAgPHRpZmY6&#10;WVJlc29sdXRpb24+OTYwMDAwLzEwMDAwPC90aWZmOllSZXNvbHV0aW9uPgogICAgICAgICA8dGlm&#10;ZjpSZXNvbHV0aW9uVW5pdD4yPC90aWZmOlJlc29sdXRpb25Vbml0PgogICAgICAgICA8ZXhpZjpD&#10;b2xvclNwYWNlPjE8L2V4aWY6Q29sb3JTcGFjZT4KICAgICAgICAgPGV4aWY6UGl4ZWxYRGltZW5z&#10;aW9uPjEyNTwvZXhpZjpQaXhlbFhEaW1lbnNpb24+CiAgICAgICAgIDxleGlmOlBpeGVsWURpbWVu&#10;c2lvbj4xNTA8L2V4aWY6UGl4ZWxZRGltZW5zaW9uPgogICAgICA8L3JkZjpEZXNjcmlwdGlvbj4K&#10;ICAgPC9yZGY6UkRGPgo8L3g6eG1wbWV0YT4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KPD94cGFja2V0&#10;IGVuZD0idyI/PmKT+FIAAAAgY0hSTQAAeiUAAICDAAD5/wAAgOkAAHUwAADqYAAAOpgAABdvkl/F&#10;RgAATHtJREFUeNrsvXmsZNl93/c5y11qe/vrvac5C0mxh7ssipZkx5Ic2xwkiGMbRBwHSAjDsB0r&#10;cP7RXwLiBLYBATIMyLIN24GixFJsk5YcWZGoJdRibiIpivvMUMPhzPT0dE8vb6/lbuecX/44t+pV&#10;vX69zNYzFKeAQnXXq7p17/2e3/b9LUfxXfZ46qmnLgK87W1ve+J2nxGR+3Y+Sqn7fg/UHy9An7uY&#10;57oHFmsTkiRhc3PlD6Z/f/KpJ//K6uqJDwMEJR9D5NJod3d8dAHcT9BfD+C/o0H/0pe+dNE51+t0&#10;OlhrLyRJ/mFr9QWFxSYWm6QoBcbA/sEedVX10ix7tK5rEHl8ZW1zDFx66vKljwGP/+n3v//JlwO6&#10;UupVWSj3C/zvWNC/8IUvfEhr/ZE0TS+Aoa6LXq83eLTXHWCtJet08N7jQiDvZIhrEBGstXjvaYIn&#10;TVPq2jEpJo+Py+KJJ5759s8DLyDyPCI7H/4Lf0HuFahXSzvcD+DVdybgv/8hQf2YII918x7GGEKA&#10;breLUgqtNXknvg+QpilKCd57tNaEEPDeY9IEgOF4hGsCL9y89vVzmyefv7J149PnL1z4P7/97DM3&#10;fuT93xvuBZxX0yS81sCr70TAnciPKXhMa41Rln6/TwiQZRlaa5RSpFkHay0A1mrSNJ1JutYa5xxK&#10;KZRSVK6hLGuKsmRUTOpuv/d07ZqPfv3xx39pf3//ssDob3z4w+FOYLzafsBrCfx3BOif+OQnL0qo&#10;ekrUhU63/xHgsdRa0jSlGE9YX19Ha02WZVibzsBUSoFSGGMwWiPiMSZBa42IoNq/qXYR7OzvoU2C&#10;R9zly5evV039eeD/895/1Rjzwo988Psv3+k8v1OAf8OD/olP/d6HNPYjzhUXep1+L82yR5VSLA8G&#10;DIdD+t0eIYQZ6GmazxwrrTXGWowxaCXtQjCzmxlCmJmDpmmo6hrRhqIs2dnZkSTP6vF4vGeMua4J&#10;O4h8OsDHP/Ce9/z+dzLw6o0OuBHzYy5Ujw36y4goBoNBBCsIg8GAJEkoioJOHiV8qtKngEZ7HyBI&#10;lOr2M8YYRGS2OJwLpHlGWZbsHxwgIgQFzjkGy0tSTooQQmBvf+83AvyzD7znPb9+P4D/rgL9E5/6&#10;vQ9pkR9D8Zh3grUpy8vLeO9ZWlrCKr0AnjWKEEKUaq0BZq9NVZNlGQDeewCSJKp5DWhrwUNRV4QQ&#10;cMEjIjTO0ev1GBUTDNH2Awh8fHd/75/eD+C/a0D/vU996kNa9I95qR4TUXS7XUQZ0jQnT1KSJBIv&#10;0SmLN8a2nrqSsHCjBI8KMrPhWtsZKEopNAp0fBUVNUTtHCLx/alf4J2j0+3ivWdveIDAx5WEf/rI&#10;gw++psC/FqDbNyLgSvixoho+1u32o72tPZ1OHiWzfU4dNa3VzC5H0A9v1BRU0TJT96AgCBIEQQhK&#10;oUThpyRLCBACBBWBV3ExpGmKa2Ksv76yimj12PbODk8/+yy3A/7VIm3+WIP+id/7vQ81zv1Yr9d9&#10;rNvrUEwqQhCyvEuapiRJirVmYfXPAzx/g83UgxcDCpRyrfRFUFUIhwtD64izjiZCRAjikaBmx699&#10;wCQWazXaQO0aBku9x1Kbsr2/zfry+q/fD/Lm1XjoN8qJ/OYnPvGhclz+WJalj43HBZNxiVIGa1IG&#10;vQFpmpEkyYLNnjpsIjJ7Papep0TMTKW3qv44EHT71lRbmCOLS9MuCh9QInTzDmVZPGaT7CPfeOob&#10;F++mpl+qqn6tQrY3BOgf//jHL4qSj+iMx4qioC5KRgdjfOPJ05y6rmdgz6v2w0vQcyBqlDK3AK+C&#10;RFBFQCQ6M+1rG8AB4RZwDmN+QWvwjUNESJIEpVQkhur64qm1UxdfTSBfS3LmjSHpCb1yVFywOsFV&#10;jk6nR55HRi3LOiRJhubQdhtjZotggYg5xpGaLoZ5bXDcc/4409+ZP673/tAUOI+rG8rJJPID3d6j&#10;L968+ZHHv/nND90roHcC9bWmYd8YNl2ZCyK+B9A0DSITEpOQJBlFUdHp5RFko2dx+PyNExG8jzY6&#10;TFUzKkpxACTgxaOUHNp19C1AR0+9DWpEISoeQ0TIEoMmYKzCGIWxFhc8k2KE1pqlpcFjvU7Os1cv&#10;8+CZ87/+RuDY37Cg//Iv//JFre2Hu8v2UUGjrCHPc7IsZ2VplW4r8drEsMwauyDFUZI93nk0gSBC&#10;xDbaYK0UEPAyr7r14cLRFqUBY1FKUCii0m9Vf+sgBoEgYUb2iHMzHl9rDR24duPGYydPnBh/46lv&#10;XHrn2975xBuVA3ndQU87nYujSXFxsBRp1TxJWVpbZbnXJ0sy8jRriRaLiIcQSRdRAR8COviWgCkJ&#10;waMFjNIRQAGlQGmDMimtvx5BmsbgxoJVNF4wWqOMxRjbagMQFdVHog1KWmfRxIUUQgAV8M6xPBhQ&#10;jEcgzQUJtvdGZjpfV9B/7Td/80NB+Mjq0uqj47IgyzKW+gOy1OJ9Qx0EaRqCm3rgglWtTbdqJmVW&#10;K4z34AOIR4iqOYiglUYShROHGIu1BpMkYDRBBAG8KLTVKDMNBwUjao7EiTYf0aDDYijWXstoOGR1&#10;dZVnL79AVB1vgn7L4+d//ucvIuojSvFYWYzxrqHf7dFNMnTwBO8RFagd1EWJ+ApFoGrpVW1i+Jam&#10;KYltVWwQCAokSqhucSIogo0G3usAyiMS4me0RhlBzfm0Zs48KBGCBERo1YaaucAiAkGDCF5qcpux&#10;0u/20k56AfiDNyror9+SbJre9vVrF3p5h3I8QXsB11AXE8rREDcuaCYTXDEhlGOknCCT+PSjEfVw&#10;n3q4T3WwR7k/QsqGUDtwPpIvIkgwEAyE6NhpDl+n3jm61QoKPIKEqLaVi2GeEdBKzWL42z16vZjt&#10;U8Y8mifZh+8Wt393qneRC4OlQW9vdxu8QxsNdU3VOBxCLTre6PbGJzgSBdKmRpW2mECUxhBVNEAw&#10;MQkzDdUlSGufBZVENZ5qFdU7glcalCIgUYhFCMFHZ1A0KmgkKo/2Ka0KUTHkJxAkMBqNAMiyBOf8&#10;hZOra703QZ9X7T/7sxfRfLjT6Tx68/oNunmK9QaNID5QNTWh9riqxihNP89J0gRtDToBrU3UtDMe&#10;3SN40AqDYFR05kQJEhSIj165C7jGE4oKrEGlFp0m2DTDi6BMVN9KKXzL5AUVIGiCalHXkbefZwSn&#10;2b0YVhrqqnrTph99dFdWeuP9/QuTyQSjhExbtASMF5qioikmaK8wIlirSNo0apKkseypFWOlWils&#10;1bdg0O2ToBDiglBK0CIE3+C9xyshaIVKLUknJ806qNSiEou2hiABJzEqqJXCKIMS3YaC0akTdUj4&#10;hBDQGFwI+LqOC+dN0G95XOivrPSUUrEytS7pdnrgPH4ywRUlvSyn0+2Q25w8z0FrtM0wSayDmyZD&#10;RARpY28VoqdNCAgBJEq6qIDxAS2+JW3BO09d1vhRQWH26a+sYjsZIUvAKEQCTkWP0KtAigUBFRRB&#10;RRU/BXye7TOJITh5U9KPqnal1IeTLH10uH+ARpElKToIblygGk9Ha7pJQqoU2jvSJCHp9jFpNit+&#10;9N4TGhedJ6IUTlXsrBxKXMyVS5uY8T5KuveRdw/Rgw8IB5MK283Jl/uoToYkGtEQjIqao825exFC&#10;iN5+TPzEczmswHEQNFq/CfqCag9KLkjLnA16fTpZijsYg4/OmtaGRGlSZVDKoNEolYBKCGKicxYM&#10;gTDLuBkVQTAtpyYS2TWFILrNrmmFCgqjNfiAFkXwAY1QFhNCXROcI1nqons5JrVIiIvH0eBb8EXH&#10;UA57mDJtmgZrLTa1uDq8KelHH3VRYY1FKUWe54hzeOdIUeRphhVFp62QUcTEikkylLEt8RE9bBFF&#10;CBJDMasQHzn2Q/IkgIBXHq/Ba1BGxUUkEtk9IAQhCUJTFNSNw9clWdMn6XUwNnr5olOUDgSjon3X&#10;aYwctEaUJrUJk8kEmyZo/aZ6X3g4uGCytOe9J89zrLU041iDZrQmtwkWhVEaqw1KW6zS6BZAJCAh&#10;qmbtBSWCUgHfBIK4Ntft57JkgkcIiUYApaP8m5ZOCwKKQCdP0TWUTU0zqgnBgatIOl10YvAiNEqB&#10;jfmBpE3YTBsqpjV3AFVVkmXJm6ADfPSjH71otPpwEB4VEZaWlklCwGsda9VaFk7p6AwFS1uvLviy&#10;BOPAmOiphwguIVKpzvkZ6LSsnTFt9ky3WXOtQAlKYpyulUJrCCE6hAaPbTy1r/GTCXVbX2e7OShL&#10;aKlYI4JYhwo6no/WVFVDt9tHVPz9hjdBj0SJtT3nwwWlQBsTnbK6JktTQuUIZYVXFlESS9lCQPtY&#10;qRLqCq0bQitNM8/Zx+KH0ISF3Lg2EKZVNlqjbWTWlBZkeozIv0RGLnh0lpAYITQB5xzVpECcR1Ul&#10;dLu4lv4VwDhPMB6tA9JW1RhjqJpmoYjjTfUeCS+0VuRZN0qXMWAtTmsq5wgYlEkQUXgXY2tRCmtd&#10;S5dGOz4tg5pKtnP+MHWqFdprgvYYHW2sdtNUuSIYIRhF0AoRH2NuFcETq9E6QWlQ3uFcjSti0YQ3&#10;Cp1m5BJ75jyCD6C8Ic+6bWQg2CTBvwn64kOpWNYcAliTom1GIyO8FxyxHEnjcY0jiML5iiyJTYiG&#10;OSmSORIkeJTWoFoSpQ3HIhtH5OUBQSNaEAOiYwzvFW2qtfX0VeyWEUnbKADKuiZgsUGwYmbhIUaj&#10;tGZSjOh0OiRaEZq6Z2zyhk26vC6gOxcoG0duDQFF1ulSqJ3o/DSO4EqMsYSmwUtAS0IQH2nORGN0&#10;EhdIGx8bo9s6eL3QuSJaRSbONSiJ3SoixDSqU7gQiDRO7GANCjBgrEUnFmXjsQKBrJugtEZ7hS9q&#10;XJZBp0MggA/00oxQV6RpSsjzR0E+fHCw9cTS0sYTb4LePpIkQc9VsETVH9uJQwhYqyGxaB/QWs2a&#10;Dl0TCNoTguBDiIUP2rQWekqNOkIAfGu3RXB1PC6A8WZWSGGUQiuLrxuwBqMtGoNRFq0MQYNVQmZj&#10;eKYdaGMxbaNkaBdY01R0TQLe0+30qer6ggq+96ak07SUqZmmITFK45sCq6PUi0i05baN0ERFe83U&#10;K3doidlu0QZB4aZVLoE2/y2EI0Y1tNkxpRSqVckzD98aispD681r035DYhbPaIVJLGIsxiiwkaef&#10;LiitFOV4wsap03jvqev6TUduBnnTAAqbWMpyQtbpERDqSYHVGqctouKCaLyglEEIMcFibARNJ2hj&#10;0cqippkw19a/SSDS5ZF4QROTJQpo69ms1q23Hb12TFwEnW43hnE2LowQedxYjKk1AdUez0JiotMn&#10;MR1rlSbr9SgnBaIg7/eoygLl1ZugA0jjEesRF7lzj6epKlIfSLRBbIY101q1WAGrbayQ0drEYkQV&#10;T9t7oWkamqaZMXBKQBlBiwEjGCzaMGt2NNMMmY/2XOlYSJemKUFBYGoGDvvXrbU0Kmb1tDaINTja&#10;suigMKml0/bKZ50c7z2TuumlWfaGdObuL+hNg28cOrVoJUjjqJtIqFhlkSRFK4PVBmNtVP82hnBY&#10;i54+tUYrSwJY50i9nyVVoglgoX7dGEPdlGgbBxDQlkopiWwdhOjJE7Nyvq18m4KurUUp8KiYt8cg&#10;eMRJ6/zZWU5dWcPBeELS7T8q4j+8tbX1xMbGG8uZu+/qXTkhNLGsKaiapmhIQ8xQ6STBJuksHAra&#10;RDWrY5GTKAN6CnzsVzPt4CDxh8kPbZjRsJGb0eS97qxBIgTXVsq0PgSBalb4EGaNFSaxaJvEYkyr&#10;qbyjDE2M9RUE8fgQqBGWe12qqsKVJbbTQVuDL+sLYul916t3gNDU+KKApIsOLQGuQ1vdakjSFJtm&#10;iNH4AE4C1qSkSUqate3J03Rpq45Fwsx5U8q21X+HTQ0igpeA9wEvEluYW2ZOBJI0i5U2802QVrXk&#10;DijxVK4huHbBWB27W72nUQ3DyZhuvxedSq0ZlwWWmAz6LlfvkQLHeZpJiR3kaIkFiFGla/I0Je10&#10;sEmGV/ErJsTqGfGBSVHE6te2LNkohQ8VmgTxDSKKrNOhrktEPM7X5N0uxiQE3xI0bU2cqLbMKY05&#10;+MRaRIS6rknT2CHrnMcYYgWOC7i6QQRskpIkBt84JpNJzN6lti2jjj7E5Po1spWN1wXY23XJKqXu&#10;L+iJc7ikzVD5wHB/nzQoVvq92M5kNI01WAKiAtompMbG4UBBKMYjGldFiRYXJQ3wTUB5jav9zItv&#10;moosT5DgKSdjAmqm0k2axFk0SQQplkHrqM51dBynwwkIQkATnEMhJAqqpqYcHtBZWqbf7VEc7FBU&#10;FaaYsLG2zu7+Plmvj+3kFAfbbxjAp3+7r6BPJhM6nU50hZIIpBCijU8TRDyNrzG1Rdr0qjHR6TMK&#10;OlmCJaOsxrhqTFPXscEhKLRKGR2M6Hb7dPKUpi4pJkOcL0myFKUMPgBGk6Qpaa9DrjvoxAKKJLGI&#10;BmU1WZrH6CKESAI1DUVRIG1IaERRHIwBWD5xIs69qSpMoSmGCVLVjIttbCcj+aPLbxjAX1ebXpYl&#10;PZ1j05zcaKqqxGjBBaF2sXgxD4FMhOA8XkdJS4wG5Qm+IvgaQsXB/pByXLPUW2Jv5wAdhFQrxsMD&#10;inKIF0eeZ7HYwqbk3Q46M6RaYY0iMdHxa5qKpm2LmvbBK2VomprtrRvoULepWksvz6hrx3BnD9PJ&#10;6PU7qDSanHo0ISMmiypKzBsM8NcFdOeExM4N/TGxxqxpGhQBFVRk34LQlBXeB+qmARGca0DViK/p&#10;JDH0qidD8MLOjYLhcMxyr4uSLnmqCc6wf7DPeH+bbrdPt9tFBwNNQTUOlNUQUS0dm6WRqRNNnud0&#10;u106nV4sk5ZYlp3pBIKnozTLvT5FVTLc22epY8nzlHI0jKVYZcNyb4mtZy7TFMV3tyMXYOya8tLS&#10;6voH+nkP6prGe0QcISjSxJAnaSRgAN/UuNrhm4bGOfb2tyjKEVV5gCXgXY32irOnzpFnCds3JpTj&#10;Ea7XxWooixE7N6/hgyM3miI01NUYr8DrWAFj0xyVWmyS0O33AE3d66KCxyBkWUa/36XcKwgKdBDq&#10;qqKT91jpDbjZDBkdDMlVl1QZKEp06djeuowfjnj8q49/d4P+t3/8x5/4Vz/1Ux8DuZjmcQigVA2h&#10;dZwSnWK0pp4UHOztM5mUiI9pT50mlOWEpioZ7u/h6wLxDSZolro9OukAqxVaAqP9PYzVFJMRk9EQ&#10;7xu22rGgHqEOHm8MSScn7/UweYpNc3pFHwmKpZVlbCyoJ03WGCz1KXyBc47MZpgAFsWg3+VgVEUq&#10;JwjdNKW+uYXbGfHE156IseAbTLW/PjQsXBLUuCkLUlFYrbBZHvPhSjEajbj83CWefPJJrl69Rl05&#10;dGJxCElm6XcsuIqN5R6Dfped3T0mowIk4cGH3saFRx6irmuUgk4/42Bvm6e/9SRl3gWtaARK31CJ&#10;0ABOCS7EmL/X66GU4S3nz/HQQw+xsb5ObqA3GLC6vMLu/h69Th8VYuydJQl938V0Mxrf4KqKZmeH&#10;p//gqzzztT/i7e9+O/67Pk4HNiYNayc7FMMxg36PJLFkieVgf5/LN29y5fnL/M7v/A4uwMraOktn&#10;NvjCl75E1dQMD/Z56OxJzm6sc+PKFU5vbHDmzDm2dnY5e+Eh3v6+9xD6XTaWTmEIHOxs8/Bb38a3&#10;nvomB6Mxy2ur3Lh5k2evXsF0+9zc32d3OGQ8HrPU6XH+zFk6ScK3v/EkV9/6ED/wJz/IsjZk586Q&#10;b66xzDJZ2qUYl3in6CQZmVKUBwfoTMhFGN+4yuUv/SFLVQS7+8z98d5fyviy18V73372WVZOnqAe&#10;jVA2ob+yQmosV56/zGc+8xnW19d54KGHSTpd+murjMVzcDDCIlw4uUFfa158Thjuj9hOtknyDkur&#10;a9i8g+12I4ePJ20HBPd7S4yHQ7719DNcvnmD3voaF972drKbW0yefob9YcFgZZ2HHn472tfs3LjB&#10;U089zY2rV/nhP/OneVd4H+d6GaPhmAMZ0+n0IEnBaCyKan+XoCvG+wesWMVKnrCxssaJQcKTk603&#10;JZ1B74LW9FQQep0OGkUxGXH92lVcU/H+976P973vfaxsbILVFI3j4YcfjoP86hpdF0hZUD70IMV4&#10;FN83lqzbJzjBBI2KkwBJTEpqUk6sb7IVhG6/z/mHH2LpxCk2z5/nog/88J8RQJMlKSfX18A1aCW8&#10;ePkSj3/ja7ywtU3n+edxec7KxgaDXo/OYIX98ZCiGrG+tgxuxDN/9DV6QVhfPsHm2dMs99epd8s3&#10;U6sf/Xv/8KLSfBjUo7tbNzGDZQaDHqnNOHf6DOsrq2RZh+XlZfbHE7yH/f0DvATquiEVjStGNMMD&#10;EgJraxttStSiOrHmzhhLmmRYFRDbYNOcsw9cYG1zg6yT06A4qCpc1TDoD1haWSXJOnTSjE6ekxlN&#10;VUzY2NjgXe95N1prVtZXMFmcdHWwu8/uzh4+NaRZwlJmuPzUt/jGZz7PB975LnyvZvPcGTAZT3zm&#10;M2x07x8Ne68q/r6CbrXqdapwQQ1yxkEQH2nOLEkxSrO6vNJ67AEaz2gyQqO4cXOLbtbBTYsg2gG+&#10;2iRk3R5eGbrLa6DaTJxNCMFTBYXThtUTp8mKA8q6wNVNzICFQFkUNI0nTXPqsma532d5aYkkMayu&#10;LrO03G/r6hypSci7PfKsz3A8ojDCcLTPRi9FNxUvPP4U37O2yY5N6a2vcLNouPiDP3ipvLk//q5X&#10;7+NiwvraEnS6bK5voLVmMhqzvLqCiNDJ4rDAuqooxhNIU06sb1CVJXVZkSSajRMn6aZpnELVyXFo&#10;vE5waGofaNpBgY0IKu3Q7XboyYA61PgAdePZPTigrBqKSYNSnkHeJVGG8d6Q8+fPsdpfwzvHUn8Z&#10;L47RaJ+q2iZLckxiWFnp45oCgmep02O122XvxRusr2+ytLIKRf34k5/97Mf+8q/8ypuFkQB5nnNQ&#10;3cS5gNZQ146qanDOcerEaay1rKxuctrVXN/eptuPNfJKApnRdLIE3c5ix1r6eZ9J43EBVGpjv5lK&#10;sP0eXSLValOPyJRPh7VqE60s44OC1Ca42nFi/QQiQprayAyKBkmR2rG8vMb+cD9y8M5gktiGpYJw&#10;9uxZTm2eYjgc47wQkgRgfP5H/tQlfuVX3nTkOmmXNM1JkqwtegwoE4fsd7t9hsMhK4MVrDasLi2z&#10;sroW58E0Jak1VMWYuq5J0hSdpjQu4BCybgcbYi177QJWh1hwkVpcaKjrGt80aCBPc7pZl8RYbAMr&#10;S6uoEBef1ppQe0THRoxy7wCTJ9SVQ6ExNgFrcI2jl3cIIZB1e/SWlxn5gEoy0ClZ3VC8Dv1s92LX&#10;7zvoa+c240gQNGXV0Ol0CD5Wr9aVi+q9akiSBN9MJzELKRpqhysj8XLjxg2KxoGJOzP1llfJ0g4G&#10;RagrfNvzRhBGwzFVNQTvKEdjmqLiwrkLOKVZHaxSjwsMiiRJ2m5YwZo0RgZA08Q8vLIJrmnAx3Aw&#10;OE8dPLbbI11eZbXTZWn9BJPaYdZPw+iNF67dd9A7SZck6aCtjRLTVsoosXgJbatSwLVjupUERMdM&#10;uG9qXDXGSeDqtRe5ubvHubdcYHlljXFREOoaFyI3nqQpaVtL75SmkyScWD2Dq0v22ebK1vN8+XNf&#10;4G0PP4IpHVnWIWiNIhBU25osLjYsKkDr2SSxWF7tsU2IpdKxNou3vvfdVKMJZRC6/RX2rj5O53Xq&#10;bbqbtN9fSe+26k5b0JbaOWwTa8St1SgVbWTwHieCcnHSlHhH0tTsbd1ka2+XJ771R/RWVnn/+99P&#10;f7BMOSmwIWBFSIMn8Q4zmxGnMGmGDWBVSnftJC8+/TxPP/44fWUo19bY2DiBTRNsnoFN8KbN9Nm2&#10;3TkY7Nx0iRDilEitovkIxvCW97yHYnuXS08/z+rGJsWNDart10/S7wT8fVfv+9f32Xx4CdtWmNbO&#10;0c3z6d0EHRAneIkdLGVT46uSydZNtm7e4Jvf+hbPX3+Rh9/xDra3txmOJhRlQV1OWFlaJpEOTTlG&#10;KUWWZbggFEWB6naYHAwxAZ5//nluXr/BN8LXOHfuLHVZ0FteIut3MZ0clViUb1Otuh1RllpM0pZp&#10;AU1To61GG4s3Bu8E3e1z8oEHyJdX2HjwkUtbwbyu4drtgL//+fRQYq3G+ViHJt7hvcM3QpLGwb3B&#10;C9Lm2MflmGoyZvf6dXZu3mBnf5fV9TXq4PnaN75OAGyaYDSc2TxJt5MzGY7w3tMd9NHGMh6P2TsY&#10;UoxLcq3Z2t1hZW2VUTHmxo1rmNSw6iu6bkDW9LF5LMxUJo4bNFYhtSXJM1SexHJo31B7jSJDK03j&#10;Pfv7+5xYXefFay88Pnru6sfe8bf/+userh03afp1CdmsNdDOhZEQKIsxRmlqcaAMuCbWxNc14/GY&#10;8WTEwcEez77wPAHh/IMXaIzhhZvXuXb9Os88+zQXzp7l/NkznFzfwDUVZVkiQFHV7BwMefKpb7O5&#10;eZILJ0+ysbREv99h7/p1tva30SkoE6ilousq0jonz7tok8TdHIzBW4VrElLVgyQ5rK5V4BVkvS7F&#10;Cy/ilaYo67E6tXaJN+jjvoJejyfjvNO/5EPzgW43x1c1GnCuofEBnCEEha8qXFVT1yWjyZjhaMTB&#10;5IBxU3H6wgVWT5+gu7bOel1AL+HbLzzLN576Js9fvcz68hJ5lsQFU0woa4fTmkfe/W7OnjnPmfV1&#10;ltOMZn8IWth68QVqV7N/sEcTGlxVk+c5IS9j2ZSKs+VsqqibhJCA0T1iEbXHKY/RoCrHxsYGnaUl&#10;znGOT/zh53kTdOAv/sSPP/HLP/lTH9vZ3bnoDI+OxiOytnqV4KldjNvdZEJVlLi6Zn98wP5kwqUr&#10;VwlpyuaF80yAtfVlVpbOs3L+NEubm+xt3eSFS5e4cfUK26P9GC30erzrPe/m7e98DxsPvIWs06dr&#10;Ew5u3ACd0veBnZ09buxsYWwSvXbv8HWOahy+baXSiSVROZ4GyoxOlsRmRiGOKvUCKFZPbBBCYNhG&#10;H2+C3j504NLWs8+PNx68QNjeRkKgGo3xoWJYV6Rag2sY7e5RliXjqubF3T22xiUPvfNd1HmXjTNn&#10;yDc2KIIjX9/gwrvexQN1xdLJEzy49z088Y2voZSitzTggbe9g3RpFcl7mOVl9sYldvUEJ9fOcTU8&#10;xWBjwvCg5IUbu5xYd9RlwRChWurT6y9BahGfklqPIcU2DbooSbMOecdgao8WhxPhRrHH2omT/P7v&#10;fvEN2eTwutp0c3Kdg2Ic685rR1GOGY326HVyXOPZ27pJMylRSrEzGrJfTTj58MMMTp1h9cx5sqU+&#10;I+fp9Qdsbd9gNBxhvHBy4wwHepulwRpZlnHy5ElcA5ubm4yqEqsNWZ6T5Jbh9j7r5x/AKE3Wy3ni&#10;61/i2sE+S6lhuZ+jJorKO/KlPmlmcMRtu5qmwZRVLKmuPcYKYgJJ1mGv2OWp555BkEvBykvy3Kez&#10;cv5Ygj7pQmfvALOxGvcyDZ4kTVlaWaUsRpTjEeOmoaoqrm3fZL8o2HzgQR5+17uodIpLLDbvkdkO&#10;rnKoKjBQCeO9Xdb6A0bDklPdZbr9Dmc2NtkfDSlubrO2usLBc8+weuIUGE+61GG4vUu63mUlOcV6&#10;9QBXnn+G7b0tVqucjf4S62qFFIX4WBoV1GHlLqaOJdPBE5zDpoEvf+2rIHxcRP/cf/3X/+YT9wL0&#10;7f7/Wi6A+w56rtKx13LJe/8BFzzKezr9HuPJEDExbVo0NXvFiMYYVs6c5C2Pvp1JcORLA7CG61vX&#10;6aQZk/GQXGtuXLqMdY7xi1d57qmnOHXyBKGp2bnyPF7Bt7+xy+nTpynqhsnBPssnTuCaQJZl7O6N&#10;qFXNQ+97J2Y55dKTT7K7u09e5azbhCztkKUdEpvi2laqJgjKx71YcQ1aw6Df4b3vevfjX/naV3/u&#10;L/3Nv/XrLxXw+yn59x30v/h3/+4Tv/SP//HHxjs7Fw3qUYxGCKRZRlGN0WmCzlNCmtBbGrB+9hTd&#10;jVXGzhBUTVHus33zBttbN3jx8vOkQLGzRxfFcqfD5GAfX+0zHO6TdzP6q8u8eO0a3368y/LGCTob&#10;a1RPKMQkPPzWR7i5u0PVlJx+4CwX3vE2unnG849/k1RsLL/Kcvr9QRw8iEEkSn7tHbVrkKZBCBxM&#10;xnzla18ba9GXXingrzXwr4tN3y+Hl3p5b6yNwVU1SgJ5t8NokqC9o7+yitMG3e2Sri5zfXeXF6/e&#10;4NKly3HEl3Mc7O/SyTOs91x85BFuPH+Zutij3+kyHO8RpKEoaw6u7DE8GHPhLWtsbd/Aj/a4ORxS&#10;O88ffvmL2DRh8/QpXty6zve9771snjxFsz+iV0OvP4jjTYJHBQNaUBK5+RACTfCId4gWqqbm4nsf&#10;5ZtffuJVAfy1BP71mfeeJEyqgl7WxSrQSrO7uxs3sXWOJPGsbWywcvY0ammJJ5/6I77xh3/I3s1t&#10;9g72GJWOLIcf/IEP0u90OX3uND/wJz/A808/jTQOFTx5lsx2SkzSnPMPPsJnv/gHfOmJJxBj+epX&#10;v86kCjTAxbc9yINvfZjtk2c5v77BqfWTZI3QURZU7F1PtEG1UyBDCAQXaFwgeIfXARkexF0fvgMe&#10;r0817LVrrJ06zaQuWLUZ3scJys7VNHXN6uo6Wa+Ly1NCmrG2us75E2e5sLLJ81evcPXaiwyLki9/&#10;4SskxvLEV77B93/fB3j7ww/xlgcuEOoKg2JlZYX9vT0++ku/yPqzV/jU5z/P09e24hBg4MGTpzh3&#10;7gGWV5fo5UtoJ+QmI11JCaMxYVKBAWUMwYNScW/1JnicBHRTR4pWNJ2lJbxreNv73vmqSflrJe2v&#10;C+h7dTXueX+JxHzgYDQmCR68IzMpayvrcftqUVid0F1ZY2/7gIfOPEg/yfjed32Abz/3LJ/7wueZ&#10;FAWdtMP2lR1+7cpv8ZnBCt0sxxpDaByrq6uUZcm1mzcI5ik8wiNnz3HixCkunD3HQ+cvYG3KeDJB&#10;MsuFUxcY9PqMdrbpJDl10qCsohaP9o4sTfES93BTOlbu+FqRJh2MMXjXQNO8qoD/sZH0n/iZf/nE&#10;T/7Pf/NjPZtf3Dx1+lFdVrgm2mprDKnNsGmHpu1N73b7vOXhh0lcHBW+sXGSt5x/kHJS4L1Qjidc&#10;u3aNM6fOcvnyZa5cucJgeZnV5VXsZsKf/lP/ORsnVxAl9FZX6HQ6WKXjdGmtMVnKXjGiP1imbmrG&#10;RYGyhqyb43zVllh5fFGg2rGlJtFo75EGjI/bjHjnCEa/oQF/3UAH8J4nxlI+kRXjR9W4YCnPaSYl&#10;NIJ3BXmS4tttO7pLSzS1oGuPYOimfR5K87hfWx3Qohm89/s5ceJU3GaDWApduoaD0ZgssXQyi9KC&#10;ygyVa6iLkqKucCGQ9lMS1YM0QyWGZDBAuRplYH9/iPeepcF65BQkDhPSGkQ8Btty9IqdmzfQb+TN&#10;W6as6Ov1wz/xM//yCRQfq/YPHq+8wwVP2dSUTc1oNGEyLttSKU3W66K6Gclyn+7qgLyfo9I4v3V5&#10;eZn1tRVWV1Y42N/F1bHUalIWeO8ZLPdjK7JoEizSxCnPsb5+lTTvUgehs7ICqY3NlEqzP55wMB4x&#10;mYxQ1uAk1vJNp1tNp1ArpUi0QbflVm86cnd5hKAvjepqrBRIU6MaT8/mND5utNPv9uJWmWmC6qbU&#10;tSPPU4wopCpjvZpUlKVjZ7SHUoq9ZogdJ2ibULoGkyYsd5cYl5Mokd2ENElJspSqaahKT1nVnFk7&#10;R+FK/MRTBce4nFBLQ1FX5L0+jYQ47BdP8A6tbZxzExyubmiqmkSZmJR5A6v21xT0Ow26mT4SCQe5&#10;Mc8NLR8oq4aONjRe4hSnYsKmtTgvkCb011bZu7lNIZ5Od0B3U+GLCuOEqizBSdxmW8fR353BAKrY&#10;VpQMcnSVopUiG3SwqaGqKkaTCU55uoMBLnhskmC6XQ6SjKZ2lOMh4iIlnPVXWtMRZ89ZrUmtjXu5&#10;+piS7eRdet2VW6731QD+1fTg7f0C+7iT//Gf+Zd/9FN/92/8bFKavhj1WEBR1Y5GAsWkoJFAVU7o&#10;djKCJNh8QPBCETSd/grZIG7U01OKEByVi9W1s818miZuJBA80jiaqsR0FEFDUTaIVfRX+vTX1giZ&#10;JctzytGQcjxhOBxCOWF9pUeWZTHtisfoOM8WoveeGEOWpGRpioj0RPvZlMhXW8pfLeD1/QT8uM/9&#10;+E//7791cDD5GeXl43UQgoYk7xA7FBLqxsceNZtx+sx5NjZPIcrgBGoCZXBUWjjwDaGTkK6tQL9L&#10;qRWFBCRJSHo9Kl9T+ZpJXTEqCyrxZP0++dIyWB359SQheE9Zlhhj6Hb7DJZXETTFpKKs4sgyLeCq&#10;muJghCsrMmMxgPf+0Z6oDz/3uU9efC016CtdTPr1OpH5z//9f/2vf2N04H6uEvP4zmiCHfQ58+Bb&#10;2B9PyLMMJXHa5GgyIYRAv9MlMxrVNNRVQTHeJ8vi/qp74332xvuYbkba7+KNQdAYIU69KONIE9EJ&#10;+coq3bV1+mubeAk0TUNdl+SdFLGaRsUCzbzbI+/1SdMMXzk0hn7aJdcpHQzWgy8Llno54+3di2bk&#10;X/PNdV8J+PqV/OCrsepmD8MT9cH4iWzQo3SeookefS/vMBmPCSGyYUFFm984hyjIsizacogq2YfZ&#10;bPgsja3Qzrm4N/vSEoPBEt3+AJvnmE4XlaQ0QUjzDO8cKsSZ81mes7qxjjIJjW+31tQam8U571VV&#10;xdJsY8mMxU0mUDtWH3zgUa3kw//TX/vIfdlV+eXcf32/VcvtHv/bz/3cE0/v3fzY2LvH98cjtne3&#10;EPEMD3Y42N3BWkOSpfSXBihrKMVTByHvD+j2l8jTDlYMg26PpayPOygZbe9SjsZ08pze8gr5yjKm&#10;3yFf6mPzWO1a1TWj0ShW3o6HON+glNDrd1lZWQIt1HXZEreCKKEKjsI3SGJI8wwJjhTNaGsXUzmu&#10;D8cXlZbve/cH/uR//57v/4Hd9//ZP/933v19H0zfKFJvX6vV9HIel65dQ5Tw0NkHCEoYLPXY2brJ&#10;yvoGztccbA1p+iVWaTZOncBqQ2oTtm7c4PzZcyhlSFVCt5szsB2GwyHGGPr9Ps6V+EaDgrw/QJd1&#10;DAWrBttoxsMDxsN96skErSFN49izIJ4gHmt1LJys4x4zidLk3Q5JYqgmBcF5eoMlRrsHKMWjgvrx&#10;0c0d+qc2ln1T/q9YPXz3B3/oF772uU+H1xL8e3H09Osl2Ucfjzxw6uIffuPrH/7DL3/50WeuXKZq&#10;Sq5de5Ht69dRwVNPxrimQhnQmcEZQyWCSTNWN0+wtb1LohNGu0PKURk39BPinusi7BcFtdZImlKJ&#10;MCwn7B2MKKsJRVGgldBUFbvbW5FDJ1BORkBAqbjPiwsNtavwocGYOAINic0Uk1FBVdRURY3RCSge&#10;VYpHt3b3lE3zjVMnT/4DleoPvfuDP6Reb3WvX2/pnj52g+2laXbh+WvXuHz9OrV3XL36AnlqUd4z&#10;2t1lPBwxmUzQxpDkGTpNGLuGcVWxN4yDAIfDITdu3ODmzZvsHuwyKibsjw84KEuCtZgspyhLxpMJ&#10;o/EBKghNVZIlBoKjHA3xdUNwNVUVByTEefFV3LBXPFbFGD04z2QyoSgq6uCoCTgNX3n863zyM5+N&#10;+8A3jrqoCaLPrveX/1Gn1/9T7/vgj77mwN9JYPXrJd3zamjtgVPvyGznYrI06JEkXLl+nW8/d4nh&#10;cIz4wO7NLb7+la+yv72FkYA1hnFZsDs6YOdgj9J51jZPMCkL9g72qV0Td2/MDCNXsDcZcXX7Js++&#10;8DzPXbnM1evXKIqC8cE+TVUiTc1oZ5fy4CCOD1VxK04F1HWNiKeuY0l2qBuMFzIMofIc7I/YG42p&#10;lMJnCV944hv8o3/+T3n2yhVA0ct6jHaHjEYT3e0tv21tefmngzI/9L4f+NH7QoEfh6V6vaT79PoF&#10;2+mas3Vi3qNQ/51XctG54lFfN/iq5NzmJj/8wR9gtTcgtQlLq6ssbW4yWFmGLCMojc1yulmHQafH&#10;aG+fF569RD2Z8NCDF0gyy/bBDkVZsnnmFF5ZdnZ3SbQhSwxLnR57u9us9nq4smR/e4vR3ja9PMVI&#10;ANfQ1BXjg336y30cEDyIFwa9JTbXNlHKsD8cUjYNj37ve/nUF77AT/2zf84L12+SL6/ixZL3l8k6&#10;XWyacPrsaTbW1xut+eL2zu4/PNjf/09f/uzvjO7XPZ8Kmno9VPmJE+cSQvhznW73f9ibTN5ejCfv&#10;WvAuEyFMJnz/e97LD/2JP4HUDafPnSPJM06/5S3sjsdc395ibfMEb3ngQbZu3qQaTSjGwzhowGrS&#10;PGFcT9BZnCh9Yu0UOzs7rPQH+LqiLkrqyZgUxVI3Y7i7w+pgwNbNF5GmJs9SJsNR3ADQGLS2HBwc&#10;0O32OH3qLOiUazdu0Cjhwlvfyif/4HP83L/9t1zZ2sOmGZiUrNNHqzS2Zmc5ebfD6uoqq6vLhQT/&#10;tTS1P58Y/cvPPPfCi09+6dPhfgFv7yfgqyfOqU5iekli/3xq7d+7cmPrXcd9zjUKkh7PPHuJ9f4S&#10;D7/lApefe46TZ05T7O3R1DXdNMFKYDLc5dKz32J1eQVrYTzeZ1KO0YmhuzSgLPY52NvHT0rOnjhD&#10;ORmxsrTEuKoIrqEYj8hkQCdJuHH1Cv1eB68Uw+EBhthx45uA1R7t425Nea/P8y9epzKa1ZMn+ejH&#10;f5WP/tJ/YNR40k5G7cAVJZ4EYwQTgKYAZRjZCSLSSa15743JaDPLsndevPj2f/PeP/mjX/zK7/92&#10;cT/UvbqfoJ88+8CmVfqv3tze++l7/c6DywM++P73s7GyzNrqCv2VZZoQ6C4PGI7HVG3xxeb6Bssr&#10;S+zu7rK7v4OowMapk9S+pi5qTi9tsL68RjEesdIfcPWFyyQKEhW98NHBHoNen2IcO15FhIODA5xz&#10;GAHt4MTmKTbPn+OZq1fYqxtqrfiN3/kdPvflL8aGxgDKJNROsDYn7fYoXSDv9jA6oddrefwQ6HQz&#10;qqqSuq6Lhx9+8NnTp07+6u5w+G+3t7aeESWjL/+n33rNgLkvoD/4yDvM/nD09ros/tu6dj/xUr7b&#10;D56HHzjL+77nHaytrjBYWmJndwtlDf3BgOFwSLcXt8XqDbrUdU0TIgPXHwzweDppB0qHG1f0ux3K&#10;YoKralaWB3SyBCUwOthnaWkp9rIrxaQs4lz63oDhzh6rvWUefOgRXtjZ4cZoyNefe4ZPfPqT3Njf&#10;p6od3bzTbsIXd17udAd4ZSmDp7+0QtqOM8nagk1jDGknjw7leMiDD10Ybmys/9H6+vpvb29t//tR&#10;UTz+2V//D+V3HOgPPvw9ejSpz5TV5Aeayv0X3jf/mVLqgZd6nJ6r+NEf/CCbqyv0Ol2MEna2tllZ&#10;HrRz3gLrm2s4V1NVFV7icN/hME6SNkqTKEvH5qyuLjOeDDl35ixGQePqdsOgWBjhJTAajgkI1qbU&#10;LtDNujx44UFu7OzyxLef5dNf+iKPP/sME+9RNhZOeOeYTp5U2qC0Jen0kSRO3Uh0EnPuWc7y8jJN&#10;8G1Sp8vewS67u7tsbKz5Bx54YLyxsXYd4TcPivq3n79y+Xe//bnf3n9Dg66UYrB6NtVKnUfxZ5RS&#10;3y8i3zsZD9//so9Z7vMnLl7kvY9epNjbY3NtFVU5xqMhrqnI8zQC7iq89zjn6Pf7VEVJaixpmpFn&#10;XQaDAdZaOt2MQa8XByNkGWVZ4hG0Nezs7BEEVtY2mJQVrglsnjrF7v6Y3/+DL/LZL/4BB74Bk1H6&#10;OFRGG0OaxsFD1lqUtngUeaeHTlOqxmGwrWqH3qAPRuOco9vrxfy8tdzYuklTlWye3OCB8+dleWVl&#10;32g+uT+c/H3XTL70qf/478MbAvSjtF+SL6PT/H8E9d+EEN6Cq86/4vxvMyYPnsf+7I/S1RopSpY6&#10;GblSBN9gjKauy7gFp0Sa1ChNplOWe326vQEmTyldrGrp9TpUTYmIMFhZZjQZ40KgahwOxclTpxkV&#10;JQfDMf3+EpeuXuO3Pv0ZbuztUtaONO3GaVje0en2GBcTBI1OLHme0+l143YeVYO1CSbJ0NqSdzp4&#10;L1GLpNlssIGyhk63S97tUJcV27uxm3fz5AYPnDtfra+vPt7UxT/e3t351U/98sf2X1fQp4Cn3Y3z&#10;ePmLSukPoOW8IN8nwXVfNfXRjNHeceHECX70B3+QenTAeHuHlW6XbmriBri63cvVO5YHS2igk2RY&#10;FDbJ0HnKsJxg0oTaVdF+NzWTsiDpdGkk0Agsr6zjUNy4scX2zi5PP/scX3nq21SAGEWIm62TKEuQ&#10;QEBjkyTOtUtSqrqOIKYd/HRTIWPIuj3KsiTL420RBcrEqVqdfi/W/beaI0mS2Cp1cBDJq7UVd/rM&#10;5uXz58/94u7O+GfLsnjmd3/p/2ruK+gLJU/5MmD/nVb6L2uDca5+dSlGP0F8IFGa4BsefeQRvu99&#10;72N4c4t6NGJtuU8oS1KtSBTkaUo/z7A67qeaGUua56TdnNFkQllXBKPAJjRtIYZXiqX1E1QhsDcc&#10;cunKVZ759nNcuXadomk35tQmbrsZAgoThxVoHcelACbNQHS7c3Pc6tPoZBbjx20957fyjBsDhTY3&#10;YIwhTTK0jp2xqt0T3jnHKA5MlPXNtZ0LFy783ulTJ/7N/v7wM1ev3dj68if+g39NQZ8HO+ts/gOE&#10;HxJkHXin0LwWviDiYi5dQqCXd6jLggdOneKHPvABxDVsXbnCiZUVpIrAd9OETppilEDwJMZg2hkx&#10;YjVBFKVvKJ0nWIPOcnTehTThyW89zdef/CZb2wdxvxZj4t7rgbjNd8tcR+BsvB+6TVSKbUeYxQ15&#10;486NGq0t7UYQCMycxgi6WmDCkyTBtMdT7abCSilq18Sy7dhIUaytrX37oYcf/O2NjY3f2Nm+8fnd&#10;vf29z/7qv5NXHXSlFGl3/SIh/Jco/SMK/cNAIiK8VoCHZjKXPPDkaYarKzRwdn2Ntz74FrrW0ozH&#10;dJIkSrtWaAKaONcvNRZrLUVRxb3grKWRgFcalWWIsTRK87uf/kzk0H28HyZJqZ0jSEArG/dfVwqt&#10;bbt5b7udp4rgSYiSb9N0JuWq7dSZSvN0z3at9eFe7q2mEIn7zRrdLp4WdGstymgwGmMtZVmyt7cX&#10;tDWTc+fOvnDm9MkvdDvZf3Su/sTVF68PP//rvySvGPQI9uYmEv4cir+FyDuBJUTr1wpsVxcgfqZZ&#10;ROIWmardxB4JWKBnDSfWVlnuxynMiTUkCkK7txsqbukZ1WdCU3u8hrzbpdMfMKlrnn7+eZ598SZa&#10;QxPAt+x0IHanagxJZvFtjfshSK30qqi+p5Kt2s2BFdPPtbs0tzs8T5/tBNK5RTTlxdtFYeJrmqbY&#10;NCHrdiirCmMMeZ4zHI/Y3d2l3+tW58+fvbq2uvwrq8v9/3tnb/iVX/uFf9W8bNBtb1PpIBeV1j8B&#10;4YcluFP3g7nzTQniD3MCSqGsIbgaRKKTlqY07XSqnjEMeh36nZxenpG0qlMpaSdHePBCmkcPuQme&#10;7b19rm9vMaxcWxPDbF58ENVKcUywCIGkVbWHdCYz9a61xZq0/U4rwS3ooa2cRctsC/DpsaegzxaC&#10;CLrVHEG1PLm1JFnsocuyDG1Na15zsixjPB6yvb0t3U6+d+LE2ufOnjn1URH59e2dg5uf/OVfkHsG&#10;Pe2sEIJWSqsPKKV/Gmm+/35RteLrdr6cm3WQKK2jXQw+1rWHKMGZjZ0l3jkUkAB5akgSg7U67u+m&#10;dZS22lOWNUVd44kb90pbBGVtQuUalLZIUG3LcfzdNE3RWrds22FlitYmAmijsyat4Z4HXam41UgE&#10;OSy+P6fep7XxSqlbQDfGYJK4q4SXyCWkaZxmCXEj3zRN8b7h4OCgEgnPnz935v+98MC5fy/w5V/4&#10;Jz9Z3RPoNltTSsufVchv3b/cWyw+pJ3CLD5WmislaGPajewl7q3a7m8uIYI96HYoJwW6BVIWjgqm&#10;dZemIEubXgxE1SvEBRJEEbyH1vvWWuOdEEKDsYeVZdEm25mjFsuq1IKtn/59prbnGhvjQraHf1Mq&#10;Tkid+7yoRfvvvZDmMVNnphW+LZU7dfg6nQ77+7ty4+a1g17e+cojjzz8C5ubm7/2Cz/991+8I+g2&#10;W7Ii8l8ZY37xvkAd3Ey1TUGPEh9aiQsYayPofrZBOgSZ3aTgmzlAOJzYHCLI0Rdg1lzo5NCbRpnW&#10;QEdQVBuKee+nOpw0TRfqDRYcOGmldLYIzGxRzD9MYhe+P/384XnHGbTxvAMB1e73Go+fZDkuhCjZ&#10;eUaSZNExTFKyLCOJzRYxcrCK3d3dZmdn5+rayvIvnn/gzP+xubr25C/8k38gC6DHLaYHuYj8Fa31&#10;Tyqlzr6mdts37U2IwMUuUIEQpum/+H8V2lezGDaG2HEyPf94A9vPItFmzq9nORp66lvnRkzBV3FH&#10;56mDpdpx4FOwFwoSWvCZLgI1vR67eL6tOp+X3ui4mdnn532GqXqfOXZaIVpFh9EakiTDWItOovnR&#10;puUEkqjusyxDRGS4t7u/u7f9qc2N5X/x4AOnfvuX/tXPVLNfMWl3WYv6a0Hpn9Ban3nt0nq+pR+l&#10;tWNmJqFT0GdiCjNgFQZRLAzli+FiC/z0hqlw/HaXSqGEmQOF6FuilIVFiFpQt+GIhM8k9jagq6OL&#10;w8wvInUs6POfl+kiaY+rZ85pnC9vTBK7aE2CaEViM0zSagujsSaJ/ohR4ENVlMNnxvt7/89DF87+&#10;rAIwpntGa/W3UfwdtF19TdS4q2crHcCLWlR3U2dG/NTu3NJUEW+CmgG8UACowqFAz4M+XQv6VrDn&#10;TZttiZjDr5kF9Su3AN5ukt2+N1XN0v7QPOiLjps6pGHnHbv2s1OJl6OaYeqLqDaca2fWam3b+xEb&#10;MaxJY2u2iQmeLMswxsQx6HU9Hu3ffMIY031UK/lf0OrvoG33tQDc1cXMwZldNOoWwFst2N6Mo8DE&#10;b8wf44gKWZDq2TN+Cz296RxxqNqn0frwPcwRgGLcvhBPq0Mf4NC8MKNaOaIp1Nzxp4txej7z1z89&#10;7lQjzTRNa/YI069LdDlaz0ckEEfsOryXVjjAN56yqnBB08k7aZ7Zs8Ya8y9A/VVMol8bCa/aC1K3&#10;gD6/wg8lTG6t2JyW+cyr9qOY60UQb3miUe0RZsBGJR6fxrS/rhYXzZHzjRI8dy1Tbx21cF6HXrxC&#10;6cgZxJBPL4Cuj4Rs0+MEFrWcVSDqUAAQaYH2eB9IrCFIwLkmhroItOYwAGXVMCkndFKDBfWXsK9+&#10;x41RrTc+BUyxoKbvVMN1FPRFUkSOBf12qd5j3xfN8fN6F7VIAIxS+LlzPm6hHl6juu153O3vh9cW&#10;71FQRxe1mpE9Uw2idfSJlPa4upyFiSIe17TCZj3YBJXlpHnCzv4O9tUGXIX24tSi5M0uWjSt4N9y&#10;I6I0c2t4JHMSchRwFVi4f8Efc3M1oXUGj4Irc+dJS5nOe9yCan2uRfWOWozL4/Tv6HMsXPfcoj9u&#10;cQccihj6xWv1s7h/frE0PhweU2uUjuyhKIUSRVM3GBswScv5e0cTAr6uwFiq0Yj+cp9+pl69oQRK&#10;TR0hP+cw+ZlNPfS25Y7TGWbvH5GueR7+OAmeaQBFS7eoBS0zA3gakotE1Tt/nDlfYup40S7UBbOg&#10;219YMB+3mhdZAFov6C8lhyp8Kgzz16OlvaZW+rW1re6ZchqgmgDaxVDOGCR4XA3KeIxJgIDGEMST&#10;JSlNMWJSyysDfebBto5GXIWmlao2Fm5BoF3BonzMN8/LrbS3Qx06eCg1k2iRtv0Yf0s4Nr3BYdaZ&#10;Yw6duSkn0N7YoMJscKCecyZBx4QKh45XPHFpbTZoZQ+9eDlkz2S2MMKh9z7d2msB8paPl7jNF4DR&#10;pv0ZOVzYQWZOm1IKJXHPutBqJ2P01DVFBIIX8AISGTpE4UMguDoSQkqQIKjQ8pH2FYGu76FJopWG&#10;dgemqYd9L92Vd5LsO43Mvp2jN7WRoQ3twoy8iRpJKdOe3zHnJXNETrs6j7PRam6hMq8xWvrBEGIo&#10;NqWLpeUc2973qYabmTmJe8YGNe2PN4f5CBUWFvfUf1Iqfi9ohXIedJtlVCpS3Lxs9a7vCbDD5IRu&#10;b7bcg/ZQt4A7JV8WvVzu6NDd1myg7ur0LWiy1ukTxbFRxfwiVnPe/uwa2lcfAsqYBXMS1bpE0siH&#10;Bf5hxsmrqbMuhOBnSZ+jvxdmnl+YEpbIfHpaxc0NvXpZoOt7usG3sla+Hf8px0rzcZ7tIfB39orv&#10;Cex51u6ugOtbyBU5cl5H37+tN36M1z/fJHr09XaCILe7XpkmbMLCfQxHHWXtXwno9y5Z05sRiwYU&#10;YOZAPHTw1JzIxtU/B7jQxrgsODuHtnAx3DlU59O4WWZRxfS4879xCARtHK9nf5+qS+EOHMBchHDs&#10;9beXO/MB2sSSHCFe7j5MIBy5b4tPOXpPZcYUISrW9CsJeP8az5GbX2nTTNq9zJe75X0xc0lR7kla&#10;5Sjpo7htrH2n376TlM8zh3e6nuninf9/mLs38+qcl2quZHqvD+/z0eNqLYiPzq6RVxn041TX7OSM&#10;RkJAWs5N60UOXeujqv8wNz6X+DwE9AjD50KYxf7Rf1KHxxFBmWP8AHV4vKknr7Vp+fspg3e86g6z&#10;s9F39Gdud5/0cYTTbVT9tFzsqIacj5Aj/yGImePqZ8exiLg2rexfe/V+r4vlWOdtIZWqZ0mV20nk&#10;LZTunON3yCMcOjtHHby7MYVHHcmjpMu8Y3Vc9DFPVAmHtvi44x797SBhIQF0y+fk1vOZv15R0cQF&#10;G14+6McRJkdPdhpG6DYVCB4R326ZHaV7Xh0dCa/n3oscM6IP6cnWBmvVRsCzLNfieUwZMvGHUj8N&#10;uZhqnDmJnbJ2SutbiJbQnqAXWYzpp8CEWFlpjIkl09PMoNagmWPnYvxNG5pppTDWLmipMK8lW7Un&#10;4g9r89BHhENQOlYTxUCgra9XdsYlKC2t3L9MwI/a7tv9/ei/b1U9t+fXF73pcNtFcawdPpK21UbP&#10;na+eScChMzWT92NUuRCE40PGOWAPY2h1S3B3lFbmiKBMBeToPZ2mjeMx5Vin9ej9m55HJLQOibFA&#10;iDNzXomkH+ew3cnWT09kPsS4V2JG2hTm0V8J8xKv1Ay0BbU7826jN7+418pi6pNbMnn6sKiO24dm&#10;h3lvPVs68+M+wvy1HJNjuJ19v7M3zy0SP72vmsjuKXOoYYLEccb2lUr5cXH57WzifNhytDjiTt+7&#10;mzY4zm7e6YYusoqtapwdWx3Nuy14//fi8d/pGl7qv+9ONt2qKea16vz9jinX8Op777cN34I6zKHL&#10;NKpsbdX83+Y1w4KvLQvx+607I+k246VnTNZiJYye61CQWwovRNSxFPIssdKyW7dboCHEHPrtFulx&#10;C/Z2i/h2i3aRHFtcJOLDQvlWfDWHvsZctuMlgz7vxd4L2EfV6IKd1fq2tv1u5kJxfGr2dqbmaIp3&#10;VtgxpbzD7XLri69HQT8u2jjW7mt9V9bttpIut0YuRzXmsQagVfXOe2LdaHSeXxbo9wLO0ZNRuk01&#10;Tjls00reVPVw6MkuFjzMSeo8sKgFlTt1XqLXPP3enOaYliFNnaFZgDstXDwsjFz4abmzn3IoCPpY&#10;B2/hnqjFqq5pCvW4xNBhvn2uXExplNz629JGE/F2hlvqGERip8+U4LKvtlo/qgUOw5ApEuaeOPSj&#10;Unm7SpRbbPg9qtfjWLn5OvZbfuuOWuzOvkQQmSnXGZgS69imIMds2nHc/aK3rtUxuY8gcZrlnFma&#10;16IK2kHHUbPZlyrlIqHNJ9tZUcHUSZt2l87iRnX4nZmktg2FMXY3MzvYuDBzPKZc+FSlaq1QomcS&#10;KsgsRTo9n+lNURKir6DNsZz4ITj6Ngv4yP/b2juCnbsPHPn34pdmnMExWnEaLepWamcqeo6RlCOe&#10;f/wJu0DSaAQfPISAaWsWpnSv0aZt+hC8l1njRqKjdrQvR7XfiwN3KPHtyOyZ9w4h3BqW3ErSqNtK&#10;2rTQcarK7uwsvXw6+aWGrne7Z7dokLmGDLkngTusoZuuPH2L9guzNPTC+yFmWpToV0G9z9ebK+Y8&#10;7Nv7AjGeXTwpY+xtKct56RKiUzOtzJkRFu2kB6RNkLQ2Du7ueB5nQm4H/N18mKPHWlgU6u7JpduG&#10;mRKlVe5BGBdtuot59blzfNlD/u8WYhz1cg8rO9RiE8ERaV8o7j9C6KgjbcBTrzqoW8/xtokfuOsC&#10;OK427243+Hakyu1CPKXuvZjjpbCh877OUS5k+vdXJOn3wsTFYoRbQ4tbTj6EWcPecRSnnwuz4rFM&#10;9B/mcuMBafP2zAowpz1o6mUkge6ksm+XFr1dMcjUQN8743b7pNR8vl9knr6NJVXzefp5YZu+/7IZ&#10;uXs9+aMnsND1sbAawy1SfffQ0MxKgkTNyM+7StntJOOOTOA91vQdu3hmx3i1aLBwV19rer8XGzzl&#10;pUv64oWFVurUsanReeYoevHukAqca9ibTx1MZ7JOe8ONmWOUtJ7Z88MwfFpgMXc/9ZFznVXbyB2l&#10;9aXQyy+NJm0DVWMWulY4lvS9m2n1KJmLPJQc41O0vxgc4h2h7QOIk7DiwCb9StX73dT8cenHoypx&#10;PlngnJtphMNmR7kjc3f037f4AC+jIuVOztHdcgXH+RL34hvclutoO3MXFswxgN+Sgz+i2l+Wep93&#10;sA4vzM9i7fh3syDRkUL0s0b/qSTPX5gxBu8PTzrOiWnm2nf0LFK4Re1O43c19WzDQs3ZrFRY7qyO&#10;b1fSPD0f7gL4nWy7iMQZtuqYrTbmChuPo7pn/fFhOoEjcgemreBvxBOCRysVJ2bOspgekYDVZna/&#10;Q8vMveQ4Xd2lzEep4yU/JgAOJTr2YR1mr9M0mc11jYsjzlMxxsyqaOW4m3zU1ziGzTuaJ7/XNPC9&#10;dOLcTssdVe8zU3aPNPatx/MviR6XY1q9pwvLvhqqfaqOF5L7ouecFzUb+DOv4udrxcxcf/j0M963&#10;ddtaz926IyVDLYc+pScDR8OnaXWEvW2Idjta906h2EtNhd6Npr7r94SFZoxYgeRmGcvD+xmLJg7N&#10;qMy0VWid5VdURHE0h7t4YYtZojhpIqr4+b3Hpyp8+v7he4fFFiryvnesWz9eKsM9a6u7eeN3y83f&#10;SdrlDn+XIAum885CJsdK8nHx+bzvJBLL05QWjNYvz3ufd5juvpIPq13nT8p7v/D9uhoverQymzmE&#10;NnnkwGW+4fCwJm7Bz5i1BIW7gvFSdyi+nQN6z973cabhHo8TQz9ZuM7pwo6x+mGm7zhn0jlPliev&#10;TNJvl78Nob4lLRrVy2IyAgTnapy7h+P68rDUd+oDdFYWYt9FrTMH+LQqRu6eK7jjDQ9yR7DvVjwR&#10;QljoYp2vm7+blB/nlZvbLMbjcuzzju0rZuRez0dd7AGQdVdvr9LV3dOs9yLRLycZdS+hoprrZ7+d&#10;qVw0p22srsxsAsaMTz9KbYuf+UshBJIkjx6Q92i+wx/VZPfOHrYoJHCsk3a7SpiXs2P03bp3przD&#10;S+UN5qMfZJrvvyXxfux5zEu30XHwog/Nd66kHw1npvl63eado9oPh2M4w+G4sPkQTs33vMmhTyFh&#10;OsAnZuxsYm6RxoUZfMYca+4WQjW9WGgRQphZrYXU8tQvmi5K0bjQoMVGvyZITFhLOy+P2NGqjCYQ&#10;vXQfQizeMBqrNeVkFxGH1qnTfxxAb8ohIbhZI8UcnXQb1R+O2H6ZDRCevj/9f5TQw/DvuNfDGPrw&#10;//Ovs4EMU2Zt7nWedDr6/jwTZ1B3Nh93yFm4ZtRO5kxIktz+sZD0CO905NhiaKPbahEXpir7KNiR&#10;2dLaLBA60SMOC4sgJoX03OKY6y5RskDDxM/K7N9x0lPLG0jLrrWzb2d8uRw2NchsW4EQp1O1VIX3&#10;rasS2usVIHi00Yhv2iJ7P3MQjQYX4jiSJOlgTMofG9APW37MYetx6/xM24hiP5eLuzaItEN62pkt&#10;KuAV4F0sRgwh7uDU1q5Z1Q4oDp6gFVrAS4izYZRCi8w+v/jq2wqZaVnXUWZtmi72s4W1aDri94zS&#10;sUNlqk1m1xxXQZyPGw7n5AoEMXhxGJOSJLkYkyqA/38ArrQwBN2dk3cAAAAASUVORK5CYII="/>
  <p:tag name="ISPRING_PRESENTERDATA_0" val="TWFyayBBbmRlcnNvbg==|RXJnb25vbWlzdA==|bWFyay5hbmRlcnNvbkBlcmdvc3lzdGVtc2NvbnN1bHRpbmcuY29t|aHR0cDovL2VyZ29zeXN0ZW1zY29uc3VsdGluZy5jb20=|ezJFMTY0NzlCLUI0QkYtNDZCQi1BOEYxLTNEMTJCRDhDMzAwMn0=|TWFyayBBbmRlcnNvbiwgTUEsIFBULCBDUEUgaXMgdGhlIHByZXNpZGVudCBhbmQgZm91bmRlciBv&#10;ZiBNaW5uZWFwb2xpcywgTWlubmVzb3RhIGJhc2VkLCBFcmdvU3lzdGVtcyBDb25zdWx0aW5nLCBM&#10;TEMuIEFuZGVyc29uIHN0YXJ0ZWQgd29ya2luZyBjbGluaWNhbGx5IGFzIGEgUGh5c2ljYWwgVGhl&#10;cmFwaXN0IGluIEluZHVzdHJpYWwgUmVoYWJpbGl0YXRpb24gaW4gdGhlIG1pZCAxOTgw4oCZczsg&#10;dGhpcyBsZWQgdG8gaGlzIGludGVyZXN0IGluIGVyZ29ub21pY3MuIFNpbmNlIDE5OTMsIGhlIGhh&#10;cyBiZWVuIGNlcnRpZmllZCBieSB0aGUgQm9hcmQgb2YgQ2VydGlmaWNhdGlvbiBpbiBQcm9mZXNz&#10;aW9uYWwgRXJnb25vbWljcyBhcyBhIENlcnRpZmllZCBQcm9mZXNzaW9uYWwgRXJnb25vbWlzdCAo&#10;d3d3LmJjcGUuY29tKS4gIApBbmRlcnNvbiBpcyBhIGdyYWR1YXRlIG9mIHRoZSBVbml2ZXJzaXR5&#10;IG9mIE5vcnRoIERha290YSBQaHlzaWNhbCBUaGVyYXB5IHByb2dyYW0gYW5kIGhvbGRzIGEgTWFz&#10;dGVyIG9mIEFydHMgZGVncmVlIGluIFBoeXNpY2FsIFRoZXJhcHkgZnJvbSB0aGUgVW5pdmVyc2l0&#10;eSBvZiBJb3dhLiBIZSBoYXMgY29uc3VsdGVkIGluIGVyZ29ub21pY3MgZm9yIG92ZXIgMzAgeWVh&#10;cnMuCkFuZGVyc29uIGhhcyB3b3JrZWQgd2l0aCBXb3JrV2VsbCBzaW5jZSAyMDA1IGRldmVsb3Bp&#10;bmcgdGhlIGN1cnJlbnQgT2ZmaWNlIGFuZCBNYW51ZmFjdHVyaW5nIEVyZ29ub21pY3MgdHJhaW5p&#10;bmcgY291cnNlcy4gIEFuIGV4cGVyaWVuY2VkIGNvbnN1bHRhbnQgYW5kIGluc3RydWN0b3IsIGhl&#10;IGhhcyBkZXZlbG9wZWQgYW5kIGltcGxlbWVudGVkIGVyZ29ub21pY3MgY29uc3VsdGF0aW9uIGFu&#10;ZCB0cmFpbmluZyBzdHJhdGVnaWVzIGZvciBhIHdpZGUgcmFuZ2Ugb2YgY29tcGFuaWVzLCBvcmdh&#10;bml6YXRpb25zIGFuZCBsb2NhbCwgc3RhdGUgYW5kIGZlZGVyYWwgZ292ZXJubWVudCBhZ2VuY2ll&#10;cy4gCkFuZGVyc29uIGhhcyB3cml0dGVuIGEgbnVtYmVyIG9mIHB1YmxpY2F0aW9ucyBhbmQgc3Bv&#10;a2VuIG5hdGlvbmFsbHkgYW5kIGludGVybmF0aW9uYWxseSBvbiBlcmdvbm9taWNzLgo=|SVNQUklOR19QUkVTRU5URVJfUEhPVE9fMA==|MA==|||OTUyLTQwMS05Mjk2"/>
  <p:tag name="ISPRING_PRESENTATION_COURSE_TITLE" val="Ergonomics Problem Solving Track"/>
  <p:tag name="ISPRING_CURRENT_PLAYER_ID" val="universal"/>
  <p:tag name="FLASHSPRING_PRESENTATION_REFERENCES" val="F&#10;Ergonomics Problem Solving Track.pdf&#10;H:\Clients\WorkWell\2021 ERGOD\Tracks\Ergonomics Problem Solving Track\PPT\ERGOD Ergonomics Problem Solving Track\attachment\att1\Ergonomics Problem Solving Track.pdf&#10;_blank&#10;|&#10;"/>
  <p:tag name="ISPRING_WEBLINKS_TARGET" val="_blank"/>
  <p:tag name="ISPRING_WEBLINKS_TARGETMJT" val="_self"/>
  <p:tag name="ISPRING_PLAYERS_CUSTOMIZATION_2" val="UEsDBBQAAgAIADZZpl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6W9JS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Ppb0lI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lvSUp4PGVrjBAAAuhoAACcAAAB1bml2ZXJzYWwvZmxhc2hfcHVibGlzaGluZ19zZXR0aW5ncy54bWzlWd1u2zYUvs9TEBp6Wf80yZoEtgPXlhGh/pultA2GIaAl2uJCkapIOXWv9jR7sD3JDqVYsWM7obu4SNeLwBF1vu8c8vxKqp1/iRiakURSwetWtVSxEOG+CCif1q1Lr/P6xEJSYR5gJjipW1xY6LxxUIvTMaMydIlSICoR0HB5Fqu6FSoVn5XLt7e3JSrjRN8VLFXAL0u+iMpxQiThiiTlmOE5/Kh5TKR1x2BAAH+R4HewxsEBQrWcqSeClBFEA7CcU70pzDoMy9Aq52Jj7N9ME5HyoCWYSFAyHdetX1p2u9o+XMjkVG0aEa7PRDZgUS+rMxwEVFuBmUu/EhQSOg3B3GrlyEK3NFBh3TqsvNE8IF9e58nY881jzdMScApc3SmIiMIBVji/zDUq8kXJxUK+FMw5jqjvwR2kT6Butb1rt+u07ev+wLPd6wuv181t2AHk2Z+8HUCe43XtXeRN6Ycj27X7nj26fucMdkSYG3WPsXtNp7sj5qP9znW8XTX1m71dIcOLQd8M0xpcjtxd3HJxNbRHXaf//tobDLqeM7xHQeSuBF6tvBqZNYhgkSY+KQKzpsI0GnNMGVSDB+EqiYJ6wnAyJZ7oUEiXCWaSWOjPmEx/SzGjaq5TCMrODSFxU8bEVyOdHnVLJSmx7ulyQjAMcqZIvuPTIvfenqxsvZxrv9/WRitrRTUahkKJ72x9tXJcmH969Lj5WwytYaWwH0KVgU1l1tXKy0sLMaqh2Fd0BjWMPNjnJGXMTeNYJKqh7c60Ly8WVmyhqU0EX3G9vkZjwYLiyEg0JkEfR2SpOLs3lHdAsmqhCQQpg8McxIQjF3NoCFTBAfsFgUzHUlGVNYLOnXQzoZgh4IOORVDPXTtwP8SJXInKwre6CPuN3/tCEflHft750lZRl1HQonPDSN6OINhMBD+SsaSKGImKlAVoLlLE6A3YIhCERRrBfyFBy80FTRIRZavQABWSmekzSm5JcG6i6ApURCkgodvGjKhcw+eUfkVjMhEJ8BI8g94M61Tm/KWdiGMs5T0pXtj4Km8ZTr9tf3qlN4iDGeb+juSQAiSK1V748RxxoRY4OA4fp5JkTglokN0z2Vvp291QZCH4+Zm8scIvaZQy/Jz0xYEsUe/R5fvRsovjn7TAWG2IZ1mi6+TNqCHFKbgk54QbPlRQylNiSuhjjgRnc4R96OJSl40ZFamElbxA5NTy2y3M8RCm2dUUqj1oTAKSGFFWqm8Oj45/fXtyelYq//PX368fBd3NN0OGtbp8wGltHVTNUA/G1SdAW4dWY9yuZj4ywBojN4yxxtiHw6wxcG2kfQK5bbB9AvbIeLuG7Ygk0qUjWAuDzY9GBnBH77XZ8pwPjne1gSCL5/XJpFbWU9PmISqbJl/qDOXazVHrAoGXL7uee2aS430B5VT5IVSJiX4eN8EMLj3wqW1Er11nIgih+cGIEJxoVA7N1PYHRht+byI1ygfA4dLwZ2QCNPRp3qCgpTMawQQa/BDl2Sgvn7my763i/Rjl5z8/w+X1a0/lh+DED/cWuj9Hg9ing/7Hx/6yX24MF++MkMMnwiRDXEJQBA98JrIXMOR/16xb9Z9r95x3g277J6hwL/QE86viPfHKi+HiheXqpw59J6KcRnCs+iGx+D7SOD6q1Mqbbx0cANvq96bGwb9QSwMEFAACAAgA+lvSUlisQeJnAwAAnAwAACEAAAB1bml2ZXJzYWwvZmxhc2hfc2tpbl9zZXR0aW5ncy54bWyVV9tu4jAQfe9XIPa9bCm7tFJA4lapWrattizvDhnAwrEj26HL3+/YzsWBpKGNKtUzczy34xk1UAfKO0eQigo+6va745tOJ9ikUgLXK4gTRjR0QqLgORp1n/4ul92eMxFMyHfQmvKdMpJc1qFoGKZaC367EVzjPbdcyJiw7vjbk/0JetayDSUwrGsxW7KB0s2P/sN0fhUk8zGYDuezxybARsQJ4ael2InbkGwOOylSHpnQ7s3XBNufEpCM8kNrRIwq/awhrsS0uFv0F/3rIIkEpcCE9Dif9Cc/W1GMhMCK7IeDh8HkSkzp6vPGnMGOVFFtYcP+8H44aIIlZAfVIs8W87v5fbM9x9urXfk0LgfQ8E+3Zo7kP4H80uUiSZOvcCSRYmcKeoYZmq8VwwSJ8PkhYP5ovlaAScg4aiWkYjTCNggZOSp+N1+TcVMtsz/9IRGYty0FezNNOJsehiEhg7GWKQS9/OR0ai8+XlONjwnGW8IUGvii0ugNM3wjqcqvqcpKuz/wQXnkGWWC0mItWBrDzMXrGVblpf1sNrVzxY+vkHkBSjhmQi/CUlhavmBZLyw9YWn5brr1ytnpwvxc4zA5H6Yka+bn1UctcILHvF75KdcaT0vzypXnOhPkNrGIYGxptaIxmK4FPStzIfUuYgo4OdId0biXfhu78GSTUUHvTJExrZ5XgaaaQR3dNiKVCoNB9bqSe43CIdzeUBO9hK3O21wVlj0xy8Kngj23Ez27riibO3c0rpJRNybyAHIlBFPdToYbda0Tt5UvIWZa4y4F+cy3wgMZ300YLjRc7UC4J3itOdGabPYxhtTooaip62x9A4PMb11neRqHIBdICAo5I6syZ7enuz3DX72m8AFRFdCgdEi9x+s4oQXhPUFGASBys8+fgzs4TZwyTRkcIR8qnsAm3JRZoJD+dfkaelVJ6UmuYmQ2g0qm+HZVRQ1gjXHVI5ymnfWahMpmVhkp+XQvZ0pl3udj0rDVn5D2nDGpcjHq6yqIvaqUk6RavGsidXZpec5yJ0eYcBrbCYQKz32NxmGYEElWFavMq3UhL0MwW6u4TOWAGk0TxMzZcb8OYjXnQ3aF73O8lQD+gLXCG28F/IJTKIiMXgqTyk6oUTs05ohb085rnPRxooOeJ3LNKdqAf+N/JeP/UEsDBBQAAgAIAPpb0lKENWYh3QQAAEQaAAAmAAAAdW5pdmVyc2FsL2h0bWxfcHVibGlzaGluZ19zZXR0aW5ncy54bWzdWd1O4zgUvucprKzmcigMsAOoLSptUKPp3zZhZtBqhdzEbbw4djZ2ynSu9mn2wfZJ9jimgdIW3BFlxF5UbZzzfefY5zdp9exbwtCUZJIKXnP2d/ccRHgoIsonNecyuHh/7CCpMI8wE5zUHC4cdFbfqab5iFEZ+0QpEJUIaLg8TVXNiZVKTyuV29vbXSrTTN8VLFfAL3dDkVTSjEjCFckqKcMz+FKzlEjnjsGCAD6J4Hew+s4OQlXD1BVRzgiiEVjOqd4UZm2VMKdipEY4vJlkIudRUzCRoWwyqjm/NN3WfutgLmOYWjQhXB+JrMOiXlanOIqoNgIzn34nKCZ0EoO1+3uHDrqlkYprzsHeB80D8pVlnoLd7B1rnqaAQ+DqTkFCFI6wwubSaFTkm5LzBbMUzThOaBjAHaQPoOa0gmu/47Xc614/cP3rdtDtGBs2AAXu12ADUOAFHXcTeVv6wdD13V7gDq/Pvf6GCHuj7jFut+F1NsR8cc99L9hUU6/R3RQyaPd7dphm/3Lob+KW9tXAHXa83qfroN/vBN7gHgWRuxB41cpiZFYhgkWehaQMzKqK82TEMWVQDB6FqyQKygnD2YQE4oJCuowxk8RBf6Zk8luOGVUznUJQdW4ISRsyJaEa6vSoOSrLiXNPZwjBMMiZMvmOTsrc+3i8sPWK0X6/rZVWVstiNIiFEq9s/f7eUWn+yeHT5q8xtIqVwmEMVQY2VVhXrTxcmotRDcWholOoYeTRPsc5Y36epiJTdW13of3hYmnFGprqWPAF1+trNBIsKo+MJCMS9XACATi44A4aQ1QyOL1+SjjyMYcGQBWcaFgiZD6Siqqi8F/cSTcyihmC4g4diqCuv3TCYYwzuRCGpTN11Q3rv/eEIvIPc8Bmaa2ozyho0clgJe8mEF02gl/ISFJFrERFziI0Ezli9AZsEQjiIE/gV0zQw26CxplIilWGpUKyMH1KyS2JzmwUXYGKJAckdNeUEWU0/JXT72hExiIDXoKn0IthnUrDv7sRcYqlvCfFcxvfmR7h9Vru13d6gziaYh5uSA4xT5JUbYUfzxAXao6D4whxLknhlIhGxT2bve3+uBvKtAM/v5A3FvglTXKGX5K+PJAH1Ft0+Xa0bOL4Zy2wVhvjaZHoOnkLakhxCi4xnHAjhOJKeU5sCUPMkeBshnAIbVvqsjGlIpewYgqEoZY/bqHBQ5gWVxMYvUFjFpHMinJv/8PB4dGvH49PTncr//79z/snQXcDzYBhrc5MNM21k6kd6tF8+gxo7ZRqjdvUzCcmVmvkirnVGvt4erUGLs2wzyDXTbLPwJ6YZ5ewFyJLdOmIlsJg9bOQBdzTe200A++zF1ytICjieXkyqVb0mLR6airGx0dD0+jnTU2+2xg22wj8etkJ/FObrO4JKKAqjKEujPUjtw2mfxmAF10reu0sG0EIxs9WhOA2qwJop7bXt9rwJxupoRn5Bg/GPSsToIVPTEuCJs5oAjNn9CYKslUmvnAt31qNexsFZ+VjGn2y4pgataWCQ3AWxlsL1jfcBH6eT/7HJ70y+uWqhot8klANeqXOO5i/90EeHwubhPAJQQk8w9nItmFuf9UkW/Sd73a9836ntVUnUjsvvonMednjM1fli96FN7vlG8fF/yp2YH3xn5/6zn9QSwMEFAACAAgA+lvSUnNCtoujAQAAWwYAAB8AAAB1bml2ZXJzYWwvaHRtbF9za2luX3NldHRpbmdzLmpzjZRPb4IwGMbvfgrDrouZyIbupuISEw9LttuyQ4FXJJa2aQvTGb/7KDot8LJJL/bxx/P+KX0PvX75OJHTf+4fqt/V/rW+rzQwmpY53Nd12qFnRncUTWN4TzOgKQOngRS/r17k45XAjB1WmYb7N2OrLD+Hm3/WhCobF4iFRDSFaAWifSHaDgv8XavsXNWpIqvNYa41Z4OIMw1MDxiXGakY5+6leuwCGzAvQP6DrkkENdNHdzwLOsmrozfzg/nE5iKeCcL2K57wQUiibSJ5zuJz/JFZNr3ZC5DlgW+7wtJU6aWGrBl4MVy4C7ebFBKUgnPcSTB1p08oTEkI1C7I98be9A+0ZtxuaIMuUpXqX9p3/ZHv2bQgCbS6NF8Ew2BUx1jp1epmK/iJ07DTXcUISvYgb7HiIhc3HKCQPDEdaaO+WShKOYlTlpy4YGIWyplkjW3Xt1FNjEHIZXz5Kh7MsplWM2rXjDeu2Qa5tVnXcLlhMmj0cqtG1BU2FygmYnE5ogns5QJNRjcnjdl/mFMAVU4PkEu2LkN82qMAzS1C8qA35NE7/gBQSwMEFAACAAgA+lvSUpQTsyJpAAAAbgAAABwAAAB1bml2ZXJzYWwvbG9jYWxfc2V0dGluZ3MueG1sDcwxDoMwDEDRnVNY3int1oHAxlaW0gNYxEWRHBuRgOD2ZPvD02/7MwocvKVg6vD1eCKwzuaDLg5/01C/EVIm9SSm7FANoe+qVmwm+XLOBSZYhS7eJo4lMo8Uixx2EajhU17/wB6brroBUEsDBBQAAgAIAPtb0lIBCsLxFigAACNPAAAXAAAAdW5pdmVyc2FsL3VuaXZlcnNhbC5wbmftfHlYE/e6Px7P0XqkoLVKAoFosQpqiQFlEUhqqYArFYtoC6QaIVZZDCAkBBI9tqIQElEwUDCo4IqCmEoiW2wxGU2AiEtjDCaVMaBCiBMgC9lucGm153f/uL/l+d3nufwBeScz834/7/6+M5k5/NWGiA//6fpPBweHD1dHfhnt4PAPbweHyXEfTLF/w1m66Fv7x6SM6IgvHOq6EM/tG38nrFy/0sGhgTndvO0f9u1peyK3Zjg4OLWP/00C0s7vcHDYwFv95cqvSQnqxxrmpWxyv9Gi+WiV6MBSuGra6nDylR/gq9y27siPX7nsZNEXyyZ973540vz8D44KbjueXP7PabfLThB/m5W/6rd9AbVLrk67ua0hH42dg2dOPptd3xeXX68xZsXEP9brR5gDo0cVKx7HZMfE6oMS9cbK5mZbhZ8dksO+3Ttq/j5O1JUWfzT+ydscvmb88/dv4N6TXh2Q+H92wL61xl+cqXt0L2rr2a1a0eL+PH2z8sEdMYqfa8PPQp7T0GwmPSadpdfW1lfl6co17FDz87TK1uHu+qpW4xP7Sc9xVvWJRYr6wU1Vti5ZobJtDCiqkEROs69RInjm79aXyYP5oII3CwPJLhG38QKT+RaIemzy2hP7GsBRmCxpcuUGVNcXlw/5/ZMwOeGcR572Wz3GtWdVuGi39tHuenXWxQA7t1j9r9NRldkul6i4Nn2rZn1+wIMcy6hUk/elc6GfF6E6Hth+SZWaM9dTtRbVmqkbradZBt2UBqGM2zZ6eZg4dPbh7vkdthuVn2A8JFib2Qh8IrRrYp/8E6tieDdfJ1HeqbLIqpTNurFQ02CG7QEo1jahcp9M7wdSbR76bqbVSp4NtUkUXXubO0zRxcjg+MuGhFLgpv7koOFTRb42dJHm7FTfaOHn8PYd7FDDg3rqqBkXX/dtCBv2T/0MfcaLPAHgacXbrbFHbi7MbjXllhWeQhXMGzxrtST53xfsK2PqZ1UZnlp+8Y1LetjckeLxwwPm4gj/+FY8TueO6w1xe7HCBbvsUHP/fkaJd9d5+heVMbBzAcANfW8hio07Xk8AZQwilijLbhs+EVD5I6ya4IGM0i5T0ObUA3lCsMDPFehemi/2UoSzc9ylwF7i1hCdGl5GrpgBCCAQL9ro70Fr6azPU+/uTwu4macidhsa/mb3GO/t9wt9tE+P2Z5YA+cU4VIRBBjD+mAqhmSjt8NCQRVPo7Sq9QpbtIoXMrRwKMDWNYefMOLfqC3b2PYYtpD2xMV6W/at7Tm2maYDdQbIcv1Zcrc6JboFJTcV6D+7iWew8C+L8MJTy3yQyLXUZKF0EyKYGiIc0F7NFJmiZ6bFmjKTJ5PEU6uqnPaeKGROy5Zco5egEUKYS29TCyYCgC0Gy3hLwn9BDPdqYR+AWtIn/S9duIXdqKoeKL2tlZeiWOA69S7iH5scj4KWm0RyntlVKpB3mDyK9LOl/bLTULrZtb7/ynULiY48EOIPbLS7RcUnwhaD6e66OOtZ2ghTEnEjpD0dsYDWu5D2QrEW+5FUFegCCLfAwr6Jm1Md1xPb5iHtlxdtQynDHffLoYyS6p6duc2geFsIxiMs5CxspLeMRA7xF0DoOcK9W28xI1qcoXTH0+T4nuwQHSk0FQmcMQSq9hLlpLwWW6B/vozng53TbfD3GW77+qapxtJ0y4+mf5FZc0/JpiXzvvV4GFl+AEdnyn/xAYRHCIGMNm1pfaXNVT+TqywQA91pCEeuHgmoLEzgR9iXgJQLdCmyXDWLU10O9HkNLUSChnTHS8QklZeiirTEHloBt7N2IlRbj1TDOrfPnQ6Ei2DyaPoeojmr5bCYW/30FLDMae/z+8W++b8sa66fwRKY4PrSM7w8Jy5HfhbKe9imlEsBACEtYqLDb8GI7QZSVB5uUXrcPUwK/xs/AWu5ZMoK41FN87P9zBJ0W1FUG/HKdCidXkY0bjnEmY73om+0AwbHYP8AQHA1W5qiwfpMB6/AelVmrWaJskv38DI0BqXUkEKRgEE7+BCfNt2ev1bEJc7oUWS1pGbJAwuXTuESn9FB/IgYvbT5VgOwrA0hBMGmQHCpMnyZyfe5TA4TmJayveG9BogKMDt1YOYzsLHVx4c50J6oYBWob52tXW6atAKanJEEVlLjcum84DqVuDVCPtCrUm895IfO6oMfIiJB2dFqmaXfi+c+GVQVdh0P8UcwpMw0zyImPjdoilxtcmP+Ul7i4HBj/awD8lXg5jgM+0P4dljw6DpR4cG2QEq66Yzo3E+PNYYsgNVOyo1zCXuO5nCLexv6tx4n44jC71uc0evOtIaLEFlvcGVdApC2QVkFzeoiQWbo/NLGZBxm6Fh+WuDQqXxFFvXxpqjQ5a3m4giq3jwKURtTmDJFbGMrJpXFUuXtIMd7uPH7GvByeczYE2caSVNt8qzK62u+t21oiyZ3BKDc1IkFw01qZ5D8FGJZa39BUf+VhagCEGPaF7nBLu7H9DPTsj9OAxcRCoXAoWZQWFQyTwiYrSVE3Y62EPZ+OEvF2g8cC6I923BoQEtZkarBJjDEX9ALiAcJBSYm9wS3SDqcUufqHUatF89IC/ZoN7TZU0rP39GZgq37Ob8sBm4alt8MhE+OL5CrvoPT8gulzkUlZOy8g9wWagjHd2ghjl3+WBOoFYjRrmchA2xVxsvpUFavOkUAyTWrywEVz7UeABl67zoma7iMZEKnnoFUV/LygqMZTBqiGDUeP+oodSEut8/cEJ5mVHHZzgxod8IcaX/DOUYJNEbCokl9icxQ3YVhvNaK8osWWgSaWA/KzpoObnCbWjzibHvprMc0YbXsqLZA9z7GckbJNoQrwTPRscQ7XOglbJ/RrqpAWl8YiVVj5uwhXJV2lOfDuD3QqyPHL2tTz9CbVC60n0fjVOdYacrYVO54iSjfH7QstbOuUIoPoaNRIo4buLqCtQrKKfBzBga0GHvsovotgrm81nrYdMB0WwxKIXVK0RtH05UJueTurafscSv9bMpVWMv2JeJ0Lzp6CarwSSpiBv4h3V64YFKhXMU7rqWeJlGM+su89Yqon0MpGcualYEYZWoLimyvEzoDiU7O8+DMBpjAUyJk7YuE9aaoBkCLUA1MQvu4peCQSJrjDihHITXoxjPRU+X+KO/8m9ktw1LlHrITjZiXMCcMF5eVXNORvoQ+AIireblZOJf4KubCKSLDaIBy+Fs9M3RZdB86NqXnb9ufVhSlnytpj2fDgxTSrBr6JF/BlnJgVVBgn0PQ8UZWf0pSO569qrw68WPsmeCIO+LjBxZxlZNfdwl5gs+z4pM85Zf62ZQha1kAGw0XlBeQ4xEurMc/FGuf5NP6rXuNZcibkXAVK1dy8JdN4nm+bR+vyBeZj75QR5Zjcxcw3DSeBX5B7clL18vFdi8zNvY6ikgI+QBKTlrgxa141R+lnoLdqhMnf1exN7lDPJBubp7mmWh2JWwUisn8/HBRQ6Hitwv2BbAjFFyFk12asB2OB8EP4IQlqREimaxIbpomH7ir0yK8I8hKSDe8tiWMfp64QKXDXBTk7QmAjcvy+5wClLzNh7M/5bfAvs46JYMSkFhD54QMi9vAsTDPxBZ1MqVx5zUWjmpcg3vhXmT/ht2+zfGo864aun5eAqOR8KNwwFt4T0zVdDbkNvekvmroTu7wv9Lpyu8J5teY7uwNCk/NF7SYVxaVQDnmpxAplLrIeKrYV5NWj7GylJVOxHON7t7gpY4Swua+yPJ6ycHuMOkZtSpoTp8F93WlpQxbHozsjxEBInXSq/ZxTRL4aJXglgteoZva/1RPpQ8MXw1c4OMG3IIuCccTlEVcXeqZWIIdWajMn4qOtkI2qFqDJMsa7V8SUMLfYelfIvhf55h/CYLOyIIChWVlLML3FDumdFNYutOJC+RyrSktnfKmJZTxsjail/SddMHjHAuCrKvAl4aH+KomGhnhovocFqYi8bu97Wq53FLvxZ8fXI9dFs3APyUNkowkJWQYbmSpxTiTLvOH4GuySDj4e2BvkWevQSUlVngBHbzOQVP4Wbuo0QzckLtgL+QPWnulXsrwBNoDbce6VJTnp3Z5v/J1kzrNrk5gf1guGAgaKyrCxgcXnkrXWTwyltD376E81mGu5lbIpYRxmb8khPgrhxrVKSg5Td/Msu335RT7uvLn51DOgoMLdwDO18s/LNn4KMEjLWNBXUVrUSA1pFm7qIiQlB78Vt4rWZcMV9Uw/VVSXlbcx8rq9JCsrI74IWWIsepsWI9o+xH6KVSFe8YDIZdYWvUddSM5awH32CuH9Sr/cPej+lrq7WxpEmF3OgX2luPZPBOSatOcC6v08em6/1TnG21PvA6fcjauN+meL7aWaOoE+rtPs975Wt9nMy6+N2+DS//atrQ/9HD/Z5qGktzpfOW62F7D5eLXnX3HlOVqZb9Vk7YhP9B9qJxPGVVUfZ0668+Tztp0k3EnnIhNvHyspYhCi76+nm4vjA6f305ed+8na+cx2/crbj7vVZhfxmosq1X+6Dc40Ot3j2mlbaHuvZm8c20jrRTaN9c/W+Opim3Tzl59dP7qo5nAxZ+Kvj+aoxctrq9sHXtRS8AafnEesrBOnw15xSM7vzj6LrvVrBUTsOYnzhqLtDfzVYjs7Ij0/l7Te0m06BXMZUk1JT+f/m9EN26vyYUELpK2lz+iKkMtI/cIUSHQDzXB0SHnwOvuEkiWQbskeqX+ossw76qcFxeGTRZhQBtRZx+SVjd5CjJWsOUQoipUD1x8pes7DwuKfbt4P32IODoU/t6OsuLo6OWvVr2y2PNMza5X+vkuNnzN6gevDrhRRy85evG1d8bDvT+N8Xul2mbf6DWtY30BfLIOYtLMg+o0msmisAxlV1meV1mfjxi2vmUkIqMffh3u9tx/xDwsqbL0SCw9sijbSFSUqRRnLH2ubnzD+/HPxdpqpOWZW/gxvX2q6ydQOxnxWyvjdS40yOXeQI18Swhz+w/0/pgQibA/hs4i+idi+oXyztdu29y02lN1Lwqbhzl6M9AQQBsO0POX7M0afNGbzJGp7qZ8Zpv0++mZ6Qg0eD0weIHfH+ck0r2IU8DBJq8uXQH+qnoUnSpUoa/cbDCqHhnT6UuJFkNiD7kKfVC41JUlqEf/dhMi4sg0sl0c3Vr+yNp+0ESaomo05/8LT9jk+kaQmmJfYTss2sd14/YbdGhpuEAtSyDGOy4lxvdEIPT7nXN/NzfB5uIzD6MIRdoscrJ9BuknwflCNdjEY/J8EiTcTx8Le4MyniEnXd3EeAcr9fr39AOgA1xwJNBpIZRO9SZVroTX9/PgnnjHz4yhn+J30KUAZx5oxd+vPDEP3v408F/C8lJoTBf43H+vyAA7kV75KlM8fLDe1bsa5poxH8FHJrIhWPs2OgPKcaKjkxnYpwsYh+X9O4PYMeWCvGSUePvJwwPDozz+JqH78wUukgMQGb2YHUHsWCUp6njlgoMvzhaVbGU/hx1Y8zEK+Aom2BLk9Jn8yaf8ZPPpgWpYspbyVWohCPgtAdXubik1FQnmIAZWDjpg50iKEb6onNQdb1wlYG8NffuSww3aO+V0u74Wg4lg+RHOQDVPo07cSPcDb8AF+oaWuipfH/VWxhEIAc83mTOQ0lXEnqyHyLdqslcD+nxQVoj2FcqOQelxbEJM3yg5mbGYHE8/TEy2zqi0J9Y5O3oWTOlQq4hm3ToOjy9ruJuymL0Q3dQPI58PCzvzVklwb7Cjjjj38Eyi+eg9mBOoDfSpE8/0LUB/6lOIs28tiOjgPSYlz2GpLAJ179ptBACwD5X5XYuOpX5rbD971Y7uQC5manXhwTWvI6y2wjc6HL1GCC90OXGtTFpEiAtHn76pAs+T1xCx+Qr2/cskp6KwxJYQSgL8D2eKvjvKClOtmpz4+gpQVmJNydedrzUvivS+8NNrtKX/lTgeTxrUsefDphNFbkdTs6EeRr9h8Dp286srRPuEm+klqDZDr+xYFIZMbSytaY4J4YJBGMoQM+YVg5MNsz3PzH9Do+2rzf7/TDfEeKoC+MZOjgRrQUqsI0qqbnBW1RjIwRqqmWubzggyAtliqJLRrxsM4l/+M3PiSE8EHGbuILPLw3jL9slzxmyJmsSQsE34mNd1IlkQaTTwKdtXpEY2uQkycnU9yNpXCedz/OLwNYSNa7Kb/3p8kNvy+Y8vJ0ksDX8m9szyd7Z1cyNENist99wQiaPMftz57q6TESJWQs7q7J8BD0rymKmuWfaOWegljxZ7Jta/x/q+3VEoy/+0jF0rOlGkrPadCgH3vmbPwgmdf6LsiLzQ6hut2/WONOFr1KXFV2M5/dYtry8PuvpF76qnl7T+9F6poCTWDD6YgDQB6b8OqYlegrQ85GNMT89hQltT5Uhan3IDSllLQkCkJOnl1PcZPEiMEGHNBluOrrQeQ9O+1NOsOFqGzpZr+THgYxZQz4L/A1RLfPjnSW5Gf4BF+FGmyn+EYUOYRmm8Lk9R/RfMLLg3/juTBJU3PGiz2Gw9lSsa45d1xOsu/QqLJLBw9wPXeQTX+nb4YO/rILpmQLfilU72LIS9Ptdmppn0/fzNwsZCRpHfkoyldBb+89wxLBWyXnGRCgY2KqxrJZhsHS6BojZjQH8yTjboD+1mlBAtpGaajW9TWUBQdUSqAm8nEfZ0eUS1XW7hk0JRhTiAKcBRh4b1GpoO/YjzF9SxRnaJvEH9lYt7cIIHqn8APV9IciEkCwc2tngAAjGxh4SVeXPhOMZM3ylCWAKoVUfC8d87Msk4DjdYgfNXAIb0jwFhSq+KJyG5QTkfM1W+hOPsR+/7Qe3UoGghCcYPB+H5ZCSUzj4DF3wH496WcgIxjMcJHifSKyAVbBq47hb0cAZfuPWYnHtMWtTpISH1jLPvMyGqn66SXt75FwOuDz6WTlnHhsMJbn2sbwA0cZDU87BBTkf1s7b2p1QfAVQsIrMI6CPKxcOYRlQEMblnQb2bJliEouG6/4KwAhOdRCQ7HkT/bpd6cJDXUJjq14aYrNKZvjkYkpq1ua9RBt42PWxDFGkIW4yqx/K/+LXaLuHWQkj1G4iW6R7KVHL89hbxJBS1s2qBRwp/3YrgzAqejZebG+SRgTjGZQ580eYhVZUXEWkcDoLAJLQwjxAyw0ETHLfLg0Dt20s2XvzLAvH2ud1vBtCd6v9bohxPYKUxD7Pwd8RCjTscBSTKOXNRTevj2AADFQHlLR02qMtLicltl3eadFfV4GHWcBNs3rAOykHM0ruhgJdBChupefZfYqxJFHlBLp1IKhOQ/mdA8hiJvNAsD1aOYtfTlHsDKt4bZbWeSFP18/Pznqd+/NdhGGnLjlqX/+Hq7Op/a+R+nY5aURHdVC3ICGaD7+D5Fh0dTtOblVWhuueSdRFOq7kc0gYgg6KrVP7REReVHM2J/UNbRzd//b9JezyNNC6kaRc2gZ1U5QPOf9b3sd9T+oX3rbL8PbOdEb6nxPvva9n1PTNEv2+nXe8Zck3RxKL/tUVXMEtQLS9/lbnwDR0jTVtLwfErMc9VAa3v8IuJEMFeeFAN2V0eOc9S+lvBE3yqridDsp7pXtjtkzZLkNfBoBxR4X+KD9gdYn2YMn5fcVeOcX39+90LbTiUv9d26VdS0EGRrGErvQw7fLYqlGKGJGwm5dU9CxwBwNyq8422NzJ3I4O2vRKhWTBeOV6wKFW+IwJ0mtWIq0xwEZCMtzz5lATHMjKZXoGkjDhLUMx5y/I7eSFMplbr1XWHPonYgkmQDAxbrxZ6UByPkNcpbIY24SgoOwnxhg0kMsKby+wv8Yuqr323BtrH95VDD8tL0HcF9n8zUusLGzSf8c2/DZsOz1ya0LVx6ZTWwE1+Ccz0ZPqppQXi7b/TTR71bmmz7LU/voWtr5J2hotIlSDRyANVIdTcICUfWtdNrKEzoxx/Gm9pyJsuvtNfxISLAj2XTuHClElSpuCIS/V3dDIa03e+7MB2DxbBTSgmJiewBeevhy72G/LMv0kKQc/p2wuWwfDbHA9xBoS9ZTBvLosJMFGAvGveMnGxLzacM5C6/d2SOxgJB7+lHwJvkNYQm2Ej6X+nT0IlMHAcxEcEvCJ5C8KustTcdSCUXyc/TtgkvFKOY4d6YNtC2ixLkBSEC/JcYFZyiG5BzDudjJheQpyzw5EEbj1c2qsL6hV8F8A2Bs4BnsJZWx0PyjkIcO0FwM8b5foJN213y9Dp9B10v0AABFj4kz3Wn7XEmh6MoiLuHR+86JnoVIL+p9CBJVCh53YdFPNCwttyQxm3UTIGC9B8DwdUS+GEuFTJV/Redf9DGCDMU8kYaIQQvI0HVYhZ3LTFQxT/aGFeH/6WSaLPsJNyD/7fQ+vcJH8rGtBamCY37JyAy3/x6LHtlXaRXbvamE91/uiPGWHxjmxwFDzpEpaY4KGfxQJGQQiUFRPDQZIS0pKO41tCFKmUKTt+brWZqcfAvBRNwNBippK9FQ4wNMBgiqLknSjbW4qsrG6O/X8f3bWh4aJ8pPUEB0WFyp/vZYZom/s76+511v577I0elCIpg5sIklB9j4U1HucmKdw7LfYdHBft7b7wqaTlOUG5FNMXCQ8duSPviujg+SQo7XvsIbvRqaIp6B1sL3w9VVHmp1GPka7gVdiCjMxcMYo/OohnWp8YB8YTi5s9HiydWFuhPqKDJPuKzHnX/xPbeoLDRdCoPRZREWAkXNmshQAsxdZECq2/13n+HRGc02voA73rxIblBX7eRSUB7wZt6LPi9JYNAfXvxnFWDV2DKq9PixAZVq4gPw6MFtZDnyrIJ1IT3g2OjkgjI9s6ZkHJGVKg2Je6c0MuPDtuDnYHAeGNf0iXC/duNJfsIWxWXHrXtOXF0dncicLyP3PRhwc8vPdmU3oPLzzL17zY+mZtyhHPMzWY/0ZXEyfoCXqCnqAn6Al6gp6gJ+gJeoKeoCfoCXqCnqAn6Al6gp6gJ+gJeoIujVjz+mmM7JznZ1hDlsu2TM7KL44KL77+zfON5CNHat7cHfjK123+/O/f3Eco6ZgybfWbOw4On74+5e1zIf92yotoT5W4vo2qe3ZMuYLSX43DUsRTq7CUe3yz3A0X0kVqgXggNNnBoSP3xbAyyNYcNtKXz19hMf3I0N/R5KnNeMPLc3yiTuWCa9Z3Xy7k80O1hrV6WlRS2tprWjwcKRVbLST/yMi7W2LINbmQXMkftVUzAKRmql0Er4PXZMp5maPssbv6obySKBfw7ClSCgS1dhwKeQXvYki0kP+vTmt7lrxAb0cxVwAv4fCDd1Ztd6zNkSzEVSpYus8wXTGvpRR5quKNsZfEZuePHBx4zbne0Bjb2Byryfs5yq/Z+fKFXW9xVFqAwcYpDg5Hci/oxy7itKF/7i0t/og3h2JzqBNb9yxhTnaIhGxdMlvsNVxXTcv1mM63qnXueYG8MVufJ3IGtIEO+4qL0/PCRRXfPnir4Zc3Qg8hb+z9T3aruhJIT37k0KC67KrxJ+H1PkFDXJqptZ/rFmp8SgvkV+FM12hUxUIMdJsivcIdf0Zej/0NGjBQIAJN16+nOb96OvzJscE7xHMK4LdByaoeXTXSYjHpA6zXD+FBf3J8C84PYBRyZzL9PPSLFktcO3pTECDRwcHTUzVGLwngXjRQDsx3vyiKvF4NoyjGomwyGcr8K/b6nrmPCtB+qZzZ4CbHUqjCVT86C2vcdObJsXsCTWzuJRBEIPWwl1/QyUYKXLAvyG3IyT37RV5y/Ej/J6lu+mK9C3BT/gHEw9+gi0HLYW5wxjMer55n4ykDk0plw8RVQEcq5zQ+ibt1psOesreKyaIfqUmJCRe5C36f5XRC0DibcOlE+vEdKkxQvJkt8ArIuYcdA/qjzqo1nYEIYRnLU3EKdIrPvrWK5tPbCG5xB242QCSQyOy1iLDH0KnCqio8IKgnrmtJCxdZVpxNr6jN/T7wz/VizK0rjzrFJNbEnfT16pubta5S7c/YNIj3F6o0ykE9umvnhxClGOz7Y5FGrjuSYF7hquTCfPH7QrLifopvPGeXRk7BGHtlm3BjCuPCqyz3Pkb546RVQGVORS1Vs8bh9yuhESIivZBFADI7IsnGzbbyi675H6z+KWav2lP12wWpunsRZ9uuBV2pYtRnmPldx+VsNYBJwvcEjqXQkITJ4ClwQyuz+xTWheXufe8C0OkjvzdoLAsdoeCCTdrC+sfB2ojxVzncwzP3dgz6A03PGhBNfPyG652J2Cl4hxvbKEUlzBDr3VZKSDDF+EAqUWh/6T8HdI7d7+dnYD5fBTk3QkGfL1NE5LaVAF+S15kP9JHiWjAeLIH8EKgdlekB66CfMpTvY31CojyOKTBdKnsMxLhi2+T6z7B1xHUJWc/wMCQ3N4+Cg3ISXGh1WlWhaxplI0SZQ2NHm4Mq3LNlF5MO/DB//KamS9mHm/xAlixhftc+OWPNIMFfWFSt1OmhlfSSfGtcz2ixL6abMp4hsu/LjGJotVzn+KvhhyV1hWJny51yu8dcP2+eP3JaHp9Jzuzw5h6OigRn9csazk1xQDQCkXAb3yMmos2ci1+McbklofQSE3YgHm7nVd7euASreUStm43f4hohCW16Zmm+NYipu2vQgRZkvZi5m5p7Go9sN5Dy1XkqwL8OO2IqFco9FllDiurGjE+2/BG0f7ObajHtpGgeMTw+1/lXsVmY/hNsMpdwga0N9Y7IZwSPYu422E1lYZc8vw/W7a5BYL+nR31AAL4kbv7Fy3qGppv2CC0HUYswDQjbg5wWH5wER3DPeOYPtZ2BUAtZ0xwCk5nF6eaCI4bKxKyOU9rhUwbE3CkXiPMLxb1lxBERXiiBp2/pkAvxBfIdRvImp2Qyfyv9+LzUgIS2CLCfcm7cOo/aLFBGl5nX5wB3N8EYtltsfSn3sBgc80oLYCcGK3BtrZtcsS6KYf35RdbUeavzL/pG++wRRZaDd1eln6SbbguJBZabO1lIOWxAu66dt2RKe+52VZTACb1AqNkYmNlzaiCJYbl+aADYuNxG/4EXMrWblAvqr9EBV9aPYcCZAZj38LEnVyxfkuWrhFG+zu4sIZ7rfjU01bz3N7TL4wWSXTCsP3T4WWL+eHy82PLzZ8CFPTJaXMfMFHPLgqm3EJJe4tmQBWuM1KcgPILbEIL39RggkRnfyf2W6HcGf+Th18ysLUnD0k6cOLWC2sLIc6wOaUYP7TYfHZRt/dnFoogpACrSPJOxU9uSY6DsD1av+Lq0OH0/rJzxYQF6s2rnsllhssYwcDbLhe+M7hEAgVT3qki0QxfGSjSSwntXAT+GSVPcTRkzt3/XYRKfWnYTZJgkA0LsASjH6Vg+Yy2RD+ZpUnS5HVEHh3GVduPKUcTDUXd6Z3FkrE/cOaHUwSMtVN3AJbu/yqxn5lqvYRTSZ1dxv012QGTZgSCqfk3ULAY4sshyQlLXwTroqrq8BDLGtFQWMT+zTlr29OScqvwzYvolQKTXfM0x8dYYdeCSu9Daq2CTGdYVLgpDtu80x/k/1TxolGkeJ7pqFiYjJYkXRTO/OOpjT+bTQvbks5nG1b2rinCij53yDovRHPmO/KejHLuv+TV3XoItRAV/FW7PDbHwnPTB6S4ffn2uxPMbejykDXyhwm5PnXqx2zDbO+hKikBFXkc1EqlOx21zc0v1T74CTRkFsry4M7kmCA2zQcEHH5t5QjTZ7I1s98JEuMWPBMkNlIDmtmin6m1MlKnupw8/Orps/AcLHrwwCaBemCvXzhJBs4QyYvf7mC50ds1t9bJ7Qy29JNZ4WIHnzEQNpZnzewrDRWpux20Ja/sNu8eD+EJWGP00lGM98LIANcpIvRsZ1OZxAEeNI3iqTjG3fczHVhdan4Qqw8viabsgHShZ9QhcmBf7TtE+1Q82+HlzoFm/yEb/AsJbgPskCWfN6+b3THbIF+xbZqI9u6AmJn3LSIJsRsTNRlxWq3tTemShZLoQP6wlZlaUEvYLLX0vr/Wuba3OtW1Y/tovI0SQ460QTrp/tMcYjKEvBvJl/TvkymbxcT5hWz0nofZtPpxutWps1sHuCGQoxWZS2g72XuU5BXba83vV0j5+L3IxFh084rLP7ke3nWQeAdYVA2WyFMZy6r+CnUqh3S1toZi/OTgV2vhdVmTOLvSg6pZL+ge1P7t3J3UerDP3nF9xZZUxbEyLaSTsGNraRjv3kz03/JSXO4zkD5tWb8YeNBLFDUuBF7L+CxR6ibHs16yytjUxb7vFhYcm+Qpv6Vs1eYQqU09/FztPJwsYuTkrqtIiTDMLjWjhmsDU8RhgtJ+KElVDpqnuY3eP26GWL6d+AhMOaEfHo50jr7xrQBdGfQWOmgu7B0njFmaUdBvIa8pOrM8+LzvUmOKfqcJ+fdBs3mkKWvfIKRWdXtSbB6tXct7oc5nJkAqoIDBjEF8mZeKfkGhyJWDnAZlCHg3rL75t2bSHYhPIqtx99HnaI4E+gIgE5z0cNMJU/IR89cLMrbmfHK8aKapy7FqRlFVRWBDlNazuquM/0z6zK3RDCmJRBAc/aV+7DuZdbW5jzOs6GzxiFDXa0alPn1rMRyXldn2k5Lx8eMP/OMEmSOFK1W/V2fQMDKZuWE7NdcpzBDTT4dyqxzhrwlNVLNwblGxkX4PrMOC1PzE60wzt/biuvItYwwFsoOlOPiZz/KVQa7KvShNM0MJw1nIKJhyEO8zDTCuMcuTYZfwRb0vPtRf2/IIoR0LV/Yj8IY0d8qJODJntPtVe9aSR8Co/us2Q80LfM3RnL7OEex2iXAWq6kWGvLfGrMuraeliHEapGH6etYrRuuwTllGcbTTz9+KhL2LtKyZBqE6QP0Ny8whZhPvkdf/SkZqxS74toJPxDwcn+e6a+wK4d1rqH84x9Sa8BAr14vaKvXpnlXnxa7aPxNJGYwlI462IsyAj06Xpor0zWmKNCWR/C8I/mJfApK304O/o++pt5xd0pnCKaGmwh0NgR+R1jKeq8/IfStqX3QK6E1CtI8KZ6bo8rFATNKvXP41mkp97zVidsTPmf9lAvi3Sk9IocvlQ6wieYzrcSB2Npe1dMRSZfar2kcnU31HAJdKBSQ50esmAX7Si54/WxHlp9Jrhul2me86xmd1RrR5khMONW/8GTcaiAPrbcoVEZ4oeS097PFq3SxDliSg0KahYMdw+K8Dg3lLCu2OCx8vxN8KMHcgQcthJhIUC5y6j3erL3LNrmu949C4k1RsKP+/pb6hywoxPCTtq4qqKtX2bl78Z5sg3/CQhGbrxN3Epdp8rlN9MmeSwT97+Hi77MBNn/PSw81USdsPMA+CsqBCi5hrY+1DsWGGfr0ZzZigXNlEepK0cPu6MwbYi1d/mVtbaQ6X0ude81RvNAaftA5ai1EasGgub32taK9SfNXcQMBmao9cNvwNojgZvHyh7cl+9zmZ86vLx+wHOQK47Zx/pRg4gzd+tWBcZ/bGt6PwiZkkt7Ub7gfN2Ntsz6ZoouH2q4eh9LA3mqy95is/tXLjSML7+2vN3p71sF6uVfK92nNnYQH1VnoairHD6+GjOHNv6Qzb/uHByjWMt9XfBgWeLsF9+Qj3UZc+RVg63VZ2S5uVTYdnn7uDwexbZ3tWeaOVmEKeoEqeIMitsdo7NIiVzki7rwuu3sX2H+r/8Pjf7AZlZOtukgIDuldOILp3ju1av2vBl3Rff/es/AFBLAwQUAAIACAD7W9JSSb0WYU0AAABrAAAAGwAAAHVuaXZlcnNhbC91bml2ZXJzYWwucG5nLnhtbLOxr8jNUShLLSrOzM+zVTLUM1Cyt+PlsikoSi3LTC1XqACKGekZQICSQqWtkgkStzwzpSQDqMLA0BIhmJGamZ5RYqtkbmYCF9QHmgkAUEsBAgAAFAACAAgANlmmUjZhWAJHAwAA4QkAABQAAAAAAAAAAQAAAAAAAAAAAHVuaXZlcnNhbC9wbGF5ZXIueG1sUEsBAgAAFAACAAgA+lvSUsqjA25sBgAAKBkAAB0AAAAAAAAAAQAAAAAAeQMAAHVuaXZlcnNhbC9jb21tb25fbWVzc2FnZXMubG5nUEsBAgAAFAACAAgA+lvSUhUeYBujAAAAfwEAAC4AAAAAAAAAAQAAAAAAIAoAAHVuaXZlcnNhbC9wbGF5YmFja19hbmRfbmF2aWdhdGlvbl9zZXR0aW5ncy54bWxQSwECAAAUAAIACAD6W9JSng8ZWuMEAAC6GgAAJwAAAAAAAAABAAAAAAAPCwAAdW5pdmVyc2FsL2ZsYXNoX3B1Ymxpc2hpbmdfc2V0dGluZ3MueG1sUEsBAgAAFAACAAgA+lvSUlisQeJnAwAAnAwAACEAAAAAAAAAAQAAAAAANxAAAHVuaXZlcnNhbC9mbGFzaF9za2luX3NldHRpbmdzLnhtbFBLAQIAABQAAgAIAPpb0lKENWYh3QQAAEQaAAAmAAAAAAAAAAEAAAAAAN0TAAB1bml2ZXJzYWwvaHRtbF9wdWJsaXNoaW5nX3NldHRpbmdzLnhtbFBLAQIAABQAAgAIAPpb0lJzQraLowEAAFsGAAAfAAAAAAAAAAEAAAAAAP4YAAB1bml2ZXJzYWwvaHRtbF9za2luX3NldHRpbmdzLmpzUEsBAgAAFAACAAgA+lvSUpQTsyJpAAAAbgAAABwAAAAAAAAAAQAAAAAA3hoAAHVuaXZlcnNhbC9sb2NhbF9zZXR0aW5ncy54bWxQSwECAAAUAAIACAD7W9JSAQrC8RYoAAAjTwAAFwAAAAAAAAAAAAAAAACBGwAAdW5pdmVyc2FsL3VuaXZlcnNhbC5wbmdQSwECAAAUAAIACAD7W9JSSb0WYU0AAABrAAAAGwAAAAAAAAABAAAAAADMQwAAdW5pdmVyc2FsL3VuaXZlcnNhbC5wbmcueG1sUEsFBgAAAAAKAAoABgMAAFJEAAAAAA=="/>
  <p:tag name="ISPRING_LMS_API_VERSION" val="SCORM 2004 (2nd edition)"/>
  <p:tag name="ISPRING_ULTRA_SCORM_COURSE_ID" val="A49ACB05-98C6-4055-8F77-2CDA4D1004F8"/>
  <p:tag name="ISPRING_CMI5_LAUNCH_METHOD" val="any window"/>
  <p:tag name="ISPRINGCLOUDFOLDERID" val="1"/>
  <p:tag name="ISPRINGONLINEFOLDERID" val="1"/>
  <p:tag name="ISPRING_SCORM_RATE_SLIDES" val="0"/>
  <p:tag name="ISPRING_SCORM_PASSING_SCORE" val="80.000000"/>
  <p:tag name="ISPRING_SCORM_ENDPOINT" val="&lt;endpoint&gt;&lt;enable&gt;0&lt;/enable&gt;&lt;lrs&gt;http://&lt;/lrs&gt;&lt;auth&gt;0&lt;/auth&gt;&lt;login&gt;&lt;/login&gt;&lt;password&gt;&lt;/password&gt;&lt;key&gt;&lt;/key&gt;&lt;name&gt;&lt;/name&gt;&lt;email&gt;&lt;/email&gt;&lt;/endpoint&gt;&#10;"/>
  <p:tag name="FLASHSPRING_ZOOM_TAG" val="79"/>
  <p:tag name="ISPRING_ULTRA_SCORM_COURCE_TITLE" val="ERGOD Ergonomics Problem Solving Track LMS"/>
  <p:tag name="ISPRING_OUTPUT_FOLDER" val="[[&quot;ٯ`\uFFFD{F76869BC-8E6F-430A-9060-9256DF1A8546}&quot;,&quot;H:\\Clients\\WorkWell\\2021 ERGOD\\Tracks\\Ergonomics Problem Solving Track\\PPT\\ERGOD Ergonomics Problem Solving Track LMS 6-18-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TRUE&quot;,&quot;language&quot;:&quot;EN&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PRESENTATION_TITLE" val="ERGOD Ergonomics Problem Solving Track LMS"/>
  <p:tag name="ISPRING_PRESENTATION_INFO_2" val="&lt;?xml version=&quot;1.0&quot; encoding=&quot;UTF-8&quot; standalone=&quot;no&quot; ?&gt;&#10;&lt;presentation2&gt;&#10;&#10;  &lt;slides&gt;&#10;    &lt;slide id=&quot;{A852033D-9A9E-444E-8DD1-5CBBBBF131E8}&quot; pptId=&quot;1924&quot;/&gt;&#10;    &lt;slide id=&quot;{D0DD4C76-303A-4B78-852E-8E64350AA18E}&quot; pptId=&quot;418&quot;/&gt;&#10;    &lt;slide id=&quot;{9894F0F8-E7E3-4AA2-95BA-17BC141D9982}&quot; pptId=&quot;1946&quot;/&gt;&#10;    &lt;slide id=&quot;{12D1C431-6F9B-475A-B5CE-13E65C97C25B}&quot; pptId=&quot;1592&quot;/&gt;&#10;    &lt;slide id=&quot;{1E6A5DEA-C224-42F4-A9A3-D37E52DE160D}&quot; pptId=&quot;1593&quot;/&gt;&#10;    &lt;slide id=&quot;{5A1241BA-1F14-463F-B163-A35404B12CDC}&quot; pptId=&quot;1947&quot;/&gt;&#10;    &lt;slide id=&quot;{0572355A-2D18-441E-9C60-EAB2CB86426F}&quot; pptId=&quot;1960&quot;/&gt;&#10;    &lt;slide id=&quot;{9AC47D71-B7E5-4CB3-AB95-4CC7189BE6FF}&quot; pptId=&quot;1594&quot;/&gt;&#10;    &lt;slide id=&quot;{F6A61196-FE59-4FB6-B869-D405CF0CB5F6}&quot; pptId=&quot;1595&quot;/&gt;&#10;    &lt;slide id=&quot;{B75DED8C-63D1-4A4D-B778-31760598191F}&quot; pptId=&quot;1948&quot;/&gt;&#10;    &lt;slide id=&quot;{61450084-E1E1-4B17-8C42-3B2D2076924D}&quot; pptId=&quot;1949&quot;/&gt;&#10;    &lt;slide id=&quot;{75D31342-3EA3-4567-9280-F5803F8885F9}&quot; pptId=&quot;1950&quot;/&gt;&#10;    &lt;slide id=&quot;{E01B6DB5-29A4-40D5-9F59-05CDD3735EB5}&quot; pptId=&quot;1596&quot;/&gt;&#10;    &lt;slide id=&quot;{80D6C740-9E80-4672-8732-DF4DFB098CB3}&quot; pptId=&quot;1597&quot;/&gt;&#10;    &lt;slide id=&quot;{D48175CC-BC79-4909-BE0A-C3CFD8AE15F2}&quot; pptId=&quot;1598&quot;/&gt;&#10;    &lt;slide id=&quot;{FF61B03F-2406-4116-92ED-9C14B9E87451}&quot; pptId=&quot;1599&quot;/&gt;&#10;    &lt;slide id=&quot;{BFCADD2A-02BC-427E-B871-5298588982FC}&quot; pptId=&quot;1600&quot;/&gt;&#10;    &lt;slide id=&quot;{8D57E654-9C09-4CAC-AEE5-287936B1A754}&quot; pptId=&quot;1951&quot;/&gt;&#10;    &lt;slide id=&quot;{E3279B74-7743-427E-9FF5-16E042F8BC31}&quot; pptId=&quot;1958&quot;/&gt;&#10;    &lt;slide id=&quot;{752A286E-95F0-44D4-99E4-4B28AA599CE1}&quot; pptId=&quot;1957&quot;/&gt;&#10;    &lt;slide id=&quot;{4EE0296D-E7FD-4C72-9EE5-0A1765AFE411}&quot; pptId=&quot;1956&quot;/&gt;&#10;    &lt;slide id=&quot;{1BC4D202-E796-4522-9D0D-66479C70CE80}&quot; pptId=&quot;1955&quot;/&gt;&#10;    &lt;slide id=&quot;{A17CD7CF-F24F-4896-9F73-4C401C78EFF4}&quot; pptId=&quot;1954&quot;/&gt;&#10;    &lt;slide id=&quot;{460F331D-F727-43AB-A97E-87FF4A67FE97}&quot; pptId=&quot;1953&quot;/&gt;&#10;    &lt;slide id=&quot;{54AC3C63-BB22-4B7B-A302-F3901BF9D820}&quot; pptId=&quot;1959&quot;/&gt;&#10;    &lt;slide id=&quot;{29AFB28A-C088-4F0A-B151-9DE0A64DE382}&quot; pptId=&quot;1900&quot;/&gt;&#10;    &lt;slide id=&quot;{7F7FDC7D-5C6A-4739-A5AA-A25CDEC8CEB5}&quot; pptId=&quot;1918&quot;/&gt;&#10;  &lt;/slides&gt;&#10;&#10;  &lt;narration&gt;&#10;    &lt;audioTracks&gt;&#10;      &lt;audioTrack muted=&quot;false&quot; name=&quot;S1&quot; resource=&quot;4434452e&quot; slideId=&quot;{A852033D-9A9E-444E-8DD1-5CBBBBF131E8}&quot; startTime=&quot;0&quot; stepIndex=&quot;0&quot; volume=&quot;1&quot;&gt;&#10;        &lt;audio channels=&quot;1&quot; format=&quot;fltp&quot; sampleRate=&quot;44100&quot;/&gt;&#10;      &lt;/audioTrack&gt;&#10;      &lt;audioTrack muted=&quot;false&quot; name=&quot;S2&quot; resource=&quot;34577b9c&quot; slideId=&quot;{D0DD4C76-303A-4B78-852E-8E64350AA18E}&quot; startTime=&quot;0&quot; stepIndex=&quot;0&quot; volume=&quot;1&quot;&gt;&#10;        &lt;audio channels=&quot;1&quot; format=&quot;fltp&quot; sampleRate=&quot;44100&quot;/&gt;&#10;      &lt;/audioTrack&gt;&#10;      &lt;audioTrack muted=&quot;false&quot; name=&quot;S3&quot; resource=&quot;766d24ad&quot; slideId=&quot;{9894F0F8-E7E3-4AA2-95BA-17BC141D9982}&quot; startTime=&quot;1&quot; stepIndex=&quot;0&quot; volume=&quot;1&quot;&gt;&#10;        &lt;audio channels=&quot;1&quot; format=&quot;fltp&quot; sampleRate=&quot;44100&quot;/&gt;&#10;      &lt;/audioTrack&gt;&#10;      &lt;audioTrack muted=&quot;false&quot; name=&quot;S4&quot; resource=&quot;1a4ea3b5&quot; slideId=&quot;{12D1C431-6F9B-475A-B5CE-13E65C97C25B}&quot; startTime=&quot;0&quot; stepIndex=&quot;0&quot; volume=&quot;1&quot;&gt;&#10;        &lt;audio channels=&quot;1&quot; format=&quot;fltp&quot; sampleRate=&quot;44100&quot;/&gt;&#10;      &lt;/audioTrack&gt;&#10;      &lt;audioTrack muted=&quot;false&quot; name=&quot;S5&quot; resource=&quot;a1b52da8&quot; slideId=&quot;{1E6A5DEA-C224-42F4-A9A3-D37E52DE160D}&quot; startTime=&quot;0&quot; stepIndex=&quot;0&quot; volume=&quot;1&quot;&gt;&#10;        &lt;audio channels=&quot;1&quot; format=&quot;fltp&quot; sampleRate=&quot;44100&quot;/&gt;&#10;      &lt;/audioTrack&gt;&#10;      &lt;audioTrack muted=&quot;false&quot; name=&quot;S6&quot; resource=&quot;c0a5a788&quot; slideId=&quot;{5A1241BA-1F14-463F-B163-A35404B12CDC}&quot; startTime=&quot;0&quot; stepIndex=&quot;0&quot; volume=&quot;1&quot;&gt;&#10;        &lt;audio channels=&quot;1&quot; format=&quot;fltp&quot; sampleRate=&quot;44100&quot;/&gt;&#10;      &lt;/audioTrack&gt;&#10;      &lt;audioTrack muted=&quot;false&quot; name=&quot;S7&quot; resource=&quot;bca7acb1&quot; slideId=&quot;{0572355A-2D18-441E-9C60-EAB2CB86426F}&quot; startTime=&quot;0&quot; stepIndex=&quot;0&quot; volume=&quot;1&quot;&gt;&#10;        &lt;audio channels=&quot;1&quot; format=&quot;fltp&quot; sampleRate=&quot;44100&quot;/&gt;&#10;      &lt;/audioTrack&gt;&#10;      &lt;audioTrack muted=&quot;false&quot; name=&quot;S8&quot; resource=&quot;4b8a13f9&quot; slideId=&quot;{9AC47D71-B7E5-4CB3-AB95-4CC7189BE6FF}&quot; startTime=&quot;0&quot; stepIndex=&quot;1&quot; volume=&quot;1&quot;&gt;&#10;        &lt;audio channels=&quot;1&quot; format=&quot;fltp&quot; sampleRate=&quot;44100&quot;/&gt;&#10;      &lt;/audioTrack&gt;&#10;      &lt;audioTrack muted=&quot;false&quot; name=&quot;S9&quot; resource=&quot;0440cd64&quot; slideId=&quot;{F6A61196-FE59-4FB6-B869-D405CF0CB5F6}&quot; startTime=&quot;0&quot; stepIndex=&quot;0&quot; volume=&quot;1&quot;&gt;&#10;        &lt;audio channels=&quot;1&quot; format=&quot;fltp&quot; sampleRate=&quot;44100&quot;/&gt;&#10;      &lt;/audioTrack&gt;&#10;      &lt;audioTrack muted=&quot;false&quot; name=&quot;S10&quot; resource=&quot;59929baf&quot; slideId=&quot;{B75DED8C-63D1-4A4D-B778-31760598191F}&quot; startTime=&quot;0&quot; stepIndex=&quot;0&quot; volume=&quot;1&quot;&gt;&#10;        &lt;audio channels=&quot;1&quot; format=&quot;fltp&quot; sampleRate=&quot;44100&quot;/&gt;&#10;      &lt;/audioTrack&gt;&#10;      &lt;audioTrack muted=&quot;false&quot; name=&quot;S11&quot; resource=&quot;5793f008&quot; slideId=&quot;{61450084-E1E1-4B17-8C42-3B2D2076924D}&quot; startTime=&quot;0&quot; stepIndex=&quot;1&quot; volume=&quot;1&quot;&gt;&#10;        &lt;audio channels=&quot;1&quot; format=&quot;fltp&quot; sampleRate=&quot;44100&quot;/&gt;&#10;      &lt;/audioTrack&gt;&#10;      &lt;audioTrack muted=&quot;false&quot; name=&quot;S12&quot; resource=&quot;bf2dbcd3&quot; slideId=&quot;{75D31342-3EA3-4567-9280-F5803F8885F9}&quot; startTime=&quot;0&quot; stepIndex=&quot;0&quot; volume=&quot;1&quot;&gt;&#10;        &lt;audio channels=&quot;1&quot; format=&quot;fltp&quot; sampleRate=&quot;44100&quot;/&gt;&#10;      &lt;/audioTrack&gt;&#10;      &lt;audioTrack muted=&quot;false&quot; name=&quot;S13&quot; resource=&quot;4fd02709&quot; slideId=&quot;{E01B6DB5-29A4-40D5-9F59-05CDD3735EB5}&quot; startTime=&quot;0&quot; stepIndex=&quot;1&quot; volume=&quot;1&quot;&gt;&#10;        &lt;audio channels=&quot;1&quot; format=&quot;fltp&quot; sampleRate=&quot;44100&quot;/&gt;&#10;      &lt;/audioTrack&gt;&#10;      &lt;audioTrack muted=&quot;false&quot; name=&quot;S14&quot; resource=&quot;15e3e402&quot; slideId=&quot;{80D6C740-9E80-4672-8732-DF4DFB098CB3}&quot; startTime=&quot;0&quot; stepIndex=&quot;1&quot; volume=&quot;1&quot;&gt;&#10;        &lt;audio channels=&quot;1&quot; format=&quot;fltp&quot; sampleRate=&quot;44100&quot;/&gt;&#10;      &lt;/audioTrack&gt;&#10;      &lt;audioTrack muted=&quot;false&quot; name=&quot;S15&quot; resource=&quot;7df784bd&quot; slideId=&quot;{D48175CC-BC79-4909-BE0A-C3CFD8AE15F2}&quot; startTime=&quot;0&quot; stepIndex=&quot;0&quot; volume=&quot;1&quot;&gt;&#10;        &lt;audio channels=&quot;1&quot; format=&quot;fltp&quot; sampleRate=&quot;44100&quot;/&gt;&#10;      &lt;/audioTrack&gt;&#10;      &lt;audioTrack muted=&quot;false&quot; name=&quot;S16&quot; resource=&quot;87df0b99&quot; slideId=&quot;{FF61B03F-2406-4116-92ED-9C14B9E87451}&quot; startTime=&quot;0&quot; stepIndex=&quot;1&quot; volume=&quot;1&quot;&gt;&#10;        &lt;audio channels=&quot;1&quot; format=&quot;fltp&quot; sampleRate=&quot;44100&quot;/&gt;&#10;      &lt;/audioTrack&gt;&#10;      &lt;audioTrack muted=&quot;false&quot; name=&quot;S17&quot; resource=&quot;d4c92623&quot; slideId=&quot;{BFCADD2A-02BC-427E-B871-5298588982FC}&quot; startTime=&quot;0&quot; stepIndex=&quot;1&quot; volume=&quot;1&quot;&gt;&#10;        &lt;audio channels=&quot;1&quot; format=&quot;fltp&quot; sampleRate=&quot;44100&quot;/&gt;&#10;      &lt;/audioTrack&gt;&#10;      &lt;audioTrack muted=&quot;false&quot; name=&quot;S18&quot; resource=&quot;4ff9b876&quot; slideId=&quot;{8D57E654-9C09-4CAC-AEE5-287936B1A754}&quot; startTime=&quot;0&quot; stepIndex=&quot;0&quot; volume=&quot;1&quot;&gt;&#10;        &lt;audio channels=&quot;1&quot; format=&quot;fltp&quot; sampleRate=&quot;44100&quot;/&gt;&#10;      &lt;/audioTrack&gt;&#10;      &lt;audioTrack muted=&quot;false&quot; name=&quot;S19&quot; resource=&quot;6944b09d&quot; slideId=&quot;{E3279B74-7743-427E-9FF5-16E042F8BC31}&quot; startTime=&quot;0&quot; stepIndex=&quot;0&quot; volume=&quot;1&quot;&gt;&#10;        &lt;audio channels=&quot;1&quot; format=&quot;fltp&quot; sampleRate=&quot;44100&quot;/&gt;&#10;      &lt;/audioTrack&gt;&#10;      &lt;audioTrack muted=&quot;false&quot; name=&quot;S20&quot; resource=&quot;7ead1dcc&quot; slideId=&quot;{752A286E-95F0-44D4-99E4-4B28AA599CE1}&quot; startTime=&quot;0&quot; stepIndex=&quot;0&quot; volume=&quot;1&quot;&gt;&#10;        &lt;audio channels=&quot;1&quot; format=&quot;fltp&quot; sampleRate=&quot;44100&quot;/&gt;&#10;      &lt;/audioTrack&gt;&#10;      &lt;audioTrack muted=&quot;false&quot; name=&quot;S21&quot; resource=&quot;3137c394&quot; slideId=&quot;{4EE0296D-E7FD-4C72-9EE5-0A1765AFE411}&quot; startTime=&quot;0&quot; stepIndex=&quot;0&quot; volume=&quot;1&quot;&gt;&#10;        &lt;audio channels=&quot;1&quot; format=&quot;fltp&quot; sampleRate=&quot;44100&quot;/&gt;&#10;      &lt;/audioTrack&gt;&#10;      &lt;audioTrack muted=&quot;false&quot; name=&quot;S22&quot; resource=&quot;daeb7566&quot; slideId=&quot;{1BC4D202-E796-4522-9D0D-66479C70CE80}&quot; startTime=&quot;0&quot; stepIndex=&quot;0&quot; volume=&quot;1&quot;&gt;&#10;        &lt;audio channels=&quot;1&quot; format=&quot;fltp&quot; sampleRate=&quot;44100&quot;/&gt;&#10;      &lt;/audioTrack&gt;&#10;      &lt;audioTrack muted=&quot;false&quot; name=&quot;S23&quot; resource=&quot;b3397e0d&quot; slideId=&quot;{A17CD7CF-F24F-4896-9F73-4C401C78EFF4}&quot; startTime=&quot;0&quot; stepIndex=&quot;0&quot; volume=&quot;1&quot;&gt;&#10;        &lt;audio channels=&quot;1&quot; format=&quot;fltp&quot; sampleRate=&quot;44100&quot;/&gt;&#10;      &lt;/audioTrack&gt;&#10;      &lt;audioTrack muted=&quot;false&quot; name=&quot;S24&quot; resource=&quot;1a4f7333&quot; slideId=&quot;{460F331D-F727-43AB-A97E-87FF4A67FE97}&quot; startTime=&quot;0&quot; stepIndex=&quot;0&quot; volume=&quot;1&quot;&gt;&#10;        &lt;audio channels=&quot;1&quot; format=&quot;fltp&quot; sampleRate=&quot;44100&quot;/&gt;&#10;      &lt;/audioTrack&gt;&#10;      &lt;audioTrack muted=&quot;false&quot; name=&quot;S25&quot; resource=&quot;3c6a7a9b&quot; slideId=&quot;{54AC3C63-BB22-4B7B-A302-F3901BF9D820}&quot; startTime=&quot;0&quot; stepIndex=&quot;0&quot; volume=&quot;1&quot;&gt;&#10;        &lt;audio channels=&quot;1&quot; format=&quot;fltp&quot; sampleRate=&quot;44100&quot;/&gt;&#10;      &lt;/audioTrack&gt;&#10;      &lt;audioTrack muted=&quot;false&quot; name=&quot;S26&quot; resource=&quot;3a32fe84&quot; slideId=&quot;{29AFB28A-C088-4F0A-B151-9DE0A64DE382}&quot; startTime=&quot;0&quot; stepIndex=&quot;1&quot; volume=&quot;1&quot;&gt;&#10;        &lt;audio channels=&quot;1&quot; format=&quot;fltp&quot; sampleRate=&quot;44100&quot;/&gt;&#10;      &lt;/audioTrack&gt;&#10;      &lt;audioTrack muted=&quot;false&quot; name=&quot;S27&quot; resource=&quot;a650a64b&quot; slideId=&quot;{7F7FDC7D-5C6A-4739-A5AA-A25CDEC8CEB5}&quot; startTime=&quot;0&quot; stepIndex=&quot;0&quot; volume=&quot;1&quot;&gt;&#10;        &lt;audio channels=&quot;1&quot; format=&quot;fltp&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SLIDE_UID" val="{FC5A750D-61EF-423E-91C0-8F90112E19DE}:1595"/>
  <p:tag name="ISPRING_SLIDE_INDENT_LEVEL" val="0"/>
  <p:tag name="ISPRING_PRESENTER_ID" val="{2E16479B-B4BF-46BB-A8F1-3D12BD8C3002}"/>
  <p:tag name="GENSWF_ADVANCE_TIME" val="46.760"/>
  <p:tag name="ISPRING_CUSTOM_TIMING_USED" val="1"/>
  <p:tag name="TIMING" val="|5.161|7.186|8.337|10.119|3.547|6.867"/>
  <p:tag name="ISPRING_SLIDE_ID_2" val="{F6A61196-FE59-4FB6-B869-D405CF0CB5F6}"/>
</p:tagLst>
</file>

<file path=ppt/tags/tag1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H:\Clients\WorkWell\2021 ERGOD\Tracks\Ergonomics Problem Solving Track\PPT\ERGOD Ergonomics Problem Solving Track\quiz\quiz1.quiz"/>
  <p:tag name="ISPRING_QUIZ_RELATIVE_PATH" val="ERGOD Ergonomics Problem Solving Track\quiz\quiz1.quiz"/>
  <p:tag name="GENSWF_SLIDE_UID" val="{809E1C8A-D24B-4CE4-8C45-7D203DABCEDA}:1948"/>
  <p:tag name="ISPRING_SLIDE_INDENT_LEVEL" val="0"/>
  <p:tag name="ISPRING_PRESENTER_ID" val="{2E16479B-B4BF-46BB-A8F1-3D12BD8C3002}"/>
  <p:tag name="ISPRING_CUSTOM_TIMING_USED" val="1"/>
  <p:tag name="GENSWF_ADVANCE_TIME" val="4.128"/>
  <p:tag name="ISPRING_SLIDE_ID_2" val="{B75DED8C-63D1-4A4D-B778-31760598191F}"/>
</p:tagLst>
</file>

<file path=ppt/tags/tag12.xml><?xml version="1.0" encoding="utf-8"?>
<p:tagLst xmlns:a="http://schemas.openxmlformats.org/drawingml/2006/main" xmlns:r="http://schemas.openxmlformats.org/officeDocument/2006/relationships" xmlns:p="http://schemas.openxmlformats.org/presentationml/2006/main">
  <p:tag name="GENSWF_SLIDE_UID" val="{DD0C45A2-B828-4F61-88C3-B2D184126CE1}:1949"/>
  <p:tag name="ISPRING_SLIDE_INDENT_LEVEL" val="0"/>
  <p:tag name="ISPRING_PRESENTER_ID" val="{2E16479B-B4BF-46BB-A8F1-3D12BD8C3002}"/>
  <p:tag name="ISPRING_CUSTOM_TIMING_USED" val="1"/>
  <p:tag name="GENSWF_ADVANCE_TIME" val="57.184"/>
  <p:tag name="TIMING" val="|0.001|1.951|7.204|3.104|2.17|2.53|10.096|1.77|1.418|8.126|3.247|5.369|4.601"/>
  <p:tag name="ISPRING_SLIDE_ID_2" val="{61450084-E1E1-4B17-8C42-3B2D2076924D}"/>
</p:tagLst>
</file>

<file path=ppt/tags/tag13.xml><?xml version="1.0" encoding="utf-8"?>
<p:tagLst xmlns:a="http://schemas.openxmlformats.org/drawingml/2006/main" xmlns:r="http://schemas.openxmlformats.org/officeDocument/2006/relationships" xmlns:p="http://schemas.openxmlformats.org/presentationml/2006/main">
  <p:tag name="GENSWF_SLIDE_UID" val="{EAC6F7B2-4A22-474B-A707-52F28AC9AFD7}:1950"/>
  <p:tag name="ISPRING_SLIDE_INDENT_LEVEL" val="0"/>
  <p:tag name="ISPRING_PRESENTER_ID" val="{2E16479B-B4BF-46BB-A8F1-3D12BD8C3002}"/>
  <p:tag name="GENSWF_ADVANCE_TIME" val="36.337"/>
  <p:tag name="ISPRING_CUSTOM_TIMING_USED" val="1"/>
  <p:tag name="TIMING" val="|0.447|5.91|8.567|4.044|6.617|3.692"/>
  <p:tag name="ISPRING_SLIDE_ID_2" val="{75D31342-3EA3-4567-9280-F5803F8885F9}"/>
</p:tagLst>
</file>

<file path=ppt/tags/tag14.xml><?xml version="1.0" encoding="utf-8"?>
<p:tagLst xmlns:a="http://schemas.openxmlformats.org/drawingml/2006/main" xmlns:r="http://schemas.openxmlformats.org/officeDocument/2006/relationships" xmlns:p="http://schemas.openxmlformats.org/presentationml/2006/main">
  <p:tag name="GENSWF_SLIDE_UID" val="{4E981119-B7A3-4EE0-A238-28A62837D499}:1596"/>
  <p:tag name="ISPRING_SLIDE_INDENT_LEVEL" val="0"/>
  <p:tag name="ISPRING_PRESENTER_ID" val="{2E16479B-B4BF-46BB-A8F1-3D12BD8C3002}"/>
  <p:tag name="ISPRING_CUSTOM_TIMING_USED" val="1"/>
  <p:tag name="GENSWF_ADVANCE_TIME" val="30.565"/>
  <p:tag name="TIMING" val="|0.001|3.365|6.336|6.64"/>
  <p:tag name="ISPRING_SLIDE_ID_2" val="{E01B6DB5-29A4-40D5-9F59-05CDD3735EB5}"/>
</p:tagLst>
</file>

<file path=ppt/tags/tag15.xml><?xml version="1.0" encoding="utf-8"?>
<p:tagLst xmlns:a="http://schemas.openxmlformats.org/drawingml/2006/main" xmlns:r="http://schemas.openxmlformats.org/officeDocument/2006/relationships" xmlns:p="http://schemas.openxmlformats.org/presentationml/2006/main">
  <p:tag name="GENSWF_SLIDE_UID" val="{C5FB1B65-ACD1-4C3F-BE83-138BEE12CE82}:1597"/>
  <p:tag name="ISPRING_SLIDE_INDENT_LEVEL" val="0"/>
  <p:tag name="ISPRING_PRESENTER_ID" val="{2E16479B-B4BF-46BB-A8F1-3D12BD8C3002}"/>
  <p:tag name="ISPRING_CUSTOM_TIMING_USED" val="1"/>
  <p:tag name="GENSWF_ADVANCE_TIME" val="23.329"/>
  <p:tag name="TIMING" val="|0.001|0.439|1.723|1.748|1.498|4.441|8.255"/>
  <p:tag name="ISPRING_SLIDE_ID_2" val="{80D6C740-9E80-4672-8732-DF4DFB098CB3}"/>
</p:tagLst>
</file>

<file path=ppt/tags/tag16.xml><?xml version="1.0" encoding="utf-8"?>
<p:tagLst xmlns:a="http://schemas.openxmlformats.org/drawingml/2006/main" xmlns:r="http://schemas.openxmlformats.org/officeDocument/2006/relationships" xmlns:p="http://schemas.openxmlformats.org/presentationml/2006/main">
  <p:tag name="GENSWF_SLIDE_UID" val="{449EBC55-8106-4A4F-887B-F00D9E2711BC}:1598"/>
  <p:tag name="ISPRING_SLIDE_INDENT_LEVEL" val="0"/>
  <p:tag name="ISPRING_PRESENTER_ID" val="{2E16479B-B4BF-46BB-A8F1-3D12BD8C3002}"/>
  <p:tag name="GENSWF_ADVANCE_TIME" val="52.586"/>
  <p:tag name="ISPRING_CUSTOM_TIMING_USED" val="1"/>
  <p:tag name="TIMING" val="|2.649|6.868|11.841|1.694|10.214|2.853|3.375|1.703|5.585"/>
  <p:tag name="ISPRING_SLIDE_ID_2" val="{D48175CC-BC79-4909-BE0A-C3CFD8AE15F2}"/>
</p:tagLst>
</file>

<file path=ppt/tags/tag17.xml><?xml version="1.0" encoding="utf-8"?>
<p:tagLst xmlns:a="http://schemas.openxmlformats.org/drawingml/2006/main" xmlns:r="http://schemas.openxmlformats.org/officeDocument/2006/relationships" xmlns:p="http://schemas.openxmlformats.org/presentationml/2006/main">
  <p:tag name="GENSWF_SLIDE_UID" val="{3A295341-5CAE-47BF-B88E-EA3DE83F0F00}:1599"/>
  <p:tag name="ISPRING_SLIDE_INDENT_LEVEL" val="0"/>
  <p:tag name="ISPRING_PRESENTER_ID" val="{2E16479B-B4BF-46BB-A8F1-3D12BD8C3002}"/>
  <p:tag name="ISPRING_CUSTOM_TIMING_USED" val="1"/>
  <p:tag name="GENSWF_ADVANCE_TIME" val="48.433"/>
  <p:tag name="TIMING" val="|0.001|5.005|4.476|8.226|5.754|1.823|7.209"/>
  <p:tag name="ISPRING_SLIDE_ID_2" val="{FF61B03F-2406-4116-92ED-9C14B9E87451}"/>
</p:tagLst>
</file>

<file path=ppt/tags/tag18.xml><?xml version="1.0" encoding="utf-8"?>
<p:tagLst xmlns:a="http://schemas.openxmlformats.org/drawingml/2006/main" xmlns:r="http://schemas.openxmlformats.org/officeDocument/2006/relationships" xmlns:p="http://schemas.openxmlformats.org/presentationml/2006/main">
  <p:tag name="GENSWF_SLIDE_UID" val="{AB6B83EA-B456-4D0F-9601-DEABF943B54C}:1600"/>
  <p:tag name="ISPRING_SLIDE_INDENT_LEVEL" val="0"/>
  <p:tag name="ISPRING_PRESENTER_ID" val="{2E16479B-B4BF-46BB-A8F1-3D12BD8C3002}"/>
  <p:tag name="ISPRING_CUSTOM_TIMING_USED" val="1"/>
  <p:tag name="GENSWF_ADVANCE_TIME" val="57.262"/>
  <p:tag name="TIMING" val="|0.001|2.173|2.844|7.383|7.155|2.329|21.617|4.541"/>
  <p:tag name="ISPRING_SLIDE_ID_2" val="{BFCADD2A-02BC-427E-B871-5298588982FC}"/>
</p:tagLst>
</file>

<file path=ppt/tags/tag19.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H:\Clients\WorkWell\2021 ERGOD\Tracks\Ergonomics Problem Solving Track\PPT\ERGOD Ergonomics Problem Solving Track\quiz\quiz2.quiz"/>
  <p:tag name="ISPRING_QUIZ_RELATIVE_PATH" val="ERGOD Ergonomics Problem Solving Track\quiz\quiz2.quiz"/>
  <p:tag name="GENSWF_SLIDE_UID" val="{703E81EA-6E6A-471A-96E1-96BB5437FB2D}:1951"/>
  <p:tag name="ISPRING_SLIDE_INDENT_LEVEL" val="0"/>
  <p:tag name="ISPRING_PRESENTER_ID" val="{2E16479B-B4BF-46BB-A8F1-3D12BD8C3002}"/>
  <p:tag name="GENSWF_ADVANCE_TIME" val="11.626"/>
  <p:tag name="ISPRING_CUSTOM_TIMING_USED" val="1"/>
  <p:tag name="ISPRING_SLIDE_ID_2" val="{8D57E654-9C09-4CAC-AEE5-287936B1A75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SLIDE_UID" val="{A2B441CF-0FBC-454A-BBEC-386F22D5DE55}:1924"/>
  <p:tag name="GENSWF_ADVANCE_TIME" val="12.670"/>
  <p:tag name="ISPRING_SLIDE_ID_2" val="{A852033D-9A9E-444E-8DD1-5CBBBBF131E8}"/>
</p:tagLst>
</file>

<file path=ppt/tags/tag20.xml><?xml version="1.0" encoding="utf-8"?>
<p:tagLst xmlns:a="http://schemas.openxmlformats.org/drawingml/2006/main" xmlns:r="http://schemas.openxmlformats.org/officeDocument/2006/relationships" xmlns:p="http://schemas.openxmlformats.org/presentationml/2006/main">
  <p:tag name="GENSWF_SLIDE_UID" val="{E1774496-0E05-43F5-AACD-CEAF30A3976E}:1958"/>
  <p:tag name="ISPRING_SLIDE_INDENT_LEVEL" val="0"/>
  <p:tag name="ISPRING_PRESENTER_ID" val="{2E16479B-B4BF-46BB-A8F1-3D12BD8C3002}"/>
  <p:tag name="GENSWF_ADVANCE_TIME" val="46.865"/>
  <p:tag name="ISPRING_CUSTOM_TIMING_USED" val="1"/>
  <p:tag name="TIMING" val="|0.001"/>
  <p:tag name="ISPRING_SLIDE_ID_2" val="{E3279B74-7743-427E-9FF5-16E042F8BC31}"/>
</p:tagLst>
</file>

<file path=ppt/tags/tag21.xml><?xml version="1.0" encoding="utf-8"?>
<p:tagLst xmlns:a="http://schemas.openxmlformats.org/drawingml/2006/main" xmlns:r="http://schemas.openxmlformats.org/officeDocument/2006/relationships" xmlns:p="http://schemas.openxmlformats.org/presentationml/2006/main">
  <p:tag name="GENSWF_SLIDE_UID" val="{37625E84-99FF-4600-B2A4-BAFC9A15547F}:1957"/>
  <p:tag name="ISPRING_SLIDE_INDENT_LEVEL" val="0"/>
  <p:tag name="ISPRING_PRESENTER_ID" val="{2E16479B-B4BF-46BB-A8F1-3D12BD8C3002}"/>
  <p:tag name="GENSWF_ADVANCE_TIME" val="50.783"/>
  <p:tag name="ISPRING_CUSTOM_TIMING_USED" val="1"/>
  <p:tag name="ISPRING_SLIDE_ID_2" val="{752A286E-95F0-44D4-99E4-4B28AA599CE1}"/>
</p:tagLst>
</file>

<file path=ppt/tags/tag22.xml><?xml version="1.0" encoding="utf-8"?>
<p:tagLst xmlns:a="http://schemas.openxmlformats.org/drawingml/2006/main" xmlns:r="http://schemas.openxmlformats.org/officeDocument/2006/relationships" xmlns:p="http://schemas.openxmlformats.org/presentationml/2006/main">
  <p:tag name="GENSWF_SLIDE_UID" val="{F467C2DD-0CDB-42BA-A457-DABE9951AFCD}:1956"/>
  <p:tag name="ISPRING_SLIDE_INDENT_LEVEL" val="0"/>
  <p:tag name="ISPRING_PRESENTER_ID" val="{2E16479B-B4BF-46BB-A8F1-3D12BD8C3002}"/>
  <p:tag name="GENSWF_ADVANCE_TIME" val="17.947"/>
  <p:tag name="ISPRING_CUSTOM_TIMING_USED" val="1"/>
  <p:tag name="ISPRING_SLIDE_ID_2" val="{4EE0296D-E7FD-4C72-9EE5-0A1765AFE411}"/>
</p:tagLst>
</file>

<file path=ppt/tags/tag23.xml><?xml version="1.0" encoding="utf-8"?>
<p:tagLst xmlns:a="http://schemas.openxmlformats.org/drawingml/2006/main" xmlns:r="http://schemas.openxmlformats.org/officeDocument/2006/relationships" xmlns:p="http://schemas.openxmlformats.org/presentationml/2006/main">
  <p:tag name="GENSWF_SLIDE_UID" val="{11DE49C7-9045-4F2A-B0C3-212D85FB7802}:1955"/>
  <p:tag name="ISPRING_SLIDE_INDENT_LEVEL" val="0"/>
  <p:tag name="ISPRING_PRESENTER_ID" val="{2E16479B-B4BF-46BB-A8F1-3D12BD8C3002}"/>
  <p:tag name="GENSWF_ADVANCE_TIME" val="12.670"/>
  <p:tag name="ISPRING_CUSTOM_TIMING_USED" val="1"/>
  <p:tag name="ISPRING_SLIDE_ID_2" val="{1BC4D202-E796-4522-9D0D-66479C70CE80}"/>
</p:tagLst>
</file>

<file path=ppt/tags/tag24.xml><?xml version="1.0" encoding="utf-8"?>
<p:tagLst xmlns:a="http://schemas.openxmlformats.org/drawingml/2006/main" xmlns:r="http://schemas.openxmlformats.org/officeDocument/2006/relationships" xmlns:p="http://schemas.openxmlformats.org/presentationml/2006/main">
  <p:tag name="GENSWF_SLIDE_UID" val="{77AB7232-7CBE-4306-958C-2B79CC45210A}:1954"/>
  <p:tag name="ISPRING_SLIDE_INDENT_LEVEL" val="0"/>
  <p:tag name="ISPRING_PRESENTER_ID" val="{2E16479B-B4BF-46BB-A8F1-3D12BD8C3002}"/>
  <p:tag name="GENSWF_ADVANCE_TIME" val="29.833"/>
  <p:tag name="ISPRING_CUSTOM_TIMING_USED" val="1"/>
  <p:tag name="ISPRING_SLIDE_ID_2" val="{A17CD7CF-F24F-4896-9F73-4C401C78EFF4}"/>
</p:tagLst>
</file>

<file path=ppt/tags/tag25.xml><?xml version="1.0" encoding="utf-8"?>
<p:tagLst xmlns:a="http://schemas.openxmlformats.org/drawingml/2006/main" xmlns:r="http://schemas.openxmlformats.org/officeDocument/2006/relationships" xmlns:p="http://schemas.openxmlformats.org/presentationml/2006/main">
  <p:tag name="GENSWF_SLIDE_UID" val="{924CD6E4-3865-459C-BF49-A2CA134EB85E}:1953"/>
  <p:tag name="ISPRING_SLIDE_INDENT_LEVEL" val="0"/>
  <p:tag name="ISPRING_PRESENTER_ID" val="{2E16479B-B4BF-46BB-A8F1-3D12BD8C3002}"/>
  <p:tag name="GENSWF_ADVANCE_TIME" val="41.797"/>
  <p:tag name="ISPRING_CUSTOM_TIMING_USED" val="1"/>
  <p:tag name="ISPRING_SLIDE_ID_2" val="{460F331D-F727-43AB-A97E-87FF4A67FE97}"/>
</p:tagLst>
</file>

<file path=ppt/tags/tag26.xml><?xml version="1.0" encoding="utf-8"?>
<p:tagLst xmlns:a="http://schemas.openxmlformats.org/drawingml/2006/main" xmlns:r="http://schemas.openxmlformats.org/officeDocument/2006/relationships" xmlns:p="http://schemas.openxmlformats.org/presentationml/2006/main">
  <p:tag name="GENSWF_SLIDE_UID" val="{A8CEB652-EE23-4F2A-86E7-F6DABB6B88F6}:1959"/>
  <p:tag name="ISPRING_SLIDE_INDENT_LEVEL" val="0"/>
  <p:tag name="ISPRING_PRESENTER_ID" val="{2E16479B-B4BF-46BB-A8F1-3D12BD8C3002}"/>
  <p:tag name="GENSWF_ADVANCE_TIME" val="15.361"/>
  <p:tag name="ISPRING_CUSTOM_TIMING_USED" val="1"/>
  <p:tag name="ISPRING_SLIDE_ID_2" val="{54AC3C63-BB22-4B7B-A302-F3901BF9D820}"/>
</p:tagLst>
</file>

<file path=ppt/tags/tag27.xml><?xml version="1.0" encoding="utf-8"?>
<p:tagLst xmlns:a="http://schemas.openxmlformats.org/drawingml/2006/main" xmlns:r="http://schemas.openxmlformats.org/officeDocument/2006/relationships" xmlns:p="http://schemas.openxmlformats.org/presentationml/2006/main">
  <p:tag name="GENSWF_SLIDE_UID" val="{AE9958DD-00DF-4392-BE9D-9EAE8BED9922}:1900"/>
  <p:tag name="ISPRING_SLIDE_INDENT_LEVEL" val="0"/>
  <p:tag name="ISPRING_PRESENTER_ID" val="{2E16479B-B4BF-46BB-A8F1-3D12BD8C3002}"/>
  <p:tag name="ISPRING_CUSTOM_TIMING_USED" val="1"/>
  <p:tag name="GENSWF_ADVANCE_TIME" val="23.329"/>
  <p:tag name="TIMING" val="|0.001|3.707|4.512|7.013|3.615|2.13"/>
  <p:tag name="ISPRING_SLIDE_ID_2" val="{29AFB28A-C088-4F0A-B151-9DE0A64DE382}"/>
</p:tagLst>
</file>

<file path=ppt/tags/tag28.xml><?xml version="1.0" encoding="utf-8"?>
<p:tagLst xmlns:a="http://schemas.openxmlformats.org/drawingml/2006/main" xmlns:r="http://schemas.openxmlformats.org/officeDocument/2006/relationships" xmlns:p="http://schemas.openxmlformats.org/presentationml/2006/main">
  <p:tag name="GENSWF_SLIDE_UID" val="{4ED1AEEA-1CE6-4E56-A6F1-45D238621F33}:1918"/>
  <p:tag name="ISPRING_SLIDE_INDENT_LEVEL" val="0"/>
  <p:tag name="ISPRING_PRESENTER_ID" val="{2E16479B-B4BF-46BB-A8F1-3D12BD8C3002}"/>
  <p:tag name="ISPRING_CUSTOM_TIMING_USED" val="1"/>
  <p:tag name="GENSWF_ADVANCE_TIME" val="37.957"/>
  <p:tag name="ISPRING_SLIDE_ID_2" val="{7F7FDC7D-5C6A-4739-A5AA-A25CDEC8CEB5}"/>
</p:tagLst>
</file>

<file path=ppt/tags/tag3.xml><?xml version="1.0" encoding="utf-8"?>
<p:tagLst xmlns:a="http://schemas.openxmlformats.org/drawingml/2006/main" xmlns:r="http://schemas.openxmlformats.org/officeDocument/2006/relationships" xmlns:p="http://schemas.openxmlformats.org/presentationml/2006/main">
  <p:tag name="GENSWF_SLIDE_UID" val="{EDF4A28A-14EE-46D6-A6A7-8B10C754C06C}:418"/>
  <p:tag name="ISPRING_CUSTOM_TIMING_USED" val="1"/>
  <p:tag name="ISPRING_PRESENTER_ID" val="{2E16479B-B4BF-46BB-A8F1-3D12BD8C3002}"/>
  <p:tag name="ISPRING_SLIDE_INDENT_LEVEL" val="0"/>
  <p:tag name="GENSWF_ADVANCE_TIME" val="26.541"/>
  <p:tag name="TIMING" val="|3.856|4.458|4.081|2.017|0.4|1.922|1.705|1.419|1.726|2.211"/>
  <p:tag name="ISPRING_SLIDE_ID_2" val="{D0DD4C76-303A-4B78-852E-8E64350AA18E}"/>
</p:tagLst>
</file>

<file path=ppt/tags/tag4.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CUSTOM_TIMING_USED" val="1"/>
  <p:tag name="GENSWF_SLIDE_UID" val="{6D0F6063-B938-4A17-85FF-789CF5CB50CB}:1946"/>
  <p:tag name="ISPRING_SLIDE_INDENT_LEVEL" val="0"/>
  <p:tag name="GENSWF_ADVANCE_TIME" val="27.352"/>
  <p:tag name="TIMING" val="|2.945|1.848|1.735|1.045|5.346|1.781|1.781|2.954|2.034"/>
  <p:tag name="ISPRING_SLIDE_ID_2" val="{9894F0F8-E7E3-4AA2-95BA-17BC141D9982}"/>
</p:tagLst>
</file>

<file path=ppt/tags/tag5.xml><?xml version="1.0" encoding="utf-8"?>
<p:tagLst xmlns:a="http://schemas.openxmlformats.org/drawingml/2006/main" xmlns:r="http://schemas.openxmlformats.org/officeDocument/2006/relationships" xmlns:p="http://schemas.openxmlformats.org/presentationml/2006/main">
  <p:tag name="GENSWF_SLIDE_UID" val="{3B2BA0D5-DDD4-40A8-A9D7-6F57AEFDEDDD}:1592"/>
  <p:tag name="ISPRING_SLIDE_INDENT_LEVEL" val="0"/>
  <p:tag name="ISPRING_PRESENTER_ID" val="{2E16479B-B4BF-46BB-A8F1-3D12BD8C3002}"/>
  <p:tag name="GENSWF_ADVANCE_TIME" val="50.966"/>
  <p:tag name="ISPRING_CUSTOM_TIMING_USED" val="1"/>
  <p:tag name="TIMING" val="|2.563|1.139|4.562|8.694|7.532|2.558|5.017|3.821|3.89|3.82"/>
  <p:tag name="ISPRING_SLIDE_ID_2" val="{12D1C431-6F9B-475A-B5CE-13E65C97C25B}"/>
</p:tagLst>
</file>

<file path=ppt/tags/tag6.xml><?xml version="1.0" encoding="utf-8"?>
<p:tagLst xmlns:a="http://schemas.openxmlformats.org/drawingml/2006/main" xmlns:r="http://schemas.openxmlformats.org/officeDocument/2006/relationships" xmlns:p="http://schemas.openxmlformats.org/presentationml/2006/main">
  <p:tag name="GENSWF_SLIDE_UID" val="{C43CA60B-783E-4754-B38A-85DEFA60E81A}:1593"/>
  <p:tag name="ISPRING_SLIDE_INDENT_LEVEL" val="0"/>
  <p:tag name="ISPRING_PRESENTER_ID" val="{2E16479B-B4BF-46BB-A8F1-3D12BD8C3002}"/>
  <p:tag name="GENSWF_ADVANCE_TIME" val="20.951"/>
  <p:tag name="ISPRING_CUSTOM_TIMING_USED" val="1"/>
  <p:tag name="TIMING" val="|0.24|8.465|1.863|3.096"/>
  <p:tag name="ISPRING_SLIDE_ID_2" val="{1E6A5DEA-C224-42F4-A9A3-D37E52DE160D}"/>
</p:tagLst>
</file>

<file path=ppt/tags/tag7.xml><?xml version="1.0" encoding="utf-8"?>
<p:tagLst xmlns:a="http://schemas.openxmlformats.org/drawingml/2006/main" xmlns:r="http://schemas.openxmlformats.org/officeDocument/2006/relationships" xmlns:p="http://schemas.openxmlformats.org/presentationml/2006/main">
  <p:tag name="GENSWF_SLIDE_UID" val="{CCDFDA29-DFC1-4201-8DB2-2D9AC34B17FC}:1947"/>
  <p:tag name="ISPRING_SLIDE_INDENT_LEVEL" val="0"/>
  <p:tag name="ISPRING_PRESENTER_ID" val="{2E16479B-B4BF-46BB-A8F1-3D12BD8C3002}"/>
  <p:tag name="GENSWF_ADVANCE_TIME" val="39.028"/>
  <p:tag name="ISPRING_CUSTOM_TIMING_USED" val="1"/>
  <p:tag name="TIMING" val="|0.467|9.923|15.618|2.102|3.721"/>
  <p:tag name="ISPRING_SLIDE_ID_2" val="{5A1241BA-1F14-463F-B163-A35404B12CDC}"/>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2E16479B-B4BF-46BB-A8F1-3D12BD8C3002}"/>
  <p:tag name="GENSWF_ADVANCE_TIME" val="28.187"/>
  <p:tag name="ISPRING_CUSTOM_TIMING_USED" val="1"/>
  <p:tag name="GENSWF_SLIDE_UID" val="{FE07A752-7056-4896-8804-4B8B7771825F}:1960"/>
  <p:tag name="TIMING" val="|0.272|3.03|1.799|4.346|3.135|2.324"/>
  <p:tag name="ISPRING_SLIDE_ID_2" val="{0572355A-2D18-441E-9C60-EAB2CB86426F}"/>
</p:tagLst>
</file>

<file path=ppt/tags/tag9.xml><?xml version="1.0" encoding="utf-8"?>
<p:tagLst xmlns:a="http://schemas.openxmlformats.org/drawingml/2006/main" xmlns:r="http://schemas.openxmlformats.org/officeDocument/2006/relationships" xmlns:p="http://schemas.openxmlformats.org/presentationml/2006/main">
  <p:tag name="GENSWF_SLIDE_UID" val="{2267213A-D663-4F60-A670-5BD9F39BDD75}:1594"/>
  <p:tag name="ISPRING_SLIDE_INDENT_LEVEL" val="0"/>
  <p:tag name="ISPRING_PRESENTER_ID" val="{2E16479B-B4BF-46BB-A8F1-3D12BD8C3002}"/>
  <p:tag name="ISPRING_CUSTOM_TIMING_USED" val="1"/>
  <p:tag name="GENSWF_ADVANCE_TIME" val="35.711"/>
  <p:tag name="TIMING" val="|0.001|2.245|11.397|3.198|0.844|2.316|3.686|2.082|2.742|5.061"/>
  <p:tag name="ISPRING_SLIDE_ID_2" val="{9AC47D71-B7E5-4CB3-AB95-4CC7189BE6FF}"/>
</p:tagLst>
</file>

<file path=ppt/theme/theme1.xml><?xml version="1.0" encoding="utf-8"?>
<a:theme xmlns:a="http://schemas.openxmlformats.org/drawingml/2006/main" name="Office Theme">
  <a:themeElements>
    <a:clrScheme name="Custom 9">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17406D"/>
      </a:hlink>
      <a:folHlink>
        <a:srgbClr val="1740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24434</TotalTime>
  <Words>4241</Words>
  <Application>Microsoft Office PowerPoint</Application>
  <PresentationFormat>Widescreen</PresentationFormat>
  <Paragraphs>382</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Segoe UI</vt:lpstr>
      <vt:lpstr>Segoe UI Semibold</vt:lpstr>
      <vt:lpstr>Wingdings 3</vt:lpstr>
      <vt:lpstr>Office Theme</vt:lpstr>
      <vt:lpstr>WorkWell Prevention and Care  and  ErgoSystems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ERGOD Ergonomics Problem Solving Track LMS</dc:title>
  <dc:creator>Mark Anderson</dc:creator>
  <cp:lastModifiedBy>Mark Anderson</cp:lastModifiedBy>
  <cp:revision>543</cp:revision>
  <dcterms:created xsi:type="dcterms:W3CDTF">2020-12-02T21:27:16Z</dcterms:created>
  <dcterms:modified xsi:type="dcterms:W3CDTF">2021-08-03T23:53:48Z</dcterms:modified>
</cp:coreProperties>
</file>