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g" ContentType="vide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tags/tag46.xml" ContentType="application/vnd.openxmlformats-officedocument.presentationml.tags+xml"/>
  <Override PartName="/ppt/notesSlides/notesSlide48.xml" ContentType="application/vnd.openxmlformats-officedocument.presentationml.notesSlide+xml"/>
  <Override PartName="/ppt/tags/tag47.xml" ContentType="application/vnd.openxmlformats-officedocument.presentationml.tags+xml"/>
  <Override PartName="/ppt/notesSlides/notesSlide49.xml" ContentType="application/vnd.openxmlformats-officedocument.presentationml.notesSlide+xml"/>
  <Override PartName="/ppt/tags/tag48.xml" ContentType="application/vnd.openxmlformats-officedocument.presentationml.tags+xml"/>
  <Override PartName="/ppt/notesSlides/notesSlide50.xml" ContentType="application/vnd.openxmlformats-officedocument.presentationml.notesSlide+xml"/>
  <Override PartName="/ppt/tags/tag49.xml" ContentType="application/vnd.openxmlformats-officedocument.presentationml.tags+xml"/>
  <Override PartName="/ppt/notesSlides/notesSlide51.xml" ContentType="application/vnd.openxmlformats-officedocument.presentationml.notesSlide+xml"/>
  <Override PartName="/ppt/tags/tag50.xml" ContentType="application/vnd.openxmlformats-officedocument.presentationml.tags+xml"/>
  <Override PartName="/ppt/notesSlides/notesSlide52.xml" ContentType="application/vnd.openxmlformats-officedocument.presentationml.notesSlide+xml"/>
  <Override PartName="/ppt/tags/tag51.xml" ContentType="application/vnd.openxmlformats-officedocument.presentationml.tags+xml"/>
  <Override PartName="/ppt/notesSlides/notesSlide53.xml" ContentType="application/vnd.openxmlformats-officedocument.presentationml.notesSlide+xml"/>
  <Override PartName="/ppt/tags/tag52.xml" ContentType="application/vnd.openxmlformats-officedocument.presentationml.tags+xml"/>
  <Override PartName="/ppt/notesSlides/notesSlide54.xml" ContentType="application/vnd.openxmlformats-officedocument.presentationml.notesSlide+xml"/>
  <Override PartName="/ppt/tags/tag53.xml" ContentType="application/vnd.openxmlformats-officedocument.presentationml.tags+xml"/>
  <Override PartName="/ppt/notesSlides/notesSlide55.xml" ContentType="application/vnd.openxmlformats-officedocument.presentationml.notesSlide+xml"/>
  <Override PartName="/ppt/tags/tag54.xml" ContentType="application/vnd.openxmlformats-officedocument.presentationml.tags+xml"/>
  <Override PartName="/ppt/notesSlides/notesSlide56.xml" ContentType="application/vnd.openxmlformats-officedocument.presentationml.notesSlide+xml"/>
  <Override PartName="/ppt/tags/tag55.xml" ContentType="application/vnd.openxmlformats-officedocument.presentationml.tags+xml"/>
  <Override PartName="/ppt/notesSlides/notesSlide57.xml" ContentType="application/vnd.openxmlformats-officedocument.presentationml.notesSlide+xml"/>
  <Override PartName="/ppt/tags/tag56.xml" ContentType="application/vnd.openxmlformats-officedocument.presentationml.tags+xml"/>
  <Override PartName="/ppt/notesSlides/notesSlide58.xml" ContentType="application/vnd.openxmlformats-officedocument.presentationml.notesSlide+xml"/>
  <Override PartName="/ppt/tags/tag57.xml" ContentType="application/vnd.openxmlformats-officedocument.presentationml.tags+xml"/>
  <Override PartName="/ppt/notesSlides/notesSlide59.xml" ContentType="application/vnd.openxmlformats-officedocument.presentationml.notesSlide+xml"/>
  <Override PartName="/ppt/tags/tag58.xml" ContentType="application/vnd.openxmlformats-officedocument.presentationml.tags+xml"/>
  <Override PartName="/ppt/notesSlides/notesSlide60.xml" ContentType="application/vnd.openxmlformats-officedocument.presentationml.notesSlide+xml"/>
  <Override PartName="/ppt/tags/tag59.xml" ContentType="application/vnd.openxmlformats-officedocument.presentationml.tags+xml"/>
  <Override PartName="/ppt/notesSlides/notesSlide61.xml" ContentType="application/vnd.openxmlformats-officedocument.presentationml.notesSlide+xml"/>
  <Override PartName="/ppt/tags/tag60.xml" ContentType="application/vnd.openxmlformats-officedocument.presentationml.tags+xml"/>
  <Override PartName="/ppt/notesSlides/notesSlide62.xml" ContentType="application/vnd.openxmlformats-officedocument.presentationml.notesSlide+xml"/>
  <Override PartName="/ppt/tags/tag61.xml" ContentType="application/vnd.openxmlformats-officedocument.presentationml.tags+xml"/>
  <Override PartName="/ppt/notesSlides/notesSlide63.xml" ContentType="application/vnd.openxmlformats-officedocument.presentationml.notesSlide+xml"/>
  <Override PartName="/ppt/tags/tag62.xml" ContentType="application/vnd.openxmlformats-officedocument.presentationml.tags+xml"/>
  <Override PartName="/ppt/notesSlides/notesSlide64.xml" ContentType="application/vnd.openxmlformats-officedocument.presentationml.notesSlide+xml"/>
  <Override PartName="/ppt/tags/tag63.xml" ContentType="application/vnd.openxmlformats-officedocument.presentationml.tags+xml"/>
  <Override PartName="/ppt/notesSlides/notesSlide65.xml" ContentType="application/vnd.openxmlformats-officedocument.presentationml.notesSlide+xml"/>
  <Override PartName="/ppt/tags/tag64.xml" ContentType="application/vnd.openxmlformats-officedocument.presentationml.tags+xml"/>
  <Override PartName="/ppt/notesSlides/notesSlide66.xml" ContentType="application/vnd.openxmlformats-officedocument.presentationml.notesSlide+xml"/>
  <Override PartName="/ppt/tags/tag65.xml" ContentType="application/vnd.openxmlformats-officedocument.presentationml.tags+xml"/>
  <Override PartName="/ppt/notesSlides/notesSlide67.xml" ContentType="application/vnd.openxmlformats-officedocument.presentationml.notesSlide+xml"/>
  <Override PartName="/ppt/tags/tag66.xml" ContentType="application/vnd.openxmlformats-officedocument.presentationml.tags+xml"/>
  <Override PartName="/ppt/notesSlides/notesSlide68.xml" ContentType="application/vnd.openxmlformats-officedocument.presentationml.notesSlide+xml"/>
  <Override PartName="/ppt/tags/tag67.xml" ContentType="application/vnd.openxmlformats-officedocument.presentationml.tags+xml"/>
  <Override PartName="/ppt/notesSlides/notesSlide69.xml" ContentType="application/vnd.openxmlformats-officedocument.presentationml.notesSlide+xml"/>
  <Override PartName="/ppt/tags/tag68.xml" ContentType="application/vnd.openxmlformats-officedocument.presentationml.tags+xml"/>
  <Override PartName="/ppt/notesSlides/notesSlide70.xml" ContentType="application/vnd.openxmlformats-officedocument.presentationml.notesSlide+xml"/>
  <Override PartName="/ppt/tags/tag69.xml" ContentType="application/vnd.openxmlformats-officedocument.presentationml.tags+xml"/>
  <Override PartName="/ppt/notesSlides/notesSlide71.xml" ContentType="application/vnd.openxmlformats-officedocument.presentationml.notesSlide+xml"/>
  <Override PartName="/ppt/tags/tag70.xml" ContentType="application/vnd.openxmlformats-officedocument.presentationml.tags+xml"/>
  <Override PartName="/ppt/notesSlides/notesSlide72.xml" ContentType="application/vnd.openxmlformats-officedocument.presentationml.notesSlide+xml"/>
  <Override PartName="/ppt/tags/tag71.xml" ContentType="application/vnd.openxmlformats-officedocument.presentationml.tags+xml"/>
  <Override PartName="/ppt/notesSlides/notesSlide73.xml" ContentType="application/vnd.openxmlformats-officedocument.presentationml.notesSlide+xml"/>
  <Override PartName="/ppt/tags/tag72.xml" ContentType="application/vnd.openxmlformats-officedocument.presentationml.tags+xml"/>
  <Override PartName="/ppt/notesSlides/notesSlide74.xml" ContentType="application/vnd.openxmlformats-officedocument.presentationml.notesSlide+xml"/>
  <Override PartName="/ppt/tags/tag73.xml" ContentType="application/vnd.openxmlformats-officedocument.presentationml.tags+xml"/>
  <Override PartName="/ppt/notesSlides/notesSlide75.xml" ContentType="application/vnd.openxmlformats-officedocument.presentationml.notesSlide+xml"/>
  <Override PartName="/ppt/tags/tag74.xml" ContentType="application/vnd.openxmlformats-officedocument.presentationml.tags+xml"/>
  <Override PartName="/ppt/notesSlides/notesSlide76.xml" ContentType="application/vnd.openxmlformats-officedocument.presentationml.notesSlide+xml"/>
  <Override PartName="/ppt/tags/tag75.xml" ContentType="application/vnd.openxmlformats-officedocument.presentationml.tags+xml"/>
  <Override PartName="/ppt/notesSlides/notesSlide77.xml" ContentType="application/vnd.openxmlformats-officedocument.presentationml.notesSlide+xml"/>
  <Override PartName="/ppt/tags/tag76.xml" ContentType="application/vnd.openxmlformats-officedocument.presentationml.tags+xml"/>
  <Override PartName="/ppt/notesSlides/notesSlide78.xml" ContentType="application/vnd.openxmlformats-officedocument.presentationml.notesSlide+xml"/>
  <Override PartName="/ppt/tags/tag77.xml" ContentType="application/vnd.openxmlformats-officedocument.presentationml.tags+xml"/>
  <Override PartName="/ppt/notesSlides/notesSlide79.xml" ContentType="application/vnd.openxmlformats-officedocument.presentationml.notesSlide+xml"/>
  <Override PartName="/ppt/tags/tag78.xml" ContentType="application/vnd.openxmlformats-officedocument.presentationml.tags+xml"/>
  <Override PartName="/ppt/notesSlides/notesSlide80.xml" ContentType="application/vnd.openxmlformats-officedocument.presentationml.notesSlide+xml"/>
  <Override PartName="/ppt/tags/tag79.xml" ContentType="application/vnd.openxmlformats-officedocument.presentationml.tags+xml"/>
  <Override PartName="/ppt/notesSlides/notesSlide81.xml" ContentType="application/vnd.openxmlformats-officedocument.presentationml.notesSlide+xml"/>
  <Override PartName="/ppt/tags/tag80.xml" ContentType="application/vnd.openxmlformats-officedocument.presentationml.tags+xml"/>
  <Override PartName="/ppt/notesSlides/notesSlide82.xml" ContentType="application/vnd.openxmlformats-officedocument.presentationml.notesSlide+xml"/>
  <Override PartName="/ppt/tags/tag81.xml" ContentType="application/vnd.openxmlformats-officedocument.presentationml.tags+xml"/>
  <Override PartName="/ppt/notesSlides/notesSlide83.xml" ContentType="application/vnd.openxmlformats-officedocument.presentationml.notesSlide+xml"/>
  <Override PartName="/ppt/tags/tag82.xml" ContentType="application/vnd.openxmlformats-officedocument.presentationml.tags+xml"/>
  <Override PartName="/ppt/notesSlides/notesSlide84.xml" ContentType="application/vnd.openxmlformats-officedocument.presentationml.notesSlide+xml"/>
  <Override PartName="/ppt/tags/tag83.xml" ContentType="application/vnd.openxmlformats-officedocument.presentationml.tags+xml"/>
  <Override PartName="/ppt/notesSlides/notesSlide85.xml" ContentType="application/vnd.openxmlformats-officedocument.presentationml.notesSlide+xml"/>
  <Override PartName="/ppt/tags/tag84.xml" ContentType="application/vnd.openxmlformats-officedocument.presentationml.tags+xml"/>
  <Override PartName="/ppt/notesSlides/notesSlide86.xml" ContentType="application/vnd.openxmlformats-officedocument.presentationml.notesSlide+xml"/>
  <Override PartName="/ppt/tags/tag85.xml" ContentType="application/vnd.openxmlformats-officedocument.presentationml.tags+xml"/>
  <Override PartName="/ppt/notesSlides/notesSlide87.xml" ContentType="application/vnd.openxmlformats-officedocument.presentationml.notesSlide+xml"/>
  <Override PartName="/ppt/tags/tag86.xml" ContentType="application/vnd.openxmlformats-officedocument.presentationml.tags+xml"/>
  <Override PartName="/ppt/notesSlides/notesSlide88.xml" ContentType="application/vnd.openxmlformats-officedocument.presentationml.notesSlide+xml"/>
  <Override PartName="/ppt/tags/tag87.xml" ContentType="application/vnd.openxmlformats-officedocument.presentationml.tags+xml"/>
  <Override PartName="/ppt/notesSlides/notesSlide89.xml" ContentType="application/vnd.openxmlformats-officedocument.presentationml.notesSlide+xml"/>
  <Override PartName="/ppt/tags/tag88.xml" ContentType="application/vnd.openxmlformats-officedocument.presentationml.tags+xml"/>
  <Override PartName="/ppt/notesSlides/notesSlide90.xml" ContentType="application/vnd.openxmlformats-officedocument.presentationml.notesSlide+xml"/>
  <Override PartName="/ppt/tags/tag89.xml" ContentType="application/vnd.openxmlformats-officedocument.presentationml.tags+xml"/>
  <Override PartName="/ppt/notesSlides/notesSlide91.xml" ContentType="application/vnd.openxmlformats-officedocument.presentationml.notesSlide+xml"/>
  <Override PartName="/ppt/tags/tag90.xml" ContentType="application/vnd.openxmlformats-officedocument.presentationml.tags+xml"/>
  <Override PartName="/ppt/notesSlides/notesSlide92.xml" ContentType="application/vnd.openxmlformats-officedocument.presentationml.notesSlide+xml"/>
  <Override PartName="/ppt/tags/tag91.xml" ContentType="application/vnd.openxmlformats-officedocument.presentationml.tags+xml"/>
  <Override PartName="/ppt/notesSlides/notesSlide93.xml" ContentType="application/vnd.openxmlformats-officedocument.presentationml.notesSlide+xml"/>
  <Override PartName="/ppt/tags/tag92.xml" ContentType="application/vnd.openxmlformats-officedocument.presentationml.tags+xml"/>
  <Override PartName="/ppt/notesSlides/notesSlide94.xml" ContentType="application/vnd.openxmlformats-officedocument.presentationml.notesSlide+xml"/>
  <Override PartName="/ppt/tags/tag93.xml" ContentType="application/vnd.openxmlformats-officedocument.presentationml.tags+xml"/>
  <Override PartName="/ppt/notesSlides/notesSlide95.xml" ContentType="application/vnd.openxmlformats-officedocument.presentationml.notesSlide+xml"/>
  <Override PartName="/ppt/tags/tag94.xml" ContentType="application/vnd.openxmlformats-officedocument.presentationml.tags+xml"/>
  <Override PartName="/ppt/notesSlides/notesSlide96.xml" ContentType="application/vnd.openxmlformats-officedocument.presentationml.notesSlide+xml"/>
  <Override PartName="/ppt/tags/tag95.xml" ContentType="application/vnd.openxmlformats-officedocument.presentationml.tags+xml"/>
  <Override PartName="/ppt/notesSlides/notesSlide97.xml" ContentType="application/vnd.openxmlformats-officedocument.presentationml.notesSlide+xml"/>
  <Override PartName="/ppt/tags/tag96.xml" ContentType="application/vnd.openxmlformats-officedocument.presentationml.tags+xml"/>
  <Override PartName="/ppt/notesSlides/notesSlide98.xml" ContentType="application/vnd.openxmlformats-officedocument.presentationml.notesSlide+xml"/>
  <Override PartName="/ppt/tags/tag97.xml" ContentType="application/vnd.openxmlformats-officedocument.presentationml.tags+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6">
  <p:sldMasterIdLst>
    <p:sldMasterId id="2147483681" r:id="rId1"/>
  </p:sldMasterIdLst>
  <p:notesMasterIdLst>
    <p:notesMasterId r:id="rId101"/>
  </p:notesMasterIdLst>
  <p:handoutMasterIdLst>
    <p:handoutMasterId r:id="rId102"/>
  </p:handoutMasterIdLst>
  <p:sldIdLst>
    <p:sldId id="1924" r:id="rId2"/>
    <p:sldId id="1394" r:id="rId3"/>
    <p:sldId id="1391" r:id="rId4"/>
    <p:sldId id="1933" r:id="rId5"/>
    <p:sldId id="1932" r:id="rId6"/>
    <p:sldId id="1934" r:id="rId7"/>
    <p:sldId id="1392" r:id="rId8"/>
    <p:sldId id="1393" r:id="rId9"/>
    <p:sldId id="1421" r:id="rId10"/>
    <p:sldId id="1422" r:id="rId11"/>
    <p:sldId id="1423" r:id="rId12"/>
    <p:sldId id="1424" r:id="rId13"/>
    <p:sldId id="1425" r:id="rId14"/>
    <p:sldId id="1427" r:id="rId15"/>
    <p:sldId id="1426" r:id="rId16"/>
    <p:sldId id="1428" r:id="rId17"/>
    <p:sldId id="2014" r:id="rId18"/>
    <p:sldId id="1936" r:id="rId19"/>
    <p:sldId id="1429" r:id="rId20"/>
    <p:sldId id="1433" r:id="rId21"/>
    <p:sldId id="2015" r:id="rId22"/>
    <p:sldId id="1436" r:id="rId23"/>
    <p:sldId id="1435" r:id="rId24"/>
    <p:sldId id="1937" r:id="rId25"/>
    <p:sldId id="1437" r:id="rId26"/>
    <p:sldId id="1430" r:id="rId27"/>
    <p:sldId id="1438" r:id="rId28"/>
    <p:sldId id="1431" r:id="rId29"/>
    <p:sldId id="2016" r:id="rId30"/>
    <p:sldId id="1939" r:id="rId31"/>
    <p:sldId id="1432" r:id="rId32"/>
    <p:sldId id="1440" r:id="rId33"/>
    <p:sldId id="1921" r:id="rId34"/>
    <p:sldId id="1910" r:id="rId35"/>
    <p:sldId id="1441" r:id="rId36"/>
    <p:sldId id="1940" r:id="rId37"/>
    <p:sldId id="1444" r:id="rId38"/>
    <p:sldId id="1442" r:id="rId39"/>
    <p:sldId id="1443" r:id="rId40"/>
    <p:sldId id="1445" r:id="rId41"/>
    <p:sldId id="1446" r:id="rId42"/>
    <p:sldId id="1447" r:id="rId43"/>
    <p:sldId id="1449" r:id="rId44"/>
    <p:sldId id="1450" r:id="rId45"/>
    <p:sldId id="1451" r:id="rId46"/>
    <p:sldId id="1452" r:id="rId47"/>
    <p:sldId id="1453" r:id="rId48"/>
    <p:sldId id="1454" r:id="rId49"/>
    <p:sldId id="1455" r:id="rId50"/>
    <p:sldId id="1456" r:id="rId51"/>
    <p:sldId id="1457" r:id="rId52"/>
    <p:sldId id="1458" r:id="rId53"/>
    <p:sldId id="1460" r:id="rId54"/>
    <p:sldId id="1461" r:id="rId55"/>
    <p:sldId id="1462" r:id="rId56"/>
    <p:sldId id="1463" r:id="rId57"/>
    <p:sldId id="1941" r:id="rId58"/>
    <p:sldId id="1464" r:id="rId59"/>
    <p:sldId id="1465" r:id="rId60"/>
    <p:sldId id="1467" r:id="rId61"/>
    <p:sldId id="1468" r:id="rId62"/>
    <p:sldId id="1942" r:id="rId63"/>
    <p:sldId id="1943" r:id="rId64"/>
    <p:sldId id="1469" r:id="rId65"/>
    <p:sldId id="1470" r:id="rId66"/>
    <p:sldId id="1471" r:id="rId67"/>
    <p:sldId id="1472" r:id="rId68"/>
    <p:sldId id="1473" r:id="rId69"/>
    <p:sldId id="1474" r:id="rId70"/>
    <p:sldId id="1475" r:id="rId71"/>
    <p:sldId id="1945" r:id="rId72"/>
    <p:sldId id="1476" r:id="rId73"/>
    <p:sldId id="1477" r:id="rId74"/>
    <p:sldId id="1478" r:id="rId75"/>
    <p:sldId id="1479" r:id="rId76"/>
    <p:sldId id="1480" r:id="rId77"/>
    <p:sldId id="1481" r:id="rId78"/>
    <p:sldId id="1946" r:id="rId79"/>
    <p:sldId id="1947" r:id="rId80"/>
    <p:sldId id="1948" r:id="rId81"/>
    <p:sldId id="1482" r:id="rId82"/>
    <p:sldId id="1483" r:id="rId83"/>
    <p:sldId id="1495" r:id="rId84"/>
    <p:sldId id="1496" r:id="rId85"/>
    <p:sldId id="1497" r:id="rId86"/>
    <p:sldId id="1517" r:id="rId87"/>
    <p:sldId id="1582" r:id="rId88"/>
    <p:sldId id="1949" r:id="rId89"/>
    <p:sldId id="1583" r:id="rId90"/>
    <p:sldId id="1950" r:id="rId91"/>
    <p:sldId id="1584" r:id="rId92"/>
    <p:sldId id="1585" r:id="rId93"/>
    <p:sldId id="1586" r:id="rId94"/>
    <p:sldId id="1587" r:id="rId95"/>
    <p:sldId id="1589" r:id="rId96"/>
    <p:sldId id="1590" r:id="rId97"/>
    <p:sldId id="1900" r:id="rId98"/>
    <p:sldId id="1918" r:id="rId99"/>
    <p:sldId id="1898" r:id="rId100"/>
  </p:sldIdLst>
  <p:sldSz cx="12192000" cy="6858000"/>
  <p:notesSz cx="6858000" cy="9144000"/>
  <p:custDataLst>
    <p:tags r:id="rId10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BA55B74B-20C9-4C33-8D32-0E6294F84960}">
          <p14:sldIdLst>
            <p14:sldId id="1924"/>
          </p14:sldIdLst>
        </p14:section>
        <p14:section name="Welcome and Introduction" id="{BDC6B6AE-1514-4958-BC5F-5CE518436F1F}">
          <p14:sldIdLst>
            <p14:sldId id="1394"/>
          </p14:sldIdLst>
        </p14:section>
        <p14:section name="Ergonomics Defined" id="{77B1703C-8D5F-4092-BCB7-5F3BBB8E545D}">
          <p14:sldIdLst>
            <p14:sldId id="1391"/>
            <p14:sldId id="1933"/>
            <p14:sldId id="1932"/>
            <p14:sldId id="1934"/>
            <p14:sldId id="1392"/>
            <p14:sldId id="1393"/>
            <p14:sldId id="1421"/>
            <p14:sldId id="1422"/>
            <p14:sldId id="1423"/>
            <p14:sldId id="1424"/>
            <p14:sldId id="1425"/>
            <p14:sldId id="1427"/>
            <p14:sldId id="1426"/>
            <p14:sldId id="1428"/>
            <p14:sldId id="2014"/>
            <p14:sldId id="1936"/>
            <p14:sldId id="1429"/>
          </p14:sldIdLst>
        </p14:section>
        <p14:section name="Systems Design" id="{81055ED8-10F6-4C93-9C7D-A3B3EA604602}">
          <p14:sldIdLst>
            <p14:sldId id="1433"/>
            <p14:sldId id="2015"/>
            <p14:sldId id="1436"/>
            <p14:sldId id="1435"/>
            <p14:sldId id="1937"/>
            <p14:sldId id="1437"/>
            <p14:sldId id="1430"/>
            <p14:sldId id="1438"/>
            <p14:sldId id="1431"/>
            <p14:sldId id="2016"/>
            <p14:sldId id="1939"/>
            <p14:sldId id="1432"/>
          </p14:sldIdLst>
        </p14:section>
        <p14:section name="Ergonomics Principles Overview" id="{7138DEFC-0CD2-4B2E-AEB2-59EBB129E674}">
          <p14:sldIdLst>
            <p14:sldId id="1440"/>
            <p14:sldId id="1921"/>
            <p14:sldId id="1910"/>
          </p14:sldIdLst>
        </p14:section>
        <p14:section name="Work Process" id="{2772F7A8-A666-4590-92CC-AF51AA78E5DF}">
          <p14:sldIdLst>
            <p14:sldId id="1441"/>
            <p14:sldId id="1940"/>
            <p14:sldId id="1444"/>
            <p14:sldId id="1442"/>
            <p14:sldId id="1443"/>
            <p14:sldId id="1445"/>
            <p14:sldId id="1446"/>
            <p14:sldId id="1447"/>
            <p14:sldId id="1449"/>
            <p14:sldId id="1450"/>
            <p14:sldId id="1451"/>
            <p14:sldId id="1452"/>
            <p14:sldId id="1453"/>
            <p14:sldId id="1454"/>
            <p14:sldId id="1455"/>
            <p14:sldId id="1456"/>
            <p14:sldId id="1457"/>
          </p14:sldIdLst>
        </p14:section>
        <p14:section name="Stereotypes" id="{5A9716A1-516A-47D2-A8D1-07E7F199A561}">
          <p14:sldIdLst>
            <p14:sldId id="1458"/>
            <p14:sldId id="1460"/>
            <p14:sldId id="1461"/>
          </p14:sldIdLst>
        </p14:section>
        <p14:section name="Design Conventions" id="{86080FDF-2298-4075-ADB8-2B1F8CB4BDCA}">
          <p14:sldIdLst>
            <p14:sldId id="1462"/>
            <p14:sldId id="1463"/>
            <p14:sldId id="1941"/>
            <p14:sldId id="1464"/>
            <p14:sldId id="1465"/>
          </p14:sldIdLst>
        </p14:section>
        <p14:section name="Neutral Position and Support" id="{BF183F37-FE92-46F3-9FD4-65B7637EF0D5}">
          <p14:sldIdLst>
            <p14:sldId id="1467"/>
            <p14:sldId id="1468"/>
            <p14:sldId id="1942"/>
            <p14:sldId id="1943"/>
            <p14:sldId id="1469"/>
            <p14:sldId id="1470"/>
            <p14:sldId id="1471"/>
            <p14:sldId id="1472"/>
            <p14:sldId id="1473"/>
            <p14:sldId id="1474"/>
            <p14:sldId id="1475"/>
            <p14:sldId id="1945"/>
          </p14:sldIdLst>
        </p14:section>
        <p14:section name="Movement" id="{38D047A6-7183-4123-8962-EBA3846EA8D5}">
          <p14:sldIdLst>
            <p14:sldId id="1476"/>
            <p14:sldId id="1477"/>
            <p14:sldId id="1478"/>
            <p14:sldId id="1479"/>
            <p14:sldId id="1480"/>
          </p14:sldIdLst>
        </p14:section>
        <p14:section name="Material Handling" id="{0B5DCC2A-D66D-44E0-B9C7-290AC539D245}">
          <p14:sldIdLst>
            <p14:sldId id="1481"/>
            <p14:sldId id="1946"/>
            <p14:sldId id="1947"/>
            <p14:sldId id="1948"/>
            <p14:sldId id="1482"/>
            <p14:sldId id="1483"/>
          </p14:sldIdLst>
        </p14:section>
        <p14:section name="Reach Zone" id="{58816DA3-144A-43EB-9CE5-AB2FCA95FCB6}">
          <p14:sldIdLst>
            <p14:sldId id="1495"/>
            <p14:sldId id="1496"/>
            <p14:sldId id="1497"/>
          </p14:sldIdLst>
        </p14:section>
        <p14:section name="Tools Workstations Equipment" id="{9BFD9A7F-701B-493A-9A66-E29E0A30885C}">
          <p14:sldIdLst>
            <p14:sldId id="1517"/>
          </p14:sldIdLst>
        </p14:section>
        <p14:section name="Training" id="{03777E29-A93D-41ED-8D35-C3AF155C2F83}">
          <p14:sldIdLst>
            <p14:sldId id="1582"/>
            <p14:sldId id="1949"/>
          </p14:sldIdLst>
        </p14:section>
        <p14:section name="Work Environment" id="{A9293255-D041-43B7-863B-C1A50D6B0013}">
          <p14:sldIdLst>
            <p14:sldId id="1583"/>
            <p14:sldId id="1950"/>
            <p14:sldId id="1584"/>
            <p14:sldId id="1585"/>
            <p14:sldId id="1586"/>
            <p14:sldId id="1587"/>
          </p14:sldIdLst>
        </p14:section>
        <p14:section name="Health and Wellness" id="{B14093BE-59ED-4200-834D-9D610B22E9F5}">
          <p14:sldIdLst>
            <p14:sldId id="1589"/>
          </p14:sldIdLst>
        </p14:section>
        <p14:section name="Feedback" id="{98978D48-C987-4FCF-9D8C-27E94DAAC8F3}">
          <p14:sldIdLst>
            <p14:sldId id="1590"/>
          </p14:sldIdLst>
        </p14:section>
        <p14:section name="Close" id="{482DEE45-10DB-4AFC-BD31-15EC8EE04254}">
          <p14:sldIdLst>
            <p14:sldId id="1900"/>
          </p14:sldIdLst>
        </p14:section>
        <p14:section name="Instructor Background" id="{0CBA158D-AC0A-451A-8A11-251DDB9B8E67}">
          <p14:sldIdLst>
            <p14:sldId id="1918"/>
          </p14:sldIdLst>
        </p14:section>
        <p14:section name="Menu" id="{AEA832D6-4749-4901-9F36-ECD3523A2A0B}">
          <p14:sldIdLst>
            <p14:sldId id="1898"/>
          </p14:sldIdLst>
        </p14:section>
      </p14:sectionLst>
    </p:ext>
    <p:ext uri="{EFAFB233-063F-42B5-8137-9DF3F51BA10A}">
      <p15:sldGuideLst xmlns:p15="http://schemas.microsoft.com/office/powerpoint/2012/main">
        <p15:guide id="1" orient="horz" pos="2136" userDrawn="1">
          <p15:clr>
            <a:srgbClr val="A4A3A4"/>
          </p15:clr>
        </p15:guide>
        <p15:guide id="2" pos="35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E53"/>
    <a:srgbClr val="539DA6"/>
    <a:srgbClr val="DCECEE"/>
    <a:srgbClr val="B9D8DC"/>
    <a:srgbClr val="2E555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8" autoAdjust="0"/>
    <p:restoredTop sz="53358" autoAdjust="0"/>
  </p:normalViewPr>
  <p:slideViewPr>
    <p:cSldViewPr snapToGrid="0" showGuides="1">
      <p:cViewPr>
        <p:scale>
          <a:sx n="50" d="100"/>
          <a:sy n="50" d="100"/>
        </p:scale>
        <p:origin x="1458" y="126"/>
      </p:cViewPr>
      <p:guideLst>
        <p:guide orient="horz" pos="2136"/>
        <p:guide pos="3576"/>
      </p:guideLst>
    </p:cSldViewPr>
  </p:slideViewPr>
  <p:notesTextViewPr>
    <p:cViewPr>
      <p:scale>
        <a:sx n="3" d="2"/>
        <a:sy n="3" d="2"/>
      </p:scale>
      <p:origin x="0" y="0"/>
    </p:cViewPr>
  </p:notesTextViewPr>
  <p:sorterViewPr>
    <p:cViewPr varScale="1">
      <p:scale>
        <a:sx n="1" d="1"/>
        <a:sy n="1" d="1"/>
      </p:scale>
      <p:origin x="0" y="-54780"/>
    </p:cViewPr>
  </p:sorterViewPr>
  <p:notesViewPr>
    <p:cSldViewPr snapToGrid="0" showGuide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1B114D-62FB-4ACD-B199-FE50282487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29AAE2-87BB-4A47-9934-FA14B5FCC4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B6669A-96AC-4613-A986-9C7B33AFE8F7}" type="datetimeFigureOut">
              <a:rPr lang="en-US" smtClean="0"/>
              <a:t>3/7/2022</a:t>
            </a:fld>
            <a:endParaRPr lang="en-US"/>
          </a:p>
        </p:txBody>
      </p:sp>
      <p:sp>
        <p:nvSpPr>
          <p:cNvPr id="4" name="Footer Placeholder 3">
            <a:extLst>
              <a:ext uri="{FF2B5EF4-FFF2-40B4-BE49-F238E27FC236}">
                <a16:creationId xmlns:a16="http://schemas.microsoft.com/office/drawing/2014/main" id="{D713A1C7-BC31-4B39-8673-683C2B88B5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ABEE79-39D7-49B7-8176-506C595836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16E740-C648-488A-8D7E-8C725011C307}" type="slidenum">
              <a:rPr lang="en-US" smtClean="0"/>
              <a:t>‹#›</a:t>
            </a:fld>
            <a:endParaRPr lang="en-US"/>
          </a:p>
        </p:txBody>
      </p:sp>
    </p:spTree>
    <p:extLst>
      <p:ext uri="{BB962C8B-B14F-4D97-AF65-F5344CB8AC3E}">
        <p14:creationId xmlns:p14="http://schemas.microsoft.com/office/powerpoint/2010/main" val="3374678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285C2-18AF-413A-B3F4-C9E93B992957}" type="datetimeFigureOut">
              <a:rPr lang="en-US" smtClean="0"/>
              <a:t>3/7/2022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11A6B-229E-4B8B-B876-53D5B7CFA63D}" type="slidenum">
              <a:rPr lang="en-US" smtClean="0"/>
              <a:t>‹#›</a:t>
            </a:fld>
            <a:endParaRPr lang="en-US"/>
          </a:p>
        </p:txBody>
      </p:sp>
    </p:spTree>
    <p:extLst>
      <p:ext uri="{BB962C8B-B14F-4D97-AF65-F5344CB8AC3E}">
        <p14:creationId xmlns:p14="http://schemas.microsoft.com/office/powerpoint/2010/main" val="388446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4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true challenge of ergonomics analysis and intervention is to recognize the influence of individual performance variation AND figure out how best to deal with these variations to optimize performance. </a:t>
            </a:r>
          </a:p>
          <a:p>
            <a:r>
              <a:rPr lang="en-US" dirty="0"/>
              <a:t>We’ll discuss this in more detail when we take a closer look at ergonomics interventions.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10</a:t>
            </a:fld>
            <a:endParaRPr lang="en-US"/>
          </a:p>
        </p:txBody>
      </p:sp>
    </p:spTree>
    <p:extLst>
      <p:ext uri="{BB962C8B-B14F-4D97-AF65-F5344CB8AC3E}">
        <p14:creationId xmlns:p14="http://schemas.microsoft.com/office/powerpoint/2010/main" val="157556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is Ergonomics Defined?</a:t>
            </a:r>
          </a:p>
          <a:p>
            <a:r>
              <a:rPr lang="en-US" dirty="0"/>
              <a:t>As we discussed, at this point in the evolution of the science of ergonomics, most people have heard the word, ‘Ergonomics’ and have a sense of how it is used. </a:t>
            </a:r>
          </a:p>
          <a:p>
            <a:r>
              <a:rPr lang="en-US" dirty="0"/>
              <a:t>Did you know you can even enjoy ergonomically designed corn chips?</a:t>
            </a:r>
          </a:p>
          <a:p>
            <a:r>
              <a:rPr lang="en-US" dirty="0"/>
              <a:t>Yep, Scoops are designed to not break when you dip! </a:t>
            </a:r>
          </a:p>
          <a:p>
            <a:r>
              <a:rPr lang="en-US" dirty="0"/>
              <a:t>Which is a good thing, otherwise the next person has to figure out how to get the broken chip out of the salsa bowl!</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11</a:t>
            </a:fld>
            <a:endParaRPr lang="en-US"/>
          </a:p>
        </p:txBody>
      </p:sp>
    </p:spTree>
    <p:extLst>
      <p:ext uri="{BB962C8B-B14F-4D97-AF65-F5344CB8AC3E}">
        <p14:creationId xmlns:p14="http://schemas.microsoft.com/office/powerpoint/2010/main" val="180972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probably have heard some definitions of ergonomics:</a:t>
            </a:r>
          </a:p>
          <a:p>
            <a:r>
              <a:rPr lang="en-US" dirty="0"/>
              <a:t>• “Working Smarter; Not Harder!”</a:t>
            </a:r>
          </a:p>
          <a:p>
            <a:r>
              <a:rPr lang="en-US" dirty="0"/>
              <a:t>• “Fit the Job to the Person; Don’t Force the Person to Fit the Job!”</a:t>
            </a:r>
          </a:p>
          <a:p>
            <a:r>
              <a:rPr lang="en-US" dirty="0"/>
              <a:t>These are reasonable concepts. In our context, we are going to go after it with a little different twist.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12</a:t>
            </a:fld>
            <a:endParaRPr lang="en-US"/>
          </a:p>
        </p:txBody>
      </p:sp>
    </p:spTree>
    <p:extLst>
      <p:ext uri="{BB962C8B-B14F-4D97-AF65-F5344CB8AC3E}">
        <p14:creationId xmlns:p14="http://schemas.microsoft.com/office/powerpoint/2010/main" val="3829045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Ergonomics and Gravity</a:t>
            </a:r>
          </a:p>
          <a:p>
            <a:r>
              <a:rPr lang="en-US" dirty="0"/>
              <a:t>Ergonomics is like throwing a ball into the air.</a:t>
            </a:r>
          </a:p>
          <a:p>
            <a:r>
              <a:rPr lang="en-US" dirty="0"/>
              <a:t>What happens? </a:t>
            </a:r>
          </a:p>
          <a:p>
            <a:r>
              <a:rPr lang="en-US" dirty="0"/>
              <a:t>Correct! </a:t>
            </a:r>
          </a:p>
          <a:p>
            <a:r>
              <a:rPr lang="en-US" dirty="0"/>
              <a:t>The ball comes back down. Why? Gravity works!</a:t>
            </a:r>
          </a:p>
          <a:p>
            <a:r>
              <a:rPr lang="en-US" dirty="0"/>
              <a:t>In fact, if it didn't come back down, we would be quite surprised!  </a:t>
            </a:r>
          </a:p>
          <a:p>
            <a:r>
              <a:rPr lang="en-US" dirty="0"/>
              <a:t>As we understand the laws of gravity, when we stand on the face of the earth and throw a ball into the air, it will come back down. </a:t>
            </a:r>
          </a:p>
          <a:p>
            <a:r>
              <a:rPr lang="en-US" dirty="0"/>
              <a:t>In other words, the . . . Circumstances Predict the Response!</a:t>
            </a:r>
          </a:p>
          <a:p>
            <a:r>
              <a:rPr lang="en-US" dirty="0"/>
              <a:t>Now, imagine we DON’T want the ball to come back down. What do we need to do? How about throw the ball up and just tell it to stay in the air? </a:t>
            </a:r>
          </a:p>
          <a:p>
            <a:r>
              <a:rPr lang="en-US" dirty="0"/>
              <a:t>“BALL - STAY UP!!” </a:t>
            </a:r>
          </a:p>
          <a:p>
            <a:r>
              <a:rPr lang="en-US" dirty="0"/>
              <a:t>Everyone will agree this is ridiculous! You can’t get a ball to stay in the air just by telling it to. Unless you are a magician and they really can’t do it either!</a:t>
            </a:r>
          </a:p>
          <a:p>
            <a:endParaRPr lang="en-US" dirty="0"/>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13</a:t>
            </a:fld>
            <a:endParaRPr lang="en-US"/>
          </a:p>
        </p:txBody>
      </p:sp>
    </p:spTree>
    <p:extLst>
      <p:ext uri="{BB962C8B-B14F-4D97-AF65-F5344CB8AC3E}">
        <p14:creationId xmlns:p14="http://schemas.microsoft.com/office/powerpoint/2010/main" val="3660339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get the ball to stay in the air? We need to change something . . . attach Velcro to it, throw it into a net, attach it to a string, launch yourself into outer space . . . you get the picture! </a:t>
            </a:r>
          </a:p>
          <a:p>
            <a:r>
              <a:rPr lang="en-US" dirty="0"/>
              <a:t>We need to change the circumstances to change the response!</a:t>
            </a:r>
          </a:p>
          <a:p>
            <a:r>
              <a:rPr lang="en-US" dirty="0"/>
              <a:t>How does this relate to what ergonomics is all about?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14</a:t>
            </a:fld>
            <a:endParaRPr lang="en-US"/>
          </a:p>
        </p:txBody>
      </p:sp>
    </p:spTree>
    <p:extLst>
      <p:ext uri="{BB962C8B-B14F-4D97-AF65-F5344CB8AC3E}">
        <p14:creationId xmlns:p14="http://schemas.microsoft.com/office/powerpoint/2010/main" val="2403391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Circumstances predict the response!</a:t>
            </a:r>
          </a:p>
          <a:p>
            <a:r>
              <a:rPr lang="en-US" dirty="0"/>
              <a:t>Well, rather than throw a ball into the air, let's say you need to assemble a component at a knee-high level. The body position most likely used is to just bend over at the waist.  </a:t>
            </a:r>
          </a:p>
          <a:p>
            <a:r>
              <a:rPr lang="en-US" dirty="0"/>
              <a:t>From a health and safety, as well as productivity standpoint, we recognize this work position can cause problems. </a:t>
            </a:r>
          </a:p>
          <a:p>
            <a:r>
              <a:rPr lang="en-US" dirty="0"/>
              <a:t>But unfortunately, it is a commonly observed work position. Next time you are in a workplace, pay attention to how many times you observe the knee-straight, back-bent position.</a:t>
            </a:r>
          </a:p>
          <a:p>
            <a:r>
              <a:rPr lang="en-US" dirty="0"/>
              <a:t>How about this for a solution - whenever we see someone in this poor position, we tactfully tap them on the shoulder and say, </a:t>
            </a:r>
          </a:p>
          <a:p>
            <a:r>
              <a:rPr lang="en-US" dirty="0"/>
              <a:t>“When you are in that bad position, be really, really, really careful you don’t hurt yourself!”</a:t>
            </a:r>
          </a:p>
          <a:p>
            <a:r>
              <a:rPr lang="en-US" dirty="0"/>
              <a:t>That makes about as much sense as telling the ball to, “Just stay in the air!”</a:t>
            </a:r>
          </a:p>
          <a:p>
            <a:r>
              <a:rPr lang="en-US" dirty="0"/>
              <a:t>I think we need a different strategy. </a:t>
            </a:r>
          </a:p>
        </p:txBody>
      </p:sp>
      <p:sp>
        <p:nvSpPr>
          <p:cNvPr id="4" name="Slide Number Placeholder 3"/>
          <p:cNvSpPr>
            <a:spLocks noGrp="1"/>
          </p:cNvSpPr>
          <p:nvPr>
            <p:ph type="sldNum" sz="quarter" idx="5"/>
          </p:nvPr>
        </p:nvSpPr>
        <p:spPr/>
        <p:txBody>
          <a:bodyPr/>
          <a:lstStyle/>
          <a:p>
            <a:fld id="{F0F11A6B-229E-4B8B-B876-53D5B7CFA63D}" type="slidenum">
              <a:rPr lang="en-US" smtClean="0"/>
              <a:t>15</a:t>
            </a:fld>
            <a:endParaRPr lang="en-US"/>
          </a:p>
        </p:txBody>
      </p:sp>
    </p:spTree>
    <p:extLst>
      <p:ext uri="{BB962C8B-B14F-4D97-AF65-F5344CB8AC3E}">
        <p14:creationId xmlns:p14="http://schemas.microsoft.com/office/powerpoint/2010/main" val="58973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a:t>
            </a:r>
          </a:p>
          <a:p>
            <a:r>
              <a:rPr lang="en-US" dirty="0"/>
              <a:t>Look at the person in this example working with the knee-straight, back-bent posture.</a:t>
            </a:r>
          </a:p>
          <a:p>
            <a:r>
              <a:rPr lang="en-US" dirty="0"/>
              <a:t>What is driving force behind that bent over posture? What set of circumstances are in place?</a:t>
            </a:r>
          </a:p>
          <a:p>
            <a:r>
              <a:rPr lang="en-US" b="1" dirty="0"/>
              <a:t>ANSWER</a:t>
            </a:r>
          </a:p>
          <a:p>
            <a:r>
              <a:rPr lang="en-US" dirty="0"/>
              <a:t>Is it fair to say, the setup of the workstation with the assembly task occurring at about knee level is the driving factor? </a:t>
            </a:r>
          </a:p>
          <a:p>
            <a:r>
              <a:rPr lang="en-US" dirty="0"/>
              <a:t>What can be done to improve the setup? </a:t>
            </a:r>
          </a:p>
          <a:p>
            <a:r>
              <a:rPr lang="en-US" dirty="0"/>
              <a:t>We need to . . . </a:t>
            </a:r>
          </a:p>
          <a:p>
            <a:r>
              <a:rPr lang="en-US" dirty="0"/>
              <a:t>‘Change the Circumstances to Change the Response!’</a:t>
            </a:r>
          </a:p>
          <a:p>
            <a:r>
              <a:rPr lang="en-US" dirty="0"/>
              <a:t>How should we change the circumstances?</a:t>
            </a:r>
          </a:p>
          <a:p>
            <a:r>
              <a:rPr lang="en-US" dirty="0"/>
              <a:t>Intuitively, I think you recognize the recommended body position. You would like them to be more upright in some way. We call this the Neutral Position. We’ll get into the details a little later.</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16</a:t>
            </a:fld>
            <a:endParaRPr lang="en-US"/>
          </a:p>
        </p:txBody>
      </p:sp>
    </p:spTree>
    <p:extLst>
      <p:ext uri="{BB962C8B-B14F-4D97-AF65-F5344CB8AC3E}">
        <p14:creationId xmlns:p14="http://schemas.microsoft.com/office/powerpoint/2010/main" val="322514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Brainstorming session</a:t>
            </a:r>
          </a:p>
          <a:p>
            <a:r>
              <a:rPr lang="en-US" dirty="0"/>
              <a:t>List options for ergonomics improvements.</a:t>
            </a:r>
          </a:p>
          <a:p>
            <a:r>
              <a:rPr lang="en-US" dirty="0"/>
              <a:t>1.   ________________________________</a:t>
            </a:r>
          </a:p>
          <a:p>
            <a:r>
              <a:rPr lang="en-US" dirty="0"/>
              <a:t>2.   ________________________________		</a:t>
            </a:r>
          </a:p>
          <a:p>
            <a:r>
              <a:rPr lang="en-US" dirty="0"/>
              <a:t>3.   ________________________________		</a:t>
            </a:r>
          </a:p>
          <a:p>
            <a:r>
              <a:rPr lang="en-US" dirty="0"/>
              <a:t>4.   ________________________________		</a:t>
            </a:r>
          </a:p>
          <a:p>
            <a:r>
              <a:rPr lang="en-US" dirty="0"/>
              <a:t>5.   ________________________________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30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869020D-8DED-4C37-8ACC-A216D2908EF9}"/>
              </a:ext>
            </a:extLst>
          </p:cNvPr>
          <p:cNvSpPr>
            <a:spLocks noGrp="1"/>
          </p:cNvSpPr>
          <p:nvPr>
            <p:ph type="body" idx="1"/>
          </p:nvPr>
        </p:nvSpPr>
        <p:spPr/>
        <p:txBody>
          <a:bodyPr/>
          <a:lstStyle/>
          <a:p>
            <a:r>
              <a:rPr lang="en-US" dirty="0"/>
              <a:t>What did you come up with?</a:t>
            </a:r>
          </a:p>
          <a:p>
            <a:r>
              <a:rPr lang="en-US" b="1" dirty="0"/>
              <a:t>Option One</a:t>
            </a:r>
          </a:p>
          <a:p>
            <a:r>
              <a:rPr lang="en-US" dirty="0"/>
              <a:t>One option would be to put the assembly on a lift the assembler can control and literally raise the work height. Now, as it turns out what he is working on is a large, heavy street sweeper. But with enough resources (money and time) that could be an option.</a:t>
            </a:r>
          </a:p>
          <a:p>
            <a:r>
              <a:rPr lang="en-US" b="1" dirty="0"/>
              <a:t>Option Two</a:t>
            </a:r>
          </a:p>
          <a:p>
            <a:r>
              <a:rPr lang="en-US" dirty="0"/>
              <a:t>Another option would be to reposition the assembler. We could cut a hole into the floor and have the assembler work from the lower level. </a:t>
            </a:r>
          </a:p>
          <a:p>
            <a:r>
              <a:rPr lang="en-US" dirty="0"/>
              <a:t>Now, before you think I have taken a step off the deep end, have you ever seen the workstations at the quick oil change places. They actually have a pit they work in and position the vehicle to gain access to the underneath of the vehicle. </a:t>
            </a:r>
          </a:p>
          <a:p>
            <a:r>
              <a:rPr lang="en-US" dirty="0"/>
              <a:t>Once again, some pretty significant resources would be required. But it is possible in the right situation.</a:t>
            </a:r>
          </a:p>
          <a:p>
            <a:r>
              <a:rPr lang="en-US" b="1" dirty="0"/>
              <a:t>Option Three</a:t>
            </a:r>
          </a:p>
          <a:p>
            <a:r>
              <a:rPr lang="en-US" dirty="0"/>
              <a:t>How else could we reposition the assembler? How about a rolling stool?</a:t>
            </a:r>
          </a:p>
          <a:p>
            <a:r>
              <a:rPr lang="en-US" dirty="0"/>
              <a:t>Honestly, that is what was done in this situation. The assembler is now seated on a rolling mechanic’s stool. Posture is dramatically improved. </a:t>
            </a:r>
          </a:p>
          <a:p>
            <a:r>
              <a:rPr lang="en-US" dirty="0"/>
              <a:t>What we understand, based on Engineering Psychology Principles (more about this a little later), is given a certain set of circumstances, we will generally respond in a fairly predictable way. Now we know this is not 100% the case and we will talk about this when we discuss what are called Population Stereotypes in the Engineering Psychology section.</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want to change the RESPONSE </a:t>
            </a:r>
          </a:p>
          <a:p>
            <a:r>
              <a:rPr lang="en-US" dirty="0"/>
              <a:t>We need to change the CIRCUMSTANCES!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19</a:t>
            </a:fld>
            <a:endParaRPr lang="en-US"/>
          </a:p>
        </p:txBody>
      </p:sp>
    </p:spTree>
    <p:extLst>
      <p:ext uri="{BB962C8B-B14F-4D97-AF65-F5344CB8AC3E}">
        <p14:creationId xmlns:p14="http://schemas.microsoft.com/office/powerpoint/2010/main" val="9539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welcome to the Introduction to Ergonomics.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a:t>
            </a:fld>
            <a:endParaRPr lang="en-US"/>
          </a:p>
        </p:txBody>
      </p:sp>
    </p:spTree>
    <p:extLst>
      <p:ext uri="{BB962C8B-B14F-4D97-AF65-F5344CB8AC3E}">
        <p14:creationId xmlns:p14="http://schemas.microsoft.com/office/powerpoint/2010/main" val="3866910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Systems Design</a:t>
            </a:r>
          </a:p>
          <a:p>
            <a:r>
              <a:rPr lang="en-US" dirty="0"/>
              <a:t>The essence of ergonomics is design. Design of workstations, work processes, work environment and work culture dictates the level of workplace safety and productivity. </a:t>
            </a:r>
          </a:p>
          <a:p>
            <a:r>
              <a:rPr lang="en-US" dirty="0"/>
              <a:t>For example, effort may be wasted because of:</a:t>
            </a:r>
          </a:p>
          <a:p>
            <a:r>
              <a:rPr lang="en-US" dirty="0"/>
              <a:t>• Poor positioning of tools, equipment and parts.</a:t>
            </a:r>
          </a:p>
          <a:p>
            <a:r>
              <a:rPr lang="en-US" dirty="0"/>
              <a:t>• Poor design or maintenance of tools.</a:t>
            </a:r>
          </a:p>
          <a:p>
            <a:r>
              <a:rPr lang="en-US" dirty="0"/>
              <a:t>• Haphazardly thought-out work processes.</a:t>
            </a:r>
          </a:p>
          <a:p>
            <a:r>
              <a:rPr lang="en-US" dirty="0"/>
              <a:t>• Poor work environments due to poor ventilation and lighting.</a:t>
            </a:r>
          </a:p>
          <a:p>
            <a:r>
              <a:rPr lang="en-US" dirty="0"/>
              <a:t>We can effectively deal with these problems and other problems by using ergonomics.</a:t>
            </a:r>
          </a:p>
          <a:p>
            <a:r>
              <a:rPr lang="en-US" dirty="0"/>
              <a:t>A systems design approach provides a solid foundation.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20</a:t>
            </a:fld>
            <a:endParaRPr lang="en-US"/>
          </a:p>
        </p:txBody>
      </p:sp>
    </p:spTree>
    <p:extLst>
      <p:ext uri="{BB962C8B-B14F-4D97-AF65-F5344CB8AC3E}">
        <p14:creationId xmlns:p14="http://schemas.microsoft.com/office/powerpoint/2010/main" val="3797339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Little Mind Reading!</a:t>
            </a:r>
          </a:p>
          <a:p>
            <a:r>
              <a:rPr lang="en-US" dirty="0"/>
              <a:t>To get a handle on the concept of ergonomics systems design . . . get out your crystal ball and try this example. I will attempt to read your minds!</a:t>
            </a:r>
          </a:p>
          <a:p>
            <a:r>
              <a:rPr lang="en-US" dirty="0"/>
              <a:t>One: Choose a number between one and nine.	</a:t>
            </a:r>
          </a:p>
          <a:p>
            <a:r>
              <a:rPr lang="en-US" dirty="0"/>
              <a:t>Two: Multiply that number by nine.	</a:t>
            </a:r>
          </a:p>
          <a:p>
            <a:r>
              <a:rPr lang="en-US" dirty="0"/>
              <a:t>Three: Add together the digits of the result of Step Two.	</a:t>
            </a:r>
          </a:p>
          <a:p>
            <a:r>
              <a:rPr lang="en-US" dirty="0"/>
              <a:t>Four: Subtract five from the result of Step Three.	</a:t>
            </a:r>
          </a:p>
          <a:p>
            <a:r>
              <a:rPr lang="en-US" dirty="0"/>
              <a:t>Five: Choose the letter of the alphabet that corresponds to the result of Step Four, e.g., A=1, B=2, C=3, etc.</a:t>
            </a:r>
          </a:p>
          <a:p>
            <a:r>
              <a:rPr lang="en-US" dirty="0"/>
              <a:t>Six: Choose a country that begins with that letter.	</a:t>
            </a:r>
          </a:p>
          <a:p>
            <a:r>
              <a:rPr lang="en-US" dirty="0"/>
              <a:t>Seven: Choose an animal that begins with the last letter of that country.	</a:t>
            </a:r>
          </a:p>
          <a:p>
            <a:r>
              <a:rPr lang="en-US" dirty="0"/>
              <a:t>Eight: Choose a color that begins with the last letter of the animal.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21</a:t>
            </a:fld>
            <a:endParaRPr lang="en-US"/>
          </a:p>
        </p:txBody>
      </p:sp>
    </p:spTree>
    <p:extLst>
      <p:ext uri="{BB962C8B-B14F-4D97-AF65-F5344CB8AC3E}">
        <p14:creationId xmlns:p14="http://schemas.microsoft.com/office/powerpoint/2010/main" val="4023884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come up with an Orange Kangaroo from Denmark?</a:t>
            </a:r>
          </a:p>
          <a:p>
            <a:r>
              <a:rPr lang="en-US" dirty="0"/>
              <a:t>A majority of people generally will! </a:t>
            </a:r>
          </a:p>
          <a:p>
            <a:r>
              <a:rPr lang="en-US" dirty="0"/>
              <a:t>This is an example of a well-designed system; let's discuss why.</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22</a:t>
            </a:fld>
            <a:endParaRPr lang="en-US"/>
          </a:p>
        </p:txBody>
      </p:sp>
    </p:spTree>
    <p:extLst>
      <p:ext uri="{BB962C8B-B14F-4D97-AF65-F5344CB8AC3E}">
        <p14:creationId xmlns:p14="http://schemas.microsoft.com/office/powerpoint/2010/main" val="2055327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Systems Design Principles</a:t>
            </a:r>
          </a:p>
          <a:p>
            <a:r>
              <a:rPr lang="en-US" dirty="0"/>
              <a:t>The Human Factors Design Handbook defines a system as: </a:t>
            </a:r>
          </a:p>
          <a:p>
            <a:r>
              <a:rPr lang="en-US" dirty="0"/>
              <a:t>• Mission-oriented grouping of elements into an integrated, functional whole</a:t>
            </a:r>
          </a:p>
          <a:p>
            <a:r>
              <a:rPr lang="en-US" dirty="0"/>
              <a:t>• It includes the facility, equipment, furnishings and fixtures</a:t>
            </a:r>
          </a:p>
          <a:p>
            <a:r>
              <a:rPr lang="en-US" dirty="0"/>
              <a:t>• It involves a variety of people who use, operate and maintain it</a:t>
            </a:r>
          </a:p>
          <a:p>
            <a:r>
              <a:rPr lang="en-US" dirty="0"/>
              <a:t>• It must perform a mission or function and must work in an environment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23</a:t>
            </a:fld>
            <a:endParaRPr lang="en-US"/>
          </a:p>
        </p:txBody>
      </p:sp>
    </p:spTree>
    <p:extLst>
      <p:ext uri="{BB962C8B-B14F-4D97-AF65-F5344CB8AC3E}">
        <p14:creationId xmlns:p14="http://schemas.microsoft.com/office/powerpoint/2010/main" val="3183917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Country-Animal-Color</a:t>
            </a:r>
          </a:p>
          <a:p>
            <a:r>
              <a:rPr lang="en-US" dirty="0"/>
              <a:t>The Country-Animal-Color (Orange Kangaroo from Denmark) exercise you just completed yields a consistent response for a majority of people based on a set of principles that make up a system. </a:t>
            </a:r>
          </a:p>
          <a:p>
            <a:r>
              <a:rPr lang="en-US" dirty="0"/>
              <a:t>Or, if you choose to – you can believe it really is possible to read minds! Or you can use the Principle of Nines! Google it. </a:t>
            </a:r>
          </a:p>
          <a:p>
            <a:r>
              <a:rPr lang="en-US" dirty="0"/>
              <a:t>As a hint you all should have come  up with the letter, ‘D’ in Step Five. If you didn’t, you may want to review your work!</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24</a:t>
            </a:fld>
            <a:endParaRPr lang="en-US"/>
          </a:p>
        </p:txBody>
      </p:sp>
    </p:spTree>
    <p:extLst>
      <p:ext uri="{BB962C8B-B14F-4D97-AF65-F5344CB8AC3E}">
        <p14:creationId xmlns:p14="http://schemas.microsoft.com/office/powerpoint/2010/main" val="4225954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Human Factors Design Handbook lists a set of general principles of the Systems Design approach:</a:t>
            </a:r>
          </a:p>
          <a:p>
            <a:r>
              <a:rPr lang="en-US" dirty="0"/>
              <a:t>• The system is adapted to the human</a:t>
            </a:r>
          </a:p>
          <a:p>
            <a:r>
              <a:rPr lang="en-US" dirty="0"/>
              <a:t>• The system facilitates the highest level of performance to which the operator is capable</a:t>
            </a:r>
          </a:p>
          <a:p>
            <a:r>
              <a:rPr lang="en-US" dirty="0"/>
              <a:t>• The system optimizes physical and mental stress imposed on the operator</a:t>
            </a:r>
          </a:p>
          <a:p>
            <a:r>
              <a:rPr lang="en-US" dirty="0"/>
              <a:t>• The system provides personal satisfaction for the user in terms of use</a:t>
            </a:r>
          </a:p>
          <a:p>
            <a:r>
              <a:rPr lang="en-US" dirty="0"/>
              <a:t>• The system and its components, function to serve the human</a:t>
            </a:r>
          </a:p>
          <a:p>
            <a:r>
              <a:rPr lang="en-US" dirty="0"/>
              <a:t>• The system recognizes individual variation in human capabilities and limitations</a:t>
            </a:r>
          </a:p>
          <a:p>
            <a:r>
              <a:rPr lang="en-US" dirty="0"/>
              <a:t>• The design of the system influences human behavior either positively or adversely</a:t>
            </a:r>
          </a:p>
          <a:p>
            <a:r>
              <a:rPr lang="en-US" dirty="0"/>
              <a:t>• A system, by definition, does not exist in isolation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25</a:t>
            </a:fld>
            <a:endParaRPr lang="en-US"/>
          </a:p>
        </p:txBody>
      </p:sp>
    </p:spTree>
    <p:extLst>
      <p:ext uri="{BB962C8B-B14F-4D97-AF65-F5344CB8AC3E}">
        <p14:creationId xmlns:p14="http://schemas.microsoft.com/office/powerpoint/2010/main" val="2088899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Ergonomics Defined</a:t>
            </a:r>
          </a:p>
          <a:p>
            <a:r>
              <a:rPr lang="en-US" dirty="0"/>
              <a:t>With this concept in mind here is our definition of ergonomics:</a:t>
            </a:r>
          </a:p>
          <a:p>
            <a:r>
              <a:rPr lang="en-US" dirty="0"/>
              <a:t>Optimizing all aspects of job performance - safety, quality and productivity - accomplished through the appropriate DESIGN AND USE of work processes, workstations, tools and equipment and the overall organization of work.</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26</a:t>
            </a:fld>
            <a:endParaRPr lang="en-US"/>
          </a:p>
        </p:txBody>
      </p:sp>
    </p:spTree>
    <p:extLst>
      <p:ext uri="{BB962C8B-B14F-4D97-AF65-F5344CB8AC3E}">
        <p14:creationId xmlns:p14="http://schemas.microsoft.com/office/powerpoint/2010/main" val="2935851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Systems Design Foundations</a:t>
            </a:r>
          </a:p>
          <a:p>
            <a:r>
              <a:rPr lang="en-US" dirty="0"/>
              <a:t>The study of systems design encompasses many fields. For our purposes, we will examine several that have direct influence on ergonomics. </a:t>
            </a:r>
          </a:p>
          <a:p>
            <a:r>
              <a:rPr lang="en-US" dirty="0"/>
              <a:t>Each of them is a full-fledged discipline. </a:t>
            </a:r>
          </a:p>
          <a:p>
            <a:r>
              <a:rPr lang="en-US" dirty="0"/>
              <a:t>As we introduce the ten ergonomics principles we will discuss:</a:t>
            </a:r>
          </a:p>
          <a:p>
            <a:r>
              <a:rPr lang="en-US" dirty="0"/>
              <a:t>• Epidemiology</a:t>
            </a:r>
          </a:p>
          <a:p>
            <a:r>
              <a:rPr lang="en-US" dirty="0"/>
              <a:t>• Work Physiology</a:t>
            </a:r>
          </a:p>
          <a:p>
            <a:r>
              <a:rPr lang="en-US" dirty="0"/>
              <a:t>• Engineering Psychology</a:t>
            </a:r>
          </a:p>
          <a:p>
            <a:r>
              <a:rPr lang="en-US" dirty="0"/>
              <a:t>• Anthropometry</a:t>
            </a:r>
          </a:p>
          <a:p>
            <a:r>
              <a:rPr lang="en-US" dirty="0"/>
              <a:t>• Occupational Biomechanics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27</a:t>
            </a:fld>
            <a:endParaRPr lang="en-US"/>
          </a:p>
        </p:txBody>
      </p:sp>
    </p:spTree>
    <p:extLst>
      <p:ext uri="{BB962C8B-B14F-4D97-AF65-F5344CB8AC3E}">
        <p14:creationId xmlns:p14="http://schemas.microsoft.com/office/powerpoint/2010/main" val="1795019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does Ergonomics Work?</a:t>
            </a:r>
          </a:p>
          <a:p>
            <a:r>
              <a:rPr lang="en-US" dirty="0"/>
              <a:t>But first, here is a question for you, “Why does ergonomics work?” Well, in my experience it works because:</a:t>
            </a:r>
          </a:p>
          <a:p>
            <a:r>
              <a:rPr lang="en-US" dirty="0"/>
              <a:t>• Ergonomics employs strategies to identify and solve problems.</a:t>
            </a:r>
          </a:p>
          <a:p>
            <a:r>
              <a:rPr lang="en-US" dirty="0"/>
              <a:t>• Ergonomics is design based; it addresses the true root cause not just the symptoms.</a:t>
            </a:r>
          </a:p>
          <a:p>
            <a:r>
              <a:rPr lang="en-US" dirty="0"/>
              <a:t>• Ergonomics is cost-effective, it incorporates an incremental approach to the mitigation of identified issues.</a:t>
            </a:r>
          </a:p>
          <a:p>
            <a:r>
              <a:rPr lang="en-US" dirty="0"/>
              <a:t>These are all valid reasons. I have come to recognize one more crucial element to making sure ergonomics is effective.</a:t>
            </a:r>
          </a:p>
          <a:p>
            <a:r>
              <a:rPr lang="en-US" dirty="0"/>
              <a:t>Let me give you an example. Some years ago, I was working with a military installation with a large warehouse. </a:t>
            </a:r>
          </a:p>
          <a:p>
            <a:r>
              <a:rPr lang="en-US" dirty="0"/>
              <a:t>Look at the picture, in the background you can almost make out what is called a Cherry-Picker, essentially a lift used by a Picker to place and remove materials stored in the racking system. The Cherry-Picker runs on a mono-rail that is readily seen in the foreground. You also will see a maintenance technician on his hands and knees with a tool in his hands.</a:t>
            </a:r>
          </a:p>
          <a:p>
            <a:r>
              <a:rPr lang="en-US" dirty="0"/>
              <a:t>As it turns out the tool he is using is a hand-held belt sander. He is performing routine maintenance on the mono-rail. What do you think about the ergonomics of the work set-up? Can you envision any safety and productivity issues? Picture yourself doing the job. </a:t>
            </a:r>
          </a:p>
          <a:p>
            <a:r>
              <a:rPr lang="en-US" dirty="0"/>
              <a:t>Everyone who performed this task reported musculoskeletal issues. What body parts do you think were at issue? How about the knees, hips, back, shoulders, arms and hands? In fact, it is easier to list the body parts not affected!</a:t>
            </a:r>
          </a:p>
          <a:p>
            <a:r>
              <a:rPr lang="en-US" dirty="0"/>
              <a:t>You may be aware an automated system is available that attaches to the Cherry-Picker and performs the maintenance on an on-going basis. You probably also may be aware these systems are not cheap and require a significant capital expenditure. Even when approved, it will take some time to implement.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28</a:t>
            </a:fld>
            <a:endParaRPr lang="en-US"/>
          </a:p>
        </p:txBody>
      </p:sp>
    </p:spTree>
    <p:extLst>
      <p:ext uri="{BB962C8B-B14F-4D97-AF65-F5344CB8AC3E}">
        <p14:creationId xmlns:p14="http://schemas.microsoft.com/office/powerpoint/2010/main" val="4218129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Brainstorming session</a:t>
            </a:r>
          </a:p>
          <a:p>
            <a:r>
              <a:rPr lang="en-US" dirty="0"/>
              <a:t>Our immediate objective was to figure out something that could be implemented within a maximum $500 budget and within a two-week time-frame.</a:t>
            </a:r>
          </a:p>
          <a:p>
            <a:r>
              <a:rPr lang="en-US" dirty="0"/>
              <a:t>Any ideas?</a:t>
            </a:r>
          </a:p>
          <a:p>
            <a:r>
              <a:rPr lang="en-US" dirty="0"/>
              <a:t>List options for ergonomics improvements.</a:t>
            </a:r>
          </a:p>
          <a:p>
            <a:r>
              <a:rPr lang="en-US" dirty="0"/>
              <a:t>1.   ________________________________</a:t>
            </a:r>
          </a:p>
          <a:p>
            <a:r>
              <a:rPr lang="en-US" dirty="0"/>
              <a:t>2.   ________________________________		</a:t>
            </a:r>
          </a:p>
          <a:p>
            <a:r>
              <a:rPr lang="en-US" dirty="0"/>
              <a:t>3.   ________________________________		</a:t>
            </a:r>
          </a:p>
          <a:p>
            <a:r>
              <a:rPr lang="en-US" dirty="0"/>
              <a:t>4.   ________________________________		</a:t>
            </a:r>
          </a:p>
          <a:p>
            <a:r>
              <a:rPr lang="en-US" dirty="0"/>
              <a:t>5.   ________________________________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224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reasonably sure the word, ‘ergonomics’ is not new to you. At this point it seems the word has entered the lexicon of common usage. This was not always the case. </a:t>
            </a:r>
          </a:p>
          <a:p>
            <a:r>
              <a:rPr lang="en-US" dirty="0"/>
              <a:t>When I first started practicing ergonomics in the 1980’s, I recall traveling by airplane to work on a project and the passenger next to me asked what I did for a living.  I responded,  “I work in ergonomics.”</a:t>
            </a:r>
          </a:p>
          <a:p>
            <a:r>
              <a:rPr lang="en-US" dirty="0"/>
              <a:t>His next question to me was, “How is the corn crop looking this year?” I had a puzzled look on my face until I realized he thought I worked in Agronomics which of course is the branch of economics dealing with the distribution, management, and productivity of land. His question made sense to me then! </a:t>
            </a:r>
          </a:p>
          <a:p>
            <a:r>
              <a:rPr lang="en-US" dirty="0"/>
              <a:t>We then went on to have a nice conversation about ergonomics, corn and probably a few other topics as well!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a:t>
            </a:fld>
            <a:endParaRPr lang="en-US"/>
          </a:p>
        </p:txBody>
      </p:sp>
    </p:spTree>
    <p:extLst>
      <p:ext uri="{BB962C8B-B14F-4D97-AF65-F5344CB8AC3E}">
        <p14:creationId xmlns:p14="http://schemas.microsoft.com/office/powerpoint/2010/main" val="3276502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727FC55-F040-404E-8283-20B8ED0FA90C}"/>
              </a:ext>
            </a:extLst>
          </p:cNvPr>
          <p:cNvSpPr>
            <a:spLocks noGrp="1"/>
          </p:cNvSpPr>
          <p:nvPr>
            <p:ph type="body" idx="1"/>
          </p:nvPr>
        </p:nvSpPr>
        <p:spPr/>
        <p:txBody>
          <a:bodyPr/>
          <a:lstStyle/>
          <a:p>
            <a:r>
              <a:rPr lang="en-US" dirty="0"/>
              <a:t>You might have proposed knee pads, a rolling stool to sit on, padded gloves, taking more frequent breaks and perhaps some other ideas.</a:t>
            </a:r>
          </a:p>
          <a:p>
            <a:r>
              <a:rPr lang="en-US" dirty="0"/>
              <a:t>Recall I noted in my experience, ergonomics works because it: </a:t>
            </a:r>
          </a:p>
          <a:p>
            <a:r>
              <a:rPr lang="en-US" dirty="0"/>
              <a:t>• Employs strategies to identify and solve problems.</a:t>
            </a:r>
          </a:p>
          <a:p>
            <a:r>
              <a:rPr lang="en-US" dirty="0"/>
              <a:t>• Addresses the true root cause, not just the symptoms.</a:t>
            </a:r>
          </a:p>
          <a:p>
            <a:r>
              <a:rPr lang="en-US" dirty="0"/>
              <a:t>• Incorporates an incremental cost-effective approach.</a:t>
            </a:r>
          </a:p>
          <a:p>
            <a:r>
              <a:rPr lang="en-US" dirty="0"/>
              <a:t>And then I mentioned one more crucial element to make sure ergonomics is effective. What is that element?</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working within our criteria of a maximum $500 budget and a two-week timeframe, the existing sander was modified by fabricating an adjustable height  handle with a trigger and a roller system so it could be maneuvered on the mono-rail from a standing position. </a:t>
            </a:r>
          </a:p>
          <a:p>
            <a:r>
              <a:rPr lang="en-US" dirty="0"/>
              <a:t>It was called a ‘sander-on-a-stick’. Catchy name, huh? Honestly, an incredible difference was noted!</a:t>
            </a:r>
          </a:p>
          <a:p>
            <a:r>
              <a:rPr lang="en-US" dirty="0"/>
              <a:t>So, what is the last crucial element? Now, whose idea do you think this was? </a:t>
            </a:r>
          </a:p>
          <a:p>
            <a:r>
              <a:rPr lang="en-US" dirty="0"/>
              <a:t>You probably have guessed it already; it came from the people doing the job! They knew the issues and had some sound ideas for improvement. They just needed affirmation and a little assistance.</a:t>
            </a:r>
          </a:p>
          <a:p>
            <a:r>
              <a:rPr lang="en-US" dirty="0"/>
              <a:t>In my experience the best people to practice ergonomics are the people who actually do the work. </a:t>
            </a:r>
          </a:p>
          <a:p>
            <a:r>
              <a:rPr lang="en-US" dirty="0"/>
              <a:t>As health and safety professionals, we certainly bring our expertise to the table and when combined with the expertise of the worker and others in the organization, significant improvements are possible.</a:t>
            </a:r>
          </a:p>
          <a:p>
            <a:r>
              <a:rPr lang="en-US" dirty="0"/>
              <a:t>Who makes the best ergonomists in the world . . . people who actually do the work!</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31</a:t>
            </a:fld>
            <a:endParaRPr lang="en-US"/>
          </a:p>
        </p:txBody>
      </p:sp>
    </p:spTree>
    <p:extLst>
      <p:ext uri="{BB962C8B-B14F-4D97-AF65-F5344CB8AC3E}">
        <p14:creationId xmlns:p14="http://schemas.microsoft.com/office/powerpoint/2010/main" val="2022845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Ergonomics Principles and Foundations</a:t>
            </a:r>
          </a:p>
          <a:p>
            <a:r>
              <a:rPr lang="en-US" dirty="0"/>
              <a:t>Let’s get into the details of the ten Ergonomics Principles and integrate the Ergonomics Foundations. </a:t>
            </a:r>
          </a:p>
          <a:p>
            <a:r>
              <a:rPr lang="en-US" dirty="0"/>
              <a:t>Here is a summary of the principles:</a:t>
            </a:r>
          </a:p>
          <a:p>
            <a:r>
              <a:rPr lang="en-US" dirty="0"/>
              <a:t>1. PROCESS – Promote effective work processes</a:t>
            </a:r>
          </a:p>
          <a:p>
            <a:r>
              <a:rPr lang="en-US" dirty="0"/>
              <a:t>2. POSITION/SUPPORT – Promote neutral body and limb position/support</a:t>
            </a:r>
          </a:p>
          <a:p>
            <a:r>
              <a:rPr lang="en-US" dirty="0"/>
              <a:t>3. MOVEMENT – Promote regular physical movement</a:t>
            </a:r>
          </a:p>
          <a:p>
            <a:r>
              <a:rPr lang="en-US" dirty="0"/>
              <a:t>4. MATERIAL HANDLING – Control manual material handling</a:t>
            </a:r>
          </a:p>
          <a:p>
            <a:r>
              <a:rPr lang="en-US" dirty="0"/>
              <a:t>5. REACH – Promote work in the reach zone</a:t>
            </a:r>
          </a:p>
          <a:p>
            <a:r>
              <a:rPr lang="en-US" dirty="0"/>
              <a:t>6. WORKSTATION/TOOLS/EQUIPMENT – Provide correct workstations, tools and equipment </a:t>
            </a:r>
          </a:p>
          <a:p>
            <a:r>
              <a:rPr lang="en-US" dirty="0"/>
              <a:t>7. TRAINING – Provide competency-based training</a:t>
            </a:r>
          </a:p>
          <a:p>
            <a:r>
              <a:rPr lang="en-US" dirty="0"/>
              <a:t>8. ENVIRONMENT – Control exposure to work environment</a:t>
            </a:r>
          </a:p>
          <a:p>
            <a:r>
              <a:rPr lang="en-US" dirty="0"/>
              <a:t>9. HEALTH/WELLNESS – Promote personal health and wellness</a:t>
            </a:r>
          </a:p>
          <a:p>
            <a:r>
              <a:rPr lang="en-US" dirty="0"/>
              <a:t>10. FEEDBACK – Provide on-going feedback for continuous improvement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32</a:t>
            </a:fld>
            <a:endParaRPr lang="en-US"/>
          </a:p>
        </p:txBody>
      </p:sp>
    </p:spTree>
    <p:extLst>
      <p:ext uri="{BB962C8B-B14F-4D97-AF65-F5344CB8AC3E}">
        <p14:creationId xmlns:p14="http://schemas.microsoft.com/office/powerpoint/2010/main" val="1646926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Micro-breaks</a:t>
            </a:r>
          </a:p>
          <a:p>
            <a:r>
              <a:rPr lang="en-US" dirty="0"/>
              <a:t>As we have discussed, frequent and regular body movement is a basic ergonomics principle to promote health and safety in the workplace.</a:t>
            </a:r>
          </a:p>
          <a:p>
            <a:r>
              <a:rPr lang="en-US" dirty="0"/>
              <a:t>You may already be familiar with the 30/30/30 Rule of Physical Movement that encourages physically active micro-breaks of about 30 seconds in length taken about every 30 minutes and do it for 30 days to make it a habit! I want to emphasize the concept because benefits include reducing tissue compression and joint stiffness and enhancing circulation.</a:t>
            </a:r>
          </a:p>
          <a:p>
            <a:r>
              <a:rPr lang="en-US" dirty="0"/>
              <a:t>Let’s practice what we preach by introducing a basic stretch, the Back Bend.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393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 we try out the Back Bend here are the essential guidelines for safe and effective performance.</a:t>
            </a:r>
          </a:p>
          <a:p>
            <a:pPr marL="171450" indent="-171450">
              <a:buFont typeface="Arial" panose="020B0604020202020204" pitchFamily="34" charset="0"/>
              <a:buChar char="•"/>
            </a:pPr>
            <a:r>
              <a:rPr lang="en-US" dirty="0"/>
              <a:t>Absolutely have to follow any doctor's orders for restricted activities</a:t>
            </a:r>
          </a:p>
          <a:p>
            <a:pPr marL="171450" indent="-171450">
              <a:buFont typeface="Arial" panose="020B0604020202020204" pitchFamily="34" charset="0"/>
              <a:buChar char="•"/>
            </a:pPr>
            <a:r>
              <a:rPr lang="en-US" dirty="0"/>
              <a:t>Perform the stretches in a technically correct manner </a:t>
            </a:r>
          </a:p>
          <a:p>
            <a:pPr marL="171450" indent="-171450">
              <a:buFont typeface="Arial" panose="020B0604020202020204" pitchFamily="34" charset="0"/>
              <a:buChar char="•"/>
            </a:pPr>
            <a:r>
              <a:rPr lang="en-US" dirty="0"/>
              <a:t>Energy input is related to the benefit; be as vigorous as possible</a:t>
            </a:r>
          </a:p>
          <a:p>
            <a:pPr marL="171450" indent="-171450">
              <a:buFont typeface="Arial" panose="020B0604020202020204" pitchFamily="34" charset="0"/>
              <a:buChar char="•"/>
            </a:pPr>
            <a:r>
              <a:rPr lang="en-US" dirty="0"/>
              <a:t>Start the stretch from the Neutral Position</a:t>
            </a:r>
          </a:p>
          <a:p>
            <a:pPr marL="171450" indent="-171450">
              <a:buFont typeface="Arial" panose="020B0604020202020204" pitchFamily="34" charset="0"/>
              <a:buChar char="•"/>
            </a:pPr>
            <a:r>
              <a:rPr lang="en-US" dirty="0"/>
              <a:t>Joint noises, ‘snap, crackle and pop’ are normal</a:t>
            </a:r>
          </a:p>
          <a:p>
            <a:pPr marL="171450" indent="-171450">
              <a:buFont typeface="Arial" panose="020B0604020202020204" pitchFamily="34" charset="0"/>
              <a:buChar char="•"/>
            </a:pPr>
            <a:r>
              <a:rPr lang="en-US" dirty="0"/>
              <a:t>Don’t hold your breath, breath in with the stretch and out with the relaxation</a:t>
            </a:r>
          </a:p>
          <a:p>
            <a:pPr marL="171450" indent="-171450">
              <a:buFont typeface="Arial" panose="020B0604020202020204" pitchFamily="34" charset="0"/>
              <a:buChar char="•"/>
            </a:pPr>
            <a:r>
              <a:rPr lang="en-US" dirty="0"/>
              <a:t>Regular and consistent performance is the way to obtain the benefits</a:t>
            </a:r>
          </a:p>
          <a:p>
            <a:pPr marL="171450" indent="-171450">
              <a:buFont typeface="Arial" panose="020B0604020202020204" pitchFamily="34" charset="0"/>
              <a:buChar char="•"/>
            </a:pPr>
            <a:r>
              <a:rPr lang="en-US" dirty="0"/>
              <a:t>Always control the intensity of the stretch based on your response to the stretch</a:t>
            </a:r>
          </a:p>
          <a:p>
            <a:pPr marL="0" indent="0">
              <a:buFontTx/>
              <a:buNone/>
            </a:pPr>
            <a:r>
              <a:rPr lang="en-US" b="1" dirty="0"/>
              <a:t>Back Bend</a:t>
            </a:r>
          </a:p>
          <a:p>
            <a:pPr marL="0" indent="0">
              <a:buFontTx/>
              <a:buNone/>
            </a:pPr>
            <a:r>
              <a:rPr lang="en-US" dirty="0"/>
              <a:t>If you choose to do the Back Bend, follow along with the video.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883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r>
              <a:rPr lang="en-US" dirty="0"/>
              <a:t>Promoting the effectiveness of the work process is the overarching principle of ergonomics. </a:t>
            </a:r>
          </a:p>
          <a:p>
            <a:r>
              <a:rPr lang="en-US" dirty="0"/>
              <a:t>This ergonomics principle is the ‘center cog’ about which the other ergonomics principles interlock and rotate. </a:t>
            </a:r>
          </a:p>
          <a:p>
            <a:r>
              <a:rPr lang="en-US" dirty="0"/>
              <a:t>The goal is to take a step back and really ask why something is done as it is. </a:t>
            </a:r>
          </a:p>
          <a:p>
            <a:r>
              <a:rPr lang="en-US" dirty="0"/>
              <a:t>If the answer is . . .</a:t>
            </a:r>
          </a:p>
          <a:p>
            <a:r>
              <a:rPr lang="en-US" dirty="0"/>
              <a:t>“Because it has always been done that way!” </a:t>
            </a:r>
          </a:p>
          <a:p>
            <a:r>
              <a:rPr lang="en-US" dirty="0"/>
              <a:t>Has it become commonplace?</a:t>
            </a:r>
          </a:p>
          <a:p>
            <a:r>
              <a:rPr lang="en-US" dirty="0"/>
              <a:t>We don’t pay attention anymore!</a:t>
            </a:r>
          </a:p>
          <a:p>
            <a:r>
              <a:rPr lang="en-US" dirty="0"/>
              <a:t>It may be worth the effort to take a fresh look. Is there a better way to get it done?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35</a:t>
            </a:fld>
            <a:endParaRPr lang="en-US"/>
          </a:p>
        </p:txBody>
      </p:sp>
    </p:spTree>
    <p:extLst>
      <p:ext uri="{BB962C8B-B14F-4D97-AF65-F5344CB8AC3E}">
        <p14:creationId xmlns:p14="http://schemas.microsoft.com/office/powerpoint/2010/main" val="981481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2FBF534-BD65-4448-AFE6-24FF8F33C483}"/>
              </a:ext>
            </a:extLst>
          </p:cNvPr>
          <p:cNvSpPr>
            <a:spLocks noGrp="1"/>
          </p:cNvSpPr>
          <p:nvPr>
            <p:ph type="body" idx="1"/>
          </p:nvPr>
        </p:nvSpPr>
        <p:spPr/>
        <p:txBody>
          <a:bodyPr/>
          <a:lstStyle/>
          <a:p>
            <a:r>
              <a:rPr lang="en-US" dirty="0"/>
              <a:t>Here is a personal example. We lived at the same house for about 25 years. I drove home literally thousands of times in those 25 years. To be very honest I recall a time or two after a very busy, tiring day, I pulled into the driveway and had the thought, “Did I stop back there at the stop sign at the intersection to turn onto our street?” </a:t>
            </a:r>
          </a:p>
          <a:p>
            <a:r>
              <a:rPr lang="en-US" dirty="0"/>
              <a:t>I truly did not remember. I had done it so many times I was on “mental cruise”. As far as my mind was concerned, I was home already; I simply had not gotten the rest of me home yet!</a:t>
            </a:r>
          </a:p>
          <a:p>
            <a:r>
              <a:rPr lang="en-US" dirty="0"/>
              <a:t>What is the big deal? Well, you might be aware a majority of motor vehicle accidents happen close to home. Now part of that is because we do drive more often close to home, but a large reason is because it has become common place; we simply don’t pay attention anymore!</a:t>
            </a:r>
          </a:p>
          <a:p>
            <a:r>
              <a:rPr lang="en-US" dirty="0"/>
              <a:t>This same effect has been demonstrated in the workplace. Workers don’t pay attention and bad things can happen. One of the great advantages we bring to the workplace is a fresh set of eyes. We can ask the question, “Why is it being done that way?” We can help to identify better ways to get it done.</a:t>
            </a: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 Process</a:t>
            </a:r>
          </a:p>
          <a:p>
            <a:r>
              <a:rPr lang="en-US" dirty="0"/>
              <a:t>Recall we defined ergonomics as:</a:t>
            </a:r>
          </a:p>
          <a:p>
            <a:r>
              <a:rPr lang="en-US" dirty="0"/>
              <a:t>Optimizing all aspects of job performance - safety, quality and productivity - accomplished through the appropriate DESIGN AND USE of work processes, workstations, tools and equipment and the overall organization of work.</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37</a:t>
            </a:fld>
            <a:endParaRPr lang="en-US"/>
          </a:p>
        </p:txBody>
      </p:sp>
    </p:spTree>
    <p:extLst>
      <p:ext uri="{BB962C8B-B14F-4D97-AF65-F5344CB8AC3E}">
        <p14:creationId xmlns:p14="http://schemas.microsoft.com/office/powerpoint/2010/main" val="900696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optimizing job performance, we have a dramatic impact on the effectiveness of the work. Buzz words come and go:</a:t>
            </a:r>
          </a:p>
          <a:p>
            <a:r>
              <a:rPr lang="en-US" dirty="0"/>
              <a:t>• Lean Manufacturing</a:t>
            </a:r>
          </a:p>
          <a:p>
            <a:r>
              <a:rPr lang="en-US" dirty="0"/>
              <a:t>• Continuous Process Improvement</a:t>
            </a:r>
          </a:p>
          <a:p>
            <a:r>
              <a:rPr lang="en-US" dirty="0"/>
              <a:t>• Value Stream Mapping</a:t>
            </a:r>
          </a:p>
          <a:p>
            <a:r>
              <a:rPr lang="en-US" dirty="0"/>
              <a:t>• Kaizen Events</a:t>
            </a:r>
          </a:p>
          <a:p>
            <a:r>
              <a:rPr lang="en-US" dirty="0"/>
              <a:t>• Six Sigma</a:t>
            </a:r>
          </a:p>
          <a:p>
            <a:r>
              <a:rPr lang="en-US" dirty="0"/>
              <a:t>• 5S+1 and 6S</a:t>
            </a:r>
          </a:p>
          <a:p>
            <a:r>
              <a:rPr lang="en-US" dirty="0"/>
              <a:t>In one way or another, these types of strategies encompass the goal of promoting effective work processes. This is what ergonomics is all about. Ergonomics is now recognized as an essential component and business tool in organizations across the country and the world. The work process principle really includes all of the ergonomics factors we will discuss and integrates them into the whole picture of a successful workplace.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38</a:t>
            </a:fld>
            <a:endParaRPr lang="en-US"/>
          </a:p>
        </p:txBody>
      </p:sp>
    </p:spTree>
    <p:extLst>
      <p:ext uri="{BB962C8B-B14F-4D97-AF65-F5344CB8AC3E}">
        <p14:creationId xmlns:p14="http://schemas.microsoft.com/office/powerpoint/2010/main" val="3877001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Look At The Whole Picture</a:t>
            </a:r>
          </a:p>
          <a:p>
            <a:r>
              <a:rPr lang="en-US" dirty="0"/>
              <a:t>Looking at the entire picture is an essential part of ergonomics analysis and modification. </a:t>
            </a:r>
          </a:p>
          <a:p>
            <a:r>
              <a:rPr lang="en-US" dirty="0"/>
              <a:t>The goal is to:</a:t>
            </a:r>
          </a:p>
          <a:p>
            <a:r>
              <a:rPr lang="en-US" dirty="0"/>
              <a:t>• Design work to take into account basic predictable human behavior.</a:t>
            </a:r>
          </a:p>
          <a:p>
            <a:r>
              <a:rPr lang="en-US" dirty="0"/>
              <a:t>• Provide an adequate level of job complexity and challenge.</a:t>
            </a:r>
          </a:p>
          <a:p>
            <a:r>
              <a:rPr lang="en-US" dirty="0"/>
              <a:t>• Involve the worker in the design process.</a:t>
            </a:r>
          </a:p>
          <a:p>
            <a:r>
              <a:rPr lang="en-US" dirty="0"/>
              <a:t>• Implement engineering, work practice and administrative controls as appropriate.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39</a:t>
            </a:fld>
            <a:endParaRPr lang="en-US"/>
          </a:p>
        </p:txBody>
      </p:sp>
    </p:spTree>
    <p:extLst>
      <p:ext uri="{BB962C8B-B14F-4D97-AF65-F5344CB8AC3E}">
        <p14:creationId xmlns:p14="http://schemas.microsoft.com/office/powerpoint/2010/main" val="197595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any rate, from the consumer’s perspective, ergonomics has now found a niche in the marketing of consumer products. Chairs, toothbrush handles, keyboards, tools, you name it. The product (fill in the blank) is touted as having an ‘ergonomic benefit’. Ergonomics has become a common word! For the next week, listen to how many times you hear the word, ‘ergonomics’ in advertising. I think you might be astounded!</a:t>
            </a:r>
          </a:p>
          <a:p>
            <a:r>
              <a:rPr lang="en-US" dirty="0"/>
              <a:t>However, just because a product is marketed as ‘ergonomic’, does that really mean it is better? It may be better, or it may not be better!</a:t>
            </a:r>
          </a:p>
          <a:p>
            <a:r>
              <a:rPr lang="en-US" dirty="0"/>
              <a:t>The old adage, “Let the buyer beware!” has significant impact.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a:t>
            </a:fld>
            <a:endParaRPr lang="en-US"/>
          </a:p>
        </p:txBody>
      </p:sp>
    </p:spTree>
    <p:extLst>
      <p:ext uri="{BB962C8B-B14F-4D97-AF65-F5344CB8AC3E}">
        <p14:creationId xmlns:p14="http://schemas.microsoft.com/office/powerpoint/2010/main" val="3734979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and supervision issues are included in the work process component. Without appropriate management of the workplace, ergonomics interventions will not be effective. </a:t>
            </a:r>
          </a:p>
          <a:p>
            <a:r>
              <a:rPr lang="en-US" dirty="0"/>
              <a:t>Check out more information about management and supervision issues in the manual.</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40</a:t>
            </a:fld>
            <a:endParaRPr lang="en-US"/>
          </a:p>
        </p:txBody>
      </p:sp>
    </p:spTree>
    <p:extLst>
      <p:ext uri="{BB962C8B-B14F-4D97-AF65-F5344CB8AC3E}">
        <p14:creationId xmlns:p14="http://schemas.microsoft.com/office/powerpoint/2010/main" val="2092522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 Force </a:t>
            </a:r>
          </a:p>
          <a:p>
            <a:r>
              <a:rPr lang="en-US" dirty="0"/>
              <a:t>The work force, the people performing the jobs, is the critical component. The essence of ergonomics focuses on enhancing the health, safety and productivity of the work force.  </a:t>
            </a:r>
          </a:p>
          <a:p>
            <a:r>
              <a:rPr lang="en-US" dirty="0"/>
              <a:t>When ergonomics is used at the organizational level, it is to develop a description of the workforce: age, fitness level, training and experience levels, gender breakdown, body stature, hand dominance and so on. </a:t>
            </a:r>
          </a:p>
          <a:p>
            <a:r>
              <a:rPr lang="en-US" dirty="0"/>
              <a:t>Ergonomics findings and recommendations can be greatly influenced by these factors. Let’s take a closer look at them.</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41</a:t>
            </a:fld>
            <a:endParaRPr lang="en-US"/>
          </a:p>
        </p:txBody>
      </p:sp>
    </p:spTree>
    <p:extLst>
      <p:ext uri="{BB962C8B-B14F-4D97-AF65-F5344CB8AC3E}">
        <p14:creationId xmlns:p14="http://schemas.microsoft.com/office/powerpoint/2010/main" val="3067037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Age</a:t>
            </a:r>
          </a:p>
          <a:p>
            <a:r>
              <a:rPr lang="en-US" dirty="0"/>
              <a:t>Physiological changes occur as a matter of aging:</a:t>
            </a:r>
          </a:p>
          <a:p>
            <a:r>
              <a:rPr lang="en-US" dirty="0"/>
              <a:t>• Strength and flexibility may significantly decrease. </a:t>
            </a:r>
          </a:p>
          <a:p>
            <a:r>
              <a:rPr lang="en-US" dirty="0"/>
              <a:t>• Aerobic capacity and endurance decreases.</a:t>
            </a:r>
          </a:p>
          <a:p>
            <a:r>
              <a:rPr lang="en-US" dirty="0"/>
              <a:t>• Visual acuity may deteriorate. </a:t>
            </a:r>
          </a:p>
          <a:p>
            <a:r>
              <a:rPr lang="en-US" dirty="0"/>
              <a:t>• Reflexes and hand-eye coordination may deteriorate.</a:t>
            </a:r>
          </a:p>
          <a:p>
            <a:r>
              <a:rPr lang="en-US" dirty="0"/>
              <a:t>Changes also take place in psychosocial aspects. With age, work experience associated with work expertise is enhanced.  </a:t>
            </a:r>
          </a:p>
          <a:p>
            <a:r>
              <a:rPr lang="en-US" dirty="0"/>
              <a:t>Experienced workers bring a valuable factor to the workplace. They have what is sometimes called, ‘Institutional Memory’.</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42</a:t>
            </a:fld>
            <a:endParaRPr lang="en-US"/>
          </a:p>
        </p:txBody>
      </p:sp>
    </p:spTree>
    <p:extLst>
      <p:ext uri="{BB962C8B-B14F-4D97-AF65-F5344CB8AC3E}">
        <p14:creationId xmlns:p14="http://schemas.microsoft.com/office/powerpoint/2010/main" val="1439260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Gender</a:t>
            </a:r>
          </a:p>
          <a:p>
            <a:r>
              <a:rPr lang="en-US" dirty="0"/>
              <a:t>Knowledge of the gender breakdown is often required to implement successful ergonomics interventions.  This is important to know in terms of proper:</a:t>
            </a:r>
          </a:p>
          <a:p>
            <a:r>
              <a:rPr lang="en-US" dirty="0"/>
              <a:t>• Fit and use of workstations, tools, equipment and clothing. For example, small hand size vs. large hand size in relation to tool handle size.</a:t>
            </a:r>
          </a:p>
          <a:p>
            <a:r>
              <a:rPr lang="en-US" dirty="0"/>
              <a:t>• Appropriate match between physical demands of the job and the functional capacity levels of the worker.</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43</a:t>
            </a:fld>
            <a:endParaRPr lang="en-US"/>
          </a:p>
        </p:txBody>
      </p:sp>
    </p:spTree>
    <p:extLst>
      <p:ext uri="{BB962C8B-B14F-4D97-AF65-F5344CB8AC3E}">
        <p14:creationId xmlns:p14="http://schemas.microsoft.com/office/powerpoint/2010/main" val="4202712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Stature and Morphology</a:t>
            </a:r>
          </a:p>
          <a:p>
            <a:r>
              <a:rPr lang="en-US" dirty="0"/>
              <a:t>Anthropometry - the study of the size and shape of the body plays an important role.  </a:t>
            </a:r>
          </a:p>
          <a:p>
            <a:r>
              <a:rPr lang="en-US" dirty="0"/>
              <a:t>Assessing the stature and morphology numerical ranges of the workforce is necessary to provide for adequate design and use of the workplace. </a:t>
            </a:r>
          </a:p>
          <a:p>
            <a:r>
              <a:rPr lang="en-US" dirty="0"/>
              <a:t>In other words, . . . How tall? How short? How big? How small?</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44</a:t>
            </a:fld>
            <a:endParaRPr lang="en-US"/>
          </a:p>
        </p:txBody>
      </p:sp>
    </p:spTree>
    <p:extLst>
      <p:ext uri="{BB962C8B-B14F-4D97-AF65-F5344CB8AC3E}">
        <p14:creationId xmlns:p14="http://schemas.microsoft.com/office/powerpoint/2010/main" val="921912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 Dominance</a:t>
            </a:r>
          </a:p>
          <a:p>
            <a:r>
              <a:rPr lang="en-US" dirty="0"/>
              <a:t>Approximately 90% of the general population is right-hand dominant. As a result, most workstations, tools and equipment are designed and set up to accommodate right hand dominance use. </a:t>
            </a:r>
          </a:p>
          <a:p>
            <a:r>
              <a:rPr lang="en-US" dirty="0"/>
              <a:t>This often presents complications for the remaining 10% of the workforce.  Of course, there are those lucky few who are ambidextrous! Workstation, tool and equipment design should take into account hand dominance factors.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45</a:t>
            </a:fld>
            <a:endParaRPr lang="en-US"/>
          </a:p>
        </p:txBody>
      </p:sp>
    </p:spTree>
    <p:extLst>
      <p:ext uri="{BB962C8B-B14F-4D97-AF65-F5344CB8AC3E}">
        <p14:creationId xmlns:p14="http://schemas.microsoft.com/office/powerpoint/2010/main" val="1513275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Fitness level</a:t>
            </a:r>
          </a:p>
          <a:p>
            <a:r>
              <a:rPr lang="en-US" b="1" dirty="0"/>
              <a:t>Job Match</a:t>
            </a:r>
          </a:p>
          <a:p>
            <a:r>
              <a:rPr lang="en-US" dirty="0"/>
              <a:t>Every athlete recognizes the extreme importance of suitable physical fitness levels to perform at competitive levels. Fitness levels also have significant influence in the business and industrial environment.  </a:t>
            </a:r>
          </a:p>
          <a:p>
            <a:r>
              <a:rPr lang="en-US" dirty="0"/>
              <a:t>Does the worker or workforce in general demonstrate the physical fitness and functional reserve needed to safely and effectively perform the job demands?</a:t>
            </a:r>
          </a:p>
          <a:p>
            <a:r>
              <a:rPr lang="en-US" b="1" dirty="0"/>
              <a:t>Health and Wellness</a:t>
            </a:r>
          </a:p>
          <a:p>
            <a:r>
              <a:rPr lang="en-US" dirty="0"/>
              <a:t>While more difficult to measure, general health and wellness of the worker has influence on ergonomics issues. Good health is the essential requisite if the body’s systems are able to repair themselves in response to the everyday stresses of life including work and home activities.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46</a:t>
            </a:fld>
            <a:endParaRPr lang="en-US"/>
          </a:p>
        </p:txBody>
      </p:sp>
    </p:spTree>
    <p:extLst>
      <p:ext uri="{BB962C8B-B14F-4D97-AF65-F5344CB8AC3E}">
        <p14:creationId xmlns:p14="http://schemas.microsoft.com/office/powerpoint/2010/main" val="2571949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Training</a:t>
            </a:r>
          </a:p>
          <a:p>
            <a:r>
              <a:rPr lang="en-US" dirty="0"/>
              <a:t>Appropriate workstation design is only part of the issue. The very best ergonomics design can be rendered worthless if the worker is poorly trained in its use. Training may be considered to have two primary parts.</a:t>
            </a:r>
          </a:p>
          <a:p>
            <a:r>
              <a:rPr lang="en-US" b="1" dirty="0"/>
              <a:t>Technical</a:t>
            </a:r>
          </a:p>
          <a:p>
            <a:r>
              <a:rPr lang="en-US" dirty="0"/>
              <a:t>• Has the worker been adequately trained in and can demonstrate the technical aspects of the work process? </a:t>
            </a:r>
          </a:p>
          <a:p>
            <a:r>
              <a:rPr lang="en-US" b="1" dirty="0"/>
              <a:t>Safety</a:t>
            </a:r>
          </a:p>
          <a:p>
            <a:r>
              <a:rPr lang="en-US" dirty="0"/>
              <a:t>• Has the workforce been adequately trained in methods (workstation setup, tool use, breaks, stretching, and warm-up activities, etc.) to work safely and control job fatigue?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47</a:t>
            </a:fld>
            <a:endParaRPr lang="en-US"/>
          </a:p>
        </p:txBody>
      </p:sp>
    </p:spTree>
    <p:extLst>
      <p:ext uri="{BB962C8B-B14F-4D97-AF65-F5344CB8AC3E}">
        <p14:creationId xmlns:p14="http://schemas.microsoft.com/office/powerpoint/2010/main" val="25875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 Experience</a:t>
            </a:r>
          </a:p>
          <a:p>
            <a:r>
              <a:rPr lang="en-US" dirty="0"/>
              <a:t>An experienced, well-seasoned workforce is a valuable resource. We need to examine the workforce in terms of level and scope of experience.</a:t>
            </a:r>
          </a:p>
          <a:p>
            <a:r>
              <a:rPr lang="en-US" b="1" dirty="0"/>
              <a:t>Level</a:t>
            </a:r>
          </a:p>
          <a:p>
            <a:r>
              <a:rPr lang="en-US" dirty="0"/>
              <a:t>• What is the general work experience level of the workforce or worker? </a:t>
            </a:r>
          </a:p>
          <a:p>
            <a:r>
              <a:rPr lang="en-US" dirty="0"/>
              <a:t>• Is the level of work experience considered a significant factor in performing the job task?</a:t>
            </a:r>
          </a:p>
          <a:p>
            <a:r>
              <a:rPr lang="en-US" b="1" dirty="0"/>
              <a:t>Scope</a:t>
            </a:r>
          </a:p>
          <a:p>
            <a:r>
              <a:rPr lang="en-US" dirty="0"/>
              <a:t>• What is the scope of experience of the workforce or worker?</a:t>
            </a:r>
          </a:p>
          <a:p>
            <a:r>
              <a:rPr lang="en-US" dirty="0"/>
              <a:t>• Are they cross-trained in other job demands; are they able to deal with emergency situations, etc.? </a:t>
            </a:r>
          </a:p>
          <a:p>
            <a:r>
              <a:rPr lang="en-US" dirty="0"/>
              <a:t>• Is the scope of experience of the workforce or worker considered a significant issue?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48</a:t>
            </a:fld>
            <a:endParaRPr lang="en-US"/>
          </a:p>
        </p:txBody>
      </p:sp>
    </p:spTree>
    <p:extLst>
      <p:ext uri="{BB962C8B-B14F-4D97-AF65-F5344CB8AC3E}">
        <p14:creationId xmlns:p14="http://schemas.microsoft.com/office/powerpoint/2010/main" val="6612476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important components of the ergonomics process is to establish a picture of the present state of affairs. The field of Epidemiology can help us accomplish this. The Centers for Disease Control and Prevention defines Epidemiology.</a:t>
            </a:r>
          </a:p>
          <a:p>
            <a:r>
              <a:rPr lang="en-US" dirty="0"/>
              <a:t>“Epidemiology is the study (scientific, systematic and data-driven) of the distribution (frequency and pattern) and determinants (causes and risk factors) of health-related states and events (not just diseases) in specified populations and the application of this study to the control of health problems.”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49</a:t>
            </a:fld>
            <a:endParaRPr lang="en-US"/>
          </a:p>
        </p:txBody>
      </p:sp>
    </p:spTree>
    <p:extLst>
      <p:ext uri="{BB962C8B-B14F-4D97-AF65-F5344CB8AC3E}">
        <p14:creationId xmlns:p14="http://schemas.microsoft.com/office/powerpoint/2010/main" val="3093195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Introduction to Ergonomics Track, we’ll delve into what ergonomics is really all about. We’ll layout the Foundations of Ergonomics (Epidemiology, Work Physiology, Engineering Psychology, Anthropometry and Occupational Biomechanics) and integrate them into a set of ten practical Ergonomics Principles.</a:t>
            </a:r>
          </a:p>
          <a:p>
            <a:r>
              <a:rPr lang="en-US" dirty="0"/>
              <a:t>Let’s get started!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a:t>
            </a:fld>
            <a:endParaRPr lang="en-US"/>
          </a:p>
        </p:txBody>
      </p:sp>
    </p:spTree>
    <p:extLst>
      <p:ext uri="{BB962C8B-B14F-4D97-AF65-F5344CB8AC3E}">
        <p14:creationId xmlns:p14="http://schemas.microsoft.com/office/powerpoint/2010/main" val="2445573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this is an examination of the company's record of injury/illness reports, productivity reports, quality reports, etc.  This information can: </a:t>
            </a:r>
          </a:p>
          <a:p>
            <a:r>
              <a:rPr lang="en-US" dirty="0"/>
              <a:t>• Establish an injury and illness baseline against which future interventions can be measured</a:t>
            </a:r>
          </a:p>
          <a:p>
            <a:r>
              <a:rPr lang="en-US" dirty="0"/>
              <a:t>• Provide guidance for allocation of resources</a:t>
            </a:r>
          </a:p>
          <a:p>
            <a:r>
              <a:rPr lang="en-US" dirty="0"/>
              <a:t>• Compare a particular company to industry wide statistics</a:t>
            </a:r>
          </a:p>
          <a:p>
            <a:r>
              <a:rPr lang="en-US" dirty="0"/>
              <a:t>• Provide for work force input to enhance communication</a:t>
            </a:r>
          </a:p>
          <a:p>
            <a:r>
              <a:rPr lang="en-US" dirty="0"/>
              <a:t>Typically, this includes a reactive records review and proactive data collection.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50</a:t>
            </a:fld>
            <a:endParaRPr lang="en-US"/>
          </a:p>
        </p:txBody>
      </p:sp>
    </p:spTree>
    <p:extLst>
      <p:ext uri="{BB962C8B-B14F-4D97-AF65-F5344CB8AC3E}">
        <p14:creationId xmlns:p14="http://schemas.microsoft.com/office/powerpoint/2010/main" val="3875702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Discomfort Survey</a:t>
            </a:r>
          </a:p>
          <a:p>
            <a:r>
              <a:rPr lang="en-US" dirty="0"/>
              <a:t>Use of a Discomfort Survey is one method to directly obtain input from the workforce. We have included one for you to use.</a:t>
            </a:r>
          </a:p>
          <a:p>
            <a:r>
              <a:rPr lang="en-US" dirty="0"/>
              <a:t>The Discomfort Survey may be administered to an individual for whom you are doing a specific ergonomics assessment, or it may be administered to an entire group to gain their overall perspective. </a:t>
            </a:r>
          </a:p>
          <a:p>
            <a:r>
              <a:rPr lang="en-US" dirty="0"/>
              <a:t>A few caveats for using surveys like this include:</a:t>
            </a:r>
          </a:p>
          <a:p>
            <a:r>
              <a:rPr lang="en-US" dirty="0"/>
              <a:t>• DO NOT administer a survey to an individual or group without the express authorization of the appropriate company representatives.</a:t>
            </a:r>
          </a:p>
          <a:p>
            <a:r>
              <a:rPr lang="en-US" dirty="0"/>
              <a:t>• If the survey is administered to a group, determine up-front how the information will be collected, disseminated and acted upon.</a:t>
            </a:r>
          </a:p>
          <a:p>
            <a:r>
              <a:rPr lang="en-US" dirty="0"/>
              <a:t>•Group surveys will reveal and publicize issues; if the data is collected and little if any positive actions are taken as a result, the outcome may not be favorable.</a:t>
            </a:r>
          </a:p>
          <a:p>
            <a:r>
              <a:rPr lang="en-US" dirty="0"/>
              <a:t>• The information obtained is subjective in nature. Comments will, of course, be influenced by the respondent’s perception of the job demands.</a:t>
            </a:r>
          </a:p>
          <a:p>
            <a:r>
              <a:rPr lang="en-US" dirty="0"/>
              <a:t>• Survey responses need to be correlated with the more objective findings of the ergonomics analysis. </a:t>
            </a:r>
          </a:p>
          <a:p>
            <a:r>
              <a:rPr lang="en-US" dirty="0"/>
              <a:t>• Discrepancies between the survey and the analysis results will certainly occur and typically will be minor; if major discrepancies emerge, you will want to work with appropriate company representatives to understand and resolve them.</a:t>
            </a:r>
          </a:p>
          <a:p>
            <a:r>
              <a:rPr lang="en-US" dirty="0"/>
              <a:t>Surveys can be valuable tools if used appropriately.</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51</a:t>
            </a:fld>
            <a:endParaRPr lang="en-US"/>
          </a:p>
        </p:txBody>
      </p:sp>
    </p:spTree>
    <p:extLst>
      <p:ext uri="{BB962C8B-B14F-4D97-AF65-F5344CB8AC3E}">
        <p14:creationId xmlns:p14="http://schemas.microsoft.com/office/powerpoint/2010/main" val="1252247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Population Stereotypes</a:t>
            </a:r>
          </a:p>
          <a:p>
            <a:r>
              <a:rPr lang="en-US" dirty="0"/>
              <a:t>The practice of ergonomics has sometimes been described as the application of common sense to the situation. ‘Common sense’ is an interesting concept. </a:t>
            </a:r>
          </a:p>
          <a:p>
            <a:r>
              <a:rPr lang="en-US" dirty="0"/>
              <a:t>This implies we all have the same ‘sense in common’. To test this, we can apply the concept of Population Stereotypes in the field of Engineering Psychology. Here is an exercise that may shed some light on the validity of the ‘in-common’ common sense hypothesis.</a:t>
            </a:r>
          </a:p>
          <a:p>
            <a:r>
              <a:rPr lang="en-US" b="1" dirty="0"/>
              <a:t>Turn Knob</a:t>
            </a:r>
          </a:p>
          <a:p>
            <a:r>
              <a:rPr lang="en-US" dirty="0"/>
              <a:t>To move the arrow indicator to the center of the display how would YOU turn the knob? </a:t>
            </a:r>
          </a:p>
          <a:p>
            <a:pPr marL="171450" indent="-171450">
              <a:buFont typeface="Wingdings" panose="05000000000000000000" pitchFamily="2" charset="2"/>
              <a:buChar char="q"/>
            </a:pPr>
            <a:r>
              <a:rPr lang="en-US" dirty="0"/>
              <a:t>Clockwise</a:t>
            </a:r>
          </a:p>
          <a:p>
            <a:pPr marL="171450" indent="-171450">
              <a:buFont typeface="Wingdings" panose="05000000000000000000" pitchFamily="2" charset="2"/>
              <a:buChar char="q"/>
            </a:pPr>
            <a:r>
              <a:rPr lang="en-US" dirty="0"/>
              <a:t>Counter-clockwise</a:t>
            </a:r>
          </a:p>
          <a:p>
            <a:r>
              <a:rPr lang="en-US" dirty="0"/>
              <a:t>About 95% of respondents will answer “Counter-clockwise”. This makes sense to them. You turn the knob counter-clockwise and the arrow will move to the left.</a:t>
            </a:r>
          </a:p>
          <a:p>
            <a:r>
              <a:rPr lang="en-US" dirty="0"/>
              <a:t>Unless you understand the knob is actually controlling a pressure valve. The display represents the pressure in the system (less pressure to the left on the display) and you need to turn the knob clockwise to close the valve and thereby reduce the pressure.</a:t>
            </a:r>
          </a:p>
          <a:p>
            <a:r>
              <a:rPr lang="en-US" dirty="0"/>
              <a:t>All right, so about 95% common sense!</a:t>
            </a:r>
          </a:p>
          <a:p>
            <a:r>
              <a:rPr lang="en-US" dirty="0"/>
              <a:t>But what about that last 5%. Could bad things happen with even 5% ambiguity?</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52</a:t>
            </a:fld>
            <a:endParaRPr lang="en-US"/>
          </a:p>
        </p:txBody>
      </p:sp>
    </p:spTree>
    <p:extLst>
      <p:ext uri="{BB962C8B-B14F-4D97-AF65-F5344CB8AC3E}">
        <p14:creationId xmlns:p14="http://schemas.microsoft.com/office/powerpoint/2010/main" val="3226756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“Pressure High”</a:t>
            </a:r>
          </a:p>
          <a:p>
            <a:r>
              <a:rPr lang="en-US" dirty="0"/>
              <a:t>Working with a fire crew, the “hoseman” (person controlling the business end of the hose) yells back to the person controlling the water pressure (at the hydrant or the pumper), “PRESSURE HIGH!”</a:t>
            </a:r>
          </a:p>
          <a:p>
            <a:r>
              <a:rPr lang="en-US" dirty="0"/>
              <a:t>What should be done to the water pressure?</a:t>
            </a:r>
          </a:p>
          <a:p>
            <a:pPr marL="171450" indent="-171450">
              <a:buFont typeface="Wingdings" panose="05000000000000000000" pitchFamily="2" charset="2"/>
              <a:buChar char="q"/>
            </a:pPr>
            <a:r>
              <a:rPr lang="en-US" dirty="0"/>
              <a:t>Lower the Pressure</a:t>
            </a:r>
          </a:p>
          <a:p>
            <a:pPr marL="171450" indent="-171450">
              <a:buFont typeface="Wingdings" panose="05000000000000000000" pitchFamily="2" charset="2"/>
              <a:buChar char="q"/>
            </a:pPr>
            <a:r>
              <a:rPr lang="en-US" dirty="0"/>
              <a:t>Raise the Pressure</a:t>
            </a:r>
          </a:p>
          <a:p>
            <a:r>
              <a:rPr lang="en-US" dirty="0"/>
              <a:t>Working with different fire crews we have observed both answers to be true. </a:t>
            </a:r>
          </a:p>
          <a:p>
            <a:r>
              <a:rPr lang="en-US" dirty="0"/>
              <a:t>• Some people look at this as a “Present State”. Pressure High means the pressure is too high and they want it lowered. </a:t>
            </a:r>
          </a:p>
          <a:p>
            <a:r>
              <a:rPr lang="en-US" dirty="0"/>
              <a:t>• Some people look at this as an “Action Command”. Pressure High means the pressure is too low and they want more pressure.</a:t>
            </a:r>
          </a:p>
          <a:p>
            <a:r>
              <a:rPr lang="en-US" dirty="0"/>
              <a:t>Obviously, you can see where this could be a big problem if there is lack of uniformity and consistency in the command.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53</a:t>
            </a:fld>
            <a:endParaRPr lang="en-US"/>
          </a:p>
        </p:txBody>
      </p:sp>
    </p:spTree>
    <p:extLst>
      <p:ext uri="{BB962C8B-B14F-4D97-AF65-F5344CB8AC3E}">
        <p14:creationId xmlns:p14="http://schemas.microsoft.com/office/powerpoint/2010/main" val="3010594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stereotypes, as you have just discovered, indicate that while we do share some common perceptions, we do not all have the same exact same "common sense." Our view of the world is shaped by our experiences. </a:t>
            </a:r>
          </a:p>
          <a:p>
            <a:r>
              <a:rPr lang="en-US" dirty="0"/>
              <a:t>Falling back on the, "Well, it is just common sense!" will not provide the desired consistent and reliable result we are striving to achieve. We need to go beyond ‘common sense’.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54</a:t>
            </a:fld>
            <a:endParaRPr lang="en-US"/>
          </a:p>
        </p:txBody>
      </p:sp>
    </p:spTree>
    <p:extLst>
      <p:ext uri="{BB962C8B-B14F-4D97-AF65-F5344CB8AC3E}">
        <p14:creationId xmlns:p14="http://schemas.microsoft.com/office/powerpoint/2010/main" val="1443652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 Conventions and Human Behavior</a:t>
            </a:r>
          </a:p>
          <a:p>
            <a:r>
              <a:rPr lang="en-US" dirty="0"/>
              <a:t>Engineering Psychology involves designing systems with information processing capabilities and limitations in mind. Once again, optimizing performance is the objective. A crucial aspect of a good systems design involves understanding and applying design conventions and human behavior.</a:t>
            </a:r>
          </a:p>
          <a:p>
            <a:r>
              <a:rPr lang="en-US" b="1" dirty="0"/>
              <a:t>Overload/Underload</a:t>
            </a:r>
          </a:p>
          <a:p>
            <a:r>
              <a:rPr lang="en-US" dirty="0"/>
              <a:t>As technologies become more complex, systems may overload human information processing capabilities. </a:t>
            </a:r>
          </a:p>
          <a:p>
            <a:r>
              <a:rPr lang="en-US" dirty="0"/>
              <a:t>• For example, a typical telephone number with the area code is 10 digits long; too long for most people to remember it long enough to dial it. </a:t>
            </a:r>
          </a:p>
          <a:p>
            <a:r>
              <a:rPr lang="en-US" dirty="0"/>
              <a:t>• Fighter jet pilots have been known to actually shut down some of their displays to control the amount of information they receive.</a:t>
            </a:r>
          </a:p>
          <a:p>
            <a:r>
              <a:rPr lang="en-US" dirty="0"/>
              <a:t>Can a job be too boring?  </a:t>
            </a:r>
          </a:p>
          <a:p>
            <a:r>
              <a:rPr lang="en-US" dirty="0"/>
              <a:t>• A job that lacks reasonable challenge results in problems. </a:t>
            </a:r>
          </a:p>
          <a:p>
            <a:r>
              <a:rPr lang="en-US" dirty="0"/>
              <a:t>• Workers are not challenged to stay on task and minds tend to drift with potentially very serious consequences.</a:t>
            </a:r>
          </a:p>
          <a:p>
            <a:r>
              <a:rPr lang="en-US" dirty="0"/>
              <a:t>People who make up the workforce will have different levels of information processing capabilities. We need to work to understand the worker’s perspective in terms of information overload and underload. Design systems need to take into account information human processing capabilities and limitations.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55</a:t>
            </a:fld>
            <a:endParaRPr lang="en-US"/>
          </a:p>
        </p:txBody>
      </p:sp>
    </p:spTree>
    <p:extLst>
      <p:ext uri="{BB962C8B-B14F-4D97-AF65-F5344CB8AC3E}">
        <p14:creationId xmlns:p14="http://schemas.microsoft.com/office/powerpoint/2010/main" val="1272938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Previous Experience</a:t>
            </a:r>
          </a:p>
          <a:p>
            <a:r>
              <a:rPr lang="en-US" dirty="0"/>
              <a:t>Accurate information processing is also predicated on future expectations based on previous experiences.</a:t>
            </a:r>
          </a:p>
          <a:p>
            <a:r>
              <a:rPr lang="en-US" dirty="0"/>
              <a:t>For instance, it does absolutely no good to pound on the center of the steering wheel of a 1983 Ford LTD station wagon to warn the driver of the car that is about to back into you. Depressing the turn signal stalk activates the horn, NOT pushing on the center of the steering wheel. I know this from personal experience!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56</a:t>
            </a:fld>
            <a:endParaRPr lang="en-US"/>
          </a:p>
        </p:txBody>
      </p:sp>
    </p:spTree>
    <p:extLst>
      <p:ext uri="{BB962C8B-B14F-4D97-AF65-F5344CB8AC3E}">
        <p14:creationId xmlns:p14="http://schemas.microsoft.com/office/powerpoint/2010/main" val="19100225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8AD998-97EB-4FC0-90D4-15DF488F890D}"/>
              </a:ext>
            </a:extLst>
          </p:cNvPr>
          <p:cNvSpPr>
            <a:spLocks noGrp="1"/>
          </p:cNvSpPr>
          <p:nvPr>
            <p:ph type="body" idx="1"/>
          </p:nvPr>
        </p:nvSpPr>
        <p:spPr/>
        <p:txBody>
          <a:bodyPr/>
          <a:lstStyle/>
          <a:p>
            <a:r>
              <a:rPr lang="en-US" b="1" dirty="0"/>
              <a:t>Effective Work Process Design Principles</a:t>
            </a:r>
          </a:p>
          <a:p>
            <a:r>
              <a:rPr lang="en-US" dirty="0"/>
              <a:t>Based on an understanding of behavior it is possible to design a tool, workstation, work process, and work environment in a manner that enhances performance. </a:t>
            </a:r>
          </a:p>
          <a:p>
            <a:r>
              <a:rPr lang="en-US" dirty="0"/>
              <a:t>Donald Norman, in The Design of Everyday Things, (Basic Books, Inc. New York, 2013) outlines relevant basic principles of design in a practical manner: design for good visibility of the operation, ensure the mapping relationship is clear and provide appropriate feedback to the user regarding the outcome of the action.</a:t>
            </a: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Effective Work Process Design Principles</a:t>
            </a:r>
          </a:p>
          <a:p>
            <a:r>
              <a:rPr lang="en-US" b="1" dirty="0"/>
              <a:t>Design for good visibility </a:t>
            </a:r>
          </a:p>
          <a:p>
            <a:r>
              <a:rPr lang="en-US" dirty="0"/>
              <a:t>Design for good visibility. Make it visually apparent what the control on a piece of equipment does. The input should be reflected in a tangible output. The control may be buried deep in a menu selection. </a:t>
            </a:r>
          </a:p>
          <a:p>
            <a:r>
              <a:rPr lang="en-US" dirty="0"/>
              <a:t>Application example:</a:t>
            </a:r>
          </a:p>
          <a:p>
            <a:r>
              <a:rPr lang="en-US" dirty="0"/>
              <a:t>For example, many people never fully use the full features of their cell phones or computer software. The controls, by themselves, may not be visually apparent.</a:t>
            </a:r>
          </a:p>
          <a:p>
            <a:r>
              <a:rPr lang="en-US" b="1" dirty="0"/>
              <a:t>Apply the principles of mapping</a:t>
            </a:r>
          </a:p>
          <a:p>
            <a:r>
              <a:rPr lang="en-US" dirty="0"/>
              <a:t>Make clear the relationship between things – between controls, their movements, and the results in the real world. Make use of physical analogies and cultural standards.</a:t>
            </a:r>
          </a:p>
          <a:p>
            <a:r>
              <a:rPr lang="en-US" dirty="0"/>
              <a:t>• To steer a car to the right, turn the wheel to the right. </a:t>
            </a:r>
          </a:p>
          <a:p>
            <a:r>
              <a:rPr lang="en-US" dirty="0"/>
              <a:t>• An indicator moving up typically means an increase in whatever.</a:t>
            </a:r>
          </a:p>
          <a:p>
            <a:r>
              <a:rPr lang="en-US" dirty="0"/>
              <a:t>• An indicator moving from left to right means an increase in whatever.</a:t>
            </a:r>
          </a:p>
          <a:p>
            <a:r>
              <a:rPr lang="en-US" dirty="0"/>
              <a:t>• Pushing a light switch up to turn on the light. (Is this always true?) How about three way light switches?</a:t>
            </a:r>
          </a:p>
          <a:p>
            <a:r>
              <a:rPr lang="en-US" dirty="0"/>
              <a:t>Application example:</a:t>
            </a:r>
          </a:p>
          <a:p>
            <a:r>
              <a:rPr lang="en-US" dirty="0"/>
              <a:t>Ever been in someone’s kitchen and turned on the wrong stove burner? The relationship between the actual burner location and the control knobs wasn’t properly mapped. </a:t>
            </a:r>
          </a:p>
          <a:p>
            <a:r>
              <a:rPr lang="en-US" dirty="0"/>
              <a:t>Be honest now, ever happen with your own stove! </a:t>
            </a:r>
          </a:p>
          <a:p>
            <a:r>
              <a:rPr lang="en-US" b="1" dirty="0"/>
              <a:t>Provide feedback</a:t>
            </a:r>
          </a:p>
          <a:p>
            <a:r>
              <a:rPr lang="en-US" dirty="0"/>
              <a:t>Provide feedback by returning information to the user regarding the outcome of the user’s actions. The problem becomes even more significant when more features are available, but less feedback is provided. </a:t>
            </a:r>
          </a:p>
          <a:p>
            <a:r>
              <a:rPr lang="en-US" dirty="0"/>
              <a:t>Application example:</a:t>
            </a:r>
          </a:p>
          <a:p>
            <a:r>
              <a:rPr lang="en-US" dirty="0"/>
              <a:t>Without adequate feedback, how do you really know you have correctly programmed your alarm clock? Or entered the correct number in your cell phone?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58</a:t>
            </a:fld>
            <a:endParaRPr lang="en-US"/>
          </a:p>
        </p:txBody>
      </p:sp>
    </p:spTree>
    <p:extLst>
      <p:ext uri="{BB962C8B-B14F-4D97-AF65-F5344CB8AC3E}">
        <p14:creationId xmlns:p14="http://schemas.microsoft.com/office/powerpoint/2010/main" val="3222242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Effective Work Process Design Principles – Synopsis</a:t>
            </a:r>
          </a:p>
          <a:p>
            <a:r>
              <a:rPr lang="en-US" dirty="0"/>
              <a:t>Here is a synopsis of the effective work process design conventions and principles.</a:t>
            </a:r>
          </a:p>
          <a:p>
            <a:r>
              <a:rPr lang="en-US" dirty="0"/>
              <a:t>Design Conventions</a:t>
            </a:r>
          </a:p>
          <a:p>
            <a:r>
              <a:rPr lang="en-US" dirty="0"/>
              <a:t>• Avoid operator overload (as well as underload)</a:t>
            </a:r>
          </a:p>
          <a:p>
            <a:r>
              <a:rPr lang="en-US" dirty="0"/>
              <a:t>• Previous experience influences future performance</a:t>
            </a:r>
          </a:p>
          <a:p>
            <a:r>
              <a:rPr lang="en-US" dirty="0"/>
              <a:t>Design Principles</a:t>
            </a:r>
          </a:p>
          <a:p>
            <a:r>
              <a:rPr lang="en-US" dirty="0"/>
              <a:t>• Visibility – design for good visibility for operation</a:t>
            </a:r>
          </a:p>
          <a:p>
            <a:r>
              <a:rPr lang="en-US" dirty="0"/>
              <a:t>• Mapping – make sure the relationship is clear</a:t>
            </a:r>
          </a:p>
          <a:p>
            <a:r>
              <a:rPr lang="en-US" dirty="0"/>
              <a:t>• Feedback – provide to the user regarding outcome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59</a:t>
            </a:fld>
            <a:endParaRPr lang="en-US"/>
          </a:p>
        </p:txBody>
      </p:sp>
    </p:spTree>
    <p:extLst>
      <p:ext uri="{BB962C8B-B14F-4D97-AF65-F5344CB8AC3E}">
        <p14:creationId xmlns:p14="http://schemas.microsoft.com/office/powerpoint/2010/main" val="776475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‘ergonomics’ was coined by a Polish scholar in 1857. </a:t>
            </a:r>
          </a:p>
          <a:p>
            <a:r>
              <a:rPr lang="en-US" dirty="0"/>
              <a:t>In Greek, ‘ergon’ means work and ‘nomos’ means the laws or study of. </a:t>
            </a:r>
          </a:p>
          <a:p>
            <a:r>
              <a:rPr lang="en-US" dirty="0"/>
              <a:t>So, ergonomics is literally the “the laws or study of work.” </a:t>
            </a:r>
          </a:p>
        </p:txBody>
      </p:sp>
      <p:sp>
        <p:nvSpPr>
          <p:cNvPr id="4" name="Slide Number Placeholder 3"/>
          <p:cNvSpPr>
            <a:spLocks noGrp="1"/>
          </p:cNvSpPr>
          <p:nvPr>
            <p:ph type="sldNum" sz="quarter" idx="5"/>
          </p:nvPr>
        </p:nvSpPr>
        <p:spPr/>
        <p:txBody>
          <a:bodyPr/>
          <a:lstStyle/>
          <a:p>
            <a:fld id="{F0F11A6B-229E-4B8B-B876-53D5B7CFA63D}" type="slidenum">
              <a:rPr lang="en-US" smtClean="0"/>
              <a:t>6</a:t>
            </a:fld>
            <a:endParaRPr lang="en-US"/>
          </a:p>
        </p:txBody>
      </p:sp>
    </p:spTree>
    <p:extLst>
      <p:ext uri="{BB962C8B-B14F-4D97-AF65-F5344CB8AC3E}">
        <p14:creationId xmlns:p14="http://schemas.microsoft.com/office/powerpoint/2010/main" val="8077557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Promote Neutral Position and Support</a:t>
            </a:r>
          </a:p>
          <a:p>
            <a:r>
              <a:rPr lang="en-US" dirty="0"/>
              <a:t>Position and support of the body and limbs in the neutral position is the next ergonomics principle.</a:t>
            </a:r>
          </a:p>
          <a:p>
            <a:r>
              <a:rPr lang="en-US" b="1" dirty="0"/>
              <a:t>Neutral Position</a:t>
            </a:r>
          </a:p>
          <a:p>
            <a:r>
              <a:rPr lang="en-US" dirty="0"/>
              <a:t>One way to think about the neutral position is to consider what really is the foundation of the body?</a:t>
            </a:r>
          </a:p>
          <a:p>
            <a:r>
              <a:rPr lang="en-US" dirty="0"/>
              <a:t>Is it the feet? Consider if a person sprains an ankle . . . by using a pair of crutches they can still get around. </a:t>
            </a:r>
          </a:p>
          <a:p>
            <a:r>
              <a:rPr lang="en-US" dirty="0"/>
              <a:t>On the other hand, what if a person “sprains” their back? You know someone who's been in this condition – they have a significant problem even getting out of bed to get to the bathroom.</a:t>
            </a:r>
          </a:p>
          <a:p>
            <a:r>
              <a:rPr lang="en-US" dirty="0"/>
              <a:t>The foundation or core of the body truly is the spine and pelvis. This directly relates to the position of the body in general and to posture in specific. With the spine and pelvis in a good position, good use of the legs and arms is possible.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60</a:t>
            </a:fld>
            <a:endParaRPr lang="en-US"/>
          </a:p>
        </p:txBody>
      </p:sp>
    </p:spTree>
    <p:extLst>
      <p:ext uri="{BB962C8B-B14F-4D97-AF65-F5344CB8AC3E}">
        <p14:creationId xmlns:p14="http://schemas.microsoft.com/office/powerpoint/2010/main" val="22610625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Spine neutral position</a:t>
            </a:r>
          </a:p>
          <a:p>
            <a:r>
              <a:rPr lang="en-US" dirty="0"/>
              <a:t>What is the neutral spine position?</a:t>
            </a:r>
          </a:p>
          <a:p>
            <a:r>
              <a:rPr lang="en-US" dirty="0"/>
              <a:t>Viewed from the side, a neutral spine is in an S-shape:  inward curves in the low back and neck, outward curve in the midback.</a:t>
            </a:r>
          </a:p>
          <a:p>
            <a:r>
              <a:rPr lang="en-US" dirty="0"/>
              <a:t>The advantage is that the spring-like shape is able to better deal with compression and shear stresses in the spine.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61</a:t>
            </a:fld>
            <a:endParaRPr lang="en-US"/>
          </a:p>
        </p:txBody>
      </p:sp>
    </p:spTree>
    <p:extLst>
      <p:ext uri="{BB962C8B-B14F-4D97-AF65-F5344CB8AC3E}">
        <p14:creationId xmlns:p14="http://schemas.microsoft.com/office/powerpoint/2010/main" val="3544368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35C648-BF60-480F-8095-34B8A78D7B35}"/>
              </a:ext>
            </a:extLst>
          </p:cNvPr>
          <p:cNvSpPr>
            <a:spLocks noGrp="1"/>
          </p:cNvSpPr>
          <p:nvPr>
            <p:ph type="body" idx="1"/>
          </p:nvPr>
        </p:nvSpPr>
        <p:spPr/>
        <p:txBody>
          <a:bodyPr/>
          <a:lstStyle/>
          <a:p>
            <a:r>
              <a:rPr lang="en-US" b="1" dirty="0"/>
              <a:t>Neutral Spine Posture/Function Demonstration</a:t>
            </a:r>
          </a:p>
          <a:p>
            <a:r>
              <a:rPr lang="en-US" dirty="0"/>
              <a:t>You can try out a demonstration for yourself to get a sense of the functionality of the neutral position.</a:t>
            </a:r>
          </a:p>
          <a:p>
            <a:r>
              <a:rPr lang="en-US" b="1" dirty="0"/>
              <a:t>Slumped Position</a:t>
            </a:r>
          </a:p>
          <a:p>
            <a:r>
              <a:rPr lang="en-US" dirty="0"/>
              <a:t>First, stand with your arms at your sides. From this standing position let your body slump. Your head will come forward, your shoulders will round, your spine will go from the S-Shape curve to a C-Shape. You will be slumped. So, this is the opposite of the neutral position. And what is the big deal? What is the relationship between function and posture?</a:t>
            </a:r>
          </a:p>
          <a:p>
            <a:r>
              <a:rPr lang="en-US" b="1" dirty="0"/>
              <a:t>Forward Reach</a:t>
            </a:r>
          </a:p>
          <a:p>
            <a:r>
              <a:rPr lang="en-US" dirty="0"/>
              <a:t>From this slumped posture reach your hands out in front of you as if you were working at a workbench at some reach from your body. You just got a signal from your body. Was is a good signal or a bad one. You felt more stress into your arms, shoulders and particularly in your back!</a:t>
            </a:r>
          </a:p>
          <a:p>
            <a:r>
              <a:rPr lang="en-US" b="1" dirty="0"/>
              <a:t>Deep Breath</a:t>
            </a:r>
          </a:p>
          <a:p>
            <a:r>
              <a:rPr lang="en-US" dirty="0"/>
              <a:t>Still slumped return your hands to your sides. From this slumped position take as deep a breath as you can. What did you find out? It was tough wasn’t it. You couldn’t get your rib cage to expand to create the negative pressure in your thorax to get a real deep breath. Let me ask you an obvious question and feel free to give me the obvious answer. “How important is breathing?” </a:t>
            </a:r>
          </a:p>
          <a:p>
            <a:r>
              <a:rPr lang="en-US" dirty="0"/>
              <a:t>Pretty important is the obvious answer. Now, it is true working from a slumped position won’t stop you from breathing, but pulmonary studies have shown a 20 to 25% decrease in pulmonary function when comparing slumped to neutral posture.</a:t>
            </a:r>
          </a:p>
          <a:p>
            <a:r>
              <a:rPr lang="en-US" b="1" dirty="0"/>
              <a:t>Arms Overhead</a:t>
            </a:r>
          </a:p>
          <a:p>
            <a:r>
              <a:rPr lang="en-US" dirty="0"/>
              <a:t>Ok, one more example. Still in your slumped position, reach your hands as far as you can overhead. You definitely feel the decrease in range of motion of your shoulders. Relax your arms to your sides.</a:t>
            </a: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93AADA-4F22-4164-BC55-21812E45F639}"/>
              </a:ext>
            </a:extLst>
          </p:cNvPr>
          <p:cNvSpPr>
            <a:spLocks noGrp="1"/>
          </p:cNvSpPr>
          <p:nvPr>
            <p:ph type="body" idx="1"/>
          </p:nvPr>
        </p:nvSpPr>
        <p:spPr/>
        <p:txBody>
          <a:bodyPr/>
          <a:lstStyle/>
          <a:p>
            <a:r>
              <a:rPr lang="en-US" b="1" dirty="0"/>
              <a:t>Puppet on a String!</a:t>
            </a:r>
          </a:p>
          <a:p>
            <a:r>
              <a:rPr lang="en-US" dirty="0"/>
              <a:t>What is the neutral position? Well, from your slumped position reach your hand to the top of your head and imagine you are a puppet on a string and the puppeteer is pulling straight-up. Assume the position as if you were hanging from the very top of your head. This is the upright neutral position. Your head is balanced over your shoulders, over your low back, over your hips, knees and ankles. </a:t>
            </a:r>
          </a:p>
          <a:p>
            <a:r>
              <a:rPr lang="en-US" dirty="0"/>
              <a:t>From this neutral position repeat the three demonstrations.</a:t>
            </a:r>
          </a:p>
          <a:p>
            <a:r>
              <a:rPr lang="en-US" dirty="0"/>
              <a:t>• Reach your hands forward. You feel less stress, don’t you!</a:t>
            </a:r>
          </a:p>
          <a:p>
            <a:r>
              <a:rPr lang="en-US" dirty="0"/>
              <a:t>• Take a deep breath. You can actually get one now!</a:t>
            </a:r>
          </a:p>
          <a:p>
            <a:r>
              <a:rPr lang="en-US" dirty="0"/>
              <a:t>• Reach as far as you can overhead. Quite impressive!</a:t>
            </a:r>
          </a:p>
          <a:p>
            <a:r>
              <a:rPr lang="en-US" b="1" dirty="0"/>
              <a:t>Significant Benefit</a:t>
            </a:r>
          </a:p>
          <a:p>
            <a:r>
              <a:rPr lang="en-US" dirty="0"/>
              <a:t>You have just shown yourself the significant, functional benefits of promoting the neutral spine position.</a:t>
            </a:r>
          </a:p>
          <a:p>
            <a:r>
              <a:rPr lang="en-US" dirty="0"/>
              <a:t>• Decreased biomechanical stress </a:t>
            </a:r>
          </a:p>
          <a:p>
            <a:r>
              <a:rPr lang="en-US" dirty="0"/>
              <a:t>• Increased respiratory function</a:t>
            </a:r>
          </a:p>
          <a:p>
            <a:r>
              <a:rPr lang="en-US" dirty="0"/>
              <a:t>• Improved range of motion</a:t>
            </a:r>
          </a:p>
          <a:p>
            <a:r>
              <a:rPr lang="en-US" dirty="0"/>
              <a:t>Neutral position is a big deal in ergonomics!</a:t>
            </a:r>
          </a:p>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Limb joint neutral position</a:t>
            </a:r>
          </a:p>
          <a:p>
            <a:r>
              <a:rPr lang="en-US" dirty="0"/>
              <a:t>What is neutral for the joints of the arms and hands, the hips, knees and ankles?</a:t>
            </a:r>
          </a:p>
          <a:p>
            <a:r>
              <a:rPr lang="en-US" dirty="0"/>
              <a:t>Neutral is the midrange of joint position. For the arms/hands this is with the shoulders relaxed, elbows at the sides flexed to about 90 degrees and the hands positioned with the thumbs pointing up.</a:t>
            </a:r>
          </a:p>
          <a:p>
            <a:r>
              <a:rPr lang="en-US" dirty="0"/>
              <a:t>Let’s establish a more in-depth look at neutral and mid-range of joint position.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64</a:t>
            </a:fld>
            <a:endParaRPr lang="en-US"/>
          </a:p>
        </p:txBody>
      </p:sp>
    </p:spTree>
    <p:extLst>
      <p:ext uri="{BB962C8B-B14F-4D97-AF65-F5344CB8AC3E}">
        <p14:creationId xmlns:p14="http://schemas.microsoft.com/office/powerpoint/2010/main" val="1153668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building blocks of Ergonomics is Occupational Biomechanics.</a:t>
            </a:r>
          </a:p>
          <a:p>
            <a:r>
              <a:rPr lang="en-US" dirty="0"/>
              <a:t>“Biomechanics is the study of the physical structure of living organisms. As related to workplace ergonomics, the human body is viewed as a system of levers. At the simplest level, by knowing the weight of a held object and the distance from a joint, the load on that joint can easily be calculated.”</a:t>
            </a:r>
          </a:p>
          <a:p>
            <a:r>
              <a:rPr lang="en-US" dirty="0"/>
              <a:t>Dan MacLeod</a:t>
            </a:r>
          </a:p>
          <a:p>
            <a:r>
              <a:rPr lang="en-US" dirty="0"/>
              <a:t>Ergoweb Learning Center</a:t>
            </a:r>
          </a:p>
          <a:p>
            <a:r>
              <a:rPr lang="en-US" dirty="0"/>
              <a:t>https://ergoweb.com/biomechanics/</a:t>
            </a:r>
          </a:p>
          <a:p>
            <a:r>
              <a:rPr lang="en-US" dirty="0"/>
              <a:t>A significant amount of research has been accomplished over the past 30 to 40 years that addresses the loads on the body’s joints.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65</a:t>
            </a:fld>
            <a:endParaRPr lang="en-US"/>
          </a:p>
        </p:txBody>
      </p:sp>
    </p:spTree>
    <p:extLst>
      <p:ext uri="{BB962C8B-B14F-4D97-AF65-F5344CB8AC3E}">
        <p14:creationId xmlns:p14="http://schemas.microsoft.com/office/powerpoint/2010/main" val="1667150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to the spine, the combination of two adjacent vertebra, the intervertebral disc, facet joints and the associated ligaments make up the functional spine unit. </a:t>
            </a:r>
          </a:p>
          <a:p>
            <a:r>
              <a:rPr lang="en-US" dirty="0"/>
              <a:t>In the 1970’s what have become classic research studies in the investigation of postural influences on in vivo lumbo-sacral intervertebral disc pressures were conducted by Alf Nachemson, MD, PhD and colleagues. </a:t>
            </a:r>
          </a:p>
          <a:p>
            <a:r>
              <a:rPr lang="en-US" dirty="0"/>
              <a:t>Results revealed increased discal pressures in out-of-neutral spine configurations.</a:t>
            </a:r>
          </a:p>
          <a:p>
            <a:r>
              <a:rPr lang="en-US" dirty="0"/>
              <a:t>With in vivo lumbar intervertebral disc pressures normalized to 100% when in a neutral upright standing position, pressures in various postures were measured. </a:t>
            </a:r>
          </a:p>
          <a:p>
            <a:r>
              <a:rPr lang="en-US" dirty="0"/>
              <a:t>For example, a straight-leg/back-bent posture of 30</a:t>
            </a:r>
            <a:r>
              <a:rPr lang="en-US" baseline="30000" dirty="0"/>
              <a:t>0</a:t>
            </a:r>
            <a:r>
              <a:rPr lang="en-US" dirty="0"/>
              <a:t> forward bend resulted in about 225% increase, seated slumped posture to about a 200% increase and lifting about a 30 lbs box from a 30</a:t>
            </a:r>
            <a:r>
              <a:rPr lang="en-US" baseline="30000" dirty="0"/>
              <a:t>0</a:t>
            </a:r>
            <a:r>
              <a:rPr lang="en-US" dirty="0"/>
              <a:t> flexed forward posture of the low back position of almost a 500% increase!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66</a:t>
            </a:fld>
            <a:endParaRPr lang="en-US"/>
          </a:p>
        </p:txBody>
      </p:sp>
    </p:spTree>
    <p:extLst>
      <p:ext uri="{BB962C8B-B14F-4D97-AF65-F5344CB8AC3E}">
        <p14:creationId xmlns:p14="http://schemas.microsoft.com/office/powerpoint/2010/main" val="10039327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Limbs</a:t>
            </a:r>
          </a:p>
          <a:p>
            <a:r>
              <a:rPr lang="en-US" dirty="0"/>
              <a:t>We have defined neutral position for the shoulders, arms, wrists and hands and the hips, knees and ankles as the midrange of joint position. From a functional perspective consider the elbow joint in terms of flexion and extension. </a:t>
            </a:r>
          </a:p>
          <a:p>
            <a:r>
              <a:rPr lang="en-US" dirty="0"/>
              <a:t>Question – At what angle of flexion is the elbow most functional? In other words, able to generate the greatest muscular force? </a:t>
            </a:r>
          </a:p>
          <a:p>
            <a:r>
              <a:rPr lang="en-US" dirty="0"/>
              <a:t>Answer – Fully flexed or fully extended? </a:t>
            </a:r>
          </a:p>
          <a:p>
            <a:r>
              <a:rPr lang="en-US" dirty="0"/>
              <a:t>Based on strength testing, the answer is about at about 90 degrees of flexion.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67</a:t>
            </a:fld>
            <a:endParaRPr lang="en-US"/>
          </a:p>
        </p:txBody>
      </p:sp>
    </p:spTree>
    <p:extLst>
      <p:ext uri="{BB962C8B-B14F-4D97-AF65-F5344CB8AC3E}">
        <p14:creationId xmlns:p14="http://schemas.microsoft.com/office/powerpoint/2010/main" val="34312673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fundamental functional property of skeletal muscle is the length tension relationship defined as the relationship between muscle length and the force the muscle can produce at that length. </a:t>
            </a:r>
          </a:p>
          <a:p>
            <a:r>
              <a:rPr lang="en-US" dirty="0"/>
              <a:t>A bit into the weeds here. </a:t>
            </a:r>
          </a:p>
          <a:p>
            <a:r>
              <a:rPr lang="en-US" dirty="0"/>
              <a:t>From a physiological perspective it has to do with the overlap of the contractile proteins (actin and myosin). </a:t>
            </a:r>
          </a:p>
          <a:p>
            <a:r>
              <a:rPr lang="en-US" dirty="0"/>
              <a:t>As a joint is flexed or extended through its range, the overlap of the actin and myosin contractile proteins changes. </a:t>
            </a:r>
          </a:p>
          <a:p>
            <a:r>
              <a:rPr lang="en-US" dirty="0"/>
              <a:t>This affects the potential for the development of cross-bridges and muscle force production. At about resting length (mid-range of joint position) the highest muscle force production is observed.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68</a:t>
            </a:fld>
            <a:endParaRPr lang="en-US"/>
          </a:p>
        </p:txBody>
      </p:sp>
    </p:spTree>
    <p:extLst>
      <p:ext uri="{BB962C8B-B14F-4D97-AF65-F5344CB8AC3E}">
        <p14:creationId xmlns:p14="http://schemas.microsoft.com/office/powerpoint/2010/main" val="11941624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 Neutral Position Club</a:t>
            </a:r>
          </a:p>
          <a:p>
            <a:r>
              <a:rPr lang="en-US" dirty="0"/>
              <a:t>Realistically speaking can a person really position themselves 100% of the time in neutral positions?</a:t>
            </a:r>
          </a:p>
          <a:p>
            <a:r>
              <a:rPr lang="en-US" dirty="0"/>
              <a:t>Of course, the answer is NO!</a:t>
            </a:r>
          </a:p>
          <a:p>
            <a:r>
              <a:rPr lang="en-US" dirty="0"/>
              <a:t>But how about 15% more time? In many situations, it is very feasible to significantly improve the situation to increase neutral position and support by about 15%. </a:t>
            </a:r>
          </a:p>
          <a:p>
            <a:r>
              <a:rPr lang="en-US" dirty="0"/>
              <a:t>15% more time in neutral with good support can significantly decrease the level of stress into the body's tissue, enhance performance and increase comfort levels. We encourage membership in the 15% Club!</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69</a:t>
            </a:fld>
            <a:endParaRPr lang="en-US"/>
          </a:p>
        </p:txBody>
      </p:sp>
    </p:spTree>
    <p:extLst>
      <p:ext uri="{BB962C8B-B14F-4D97-AF65-F5344CB8AC3E}">
        <p14:creationId xmlns:p14="http://schemas.microsoft.com/office/powerpoint/2010/main" val="236979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Ergonomics – What is the Goal?</a:t>
            </a:r>
          </a:p>
          <a:p>
            <a:r>
              <a:rPr lang="en-US" dirty="0"/>
              <a:t>We all would agree that the goal of ergonomics is to improve the health, safety and productivity of activities – whether at home or at work. </a:t>
            </a:r>
          </a:p>
          <a:p>
            <a:r>
              <a:rPr lang="en-US" dirty="0"/>
              <a:t>We would also agree that aspects of physical and mental stress contribute to the factors of health, safety and productivity.</a:t>
            </a:r>
          </a:p>
          <a:p>
            <a:r>
              <a:rPr lang="en-US" dirty="0"/>
              <a:t>Is the goal of ergonomics to . . . ELIMINATE physical and mental stress?</a:t>
            </a:r>
          </a:p>
          <a:p>
            <a:r>
              <a:rPr lang="en-US" dirty="0"/>
              <a:t>Eliminate physical stress . . . what is the outcome? We are aware that if physical stress is eliminated (bed rest, for example) the result is disastrous. (If you don’t use it . . . you will lose it!) </a:t>
            </a:r>
          </a:p>
          <a:p>
            <a:r>
              <a:rPr lang="en-US" dirty="0"/>
              <a:t>And of course, we also realize that excessive physical stress without time for adequate recovery is equally problematic.</a:t>
            </a:r>
          </a:p>
          <a:p>
            <a:r>
              <a:rPr lang="en-US" dirty="0"/>
              <a:t>Eliminate mental stress . . .  what is the outcome? As it turns out . . . not much! We recognize that some mental stress acts as a motivator. However, we also know that too much mental stress results in decompensation and dysfunction.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a:t>
            </a:fld>
            <a:endParaRPr lang="en-US"/>
          </a:p>
        </p:txBody>
      </p:sp>
    </p:spTree>
    <p:extLst>
      <p:ext uri="{BB962C8B-B14F-4D97-AF65-F5344CB8AC3E}">
        <p14:creationId xmlns:p14="http://schemas.microsoft.com/office/powerpoint/2010/main" val="365315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Seated</a:t>
            </a:r>
            <a:r>
              <a:rPr lang="en-US" dirty="0"/>
              <a:t> </a:t>
            </a:r>
          </a:p>
          <a:p>
            <a:r>
              <a:rPr lang="en-US" dirty="0"/>
              <a:t>With the body and limbs positioned in neutral, the second part of the principle is to provide suitable support for the weight of the body and limbs. </a:t>
            </a:r>
          </a:p>
          <a:p>
            <a:r>
              <a:rPr lang="en-US" dirty="0"/>
              <a:t>Inadequate and improper seated support creates problems. People sit on their legs on the chair. They cross their legs for extended times. Compression of the soft tissues occurs with a decrease in blood flow and circulation. </a:t>
            </a:r>
          </a:p>
          <a:p>
            <a:r>
              <a:rPr lang="en-US" dirty="0"/>
              <a:t>Proper seated support is critical. In fact, even well supported seated posture becomes uncomfortable quite quickly. </a:t>
            </a:r>
          </a:p>
          <a:p>
            <a:r>
              <a:rPr lang="en-US" dirty="0"/>
              <a:t>How long do you sit in one position before your body gives you a signal to move? </a:t>
            </a:r>
          </a:p>
          <a:p>
            <a:r>
              <a:rPr lang="en-US" dirty="0"/>
              <a:t>Answer. Studies have shown about 20 to 30 minutes!</a:t>
            </a:r>
          </a:p>
          <a:p>
            <a:r>
              <a:rPr lang="en-US" b="1" dirty="0"/>
              <a:t>Limbs</a:t>
            </a:r>
          </a:p>
          <a:p>
            <a:r>
              <a:rPr lang="en-US" dirty="0"/>
              <a:t>Proper support for the limbs (for example, chair armrests) removes the strain of weight bearing and also unloads the neck, shoulders and back. </a:t>
            </a:r>
          </a:p>
          <a:p>
            <a:r>
              <a:rPr lang="en-US" dirty="0"/>
              <a:t>Hold your arms half way out in front of you. How long can you do it before you experience discomfort and fatigue?</a:t>
            </a:r>
          </a:p>
          <a:p>
            <a:r>
              <a:rPr lang="en-US" b="1" dirty="0"/>
              <a:t>Standing</a:t>
            </a:r>
          </a:p>
          <a:p>
            <a:r>
              <a:rPr lang="en-US" dirty="0"/>
              <a:t>Unsupported standing for extended periods is not desired. </a:t>
            </a:r>
          </a:p>
          <a:p>
            <a:r>
              <a:rPr lang="en-US" dirty="0"/>
              <a:t>Joint compression occurs, actually decreasing the amount of joint space and not allowing adequate joint lubrication. Fluid tends to pool in the lower extremities. </a:t>
            </a:r>
          </a:p>
          <a:p>
            <a:r>
              <a:rPr lang="en-US" dirty="0"/>
              <a:t>The bottom line . . . it is tiring! </a:t>
            </a:r>
          </a:p>
          <a:p>
            <a:r>
              <a:rPr lang="en-US" dirty="0"/>
              <a:t>In fact, as individuals, we try very hard to eliminate sustained unsupported standing. Look at people standing in a line. What do you see them do to obtain relief? They look for something to lean against.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70</a:t>
            </a:fld>
            <a:endParaRPr lang="en-US"/>
          </a:p>
        </p:txBody>
      </p:sp>
    </p:spTree>
    <p:extLst>
      <p:ext uri="{BB962C8B-B14F-4D97-AF65-F5344CB8AC3E}">
        <p14:creationId xmlns:p14="http://schemas.microsoft.com/office/powerpoint/2010/main" val="8962785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F0C7E9-2229-4683-8A1A-A038A764C8DB}"/>
              </a:ext>
            </a:extLst>
          </p:cNvPr>
          <p:cNvSpPr>
            <a:spLocks noGrp="1"/>
          </p:cNvSpPr>
          <p:nvPr>
            <p:ph type="body" idx="1"/>
          </p:nvPr>
        </p:nvSpPr>
        <p:spPr/>
        <p:txBody>
          <a:bodyPr/>
          <a:lstStyle/>
          <a:p>
            <a:r>
              <a:rPr lang="en-US" b="1" dirty="0"/>
              <a:t>Bottom Line</a:t>
            </a:r>
          </a:p>
          <a:p>
            <a:r>
              <a:rPr lang="en-US" dirty="0"/>
              <a:t>The Neutral Position and Support Ergonomics Principle is a very large part of the ergonomics analysis and intervention process.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Promote Dynamic Physical Movement</a:t>
            </a:r>
          </a:p>
          <a:p>
            <a:r>
              <a:rPr lang="en-US" dirty="0"/>
              <a:t>Promotion of Dynamic Physical Movement in the workplace on an on-going basis is the next ergonomics principle.</a:t>
            </a:r>
          </a:p>
          <a:p>
            <a:r>
              <a:rPr lang="en-US" b="1" dirty="0"/>
              <a:t>Stand or Walk?</a:t>
            </a:r>
          </a:p>
          <a:p>
            <a:r>
              <a:rPr lang="en-US" dirty="0"/>
              <a:t>Most people have carried a backpack at some point. Picture this scenario - you are with a group of friends going for an extended hike; your backpack weighs 30 lbs. and you have put it on your shoulders. </a:t>
            </a:r>
          </a:p>
          <a:p>
            <a:r>
              <a:rPr lang="en-US" dirty="0"/>
              <a:t>What would you rather do: stand in one place for the next 20 minutes OR take that same backpack and start to walk for a few miles?</a:t>
            </a:r>
          </a:p>
          <a:p>
            <a:r>
              <a:rPr lang="en-US" dirty="0"/>
              <a:t>To a person, everyone agrees that it is much better to walk – not to stand.  I have never had a single person say, “I would love to just stand around for 20 minutes with a 30 lb. pack!”</a:t>
            </a:r>
          </a:p>
          <a:p>
            <a:r>
              <a:rPr lang="en-US" dirty="0"/>
              <a:t>We intuitively know that movement is superior to maintaining one position. In other words, we need to move to be comfortable.</a:t>
            </a:r>
          </a:p>
          <a:p>
            <a:r>
              <a:rPr lang="en-US" dirty="0"/>
              <a:t>That is what this ergonomics principle is all about and there are sound physiological reasons why this is the case.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72</a:t>
            </a:fld>
            <a:endParaRPr lang="en-US"/>
          </a:p>
        </p:txBody>
      </p:sp>
    </p:spTree>
    <p:extLst>
      <p:ext uri="{BB962C8B-B14F-4D97-AF65-F5344CB8AC3E}">
        <p14:creationId xmlns:p14="http://schemas.microsoft.com/office/powerpoint/2010/main" val="24525385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Metabolism (Work Physiology)</a:t>
            </a:r>
          </a:p>
          <a:p>
            <a:r>
              <a:rPr lang="en-US" dirty="0"/>
              <a:t>To accomplish work, the body is able to take in nutrients, convert them into chemical energy and then ultimately into mechanical energy (e.g., muscular contraction) and heat. </a:t>
            </a:r>
          </a:p>
          <a:p>
            <a:r>
              <a:rPr lang="en-US" dirty="0"/>
              <a:t>This is called metabolism and is an important component of Work Physiology. </a:t>
            </a:r>
          </a:p>
          <a:p>
            <a:r>
              <a:rPr lang="en-US" dirty="0"/>
              <a:t>Glucose and oxygen are stored in relatively small amounts within the muscle tissue. </a:t>
            </a:r>
          </a:p>
          <a:p>
            <a:r>
              <a:rPr lang="en-US" dirty="0"/>
              <a:t>Consequently, to sustain performance, continuous flow of oxygen and energy-rich blood into the tissue in addition to removal of metabolic waste products is required.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73</a:t>
            </a:fld>
            <a:endParaRPr lang="en-US"/>
          </a:p>
        </p:txBody>
      </p:sp>
    </p:spTree>
    <p:extLst>
      <p:ext uri="{BB962C8B-B14F-4D97-AF65-F5344CB8AC3E}">
        <p14:creationId xmlns:p14="http://schemas.microsoft.com/office/powerpoint/2010/main" val="1484235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Static Muscle Contraction</a:t>
            </a:r>
          </a:p>
          <a:p>
            <a:r>
              <a:rPr lang="en-US" dirty="0"/>
              <a:t>Type of muscular effort has been shown to have a profound impact on blood flow. </a:t>
            </a:r>
          </a:p>
          <a:p>
            <a:r>
              <a:rPr lang="en-US" dirty="0"/>
              <a:t>Static muscle contractions (the muscle shortens but no joint movement occurs) results in blood vessel compression due to internal muscle pressure.  </a:t>
            </a:r>
          </a:p>
          <a:p>
            <a:r>
              <a:rPr lang="en-US" dirty="0"/>
              <a:t>At contraction levels of 60% and greater of the maximum voluntary isometric contraction (MVIC) of the muscle, blood flow ceases.  </a:t>
            </a:r>
          </a:p>
          <a:p>
            <a:r>
              <a:rPr lang="en-US" dirty="0"/>
              <a:t>The muscle depends on the quite limited initial reserves stored internally. Waste products accumulate and only short duration contractions are possible.</a:t>
            </a:r>
          </a:p>
          <a:p>
            <a:r>
              <a:rPr lang="en-US" b="1" dirty="0"/>
              <a:t>Dynamic Muscle Contraction</a:t>
            </a:r>
          </a:p>
          <a:p>
            <a:r>
              <a:rPr lang="en-US" dirty="0"/>
              <a:t>On the other hand, dynamic muscle contractions are the alternating contracting and relaxing of muscle groups to perform tasks. </a:t>
            </a:r>
          </a:p>
          <a:p>
            <a:r>
              <a:rPr lang="en-US" dirty="0"/>
              <a:t>In terms of enhancing performance and controlling fatigue, dynamic muscle contractions are a significant improvement over static muscle contractions. </a:t>
            </a:r>
          </a:p>
          <a:p>
            <a:r>
              <a:rPr lang="en-US" dirty="0"/>
              <a:t>Dynamic muscle activity promotes blood and fluid flow by acting as a pump to increase oxygen and nutrition to the working muscles and helps to remove the waste products of metabolism.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74</a:t>
            </a:fld>
            <a:endParaRPr lang="en-US"/>
          </a:p>
        </p:txBody>
      </p:sp>
    </p:spTree>
    <p:extLst>
      <p:ext uri="{BB962C8B-B14F-4D97-AF65-F5344CB8AC3E}">
        <p14:creationId xmlns:p14="http://schemas.microsoft.com/office/powerpoint/2010/main" val="7129674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Position—Sustained/Awkward</a:t>
            </a:r>
          </a:p>
          <a:p>
            <a:r>
              <a:rPr lang="en-US" dirty="0"/>
              <a:t>Metabolic fatigue also occurs as the result of sustained position. Blood flow – both volume and rate of flow – decreases. Pooling of fluid in the extremities occurs. </a:t>
            </a:r>
          </a:p>
          <a:p>
            <a:r>
              <a:rPr lang="en-US" dirty="0"/>
              <a:t>The body’s tissues require ongoing nutrition even at low or minimal activity levels. The position of the body when sedentary has impact. Sustained awkward positions result in:</a:t>
            </a:r>
          </a:p>
          <a:p>
            <a:r>
              <a:rPr lang="en-US" dirty="0"/>
              <a:t>• Muscular contractions to maintain the position.</a:t>
            </a:r>
          </a:p>
          <a:p>
            <a:r>
              <a:rPr lang="en-US" dirty="0"/>
              <a:t>• Potential decrease in blood flow due to internal impingement or external contact stress.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75</a:t>
            </a:fld>
            <a:endParaRPr lang="en-US"/>
          </a:p>
        </p:txBody>
      </p:sp>
    </p:spTree>
    <p:extLst>
      <p:ext uri="{BB962C8B-B14F-4D97-AF65-F5344CB8AC3E}">
        <p14:creationId xmlns:p14="http://schemas.microsoft.com/office/powerpoint/2010/main" val="27004980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Metabolic/Work Physiology Synopsis</a:t>
            </a:r>
          </a:p>
          <a:p>
            <a:r>
              <a:rPr lang="en-US" dirty="0"/>
              <a:t>A summary of metabolic and work physiology principles includes.</a:t>
            </a:r>
          </a:p>
          <a:p>
            <a:r>
              <a:rPr lang="en-US" b="1" dirty="0"/>
              <a:t>Movement/activity</a:t>
            </a:r>
          </a:p>
          <a:p>
            <a:r>
              <a:rPr lang="en-US" dirty="0"/>
              <a:t>• Promote dynamic not static muscle contractions</a:t>
            </a:r>
          </a:p>
          <a:p>
            <a:r>
              <a:rPr lang="en-US" dirty="0"/>
              <a:t>• Build-in adequate physical recovery times</a:t>
            </a:r>
          </a:p>
          <a:p>
            <a:r>
              <a:rPr lang="en-US" dirty="0"/>
              <a:t>• Incorporate movement into the work process</a:t>
            </a:r>
          </a:p>
          <a:p>
            <a:r>
              <a:rPr lang="en-US" b="1" dirty="0"/>
              <a:t>Position and support</a:t>
            </a:r>
          </a:p>
          <a:p>
            <a:r>
              <a:rPr lang="en-US" dirty="0"/>
              <a:t>• Design for neutral positions</a:t>
            </a:r>
          </a:p>
          <a:p>
            <a:r>
              <a:rPr lang="en-US" dirty="0"/>
              <a:t>• Design for body/limb support at workstations</a:t>
            </a:r>
          </a:p>
          <a:p>
            <a:r>
              <a:rPr lang="en-US" dirty="0"/>
              <a:t>In the other ERGONOMICS ON-DEMAND! Tracks we will get into the details of how the set-up and use of workstations, tools and equipment whether in the office or manufacturing work environments are influenced by work physiology.</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76</a:t>
            </a:fld>
            <a:endParaRPr lang="en-US"/>
          </a:p>
        </p:txBody>
      </p:sp>
    </p:spTree>
    <p:extLst>
      <p:ext uri="{BB962C8B-B14F-4D97-AF65-F5344CB8AC3E}">
        <p14:creationId xmlns:p14="http://schemas.microsoft.com/office/powerpoint/2010/main" val="25350498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Much Can a Person Lift? </a:t>
            </a:r>
          </a:p>
          <a:p>
            <a:r>
              <a:rPr lang="en-US" dirty="0"/>
              <a:t>The next ergonomics principle asks the question,</a:t>
            </a:r>
          </a:p>
          <a:p>
            <a:r>
              <a:rPr lang="en-US" dirty="0"/>
              <a:t> “How much can a person safely and effectively lift?”</a:t>
            </a:r>
          </a:p>
          <a:p>
            <a:r>
              <a:rPr lang="en-US" dirty="0"/>
              <a:t>Why is this of concern? Lifting objects or manually handling materials has been shown to put workers at risk for back injuries. More than 111,000 such injuries requiring days away from work were recorded in 2019, according to Injury Facts, an online database created by the National Safety Council. </a:t>
            </a:r>
          </a:p>
          <a:p>
            <a:r>
              <a:rPr lang="en-US" dirty="0"/>
              <a:t>https://injuryfacts.nsc.org/work/work-overview/top-work-related-injury-causes/</a:t>
            </a:r>
          </a:p>
          <a:p>
            <a:r>
              <a:rPr lang="en-US" dirty="0"/>
              <a:t>What are the factors involving manual handling that need to be considered? What can be done to control manual material handling?</a:t>
            </a:r>
          </a:p>
          <a:p>
            <a:r>
              <a:rPr lang="en-US" dirty="0"/>
              <a:t>These questions have been studied extensively over the past 40 to 50 years in the scientific and ergonomics community.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77</a:t>
            </a:fld>
            <a:endParaRPr lang="en-US"/>
          </a:p>
        </p:txBody>
      </p:sp>
    </p:spTree>
    <p:extLst>
      <p:ext uri="{BB962C8B-B14F-4D97-AF65-F5344CB8AC3E}">
        <p14:creationId xmlns:p14="http://schemas.microsoft.com/office/powerpoint/2010/main" val="21260510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about lever arms</a:t>
            </a:r>
          </a:p>
          <a:p>
            <a:r>
              <a:rPr lang="en-US" dirty="0"/>
              <a:t>A simple example of lever arms in action is to compare the load on the body when holding a 10 lb. load at arm’s length versus held as close as possible to the body. </a:t>
            </a:r>
          </a:p>
          <a:p>
            <a:r>
              <a:rPr lang="en-US" dirty="0"/>
              <a:t>Everyone has done something like this and immediately recognizes you want to hold the load as close as possible to you to lessen the load! </a:t>
            </a:r>
          </a:p>
          <a:p>
            <a:r>
              <a:rPr lang="en-US" dirty="0"/>
              <a:t>We intuitively know the goal is to reduce the lever arm length to reduce the stress into the body.</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78</a:t>
            </a:fld>
            <a:endParaRPr lang="en-US"/>
          </a:p>
        </p:txBody>
      </p:sp>
    </p:spTree>
    <p:extLst>
      <p:ext uri="{BB962C8B-B14F-4D97-AF65-F5344CB8AC3E}">
        <p14:creationId xmlns:p14="http://schemas.microsoft.com/office/powerpoint/2010/main" val="29821530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Intervertebral discal pressures </a:t>
            </a:r>
          </a:p>
          <a:p>
            <a:r>
              <a:rPr lang="en-US" dirty="0"/>
              <a:t>In the 1970’s, what have become classic research studies in the investigation of postural influences on in vivo lumbar intervertebral disc pressures were conducted by Alf Nachemson, MD, PhD and colleagues. </a:t>
            </a:r>
          </a:p>
          <a:p>
            <a:r>
              <a:rPr lang="en-US" dirty="0"/>
              <a:t>Results revealed increased discal pressures based on lever arm lengths in the spinal column.</a:t>
            </a:r>
          </a:p>
          <a:p>
            <a:r>
              <a:rPr lang="en-US" dirty="0"/>
              <a:t>With in vivo lumbar intervertebral disc pressures normalized to 100% when in a neutral upright standing position, discal pressures with lifting about a 30 lb. box from a 30</a:t>
            </a:r>
            <a:r>
              <a:rPr lang="en-US" baseline="30000" dirty="0"/>
              <a:t>0</a:t>
            </a:r>
            <a:r>
              <a:rPr lang="en-US" dirty="0"/>
              <a:t> flexed forward posture of the low back position were almost 500%! </a:t>
            </a:r>
          </a:p>
          <a:p>
            <a:r>
              <a:rPr lang="en-US" dirty="0"/>
              <a:t>Holding the same box in an upright posture as close to the body as possible resulted in about half that of about 225%. Decreasing the lever arm distance makes a huge difference.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97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if we replace the word ‘ELIMINATE’ with the word ‘OPTIMIZE’. </a:t>
            </a:r>
          </a:p>
          <a:p>
            <a:r>
              <a:rPr lang="en-US" dirty="0"/>
              <a:t>• OPTIMIZE physical stress</a:t>
            </a:r>
          </a:p>
          <a:p>
            <a:r>
              <a:rPr lang="en-US" dirty="0"/>
              <a:t>• OPTIMIZE mental stress</a:t>
            </a:r>
          </a:p>
          <a:p>
            <a:r>
              <a:rPr lang="en-US" dirty="0"/>
              <a:t>A completely different connotation is appreciated. </a:t>
            </a:r>
          </a:p>
          <a:p>
            <a:r>
              <a:rPr lang="en-US" dirty="0"/>
              <a:t>Think of it as the ‘Just Right Continuum’; a certain window of optimization is apparent.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a:t>
            </a:fld>
            <a:endParaRPr lang="en-US"/>
          </a:p>
        </p:txBody>
      </p:sp>
    </p:spTree>
    <p:extLst>
      <p:ext uri="{BB962C8B-B14F-4D97-AF65-F5344CB8AC3E}">
        <p14:creationId xmlns:p14="http://schemas.microsoft.com/office/powerpoint/2010/main" val="6120028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Increase lever arm length</a:t>
            </a:r>
          </a:p>
          <a:p>
            <a:r>
              <a:rPr lang="en-US" dirty="0"/>
              <a:t>In ergonomics sometimes we want the opposite, we want to increase the lever arm length. We want to use leverage to our advantage.</a:t>
            </a:r>
          </a:p>
          <a:p>
            <a:r>
              <a:rPr lang="en-US" dirty="0"/>
              <a:t>This is how the small kid on the teeter totter can ‘outweigh’, so to speak, the larger kid on the playground.</a:t>
            </a:r>
          </a:p>
          <a:p>
            <a:r>
              <a:rPr lang="en-US" dirty="0"/>
              <a:t>Famously, Archimedes said, </a:t>
            </a:r>
          </a:p>
          <a:p>
            <a:r>
              <a:rPr lang="en-US" dirty="0"/>
              <a:t>“Give me a lever long enough and a fulcrum on which to place it, and I shall move the world.”</a:t>
            </a:r>
          </a:p>
          <a:p>
            <a:r>
              <a:rPr lang="en-US" dirty="0"/>
              <a:t>We’ll discuss application details in the Ergonomics Manufacturing Track. For now, let’s focus on manual material handling.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666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Lifting Factors and Lifting Calculators</a:t>
            </a:r>
          </a:p>
          <a:p>
            <a:r>
              <a:rPr lang="en-US" dirty="0"/>
              <a:t>If we were going to come up with a mathematical formula to predict how much a person can safely lift what factors would need to go into our equation? </a:t>
            </a:r>
          </a:p>
          <a:p>
            <a:r>
              <a:rPr lang="en-US" dirty="0"/>
              <a:t>Well not surprisingly, lifting formulas have been in existence for several decades. NIOSH (National Institute for Occupational Safety and Health) first published the NIOSH Work Practices Guide for Manual Lifting in 1981. </a:t>
            </a:r>
          </a:p>
          <a:p>
            <a:r>
              <a:rPr lang="en-US" dirty="0"/>
              <a:t>Check out the Guide at: https://www.cdc.gov/niosh/docs/2007-131/default.html.</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81</a:t>
            </a:fld>
            <a:endParaRPr lang="en-US"/>
          </a:p>
        </p:txBody>
      </p:sp>
    </p:spTree>
    <p:extLst>
      <p:ext uri="{BB962C8B-B14F-4D97-AF65-F5344CB8AC3E}">
        <p14:creationId xmlns:p14="http://schemas.microsoft.com/office/powerpoint/2010/main" val="33827429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States of Washington and Oregon  Departments of Labor and Industries developed a simplified version of the NIOSH Work Practices Guide for Manual Lifting. </a:t>
            </a:r>
          </a:p>
          <a:p>
            <a:r>
              <a:rPr lang="en-US" dirty="0"/>
              <a:t>We’ll get into the details of lifting calculators with application examples in the </a:t>
            </a:r>
            <a:r>
              <a:rPr lang="en-US" b="1" dirty="0"/>
              <a:t>Ergonomics Manual Material Handling Track</a:t>
            </a:r>
            <a:r>
              <a:rPr lang="en-US" dirty="0"/>
              <a:t>. </a:t>
            </a:r>
          </a:p>
          <a:p>
            <a:r>
              <a:rPr lang="en-US" dirty="0"/>
              <a:t>Also take a look at the </a:t>
            </a:r>
            <a:r>
              <a:rPr lang="en-US" b="1" dirty="0"/>
              <a:t>Manual Material Handling Checklist </a:t>
            </a:r>
            <a:r>
              <a:rPr lang="en-US" dirty="0"/>
              <a:t>as needed for the general ergonomics analysis process in the </a:t>
            </a:r>
            <a:r>
              <a:rPr lang="en-US" b="1" dirty="0"/>
              <a:t>Ergonomics Design Guidelines Track.</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82</a:t>
            </a:fld>
            <a:endParaRPr lang="en-US"/>
          </a:p>
        </p:txBody>
      </p:sp>
    </p:spTree>
    <p:extLst>
      <p:ext uri="{BB962C8B-B14F-4D97-AF65-F5344CB8AC3E}">
        <p14:creationId xmlns:p14="http://schemas.microsoft.com/office/powerpoint/2010/main" val="2442466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Promote Work in Reach Zone </a:t>
            </a:r>
          </a:p>
          <a:p>
            <a:r>
              <a:rPr lang="en-US" dirty="0"/>
              <a:t>Here is a question for you. “How much do we use our hands every day?”</a:t>
            </a:r>
          </a:p>
          <a:p>
            <a:r>
              <a:rPr lang="en-US" dirty="0"/>
              <a:t>More than half the day? How about more than 75% of the day? Well in fact, most people will say they use their hands 99.9% of the day!</a:t>
            </a:r>
          </a:p>
          <a:p>
            <a:r>
              <a:rPr lang="en-US" dirty="0"/>
              <a:t>All right then, where do we tend to use our hands? For example, does anybody work behind their back? Pretty hard to see what you're doing! Because in most cases we need to see what we are doing we tend to use our hands in front of and to the sides of our body. </a:t>
            </a:r>
          </a:p>
          <a:p>
            <a:r>
              <a:rPr lang="en-US" dirty="0"/>
              <a:t>Based on hand use, our next ergonomics principle is to Promote Work in the Reach Zone. From an ergonomics perspective we can define two reach zones:</a:t>
            </a:r>
          </a:p>
          <a:p>
            <a:r>
              <a:rPr lang="en-US" dirty="0"/>
              <a:t>• Comfort Reach Zone</a:t>
            </a:r>
          </a:p>
          <a:p>
            <a:r>
              <a:rPr lang="en-US" dirty="0"/>
              <a:t>• Functional Reach Zone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83</a:t>
            </a:fld>
            <a:endParaRPr lang="en-US"/>
          </a:p>
        </p:txBody>
      </p:sp>
    </p:spTree>
    <p:extLst>
      <p:ext uri="{BB962C8B-B14F-4D97-AF65-F5344CB8AC3E}">
        <p14:creationId xmlns:p14="http://schemas.microsoft.com/office/powerpoint/2010/main" val="38863357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Comfort Reach Zone </a:t>
            </a:r>
          </a:p>
          <a:p>
            <a:r>
              <a:rPr lang="en-US" dirty="0"/>
              <a:t>Think of the comfort reach zone as that area in front and to the side where we’d like to use our hands when we’re doing precise hand activity. Forearm length will determine the dimensions of the Comfort Reach Zone.</a:t>
            </a:r>
          </a:p>
          <a:p>
            <a:r>
              <a:rPr lang="en-US" dirty="0"/>
              <a:t>To get a feel for this, position your elbows at your sides with your elbows bent at about 90°, swing your hands from side to side. The height of this reach zone will be about three or 4 inches above and below your elbow level.  This is your Comfort Reach Zone.</a:t>
            </a:r>
          </a:p>
          <a:p>
            <a:r>
              <a:rPr lang="en-US" dirty="0"/>
              <a:t>Typical activities in the Comfort Reach Zone will include keyboard and mouse use along with handwriting. This also includes precision assembly in a manufacturing environment where a minimal downward force is exerted.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84</a:t>
            </a:fld>
            <a:endParaRPr lang="en-US"/>
          </a:p>
        </p:txBody>
      </p:sp>
    </p:spTree>
    <p:extLst>
      <p:ext uri="{BB962C8B-B14F-4D97-AF65-F5344CB8AC3E}">
        <p14:creationId xmlns:p14="http://schemas.microsoft.com/office/powerpoint/2010/main" val="8700955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Functional Reach Zone</a:t>
            </a:r>
          </a:p>
          <a:p>
            <a:r>
              <a:rPr lang="en-US" dirty="0"/>
              <a:t>Think of the Functional Reach Zone as that area in front and to the side where we’ll be able to comfortably reach to obtain parts and materials.</a:t>
            </a:r>
          </a:p>
          <a:p>
            <a:r>
              <a:rPr lang="en-US" dirty="0"/>
              <a:t>Arm length determines the dimensions of the Functional Reach Zone. An easy way to get a feel for this is to reach your arms out in front of your body with your elbows straight. From your shoulder to the middle of your hand is your forward functional reach. </a:t>
            </a:r>
          </a:p>
          <a:p>
            <a:r>
              <a:rPr lang="en-US" dirty="0"/>
              <a:t>Now swing your arms out to the side about 45° from the midline of your body. This is the side-to-side functional reach.</a:t>
            </a:r>
          </a:p>
          <a:p>
            <a:r>
              <a:rPr lang="en-US" dirty="0"/>
              <a:t>Drop your hands so they are relaxed at your sides. This is called knuckle height and is the bottom zone of the functional reach. Finally, with your arms extended raise them so they are about shoulder level. This is the upper zone of the functional reach.</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85</a:t>
            </a:fld>
            <a:endParaRPr lang="en-US"/>
          </a:p>
        </p:txBody>
      </p:sp>
    </p:spTree>
    <p:extLst>
      <p:ext uri="{BB962C8B-B14F-4D97-AF65-F5344CB8AC3E}">
        <p14:creationId xmlns:p14="http://schemas.microsoft.com/office/powerpoint/2010/main" val="24996349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Provide Correct Workstations, Tools and Equipment</a:t>
            </a:r>
          </a:p>
          <a:p>
            <a:r>
              <a:rPr lang="en-US" dirty="0"/>
              <a:t>Providing the correct tools, equipment and facilities is a critical ergonomics principle. Safer, faster and more productive are the tangible results. </a:t>
            </a:r>
          </a:p>
          <a:p>
            <a:r>
              <a:rPr lang="en-US" dirty="0"/>
              <a:t>The correct workstation, tools and equipment can make the difference between getting the job done or not at all. And even worse, the wrong tool can result in injury to the user.</a:t>
            </a:r>
          </a:p>
          <a:p>
            <a:r>
              <a:rPr lang="en-US" b="1" dirty="0"/>
              <a:t>What does Correct Mean?</a:t>
            </a:r>
          </a:p>
          <a:p>
            <a:r>
              <a:rPr lang="en-US" dirty="0"/>
              <a:t>In overview, a good way to assess if you have the correct workbench, tools and equipment is to apply the ergonomics principles. Can the job be performed:</a:t>
            </a:r>
          </a:p>
          <a:p>
            <a:r>
              <a:rPr lang="en-US" dirty="0"/>
              <a:t>•In neutral positions?</a:t>
            </a:r>
          </a:p>
          <a:p>
            <a:r>
              <a:rPr lang="en-US" dirty="0"/>
              <a:t>• With appropriate body and limb support?</a:t>
            </a:r>
          </a:p>
          <a:p>
            <a:r>
              <a:rPr lang="en-US" dirty="0"/>
              <a:t>• Within acceptable reach zones?</a:t>
            </a:r>
          </a:p>
          <a:p>
            <a:r>
              <a:rPr lang="en-US" dirty="0"/>
              <a:t>• While controlling manual handling?</a:t>
            </a:r>
          </a:p>
          <a:p>
            <a:r>
              <a:rPr lang="en-US" dirty="0"/>
              <a:t>• With adequate training?</a:t>
            </a:r>
          </a:p>
          <a:p>
            <a:r>
              <a:rPr lang="en-US" dirty="0"/>
              <a:t>• In a controlled environment?</a:t>
            </a:r>
          </a:p>
          <a:p>
            <a:r>
              <a:rPr lang="en-US" dirty="0"/>
              <a:t>If the answer to these questions is primarily YES, then more than likely it is correct.</a:t>
            </a:r>
          </a:p>
          <a:p>
            <a:r>
              <a:rPr lang="en-US" dirty="0"/>
              <a:t>If the answer is NO, then we need to understand why not and make appropriate changes.</a:t>
            </a:r>
          </a:p>
          <a:p>
            <a:r>
              <a:rPr lang="en-US" dirty="0"/>
              <a:t>Specific information about assessing and providing the correct workstations, tools and equipment is detailed in the Manufacturing Ergonomics Track.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86</a:t>
            </a:fld>
            <a:endParaRPr lang="en-US"/>
          </a:p>
        </p:txBody>
      </p:sp>
    </p:spTree>
    <p:extLst>
      <p:ext uri="{BB962C8B-B14F-4D97-AF65-F5344CB8AC3E}">
        <p14:creationId xmlns:p14="http://schemas.microsoft.com/office/powerpoint/2010/main" val="21864870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Provide Competency Based Training</a:t>
            </a:r>
          </a:p>
          <a:p>
            <a:r>
              <a:rPr lang="en-US" dirty="0"/>
              <a:t>Providing competency based training is a critical part of the ergonomics process.</a:t>
            </a:r>
          </a:p>
          <a:p>
            <a:r>
              <a:rPr lang="en-US" dirty="0"/>
              <a:t>Results not Achieved?</a:t>
            </a:r>
          </a:p>
          <a:p>
            <a:r>
              <a:rPr lang="en-US" dirty="0"/>
              <a:t>A company spends thousands of dollars on tools, equipment and facility that are ergonomically designed but they don't achieve the desired results. What happened?</a:t>
            </a:r>
          </a:p>
          <a:p>
            <a:r>
              <a:rPr lang="en-US" dirty="0"/>
              <a:t>In many situations the problem is that the workforce doesn't know how to make the most of the tool or equipment or furniture. </a:t>
            </a:r>
          </a:p>
          <a:p>
            <a:r>
              <a:rPr lang="en-US" dirty="0"/>
              <a:t>Two sides of the coin emerge: you need to have the correct item AND you need to know how to use it properly. For the workforce to really get the benefits of ergonomics they need to be able to demonstrate competency in the setup and use of the tool or equipment.</a:t>
            </a:r>
          </a:p>
          <a:p>
            <a:r>
              <a:rPr lang="en-US" dirty="0"/>
              <a:t>To give you an example. A company purchased new fully featured ergonomics office chairs. They were delivered and put into use. A short while later during an ergonomics audit it was determined that no one had adjusted the chairs for their specific needs. </a:t>
            </a:r>
          </a:p>
          <a:p>
            <a:r>
              <a:rPr lang="en-US" dirty="0"/>
              <a:t>They hadn't received any instruction in how to use the chairs - they just sat down and went to work. In fact, a number of individuals reported they actually felt intimidated by the chair and all of its "bells and whistles"!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87</a:t>
            </a:fld>
            <a:endParaRPr lang="en-US"/>
          </a:p>
        </p:txBody>
      </p:sp>
    </p:spTree>
    <p:extLst>
      <p:ext uri="{BB962C8B-B14F-4D97-AF65-F5344CB8AC3E}">
        <p14:creationId xmlns:p14="http://schemas.microsoft.com/office/powerpoint/2010/main" val="30183223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Does practice make perfect?</a:t>
            </a:r>
          </a:p>
          <a:p>
            <a:r>
              <a:rPr lang="en-US" dirty="0"/>
              <a:t>If you want to improve your golf game (or some other physical skill) what do you need to do? Right, you need to practice the new technique to acquire the skill level to advance. How you practice is critical.</a:t>
            </a:r>
          </a:p>
          <a:p>
            <a:r>
              <a:rPr lang="en-US" dirty="0"/>
              <a:t>Vince Lombardi, the famous Green Bay Packers football coach said it well.</a:t>
            </a:r>
          </a:p>
          <a:p>
            <a:r>
              <a:rPr lang="en-US" dirty="0"/>
              <a:t>“Practice does not make perfect. Only perfect practice makes perfect.”</a:t>
            </a:r>
          </a:p>
          <a:p>
            <a:r>
              <a:rPr lang="en-US" dirty="0"/>
              <a:t>He understood the need to practice correctly. If you don’t, you will get really good at doing it incorrectly! That’s why we stress competency-based training approaches. </a:t>
            </a:r>
          </a:p>
          <a:p>
            <a:r>
              <a:rPr lang="en-US" dirty="0"/>
              <a:t>Ergonomics is all about learning new skills; we encourage training sessions that involve a hands-on approach. Over time, with proper feedback and practice, the desired result will be accomplished.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88</a:t>
            </a:fld>
            <a:endParaRPr lang="en-US"/>
          </a:p>
        </p:txBody>
      </p:sp>
    </p:spTree>
    <p:extLst>
      <p:ext uri="{BB962C8B-B14F-4D97-AF65-F5344CB8AC3E}">
        <p14:creationId xmlns:p14="http://schemas.microsoft.com/office/powerpoint/2010/main" val="13067698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Control Exposure to Work Environment</a:t>
            </a:r>
          </a:p>
          <a:p>
            <a:r>
              <a:rPr lang="en-US" dirty="0"/>
              <a:t>Controlling exposure to the work environment including light, noise, temperature and ventilation is the next ergonomics principle. </a:t>
            </a:r>
          </a:p>
          <a:p>
            <a:r>
              <a:rPr lang="en-US" dirty="0"/>
              <a:t>What do you think, can we set the thermostat at a level that everyone will agree to? The goal is to shoot for the middle and let individuals use personal controls based on their needs.</a:t>
            </a:r>
          </a:p>
          <a:p>
            <a:r>
              <a:rPr lang="en-US" dirty="0"/>
              <a:t>In ergonomics we are involved in how the work environment influences performance. Depending on your background and experience you may be well versed in analyzing work environment factors and offering recommendations. If not, make sure you tap into the expertise of other professionals as needed. Here are some basic concepts.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89</a:t>
            </a:fld>
            <a:endParaRPr lang="en-US"/>
          </a:p>
        </p:txBody>
      </p:sp>
    </p:spTree>
    <p:extLst>
      <p:ext uri="{BB962C8B-B14F-4D97-AF65-F5344CB8AC3E}">
        <p14:creationId xmlns:p14="http://schemas.microsoft.com/office/powerpoint/2010/main" val="883696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Critical Question</a:t>
            </a:r>
          </a:p>
          <a:p>
            <a:r>
              <a:rPr lang="en-US" dirty="0"/>
              <a:t>Here is a critical question.</a:t>
            </a:r>
          </a:p>
          <a:p>
            <a:r>
              <a:rPr lang="en-US" dirty="0"/>
              <a:t>Is the ‘JUST RIGHT’ window the same for each person?</a:t>
            </a:r>
          </a:p>
          <a:p>
            <a:r>
              <a:rPr lang="en-US" dirty="0"/>
              <a:t>Or is it true that what may be TOO MUCH for one individual is JUST RIGHT and very acceptable for another? </a:t>
            </a:r>
          </a:p>
          <a:p>
            <a:r>
              <a:rPr lang="en-US" dirty="0"/>
              <a:t>Do other factors influence the ‘JUST RIGHT’ window? Factors like the time of the day, fatigue, workstation design, tools and equipment, training, environmental conditions, supervision - this list can go on and on - also impact the ‘JUST RIGHT’ window.</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a:t>
            </a:fld>
            <a:endParaRPr lang="en-US"/>
          </a:p>
        </p:txBody>
      </p:sp>
    </p:spTree>
    <p:extLst>
      <p:ext uri="{BB962C8B-B14F-4D97-AF65-F5344CB8AC3E}">
        <p14:creationId xmlns:p14="http://schemas.microsoft.com/office/powerpoint/2010/main" val="3450664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Cold</a:t>
            </a:r>
          </a:p>
          <a:p>
            <a:r>
              <a:rPr lang="en-US" dirty="0"/>
              <a:t>Cold environments, tools, or pneumatic tool exhaust may bring about a reduction in tissue sensitivity, manual dexterity, and grip strength. </a:t>
            </a:r>
          </a:p>
          <a:p>
            <a:r>
              <a:rPr lang="en-US" dirty="0"/>
              <a:t>When sensitivity decreases the amount of force exerted to perform a task increases. This requires the individual to perform more work than necessary. </a:t>
            </a:r>
          </a:p>
          <a:p>
            <a:r>
              <a:rPr lang="en-US" dirty="0"/>
              <a:t>Adequate personal protective equipment and appropriate worker rotation (in and out of cold environment) are also effective. </a:t>
            </a:r>
          </a:p>
          <a:p>
            <a:r>
              <a:rPr lang="en-US" dirty="0"/>
              <a:t>Directing tool exhaust away from the user is important for maintaining tissue sensitivity.</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90</a:t>
            </a:fld>
            <a:endParaRPr lang="en-US"/>
          </a:p>
        </p:txBody>
      </p:sp>
    </p:spTree>
    <p:extLst>
      <p:ext uri="{BB962C8B-B14F-4D97-AF65-F5344CB8AC3E}">
        <p14:creationId xmlns:p14="http://schemas.microsoft.com/office/powerpoint/2010/main" val="1590434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Heat</a:t>
            </a:r>
          </a:p>
          <a:p>
            <a:r>
              <a:rPr lang="en-US" dirty="0"/>
              <a:t>Hot environments result in an increase in metabolic demand. Heat may also affect an individual's ability to grasp tools and parts and to manipulate controls due to the effect of perspiration on grasp.</a:t>
            </a:r>
          </a:p>
          <a:p>
            <a:r>
              <a:rPr lang="en-US" dirty="0"/>
              <a:t>When perspiration increases, friction between the hand and the tool decreases. Higher force levels are again required to maintain the integrity of the grasp. Hot and humid environments may also result in the fogging of eye protection, again complicating effective task completion. </a:t>
            </a:r>
          </a:p>
          <a:p>
            <a:r>
              <a:rPr lang="en-US" dirty="0"/>
              <a:t>Adequate ventilation and clothing as well as worker rotation are effective.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91</a:t>
            </a:fld>
            <a:endParaRPr lang="en-US"/>
          </a:p>
        </p:txBody>
      </p:sp>
    </p:spTree>
    <p:extLst>
      <p:ext uri="{BB962C8B-B14F-4D97-AF65-F5344CB8AC3E}">
        <p14:creationId xmlns:p14="http://schemas.microsoft.com/office/powerpoint/2010/main" val="23665600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Air</a:t>
            </a:r>
          </a:p>
          <a:p>
            <a:r>
              <a:rPr lang="en-US" dirty="0"/>
              <a:t>Air temperature, quality, flow and humidity are important to consider.</a:t>
            </a:r>
          </a:p>
          <a:p>
            <a:r>
              <a:rPr lang="en-US" b="1" dirty="0"/>
              <a:t>Temperature</a:t>
            </a:r>
          </a:p>
          <a:p>
            <a:r>
              <a:rPr lang="en-US" dirty="0"/>
              <a:t>• Is the air temperature too cold?  Too hot?</a:t>
            </a:r>
          </a:p>
          <a:p>
            <a:r>
              <a:rPr lang="en-US" dirty="0"/>
              <a:t>• Is it too humid in the workplace?</a:t>
            </a:r>
          </a:p>
          <a:p>
            <a:r>
              <a:rPr lang="en-US" dirty="0"/>
              <a:t>• Are radiant heat sources placed near any work stations?</a:t>
            </a:r>
          </a:p>
          <a:p>
            <a:r>
              <a:rPr lang="en-US" dirty="0"/>
              <a:t>• Are there rapid changes in temperature in the work environment?</a:t>
            </a:r>
          </a:p>
          <a:p>
            <a:r>
              <a:rPr lang="en-US" b="1" dirty="0"/>
              <a:t>Quality</a:t>
            </a:r>
          </a:p>
          <a:p>
            <a:r>
              <a:rPr lang="en-US" dirty="0"/>
              <a:t>• Is there so much air contaminant in the process that it settles on displays, making them difficult to see? </a:t>
            </a:r>
          </a:p>
          <a:p>
            <a:r>
              <a:rPr lang="en-US" dirty="0"/>
              <a:t>• Are suspended dust, mists and other particulates present in the air?</a:t>
            </a:r>
          </a:p>
          <a:p>
            <a:r>
              <a:rPr lang="en-US" b="1" dirty="0"/>
              <a:t>Flow</a:t>
            </a:r>
            <a:r>
              <a:rPr lang="en-US" dirty="0"/>
              <a:t> </a:t>
            </a:r>
          </a:p>
          <a:p>
            <a:r>
              <a:rPr lang="en-US" dirty="0"/>
              <a:t>• Is air circulation too low?</a:t>
            </a:r>
          </a:p>
          <a:p>
            <a:r>
              <a:rPr lang="en-US" dirty="0"/>
              <a:t>• Is there too much air movement?</a:t>
            </a:r>
          </a:p>
          <a:p>
            <a:r>
              <a:rPr lang="en-US" dirty="0"/>
              <a:t>• Are workers exposed to rapid environmental changes?</a:t>
            </a:r>
          </a:p>
          <a:p>
            <a:r>
              <a:rPr lang="en-US" b="1" dirty="0"/>
              <a:t>Humidity</a:t>
            </a:r>
          </a:p>
          <a:p>
            <a:r>
              <a:rPr lang="en-US" dirty="0"/>
              <a:t>• Is the humidity frequently uncomfortable enough to interfere with the job? </a:t>
            </a:r>
          </a:p>
          <a:p>
            <a:r>
              <a:rPr lang="en-US" dirty="0"/>
              <a:t>• Are there wet locations that may produce shock hazards for work with electrically powered equipment?</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92</a:t>
            </a:fld>
            <a:endParaRPr lang="en-US"/>
          </a:p>
        </p:txBody>
      </p:sp>
    </p:spTree>
    <p:extLst>
      <p:ext uri="{BB962C8B-B14F-4D97-AF65-F5344CB8AC3E}">
        <p14:creationId xmlns:p14="http://schemas.microsoft.com/office/powerpoint/2010/main" val="32291497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Noise</a:t>
            </a:r>
          </a:p>
          <a:p>
            <a:r>
              <a:rPr lang="en-US" dirty="0"/>
              <a:t>Noise is any unwanted sound. One person's music may be another person's noise. Potentially damaging noise is frequently encountered in work environments. </a:t>
            </a:r>
          </a:p>
          <a:p>
            <a:r>
              <a:rPr lang="en-US" dirty="0"/>
              <a:t>High noise levels can drastically impede effective communication in the workplace. Concentration is affected, negatively influencing productivity. Noise has also been blamed for excessive fatigue.</a:t>
            </a:r>
          </a:p>
          <a:p>
            <a:r>
              <a:rPr lang="en-US" dirty="0"/>
              <a:t>Noise has basic components of frequency, level, and duration. Frequency, or pitch, is measured in Hertz (Hz), or cycles per second; the higher the frequency, the higher the pitch. The range of human hearing is 20 Hz to 20 kHz. Noise is measured in decibels (dB) and is perceived as loudness.</a:t>
            </a:r>
          </a:p>
          <a:p>
            <a:r>
              <a:rPr lang="en-US" dirty="0"/>
              <a:t>For example:</a:t>
            </a:r>
          </a:p>
          <a:p>
            <a:r>
              <a:rPr lang="en-US" dirty="0"/>
              <a:t>• 60 dB - social conversation.</a:t>
            </a:r>
          </a:p>
          <a:p>
            <a:r>
              <a:rPr lang="en-US" dirty="0"/>
              <a:t>• 80 dB - conversing in loud noise less than one foot away.</a:t>
            </a:r>
          </a:p>
          <a:p>
            <a:r>
              <a:rPr lang="en-US" dirty="0"/>
              <a:t>• 105 dB - jet engine.</a:t>
            </a:r>
          </a:p>
          <a:p>
            <a:r>
              <a:rPr lang="en-US" dirty="0"/>
              <a:t>• 150 dB - reduced visual acuity, chest wall vibration, "gagging" sensation.</a:t>
            </a:r>
          </a:p>
          <a:p>
            <a:r>
              <a:rPr lang="en-US" dirty="0"/>
              <a:t>Sounds may have a very short duration, such as the crack of a rifle, or a long duration, such as the engine of an industrial generator. </a:t>
            </a:r>
          </a:p>
          <a:p>
            <a:endParaRPr lang="en-US" dirty="0"/>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93</a:t>
            </a:fld>
            <a:endParaRPr lang="en-US"/>
          </a:p>
        </p:txBody>
      </p:sp>
    </p:spTree>
    <p:extLst>
      <p:ext uri="{BB962C8B-B14F-4D97-AF65-F5344CB8AC3E}">
        <p14:creationId xmlns:p14="http://schemas.microsoft.com/office/powerpoint/2010/main" val="4013909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Noise Abatement</a:t>
            </a:r>
          </a:p>
          <a:p>
            <a:r>
              <a:rPr lang="en-US" dirty="0"/>
              <a:t>Because noise is essentially another form of vibration, intervention strategies are similar to those for the control of vibration. </a:t>
            </a:r>
          </a:p>
          <a:p>
            <a:r>
              <a:rPr lang="en-US" dirty="0"/>
              <a:t>Controlling noise at its source is always the best possible solution. For example, replacing noisy printers with laser printers can be effective in office environments.</a:t>
            </a:r>
          </a:p>
          <a:p>
            <a:r>
              <a:rPr lang="en-US" dirty="0"/>
              <a:t>If it is not possible to control the source of the noise, changing its path can also control it. Use acoustical sound barriers, enclosures, and sound absorbing tiles and carpet.</a:t>
            </a:r>
          </a:p>
          <a:p>
            <a:r>
              <a:rPr lang="en-US" dirty="0"/>
              <a:t>Noise - Questions</a:t>
            </a:r>
          </a:p>
          <a:p>
            <a:r>
              <a:rPr lang="en-US" dirty="0"/>
              <a:t>• Is there so much process noise that hearing loss could occur?</a:t>
            </a:r>
          </a:p>
          <a:p>
            <a:r>
              <a:rPr lang="en-US" dirty="0"/>
              <a:t>• Is there so much noise that it interferes with speech or audible signals of various kinds?</a:t>
            </a:r>
          </a:p>
          <a:p>
            <a:r>
              <a:rPr lang="en-US" dirty="0"/>
              <a:t>• Are there noise levels that interfere with conversation or performing the job?</a:t>
            </a:r>
          </a:p>
          <a:p>
            <a:r>
              <a:rPr lang="en-US" dirty="0"/>
              <a:t>Refer to the </a:t>
            </a:r>
            <a:r>
              <a:rPr lang="en-US" b="1" dirty="0"/>
              <a:t>Environment Checklist i</a:t>
            </a:r>
            <a:r>
              <a:rPr lang="en-US" dirty="0"/>
              <a:t>n the </a:t>
            </a:r>
            <a:r>
              <a:rPr lang="en-US" b="1" dirty="0"/>
              <a:t>Ergonomics Design Guidelines Track </a:t>
            </a:r>
            <a:r>
              <a:rPr lang="en-US" dirty="0"/>
              <a:t>for more information.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94</a:t>
            </a:fld>
            <a:endParaRPr lang="en-US"/>
          </a:p>
        </p:txBody>
      </p:sp>
    </p:spTree>
    <p:extLst>
      <p:ext uri="{BB962C8B-B14F-4D97-AF65-F5344CB8AC3E}">
        <p14:creationId xmlns:p14="http://schemas.microsoft.com/office/powerpoint/2010/main" val="3307631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Promote Health and Wellness!</a:t>
            </a:r>
          </a:p>
          <a:p>
            <a:r>
              <a:rPr lang="en-US" dirty="0"/>
              <a:t>Here is a question for all of us. </a:t>
            </a:r>
          </a:p>
          <a:p>
            <a:r>
              <a:rPr lang="en-US" dirty="0"/>
              <a:t>“What is the most important tool we all own?”</a:t>
            </a:r>
          </a:p>
          <a:p>
            <a:r>
              <a:rPr lang="en-US" dirty="0"/>
              <a:t>Of course, the answer is.</a:t>
            </a:r>
          </a:p>
          <a:p>
            <a:r>
              <a:rPr lang="en-US" dirty="0"/>
              <a:t>“The most important tool we all have is ourselves; our minds and our bodies; in other words, our physical and mental health.”</a:t>
            </a:r>
          </a:p>
          <a:p>
            <a:r>
              <a:rPr lang="en-US" dirty="0"/>
              <a:t>As health and safety professionals we have valuable information and can play an important role in promoting health and wellness in the workplace.</a:t>
            </a:r>
          </a:p>
          <a:p>
            <a:r>
              <a:rPr lang="en-US" b="1" dirty="0"/>
              <a:t>Health and Wellness Factors</a:t>
            </a:r>
          </a:p>
          <a:p>
            <a:r>
              <a:rPr lang="en-US" dirty="0"/>
              <a:t>Our goal is to provide a workplace where regular health and wellness concepts and practices are built into the course of doing business. Health and wellness factors include:</a:t>
            </a:r>
          </a:p>
          <a:p>
            <a:r>
              <a:rPr lang="en-US" dirty="0"/>
              <a:t>• Diet and nutrition</a:t>
            </a:r>
          </a:p>
          <a:p>
            <a:r>
              <a:rPr lang="en-US" dirty="0"/>
              <a:t>• Body weight control</a:t>
            </a:r>
          </a:p>
          <a:p>
            <a:r>
              <a:rPr lang="en-US" dirty="0"/>
              <a:t>• Stress management</a:t>
            </a:r>
          </a:p>
          <a:p>
            <a:r>
              <a:rPr lang="en-US" dirty="0"/>
              <a:t>• Smoking cessation</a:t>
            </a:r>
          </a:p>
          <a:p>
            <a:r>
              <a:rPr lang="en-US" dirty="0"/>
              <a:t>• Blood pressure control</a:t>
            </a:r>
          </a:p>
          <a:p>
            <a:r>
              <a:rPr lang="en-US" dirty="0"/>
              <a:t>• Fluid intake - don’t get dehydrated </a:t>
            </a:r>
          </a:p>
          <a:p>
            <a:r>
              <a:rPr lang="en-US" dirty="0"/>
              <a:t>• Adequate rest/sleep </a:t>
            </a:r>
          </a:p>
          <a:p>
            <a:r>
              <a:rPr lang="en-US" dirty="0"/>
              <a:t>Movement to control fatigue</a:t>
            </a:r>
          </a:p>
          <a:p>
            <a:r>
              <a:rPr lang="en-US" dirty="0"/>
              <a:t>We recognize movement helps to control fatigue by relieving awkward and sustained positions and promoting circulation to the body's tissues. </a:t>
            </a:r>
          </a:p>
          <a:p>
            <a:r>
              <a:rPr lang="en-US" dirty="0"/>
              <a:t>Who has dogs or cats at home? When they first get up from a little nap what is the first thing they do? They stretch!</a:t>
            </a:r>
          </a:p>
          <a:p>
            <a:r>
              <a:rPr lang="en-US" dirty="0"/>
              <a:t>We also have an instinctive need to move . . . we just need to pay attention to it. Promote movement in the workplace!</a:t>
            </a:r>
          </a:p>
          <a:p>
            <a:r>
              <a:rPr lang="en-US" dirty="0"/>
              <a:t>Health and wellness is an important ergonomics principle and fits well within our purview as health care and safety professionals.</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95</a:t>
            </a:fld>
            <a:endParaRPr lang="en-US"/>
          </a:p>
        </p:txBody>
      </p:sp>
    </p:spTree>
    <p:extLst>
      <p:ext uri="{BB962C8B-B14F-4D97-AF65-F5344CB8AC3E}">
        <p14:creationId xmlns:p14="http://schemas.microsoft.com/office/powerpoint/2010/main" val="13091271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100% Correct the First Time? </a:t>
            </a:r>
          </a:p>
          <a:p>
            <a:r>
              <a:rPr lang="en-US" dirty="0"/>
              <a:t>In your experience does any new process work 100% correctly out of the gate? </a:t>
            </a:r>
          </a:p>
          <a:p>
            <a:r>
              <a:rPr lang="en-US" dirty="0"/>
              <a:t>Even with the best up-front planning there will be unintended consequences, something will vary from the plan. This is why providing on-going feedback as part of the follow-up process is so critical. </a:t>
            </a:r>
          </a:p>
          <a:p>
            <a:r>
              <a:rPr lang="en-US" dirty="0"/>
              <a:t>Schedule formal follow-up sessions at regularly intervals; for example, one week post-implementation and then one month, six months and one year. </a:t>
            </a:r>
          </a:p>
          <a:p>
            <a:r>
              <a:rPr lang="en-US" dirty="0"/>
              <a:t>Document the outcome of the follow-up, very importantly alleviate the issues identified in a timely manner and publicize the lessons learned. </a:t>
            </a:r>
          </a:p>
          <a:p>
            <a:r>
              <a:rPr lang="en-US" b="1" dirty="0"/>
              <a:t>Continuous Process Improvement and Ergonomics</a:t>
            </a:r>
          </a:p>
          <a:p>
            <a:r>
              <a:rPr lang="en-US" dirty="0"/>
              <a:t>Applying ergonomics principles to the overall continuous process improvement effort is integral to the success of the process. </a:t>
            </a:r>
          </a:p>
          <a:p>
            <a:r>
              <a:rPr lang="en-US" dirty="0"/>
              <a:t>Ergonomics, when focused on optimizing performance –enhancing safety and quality and productivity – is made stronger when on-going feedback and follow-up is performed.</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96</a:t>
            </a:fld>
            <a:endParaRPr lang="en-US"/>
          </a:p>
        </p:txBody>
      </p:sp>
    </p:spTree>
    <p:extLst>
      <p:ext uri="{BB962C8B-B14F-4D97-AF65-F5344CB8AC3E}">
        <p14:creationId xmlns:p14="http://schemas.microsoft.com/office/powerpoint/2010/main" val="2855490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found ergonomics to be a potent tool! When the principles of ergonomics are applied the outcome is demonstrated improvements in quality, productivity, health and safety!</a:t>
            </a:r>
          </a:p>
          <a:p>
            <a:r>
              <a:rPr lang="en-US" dirty="0"/>
              <a:t>I hope the information has been helpful to you.</a:t>
            </a:r>
          </a:p>
          <a:p>
            <a:r>
              <a:rPr lang="en-US" dirty="0"/>
              <a:t>Thanks for your time and attention!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97</a:t>
            </a:fld>
            <a:endParaRPr lang="en-US"/>
          </a:p>
        </p:txBody>
      </p:sp>
    </p:spTree>
    <p:extLst>
      <p:ext uri="{BB962C8B-B14F-4D97-AF65-F5344CB8AC3E}">
        <p14:creationId xmlns:p14="http://schemas.microsoft.com/office/powerpoint/2010/main" val="29564407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Background and Experience</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98</a:t>
            </a:fld>
            <a:endParaRPr lang="en-US"/>
          </a:p>
        </p:txBody>
      </p:sp>
    </p:spTree>
    <p:extLst>
      <p:ext uri="{BB962C8B-B14F-4D97-AF65-F5344CB8AC3E}">
        <p14:creationId xmlns:p14="http://schemas.microsoft.com/office/powerpoint/2010/main" val="24443584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Menu</a:t>
            </a:r>
          </a:p>
        </p:txBody>
      </p:sp>
      <p:sp>
        <p:nvSpPr>
          <p:cNvPr id="4" name="Slide Number Placeholder 3"/>
          <p:cNvSpPr>
            <a:spLocks noGrp="1"/>
          </p:cNvSpPr>
          <p:nvPr>
            <p:ph type="sldNum" sz="quarter" idx="5"/>
          </p:nvPr>
        </p:nvSpPr>
        <p:spPr/>
        <p:txBody>
          <a:bodyPr/>
          <a:lstStyle/>
          <a:p>
            <a:fld id="{F0F11A6B-229E-4B8B-B876-53D5B7CFA63D}" type="slidenum">
              <a:rPr lang="en-US" smtClean="0"/>
              <a:t>99</a:t>
            </a:fld>
            <a:endParaRPr lang="en-US"/>
          </a:p>
        </p:txBody>
      </p:sp>
    </p:spTree>
    <p:extLst>
      <p:ext uri="{BB962C8B-B14F-4D97-AF65-F5344CB8AC3E}">
        <p14:creationId xmlns:p14="http://schemas.microsoft.com/office/powerpoint/2010/main" val="324687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780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ext  Picture over Pictur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78264A3-47F8-427F-A125-CC23CB685034}"/>
              </a:ext>
            </a:extLst>
          </p:cNvPr>
          <p:cNvSpPr>
            <a:spLocks noGrp="1"/>
          </p:cNvSpPr>
          <p:nvPr>
            <p:ph type="pic" sz="quarter" idx="11"/>
          </p:nvPr>
        </p:nvSpPr>
        <p:spPr>
          <a:xfrm>
            <a:off x="6563602" y="990600"/>
            <a:ext cx="5399798" cy="2651760"/>
          </a:xfrm>
          <a:prstGeom prst="rect">
            <a:avLst/>
          </a:prstGeom>
          <a:effectLst/>
        </p:spPr>
        <p:txBody>
          <a:bodyPr/>
          <a:lstStyle>
            <a:lvl1pPr marL="0" indent="0">
              <a:buFontTx/>
              <a:buNone/>
              <a:defRPr>
                <a:solidFill>
                  <a:srgbClr val="539DA6"/>
                </a:solidFill>
              </a:defRPr>
            </a:lvl1pPr>
          </a:lstStyle>
          <a:p>
            <a:endParaRPr lang="en-US" dirty="0"/>
          </a:p>
        </p:txBody>
      </p:sp>
      <p:sp>
        <p:nvSpPr>
          <p:cNvPr id="7" name="Picture Placeholder 5">
            <a:extLst>
              <a:ext uri="{FF2B5EF4-FFF2-40B4-BE49-F238E27FC236}">
                <a16:creationId xmlns:a16="http://schemas.microsoft.com/office/drawing/2014/main" id="{CD591B93-7A6E-4020-996C-802541293B1C}"/>
              </a:ext>
            </a:extLst>
          </p:cNvPr>
          <p:cNvSpPr>
            <a:spLocks noGrp="1"/>
          </p:cNvSpPr>
          <p:nvPr>
            <p:ph type="pic" sz="quarter" idx="14"/>
          </p:nvPr>
        </p:nvSpPr>
        <p:spPr>
          <a:xfrm>
            <a:off x="6563602" y="3794760"/>
            <a:ext cx="5399798" cy="2651760"/>
          </a:xfrm>
          <a:prstGeom prst="rect">
            <a:avLst/>
          </a:prstGeom>
          <a:effectLst/>
        </p:spPr>
        <p:txBody>
          <a:bodyPr/>
          <a:lstStyle>
            <a:lvl1pPr marL="0" indent="0">
              <a:buFontTx/>
              <a:buNone/>
              <a:defRPr>
                <a:solidFill>
                  <a:srgbClr val="539DA6"/>
                </a:solidFill>
              </a:defRPr>
            </a:lvl1pPr>
          </a:lstStyle>
          <a:p>
            <a:endParaRPr lang="en-US" dirty="0"/>
          </a:p>
        </p:txBody>
      </p:sp>
      <p:sp>
        <p:nvSpPr>
          <p:cNvPr id="6" name="Text Placeholder 9">
            <a:extLst>
              <a:ext uri="{FF2B5EF4-FFF2-40B4-BE49-F238E27FC236}">
                <a16:creationId xmlns:a16="http://schemas.microsoft.com/office/drawing/2014/main" id="{1C9D3224-C1D6-467A-8FE1-C47F565FEFFD}"/>
              </a:ext>
            </a:extLst>
          </p:cNvPr>
          <p:cNvSpPr>
            <a:spLocks noGrp="1"/>
          </p:cNvSpPr>
          <p:nvPr>
            <p:ph type="body" sz="quarter" idx="15"/>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8" name="Text Placeholder 3">
            <a:extLst>
              <a:ext uri="{FF2B5EF4-FFF2-40B4-BE49-F238E27FC236}">
                <a16:creationId xmlns:a16="http://schemas.microsoft.com/office/drawing/2014/main" id="{A5B4C036-C372-455A-A14B-140389B77DAE}"/>
              </a:ext>
            </a:extLst>
          </p:cNvPr>
          <p:cNvSpPr>
            <a:spLocks noGrp="1"/>
          </p:cNvSpPr>
          <p:nvPr>
            <p:ph type="body" sz="quarter" idx="10"/>
          </p:nvPr>
        </p:nvSpPr>
        <p:spPr>
          <a:xfrm>
            <a:off x="1079915" y="861789"/>
            <a:ext cx="5399798" cy="5814782"/>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7309084"/>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over pic pic">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591B93-7A6E-4020-996C-802541293B1C}"/>
              </a:ext>
            </a:extLst>
          </p:cNvPr>
          <p:cNvSpPr>
            <a:spLocks noGrp="1"/>
          </p:cNvSpPr>
          <p:nvPr>
            <p:ph type="pic" sz="quarter" idx="14"/>
          </p:nvPr>
        </p:nvSpPr>
        <p:spPr>
          <a:xfrm>
            <a:off x="1066801" y="3200400"/>
            <a:ext cx="3459479" cy="3429000"/>
          </a:xfrm>
          <a:prstGeom prst="rect">
            <a:avLst/>
          </a:prstGeom>
          <a:effectLst/>
        </p:spPr>
        <p:txBody>
          <a:bodyPr/>
          <a:lstStyle>
            <a:lvl1pPr marL="0" indent="0">
              <a:buFontTx/>
              <a:buNone/>
              <a:defRPr/>
            </a:lvl1pPr>
          </a:lstStyle>
          <a:p>
            <a:endParaRPr lang="en-US" dirty="0"/>
          </a:p>
        </p:txBody>
      </p:sp>
      <p:sp>
        <p:nvSpPr>
          <p:cNvPr id="8" name="Picture Placeholder 5">
            <a:extLst>
              <a:ext uri="{FF2B5EF4-FFF2-40B4-BE49-F238E27FC236}">
                <a16:creationId xmlns:a16="http://schemas.microsoft.com/office/drawing/2014/main" id="{A2AD6480-0B0C-42CF-B83E-12D7BEE28E7E}"/>
              </a:ext>
            </a:extLst>
          </p:cNvPr>
          <p:cNvSpPr>
            <a:spLocks noGrp="1"/>
          </p:cNvSpPr>
          <p:nvPr>
            <p:ph type="pic" sz="quarter" idx="15"/>
          </p:nvPr>
        </p:nvSpPr>
        <p:spPr>
          <a:xfrm>
            <a:off x="4838700" y="3200400"/>
            <a:ext cx="3383280" cy="3429000"/>
          </a:xfrm>
          <a:prstGeom prst="rect">
            <a:avLst/>
          </a:prstGeom>
          <a:effectLst/>
        </p:spPr>
        <p:txBody>
          <a:bodyPr/>
          <a:lstStyle>
            <a:lvl1pPr marL="0" indent="0">
              <a:buFontTx/>
              <a:buNone/>
              <a:defRPr/>
            </a:lvl1pPr>
          </a:lstStyle>
          <a:p>
            <a:endParaRPr lang="en-US" dirty="0"/>
          </a:p>
        </p:txBody>
      </p:sp>
      <p:sp>
        <p:nvSpPr>
          <p:cNvPr id="6" name="Picture Placeholder 5">
            <a:extLst>
              <a:ext uri="{FF2B5EF4-FFF2-40B4-BE49-F238E27FC236}">
                <a16:creationId xmlns:a16="http://schemas.microsoft.com/office/drawing/2014/main" id="{47ACC212-DB27-4190-A077-117CE2BAE108}"/>
              </a:ext>
            </a:extLst>
          </p:cNvPr>
          <p:cNvSpPr>
            <a:spLocks noGrp="1"/>
          </p:cNvSpPr>
          <p:nvPr>
            <p:ph type="pic" sz="quarter" idx="16"/>
          </p:nvPr>
        </p:nvSpPr>
        <p:spPr>
          <a:xfrm>
            <a:off x="8534400" y="3176954"/>
            <a:ext cx="3383280" cy="3429000"/>
          </a:xfrm>
          <a:prstGeom prst="rect">
            <a:avLst/>
          </a:prstGeom>
          <a:effectLst/>
        </p:spPr>
        <p:txBody>
          <a:bodyPr/>
          <a:lstStyle>
            <a:lvl1pPr marL="0" indent="0">
              <a:buFontTx/>
              <a:buNone/>
              <a:defRPr/>
            </a:lvl1pPr>
          </a:lstStyle>
          <a:p>
            <a:endParaRPr lang="en-US" dirty="0"/>
          </a:p>
        </p:txBody>
      </p:sp>
      <p:sp>
        <p:nvSpPr>
          <p:cNvPr id="9" name="Text Placeholder 9">
            <a:extLst>
              <a:ext uri="{FF2B5EF4-FFF2-40B4-BE49-F238E27FC236}">
                <a16:creationId xmlns:a16="http://schemas.microsoft.com/office/drawing/2014/main" id="{30D16DF9-5063-40D4-B8A0-7E4F5BD5F05E}"/>
              </a:ext>
            </a:extLst>
          </p:cNvPr>
          <p:cNvSpPr>
            <a:spLocks noGrp="1"/>
          </p:cNvSpPr>
          <p:nvPr>
            <p:ph type="body" sz="quarter" idx="17"/>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DC2B7D58-86F6-4C0D-8C5C-5F5CE2C1B2AC}"/>
              </a:ext>
            </a:extLst>
          </p:cNvPr>
          <p:cNvSpPr>
            <a:spLocks noGrp="1"/>
          </p:cNvSpPr>
          <p:nvPr>
            <p:ph type="body" sz="quarter" idx="10"/>
          </p:nvPr>
        </p:nvSpPr>
        <p:spPr>
          <a:xfrm>
            <a:off x="1079501" y="861789"/>
            <a:ext cx="10939780" cy="2135411"/>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980367"/>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Pic over pic over pic">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5"/>
            <a:ext cx="5513483" cy="1664750"/>
          </a:xfrm>
          <a:prstGeom prst="rect">
            <a:avLst/>
          </a:prstGeom>
          <a:effectLst/>
        </p:spPr>
        <p:txBody>
          <a:bodyPr/>
          <a:lstStyle>
            <a:lvl1pPr marL="0" indent="0">
              <a:buFontTx/>
              <a:buNone/>
              <a:defRPr/>
            </a:lvl1pPr>
          </a:lstStyle>
          <a:p>
            <a:endParaRPr lang="en-US" dirty="0"/>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509791" y="2864233"/>
            <a:ext cx="5513483" cy="1809893"/>
          </a:xfrm>
          <a:prstGeom prst="rect">
            <a:avLst/>
          </a:prstGeom>
          <a:effectLst/>
        </p:spPr>
        <p:txBody>
          <a:bodyPr/>
          <a:lstStyle>
            <a:lvl1pPr marL="0" indent="0">
              <a:buFontTx/>
              <a:buNone/>
              <a:defRPr/>
            </a:lvl1pPr>
          </a:lstStyle>
          <a:p>
            <a:endParaRPr lang="en-US" dirty="0"/>
          </a:p>
        </p:txBody>
      </p:sp>
      <p:sp>
        <p:nvSpPr>
          <p:cNvPr id="7" name="Picture Placeholder 5">
            <a:extLst>
              <a:ext uri="{FF2B5EF4-FFF2-40B4-BE49-F238E27FC236}">
                <a16:creationId xmlns:a16="http://schemas.microsoft.com/office/drawing/2014/main" id="{7BD54BD1-4EF0-4393-AE40-7DA070CE12A9}"/>
              </a:ext>
            </a:extLst>
          </p:cNvPr>
          <p:cNvSpPr>
            <a:spLocks noGrp="1"/>
          </p:cNvSpPr>
          <p:nvPr>
            <p:ph type="pic" sz="quarter" idx="14"/>
          </p:nvPr>
        </p:nvSpPr>
        <p:spPr>
          <a:xfrm>
            <a:off x="6509790" y="4866678"/>
            <a:ext cx="5513483" cy="1809893"/>
          </a:xfrm>
          <a:prstGeom prst="rect">
            <a:avLst/>
          </a:prstGeom>
          <a:effectLst/>
        </p:spPr>
        <p:txBody>
          <a:bodyPr/>
          <a:lstStyle>
            <a:lvl1pPr marL="0" indent="0">
              <a:buFontTx/>
              <a:buNone/>
              <a:defRPr/>
            </a:lvl1pPr>
          </a:lstStyle>
          <a:p>
            <a:endParaRPr lang="en-US" dirty="0"/>
          </a:p>
        </p:txBody>
      </p:sp>
      <p:sp>
        <p:nvSpPr>
          <p:cNvPr id="8" name="Text Placeholder 9">
            <a:extLst>
              <a:ext uri="{FF2B5EF4-FFF2-40B4-BE49-F238E27FC236}">
                <a16:creationId xmlns:a16="http://schemas.microsoft.com/office/drawing/2014/main" id="{7A5FCC74-C22B-4617-B8BA-CEA39A53D4D4}"/>
              </a:ext>
            </a:extLst>
          </p:cNvPr>
          <p:cNvSpPr>
            <a:spLocks noGrp="1"/>
          </p:cNvSpPr>
          <p:nvPr>
            <p:ph type="body" sz="quarter" idx="17"/>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7B335D83-88C5-4B78-A0A9-0D2E6DEA3259}"/>
              </a:ext>
            </a:extLst>
          </p:cNvPr>
          <p:cNvSpPr>
            <a:spLocks noGrp="1"/>
          </p:cNvSpPr>
          <p:nvPr>
            <p:ph type="body" sz="quarter" idx="10"/>
          </p:nvPr>
        </p:nvSpPr>
        <p:spPr>
          <a:xfrm>
            <a:off x="1079501" y="861789"/>
            <a:ext cx="5208177" cy="5814782"/>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505995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2 Pic over 2 pic">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077991" y="991364"/>
            <a:ext cx="2888209" cy="2704336"/>
          </a:xfrm>
          <a:prstGeom prst="rect">
            <a:avLst/>
          </a:prstGeom>
          <a:effectLst/>
        </p:spPr>
        <p:txBody>
          <a:bodyPr/>
          <a:lstStyle>
            <a:lvl1pPr marL="0" indent="0">
              <a:buFontTx/>
              <a:buNone/>
              <a:defRPr/>
            </a:lvl1pPr>
          </a:lstStyle>
          <a:p>
            <a:endParaRPr lang="en-US" dirty="0"/>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077991" y="3874264"/>
            <a:ext cx="2888210" cy="2704336"/>
          </a:xfrm>
          <a:prstGeom prst="rect">
            <a:avLst/>
          </a:prstGeom>
          <a:effectLst/>
        </p:spPr>
        <p:txBody>
          <a:bodyPr/>
          <a:lstStyle>
            <a:lvl1pPr marL="0" indent="0">
              <a:buFontTx/>
              <a:buNone/>
              <a:defRPr/>
            </a:lvl1pPr>
          </a:lstStyle>
          <a:p>
            <a:endParaRPr lang="en-US" dirty="0"/>
          </a:p>
        </p:txBody>
      </p:sp>
      <p:sp>
        <p:nvSpPr>
          <p:cNvPr id="7" name="Picture Placeholder 5">
            <a:extLst>
              <a:ext uri="{FF2B5EF4-FFF2-40B4-BE49-F238E27FC236}">
                <a16:creationId xmlns:a16="http://schemas.microsoft.com/office/drawing/2014/main" id="{59DD7B2E-310B-4876-9B53-756F0F5DBA5C}"/>
              </a:ext>
            </a:extLst>
          </p:cNvPr>
          <p:cNvSpPr>
            <a:spLocks noGrp="1"/>
          </p:cNvSpPr>
          <p:nvPr>
            <p:ph type="pic" sz="quarter" idx="14"/>
          </p:nvPr>
        </p:nvSpPr>
        <p:spPr>
          <a:xfrm>
            <a:off x="9135067" y="991364"/>
            <a:ext cx="2888208" cy="2704336"/>
          </a:xfrm>
          <a:prstGeom prst="rect">
            <a:avLst/>
          </a:prstGeom>
          <a:effectLst/>
        </p:spPr>
        <p:txBody>
          <a:bodyPr/>
          <a:lstStyle>
            <a:lvl1pPr marL="0" indent="0">
              <a:buFontTx/>
              <a:buNone/>
              <a:defRPr/>
            </a:lvl1pPr>
          </a:lstStyle>
          <a:p>
            <a:endParaRPr lang="en-US" dirty="0"/>
          </a:p>
        </p:txBody>
      </p:sp>
      <p:sp>
        <p:nvSpPr>
          <p:cNvPr id="8" name="Picture Placeholder 5">
            <a:extLst>
              <a:ext uri="{FF2B5EF4-FFF2-40B4-BE49-F238E27FC236}">
                <a16:creationId xmlns:a16="http://schemas.microsoft.com/office/drawing/2014/main" id="{49C24A8B-EC69-4AF6-AC74-8E64C5872ECA}"/>
              </a:ext>
            </a:extLst>
          </p:cNvPr>
          <p:cNvSpPr>
            <a:spLocks noGrp="1"/>
          </p:cNvSpPr>
          <p:nvPr>
            <p:ph type="pic" sz="quarter" idx="15"/>
          </p:nvPr>
        </p:nvSpPr>
        <p:spPr>
          <a:xfrm>
            <a:off x="9135066" y="3874264"/>
            <a:ext cx="2888209" cy="2704336"/>
          </a:xfrm>
          <a:prstGeom prst="rect">
            <a:avLst/>
          </a:prstGeom>
          <a:effectLst/>
        </p:spPr>
        <p:txBody>
          <a:bodyPr/>
          <a:lstStyle>
            <a:lvl1pPr marL="0" indent="0">
              <a:buFontTx/>
              <a:buNone/>
              <a:defRPr/>
            </a:lvl1pPr>
          </a:lstStyle>
          <a:p>
            <a:endParaRPr lang="en-US" dirty="0"/>
          </a:p>
        </p:txBody>
      </p:sp>
      <p:sp>
        <p:nvSpPr>
          <p:cNvPr id="9" name="Text Placeholder 3">
            <a:extLst>
              <a:ext uri="{FF2B5EF4-FFF2-40B4-BE49-F238E27FC236}">
                <a16:creationId xmlns:a16="http://schemas.microsoft.com/office/drawing/2014/main" id="{E5EFD977-6C4D-46B1-809D-9BA90456E33D}"/>
              </a:ext>
            </a:extLst>
          </p:cNvPr>
          <p:cNvSpPr>
            <a:spLocks noGrp="1"/>
          </p:cNvSpPr>
          <p:nvPr>
            <p:ph type="body" sz="quarter" idx="10"/>
          </p:nvPr>
        </p:nvSpPr>
        <p:spPr>
          <a:xfrm>
            <a:off x="1079501" y="861789"/>
            <a:ext cx="4829623" cy="5850096"/>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F730E77A-D3EF-4314-8F74-A89B2541328D}"/>
              </a:ext>
            </a:extLst>
          </p:cNvPr>
          <p:cNvSpPr>
            <a:spLocks noGrp="1"/>
          </p:cNvSpPr>
          <p:nvPr>
            <p:ph type="body" sz="quarter" idx="17"/>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9320932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Layou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079501" y="861789"/>
            <a:ext cx="5349412" cy="5814782"/>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5422900"/>
          </a:xfrm>
          <a:prstGeom prst="rect">
            <a:avLst/>
          </a:prstGeom>
          <a:effectLst/>
        </p:spPr>
        <p:txBody>
          <a:bodyPr/>
          <a:lstStyle>
            <a:lvl1pPr marL="0" indent="0">
              <a:buFontTx/>
              <a:buNone/>
              <a:defRPr>
                <a:solidFill>
                  <a:srgbClr val="539DA6"/>
                </a:solidFill>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162465123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ver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1092201" y="3091889"/>
            <a:ext cx="10832578" cy="3534379"/>
          </a:xfrm>
          <a:prstGeom prst="rect">
            <a:avLst/>
          </a:prstGeom>
          <a:effectLst/>
        </p:spPr>
        <p:txBody>
          <a:bodyPr/>
          <a:lstStyle>
            <a:lvl1pPr marL="0" indent="0">
              <a:buFontTx/>
              <a:buNone/>
              <a:defRPr/>
            </a:lvl1pPr>
          </a:lstStyle>
          <a:p>
            <a:endParaRPr lang="en-US" dirty="0"/>
          </a:p>
        </p:txBody>
      </p:sp>
      <p:sp>
        <p:nvSpPr>
          <p:cNvPr id="7" name="Text Placeholder 9">
            <a:extLst>
              <a:ext uri="{FF2B5EF4-FFF2-40B4-BE49-F238E27FC236}">
                <a16:creationId xmlns:a16="http://schemas.microsoft.com/office/drawing/2014/main" id="{DF6F724E-2876-463A-8729-3A7F53FB58A2}"/>
              </a:ext>
            </a:extLst>
          </p:cNvPr>
          <p:cNvSpPr>
            <a:spLocks noGrp="1"/>
          </p:cNvSpPr>
          <p:nvPr>
            <p:ph type="body" sz="quarter" idx="12"/>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8" name="Text Placeholder 3">
            <a:extLst>
              <a:ext uri="{FF2B5EF4-FFF2-40B4-BE49-F238E27FC236}">
                <a16:creationId xmlns:a16="http://schemas.microsoft.com/office/drawing/2014/main" id="{C8D69337-3712-4E5A-8132-DC0923E495FB}"/>
              </a:ext>
            </a:extLst>
          </p:cNvPr>
          <p:cNvSpPr>
            <a:spLocks noGrp="1"/>
          </p:cNvSpPr>
          <p:nvPr>
            <p:ph type="body" sz="quarter" idx="10"/>
          </p:nvPr>
        </p:nvSpPr>
        <p:spPr>
          <a:xfrm>
            <a:off x="1079500" y="861789"/>
            <a:ext cx="10883379" cy="2033811"/>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26749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over 3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1092201" y="3091889"/>
            <a:ext cx="3492325" cy="3534379"/>
          </a:xfrm>
          <a:prstGeom prst="rect">
            <a:avLst/>
          </a:prstGeom>
          <a:effectLst/>
        </p:spPr>
        <p:txBody>
          <a:bodyPr/>
          <a:lstStyle>
            <a:lvl1pPr marL="0" indent="0">
              <a:buFontTx/>
              <a:buNone/>
              <a:defRPr/>
            </a:lvl1pPr>
          </a:lstStyle>
          <a:p>
            <a:endParaRPr lang="en-US" dirty="0"/>
          </a:p>
        </p:txBody>
      </p:sp>
      <p:sp>
        <p:nvSpPr>
          <p:cNvPr id="5" name="Picture Placeholder 5">
            <a:extLst>
              <a:ext uri="{FF2B5EF4-FFF2-40B4-BE49-F238E27FC236}">
                <a16:creationId xmlns:a16="http://schemas.microsoft.com/office/drawing/2014/main" id="{82CAE4B9-29E4-49D9-9B1B-C77320649322}"/>
              </a:ext>
            </a:extLst>
          </p:cNvPr>
          <p:cNvSpPr>
            <a:spLocks noGrp="1"/>
          </p:cNvSpPr>
          <p:nvPr>
            <p:ph type="pic" sz="quarter" idx="13"/>
          </p:nvPr>
        </p:nvSpPr>
        <p:spPr>
          <a:xfrm>
            <a:off x="4900370" y="3091889"/>
            <a:ext cx="3335493" cy="3534379"/>
          </a:xfrm>
          <a:prstGeom prst="rect">
            <a:avLst/>
          </a:prstGeom>
          <a:effectLst/>
        </p:spPr>
        <p:txBody>
          <a:bodyPr/>
          <a:lstStyle>
            <a:lvl1pPr marL="0" indent="0">
              <a:buFontTx/>
              <a:buNone/>
              <a:defRPr/>
            </a:lvl1pPr>
          </a:lstStyle>
          <a:p>
            <a:endParaRPr lang="en-US" dirty="0"/>
          </a:p>
        </p:txBody>
      </p:sp>
      <p:sp>
        <p:nvSpPr>
          <p:cNvPr id="7" name="Picture Placeholder 5">
            <a:extLst>
              <a:ext uri="{FF2B5EF4-FFF2-40B4-BE49-F238E27FC236}">
                <a16:creationId xmlns:a16="http://schemas.microsoft.com/office/drawing/2014/main" id="{84AFDA77-F306-4BD4-B8F6-9858C5911CE8}"/>
              </a:ext>
            </a:extLst>
          </p:cNvPr>
          <p:cNvSpPr>
            <a:spLocks noGrp="1"/>
          </p:cNvSpPr>
          <p:nvPr>
            <p:ph type="pic" sz="quarter" idx="14"/>
          </p:nvPr>
        </p:nvSpPr>
        <p:spPr>
          <a:xfrm>
            <a:off x="8551707" y="3091888"/>
            <a:ext cx="3335493" cy="3534379"/>
          </a:xfrm>
          <a:prstGeom prst="rect">
            <a:avLst/>
          </a:prstGeom>
          <a:effectLst/>
        </p:spPr>
        <p:txBody>
          <a:bodyPr/>
          <a:lstStyle>
            <a:lvl1pPr marL="0" indent="0">
              <a:buFontTx/>
              <a:buNone/>
              <a:defRPr/>
            </a:lvl1pPr>
          </a:lstStyle>
          <a:p>
            <a:endParaRPr lang="en-US" dirty="0"/>
          </a:p>
        </p:txBody>
      </p:sp>
      <p:sp>
        <p:nvSpPr>
          <p:cNvPr id="9" name="Text Placeholder 9">
            <a:extLst>
              <a:ext uri="{FF2B5EF4-FFF2-40B4-BE49-F238E27FC236}">
                <a16:creationId xmlns:a16="http://schemas.microsoft.com/office/drawing/2014/main" id="{9DD74291-F8D3-453B-BFFC-10056C3C19B4}"/>
              </a:ext>
            </a:extLst>
          </p:cNvPr>
          <p:cNvSpPr>
            <a:spLocks noGrp="1"/>
          </p:cNvSpPr>
          <p:nvPr>
            <p:ph type="body" sz="quarter" idx="12"/>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11" name="Text Placeholder 3">
            <a:extLst>
              <a:ext uri="{FF2B5EF4-FFF2-40B4-BE49-F238E27FC236}">
                <a16:creationId xmlns:a16="http://schemas.microsoft.com/office/drawing/2014/main" id="{E2F418C1-A5B8-487B-A9A7-384B71BA0CF3}"/>
              </a:ext>
            </a:extLst>
          </p:cNvPr>
          <p:cNvSpPr>
            <a:spLocks noGrp="1"/>
          </p:cNvSpPr>
          <p:nvPr>
            <p:ph type="body" sz="quarter" idx="10"/>
          </p:nvPr>
        </p:nvSpPr>
        <p:spPr>
          <a:xfrm>
            <a:off x="1079500" y="861789"/>
            <a:ext cx="10883901" cy="1983011"/>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565997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ic over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2704336"/>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509790" y="3874264"/>
            <a:ext cx="5513483" cy="2704336"/>
          </a:xfrm>
          <a:prstGeom prst="rect">
            <a:avLst/>
          </a:prstGeom>
          <a:effectLst/>
        </p:spPr>
        <p:txBody>
          <a:bodyPr/>
          <a:lstStyle>
            <a:lvl1pPr marL="0" indent="0">
              <a:buFontTx/>
              <a:buNone/>
              <a:defRPr>
                <a:solidFill>
                  <a:srgbClr val="539DA6"/>
                </a:solidFill>
              </a:defRPr>
            </a:lvl1pPr>
          </a:lstStyle>
          <a:p>
            <a:endParaRPr lang="en-US" dirty="0"/>
          </a:p>
        </p:txBody>
      </p:sp>
      <p:sp>
        <p:nvSpPr>
          <p:cNvPr id="8" name="Text Placeholder 9">
            <a:extLst>
              <a:ext uri="{FF2B5EF4-FFF2-40B4-BE49-F238E27FC236}">
                <a16:creationId xmlns:a16="http://schemas.microsoft.com/office/drawing/2014/main" id="{5541D79B-F04B-41CD-B82B-E966862333C0}"/>
              </a:ext>
            </a:extLst>
          </p:cNvPr>
          <p:cNvSpPr>
            <a:spLocks noGrp="1"/>
          </p:cNvSpPr>
          <p:nvPr>
            <p:ph type="body" sz="quarter" idx="12"/>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5D049E2D-93D3-4CDB-8B16-C8309166BBF5}"/>
              </a:ext>
            </a:extLst>
          </p:cNvPr>
          <p:cNvSpPr>
            <a:spLocks noGrp="1"/>
          </p:cNvSpPr>
          <p:nvPr>
            <p:ph type="body" sz="quarter" idx="10"/>
          </p:nvPr>
        </p:nvSpPr>
        <p:spPr>
          <a:xfrm>
            <a:off x="1092200" y="861789"/>
            <a:ext cx="5387513" cy="5814782"/>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89461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2 Pic over1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2651760" cy="2704336"/>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509790" y="3874264"/>
            <a:ext cx="5513483" cy="2704336"/>
          </a:xfrm>
          <a:prstGeom prst="rect">
            <a:avLst/>
          </a:prstGeom>
          <a:effectLst/>
        </p:spPr>
        <p:txBody>
          <a:bodyPr/>
          <a:lstStyle>
            <a:lvl1pPr marL="0" indent="0">
              <a:buFontTx/>
              <a:buNone/>
              <a:defRPr>
                <a:solidFill>
                  <a:srgbClr val="539DA6"/>
                </a:solidFill>
              </a:defRPr>
            </a:lvl1pPr>
          </a:lstStyle>
          <a:p>
            <a:endParaRPr lang="en-US" dirty="0"/>
          </a:p>
        </p:txBody>
      </p:sp>
      <p:sp>
        <p:nvSpPr>
          <p:cNvPr id="7" name="Picture Placeholder 5">
            <a:extLst>
              <a:ext uri="{FF2B5EF4-FFF2-40B4-BE49-F238E27FC236}">
                <a16:creationId xmlns:a16="http://schemas.microsoft.com/office/drawing/2014/main" id="{AC713674-4E19-4D07-BB94-FAE5A65A0F58}"/>
              </a:ext>
            </a:extLst>
          </p:cNvPr>
          <p:cNvSpPr>
            <a:spLocks noGrp="1"/>
          </p:cNvSpPr>
          <p:nvPr>
            <p:ph type="pic" sz="quarter" idx="14"/>
          </p:nvPr>
        </p:nvSpPr>
        <p:spPr>
          <a:xfrm>
            <a:off x="9370929" y="991364"/>
            <a:ext cx="2651760" cy="2704336"/>
          </a:xfrm>
          <a:prstGeom prst="rect">
            <a:avLst/>
          </a:prstGeom>
          <a:effectLst/>
        </p:spPr>
        <p:txBody>
          <a:bodyPr/>
          <a:lstStyle>
            <a:lvl1pPr marL="0" indent="0">
              <a:buFontTx/>
              <a:buNone/>
              <a:defRPr>
                <a:solidFill>
                  <a:srgbClr val="539DA6"/>
                </a:solidFill>
              </a:defRPr>
            </a:lvl1pPr>
          </a:lstStyle>
          <a:p>
            <a:endParaRPr lang="en-US" dirty="0"/>
          </a:p>
        </p:txBody>
      </p:sp>
      <p:sp>
        <p:nvSpPr>
          <p:cNvPr id="9" name="Text Placeholder 9">
            <a:extLst>
              <a:ext uri="{FF2B5EF4-FFF2-40B4-BE49-F238E27FC236}">
                <a16:creationId xmlns:a16="http://schemas.microsoft.com/office/drawing/2014/main" id="{BAFF46CD-DA38-452E-86B2-0EBDAB787DBE}"/>
              </a:ext>
            </a:extLst>
          </p:cNvPr>
          <p:cNvSpPr>
            <a:spLocks noGrp="1"/>
          </p:cNvSpPr>
          <p:nvPr>
            <p:ph type="body" sz="quarter" idx="12"/>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11" name="Text Placeholder 3">
            <a:extLst>
              <a:ext uri="{FF2B5EF4-FFF2-40B4-BE49-F238E27FC236}">
                <a16:creationId xmlns:a16="http://schemas.microsoft.com/office/drawing/2014/main" id="{4FA8964A-1B47-4DA8-A550-752C74AF7AFD}"/>
              </a:ext>
            </a:extLst>
          </p:cNvPr>
          <p:cNvSpPr>
            <a:spLocks noGrp="1"/>
          </p:cNvSpPr>
          <p:nvPr>
            <p:ph type="body" sz="quarter" idx="10"/>
          </p:nvPr>
        </p:nvSpPr>
        <p:spPr>
          <a:xfrm>
            <a:off x="1079500" y="861789"/>
            <a:ext cx="5412913" cy="5814782"/>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54372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Ic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5133545" y="992418"/>
            <a:ext cx="3291840" cy="5422900"/>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8623729" y="992418"/>
            <a:ext cx="3291840" cy="5422900"/>
          </a:xfrm>
          <a:prstGeom prst="rect">
            <a:avLst/>
          </a:prstGeom>
          <a:effectLst/>
        </p:spPr>
        <p:txBody>
          <a:bodyPr/>
          <a:lstStyle>
            <a:lvl1pPr marL="0" indent="0">
              <a:buFontTx/>
              <a:buNone/>
              <a:defRPr>
                <a:solidFill>
                  <a:srgbClr val="539DA6"/>
                </a:solidFill>
              </a:defRPr>
            </a:lvl1pPr>
          </a:lstStyle>
          <a:p>
            <a:endParaRPr lang="en-US" dirty="0"/>
          </a:p>
        </p:txBody>
      </p:sp>
      <p:sp>
        <p:nvSpPr>
          <p:cNvPr id="8" name="Text Placeholder 9">
            <a:extLst>
              <a:ext uri="{FF2B5EF4-FFF2-40B4-BE49-F238E27FC236}">
                <a16:creationId xmlns:a16="http://schemas.microsoft.com/office/drawing/2014/main" id="{9819B1A3-9381-4D31-B91E-776CC84AF642}"/>
              </a:ext>
            </a:extLst>
          </p:cNvPr>
          <p:cNvSpPr>
            <a:spLocks noGrp="1"/>
          </p:cNvSpPr>
          <p:nvPr>
            <p:ph type="body" sz="quarter" idx="12"/>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3B781B9A-87D2-42C0-86AD-EDA9766BD715}"/>
              </a:ext>
            </a:extLst>
          </p:cNvPr>
          <p:cNvSpPr>
            <a:spLocks noGrp="1"/>
          </p:cNvSpPr>
          <p:nvPr>
            <p:ph type="body" sz="quarter" idx="10"/>
          </p:nvPr>
        </p:nvSpPr>
        <p:spPr>
          <a:xfrm>
            <a:off x="1079500" y="861789"/>
            <a:ext cx="3957302" cy="5814782"/>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573799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PIc Pic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5133545" y="992418"/>
            <a:ext cx="2123256" cy="5422900"/>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7507442" y="992418"/>
            <a:ext cx="2123256" cy="5422900"/>
          </a:xfrm>
          <a:prstGeom prst="rect">
            <a:avLst/>
          </a:prstGeom>
          <a:effectLst/>
        </p:spPr>
        <p:txBody>
          <a:bodyPr/>
          <a:lstStyle>
            <a:lvl1pPr marL="0" indent="0">
              <a:buFontTx/>
              <a:buNone/>
              <a:defRPr>
                <a:solidFill>
                  <a:srgbClr val="539DA6"/>
                </a:solidFill>
              </a:defRPr>
            </a:lvl1pPr>
          </a:lstStyle>
          <a:p>
            <a:endParaRPr lang="en-US" dirty="0"/>
          </a:p>
        </p:txBody>
      </p:sp>
      <p:sp>
        <p:nvSpPr>
          <p:cNvPr id="7" name="Picture Placeholder 5">
            <a:extLst>
              <a:ext uri="{FF2B5EF4-FFF2-40B4-BE49-F238E27FC236}">
                <a16:creationId xmlns:a16="http://schemas.microsoft.com/office/drawing/2014/main" id="{DF3CCFAE-ABF2-497E-8BBB-64C235327050}"/>
              </a:ext>
            </a:extLst>
          </p:cNvPr>
          <p:cNvSpPr>
            <a:spLocks noGrp="1"/>
          </p:cNvSpPr>
          <p:nvPr>
            <p:ph type="pic" sz="quarter" idx="14"/>
          </p:nvPr>
        </p:nvSpPr>
        <p:spPr>
          <a:xfrm>
            <a:off x="9881339" y="992418"/>
            <a:ext cx="2123256" cy="5422900"/>
          </a:xfrm>
          <a:prstGeom prst="rect">
            <a:avLst/>
          </a:prstGeom>
          <a:effectLst/>
        </p:spPr>
        <p:txBody>
          <a:bodyPr/>
          <a:lstStyle>
            <a:lvl1pPr marL="0" indent="0">
              <a:buFontTx/>
              <a:buNone/>
              <a:defRPr>
                <a:solidFill>
                  <a:srgbClr val="539DA6"/>
                </a:solidFill>
              </a:defRPr>
            </a:lvl1pPr>
          </a:lstStyle>
          <a:p>
            <a:endParaRPr lang="en-US" dirty="0"/>
          </a:p>
        </p:txBody>
      </p:sp>
      <p:sp>
        <p:nvSpPr>
          <p:cNvPr id="11" name="Text Placeholder 9">
            <a:extLst>
              <a:ext uri="{FF2B5EF4-FFF2-40B4-BE49-F238E27FC236}">
                <a16:creationId xmlns:a16="http://schemas.microsoft.com/office/drawing/2014/main" id="{13E4EBB7-DED0-4BEF-9351-11E69E0690EF}"/>
              </a:ext>
            </a:extLst>
          </p:cNvPr>
          <p:cNvSpPr>
            <a:spLocks noGrp="1"/>
          </p:cNvSpPr>
          <p:nvPr>
            <p:ph type="body" sz="quarter" idx="12"/>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12" name="Text Placeholder 3">
            <a:extLst>
              <a:ext uri="{FF2B5EF4-FFF2-40B4-BE49-F238E27FC236}">
                <a16:creationId xmlns:a16="http://schemas.microsoft.com/office/drawing/2014/main" id="{48891650-A0DA-4A17-8CD2-D070574FA0C8}"/>
              </a:ext>
            </a:extLst>
          </p:cNvPr>
          <p:cNvSpPr>
            <a:spLocks noGrp="1"/>
          </p:cNvSpPr>
          <p:nvPr>
            <p:ph type="body" sz="quarter" idx="10"/>
          </p:nvPr>
        </p:nvSpPr>
        <p:spPr>
          <a:xfrm>
            <a:off x="1079500" y="861789"/>
            <a:ext cx="3892305" cy="5691411"/>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18816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Pictur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78264A3-47F8-427F-A125-CC23CB685034}"/>
              </a:ext>
            </a:extLst>
          </p:cNvPr>
          <p:cNvSpPr>
            <a:spLocks noGrp="1"/>
          </p:cNvSpPr>
          <p:nvPr>
            <p:ph type="pic" sz="quarter" idx="11"/>
          </p:nvPr>
        </p:nvSpPr>
        <p:spPr>
          <a:xfrm>
            <a:off x="6509791" y="991364"/>
            <a:ext cx="5513483" cy="5422900"/>
          </a:xfrm>
          <a:prstGeom prst="rect">
            <a:avLst/>
          </a:prstGeom>
          <a:effectLst/>
        </p:spPr>
        <p:txBody>
          <a:bodyPr/>
          <a:lstStyle>
            <a:lvl1pPr marL="0" indent="0">
              <a:buFontTx/>
              <a:buNone/>
              <a:defRPr>
                <a:solidFill>
                  <a:srgbClr val="539DA6"/>
                </a:solidFill>
              </a:defRPr>
            </a:lvl1pPr>
          </a:lstStyle>
          <a:p>
            <a:endParaRPr lang="en-US" dirty="0"/>
          </a:p>
        </p:txBody>
      </p:sp>
      <p:sp>
        <p:nvSpPr>
          <p:cNvPr id="7" name="Text Placeholder 9">
            <a:extLst>
              <a:ext uri="{FF2B5EF4-FFF2-40B4-BE49-F238E27FC236}">
                <a16:creationId xmlns:a16="http://schemas.microsoft.com/office/drawing/2014/main" id="{5F9501AA-EF3A-4BAE-8B75-9BE83819CB33}"/>
              </a:ext>
            </a:extLst>
          </p:cNvPr>
          <p:cNvSpPr>
            <a:spLocks noGrp="1"/>
          </p:cNvSpPr>
          <p:nvPr>
            <p:ph type="body" sz="quarter" idx="13"/>
          </p:nvPr>
        </p:nvSpPr>
        <p:spPr>
          <a:xfrm>
            <a:off x="1710813" y="0"/>
            <a:ext cx="10312461" cy="558800"/>
          </a:xfrm>
          <a:prstGeom prst="rect">
            <a:avLst/>
          </a:prstGeom>
        </p:spPr>
        <p:txBody>
          <a:bodyPr>
            <a:noAutofit/>
          </a:bodyPr>
          <a:lstStyle>
            <a:lvl1pPr marL="0" indent="0" algn="ctr">
              <a:lnSpc>
                <a:spcPct val="100000"/>
              </a:lnSpc>
              <a:spcBef>
                <a:spcPts val="0"/>
              </a:spcBef>
              <a:buFontTx/>
              <a:buNone/>
              <a:defRPr sz="4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8" name="Text Placeholder 3">
            <a:extLst>
              <a:ext uri="{FF2B5EF4-FFF2-40B4-BE49-F238E27FC236}">
                <a16:creationId xmlns:a16="http://schemas.microsoft.com/office/drawing/2014/main" id="{5A739D92-3690-46A0-A225-E8AF5476325B}"/>
              </a:ext>
            </a:extLst>
          </p:cNvPr>
          <p:cNvSpPr>
            <a:spLocks noGrp="1"/>
          </p:cNvSpPr>
          <p:nvPr>
            <p:ph type="body" sz="quarter" idx="10"/>
          </p:nvPr>
        </p:nvSpPr>
        <p:spPr>
          <a:xfrm>
            <a:off x="1079500" y="861789"/>
            <a:ext cx="5374813" cy="5814782"/>
          </a:xfrm>
          <a:prstGeom prst="rect">
            <a:avLst/>
          </a:prstGeom>
        </p:spPr>
        <p:txBody>
          <a:bodyPr>
            <a:normAutofit/>
          </a:bodyPr>
          <a:lstStyle>
            <a:lvl1pPr marL="342900" indent="-342900">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571500" indent="-228600">
              <a:defRPr sz="2400">
                <a:solidFill>
                  <a:srgbClr val="294E53"/>
                </a:solidFill>
                <a:latin typeface="Calibri" panose="020F0502020204030204" pitchFamily="34" charset="0"/>
                <a:cs typeface="Calibri" panose="020F0502020204030204" pitchFamily="34" charset="0"/>
              </a:defRPr>
            </a:lvl2pPr>
            <a:lvl3pPr marL="800100" indent="-228600">
              <a:defRPr sz="2000">
                <a:solidFill>
                  <a:srgbClr val="294E53"/>
                </a:solidFill>
                <a:latin typeface="Calibri" panose="020F0502020204030204" pitchFamily="34" charset="0"/>
                <a:cs typeface="Calibri" panose="020F0502020204030204" pitchFamily="34" charset="0"/>
              </a:defRPr>
            </a:lvl3pPr>
            <a:lvl4pPr marL="1028700" indent="-228600">
              <a:defRPr sz="1800">
                <a:solidFill>
                  <a:srgbClr val="294E53"/>
                </a:solidFill>
                <a:latin typeface="Calibri" panose="020F0502020204030204" pitchFamily="34" charset="0"/>
                <a:cs typeface="Calibri" panose="020F0502020204030204" pitchFamily="34" charset="0"/>
              </a:defRPr>
            </a:lvl4pPr>
            <a:lvl5pPr marL="1206500" indent="-22860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3517583"/>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 Target="../slides/slide99.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AA22AC2-0A03-41E8-BACB-A5A2C4E7435B}"/>
              </a:ext>
            </a:extLst>
          </p:cNvPr>
          <p:cNvSpPr/>
          <p:nvPr userDrawn="1"/>
        </p:nvSpPr>
        <p:spPr>
          <a:xfrm>
            <a:off x="136565" y="639970"/>
            <a:ext cx="790213" cy="292527"/>
          </a:xfrm>
          <a:prstGeom prst="roundRect">
            <a:avLst/>
          </a:prstGeom>
          <a:solidFill>
            <a:srgbClr val="009B67"/>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3000" dirty="0"/>
          </a:p>
        </p:txBody>
      </p:sp>
      <p:sp>
        <p:nvSpPr>
          <p:cNvPr id="7" name="Rectangle 6">
            <a:extLst>
              <a:ext uri="{FF2B5EF4-FFF2-40B4-BE49-F238E27FC236}">
                <a16:creationId xmlns:a16="http://schemas.microsoft.com/office/drawing/2014/main" id="{63712EA2-8CF4-4CF9-9710-4A265C6B1D7F}"/>
              </a:ext>
            </a:extLst>
          </p:cNvPr>
          <p:cNvSpPr/>
          <p:nvPr userDrawn="1"/>
        </p:nvSpPr>
        <p:spPr>
          <a:xfrm>
            <a:off x="1058642" y="658177"/>
            <a:ext cx="10996793" cy="89457"/>
          </a:xfrm>
          <a:prstGeom prst="rect">
            <a:avLst/>
          </a:prstGeom>
          <a:solidFill>
            <a:srgbClr val="009B67"/>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1" name="Slide Number Placeholder 22">
            <a:extLst>
              <a:ext uri="{FF2B5EF4-FFF2-40B4-BE49-F238E27FC236}">
                <a16:creationId xmlns:a16="http://schemas.microsoft.com/office/drawing/2014/main" id="{0B57A99D-7C7A-4874-BA8F-9A216F1FB1CC}"/>
              </a:ext>
            </a:extLst>
          </p:cNvPr>
          <p:cNvSpPr txBox="1">
            <a:spLocks/>
          </p:cNvSpPr>
          <p:nvPr userDrawn="1"/>
        </p:nvSpPr>
        <p:spPr>
          <a:xfrm>
            <a:off x="268429" y="689130"/>
            <a:ext cx="574737" cy="195263"/>
          </a:xfrm>
          <a:prstGeom prst="rect">
            <a:avLst/>
          </a:prstGeom>
          <a:solidFill>
            <a:srgbClr val="009B67"/>
          </a:solidFill>
          <a:ln>
            <a:solidFill>
              <a:srgbClr val="009B67"/>
            </a:solidFill>
          </a:ln>
          <a:effectLst/>
        </p:spPr>
        <p:txBody>
          <a:bodyPr vert="horz" wrap="square" lIns="91440" tIns="45720" rIns="91440" bIns="45720" numCol="1" anchor="ctr" anchorCtr="0" compatLnSpc="1">
            <a:prstTxWarp prst="textNoShape">
              <a:avLst/>
            </a:prstTxWarp>
            <a:noAutofit/>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z="1400" smtClean="0">
                <a:latin typeface="Calibri" panose="020F0502020204030204" pitchFamily="34" charset="0"/>
                <a:cs typeface="Calibri" panose="020F0502020204030204" pitchFamily="34" charset="0"/>
              </a:rPr>
              <a:pPr/>
              <a:t>‹#›</a:t>
            </a:fld>
            <a:endParaRPr lang="en-US" altLang="en-US" sz="1400" dirty="0">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A11B0CC5-DB1B-4ABB-B6AD-388FB74657A4}"/>
              </a:ext>
            </a:extLst>
          </p:cNvPr>
          <p:cNvSpPr/>
          <p:nvPr userDrawn="1"/>
        </p:nvSpPr>
        <p:spPr>
          <a:xfrm>
            <a:off x="146404" y="1010400"/>
            <a:ext cx="790213" cy="292527"/>
          </a:xfrm>
          <a:prstGeom prst="roundRect">
            <a:avLst/>
          </a:prstGeom>
          <a:solidFill>
            <a:srgbClr val="009B67"/>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3000" dirty="0"/>
          </a:p>
        </p:txBody>
      </p:sp>
      <p:sp>
        <p:nvSpPr>
          <p:cNvPr id="17" name="TextBox 16">
            <a:extLst>
              <a:ext uri="{FF2B5EF4-FFF2-40B4-BE49-F238E27FC236}">
                <a16:creationId xmlns:a16="http://schemas.microsoft.com/office/drawing/2014/main" id="{386F4727-0C38-45C2-B14D-9C2791274C1C}"/>
              </a:ext>
            </a:extLst>
          </p:cNvPr>
          <p:cNvSpPr txBox="1"/>
          <p:nvPr userDrawn="1"/>
        </p:nvSpPr>
        <p:spPr>
          <a:xfrm>
            <a:off x="230520" y="1024630"/>
            <a:ext cx="645137" cy="246221"/>
          </a:xfrm>
          <a:prstGeom prst="rect">
            <a:avLst/>
          </a:prstGeom>
          <a:solidFill>
            <a:srgbClr val="009B67"/>
          </a:solid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sz="1000" dirty="0">
                <a:hlinkClick r:id="rId15" action="ppaction://hlinksldjump">
                  <a:extLst>
                    <a:ext uri="{A12FA001-AC4F-418D-AE19-62706E023703}">
                      <ahyp:hlinkClr xmlns:ahyp="http://schemas.microsoft.com/office/drawing/2018/hyperlinkcolor" val="tx"/>
                    </a:ext>
                  </a:extLst>
                </a:hlinkClick>
              </a:rPr>
              <a:t>MENU</a:t>
            </a:r>
            <a:endParaRPr lang="en-US" sz="1000" dirty="0"/>
          </a:p>
        </p:txBody>
      </p:sp>
      <p:pic>
        <p:nvPicPr>
          <p:cNvPr id="4" name="Picture 3" descr="Shape&#10;&#10;Description automatically generated with medium confidence">
            <a:extLst>
              <a:ext uri="{FF2B5EF4-FFF2-40B4-BE49-F238E27FC236}">
                <a16:creationId xmlns:a16="http://schemas.microsoft.com/office/drawing/2014/main" id="{3D098866-FDFA-449C-B9D3-9BE8D575D4AA}"/>
              </a:ext>
            </a:extLst>
          </p:cNvPr>
          <p:cNvPicPr>
            <a:picLocks noChangeAspect="1"/>
          </p:cNvPicPr>
          <p:nvPr userDrawn="1"/>
        </p:nvPicPr>
        <p:blipFill>
          <a:blip r:embed="rId16"/>
          <a:stretch>
            <a:fillRect/>
          </a:stretch>
        </p:blipFill>
        <p:spPr>
          <a:xfrm>
            <a:off x="108304" y="114029"/>
            <a:ext cx="1463040" cy="474269"/>
          </a:xfrm>
          <a:prstGeom prst="rect">
            <a:avLst/>
          </a:prstGeom>
        </p:spPr>
      </p:pic>
    </p:spTree>
    <p:extLst>
      <p:ext uri="{BB962C8B-B14F-4D97-AF65-F5344CB8AC3E}">
        <p14:creationId xmlns:p14="http://schemas.microsoft.com/office/powerpoint/2010/main" val="23354119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slide" Target="slide99.xml"/><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microsoft.com/office/2007/relationships/hdphoto" Target="../media/hdphoto3.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microsoft.com/office/2007/relationships/hdphoto" Target="../media/hdphoto3.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8.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 Id="rId5" Type="http://schemas.microsoft.com/office/2007/relationships/hdphoto" Target="../media/hdphoto5.wdp"/><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 Id="rId5" Type="http://schemas.microsoft.com/office/2007/relationships/hdphoto" Target="../media/hdphoto6.wdp"/><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6.wdp"/><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video" Target="../media/media1.mpg"/><Relationship Id="rId2" Type="http://schemas.microsoft.com/office/2007/relationships/media" Target="../media/media1.mpg"/><Relationship Id="rId1" Type="http://schemas.openxmlformats.org/officeDocument/2006/relationships/tags" Target="../tags/tag32.xml"/><Relationship Id="rId6" Type="http://schemas.openxmlformats.org/officeDocument/2006/relationships/image" Target="../media/image43.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5.xml"/><Relationship Id="rId5" Type="http://schemas.microsoft.com/office/2007/relationships/hdphoto" Target="../media/hdphoto5.wdp"/><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2.xml"/><Relationship Id="rId5" Type="http://schemas.microsoft.com/office/2007/relationships/hdphoto" Target="../media/hdphoto7.wdp"/><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55.jpeg"/><Relationship Id="rId5" Type="http://schemas.microsoft.com/office/2007/relationships/hdphoto" Target="../media/hdphoto8.wdp"/><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58.pn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61.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58.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75.png"/><Relationship Id="rId4" Type="http://schemas.openxmlformats.org/officeDocument/2006/relationships/image" Target="../media/image7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78.png"/><Relationship Id="rId5" Type="http://schemas.microsoft.com/office/2007/relationships/hdphoto" Target="../media/hdphoto10.wdp"/><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79.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microsoft.com/office/2007/relationships/hdphoto" Target="../media/hdphoto12.wdp"/><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82.png"/><Relationship Id="rId5" Type="http://schemas.microsoft.com/office/2007/relationships/hdphoto" Target="../media/hdphoto11.wdp"/><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83.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85.png"/><Relationship Id="rId4" Type="http://schemas.openxmlformats.org/officeDocument/2006/relationships/image" Target="../media/image84.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5.xml"/><Relationship Id="rId5" Type="http://schemas.microsoft.com/office/2007/relationships/hdphoto" Target="../media/hdphoto13.wdp"/><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74.JP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90.JPG"/><Relationship Id="rId5" Type="http://schemas.microsoft.com/office/2007/relationships/hdphoto" Target="../media/hdphoto14.wdp"/><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92.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0.xml"/><Relationship Id="rId5" Type="http://schemas.microsoft.com/office/2007/relationships/hdphoto" Target="../media/hdphoto15.wdp"/><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96.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19.JPG"/><Relationship Id="rId4" Type="http://schemas.openxmlformats.org/officeDocument/2006/relationships/image" Target="../media/image97.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98.jp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99.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76.xml"/><Relationship Id="rId5" Type="http://schemas.openxmlformats.org/officeDocument/2006/relationships/image" Target="../media/image101.png"/><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8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8.e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78.xml"/><Relationship Id="rId5" Type="http://schemas.openxmlformats.org/officeDocument/2006/relationships/image" Target="../media/image103.png"/><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xml"/><Relationship Id="rId1" Type="http://schemas.openxmlformats.org/officeDocument/2006/relationships/tags" Target="../tags/tag79.xml"/><Relationship Id="rId6" Type="http://schemas.openxmlformats.org/officeDocument/2006/relationships/hyperlink" Target="https://www.cdc.gov/niosh/docs/2007-131/default.html"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107.png"/><Relationship Id="rId5" Type="http://schemas.openxmlformats.org/officeDocument/2006/relationships/image" Target="../media/image106.JPG"/><Relationship Id="rId4" Type="http://schemas.openxmlformats.org/officeDocument/2006/relationships/hyperlink" Target="https://osha.oregon.gov/OSHAPubs/apps/liftcalc/lifting-calculator-app.html"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08.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09.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1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112.png"/><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1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image" Target="../media/image115.png"/><Relationship Id="rId4" Type="http://schemas.openxmlformats.org/officeDocument/2006/relationships/image" Target="../media/image1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JPG"/><Relationship Id="rId4" Type="http://schemas.openxmlformats.org/officeDocument/2006/relationships/image" Target="../media/image19.JP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16.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18.jp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1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20.jfi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122.png"/><Relationship Id="rId5" Type="http://schemas.microsoft.com/office/2007/relationships/hdphoto" Target="../media/hdphoto16.wdp"/><Relationship Id="rId4" Type="http://schemas.openxmlformats.org/officeDocument/2006/relationships/image" Target="../media/image121.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23.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124.jp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9.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72.xml"/><Relationship Id="rId18" Type="http://schemas.openxmlformats.org/officeDocument/2006/relationships/slide" Target="slide89.xml"/><Relationship Id="rId3" Type="http://schemas.openxmlformats.org/officeDocument/2006/relationships/notesSlide" Target="../notesSlides/notesSlide99.xml"/><Relationship Id="rId21" Type="http://schemas.openxmlformats.org/officeDocument/2006/relationships/slide" Target="slide97.xml"/><Relationship Id="rId7" Type="http://schemas.openxmlformats.org/officeDocument/2006/relationships/slide" Target="slide20.xml"/><Relationship Id="rId12" Type="http://schemas.openxmlformats.org/officeDocument/2006/relationships/slide" Target="slide60.xml"/><Relationship Id="rId17" Type="http://schemas.openxmlformats.org/officeDocument/2006/relationships/slide" Target="slide88.xml"/><Relationship Id="rId2" Type="http://schemas.openxmlformats.org/officeDocument/2006/relationships/slideLayout" Target="../slideLayouts/slideLayout2.xml"/><Relationship Id="rId16" Type="http://schemas.openxmlformats.org/officeDocument/2006/relationships/slide" Target="slide86.xml"/><Relationship Id="rId20" Type="http://schemas.openxmlformats.org/officeDocument/2006/relationships/slide" Target="slide96.xml"/><Relationship Id="rId1" Type="http://schemas.openxmlformats.org/officeDocument/2006/relationships/tags" Target="../tags/tag97.xml"/><Relationship Id="rId6" Type="http://schemas.openxmlformats.org/officeDocument/2006/relationships/slide" Target="slide6.xml"/><Relationship Id="rId11" Type="http://schemas.openxmlformats.org/officeDocument/2006/relationships/slide" Target="slide55.xml"/><Relationship Id="rId5" Type="http://schemas.openxmlformats.org/officeDocument/2006/relationships/slide" Target="slide2.xml"/><Relationship Id="rId15" Type="http://schemas.openxmlformats.org/officeDocument/2006/relationships/slide" Target="slide83.xml"/><Relationship Id="rId23" Type="http://schemas.openxmlformats.org/officeDocument/2006/relationships/slide" Target="slide98.xml"/><Relationship Id="rId10" Type="http://schemas.openxmlformats.org/officeDocument/2006/relationships/slide" Target="slide52.xml"/><Relationship Id="rId19" Type="http://schemas.openxmlformats.org/officeDocument/2006/relationships/slide" Target="slide95.xml"/><Relationship Id="rId4" Type="http://schemas.openxmlformats.org/officeDocument/2006/relationships/slide" Target="slide1.xml"/><Relationship Id="rId9" Type="http://schemas.openxmlformats.org/officeDocument/2006/relationships/slide" Target="slide38.xml"/><Relationship Id="rId14" Type="http://schemas.openxmlformats.org/officeDocument/2006/relationships/slide" Target="slide77.xml"/><Relationship Id="rId22" Type="http://schemas.openxmlformats.org/officeDocument/2006/relationships/slide" Target="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7E400CF-6AB3-47B7-959B-019EE17284EB}"/>
              </a:ext>
            </a:extLst>
          </p:cNvPr>
          <p:cNvSpPr/>
          <p:nvPr/>
        </p:nvSpPr>
        <p:spPr>
          <a:xfrm>
            <a:off x="-4876"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71707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2709A05-B7A2-4C8D-ABBC-F7FC85BD21E4}"/>
              </a:ext>
            </a:extLst>
          </p:cNvPr>
          <p:cNvSpPr/>
          <p:nvPr/>
        </p:nvSpPr>
        <p:spPr>
          <a:xfrm>
            <a:off x="2035189"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D68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39D5CC0-EC60-420C-8D3C-6FC1DF143FFD}"/>
              </a:ext>
            </a:extLst>
          </p:cNvPr>
          <p:cNvSpPr/>
          <p:nvPr/>
        </p:nvSpPr>
        <p:spPr>
          <a:xfrm>
            <a:off x="4064812"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4"/>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E6D95035-0468-496A-B7BD-12DB8646A602}"/>
              </a:ext>
            </a:extLst>
          </p:cNvPr>
          <p:cNvSpPr/>
          <p:nvPr/>
        </p:nvSpPr>
        <p:spPr>
          <a:xfrm>
            <a:off x="6109198" y="5512435"/>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18603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19FBD21-F427-401F-B79F-1E6EF455A5E7}"/>
              </a:ext>
            </a:extLst>
          </p:cNvPr>
          <p:cNvSpPr/>
          <p:nvPr/>
        </p:nvSpPr>
        <p:spPr>
          <a:xfrm>
            <a:off x="8129624" y="551688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E352231-CF10-4AB0-85BF-33567EB4C590}"/>
              </a:ext>
            </a:extLst>
          </p:cNvPr>
          <p:cNvSpPr/>
          <p:nvPr/>
        </p:nvSpPr>
        <p:spPr>
          <a:xfrm>
            <a:off x="10128691" y="5504956"/>
            <a:ext cx="2057400"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D68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670508CA-7973-48F8-B26B-C7C767C4E712}"/>
              </a:ext>
            </a:extLst>
          </p:cNvPr>
          <p:cNvSpPr/>
          <p:nvPr/>
        </p:nvSpPr>
        <p:spPr>
          <a:xfrm>
            <a:off x="-4876" y="4140838"/>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18603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C562E498-FE89-4677-8A44-E13A3F49F668}"/>
              </a:ext>
            </a:extLst>
          </p:cNvPr>
          <p:cNvSpPr/>
          <p:nvPr/>
        </p:nvSpPr>
        <p:spPr>
          <a:xfrm>
            <a:off x="2029968" y="4140838"/>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5"/>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0790AE06-BD53-4A17-88DD-C8D152A6E647}"/>
              </a:ext>
            </a:extLst>
          </p:cNvPr>
          <p:cNvSpPr/>
          <p:nvPr/>
        </p:nvSpPr>
        <p:spPr>
          <a:xfrm>
            <a:off x="-4876"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718B58E4-99F9-4353-BC3B-EC1A70F0F25C}"/>
              </a:ext>
            </a:extLst>
          </p:cNvPr>
          <p:cNvSpPr/>
          <p:nvPr/>
        </p:nvSpPr>
        <p:spPr>
          <a:xfrm>
            <a:off x="2034846" y="2764792"/>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D68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6BEA780-2914-4B0B-A0D0-85F55CDDBD13}"/>
              </a:ext>
            </a:extLst>
          </p:cNvPr>
          <p:cNvSpPr/>
          <p:nvPr/>
        </p:nvSpPr>
        <p:spPr>
          <a:xfrm>
            <a:off x="8132064" y="276479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BBC952A-0CC0-4FF4-86F7-5007C433E138}"/>
              </a:ext>
            </a:extLst>
          </p:cNvPr>
          <p:cNvSpPr/>
          <p:nvPr/>
        </p:nvSpPr>
        <p:spPr>
          <a:xfrm>
            <a:off x="-4876"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9B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F306C4D5-05E7-474D-95F8-298252538106}"/>
              </a:ext>
            </a:extLst>
          </p:cNvPr>
          <p:cNvSpPr/>
          <p:nvPr/>
        </p:nvSpPr>
        <p:spPr>
          <a:xfrm>
            <a:off x="2027530" y="1388746"/>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3F95A99-085B-43CF-B67D-ECA2DA9550E7}"/>
              </a:ext>
            </a:extLst>
          </p:cNvPr>
          <p:cNvSpPr/>
          <p:nvPr/>
        </p:nvSpPr>
        <p:spPr>
          <a:xfrm>
            <a:off x="2034846"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4881F95-311D-4BBB-A3D9-E7D82DA3D9E7}"/>
              </a:ext>
            </a:extLst>
          </p:cNvPr>
          <p:cNvSpPr/>
          <p:nvPr/>
        </p:nvSpPr>
        <p:spPr>
          <a:xfrm>
            <a:off x="4067252"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71707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C22DDC6-D1DC-4174-A4A1-C774166D7E69}"/>
              </a:ext>
            </a:extLst>
          </p:cNvPr>
          <p:cNvSpPr/>
          <p:nvPr/>
        </p:nvSpPr>
        <p:spPr>
          <a:xfrm>
            <a:off x="6099658"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7"/>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FA17310-BBBC-4F24-BB56-CAB622C84ABA}"/>
              </a:ext>
            </a:extLst>
          </p:cNvPr>
          <p:cNvSpPr/>
          <p:nvPr/>
        </p:nvSpPr>
        <p:spPr>
          <a:xfrm>
            <a:off x="8132064"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9B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265873C2-9F39-4B81-AB96-EAF608EC2EDF}"/>
              </a:ext>
            </a:extLst>
          </p:cNvPr>
          <p:cNvSpPr/>
          <p:nvPr/>
        </p:nvSpPr>
        <p:spPr>
          <a:xfrm>
            <a:off x="10164472" y="12700"/>
            <a:ext cx="2029968"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8"/>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5DC7008-51BC-4B2D-86F9-57E31B1A32F0}"/>
              </a:ext>
            </a:extLst>
          </p:cNvPr>
          <p:cNvSpPr/>
          <p:nvPr/>
        </p:nvSpPr>
        <p:spPr>
          <a:xfrm>
            <a:off x="4086749" y="1415555"/>
            <a:ext cx="8074152" cy="4084954"/>
          </a:xfrm>
          <a:prstGeom prst="rect">
            <a:avLst/>
          </a:prstGeom>
          <a:solidFill>
            <a:srgbClr val="009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A24E1EF6-8F35-4E4B-A05B-454D1C64B48F}"/>
              </a:ext>
            </a:extLst>
          </p:cNvPr>
          <p:cNvSpPr/>
          <p:nvPr/>
        </p:nvSpPr>
        <p:spPr>
          <a:xfrm>
            <a:off x="4190176" y="2310327"/>
            <a:ext cx="7897980" cy="2504384"/>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75549"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8800" b="1" i="0" u="none" strike="noStrike" kern="1200" cap="none" spc="84"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Introduction to Ergonomics</a:t>
            </a:r>
          </a:p>
        </p:txBody>
      </p:sp>
      <p:sp>
        <p:nvSpPr>
          <p:cNvPr id="892930" name="Rectangle 2"/>
          <p:cNvSpPr>
            <a:spLocks noGrp="1" noChangeArrowheads="1"/>
          </p:cNvSpPr>
          <p:nvPr>
            <p:ph type="title" idx="4294967295"/>
          </p:nvPr>
        </p:nvSpPr>
        <p:spPr>
          <a:xfrm>
            <a:off x="0" y="367666"/>
            <a:ext cx="4000500" cy="906780"/>
          </a:xfrm>
          <a:prstGeom prst="rect">
            <a:avLst/>
          </a:prstGeom>
        </p:spPr>
        <p:txBody>
          <a:bodyPr>
            <a:noAutofit/>
          </a:bodyPr>
          <a:lstStyle/>
          <a:p>
            <a:pPr algn="ctr" eaLnBrk="1" hangingPunct="1">
              <a:defRPr/>
            </a:pPr>
            <a:r>
              <a:rPr lang="en-US" sz="2160" i="1" dirty="0">
                <a:solidFill>
                  <a:srgbClr val="FFFFFF"/>
                </a:solidFill>
                <a:effectLst>
                  <a:outerShdw blurRad="38100" dist="38100" dir="2700000" algn="tl">
                    <a:srgbClr val="000000">
                      <a:alpha val="43137"/>
                    </a:srgbClr>
                  </a:outerShdw>
                </a:effectLst>
              </a:rPr>
              <a:t>WorkWell Prevention and Care  and  ErgoSystems Present</a:t>
            </a:r>
          </a:p>
        </p:txBody>
      </p:sp>
      <p:sp>
        <p:nvSpPr>
          <p:cNvPr id="54" name="Freeform: Shape 53">
            <a:extLst>
              <a:ext uri="{FF2B5EF4-FFF2-40B4-BE49-F238E27FC236}">
                <a16:creationId xmlns:a16="http://schemas.microsoft.com/office/drawing/2014/main" id="{AE297BC8-9D64-4EAC-B919-8B90182555E6}"/>
              </a:ext>
            </a:extLst>
          </p:cNvPr>
          <p:cNvSpPr/>
          <p:nvPr/>
        </p:nvSpPr>
        <p:spPr>
          <a:xfrm>
            <a:off x="-4875" y="12700"/>
            <a:ext cx="4080251" cy="13716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432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C27D5869-6F28-4735-9F74-E28D0240EE24}"/>
              </a:ext>
            </a:extLst>
          </p:cNvPr>
          <p:cNvSpPr/>
          <p:nvPr/>
        </p:nvSpPr>
        <p:spPr>
          <a:xfrm>
            <a:off x="30622" y="2753900"/>
            <a:ext cx="1987152" cy="1369792"/>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9"/>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48604"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5A57032-1D5E-4B1E-87D7-330EAE9DAC3F}"/>
              </a:ext>
            </a:extLst>
          </p:cNvPr>
          <p:cNvPicPr>
            <a:picLocks/>
          </p:cNvPicPr>
          <p:nvPr/>
        </p:nvPicPr>
        <p:blipFill>
          <a:blip r:embed="rId10"/>
          <a:srcRect/>
          <a:stretch/>
        </p:blipFill>
        <p:spPr>
          <a:xfrm>
            <a:off x="8143588" y="5509398"/>
            <a:ext cx="1965960" cy="1371600"/>
          </a:xfrm>
          <a:prstGeom prst="rect">
            <a:avLst/>
          </a:prstGeom>
        </p:spPr>
      </p:pic>
      <p:sp>
        <p:nvSpPr>
          <p:cNvPr id="61" name="Rectangle: Rounded Corners 60">
            <a:extLst>
              <a:ext uri="{FF2B5EF4-FFF2-40B4-BE49-F238E27FC236}">
                <a16:creationId xmlns:a16="http://schemas.microsoft.com/office/drawing/2014/main" id="{3D1F9885-0CE6-4671-9F1A-C2E6C796A864}"/>
              </a:ext>
            </a:extLst>
          </p:cNvPr>
          <p:cNvSpPr/>
          <p:nvPr/>
        </p:nvSpPr>
        <p:spPr>
          <a:xfrm>
            <a:off x="588855" y="6103510"/>
            <a:ext cx="790213" cy="292527"/>
          </a:xfrm>
          <a:prstGeom prst="roundRect">
            <a:avLst/>
          </a:prstGeom>
          <a:solidFill>
            <a:srgbClr val="009B67"/>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791B1E95-894D-4B5F-A797-18A9FA595D6A}"/>
              </a:ext>
            </a:extLst>
          </p:cNvPr>
          <p:cNvSpPr txBox="1"/>
          <p:nvPr/>
        </p:nvSpPr>
        <p:spPr>
          <a:xfrm>
            <a:off x="733931" y="6117740"/>
            <a:ext cx="528637" cy="230832"/>
          </a:xfrm>
          <a:prstGeom prst="rect">
            <a:avLst/>
          </a:prstGeom>
          <a:solidFill>
            <a:srgbClr val="009B67"/>
          </a:solid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hlinkClick r:id="rId11" action="ppaction://hlinksldjump">
                  <a:extLst>
                    <a:ext uri="{A12FA001-AC4F-418D-AE19-62706E023703}">
                      <ahyp:hlinkClr xmlns:ahyp="http://schemas.microsoft.com/office/drawing/2018/hyperlinkcolor" val="tx"/>
                    </a:ext>
                  </a:extLst>
                </a:hlinkClick>
              </a:rPr>
              <a:t>MENU</a:t>
            </a:r>
            <a:endPar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descr="Shape&#10;&#10;Description automatically generated with medium confidence">
            <a:extLst>
              <a:ext uri="{FF2B5EF4-FFF2-40B4-BE49-F238E27FC236}">
                <a16:creationId xmlns:a16="http://schemas.microsoft.com/office/drawing/2014/main" id="{A0C70461-0F96-44BA-B70C-19408F5F1F32}"/>
              </a:ext>
            </a:extLst>
          </p:cNvPr>
          <p:cNvPicPr>
            <a:picLocks noChangeAspect="1"/>
          </p:cNvPicPr>
          <p:nvPr/>
        </p:nvPicPr>
        <p:blipFill>
          <a:blip r:embed="rId12"/>
          <a:stretch>
            <a:fillRect/>
          </a:stretch>
        </p:blipFill>
        <p:spPr>
          <a:xfrm>
            <a:off x="-87680" y="21947"/>
            <a:ext cx="4114800" cy="1333878"/>
          </a:xfrm>
          <a:prstGeom prst="rect">
            <a:avLst/>
          </a:prstGeom>
        </p:spPr>
      </p:pic>
    </p:spTree>
    <p:custDataLst>
      <p:tags r:id="rId1"/>
    </p:custDataLst>
    <p:extLst>
      <p:ext uri="{BB962C8B-B14F-4D97-AF65-F5344CB8AC3E}">
        <p14:creationId xmlns:p14="http://schemas.microsoft.com/office/powerpoint/2010/main" val="278366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50"/>
                                        <p:tgtEl>
                                          <p:spTgt spid="5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250"/>
                                        <p:tgtEl>
                                          <p:spTgt spid="5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250"/>
                                        <p:tgtEl>
                                          <p:spTgt spid="4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250"/>
                                        <p:tgtEl>
                                          <p:spTgt spid="6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50"/>
                                        <p:tgtEl>
                                          <p:spTgt spid="37"/>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92930"/>
                                        </p:tgtEl>
                                        <p:attrNameLst>
                                          <p:attrName>style.visibility</p:attrName>
                                        </p:attrNameLst>
                                      </p:cBhvr>
                                      <p:to>
                                        <p:strVal val="visible"/>
                                      </p:to>
                                    </p:set>
                                    <p:animEffect transition="in" filter="fade">
                                      <p:cBhvr>
                                        <p:cTn id="34" dur="10"/>
                                        <p:tgtEl>
                                          <p:spTgt spid="892930"/>
                                        </p:tgtEl>
                                      </p:cBhvr>
                                    </p:animEffect>
                                  </p:childTnLst>
                                </p:cTn>
                              </p:par>
                            </p:childTnLst>
                          </p:cTn>
                        </p:par>
                        <p:par>
                          <p:cTn id="35" fill="hold">
                            <p:stCondLst>
                              <p:cond delay="1750"/>
                            </p:stCondLst>
                            <p:childTnLst>
                              <p:par>
                                <p:cTn id="36" presetID="53" presetClass="entr" presetSubtype="16" fill="hold" grpId="0" nodeType="afterEffect">
                                  <p:stCondLst>
                                    <p:cond delay="1500"/>
                                  </p:stCondLst>
                                  <p:childTnLst>
                                    <p:set>
                                      <p:cBhvr>
                                        <p:cTn id="37" dur="1" fill="hold">
                                          <p:stCondLst>
                                            <p:cond delay="0"/>
                                          </p:stCondLst>
                                        </p:cTn>
                                        <p:tgtEl>
                                          <p:spTgt spid="45"/>
                                        </p:tgtEl>
                                        <p:attrNameLst>
                                          <p:attrName>style.visibility</p:attrName>
                                        </p:attrNameLst>
                                      </p:cBhvr>
                                      <p:to>
                                        <p:strVal val="visible"/>
                                      </p:to>
                                    </p:set>
                                    <p:anim calcmode="lin" valueType="num">
                                      <p:cBhvr>
                                        <p:cTn id="38" dur="750" fill="hold"/>
                                        <p:tgtEl>
                                          <p:spTgt spid="45"/>
                                        </p:tgtEl>
                                        <p:attrNameLst>
                                          <p:attrName>ppt_w</p:attrName>
                                        </p:attrNameLst>
                                      </p:cBhvr>
                                      <p:tavLst>
                                        <p:tav tm="0">
                                          <p:val>
                                            <p:fltVal val="0"/>
                                          </p:val>
                                        </p:tav>
                                        <p:tav tm="100000">
                                          <p:val>
                                            <p:strVal val="#ppt_w"/>
                                          </p:val>
                                        </p:tav>
                                      </p:tavLst>
                                    </p:anim>
                                    <p:anim calcmode="lin" valueType="num">
                                      <p:cBhvr>
                                        <p:cTn id="39" dur="750" fill="hold"/>
                                        <p:tgtEl>
                                          <p:spTgt spid="45"/>
                                        </p:tgtEl>
                                        <p:attrNameLst>
                                          <p:attrName>ppt_h</p:attrName>
                                        </p:attrNameLst>
                                      </p:cBhvr>
                                      <p:tavLst>
                                        <p:tav tm="0">
                                          <p:val>
                                            <p:fltVal val="0"/>
                                          </p:val>
                                        </p:tav>
                                        <p:tav tm="100000">
                                          <p:val>
                                            <p:strVal val="#ppt_h"/>
                                          </p:val>
                                        </p:tav>
                                      </p:tavLst>
                                    </p:anim>
                                    <p:animEffect transition="in" filter="fade">
                                      <p:cBhvr>
                                        <p:cTn id="40"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49" grpId="0" animBg="1"/>
      <p:bldP spid="57" grpId="0" animBg="1"/>
      <p:bldP spid="59" grpId="0" animBg="1"/>
      <p:bldP spid="45" grpId="0"/>
      <p:bldP spid="892930" grpId="0"/>
      <p:bldP spid="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B7FCA-5A0C-45F9-87F9-CC23F1E1BF0E}"/>
              </a:ext>
            </a:extLst>
          </p:cNvPr>
          <p:cNvSpPr>
            <a:spLocks noGrp="1"/>
          </p:cNvSpPr>
          <p:nvPr>
            <p:ph type="body" sz="quarter" idx="10"/>
          </p:nvPr>
        </p:nvSpPr>
        <p:spPr/>
        <p:txBody>
          <a:bodyPr>
            <a:normAutofit/>
          </a:bodyPr>
          <a:lstStyle/>
          <a:p>
            <a:r>
              <a:rPr lang="en-US" sz="3200" dirty="0"/>
              <a:t>True challenge of ergonomics analysis and intervention</a:t>
            </a:r>
          </a:p>
          <a:p>
            <a:pPr lvl="1"/>
            <a:r>
              <a:rPr lang="en-US" sz="2800" dirty="0"/>
              <a:t>Recognize influence of individual performance variations</a:t>
            </a:r>
          </a:p>
          <a:p>
            <a:pPr lvl="1"/>
            <a:r>
              <a:rPr lang="en-US" sz="2800" dirty="0"/>
              <a:t>AND figure out how best to deal with these variations to optimize performance</a:t>
            </a:r>
          </a:p>
          <a:p>
            <a:r>
              <a:rPr lang="en-US" sz="3200" dirty="0"/>
              <a:t>We’ll discuss this in more detail when we take a closer look at ergonomics interventions</a:t>
            </a:r>
          </a:p>
          <a:p>
            <a:endParaRPr lang="en-US" sz="3200" dirty="0"/>
          </a:p>
        </p:txBody>
      </p:sp>
      <p:pic>
        <p:nvPicPr>
          <p:cNvPr id="6" name="Picture Placeholder 5" descr="A picture containing cabinet, food, kitchen, oven&#10;&#10;Description automatically generated">
            <a:extLst>
              <a:ext uri="{FF2B5EF4-FFF2-40B4-BE49-F238E27FC236}">
                <a16:creationId xmlns:a16="http://schemas.microsoft.com/office/drawing/2014/main" id="{5F8A481D-83EC-4455-BD79-9E2735398368}"/>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2079" r="12079"/>
          <a:stretch>
            <a:fillRect/>
          </a:stretch>
        </p:blipFill>
        <p:spPr>
          <a:xfrm>
            <a:off x="6425814" y="954040"/>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16A8EBF5-DA42-44C7-95DE-302AD64A5479}"/>
              </a:ext>
            </a:extLst>
          </p:cNvPr>
          <p:cNvSpPr>
            <a:spLocks noGrp="1"/>
          </p:cNvSpPr>
          <p:nvPr>
            <p:ph type="body" sz="quarter" idx="12"/>
          </p:nvPr>
        </p:nvSpPr>
        <p:spPr/>
        <p:txBody>
          <a:bodyPr/>
          <a:lstStyle/>
          <a:p>
            <a:r>
              <a:rPr lang="en-US" dirty="0"/>
              <a:t>Challenge of Ergonomics</a:t>
            </a:r>
          </a:p>
        </p:txBody>
      </p:sp>
    </p:spTree>
    <p:custDataLst>
      <p:tags r:id="rId1"/>
    </p:custDataLst>
    <p:extLst>
      <p:ext uri="{BB962C8B-B14F-4D97-AF65-F5344CB8AC3E}">
        <p14:creationId xmlns:p14="http://schemas.microsoft.com/office/powerpoint/2010/main" val="403997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2F0780-9A1F-4E32-94D7-5A99C0294B53}"/>
              </a:ext>
            </a:extLst>
          </p:cNvPr>
          <p:cNvSpPr>
            <a:spLocks noGrp="1"/>
          </p:cNvSpPr>
          <p:nvPr>
            <p:ph type="body" sz="quarter" idx="10"/>
          </p:nvPr>
        </p:nvSpPr>
        <p:spPr/>
        <p:txBody>
          <a:bodyPr>
            <a:normAutofit/>
          </a:bodyPr>
          <a:lstStyle/>
          <a:p>
            <a:r>
              <a:rPr lang="en-US" sz="3600" dirty="0"/>
              <a:t>Most people have heard word, ‘Ergonomics’</a:t>
            </a:r>
          </a:p>
          <a:p>
            <a:r>
              <a:rPr lang="en-US" sz="3600" dirty="0"/>
              <a:t>Ergonomically designed corn chips?</a:t>
            </a:r>
          </a:p>
          <a:p>
            <a:pPr lvl="1"/>
            <a:r>
              <a:rPr lang="en-US" sz="3200" i="1" dirty="0"/>
              <a:t>Scoops</a:t>
            </a:r>
            <a:r>
              <a:rPr lang="en-US" sz="3200" i="1" baseline="30000" dirty="0"/>
              <a:t>TM</a:t>
            </a:r>
            <a:r>
              <a:rPr lang="en-US" sz="3200" dirty="0"/>
              <a:t> are designed to not break when you dip! </a:t>
            </a:r>
          </a:p>
          <a:p>
            <a:pPr lvl="1"/>
            <a:r>
              <a:rPr lang="en-US" sz="3200" dirty="0"/>
              <a:t>Which is a good thing, otherwise next person has to figure out how to get broken chip out of salsa bowl!</a:t>
            </a:r>
          </a:p>
          <a:p>
            <a:endParaRPr lang="en-US" sz="3600" dirty="0"/>
          </a:p>
        </p:txBody>
      </p:sp>
      <p:pic>
        <p:nvPicPr>
          <p:cNvPr id="10" name="Picture Placeholder 9">
            <a:extLst>
              <a:ext uri="{FF2B5EF4-FFF2-40B4-BE49-F238E27FC236}">
                <a16:creationId xmlns:a16="http://schemas.microsoft.com/office/drawing/2014/main" id="{AA51BF02-DFA8-45DC-B36E-E245ED994E81}"/>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ackgroundRemoval t="3756" b="99531" l="6410" r="95513">
                        <a14:foregroundMark x1="10897" y1="4225" x2="25641" y2="26291"/>
                        <a14:foregroundMark x1="25641" y1="26291" x2="31410" y2="53991"/>
                        <a14:foregroundMark x1="31410" y1="53991" x2="22436" y2="88263"/>
                        <a14:foregroundMark x1="22436" y1="88263" x2="17308" y2="95305"/>
                        <a14:foregroundMark x1="14744" y1="20657" x2="13462" y2="20657"/>
                        <a14:foregroundMark x1="11538" y1="3286" x2="32051" y2="4695"/>
                        <a14:foregroundMark x1="64099" y1="1878" x2="80128" y2="469"/>
                        <a14:foregroundMark x1="32051" y1="4695" x2="64099" y2="1878"/>
                        <a14:foregroundMark x1="80128" y1="469" x2="93590" y2="2817"/>
                        <a14:foregroundMark x1="93590" y1="2817" x2="86538" y2="12676"/>
                        <a14:foregroundMark x1="86538" y1="12676" x2="82692" y2="69484"/>
                        <a14:foregroundMark x1="82692" y1="69484" x2="91026" y2="89671"/>
                        <a14:foregroundMark x1="91026" y1="89671" x2="79487" y2="97183"/>
                        <a14:foregroundMark x1="79487" y1="97183" x2="32692" y2="95305"/>
                        <a14:foregroundMark x1="32692" y1="95305" x2="16667" y2="98592"/>
                        <a14:foregroundMark x1="16667" y1="98592" x2="14744" y2="88263"/>
                        <a14:foregroundMark x1="14744" y1="88263" x2="21795" y2="77934"/>
                        <a14:foregroundMark x1="21795" y1="77934" x2="24359" y2="61033"/>
                        <a14:foregroundMark x1="51923" y1="28638" x2="51923" y2="28638"/>
                        <a14:foregroundMark x1="51282" y1="29577" x2="50641" y2="40845"/>
                        <a14:foregroundMark x1="50641" y1="40845" x2="67308" y2="38498"/>
                        <a14:foregroundMark x1="67308" y1="38498" x2="67308" y2="33803"/>
                        <a14:foregroundMark x1="42949" y1="23474" x2="53846" y2="18779"/>
                        <a14:foregroundMark x1="21795" y1="12207" x2="57692" y2="6573"/>
                        <a14:foregroundMark x1="57692" y1="6573" x2="68590" y2="7042"/>
                        <a14:foregroundMark x1="44231" y1="19249" x2="61538" y2="14554"/>
                        <a14:foregroundMark x1="61538" y1="14554" x2="72436" y2="21596"/>
                        <a14:foregroundMark x1="72436" y1="21596" x2="62821" y2="30986"/>
                        <a14:foregroundMark x1="62821" y1="30986" x2="58974" y2="30986"/>
                        <a14:foregroundMark x1="48077" y1="15962" x2="35256" y2="23005"/>
                        <a14:foregroundMark x1="35256" y1="23005" x2="39103" y2="32394"/>
                        <a14:foregroundMark x1="62821" y1="15493" x2="73077" y2="23474"/>
                        <a14:foregroundMark x1="73077" y1="23474" x2="72436" y2="36150"/>
                        <a14:foregroundMark x1="72436" y1="36150" x2="67308" y2="37559"/>
                        <a14:foregroundMark x1="72436" y1="16901" x2="78846" y2="27700"/>
                        <a14:foregroundMark x1="78846" y1="27700" x2="60897" y2="33333"/>
                        <a14:foregroundMark x1="60897" y1="33333" x2="59615" y2="33333"/>
                        <a14:foregroundMark x1="50000" y1="18779" x2="64744" y2="20657"/>
                        <a14:foregroundMark x1="64744" y1="20657" x2="72436" y2="30516"/>
                        <a14:foregroundMark x1="72436" y1="30516" x2="72436" y2="30516"/>
                        <a14:foregroundMark x1="91026" y1="97653" x2="91026" y2="97653"/>
                        <a14:foregroundMark x1="95513" y1="99531" x2="95513" y2="99531"/>
                        <a14:foregroundMark x1="8974" y1="98122" x2="8974" y2="98122"/>
                        <a14:foregroundMark x1="32051" y1="87793" x2="37179" y2="81690"/>
                        <a14:foregroundMark x1="80128" y1="7981" x2="56410" y2="7512"/>
                        <a14:foregroundMark x1="87821" y1="3756" x2="49359" y2="7981"/>
                        <a14:backgroundMark x1="73718" y1="1878" x2="73718" y2="1878"/>
                      </a14:backgroundRemoval>
                    </a14:imgEffect>
                    <a14:imgEffect>
                      <a14:sharpenSoften amount="50000"/>
                    </a14:imgEffect>
                  </a14:imgLayer>
                </a14:imgProps>
              </a:ext>
            </a:extLst>
          </a:blip>
          <a:srcRect l="-19410" r="-19410"/>
          <a:stretch/>
        </p:blipFill>
        <p:spPr>
          <a:xfrm rot="780000">
            <a:off x="6551789" y="1327170"/>
            <a:ext cx="4659819" cy="458326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E5FFA74-9340-467F-909B-15113DBA889E}"/>
              </a:ext>
            </a:extLst>
          </p:cNvPr>
          <p:cNvSpPr>
            <a:spLocks noGrp="1"/>
          </p:cNvSpPr>
          <p:nvPr>
            <p:ph type="body" sz="quarter" idx="12"/>
          </p:nvPr>
        </p:nvSpPr>
        <p:spPr/>
        <p:txBody>
          <a:bodyPr/>
          <a:lstStyle/>
          <a:p>
            <a:r>
              <a:rPr lang="en-US" dirty="0"/>
              <a:t>How is Ergonomics Defined?</a:t>
            </a:r>
          </a:p>
          <a:p>
            <a:endParaRPr lang="en-US" dirty="0"/>
          </a:p>
        </p:txBody>
      </p:sp>
    </p:spTree>
    <p:custDataLst>
      <p:tags r:id="rId1"/>
    </p:custDataLst>
    <p:extLst>
      <p:ext uri="{BB962C8B-B14F-4D97-AF65-F5344CB8AC3E}">
        <p14:creationId xmlns:p14="http://schemas.microsoft.com/office/powerpoint/2010/main" val="400608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2F0780-9A1F-4E32-94D7-5A99C0294B53}"/>
              </a:ext>
            </a:extLst>
          </p:cNvPr>
          <p:cNvSpPr>
            <a:spLocks noGrp="1"/>
          </p:cNvSpPr>
          <p:nvPr>
            <p:ph type="body" sz="quarter" idx="10"/>
          </p:nvPr>
        </p:nvSpPr>
        <p:spPr/>
        <p:txBody>
          <a:bodyPr>
            <a:normAutofit/>
          </a:bodyPr>
          <a:lstStyle/>
          <a:p>
            <a:r>
              <a:rPr lang="en-US" sz="3200" dirty="0"/>
              <a:t>You probably have heard of a few definitions of ergonomics</a:t>
            </a:r>
          </a:p>
          <a:p>
            <a:pPr lvl="1"/>
            <a:r>
              <a:rPr lang="en-US" sz="2800" dirty="0"/>
              <a:t>Working Smarter; Not Harder!</a:t>
            </a:r>
          </a:p>
          <a:p>
            <a:pPr lvl="1"/>
            <a:r>
              <a:rPr lang="en-US" sz="2800" dirty="0"/>
              <a:t>Fit the Job to the Person; Don’t Force the Person to Fit the Job!</a:t>
            </a:r>
          </a:p>
          <a:p>
            <a:r>
              <a:rPr lang="en-US" sz="3200" dirty="0"/>
              <a:t>These are reasonable definitions and make good sense</a:t>
            </a:r>
          </a:p>
          <a:p>
            <a:r>
              <a:rPr lang="en-US" sz="3200" dirty="0"/>
              <a:t>In our context, we are going to go after it with a little different twist</a:t>
            </a:r>
          </a:p>
          <a:p>
            <a:endParaRPr lang="en-US" sz="3200" dirty="0"/>
          </a:p>
        </p:txBody>
      </p:sp>
      <p:pic>
        <p:nvPicPr>
          <p:cNvPr id="3" name="Picture Placeholder 2" descr="Icon&#10;&#10;Description automatically generated">
            <a:extLst>
              <a:ext uri="{FF2B5EF4-FFF2-40B4-BE49-F238E27FC236}">
                <a16:creationId xmlns:a16="http://schemas.microsoft.com/office/drawing/2014/main" id="{9855B6A7-A7F9-4451-A33B-40EEB9CE953A}"/>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569" b="4217"/>
          <a:stretch/>
        </p:blipFill>
        <p:spPr>
          <a:xfrm>
            <a:off x="6894194" y="1021447"/>
            <a:ext cx="4432303" cy="5275038"/>
          </a:xfrm>
        </p:spPr>
      </p:pic>
      <p:sp>
        <p:nvSpPr>
          <p:cNvPr id="4" name="Text Placeholder 3">
            <a:extLst>
              <a:ext uri="{FF2B5EF4-FFF2-40B4-BE49-F238E27FC236}">
                <a16:creationId xmlns:a16="http://schemas.microsoft.com/office/drawing/2014/main" id="{9E5FFA74-9340-467F-909B-15113DBA889E}"/>
              </a:ext>
            </a:extLst>
          </p:cNvPr>
          <p:cNvSpPr>
            <a:spLocks noGrp="1"/>
          </p:cNvSpPr>
          <p:nvPr>
            <p:ph type="body" sz="quarter" idx="12"/>
          </p:nvPr>
        </p:nvSpPr>
        <p:spPr/>
        <p:txBody>
          <a:bodyPr/>
          <a:lstStyle/>
          <a:p>
            <a:r>
              <a:rPr lang="en-US" dirty="0"/>
              <a:t>How is Ergonomics Defined?</a:t>
            </a:r>
          </a:p>
          <a:p>
            <a:endParaRPr lang="en-US" dirty="0"/>
          </a:p>
        </p:txBody>
      </p:sp>
    </p:spTree>
    <p:custDataLst>
      <p:tags r:id="rId1"/>
    </p:custDataLst>
    <p:extLst>
      <p:ext uri="{BB962C8B-B14F-4D97-AF65-F5344CB8AC3E}">
        <p14:creationId xmlns:p14="http://schemas.microsoft.com/office/powerpoint/2010/main" val="36844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A6A7F64-9DA6-43C0-8C8E-BDA7EE354C9B}"/>
              </a:ext>
            </a:extLst>
          </p:cNvPr>
          <p:cNvSpPr>
            <a:spLocks noGrp="1"/>
          </p:cNvSpPr>
          <p:nvPr>
            <p:ph type="body" sz="quarter" idx="10"/>
          </p:nvPr>
        </p:nvSpPr>
        <p:spPr>
          <a:xfrm>
            <a:off x="1249362" y="862013"/>
            <a:ext cx="6307377" cy="5815012"/>
          </a:xfrm>
        </p:spPr>
        <p:txBody>
          <a:bodyPr>
            <a:normAutofit lnSpcReduction="10000"/>
          </a:bodyPr>
          <a:lstStyle/>
          <a:p>
            <a:r>
              <a:rPr lang="en-US" sz="3200" dirty="0"/>
              <a:t>Throwing ball into the air</a:t>
            </a:r>
          </a:p>
          <a:p>
            <a:r>
              <a:rPr lang="en-US" sz="3200" dirty="0"/>
              <a:t>What happens? </a:t>
            </a:r>
          </a:p>
          <a:p>
            <a:pPr lvl="1"/>
            <a:r>
              <a:rPr lang="en-US" sz="2800" dirty="0"/>
              <a:t>Correct!</a:t>
            </a:r>
          </a:p>
          <a:p>
            <a:pPr lvl="1"/>
            <a:r>
              <a:rPr lang="en-US" sz="2800" dirty="0"/>
              <a:t>Ball comes back down! </a:t>
            </a:r>
          </a:p>
          <a:p>
            <a:r>
              <a:rPr lang="en-US" sz="3200" dirty="0"/>
              <a:t>Why? </a:t>
            </a:r>
          </a:p>
          <a:p>
            <a:pPr lvl="1"/>
            <a:r>
              <a:rPr lang="en-US" sz="2800" dirty="0"/>
              <a:t>Because GRAVITY works!</a:t>
            </a:r>
          </a:p>
          <a:p>
            <a:r>
              <a:rPr lang="en-US" sz="3200" dirty="0"/>
              <a:t>Circumstances predict response</a:t>
            </a:r>
          </a:p>
          <a:p>
            <a:r>
              <a:rPr lang="en-US" sz="3200" dirty="0"/>
              <a:t>Don’t want ball to come back down?</a:t>
            </a:r>
          </a:p>
          <a:p>
            <a:r>
              <a:rPr lang="en-US" sz="3200" dirty="0"/>
              <a:t>Tell it  . . . “BALL, STAY UP!”</a:t>
            </a:r>
          </a:p>
          <a:p>
            <a:r>
              <a:rPr lang="en-US" sz="3200" dirty="0"/>
              <a:t>Not going to work!</a:t>
            </a:r>
          </a:p>
          <a:p>
            <a:pPr lvl="1"/>
            <a:r>
              <a:rPr lang="en-US" sz="2800" dirty="0"/>
              <a:t>Because GRAVITY does works!</a:t>
            </a:r>
          </a:p>
          <a:p>
            <a:pPr marL="0" indent="0">
              <a:buNone/>
            </a:pPr>
            <a:endParaRPr lang="en-US" sz="3200" dirty="0"/>
          </a:p>
          <a:p>
            <a:endParaRPr lang="en-US" sz="3200" dirty="0"/>
          </a:p>
        </p:txBody>
      </p:sp>
      <p:pic>
        <p:nvPicPr>
          <p:cNvPr id="9" name="Picture Placeholder 8">
            <a:extLst>
              <a:ext uri="{FF2B5EF4-FFF2-40B4-BE49-F238E27FC236}">
                <a16:creationId xmlns:a16="http://schemas.microsoft.com/office/drawing/2014/main" id="{B807EC68-D90E-472D-A4DA-2838A6FBA627}"/>
              </a:ext>
            </a:extLst>
          </p:cNvPr>
          <p:cNvPicPr>
            <a:picLocks noGrp="1" noChangeAspect="1"/>
          </p:cNvPicPr>
          <p:nvPr>
            <p:ph type="pic" sz="quarter" idx="11"/>
          </p:nvPr>
        </p:nvPicPr>
        <p:blipFill rotWithShape="1">
          <a:blip r:embed="rId4"/>
          <a:srcRect t="14724" r="14283" b="14724"/>
          <a:stretch/>
        </p:blipFill>
        <p:spPr>
          <a:xfrm>
            <a:off x="7146777" y="862013"/>
            <a:ext cx="4725910"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5ED4EE44-BCE6-480B-935C-FBC203A37F39}"/>
              </a:ext>
            </a:extLst>
          </p:cNvPr>
          <p:cNvSpPr>
            <a:spLocks noGrp="1"/>
          </p:cNvSpPr>
          <p:nvPr>
            <p:ph type="body" sz="quarter" idx="12"/>
          </p:nvPr>
        </p:nvSpPr>
        <p:spPr/>
        <p:txBody>
          <a:bodyPr/>
          <a:lstStyle/>
          <a:p>
            <a:r>
              <a:rPr lang="en-US" dirty="0"/>
              <a:t>Ergonomics and Gravity</a:t>
            </a:r>
          </a:p>
        </p:txBody>
      </p:sp>
    </p:spTree>
    <p:custDataLst>
      <p:tags r:id="rId1"/>
    </p:custDataLst>
    <p:extLst>
      <p:ext uri="{BB962C8B-B14F-4D97-AF65-F5344CB8AC3E}">
        <p14:creationId xmlns:p14="http://schemas.microsoft.com/office/powerpoint/2010/main" val="94617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500"/>
                                        <p:tgtEl>
                                          <p:spTgt spid="6">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fade">
                                      <p:cBhvr>
                                        <p:cTn id="44" dur="500"/>
                                        <p:tgtEl>
                                          <p:spTgt spid="6">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animEffect transition="in" filter="fade">
                                      <p:cBhvr>
                                        <p:cTn id="49" dur="500"/>
                                        <p:tgtEl>
                                          <p:spTgt spid="6">
                                            <p:txEl>
                                              <p:pRg st="9" end="9"/>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A6A7F64-9DA6-43C0-8C8E-BDA7EE354C9B}"/>
              </a:ext>
            </a:extLst>
          </p:cNvPr>
          <p:cNvSpPr>
            <a:spLocks noGrp="1"/>
          </p:cNvSpPr>
          <p:nvPr>
            <p:ph type="body" sz="quarter" idx="10"/>
          </p:nvPr>
        </p:nvSpPr>
        <p:spPr/>
        <p:txBody>
          <a:bodyPr>
            <a:normAutofit/>
          </a:bodyPr>
          <a:lstStyle/>
          <a:p>
            <a:r>
              <a:rPr lang="en-US" sz="3200" dirty="0"/>
              <a:t>How do we get the ball to stay in the air?</a:t>
            </a:r>
          </a:p>
          <a:p>
            <a:pPr lvl="1"/>
            <a:r>
              <a:rPr lang="en-US" sz="2800" dirty="0"/>
              <a:t>Attach Velcro to it</a:t>
            </a:r>
          </a:p>
          <a:p>
            <a:pPr lvl="1"/>
            <a:r>
              <a:rPr lang="en-US" sz="2800" dirty="0"/>
              <a:t>Throw it into a net</a:t>
            </a:r>
          </a:p>
          <a:p>
            <a:pPr lvl="1"/>
            <a:r>
              <a:rPr lang="en-US" sz="2800" dirty="0"/>
              <a:t>Attach it to a string</a:t>
            </a:r>
          </a:p>
          <a:p>
            <a:pPr lvl="1"/>
            <a:r>
              <a:rPr lang="en-US" sz="2800" dirty="0"/>
              <a:t>Launch yourself into outer space</a:t>
            </a:r>
          </a:p>
          <a:p>
            <a:pPr lvl="1"/>
            <a:r>
              <a:rPr lang="en-US" sz="2800" dirty="0"/>
              <a:t>You get the picture!</a:t>
            </a:r>
          </a:p>
          <a:p>
            <a:r>
              <a:rPr lang="en-US" sz="3200" dirty="0"/>
              <a:t>We need to change the circumstances to change the response!</a:t>
            </a:r>
          </a:p>
          <a:p>
            <a:r>
              <a:rPr lang="en-US" sz="3200" dirty="0"/>
              <a:t>Relates to Ergonomics?</a:t>
            </a:r>
          </a:p>
          <a:p>
            <a:endParaRPr lang="en-US" sz="3200" dirty="0"/>
          </a:p>
        </p:txBody>
      </p:sp>
      <p:pic>
        <p:nvPicPr>
          <p:cNvPr id="8" name="Picture Placeholder 8">
            <a:extLst>
              <a:ext uri="{FF2B5EF4-FFF2-40B4-BE49-F238E27FC236}">
                <a16:creationId xmlns:a16="http://schemas.microsoft.com/office/drawing/2014/main" id="{EC9CD890-E44B-4811-BBCB-ECAAF080F4C5}"/>
              </a:ext>
            </a:extLst>
          </p:cNvPr>
          <p:cNvPicPr>
            <a:picLocks noGrp="1" noChangeAspect="1"/>
          </p:cNvPicPr>
          <p:nvPr>
            <p:ph type="pic" sz="quarter" idx="11"/>
          </p:nvPr>
        </p:nvPicPr>
        <p:blipFill rotWithShape="1">
          <a:blip r:embed="rId4"/>
          <a:srcRect t="14724" r="14283" b="14724"/>
          <a:stretch/>
        </p:blipFill>
        <p:spPr>
          <a:xfrm>
            <a:off x="7146777" y="862013"/>
            <a:ext cx="4725910"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5ED4EE44-BCE6-480B-935C-FBC203A37F39}"/>
              </a:ext>
            </a:extLst>
          </p:cNvPr>
          <p:cNvSpPr>
            <a:spLocks noGrp="1"/>
          </p:cNvSpPr>
          <p:nvPr>
            <p:ph type="body" sz="quarter" idx="12"/>
          </p:nvPr>
        </p:nvSpPr>
        <p:spPr/>
        <p:txBody>
          <a:bodyPr/>
          <a:lstStyle/>
          <a:p>
            <a:r>
              <a:rPr lang="en-US" dirty="0"/>
              <a:t>Ergonomics and Gravity</a:t>
            </a:r>
          </a:p>
        </p:txBody>
      </p:sp>
    </p:spTree>
    <p:custDataLst>
      <p:tags r:id="rId1"/>
    </p:custDataLst>
    <p:extLst>
      <p:ext uri="{BB962C8B-B14F-4D97-AF65-F5344CB8AC3E}">
        <p14:creationId xmlns:p14="http://schemas.microsoft.com/office/powerpoint/2010/main" val="314067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E46C3C-0B40-4BF9-B2A7-492C4E4DCCAB}"/>
              </a:ext>
            </a:extLst>
          </p:cNvPr>
          <p:cNvSpPr>
            <a:spLocks noGrp="1"/>
          </p:cNvSpPr>
          <p:nvPr>
            <p:ph type="body" sz="quarter" idx="10"/>
          </p:nvPr>
        </p:nvSpPr>
        <p:spPr>
          <a:xfrm>
            <a:off x="1194603" y="861789"/>
            <a:ext cx="5965322" cy="5814782"/>
          </a:xfrm>
        </p:spPr>
        <p:txBody>
          <a:bodyPr/>
          <a:lstStyle/>
          <a:p>
            <a:r>
              <a:rPr lang="en-US" dirty="0"/>
              <a:t>Apply to work</a:t>
            </a:r>
          </a:p>
          <a:p>
            <a:pPr lvl="1"/>
            <a:r>
              <a:rPr lang="en-US" dirty="0"/>
              <a:t>Assemble component at low level</a:t>
            </a:r>
          </a:p>
          <a:p>
            <a:pPr lvl="1"/>
            <a:r>
              <a:rPr lang="en-US" dirty="0"/>
              <a:t>Bend over at the waist</a:t>
            </a:r>
          </a:p>
          <a:p>
            <a:pPr lvl="1"/>
            <a:r>
              <a:rPr lang="en-US" dirty="0"/>
              <a:t>All agree, not a good position!</a:t>
            </a:r>
          </a:p>
          <a:p>
            <a:pPr lvl="1"/>
            <a:r>
              <a:rPr lang="en-US" dirty="0"/>
              <a:t>But very common!</a:t>
            </a:r>
          </a:p>
          <a:p>
            <a:r>
              <a:rPr lang="en-US" dirty="0"/>
              <a:t>Solution</a:t>
            </a:r>
          </a:p>
          <a:p>
            <a:pPr lvl="1"/>
            <a:r>
              <a:rPr lang="en-US" dirty="0"/>
              <a:t>Whenever see someone in this poor position, tactfully tap them on shoulder and say, </a:t>
            </a:r>
          </a:p>
          <a:p>
            <a:pPr lvl="1"/>
            <a:r>
              <a:rPr lang="en-US" i="1" dirty="0"/>
              <a:t>‘”When you are in that bad position, be really, really, really careful you don’t hurt yourself!”</a:t>
            </a:r>
            <a:endParaRPr lang="en-US" dirty="0"/>
          </a:p>
          <a:p>
            <a:pPr lvl="1"/>
            <a:r>
              <a:rPr lang="en-US" dirty="0"/>
              <a:t>That makes about as much sense as telling the ball to, “J</a:t>
            </a:r>
            <a:r>
              <a:rPr lang="en-US" i="1" dirty="0"/>
              <a:t>ust stay in the air!</a:t>
            </a:r>
            <a:r>
              <a:rPr lang="en-US" dirty="0"/>
              <a:t>”</a:t>
            </a:r>
          </a:p>
          <a:p>
            <a:pPr lvl="1"/>
            <a:endParaRPr lang="en-US" dirty="0"/>
          </a:p>
        </p:txBody>
      </p:sp>
      <p:pic>
        <p:nvPicPr>
          <p:cNvPr id="8" name="Picture Placeholder 7">
            <a:extLst>
              <a:ext uri="{FF2B5EF4-FFF2-40B4-BE49-F238E27FC236}">
                <a16:creationId xmlns:a16="http://schemas.microsoft.com/office/drawing/2014/main" id="{4C96F5F7-F3F1-4AE2-A548-302981C94B8B}"/>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0873" t="17" b="1193"/>
          <a:stretch/>
        </p:blipFill>
        <p:spPr>
          <a:xfrm>
            <a:off x="7495504" y="917027"/>
            <a:ext cx="4426583" cy="4636394"/>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5AD5F189-95C0-481F-BA10-015636277BD9}"/>
              </a:ext>
            </a:extLst>
          </p:cNvPr>
          <p:cNvSpPr>
            <a:spLocks noGrp="1"/>
          </p:cNvSpPr>
          <p:nvPr>
            <p:ph type="body" sz="quarter" idx="12"/>
          </p:nvPr>
        </p:nvSpPr>
        <p:spPr/>
        <p:txBody>
          <a:bodyPr/>
          <a:lstStyle/>
          <a:p>
            <a:r>
              <a:rPr lang="en-US" dirty="0"/>
              <a:t>Circumstances Predict the Response!</a:t>
            </a:r>
          </a:p>
          <a:p>
            <a:endParaRPr lang="en-US" dirty="0"/>
          </a:p>
        </p:txBody>
      </p:sp>
    </p:spTree>
    <p:custDataLst>
      <p:tags r:id="rId1"/>
    </p:custDataLst>
    <p:extLst>
      <p:ext uri="{BB962C8B-B14F-4D97-AF65-F5344CB8AC3E}">
        <p14:creationId xmlns:p14="http://schemas.microsoft.com/office/powerpoint/2010/main" val="315972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500"/>
                                        <p:tgtEl>
                                          <p:spTgt spid="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fade">
                                      <p:cBhvr>
                                        <p:cTn id="45" dur="500"/>
                                        <p:tgtEl>
                                          <p:spTgt spid="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fade">
                                      <p:cBhvr>
                                        <p:cTn id="5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E46C3C-0B40-4BF9-B2A7-492C4E4DCCAB}"/>
              </a:ext>
            </a:extLst>
          </p:cNvPr>
          <p:cNvSpPr>
            <a:spLocks noGrp="1"/>
          </p:cNvSpPr>
          <p:nvPr>
            <p:ph type="body" sz="quarter" idx="10"/>
          </p:nvPr>
        </p:nvSpPr>
        <p:spPr>
          <a:xfrm>
            <a:off x="1194603" y="861789"/>
            <a:ext cx="6133476" cy="5814782"/>
          </a:xfrm>
        </p:spPr>
        <p:txBody>
          <a:bodyPr/>
          <a:lstStyle/>
          <a:p>
            <a:r>
              <a:rPr lang="en-US" dirty="0"/>
              <a:t>Question</a:t>
            </a:r>
          </a:p>
          <a:p>
            <a:pPr lvl="1"/>
            <a:r>
              <a:rPr lang="en-US" dirty="0"/>
              <a:t>What is driving force behind bent over posture? </a:t>
            </a:r>
          </a:p>
          <a:p>
            <a:r>
              <a:rPr lang="en-US" dirty="0"/>
              <a:t>Answer</a:t>
            </a:r>
          </a:p>
          <a:p>
            <a:pPr lvl="1"/>
            <a:r>
              <a:rPr lang="en-US" dirty="0"/>
              <a:t>Setup of workstation with assembly task occurring at about knee level</a:t>
            </a:r>
          </a:p>
          <a:p>
            <a:r>
              <a:rPr lang="en-US" dirty="0"/>
              <a:t>What can be done to improve setup?  </a:t>
            </a:r>
          </a:p>
          <a:p>
            <a:pPr lvl="1"/>
            <a:r>
              <a:rPr lang="en-US" b="1" dirty="0"/>
              <a:t>CHANGE THE CIRCUMSTANCES TO CHANGE THE RESPONSE!</a:t>
            </a:r>
          </a:p>
          <a:p>
            <a:r>
              <a:rPr lang="en-US" dirty="0"/>
              <a:t>What are some options?</a:t>
            </a:r>
          </a:p>
          <a:p>
            <a:pPr lvl="1"/>
            <a:r>
              <a:rPr lang="en-US" dirty="0"/>
              <a:t>Intuitively recognize recommended body position</a:t>
            </a:r>
          </a:p>
          <a:p>
            <a:pPr lvl="1"/>
            <a:r>
              <a:rPr lang="en-US" dirty="0"/>
              <a:t>Neutral Position</a:t>
            </a:r>
          </a:p>
        </p:txBody>
      </p:sp>
      <p:pic>
        <p:nvPicPr>
          <p:cNvPr id="8" name="Picture Placeholder 7">
            <a:extLst>
              <a:ext uri="{FF2B5EF4-FFF2-40B4-BE49-F238E27FC236}">
                <a16:creationId xmlns:a16="http://schemas.microsoft.com/office/drawing/2014/main" id="{4C96F5F7-F3F1-4AE2-A548-302981C94B8B}"/>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0873" t="17" b="1193"/>
          <a:stretch/>
        </p:blipFill>
        <p:spPr>
          <a:xfrm>
            <a:off x="7495504" y="898366"/>
            <a:ext cx="4426583" cy="4636394"/>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5AD5F189-95C0-481F-BA10-015636277BD9}"/>
              </a:ext>
            </a:extLst>
          </p:cNvPr>
          <p:cNvSpPr>
            <a:spLocks noGrp="1"/>
          </p:cNvSpPr>
          <p:nvPr>
            <p:ph type="body" sz="quarter" idx="12"/>
          </p:nvPr>
        </p:nvSpPr>
        <p:spPr/>
        <p:txBody>
          <a:bodyPr/>
          <a:lstStyle/>
          <a:p>
            <a:r>
              <a:rPr lang="en-US" dirty="0"/>
              <a:t>Driving Force for Poor Position</a:t>
            </a:r>
          </a:p>
          <a:p>
            <a:endParaRPr lang="en-US" dirty="0"/>
          </a:p>
        </p:txBody>
      </p:sp>
    </p:spTree>
    <p:custDataLst>
      <p:tags r:id="rId1"/>
    </p:custDataLst>
    <p:extLst>
      <p:ext uri="{BB962C8B-B14F-4D97-AF65-F5344CB8AC3E}">
        <p14:creationId xmlns:p14="http://schemas.microsoft.com/office/powerpoint/2010/main" val="258906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500"/>
                                        <p:tgtEl>
                                          <p:spTgt spid="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fade">
                                      <p:cBhvr>
                                        <p:cTn id="45" dur="500"/>
                                        <p:tgtEl>
                                          <p:spTgt spid="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fade">
                                      <p:cBhvr>
                                        <p:cTn id="5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D39553-D951-4CFB-A03F-6093271CE578}"/>
              </a:ext>
            </a:extLst>
          </p:cNvPr>
          <p:cNvSpPr>
            <a:spLocks noGrp="1"/>
          </p:cNvSpPr>
          <p:nvPr>
            <p:ph type="body" sz="quarter" idx="10"/>
          </p:nvPr>
        </p:nvSpPr>
        <p:spPr/>
        <p:txBody>
          <a:bodyPr>
            <a:normAutofit/>
          </a:bodyPr>
          <a:lstStyle/>
          <a:p>
            <a:r>
              <a:rPr lang="en-US" dirty="0"/>
              <a:t>List options for ergonomics improvements</a:t>
            </a:r>
          </a:p>
          <a:p>
            <a:pPr marL="800100" lvl="1" indent="-457200">
              <a:lnSpc>
                <a:spcPct val="100000"/>
              </a:lnSpc>
              <a:spcBef>
                <a:spcPts val="1200"/>
              </a:spcBef>
              <a:spcAft>
                <a:spcPts val="1200"/>
              </a:spcAft>
              <a:buFont typeface="+mj-lt"/>
              <a:buAutoNum type="arabicPeriod"/>
            </a:pPr>
            <a:r>
              <a:rPr lang="en-US" dirty="0"/>
              <a:t>__________________________</a:t>
            </a:r>
          </a:p>
          <a:p>
            <a:pPr marL="800100" lvl="1" indent="-457200">
              <a:lnSpc>
                <a:spcPct val="100000"/>
              </a:lnSpc>
              <a:spcBef>
                <a:spcPts val="1200"/>
              </a:spcBef>
              <a:spcAft>
                <a:spcPts val="1200"/>
              </a:spcAft>
              <a:buFont typeface="+mj-lt"/>
              <a:buAutoNum type="arabicPeriod"/>
            </a:pPr>
            <a:r>
              <a:rPr lang="en-US" dirty="0"/>
              <a:t>__________________________</a:t>
            </a:r>
          </a:p>
          <a:p>
            <a:pPr marL="800100" lvl="1" indent="-457200">
              <a:lnSpc>
                <a:spcPct val="100000"/>
              </a:lnSpc>
              <a:spcBef>
                <a:spcPts val="1200"/>
              </a:spcBef>
              <a:spcAft>
                <a:spcPts val="1200"/>
              </a:spcAft>
              <a:buFont typeface="+mj-lt"/>
              <a:buAutoNum type="arabicPeriod"/>
            </a:pPr>
            <a:r>
              <a:rPr lang="en-US" dirty="0"/>
              <a:t>__________________________</a:t>
            </a:r>
          </a:p>
          <a:p>
            <a:pPr marL="800100" lvl="1" indent="-457200">
              <a:lnSpc>
                <a:spcPct val="100000"/>
              </a:lnSpc>
              <a:spcBef>
                <a:spcPts val="1200"/>
              </a:spcBef>
              <a:spcAft>
                <a:spcPts val="1200"/>
              </a:spcAft>
              <a:buFont typeface="+mj-lt"/>
              <a:buAutoNum type="arabicPeriod"/>
            </a:pPr>
            <a:r>
              <a:rPr lang="en-US" dirty="0"/>
              <a:t>__________________________</a:t>
            </a:r>
          </a:p>
          <a:p>
            <a:pPr marL="800100" lvl="1" indent="-457200">
              <a:lnSpc>
                <a:spcPct val="100000"/>
              </a:lnSpc>
              <a:spcBef>
                <a:spcPts val="1200"/>
              </a:spcBef>
              <a:spcAft>
                <a:spcPts val="1200"/>
              </a:spcAft>
              <a:buFont typeface="+mj-lt"/>
              <a:buAutoNum type="arabicPeriod"/>
            </a:pPr>
            <a:r>
              <a:rPr lang="en-US" dirty="0"/>
              <a:t>__________________________</a:t>
            </a:r>
          </a:p>
        </p:txBody>
      </p:sp>
      <p:sp>
        <p:nvSpPr>
          <p:cNvPr id="4" name="Text Placeholder 3">
            <a:extLst>
              <a:ext uri="{FF2B5EF4-FFF2-40B4-BE49-F238E27FC236}">
                <a16:creationId xmlns:a16="http://schemas.microsoft.com/office/drawing/2014/main" id="{8350E221-30D0-49B9-A1B9-1E9B91407C0B}"/>
              </a:ext>
            </a:extLst>
          </p:cNvPr>
          <p:cNvSpPr>
            <a:spLocks noGrp="1"/>
          </p:cNvSpPr>
          <p:nvPr>
            <p:ph type="body" sz="quarter" idx="12"/>
          </p:nvPr>
        </p:nvSpPr>
        <p:spPr/>
        <p:txBody>
          <a:bodyPr/>
          <a:lstStyle/>
          <a:p>
            <a:r>
              <a:rPr lang="en-US" b="1" dirty="0"/>
              <a:t>Brainstorming session</a:t>
            </a:r>
          </a:p>
          <a:p>
            <a:endParaRPr lang="en-US" dirty="0"/>
          </a:p>
        </p:txBody>
      </p:sp>
      <p:pic>
        <p:nvPicPr>
          <p:cNvPr id="7" name="Picture 6">
            <a:extLst>
              <a:ext uri="{FF2B5EF4-FFF2-40B4-BE49-F238E27FC236}">
                <a16:creationId xmlns:a16="http://schemas.microsoft.com/office/drawing/2014/main" id="{826E657A-CDFA-44ED-B58E-FFB29DEE9619}"/>
              </a:ext>
            </a:extLst>
          </p:cNvPr>
          <p:cNvPicPr>
            <a:picLocks noChangeAspect="1"/>
          </p:cNvPicPr>
          <p:nvPr/>
        </p:nvPicPr>
        <p:blipFill>
          <a:blip r:embed="rId3"/>
          <a:stretch>
            <a:fillRect/>
          </a:stretch>
        </p:blipFill>
        <p:spPr>
          <a:xfrm>
            <a:off x="7005831" y="861789"/>
            <a:ext cx="5017443" cy="5230821"/>
          </a:xfrm>
          <a:prstGeom prst="rect">
            <a:avLst/>
          </a:prstGeom>
        </p:spPr>
      </p:pic>
    </p:spTree>
    <p:extLst>
      <p:ext uri="{BB962C8B-B14F-4D97-AF65-F5344CB8AC3E}">
        <p14:creationId xmlns:p14="http://schemas.microsoft.com/office/powerpoint/2010/main" val="8650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7F77BFB2-BD11-42F7-8925-320406E1D6D3}"/>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9195" r="19195"/>
          <a:stretch/>
        </p:blipFill>
        <p:spPr>
          <a:prstGeom prst="rect">
            <a:avLst/>
          </a:prstGeom>
          <a:ln>
            <a:noFill/>
          </a:ln>
          <a:effectLst>
            <a:outerShdw blurRad="292100" dist="139700" dir="2700000" algn="tl" rotWithShape="0">
              <a:srgbClr val="333333">
                <a:alpha val="65000"/>
              </a:srgbClr>
            </a:outerShdw>
          </a:effectLst>
        </p:spPr>
      </p:pic>
      <p:pic>
        <p:nvPicPr>
          <p:cNvPr id="25" name="Picture Placeholder 24">
            <a:extLst>
              <a:ext uri="{FF2B5EF4-FFF2-40B4-BE49-F238E27FC236}">
                <a16:creationId xmlns:a16="http://schemas.microsoft.com/office/drawing/2014/main" id="{C04F45F5-5EC3-47EB-AD38-597D1D2C88A6}"/>
              </a:ext>
            </a:extLst>
          </p:cNvPr>
          <p:cNvPicPr>
            <a:picLocks noGrp="1" noChangeAspect="1"/>
          </p:cNvPicPr>
          <p:nvPr>
            <p:ph type="pic" sz="quarter" idx="13"/>
          </p:nvPr>
        </p:nvPicPr>
        <p:blipFill rotWithShape="1">
          <a:blip r:embed="rId6"/>
          <a:srcRect t="10772" b="10772"/>
          <a:stretch/>
        </p:blipFill>
        <p:spPr>
          <a:prstGeom prst="rect">
            <a:avLst/>
          </a:prstGeom>
          <a:ln>
            <a:noFill/>
          </a:ln>
          <a:effectLst>
            <a:outerShdw blurRad="292100" dist="139700" dir="2700000" algn="tl" rotWithShape="0">
              <a:srgbClr val="333333">
                <a:alpha val="65000"/>
              </a:srgbClr>
            </a:outerShdw>
          </a:effectLst>
        </p:spPr>
      </p:pic>
      <p:pic>
        <p:nvPicPr>
          <p:cNvPr id="24" name="Picture Placeholder 23">
            <a:extLst>
              <a:ext uri="{FF2B5EF4-FFF2-40B4-BE49-F238E27FC236}">
                <a16:creationId xmlns:a16="http://schemas.microsoft.com/office/drawing/2014/main" id="{238D7113-06DF-47CD-847C-127CD27F61BB}"/>
              </a:ext>
            </a:extLst>
          </p:cNvPr>
          <p:cNvPicPr>
            <a:picLocks noGrp="1" noChangeAspect="1"/>
          </p:cNvPicPr>
          <p:nvPr>
            <p:ph type="pic" sz="quarter" idx="14"/>
          </p:nvPr>
        </p:nvPicPr>
        <p:blipFill rotWithShape="1">
          <a:blip r:embed="rId7"/>
          <a:srcRect l="28638" r="28638"/>
          <a:stretch/>
        </p:blipFill>
        <p:spPr>
          <a:prstGeom prst="rect">
            <a:avLst/>
          </a:prstGeom>
          <a:ln>
            <a:noFill/>
          </a:ln>
          <a:effectLst>
            <a:outerShdw blurRad="292100" dist="139700" dir="2700000" algn="tl" rotWithShape="0">
              <a:srgbClr val="333333">
                <a:alpha val="65000"/>
              </a:srgbClr>
            </a:outerShdw>
          </a:effectLst>
        </p:spPr>
      </p:pic>
      <p:pic>
        <p:nvPicPr>
          <p:cNvPr id="26" name="Picture Placeholder 25">
            <a:extLst>
              <a:ext uri="{FF2B5EF4-FFF2-40B4-BE49-F238E27FC236}">
                <a16:creationId xmlns:a16="http://schemas.microsoft.com/office/drawing/2014/main" id="{1C9AB314-D4A7-4BAF-9ED9-C7B24385136A}"/>
              </a:ext>
            </a:extLst>
          </p:cNvPr>
          <p:cNvPicPr>
            <a:picLocks noGrp="1" noChangeAspect="1"/>
          </p:cNvPicPr>
          <p:nvPr>
            <p:ph type="pic" sz="quarter" idx="15"/>
          </p:nvPr>
        </p:nvPicPr>
        <p:blipFill rotWithShape="1">
          <a:blip r:embed="rId8"/>
          <a:srcRect t="-20324" b="-20324"/>
          <a:stretch/>
        </p:blipFill>
        <p:spPr>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8DE46C3C-0B40-4BF9-B2A7-492C4E4DCCAB}"/>
              </a:ext>
            </a:extLst>
          </p:cNvPr>
          <p:cNvSpPr>
            <a:spLocks noGrp="1"/>
          </p:cNvSpPr>
          <p:nvPr>
            <p:ph type="body" sz="quarter" idx="10"/>
          </p:nvPr>
        </p:nvSpPr>
        <p:spPr>
          <a:prstGeom prst="rect">
            <a:avLst/>
          </a:prstGeom>
        </p:spPr>
        <p:txBody>
          <a:bodyPr/>
          <a:lstStyle/>
          <a:p>
            <a:r>
              <a:rPr lang="en-US" dirty="0"/>
              <a:t>Option One</a:t>
            </a:r>
          </a:p>
          <a:p>
            <a:pPr lvl="1"/>
            <a:r>
              <a:rPr lang="en-US" dirty="0"/>
              <a:t>Reposition the work</a:t>
            </a:r>
          </a:p>
          <a:p>
            <a:pPr lvl="1"/>
            <a:r>
              <a:rPr lang="en-US" dirty="0"/>
              <a:t>Mechanical lift</a:t>
            </a:r>
          </a:p>
          <a:p>
            <a:r>
              <a:rPr lang="en-US" dirty="0"/>
              <a:t>Option  Two</a:t>
            </a:r>
          </a:p>
          <a:p>
            <a:pPr lvl="1"/>
            <a:r>
              <a:rPr lang="en-US" dirty="0"/>
              <a:t>Lower Assembler</a:t>
            </a:r>
          </a:p>
          <a:p>
            <a:pPr lvl="1"/>
            <a:r>
              <a:rPr lang="en-US" dirty="0"/>
              <a:t>Go into the floor</a:t>
            </a:r>
          </a:p>
          <a:p>
            <a:r>
              <a:rPr lang="en-US" dirty="0"/>
              <a:t>Option Three</a:t>
            </a:r>
          </a:p>
          <a:p>
            <a:pPr lvl="1"/>
            <a:r>
              <a:rPr lang="en-US" dirty="0"/>
              <a:t>Reposition the Assembler</a:t>
            </a:r>
          </a:p>
          <a:p>
            <a:pPr lvl="1"/>
            <a:r>
              <a:rPr lang="en-US" dirty="0"/>
              <a:t>Rolling mechanic’s stool</a:t>
            </a:r>
          </a:p>
          <a:p>
            <a:r>
              <a:rPr lang="en-US" dirty="0"/>
              <a:t>Engineering Psychology</a:t>
            </a:r>
          </a:p>
          <a:p>
            <a:pPr lvl="1"/>
            <a:r>
              <a:rPr lang="en-US" dirty="0"/>
              <a:t>Population Stereotypes</a:t>
            </a:r>
          </a:p>
        </p:txBody>
      </p:sp>
      <p:sp>
        <p:nvSpPr>
          <p:cNvPr id="4" name="Text Placeholder 3">
            <a:extLst>
              <a:ext uri="{FF2B5EF4-FFF2-40B4-BE49-F238E27FC236}">
                <a16:creationId xmlns:a16="http://schemas.microsoft.com/office/drawing/2014/main" id="{5AD5F189-95C0-481F-BA10-015636277BD9}"/>
              </a:ext>
            </a:extLst>
          </p:cNvPr>
          <p:cNvSpPr>
            <a:spLocks noGrp="1"/>
          </p:cNvSpPr>
          <p:nvPr>
            <p:ph type="body" sz="quarter" idx="17"/>
          </p:nvPr>
        </p:nvSpPr>
        <p:spPr>
          <a:prstGeom prst="rect">
            <a:avLst/>
          </a:prstGeom>
        </p:spPr>
        <p:txBody>
          <a:bodyPr/>
          <a:lstStyle/>
          <a:p>
            <a:r>
              <a:rPr lang="en-US" dirty="0"/>
              <a:t>Brainstorm Ideas</a:t>
            </a:r>
          </a:p>
        </p:txBody>
      </p:sp>
    </p:spTree>
    <p:custDataLst>
      <p:tags r:id="rId1"/>
    </p:custDataLst>
    <p:extLst>
      <p:ext uri="{BB962C8B-B14F-4D97-AF65-F5344CB8AC3E}">
        <p14:creationId xmlns:p14="http://schemas.microsoft.com/office/powerpoint/2010/main" val="154176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500"/>
                                        <p:tgtEl>
                                          <p:spTgt spid="6">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fade">
                                      <p:cBhvr>
                                        <p:cTn id="41" dur="500"/>
                                        <p:tgtEl>
                                          <p:spTgt spid="6">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fade">
                                      <p:cBhvr>
                                        <p:cTn id="44" dur="500"/>
                                        <p:tgtEl>
                                          <p:spTgt spid="6">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animEffect transition="in" filter="fade">
                                      <p:cBhvr>
                                        <p:cTn id="49" dur="500"/>
                                        <p:tgtEl>
                                          <p:spTgt spid="6">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xEl>
                                              <p:pRg st="10" end="10"/>
                                            </p:txEl>
                                          </p:spTgt>
                                        </p:tgtEl>
                                        <p:attrNameLst>
                                          <p:attrName>style.visibility</p:attrName>
                                        </p:attrNameLst>
                                      </p:cBhvr>
                                      <p:to>
                                        <p:strVal val="visible"/>
                                      </p:to>
                                    </p:set>
                                    <p:animEffect transition="in" filter="fade">
                                      <p:cBhvr>
                                        <p:cTn id="55"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D5F189-95C0-481F-BA10-015636277BD9}"/>
              </a:ext>
            </a:extLst>
          </p:cNvPr>
          <p:cNvSpPr>
            <a:spLocks noGrp="1"/>
          </p:cNvSpPr>
          <p:nvPr>
            <p:ph type="body" sz="quarter" idx="10"/>
          </p:nvPr>
        </p:nvSpPr>
        <p:spPr>
          <a:xfrm>
            <a:off x="1079501" y="861789"/>
            <a:ext cx="9876046" cy="456149"/>
          </a:xfrm>
        </p:spPr>
        <p:txBody>
          <a:bodyPr>
            <a:normAutofit lnSpcReduction="10000"/>
          </a:bodyPr>
          <a:lstStyle/>
          <a:p>
            <a:r>
              <a:rPr lang="en-US" dirty="0"/>
              <a:t>Change Circumstances to Change Response!</a:t>
            </a:r>
          </a:p>
          <a:p>
            <a:endParaRPr lang="en-US" dirty="0"/>
          </a:p>
        </p:txBody>
      </p:sp>
      <p:pic>
        <p:nvPicPr>
          <p:cNvPr id="8" name="Picture Placeholder 7">
            <a:extLst>
              <a:ext uri="{FF2B5EF4-FFF2-40B4-BE49-F238E27FC236}">
                <a16:creationId xmlns:a16="http://schemas.microsoft.com/office/drawing/2014/main" id="{4C96F5F7-F3F1-4AE2-A548-302981C94B8B}"/>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6654" t="17" b="1193"/>
          <a:stretch/>
        </p:blipFill>
        <p:spPr>
          <a:xfrm>
            <a:off x="1961149" y="1611236"/>
            <a:ext cx="4056375" cy="473399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34A59DFE-BF0F-4140-A335-18F1EC0DFB80}"/>
              </a:ext>
            </a:extLst>
          </p:cNvPr>
          <p:cNvPicPr>
            <a:picLocks noChangeAspect="1"/>
          </p:cNvPicPr>
          <p:nvPr/>
        </p:nvPicPr>
        <p:blipFill>
          <a:blip r:embed="rId6"/>
          <a:stretch>
            <a:fillRect/>
          </a:stretch>
        </p:blipFill>
        <p:spPr>
          <a:xfrm>
            <a:off x="6455475" y="1611236"/>
            <a:ext cx="3974435" cy="473399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1806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29A7C-C245-4B9A-955D-1E4E35ADEECB}"/>
              </a:ext>
            </a:extLst>
          </p:cNvPr>
          <p:cNvSpPr>
            <a:spLocks noGrp="1"/>
          </p:cNvSpPr>
          <p:nvPr>
            <p:ph type="body" sz="quarter" idx="10"/>
          </p:nvPr>
        </p:nvSpPr>
        <p:spPr>
          <a:xfrm>
            <a:off x="1079500" y="861789"/>
            <a:ext cx="2795813" cy="4853530"/>
          </a:xfrm>
        </p:spPr>
        <p:txBody>
          <a:bodyPr/>
          <a:lstStyle/>
          <a:p>
            <a:r>
              <a:rPr lang="en-US" dirty="0"/>
              <a:t>Welcome to Introduction to Ergonomics!</a:t>
            </a:r>
          </a:p>
          <a:p>
            <a:endParaRPr lang="en-US" dirty="0"/>
          </a:p>
        </p:txBody>
      </p:sp>
      <p:sp>
        <p:nvSpPr>
          <p:cNvPr id="4" name="Text Placeholder 3">
            <a:extLst>
              <a:ext uri="{FF2B5EF4-FFF2-40B4-BE49-F238E27FC236}">
                <a16:creationId xmlns:a16="http://schemas.microsoft.com/office/drawing/2014/main" id="{641F3076-D96E-4417-90D4-CC44A59DA52D}"/>
              </a:ext>
            </a:extLst>
          </p:cNvPr>
          <p:cNvSpPr>
            <a:spLocks noGrp="1"/>
          </p:cNvSpPr>
          <p:nvPr>
            <p:ph type="body" sz="quarter" idx="12"/>
          </p:nvPr>
        </p:nvSpPr>
        <p:spPr/>
        <p:txBody>
          <a:bodyPr/>
          <a:lstStyle/>
          <a:p>
            <a:r>
              <a:rPr lang="en-US" dirty="0"/>
              <a:t>Welcome to Introduction to Ergonomics</a:t>
            </a:r>
          </a:p>
          <a:p>
            <a:r>
              <a:rPr lang="en-US" dirty="0"/>
              <a:t>  </a:t>
            </a:r>
          </a:p>
        </p:txBody>
      </p:sp>
      <p:pic>
        <p:nvPicPr>
          <p:cNvPr id="9" name="Picture 8">
            <a:extLst>
              <a:ext uri="{FF2B5EF4-FFF2-40B4-BE49-F238E27FC236}">
                <a16:creationId xmlns:a16="http://schemas.microsoft.com/office/drawing/2014/main" id="{AC561AB7-42A7-40C7-AF66-340D6A25F107}"/>
              </a:ext>
            </a:extLst>
          </p:cNvPr>
          <p:cNvPicPr>
            <a:picLocks noChangeAspect="1"/>
          </p:cNvPicPr>
          <p:nvPr/>
        </p:nvPicPr>
        <p:blipFill>
          <a:blip r:embed="rId4"/>
          <a:stretch>
            <a:fillRect/>
          </a:stretch>
        </p:blipFill>
        <p:spPr>
          <a:xfrm>
            <a:off x="4484914" y="861789"/>
            <a:ext cx="7538360" cy="427708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0230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CDC3D-BACC-4FEC-B269-942A4AE24C57}"/>
              </a:ext>
            </a:extLst>
          </p:cNvPr>
          <p:cNvSpPr>
            <a:spLocks noGrp="1"/>
          </p:cNvSpPr>
          <p:nvPr>
            <p:ph type="body" sz="quarter" idx="10"/>
          </p:nvPr>
        </p:nvSpPr>
        <p:spPr/>
        <p:txBody>
          <a:bodyPr/>
          <a:lstStyle/>
          <a:p>
            <a:r>
              <a:rPr lang="en-US" dirty="0"/>
              <a:t>Essence of ergonomics</a:t>
            </a:r>
          </a:p>
          <a:p>
            <a:pPr lvl="1"/>
            <a:r>
              <a:rPr lang="en-US" dirty="0"/>
              <a:t>Workstations</a:t>
            </a:r>
          </a:p>
          <a:p>
            <a:pPr lvl="1"/>
            <a:r>
              <a:rPr lang="en-US" dirty="0"/>
              <a:t>Work processes</a:t>
            </a:r>
          </a:p>
          <a:p>
            <a:pPr lvl="1"/>
            <a:r>
              <a:rPr lang="en-US" dirty="0"/>
              <a:t>Work environment</a:t>
            </a:r>
          </a:p>
          <a:p>
            <a:pPr lvl="1"/>
            <a:r>
              <a:rPr lang="en-US" dirty="0"/>
              <a:t>Work culture </a:t>
            </a:r>
          </a:p>
          <a:p>
            <a:r>
              <a:rPr lang="en-US" dirty="0"/>
              <a:t>Effort wasted because of</a:t>
            </a:r>
          </a:p>
          <a:p>
            <a:pPr lvl="1"/>
            <a:r>
              <a:rPr lang="en-US" dirty="0"/>
              <a:t>Poor positioning of tools, equipment and parts</a:t>
            </a:r>
          </a:p>
          <a:p>
            <a:pPr lvl="1"/>
            <a:r>
              <a:rPr lang="en-US" dirty="0"/>
              <a:t>Poor design of tools</a:t>
            </a:r>
          </a:p>
          <a:p>
            <a:pPr lvl="1"/>
            <a:r>
              <a:rPr lang="en-US" dirty="0"/>
              <a:t>Haphazardly thought-out work processes</a:t>
            </a:r>
          </a:p>
          <a:p>
            <a:pPr lvl="1"/>
            <a:r>
              <a:rPr lang="en-US" dirty="0"/>
              <a:t>Poor work environments</a:t>
            </a:r>
          </a:p>
          <a:p>
            <a:r>
              <a:rPr lang="en-US" dirty="0"/>
              <a:t>Systems design approach provides solid foundation</a:t>
            </a:r>
          </a:p>
          <a:p>
            <a:endParaRPr lang="en-US" dirty="0"/>
          </a:p>
        </p:txBody>
      </p:sp>
      <p:pic>
        <p:nvPicPr>
          <p:cNvPr id="12" name="Picture Placeholder 11" descr="A person standing next to a window&#10;&#10;Description automatically generated">
            <a:extLst>
              <a:ext uri="{FF2B5EF4-FFF2-40B4-BE49-F238E27FC236}">
                <a16:creationId xmlns:a16="http://schemas.microsoft.com/office/drawing/2014/main" id="{8687A851-A788-4ACB-BF85-44E5831E0508}"/>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1874" r="11874"/>
          <a:stretch>
            <a:fillRect/>
          </a:stretch>
        </p:blipFill>
        <p:spPr>
          <a:xfrm>
            <a:off x="6444474" y="926048"/>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030FC21-2671-4E06-92E0-537494131ADC}"/>
              </a:ext>
            </a:extLst>
          </p:cNvPr>
          <p:cNvSpPr>
            <a:spLocks noGrp="1"/>
          </p:cNvSpPr>
          <p:nvPr>
            <p:ph type="body" sz="quarter" idx="12"/>
          </p:nvPr>
        </p:nvSpPr>
        <p:spPr/>
        <p:txBody>
          <a:bodyPr/>
          <a:lstStyle/>
          <a:p>
            <a:r>
              <a:rPr lang="en-US" dirty="0"/>
              <a:t>Systems Design</a:t>
            </a:r>
          </a:p>
        </p:txBody>
      </p:sp>
    </p:spTree>
    <p:custDataLst>
      <p:tags r:id="rId1"/>
    </p:custDataLst>
    <p:extLst>
      <p:ext uri="{BB962C8B-B14F-4D97-AF65-F5344CB8AC3E}">
        <p14:creationId xmlns:p14="http://schemas.microsoft.com/office/powerpoint/2010/main" val="174065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500"/>
                                        <p:tgtEl>
                                          <p:spTgt spid="2">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500"/>
                                        <p:tgtEl>
                                          <p:spTgt spid="2">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500"/>
                                        <p:tgtEl>
                                          <p:spTgt spid="2">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10" end="10"/>
                                            </p:txEl>
                                          </p:spTgt>
                                        </p:tgtEl>
                                        <p:attrNameLst>
                                          <p:attrName>style.visibility</p:attrName>
                                        </p:attrNameLst>
                                      </p:cBhvr>
                                      <p:to>
                                        <p:strVal val="visible"/>
                                      </p:to>
                                    </p:set>
                                    <p:animEffect transition="in" filter="fade">
                                      <p:cBhvr>
                                        <p:cTn id="4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D1E817-5383-46D4-9534-59B113EBCFC4}"/>
              </a:ext>
            </a:extLst>
          </p:cNvPr>
          <p:cNvSpPr>
            <a:spLocks noGrp="1"/>
          </p:cNvSpPr>
          <p:nvPr>
            <p:ph type="body" sz="quarter" idx="10"/>
          </p:nvPr>
        </p:nvSpPr>
        <p:spPr>
          <a:xfrm>
            <a:off x="1079500" y="861789"/>
            <a:ext cx="7891971" cy="5814782"/>
          </a:xfrm>
        </p:spPr>
        <p:txBody>
          <a:bodyPr>
            <a:normAutofit/>
          </a:bodyPr>
          <a:lstStyle/>
          <a:p>
            <a:r>
              <a:rPr lang="en-US" dirty="0"/>
              <a:t>Concept of ergonomics systems design</a:t>
            </a:r>
          </a:p>
          <a:p>
            <a:pPr lvl="1"/>
            <a:r>
              <a:rPr lang="en-US" b="1" dirty="0"/>
              <a:t>One: </a:t>
            </a:r>
            <a:r>
              <a:rPr lang="en-US" dirty="0"/>
              <a:t>Choose a number between one and nine.	</a:t>
            </a:r>
          </a:p>
          <a:p>
            <a:pPr lvl="1"/>
            <a:r>
              <a:rPr lang="en-US" b="1" dirty="0"/>
              <a:t>Two: </a:t>
            </a:r>
            <a:r>
              <a:rPr lang="en-US" dirty="0"/>
              <a:t>Multiply that number by nine.	</a:t>
            </a:r>
          </a:p>
          <a:p>
            <a:pPr lvl="1"/>
            <a:r>
              <a:rPr lang="en-US" b="1" dirty="0"/>
              <a:t>Three: </a:t>
            </a:r>
            <a:r>
              <a:rPr lang="en-US" dirty="0"/>
              <a:t>Add together the digits of the result of Step Tw	</a:t>
            </a:r>
          </a:p>
          <a:p>
            <a:pPr lvl="1"/>
            <a:r>
              <a:rPr lang="en-US" b="1" dirty="0"/>
              <a:t>Four: </a:t>
            </a:r>
            <a:r>
              <a:rPr lang="en-US" dirty="0"/>
              <a:t>Subtract five from the result of Step Three.</a:t>
            </a:r>
          </a:p>
          <a:p>
            <a:pPr lvl="1"/>
            <a:r>
              <a:rPr lang="en-US" b="1" dirty="0"/>
              <a:t>Five: </a:t>
            </a:r>
            <a:r>
              <a:rPr lang="en-US" dirty="0"/>
              <a:t>Choose the letter of the alphabet that corresponds to the result of Step Four, e.g., A=1, B=2, C=3, etc.</a:t>
            </a:r>
          </a:p>
          <a:p>
            <a:pPr lvl="1"/>
            <a:r>
              <a:rPr lang="en-US" b="1" dirty="0"/>
              <a:t>Six: </a:t>
            </a:r>
            <a:r>
              <a:rPr lang="en-US" dirty="0"/>
              <a:t>Choose a country that begins with that letter.	</a:t>
            </a:r>
          </a:p>
          <a:p>
            <a:pPr lvl="1"/>
            <a:r>
              <a:rPr lang="en-US" b="1" dirty="0"/>
              <a:t>Seven: </a:t>
            </a:r>
            <a:r>
              <a:rPr lang="en-US" dirty="0"/>
              <a:t>Choose an animal that begins with the last letter of that country.	</a:t>
            </a:r>
          </a:p>
          <a:p>
            <a:pPr lvl="1"/>
            <a:r>
              <a:rPr lang="en-US" b="1" dirty="0"/>
              <a:t>Eight: </a:t>
            </a:r>
            <a:r>
              <a:rPr lang="en-US" dirty="0"/>
              <a:t>Choose a color that begins with the last letter of the animal.	</a:t>
            </a:r>
          </a:p>
          <a:p>
            <a:endParaRPr lang="en-US" dirty="0"/>
          </a:p>
        </p:txBody>
      </p:sp>
      <p:pic>
        <p:nvPicPr>
          <p:cNvPr id="6" name="Picture Placeholder 5" descr="A picture containing blue, dark, light&#10;&#10;Description automatically generated">
            <a:extLst>
              <a:ext uri="{FF2B5EF4-FFF2-40B4-BE49-F238E27FC236}">
                <a16:creationId xmlns:a16="http://schemas.microsoft.com/office/drawing/2014/main" id="{3D27CCF3-8346-4919-AFF6-D57E8F402361}"/>
              </a:ext>
            </a:extLst>
          </p:cNvPr>
          <p:cNvPicPr>
            <a:picLocks noGrp="1" noChangeAspect="1"/>
          </p:cNvPicPr>
          <p:nvPr>
            <p:ph type="pic" sz="quarter" idx="11"/>
          </p:nvPr>
        </p:nvPicPr>
        <p:blipFill rotWithShape="1">
          <a:blip r:embed="rId3"/>
          <a:srcRect l="-5506" r="-5506"/>
          <a:stretch/>
        </p:blipFill>
        <p:spPr>
          <a:xfrm>
            <a:off x="8736699" y="990600"/>
            <a:ext cx="3287025" cy="4513053"/>
          </a:xfrm>
        </p:spPr>
      </p:pic>
      <p:sp>
        <p:nvSpPr>
          <p:cNvPr id="4" name="Text Placeholder 3">
            <a:extLst>
              <a:ext uri="{FF2B5EF4-FFF2-40B4-BE49-F238E27FC236}">
                <a16:creationId xmlns:a16="http://schemas.microsoft.com/office/drawing/2014/main" id="{2AF28881-88F0-4761-95C5-0658387EAB35}"/>
              </a:ext>
            </a:extLst>
          </p:cNvPr>
          <p:cNvSpPr>
            <a:spLocks noGrp="1"/>
          </p:cNvSpPr>
          <p:nvPr>
            <p:ph type="body" sz="quarter" idx="12"/>
          </p:nvPr>
        </p:nvSpPr>
        <p:spPr/>
        <p:txBody>
          <a:bodyPr/>
          <a:lstStyle/>
          <a:p>
            <a:r>
              <a:rPr lang="en-US" dirty="0"/>
              <a:t>A Little Mind Reading!</a:t>
            </a:r>
          </a:p>
          <a:p>
            <a:endParaRPr lang="en-US" dirty="0"/>
          </a:p>
        </p:txBody>
      </p:sp>
    </p:spTree>
    <p:extLst>
      <p:ext uri="{BB962C8B-B14F-4D97-AF65-F5344CB8AC3E}">
        <p14:creationId xmlns:p14="http://schemas.microsoft.com/office/powerpoint/2010/main" val="361704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938D9F0-CCFB-4939-BA5F-E7EEC241109D}"/>
              </a:ext>
            </a:extLst>
          </p:cNvPr>
          <p:cNvSpPr>
            <a:spLocks noGrp="1"/>
          </p:cNvSpPr>
          <p:nvPr>
            <p:ph type="body" sz="quarter" idx="10"/>
          </p:nvPr>
        </p:nvSpPr>
        <p:spPr/>
        <p:txBody>
          <a:bodyPr>
            <a:normAutofit/>
          </a:bodyPr>
          <a:lstStyle/>
          <a:p>
            <a:r>
              <a:rPr lang="en-US" sz="3200" dirty="0"/>
              <a:t>Did you come up with</a:t>
            </a:r>
          </a:p>
          <a:p>
            <a:pPr lvl="1"/>
            <a:r>
              <a:rPr lang="en-US" sz="2800" dirty="0"/>
              <a:t>Orange Kangaroo from Denmark?</a:t>
            </a:r>
          </a:p>
          <a:p>
            <a:pPr lvl="1"/>
            <a:r>
              <a:rPr lang="en-US" sz="2800" dirty="0"/>
              <a:t>Majority of people generally will!</a:t>
            </a:r>
          </a:p>
          <a:p>
            <a:r>
              <a:rPr lang="en-US" sz="3200" dirty="0"/>
              <a:t>Example of a well-designed system</a:t>
            </a:r>
          </a:p>
          <a:p>
            <a:pPr lvl="1"/>
            <a:r>
              <a:rPr lang="en-US" sz="2800" dirty="0"/>
              <a:t>Let's discuss why</a:t>
            </a:r>
          </a:p>
          <a:p>
            <a:endParaRPr lang="en-US" sz="3200" dirty="0"/>
          </a:p>
        </p:txBody>
      </p:sp>
      <p:pic>
        <p:nvPicPr>
          <p:cNvPr id="9" name="Picture Placeholder 8" descr="A kangaroo lying in the grass&#10;&#10;Description automatically generated">
            <a:extLst>
              <a:ext uri="{FF2B5EF4-FFF2-40B4-BE49-F238E27FC236}">
                <a16:creationId xmlns:a16="http://schemas.microsoft.com/office/drawing/2014/main" id="{E62E8287-A20F-4F1B-A488-8E4719659E39}"/>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5827" r="15827"/>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DC6A59EF-37EC-4752-9A00-0140CA0FB81D}"/>
              </a:ext>
            </a:extLst>
          </p:cNvPr>
          <p:cNvSpPr>
            <a:spLocks noGrp="1"/>
          </p:cNvSpPr>
          <p:nvPr>
            <p:ph type="body" sz="quarter" idx="12"/>
          </p:nvPr>
        </p:nvSpPr>
        <p:spPr/>
        <p:txBody>
          <a:bodyPr/>
          <a:lstStyle/>
          <a:p>
            <a:r>
              <a:rPr lang="en-US" dirty="0"/>
              <a:t>Country/Animal/Color Exercise</a:t>
            </a:r>
          </a:p>
          <a:p>
            <a:endParaRPr lang="en-US" dirty="0"/>
          </a:p>
          <a:p>
            <a:pPr lvl="1"/>
            <a:endParaRPr lang="en-US" dirty="0"/>
          </a:p>
        </p:txBody>
      </p:sp>
    </p:spTree>
    <p:custDataLst>
      <p:tags r:id="rId1"/>
    </p:custDataLst>
    <p:extLst>
      <p:ext uri="{BB962C8B-B14F-4D97-AF65-F5344CB8AC3E}">
        <p14:creationId xmlns:p14="http://schemas.microsoft.com/office/powerpoint/2010/main" val="276873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AD24E6-B25D-4235-AD44-28C51F7109B2}"/>
              </a:ext>
            </a:extLst>
          </p:cNvPr>
          <p:cNvSpPr>
            <a:spLocks noGrp="1"/>
          </p:cNvSpPr>
          <p:nvPr>
            <p:ph type="body" sz="quarter" idx="10"/>
          </p:nvPr>
        </p:nvSpPr>
        <p:spPr>
          <a:xfrm>
            <a:off x="1194603" y="861789"/>
            <a:ext cx="5672023" cy="5814782"/>
          </a:xfrm>
        </p:spPr>
        <p:txBody>
          <a:bodyPr>
            <a:normAutofit/>
          </a:bodyPr>
          <a:lstStyle/>
          <a:p>
            <a:r>
              <a:rPr lang="en-US" sz="3200" i="1" dirty="0"/>
              <a:t>Human Factors and Ergonomics Design Handbook </a:t>
            </a:r>
            <a:r>
              <a:rPr lang="en-US" sz="3200" dirty="0"/>
              <a:t>defines system as</a:t>
            </a:r>
          </a:p>
          <a:p>
            <a:pPr lvl="1"/>
            <a:r>
              <a:rPr lang="en-US" sz="2800" dirty="0"/>
              <a:t>Mission-oriented grouping of elements into an integrated, functional whole</a:t>
            </a:r>
          </a:p>
          <a:p>
            <a:pPr lvl="1"/>
            <a:r>
              <a:rPr lang="en-US" sz="2800" dirty="0"/>
              <a:t>Includes facility, equipment, furnishings and fixtures</a:t>
            </a:r>
          </a:p>
          <a:p>
            <a:pPr lvl="1"/>
            <a:r>
              <a:rPr lang="en-US" sz="2800" dirty="0"/>
              <a:t>Involves variety of people who use, operate or maintain it</a:t>
            </a:r>
          </a:p>
          <a:p>
            <a:pPr lvl="1"/>
            <a:r>
              <a:rPr lang="en-US" sz="2800" dirty="0"/>
              <a:t>Must perform mission or function and must work in an environment</a:t>
            </a:r>
          </a:p>
          <a:p>
            <a:endParaRPr lang="en-US" sz="3200" dirty="0"/>
          </a:p>
        </p:txBody>
      </p:sp>
      <p:pic>
        <p:nvPicPr>
          <p:cNvPr id="16" name="Picture Placeholder 15" descr="A picture containing indoor, person, computer, person&#10;&#10;Description automatically generated">
            <a:extLst>
              <a:ext uri="{FF2B5EF4-FFF2-40B4-BE49-F238E27FC236}">
                <a16:creationId xmlns:a16="http://schemas.microsoft.com/office/drawing/2014/main" id="{70749AA0-76EB-448A-92C9-B6803CF6014D}"/>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8144" r="-18144"/>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A7839D5A-AD76-4D50-A758-1F04AD08E4E5}"/>
              </a:ext>
            </a:extLst>
          </p:cNvPr>
          <p:cNvSpPr>
            <a:spLocks noGrp="1"/>
          </p:cNvSpPr>
          <p:nvPr>
            <p:ph type="body" sz="quarter" idx="12"/>
          </p:nvPr>
        </p:nvSpPr>
        <p:spPr/>
        <p:txBody>
          <a:bodyPr/>
          <a:lstStyle/>
          <a:p>
            <a:r>
              <a:rPr lang="en-US" dirty="0"/>
              <a:t>Systems Design: Principles</a:t>
            </a:r>
          </a:p>
        </p:txBody>
      </p:sp>
    </p:spTree>
    <p:custDataLst>
      <p:tags r:id="rId1"/>
    </p:custDataLst>
    <p:extLst>
      <p:ext uri="{BB962C8B-B14F-4D97-AF65-F5344CB8AC3E}">
        <p14:creationId xmlns:p14="http://schemas.microsoft.com/office/powerpoint/2010/main" val="320420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938D9F0-CCFB-4939-BA5F-E7EEC241109D}"/>
              </a:ext>
            </a:extLst>
          </p:cNvPr>
          <p:cNvSpPr>
            <a:spLocks noGrp="1"/>
          </p:cNvSpPr>
          <p:nvPr>
            <p:ph type="body" sz="quarter" idx="10"/>
          </p:nvPr>
        </p:nvSpPr>
        <p:spPr>
          <a:xfrm>
            <a:off x="1079500" y="861789"/>
            <a:ext cx="4714171" cy="5814782"/>
          </a:xfrm>
        </p:spPr>
        <p:txBody>
          <a:bodyPr>
            <a:normAutofit/>
          </a:bodyPr>
          <a:lstStyle/>
          <a:p>
            <a:r>
              <a:rPr lang="en-US" sz="3200" dirty="0"/>
              <a:t>Orange Kangaroo from Denmark</a:t>
            </a:r>
          </a:p>
          <a:p>
            <a:pPr lvl="1"/>
            <a:r>
              <a:rPr lang="en-US" sz="2800" dirty="0"/>
              <a:t>Yields a consistent response for majority of people</a:t>
            </a:r>
          </a:p>
          <a:p>
            <a:pPr lvl="1"/>
            <a:r>
              <a:rPr lang="en-US" sz="2800" dirty="0"/>
              <a:t>Based on set of principles that make up system</a:t>
            </a:r>
          </a:p>
          <a:p>
            <a:pPr lvl="1"/>
            <a:r>
              <a:rPr lang="en-US" sz="2800" dirty="0"/>
              <a:t>Or, if you choose to – you can believe it really is possible to read minds! </a:t>
            </a:r>
          </a:p>
          <a:p>
            <a:pPr lvl="1"/>
            <a:r>
              <a:rPr lang="en-US" sz="2800" dirty="0"/>
              <a:t>Or, you can use the Principle of Nines! </a:t>
            </a:r>
          </a:p>
          <a:p>
            <a:pPr lvl="2"/>
            <a:r>
              <a:rPr lang="en-US" sz="2400" dirty="0"/>
              <a:t>Google it!</a:t>
            </a:r>
          </a:p>
          <a:p>
            <a:endParaRPr lang="en-US" sz="3200" dirty="0"/>
          </a:p>
        </p:txBody>
      </p:sp>
      <p:pic>
        <p:nvPicPr>
          <p:cNvPr id="9" name="Picture Placeholder 8" descr="A kangaroo lying in the grass&#10;&#10;Description automatically generated">
            <a:extLst>
              <a:ext uri="{FF2B5EF4-FFF2-40B4-BE49-F238E27FC236}">
                <a16:creationId xmlns:a16="http://schemas.microsoft.com/office/drawing/2014/main" id="{E62E8287-A20F-4F1B-A488-8E4719659E39}"/>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3" r="8743"/>
          <a:stretch/>
        </p:blipFill>
        <p:spPr>
          <a:xfrm>
            <a:off x="6398329" y="926827"/>
            <a:ext cx="5577840" cy="4108217"/>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DC6A59EF-37EC-4752-9A00-0140CA0FB81D}"/>
              </a:ext>
            </a:extLst>
          </p:cNvPr>
          <p:cNvSpPr>
            <a:spLocks noGrp="1"/>
          </p:cNvSpPr>
          <p:nvPr>
            <p:ph type="body" sz="quarter" idx="12"/>
          </p:nvPr>
        </p:nvSpPr>
        <p:spPr/>
        <p:txBody>
          <a:bodyPr/>
          <a:lstStyle/>
          <a:p>
            <a:r>
              <a:rPr lang="en-US" dirty="0"/>
              <a:t>Country/Animal/Color Exercise</a:t>
            </a:r>
          </a:p>
          <a:p>
            <a:endParaRPr lang="en-US" dirty="0"/>
          </a:p>
        </p:txBody>
      </p:sp>
    </p:spTree>
    <p:custDataLst>
      <p:tags r:id="rId1"/>
    </p:custDataLst>
    <p:extLst>
      <p:ext uri="{BB962C8B-B14F-4D97-AF65-F5344CB8AC3E}">
        <p14:creationId xmlns:p14="http://schemas.microsoft.com/office/powerpoint/2010/main" val="323759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90A41-CC04-4B25-BC1B-8EF30F7B24D5}"/>
              </a:ext>
            </a:extLst>
          </p:cNvPr>
          <p:cNvSpPr>
            <a:spLocks noGrp="1"/>
          </p:cNvSpPr>
          <p:nvPr>
            <p:ph type="body" sz="quarter" idx="10"/>
          </p:nvPr>
        </p:nvSpPr>
        <p:spPr>
          <a:xfrm>
            <a:off x="1194602" y="861789"/>
            <a:ext cx="6539697" cy="5814782"/>
          </a:xfrm>
        </p:spPr>
        <p:txBody>
          <a:bodyPr/>
          <a:lstStyle/>
          <a:p>
            <a:r>
              <a:rPr lang="en-US" dirty="0"/>
              <a:t>Human Factors and Ergonomics Design Handbook</a:t>
            </a:r>
          </a:p>
          <a:p>
            <a:pPr lvl="1"/>
            <a:r>
              <a:rPr lang="en-US" dirty="0"/>
              <a:t>Adapted to the human</a:t>
            </a:r>
          </a:p>
          <a:p>
            <a:pPr lvl="1"/>
            <a:r>
              <a:rPr lang="en-US" dirty="0"/>
              <a:t>Facilitates highest level of performance to which operator is capable</a:t>
            </a:r>
          </a:p>
          <a:p>
            <a:pPr lvl="1"/>
            <a:r>
              <a:rPr lang="en-US" dirty="0"/>
              <a:t>Optimizes physical and mental stress imposed on operator</a:t>
            </a:r>
          </a:p>
          <a:p>
            <a:pPr lvl="1"/>
            <a:r>
              <a:rPr lang="en-US" dirty="0"/>
              <a:t>Provides personal satisfaction for user </a:t>
            </a:r>
          </a:p>
          <a:p>
            <a:pPr lvl="1"/>
            <a:r>
              <a:rPr lang="en-US" dirty="0"/>
              <a:t>Functions to serve the human</a:t>
            </a:r>
          </a:p>
          <a:p>
            <a:pPr lvl="1"/>
            <a:r>
              <a:rPr lang="en-US" dirty="0"/>
              <a:t>Recognizes individual variation in human capabilities and limitations</a:t>
            </a:r>
          </a:p>
          <a:p>
            <a:pPr lvl="1"/>
            <a:r>
              <a:rPr lang="en-US" dirty="0"/>
              <a:t>Influences human behavior either positively or adversely</a:t>
            </a:r>
          </a:p>
          <a:p>
            <a:pPr lvl="1"/>
            <a:r>
              <a:rPr lang="en-US" dirty="0"/>
              <a:t>Does not exist in isolation</a:t>
            </a:r>
          </a:p>
          <a:p>
            <a:endParaRPr lang="en-US" dirty="0"/>
          </a:p>
        </p:txBody>
      </p:sp>
      <p:pic>
        <p:nvPicPr>
          <p:cNvPr id="6" name="Picture Placeholder 5" descr="A person standing on a cart&#10;&#10;Description automatically generated">
            <a:extLst>
              <a:ext uri="{FF2B5EF4-FFF2-40B4-BE49-F238E27FC236}">
                <a16:creationId xmlns:a16="http://schemas.microsoft.com/office/drawing/2014/main" id="{894690FA-D84A-430B-8290-2C17F3D4EAE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9104" r="29104"/>
          <a:stretch>
            <a:fillRect/>
          </a:stretch>
        </p:blipFill>
        <p:spPr>
          <a:xfrm>
            <a:off x="7896225" y="915954"/>
            <a:ext cx="4029075"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6BE08EB0-07CC-4AFD-88F9-3481E51F22F3}"/>
              </a:ext>
            </a:extLst>
          </p:cNvPr>
          <p:cNvSpPr>
            <a:spLocks noGrp="1"/>
          </p:cNvSpPr>
          <p:nvPr>
            <p:ph type="body" sz="quarter" idx="12"/>
          </p:nvPr>
        </p:nvSpPr>
        <p:spPr/>
        <p:txBody>
          <a:bodyPr/>
          <a:lstStyle/>
          <a:p>
            <a:r>
              <a:rPr lang="en-US" dirty="0"/>
              <a:t>Systems Design Principles</a:t>
            </a:r>
          </a:p>
        </p:txBody>
      </p:sp>
    </p:spTree>
    <p:custDataLst>
      <p:tags r:id="rId1"/>
    </p:custDataLst>
    <p:extLst>
      <p:ext uri="{BB962C8B-B14F-4D97-AF65-F5344CB8AC3E}">
        <p14:creationId xmlns:p14="http://schemas.microsoft.com/office/powerpoint/2010/main" val="6403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fade">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BD9C8B-B427-43D3-8308-0D116B96DBDE}"/>
              </a:ext>
            </a:extLst>
          </p:cNvPr>
          <p:cNvSpPr>
            <a:spLocks noGrp="1"/>
          </p:cNvSpPr>
          <p:nvPr>
            <p:ph type="body" sz="quarter" idx="10"/>
          </p:nvPr>
        </p:nvSpPr>
        <p:spPr/>
        <p:txBody>
          <a:bodyPr/>
          <a:lstStyle/>
          <a:p>
            <a:r>
              <a:rPr lang="en-US" sz="3200" dirty="0"/>
              <a:t>Optimizing all aspects of job performance – safety, quality and productivity – accomplished through the appropriate design and use of workstations, work processes and the overall organization of work.</a:t>
            </a:r>
          </a:p>
          <a:p>
            <a:endParaRPr lang="en-US" sz="3200" dirty="0"/>
          </a:p>
        </p:txBody>
      </p:sp>
      <p:pic>
        <p:nvPicPr>
          <p:cNvPr id="16" name="Picture Placeholder 15" descr="Graphical user interface, text&#10;&#10;Description automatically generated">
            <a:extLst>
              <a:ext uri="{FF2B5EF4-FFF2-40B4-BE49-F238E27FC236}">
                <a16:creationId xmlns:a16="http://schemas.microsoft.com/office/drawing/2014/main" id="{9FBC9554-8CD8-4AE7-AEEC-E52FB3E72E33}"/>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ackgroundRemoval t="5543" b="93533" l="5111" r="92334">
                        <a14:foregroundMark x1="14651" y1="14319" x2="14651" y2="14319"/>
                        <a14:foregroundMark x1="9370" y1="6236" x2="13799" y2="30023"/>
                        <a14:foregroundMark x1="13799" y1="30023" x2="10562" y2="54503"/>
                        <a14:foregroundMark x1="10562" y1="54503" x2="6133" y2="64665"/>
                        <a14:foregroundMark x1="6133" y1="64665" x2="5111" y2="72286"/>
                        <a14:foregroundMark x1="16865" y1="7159" x2="26065" y2="7159"/>
                        <a14:foregroundMark x1="26065" y1="7159" x2="64736" y2="5312"/>
                        <a14:foregroundMark x1="64736" y1="5312" x2="90460" y2="9007"/>
                        <a14:foregroundMark x1="90460" y1="9007" x2="92334" y2="67898"/>
                        <a14:foregroundMark x1="17376" y1="42032" x2="20954" y2="52656"/>
                        <a14:foregroundMark x1="20954" y1="52656" x2="18228" y2="63510"/>
                        <a14:foregroundMark x1="18228" y1="63510" x2="13288" y2="73672"/>
                        <a14:foregroundMark x1="13288" y1="73672" x2="13629" y2="91917"/>
                        <a14:foregroundMark x1="10903" y1="93995" x2="13458" y2="87529"/>
                        <a14:foregroundMark x1="22147" y1="74365" x2="21465" y2="85681"/>
                        <a14:foregroundMark x1="21465" y1="85681" x2="27939" y2="92379"/>
                        <a14:foregroundMark x1="27939" y1="92379" x2="22487" y2="83372"/>
                        <a14:foregroundMark x1="22487" y1="83372" x2="22998" y2="74365"/>
                        <a14:foregroundMark x1="51959" y1="69746" x2="51959" y2="69746"/>
                        <a14:foregroundMark x1="67802" y1="69977" x2="67802" y2="69977"/>
                        <a14:foregroundMark x1="9370" y1="6467" x2="10051" y2="17783"/>
                        <a14:foregroundMark x1="10051" y1="17783" x2="9199" y2="22864"/>
                        <a14:foregroundMark x1="8859" y1="12933" x2="8688" y2="7621"/>
                        <a14:foregroundMark x1="73765" y1="6467" x2="59284" y2="7621"/>
                        <a14:foregroundMark x1="65928" y1="5543" x2="57581" y2="7390"/>
                        <a14:foregroundMark x1="57581" y1="7390" x2="57411" y2="7852"/>
                        <a14:foregroundMark x1="66780" y1="5543" x2="68313" y2="6005"/>
                        <a14:backgroundMark x1="94208" y1="72286" x2="94037" y2="69053"/>
                        <a14:backgroundMark x1="94549" y1="70439" x2="94037" y2="36490"/>
                        <a14:backgroundMark x1="94037" y1="36490" x2="94208" y2="36490"/>
                      </a14:backgroundRemoval>
                    </a14:imgEffect>
                  </a14:imgLayer>
                </a14:imgProps>
              </a:ext>
              <a:ext uri="{28A0092B-C50C-407E-A947-70E740481C1C}">
                <a14:useLocalDpi xmlns:a14="http://schemas.microsoft.com/office/drawing/2010/main" val="0"/>
              </a:ext>
            </a:extLst>
          </a:blip>
          <a:srcRect l="2393" t="1345" r="6858" b="1228"/>
          <a:stretch/>
        </p:blipFill>
        <p:spPr>
          <a:xfrm>
            <a:off x="6264205" y="942973"/>
            <a:ext cx="5508696" cy="436245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AC225F5-985C-4295-886A-EF1E1CED7231}"/>
              </a:ext>
            </a:extLst>
          </p:cNvPr>
          <p:cNvSpPr>
            <a:spLocks noGrp="1"/>
          </p:cNvSpPr>
          <p:nvPr>
            <p:ph type="body" sz="quarter" idx="12"/>
          </p:nvPr>
        </p:nvSpPr>
        <p:spPr/>
        <p:txBody>
          <a:bodyPr/>
          <a:lstStyle/>
          <a:p>
            <a:r>
              <a:rPr lang="en-US" dirty="0"/>
              <a:t>Ergonomics Defined</a:t>
            </a:r>
          </a:p>
        </p:txBody>
      </p:sp>
    </p:spTree>
    <p:custDataLst>
      <p:tags r:id="rId1"/>
    </p:custDataLst>
    <p:extLst>
      <p:ext uri="{BB962C8B-B14F-4D97-AF65-F5344CB8AC3E}">
        <p14:creationId xmlns:p14="http://schemas.microsoft.com/office/powerpoint/2010/main" val="235921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BE5C08-27ED-4DF7-846D-163EB93F4CF1}"/>
              </a:ext>
            </a:extLst>
          </p:cNvPr>
          <p:cNvSpPr>
            <a:spLocks noGrp="1"/>
          </p:cNvSpPr>
          <p:nvPr>
            <p:ph type="body" sz="quarter" idx="10"/>
          </p:nvPr>
        </p:nvSpPr>
        <p:spPr/>
        <p:txBody>
          <a:bodyPr>
            <a:normAutofit/>
          </a:bodyPr>
          <a:lstStyle/>
          <a:p>
            <a:r>
              <a:rPr lang="en-US" sz="3200" dirty="0"/>
              <a:t>Foundations include number of disciplines</a:t>
            </a:r>
          </a:p>
          <a:p>
            <a:pPr lvl="1"/>
            <a:r>
              <a:rPr lang="en-US" sz="2800" dirty="0"/>
              <a:t>Epidemiology</a:t>
            </a:r>
          </a:p>
          <a:p>
            <a:pPr lvl="1"/>
            <a:r>
              <a:rPr lang="en-US" sz="2800" dirty="0"/>
              <a:t>Work Physiology</a:t>
            </a:r>
          </a:p>
          <a:p>
            <a:pPr lvl="1"/>
            <a:r>
              <a:rPr lang="en-US" sz="2800" dirty="0"/>
              <a:t>Engineering Psychology</a:t>
            </a:r>
          </a:p>
          <a:p>
            <a:pPr lvl="1"/>
            <a:r>
              <a:rPr lang="en-US" sz="2800" dirty="0"/>
              <a:t>Anthropometry</a:t>
            </a:r>
          </a:p>
          <a:p>
            <a:pPr lvl="1"/>
            <a:r>
              <a:rPr lang="en-US" sz="2800" dirty="0"/>
              <a:t>Occupational Biomechanics</a:t>
            </a:r>
          </a:p>
          <a:p>
            <a:endParaRPr lang="en-US" sz="3200" dirty="0"/>
          </a:p>
        </p:txBody>
      </p:sp>
      <p:pic>
        <p:nvPicPr>
          <p:cNvPr id="18" name="Picture Placeholder 17" descr="A picture containing table, indoor, desk, sitting&#10;&#10;Description automatically generated">
            <a:extLst>
              <a:ext uri="{FF2B5EF4-FFF2-40B4-BE49-F238E27FC236}">
                <a16:creationId xmlns:a16="http://schemas.microsoft.com/office/drawing/2014/main" id="{A87B8256-F4FC-4BC5-A009-C0FFD3748F8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84" r="284"/>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83E9AFC0-D6E8-4DCC-8C76-176204F5831F}"/>
              </a:ext>
            </a:extLst>
          </p:cNvPr>
          <p:cNvSpPr>
            <a:spLocks noGrp="1"/>
          </p:cNvSpPr>
          <p:nvPr>
            <p:ph type="body" sz="quarter" idx="12"/>
          </p:nvPr>
        </p:nvSpPr>
        <p:spPr/>
        <p:txBody>
          <a:bodyPr/>
          <a:lstStyle/>
          <a:p>
            <a:r>
              <a:rPr lang="en-US" dirty="0"/>
              <a:t>Systems Design Foundations</a:t>
            </a:r>
          </a:p>
          <a:p>
            <a:endParaRPr lang="en-US" dirty="0"/>
          </a:p>
        </p:txBody>
      </p:sp>
    </p:spTree>
    <p:custDataLst>
      <p:tags r:id="rId1"/>
    </p:custDataLst>
    <p:extLst>
      <p:ext uri="{BB962C8B-B14F-4D97-AF65-F5344CB8AC3E}">
        <p14:creationId xmlns:p14="http://schemas.microsoft.com/office/powerpoint/2010/main" val="413057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72BE97-21C8-45C0-8977-EAEDF545592E}"/>
              </a:ext>
            </a:extLst>
          </p:cNvPr>
          <p:cNvSpPr>
            <a:spLocks noGrp="1"/>
          </p:cNvSpPr>
          <p:nvPr>
            <p:ph type="body" sz="quarter" idx="10"/>
          </p:nvPr>
        </p:nvSpPr>
        <p:spPr>
          <a:xfrm>
            <a:off x="1194603" y="861789"/>
            <a:ext cx="5398702" cy="5814782"/>
          </a:xfrm>
        </p:spPr>
        <p:txBody>
          <a:bodyPr/>
          <a:lstStyle/>
          <a:p>
            <a:r>
              <a:rPr lang="en-US" dirty="0"/>
              <a:t>Strategies to identify and solve problems</a:t>
            </a:r>
          </a:p>
          <a:p>
            <a:r>
              <a:rPr lang="en-US" dirty="0"/>
              <a:t>Design based; addresses true root cause not just symptoms</a:t>
            </a:r>
          </a:p>
          <a:p>
            <a:r>
              <a:rPr lang="en-US" dirty="0"/>
              <a:t>Cost-effective; incorporates an </a:t>
            </a:r>
            <a:r>
              <a:rPr lang="en-US"/>
              <a:t>incremental approach</a:t>
            </a:r>
            <a:endParaRPr lang="en-US" dirty="0"/>
          </a:p>
          <a:p>
            <a:r>
              <a:rPr lang="en-US" dirty="0"/>
              <a:t>One more crucial element?</a:t>
            </a:r>
          </a:p>
          <a:p>
            <a:r>
              <a:rPr lang="en-US" dirty="0"/>
              <a:t>Cherry-Picker monorail</a:t>
            </a:r>
          </a:p>
          <a:p>
            <a:pPr lvl="1"/>
            <a:r>
              <a:rPr lang="en-US" dirty="0"/>
              <a:t>Routine maintenance</a:t>
            </a:r>
          </a:p>
          <a:p>
            <a:pPr lvl="1"/>
            <a:r>
              <a:rPr lang="en-US" dirty="0"/>
              <a:t>Hand-held belt sander</a:t>
            </a:r>
          </a:p>
          <a:p>
            <a:pPr lvl="1"/>
            <a:r>
              <a:rPr lang="en-US" dirty="0"/>
              <a:t>Issues?</a:t>
            </a:r>
          </a:p>
          <a:p>
            <a:r>
              <a:rPr lang="en-US" dirty="0"/>
              <a:t>Automated system</a:t>
            </a:r>
          </a:p>
          <a:p>
            <a:pPr marL="0" indent="0">
              <a:buNone/>
            </a:pPr>
            <a:endParaRPr lang="en-US" dirty="0"/>
          </a:p>
        </p:txBody>
      </p:sp>
      <p:pic>
        <p:nvPicPr>
          <p:cNvPr id="13" name="Picture Placeholder 12">
            <a:extLst>
              <a:ext uri="{FF2B5EF4-FFF2-40B4-BE49-F238E27FC236}">
                <a16:creationId xmlns:a16="http://schemas.microsoft.com/office/drawing/2014/main" id="{CC1D5DBA-FADA-4A10-954D-4B5709D97D9B}"/>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3876" r="3876"/>
          <a:stretch>
            <a:fillRect/>
          </a:stretch>
        </p:blipFill>
        <p:spPr>
          <a:xfrm>
            <a:off x="6836920" y="940469"/>
            <a:ext cx="5061818" cy="497865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CD0D9C8A-2BF4-45A7-8F9D-620B2B98B772}"/>
              </a:ext>
            </a:extLst>
          </p:cNvPr>
          <p:cNvSpPr>
            <a:spLocks noGrp="1"/>
          </p:cNvSpPr>
          <p:nvPr>
            <p:ph type="body" sz="quarter" idx="12"/>
          </p:nvPr>
        </p:nvSpPr>
        <p:spPr/>
        <p:txBody>
          <a:bodyPr/>
          <a:lstStyle/>
          <a:p>
            <a:r>
              <a:rPr lang="en-US" dirty="0"/>
              <a:t>Why does Ergonomics Work?</a:t>
            </a:r>
          </a:p>
        </p:txBody>
      </p:sp>
    </p:spTree>
    <p:custDataLst>
      <p:tags r:id="rId1"/>
    </p:custDataLst>
    <p:extLst>
      <p:ext uri="{BB962C8B-B14F-4D97-AF65-F5344CB8AC3E}">
        <p14:creationId xmlns:p14="http://schemas.microsoft.com/office/powerpoint/2010/main" val="180139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500"/>
                                        <p:tgtEl>
                                          <p:spTgt spid="6">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fade">
                                      <p:cBhvr>
                                        <p:cTn id="4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D39553-D951-4CFB-A03F-6093271CE578}"/>
              </a:ext>
            </a:extLst>
          </p:cNvPr>
          <p:cNvSpPr>
            <a:spLocks noGrp="1"/>
          </p:cNvSpPr>
          <p:nvPr>
            <p:ph type="body" sz="quarter" idx="10"/>
          </p:nvPr>
        </p:nvSpPr>
        <p:spPr/>
        <p:txBody>
          <a:bodyPr>
            <a:normAutofit/>
          </a:bodyPr>
          <a:lstStyle/>
          <a:p>
            <a:r>
              <a:rPr lang="en-US" dirty="0"/>
              <a:t>List options for ergonomics improvements</a:t>
            </a:r>
          </a:p>
          <a:p>
            <a:pPr marL="800100" lvl="1" indent="-457200">
              <a:lnSpc>
                <a:spcPct val="100000"/>
              </a:lnSpc>
              <a:spcBef>
                <a:spcPts val="1200"/>
              </a:spcBef>
              <a:spcAft>
                <a:spcPts val="1200"/>
              </a:spcAft>
              <a:buFont typeface="+mj-lt"/>
              <a:buAutoNum type="arabicPeriod"/>
            </a:pPr>
            <a:r>
              <a:rPr lang="en-US" dirty="0"/>
              <a:t>__________________________</a:t>
            </a:r>
          </a:p>
          <a:p>
            <a:pPr marL="800100" lvl="1" indent="-457200">
              <a:lnSpc>
                <a:spcPct val="100000"/>
              </a:lnSpc>
              <a:spcBef>
                <a:spcPts val="1200"/>
              </a:spcBef>
              <a:spcAft>
                <a:spcPts val="1200"/>
              </a:spcAft>
              <a:buFont typeface="+mj-lt"/>
              <a:buAutoNum type="arabicPeriod"/>
            </a:pPr>
            <a:r>
              <a:rPr lang="en-US" dirty="0"/>
              <a:t>__________________________</a:t>
            </a:r>
          </a:p>
          <a:p>
            <a:pPr marL="800100" lvl="1" indent="-457200">
              <a:lnSpc>
                <a:spcPct val="100000"/>
              </a:lnSpc>
              <a:spcBef>
                <a:spcPts val="1200"/>
              </a:spcBef>
              <a:spcAft>
                <a:spcPts val="1200"/>
              </a:spcAft>
              <a:buFont typeface="+mj-lt"/>
              <a:buAutoNum type="arabicPeriod"/>
            </a:pPr>
            <a:r>
              <a:rPr lang="en-US" dirty="0"/>
              <a:t>__________________________</a:t>
            </a:r>
          </a:p>
          <a:p>
            <a:pPr marL="800100" lvl="1" indent="-457200">
              <a:lnSpc>
                <a:spcPct val="100000"/>
              </a:lnSpc>
              <a:spcBef>
                <a:spcPts val="1200"/>
              </a:spcBef>
              <a:spcAft>
                <a:spcPts val="1200"/>
              </a:spcAft>
              <a:buFont typeface="+mj-lt"/>
              <a:buAutoNum type="arabicPeriod"/>
            </a:pPr>
            <a:r>
              <a:rPr lang="en-US" dirty="0"/>
              <a:t>__________________________</a:t>
            </a:r>
          </a:p>
          <a:p>
            <a:pPr marL="800100" lvl="1" indent="-457200">
              <a:lnSpc>
                <a:spcPct val="100000"/>
              </a:lnSpc>
              <a:spcBef>
                <a:spcPts val="1200"/>
              </a:spcBef>
              <a:spcAft>
                <a:spcPts val="1200"/>
              </a:spcAft>
              <a:buFont typeface="+mj-lt"/>
              <a:buAutoNum type="arabicPeriod"/>
            </a:pPr>
            <a:r>
              <a:rPr lang="en-US" dirty="0"/>
              <a:t>__________________________</a:t>
            </a:r>
          </a:p>
        </p:txBody>
      </p:sp>
      <p:sp>
        <p:nvSpPr>
          <p:cNvPr id="4" name="Text Placeholder 3">
            <a:extLst>
              <a:ext uri="{FF2B5EF4-FFF2-40B4-BE49-F238E27FC236}">
                <a16:creationId xmlns:a16="http://schemas.microsoft.com/office/drawing/2014/main" id="{8350E221-30D0-49B9-A1B9-1E9B91407C0B}"/>
              </a:ext>
            </a:extLst>
          </p:cNvPr>
          <p:cNvSpPr>
            <a:spLocks noGrp="1"/>
          </p:cNvSpPr>
          <p:nvPr>
            <p:ph type="body" sz="quarter" idx="12"/>
          </p:nvPr>
        </p:nvSpPr>
        <p:spPr/>
        <p:txBody>
          <a:bodyPr/>
          <a:lstStyle/>
          <a:p>
            <a:r>
              <a:rPr lang="en-US" b="1" dirty="0"/>
              <a:t>Brainstorming session</a:t>
            </a:r>
          </a:p>
          <a:p>
            <a:endParaRPr lang="en-US" dirty="0"/>
          </a:p>
        </p:txBody>
      </p:sp>
      <p:pic>
        <p:nvPicPr>
          <p:cNvPr id="5" name="Picture Placeholder 12">
            <a:extLst>
              <a:ext uri="{FF2B5EF4-FFF2-40B4-BE49-F238E27FC236}">
                <a16:creationId xmlns:a16="http://schemas.microsoft.com/office/drawing/2014/main" id="{FF4F44E7-1941-4AFF-BA49-337207698FF6}"/>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3876" r="3876"/>
          <a:stretch>
            <a:fillRect/>
          </a:stretch>
        </p:blipFill>
        <p:spPr>
          <a:xfrm>
            <a:off x="6836920" y="940469"/>
            <a:ext cx="5061818" cy="4978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683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090972-74A0-4595-9EB5-8943147EEAC9}"/>
              </a:ext>
            </a:extLst>
          </p:cNvPr>
          <p:cNvSpPr>
            <a:spLocks noGrp="1"/>
          </p:cNvSpPr>
          <p:nvPr>
            <p:ph type="body" sz="quarter" idx="10"/>
          </p:nvPr>
        </p:nvSpPr>
        <p:spPr/>
        <p:txBody>
          <a:bodyPr/>
          <a:lstStyle/>
          <a:p>
            <a:r>
              <a:rPr lang="en-US" dirty="0"/>
              <a:t>Common usage</a:t>
            </a:r>
          </a:p>
          <a:p>
            <a:r>
              <a:rPr lang="en-US" dirty="0"/>
              <a:t>1980’s</a:t>
            </a:r>
          </a:p>
          <a:p>
            <a:pPr lvl="1"/>
            <a:r>
              <a:rPr lang="en-US" dirty="0"/>
              <a:t>“I work in Ergonomics.”</a:t>
            </a:r>
          </a:p>
          <a:p>
            <a:pPr lvl="1"/>
            <a:r>
              <a:rPr lang="en-US" dirty="0"/>
              <a:t>“How is the corn crop looking this year?”</a:t>
            </a:r>
          </a:p>
          <a:p>
            <a:pPr lvl="1"/>
            <a:r>
              <a:rPr lang="en-US" dirty="0"/>
              <a:t>Agronomics!</a:t>
            </a:r>
          </a:p>
          <a:p>
            <a:pPr lvl="1"/>
            <a:r>
              <a:rPr lang="en-US" dirty="0"/>
              <a:t>Question then made sense</a:t>
            </a:r>
          </a:p>
          <a:p>
            <a:r>
              <a:rPr lang="en-US" dirty="0"/>
              <a:t>Nice conversation about Ergonomics and corn!</a:t>
            </a:r>
          </a:p>
        </p:txBody>
      </p:sp>
      <p:pic>
        <p:nvPicPr>
          <p:cNvPr id="6" name="Picture Placeholder 5">
            <a:extLst>
              <a:ext uri="{FF2B5EF4-FFF2-40B4-BE49-F238E27FC236}">
                <a16:creationId xmlns:a16="http://schemas.microsoft.com/office/drawing/2014/main" id="{DF0E9847-5C35-4C95-98D2-C94937FFDCA7}"/>
              </a:ext>
            </a:extLst>
          </p:cNvPr>
          <p:cNvPicPr>
            <a:picLocks noGrp="1" noChangeAspect="1"/>
          </p:cNvPicPr>
          <p:nvPr>
            <p:ph type="pic" sz="quarter" idx="11"/>
          </p:nvPr>
        </p:nvPicPr>
        <p:blipFill rotWithShape="1">
          <a:blip r:embed="rId4"/>
          <a:srcRect t="1706" b="2189"/>
          <a:stretch/>
        </p:blipFill>
        <p:spPr>
          <a:xfrm>
            <a:off x="6378112" y="1046843"/>
            <a:ext cx="5513483" cy="35560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5F72503-AC96-49D0-B700-4084C76B438B}"/>
              </a:ext>
            </a:extLst>
          </p:cNvPr>
          <p:cNvSpPr>
            <a:spLocks noGrp="1"/>
          </p:cNvSpPr>
          <p:nvPr>
            <p:ph type="body" sz="quarter" idx="12"/>
          </p:nvPr>
        </p:nvSpPr>
        <p:spPr/>
        <p:txBody>
          <a:bodyPr/>
          <a:lstStyle/>
          <a:p>
            <a:r>
              <a:rPr lang="en-US" dirty="0"/>
              <a:t>Ergonomics – Not a New Word to You</a:t>
            </a:r>
          </a:p>
        </p:txBody>
      </p:sp>
    </p:spTree>
    <p:custDataLst>
      <p:tags r:id="rId1"/>
    </p:custDataLst>
    <p:extLst>
      <p:ext uri="{BB962C8B-B14F-4D97-AF65-F5344CB8AC3E}">
        <p14:creationId xmlns:p14="http://schemas.microsoft.com/office/powerpoint/2010/main" val="298083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72BE97-21C8-45C0-8977-EAEDF545592E}"/>
              </a:ext>
            </a:extLst>
          </p:cNvPr>
          <p:cNvSpPr>
            <a:spLocks noGrp="1"/>
          </p:cNvSpPr>
          <p:nvPr>
            <p:ph type="body" sz="quarter" idx="10"/>
          </p:nvPr>
        </p:nvSpPr>
        <p:spPr/>
        <p:txBody>
          <a:bodyPr/>
          <a:lstStyle/>
          <a:p>
            <a:r>
              <a:rPr lang="en-US" dirty="0"/>
              <a:t>Proposed</a:t>
            </a:r>
          </a:p>
          <a:p>
            <a:pPr lvl="1"/>
            <a:r>
              <a:rPr lang="en-US" dirty="0"/>
              <a:t>Knee pads</a:t>
            </a:r>
          </a:p>
          <a:p>
            <a:pPr lvl="1"/>
            <a:r>
              <a:rPr lang="en-US" dirty="0"/>
              <a:t>Rolling stool to sit on</a:t>
            </a:r>
          </a:p>
          <a:p>
            <a:pPr lvl="1"/>
            <a:r>
              <a:rPr lang="en-US" dirty="0"/>
              <a:t>Padded gloves</a:t>
            </a:r>
          </a:p>
          <a:p>
            <a:pPr lvl="1"/>
            <a:r>
              <a:rPr lang="en-US" dirty="0"/>
              <a:t>Taking more frequent breaks</a:t>
            </a:r>
          </a:p>
          <a:p>
            <a:pPr lvl="1"/>
            <a:r>
              <a:rPr lang="en-US" dirty="0"/>
              <a:t>Perhaps some other ideas</a:t>
            </a:r>
          </a:p>
          <a:p>
            <a:r>
              <a:rPr lang="en-US" dirty="0"/>
              <a:t>Ergonomics work</a:t>
            </a:r>
          </a:p>
          <a:p>
            <a:pPr lvl="1"/>
            <a:r>
              <a:rPr lang="en-US" dirty="0"/>
              <a:t>Identify and solve problems.</a:t>
            </a:r>
          </a:p>
          <a:p>
            <a:pPr lvl="1"/>
            <a:r>
              <a:rPr lang="en-US" dirty="0"/>
              <a:t>Addresses true root cause</a:t>
            </a:r>
          </a:p>
          <a:p>
            <a:pPr lvl="1"/>
            <a:r>
              <a:rPr lang="en-US" dirty="0"/>
              <a:t>Incremental cost-effective approach</a:t>
            </a:r>
          </a:p>
          <a:p>
            <a:r>
              <a:rPr lang="en-US" dirty="0"/>
              <a:t>One more crucial element</a:t>
            </a:r>
          </a:p>
          <a:p>
            <a:pPr lvl="1"/>
            <a:r>
              <a:rPr lang="en-US" dirty="0"/>
              <a:t>What is that element?</a:t>
            </a:r>
          </a:p>
          <a:p>
            <a:pPr lvl="1"/>
            <a:endParaRPr lang="en-US" dirty="0"/>
          </a:p>
          <a:p>
            <a:endParaRPr lang="en-US" dirty="0"/>
          </a:p>
        </p:txBody>
      </p:sp>
      <p:pic>
        <p:nvPicPr>
          <p:cNvPr id="13" name="Picture Placeholder 12">
            <a:extLst>
              <a:ext uri="{FF2B5EF4-FFF2-40B4-BE49-F238E27FC236}">
                <a16:creationId xmlns:a16="http://schemas.microsoft.com/office/drawing/2014/main" id="{CC1D5DBA-FADA-4A10-954D-4B5709D97D9B}"/>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3876" r="3876"/>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CD0D9C8A-2BF4-45A7-8F9D-620B2B98B772}"/>
              </a:ext>
            </a:extLst>
          </p:cNvPr>
          <p:cNvSpPr>
            <a:spLocks noGrp="1"/>
          </p:cNvSpPr>
          <p:nvPr>
            <p:ph type="body" sz="quarter" idx="12"/>
          </p:nvPr>
        </p:nvSpPr>
        <p:spPr/>
        <p:txBody>
          <a:bodyPr/>
          <a:lstStyle/>
          <a:p>
            <a:r>
              <a:rPr lang="en-US" dirty="0"/>
              <a:t>Why does Ergonomics Work?</a:t>
            </a:r>
          </a:p>
        </p:txBody>
      </p:sp>
    </p:spTree>
    <p:custDataLst>
      <p:tags r:id="rId1"/>
    </p:custDataLst>
    <p:extLst>
      <p:ext uri="{BB962C8B-B14F-4D97-AF65-F5344CB8AC3E}">
        <p14:creationId xmlns:p14="http://schemas.microsoft.com/office/powerpoint/2010/main" val="348676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fade">
                                      <p:cBhvr>
                                        <p:cTn id="30" dur="500"/>
                                        <p:tgtEl>
                                          <p:spTgt spid="6">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fade">
                                      <p:cBhvr>
                                        <p:cTn id="33" dur="500"/>
                                        <p:tgtEl>
                                          <p:spTgt spid="6">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fade">
                                      <p:cBhvr>
                                        <p:cTn id="36" dur="500"/>
                                        <p:tgtEl>
                                          <p:spTgt spid="6">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500"/>
                                        <p:tgtEl>
                                          <p:spTgt spid="6">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xEl>
                                              <p:pRg st="10" end="10"/>
                                            </p:txEl>
                                          </p:spTgt>
                                        </p:tgtEl>
                                        <p:attrNameLst>
                                          <p:attrName>style.visibility</p:attrName>
                                        </p:attrNameLst>
                                      </p:cBhvr>
                                      <p:to>
                                        <p:strVal val="visible"/>
                                      </p:to>
                                    </p:set>
                                    <p:animEffect transition="in" filter="fade">
                                      <p:cBhvr>
                                        <p:cTn id="44" dur="500"/>
                                        <p:tgtEl>
                                          <p:spTgt spid="6">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animEffect transition="in" filter="fade">
                                      <p:cBhvr>
                                        <p:cTn id="4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72BE97-21C8-45C0-8977-EAEDF545592E}"/>
              </a:ext>
            </a:extLst>
          </p:cNvPr>
          <p:cNvSpPr>
            <a:spLocks noGrp="1"/>
          </p:cNvSpPr>
          <p:nvPr>
            <p:ph type="body" sz="quarter" idx="10"/>
          </p:nvPr>
        </p:nvSpPr>
        <p:spPr/>
        <p:txBody>
          <a:bodyPr/>
          <a:lstStyle/>
          <a:p>
            <a:r>
              <a:rPr lang="en-US" dirty="0"/>
              <a:t>Criteria</a:t>
            </a:r>
          </a:p>
          <a:p>
            <a:pPr lvl="1"/>
            <a:r>
              <a:rPr lang="en-US" dirty="0"/>
              <a:t>Maximum $500 budget</a:t>
            </a:r>
          </a:p>
          <a:p>
            <a:pPr lvl="1"/>
            <a:r>
              <a:rPr lang="en-US" dirty="0"/>
              <a:t>Two-week timeframe</a:t>
            </a:r>
          </a:p>
          <a:p>
            <a:r>
              <a:rPr lang="en-US" dirty="0"/>
              <a:t>Sander modified</a:t>
            </a:r>
          </a:p>
          <a:p>
            <a:pPr lvl="1"/>
            <a:r>
              <a:rPr lang="en-US" dirty="0"/>
              <a:t>Fabricating adjustable height  handle with trigger</a:t>
            </a:r>
          </a:p>
          <a:p>
            <a:pPr lvl="1"/>
            <a:r>
              <a:rPr lang="en-US" dirty="0"/>
              <a:t>Roller system </a:t>
            </a:r>
          </a:p>
          <a:p>
            <a:pPr lvl="1"/>
            <a:r>
              <a:rPr lang="en-US" dirty="0"/>
              <a:t>‘Sander-on-a-stick’</a:t>
            </a:r>
          </a:p>
          <a:p>
            <a:r>
              <a:rPr lang="en-US" dirty="0"/>
              <a:t>Whose idea do you think this was? </a:t>
            </a:r>
          </a:p>
          <a:p>
            <a:r>
              <a:rPr lang="en-US" dirty="0"/>
              <a:t>Makes use of best ergonomists in world; people who do the work!</a:t>
            </a:r>
          </a:p>
          <a:p>
            <a:endParaRPr lang="en-US" dirty="0"/>
          </a:p>
        </p:txBody>
      </p:sp>
      <p:pic>
        <p:nvPicPr>
          <p:cNvPr id="10" name="Picture Placeholder 9">
            <a:extLst>
              <a:ext uri="{FF2B5EF4-FFF2-40B4-BE49-F238E27FC236}">
                <a16:creationId xmlns:a16="http://schemas.microsoft.com/office/drawing/2014/main" id="{D8FC9FD9-79C3-46E0-A7F9-2DA7C003CDA2}"/>
              </a:ext>
            </a:extLst>
          </p:cNvPr>
          <p:cNvPicPr>
            <a:picLocks noGrp="1" noChangeAspect="1"/>
          </p:cNvPicPr>
          <p:nvPr>
            <p:ph type="pic" sz="quarter" idx="11"/>
          </p:nvPr>
        </p:nvPicPr>
        <p:blipFill rotWithShape="1">
          <a:blip r:embed="rId4"/>
          <a:srcRect t="3870" r="13392" b="11391"/>
          <a:stretch/>
        </p:blipFill>
        <p:spPr>
          <a:xfrm>
            <a:off x="6772367" y="861789"/>
            <a:ext cx="5129079" cy="535010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CD0D9C8A-2BF4-45A7-8F9D-620B2B98B772}"/>
              </a:ext>
            </a:extLst>
          </p:cNvPr>
          <p:cNvSpPr>
            <a:spLocks noGrp="1"/>
          </p:cNvSpPr>
          <p:nvPr>
            <p:ph type="body" sz="quarter" idx="12"/>
          </p:nvPr>
        </p:nvSpPr>
        <p:spPr/>
        <p:txBody>
          <a:bodyPr/>
          <a:lstStyle/>
          <a:p>
            <a:r>
              <a:rPr lang="en-US" dirty="0"/>
              <a:t>Why does Ergonomics Work?</a:t>
            </a:r>
          </a:p>
        </p:txBody>
      </p:sp>
    </p:spTree>
    <p:custDataLst>
      <p:tags r:id="rId1"/>
    </p:custDataLst>
    <p:extLst>
      <p:ext uri="{BB962C8B-B14F-4D97-AF65-F5344CB8AC3E}">
        <p14:creationId xmlns:p14="http://schemas.microsoft.com/office/powerpoint/2010/main" val="291858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fade">
                                      <p:cBhvr>
                                        <p:cTn id="30" dur="500"/>
                                        <p:tgtEl>
                                          <p:spTgt spid="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fade">
                                      <p:cBhvr>
                                        <p:cTn id="4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A71657-4CF6-48A5-AD8B-40F88EC0EA06}"/>
              </a:ext>
            </a:extLst>
          </p:cNvPr>
          <p:cNvSpPr>
            <a:spLocks noGrp="1"/>
          </p:cNvSpPr>
          <p:nvPr>
            <p:ph type="body" sz="quarter" idx="10"/>
          </p:nvPr>
        </p:nvSpPr>
        <p:spPr/>
        <p:txBody>
          <a:bodyPr/>
          <a:lstStyle/>
          <a:p>
            <a:r>
              <a:rPr lang="en-US" dirty="0"/>
              <a:t>Let’s get into details</a:t>
            </a:r>
          </a:p>
          <a:p>
            <a:r>
              <a:rPr lang="en-US" dirty="0"/>
              <a:t>Summary of ten Ergonomics Principle</a:t>
            </a:r>
            <a:r>
              <a:rPr lang="en-US" i="1" dirty="0"/>
              <a:t>s</a:t>
            </a:r>
          </a:p>
          <a:p>
            <a:r>
              <a:rPr lang="en-US" dirty="0"/>
              <a:t>Integrate ergonomics foundations and systems design approach</a:t>
            </a:r>
          </a:p>
        </p:txBody>
      </p:sp>
      <p:pic>
        <p:nvPicPr>
          <p:cNvPr id="6" name="Picture Placeholder 5" descr="Text&#10;&#10;Description automatically generated">
            <a:extLst>
              <a:ext uri="{FF2B5EF4-FFF2-40B4-BE49-F238E27FC236}">
                <a16:creationId xmlns:a16="http://schemas.microsoft.com/office/drawing/2014/main" id="{867ADE4E-60DB-4CEF-AD78-8C0AB53428F1}"/>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ackgroundRemoval t="3435" b="94980" l="9474" r="91579">
                        <a14:foregroundMark x1="9774" y1="13606" x2="9774" y2="13606"/>
                        <a14:foregroundMark x1="11880" y1="12021" x2="11880" y2="12021"/>
                        <a14:foregroundMark x1="13835" y1="9908" x2="13835" y2="9908"/>
                        <a14:foregroundMark x1="15940" y1="9775" x2="15940" y2="9775"/>
                        <a14:foregroundMark x1="12331" y1="10700" x2="10075" y2="74505"/>
                        <a14:foregroundMark x1="49173" y1="3435" x2="49323" y2="3963"/>
                        <a14:foregroundMark x1="47218" y1="5152" x2="47218" y2="5152"/>
                        <a14:foregroundMark x1="67068" y1="10172" x2="89774" y2="11625"/>
                        <a14:foregroundMark x1="89774" y1="11625" x2="89624" y2="11625"/>
                        <a14:foregroundMark x1="91579" y1="14003" x2="90526" y2="75429"/>
                        <a14:foregroundMark x1="84812" y1="86394" x2="37744" y2="90225"/>
                        <a14:foregroundMark x1="37744" y1="90225" x2="23008" y2="89036"/>
                        <a14:foregroundMark x1="10075" y1="76882" x2="11729" y2="85865"/>
                        <a14:foregroundMark x1="11729" y1="85865" x2="18195" y2="93395"/>
                        <a14:foregroundMark x1="18195" y1="93395" x2="28271" y2="95773"/>
                        <a14:foregroundMark x1="28271" y1="95773" x2="48571" y2="93659"/>
                        <a14:foregroundMark x1="48571" y1="93659" x2="71584" y2="96846"/>
                        <a14:foregroundMark x1="82703" y1="96797" x2="88722" y2="94980"/>
                        <a14:foregroundMark x1="88722" y1="94980" x2="89774" y2="76618"/>
                        <a14:backgroundMark x1="27068" y1="3038" x2="27068" y2="3038"/>
                        <a14:backgroundMark x1="82105" y1="97886" x2="82105" y2="97886"/>
                        <a14:backgroundMark x1="81353" y1="97226" x2="81353" y2="97226"/>
                        <a14:backgroundMark x1="81353" y1="97226" x2="81353" y2="97226"/>
                        <a14:backgroundMark x1="79850" y1="97226" x2="79850" y2="97226"/>
                        <a14:backgroundMark x1="77744" y1="97886" x2="77744" y2="97886"/>
                        <a14:backgroundMark x1="79850" y1="98018" x2="79850" y2="98018"/>
                        <a14:backgroundMark x1="78195" y1="98283" x2="78195" y2="98283"/>
                        <a14:backgroundMark x1="77444" y1="96830" x2="77444" y2="96830"/>
                        <a14:backgroundMark x1="75038" y1="97622" x2="82105" y2="97622"/>
                        <a14:backgroundMark x1="72782" y1="97622" x2="78496" y2="97226"/>
                        <a14:backgroundMark x1="71128" y1="97490" x2="78947" y2="97226"/>
                        <a14:backgroundMark x1="28421" y1="5020" x2="28421" y2="5020"/>
                        <a14:backgroundMark x1="61654" y1="4227" x2="61654" y2="4227"/>
                        <a14:backgroundMark x1="40451" y1="1717" x2="40451" y2="1717"/>
                      </a14:backgroundRemoval>
                    </a14:imgEffect>
                  </a14:imgLayer>
                </a14:imgProps>
              </a:ext>
              <a:ext uri="{28A0092B-C50C-407E-A947-70E740481C1C}">
                <a14:useLocalDpi xmlns:a14="http://schemas.microsoft.com/office/drawing/2010/main" val="0"/>
              </a:ext>
            </a:extLst>
          </a:blip>
          <a:srcRect t="-574" b="2617"/>
          <a:stretch/>
        </p:blipFill>
        <p:spPr>
          <a:xfrm rot="300000">
            <a:off x="6601206" y="1059883"/>
            <a:ext cx="4778365" cy="5328074"/>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8C78166-526D-4744-B153-8E77FACC568E}"/>
              </a:ext>
            </a:extLst>
          </p:cNvPr>
          <p:cNvSpPr>
            <a:spLocks noGrp="1"/>
          </p:cNvSpPr>
          <p:nvPr>
            <p:ph type="body" sz="quarter" idx="12"/>
          </p:nvPr>
        </p:nvSpPr>
        <p:spPr/>
        <p:txBody>
          <a:bodyPr/>
          <a:lstStyle/>
          <a:p>
            <a:r>
              <a:rPr lang="en-US" dirty="0"/>
              <a:t>Ten Ergonomics Principles</a:t>
            </a:r>
          </a:p>
          <a:p>
            <a:endParaRPr lang="en-US" dirty="0"/>
          </a:p>
        </p:txBody>
      </p:sp>
    </p:spTree>
    <p:custDataLst>
      <p:tags r:id="rId1"/>
    </p:custDataLst>
    <p:extLst>
      <p:ext uri="{BB962C8B-B14F-4D97-AF65-F5344CB8AC3E}">
        <p14:creationId xmlns:p14="http://schemas.microsoft.com/office/powerpoint/2010/main" val="159824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3" name="Rectangle 3"/>
          <p:cNvSpPr>
            <a:spLocks noGrp="1" noChangeArrowheads="1"/>
          </p:cNvSpPr>
          <p:nvPr>
            <p:ph type="body" sz="quarter" idx="10"/>
          </p:nvPr>
        </p:nvSpPr>
        <p:spPr/>
        <p:txBody>
          <a:bodyPr>
            <a:normAutofit fontScale="92500"/>
          </a:bodyPr>
          <a:lstStyle/>
          <a:p>
            <a:r>
              <a:rPr lang="en-US" noProof="1"/>
              <a:t>A Micro-breaks</a:t>
            </a:r>
          </a:p>
          <a:p>
            <a:pPr lvl="1"/>
            <a:r>
              <a:rPr lang="en-US" noProof="1"/>
              <a:t>Frequent and regular body movement is basic ergonomics principle</a:t>
            </a:r>
          </a:p>
          <a:p>
            <a:r>
              <a:rPr lang="en-US" noProof="1"/>
              <a:t>30/30/30 Rule of Physical Movement</a:t>
            </a:r>
          </a:p>
          <a:p>
            <a:pPr lvl="1"/>
            <a:r>
              <a:rPr lang="en-US" noProof="1"/>
              <a:t>Physically active micro-breaks 30 seconds in length</a:t>
            </a:r>
          </a:p>
          <a:p>
            <a:pPr lvl="1"/>
            <a:r>
              <a:rPr lang="en-US" noProof="1"/>
              <a:t>About every 30 minutes</a:t>
            </a:r>
          </a:p>
          <a:p>
            <a:pPr lvl="1"/>
            <a:r>
              <a:rPr lang="en-US" noProof="1"/>
              <a:t>30 days to make it a habit</a:t>
            </a:r>
          </a:p>
          <a:p>
            <a:r>
              <a:rPr lang="en-US" noProof="1"/>
              <a:t>Benefits</a:t>
            </a:r>
          </a:p>
          <a:p>
            <a:pPr lvl="1"/>
            <a:r>
              <a:rPr lang="en-US" noProof="1"/>
              <a:t>Reduce tissue compression and joint stiffness,</a:t>
            </a:r>
          </a:p>
          <a:p>
            <a:pPr lvl="1"/>
            <a:r>
              <a:rPr lang="en-US" noProof="1"/>
              <a:t>Enhance circulation</a:t>
            </a:r>
          </a:p>
          <a:p>
            <a:r>
              <a:rPr lang="en-US" noProof="1"/>
              <a:t>Practice what we preach!</a:t>
            </a:r>
          </a:p>
          <a:p>
            <a:pPr lvl="1"/>
            <a:r>
              <a:rPr lang="en-US" noProof="1"/>
              <a:t>Introduce basic stretch</a:t>
            </a:r>
          </a:p>
        </p:txBody>
      </p:sp>
      <p:pic>
        <p:nvPicPr>
          <p:cNvPr id="14" name="Picture Placeholder 13" descr="Shape, circle&#10;&#10;Description automatically generated">
            <a:extLst>
              <a:ext uri="{FF2B5EF4-FFF2-40B4-BE49-F238E27FC236}">
                <a16:creationId xmlns:a16="http://schemas.microsoft.com/office/drawing/2014/main" id="{EA3A9C96-58F9-4A04-B9C7-AE7559BE3CD9}"/>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4145" r="-14145"/>
          <a:stretch/>
        </p:blipFill>
        <p:spPr>
          <a:xfrm>
            <a:off x="6378113" y="1253673"/>
            <a:ext cx="5513483" cy="54229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323BF291-365D-43BB-8FE7-F8AB8423A8AB}"/>
              </a:ext>
            </a:extLst>
          </p:cNvPr>
          <p:cNvSpPr>
            <a:spLocks noGrp="1"/>
          </p:cNvSpPr>
          <p:nvPr>
            <p:ph type="body" sz="quarter" idx="12"/>
          </p:nvPr>
        </p:nvSpPr>
        <p:spPr/>
        <p:txBody>
          <a:bodyPr/>
          <a:lstStyle/>
          <a:p>
            <a:r>
              <a:rPr lang="en-US" noProof="1"/>
              <a:t>30/30/30 Micro-breaks</a:t>
            </a:r>
            <a:endParaRPr lang="en-US" dirty="0"/>
          </a:p>
        </p:txBody>
      </p:sp>
    </p:spTree>
    <p:custDataLst>
      <p:tags r:id="rId1"/>
    </p:custDataLst>
    <p:extLst>
      <p:ext uri="{BB962C8B-B14F-4D97-AF65-F5344CB8AC3E}">
        <p14:creationId xmlns:p14="http://schemas.microsoft.com/office/powerpoint/2010/main" val="251635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fade">
                                      <p:cBhvr>
                                        <p:cTn id="7" dur="500"/>
                                        <p:tgtEl>
                                          <p:spTgt spid="2304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0403">
                                            <p:txEl>
                                              <p:pRg st="1" end="1"/>
                                            </p:txEl>
                                          </p:spTgt>
                                        </p:tgtEl>
                                        <p:attrNameLst>
                                          <p:attrName>style.visibility</p:attrName>
                                        </p:attrNameLst>
                                      </p:cBhvr>
                                      <p:to>
                                        <p:strVal val="visible"/>
                                      </p:to>
                                    </p:set>
                                    <p:animEffect transition="in" filter="fade">
                                      <p:cBhvr>
                                        <p:cTn id="10" dur="500"/>
                                        <p:tgtEl>
                                          <p:spTgt spid="23040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0403">
                                            <p:txEl>
                                              <p:pRg st="2" end="2"/>
                                            </p:txEl>
                                          </p:spTgt>
                                        </p:tgtEl>
                                        <p:attrNameLst>
                                          <p:attrName>style.visibility</p:attrName>
                                        </p:attrNameLst>
                                      </p:cBhvr>
                                      <p:to>
                                        <p:strVal val="visible"/>
                                      </p:to>
                                    </p:set>
                                    <p:animEffect transition="in" filter="fade">
                                      <p:cBhvr>
                                        <p:cTn id="15" dur="500"/>
                                        <p:tgtEl>
                                          <p:spTgt spid="23040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0403">
                                            <p:txEl>
                                              <p:pRg st="3" end="3"/>
                                            </p:txEl>
                                          </p:spTgt>
                                        </p:tgtEl>
                                        <p:attrNameLst>
                                          <p:attrName>style.visibility</p:attrName>
                                        </p:attrNameLst>
                                      </p:cBhvr>
                                      <p:to>
                                        <p:strVal val="visible"/>
                                      </p:to>
                                    </p:set>
                                    <p:animEffect transition="in" filter="fade">
                                      <p:cBhvr>
                                        <p:cTn id="21" dur="500"/>
                                        <p:tgtEl>
                                          <p:spTgt spid="23040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0403">
                                            <p:txEl>
                                              <p:pRg st="4" end="4"/>
                                            </p:txEl>
                                          </p:spTgt>
                                        </p:tgtEl>
                                        <p:attrNameLst>
                                          <p:attrName>style.visibility</p:attrName>
                                        </p:attrNameLst>
                                      </p:cBhvr>
                                      <p:to>
                                        <p:strVal val="visible"/>
                                      </p:to>
                                    </p:set>
                                    <p:animEffect transition="in" filter="fade">
                                      <p:cBhvr>
                                        <p:cTn id="24" dur="500"/>
                                        <p:tgtEl>
                                          <p:spTgt spid="23040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0403">
                                            <p:txEl>
                                              <p:pRg st="5" end="5"/>
                                            </p:txEl>
                                          </p:spTgt>
                                        </p:tgtEl>
                                        <p:attrNameLst>
                                          <p:attrName>style.visibility</p:attrName>
                                        </p:attrNameLst>
                                      </p:cBhvr>
                                      <p:to>
                                        <p:strVal val="visible"/>
                                      </p:to>
                                    </p:set>
                                    <p:animEffect transition="in" filter="fade">
                                      <p:cBhvr>
                                        <p:cTn id="27" dur="500"/>
                                        <p:tgtEl>
                                          <p:spTgt spid="23040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0403">
                                            <p:txEl>
                                              <p:pRg st="6" end="6"/>
                                            </p:txEl>
                                          </p:spTgt>
                                        </p:tgtEl>
                                        <p:attrNameLst>
                                          <p:attrName>style.visibility</p:attrName>
                                        </p:attrNameLst>
                                      </p:cBhvr>
                                      <p:to>
                                        <p:strVal val="visible"/>
                                      </p:to>
                                    </p:set>
                                    <p:animEffect transition="in" filter="fade">
                                      <p:cBhvr>
                                        <p:cTn id="32" dur="500"/>
                                        <p:tgtEl>
                                          <p:spTgt spid="23040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0403">
                                            <p:txEl>
                                              <p:pRg st="7" end="7"/>
                                            </p:txEl>
                                          </p:spTgt>
                                        </p:tgtEl>
                                        <p:attrNameLst>
                                          <p:attrName>style.visibility</p:attrName>
                                        </p:attrNameLst>
                                      </p:cBhvr>
                                      <p:to>
                                        <p:strVal val="visible"/>
                                      </p:to>
                                    </p:set>
                                    <p:animEffect transition="in" filter="fade">
                                      <p:cBhvr>
                                        <p:cTn id="35" dur="500"/>
                                        <p:tgtEl>
                                          <p:spTgt spid="23040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0403">
                                            <p:txEl>
                                              <p:pRg st="8" end="8"/>
                                            </p:txEl>
                                          </p:spTgt>
                                        </p:tgtEl>
                                        <p:attrNameLst>
                                          <p:attrName>style.visibility</p:attrName>
                                        </p:attrNameLst>
                                      </p:cBhvr>
                                      <p:to>
                                        <p:strVal val="visible"/>
                                      </p:to>
                                    </p:set>
                                    <p:animEffect transition="in" filter="fade">
                                      <p:cBhvr>
                                        <p:cTn id="38" dur="500"/>
                                        <p:tgtEl>
                                          <p:spTgt spid="23040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0403">
                                            <p:txEl>
                                              <p:pRg st="9" end="9"/>
                                            </p:txEl>
                                          </p:spTgt>
                                        </p:tgtEl>
                                        <p:attrNameLst>
                                          <p:attrName>style.visibility</p:attrName>
                                        </p:attrNameLst>
                                      </p:cBhvr>
                                      <p:to>
                                        <p:strVal val="visible"/>
                                      </p:to>
                                    </p:set>
                                    <p:animEffect transition="in" filter="fade">
                                      <p:cBhvr>
                                        <p:cTn id="43" dur="500"/>
                                        <p:tgtEl>
                                          <p:spTgt spid="230403">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0403">
                                            <p:txEl>
                                              <p:pRg st="10" end="10"/>
                                            </p:txEl>
                                          </p:spTgt>
                                        </p:tgtEl>
                                        <p:attrNameLst>
                                          <p:attrName>style.visibility</p:attrName>
                                        </p:attrNameLst>
                                      </p:cBhvr>
                                      <p:to>
                                        <p:strVal val="visible"/>
                                      </p:to>
                                    </p:set>
                                    <p:animEffect transition="in" filter="fade">
                                      <p:cBhvr>
                                        <p:cTn id="46" dur="500"/>
                                        <p:tgtEl>
                                          <p:spTgt spid="2304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451F755-081A-45E6-90DB-C0B455DE8316}"/>
              </a:ext>
            </a:extLst>
          </p:cNvPr>
          <p:cNvSpPr txBox="1">
            <a:spLocks/>
          </p:cNvSpPr>
          <p:nvPr/>
        </p:nvSpPr>
        <p:spPr>
          <a:xfrm>
            <a:off x="1122672" y="1790321"/>
            <a:ext cx="10774241" cy="558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99936A3D-6F78-47D6-9750-C1F547FBEFA8}"/>
              </a:ext>
            </a:extLst>
          </p:cNvPr>
          <p:cNvSpPr>
            <a:spLocks noGrp="1"/>
          </p:cNvSpPr>
          <p:nvPr>
            <p:ph type="body" sz="quarter" idx="10"/>
          </p:nvPr>
        </p:nvSpPr>
        <p:spPr>
          <a:xfrm>
            <a:off x="1249034" y="861789"/>
            <a:ext cx="4427866" cy="5814782"/>
          </a:xfrm>
        </p:spPr>
        <p:txBody>
          <a:bodyPr/>
          <a:lstStyle/>
          <a:p>
            <a:r>
              <a:rPr lang="en-US" dirty="0"/>
              <a:t>Guidelines</a:t>
            </a:r>
          </a:p>
          <a:p>
            <a:pPr lvl="1"/>
            <a:r>
              <a:rPr lang="en-US" dirty="0"/>
              <a:t>Absolutely have to follow doctor's orders </a:t>
            </a:r>
          </a:p>
          <a:p>
            <a:pPr lvl="1"/>
            <a:r>
              <a:rPr lang="en-US" dirty="0"/>
              <a:t>Technically correct </a:t>
            </a:r>
          </a:p>
          <a:p>
            <a:pPr lvl="1"/>
            <a:r>
              <a:rPr lang="en-US" dirty="0"/>
              <a:t>Energy input/output</a:t>
            </a:r>
          </a:p>
          <a:p>
            <a:pPr lvl="1"/>
            <a:r>
              <a:rPr lang="en-US" dirty="0"/>
              <a:t>Neutral Position</a:t>
            </a:r>
          </a:p>
          <a:p>
            <a:pPr lvl="1"/>
            <a:r>
              <a:rPr lang="en-US" dirty="0"/>
              <a:t>Joint noises</a:t>
            </a:r>
          </a:p>
          <a:p>
            <a:pPr lvl="1"/>
            <a:r>
              <a:rPr lang="en-US" dirty="0"/>
              <a:t>Don’t hold breath</a:t>
            </a:r>
          </a:p>
          <a:p>
            <a:pPr lvl="1"/>
            <a:r>
              <a:rPr lang="en-US" dirty="0"/>
              <a:t>Regular and consistent</a:t>
            </a:r>
          </a:p>
          <a:p>
            <a:pPr lvl="1"/>
            <a:r>
              <a:rPr lang="en-US" dirty="0"/>
              <a:t>Intensity/controlled stretching</a:t>
            </a:r>
          </a:p>
          <a:p>
            <a:r>
              <a:rPr lang="en-US" dirty="0"/>
              <a:t>Back Bend</a:t>
            </a:r>
          </a:p>
          <a:p>
            <a:pPr lvl="1"/>
            <a:r>
              <a:rPr lang="en-US" dirty="0"/>
              <a:t>To do Back Bend, roll curser over video to play video</a:t>
            </a:r>
          </a:p>
          <a:p>
            <a:endParaRPr lang="en-US" dirty="0"/>
          </a:p>
        </p:txBody>
      </p:sp>
      <p:sp>
        <p:nvSpPr>
          <p:cNvPr id="5" name="Text Placeholder 4">
            <a:extLst>
              <a:ext uri="{FF2B5EF4-FFF2-40B4-BE49-F238E27FC236}">
                <a16:creationId xmlns:a16="http://schemas.microsoft.com/office/drawing/2014/main" id="{726DC924-940A-4500-9EF4-2A68B4662901}"/>
              </a:ext>
            </a:extLst>
          </p:cNvPr>
          <p:cNvSpPr>
            <a:spLocks noGrp="1"/>
          </p:cNvSpPr>
          <p:nvPr>
            <p:ph type="body" sz="quarter" idx="12"/>
          </p:nvPr>
        </p:nvSpPr>
        <p:spPr/>
        <p:txBody>
          <a:bodyPr/>
          <a:lstStyle/>
          <a:p>
            <a:r>
              <a:rPr lang="en-US" dirty="0"/>
              <a:t>Micro-breaks – Guidelines</a:t>
            </a:r>
          </a:p>
          <a:p>
            <a:endParaRPr lang="en-US" dirty="0"/>
          </a:p>
        </p:txBody>
      </p:sp>
      <p:pic>
        <p:nvPicPr>
          <p:cNvPr id="6" name="Back Bend">
            <a:hlinkClick r:id="" action="ppaction://media"/>
            <a:extLst>
              <a:ext uri="{FF2B5EF4-FFF2-40B4-BE49-F238E27FC236}">
                <a16:creationId xmlns:a16="http://schemas.microsoft.com/office/drawing/2014/main" id="{C1F84673-9284-47C4-940A-723F7142A8E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36664" t="26162" r="2593" b="17542"/>
          <a:stretch/>
        </p:blipFill>
        <p:spPr>
          <a:xfrm>
            <a:off x="5999018" y="1163782"/>
            <a:ext cx="5815685" cy="4042506"/>
          </a:xfrm>
          <a:prstGeom prst="rect">
            <a:avLst/>
          </a:prstGeom>
          <a:ln w="57150">
            <a:solidFill>
              <a:srgbClr val="294E53"/>
            </a:solidFill>
          </a:ln>
        </p:spPr>
      </p:pic>
    </p:spTree>
    <p:custDataLst>
      <p:tags r:id="rId1"/>
    </p:custDataLst>
    <p:extLst>
      <p:ext uri="{BB962C8B-B14F-4D97-AF65-F5344CB8AC3E}">
        <p14:creationId xmlns:p14="http://schemas.microsoft.com/office/powerpoint/2010/main" val="223326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6"/>
                </p:tgtEl>
              </p:cMediaNode>
            </p:video>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3500"/>
                                  </p:stCondLst>
                                  <p:childTnLst>
                                    <p:cmd type="call" cmd="playFrom(0.0)">
                                      <p:cBhvr>
                                        <p:cTn id="63" dur="40091" fill="hold"/>
                                        <p:tgtEl>
                                          <p:spTgt spid="6"/>
                                        </p:tgtEl>
                                      </p:cBhvr>
                                    </p:cmd>
                                  </p:childTnLst>
                                </p:cTn>
                              </p:par>
                            </p:childTnLst>
                          </p:cTn>
                        </p:par>
                      </p:childTnLst>
                    </p:cTn>
                  </p:par>
                </p:childTnLst>
              </p:cTn>
              <p:nextCondLst>
                <p:cond evt="onClick" delay="0">
                  <p:tgtEl>
                    <p:spTgt spid="6"/>
                  </p:tgtEl>
                </p:cond>
              </p:nextCondLst>
            </p:seq>
          </p:childTnLst>
        </p:cTn>
      </p:par>
    </p:tnLst>
    <p:bldLst>
      <p:bldP spid="2"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0ACF3-8F74-4B7B-9A02-184929861B1F}"/>
              </a:ext>
            </a:extLst>
          </p:cNvPr>
          <p:cNvSpPr>
            <a:spLocks noGrp="1"/>
          </p:cNvSpPr>
          <p:nvPr>
            <p:ph type="body" sz="quarter" idx="10"/>
          </p:nvPr>
        </p:nvSpPr>
        <p:spPr/>
        <p:txBody>
          <a:bodyPr/>
          <a:lstStyle/>
          <a:p>
            <a:r>
              <a:rPr lang="en-US" noProof="1"/>
              <a:t>Center cog</a:t>
            </a:r>
          </a:p>
          <a:p>
            <a:pPr lvl="1"/>
            <a:r>
              <a:rPr lang="en-US" noProof="1"/>
              <a:t>Interlock and rotate</a:t>
            </a:r>
          </a:p>
          <a:p>
            <a:r>
              <a:rPr lang="en-US" noProof="1"/>
              <a:t>Take step back and really examine why something is done as it is</a:t>
            </a:r>
          </a:p>
          <a:p>
            <a:r>
              <a:rPr lang="en-US" noProof="1"/>
              <a:t>If answer is </a:t>
            </a:r>
            <a:r>
              <a:rPr lang="en-US" dirty="0"/>
              <a:t>. . .</a:t>
            </a:r>
            <a:r>
              <a:rPr lang="en-US" noProof="1"/>
              <a:t> </a:t>
            </a:r>
          </a:p>
          <a:p>
            <a:pPr lvl="1"/>
            <a:r>
              <a:rPr lang="en-US" b="1" i="1" noProof="1"/>
              <a:t>“Because it has always been done that way!”</a:t>
            </a:r>
          </a:p>
          <a:p>
            <a:pPr lvl="1"/>
            <a:r>
              <a:rPr lang="en-US" noProof="1"/>
              <a:t>Has it become commonplace?</a:t>
            </a:r>
          </a:p>
          <a:p>
            <a:pPr lvl="1"/>
            <a:r>
              <a:rPr lang="en-US" noProof="1"/>
              <a:t>We don’t pay attention anymore!</a:t>
            </a:r>
            <a:endParaRPr lang="en-US" dirty="0"/>
          </a:p>
          <a:p>
            <a:r>
              <a:rPr lang="en-US" dirty="0"/>
              <a:t>T</a:t>
            </a:r>
            <a:r>
              <a:rPr lang="en-US" noProof="1"/>
              <a:t>ake fresh look</a:t>
            </a:r>
            <a:endParaRPr lang="en-US" dirty="0"/>
          </a:p>
          <a:p>
            <a:pPr lvl="1"/>
            <a:r>
              <a:rPr lang="en-US" noProof="1"/>
              <a:t>Is there better way to get it done?</a:t>
            </a:r>
          </a:p>
          <a:p>
            <a:endParaRPr lang="en-US" dirty="0"/>
          </a:p>
        </p:txBody>
      </p:sp>
      <p:pic>
        <p:nvPicPr>
          <p:cNvPr id="7" name="Picture Placeholder 6" descr="A close-up of a toy&#10;&#10;Description automatically generated with medium confidence">
            <a:extLst>
              <a:ext uri="{FF2B5EF4-FFF2-40B4-BE49-F238E27FC236}">
                <a16:creationId xmlns:a16="http://schemas.microsoft.com/office/drawing/2014/main" id="{C7BBEA43-C512-43D5-BD6F-F1AA9577B97B}"/>
              </a:ext>
            </a:extLst>
          </p:cNvPr>
          <p:cNvPicPr>
            <a:picLocks noGrp="1" noChangeAspect="1"/>
          </p:cNvPicPr>
          <p:nvPr>
            <p:ph type="pic" sz="quarter" idx="11"/>
          </p:nvPr>
        </p:nvPicPr>
        <p:blipFill rotWithShape="1">
          <a:blip r:embed="rId4"/>
          <a:srcRect t="-14286" b="-14286"/>
          <a:stretch/>
        </p:blipFill>
        <p:spPr>
          <a:xfrm>
            <a:off x="6378112" y="1219863"/>
            <a:ext cx="5129079" cy="504481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FD060968-3E30-4777-8955-AD1B28B3B842}"/>
              </a:ext>
            </a:extLst>
          </p:cNvPr>
          <p:cNvSpPr>
            <a:spLocks noGrp="1"/>
          </p:cNvSpPr>
          <p:nvPr>
            <p:ph type="body" sz="quarter" idx="12"/>
          </p:nvPr>
        </p:nvSpPr>
        <p:spPr/>
        <p:txBody>
          <a:bodyPr/>
          <a:lstStyle/>
          <a:p>
            <a:r>
              <a:rPr lang="en-US" dirty="0"/>
              <a:t>Promote Effective Work Processes</a:t>
            </a:r>
          </a:p>
        </p:txBody>
      </p:sp>
    </p:spTree>
    <p:custDataLst>
      <p:tags r:id="rId1"/>
    </p:custDataLst>
    <p:extLst>
      <p:ext uri="{BB962C8B-B14F-4D97-AF65-F5344CB8AC3E}">
        <p14:creationId xmlns:p14="http://schemas.microsoft.com/office/powerpoint/2010/main" val="28057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fade">
                                      <p:cBhvr>
                                        <p:cTn id="4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0ACF3-8F74-4B7B-9A02-184929861B1F}"/>
              </a:ext>
            </a:extLst>
          </p:cNvPr>
          <p:cNvSpPr>
            <a:spLocks noGrp="1"/>
          </p:cNvSpPr>
          <p:nvPr>
            <p:ph type="body" sz="quarter" idx="10"/>
          </p:nvPr>
        </p:nvSpPr>
        <p:spPr/>
        <p:txBody>
          <a:bodyPr/>
          <a:lstStyle/>
          <a:p>
            <a:r>
              <a:rPr lang="en-US" noProof="1"/>
              <a:t>Here is a personal example</a:t>
            </a:r>
          </a:p>
          <a:p>
            <a:pPr lvl="1"/>
            <a:r>
              <a:rPr lang="en-US" noProof="1"/>
              <a:t>“Did I stop back there at the stop sign at the intersection to turn onto our street?” </a:t>
            </a:r>
          </a:p>
          <a:p>
            <a:pPr lvl="1"/>
            <a:r>
              <a:rPr lang="en-US" noProof="1"/>
              <a:t>Majority of motor vehicle accidents happen close to home</a:t>
            </a:r>
          </a:p>
          <a:p>
            <a:pPr lvl="1"/>
            <a:r>
              <a:rPr lang="en-US" noProof="1"/>
              <a:t>Don’t pay attention anymore!</a:t>
            </a:r>
          </a:p>
          <a:p>
            <a:r>
              <a:rPr lang="en-US" noProof="1"/>
              <a:t>We bring a fresh set of eyes</a:t>
            </a:r>
          </a:p>
          <a:p>
            <a:pPr lvl="1"/>
            <a:r>
              <a:rPr lang="en-US" noProof="1"/>
              <a:t>“Why is it being done that way?”</a:t>
            </a:r>
          </a:p>
          <a:p>
            <a:r>
              <a:rPr lang="en-US" noProof="1"/>
              <a:t>We can help to identify better ways to get it done!</a:t>
            </a:r>
          </a:p>
          <a:p>
            <a:endParaRPr lang="en-US" dirty="0"/>
          </a:p>
        </p:txBody>
      </p:sp>
      <p:pic>
        <p:nvPicPr>
          <p:cNvPr id="5" name="Picture Placeholder 4">
            <a:extLst>
              <a:ext uri="{FF2B5EF4-FFF2-40B4-BE49-F238E27FC236}">
                <a16:creationId xmlns:a16="http://schemas.microsoft.com/office/drawing/2014/main" id="{AED45872-1598-44C8-B194-D77FB0862DDA}"/>
              </a:ext>
            </a:extLst>
          </p:cNvPr>
          <p:cNvPicPr>
            <a:picLocks noGrp="1" noChangeAspect="1"/>
          </p:cNvPicPr>
          <p:nvPr>
            <p:ph type="pic" sz="quarter" idx="11"/>
          </p:nvPr>
        </p:nvPicPr>
        <p:blipFill>
          <a:blip r:embed="rId4"/>
          <a:srcRect l="13399" r="13399"/>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FD060968-3E30-4777-8955-AD1B28B3B842}"/>
              </a:ext>
            </a:extLst>
          </p:cNvPr>
          <p:cNvSpPr>
            <a:spLocks noGrp="1"/>
          </p:cNvSpPr>
          <p:nvPr>
            <p:ph type="body" sz="quarter" idx="12"/>
          </p:nvPr>
        </p:nvSpPr>
        <p:spPr/>
        <p:txBody>
          <a:bodyPr/>
          <a:lstStyle/>
          <a:p>
            <a:r>
              <a:rPr lang="en-US" dirty="0"/>
              <a:t>Promote Effective Work Processes</a:t>
            </a:r>
          </a:p>
        </p:txBody>
      </p:sp>
    </p:spTree>
    <p:custDataLst>
      <p:tags r:id="rId1"/>
    </p:custDataLst>
    <p:extLst>
      <p:ext uri="{BB962C8B-B14F-4D97-AF65-F5344CB8AC3E}">
        <p14:creationId xmlns:p14="http://schemas.microsoft.com/office/powerpoint/2010/main" val="23699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BD9C8B-B427-43D3-8308-0D116B96DBDE}"/>
              </a:ext>
            </a:extLst>
          </p:cNvPr>
          <p:cNvSpPr>
            <a:spLocks noGrp="1"/>
          </p:cNvSpPr>
          <p:nvPr>
            <p:ph type="body" sz="quarter" idx="10"/>
          </p:nvPr>
        </p:nvSpPr>
        <p:spPr/>
        <p:txBody>
          <a:bodyPr/>
          <a:lstStyle/>
          <a:p>
            <a:r>
              <a:rPr lang="en-US" sz="3200" dirty="0"/>
              <a:t>Optimizing all aspects of job performance – safety, quality and productivity – accomplished through the appropriate design and use of workstations, work processes and the overall organization of work.</a:t>
            </a:r>
          </a:p>
          <a:p>
            <a:endParaRPr lang="en-US" sz="3200" dirty="0"/>
          </a:p>
        </p:txBody>
      </p:sp>
      <p:pic>
        <p:nvPicPr>
          <p:cNvPr id="16" name="Picture Placeholder 15" descr="Graphical user interface, text&#10;&#10;Description automatically generated">
            <a:extLst>
              <a:ext uri="{FF2B5EF4-FFF2-40B4-BE49-F238E27FC236}">
                <a16:creationId xmlns:a16="http://schemas.microsoft.com/office/drawing/2014/main" id="{9FBC9554-8CD8-4AE7-AEEC-E52FB3E72E33}"/>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ackgroundRemoval t="5543" b="93533" l="5111" r="92334">
                        <a14:foregroundMark x1="14651" y1="14319" x2="14651" y2="14319"/>
                        <a14:foregroundMark x1="9370" y1="6236" x2="13799" y2="30023"/>
                        <a14:foregroundMark x1="13799" y1="30023" x2="10562" y2="54503"/>
                        <a14:foregroundMark x1="10562" y1="54503" x2="6133" y2="64665"/>
                        <a14:foregroundMark x1="6133" y1="64665" x2="5111" y2="72286"/>
                        <a14:foregroundMark x1="16865" y1="7159" x2="26065" y2="7159"/>
                        <a14:foregroundMark x1="26065" y1="7159" x2="64736" y2="5312"/>
                        <a14:foregroundMark x1="64736" y1="5312" x2="90460" y2="9007"/>
                        <a14:foregroundMark x1="90460" y1="9007" x2="92334" y2="67898"/>
                        <a14:foregroundMark x1="17376" y1="42032" x2="20954" y2="52656"/>
                        <a14:foregroundMark x1="20954" y1="52656" x2="18228" y2="63510"/>
                        <a14:foregroundMark x1="18228" y1="63510" x2="13288" y2="73672"/>
                        <a14:foregroundMark x1="13288" y1="73672" x2="13629" y2="91917"/>
                        <a14:foregroundMark x1="10903" y1="93995" x2="13458" y2="87529"/>
                        <a14:foregroundMark x1="22147" y1="74365" x2="21465" y2="85681"/>
                        <a14:foregroundMark x1="21465" y1="85681" x2="27939" y2="92379"/>
                        <a14:foregroundMark x1="27939" y1="92379" x2="22487" y2="83372"/>
                        <a14:foregroundMark x1="22487" y1="83372" x2="22998" y2="74365"/>
                        <a14:foregroundMark x1="51959" y1="69746" x2="51959" y2="69746"/>
                        <a14:foregroundMark x1="67802" y1="69977" x2="67802" y2="69977"/>
                        <a14:foregroundMark x1="9370" y1="6467" x2="10051" y2="17783"/>
                        <a14:foregroundMark x1="10051" y1="17783" x2="9199" y2="22864"/>
                        <a14:foregroundMark x1="8859" y1="12933" x2="8688" y2="7621"/>
                        <a14:foregroundMark x1="73765" y1="6467" x2="59284" y2="7621"/>
                        <a14:foregroundMark x1="65928" y1="5543" x2="57581" y2="7390"/>
                        <a14:foregroundMark x1="57581" y1="7390" x2="57411" y2="7852"/>
                        <a14:foregroundMark x1="66780" y1="5543" x2="68313" y2="6005"/>
                        <a14:backgroundMark x1="94208" y1="72286" x2="94037" y2="69053"/>
                        <a14:backgroundMark x1="94549" y1="70439" x2="94037" y2="36490"/>
                        <a14:backgroundMark x1="94037" y1="36490" x2="94208" y2="36490"/>
                      </a14:backgroundRemoval>
                    </a14:imgEffect>
                  </a14:imgLayer>
                </a14:imgProps>
              </a:ext>
              <a:ext uri="{28A0092B-C50C-407E-A947-70E740481C1C}">
                <a14:useLocalDpi xmlns:a14="http://schemas.microsoft.com/office/drawing/2010/main" val="0"/>
              </a:ext>
            </a:extLst>
          </a:blip>
          <a:srcRect l="2393" t="1345" r="6858" b="1228"/>
          <a:stretch/>
        </p:blipFill>
        <p:spPr>
          <a:xfrm>
            <a:off x="6264205" y="942973"/>
            <a:ext cx="5508696" cy="436245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AC225F5-985C-4295-886A-EF1E1CED7231}"/>
              </a:ext>
            </a:extLst>
          </p:cNvPr>
          <p:cNvSpPr>
            <a:spLocks noGrp="1"/>
          </p:cNvSpPr>
          <p:nvPr>
            <p:ph type="body" sz="quarter" idx="12"/>
          </p:nvPr>
        </p:nvSpPr>
        <p:spPr/>
        <p:txBody>
          <a:bodyPr/>
          <a:lstStyle/>
          <a:p>
            <a:r>
              <a:rPr lang="en-US" dirty="0"/>
              <a:t>Work Process – Ergonomics Defined</a:t>
            </a:r>
          </a:p>
        </p:txBody>
      </p:sp>
    </p:spTree>
    <p:custDataLst>
      <p:tags r:id="rId1"/>
    </p:custDataLst>
    <p:extLst>
      <p:ext uri="{BB962C8B-B14F-4D97-AF65-F5344CB8AC3E}">
        <p14:creationId xmlns:p14="http://schemas.microsoft.com/office/powerpoint/2010/main" val="155855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4A4F32-7671-4172-B8DA-1EB63A36BBA3}"/>
              </a:ext>
            </a:extLst>
          </p:cNvPr>
          <p:cNvSpPr>
            <a:spLocks noGrp="1"/>
          </p:cNvSpPr>
          <p:nvPr>
            <p:ph type="body" sz="quarter" idx="10"/>
          </p:nvPr>
        </p:nvSpPr>
        <p:spPr>
          <a:xfrm>
            <a:off x="1249033" y="861789"/>
            <a:ext cx="5808435" cy="5814782"/>
          </a:xfrm>
        </p:spPr>
        <p:txBody>
          <a:bodyPr>
            <a:normAutofit/>
          </a:bodyPr>
          <a:lstStyle/>
          <a:p>
            <a:r>
              <a:rPr lang="en-US" sz="3200" dirty="0"/>
              <a:t>By optimizing job performance have dramatic impact on work process effectiveness</a:t>
            </a:r>
          </a:p>
          <a:p>
            <a:r>
              <a:rPr lang="en-US" sz="3200" dirty="0"/>
              <a:t>Buzz words come and go</a:t>
            </a:r>
          </a:p>
          <a:p>
            <a:pPr lvl="1"/>
            <a:r>
              <a:rPr lang="en-US" sz="2800" dirty="0"/>
              <a:t>Lean Manufacturing</a:t>
            </a:r>
          </a:p>
          <a:p>
            <a:pPr lvl="1"/>
            <a:r>
              <a:rPr lang="en-US" sz="2800" dirty="0"/>
              <a:t>Continuous Process Improvement</a:t>
            </a:r>
          </a:p>
          <a:p>
            <a:pPr lvl="1"/>
            <a:r>
              <a:rPr lang="en-US" sz="2800" dirty="0"/>
              <a:t>Value Stream Mapping</a:t>
            </a:r>
          </a:p>
          <a:p>
            <a:pPr lvl="1"/>
            <a:r>
              <a:rPr lang="en-US" sz="2800" dirty="0"/>
              <a:t>Kaizen Events</a:t>
            </a:r>
          </a:p>
          <a:p>
            <a:pPr lvl="1"/>
            <a:r>
              <a:rPr lang="en-US" sz="2800" dirty="0"/>
              <a:t>Six Sigma</a:t>
            </a:r>
          </a:p>
          <a:p>
            <a:pPr lvl="1"/>
            <a:r>
              <a:rPr lang="en-US" sz="2800" dirty="0"/>
              <a:t>5S+1 and 6S</a:t>
            </a:r>
          </a:p>
          <a:p>
            <a:r>
              <a:rPr lang="en-US" sz="3200" dirty="0"/>
              <a:t>Ergonomics is integral to them all!</a:t>
            </a:r>
          </a:p>
          <a:p>
            <a:endParaRPr lang="en-US" sz="3200" dirty="0"/>
          </a:p>
          <a:p>
            <a:endParaRPr lang="en-US" sz="3200" dirty="0"/>
          </a:p>
        </p:txBody>
      </p:sp>
      <p:pic>
        <p:nvPicPr>
          <p:cNvPr id="14" name="Picture Placeholder 13" descr="Icon&#10;&#10;Description automatically generated">
            <a:extLst>
              <a:ext uri="{FF2B5EF4-FFF2-40B4-BE49-F238E27FC236}">
                <a16:creationId xmlns:a16="http://schemas.microsoft.com/office/drawing/2014/main" id="{0867F766-582D-4DFE-88EB-E35538A1CA70}"/>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5685" b="-10422"/>
          <a:stretch/>
        </p:blipFill>
        <p:spPr>
          <a:xfrm>
            <a:off x="7057468" y="861789"/>
            <a:ext cx="4833128" cy="2763727"/>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1576717-4FEF-4314-84EC-CB6FAF5CE555}"/>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190283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500"/>
                                        <p:tgtEl>
                                          <p:spTgt spid="2">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Effect transition="in" filter="fade">
                                      <p:cBhvr>
                                        <p:cTn id="3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E6CBEB-05C4-4969-8731-A7C2E318886F}"/>
              </a:ext>
            </a:extLst>
          </p:cNvPr>
          <p:cNvSpPr>
            <a:spLocks noGrp="1"/>
          </p:cNvSpPr>
          <p:nvPr>
            <p:ph type="body" sz="quarter" idx="10"/>
          </p:nvPr>
        </p:nvSpPr>
        <p:spPr/>
        <p:txBody>
          <a:bodyPr>
            <a:normAutofit/>
          </a:bodyPr>
          <a:lstStyle/>
          <a:p>
            <a:r>
              <a:rPr lang="en-US" sz="3200" dirty="0"/>
              <a:t>Essential part of ergonomics analysis and modification</a:t>
            </a:r>
          </a:p>
          <a:p>
            <a:r>
              <a:rPr lang="en-US" sz="3200" dirty="0"/>
              <a:t>Goal is to</a:t>
            </a:r>
          </a:p>
          <a:p>
            <a:pPr lvl="1"/>
            <a:r>
              <a:rPr lang="en-US" sz="2800" dirty="0"/>
              <a:t>Design work to take into account basic predictable human behavior</a:t>
            </a:r>
          </a:p>
          <a:p>
            <a:pPr lvl="1"/>
            <a:r>
              <a:rPr lang="en-US" sz="2800" dirty="0"/>
              <a:t>Provide adequate level of job complexity and challenge</a:t>
            </a:r>
          </a:p>
          <a:p>
            <a:pPr lvl="1"/>
            <a:r>
              <a:rPr lang="en-US" sz="2800" dirty="0"/>
              <a:t>Involve worker in design process</a:t>
            </a:r>
          </a:p>
          <a:p>
            <a:pPr lvl="1"/>
            <a:r>
              <a:rPr lang="en-US" sz="2800" dirty="0"/>
              <a:t>Implement engineering, work practice and administrative controls as appropriate</a:t>
            </a:r>
          </a:p>
          <a:p>
            <a:endParaRPr lang="en-US" sz="3200" dirty="0"/>
          </a:p>
        </p:txBody>
      </p:sp>
      <p:pic>
        <p:nvPicPr>
          <p:cNvPr id="6" name="Picture Placeholder 5" descr="A picture containing building, person, indoor, person&#10;&#10;Description automatically generated">
            <a:extLst>
              <a:ext uri="{FF2B5EF4-FFF2-40B4-BE49-F238E27FC236}">
                <a16:creationId xmlns:a16="http://schemas.microsoft.com/office/drawing/2014/main" id="{398152B9-C468-4902-90D6-72276F6FA257}"/>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084" r="16084"/>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20C756D3-82FA-4DE5-BD77-F055CE8C31CA}"/>
              </a:ext>
            </a:extLst>
          </p:cNvPr>
          <p:cNvSpPr>
            <a:spLocks noGrp="1"/>
          </p:cNvSpPr>
          <p:nvPr>
            <p:ph type="body" sz="quarter" idx="12"/>
          </p:nvPr>
        </p:nvSpPr>
        <p:spPr/>
        <p:txBody>
          <a:bodyPr/>
          <a:lstStyle/>
          <a:p>
            <a:r>
              <a:rPr lang="en-US" dirty="0"/>
              <a:t>Look at the Whole Picture</a:t>
            </a:r>
          </a:p>
        </p:txBody>
      </p:sp>
    </p:spTree>
    <p:custDataLst>
      <p:tags r:id="rId1"/>
    </p:custDataLst>
    <p:extLst>
      <p:ext uri="{BB962C8B-B14F-4D97-AF65-F5344CB8AC3E}">
        <p14:creationId xmlns:p14="http://schemas.microsoft.com/office/powerpoint/2010/main" val="203019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03EC6F75-D5B0-4EE8-8DFF-A5A970E2984B}"/>
              </a:ext>
            </a:extLst>
          </p:cNvPr>
          <p:cNvPicPr>
            <a:picLocks noGrp="1" noChangeAspect="1"/>
          </p:cNvPicPr>
          <p:nvPr>
            <p:ph type="pic" sz="quarter" idx="11"/>
          </p:nvPr>
        </p:nvPicPr>
        <p:blipFill rotWithShape="1">
          <a:blip r:embed="rId4"/>
          <a:srcRect t="34898" b="34898"/>
          <a:stretch/>
        </p:blipFill>
        <p:spPr>
          <a:prstGeom prst="rect">
            <a:avLst/>
          </a:prstGeom>
          <a:ln>
            <a:noFill/>
          </a:ln>
          <a:effectLst>
            <a:outerShdw blurRad="292100" dist="139700" dir="2700000" algn="tl" rotWithShape="0">
              <a:srgbClr val="333333">
                <a:alpha val="65000"/>
              </a:srgbClr>
            </a:outerShdw>
          </a:effectLst>
        </p:spPr>
      </p:pic>
      <p:pic>
        <p:nvPicPr>
          <p:cNvPr id="18" name="Picture Placeholder 17">
            <a:extLst>
              <a:ext uri="{FF2B5EF4-FFF2-40B4-BE49-F238E27FC236}">
                <a16:creationId xmlns:a16="http://schemas.microsoft.com/office/drawing/2014/main" id="{D2659F77-C763-48F3-8719-96FD42F29FCC}"/>
              </a:ext>
            </a:extLst>
          </p:cNvPr>
          <p:cNvPicPr>
            <a:picLocks noGrp="1" noChangeAspect="1"/>
          </p:cNvPicPr>
          <p:nvPr>
            <p:ph type="pic" sz="quarter" idx="13"/>
          </p:nvPr>
        </p:nvPicPr>
        <p:blipFill rotWithShape="1">
          <a:blip r:embed="rId5"/>
          <a:srcRect t="22042" b="22042"/>
          <a:stretch/>
        </p:blipFill>
        <p:spPr>
          <a:prstGeom prst="rect">
            <a:avLst/>
          </a:prstGeom>
          <a:ln>
            <a:noFill/>
          </a:ln>
          <a:effectLst>
            <a:outerShdw blurRad="292100" dist="139700" dir="2700000" algn="tl" rotWithShape="0">
              <a:srgbClr val="333333">
                <a:alpha val="65000"/>
              </a:srgbClr>
            </a:outerShdw>
          </a:effectLst>
        </p:spPr>
      </p:pic>
      <p:pic>
        <p:nvPicPr>
          <p:cNvPr id="19" name="Picture Placeholder 18">
            <a:extLst>
              <a:ext uri="{FF2B5EF4-FFF2-40B4-BE49-F238E27FC236}">
                <a16:creationId xmlns:a16="http://schemas.microsoft.com/office/drawing/2014/main" id="{880937C7-451C-4C3E-8E13-1EC71F92AF45}"/>
              </a:ext>
            </a:extLst>
          </p:cNvPr>
          <p:cNvPicPr>
            <a:picLocks noGrp="1" noChangeAspect="1"/>
          </p:cNvPicPr>
          <p:nvPr>
            <p:ph type="pic" sz="quarter" idx="14"/>
          </p:nvPr>
        </p:nvPicPr>
        <p:blipFill rotWithShape="1">
          <a:blip r:embed="rId6"/>
          <a:srcRect t="25382" b="25382"/>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5F72503-AC96-49D0-B700-4084C76B438B}"/>
              </a:ext>
            </a:extLst>
          </p:cNvPr>
          <p:cNvSpPr>
            <a:spLocks noGrp="1"/>
          </p:cNvSpPr>
          <p:nvPr>
            <p:ph type="body" sz="quarter" idx="17"/>
          </p:nvPr>
        </p:nvSpPr>
        <p:spPr>
          <a:prstGeom prst="rect">
            <a:avLst/>
          </a:prstGeom>
        </p:spPr>
        <p:txBody>
          <a:bodyPr/>
          <a:lstStyle/>
          <a:p>
            <a:r>
              <a:rPr lang="en-US" dirty="0"/>
              <a:t>Ergonomics – Marketing Niche</a:t>
            </a:r>
          </a:p>
        </p:txBody>
      </p:sp>
      <p:sp>
        <p:nvSpPr>
          <p:cNvPr id="2" name="Text Placeholder 1">
            <a:extLst>
              <a:ext uri="{FF2B5EF4-FFF2-40B4-BE49-F238E27FC236}">
                <a16:creationId xmlns:a16="http://schemas.microsoft.com/office/drawing/2014/main" id="{E4090972-74A0-4595-9EB5-8943147EEAC9}"/>
              </a:ext>
            </a:extLst>
          </p:cNvPr>
          <p:cNvSpPr>
            <a:spLocks noGrp="1"/>
          </p:cNvSpPr>
          <p:nvPr>
            <p:ph type="body" sz="quarter" idx="10"/>
          </p:nvPr>
        </p:nvSpPr>
        <p:spPr>
          <a:prstGeom prst="rect">
            <a:avLst/>
          </a:prstGeom>
        </p:spPr>
        <p:txBody>
          <a:bodyPr>
            <a:normAutofit/>
          </a:bodyPr>
          <a:lstStyle/>
          <a:p>
            <a:r>
              <a:rPr lang="en-US" sz="3600" dirty="0"/>
              <a:t>Consumer products</a:t>
            </a:r>
          </a:p>
          <a:p>
            <a:pPr lvl="1"/>
            <a:r>
              <a:rPr lang="en-US" sz="3200" dirty="0"/>
              <a:t>‘Ergonomic benefit’</a:t>
            </a:r>
          </a:p>
          <a:p>
            <a:pPr lvl="1"/>
            <a:r>
              <a:rPr lang="en-US" sz="3200" dirty="0"/>
              <a:t>Listen for use in marketing</a:t>
            </a:r>
          </a:p>
          <a:p>
            <a:r>
              <a:rPr lang="en-US" sz="3600" dirty="0"/>
              <a:t>Marketed as ‘ergonomic’</a:t>
            </a:r>
          </a:p>
          <a:p>
            <a:pPr lvl="1"/>
            <a:r>
              <a:rPr lang="en-US" sz="3200" dirty="0"/>
              <a:t>Really makes it better?</a:t>
            </a:r>
          </a:p>
          <a:p>
            <a:pPr lvl="1"/>
            <a:r>
              <a:rPr lang="en-US" sz="3200" dirty="0"/>
              <a:t>Maybe or maybe not!</a:t>
            </a:r>
          </a:p>
          <a:p>
            <a:r>
              <a:rPr lang="en-US" sz="3600" dirty="0"/>
              <a:t>“Let the buyer beware!”</a:t>
            </a:r>
          </a:p>
        </p:txBody>
      </p:sp>
    </p:spTree>
    <p:custDataLst>
      <p:tags r:id="rId1"/>
    </p:custDataLst>
    <p:extLst>
      <p:ext uri="{BB962C8B-B14F-4D97-AF65-F5344CB8AC3E}">
        <p14:creationId xmlns:p14="http://schemas.microsoft.com/office/powerpoint/2010/main" val="215873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500"/>
                                        <p:tgtEl>
                                          <p:spTgt spid="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fade">
                                      <p:cBhvr>
                                        <p:cTn id="43" dur="500"/>
                                        <p:tgtEl>
                                          <p:spTgt spid="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p:txBody>
          <a:bodyPr>
            <a:normAutofit/>
          </a:bodyPr>
          <a:lstStyle/>
          <a:p>
            <a:r>
              <a:rPr lang="en-US" sz="3200" dirty="0"/>
              <a:t>Management/Supervision </a:t>
            </a:r>
          </a:p>
          <a:p>
            <a:pPr lvl="1"/>
            <a:r>
              <a:rPr lang="en-US" sz="2800" dirty="0"/>
              <a:t>Without it, Ergonomics interventions will not be effective</a:t>
            </a:r>
          </a:p>
          <a:p>
            <a:endParaRPr lang="en-US" sz="3200" dirty="0"/>
          </a:p>
        </p:txBody>
      </p:sp>
      <p:pic>
        <p:nvPicPr>
          <p:cNvPr id="10" name="Picture Placeholder 9">
            <a:extLst>
              <a:ext uri="{FF2B5EF4-FFF2-40B4-BE49-F238E27FC236}">
                <a16:creationId xmlns:a16="http://schemas.microsoft.com/office/drawing/2014/main" id="{E8AA4C2D-4F1D-4926-9329-407EADCF76DD}"/>
              </a:ext>
            </a:extLst>
          </p:cNvPr>
          <p:cNvPicPr>
            <a:picLocks noGrp="1" noChangeAspect="1"/>
          </p:cNvPicPr>
          <p:nvPr>
            <p:ph type="pic" sz="quarter" idx="11"/>
          </p:nvPr>
        </p:nvPicPr>
        <p:blipFill rotWithShape="1">
          <a:blip r:embed="rId4"/>
          <a:srcRect l="12512" r="12512"/>
          <a:stretch/>
        </p:blipFill>
        <p:spPr>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330003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3" y="861789"/>
            <a:ext cx="5217214" cy="5814782"/>
          </a:xfrm>
        </p:spPr>
        <p:txBody>
          <a:bodyPr/>
          <a:lstStyle/>
          <a:p>
            <a:r>
              <a:rPr lang="en-US" dirty="0"/>
              <a:t>Work Force </a:t>
            </a:r>
          </a:p>
          <a:p>
            <a:pPr lvl="1">
              <a:defRPr/>
            </a:pPr>
            <a:r>
              <a:rPr lang="en-US" b="0" dirty="0"/>
              <a:t>Work force component is critical</a:t>
            </a:r>
          </a:p>
          <a:p>
            <a:pPr lvl="1">
              <a:defRPr/>
            </a:pPr>
            <a:r>
              <a:rPr lang="en-US" b="0" dirty="0"/>
              <a:t>Essence of ergonomics focuses on enhancing health, safety and productivity of work force</a:t>
            </a:r>
          </a:p>
          <a:p>
            <a:pPr>
              <a:defRPr/>
            </a:pPr>
            <a:r>
              <a:rPr lang="en-US" dirty="0"/>
              <a:t>Work Force Demographics</a:t>
            </a:r>
          </a:p>
          <a:p>
            <a:pPr lvl="1">
              <a:defRPr/>
            </a:pPr>
            <a:r>
              <a:rPr lang="en-US" dirty="0"/>
              <a:t>Description of individual worker and/or workforce</a:t>
            </a:r>
          </a:p>
          <a:p>
            <a:pPr lvl="2">
              <a:defRPr/>
            </a:pPr>
            <a:r>
              <a:rPr lang="en-US" dirty="0"/>
              <a:t>Age</a:t>
            </a:r>
          </a:p>
          <a:p>
            <a:pPr lvl="2">
              <a:defRPr/>
            </a:pPr>
            <a:r>
              <a:rPr lang="en-US" dirty="0"/>
              <a:t>Fitness levels</a:t>
            </a:r>
          </a:p>
          <a:p>
            <a:pPr lvl="2">
              <a:defRPr/>
            </a:pPr>
            <a:r>
              <a:rPr lang="en-US" dirty="0"/>
              <a:t>Training and experience levels</a:t>
            </a:r>
          </a:p>
          <a:p>
            <a:pPr lvl="2">
              <a:defRPr/>
            </a:pPr>
            <a:r>
              <a:rPr lang="en-US" dirty="0"/>
              <a:t>Gender breakdown</a:t>
            </a:r>
          </a:p>
          <a:p>
            <a:pPr lvl="2">
              <a:defRPr/>
            </a:pPr>
            <a:r>
              <a:rPr lang="en-US" dirty="0"/>
              <a:t>Body stature and morphology</a:t>
            </a:r>
          </a:p>
          <a:p>
            <a:pPr lvl="2">
              <a:defRPr/>
            </a:pPr>
            <a:r>
              <a:rPr lang="en-US" dirty="0"/>
              <a:t>Hand dominance</a:t>
            </a:r>
          </a:p>
          <a:p>
            <a:pPr lvl="2">
              <a:defRPr/>
            </a:pPr>
            <a:r>
              <a:rPr lang="en-US" dirty="0"/>
              <a:t>Psychosocial aspects</a:t>
            </a:r>
          </a:p>
          <a:p>
            <a:pPr lvl="1">
              <a:defRPr/>
            </a:pPr>
            <a:endParaRPr lang="en-US" b="0" dirty="0"/>
          </a:p>
          <a:p>
            <a:pPr lvl="1"/>
            <a:endParaRPr lang="en-US" dirty="0"/>
          </a:p>
          <a:p>
            <a:endParaRPr lang="en-US" dirty="0"/>
          </a:p>
        </p:txBody>
      </p:sp>
      <p:pic>
        <p:nvPicPr>
          <p:cNvPr id="6" name="Picture Placeholder 5">
            <a:extLst>
              <a:ext uri="{FF2B5EF4-FFF2-40B4-BE49-F238E27FC236}">
                <a16:creationId xmlns:a16="http://schemas.microsoft.com/office/drawing/2014/main" id="{5F64F6C8-3748-4C8F-9048-2C9400B0FBE8}"/>
              </a:ext>
            </a:extLst>
          </p:cNvPr>
          <p:cNvPicPr>
            <a:picLocks noGrp="1" noChangeAspect="1"/>
          </p:cNvPicPr>
          <p:nvPr>
            <p:ph type="pic" sz="quarter" idx="11"/>
          </p:nvPr>
        </p:nvPicPr>
        <p:blipFill rotWithShape="1">
          <a:blip r:embed="rId4"/>
          <a:srcRect t="-621" b="-621"/>
          <a:stretch/>
        </p:blipFill>
        <p:spPr>
          <a:xfrm>
            <a:off x="6411817" y="609600"/>
            <a:ext cx="6058559" cy="595902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283472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500"/>
                                        <p:tgtEl>
                                          <p:spTgt spid="2">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500"/>
                                        <p:tgtEl>
                                          <p:spTgt spid="2">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500"/>
                                        <p:tgtEl>
                                          <p:spTgt spid="2">
                                            <p:txEl>
                                              <p:pRg st="9" end="9"/>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500"/>
                                        <p:tgtEl>
                                          <p:spTgt spid="2">
                                            <p:txEl>
                                              <p:pRg st="10" end="1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Effect transition="in" filter="fade">
                                      <p:cBhvr>
                                        <p:cTn id="45"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3" y="861789"/>
            <a:ext cx="5689276" cy="5814782"/>
          </a:xfrm>
        </p:spPr>
        <p:txBody>
          <a:bodyPr>
            <a:noAutofit/>
          </a:bodyPr>
          <a:lstStyle/>
          <a:p>
            <a:r>
              <a:rPr lang="en-US" sz="3200" dirty="0"/>
              <a:t>Age</a:t>
            </a:r>
          </a:p>
          <a:p>
            <a:pPr lvl="1"/>
            <a:r>
              <a:rPr lang="en-US" sz="2800" dirty="0"/>
              <a:t>Physiological changes </a:t>
            </a:r>
          </a:p>
          <a:p>
            <a:pPr lvl="2"/>
            <a:r>
              <a:rPr lang="en-US" sz="2400" dirty="0"/>
              <a:t>Strength and flexibility may significantly decrease</a:t>
            </a:r>
          </a:p>
          <a:p>
            <a:pPr lvl="2"/>
            <a:r>
              <a:rPr lang="en-US" sz="2400" dirty="0"/>
              <a:t>Aerobic capacity and endurance decrease</a:t>
            </a:r>
          </a:p>
          <a:p>
            <a:pPr lvl="2"/>
            <a:r>
              <a:rPr lang="en-US" sz="2400" dirty="0"/>
              <a:t>Visual acuity may deteriorate </a:t>
            </a:r>
          </a:p>
          <a:p>
            <a:pPr lvl="2"/>
            <a:r>
              <a:rPr lang="en-US" sz="2400" dirty="0"/>
              <a:t>Reflexes and hand-eye coordination may deteriorate</a:t>
            </a:r>
          </a:p>
          <a:p>
            <a:pPr lvl="1"/>
            <a:r>
              <a:rPr lang="en-US" sz="2800" dirty="0"/>
              <a:t>Changes in psychosocial aspect</a:t>
            </a:r>
          </a:p>
          <a:p>
            <a:pPr lvl="2"/>
            <a:r>
              <a:rPr lang="en-US" sz="2400" dirty="0"/>
              <a:t>With age, work experience associated with work expertise is enhanced</a:t>
            </a:r>
          </a:p>
          <a:p>
            <a:pPr lvl="2"/>
            <a:r>
              <a:rPr lang="en-US" sz="2400" dirty="0"/>
              <a:t>Experienced workers bring a valuable factor to the workplace</a:t>
            </a:r>
          </a:p>
          <a:p>
            <a:endParaRPr lang="en-US" sz="3200" dirty="0"/>
          </a:p>
        </p:txBody>
      </p:sp>
      <p:pic>
        <p:nvPicPr>
          <p:cNvPr id="13" name="Picture Placeholder 12" descr="A person sitting in front of a window&#10;&#10;Description automatically generated">
            <a:extLst>
              <a:ext uri="{FF2B5EF4-FFF2-40B4-BE49-F238E27FC236}">
                <a16:creationId xmlns:a16="http://schemas.microsoft.com/office/drawing/2014/main" id="{95937F60-A328-486D-8CE7-201A270682F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572" r="21572"/>
          <a:stretch>
            <a:fillRect/>
          </a:stretch>
        </p:blipFill>
        <p:spPr>
          <a:xfrm>
            <a:off x="7068483" y="975322"/>
            <a:ext cx="4954791" cy="4873387"/>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58057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fade">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fade">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3" y="861789"/>
            <a:ext cx="4901397" cy="5814782"/>
          </a:xfrm>
        </p:spPr>
        <p:txBody>
          <a:bodyPr>
            <a:normAutofit/>
          </a:bodyPr>
          <a:lstStyle/>
          <a:p>
            <a:r>
              <a:rPr lang="en-US" sz="3200" dirty="0"/>
              <a:t>Gender</a:t>
            </a:r>
          </a:p>
          <a:p>
            <a:pPr lvl="1"/>
            <a:r>
              <a:rPr lang="en-US" sz="2800" dirty="0"/>
              <a:t>Fit and use of workstations, tools, equipment and clothing</a:t>
            </a:r>
          </a:p>
          <a:p>
            <a:pPr lvl="1"/>
            <a:r>
              <a:rPr lang="en-US" sz="2800" dirty="0"/>
              <a:t>Small hand size vs. large hand size in relation to tool handle size</a:t>
            </a:r>
          </a:p>
          <a:p>
            <a:pPr lvl="1"/>
            <a:r>
              <a:rPr lang="en-US" sz="2800" dirty="0"/>
              <a:t>Appropriate match between physical demands of job and functional capacity levels of worker</a:t>
            </a:r>
          </a:p>
          <a:p>
            <a:endParaRPr lang="en-US" sz="3200" dirty="0"/>
          </a:p>
        </p:txBody>
      </p:sp>
      <p:pic>
        <p:nvPicPr>
          <p:cNvPr id="7" name="Picture Placeholder 6" descr="Icon&#10;&#10;Description automatically generated">
            <a:extLst>
              <a:ext uri="{FF2B5EF4-FFF2-40B4-BE49-F238E27FC236}">
                <a16:creationId xmlns:a16="http://schemas.microsoft.com/office/drawing/2014/main" id="{0BCD7447-8EFA-4C34-994C-FC6A16A2F068}"/>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6086" b="6086"/>
          <a:stretch>
            <a:fillRect/>
          </a:stretch>
        </p:blipFill>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8798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3" y="861789"/>
            <a:ext cx="4901397" cy="5814782"/>
          </a:xfrm>
        </p:spPr>
        <p:txBody>
          <a:bodyPr>
            <a:normAutofit/>
          </a:bodyPr>
          <a:lstStyle/>
          <a:p>
            <a:r>
              <a:rPr lang="en-US" sz="3600" dirty="0"/>
              <a:t>Stature and Morphology</a:t>
            </a:r>
          </a:p>
          <a:p>
            <a:pPr lvl="1">
              <a:defRPr/>
            </a:pPr>
            <a:r>
              <a:rPr lang="en-US" sz="3200" dirty="0"/>
              <a:t>Anthropometry </a:t>
            </a:r>
          </a:p>
          <a:p>
            <a:pPr lvl="2">
              <a:defRPr/>
            </a:pPr>
            <a:r>
              <a:rPr lang="en-US" sz="2800" dirty="0"/>
              <a:t>Study of the size and shape of body plays an important role</a:t>
            </a:r>
          </a:p>
          <a:p>
            <a:pPr lvl="1">
              <a:defRPr/>
            </a:pPr>
            <a:r>
              <a:rPr lang="en-US" sz="3200" dirty="0"/>
              <a:t>In other words</a:t>
            </a:r>
          </a:p>
          <a:p>
            <a:pPr lvl="2">
              <a:defRPr/>
            </a:pPr>
            <a:r>
              <a:rPr lang="en-US" sz="2800" dirty="0"/>
              <a:t>How tall?</a:t>
            </a:r>
          </a:p>
          <a:p>
            <a:pPr lvl="2">
              <a:defRPr/>
            </a:pPr>
            <a:r>
              <a:rPr lang="en-US" sz="2800" dirty="0"/>
              <a:t>How short?</a:t>
            </a:r>
          </a:p>
          <a:p>
            <a:pPr lvl="2">
              <a:defRPr/>
            </a:pPr>
            <a:r>
              <a:rPr lang="en-US" sz="2800" dirty="0"/>
              <a:t>How big? </a:t>
            </a:r>
          </a:p>
          <a:p>
            <a:pPr lvl="2">
              <a:defRPr/>
            </a:pPr>
            <a:r>
              <a:rPr lang="en-US" sz="2800" dirty="0"/>
              <a:t>How small?</a:t>
            </a:r>
          </a:p>
        </p:txBody>
      </p:sp>
      <p:pic>
        <p:nvPicPr>
          <p:cNvPr id="7" name="Picture Placeholder 6" descr="A group of people posing for the camera&#10;&#10;Description automatically generated">
            <a:extLst>
              <a:ext uri="{FF2B5EF4-FFF2-40B4-BE49-F238E27FC236}">
                <a16:creationId xmlns:a16="http://schemas.microsoft.com/office/drawing/2014/main" id="{289FFE36-08C0-4CA1-BD33-CE66A926FB30}"/>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5653" r="-15653"/>
          <a:stretch/>
        </p:blipFill>
        <p:spPr>
          <a:xfrm>
            <a:off x="6411817" y="991364"/>
            <a:ext cx="5513483" cy="586663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376718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3" y="861789"/>
            <a:ext cx="4901397" cy="5814782"/>
          </a:xfrm>
        </p:spPr>
        <p:txBody>
          <a:bodyPr/>
          <a:lstStyle/>
          <a:p>
            <a:r>
              <a:rPr lang="en-US" dirty="0"/>
              <a:t>Hand dominance</a:t>
            </a:r>
          </a:p>
          <a:p>
            <a:pPr lvl="1"/>
            <a:r>
              <a:rPr lang="en-US" dirty="0"/>
              <a:t>Approximately 90% of general population is right-hand dominant</a:t>
            </a:r>
          </a:p>
          <a:p>
            <a:pPr lvl="1"/>
            <a:r>
              <a:rPr lang="en-US" dirty="0"/>
              <a:t>Most workstations, tools and equipment are designed and set up to accommodate right hand dominance use</a:t>
            </a:r>
          </a:p>
          <a:p>
            <a:pPr lvl="1"/>
            <a:r>
              <a:rPr lang="en-US" dirty="0"/>
              <a:t>Complications for remaining 10% of workforce</a:t>
            </a:r>
          </a:p>
          <a:p>
            <a:pPr lvl="2"/>
            <a:r>
              <a:rPr lang="en-US" dirty="0"/>
              <a:t>Something as simply as using scissors or snips</a:t>
            </a:r>
          </a:p>
          <a:p>
            <a:pPr lvl="1"/>
            <a:r>
              <a:rPr lang="en-US" dirty="0"/>
              <a:t>Of course, there are those lucky few who are ambidextrous!</a:t>
            </a:r>
          </a:p>
          <a:p>
            <a:endParaRPr lang="en-US" dirty="0"/>
          </a:p>
          <a:p>
            <a:endParaRPr lang="en-US" dirty="0"/>
          </a:p>
        </p:txBody>
      </p:sp>
      <p:pic>
        <p:nvPicPr>
          <p:cNvPr id="7" name="Picture Placeholder 6" descr="A picture containing person, indoor, table, person&#10;&#10;Description automatically generated">
            <a:extLst>
              <a:ext uri="{FF2B5EF4-FFF2-40B4-BE49-F238E27FC236}">
                <a16:creationId xmlns:a16="http://schemas.microsoft.com/office/drawing/2014/main" id="{1AB62D71-5251-4BA5-A0AC-EEE672658E4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1422" r="11422"/>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358224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249033" y="861788"/>
            <a:ext cx="5129079" cy="5996211"/>
          </a:xfrm>
        </p:spPr>
        <p:txBody>
          <a:bodyPr>
            <a:normAutofit/>
          </a:bodyPr>
          <a:lstStyle/>
          <a:p>
            <a:r>
              <a:rPr lang="en-US" sz="3200" dirty="0"/>
              <a:t>Fitness Level</a:t>
            </a:r>
          </a:p>
          <a:p>
            <a:pPr lvl="1"/>
            <a:r>
              <a:rPr lang="en-US" sz="2800" dirty="0"/>
              <a:t>Job Match</a:t>
            </a:r>
          </a:p>
          <a:p>
            <a:pPr lvl="2"/>
            <a:r>
              <a:rPr lang="en-US" sz="2400" dirty="0"/>
              <a:t>Does worker demonstrate physical fitness and functional reserve needed to safely and effectively perform the job demands?</a:t>
            </a:r>
          </a:p>
          <a:p>
            <a:pPr lvl="1"/>
            <a:r>
              <a:rPr lang="en-US" sz="2800" dirty="0"/>
              <a:t>Health and Wellness</a:t>
            </a:r>
          </a:p>
          <a:p>
            <a:pPr lvl="2"/>
            <a:r>
              <a:rPr lang="en-US" sz="2400" dirty="0"/>
              <a:t>Good health is essential requisite</a:t>
            </a:r>
          </a:p>
          <a:p>
            <a:pPr lvl="2"/>
            <a:r>
              <a:rPr lang="en-US" sz="2400" dirty="0"/>
              <a:t>Body’s systems able to repair</a:t>
            </a:r>
          </a:p>
          <a:p>
            <a:pPr lvl="2"/>
            <a:r>
              <a:rPr lang="en-US" sz="2400" dirty="0"/>
              <a:t>Response to everyday stresses of life including work and home activities</a:t>
            </a:r>
          </a:p>
          <a:p>
            <a:pPr lvl="2"/>
            <a:r>
              <a:rPr lang="en-US" sz="2400" dirty="0"/>
              <a:t>Health and Wellness is one of the ten Ergonomics Principles!</a:t>
            </a:r>
          </a:p>
        </p:txBody>
      </p:sp>
      <p:pic>
        <p:nvPicPr>
          <p:cNvPr id="14" name="Picture Placeholder 13" descr="A picture containing indoor, person, person, sitting&#10;&#10;Description automatically generated">
            <a:extLst>
              <a:ext uri="{FF2B5EF4-FFF2-40B4-BE49-F238E27FC236}">
                <a16:creationId xmlns:a16="http://schemas.microsoft.com/office/drawing/2014/main" id="{032FAFF2-3313-4CE9-BB12-D01981A5ED1D}"/>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1406" r="21406"/>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pic>
        <p:nvPicPr>
          <p:cNvPr id="5" name="Picture 4" descr="A picture containing tree, sky, outdoor, sport&#10;&#10;Description automatically generated">
            <a:extLst>
              <a:ext uri="{FF2B5EF4-FFF2-40B4-BE49-F238E27FC236}">
                <a16:creationId xmlns:a16="http://schemas.microsoft.com/office/drawing/2014/main" id="{F6E20812-754D-4627-AA7C-D7719CB21A57}"/>
              </a:ext>
            </a:extLst>
          </p:cNvPr>
          <p:cNvPicPr>
            <a:picLocks noChangeAspect="1"/>
          </p:cNvPicPr>
          <p:nvPr/>
        </p:nvPicPr>
        <p:blipFill rotWithShape="1">
          <a:blip r:embed="rId6"/>
          <a:srcRect t="16374"/>
          <a:stretch/>
        </p:blipFill>
        <p:spPr>
          <a:xfrm>
            <a:off x="7228114" y="991365"/>
            <a:ext cx="4324418" cy="542449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0590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p:txBody>
          <a:bodyPr>
            <a:noAutofit/>
          </a:bodyPr>
          <a:lstStyle/>
          <a:p>
            <a:r>
              <a:rPr lang="en-US" sz="3200" dirty="0"/>
              <a:t>Training</a:t>
            </a:r>
          </a:p>
          <a:p>
            <a:pPr lvl="1"/>
            <a:r>
              <a:rPr lang="en-US" sz="2800" dirty="0"/>
              <a:t>Best ergonomics design rendered worthless if worker is poorly trained in its use</a:t>
            </a:r>
          </a:p>
          <a:p>
            <a:pPr lvl="1"/>
            <a:r>
              <a:rPr lang="en-US" sz="2800" dirty="0"/>
              <a:t>Technical</a:t>
            </a:r>
          </a:p>
          <a:p>
            <a:pPr lvl="2"/>
            <a:r>
              <a:rPr lang="en-US" sz="2400" dirty="0"/>
              <a:t>Worker properly demonstrate technical aspects of job process and work demands? </a:t>
            </a:r>
          </a:p>
          <a:p>
            <a:pPr lvl="1"/>
            <a:r>
              <a:rPr lang="en-US" sz="2800" dirty="0"/>
              <a:t>Safety</a:t>
            </a:r>
          </a:p>
          <a:p>
            <a:pPr lvl="2"/>
            <a:r>
              <a:rPr lang="en-US" sz="2400" dirty="0"/>
              <a:t>Trained in safe performance</a:t>
            </a:r>
          </a:p>
          <a:p>
            <a:pPr lvl="2"/>
            <a:r>
              <a:rPr lang="en-US" sz="2400" dirty="0"/>
              <a:t>Control fatigue?</a:t>
            </a:r>
          </a:p>
          <a:p>
            <a:pPr lvl="3"/>
            <a:r>
              <a:rPr lang="en-US" sz="2000" dirty="0"/>
              <a:t>Workstation setup</a:t>
            </a:r>
          </a:p>
          <a:p>
            <a:pPr lvl="3"/>
            <a:r>
              <a:rPr lang="en-US" sz="2000" dirty="0"/>
              <a:t>Tool use</a:t>
            </a:r>
          </a:p>
          <a:p>
            <a:pPr lvl="3"/>
            <a:r>
              <a:rPr lang="en-US" sz="2000" dirty="0"/>
              <a:t>Breaks</a:t>
            </a:r>
          </a:p>
          <a:p>
            <a:pPr lvl="3"/>
            <a:r>
              <a:rPr lang="en-US" sz="2000" dirty="0"/>
              <a:t>Stretching and warm-up activities</a:t>
            </a:r>
          </a:p>
          <a:p>
            <a:endParaRPr lang="en-US" sz="3200" dirty="0"/>
          </a:p>
        </p:txBody>
      </p:sp>
      <p:pic>
        <p:nvPicPr>
          <p:cNvPr id="14" name="Picture Placeholder 13" descr="A person on the machine&#10;&#10;Description automatically generated">
            <a:extLst>
              <a:ext uri="{FF2B5EF4-FFF2-40B4-BE49-F238E27FC236}">
                <a16:creationId xmlns:a16="http://schemas.microsoft.com/office/drawing/2014/main" id="{DEECFE3D-9F13-4F89-96D9-6CE9D6B5EB2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406" r="21406"/>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378966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fade">
                                      <p:cBhvr>
                                        <p:cTn id="40" dur="500"/>
                                        <p:tgtEl>
                                          <p:spTgt spid="2">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500"/>
                                        <p:tgtEl>
                                          <p:spTgt spid="2">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xEl>
                                              <p:pRg st="10" end="10"/>
                                            </p:txEl>
                                          </p:spTgt>
                                        </p:tgtEl>
                                        <p:attrNameLst>
                                          <p:attrName>style.visibility</p:attrName>
                                        </p:attrNameLst>
                                      </p:cBhvr>
                                      <p:to>
                                        <p:strVal val="visible"/>
                                      </p:to>
                                    </p:set>
                                    <p:animEffect transition="in" filter="fade">
                                      <p:cBhvr>
                                        <p:cTn id="46"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p:txBody>
          <a:bodyPr>
            <a:noAutofit/>
          </a:bodyPr>
          <a:lstStyle/>
          <a:p>
            <a:r>
              <a:rPr lang="en-US" sz="3200" dirty="0"/>
              <a:t>Work experience</a:t>
            </a:r>
          </a:p>
          <a:p>
            <a:pPr lvl="1"/>
            <a:r>
              <a:rPr lang="en-US" sz="2800" i="1" dirty="0"/>
              <a:t>Level</a:t>
            </a:r>
          </a:p>
          <a:p>
            <a:pPr lvl="2"/>
            <a:r>
              <a:rPr lang="en-US" sz="2400" dirty="0"/>
              <a:t>What is general work experience level of workforce or worker? </a:t>
            </a:r>
          </a:p>
          <a:p>
            <a:pPr lvl="2"/>
            <a:r>
              <a:rPr lang="en-US" sz="2400" dirty="0"/>
              <a:t>Is level of work experience a significant factor in performing job task?</a:t>
            </a:r>
          </a:p>
          <a:p>
            <a:pPr lvl="1"/>
            <a:r>
              <a:rPr lang="en-US" sz="2800" i="1" dirty="0"/>
              <a:t>Scope</a:t>
            </a:r>
          </a:p>
          <a:p>
            <a:pPr lvl="2"/>
            <a:r>
              <a:rPr lang="en-US" sz="2400" dirty="0"/>
              <a:t>What is scope of experience of workforce or worker?</a:t>
            </a:r>
          </a:p>
          <a:p>
            <a:pPr lvl="2"/>
            <a:r>
              <a:rPr lang="en-US" sz="2400" dirty="0"/>
              <a:t>Cross-trained in other job demands; are they able to deal with emergency situations, etc.? </a:t>
            </a:r>
          </a:p>
          <a:p>
            <a:pPr lvl="2"/>
            <a:r>
              <a:rPr lang="en-US" sz="2400" dirty="0"/>
              <a:t>Is scope of experience of workforce or worker a significant issue?</a:t>
            </a:r>
          </a:p>
          <a:p>
            <a:endParaRPr lang="en-US" sz="3200" dirty="0"/>
          </a:p>
        </p:txBody>
      </p:sp>
      <p:pic>
        <p:nvPicPr>
          <p:cNvPr id="7" name="Picture 1" descr="L:\Clients\PIC\Images 7-12-11 Original\IMG_8996.JPG">
            <a:extLst>
              <a:ext uri="{FF2B5EF4-FFF2-40B4-BE49-F238E27FC236}">
                <a16:creationId xmlns:a16="http://schemas.microsoft.com/office/drawing/2014/main" id="{3E576648-B772-4929-AEE0-40A8385D8CBD}"/>
              </a:ext>
            </a:extLst>
          </p:cNvPr>
          <p:cNvPicPr>
            <a:picLocks noGrp="1" noChangeAspect="1" noChangeArrowheads="1"/>
          </p:cNvPicPr>
          <p:nvPr>
            <p:ph type="pic" sz="quarter" idx="11"/>
          </p:nvPr>
        </p:nvPicPr>
        <p:blipFill rotWithShape="1">
          <a:blip r:embed="rId4" cstate="print"/>
          <a:srcRect t="309" r="16830" b="660"/>
          <a:stretch/>
        </p:blipFill>
        <p:spPr bwMode="auto">
          <a:xfrm>
            <a:off x="6484776" y="952590"/>
            <a:ext cx="5538498" cy="494430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pic>
        <p:nvPicPr>
          <p:cNvPr id="5" name="Picture 4">
            <a:extLst>
              <a:ext uri="{FF2B5EF4-FFF2-40B4-BE49-F238E27FC236}">
                <a16:creationId xmlns:a16="http://schemas.microsoft.com/office/drawing/2014/main" id="{77B1AD37-D638-40D3-AD6B-09A3DC640615}"/>
              </a:ext>
            </a:extLst>
          </p:cNvPr>
          <p:cNvPicPr>
            <a:picLocks noChangeAspect="1"/>
          </p:cNvPicPr>
          <p:nvPr/>
        </p:nvPicPr>
        <p:blipFill rotWithShape="1">
          <a:blip r:embed="rId5"/>
          <a:srcRect l="15070" r="21412"/>
          <a:stretch/>
        </p:blipFill>
        <p:spPr>
          <a:xfrm>
            <a:off x="6484775" y="961104"/>
            <a:ext cx="5538499" cy="492894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318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xit" presetSubtype="0" fill="hold"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079500" y="861789"/>
            <a:ext cx="5661923" cy="5814782"/>
          </a:xfrm>
        </p:spPr>
        <p:txBody>
          <a:bodyPr>
            <a:noAutofit/>
          </a:bodyPr>
          <a:lstStyle/>
          <a:p>
            <a:r>
              <a:rPr lang="en-US" sz="3200" i="1" dirty="0"/>
              <a:t>Epidemiology </a:t>
            </a:r>
          </a:p>
          <a:p>
            <a:pPr lvl="1"/>
            <a:r>
              <a:rPr lang="en-US" sz="2800" dirty="0"/>
              <a:t>Establish present state of health</a:t>
            </a:r>
          </a:p>
          <a:p>
            <a:pPr lvl="1"/>
            <a:r>
              <a:rPr lang="en-US" sz="2800" i="1" dirty="0"/>
              <a:t>Epidemiology is study (scientific, systematic and data-driven) of distribution (frequency and pattern) and determinants (causes and risk factors) of health-related states and events (not just diseases) in specified populations and application of this study to control of health problems.</a:t>
            </a:r>
            <a:endParaRPr lang="en-US" sz="2800" dirty="0"/>
          </a:p>
          <a:p>
            <a:pPr marL="1147763" lvl="3" indent="0">
              <a:spcBef>
                <a:spcPts val="0"/>
              </a:spcBef>
              <a:buNone/>
            </a:pPr>
            <a:r>
              <a:rPr lang="en-US" sz="1600" i="1" dirty="0"/>
              <a:t>Centers for Disease Control and Prevention</a:t>
            </a:r>
            <a:endParaRPr lang="en-US" sz="1600" dirty="0"/>
          </a:p>
          <a:p>
            <a:pPr marL="1147763" lvl="3" indent="0">
              <a:spcBef>
                <a:spcPts val="0"/>
              </a:spcBef>
              <a:buNone/>
            </a:pPr>
            <a:r>
              <a:rPr lang="en-US" sz="1600" i="1" dirty="0"/>
              <a:t>Principles of Epidemiology in Public Health Practice, Third Edition</a:t>
            </a:r>
            <a:endParaRPr lang="en-US" sz="1600" dirty="0"/>
          </a:p>
          <a:p>
            <a:pPr marL="1147763" lvl="3" indent="0">
              <a:spcBef>
                <a:spcPts val="0"/>
              </a:spcBef>
              <a:buNone/>
            </a:pPr>
            <a:r>
              <a:rPr lang="en-US" sz="1600" i="1" dirty="0"/>
              <a:t>An Introduction to Applied Epidemiology and Biostatistics</a:t>
            </a:r>
            <a:endParaRPr lang="en-US" sz="1600" dirty="0"/>
          </a:p>
          <a:p>
            <a:endParaRPr lang="en-US" sz="3200" dirty="0"/>
          </a:p>
          <a:p>
            <a:endParaRPr lang="en-US" sz="3200" dirty="0"/>
          </a:p>
        </p:txBody>
      </p:sp>
      <p:pic>
        <p:nvPicPr>
          <p:cNvPr id="7" name="Picture Placeholder 6" descr="Logo&#10;&#10;Description automatically generated">
            <a:extLst>
              <a:ext uri="{FF2B5EF4-FFF2-40B4-BE49-F238E27FC236}">
                <a16:creationId xmlns:a16="http://schemas.microsoft.com/office/drawing/2014/main" id="{68D7CC64-6832-48C8-BA20-7D80857FC883}"/>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383" b="-15137"/>
          <a:stretch/>
        </p:blipFill>
        <p:spPr>
          <a:xfrm>
            <a:off x="6741424" y="998048"/>
            <a:ext cx="5120640" cy="443649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218602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090972-74A0-4595-9EB5-8943147EEAC9}"/>
              </a:ext>
            </a:extLst>
          </p:cNvPr>
          <p:cNvSpPr>
            <a:spLocks noGrp="1"/>
          </p:cNvSpPr>
          <p:nvPr>
            <p:ph type="body" sz="quarter" idx="10"/>
          </p:nvPr>
        </p:nvSpPr>
        <p:spPr/>
        <p:txBody>
          <a:bodyPr>
            <a:normAutofit/>
          </a:bodyPr>
          <a:lstStyle/>
          <a:p>
            <a:r>
              <a:rPr lang="en-US" sz="3200" dirty="0"/>
              <a:t>Ergonomics Foundations </a:t>
            </a:r>
          </a:p>
          <a:p>
            <a:pPr lvl="1"/>
            <a:r>
              <a:rPr lang="en-US" sz="2800" dirty="0"/>
              <a:t>Epidemiology</a:t>
            </a:r>
          </a:p>
          <a:p>
            <a:pPr lvl="1"/>
            <a:r>
              <a:rPr lang="en-US" sz="2800" dirty="0"/>
              <a:t>Work Physiology</a:t>
            </a:r>
          </a:p>
          <a:p>
            <a:pPr lvl="1"/>
            <a:r>
              <a:rPr lang="en-US" sz="2800" dirty="0"/>
              <a:t>Engineering Psychology</a:t>
            </a:r>
          </a:p>
          <a:p>
            <a:pPr lvl="1"/>
            <a:r>
              <a:rPr lang="en-US" sz="2800" dirty="0"/>
              <a:t>Anthropometry</a:t>
            </a:r>
          </a:p>
          <a:p>
            <a:pPr lvl="1"/>
            <a:r>
              <a:rPr lang="en-US" sz="2800" dirty="0"/>
              <a:t>Occupational Biomechanics </a:t>
            </a:r>
          </a:p>
          <a:p>
            <a:r>
              <a:rPr lang="en-US" sz="3200" dirty="0"/>
              <a:t>Ten Ergonomics Principles</a:t>
            </a:r>
          </a:p>
          <a:p>
            <a:r>
              <a:rPr lang="en-US" sz="3200" dirty="0"/>
              <a:t>Let’s get started!</a:t>
            </a:r>
          </a:p>
        </p:txBody>
      </p:sp>
      <p:pic>
        <p:nvPicPr>
          <p:cNvPr id="11" name="Picture Placeholder 10" descr="A white mannequin in front of a green screen&#10;&#10;Description automatically generated with medium confidence">
            <a:extLst>
              <a:ext uri="{FF2B5EF4-FFF2-40B4-BE49-F238E27FC236}">
                <a16:creationId xmlns:a16="http://schemas.microsoft.com/office/drawing/2014/main" id="{A135DD47-6C31-4306-8511-A8495F6BA98D}"/>
              </a:ext>
            </a:extLst>
          </p:cNvPr>
          <p:cNvPicPr>
            <a:picLocks noGrp="1" noChangeAspect="1"/>
          </p:cNvPicPr>
          <p:nvPr>
            <p:ph type="pic" sz="quarter" idx="11"/>
          </p:nvPr>
        </p:nvPicPr>
        <p:blipFill rotWithShape="1">
          <a:blip r:embed="rId4"/>
          <a:srcRect t="-15571" b="-15571"/>
          <a:stretch/>
        </p:blipFill>
        <p:spPr>
          <a:xfrm>
            <a:off x="6212115" y="375785"/>
            <a:ext cx="6101445" cy="6001202"/>
          </a:xfrm>
        </p:spPr>
      </p:pic>
      <p:sp>
        <p:nvSpPr>
          <p:cNvPr id="4" name="Text Placeholder 3">
            <a:extLst>
              <a:ext uri="{FF2B5EF4-FFF2-40B4-BE49-F238E27FC236}">
                <a16:creationId xmlns:a16="http://schemas.microsoft.com/office/drawing/2014/main" id="{35F72503-AC96-49D0-B700-4084C76B438B}"/>
              </a:ext>
            </a:extLst>
          </p:cNvPr>
          <p:cNvSpPr>
            <a:spLocks noGrp="1"/>
          </p:cNvSpPr>
          <p:nvPr>
            <p:ph type="body" sz="quarter" idx="12"/>
          </p:nvPr>
        </p:nvSpPr>
        <p:spPr/>
        <p:txBody>
          <a:bodyPr/>
          <a:lstStyle/>
          <a:p>
            <a:r>
              <a:rPr lang="en-US" dirty="0"/>
              <a:t>Ergonomics</a:t>
            </a:r>
          </a:p>
        </p:txBody>
      </p:sp>
      <p:sp>
        <p:nvSpPr>
          <p:cNvPr id="13" name="TextBox 12">
            <a:extLst>
              <a:ext uri="{FF2B5EF4-FFF2-40B4-BE49-F238E27FC236}">
                <a16:creationId xmlns:a16="http://schemas.microsoft.com/office/drawing/2014/main" id="{83DBCFDC-2DE5-4DEE-9CB3-6AA784CB394C}"/>
              </a:ext>
            </a:extLst>
          </p:cNvPr>
          <p:cNvSpPr txBox="1"/>
          <p:nvPr/>
        </p:nvSpPr>
        <p:spPr>
          <a:xfrm>
            <a:off x="9084808" y="1598135"/>
            <a:ext cx="2256519" cy="2031325"/>
          </a:xfrm>
          <a:prstGeom prst="rect">
            <a:avLst/>
          </a:prstGeom>
          <a:noFill/>
        </p:spPr>
        <p:txBody>
          <a:bodyPr wrap="square">
            <a:spAutoFit/>
          </a:bodyPr>
          <a:lstStyle/>
          <a:p>
            <a:pPr marL="342900" indent="-342900">
              <a:buFont typeface="Arial" panose="020B0604020202020204" pitchFamily="34" charset="0"/>
              <a:buChar char="•"/>
            </a:pPr>
            <a:r>
              <a:rPr lang="en-US" dirty="0">
                <a:solidFill>
                  <a:schemeClr val="bg1"/>
                </a:solidFill>
              </a:rPr>
              <a:t>Epidemiology</a:t>
            </a:r>
          </a:p>
          <a:p>
            <a:pPr marL="342900" indent="-342900">
              <a:buFont typeface="Arial" panose="020B0604020202020204" pitchFamily="34" charset="0"/>
              <a:buChar char="•"/>
            </a:pPr>
            <a:r>
              <a:rPr lang="en-US" dirty="0">
                <a:solidFill>
                  <a:schemeClr val="bg1"/>
                </a:solidFill>
              </a:rPr>
              <a:t>Work Physiology</a:t>
            </a:r>
          </a:p>
          <a:p>
            <a:pPr marL="342900" indent="-342900">
              <a:buFont typeface="Arial" panose="020B0604020202020204" pitchFamily="34" charset="0"/>
              <a:buChar char="•"/>
            </a:pPr>
            <a:r>
              <a:rPr lang="en-US" dirty="0">
                <a:solidFill>
                  <a:schemeClr val="bg1"/>
                </a:solidFill>
              </a:rPr>
              <a:t>Engineering Psychology</a:t>
            </a:r>
          </a:p>
          <a:p>
            <a:pPr marL="342900" indent="-342900">
              <a:buFont typeface="Arial" panose="020B0604020202020204" pitchFamily="34" charset="0"/>
              <a:buChar char="•"/>
            </a:pPr>
            <a:r>
              <a:rPr lang="en-US" dirty="0">
                <a:solidFill>
                  <a:schemeClr val="bg1"/>
                </a:solidFill>
              </a:rPr>
              <a:t>Anthropometry</a:t>
            </a:r>
          </a:p>
          <a:p>
            <a:pPr marL="342900" indent="-342900">
              <a:buFont typeface="Arial" panose="020B0604020202020204" pitchFamily="34" charset="0"/>
              <a:buChar char="•"/>
            </a:pPr>
            <a:r>
              <a:rPr lang="en-US" dirty="0">
                <a:solidFill>
                  <a:schemeClr val="bg1"/>
                </a:solidFill>
              </a:rPr>
              <a:t>Occupational Biomechanics </a:t>
            </a:r>
          </a:p>
        </p:txBody>
      </p:sp>
      <p:pic>
        <p:nvPicPr>
          <p:cNvPr id="16" name="Picture 15" descr="Text&#10;&#10;Description automatically generated">
            <a:extLst>
              <a:ext uri="{FF2B5EF4-FFF2-40B4-BE49-F238E27FC236}">
                <a16:creationId xmlns:a16="http://schemas.microsoft.com/office/drawing/2014/main" id="{FE3C107E-300C-4A40-A556-4AB4C078C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63" b="95112" l="9925" r="93534">
                        <a14:foregroundMark x1="33835" y1="12682" x2="36090" y2="11493"/>
                        <a14:foregroundMark x1="45113" y1="7662" x2="48271" y2="6473"/>
                        <a14:foregroundMark x1="52932" y1="4359" x2="52932" y2="4359"/>
                        <a14:foregroundMark x1="21955" y1="10964" x2="21955" y2="10964"/>
                        <a14:foregroundMark x1="11278" y1="12417" x2="11278" y2="12417"/>
                        <a14:foregroundMark x1="10075" y1="16777" x2="10075" y2="16777"/>
                        <a14:foregroundMark x1="10226" y1="17041" x2="11128" y2="36328"/>
                        <a14:foregroundMark x1="23609" y1="12285" x2="10526" y2="13738"/>
                        <a14:foregroundMark x1="10526" y1="13738" x2="10526" y2="13738"/>
                        <a14:foregroundMark x1="9925" y1="37120" x2="11278" y2="94716"/>
                        <a14:foregroundMark x1="11278" y1="94716" x2="23308" y2="96565"/>
                        <a14:foregroundMark x1="23308" y1="96565" x2="63910" y2="93659"/>
                        <a14:foregroundMark x1="63910" y1="93659" x2="78346" y2="95376"/>
                        <a14:foregroundMark x1="83158" y1="94980" x2="89774" y2="82827"/>
                        <a14:foregroundMark x1="89774" y1="82827" x2="90827" y2="55614"/>
                        <a14:foregroundMark x1="88571" y1="49670" x2="87368" y2="30911"/>
                        <a14:foregroundMark x1="87368" y1="30911" x2="90226" y2="22985"/>
                        <a14:foregroundMark x1="81504" y1="11757" x2="73083" y2="10700"/>
                        <a14:foregroundMark x1="82256" y1="10832" x2="93534" y2="18890"/>
                        <a14:foregroundMark x1="93534" y1="18890" x2="92331" y2="22985"/>
                        <a14:foregroundMark x1="47820" y1="4227" x2="47820" y2="4227"/>
                      </a14:backgroundRemoval>
                    </a14:imgEffect>
                  </a14:imgLayer>
                </a14:imgProps>
              </a:ext>
            </a:extLst>
          </a:blip>
          <a:stretch>
            <a:fillRect/>
          </a:stretch>
        </p:blipFill>
        <p:spPr>
          <a:xfrm rot="608937">
            <a:off x="6925532" y="1268980"/>
            <a:ext cx="4318552" cy="491600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0080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par>
                                <p:cTn id="35" presetID="10" presetClass="exit" presetSubtype="0" fill="hold" grpId="1"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3" grpId="0"/>
      <p:bldP spid="1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079501" y="861789"/>
            <a:ext cx="6598008" cy="5814782"/>
          </a:xfrm>
        </p:spPr>
        <p:txBody>
          <a:bodyPr/>
          <a:lstStyle/>
          <a:p>
            <a:r>
              <a:rPr lang="en-US" dirty="0"/>
              <a:t>Metric benefits</a:t>
            </a:r>
          </a:p>
          <a:p>
            <a:pPr lvl="1"/>
            <a:r>
              <a:rPr lang="en-US" dirty="0"/>
              <a:t>Establish injury and illness baseline against which future interventions can be measured</a:t>
            </a:r>
          </a:p>
          <a:p>
            <a:pPr lvl="1"/>
            <a:r>
              <a:rPr lang="en-US" dirty="0"/>
              <a:t>Provide guidance for allocation of resources</a:t>
            </a:r>
          </a:p>
          <a:p>
            <a:pPr lvl="1"/>
            <a:r>
              <a:rPr lang="en-US" dirty="0"/>
              <a:t>Compare particular company to industry wide statistics</a:t>
            </a:r>
          </a:p>
          <a:p>
            <a:pPr lvl="1"/>
            <a:r>
              <a:rPr lang="en-US" dirty="0"/>
              <a:t>Provide work force input and enhance communication</a:t>
            </a:r>
          </a:p>
          <a:p>
            <a:r>
              <a:rPr lang="en-US" dirty="0"/>
              <a:t>Reactive records review</a:t>
            </a:r>
          </a:p>
          <a:p>
            <a:pPr lvl="1"/>
            <a:r>
              <a:rPr lang="en-US" dirty="0"/>
              <a:t>Injury and illness metrics</a:t>
            </a:r>
          </a:p>
          <a:p>
            <a:r>
              <a:rPr lang="en-US" dirty="0"/>
              <a:t>Proactive data collection</a:t>
            </a:r>
          </a:p>
          <a:p>
            <a:pPr lvl="1"/>
            <a:r>
              <a:rPr lang="en-US" dirty="0"/>
              <a:t>Surveys</a:t>
            </a:r>
          </a:p>
          <a:p>
            <a:endParaRPr lang="en-US" dirty="0"/>
          </a:p>
        </p:txBody>
      </p:sp>
      <p:pic>
        <p:nvPicPr>
          <p:cNvPr id="10" name="Picture Placeholder 9" descr="A picture containing stationary, pencil&#10;&#10;Description automatically generated">
            <a:extLst>
              <a:ext uri="{FF2B5EF4-FFF2-40B4-BE49-F238E27FC236}">
                <a16:creationId xmlns:a16="http://schemas.microsoft.com/office/drawing/2014/main" id="{3B6C4CB6-A65A-4B52-93F2-6A144D7088A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726" b="726"/>
          <a:stretch>
            <a:fillRect/>
          </a:stretch>
        </p:blipFill>
        <p:spPr>
          <a:xfrm>
            <a:off x="7251663" y="861789"/>
            <a:ext cx="5513483" cy="5422900"/>
          </a:xfrm>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30663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500"/>
                                        <p:tgtEl>
                                          <p:spTgt spid="2">
                                            <p:txEl>
                                              <p:pRg st="7" end="7"/>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fade">
                                      <p:cBhvr>
                                        <p:cTn id="4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2" y="861789"/>
            <a:ext cx="5900613" cy="5814782"/>
          </a:xfrm>
        </p:spPr>
        <p:txBody>
          <a:bodyPr>
            <a:normAutofit fontScale="92500" lnSpcReduction="10000"/>
          </a:bodyPr>
          <a:lstStyle/>
          <a:p>
            <a:r>
              <a:rPr lang="en-US" sz="3200" dirty="0"/>
              <a:t>Discomfort Surveys</a:t>
            </a:r>
          </a:p>
          <a:p>
            <a:pPr lvl="1"/>
            <a:r>
              <a:rPr lang="en-US" sz="2800" dirty="0"/>
              <a:t>Administered to an individual or to entire group </a:t>
            </a:r>
          </a:p>
          <a:p>
            <a:pPr lvl="1"/>
            <a:r>
              <a:rPr lang="en-US" sz="2800" dirty="0"/>
              <a:t>Caveats include</a:t>
            </a:r>
          </a:p>
          <a:p>
            <a:pPr lvl="2"/>
            <a:r>
              <a:rPr lang="en-US" sz="2400" b="1" dirty="0"/>
              <a:t>DO NOT </a:t>
            </a:r>
            <a:r>
              <a:rPr lang="en-US" sz="2400" dirty="0"/>
              <a:t>administer survey without express authorization of appropriate company representatives</a:t>
            </a:r>
          </a:p>
          <a:p>
            <a:pPr lvl="2"/>
            <a:r>
              <a:rPr lang="en-US" sz="2400" dirty="0"/>
              <a:t>Determine up-front how information will be collected, disseminated and acted upon</a:t>
            </a:r>
          </a:p>
          <a:p>
            <a:pPr lvl="2"/>
            <a:r>
              <a:rPr lang="en-US" sz="2400" dirty="0"/>
              <a:t>If data collected and little if any positive actions taken as result, outcome may not be favorable</a:t>
            </a:r>
          </a:p>
          <a:p>
            <a:pPr lvl="2"/>
            <a:r>
              <a:rPr lang="en-US" sz="2400" dirty="0"/>
              <a:t>Information is subjective, based on respondent’s perceptions</a:t>
            </a:r>
          </a:p>
          <a:p>
            <a:pPr lvl="2"/>
            <a:r>
              <a:rPr lang="en-US" sz="2400" dirty="0"/>
              <a:t>Survey responses need to be correlated with objective findings of ergonomics analysis</a:t>
            </a:r>
          </a:p>
          <a:p>
            <a:endParaRPr lang="en-US" sz="3200" dirty="0"/>
          </a:p>
        </p:txBody>
      </p:sp>
      <p:pic>
        <p:nvPicPr>
          <p:cNvPr id="7" name="Picture Placeholder 6" descr="A picture containing graphical user interface&#10;&#10;Description automatically generated">
            <a:extLst>
              <a:ext uri="{FF2B5EF4-FFF2-40B4-BE49-F238E27FC236}">
                <a16:creationId xmlns:a16="http://schemas.microsoft.com/office/drawing/2014/main" id="{33B2BBA8-610E-4229-897D-597AC37C1228}"/>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545" r="-11545"/>
          <a:stretch/>
        </p:blipFill>
        <p:spPr>
          <a:xfrm>
            <a:off x="7095215" y="948069"/>
            <a:ext cx="5153025"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Promote Effective Work Processes</a:t>
            </a:r>
          </a:p>
          <a:p>
            <a:endParaRPr lang="en-US" dirty="0"/>
          </a:p>
        </p:txBody>
      </p:sp>
    </p:spTree>
    <p:custDataLst>
      <p:tags r:id="rId1"/>
    </p:custDataLst>
    <p:extLst>
      <p:ext uri="{BB962C8B-B14F-4D97-AF65-F5344CB8AC3E}">
        <p14:creationId xmlns:p14="http://schemas.microsoft.com/office/powerpoint/2010/main" val="3950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fade">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2" y="861789"/>
            <a:ext cx="7683583" cy="5814782"/>
          </a:xfrm>
        </p:spPr>
        <p:txBody>
          <a:bodyPr/>
          <a:lstStyle/>
          <a:p>
            <a:r>
              <a:rPr lang="en-US" sz="2200" dirty="0"/>
              <a:t>Is Ergonomics just application of common sense?</a:t>
            </a:r>
          </a:p>
          <a:p>
            <a:pPr lvl="1"/>
            <a:r>
              <a:rPr lang="en-US" sz="1800" dirty="0"/>
              <a:t>Do we all the same sense in common?</a:t>
            </a:r>
          </a:p>
          <a:p>
            <a:r>
              <a:rPr lang="en-US" sz="2200" dirty="0"/>
              <a:t>Population Stereotypes</a:t>
            </a:r>
          </a:p>
          <a:p>
            <a:pPr lvl="1"/>
            <a:r>
              <a:rPr lang="en-US" sz="2000" dirty="0"/>
              <a:t>Turn knob</a:t>
            </a:r>
          </a:p>
          <a:p>
            <a:pPr lvl="2"/>
            <a:r>
              <a:rPr lang="en-US" sz="1800" dirty="0"/>
              <a:t>Move arrow indicator to display center how would YOU turn knob? </a:t>
            </a:r>
          </a:p>
          <a:p>
            <a:pPr marL="800100" lvl="3" indent="0">
              <a:buNone/>
            </a:pPr>
            <a:r>
              <a:rPr lang="en-US" b="1" dirty="0">
                <a:sym typeface="Wingdings" panose="05000000000000000000" pitchFamily="2" charset="2"/>
              </a:rPr>
              <a:t></a:t>
            </a:r>
            <a:r>
              <a:rPr lang="en-US" b="1" dirty="0"/>
              <a:t>  Clockwise</a:t>
            </a:r>
          </a:p>
          <a:p>
            <a:pPr marL="800100" lvl="3" indent="0">
              <a:buNone/>
            </a:pPr>
            <a:r>
              <a:rPr lang="en-US" b="1" dirty="0">
                <a:sym typeface="Wingdings" panose="05000000000000000000" pitchFamily="2" charset="2"/>
              </a:rPr>
              <a:t></a:t>
            </a:r>
            <a:r>
              <a:rPr lang="en-US" b="1" dirty="0"/>
              <a:t>  Counter-clockwise</a:t>
            </a:r>
          </a:p>
          <a:p>
            <a:pPr lvl="2"/>
            <a:r>
              <a:rPr lang="en-US" sz="1800" dirty="0"/>
              <a:t>About 95% of respondents</a:t>
            </a:r>
          </a:p>
          <a:p>
            <a:pPr lvl="3"/>
            <a:r>
              <a:rPr lang="en-US" dirty="0"/>
              <a:t>Answer “Counter-clockwise”</a:t>
            </a:r>
          </a:p>
          <a:p>
            <a:pPr lvl="3"/>
            <a:r>
              <a:rPr lang="en-US" dirty="0"/>
              <a:t>Makes sense to them, turn knob counter-clockwise and arrow will move to left</a:t>
            </a:r>
          </a:p>
          <a:p>
            <a:pPr lvl="2"/>
            <a:r>
              <a:rPr lang="en-US" sz="1800" b="1" i="1" dirty="0"/>
              <a:t>Unless</a:t>
            </a:r>
            <a:r>
              <a:rPr lang="en-US" sz="1800" b="1" dirty="0"/>
              <a:t> </a:t>
            </a:r>
            <a:r>
              <a:rPr lang="en-US" sz="1800" dirty="0"/>
              <a:t>you understand</a:t>
            </a:r>
          </a:p>
          <a:p>
            <a:pPr lvl="3"/>
            <a:r>
              <a:rPr lang="en-US" dirty="0"/>
              <a:t>Knob is actually controlling a pressure valve</a:t>
            </a:r>
          </a:p>
          <a:p>
            <a:pPr lvl="3"/>
            <a:r>
              <a:rPr lang="en-US" dirty="0"/>
              <a:t>Need to turn knob clockwise to close valve and thereby reduce pressure</a:t>
            </a:r>
          </a:p>
          <a:p>
            <a:pPr lvl="2"/>
            <a:r>
              <a:rPr lang="en-US" sz="1800" dirty="0"/>
              <a:t>All right, so about 95% common sense!</a:t>
            </a:r>
          </a:p>
          <a:p>
            <a:pPr lvl="3"/>
            <a:r>
              <a:rPr lang="en-US" dirty="0"/>
              <a:t>But what about that 5%</a:t>
            </a:r>
          </a:p>
          <a:p>
            <a:pPr lvl="3"/>
            <a:r>
              <a:rPr lang="en-US" dirty="0"/>
              <a:t>Could bad things happen with even 5% ambiguity?</a:t>
            </a:r>
            <a:endParaRPr lang="en-US" sz="2400" dirty="0"/>
          </a:p>
          <a:p>
            <a:endParaRPr lang="en-US" sz="2000" dirty="0"/>
          </a:p>
        </p:txBody>
      </p:sp>
      <p:pic>
        <p:nvPicPr>
          <p:cNvPr id="11" name="Picture Placeholder 10">
            <a:extLst>
              <a:ext uri="{FF2B5EF4-FFF2-40B4-BE49-F238E27FC236}">
                <a16:creationId xmlns:a16="http://schemas.microsoft.com/office/drawing/2014/main" id="{DFC34663-257F-4DEB-A78E-8F3CE00649C6}"/>
              </a:ext>
            </a:extLst>
          </p:cNvPr>
          <p:cNvPicPr>
            <a:picLocks noGrp="1" noChangeAspect="1"/>
          </p:cNvPicPr>
          <p:nvPr>
            <p:ph type="pic" sz="quarter" idx="11"/>
          </p:nvPr>
        </p:nvPicPr>
        <p:blipFill rotWithShape="1">
          <a:blip r:embed="rId4"/>
          <a:srcRect t="-23873" b="-23873"/>
          <a:stretch/>
        </p:blipFill>
        <p:spPr>
          <a:xfrm>
            <a:off x="8878185" y="1297858"/>
            <a:ext cx="3259766" cy="3206210"/>
          </a:xfrm>
          <a:prstGeom prst="rect">
            <a:avLst/>
          </a:prstGeom>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sz="3200" dirty="0"/>
              <a:t>Designing Effective Work Processes – Common Sense</a:t>
            </a:r>
          </a:p>
          <a:p>
            <a:endParaRPr lang="en-US" sz="3200" dirty="0"/>
          </a:p>
        </p:txBody>
      </p:sp>
    </p:spTree>
    <p:custDataLst>
      <p:tags r:id="rId1"/>
    </p:custDataLst>
    <p:extLst>
      <p:ext uri="{BB962C8B-B14F-4D97-AF65-F5344CB8AC3E}">
        <p14:creationId xmlns:p14="http://schemas.microsoft.com/office/powerpoint/2010/main" val="325191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500"/>
                                        <p:tgtEl>
                                          <p:spTgt spid="2">
                                            <p:txEl>
                                              <p:pRg st="8" end="8"/>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500"/>
                                        <p:tgtEl>
                                          <p:spTgt spid="2">
                                            <p:txEl>
                                              <p:pRg st="10" end="1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Effect transition="in" filter="fade">
                                      <p:cBhvr>
                                        <p:cTn id="55" dur="500"/>
                                        <p:tgtEl>
                                          <p:spTgt spid="2">
                                            <p:txEl>
                                              <p:pRg st="11" end="1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xEl>
                                              <p:pRg st="12" end="12"/>
                                            </p:txEl>
                                          </p:spTgt>
                                        </p:tgtEl>
                                        <p:attrNameLst>
                                          <p:attrName>style.visibility</p:attrName>
                                        </p:attrNameLst>
                                      </p:cBhvr>
                                      <p:to>
                                        <p:strVal val="visible"/>
                                      </p:to>
                                    </p:set>
                                    <p:animEffect transition="in" filter="fade">
                                      <p:cBhvr>
                                        <p:cTn id="58" dur="500"/>
                                        <p:tgtEl>
                                          <p:spTgt spid="2">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animEffect transition="in" filter="fade">
                                      <p:cBhvr>
                                        <p:cTn id="63" dur="500"/>
                                        <p:tgtEl>
                                          <p:spTgt spid="2">
                                            <p:txEl>
                                              <p:pRg st="13" end="13"/>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
                                            <p:txEl>
                                              <p:pRg st="14" end="14"/>
                                            </p:txEl>
                                          </p:spTgt>
                                        </p:tgtEl>
                                        <p:attrNameLst>
                                          <p:attrName>style.visibility</p:attrName>
                                        </p:attrNameLst>
                                      </p:cBhvr>
                                      <p:to>
                                        <p:strVal val="visible"/>
                                      </p:to>
                                    </p:set>
                                    <p:animEffect transition="in" filter="fade">
                                      <p:cBhvr>
                                        <p:cTn id="66" dur="500"/>
                                        <p:tgtEl>
                                          <p:spTgt spid="2">
                                            <p:txEl>
                                              <p:pRg st="14" end="14"/>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
                                            <p:txEl>
                                              <p:pRg st="15" end="15"/>
                                            </p:txEl>
                                          </p:spTgt>
                                        </p:tgtEl>
                                        <p:attrNameLst>
                                          <p:attrName>style.visibility</p:attrName>
                                        </p:attrNameLst>
                                      </p:cBhvr>
                                      <p:to>
                                        <p:strVal val="visible"/>
                                      </p:to>
                                    </p:set>
                                    <p:animEffect transition="in" filter="fade">
                                      <p:cBhvr>
                                        <p:cTn id="69"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3" y="861789"/>
            <a:ext cx="6684123" cy="5814782"/>
          </a:xfrm>
        </p:spPr>
        <p:txBody>
          <a:bodyPr/>
          <a:lstStyle/>
          <a:p>
            <a:r>
              <a:rPr lang="en-US" dirty="0"/>
              <a:t>Population Stereotypes</a:t>
            </a:r>
          </a:p>
          <a:p>
            <a:pPr lvl="1"/>
            <a:r>
              <a:rPr lang="en-US" dirty="0"/>
              <a:t>Pressure High”</a:t>
            </a:r>
          </a:p>
          <a:p>
            <a:pPr lvl="2"/>
            <a:r>
              <a:rPr lang="en-US" dirty="0"/>
              <a:t>Working with fire crew, “hoseman” yells back to person controlling water pressure, </a:t>
            </a:r>
            <a:r>
              <a:rPr lang="en-US" b="1" dirty="0"/>
              <a:t>“PRESSURE HIGH”</a:t>
            </a:r>
          </a:p>
          <a:p>
            <a:pPr lvl="2"/>
            <a:r>
              <a:rPr lang="en-US" dirty="0"/>
              <a:t>What should be done to water pressure?</a:t>
            </a:r>
          </a:p>
          <a:p>
            <a:pPr marL="800100" lvl="3" indent="0">
              <a:buNone/>
            </a:pPr>
            <a:r>
              <a:rPr lang="en-US" sz="2000" dirty="0">
                <a:sym typeface="Wingdings" panose="05000000000000000000" pitchFamily="2" charset="2"/>
              </a:rPr>
              <a:t></a:t>
            </a:r>
            <a:r>
              <a:rPr lang="en-US" sz="2000" dirty="0"/>
              <a:t>  </a:t>
            </a:r>
            <a:r>
              <a:rPr lang="en-US" sz="2000" b="1" dirty="0"/>
              <a:t>Lower the Pressure</a:t>
            </a:r>
          </a:p>
          <a:p>
            <a:pPr marL="800100" lvl="3" indent="0">
              <a:buNone/>
            </a:pPr>
            <a:r>
              <a:rPr lang="en-US" sz="2000" dirty="0">
                <a:sym typeface="Wingdings" panose="05000000000000000000" pitchFamily="2" charset="2"/>
              </a:rPr>
              <a:t></a:t>
            </a:r>
            <a:r>
              <a:rPr lang="en-US" sz="2000" dirty="0"/>
              <a:t>  </a:t>
            </a:r>
            <a:r>
              <a:rPr lang="en-US" sz="2000" b="1" dirty="0"/>
              <a:t>Raise the Pressure</a:t>
            </a:r>
          </a:p>
          <a:p>
            <a:pPr lvl="2"/>
            <a:r>
              <a:rPr lang="en-US" dirty="0"/>
              <a:t>Working with fire crews have observed both answers to be true</a:t>
            </a:r>
          </a:p>
          <a:p>
            <a:pPr lvl="3"/>
            <a:r>
              <a:rPr lang="en-US" dirty="0"/>
              <a:t>Some people look at this as </a:t>
            </a:r>
            <a:r>
              <a:rPr lang="en-US" b="1" i="1" dirty="0"/>
              <a:t>“Present State” </a:t>
            </a:r>
            <a:r>
              <a:rPr lang="en-US" dirty="0"/>
              <a:t>Pressure High means pressure is </a:t>
            </a:r>
            <a:r>
              <a:rPr lang="en-US" b="1" i="1" dirty="0"/>
              <a:t>too high </a:t>
            </a:r>
            <a:r>
              <a:rPr lang="en-US" dirty="0"/>
              <a:t>and they want it lowered</a:t>
            </a:r>
          </a:p>
          <a:p>
            <a:pPr lvl="3"/>
            <a:r>
              <a:rPr lang="en-US" dirty="0"/>
              <a:t>Some people look at this as </a:t>
            </a:r>
            <a:r>
              <a:rPr lang="en-US" b="1" i="1" dirty="0"/>
              <a:t>“Action Command” </a:t>
            </a:r>
            <a:r>
              <a:rPr lang="en-US" dirty="0"/>
              <a:t>Pressure High means pressure is </a:t>
            </a:r>
            <a:r>
              <a:rPr lang="en-US" b="1" i="1" dirty="0"/>
              <a:t>too low </a:t>
            </a:r>
            <a:r>
              <a:rPr lang="en-US" dirty="0"/>
              <a:t>and they want more pressure</a:t>
            </a:r>
          </a:p>
          <a:p>
            <a:pPr lvl="2"/>
            <a:r>
              <a:rPr lang="en-US" dirty="0"/>
              <a:t>Could be a big problem if lack of uniformity and consistency in the command!</a:t>
            </a:r>
          </a:p>
          <a:p>
            <a:endParaRPr lang="en-US" dirty="0"/>
          </a:p>
          <a:p>
            <a:endParaRPr lang="en-US" dirty="0"/>
          </a:p>
        </p:txBody>
      </p:sp>
      <p:pic>
        <p:nvPicPr>
          <p:cNvPr id="12" name="Picture Placeholder 11" descr="A picture containing sitting, holding, small, person&#10;&#10;Description automatically generated">
            <a:extLst>
              <a:ext uri="{FF2B5EF4-FFF2-40B4-BE49-F238E27FC236}">
                <a16:creationId xmlns:a16="http://schemas.microsoft.com/office/drawing/2014/main" id="{1F7E7EDA-1219-4BF9-A0A8-150F54937EF7}"/>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565" b="-2889"/>
          <a:stretch/>
        </p:blipFill>
        <p:spPr>
          <a:xfrm>
            <a:off x="7878726" y="1190844"/>
            <a:ext cx="4152899" cy="3187471"/>
          </a:xfrm>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a:xfrm>
            <a:off x="1194603" y="0"/>
            <a:ext cx="10774241" cy="558800"/>
          </a:xfrm>
        </p:spPr>
        <p:txBody>
          <a:bodyPr/>
          <a:lstStyle/>
          <a:p>
            <a:r>
              <a:rPr lang="en-US" sz="3200" dirty="0"/>
              <a:t>Designing Effective Work Processes – Stereotypes</a:t>
            </a:r>
          </a:p>
          <a:p>
            <a:endParaRPr lang="en-US" sz="3200" dirty="0"/>
          </a:p>
          <a:p>
            <a:endParaRPr lang="en-US" sz="3200" dirty="0"/>
          </a:p>
        </p:txBody>
      </p:sp>
    </p:spTree>
    <p:custDataLst>
      <p:tags r:id="rId1"/>
    </p:custDataLst>
    <p:extLst>
      <p:ext uri="{BB962C8B-B14F-4D97-AF65-F5344CB8AC3E}">
        <p14:creationId xmlns:p14="http://schemas.microsoft.com/office/powerpoint/2010/main" val="358029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fade">
                                      <p:cBhvr>
                                        <p:cTn id="46" dur="500"/>
                                        <p:tgtEl>
                                          <p:spTgt spid="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fade">
                                      <p:cBhvr>
                                        <p:cTn id="5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209705" y="861789"/>
            <a:ext cx="5129079" cy="5814782"/>
          </a:xfrm>
        </p:spPr>
        <p:txBody>
          <a:bodyPr>
            <a:normAutofit/>
          </a:bodyPr>
          <a:lstStyle/>
          <a:p>
            <a:r>
              <a:rPr lang="en-US" sz="3200" dirty="0"/>
              <a:t>Population stereotypes</a:t>
            </a:r>
          </a:p>
          <a:p>
            <a:pPr lvl="1"/>
            <a:r>
              <a:rPr lang="en-US" sz="2800" dirty="0"/>
              <a:t>As we have just discovered</a:t>
            </a:r>
          </a:p>
          <a:p>
            <a:pPr lvl="2"/>
            <a:r>
              <a:rPr lang="en-US" sz="2400" dirty="0"/>
              <a:t>We do not all have the same “sense in common" </a:t>
            </a:r>
          </a:p>
          <a:p>
            <a:pPr lvl="2"/>
            <a:r>
              <a:rPr lang="en-US" sz="2400" dirty="0"/>
              <a:t>View of our world is greatly shaped by our past experiences</a:t>
            </a:r>
          </a:p>
          <a:p>
            <a:pPr lvl="1"/>
            <a:r>
              <a:rPr lang="en-US" sz="2800" dirty="0"/>
              <a:t>Falling back on </a:t>
            </a:r>
          </a:p>
          <a:p>
            <a:pPr lvl="2"/>
            <a:r>
              <a:rPr lang="en-US" sz="2400" dirty="0"/>
              <a:t>“Well, it’s just common sense!“</a:t>
            </a:r>
          </a:p>
          <a:p>
            <a:pPr lvl="2"/>
            <a:r>
              <a:rPr lang="en-US" sz="2400" dirty="0"/>
              <a:t>Will not provide desired consistent and reliable result we are striving to achieve</a:t>
            </a:r>
          </a:p>
          <a:p>
            <a:pPr lvl="1"/>
            <a:r>
              <a:rPr lang="en-US" sz="2800" dirty="0"/>
              <a:t> We need to go beyond “common sense”</a:t>
            </a:r>
          </a:p>
        </p:txBody>
      </p:sp>
      <p:pic>
        <p:nvPicPr>
          <p:cNvPr id="6" name="Picture Placeholder 5" descr="A picture containing diagram&#10;&#10;Description automatically generated">
            <a:extLst>
              <a:ext uri="{FF2B5EF4-FFF2-40B4-BE49-F238E27FC236}">
                <a16:creationId xmlns:a16="http://schemas.microsoft.com/office/drawing/2014/main" id="{4DDC0AF3-536A-461B-8345-398D71019B0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821" b="821"/>
          <a:stretch>
            <a:fillRect/>
          </a:stretch>
        </p:blipFill>
        <p:spPr>
          <a:xfrm>
            <a:off x="6096001" y="991364"/>
            <a:ext cx="5829300" cy="5733528"/>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a:xfrm>
            <a:off x="1151060" y="0"/>
            <a:ext cx="10774241" cy="558800"/>
          </a:xfrm>
        </p:spPr>
        <p:txBody>
          <a:bodyPr/>
          <a:lstStyle/>
          <a:p>
            <a:r>
              <a:rPr lang="en-US" sz="3200" dirty="0"/>
              <a:t>Designing Effective Work Processes – Stereotypes</a:t>
            </a:r>
          </a:p>
          <a:p>
            <a:endParaRPr lang="en-US" sz="3200" dirty="0"/>
          </a:p>
          <a:p>
            <a:endParaRPr lang="en-US" sz="3200" dirty="0"/>
          </a:p>
          <a:p>
            <a:endParaRPr lang="en-US" sz="3200" dirty="0"/>
          </a:p>
        </p:txBody>
      </p:sp>
    </p:spTree>
    <p:custDataLst>
      <p:tags r:id="rId1"/>
    </p:custDataLst>
    <p:extLst>
      <p:ext uri="{BB962C8B-B14F-4D97-AF65-F5344CB8AC3E}">
        <p14:creationId xmlns:p14="http://schemas.microsoft.com/office/powerpoint/2010/main" val="305837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194603" y="861789"/>
            <a:ext cx="5057341" cy="5610449"/>
          </a:xfrm>
        </p:spPr>
        <p:txBody>
          <a:bodyPr/>
          <a:lstStyle/>
          <a:p>
            <a:r>
              <a:rPr lang="en-US" sz="2400" dirty="0"/>
              <a:t>Overload</a:t>
            </a:r>
          </a:p>
          <a:p>
            <a:pPr lvl="1"/>
            <a:r>
              <a:rPr lang="en-US" sz="2000" dirty="0"/>
              <a:t>Typical US telephone number</a:t>
            </a:r>
          </a:p>
          <a:p>
            <a:pPr lvl="2"/>
            <a:r>
              <a:rPr lang="en-US" sz="1800" dirty="0"/>
              <a:t>With area code is 10 digits long</a:t>
            </a:r>
          </a:p>
          <a:p>
            <a:pPr lvl="2"/>
            <a:r>
              <a:rPr lang="en-US" sz="1800" dirty="0"/>
              <a:t>Too long for most people to remember it</a:t>
            </a:r>
          </a:p>
          <a:p>
            <a:pPr lvl="1"/>
            <a:r>
              <a:rPr lang="en-US" sz="2000" dirty="0"/>
              <a:t>Fighter jet pilots</a:t>
            </a:r>
          </a:p>
          <a:p>
            <a:pPr lvl="2"/>
            <a:r>
              <a:rPr lang="en-US" sz="1800" dirty="0"/>
              <a:t>Shut down some of displays </a:t>
            </a:r>
          </a:p>
          <a:p>
            <a:r>
              <a:rPr lang="en-US" sz="2400" dirty="0"/>
              <a:t>Underload</a:t>
            </a:r>
          </a:p>
          <a:p>
            <a:pPr lvl="1"/>
            <a:r>
              <a:rPr lang="en-US" sz="2000" dirty="0"/>
              <a:t>Can job be too boring?  </a:t>
            </a:r>
          </a:p>
          <a:p>
            <a:pPr lvl="2"/>
            <a:r>
              <a:rPr lang="en-US" sz="1800" dirty="0"/>
              <a:t>Job lacks reasonable challenge results in problems</a:t>
            </a:r>
          </a:p>
          <a:p>
            <a:pPr lvl="2"/>
            <a:r>
              <a:rPr lang="en-US" sz="1800" dirty="0"/>
              <a:t>Workers not challenged to stay on task</a:t>
            </a:r>
          </a:p>
          <a:p>
            <a:pPr lvl="2"/>
            <a:r>
              <a:rPr lang="en-US" sz="1800" dirty="0"/>
              <a:t>Mind tends to drift with potentially very serious consequences</a:t>
            </a:r>
          </a:p>
          <a:p>
            <a:pPr lvl="1"/>
            <a:r>
              <a:rPr lang="en-US" sz="2000" dirty="0"/>
              <a:t>Different levels of information processing capabilities</a:t>
            </a:r>
          </a:p>
          <a:p>
            <a:pPr lvl="2"/>
            <a:r>
              <a:rPr lang="en-US" sz="1800" dirty="0"/>
              <a:t>Work to understand operator’s perspective </a:t>
            </a:r>
            <a:endParaRPr lang="en-US" sz="2400" dirty="0"/>
          </a:p>
          <a:p>
            <a:pPr lvl="2"/>
            <a:endParaRPr lang="en-US" sz="1800" dirty="0"/>
          </a:p>
          <a:p>
            <a:pPr marL="0" indent="0">
              <a:buNone/>
            </a:pPr>
            <a:endParaRPr lang="en-US" sz="2400" dirty="0"/>
          </a:p>
        </p:txBody>
      </p:sp>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Engineering Psychology</a:t>
            </a:r>
          </a:p>
          <a:p>
            <a:endParaRPr lang="en-US" dirty="0"/>
          </a:p>
        </p:txBody>
      </p:sp>
      <p:pic>
        <p:nvPicPr>
          <p:cNvPr id="14" name="Picture 13" descr="A person standing in front of a store&#10;&#10;Description automatically generated">
            <a:extLst>
              <a:ext uri="{FF2B5EF4-FFF2-40B4-BE49-F238E27FC236}">
                <a16:creationId xmlns:a16="http://schemas.microsoft.com/office/drawing/2014/main" id="{6577E917-E201-41E3-AAB6-E99B4530A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696" y="3662916"/>
            <a:ext cx="4498754" cy="2530549"/>
          </a:xfrm>
          <a:prstGeom prst="rect">
            <a:avLst/>
          </a:prstGeom>
          <a:ln>
            <a:noFill/>
          </a:ln>
          <a:effectLst>
            <a:outerShdw blurRad="292100" dist="139700" dir="2700000" algn="tl" rotWithShape="0">
              <a:srgbClr val="333333">
                <a:alpha val="65000"/>
              </a:srgbClr>
            </a:outerShdw>
          </a:effectLst>
        </p:spPr>
      </p:pic>
      <p:pic>
        <p:nvPicPr>
          <p:cNvPr id="5" name="Picture 4" descr="A close-up of a cell phone&#10;&#10;Description automatically generated with medium confidence">
            <a:extLst>
              <a:ext uri="{FF2B5EF4-FFF2-40B4-BE49-F238E27FC236}">
                <a16:creationId xmlns:a16="http://schemas.microsoft.com/office/drawing/2014/main" id="{ED6661E9-5A13-4EE2-923F-94BBD91D1B29}"/>
              </a:ext>
            </a:extLst>
          </p:cNvPr>
          <p:cNvPicPr>
            <a:picLocks noChangeAspect="1"/>
          </p:cNvPicPr>
          <p:nvPr/>
        </p:nvPicPr>
        <p:blipFill>
          <a:blip r:embed="rId5"/>
          <a:stretch>
            <a:fillRect/>
          </a:stretch>
        </p:blipFill>
        <p:spPr>
          <a:xfrm>
            <a:off x="7342500" y="622273"/>
            <a:ext cx="2998274" cy="3340695"/>
          </a:xfrm>
          <a:prstGeom prst="rect">
            <a:avLst/>
          </a:prstGeom>
        </p:spPr>
      </p:pic>
      <p:pic>
        <p:nvPicPr>
          <p:cNvPr id="8" name="Picture 7">
            <a:extLst>
              <a:ext uri="{FF2B5EF4-FFF2-40B4-BE49-F238E27FC236}">
                <a16:creationId xmlns:a16="http://schemas.microsoft.com/office/drawing/2014/main" id="{880E4B31-AD8C-4378-9E2B-E68D09ADD32F}"/>
              </a:ext>
            </a:extLst>
          </p:cNvPr>
          <p:cNvPicPr>
            <a:picLocks noChangeAspect="1"/>
          </p:cNvPicPr>
          <p:nvPr/>
        </p:nvPicPr>
        <p:blipFill>
          <a:blip r:embed="rId6"/>
          <a:stretch>
            <a:fillRect/>
          </a:stretch>
        </p:blipFill>
        <p:spPr>
          <a:xfrm>
            <a:off x="6783700" y="896515"/>
            <a:ext cx="4816257" cy="2792210"/>
          </a:xfrm>
          <a:prstGeom prst="rect">
            <a:avLst/>
          </a:prstGeom>
        </p:spPr>
      </p:pic>
    </p:spTree>
    <p:custDataLst>
      <p:tags r:id="rId1"/>
    </p:custDataLst>
    <p:extLst>
      <p:ext uri="{BB962C8B-B14F-4D97-AF65-F5344CB8AC3E}">
        <p14:creationId xmlns:p14="http://schemas.microsoft.com/office/powerpoint/2010/main" val="133092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500"/>
                                        <p:tgtEl>
                                          <p:spTgt spid="2">
                                            <p:txEl>
                                              <p:pRg st="7" end="7"/>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fade">
                                      <p:cBhvr>
                                        <p:cTn id="51" dur="500"/>
                                        <p:tgtEl>
                                          <p:spTgt spid="2">
                                            <p:txEl>
                                              <p:pRg st="8" end="8"/>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fade">
                                      <p:cBhvr>
                                        <p:cTn id="54" dur="500"/>
                                        <p:tgtEl>
                                          <p:spTgt spid="2">
                                            <p:txEl>
                                              <p:pRg st="9" end="9"/>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500"/>
                                        <p:tgtEl>
                                          <p:spTgt spid="2">
                                            <p:txEl>
                                              <p:pRg st="11" end="11"/>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
                                            <p:txEl>
                                              <p:pRg st="12" end="12"/>
                                            </p:txEl>
                                          </p:spTgt>
                                        </p:tgtEl>
                                        <p:attrNameLst>
                                          <p:attrName>style.visibility</p:attrName>
                                        </p:attrNameLst>
                                      </p:cBhvr>
                                      <p:to>
                                        <p:strVal val="visible"/>
                                      </p:to>
                                    </p:set>
                                    <p:animEffect transition="in" filter="fade">
                                      <p:cBhvr>
                                        <p:cTn id="65"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p:txBody>
          <a:bodyPr/>
          <a:lstStyle/>
          <a:p>
            <a:r>
              <a:rPr lang="en-US" sz="3200" dirty="0"/>
              <a:t>Previous experience</a:t>
            </a:r>
          </a:p>
          <a:p>
            <a:pPr lvl="1"/>
            <a:r>
              <a:rPr lang="en-US" sz="2800" dirty="0"/>
              <a:t>Accurate information processing</a:t>
            </a:r>
          </a:p>
          <a:p>
            <a:pPr lvl="2"/>
            <a:r>
              <a:rPr lang="en-US" sz="2400" dirty="0"/>
              <a:t>Future expectations based on previous experiences</a:t>
            </a:r>
          </a:p>
          <a:p>
            <a:pPr lvl="1"/>
            <a:r>
              <a:rPr lang="en-US" sz="2800" dirty="0"/>
              <a:t>Does absolutely no good to pound on center of steering wheel of 1983 Ford LTD station wagon to warn driver of car that is about to back into you!</a:t>
            </a:r>
          </a:p>
          <a:p>
            <a:pPr lvl="2"/>
            <a:r>
              <a:rPr lang="en-US" sz="2400" dirty="0"/>
              <a:t>Depressing turn signal stalk activates horn, NOT pushing on center of steering wheel </a:t>
            </a:r>
          </a:p>
          <a:p>
            <a:endParaRPr lang="en-US" sz="3200" dirty="0"/>
          </a:p>
          <a:p>
            <a:endParaRPr lang="en-US" sz="3200" dirty="0"/>
          </a:p>
        </p:txBody>
      </p:sp>
      <p:pic>
        <p:nvPicPr>
          <p:cNvPr id="10" name="Picture Placeholder 9" descr="A close up of a suitcase&#10;&#10;Description automatically generated">
            <a:extLst>
              <a:ext uri="{FF2B5EF4-FFF2-40B4-BE49-F238E27FC236}">
                <a16:creationId xmlns:a16="http://schemas.microsoft.com/office/drawing/2014/main" id="{2E9490A1-F13F-493F-8E3D-530DF20AAEF4}"/>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133" r="34439" b="-329"/>
          <a:stretch/>
        </p:blipFill>
        <p:spPr>
          <a:xfrm>
            <a:off x="6645734" y="1054368"/>
            <a:ext cx="5058612" cy="4538358"/>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Design Conventions and Human Behavior</a:t>
            </a:r>
          </a:p>
          <a:p>
            <a:endParaRPr lang="en-US" dirty="0"/>
          </a:p>
        </p:txBody>
      </p:sp>
    </p:spTree>
    <p:custDataLst>
      <p:tags r:id="rId1"/>
    </p:custDataLst>
    <p:extLst>
      <p:ext uri="{BB962C8B-B14F-4D97-AF65-F5344CB8AC3E}">
        <p14:creationId xmlns:p14="http://schemas.microsoft.com/office/powerpoint/2010/main" val="11899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p:txBody>
          <a:bodyPr/>
          <a:lstStyle/>
          <a:p>
            <a:r>
              <a:rPr lang="en-US" dirty="0"/>
              <a:t>Based on understanding of human behavior</a:t>
            </a:r>
          </a:p>
          <a:p>
            <a:pPr lvl="1"/>
            <a:r>
              <a:rPr lang="en-US" dirty="0"/>
              <a:t>Possible to design tool, workstation, work process and work environment to optimize performance</a:t>
            </a:r>
          </a:p>
          <a:p>
            <a:r>
              <a:rPr lang="en-US" dirty="0"/>
              <a:t>Donald Norman</a:t>
            </a:r>
          </a:p>
          <a:p>
            <a:pPr lvl="1"/>
            <a:r>
              <a:rPr lang="en-US" dirty="0"/>
              <a:t>The Design of Everyday Things, Basic Books, Inc. New York, 2013</a:t>
            </a:r>
          </a:p>
          <a:p>
            <a:pPr lvl="1"/>
            <a:r>
              <a:rPr lang="en-US" dirty="0"/>
              <a:t>Good visibility</a:t>
            </a:r>
          </a:p>
          <a:p>
            <a:pPr lvl="1"/>
            <a:r>
              <a:rPr lang="en-US" dirty="0"/>
              <a:t>Mapping relationship</a:t>
            </a:r>
          </a:p>
          <a:p>
            <a:pPr lvl="1"/>
            <a:r>
              <a:rPr lang="en-US" dirty="0"/>
              <a:t>Feedback to user</a:t>
            </a:r>
          </a:p>
          <a:p>
            <a:pPr lvl="2"/>
            <a:r>
              <a:rPr lang="en-US" dirty="0"/>
              <a:t>Anything kind of weird with the teapot?</a:t>
            </a:r>
          </a:p>
          <a:p>
            <a:pPr lvl="1"/>
            <a:endParaRPr lang="en-US" dirty="0"/>
          </a:p>
          <a:p>
            <a:endParaRPr lang="en-US" dirty="0"/>
          </a:p>
        </p:txBody>
      </p:sp>
      <p:pic>
        <p:nvPicPr>
          <p:cNvPr id="6" name="Picture Placeholder 5">
            <a:extLst>
              <a:ext uri="{FF2B5EF4-FFF2-40B4-BE49-F238E27FC236}">
                <a16:creationId xmlns:a16="http://schemas.microsoft.com/office/drawing/2014/main" id="{A59C5131-C21A-447A-8F92-3FC763A493B7}"/>
              </a:ext>
            </a:extLst>
          </p:cNvPr>
          <p:cNvPicPr>
            <a:picLocks noGrp="1" noChangeAspect="1"/>
          </p:cNvPicPr>
          <p:nvPr>
            <p:ph type="pic" sz="quarter" idx="11"/>
          </p:nvPr>
        </p:nvPicPr>
        <p:blipFill rotWithShape="1">
          <a:blip r:embed="rId4"/>
          <a:srcRect l="-27555" r="-27555"/>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Design Conventions and Human Behavior</a:t>
            </a:r>
          </a:p>
        </p:txBody>
      </p:sp>
      <p:pic>
        <p:nvPicPr>
          <p:cNvPr id="8" name="Picture 7" descr="A picture containing person&#10;&#10;Description automatically generated">
            <a:extLst>
              <a:ext uri="{FF2B5EF4-FFF2-40B4-BE49-F238E27FC236}">
                <a16:creationId xmlns:a16="http://schemas.microsoft.com/office/drawing/2014/main" id="{C47D1043-0872-44A5-B3D6-9380F4F66F30}"/>
              </a:ext>
            </a:extLst>
          </p:cNvPr>
          <p:cNvPicPr>
            <a:picLocks noChangeAspect="1"/>
          </p:cNvPicPr>
          <p:nvPr/>
        </p:nvPicPr>
        <p:blipFill rotWithShape="1">
          <a:blip r:embed="rId5"/>
          <a:srcRect l="13553" r="13158" b="20926"/>
          <a:stretch/>
        </p:blipFill>
        <p:spPr>
          <a:xfrm>
            <a:off x="6378112" y="991364"/>
            <a:ext cx="5513483" cy="334611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8426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500"/>
                                        <p:tgtEl>
                                          <p:spTgt spid="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fade">
                                      <p:cBhvr>
                                        <p:cTn id="46" dur="500"/>
                                        <p:tgtEl>
                                          <p:spTgt spid="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fade">
                                      <p:cBhvr>
                                        <p:cTn id="5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CDD8C-2B32-4B4B-8692-5A95830BAED3}"/>
              </a:ext>
            </a:extLst>
          </p:cNvPr>
          <p:cNvSpPr>
            <a:spLocks noGrp="1"/>
          </p:cNvSpPr>
          <p:nvPr>
            <p:ph type="body" sz="quarter" idx="10"/>
          </p:nvPr>
        </p:nvSpPr>
        <p:spPr>
          <a:xfrm>
            <a:off x="1249363" y="862013"/>
            <a:ext cx="6248912" cy="5815012"/>
          </a:xfrm>
        </p:spPr>
        <p:txBody>
          <a:bodyPr/>
          <a:lstStyle/>
          <a:p>
            <a:r>
              <a:rPr lang="en-US" dirty="0"/>
              <a:t>Design for good visibility </a:t>
            </a:r>
          </a:p>
          <a:p>
            <a:pPr lvl="1"/>
            <a:r>
              <a:rPr lang="en-US" dirty="0"/>
              <a:t>Make it visually apparent what controls on equipment do</a:t>
            </a:r>
          </a:p>
          <a:p>
            <a:pPr lvl="2"/>
            <a:r>
              <a:rPr lang="en-US" dirty="0"/>
              <a:t>Many people never fully use full features of cell phones or computer software</a:t>
            </a:r>
          </a:p>
          <a:p>
            <a:r>
              <a:rPr lang="en-US" dirty="0"/>
              <a:t>Apply mapping</a:t>
            </a:r>
          </a:p>
          <a:p>
            <a:pPr lvl="1"/>
            <a:r>
              <a:rPr lang="en-US" dirty="0"/>
              <a:t>Make clear relationship between things</a:t>
            </a:r>
          </a:p>
          <a:p>
            <a:pPr lvl="2"/>
            <a:r>
              <a:rPr lang="en-US" dirty="0"/>
              <a:t>To steer car to right, turn wheel to right </a:t>
            </a:r>
          </a:p>
          <a:p>
            <a:pPr lvl="2"/>
            <a:r>
              <a:rPr lang="en-US" dirty="0"/>
              <a:t>Indicator moving up means on not off</a:t>
            </a:r>
          </a:p>
          <a:p>
            <a:pPr lvl="2"/>
            <a:r>
              <a:rPr lang="en-US" dirty="0"/>
              <a:t>Turn on wrong stove burner?</a:t>
            </a:r>
          </a:p>
          <a:p>
            <a:r>
              <a:rPr lang="en-US" dirty="0"/>
              <a:t>Provide feedback</a:t>
            </a:r>
          </a:p>
          <a:p>
            <a:pPr lvl="1"/>
            <a:r>
              <a:rPr lang="en-US" dirty="0"/>
              <a:t>Return information to user regarding outcome of user’s actions</a:t>
            </a:r>
          </a:p>
          <a:p>
            <a:pPr lvl="2"/>
            <a:r>
              <a:rPr lang="en-US" dirty="0"/>
              <a:t>Without adequate feedback, how do you really know correctly programmed alarm clock? </a:t>
            </a:r>
          </a:p>
          <a:p>
            <a:pPr lvl="2"/>
            <a:endParaRPr lang="en-US" dirty="0"/>
          </a:p>
          <a:p>
            <a:pPr lvl="2"/>
            <a:endParaRPr lang="en-US" dirty="0"/>
          </a:p>
        </p:txBody>
      </p:sp>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Effective Work Process Design Principles</a:t>
            </a:r>
          </a:p>
          <a:p>
            <a:endParaRPr lang="en-US" dirty="0"/>
          </a:p>
        </p:txBody>
      </p:sp>
      <p:pic>
        <p:nvPicPr>
          <p:cNvPr id="17" name="Picture 16" descr="Text, logo&#10;&#10;Description automatically generated">
            <a:extLst>
              <a:ext uri="{FF2B5EF4-FFF2-40B4-BE49-F238E27FC236}">
                <a16:creationId xmlns:a16="http://schemas.microsoft.com/office/drawing/2014/main" id="{B59268BF-198A-43EC-BB1F-3CB9F6681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9219" y="2604953"/>
            <a:ext cx="1423110" cy="2069978"/>
          </a:xfrm>
          <a:prstGeom prst="rect">
            <a:avLst/>
          </a:prstGeom>
          <a:ln>
            <a:noFill/>
          </a:ln>
          <a:effectLst>
            <a:outerShdw blurRad="292100" dist="139700" dir="2700000" algn="tl" rotWithShape="0">
              <a:srgbClr val="333333">
                <a:alpha val="65000"/>
              </a:srgbClr>
            </a:outerShdw>
          </a:effectLst>
        </p:spPr>
      </p:pic>
      <p:pic>
        <p:nvPicPr>
          <p:cNvPr id="20" name="Picture 19" descr="Graphical user interface, application&#10;&#10;Description automatically generated">
            <a:extLst>
              <a:ext uri="{FF2B5EF4-FFF2-40B4-BE49-F238E27FC236}">
                <a16:creationId xmlns:a16="http://schemas.microsoft.com/office/drawing/2014/main" id="{AEFD16B3-BACF-46CA-ACBE-89BE0829E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084" y="877710"/>
            <a:ext cx="1647716" cy="1757563"/>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light, sitting, computer, traffic&#10;&#10;Description automatically generated">
            <a:extLst>
              <a:ext uri="{FF2B5EF4-FFF2-40B4-BE49-F238E27FC236}">
                <a16:creationId xmlns:a16="http://schemas.microsoft.com/office/drawing/2014/main" id="{BFDD022B-6331-4E94-91C7-0907F97EA33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4270" y1="66854" x2="85674" y2="62079"/>
                      </a14:backgroundRemoval>
                    </a14:imgEffect>
                  </a14:imgLayer>
                </a14:imgProps>
              </a:ext>
              <a:ext uri="{28A0092B-C50C-407E-A947-70E740481C1C}">
                <a14:useLocalDpi xmlns:a14="http://schemas.microsoft.com/office/drawing/2010/main" val="0"/>
              </a:ext>
            </a:extLst>
          </a:blip>
          <a:srcRect/>
          <a:stretch/>
        </p:blipFill>
        <p:spPr>
          <a:xfrm>
            <a:off x="9601811" y="2506459"/>
            <a:ext cx="2499466" cy="2499466"/>
          </a:xfrm>
          <a:prstGeom prst="rect">
            <a:avLst/>
          </a:prstGeom>
          <a:ln>
            <a:noFill/>
          </a:ln>
          <a:effectLst>
            <a:outerShdw blurRad="292100" dist="139700" dir="2700000" algn="tl" rotWithShape="0">
              <a:srgbClr val="333333">
                <a:alpha val="65000"/>
              </a:srgbClr>
            </a:outerShdw>
          </a:effectLst>
        </p:spPr>
      </p:pic>
      <p:pic>
        <p:nvPicPr>
          <p:cNvPr id="24" name="Picture 23" descr="Shape, circle&#10;&#10;Description automatically generated">
            <a:extLst>
              <a:ext uri="{FF2B5EF4-FFF2-40B4-BE49-F238E27FC236}">
                <a16:creationId xmlns:a16="http://schemas.microsoft.com/office/drawing/2014/main" id="{E998F6AB-EB8B-49DF-9C89-12C2C80C55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7757" y="4559969"/>
            <a:ext cx="1824744" cy="2302516"/>
          </a:xfrm>
          <a:prstGeom prst="rect">
            <a:avLst/>
          </a:prstGeom>
        </p:spPr>
      </p:pic>
    </p:spTree>
    <p:custDataLst>
      <p:tags r:id="rId1"/>
    </p:custDataLst>
    <p:extLst>
      <p:ext uri="{BB962C8B-B14F-4D97-AF65-F5344CB8AC3E}">
        <p14:creationId xmlns:p14="http://schemas.microsoft.com/office/powerpoint/2010/main" val="52426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500"/>
                                        <p:tgtEl>
                                          <p:spTgt spid="2">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fade">
                                      <p:cBhvr>
                                        <p:cTn id="48" dur="5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Effect transition="in" filter="fade">
                                      <p:cBhvr>
                                        <p:cTn id="53" dur="500"/>
                                        <p:tgtEl>
                                          <p:spTgt spid="2">
                                            <p:txEl>
                                              <p:pRg st="9" end="9"/>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B082CA80-5DC2-4E6D-B4B5-34A440AA849E}"/>
              </a:ext>
            </a:extLst>
          </p:cNvPr>
          <p:cNvSpPr>
            <a:spLocks noGrp="1"/>
          </p:cNvSpPr>
          <p:nvPr>
            <p:ph type="body" sz="quarter" idx="10"/>
          </p:nvPr>
        </p:nvSpPr>
        <p:spPr/>
        <p:txBody>
          <a:bodyPr/>
          <a:lstStyle/>
          <a:p>
            <a:r>
              <a:rPr lang="en-US" dirty="0"/>
              <a:t>Design Conventions</a:t>
            </a:r>
          </a:p>
          <a:p>
            <a:pPr lvl="1"/>
            <a:r>
              <a:rPr lang="en-US" dirty="0"/>
              <a:t>Avoid operator overload and underload</a:t>
            </a:r>
          </a:p>
          <a:p>
            <a:pPr lvl="1"/>
            <a:r>
              <a:rPr lang="en-US" dirty="0"/>
              <a:t>Previous experience influences future performance</a:t>
            </a:r>
          </a:p>
          <a:p>
            <a:r>
              <a:rPr lang="en-US" dirty="0"/>
              <a:t>Design Principles</a:t>
            </a:r>
          </a:p>
          <a:p>
            <a:pPr lvl="1"/>
            <a:r>
              <a:rPr lang="en-US" dirty="0"/>
              <a:t>Visibility – design for good visibility for operation</a:t>
            </a:r>
          </a:p>
          <a:p>
            <a:pPr lvl="1"/>
            <a:r>
              <a:rPr lang="en-US" dirty="0"/>
              <a:t>Mapping – make sure the relationship is clear</a:t>
            </a:r>
          </a:p>
          <a:p>
            <a:pPr lvl="1"/>
            <a:r>
              <a:rPr lang="en-US" dirty="0"/>
              <a:t>Feedback – provide to the user regarding outcome</a:t>
            </a:r>
          </a:p>
        </p:txBody>
      </p:sp>
      <p:pic>
        <p:nvPicPr>
          <p:cNvPr id="19" name="Picture Placeholder 18" descr="A picture containing indoor, person, food, person&#10;&#10;Description automatically generated">
            <a:extLst>
              <a:ext uri="{FF2B5EF4-FFF2-40B4-BE49-F238E27FC236}">
                <a16:creationId xmlns:a16="http://schemas.microsoft.com/office/drawing/2014/main" id="{5691E294-F11E-4C59-8007-5D5B09A5D5B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2016" r="12016"/>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0996796-4603-4F08-8A2E-E24B074CBDE6}"/>
              </a:ext>
            </a:extLst>
          </p:cNvPr>
          <p:cNvSpPr>
            <a:spLocks noGrp="1"/>
          </p:cNvSpPr>
          <p:nvPr>
            <p:ph type="body" sz="quarter" idx="12"/>
          </p:nvPr>
        </p:nvSpPr>
        <p:spPr/>
        <p:txBody>
          <a:bodyPr/>
          <a:lstStyle/>
          <a:p>
            <a:r>
              <a:rPr lang="en-US" dirty="0"/>
              <a:t>Design Conventions and Human Behavior</a:t>
            </a:r>
          </a:p>
          <a:p>
            <a:endParaRPr lang="en-US" dirty="0"/>
          </a:p>
        </p:txBody>
      </p:sp>
      <p:pic>
        <p:nvPicPr>
          <p:cNvPr id="3" name="Picture 2" descr="A picture containing text, electronics, display, computer&#10;&#10;Description automatically generated">
            <a:extLst>
              <a:ext uri="{FF2B5EF4-FFF2-40B4-BE49-F238E27FC236}">
                <a16:creationId xmlns:a16="http://schemas.microsoft.com/office/drawing/2014/main" id="{DFC83FA1-9FA5-4E30-8784-4B3443FA3DB5}"/>
              </a:ext>
            </a:extLst>
          </p:cNvPr>
          <p:cNvPicPr>
            <a:picLocks noChangeAspect="1"/>
          </p:cNvPicPr>
          <p:nvPr/>
        </p:nvPicPr>
        <p:blipFill>
          <a:blip r:embed="rId5"/>
          <a:stretch>
            <a:fillRect/>
          </a:stretch>
        </p:blipFill>
        <p:spPr>
          <a:xfrm>
            <a:off x="5979886" y="857444"/>
            <a:ext cx="5927274" cy="5556820"/>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87AF4146-5BE6-426C-894F-A0A0D8D852AF}"/>
              </a:ext>
            </a:extLst>
          </p:cNvPr>
          <p:cNvSpPr txBox="1"/>
          <p:nvPr/>
        </p:nvSpPr>
        <p:spPr>
          <a:xfrm>
            <a:off x="6829507" y="1645522"/>
            <a:ext cx="6160168" cy="2123658"/>
          </a:xfrm>
          <a:prstGeom prst="rect">
            <a:avLst/>
          </a:prstGeom>
          <a:noFill/>
        </p:spPr>
        <p:txBody>
          <a:bodyPr wrap="square">
            <a:spAutoFit/>
          </a:bodyPr>
          <a:lstStyle/>
          <a:p>
            <a:pPr marL="914400" lvl="1" indent="-457200">
              <a:buFont typeface="Arial" panose="020B0604020202020204" pitchFamily="34" charset="0"/>
              <a:buChar char="•"/>
            </a:pPr>
            <a:r>
              <a:rPr lang="en-US" sz="4400" b="1" dirty="0">
                <a:solidFill>
                  <a:schemeClr val="bg1"/>
                </a:solidFill>
                <a:latin typeface="Segoe Print" panose="02000600000000000000" pitchFamily="2" charset="0"/>
                <a:cs typeface="Cavolini" panose="020B0502040204020203" pitchFamily="66" charset="0"/>
              </a:rPr>
              <a:t>Visibility</a:t>
            </a:r>
          </a:p>
          <a:p>
            <a:pPr marL="914400" lvl="1" indent="-457200">
              <a:buFont typeface="Arial" panose="020B0604020202020204" pitchFamily="34" charset="0"/>
              <a:buChar char="•"/>
            </a:pPr>
            <a:r>
              <a:rPr lang="en-US" sz="4400" b="1" dirty="0">
                <a:solidFill>
                  <a:schemeClr val="bg1"/>
                </a:solidFill>
                <a:latin typeface="Segoe Print" panose="02000600000000000000" pitchFamily="2" charset="0"/>
                <a:cs typeface="Cavolini" panose="020B0502040204020203" pitchFamily="66" charset="0"/>
              </a:rPr>
              <a:t>Mapping</a:t>
            </a:r>
          </a:p>
          <a:p>
            <a:pPr marL="914400" lvl="1" indent="-457200">
              <a:buFont typeface="Arial" panose="020B0604020202020204" pitchFamily="34" charset="0"/>
              <a:buChar char="•"/>
            </a:pPr>
            <a:r>
              <a:rPr lang="en-US" sz="4400" b="1" dirty="0">
                <a:solidFill>
                  <a:schemeClr val="bg1"/>
                </a:solidFill>
                <a:latin typeface="Segoe Print" panose="02000600000000000000" pitchFamily="2" charset="0"/>
                <a:cs typeface="Cavolini" panose="020B0502040204020203" pitchFamily="66" charset="0"/>
              </a:rPr>
              <a:t>Feedback</a:t>
            </a:r>
          </a:p>
        </p:txBody>
      </p:sp>
    </p:spTree>
    <p:custDataLst>
      <p:tags r:id="rId1"/>
    </p:custDataLst>
    <p:extLst>
      <p:ext uri="{BB962C8B-B14F-4D97-AF65-F5344CB8AC3E}">
        <p14:creationId xmlns:p14="http://schemas.microsoft.com/office/powerpoint/2010/main" val="26839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fade">
                                      <p:cBhvr>
                                        <p:cTn id="25" dur="500"/>
                                        <p:tgtEl>
                                          <p:spTgt spid="11">
                                            <p:txEl>
                                              <p:pRg st="3" end="3"/>
                                            </p:txEl>
                                          </p:spTgt>
                                        </p:tgtEl>
                                      </p:cBhvr>
                                    </p:animEffect>
                                  </p:childTnLst>
                                </p:cTn>
                              </p:par>
                              <p:par>
                                <p:cTn id="26" presetID="10" presetClass="exit" presetSubtype="0" fill="hold" nodeType="with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Effect transition="in" filter="fade">
                                      <p:cBhvr>
                                        <p:cTn id="44" dur="500"/>
                                        <p:tgtEl>
                                          <p:spTgt spid="11">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fade">
                                      <p:cBhvr>
                                        <p:cTn id="49"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2"/>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090972-74A0-4595-9EB5-8943147EEAC9}"/>
              </a:ext>
            </a:extLst>
          </p:cNvPr>
          <p:cNvSpPr>
            <a:spLocks noGrp="1"/>
          </p:cNvSpPr>
          <p:nvPr>
            <p:ph type="body" sz="quarter" idx="10"/>
          </p:nvPr>
        </p:nvSpPr>
        <p:spPr/>
        <p:txBody>
          <a:bodyPr>
            <a:normAutofit/>
          </a:bodyPr>
          <a:lstStyle/>
          <a:p>
            <a:r>
              <a:rPr lang="en-US" sz="3200" dirty="0"/>
              <a:t>Word “ergonomics” comes from the Greek</a:t>
            </a:r>
          </a:p>
          <a:p>
            <a:pPr lvl="1"/>
            <a:r>
              <a:rPr lang="en-US" sz="2800" dirty="0"/>
              <a:t>“ergon” means work</a:t>
            </a:r>
          </a:p>
          <a:p>
            <a:pPr lvl="1"/>
            <a:r>
              <a:rPr lang="en-US" sz="2800" dirty="0"/>
              <a:t>“nomos” means the laws or study of</a:t>
            </a:r>
          </a:p>
          <a:p>
            <a:r>
              <a:rPr lang="en-US" sz="3200" dirty="0"/>
              <a:t>So, ergonomics is literally</a:t>
            </a:r>
          </a:p>
          <a:p>
            <a:pPr lvl="1"/>
            <a:r>
              <a:rPr lang="en-US" sz="2800" dirty="0"/>
              <a:t>“laws or study of work”</a:t>
            </a:r>
          </a:p>
        </p:txBody>
      </p:sp>
      <p:pic>
        <p:nvPicPr>
          <p:cNvPr id="9" name="Picture Placeholder 8">
            <a:extLst>
              <a:ext uri="{FF2B5EF4-FFF2-40B4-BE49-F238E27FC236}">
                <a16:creationId xmlns:a16="http://schemas.microsoft.com/office/drawing/2014/main" id="{B1221B92-C1B7-4D11-89D8-79E4FC28D165}"/>
              </a:ext>
            </a:extLst>
          </p:cNvPr>
          <p:cNvPicPr>
            <a:picLocks noGrp="1" noChangeAspect="1"/>
          </p:cNvPicPr>
          <p:nvPr>
            <p:ph type="pic" sz="quarter" idx="11"/>
          </p:nvPr>
        </p:nvPicPr>
        <p:blipFill>
          <a:blip r:embed="rId4"/>
          <a:srcRect l="9448" r="9448"/>
          <a:stretch>
            <a:fillRect/>
          </a:stretch>
        </p:blipFill>
        <p:spPr>
          <a:xfrm>
            <a:off x="6477134" y="690025"/>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5F72503-AC96-49D0-B700-4084C76B438B}"/>
              </a:ext>
            </a:extLst>
          </p:cNvPr>
          <p:cNvSpPr>
            <a:spLocks noGrp="1"/>
          </p:cNvSpPr>
          <p:nvPr>
            <p:ph type="body" sz="quarter" idx="12"/>
          </p:nvPr>
        </p:nvSpPr>
        <p:spPr/>
        <p:txBody>
          <a:bodyPr/>
          <a:lstStyle/>
          <a:p>
            <a:r>
              <a:rPr lang="en-US" dirty="0"/>
              <a:t>Ergonomics – Defined</a:t>
            </a:r>
          </a:p>
        </p:txBody>
      </p:sp>
    </p:spTree>
    <p:custDataLst>
      <p:tags r:id="rId1"/>
    </p:custDataLst>
    <p:extLst>
      <p:ext uri="{BB962C8B-B14F-4D97-AF65-F5344CB8AC3E}">
        <p14:creationId xmlns:p14="http://schemas.microsoft.com/office/powerpoint/2010/main" val="238375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a:xfrm>
            <a:off x="1079501" y="861789"/>
            <a:ext cx="5016499" cy="5814782"/>
          </a:xfrm>
        </p:spPr>
        <p:txBody>
          <a:bodyPr/>
          <a:lstStyle/>
          <a:p>
            <a:r>
              <a:rPr lang="en-US" dirty="0"/>
              <a:t>Foundation of the body?</a:t>
            </a:r>
          </a:p>
          <a:p>
            <a:pPr lvl="1"/>
            <a:r>
              <a:rPr lang="en-US" dirty="0"/>
              <a:t>Is it the feet? </a:t>
            </a:r>
          </a:p>
          <a:p>
            <a:pPr lvl="1"/>
            <a:r>
              <a:rPr lang="en-US" dirty="0"/>
              <a:t>Consider if a person sprains an ankle</a:t>
            </a:r>
          </a:p>
          <a:p>
            <a:pPr lvl="2"/>
            <a:r>
              <a:rPr lang="en-US" dirty="0"/>
              <a:t>Pair of crutches they still get around</a:t>
            </a:r>
          </a:p>
          <a:p>
            <a:pPr lvl="1"/>
            <a:r>
              <a:rPr lang="en-US" dirty="0"/>
              <a:t>What if a person “sprains” their back</a:t>
            </a:r>
          </a:p>
          <a:p>
            <a:pPr lvl="2"/>
            <a:r>
              <a:rPr lang="en-US" dirty="0"/>
              <a:t>Significant problem even getting out of bed to get to the bathroom!</a:t>
            </a:r>
          </a:p>
          <a:p>
            <a:r>
              <a:rPr lang="en-US" dirty="0"/>
              <a:t>Foundation/core of body truly is spine and pelvis</a:t>
            </a:r>
          </a:p>
          <a:p>
            <a:pPr lvl="1"/>
            <a:r>
              <a:rPr lang="en-US" dirty="0"/>
              <a:t>Directly relates to position of body in general and to posture in specific</a:t>
            </a:r>
          </a:p>
          <a:p>
            <a:pPr lvl="1"/>
            <a:r>
              <a:rPr lang="en-US" dirty="0"/>
              <a:t>Allows use of legs and arms</a:t>
            </a:r>
          </a:p>
          <a:p>
            <a:endParaRPr lang="en-US" dirty="0"/>
          </a:p>
        </p:txBody>
      </p:sp>
      <p:pic>
        <p:nvPicPr>
          <p:cNvPr id="9" name="Picture Placeholder 8" descr="A picture containing indoor, orange, table, bowl&#10;&#10;Description automatically generated">
            <a:extLst>
              <a:ext uri="{FF2B5EF4-FFF2-40B4-BE49-F238E27FC236}">
                <a16:creationId xmlns:a16="http://schemas.microsoft.com/office/drawing/2014/main" id="{2AC22137-0423-456E-879D-35A7F3BE401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317" b="3317"/>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spTree>
    <p:custDataLst>
      <p:tags r:id="rId1"/>
    </p:custDataLst>
    <p:extLst>
      <p:ext uri="{BB962C8B-B14F-4D97-AF65-F5344CB8AC3E}">
        <p14:creationId xmlns:p14="http://schemas.microsoft.com/office/powerpoint/2010/main" val="22850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a:xfrm>
            <a:off x="1178603" y="861789"/>
            <a:ext cx="3979993" cy="5073790"/>
          </a:xfrm>
        </p:spPr>
        <p:txBody>
          <a:bodyPr/>
          <a:lstStyle/>
          <a:p>
            <a:r>
              <a:rPr lang="en-US" dirty="0"/>
              <a:t>Spine neutral position</a:t>
            </a:r>
          </a:p>
          <a:p>
            <a:r>
              <a:rPr lang="en-US" dirty="0"/>
              <a:t>S-shape (side view)</a:t>
            </a:r>
          </a:p>
          <a:p>
            <a:pPr lvl="1"/>
            <a:r>
              <a:rPr lang="en-US" dirty="0"/>
              <a:t>Inward curves in low back and neck</a:t>
            </a:r>
          </a:p>
          <a:p>
            <a:pPr lvl="1"/>
            <a:r>
              <a:rPr lang="en-US" dirty="0"/>
              <a:t>Outward curve in midback</a:t>
            </a:r>
          </a:p>
          <a:p>
            <a:r>
              <a:rPr lang="en-US" dirty="0"/>
              <a:t>Spring-like shape</a:t>
            </a:r>
          </a:p>
          <a:p>
            <a:pPr lvl="1"/>
            <a:r>
              <a:rPr lang="en-US" dirty="0"/>
              <a:t>Deal with compression and shear stresses </a:t>
            </a:r>
          </a:p>
          <a:p>
            <a:pPr marL="571500" lvl="2" indent="0">
              <a:buNone/>
            </a:pPr>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pic>
        <p:nvPicPr>
          <p:cNvPr id="6" name="Picture 5" descr="A picture containing map, text&#10;&#10;Description automatically generated">
            <a:extLst>
              <a:ext uri="{FF2B5EF4-FFF2-40B4-BE49-F238E27FC236}">
                <a16:creationId xmlns:a16="http://schemas.microsoft.com/office/drawing/2014/main" id="{190522C2-0F1D-4E77-84EF-F5D859777E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000" b="90000" l="5907" r="55274">
                        <a14:foregroundMark x1="24895" y1="6750" x2="22785" y2="6000"/>
                      </a14:backgroundRemoval>
                    </a14:imgEffect>
                  </a14:imgLayer>
                </a14:imgProps>
              </a:ext>
              <a:ext uri="{28A0092B-C50C-407E-A947-70E740481C1C}">
                <a14:useLocalDpi xmlns:a14="http://schemas.microsoft.com/office/drawing/2010/main" val="0"/>
              </a:ext>
            </a:extLst>
          </a:blip>
          <a:srcRect r="38498"/>
          <a:stretch/>
        </p:blipFill>
        <p:spPr>
          <a:xfrm>
            <a:off x="6096000" y="757989"/>
            <a:ext cx="1881855" cy="5376591"/>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indoor, small, sitting, different&#10;&#10;Description automatically generated">
            <a:extLst>
              <a:ext uri="{FF2B5EF4-FFF2-40B4-BE49-F238E27FC236}">
                <a16:creationId xmlns:a16="http://schemas.microsoft.com/office/drawing/2014/main" id="{3866DFDE-DB86-4E04-A824-58C879534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1168" y="861789"/>
            <a:ext cx="4679193" cy="5621967"/>
          </a:xfrm>
          <a:prstGeom prst="rect">
            <a:avLst/>
          </a:prstGeom>
        </p:spPr>
      </p:pic>
    </p:spTree>
    <p:custDataLst>
      <p:tags r:id="rId1"/>
    </p:custDataLst>
    <p:extLst>
      <p:ext uri="{BB962C8B-B14F-4D97-AF65-F5344CB8AC3E}">
        <p14:creationId xmlns:p14="http://schemas.microsoft.com/office/powerpoint/2010/main" val="36831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3CBAD9-1BD2-41C6-894D-791E4C895383}"/>
              </a:ext>
            </a:extLst>
          </p:cNvPr>
          <p:cNvSpPr>
            <a:spLocks noGrp="1"/>
          </p:cNvSpPr>
          <p:nvPr>
            <p:ph type="body" sz="quarter" idx="10"/>
          </p:nvPr>
        </p:nvSpPr>
        <p:spPr>
          <a:xfrm>
            <a:off x="1079500" y="861789"/>
            <a:ext cx="6356469" cy="5814782"/>
          </a:xfrm>
          <a:prstGeom prst="rect">
            <a:avLst/>
          </a:prstGeom>
        </p:spPr>
        <p:txBody>
          <a:bodyPr/>
          <a:lstStyle/>
          <a:p>
            <a:r>
              <a:rPr lang="en-US" dirty="0"/>
              <a:t>Slumped Position</a:t>
            </a:r>
          </a:p>
          <a:p>
            <a:pPr lvl="1"/>
            <a:r>
              <a:rPr lang="en-US" dirty="0"/>
              <a:t>Let body slump</a:t>
            </a:r>
          </a:p>
          <a:p>
            <a:pPr lvl="1"/>
            <a:r>
              <a:rPr lang="en-US" dirty="0"/>
              <a:t>Head will come forward</a:t>
            </a:r>
          </a:p>
          <a:p>
            <a:pPr lvl="1"/>
            <a:r>
              <a:rPr lang="en-US" dirty="0"/>
              <a:t>Shoulders will round</a:t>
            </a:r>
          </a:p>
          <a:p>
            <a:pPr lvl="1"/>
            <a:r>
              <a:rPr lang="en-US" dirty="0"/>
              <a:t>Spine will go from S-Shape curve to C-Shape </a:t>
            </a:r>
          </a:p>
          <a:p>
            <a:r>
              <a:rPr lang="en-US" dirty="0"/>
              <a:t>Forward Reach</a:t>
            </a:r>
          </a:p>
          <a:p>
            <a:pPr lvl="1"/>
            <a:r>
              <a:rPr lang="en-US" dirty="0"/>
              <a:t>Reach hands out in front as if working at  workbench</a:t>
            </a:r>
          </a:p>
          <a:p>
            <a:r>
              <a:rPr lang="en-US" dirty="0"/>
              <a:t>Deep Breath</a:t>
            </a:r>
          </a:p>
          <a:p>
            <a:pPr lvl="1"/>
            <a:r>
              <a:rPr lang="en-US" dirty="0"/>
              <a:t>Take as deep a breath as you can</a:t>
            </a:r>
          </a:p>
          <a:p>
            <a:r>
              <a:rPr lang="en-US" dirty="0"/>
              <a:t>Arms Overhead</a:t>
            </a:r>
          </a:p>
          <a:p>
            <a:pPr lvl="1"/>
            <a:r>
              <a:rPr lang="en-US" dirty="0"/>
              <a:t>Reach hands as far as you can overhead</a:t>
            </a:r>
          </a:p>
          <a:p>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a:prstGeom prst="rect">
            <a:avLst/>
          </a:prstGeom>
        </p:spPr>
        <p:txBody>
          <a:bodyPr/>
          <a:lstStyle/>
          <a:p>
            <a:r>
              <a:rPr lang="en-US" dirty="0"/>
              <a:t>Neutral Spine Posture/Function Demonstration</a:t>
            </a:r>
          </a:p>
          <a:p>
            <a:endParaRPr lang="en-US" dirty="0"/>
          </a:p>
        </p:txBody>
      </p:sp>
      <p:pic>
        <p:nvPicPr>
          <p:cNvPr id="5" name="Picture 4" descr="A picture containing text, indoor, person, kitchen&#10;&#10;Description automatically generated">
            <a:extLst>
              <a:ext uri="{FF2B5EF4-FFF2-40B4-BE49-F238E27FC236}">
                <a16:creationId xmlns:a16="http://schemas.microsoft.com/office/drawing/2014/main" id="{0EBB3FF2-F76B-4D28-AB42-4649EC64C3EC}"/>
              </a:ext>
            </a:extLst>
          </p:cNvPr>
          <p:cNvPicPr>
            <a:picLocks noChangeAspect="1"/>
          </p:cNvPicPr>
          <p:nvPr/>
        </p:nvPicPr>
        <p:blipFill rotWithShape="1">
          <a:blip r:embed="rId4"/>
          <a:srcRect l="24135" r="21171"/>
          <a:stretch/>
        </p:blipFill>
        <p:spPr>
          <a:xfrm>
            <a:off x="7823200" y="861788"/>
            <a:ext cx="4200075" cy="577464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2609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3CBAD9-1BD2-41C6-894D-791E4C895383}"/>
              </a:ext>
            </a:extLst>
          </p:cNvPr>
          <p:cNvSpPr>
            <a:spLocks noGrp="1"/>
          </p:cNvSpPr>
          <p:nvPr>
            <p:ph type="body" sz="quarter" idx="10"/>
          </p:nvPr>
        </p:nvSpPr>
        <p:spPr>
          <a:xfrm>
            <a:off x="1249032" y="861789"/>
            <a:ext cx="6307707" cy="5814782"/>
          </a:xfrm>
        </p:spPr>
        <p:txBody>
          <a:bodyPr/>
          <a:lstStyle/>
          <a:p>
            <a:r>
              <a:rPr lang="en-US" dirty="0"/>
              <a:t>Puppet on a String!</a:t>
            </a:r>
          </a:p>
          <a:p>
            <a:pPr lvl="1"/>
            <a:r>
              <a:rPr lang="en-US" dirty="0"/>
              <a:t>Upright neutral position</a:t>
            </a:r>
          </a:p>
          <a:p>
            <a:r>
              <a:rPr lang="en-US" dirty="0"/>
              <a:t>Repeat three demonstrations</a:t>
            </a:r>
          </a:p>
          <a:p>
            <a:pPr lvl="1"/>
            <a:r>
              <a:rPr lang="en-US" dirty="0"/>
              <a:t>Reach hands forward</a:t>
            </a:r>
          </a:p>
          <a:p>
            <a:pPr lvl="1"/>
            <a:r>
              <a:rPr lang="en-US" dirty="0"/>
              <a:t>Take a deep breath</a:t>
            </a:r>
          </a:p>
          <a:p>
            <a:pPr lvl="1"/>
            <a:r>
              <a:rPr lang="en-US" dirty="0"/>
              <a:t>Reach overhead</a:t>
            </a:r>
          </a:p>
          <a:p>
            <a:r>
              <a:rPr lang="en-US" dirty="0"/>
              <a:t>Functional benefits </a:t>
            </a:r>
          </a:p>
          <a:p>
            <a:pPr lvl="1"/>
            <a:r>
              <a:rPr lang="en-US" dirty="0"/>
              <a:t>Decreased biomechanical stress </a:t>
            </a:r>
          </a:p>
          <a:p>
            <a:pPr lvl="1"/>
            <a:r>
              <a:rPr lang="en-US" dirty="0"/>
              <a:t>Increased respiratory function</a:t>
            </a:r>
          </a:p>
          <a:p>
            <a:pPr lvl="1"/>
            <a:r>
              <a:rPr lang="en-US" dirty="0"/>
              <a:t>Improved range of motion</a:t>
            </a:r>
          </a:p>
          <a:p>
            <a:r>
              <a:rPr lang="en-US" dirty="0"/>
              <a:t>Neutral position is a big deal in ergonomics!</a:t>
            </a:r>
          </a:p>
          <a:p>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Neutral Spine Posture/Function Demonstration</a:t>
            </a:r>
          </a:p>
        </p:txBody>
      </p:sp>
      <p:pic>
        <p:nvPicPr>
          <p:cNvPr id="6" name="Picture 5" descr="A picture containing text, indoor, kitchen, preparing&#10;&#10;Description automatically generated">
            <a:extLst>
              <a:ext uri="{FF2B5EF4-FFF2-40B4-BE49-F238E27FC236}">
                <a16:creationId xmlns:a16="http://schemas.microsoft.com/office/drawing/2014/main" id="{FB8AC4CF-1791-4F2E-AFBD-984289165DF0}"/>
              </a:ext>
            </a:extLst>
          </p:cNvPr>
          <p:cNvPicPr>
            <a:picLocks noChangeAspect="1"/>
          </p:cNvPicPr>
          <p:nvPr/>
        </p:nvPicPr>
        <p:blipFill rotWithShape="1">
          <a:blip r:embed="rId4"/>
          <a:srcRect l="40596" r="7318"/>
          <a:stretch/>
        </p:blipFill>
        <p:spPr>
          <a:xfrm>
            <a:off x="8026401" y="861789"/>
            <a:ext cx="3996874" cy="571876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3223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9EE2288-D396-418A-8102-1EACA4A3960C}"/>
              </a:ext>
            </a:extLst>
          </p:cNvPr>
          <p:cNvSpPr>
            <a:spLocks noGrp="1"/>
          </p:cNvSpPr>
          <p:nvPr>
            <p:ph type="body" sz="quarter" idx="10"/>
          </p:nvPr>
        </p:nvSpPr>
        <p:spPr>
          <a:xfrm>
            <a:off x="1249032" y="861789"/>
            <a:ext cx="5735967" cy="5814782"/>
          </a:xfrm>
        </p:spPr>
        <p:txBody>
          <a:bodyPr/>
          <a:lstStyle/>
          <a:p>
            <a:r>
              <a:rPr lang="en-US" sz="3200" dirty="0"/>
              <a:t>Limb joint neutral position</a:t>
            </a:r>
          </a:p>
          <a:p>
            <a:pPr lvl="1"/>
            <a:r>
              <a:rPr lang="en-US" sz="2800" dirty="0"/>
              <a:t>What is neutral position for arms and hands, the hips, knees and ankles?</a:t>
            </a:r>
          </a:p>
          <a:p>
            <a:pPr lvl="1"/>
            <a:r>
              <a:rPr lang="en-US" sz="2800" dirty="0"/>
              <a:t>Mid-range for arms/hands</a:t>
            </a:r>
          </a:p>
          <a:p>
            <a:pPr lvl="2"/>
            <a:r>
              <a:rPr lang="en-US" sz="2400" dirty="0"/>
              <a:t>Shoulders relaxed</a:t>
            </a:r>
          </a:p>
          <a:p>
            <a:pPr lvl="2"/>
            <a:r>
              <a:rPr lang="en-US" sz="2400" dirty="0"/>
              <a:t>Elbows at sides flexed to about 90 degrees</a:t>
            </a:r>
          </a:p>
          <a:p>
            <a:pPr lvl="2"/>
            <a:r>
              <a:rPr lang="en-US" sz="2400" dirty="0"/>
              <a:t>Hands positioned with thumbs pointing up</a:t>
            </a:r>
          </a:p>
          <a:p>
            <a:pPr lvl="1"/>
            <a:r>
              <a:rPr lang="en-US" sz="2800" dirty="0"/>
              <a:t>Mid-range for hips and legs</a:t>
            </a:r>
          </a:p>
          <a:p>
            <a:pPr lvl="2"/>
            <a:r>
              <a:rPr lang="en-US" sz="2400" dirty="0"/>
              <a:t>Resting length of the muscle groups</a:t>
            </a:r>
          </a:p>
          <a:p>
            <a:pPr lvl="2"/>
            <a:r>
              <a:rPr lang="en-US" sz="2400" dirty="0"/>
              <a:t>Mid-range of joint position</a:t>
            </a:r>
          </a:p>
          <a:p>
            <a:pPr lvl="2"/>
            <a:endParaRPr lang="en-US" sz="2400" dirty="0"/>
          </a:p>
          <a:p>
            <a:endParaRPr lang="en-US" sz="3200"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pic>
        <p:nvPicPr>
          <p:cNvPr id="14" name="Picture 13" descr="A drawing of a person&#10;&#10;Description automatically generated">
            <a:extLst>
              <a:ext uri="{FF2B5EF4-FFF2-40B4-BE49-F238E27FC236}">
                <a16:creationId xmlns:a16="http://schemas.microsoft.com/office/drawing/2014/main" id="{0DB0D1E6-8BF3-4B84-B9F2-D6E9364F13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4" b="95604" l="6701" r="93299">
                        <a14:foregroundMark x1="78866" y1="6154" x2="68041" y2="14286"/>
                        <a14:foregroundMark x1="68041" y1="14286" x2="75773" y2="23736"/>
                        <a14:foregroundMark x1="75773" y1="23736" x2="57696" y2="21809"/>
                        <a14:foregroundMark x1="46130" y1="16595" x2="41753" y2="13626"/>
                        <a14:foregroundMark x1="31959" y1="20879" x2="31959" y2="20879"/>
                        <a14:foregroundMark x1="48969" y1="87033" x2="28351" y2="94286"/>
                        <a14:foregroundMark x1="92268" y1="73187" x2="93299" y2="75165"/>
                        <a14:foregroundMark x1="9278" y1="75385" x2="9278" y2="75385"/>
                        <a14:foregroundMark x1="32474" y1="20220" x2="32474" y2="20220"/>
                        <a14:foregroundMark x1="36082" y1="19560" x2="28351" y2="23297"/>
                        <a14:foregroundMark x1="32990" y1="19341" x2="26289" y2="23956"/>
                        <a14:foregroundMark x1="26804" y1="35824" x2="31443" y2="34725"/>
                        <a14:foregroundMark x1="21134" y1="61978" x2="9794" y2="69231"/>
                        <a14:foregroundMark x1="8763" y1="81099" x2="22165" y2="88352"/>
                        <a14:foregroundMark x1="22165" y1="88352" x2="22165" y2="88352"/>
                        <a14:foregroundMark x1="23196" y1="89231" x2="7216" y2="82637"/>
                        <a14:foregroundMark x1="7216" y1="82637" x2="7732" y2="82418"/>
                        <a14:foregroundMark x1="28866" y1="95604" x2="28866" y2="95604"/>
                        <a14:foregroundMark x1="60825" y1="89890" x2="60825" y2="89890"/>
                        <a14:foregroundMark x1="56701" y1="90549" x2="56701" y2="90549"/>
                        <a14:foregroundMark x1="26804" y1="24396" x2="25773" y2="24396"/>
                        <a14:backgroundMark x1="53093" y1="21099" x2="53093" y2="21099"/>
                        <a14:backgroundMark x1="51546" y1="20659" x2="51546" y2="20659"/>
                        <a14:backgroundMark x1="50000" y1="20000" x2="56701" y2="22198"/>
                        <a14:backgroundMark x1="50515" y1="20000" x2="44330" y2="18901"/>
                        <a14:backgroundMark x1="50000" y1="20220" x2="48969" y2="18901"/>
                        <a14:backgroundMark x1="53608" y1="20659" x2="49485" y2="19341"/>
                      </a14:backgroundRemoval>
                    </a14:imgEffect>
                  </a14:imgLayer>
                </a14:imgProps>
              </a:ext>
              <a:ext uri="{28A0092B-C50C-407E-A947-70E740481C1C}">
                <a14:useLocalDpi xmlns:a14="http://schemas.microsoft.com/office/drawing/2010/main" val="0"/>
              </a:ext>
            </a:extLst>
          </a:blip>
          <a:stretch>
            <a:fillRect/>
          </a:stretch>
        </p:blipFill>
        <p:spPr>
          <a:xfrm flipH="1">
            <a:off x="7198435" y="1002856"/>
            <a:ext cx="2358975" cy="5532648"/>
          </a:xfrm>
          <a:prstGeom prst="rect">
            <a:avLst/>
          </a:prstGeom>
        </p:spPr>
      </p:pic>
      <p:pic>
        <p:nvPicPr>
          <p:cNvPr id="16" name="Picture 15" descr="A person posing for the camera&#10;&#10;Description automatically generated">
            <a:extLst>
              <a:ext uri="{FF2B5EF4-FFF2-40B4-BE49-F238E27FC236}">
                <a16:creationId xmlns:a16="http://schemas.microsoft.com/office/drawing/2014/main" id="{7B44CD68-532D-4A8C-B27A-291E145BED3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42" b="91667" l="8917" r="89809">
                        <a14:foregroundMark x1="51592" y1="90432" x2="47771" y2="91975"/>
                        <a14:foregroundMark x1="61783" y1="90741" x2="60510" y2="90741"/>
                        <a14:foregroundMark x1="64331" y1="90123" x2="64331" y2="90123"/>
                        <a14:foregroundMark x1="60510" y1="89815" x2="68153" y2="90123"/>
                        <a14:foregroundMark x1="53503" y1="8642" x2="51592" y2="9568"/>
                      </a14:backgroundRemoval>
                    </a14:imgEffect>
                  </a14:imgLayer>
                </a14:imgProps>
              </a:ext>
              <a:ext uri="{28A0092B-C50C-407E-A947-70E740481C1C}">
                <a14:useLocalDpi xmlns:a14="http://schemas.microsoft.com/office/drawing/2010/main" val="0"/>
              </a:ext>
            </a:extLst>
          </a:blip>
          <a:stretch>
            <a:fillRect/>
          </a:stretch>
        </p:blipFill>
        <p:spPr>
          <a:xfrm>
            <a:off x="9230268" y="771592"/>
            <a:ext cx="2793006" cy="5763912"/>
          </a:xfrm>
          <a:prstGeom prst="rect">
            <a:avLst/>
          </a:prstGeom>
        </p:spPr>
      </p:pic>
    </p:spTree>
    <p:custDataLst>
      <p:tags r:id="rId1"/>
    </p:custDataLst>
    <p:extLst>
      <p:ext uri="{BB962C8B-B14F-4D97-AF65-F5344CB8AC3E}">
        <p14:creationId xmlns:p14="http://schemas.microsoft.com/office/powerpoint/2010/main" val="379266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500"/>
                                        <p:tgtEl>
                                          <p:spTgt spid="7">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a:xfrm>
            <a:off x="1194603" y="861789"/>
            <a:ext cx="6776205" cy="5814782"/>
          </a:xfrm>
        </p:spPr>
        <p:txBody>
          <a:bodyPr>
            <a:noAutofit/>
          </a:bodyPr>
          <a:lstStyle/>
          <a:p>
            <a:r>
              <a:rPr lang="en-US" sz="3200" dirty="0"/>
              <a:t>Occupational Biomechanics</a:t>
            </a:r>
          </a:p>
          <a:p>
            <a:pPr lvl="1"/>
            <a:r>
              <a:rPr lang="en-US" sz="2800" dirty="0"/>
              <a:t>“Biomechanics is the study of the physical structure of living organisms.</a:t>
            </a:r>
          </a:p>
          <a:p>
            <a:pPr lvl="1"/>
            <a:r>
              <a:rPr lang="en-US" sz="2800" dirty="0"/>
              <a:t> As related to workplace ergonomics, the human body is viewed as a system of levers. </a:t>
            </a:r>
          </a:p>
          <a:p>
            <a:pPr lvl="1"/>
            <a:r>
              <a:rPr lang="en-US" sz="2800" dirty="0"/>
              <a:t>At the simplest level, by knowing the weight of a held object and the distance from a joint, the load on that joint can easily be calculated.”</a:t>
            </a:r>
          </a:p>
          <a:p>
            <a:pPr marL="1660525" lvl="2" indent="0" algn="r">
              <a:spcBef>
                <a:spcPts val="0"/>
              </a:spcBef>
              <a:buNone/>
            </a:pPr>
            <a:r>
              <a:rPr lang="en-US" sz="2400" i="1" dirty="0"/>
              <a:t>Dan MacLeod</a:t>
            </a:r>
          </a:p>
          <a:p>
            <a:pPr marL="1660525" lvl="2" indent="0" algn="r">
              <a:spcBef>
                <a:spcPts val="0"/>
              </a:spcBef>
              <a:buNone/>
            </a:pPr>
            <a:r>
              <a:rPr lang="en-US" sz="2400" i="1" dirty="0"/>
              <a:t>Ergoweb Learning Center</a:t>
            </a:r>
          </a:p>
          <a:p>
            <a:pPr marL="1660525" lvl="2" indent="0" algn="r">
              <a:spcBef>
                <a:spcPts val="0"/>
              </a:spcBef>
              <a:buNone/>
            </a:pPr>
            <a:r>
              <a:rPr lang="en-US" sz="2400" i="1" dirty="0"/>
              <a:t>https://ergoweb.com/biomechanics/</a:t>
            </a:r>
          </a:p>
          <a:p>
            <a:endParaRPr lang="en-US" sz="3200" dirty="0"/>
          </a:p>
        </p:txBody>
      </p:sp>
      <p:pic>
        <p:nvPicPr>
          <p:cNvPr id="6" name="Picture Placeholder 5" descr="Diagram&#10;&#10;Description automatically generated">
            <a:extLst>
              <a:ext uri="{FF2B5EF4-FFF2-40B4-BE49-F238E27FC236}">
                <a16:creationId xmlns:a16="http://schemas.microsoft.com/office/drawing/2014/main" id="{33037259-46A8-4687-A50E-B3A2E15A7C03}"/>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149" r="1780"/>
          <a:stretch/>
        </p:blipFill>
        <p:spPr>
          <a:xfrm>
            <a:off x="8097253" y="954505"/>
            <a:ext cx="2900144" cy="5422900"/>
          </a:xfrm>
          <a:ln w="3175">
            <a:solidFill>
              <a:schemeClr val="bg1">
                <a:lumMod val="65000"/>
              </a:schemeClr>
            </a:solidFill>
          </a:ln>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spTree>
    <p:custDataLst>
      <p:tags r:id="rId1"/>
    </p:custDataLst>
    <p:extLst>
      <p:ext uri="{BB962C8B-B14F-4D97-AF65-F5344CB8AC3E}">
        <p14:creationId xmlns:p14="http://schemas.microsoft.com/office/powerpoint/2010/main" val="332555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p:txBody>
          <a:bodyPr/>
          <a:lstStyle/>
          <a:p>
            <a:r>
              <a:rPr lang="en-US" dirty="0"/>
              <a:t>Spine – Functional Unit</a:t>
            </a:r>
          </a:p>
          <a:p>
            <a:pPr lvl="1"/>
            <a:r>
              <a:rPr lang="en-US" dirty="0"/>
              <a:t>Two adjacent vertebra</a:t>
            </a:r>
          </a:p>
          <a:p>
            <a:pPr lvl="1"/>
            <a:r>
              <a:rPr lang="en-US" dirty="0"/>
              <a:t>Intervertebral disc</a:t>
            </a:r>
          </a:p>
          <a:p>
            <a:pPr lvl="1"/>
            <a:r>
              <a:rPr lang="en-US" dirty="0"/>
              <a:t>Facet joints </a:t>
            </a:r>
          </a:p>
          <a:p>
            <a:pPr lvl="1"/>
            <a:r>
              <a:rPr lang="en-US" dirty="0"/>
              <a:t>Associated ligaments</a:t>
            </a:r>
          </a:p>
          <a:p>
            <a:r>
              <a:rPr lang="en-US" dirty="0"/>
              <a:t>In 1970’s research studies</a:t>
            </a:r>
          </a:p>
          <a:p>
            <a:pPr lvl="1"/>
            <a:r>
              <a:rPr lang="en-US" dirty="0"/>
              <a:t>Postural influences on in vivo lumbar intervertebral disc pressures</a:t>
            </a:r>
          </a:p>
          <a:p>
            <a:pPr lvl="2"/>
            <a:r>
              <a:rPr lang="en-US" dirty="0"/>
              <a:t>Alf Nachemson, MD, PhD and colleagues</a:t>
            </a:r>
          </a:p>
          <a:p>
            <a:pPr lvl="1"/>
            <a:r>
              <a:rPr lang="en-US" dirty="0"/>
              <a:t>Results revealed increased discal pressures in out-of-neutral spine configurations</a:t>
            </a:r>
          </a:p>
          <a:p>
            <a:pPr lvl="1"/>
            <a:endParaRPr lang="en-US" dirty="0"/>
          </a:p>
        </p:txBody>
      </p:sp>
      <p:pic>
        <p:nvPicPr>
          <p:cNvPr id="6" name="Picture Placeholder 5" descr="Chart&#10;&#10;Description automatically generated">
            <a:extLst>
              <a:ext uri="{FF2B5EF4-FFF2-40B4-BE49-F238E27FC236}">
                <a16:creationId xmlns:a16="http://schemas.microsoft.com/office/drawing/2014/main" id="{6AC6FAA3-6DFD-4D24-B21B-F788012311CD}"/>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20831" b="-20831"/>
          <a:stretch/>
        </p:blipFill>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pic>
        <p:nvPicPr>
          <p:cNvPr id="8" name="Picture 7" descr="Diagram&#10;&#10;Description automatically generated">
            <a:extLst>
              <a:ext uri="{FF2B5EF4-FFF2-40B4-BE49-F238E27FC236}">
                <a16:creationId xmlns:a16="http://schemas.microsoft.com/office/drawing/2014/main" id="{1BBB03AA-112D-4077-A6E8-067665F0C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2121" y="861789"/>
            <a:ext cx="2790261" cy="1560010"/>
          </a:xfrm>
          <a:prstGeom prst="rect">
            <a:avLst/>
          </a:prstGeom>
        </p:spPr>
      </p:pic>
      <p:sp>
        <p:nvSpPr>
          <p:cNvPr id="9" name="Text Placeholder 1">
            <a:extLst>
              <a:ext uri="{FF2B5EF4-FFF2-40B4-BE49-F238E27FC236}">
                <a16:creationId xmlns:a16="http://schemas.microsoft.com/office/drawing/2014/main" id="{23D4EA39-C5B4-4822-BDBE-12B0BDF3DE60}"/>
              </a:ext>
            </a:extLst>
          </p:cNvPr>
          <p:cNvSpPr txBox="1">
            <a:spLocks/>
          </p:cNvSpPr>
          <p:nvPr/>
        </p:nvSpPr>
        <p:spPr>
          <a:xfrm>
            <a:off x="1124339" y="3056021"/>
            <a:ext cx="5129079" cy="3317179"/>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156210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500"/>
                                        <p:tgtEl>
                                          <p:spTgt spid="2">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500"/>
                                        <p:tgtEl>
                                          <p:spTgt spid="2">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nodePh="1">
                                  <p:stCondLst>
                                    <p:cond delay="0"/>
                                  </p:stCondLst>
                                  <p:endCondLst>
                                    <p:cond evt="begin" delay="0">
                                      <p:tn val="42"/>
                                    </p:cond>
                                  </p:end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a:xfrm>
            <a:off x="1178603" y="861789"/>
            <a:ext cx="6366357" cy="5814782"/>
          </a:xfrm>
        </p:spPr>
        <p:txBody>
          <a:bodyPr>
            <a:normAutofit/>
          </a:bodyPr>
          <a:lstStyle/>
          <a:p>
            <a:r>
              <a:rPr lang="en-US" sz="3200" dirty="0"/>
              <a:t>Limbs</a:t>
            </a:r>
          </a:p>
          <a:p>
            <a:pPr lvl="1"/>
            <a:r>
              <a:rPr lang="en-US" sz="2800" dirty="0"/>
              <a:t>Neutral position is midrange of joint position</a:t>
            </a:r>
          </a:p>
          <a:p>
            <a:r>
              <a:rPr lang="en-US" sz="3200" dirty="0"/>
              <a:t>Occupational Biomechanics/ Work Physiology rationale?</a:t>
            </a:r>
          </a:p>
          <a:p>
            <a:pPr lvl="1"/>
            <a:r>
              <a:rPr lang="en-US" sz="2800" dirty="0"/>
              <a:t>Consider elbow joint flexion and extension</a:t>
            </a:r>
          </a:p>
          <a:p>
            <a:pPr lvl="1"/>
            <a:r>
              <a:rPr lang="en-US" sz="2800" dirty="0"/>
              <a:t>Question – At what angle of flexion is elbow most functional? </a:t>
            </a:r>
          </a:p>
          <a:p>
            <a:pPr lvl="2"/>
            <a:r>
              <a:rPr lang="en-US" sz="2400" dirty="0"/>
              <a:t>Able to generate greatest muscular force? </a:t>
            </a:r>
          </a:p>
          <a:p>
            <a:pPr lvl="1"/>
            <a:r>
              <a:rPr lang="en-US" sz="2800" dirty="0"/>
              <a:t>Answer – Fully flexed, fully extended? </a:t>
            </a:r>
          </a:p>
          <a:p>
            <a:pPr lvl="2"/>
            <a:r>
              <a:rPr lang="en-US" sz="2400" dirty="0"/>
              <a:t>Based on strength testing about at about 90 degrees of flexion</a:t>
            </a:r>
          </a:p>
        </p:txBody>
      </p:sp>
      <p:pic>
        <p:nvPicPr>
          <p:cNvPr id="10" name="Picture Placeholder 9" descr="A picture containing whiteboard&#10;&#10;Description automatically generated">
            <a:extLst>
              <a:ext uri="{FF2B5EF4-FFF2-40B4-BE49-F238E27FC236}">
                <a16:creationId xmlns:a16="http://schemas.microsoft.com/office/drawing/2014/main" id="{1EE128C4-03BF-4151-9477-95A463BFDDCF}"/>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ackgroundRemoval t="5516" b="90408" l="18654" r="88462">
                        <a14:foregroundMark x1="25000" y1="25899" x2="24423" y2="25899"/>
                        <a14:foregroundMark x1="18654" y1="19424" x2="18654" y2="19424"/>
                        <a14:foregroundMark x1="21168" y1="6912" x2="20769" y2="6715"/>
                        <a14:foregroundMark x1="20769" y1="6715" x2="20385" y2="6715"/>
                        <a14:foregroundMark x1="26314" y1="6954" x2="26119" y2="6703"/>
                        <a14:foregroundMark x1="27029" y1="7876" x2="26314" y2="6954"/>
                        <a14:foregroundMark x1="39038" y1="88969" x2="39038" y2="88969"/>
                        <a14:foregroundMark x1="41923" y1="89928" x2="41923" y2="89928"/>
                        <a14:foregroundMark x1="42115" y1="90408" x2="42115" y2="90408"/>
                        <a14:foregroundMark x1="26923" y1="18705" x2="26923" y2="18705"/>
                        <a14:foregroundMark x1="28077" y1="17506" x2="28077" y2="17506"/>
                        <a14:foregroundMark x1="27308" y1="20624" x2="27308" y2="20624"/>
                        <a14:foregroundMark x1="27308" y1="20624" x2="27308" y2="20624"/>
                        <a14:foregroundMark x1="26923" y1="19664" x2="26538" y2="18945"/>
                        <a14:foregroundMark x1="25577" y1="17026" x2="25577" y2="17026"/>
                        <a14:foregroundMark x1="23077" y1="16067" x2="23077" y2="16067"/>
                        <a14:foregroundMark x1="22308" y1="15588" x2="23077" y2="17026"/>
                        <a14:foregroundMark x1="25577" y1="19664" x2="25577" y2="19664"/>
                        <a14:foregroundMark x1="25769" y1="20384" x2="25962" y2="22782"/>
                        <a14:foregroundMark x1="26538" y1="21823" x2="27115" y2="22542"/>
                        <a14:foregroundMark x1="23654" y1="20384" x2="26154" y2="24221"/>
                        <a14:foregroundMark x1="25000" y1="23741" x2="29231" y2="18465"/>
                        <a14:foregroundMark x1="23077" y1="17746" x2="29423" y2="16307"/>
                        <a14:backgroundMark x1="25385" y1="7674" x2="25192" y2="6715"/>
                        <a14:backgroundMark x1="23462" y1="8873" x2="23462" y2="8873"/>
                        <a14:backgroundMark x1="22115" y1="11990" x2="22115" y2="11990"/>
                        <a14:backgroundMark x1="22692" y1="11031" x2="30385" y2="11751"/>
                        <a14:backgroundMark x1="26154" y1="8873" x2="17500" y2="12470"/>
                        <a14:backgroundMark x1="30537" y1="13875" x2="34231" y2="14149"/>
                        <a14:backgroundMark x1="25185" y1="13478" x2="27231" y2="13630"/>
                        <a14:backgroundMark x1="18077" y1="12950" x2="25101" y2="13471"/>
                        <a14:backgroundMark x1="24347" y1="14973" x2="22500" y2="14868"/>
                        <a14:backgroundMark x1="30040" y1="15296" x2="29890" y2="15287"/>
                        <a14:backgroundMark x1="30962" y1="15348" x2="30305" y2="15311"/>
                        <a14:backgroundMark x1="22500" y1="14868" x2="19038" y2="15827"/>
                        <a14:backgroundMark x1="22278" y1="17612" x2="22843" y2="18257"/>
                        <a14:backgroundMark x1="25962" y1="10791" x2="25962" y2="10791"/>
                        <a14:backgroundMark x1="27329" y1="24054" x2="27308" y2="23981"/>
                        <a14:backgroundMark x1="26346" y1="6954" x2="26346" y2="6954"/>
                        <a14:backgroundMark x1="25192" y1="6475" x2="20962" y2="6715"/>
                        <a14:backgroundMark x1="24038" y1="6475" x2="26346" y2="6235"/>
                        <a14:backgroundMark x1="27692" y1="5755" x2="27692" y2="5516"/>
                        <a14:backgroundMark x1="27692" y1="6235" x2="27692" y2="6235"/>
                      </a14:backgroundRemoval>
                    </a14:imgEffect>
                  </a14:imgLayer>
                </a14:imgProps>
              </a:ext>
              <a:ext uri="{28A0092B-C50C-407E-A947-70E740481C1C}">
                <a14:useLocalDpi xmlns:a14="http://schemas.microsoft.com/office/drawing/2010/main" val="0"/>
              </a:ext>
            </a:extLst>
          </a:blip>
          <a:srcRect l="9235" r="9235"/>
          <a:stretch/>
        </p:blipFill>
        <p:spPr>
          <a:xfrm>
            <a:off x="7544961" y="922893"/>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spTree>
    <p:custDataLst>
      <p:tags r:id="rId1"/>
    </p:custDataLst>
    <p:extLst>
      <p:ext uri="{BB962C8B-B14F-4D97-AF65-F5344CB8AC3E}">
        <p14:creationId xmlns:p14="http://schemas.microsoft.com/office/powerpoint/2010/main" val="104987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62E2DF2F-5090-4ED1-BC5F-B493BE12F7AE}"/>
              </a:ext>
            </a:extLst>
          </p:cNvPr>
          <p:cNvSpPr>
            <a:spLocks noGrp="1"/>
          </p:cNvSpPr>
          <p:nvPr>
            <p:ph type="body" sz="quarter" idx="10"/>
          </p:nvPr>
        </p:nvSpPr>
        <p:spPr>
          <a:xfrm>
            <a:off x="1195388" y="862013"/>
            <a:ext cx="5446951" cy="5815012"/>
          </a:xfrm>
        </p:spPr>
        <p:txBody>
          <a:bodyPr>
            <a:normAutofit/>
          </a:bodyPr>
          <a:lstStyle/>
          <a:p>
            <a:r>
              <a:rPr lang="en-US" sz="3200" dirty="0"/>
              <a:t>Length tension relationship</a:t>
            </a:r>
          </a:p>
          <a:p>
            <a:pPr lvl="1"/>
            <a:r>
              <a:rPr lang="en-US" sz="2800" dirty="0"/>
              <a:t>Relationship between muscle length and force muscle can produce at that length</a:t>
            </a:r>
          </a:p>
          <a:p>
            <a:pPr lvl="1"/>
            <a:r>
              <a:rPr lang="en-US" sz="2800" dirty="0"/>
              <a:t>A bit into weeds here</a:t>
            </a:r>
          </a:p>
          <a:p>
            <a:pPr lvl="2"/>
            <a:r>
              <a:rPr lang="en-US" sz="2400" dirty="0"/>
              <a:t>As joint is flexed or extended through range</a:t>
            </a:r>
          </a:p>
          <a:p>
            <a:pPr lvl="2"/>
            <a:r>
              <a:rPr lang="en-US" sz="2400" dirty="0"/>
              <a:t>Overlap of actin and myosin contractile proteins changes</a:t>
            </a:r>
          </a:p>
          <a:p>
            <a:pPr lvl="2"/>
            <a:r>
              <a:rPr lang="en-US" sz="2400" dirty="0"/>
              <a:t>Affects potential for development of cross-bridges and muscle force production</a:t>
            </a:r>
          </a:p>
          <a:p>
            <a:pPr lvl="2"/>
            <a:r>
              <a:rPr lang="en-US" sz="2400" dirty="0"/>
              <a:t>At about resting length </a:t>
            </a:r>
            <a:r>
              <a:rPr lang="en-US" sz="2400" b="1" dirty="0"/>
              <a:t>(mid-range of joint position) </a:t>
            </a:r>
            <a:r>
              <a:rPr lang="en-US" sz="2400" dirty="0"/>
              <a:t>highest muscle force production is observed</a:t>
            </a:r>
          </a:p>
          <a:p>
            <a:endParaRPr lang="en-US" sz="3200" dirty="0"/>
          </a:p>
        </p:txBody>
      </p:sp>
      <p:pic>
        <p:nvPicPr>
          <p:cNvPr id="7" name="Picture Placeholder 6" descr="Diagram&#10;&#10;Description automatically generated">
            <a:extLst>
              <a:ext uri="{FF2B5EF4-FFF2-40B4-BE49-F238E27FC236}">
                <a16:creationId xmlns:a16="http://schemas.microsoft.com/office/drawing/2014/main" id="{48C1C385-F2C2-4C95-96F2-1569A08BE340}"/>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419" t="3282" r="1781" b="2874"/>
          <a:stretch/>
        </p:blipFill>
        <p:spPr>
          <a:xfrm>
            <a:off x="6854617" y="1010652"/>
            <a:ext cx="5029067" cy="3906405"/>
          </a:xfrm>
          <a:ln w="3175">
            <a:solidFill>
              <a:schemeClr val="bg1">
                <a:lumMod val="65000"/>
              </a:schemeClr>
            </a:solidFill>
          </a:ln>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spTree>
    <p:custDataLst>
      <p:tags r:id="rId1"/>
    </p:custDataLst>
    <p:extLst>
      <p:ext uri="{BB962C8B-B14F-4D97-AF65-F5344CB8AC3E}">
        <p14:creationId xmlns:p14="http://schemas.microsoft.com/office/powerpoint/2010/main" val="345222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a:xfrm>
            <a:off x="1194603" y="861789"/>
            <a:ext cx="5513483" cy="5814782"/>
          </a:xfrm>
        </p:spPr>
        <p:txBody>
          <a:bodyPr>
            <a:normAutofit/>
          </a:bodyPr>
          <a:lstStyle/>
          <a:p>
            <a:r>
              <a:rPr lang="en-US" sz="3200" dirty="0"/>
              <a:t>15 % Neutral Position Club</a:t>
            </a:r>
          </a:p>
          <a:p>
            <a:pPr lvl="1"/>
            <a:r>
              <a:rPr lang="en-US" sz="2800" dirty="0"/>
              <a:t>100% of time in neutral, mid-range joint positions?</a:t>
            </a:r>
          </a:p>
          <a:p>
            <a:pPr lvl="2"/>
            <a:r>
              <a:rPr lang="en-US" sz="2400" b="1" dirty="0"/>
              <a:t>NO!</a:t>
            </a:r>
          </a:p>
          <a:p>
            <a:pPr lvl="1"/>
            <a:r>
              <a:rPr lang="en-US" sz="2800" dirty="0"/>
              <a:t>But how about 15% more time?</a:t>
            </a:r>
          </a:p>
          <a:p>
            <a:pPr lvl="2"/>
            <a:r>
              <a:rPr lang="en-US" sz="2400" dirty="0"/>
              <a:t>Increase neutral position and support by about 15%</a:t>
            </a:r>
          </a:p>
          <a:p>
            <a:pPr lvl="2"/>
            <a:r>
              <a:rPr lang="en-US" sz="2400" dirty="0"/>
              <a:t>Significantly decrease level of stress into body's tissue</a:t>
            </a:r>
          </a:p>
          <a:p>
            <a:pPr lvl="2"/>
            <a:r>
              <a:rPr lang="en-US" sz="2400" dirty="0"/>
              <a:t>Enhance performance and increase comfort levels</a:t>
            </a:r>
          </a:p>
          <a:p>
            <a:r>
              <a:rPr lang="en-US" sz="3200" dirty="0"/>
              <a:t>We encourage membership in 15% Club!</a:t>
            </a:r>
          </a:p>
          <a:p>
            <a:endParaRPr lang="en-US" sz="3200" dirty="0"/>
          </a:p>
        </p:txBody>
      </p:sp>
      <p:pic>
        <p:nvPicPr>
          <p:cNvPr id="6" name="Picture Placeholder 5" descr="A picture containing light, holding, standing&#10;&#10;Description automatically generated">
            <a:extLst>
              <a:ext uri="{FF2B5EF4-FFF2-40B4-BE49-F238E27FC236}">
                <a16:creationId xmlns:a16="http://schemas.microsoft.com/office/drawing/2014/main" id="{CD7EA695-D3EE-415E-B1B7-5CE5E186CF76}"/>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4941" r="-24941"/>
          <a:stretch/>
        </p:blipFill>
        <p:spPr>
          <a:xfrm>
            <a:off x="6708086" y="1253671"/>
            <a:ext cx="5080000"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spTree>
    <p:custDataLst>
      <p:tags r:id="rId1"/>
    </p:custDataLst>
    <p:extLst>
      <p:ext uri="{BB962C8B-B14F-4D97-AF65-F5344CB8AC3E}">
        <p14:creationId xmlns:p14="http://schemas.microsoft.com/office/powerpoint/2010/main" val="82649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35F3B8-9EC2-4116-9A3D-18A53B2AB54C}"/>
              </a:ext>
            </a:extLst>
          </p:cNvPr>
          <p:cNvSpPr>
            <a:spLocks noGrp="1"/>
          </p:cNvSpPr>
          <p:nvPr>
            <p:ph type="body" sz="quarter" idx="10"/>
          </p:nvPr>
        </p:nvSpPr>
        <p:spPr/>
        <p:txBody>
          <a:bodyPr>
            <a:noAutofit/>
          </a:bodyPr>
          <a:lstStyle/>
          <a:p>
            <a:r>
              <a:rPr lang="en-US" sz="3600" dirty="0"/>
              <a:t>Eliminate?</a:t>
            </a:r>
          </a:p>
          <a:p>
            <a:pPr lvl="1"/>
            <a:r>
              <a:rPr lang="en-US" sz="3200" dirty="0"/>
              <a:t>Physical stress</a:t>
            </a:r>
          </a:p>
          <a:p>
            <a:pPr lvl="2"/>
            <a:r>
              <a:rPr lang="en-US" sz="2800" dirty="0"/>
              <a:t>Too little?</a:t>
            </a:r>
          </a:p>
          <a:p>
            <a:pPr lvl="3"/>
            <a:r>
              <a:rPr lang="en-US" sz="2400" dirty="0"/>
              <a:t>“Don’t use it you will lose it!”</a:t>
            </a:r>
          </a:p>
          <a:p>
            <a:pPr lvl="2"/>
            <a:r>
              <a:rPr lang="en-US" sz="2800" dirty="0"/>
              <a:t>Too much?</a:t>
            </a:r>
          </a:p>
          <a:p>
            <a:pPr lvl="3"/>
            <a:r>
              <a:rPr lang="en-US" sz="2400" dirty="0"/>
              <a:t>Breakdown, especially if inadequate recovery times</a:t>
            </a:r>
          </a:p>
          <a:p>
            <a:pPr lvl="1"/>
            <a:r>
              <a:rPr lang="en-US" sz="3200" dirty="0"/>
              <a:t>Mental stress</a:t>
            </a:r>
          </a:p>
          <a:p>
            <a:pPr lvl="2"/>
            <a:r>
              <a:rPr lang="en-US" sz="2800" dirty="0"/>
              <a:t>Too little?</a:t>
            </a:r>
          </a:p>
          <a:p>
            <a:pPr lvl="3"/>
            <a:r>
              <a:rPr lang="en-US" sz="2400" dirty="0"/>
              <a:t>Not much happen, some stress acts as a motivator</a:t>
            </a:r>
          </a:p>
          <a:p>
            <a:pPr lvl="2"/>
            <a:r>
              <a:rPr lang="en-US" sz="2800" dirty="0"/>
              <a:t>Too much?</a:t>
            </a:r>
          </a:p>
          <a:p>
            <a:pPr lvl="3"/>
            <a:r>
              <a:rPr lang="en-US" sz="2400" dirty="0"/>
              <a:t>Decompensation and dysfunction</a:t>
            </a:r>
          </a:p>
          <a:p>
            <a:endParaRPr lang="en-US" sz="3600" dirty="0"/>
          </a:p>
        </p:txBody>
      </p:sp>
      <p:pic>
        <p:nvPicPr>
          <p:cNvPr id="5" name="Picture 1" descr="L:\Clients\PIC\Images 7-12-11 Original\IMG_8960.JPG">
            <a:extLst>
              <a:ext uri="{FF2B5EF4-FFF2-40B4-BE49-F238E27FC236}">
                <a16:creationId xmlns:a16="http://schemas.microsoft.com/office/drawing/2014/main" id="{CDAF4DF3-F2E9-491D-BF30-0DCF1C46C08C}"/>
              </a:ext>
            </a:extLst>
          </p:cNvPr>
          <p:cNvPicPr>
            <a:picLocks noGrp="1" noChangeAspect="1" noChangeArrowheads="1"/>
          </p:cNvPicPr>
          <p:nvPr>
            <p:ph type="pic" sz="quarter" idx="11"/>
          </p:nvPr>
        </p:nvPicPr>
        <p:blipFill>
          <a:blip r:embed="rId4" cstate="print"/>
          <a:srcRect l="11874" r="11874"/>
          <a:stretch>
            <a:fillRect/>
          </a:stretch>
        </p:blipFill>
        <p:spPr>
          <a:xfrm>
            <a:off x="6453805" y="963371"/>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F539EA79-799C-41E8-8C4B-0ED613C138E3}"/>
              </a:ext>
            </a:extLst>
          </p:cNvPr>
          <p:cNvSpPr>
            <a:spLocks noGrp="1"/>
          </p:cNvSpPr>
          <p:nvPr>
            <p:ph type="body" sz="quarter" idx="12"/>
          </p:nvPr>
        </p:nvSpPr>
        <p:spPr/>
        <p:txBody>
          <a:bodyPr/>
          <a:lstStyle/>
          <a:p>
            <a:r>
              <a:rPr lang="en-US" dirty="0"/>
              <a:t>Ergonomics – What is the Goal?</a:t>
            </a:r>
          </a:p>
        </p:txBody>
      </p:sp>
    </p:spTree>
    <p:custDataLst>
      <p:tags r:id="rId1"/>
    </p:custDataLst>
    <p:extLst>
      <p:ext uri="{BB962C8B-B14F-4D97-AF65-F5344CB8AC3E}">
        <p14:creationId xmlns:p14="http://schemas.microsoft.com/office/powerpoint/2010/main" val="195585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500"/>
                                        <p:tgtEl>
                                          <p:spTgt spid="2">
                                            <p:txEl>
                                              <p:pRg st="7" end="7"/>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fade">
                                      <p:cBhvr>
                                        <p:cTn id="46" dur="500"/>
                                        <p:tgtEl>
                                          <p:spTgt spid="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fade">
                                      <p:cBhvr>
                                        <p:cTn id="51" dur="500"/>
                                        <p:tgtEl>
                                          <p:spTgt spid="2">
                                            <p:txEl>
                                              <p:pRg st="9" end="9"/>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txEl>
                                              <p:pRg st="10" end="10"/>
                                            </p:txEl>
                                          </p:spTgt>
                                        </p:tgtEl>
                                        <p:attrNameLst>
                                          <p:attrName>style.visibility</p:attrName>
                                        </p:attrNameLst>
                                      </p:cBhvr>
                                      <p:to>
                                        <p:strVal val="visible"/>
                                      </p:to>
                                    </p:set>
                                    <p:animEffect transition="in" filter="fade">
                                      <p:cBhvr>
                                        <p:cTn id="5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a:xfrm>
            <a:off x="1194603" y="861789"/>
            <a:ext cx="5952155" cy="5747558"/>
          </a:xfrm>
        </p:spPr>
        <p:txBody>
          <a:bodyPr>
            <a:normAutofit lnSpcReduction="10000"/>
          </a:bodyPr>
          <a:lstStyle/>
          <a:p>
            <a:r>
              <a:rPr lang="en-US" dirty="0"/>
              <a:t>Seated </a:t>
            </a:r>
          </a:p>
          <a:p>
            <a:pPr lvl="1"/>
            <a:r>
              <a:rPr lang="en-US" dirty="0"/>
              <a:t>Inadequate seated support</a:t>
            </a:r>
          </a:p>
          <a:p>
            <a:pPr lvl="2"/>
            <a:r>
              <a:rPr lang="en-US" dirty="0"/>
              <a:t>Compression of soft tissues</a:t>
            </a:r>
          </a:p>
          <a:p>
            <a:pPr lvl="2"/>
            <a:r>
              <a:rPr lang="en-US" dirty="0"/>
              <a:t>Decrease in blood flow and circulation</a:t>
            </a:r>
          </a:p>
          <a:p>
            <a:pPr lvl="1"/>
            <a:r>
              <a:rPr lang="en-US" dirty="0"/>
              <a:t>Well supported seated posture quickly becomes uncomfortable</a:t>
            </a:r>
          </a:p>
          <a:p>
            <a:pPr lvl="2"/>
            <a:r>
              <a:rPr lang="en-US" dirty="0"/>
              <a:t>How long sit in one position before body gives signal to move?</a:t>
            </a:r>
          </a:p>
          <a:p>
            <a:r>
              <a:rPr lang="en-US" dirty="0"/>
              <a:t>Limbs</a:t>
            </a:r>
          </a:p>
          <a:p>
            <a:pPr lvl="1"/>
            <a:r>
              <a:rPr lang="en-US" dirty="0"/>
              <a:t>Removes strain of weight bearing</a:t>
            </a:r>
          </a:p>
          <a:p>
            <a:pPr lvl="1"/>
            <a:r>
              <a:rPr lang="en-US" dirty="0"/>
              <a:t>Unload neck, shoulders and back</a:t>
            </a:r>
          </a:p>
          <a:p>
            <a:r>
              <a:rPr lang="en-US" dirty="0"/>
              <a:t>Standing</a:t>
            </a:r>
          </a:p>
          <a:p>
            <a:pPr lvl="1"/>
            <a:r>
              <a:rPr lang="en-US" dirty="0"/>
              <a:t>For extended periods not desired</a:t>
            </a:r>
          </a:p>
          <a:p>
            <a:pPr lvl="2"/>
            <a:r>
              <a:rPr lang="en-US" dirty="0"/>
              <a:t>Joint compression</a:t>
            </a:r>
          </a:p>
          <a:p>
            <a:pPr lvl="2"/>
            <a:r>
              <a:rPr lang="en-US" dirty="0"/>
              <a:t>Fluid tends to pool in lower extremities</a:t>
            </a:r>
          </a:p>
          <a:p>
            <a:pPr lvl="2"/>
            <a:endParaRPr lang="en-US" dirty="0"/>
          </a:p>
          <a:p>
            <a:pPr lvl="3"/>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Neutral Position and Support</a:t>
            </a:r>
          </a:p>
          <a:p>
            <a:endParaRPr lang="en-US" dirty="0"/>
          </a:p>
        </p:txBody>
      </p:sp>
      <p:pic>
        <p:nvPicPr>
          <p:cNvPr id="9" name="Picture 8" descr="A person sitting at a desk in front of a computer&#10;&#10;Description automatically generated">
            <a:extLst>
              <a:ext uri="{FF2B5EF4-FFF2-40B4-BE49-F238E27FC236}">
                <a16:creationId xmlns:a16="http://schemas.microsoft.com/office/drawing/2014/main" id="{F16E5ACA-4C21-48DD-891C-839A48323EB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28070" r="54210"/>
          <a:stretch/>
        </p:blipFill>
        <p:spPr>
          <a:xfrm>
            <a:off x="7146758" y="1042740"/>
            <a:ext cx="2534653" cy="2239672"/>
          </a:xfrm>
          <a:prstGeom prst="rect">
            <a:avLst/>
          </a:prstGeom>
          <a:ln>
            <a:noFill/>
          </a:ln>
          <a:effectLst>
            <a:outerShdw blurRad="292100" dist="139700" dir="2700000" algn="tl" rotWithShape="0">
              <a:srgbClr val="333333">
                <a:alpha val="65000"/>
              </a:srgbClr>
            </a:outerShdw>
          </a:effectLst>
        </p:spPr>
      </p:pic>
      <p:pic>
        <p:nvPicPr>
          <p:cNvPr id="11" name="Picture 10" descr="A person sitting on a table&#10;&#10;Description automatically generated">
            <a:extLst>
              <a:ext uri="{FF2B5EF4-FFF2-40B4-BE49-F238E27FC236}">
                <a16:creationId xmlns:a16="http://schemas.microsoft.com/office/drawing/2014/main" id="{F47DD323-4F73-415D-9954-F6131CE16AFB}"/>
              </a:ext>
            </a:extLst>
          </p:cNvPr>
          <p:cNvPicPr>
            <a:picLocks noChangeAspect="1"/>
          </p:cNvPicPr>
          <p:nvPr/>
        </p:nvPicPr>
        <p:blipFill rotWithShape="1">
          <a:blip r:embed="rId6">
            <a:extLst>
              <a:ext uri="{28A0092B-C50C-407E-A947-70E740481C1C}">
                <a14:useLocalDpi xmlns:a14="http://schemas.microsoft.com/office/drawing/2010/main" val="0"/>
              </a:ext>
            </a:extLst>
          </a:blip>
          <a:srcRect l="14735" t="9492" r="16891"/>
          <a:stretch/>
        </p:blipFill>
        <p:spPr>
          <a:xfrm>
            <a:off x="7190874" y="3575588"/>
            <a:ext cx="2534653" cy="2516401"/>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indoor, person, food, person&#10;&#10;Description automatically generated">
            <a:extLst>
              <a:ext uri="{FF2B5EF4-FFF2-40B4-BE49-F238E27FC236}">
                <a16:creationId xmlns:a16="http://schemas.microsoft.com/office/drawing/2014/main" id="{0FBEE77B-268D-4EBD-9BE9-F3BF4BEFE2F6}"/>
              </a:ext>
            </a:extLst>
          </p:cNvPr>
          <p:cNvPicPr>
            <a:picLocks noChangeAspect="1"/>
          </p:cNvPicPr>
          <p:nvPr/>
        </p:nvPicPr>
        <p:blipFill rotWithShape="1">
          <a:blip r:embed="rId7">
            <a:extLst>
              <a:ext uri="{28A0092B-C50C-407E-A947-70E740481C1C}">
                <a14:useLocalDpi xmlns:a14="http://schemas.microsoft.com/office/drawing/2010/main" val="0"/>
              </a:ext>
            </a:extLst>
          </a:blip>
          <a:srcRect l="45851" t="-1" r="28646" b="-1472"/>
          <a:stretch/>
        </p:blipFill>
        <p:spPr>
          <a:xfrm>
            <a:off x="9950115" y="1052018"/>
            <a:ext cx="1732548" cy="5150736"/>
          </a:xfrm>
          <a:prstGeom prst="rect">
            <a:avLst/>
          </a:prstGeom>
          <a:ln>
            <a:noFill/>
          </a:ln>
          <a:effectLst>
            <a:outerShdw blurRad="292100" dist="139700" dir="2700000" algn="tl" rotWithShape="0">
              <a:srgbClr val="333333">
                <a:alpha val="65000"/>
              </a:srgbClr>
            </a:outerShdw>
          </a:effectLst>
        </p:spPr>
      </p:pic>
      <p:sp>
        <p:nvSpPr>
          <p:cNvPr id="16" name="Text Placeholder 1">
            <a:extLst>
              <a:ext uri="{FF2B5EF4-FFF2-40B4-BE49-F238E27FC236}">
                <a16:creationId xmlns:a16="http://schemas.microsoft.com/office/drawing/2014/main" id="{37DF4C5C-EE11-427A-8DFC-529288AF91BF}"/>
              </a:ext>
            </a:extLst>
          </p:cNvPr>
          <p:cNvSpPr txBox="1">
            <a:spLocks/>
          </p:cNvSpPr>
          <p:nvPr/>
        </p:nvSpPr>
        <p:spPr>
          <a:xfrm>
            <a:off x="1194603" y="4088497"/>
            <a:ext cx="5952155" cy="1135453"/>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spTree>
    <p:custDataLst>
      <p:tags r:id="rId1"/>
    </p:custDataLst>
    <p:extLst>
      <p:ext uri="{BB962C8B-B14F-4D97-AF65-F5344CB8AC3E}">
        <p14:creationId xmlns:p14="http://schemas.microsoft.com/office/powerpoint/2010/main" val="138859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txEl>
                                              <p:pRg st="10" end="10"/>
                                            </p:txEl>
                                          </p:spTgt>
                                        </p:tgtEl>
                                        <p:attrNameLst>
                                          <p:attrName>style.visibility</p:attrName>
                                        </p:attrNameLst>
                                      </p:cBhvr>
                                      <p:to>
                                        <p:strVal val="visible"/>
                                      </p:to>
                                    </p:set>
                                    <p:animEffect transition="in" filter="fade">
                                      <p:cBhvr>
                                        <p:cTn id="60" dur="500"/>
                                        <p:tgtEl>
                                          <p:spTgt spid="2">
                                            <p:txEl>
                                              <p:pRg st="10" end="10"/>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animEffect transition="in" filter="fade">
                                      <p:cBhvr>
                                        <p:cTn id="63" dur="500"/>
                                        <p:tgtEl>
                                          <p:spTgt spid="2">
                                            <p:txEl>
                                              <p:pRg st="11" end="11"/>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
                                            <p:txEl>
                                              <p:pRg st="12" end="12"/>
                                            </p:txEl>
                                          </p:spTgt>
                                        </p:tgtEl>
                                        <p:attrNameLst>
                                          <p:attrName>style.visibility</p:attrName>
                                        </p:attrNameLst>
                                      </p:cBhvr>
                                      <p:to>
                                        <p:strVal val="visible"/>
                                      </p:to>
                                    </p:set>
                                    <p:animEffect transition="in" filter="fade">
                                      <p:cBhvr>
                                        <p:cTn id="66" dur="500"/>
                                        <p:tgtEl>
                                          <p:spTgt spid="2">
                                            <p:txEl>
                                              <p:pRg st="12" end="1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nodePh="1">
                                  <p:stCondLst>
                                    <p:cond delay="0"/>
                                  </p:stCondLst>
                                  <p:endCondLst>
                                    <p:cond evt="begin" delay="0">
                                      <p:tn val="69"/>
                                    </p:cond>
                                  </p:end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a:xfrm>
            <a:off x="1079501" y="861789"/>
            <a:ext cx="4006849" cy="5814782"/>
          </a:xfrm>
        </p:spPr>
        <p:txBody>
          <a:bodyPr/>
          <a:lstStyle/>
          <a:p>
            <a:r>
              <a:rPr lang="en-US" dirty="0"/>
              <a:t>Neutral Position and Support Ergonomics Principle</a:t>
            </a:r>
          </a:p>
          <a:p>
            <a:pPr lvl="1"/>
            <a:r>
              <a:rPr lang="en-US" dirty="0"/>
              <a:t>Very large part of ergonomics analysis and intervention process</a:t>
            </a:r>
          </a:p>
          <a:p>
            <a:pPr lvl="3"/>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a:t>Promote Neutral Position and Support</a:t>
            </a:r>
          </a:p>
          <a:p>
            <a:endParaRPr lang="en-US" dirty="0"/>
          </a:p>
        </p:txBody>
      </p:sp>
      <p:sp>
        <p:nvSpPr>
          <p:cNvPr id="16" name="Text Placeholder 1">
            <a:extLst>
              <a:ext uri="{FF2B5EF4-FFF2-40B4-BE49-F238E27FC236}">
                <a16:creationId xmlns:a16="http://schemas.microsoft.com/office/drawing/2014/main" id="{37DF4C5C-EE11-427A-8DFC-529288AF91BF}"/>
              </a:ext>
            </a:extLst>
          </p:cNvPr>
          <p:cNvSpPr txBox="1">
            <a:spLocks/>
          </p:cNvSpPr>
          <p:nvPr/>
        </p:nvSpPr>
        <p:spPr>
          <a:xfrm>
            <a:off x="1194603" y="4088497"/>
            <a:ext cx="5952155" cy="1135453"/>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pic>
        <p:nvPicPr>
          <p:cNvPr id="21" name="Picture 20">
            <a:extLst>
              <a:ext uri="{FF2B5EF4-FFF2-40B4-BE49-F238E27FC236}">
                <a16:creationId xmlns:a16="http://schemas.microsoft.com/office/drawing/2014/main" id="{5E31535C-3463-41A8-854A-65E329B45974}"/>
              </a:ext>
            </a:extLst>
          </p:cNvPr>
          <p:cNvPicPr>
            <a:picLocks noChangeAspect="1"/>
          </p:cNvPicPr>
          <p:nvPr/>
        </p:nvPicPr>
        <p:blipFill>
          <a:blip r:embed="rId4"/>
          <a:stretch>
            <a:fillRect/>
          </a:stretch>
        </p:blipFill>
        <p:spPr>
          <a:xfrm>
            <a:off x="5379681" y="501978"/>
            <a:ext cx="2974723" cy="7173037"/>
          </a:xfrm>
          <a:prstGeom prst="rect">
            <a:avLst/>
          </a:prstGeom>
        </p:spPr>
      </p:pic>
      <p:pic>
        <p:nvPicPr>
          <p:cNvPr id="3" name="Picture 2">
            <a:extLst>
              <a:ext uri="{FF2B5EF4-FFF2-40B4-BE49-F238E27FC236}">
                <a16:creationId xmlns:a16="http://schemas.microsoft.com/office/drawing/2014/main" id="{0387528B-94A1-4B65-BCED-0FE53726ACAC}"/>
              </a:ext>
            </a:extLst>
          </p:cNvPr>
          <p:cNvPicPr>
            <a:picLocks noChangeAspect="1"/>
          </p:cNvPicPr>
          <p:nvPr/>
        </p:nvPicPr>
        <p:blipFill>
          <a:blip r:embed="rId5"/>
          <a:stretch>
            <a:fillRect/>
          </a:stretch>
        </p:blipFill>
        <p:spPr>
          <a:xfrm>
            <a:off x="7764313" y="697397"/>
            <a:ext cx="6102625" cy="6017274"/>
          </a:xfrm>
          <a:prstGeom prst="rect">
            <a:avLst/>
          </a:prstGeom>
        </p:spPr>
      </p:pic>
    </p:spTree>
    <p:custDataLst>
      <p:tags r:id="rId1"/>
    </p:custDataLst>
    <p:extLst>
      <p:ext uri="{BB962C8B-B14F-4D97-AF65-F5344CB8AC3E}">
        <p14:creationId xmlns:p14="http://schemas.microsoft.com/office/powerpoint/2010/main" val="20604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194603" y="861789"/>
            <a:ext cx="5711021" cy="5814782"/>
          </a:xfrm>
        </p:spPr>
        <p:txBody>
          <a:bodyPr/>
          <a:lstStyle/>
          <a:p>
            <a:r>
              <a:rPr lang="en-US" dirty="0"/>
              <a:t>Stand or Walk?</a:t>
            </a:r>
          </a:p>
          <a:p>
            <a:pPr lvl="1"/>
            <a:r>
              <a:rPr lang="en-US" dirty="0"/>
              <a:t>Most people have carried backpack</a:t>
            </a:r>
          </a:p>
          <a:p>
            <a:pPr lvl="1"/>
            <a:r>
              <a:rPr lang="en-US" dirty="0"/>
              <a:t>Group of friends going for a hike</a:t>
            </a:r>
          </a:p>
          <a:p>
            <a:pPr lvl="2"/>
            <a:r>
              <a:rPr lang="en-US" dirty="0"/>
              <a:t>Backpack weighs 30#</a:t>
            </a:r>
          </a:p>
          <a:p>
            <a:r>
              <a:rPr lang="en-US" dirty="0"/>
              <a:t>What would YOU rather do?</a:t>
            </a:r>
          </a:p>
          <a:p>
            <a:pPr lvl="1"/>
            <a:r>
              <a:rPr lang="en-US" dirty="0"/>
              <a:t>Stand in one place for next 20 minutes OR</a:t>
            </a:r>
          </a:p>
          <a:p>
            <a:pPr lvl="1"/>
            <a:r>
              <a:rPr lang="en-US" dirty="0"/>
              <a:t>Take backpack and start to walk </a:t>
            </a:r>
          </a:p>
          <a:p>
            <a:pPr lvl="1"/>
            <a:r>
              <a:rPr lang="en-US" dirty="0"/>
              <a:t>To a person, everyone agrees it is much better to walk – not to stand!</a:t>
            </a:r>
          </a:p>
          <a:p>
            <a:r>
              <a:rPr lang="en-US" dirty="0"/>
              <a:t>Movement is superior to sustained position</a:t>
            </a:r>
          </a:p>
          <a:p>
            <a:pPr lvl="1"/>
            <a:r>
              <a:rPr lang="en-US" dirty="0"/>
              <a:t>Need to move to be comfortable!</a:t>
            </a:r>
          </a:p>
          <a:p>
            <a:pPr lvl="1"/>
            <a:r>
              <a:rPr lang="en-US" dirty="0"/>
              <a:t>Why is this the case?</a:t>
            </a:r>
          </a:p>
        </p:txBody>
      </p:sp>
      <p:pic>
        <p:nvPicPr>
          <p:cNvPr id="12" name="Picture Placeholder 11" descr="A group of people posing for the camera&#10;&#10;Description automatically generated">
            <a:extLst>
              <a:ext uri="{FF2B5EF4-FFF2-40B4-BE49-F238E27FC236}">
                <a16:creationId xmlns:a16="http://schemas.microsoft.com/office/drawing/2014/main" id="{7A633D47-6C72-4A76-823A-191B75A71036}"/>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005" b="1142"/>
          <a:stretch/>
        </p:blipFill>
        <p:spPr>
          <a:xfrm>
            <a:off x="6845465" y="974557"/>
            <a:ext cx="5043488" cy="4018547"/>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Dynamic Physical Movement</a:t>
            </a:r>
          </a:p>
        </p:txBody>
      </p:sp>
    </p:spTree>
    <p:custDataLst>
      <p:tags r:id="rId1"/>
    </p:custDataLst>
    <p:extLst>
      <p:ext uri="{BB962C8B-B14F-4D97-AF65-F5344CB8AC3E}">
        <p14:creationId xmlns:p14="http://schemas.microsoft.com/office/powerpoint/2010/main" val="272607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500"/>
                                        <p:tgtEl>
                                          <p:spTgt spid="9">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fade">
                                      <p:cBhvr>
                                        <p:cTn id="36" dur="500"/>
                                        <p:tgtEl>
                                          <p:spTgt spid="9">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animEffect transition="in" filter="fade">
                                      <p:cBhvr>
                                        <p:cTn id="41" dur="500"/>
                                        <p:tgtEl>
                                          <p:spTgt spid="9">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xEl>
                                              <p:pRg st="8" end="8"/>
                                            </p:txEl>
                                          </p:spTgt>
                                        </p:tgtEl>
                                        <p:attrNameLst>
                                          <p:attrName>style.visibility</p:attrName>
                                        </p:attrNameLst>
                                      </p:cBhvr>
                                      <p:to>
                                        <p:strVal val="visible"/>
                                      </p:to>
                                    </p:set>
                                    <p:animEffect transition="in" filter="fade">
                                      <p:cBhvr>
                                        <p:cTn id="46" dur="500"/>
                                        <p:tgtEl>
                                          <p:spTgt spid="9">
                                            <p:txEl>
                                              <p:pRg st="8" end="8"/>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Effect transition="in" filter="fade">
                                      <p:cBhvr>
                                        <p:cTn id="49" dur="500"/>
                                        <p:tgtEl>
                                          <p:spTgt spid="9">
                                            <p:txEl>
                                              <p:pRg st="9" end="9"/>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xEl>
                                              <p:pRg st="10" end="10"/>
                                            </p:txEl>
                                          </p:spTgt>
                                        </p:tgtEl>
                                        <p:attrNameLst>
                                          <p:attrName>style.visibility</p:attrName>
                                        </p:attrNameLst>
                                      </p:cBhvr>
                                      <p:to>
                                        <p:strVal val="visible"/>
                                      </p:to>
                                    </p:set>
                                    <p:animEffect transition="in" filter="fade">
                                      <p:cBhvr>
                                        <p:cTn id="5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sz="3200" dirty="0"/>
              <a:t>Work Physiology</a:t>
            </a:r>
          </a:p>
          <a:p>
            <a:pPr lvl="1"/>
            <a:r>
              <a:rPr lang="en-US" sz="2800" dirty="0"/>
              <a:t>Metabolism</a:t>
            </a:r>
          </a:p>
          <a:p>
            <a:r>
              <a:rPr lang="en-US" sz="3200" dirty="0"/>
              <a:t>Blood flow</a:t>
            </a:r>
          </a:p>
          <a:p>
            <a:pPr lvl="1"/>
            <a:r>
              <a:rPr lang="en-US" sz="2800" dirty="0"/>
              <a:t>Glucose and oxygen stored in  small quantities in muscle tissue</a:t>
            </a:r>
          </a:p>
          <a:p>
            <a:r>
              <a:rPr lang="en-US" sz="3200" dirty="0"/>
              <a:t>To sustain performance</a:t>
            </a:r>
          </a:p>
          <a:p>
            <a:pPr lvl="1"/>
            <a:r>
              <a:rPr lang="en-US" sz="2800" dirty="0"/>
              <a:t>Provide additional quantities</a:t>
            </a:r>
          </a:p>
          <a:p>
            <a:pPr lvl="2"/>
            <a:r>
              <a:rPr lang="en-US" sz="2400" dirty="0"/>
              <a:t>Oxygen</a:t>
            </a:r>
          </a:p>
          <a:p>
            <a:pPr lvl="2"/>
            <a:r>
              <a:rPr lang="en-US" sz="2400" dirty="0"/>
              <a:t>Nutrients</a:t>
            </a:r>
          </a:p>
          <a:p>
            <a:pPr lvl="1"/>
            <a:r>
              <a:rPr lang="en-US" sz="2800" dirty="0"/>
              <a:t>Remove metabolites</a:t>
            </a:r>
          </a:p>
          <a:p>
            <a:endParaRPr lang="en-US" sz="3200"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Dynamic Physical Movement</a:t>
            </a:r>
          </a:p>
        </p:txBody>
      </p:sp>
      <p:pic>
        <p:nvPicPr>
          <p:cNvPr id="13" name="Picture Placeholder 12">
            <a:extLst>
              <a:ext uri="{FF2B5EF4-FFF2-40B4-BE49-F238E27FC236}">
                <a16:creationId xmlns:a16="http://schemas.microsoft.com/office/drawing/2014/main" id="{8747E8B6-8C49-43B4-B1B2-00F02BAECE0D}"/>
              </a:ext>
            </a:extLst>
          </p:cNvPr>
          <p:cNvPicPr>
            <a:picLocks noGrp="1" noChangeAspect="1"/>
          </p:cNvPicPr>
          <p:nvPr>
            <p:ph type="pic" sz="quarter" idx="11"/>
          </p:nvPr>
        </p:nvPicPr>
        <p:blipFill rotWithShape="1">
          <a:blip r:embed="rId4"/>
          <a:srcRect l="-21666" r="-21666"/>
          <a:stretch/>
        </p:blipFill>
        <p:spPr>
          <a:prstGeom prst="rect">
            <a:avLst/>
          </a:prstGeom>
        </p:spPr>
      </p:pic>
    </p:spTree>
    <p:custDataLst>
      <p:tags r:id="rId1"/>
    </p:custDataLst>
    <p:extLst>
      <p:ext uri="{BB962C8B-B14F-4D97-AF65-F5344CB8AC3E}">
        <p14:creationId xmlns:p14="http://schemas.microsoft.com/office/powerpoint/2010/main" val="124450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500"/>
                                        <p:tgtEl>
                                          <p:spTgt spid="9">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500"/>
                                        <p:tgtEl>
                                          <p:spTgt spid="9">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500"/>
                                        <p:tgtEl>
                                          <p:spTgt spid="9">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0A391C-169B-41FA-8573-178EBCBA2BAA}"/>
              </a:ext>
            </a:extLst>
          </p:cNvPr>
          <p:cNvSpPr>
            <a:spLocks noGrp="1"/>
          </p:cNvSpPr>
          <p:nvPr>
            <p:ph type="body" sz="quarter" idx="10"/>
          </p:nvPr>
        </p:nvSpPr>
        <p:spPr/>
        <p:txBody>
          <a:bodyPr/>
          <a:lstStyle/>
          <a:p>
            <a:r>
              <a:rPr lang="en-US" dirty="0"/>
              <a:t>Muscle contraction types</a:t>
            </a:r>
          </a:p>
          <a:p>
            <a:pPr lvl="0"/>
            <a:r>
              <a:rPr lang="en-US" dirty="0"/>
              <a:t>Static (isometric)</a:t>
            </a:r>
          </a:p>
          <a:p>
            <a:pPr lvl="1"/>
            <a:r>
              <a:rPr lang="en-US" dirty="0"/>
              <a:t>Blood vessel compression</a:t>
            </a:r>
          </a:p>
          <a:p>
            <a:pPr lvl="1"/>
            <a:r>
              <a:rPr lang="en-US" dirty="0"/>
              <a:t>Essentially occluded at 60% of maximum voluntary isometric contraction (MVIC)</a:t>
            </a:r>
          </a:p>
          <a:p>
            <a:pPr lvl="1"/>
            <a:r>
              <a:rPr lang="en-US" dirty="0"/>
              <a:t>Sustained force levels</a:t>
            </a:r>
          </a:p>
          <a:p>
            <a:pPr lvl="2"/>
            <a:r>
              <a:rPr lang="en-US" dirty="0"/>
              <a:t>Maximal (100%) &lt; 10 seconds</a:t>
            </a:r>
          </a:p>
          <a:p>
            <a:pPr lvl="2"/>
            <a:r>
              <a:rPr lang="en-US" dirty="0"/>
              <a:t>Moderate (40 to 60%) &lt; 60 seconds</a:t>
            </a:r>
          </a:p>
          <a:p>
            <a:pPr lvl="2"/>
            <a:r>
              <a:rPr lang="en-US" dirty="0"/>
              <a:t>Slight (5 to 15%) &lt; 240 seconds</a:t>
            </a:r>
          </a:p>
          <a:p>
            <a:r>
              <a:rPr lang="en-US" dirty="0"/>
              <a:t>Dynamic</a:t>
            </a:r>
          </a:p>
          <a:p>
            <a:pPr lvl="1"/>
            <a:r>
              <a:rPr lang="en-US" dirty="0"/>
              <a:t>Muscle contracts and relaxes</a:t>
            </a:r>
          </a:p>
          <a:p>
            <a:pPr lvl="1"/>
            <a:r>
              <a:rPr lang="en-US" dirty="0"/>
              <a:t>Promotes blood flow </a:t>
            </a:r>
          </a:p>
          <a:p>
            <a:endParaRPr lang="en-US" dirty="0"/>
          </a:p>
        </p:txBody>
      </p:sp>
      <p:sp>
        <p:nvSpPr>
          <p:cNvPr id="10" name="Picture Placeholder 9">
            <a:extLst>
              <a:ext uri="{FF2B5EF4-FFF2-40B4-BE49-F238E27FC236}">
                <a16:creationId xmlns:a16="http://schemas.microsoft.com/office/drawing/2014/main" id="{AC4C2C25-88C5-4310-B7B5-8C0C71A0613F}"/>
              </a:ext>
            </a:extLst>
          </p:cNvPr>
          <p:cNvSpPr>
            <a:spLocks noGrp="1"/>
          </p:cNvSpPr>
          <p:nvPr>
            <p:ph type="pic" sz="quarter" idx="11"/>
          </p:nvPr>
        </p:nvSpPr>
        <p:spPr/>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Dynamic Physical Movement</a:t>
            </a:r>
          </a:p>
        </p:txBody>
      </p:sp>
      <p:pic>
        <p:nvPicPr>
          <p:cNvPr id="8" name="Picture 2" descr="muscle1">
            <a:extLst>
              <a:ext uri="{FF2B5EF4-FFF2-40B4-BE49-F238E27FC236}">
                <a16:creationId xmlns:a16="http://schemas.microsoft.com/office/drawing/2014/main" id="{55772D02-7366-46F5-8417-BD6F9740A724}"/>
              </a:ext>
            </a:extLst>
          </p:cNvPr>
          <p:cNvPicPr>
            <a:picLocks noChangeAspect="1" noChangeArrowheads="1"/>
          </p:cNvPicPr>
          <p:nvPr/>
        </p:nvPicPr>
        <p:blipFill>
          <a:blip r:embed="rId4" cstate="print"/>
          <a:srcRect/>
          <a:stretch>
            <a:fillRect/>
          </a:stretch>
        </p:blipFill>
        <p:spPr bwMode="auto">
          <a:xfrm>
            <a:off x="6599319" y="1046123"/>
            <a:ext cx="5029200" cy="1609766"/>
          </a:xfrm>
          <a:prstGeom prst="rect">
            <a:avLst/>
          </a:prstGeom>
          <a:ln>
            <a:noFill/>
          </a:ln>
          <a:effectLst>
            <a:outerShdw blurRad="292100" dist="139700" dir="2700000" algn="tl" rotWithShape="0">
              <a:srgbClr val="333333">
                <a:alpha val="65000"/>
              </a:srgbClr>
            </a:outerShdw>
          </a:effectLst>
        </p:spPr>
      </p:pic>
      <p:pic>
        <p:nvPicPr>
          <p:cNvPr id="11" name="Picture 3" descr="muscle2">
            <a:extLst>
              <a:ext uri="{FF2B5EF4-FFF2-40B4-BE49-F238E27FC236}">
                <a16:creationId xmlns:a16="http://schemas.microsoft.com/office/drawing/2014/main" id="{4B1B55B4-B211-410F-AA0C-6BB6E2467BB3}"/>
              </a:ext>
            </a:extLst>
          </p:cNvPr>
          <p:cNvPicPr>
            <a:picLocks noChangeAspect="1" noChangeArrowheads="1"/>
          </p:cNvPicPr>
          <p:nvPr/>
        </p:nvPicPr>
        <p:blipFill>
          <a:blip r:embed="rId5" cstate="print"/>
          <a:srcRect/>
          <a:stretch>
            <a:fillRect/>
          </a:stretch>
        </p:blipFill>
        <p:spPr bwMode="auto">
          <a:xfrm>
            <a:off x="6509084" y="2655889"/>
            <a:ext cx="5029200" cy="35841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064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38111F-D433-4FA4-9419-319DF6E58ABF}"/>
              </a:ext>
            </a:extLst>
          </p:cNvPr>
          <p:cNvSpPr>
            <a:spLocks noGrp="1"/>
          </p:cNvSpPr>
          <p:nvPr>
            <p:ph type="body" sz="quarter" idx="10"/>
          </p:nvPr>
        </p:nvSpPr>
        <p:spPr>
          <a:xfrm>
            <a:off x="1194603" y="861789"/>
            <a:ext cx="5129079" cy="5193954"/>
          </a:xfrm>
        </p:spPr>
        <p:txBody>
          <a:bodyPr>
            <a:normAutofit/>
          </a:bodyPr>
          <a:lstStyle/>
          <a:p>
            <a:r>
              <a:rPr lang="en-US" dirty="0"/>
              <a:t>Sustained Position</a:t>
            </a:r>
          </a:p>
          <a:p>
            <a:pPr lvl="1"/>
            <a:r>
              <a:rPr lang="en-US" dirty="0"/>
              <a:t>Metabolic fatigue occurs as result of sustained position</a:t>
            </a:r>
          </a:p>
          <a:p>
            <a:pPr lvl="1"/>
            <a:r>
              <a:rPr lang="en-US" dirty="0"/>
              <a:t>Blood flow volume and rate of flow decreases</a:t>
            </a:r>
          </a:p>
          <a:p>
            <a:pPr lvl="1"/>
            <a:r>
              <a:rPr lang="en-US" dirty="0"/>
              <a:t>Pooling of fluid in extremities</a:t>
            </a:r>
          </a:p>
          <a:p>
            <a:r>
              <a:rPr lang="en-US" dirty="0"/>
              <a:t>Awkward positions </a:t>
            </a:r>
          </a:p>
          <a:p>
            <a:pPr lvl="1"/>
            <a:r>
              <a:rPr lang="en-US" dirty="0"/>
              <a:t>Muscular contractions required to maintain position</a:t>
            </a:r>
          </a:p>
          <a:p>
            <a:pPr lvl="1"/>
            <a:r>
              <a:rPr lang="en-US" dirty="0"/>
              <a:t>Potential decrease in blood flow</a:t>
            </a:r>
          </a:p>
          <a:p>
            <a:pPr lvl="2"/>
            <a:r>
              <a:rPr lang="en-US" dirty="0"/>
              <a:t>Internal impingement</a:t>
            </a:r>
          </a:p>
          <a:p>
            <a:pPr lvl="2"/>
            <a:r>
              <a:rPr lang="en-US" dirty="0"/>
              <a:t>External contact stress</a:t>
            </a:r>
          </a:p>
          <a:p>
            <a:pPr lvl="1"/>
            <a:endParaRPr lang="en-US" dirty="0"/>
          </a:p>
          <a:p>
            <a:pPr lvl="1"/>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Dynamic Physical Movement</a:t>
            </a:r>
          </a:p>
        </p:txBody>
      </p:sp>
      <p:pic>
        <p:nvPicPr>
          <p:cNvPr id="14" name="Picture 13" descr="A picture containing person, indoor, preparing, person&#10;&#10;Description automatically generated">
            <a:extLst>
              <a:ext uri="{FF2B5EF4-FFF2-40B4-BE49-F238E27FC236}">
                <a16:creationId xmlns:a16="http://schemas.microsoft.com/office/drawing/2014/main" id="{4FF2E9C2-4887-4338-8881-18D0DACE0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9572" y="3477582"/>
            <a:ext cx="4263073" cy="2790871"/>
          </a:xfrm>
          <a:prstGeom prst="rect">
            <a:avLst/>
          </a:prstGeom>
          <a:ln>
            <a:noFill/>
          </a:ln>
          <a:effectLst>
            <a:outerShdw blurRad="292100" dist="139700" dir="2700000" algn="tl" rotWithShape="0">
              <a:srgbClr val="333333">
                <a:alpha val="65000"/>
              </a:srgbClr>
            </a:outerShdw>
          </a:effectLst>
        </p:spPr>
      </p:pic>
      <p:pic>
        <p:nvPicPr>
          <p:cNvPr id="16" name="Picture 15" descr="A person preparing food in a store&#10;&#10;Description automatically generated">
            <a:extLst>
              <a:ext uri="{FF2B5EF4-FFF2-40B4-BE49-F238E27FC236}">
                <a16:creationId xmlns:a16="http://schemas.microsoft.com/office/drawing/2014/main" id="{950DE961-C41A-4221-B128-32428505E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572" y="896850"/>
            <a:ext cx="4263073" cy="241183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4450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sz="3200" dirty="0"/>
              <a:t>Movement/activity</a:t>
            </a:r>
          </a:p>
          <a:p>
            <a:pPr lvl="1"/>
            <a:r>
              <a:rPr lang="en-US" sz="2800" dirty="0"/>
              <a:t>Promote dynamic not static muscle contractions</a:t>
            </a:r>
          </a:p>
          <a:p>
            <a:pPr lvl="1"/>
            <a:r>
              <a:rPr lang="en-US" sz="2800" dirty="0"/>
              <a:t>Build-in adequate physical recovery times</a:t>
            </a:r>
          </a:p>
          <a:p>
            <a:pPr lvl="1"/>
            <a:r>
              <a:rPr lang="en-US" sz="2800" dirty="0"/>
              <a:t>Incorporate movement into the work process</a:t>
            </a:r>
          </a:p>
          <a:p>
            <a:r>
              <a:rPr lang="en-US" sz="3200" dirty="0"/>
              <a:t>Position and support</a:t>
            </a:r>
          </a:p>
          <a:p>
            <a:pPr lvl="1"/>
            <a:r>
              <a:rPr lang="en-US" sz="2800" dirty="0"/>
              <a:t>Design for neutral positions</a:t>
            </a:r>
          </a:p>
          <a:p>
            <a:pPr lvl="1"/>
            <a:r>
              <a:rPr lang="en-US" sz="2800" dirty="0"/>
              <a:t>Design for body/limb support at workstations</a:t>
            </a:r>
          </a:p>
          <a:p>
            <a:endParaRPr lang="en-US" sz="3200" dirty="0"/>
          </a:p>
        </p:txBody>
      </p:sp>
      <p:pic>
        <p:nvPicPr>
          <p:cNvPr id="8" name="Picture Placeholder 7" descr="A picture containing library, room, table&#10;&#10;Description automatically generated">
            <a:extLst>
              <a:ext uri="{FF2B5EF4-FFF2-40B4-BE49-F238E27FC236}">
                <a16:creationId xmlns:a16="http://schemas.microsoft.com/office/drawing/2014/main" id="{5509FF91-E476-482F-888B-6AB0BBE9898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406" r="21406"/>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Promote Dynamic Physical Movement</a:t>
            </a:r>
          </a:p>
        </p:txBody>
      </p:sp>
    </p:spTree>
    <p:custDataLst>
      <p:tags r:id="rId1"/>
    </p:custDataLst>
    <p:extLst>
      <p:ext uri="{BB962C8B-B14F-4D97-AF65-F5344CB8AC3E}">
        <p14:creationId xmlns:p14="http://schemas.microsoft.com/office/powerpoint/2010/main" val="245456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500"/>
                                        <p:tgtEl>
                                          <p:spTgt spid="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3"/>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160379" y="792778"/>
            <a:ext cx="5349412" cy="5814782"/>
          </a:xfrm>
        </p:spPr>
        <p:txBody>
          <a:bodyPr>
            <a:normAutofit/>
          </a:bodyPr>
          <a:lstStyle/>
          <a:p>
            <a:r>
              <a:rPr lang="en-US" sz="3200" dirty="0"/>
              <a:t>How Much Can a Person Lift? </a:t>
            </a:r>
          </a:p>
          <a:p>
            <a:pPr lvl="1"/>
            <a:r>
              <a:rPr lang="en-US" sz="2800" dirty="0"/>
              <a:t>Manual material handling risk for back injuries</a:t>
            </a:r>
          </a:p>
          <a:p>
            <a:pPr lvl="1"/>
            <a:r>
              <a:rPr lang="en-US" sz="2800" dirty="0"/>
              <a:t>In 2019, 111,000 injuries reported by National Safety Council</a:t>
            </a:r>
          </a:p>
          <a:p>
            <a:pPr lvl="1"/>
            <a:r>
              <a:rPr lang="en-US" sz="2800" dirty="0"/>
              <a:t>What are factors involving manual material handling? </a:t>
            </a:r>
          </a:p>
          <a:p>
            <a:pPr lvl="1"/>
            <a:r>
              <a:rPr lang="en-US" sz="2800" dirty="0"/>
              <a:t>Control manual material handling</a:t>
            </a:r>
          </a:p>
          <a:p>
            <a:pPr lvl="1"/>
            <a:r>
              <a:rPr lang="en-US" sz="2800" dirty="0"/>
              <a:t>Studied extensively over past 40 to 50 years</a:t>
            </a:r>
          </a:p>
          <a:p>
            <a:endParaRPr lang="en-US" sz="3200" dirty="0"/>
          </a:p>
        </p:txBody>
      </p:sp>
      <p:pic>
        <p:nvPicPr>
          <p:cNvPr id="6" name="Picture Placeholder 5" descr="A picture containing building, bench, person, wooden&#10;&#10;Description automatically generated">
            <a:extLst>
              <a:ext uri="{FF2B5EF4-FFF2-40B4-BE49-F238E27FC236}">
                <a16:creationId xmlns:a16="http://schemas.microsoft.com/office/drawing/2014/main" id="{204BE21C-1556-4029-8330-1CE6BEB7BEC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406" r="21406"/>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Manual Material Handling</a:t>
            </a:r>
          </a:p>
        </p:txBody>
      </p:sp>
    </p:spTree>
    <p:custDataLst>
      <p:tags r:id="rId1"/>
    </p:custDataLst>
    <p:extLst>
      <p:ext uri="{BB962C8B-B14F-4D97-AF65-F5344CB8AC3E}">
        <p14:creationId xmlns:p14="http://schemas.microsoft.com/office/powerpoint/2010/main" val="191762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37F82BD-B60D-4C17-801E-71524B9F1AC2}"/>
              </a:ext>
            </a:extLst>
          </p:cNvPr>
          <p:cNvPicPr>
            <a:picLocks noGrp="1" noChangeAspect="1"/>
          </p:cNvPicPr>
          <p:nvPr>
            <p:ph type="pic" sz="quarter" idx="11"/>
          </p:nvPr>
        </p:nvPicPr>
        <p:blipFill rotWithShape="1">
          <a:blip r:embed="rId4"/>
          <a:srcRect t="15421" b="15421"/>
          <a:stretch/>
        </p:blipFill>
        <p:spPr>
          <a:prstGeom prst="rect">
            <a:avLst/>
          </a:prstGeom>
          <a:ln>
            <a:noFill/>
          </a:ln>
          <a:effectLst>
            <a:outerShdw blurRad="292100" dist="139700" dir="2700000" algn="tl" rotWithShape="0">
              <a:srgbClr val="333333">
                <a:alpha val="65000"/>
              </a:srgbClr>
            </a:outerShdw>
          </a:effectLst>
        </p:spPr>
      </p:pic>
      <p:pic>
        <p:nvPicPr>
          <p:cNvPr id="8" name="Picture Placeholder 7">
            <a:extLst>
              <a:ext uri="{FF2B5EF4-FFF2-40B4-BE49-F238E27FC236}">
                <a16:creationId xmlns:a16="http://schemas.microsoft.com/office/drawing/2014/main" id="{BCCA969A-0119-40A9-A1AF-49F08AC8CB16}"/>
              </a:ext>
            </a:extLst>
          </p:cNvPr>
          <p:cNvPicPr>
            <a:picLocks noGrp="1" noChangeAspect="1"/>
          </p:cNvPicPr>
          <p:nvPr>
            <p:ph type="pic" sz="quarter" idx="13"/>
          </p:nvPr>
        </p:nvPicPr>
        <p:blipFill rotWithShape="1">
          <a:blip r:embed="rId5"/>
          <a:srcRect t="16006" b="16006"/>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Manual Material Handling</a:t>
            </a:r>
          </a:p>
        </p:txBody>
      </p:sp>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sz="3200" dirty="0"/>
              <a:t>All about lever arms</a:t>
            </a:r>
          </a:p>
          <a:p>
            <a:pPr lvl="1"/>
            <a:r>
              <a:rPr lang="en-US" sz="2800" dirty="0"/>
              <a:t>Hold 10 lb. load at arm’s length</a:t>
            </a:r>
          </a:p>
          <a:p>
            <a:pPr lvl="1"/>
            <a:r>
              <a:rPr lang="en-US" sz="2800" dirty="0"/>
              <a:t>Versus held as close as possible to body</a:t>
            </a:r>
          </a:p>
          <a:p>
            <a:r>
              <a:rPr lang="en-US" sz="3200" dirty="0"/>
              <a:t>Hold the load as close as possible</a:t>
            </a:r>
          </a:p>
          <a:p>
            <a:pPr lvl="1"/>
            <a:r>
              <a:rPr lang="en-US" sz="2800" dirty="0"/>
              <a:t>Reduce lever arm length to reduce stress into body</a:t>
            </a:r>
          </a:p>
          <a:p>
            <a:endParaRPr lang="en-US" sz="3200" dirty="0"/>
          </a:p>
        </p:txBody>
      </p:sp>
    </p:spTree>
    <p:custDataLst>
      <p:tags r:id="rId1"/>
    </p:custDataLst>
    <p:extLst>
      <p:ext uri="{BB962C8B-B14F-4D97-AF65-F5344CB8AC3E}">
        <p14:creationId xmlns:p14="http://schemas.microsoft.com/office/powerpoint/2010/main" val="31342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p:txBody>
          <a:bodyPr>
            <a:normAutofit/>
          </a:bodyPr>
          <a:lstStyle/>
          <a:p>
            <a:pPr lvl="0"/>
            <a:r>
              <a:rPr lang="en-US" sz="3200" dirty="0"/>
              <a:t>Intervertebral discal pressures </a:t>
            </a:r>
          </a:p>
          <a:p>
            <a:pPr lvl="1"/>
            <a:r>
              <a:rPr lang="en-US" sz="2800" dirty="0"/>
              <a:t>Increased discal pressures based on lever arm lengths in spinal column</a:t>
            </a:r>
          </a:p>
          <a:p>
            <a:pPr lvl="1"/>
            <a:r>
              <a:rPr lang="en-US" sz="2800" dirty="0"/>
              <a:t>30 lb. box from 30</a:t>
            </a:r>
            <a:r>
              <a:rPr lang="en-US" sz="2800" baseline="30000" dirty="0"/>
              <a:t>0</a:t>
            </a:r>
            <a:r>
              <a:rPr lang="en-US" sz="2800" dirty="0"/>
              <a:t> flexed forward posture almost 500%</a:t>
            </a:r>
          </a:p>
          <a:p>
            <a:pPr lvl="1"/>
            <a:r>
              <a:rPr lang="en-US" sz="2800" dirty="0"/>
              <a:t>Upright posture as close to body as possible about half at 225%</a:t>
            </a:r>
          </a:p>
          <a:p>
            <a:pPr lvl="1"/>
            <a:r>
              <a:rPr lang="en-US" sz="2800" dirty="0"/>
              <a:t>Decreasing lever arm distance makes a huge difference</a:t>
            </a:r>
          </a:p>
          <a:p>
            <a:pPr lvl="1"/>
            <a:endParaRPr lang="en-US" sz="2800" dirty="0"/>
          </a:p>
        </p:txBody>
      </p:sp>
      <p:pic>
        <p:nvPicPr>
          <p:cNvPr id="6" name="Picture Placeholder 5" descr="Chart&#10;&#10;Description automatically generated">
            <a:extLst>
              <a:ext uri="{FF2B5EF4-FFF2-40B4-BE49-F238E27FC236}">
                <a16:creationId xmlns:a16="http://schemas.microsoft.com/office/drawing/2014/main" id="{6AC6FAA3-6DFD-4D24-B21B-F788012311CD}"/>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306" b="733"/>
          <a:stretch/>
        </p:blipFill>
        <p:spPr>
          <a:xfrm>
            <a:off x="6510338" y="1016000"/>
            <a:ext cx="5513387" cy="378823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Manual Material Handling</a:t>
            </a:r>
          </a:p>
          <a:p>
            <a:endParaRPr lang="en-US" dirty="0"/>
          </a:p>
        </p:txBody>
      </p:sp>
    </p:spTree>
    <p:custDataLst>
      <p:tags r:id="rId1"/>
    </p:custDataLst>
    <p:extLst>
      <p:ext uri="{BB962C8B-B14F-4D97-AF65-F5344CB8AC3E}">
        <p14:creationId xmlns:p14="http://schemas.microsoft.com/office/powerpoint/2010/main" val="129141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3E480252-8718-4B25-813F-B9CD1455EB19}"/>
              </a:ext>
            </a:extLst>
          </p:cNvPr>
          <p:cNvSpPr>
            <a:spLocks noGrp="1" noChangeArrowheads="1"/>
          </p:cNvSpPr>
          <p:nvPr>
            <p:ph type="body" sz="quarter" idx="10"/>
          </p:nvPr>
        </p:nvSpPr>
        <p:spPr>
          <a:xfrm>
            <a:off x="1195387" y="862013"/>
            <a:ext cx="7188449" cy="5815012"/>
          </a:xfrm>
        </p:spPr>
        <p:txBody>
          <a:bodyPr>
            <a:normAutofit/>
          </a:bodyPr>
          <a:lstStyle/>
          <a:p>
            <a:pPr>
              <a:defRPr/>
            </a:pPr>
            <a:r>
              <a:rPr lang="en-US" sz="3600" dirty="0"/>
              <a:t>Replace word ELIMINATE with OPTIMIZE</a:t>
            </a:r>
          </a:p>
          <a:p>
            <a:pPr lvl="1">
              <a:defRPr/>
            </a:pPr>
            <a:r>
              <a:rPr lang="en-US" sz="3200" i="1" dirty="0"/>
              <a:t>Optimize physical stress</a:t>
            </a:r>
          </a:p>
          <a:p>
            <a:pPr lvl="1">
              <a:defRPr/>
            </a:pPr>
            <a:r>
              <a:rPr lang="en-US" sz="3200" i="1" dirty="0"/>
              <a:t>Optimize mental stress</a:t>
            </a:r>
          </a:p>
          <a:p>
            <a:pPr>
              <a:defRPr/>
            </a:pPr>
            <a:r>
              <a:rPr lang="en-US" sz="3600" i="1" dirty="0"/>
              <a:t>“Just Right Continuum”</a:t>
            </a:r>
          </a:p>
          <a:p>
            <a:pPr eaLnBrk="1" hangingPunct="1">
              <a:defRPr/>
            </a:pPr>
            <a:r>
              <a:rPr lang="en-US" sz="3600" dirty="0"/>
              <a:t>Optimize!</a:t>
            </a:r>
          </a:p>
          <a:p>
            <a:pPr marL="857250" lvl="1" indent="-285750">
              <a:defRPr/>
            </a:pPr>
            <a:r>
              <a:rPr lang="en-US" sz="3200" dirty="0"/>
              <a:t>“Just Right Window”</a:t>
            </a:r>
          </a:p>
          <a:p>
            <a:pPr marL="857250" lvl="1" indent="-285750" eaLnBrk="1" hangingPunct="1">
              <a:defRPr/>
            </a:pPr>
            <a:r>
              <a:rPr lang="en-US" sz="3200" dirty="0"/>
              <a:t>That is the challenge!</a:t>
            </a:r>
          </a:p>
          <a:p>
            <a:pPr marL="857250" lvl="1" indent="-285750" eaLnBrk="1" hangingPunct="1">
              <a:buFontTx/>
              <a:buNone/>
              <a:defRPr/>
            </a:pPr>
            <a:endParaRPr lang="en-US" sz="3200" dirty="0"/>
          </a:p>
        </p:txBody>
      </p:sp>
      <p:pic>
        <p:nvPicPr>
          <p:cNvPr id="6" name="Picture Placeholder 5">
            <a:extLst>
              <a:ext uri="{FF2B5EF4-FFF2-40B4-BE49-F238E27FC236}">
                <a16:creationId xmlns:a16="http://schemas.microsoft.com/office/drawing/2014/main" id="{5D9CC667-3228-4741-9D2A-2F6F9C577249}"/>
              </a:ext>
            </a:extLst>
          </p:cNvPr>
          <p:cNvPicPr>
            <a:picLocks noGrp="1"/>
          </p:cNvPicPr>
          <p:nvPr>
            <p:ph type="pic" sz="quarter" idx="11"/>
          </p:nvPr>
        </p:nvPicPr>
        <p:blipFill rotWithShape="1">
          <a:blip r:embed="rId4" cstate="print">
            <a:extLst>
              <a:ext uri="{28A0092B-C50C-407E-A947-70E740481C1C}">
                <a14:useLocalDpi xmlns:a14="http://schemas.microsoft.com/office/drawing/2010/main" val="0"/>
              </a:ext>
            </a:extLst>
          </a:blip>
          <a:srcRect l="-9894" t="11932" r="1979" b="10824"/>
          <a:stretch/>
        </p:blipFill>
        <p:spPr bwMode="auto">
          <a:xfrm>
            <a:off x="3104240" y="2371281"/>
            <a:ext cx="9144000" cy="4188857"/>
          </a:xfrm>
          <a:prstGeom prst="rect">
            <a:avLst/>
          </a:prstGeom>
          <a:noFill/>
          <a:ln>
            <a:noFill/>
          </a:ln>
          <a:extLst>
            <a:ext uri="{53640926-AAD7-44D8-BBD7-CCE9431645EC}">
              <a14:shadowObscured xmlns:a14="http://schemas.microsoft.com/office/drawing/2010/main"/>
            </a:ext>
          </a:extLst>
        </p:spPr>
      </p:pic>
      <p:sp>
        <p:nvSpPr>
          <p:cNvPr id="4" name="Text Placeholder 3">
            <a:extLst>
              <a:ext uri="{FF2B5EF4-FFF2-40B4-BE49-F238E27FC236}">
                <a16:creationId xmlns:a16="http://schemas.microsoft.com/office/drawing/2014/main" id="{A7B7C4BB-4E93-407D-A27F-3A60510886A0}"/>
              </a:ext>
            </a:extLst>
          </p:cNvPr>
          <p:cNvSpPr>
            <a:spLocks noGrp="1"/>
          </p:cNvSpPr>
          <p:nvPr>
            <p:ph type="body" sz="quarter" idx="12"/>
          </p:nvPr>
        </p:nvSpPr>
        <p:spPr/>
        <p:txBody>
          <a:bodyPr/>
          <a:lstStyle/>
          <a:p>
            <a:r>
              <a:rPr lang="en-US" dirty="0"/>
              <a:t>Ergonomics – What is the goal?</a:t>
            </a:r>
          </a:p>
        </p:txBody>
      </p:sp>
    </p:spTree>
    <p:custDataLst>
      <p:tags r:id="rId1"/>
    </p:custDataLst>
    <p:extLst>
      <p:ext uri="{BB962C8B-B14F-4D97-AF65-F5344CB8AC3E}">
        <p14:creationId xmlns:p14="http://schemas.microsoft.com/office/powerpoint/2010/main" val="227289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C49D171-2C90-49A4-B747-37C502AFB94A}"/>
              </a:ext>
            </a:extLst>
          </p:cNvPr>
          <p:cNvPicPr>
            <a:picLocks noGrp="1" noChangeAspect="1"/>
          </p:cNvPicPr>
          <p:nvPr>
            <p:ph type="pic" sz="quarter" idx="11"/>
          </p:nvPr>
        </p:nvPicPr>
        <p:blipFill rotWithShape="1">
          <a:blip r:embed="rId4"/>
          <a:srcRect t="936" b="936"/>
          <a:stretch/>
        </p:blipFill>
        <p:spPr>
          <a:prstGeom prst="rect">
            <a:avLst/>
          </a:prstGeom>
          <a:effectLst/>
        </p:spPr>
      </p:pic>
      <p:pic>
        <p:nvPicPr>
          <p:cNvPr id="9" name="Picture Placeholder 8">
            <a:extLst>
              <a:ext uri="{FF2B5EF4-FFF2-40B4-BE49-F238E27FC236}">
                <a16:creationId xmlns:a16="http://schemas.microsoft.com/office/drawing/2014/main" id="{77996EB4-A99F-46C6-8824-3E0B52508F5F}"/>
              </a:ext>
            </a:extLst>
          </p:cNvPr>
          <p:cNvPicPr>
            <a:picLocks noGrp="1" noChangeAspect="1"/>
          </p:cNvPicPr>
          <p:nvPr>
            <p:ph type="pic" sz="quarter" idx="13"/>
          </p:nvPr>
        </p:nvPicPr>
        <p:blipFill rotWithShape="1">
          <a:blip r:embed="rId5"/>
          <a:srcRect t="2823" b="2823"/>
          <a:stretch/>
        </p:blipFill>
        <p:spPr>
          <a:prstGeom prst="rect">
            <a:avLst/>
          </a:prstGeom>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Manual Material Handling</a:t>
            </a:r>
          </a:p>
          <a:p>
            <a:endParaRPr lang="en-US" dirty="0"/>
          </a:p>
        </p:txBody>
      </p:sp>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p:txBody>
          <a:bodyPr>
            <a:normAutofit/>
          </a:bodyPr>
          <a:lstStyle/>
          <a:p>
            <a:r>
              <a:rPr lang="en-US" sz="3600" dirty="0"/>
              <a:t>Increase lever arm length</a:t>
            </a:r>
          </a:p>
          <a:p>
            <a:pPr lvl="1"/>
            <a:r>
              <a:rPr lang="en-US" sz="3200" dirty="0"/>
              <a:t>Use leverage to advantage</a:t>
            </a:r>
          </a:p>
          <a:p>
            <a:pPr lvl="1"/>
            <a:r>
              <a:rPr lang="en-US" sz="3200" dirty="0"/>
              <a:t>Small kid on teeter totter can ‘outweigh’, larger kid </a:t>
            </a:r>
          </a:p>
          <a:p>
            <a:r>
              <a:rPr lang="en-US" sz="3600" dirty="0"/>
              <a:t> Archimedes </a:t>
            </a:r>
          </a:p>
          <a:p>
            <a:pPr lvl="1"/>
            <a:r>
              <a:rPr lang="en-US" sz="3200" i="1" dirty="0"/>
              <a:t>“Give me a lever long enough and a fulcrum on which to place it, and I shall move the world.”</a:t>
            </a:r>
          </a:p>
          <a:p>
            <a:pPr lvl="1"/>
            <a:endParaRPr lang="en-US" sz="3200" dirty="0"/>
          </a:p>
        </p:txBody>
      </p:sp>
    </p:spTree>
    <p:custDataLst>
      <p:tags r:id="rId1"/>
    </p:custDataLst>
    <p:extLst>
      <p:ext uri="{BB962C8B-B14F-4D97-AF65-F5344CB8AC3E}">
        <p14:creationId xmlns:p14="http://schemas.microsoft.com/office/powerpoint/2010/main" val="72604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iagram&#10;&#10;Description automatically generated">
            <a:extLst>
              <a:ext uri="{FF2B5EF4-FFF2-40B4-BE49-F238E27FC236}">
                <a16:creationId xmlns:a16="http://schemas.microsoft.com/office/drawing/2014/main" id="{E55FB2C5-9A46-4617-9312-8AFCD305EE4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6531" b="16531"/>
          <a:stretch/>
        </p:blipFill>
        <p:spPr>
          <a:ln w="3175">
            <a:solidFill>
              <a:schemeClr val="bg1">
                <a:lumMod val="65000"/>
              </a:schemeClr>
            </a:solidFill>
          </a:ln>
          <a:effectLst/>
        </p:spPr>
      </p:pic>
      <p:pic>
        <p:nvPicPr>
          <p:cNvPr id="3" name="Picture Placeholder 2">
            <a:extLst>
              <a:ext uri="{FF2B5EF4-FFF2-40B4-BE49-F238E27FC236}">
                <a16:creationId xmlns:a16="http://schemas.microsoft.com/office/drawing/2014/main" id="{C8FAF9AA-574E-4D7C-B60D-D650BEFCA4FC}"/>
              </a:ext>
            </a:extLst>
          </p:cNvPr>
          <p:cNvPicPr>
            <a:picLocks noGrp="1" noChangeAspect="1"/>
          </p:cNvPicPr>
          <p:nvPr>
            <p:ph type="pic" sz="quarter" idx="13"/>
          </p:nvPr>
        </p:nvPicPr>
        <p:blipFill rotWithShape="1">
          <a:blip r:embed="rId5"/>
          <a:srcRect l="-2171" r="-302"/>
          <a:stretch/>
        </p:blipFill>
        <p:spPr>
          <a:xfrm>
            <a:off x="8025492" y="3555152"/>
            <a:ext cx="2757714" cy="3252048"/>
          </a:xfrm>
          <a:prstGeom prst="rect">
            <a:avLst/>
          </a:prstGeom>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Manual Material Handling</a:t>
            </a:r>
          </a:p>
        </p:txBody>
      </p:sp>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249033" y="861789"/>
            <a:ext cx="5018417" cy="5814782"/>
          </a:xfrm>
        </p:spPr>
        <p:txBody>
          <a:bodyPr>
            <a:normAutofit lnSpcReduction="10000"/>
          </a:bodyPr>
          <a:lstStyle/>
          <a:p>
            <a:r>
              <a:rPr lang="en-US" sz="3200" dirty="0"/>
              <a:t>Occupational Biomechanics</a:t>
            </a:r>
          </a:p>
          <a:p>
            <a:pPr lvl="1"/>
            <a:r>
              <a:rPr lang="en-US" sz="2800" dirty="0"/>
              <a:t>Lifting Factors</a:t>
            </a:r>
          </a:p>
          <a:p>
            <a:pPr lvl="2"/>
            <a:r>
              <a:rPr lang="en-US" sz="2400" dirty="0"/>
              <a:t>Mathematical formula to predict how much person can safely lift</a:t>
            </a:r>
          </a:p>
          <a:p>
            <a:pPr lvl="2"/>
            <a:r>
              <a:rPr lang="en-US" sz="2400" dirty="0"/>
              <a:t>What factors would need to go into equation? </a:t>
            </a:r>
          </a:p>
          <a:p>
            <a:pPr lvl="1"/>
            <a:r>
              <a:rPr lang="en-US" sz="2800" dirty="0"/>
              <a:t>NIOSH (National Institute for Occupational Safety and Health)</a:t>
            </a:r>
          </a:p>
          <a:p>
            <a:pPr lvl="2"/>
            <a:r>
              <a:rPr lang="en-US" sz="2400" dirty="0"/>
              <a:t>Published </a:t>
            </a:r>
            <a:r>
              <a:rPr lang="en-US" sz="2400" i="1" dirty="0"/>
              <a:t>NIOSH Work Practices Guide for Manual Lifting </a:t>
            </a:r>
            <a:r>
              <a:rPr lang="en-US" sz="2400" dirty="0"/>
              <a:t>in 1981</a:t>
            </a:r>
          </a:p>
          <a:p>
            <a:pPr lvl="2"/>
            <a:r>
              <a:rPr lang="en-US" sz="2400" dirty="0"/>
              <a:t>Check out the NIOSH Ergonomics Guidelines for Manual Material Handling at</a:t>
            </a:r>
          </a:p>
          <a:p>
            <a:pPr lvl="3"/>
            <a:r>
              <a:rPr lang="en-US" sz="2000" dirty="0">
                <a:hlinkClick r:id="rId6"/>
              </a:rPr>
              <a:t>https://www.cdc.gov/niosh/docs/2007-131/default.html</a:t>
            </a:r>
            <a:endParaRPr lang="en-US" sz="2000" dirty="0"/>
          </a:p>
          <a:p>
            <a:pPr lvl="3"/>
            <a:endParaRPr lang="en-US" sz="2000" dirty="0"/>
          </a:p>
          <a:p>
            <a:endParaRPr lang="en-US" sz="3200" dirty="0"/>
          </a:p>
        </p:txBody>
      </p:sp>
    </p:spTree>
    <p:custDataLst>
      <p:tags r:id="rId1"/>
    </p:custDataLst>
    <p:extLst>
      <p:ext uri="{BB962C8B-B14F-4D97-AF65-F5344CB8AC3E}">
        <p14:creationId xmlns:p14="http://schemas.microsoft.com/office/powerpoint/2010/main" val="318716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500"/>
                                        <p:tgtEl>
                                          <p:spTgt spid="9">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xEl>
                                              <p:pRg st="7" end="7"/>
                                            </p:txEl>
                                          </p:spTgt>
                                        </p:tgtEl>
                                        <p:attrNameLst>
                                          <p:attrName>style.visibility</p:attrName>
                                        </p:attrNameLst>
                                      </p:cBhvr>
                                      <p:to>
                                        <p:strVal val="visible"/>
                                      </p:to>
                                    </p:set>
                                    <p:animEffect transition="in" filter="fade">
                                      <p:cBhvr>
                                        <p:cTn id="38"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194603" y="861789"/>
            <a:ext cx="4518090" cy="5814782"/>
          </a:xfrm>
        </p:spPr>
        <p:txBody>
          <a:bodyPr/>
          <a:lstStyle/>
          <a:p>
            <a:r>
              <a:rPr lang="en-US" dirty="0"/>
              <a:t>LNI Lifting Calculator</a:t>
            </a:r>
          </a:p>
          <a:p>
            <a:pPr lvl="1"/>
            <a:r>
              <a:rPr lang="en-US" dirty="0"/>
              <a:t>Oregon OSHA and Washington State Department of Labor and Industries</a:t>
            </a:r>
          </a:p>
          <a:p>
            <a:pPr lvl="1"/>
            <a:r>
              <a:rPr lang="en-US" dirty="0"/>
              <a:t>Developed a simplified version of </a:t>
            </a:r>
            <a:r>
              <a:rPr lang="en-US" i="1" dirty="0"/>
              <a:t>NIOSH Work Practices Guide for Manual Lifting</a:t>
            </a:r>
          </a:p>
          <a:p>
            <a:pPr lvl="1"/>
            <a:r>
              <a:rPr lang="en-US" dirty="0"/>
              <a:t>Easy to use and provides valuable information</a:t>
            </a:r>
          </a:p>
          <a:p>
            <a:pPr lvl="1"/>
            <a:r>
              <a:rPr lang="en-US" dirty="0"/>
              <a:t>On-line, interactive version is available</a:t>
            </a:r>
          </a:p>
          <a:p>
            <a:pPr lvl="1"/>
            <a:r>
              <a:rPr lang="en-US" dirty="0">
                <a:hlinkClick r:id="rId4"/>
              </a:rPr>
              <a:t>https://osha.oregon.gov/OSHAPubs/apps/liftcalc/lifting-calculator-app.html</a:t>
            </a:r>
            <a:endParaRPr lang="en-US" dirty="0"/>
          </a:p>
          <a:p>
            <a:pPr lvl="2"/>
            <a:endParaRPr lang="en-US" dirty="0"/>
          </a:p>
          <a:p>
            <a:endParaRPr lang="en-US" dirty="0"/>
          </a:p>
        </p:txBody>
      </p:sp>
      <p:pic>
        <p:nvPicPr>
          <p:cNvPr id="3" name="Picture Placeholder 2" descr="Diagram, bar chart&#10;&#10;Description automatically generated">
            <a:extLst>
              <a:ext uri="{FF2B5EF4-FFF2-40B4-BE49-F238E27FC236}">
                <a16:creationId xmlns:a16="http://schemas.microsoft.com/office/drawing/2014/main" id="{31FF6026-1075-4794-9837-0EA4E536085D}"/>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251" r="1280"/>
          <a:stretch/>
        </p:blipFill>
        <p:spPr>
          <a:xfrm>
            <a:off x="9546756" y="961477"/>
            <a:ext cx="2364507" cy="4130757"/>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Manual Material Handling</a:t>
            </a:r>
          </a:p>
        </p:txBody>
      </p:sp>
      <p:pic>
        <p:nvPicPr>
          <p:cNvPr id="10" name="Picture 9" descr="Diagram&#10;&#10;Description automatically generated">
            <a:extLst>
              <a:ext uri="{FF2B5EF4-FFF2-40B4-BE49-F238E27FC236}">
                <a16:creationId xmlns:a16="http://schemas.microsoft.com/office/drawing/2014/main" id="{B9424596-4AA8-4BDC-880B-1D20F4A1D76F}"/>
              </a:ext>
            </a:extLst>
          </p:cNvPr>
          <p:cNvPicPr>
            <a:picLocks noChangeAspect="1"/>
          </p:cNvPicPr>
          <p:nvPr/>
        </p:nvPicPr>
        <p:blipFill rotWithShape="1">
          <a:blip r:embed="rId6">
            <a:extLst>
              <a:ext uri="{28A0092B-C50C-407E-A947-70E740481C1C}">
                <a14:useLocalDpi xmlns:a14="http://schemas.microsoft.com/office/drawing/2010/main" val="0"/>
              </a:ext>
            </a:extLst>
          </a:blip>
          <a:srcRect t="2055" b="9665"/>
          <a:stretch/>
        </p:blipFill>
        <p:spPr>
          <a:xfrm>
            <a:off x="5712693" y="961477"/>
            <a:ext cx="3711042" cy="4130757"/>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44905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0622B-8F76-4EE2-BA77-91BDEECABD6E}"/>
              </a:ext>
            </a:extLst>
          </p:cNvPr>
          <p:cNvSpPr>
            <a:spLocks noGrp="1"/>
          </p:cNvSpPr>
          <p:nvPr>
            <p:ph type="body" sz="quarter" idx="10"/>
          </p:nvPr>
        </p:nvSpPr>
        <p:spPr/>
        <p:txBody>
          <a:bodyPr>
            <a:noAutofit/>
          </a:bodyPr>
          <a:lstStyle/>
          <a:p>
            <a:r>
              <a:rPr lang="en-US" sz="3200" dirty="0"/>
              <a:t>Hand Use</a:t>
            </a:r>
          </a:p>
          <a:p>
            <a:pPr lvl="1"/>
            <a:r>
              <a:rPr lang="en-US" sz="2800" dirty="0"/>
              <a:t>How much do we use our hands every day?</a:t>
            </a:r>
          </a:p>
          <a:p>
            <a:pPr lvl="2"/>
            <a:r>
              <a:rPr lang="en-US" sz="2400" dirty="0"/>
              <a:t>More than half day?</a:t>
            </a:r>
          </a:p>
          <a:p>
            <a:pPr lvl="2"/>
            <a:r>
              <a:rPr lang="en-US" sz="2400" dirty="0"/>
              <a:t>Most people will say at least 99.9% of day!</a:t>
            </a:r>
          </a:p>
          <a:p>
            <a:pPr lvl="1"/>
            <a:r>
              <a:rPr lang="en-US" sz="2800" dirty="0"/>
              <a:t>Where do we tend to use our hands?</a:t>
            </a:r>
          </a:p>
          <a:p>
            <a:pPr lvl="2"/>
            <a:r>
              <a:rPr lang="en-US" sz="2400" dirty="0"/>
              <a:t>Need to see what we are doing</a:t>
            </a:r>
          </a:p>
          <a:p>
            <a:pPr lvl="2"/>
            <a:r>
              <a:rPr lang="en-US" sz="2400" dirty="0"/>
              <a:t>Tend to use hands in front of and to the sides of body</a:t>
            </a:r>
          </a:p>
          <a:p>
            <a:r>
              <a:rPr lang="en-US" sz="3200" dirty="0"/>
              <a:t>Two reach zones</a:t>
            </a:r>
          </a:p>
          <a:p>
            <a:pPr lvl="1"/>
            <a:r>
              <a:rPr lang="en-US" sz="2800" dirty="0"/>
              <a:t>Comfort Reach Zone</a:t>
            </a:r>
          </a:p>
          <a:p>
            <a:pPr lvl="1"/>
            <a:r>
              <a:rPr lang="en-US" sz="2800" dirty="0"/>
              <a:t>Functional Reach Zone</a:t>
            </a:r>
          </a:p>
          <a:p>
            <a:endParaRPr lang="en-US" sz="3200" dirty="0"/>
          </a:p>
        </p:txBody>
      </p:sp>
      <p:pic>
        <p:nvPicPr>
          <p:cNvPr id="5" name="Picture 1" descr="K:\Clients\Phillips &amp; Temro\Images\Phillips Temro 092.jpg">
            <a:extLst>
              <a:ext uri="{FF2B5EF4-FFF2-40B4-BE49-F238E27FC236}">
                <a16:creationId xmlns:a16="http://schemas.microsoft.com/office/drawing/2014/main" id="{617893D4-B9B8-43E6-8F8C-8D55A3DDDA11}"/>
              </a:ext>
            </a:extLst>
          </p:cNvPr>
          <p:cNvPicPr>
            <a:picLocks noGrp="1" noChangeAspect="1" noChangeArrowheads="1"/>
          </p:cNvPicPr>
          <p:nvPr>
            <p:ph type="pic" sz="quarter" idx="11"/>
          </p:nvPr>
        </p:nvPicPr>
        <p:blipFill>
          <a:blip r:embed="rId4" cstate="print"/>
          <a:srcRect l="11892" r="11892"/>
          <a:stretch>
            <a:fillRect/>
          </a:stretch>
        </p:blipFill>
        <p:spPr bwMode="auto">
          <a:xfrm>
            <a:off x="6411913" y="990600"/>
            <a:ext cx="5513387"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2272B4A0-1BA8-414A-9B69-947975EAE1B0}"/>
              </a:ext>
            </a:extLst>
          </p:cNvPr>
          <p:cNvSpPr>
            <a:spLocks noGrp="1"/>
          </p:cNvSpPr>
          <p:nvPr>
            <p:ph type="body" sz="quarter" idx="12"/>
          </p:nvPr>
        </p:nvSpPr>
        <p:spPr/>
        <p:txBody>
          <a:bodyPr/>
          <a:lstStyle/>
          <a:p>
            <a:r>
              <a:rPr lang="en-US" dirty="0"/>
              <a:t>Promote Work in Reach Zone</a:t>
            </a:r>
          </a:p>
        </p:txBody>
      </p:sp>
    </p:spTree>
    <p:custDataLst>
      <p:tags r:id="rId1"/>
    </p:custDataLst>
    <p:extLst>
      <p:ext uri="{BB962C8B-B14F-4D97-AF65-F5344CB8AC3E}">
        <p14:creationId xmlns:p14="http://schemas.microsoft.com/office/powerpoint/2010/main" val="175909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0622B-8F76-4EE2-BA77-91BDEECABD6E}"/>
              </a:ext>
            </a:extLst>
          </p:cNvPr>
          <p:cNvSpPr>
            <a:spLocks noGrp="1"/>
          </p:cNvSpPr>
          <p:nvPr>
            <p:ph type="body" sz="quarter" idx="10"/>
          </p:nvPr>
        </p:nvSpPr>
        <p:spPr/>
        <p:txBody>
          <a:bodyPr>
            <a:normAutofit lnSpcReduction="10000"/>
          </a:bodyPr>
          <a:lstStyle/>
          <a:p>
            <a:r>
              <a:rPr lang="en-US" sz="3200" dirty="0"/>
              <a:t>Comfort Reach Zone </a:t>
            </a:r>
          </a:p>
          <a:p>
            <a:pPr lvl="1"/>
            <a:r>
              <a:rPr lang="en-US" sz="2800" dirty="0"/>
              <a:t>In front and to side when doing precise hand activity</a:t>
            </a:r>
          </a:p>
          <a:p>
            <a:pPr lvl="2"/>
            <a:r>
              <a:rPr lang="en-US" sz="2400" dirty="0"/>
              <a:t>Forearm length determines dimensions </a:t>
            </a:r>
          </a:p>
          <a:p>
            <a:pPr lvl="1"/>
            <a:r>
              <a:rPr lang="en-US" sz="2800" dirty="0"/>
              <a:t>To get a feel for this</a:t>
            </a:r>
          </a:p>
          <a:p>
            <a:pPr lvl="2"/>
            <a:r>
              <a:rPr lang="en-US" sz="2400" dirty="0"/>
              <a:t>Position elbows at sides with elbows bent about 90°, swing hands from side to side</a:t>
            </a:r>
          </a:p>
          <a:p>
            <a:pPr lvl="2"/>
            <a:r>
              <a:rPr lang="en-US" sz="2400" dirty="0"/>
              <a:t>About three or 4 inches above and below elbow level</a:t>
            </a:r>
          </a:p>
          <a:p>
            <a:pPr lvl="1"/>
            <a:r>
              <a:rPr lang="en-US" sz="2800" dirty="0"/>
              <a:t>Typical activities</a:t>
            </a:r>
          </a:p>
          <a:p>
            <a:pPr lvl="2"/>
            <a:r>
              <a:rPr lang="en-US" sz="2400" dirty="0"/>
              <a:t>Keyboard and mouse use</a:t>
            </a:r>
          </a:p>
          <a:p>
            <a:pPr lvl="2"/>
            <a:r>
              <a:rPr lang="en-US" sz="2400" dirty="0"/>
              <a:t>Handwriting</a:t>
            </a:r>
          </a:p>
          <a:p>
            <a:pPr lvl="2"/>
            <a:r>
              <a:rPr lang="en-US" sz="2400" dirty="0"/>
              <a:t>Precision assembly where minimal downward force is exerted</a:t>
            </a:r>
          </a:p>
          <a:p>
            <a:endParaRPr lang="en-US" sz="3200" dirty="0"/>
          </a:p>
        </p:txBody>
      </p:sp>
      <p:pic>
        <p:nvPicPr>
          <p:cNvPr id="12" name="Picture Placeholder 11" descr="Diagram&#10;&#10;Description automatically generated">
            <a:extLst>
              <a:ext uri="{FF2B5EF4-FFF2-40B4-BE49-F238E27FC236}">
                <a16:creationId xmlns:a16="http://schemas.microsoft.com/office/drawing/2014/main" id="{5271711D-1893-44A3-9E8B-988A6B4B6120}"/>
              </a:ext>
            </a:extLst>
          </p:cNvPr>
          <p:cNvPicPr>
            <a:picLocks noGrp="1" noChangeAspect="1"/>
          </p:cNvPicPr>
          <p:nvPr>
            <p:ph type="pic" sz="quarter" idx="11"/>
          </p:nvPr>
        </p:nvPicPr>
        <p:blipFill rotWithShape="1">
          <a:blip r:embed="rId4"/>
          <a:srcRect t="-14584" b="-14584"/>
          <a:stretch/>
        </p:blipFill>
        <p:spPr>
          <a:xfrm>
            <a:off x="6378112" y="330200"/>
            <a:ext cx="5513483" cy="5422900"/>
          </a:xfrm>
        </p:spPr>
      </p:pic>
      <p:sp>
        <p:nvSpPr>
          <p:cNvPr id="4" name="Text Placeholder 3">
            <a:extLst>
              <a:ext uri="{FF2B5EF4-FFF2-40B4-BE49-F238E27FC236}">
                <a16:creationId xmlns:a16="http://schemas.microsoft.com/office/drawing/2014/main" id="{2272B4A0-1BA8-414A-9B69-947975EAE1B0}"/>
              </a:ext>
            </a:extLst>
          </p:cNvPr>
          <p:cNvSpPr>
            <a:spLocks noGrp="1"/>
          </p:cNvSpPr>
          <p:nvPr>
            <p:ph type="body" sz="quarter" idx="12"/>
          </p:nvPr>
        </p:nvSpPr>
        <p:spPr/>
        <p:txBody>
          <a:bodyPr/>
          <a:lstStyle/>
          <a:p>
            <a:r>
              <a:rPr lang="en-US" dirty="0"/>
              <a:t>Promote Work in Reach Zone</a:t>
            </a:r>
          </a:p>
        </p:txBody>
      </p:sp>
    </p:spTree>
    <p:custDataLst>
      <p:tags r:id="rId1"/>
    </p:custDataLst>
    <p:extLst>
      <p:ext uri="{BB962C8B-B14F-4D97-AF65-F5344CB8AC3E}">
        <p14:creationId xmlns:p14="http://schemas.microsoft.com/office/powerpoint/2010/main" val="336085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A00B0-8D16-4267-AB20-C2B06A24B96A}"/>
              </a:ext>
            </a:extLst>
          </p:cNvPr>
          <p:cNvSpPr>
            <a:spLocks noGrp="1"/>
          </p:cNvSpPr>
          <p:nvPr>
            <p:ph type="body" sz="quarter" idx="10"/>
          </p:nvPr>
        </p:nvSpPr>
        <p:spPr>
          <a:xfrm>
            <a:off x="1194603" y="861789"/>
            <a:ext cx="5134003" cy="5814782"/>
          </a:xfrm>
        </p:spPr>
        <p:txBody>
          <a:bodyPr/>
          <a:lstStyle/>
          <a:p>
            <a:r>
              <a:rPr lang="en-US" dirty="0"/>
              <a:t>Functional Reach Zone</a:t>
            </a:r>
          </a:p>
          <a:p>
            <a:pPr lvl="1"/>
            <a:r>
              <a:rPr lang="en-US" dirty="0"/>
              <a:t>Zone to front and to side to comfortably reach to obtain parts/materials</a:t>
            </a:r>
          </a:p>
          <a:p>
            <a:pPr lvl="1"/>
            <a:r>
              <a:rPr lang="en-US" dirty="0"/>
              <a:t>Arm length determines dimensions</a:t>
            </a:r>
          </a:p>
          <a:p>
            <a:pPr lvl="2"/>
            <a:r>
              <a:rPr lang="en-US" dirty="0"/>
              <a:t>Reach arms in front of body with elbows straight</a:t>
            </a:r>
          </a:p>
          <a:p>
            <a:pPr lvl="3"/>
            <a:r>
              <a:rPr lang="en-US" dirty="0"/>
              <a:t>From tip of shoulder to middle of hand is forward functional reach</a:t>
            </a:r>
          </a:p>
          <a:p>
            <a:pPr lvl="2"/>
            <a:r>
              <a:rPr lang="en-US" dirty="0"/>
              <a:t>Swing arms out to side about 45° from midline of body</a:t>
            </a:r>
          </a:p>
          <a:p>
            <a:pPr lvl="3"/>
            <a:r>
              <a:rPr lang="en-US" dirty="0"/>
              <a:t>Side-to-side functional reach</a:t>
            </a:r>
          </a:p>
          <a:p>
            <a:pPr lvl="2"/>
            <a:r>
              <a:rPr lang="en-US" dirty="0"/>
              <a:t>Drop hands to sides</a:t>
            </a:r>
          </a:p>
          <a:p>
            <a:pPr lvl="3"/>
            <a:r>
              <a:rPr lang="en-US" dirty="0"/>
              <a:t>Bottom zone of functional reach</a:t>
            </a:r>
          </a:p>
          <a:p>
            <a:pPr lvl="2"/>
            <a:r>
              <a:rPr lang="en-US" dirty="0"/>
              <a:t>Arms raised them to shoulder level</a:t>
            </a:r>
          </a:p>
          <a:p>
            <a:pPr lvl="3"/>
            <a:r>
              <a:rPr lang="en-US" dirty="0"/>
              <a:t>Upper zone of functional reach</a:t>
            </a:r>
          </a:p>
          <a:p>
            <a:endParaRPr lang="en-US" dirty="0"/>
          </a:p>
        </p:txBody>
      </p:sp>
      <p:pic>
        <p:nvPicPr>
          <p:cNvPr id="15" name="Picture Placeholder 11" descr="Diagram&#10;&#10;Description automatically generated">
            <a:extLst>
              <a:ext uri="{FF2B5EF4-FFF2-40B4-BE49-F238E27FC236}">
                <a16:creationId xmlns:a16="http://schemas.microsoft.com/office/drawing/2014/main" id="{390DF012-825B-4B25-A43D-934553F7F679}"/>
              </a:ext>
            </a:extLst>
          </p:cNvPr>
          <p:cNvPicPr>
            <a:picLocks noGrp="1" noChangeAspect="1"/>
          </p:cNvPicPr>
          <p:nvPr>
            <p:ph type="pic" sz="quarter" idx="11"/>
          </p:nvPr>
        </p:nvPicPr>
        <p:blipFill rotWithShape="1">
          <a:blip r:embed="rId4"/>
          <a:srcRect t="-14584" b="-14584"/>
          <a:stretch/>
        </p:blipFill>
        <p:spPr>
          <a:xfrm>
            <a:off x="6378112" y="330200"/>
            <a:ext cx="5513483" cy="5422900"/>
          </a:xfrm>
        </p:spPr>
      </p:pic>
      <p:sp>
        <p:nvSpPr>
          <p:cNvPr id="4" name="Text Placeholder 3">
            <a:extLst>
              <a:ext uri="{FF2B5EF4-FFF2-40B4-BE49-F238E27FC236}">
                <a16:creationId xmlns:a16="http://schemas.microsoft.com/office/drawing/2014/main" id="{275EAF95-74F3-4121-9131-732B5C7E2248}"/>
              </a:ext>
            </a:extLst>
          </p:cNvPr>
          <p:cNvSpPr>
            <a:spLocks noGrp="1"/>
          </p:cNvSpPr>
          <p:nvPr>
            <p:ph type="body" sz="quarter" idx="12"/>
          </p:nvPr>
        </p:nvSpPr>
        <p:spPr/>
        <p:txBody>
          <a:bodyPr/>
          <a:lstStyle/>
          <a:p>
            <a:r>
              <a:rPr lang="en-US" dirty="0"/>
              <a:t>Promote Work in Reach Zone</a:t>
            </a:r>
          </a:p>
          <a:p>
            <a:endParaRPr lang="en-US" dirty="0"/>
          </a:p>
        </p:txBody>
      </p:sp>
    </p:spTree>
    <p:custDataLst>
      <p:tags r:id="rId1"/>
    </p:custDataLst>
    <p:extLst>
      <p:ext uri="{BB962C8B-B14F-4D97-AF65-F5344CB8AC3E}">
        <p14:creationId xmlns:p14="http://schemas.microsoft.com/office/powerpoint/2010/main" val="42203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500"/>
                                        <p:tgtEl>
                                          <p:spTgt spid="2">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Effect transition="in" filter="fade">
                                      <p:cBhvr>
                                        <p:cTn id="46" dur="500"/>
                                        <p:tgtEl>
                                          <p:spTgt spid="2">
                                            <p:txEl>
                                              <p:pRg st="9" end="9"/>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Effect transition="in" filter="fade">
                                      <p:cBhvr>
                                        <p:cTn id="49"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E9BEF-8194-4BDA-9F42-F82662838B08}"/>
              </a:ext>
            </a:extLst>
          </p:cNvPr>
          <p:cNvSpPr>
            <a:spLocks noGrp="1"/>
          </p:cNvSpPr>
          <p:nvPr>
            <p:ph type="body" sz="quarter" idx="10"/>
          </p:nvPr>
        </p:nvSpPr>
        <p:spPr>
          <a:xfrm>
            <a:off x="1249033" y="861789"/>
            <a:ext cx="6034636" cy="5814782"/>
          </a:xfrm>
        </p:spPr>
        <p:txBody>
          <a:bodyPr/>
          <a:lstStyle/>
          <a:p>
            <a:r>
              <a:rPr lang="en-US" dirty="0"/>
              <a:t>Safer, faster, productive!</a:t>
            </a:r>
          </a:p>
          <a:p>
            <a:r>
              <a:rPr lang="en-US" dirty="0"/>
              <a:t>What does Correct Mean?</a:t>
            </a:r>
          </a:p>
          <a:p>
            <a:pPr lvl="1"/>
            <a:r>
              <a:rPr lang="en-US" dirty="0"/>
              <a:t>Can the job be performed:</a:t>
            </a:r>
          </a:p>
          <a:p>
            <a:pPr lvl="2"/>
            <a:r>
              <a:rPr lang="en-US" dirty="0"/>
              <a:t>In neutral positions?</a:t>
            </a:r>
          </a:p>
          <a:p>
            <a:pPr lvl="2"/>
            <a:r>
              <a:rPr lang="en-US" dirty="0"/>
              <a:t>With appropriate body/limb support?</a:t>
            </a:r>
          </a:p>
          <a:p>
            <a:pPr lvl="2"/>
            <a:r>
              <a:rPr lang="en-US" dirty="0"/>
              <a:t>Within acceptable reach zones?</a:t>
            </a:r>
          </a:p>
          <a:p>
            <a:pPr lvl="2"/>
            <a:r>
              <a:rPr lang="en-US" dirty="0"/>
              <a:t>While controlling manual handling?</a:t>
            </a:r>
          </a:p>
          <a:p>
            <a:pPr lvl="2"/>
            <a:r>
              <a:rPr lang="en-US" dirty="0"/>
              <a:t>With adequate training?</a:t>
            </a:r>
          </a:p>
          <a:p>
            <a:pPr lvl="2"/>
            <a:r>
              <a:rPr lang="en-US" dirty="0"/>
              <a:t>In controlled environment?</a:t>
            </a:r>
          </a:p>
          <a:p>
            <a:pPr lvl="1"/>
            <a:r>
              <a:rPr lang="en-US" dirty="0"/>
              <a:t>If answers are primarily YES, then more than likely it is correct</a:t>
            </a:r>
          </a:p>
          <a:p>
            <a:pPr lvl="1"/>
            <a:r>
              <a:rPr lang="en-US" dirty="0"/>
              <a:t>If answers are NO, need to understand why not and make appropriate change</a:t>
            </a:r>
          </a:p>
          <a:p>
            <a:r>
              <a:rPr lang="en-US" dirty="0"/>
              <a:t>Manufacturing Track</a:t>
            </a:r>
          </a:p>
          <a:p>
            <a:endParaRPr lang="en-US" dirty="0"/>
          </a:p>
        </p:txBody>
      </p:sp>
      <p:pic>
        <p:nvPicPr>
          <p:cNvPr id="8" name="Picture Placeholder 7" descr="A picture containing outdoor, person&#10;&#10;Description automatically generated">
            <a:extLst>
              <a:ext uri="{FF2B5EF4-FFF2-40B4-BE49-F238E27FC236}">
                <a16:creationId xmlns:a16="http://schemas.microsoft.com/office/drawing/2014/main" id="{7F414F2C-6AFE-4216-94CE-024ADA74DEBB}"/>
              </a:ext>
            </a:extLst>
          </p:cNvPr>
          <p:cNvPicPr>
            <a:picLocks noGrp="1" noChangeAspect="1"/>
          </p:cNvPicPr>
          <p:nvPr>
            <p:ph type="pic" sz="quarter" idx="11"/>
          </p:nvPr>
        </p:nvPicPr>
        <p:blipFill>
          <a:blip r:embed="rId4"/>
          <a:srcRect l="21406" r="21406"/>
          <a:stretch>
            <a:fillRect/>
          </a:stretch>
        </p:blipFill>
        <p:spPr>
          <a:xfrm>
            <a:off x="7634514" y="991364"/>
            <a:ext cx="4388760" cy="4316655"/>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DB9AE8EB-EA74-4965-BC92-A34E288DF440}"/>
              </a:ext>
            </a:extLst>
          </p:cNvPr>
          <p:cNvSpPr>
            <a:spLocks noGrp="1"/>
          </p:cNvSpPr>
          <p:nvPr>
            <p:ph type="body" sz="quarter" idx="12"/>
          </p:nvPr>
        </p:nvSpPr>
        <p:spPr>
          <a:xfrm>
            <a:off x="1161257" y="76200"/>
            <a:ext cx="10774362" cy="558800"/>
          </a:xfrm>
        </p:spPr>
        <p:txBody>
          <a:bodyPr/>
          <a:lstStyle/>
          <a:p>
            <a:r>
              <a:rPr lang="en-US" sz="3200" dirty="0"/>
              <a:t>Provide Correct Workstations, Tools and Equipment</a:t>
            </a:r>
          </a:p>
        </p:txBody>
      </p:sp>
    </p:spTree>
    <p:custDataLst>
      <p:tags r:id="rId1"/>
    </p:custDataLst>
    <p:extLst>
      <p:ext uri="{BB962C8B-B14F-4D97-AF65-F5344CB8AC3E}">
        <p14:creationId xmlns:p14="http://schemas.microsoft.com/office/powerpoint/2010/main" val="54242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fade">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fade">
                                      <p:cBhvr>
                                        <p:cTn id="50" dur="500"/>
                                        <p:tgtEl>
                                          <p:spTgt spid="2">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animEffect transition="in" filter="fade">
                                      <p:cBhvr>
                                        <p:cTn id="55" dur="500"/>
                                        <p:tgtEl>
                                          <p:spTgt spid="2">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txEl>
                                              <p:pRg st="10" end="10"/>
                                            </p:txEl>
                                          </p:spTgt>
                                        </p:tgtEl>
                                        <p:attrNameLst>
                                          <p:attrName>style.visibility</p:attrName>
                                        </p:attrNameLst>
                                      </p:cBhvr>
                                      <p:to>
                                        <p:strVal val="visible"/>
                                      </p:to>
                                    </p:set>
                                    <p:animEffect transition="in" filter="fade">
                                      <p:cBhvr>
                                        <p:cTn id="60" dur="500"/>
                                        <p:tgtEl>
                                          <p:spTgt spid="2">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
                                            <p:txEl>
                                              <p:pRg st="11" end="11"/>
                                            </p:txEl>
                                          </p:spTgt>
                                        </p:tgtEl>
                                        <p:attrNameLst>
                                          <p:attrName>style.visibility</p:attrName>
                                        </p:attrNameLst>
                                      </p:cBhvr>
                                      <p:to>
                                        <p:strVal val="visible"/>
                                      </p:to>
                                    </p:set>
                                    <p:animEffect transition="in" filter="fade">
                                      <p:cBhvr>
                                        <p:cTn id="65"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lstStyle/>
          <a:p>
            <a:r>
              <a:rPr lang="en-US" sz="3200" dirty="0"/>
              <a:t>Results not achieved?</a:t>
            </a:r>
          </a:p>
          <a:p>
            <a:pPr lvl="1"/>
            <a:r>
              <a:rPr lang="en-US" sz="2800" dirty="0"/>
              <a:t>Spend thousands of dollars on ergonomically designed tools, equipment and facility </a:t>
            </a:r>
          </a:p>
          <a:p>
            <a:pPr lvl="1"/>
            <a:r>
              <a:rPr lang="en-US" sz="2800" dirty="0"/>
              <a:t>Workforce doesn't know how to make most of tool or equipment or furniture </a:t>
            </a:r>
          </a:p>
          <a:p>
            <a:pPr lvl="1"/>
            <a:r>
              <a:rPr lang="en-US" sz="2800" dirty="0"/>
              <a:t>Example of office chairs</a:t>
            </a:r>
          </a:p>
        </p:txBody>
      </p:sp>
      <p:pic>
        <p:nvPicPr>
          <p:cNvPr id="14" name="Picture Placeholder 13" descr="A person sitting in a chair&#10;&#10;Description automatically generated with medium confidence">
            <a:extLst>
              <a:ext uri="{FF2B5EF4-FFF2-40B4-BE49-F238E27FC236}">
                <a16:creationId xmlns:a16="http://schemas.microsoft.com/office/drawing/2014/main" id="{A354A25E-584D-4463-B1D7-4489F7947997}"/>
              </a:ext>
            </a:extLst>
          </p:cNvPr>
          <p:cNvPicPr>
            <a:picLocks noGrp="1" noChangeAspect="1"/>
          </p:cNvPicPr>
          <p:nvPr>
            <p:ph type="pic" sz="quarter" idx="11"/>
          </p:nvPr>
        </p:nvPicPr>
        <p:blipFill rotWithShape="1">
          <a:blip r:embed="rId4"/>
          <a:srcRect l="13260" r="13260"/>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Provide Competency Based Training</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2" name="Picture 21" descr="A group of people in a factory&#10;&#10;Description automatically generated with low confidence">
            <a:extLst>
              <a:ext uri="{FF2B5EF4-FFF2-40B4-BE49-F238E27FC236}">
                <a16:creationId xmlns:a16="http://schemas.microsoft.com/office/drawing/2014/main" id="{3E553A71-91B9-48B4-B550-C7DE514F3AF3}"/>
              </a:ext>
            </a:extLst>
          </p:cNvPr>
          <p:cNvPicPr>
            <a:picLocks noChangeAspect="1"/>
          </p:cNvPicPr>
          <p:nvPr/>
        </p:nvPicPr>
        <p:blipFill rotWithShape="1">
          <a:blip r:embed="rId5"/>
          <a:srcRect b="8716"/>
          <a:stretch/>
        </p:blipFill>
        <p:spPr>
          <a:xfrm>
            <a:off x="6522423" y="991364"/>
            <a:ext cx="5500852" cy="335203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8947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par>
                                <p:cTn id="26" presetID="10" presetClass="exit" presetSubtype="0" fill="hold"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194603" y="861789"/>
            <a:ext cx="5317573" cy="5814782"/>
          </a:xfrm>
        </p:spPr>
        <p:txBody>
          <a:bodyPr/>
          <a:lstStyle/>
          <a:p>
            <a:r>
              <a:rPr lang="en-US" sz="3200" dirty="0"/>
              <a:t>Acquire new skills</a:t>
            </a:r>
          </a:p>
          <a:p>
            <a:pPr lvl="1"/>
            <a:r>
              <a:rPr lang="en-US" sz="2800" dirty="0"/>
              <a:t>Need to correctly practice new technique or process to acquire skill level </a:t>
            </a:r>
          </a:p>
          <a:p>
            <a:r>
              <a:rPr lang="en-US" sz="3200" i="1" dirty="0"/>
              <a:t>“Practice does not make perfect. Only perfect practice makes perfect.”</a:t>
            </a:r>
          </a:p>
          <a:p>
            <a:pPr marL="571500" lvl="2" indent="0" algn="r">
              <a:buNone/>
            </a:pPr>
            <a:r>
              <a:rPr lang="en-US" sz="2400" dirty="0"/>
              <a:t>Vince Lombardi</a:t>
            </a:r>
          </a:p>
        </p:txBody>
      </p:sp>
      <p:pic>
        <p:nvPicPr>
          <p:cNvPr id="6" name="Picture Placeholder 5" descr="A picture containing text, dark&#10;&#10;Description automatically generated">
            <a:extLst>
              <a:ext uri="{FF2B5EF4-FFF2-40B4-BE49-F238E27FC236}">
                <a16:creationId xmlns:a16="http://schemas.microsoft.com/office/drawing/2014/main" id="{5EDEF0AB-746F-49A1-81EE-D7E0ADB92C8D}"/>
              </a:ext>
            </a:extLst>
          </p:cNvPr>
          <p:cNvPicPr>
            <a:picLocks noGrp="1" noChangeAspect="1"/>
          </p:cNvPicPr>
          <p:nvPr>
            <p:ph type="pic" sz="quarter" idx="11"/>
          </p:nvPr>
        </p:nvPicPr>
        <p:blipFill rotWithShape="1">
          <a:blip r:embed="rId4"/>
          <a:srcRect l="-27611" r="-27611"/>
          <a:stretch/>
        </p:blipFill>
        <p:spPr>
          <a:xfrm>
            <a:off x="6509791" y="1276684"/>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Provide Competency Based Training</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39862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sz="3200" dirty="0"/>
              <a:t>Controlling exposure </a:t>
            </a:r>
          </a:p>
          <a:p>
            <a:pPr lvl="1"/>
            <a:r>
              <a:rPr lang="en-US" sz="2800" dirty="0"/>
              <a:t>Light</a:t>
            </a:r>
          </a:p>
          <a:p>
            <a:pPr lvl="1"/>
            <a:r>
              <a:rPr lang="en-US" sz="2800" dirty="0"/>
              <a:t>Noise</a:t>
            </a:r>
          </a:p>
          <a:p>
            <a:pPr lvl="1"/>
            <a:r>
              <a:rPr lang="en-US" sz="2800" dirty="0"/>
              <a:t>Temperature</a:t>
            </a:r>
          </a:p>
          <a:p>
            <a:pPr lvl="1"/>
            <a:r>
              <a:rPr lang="en-US" sz="2800" dirty="0"/>
              <a:t>Ventilation </a:t>
            </a:r>
          </a:p>
          <a:p>
            <a:r>
              <a:rPr lang="en-US" sz="3200" dirty="0"/>
              <a:t>Thermostat</a:t>
            </a:r>
          </a:p>
          <a:p>
            <a:pPr lvl="1"/>
            <a:r>
              <a:rPr lang="en-US" sz="2800" dirty="0"/>
              <a:t>Level that everyone will agree to?</a:t>
            </a:r>
          </a:p>
          <a:p>
            <a:r>
              <a:rPr lang="en-US" sz="3200" dirty="0"/>
              <a:t>How work environment influences performance</a:t>
            </a:r>
          </a:p>
          <a:p>
            <a:pPr lvl="1"/>
            <a:r>
              <a:rPr lang="en-US" sz="2800" dirty="0"/>
              <a:t>Depending on background and experience</a:t>
            </a:r>
          </a:p>
        </p:txBody>
      </p:sp>
      <p:pic>
        <p:nvPicPr>
          <p:cNvPr id="6" name="Picture Placeholder 5">
            <a:extLst>
              <a:ext uri="{FF2B5EF4-FFF2-40B4-BE49-F238E27FC236}">
                <a16:creationId xmlns:a16="http://schemas.microsoft.com/office/drawing/2014/main" id="{2CAFCF6B-94C0-4A13-9250-711E6D4F5C16}"/>
              </a:ext>
            </a:extLst>
          </p:cNvPr>
          <p:cNvPicPr>
            <a:picLocks noGrp="1" noChangeAspect="1"/>
          </p:cNvPicPr>
          <p:nvPr>
            <p:ph type="pic" sz="quarter" idx="11"/>
          </p:nvPr>
        </p:nvPicPr>
        <p:blipFill>
          <a:blip r:embed="rId4"/>
          <a:srcRect l="9163" r="9163"/>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Exposure to Work Environment</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Picture 7" descr="A picture containing person, indoor&#10;&#10;Description automatically generated">
            <a:extLst>
              <a:ext uri="{FF2B5EF4-FFF2-40B4-BE49-F238E27FC236}">
                <a16:creationId xmlns:a16="http://schemas.microsoft.com/office/drawing/2014/main" id="{59BC3A19-BBFA-4952-AE45-5BA7EF4CDD87}"/>
              </a:ext>
            </a:extLst>
          </p:cNvPr>
          <p:cNvPicPr>
            <a:picLocks noChangeAspect="1"/>
          </p:cNvPicPr>
          <p:nvPr/>
        </p:nvPicPr>
        <p:blipFill rotWithShape="1">
          <a:blip r:embed="rId5"/>
          <a:srcRect l="23189"/>
          <a:stretch/>
        </p:blipFill>
        <p:spPr>
          <a:xfrm>
            <a:off x="6509790" y="979041"/>
            <a:ext cx="5513484" cy="403764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2178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fade">
                                      <p:cBhvr>
                                        <p:cTn id="36" dur="500"/>
                                        <p:tgtEl>
                                          <p:spTgt spid="9">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animEffect transition="in" filter="fade">
                                      <p:cBhvr>
                                        <p:cTn id="41" dur="500"/>
                                        <p:tgtEl>
                                          <p:spTgt spid="9">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xEl>
                                              <p:pRg st="8" end="8"/>
                                            </p:txEl>
                                          </p:spTgt>
                                        </p:tgtEl>
                                        <p:attrNameLst>
                                          <p:attrName>style.visibility</p:attrName>
                                        </p:attrNameLst>
                                      </p:cBhvr>
                                      <p:to>
                                        <p:strVal val="visible"/>
                                      </p:to>
                                    </p:set>
                                    <p:animEffect transition="in" filter="fade">
                                      <p:cBhvr>
                                        <p:cTn id="44"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B7FCA-5A0C-45F9-87F9-CC23F1E1BF0E}"/>
              </a:ext>
            </a:extLst>
          </p:cNvPr>
          <p:cNvSpPr>
            <a:spLocks noGrp="1"/>
          </p:cNvSpPr>
          <p:nvPr>
            <p:ph type="body" sz="quarter" idx="10"/>
          </p:nvPr>
        </p:nvSpPr>
        <p:spPr/>
        <p:txBody>
          <a:bodyPr/>
          <a:lstStyle/>
          <a:p>
            <a:r>
              <a:rPr lang="en-US" dirty="0"/>
              <a:t>Is JUST RIGHT window same for each person?</a:t>
            </a:r>
          </a:p>
          <a:p>
            <a:pPr lvl="1"/>
            <a:r>
              <a:rPr lang="en-US" dirty="0"/>
              <a:t>Or what may be </a:t>
            </a:r>
            <a:r>
              <a:rPr lang="en-US" b="1" dirty="0"/>
              <a:t>TOO MUCH </a:t>
            </a:r>
            <a:r>
              <a:rPr lang="en-US" dirty="0"/>
              <a:t>for one individual is </a:t>
            </a:r>
            <a:r>
              <a:rPr lang="en-US" b="1" dirty="0"/>
              <a:t>JUST RIGHT </a:t>
            </a:r>
            <a:r>
              <a:rPr lang="en-US" dirty="0"/>
              <a:t>and very acceptable for another? </a:t>
            </a:r>
          </a:p>
          <a:p>
            <a:r>
              <a:rPr lang="en-US" dirty="0"/>
              <a:t>Other factors </a:t>
            </a:r>
          </a:p>
          <a:p>
            <a:pPr lvl="1"/>
            <a:r>
              <a:rPr lang="en-US" dirty="0"/>
              <a:t>Time of day</a:t>
            </a:r>
          </a:p>
          <a:p>
            <a:pPr lvl="1"/>
            <a:r>
              <a:rPr lang="en-US" dirty="0"/>
              <a:t>Fatigue</a:t>
            </a:r>
          </a:p>
          <a:p>
            <a:pPr lvl="1"/>
            <a:r>
              <a:rPr lang="en-US" dirty="0"/>
              <a:t>Workstation design, tools and equipment</a:t>
            </a:r>
          </a:p>
          <a:p>
            <a:pPr lvl="1"/>
            <a:r>
              <a:rPr lang="en-US" dirty="0"/>
              <a:t>Training</a:t>
            </a:r>
          </a:p>
          <a:p>
            <a:pPr lvl="1"/>
            <a:r>
              <a:rPr lang="en-US" dirty="0"/>
              <a:t>Environmental conditions supervision</a:t>
            </a:r>
          </a:p>
          <a:p>
            <a:pPr lvl="1"/>
            <a:r>
              <a:rPr lang="en-US" dirty="0"/>
              <a:t>List can go on and on</a:t>
            </a:r>
          </a:p>
        </p:txBody>
      </p:sp>
      <p:sp>
        <p:nvSpPr>
          <p:cNvPr id="4" name="Text Placeholder 3">
            <a:extLst>
              <a:ext uri="{FF2B5EF4-FFF2-40B4-BE49-F238E27FC236}">
                <a16:creationId xmlns:a16="http://schemas.microsoft.com/office/drawing/2014/main" id="{16A8EBF5-DA42-44C7-95DE-302AD64A5479}"/>
              </a:ext>
            </a:extLst>
          </p:cNvPr>
          <p:cNvSpPr>
            <a:spLocks noGrp="1"/>
          </p:cNvSpPr>
          <p:nvPr>
            <p:ph type="body" sz="quarter" idx="12"/>
          </p:nvPr>
        </p:nvSpPr>
        <p:spPr/>
        <p:txBody>
          <a:bodyPr/>
          <a:lstStyle/>
          <a:p>
            <a:r>
              <a:rPr lang="en-US" dirty="0"/>
              <a:t>Critical Question</a:t>
            </a:r>
          </a:p>
        </p:txBody>
      </p:sp>
      <p:pic>
        <p:nvPicPr>
          <p:cNvPr id="8" name="Picture 7" descr="A person preparing food in a store&#10;&#10;Description automatically generated">
            <a:extLst>
              <a:ext uri="{FF2B5EF4-FFF2-40B4-BE49-F238E27FC236}">
                <a16:creationId xmlns:a16="http://schemas.microsoft.com/office/drawing/2014/main" id="{15AD40BD-E564-4074-9EF8-141518F88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2897" y="937603"/>
            <a:ext cx="5029200" cy="2593395"/>
          </a:xfrm>
          <a:prstGeom prst="rect">
            <a:avLst/>
          </a:prstGeom>
          <a:ln>
            <a:noFill/>
          </a:ln>
          <a:effectLst>
            <a:outerShdw blurRad="292100" dist="139700" dir="2700000" algn="tl" rotWithShape="0">
              <a:srgbClr val="333333">
                <a:alpha val="65000"/>
              </a:srgbClr>
            </a:outerShdw>
          </a:effectLst>
        </p:spPr>
      </p:pic>
      <p:pic>
        <p:nvPicPr>
          <p:cNvPr id="10" name="Picture 9" descr="A person cooking in a kitchen&#10;&#10;Description automatically generated">
            <a:extLst>
              <a:ext uri="{FF2B5EF4-FFF2-40B4-BE49-F238E27FC236}">
                <a16:creationId xmlns:a16="http://schemas.microsoft.com/office/drawing/2014/main" id="{037CB0D1-6F22-499F-8817-E5081B171A36}"/>
              </a:ext>
            </a:extLst>
          </p:cNvPr>
          <p:cNvPicPr>
            <a:picLocks noChangeAspect="1"/>
          </p:cNvPicPr>
          <p:nvPr/>
        </p:nvPicPr>
        <p:blipFill rotWithShape="1">
          <a:blip r:embed="rId5">
            <a:extLst>
              <a:ext uri="{28A0092B-C50C-407E-A947-70E740481C1C}">
                <a14:useLocalDpi xmlns:a14="http://schemas.microsoft.com/office/drawing/2010/main" val="0"/>
              </a:ext>
            </a:extLst>
          </a:blip>
          <a:srcRect t="21929"/>
          <a:stretch/>
        </p:blipFill>
        <p:spPr>
          <a:xfrm>
            <a:off x="6970890" y="3769180"/>
            <a:ext cx="5029201" cy="272513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1151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sz="3200" dirty="0"/>
              <a:t>Cold</a:t>
            </a:r>
          </a:p>
          <a:p>
            <a:pPr lvl="1"/>
            <a:r>
              <a:rPr lang="en-US" sz="2800" dirty="0"/>
              <a:t>Cold environments, tools, or pneumatic tool exhaust </a:t>
            </a:r>
          </a:p>
          <a:p>
            <a:pPr lvl="1"/>
            <a:r>
              <a:rPr lang="en-US" sz="2800" dirty="0"/>
              <a:t>Reduction in tissue sensitivity, manual dexterity, and grip strength</a:t>
            </a:r>
          </a:p>
          <a:p>
            <a:pPr lvl="1"/>
            <a:r>
              <a:rPr lang="en-US" sz="2800" dirty="0"/>
              <a:t>Adequate personal protective equipment</a:t>
            </a:r>
          </a:p>
          <a:p>
            <a:pPr lvl="1"/>
            <a:r>
              <a:rPr lang="en-US" sz="2800" dirty="0"/>
              <a:t>Appropriate worker rotation (in and out of cold environment) effective</a:t>
            </a:r>
          </a:p>
          <a:p>
            <a:pPr lvl="1"/>
            <a:r>
              <a:rPr lang="en-US" sz="2800" dirty="0"/>
              <a:t>Directing tool exhaust away from user</a:t>
            </a:r>
          </a:p>
          <a:p>
            <a:endParaRPr lang="en-US" sz="3200" dirty="0"/>
          </a:p>
        </p:txBody>
      </p:sp>
      <p:pic>
        <p:nvPicPr>
          <p:cNvPr id="17" name="Picture Placeholder 16" descr="A person wearing a hat and sunglasses&#10;&#10;Description automatically generated">
            <a:extLst>
              <a:ext uri="{FF2B5EF4-FFF2-40B4-BE49-F238E27FC236}">
                <a16:creationId xmlns:a16="http://schemas.microsoft.com/office/drawing/2014/main" id="{9EDF5675-7B3E-4734-B5D7-27F070CA6A56}"/>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92" b="-825"/>
          <a:stretch/>
        </p:blipFill>
        <p:spPr>
          <a:xfrm>
            <a:off x="6512176" y="951705"/>
            <a:ext cx="5513387" cy="312406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Exposure to Work Environment</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194531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a:bodyPr>
          <a:lstStyle/>
          <a:p>
            <a:r>
              <a:rPr lang="en-US" sz="3200" dirty="0"/>
              <a:t>Heat</a:t>
            </a:r>
          </a:p>
          <a:p>
            <a:pPr lvl="1"/>
            <a:r>
              <a:rPr lang="en-US" sz="2800" dirty="0"/>
              <a:t>Increase metabolic demand</a:t>
            </a:r>
          </a:p>
          <a:p>
            <a:pPr lvl="1"/>
            <a:r>
              <a:rPr lang="en-US" sz="2800" dirty="0"/>
              <a:t>Affect ability to grasp tools and parts and to manipulate controls due to effect of perspiration on grasp</a:t>
            </a:r>
          </a:p>
          <a:p>
            <a:pPr lvl="1"/>
            <a:r>
              <a:rPr lang="en-US" sz="2800" dirty="0"/>
              <a:t>Fogging eye protection</a:t>
            </a:r>
          </a:p>
          <a:p>
            <a:pPr lvl="1"/>
            <a:r>
              <a:rPr lang="en-US" sz="2800" dirty="0"/>
              <a:t>Adequate ventilation and clothing</a:t>
            </a:r>
          </a:p>
          <a:p>
            <a:pPr lvl="1"/>
            <a:r>
              <a:rPr lang="en-US" sz="2800" dirty="0"/>
              <a:t>Adequate hydration</a:t>
            </a:r>
          </a:p>
          <a:p>
            <a:pPr lvl="1"/>
            <a:r>
              <a:rPr lang="en-US" sz="2800" dirty="0"/>
              <a:t>Worker rotation is effective</a:t>
            </a:r>
          </a:p>
        </p:txBody>
      </p:sp>
      <p:pic>
        <p:nvPicPr>
          <p:cNvPr id="12" name="Picture Placeholder 11" descr="A person that is on fire&#10;&#10;Description automatically generated">
            <a:extLst>
              <a:ext uri="{FF2B5EF4-FFF2-40B4-BE49-F238E27FC236}">
                <a16:creationId xmlns:a16="http://schemas.microsoft.com/office/drawing/2014/main" id="{F759B52D-5D20-4BD4-972A-E67A5AE13C1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6021" r="16021"/>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Exposure to Work Environment</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86825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fontScale="92500" lnSpcReduction="10000"/>
          </a:bodyPr>
          <a:lstStyle/>
          <a:p>
            <a:r>
              <a:rPr lang="en-US" dirty="0"/>
              <a:t>Temperature</a:t>
            </a:r>
          </a:p>
          <a:p>
            <a:pPr lvl="1"/>
            <a:r>
              <a:rPr lang="en-US" dirty="0"/>
              <a:t>Too cold?  Too hot? </a:t>
            </a:r>
          </a:p>
          <a:p>
            <a:pPr lvl="1"/>
            <a:r>
              <a:rPr lang="en-US" dirty="0"/>
              <a:t>Radiant heat sources </a:t>
            </a:r>
          </a:p>
          <a:p>
            <a:pPr lvl="1"/>
            <a:r>
              <a:rPr lang="en-US" dirty="0"/>
              <a:t>Rapid temperature changes?</a:t>
            </a:r>
          </a:p>
          <a:p>
            <a:r>
              <a:rPr lang="en-US" dirty="0"/>
              <a:t>Quality</a:t>
            </a:r>
          </a:p>
          <a:p>
            <a:pPr lvl="1"/>
            <a:r>
              <a:rPr lang="en-US" dirty="0"/>
              <a:t>Air contaminant settles on displays, making them difficult to see? </a:t>
            </a:r>
          </a:p>
          <a:p>
            <a:pPr lvl="1"/>
            <a:r>
              <a:rPr lang="en-US" dirty="0"/>
              <a:t>Suspended dust, mists and other particulates?</a:t>
            </a:r>
          </a:p>
          <a:p>
            <a:r>
              <a:rPr lang="en-US" dirty="0"/>
              <a:t>Flow </a:t>
            </a:r>
          </a:p>
          <a:p>
            <a:pPr lvl="1"/>
            <a:r>
              <a:rPr lang="en-US" dirty="0"/>
              <a:t>Air circulation too low?</a:t>
            </a:r>
          </a:p>
          <a:p>
            <a:pPr lvl="1"/>
            <a:r>
              <a:rPr lang="en-US" dirty="0"/>
              <a:t>Too much air movement?</a:t>
            </a:r>
          </a:p>
          <a:p>
            <a:pPr lvl="1"/>
            <a:r>
              <a:rPr lang="en-US" dirty="0"/>
              <a:t>Rapid environmental changes?</a:t>
            </a:r>
          </a:p>
          <a:p>
            <a:r>
              <a:rPr lang="en-US" dirty="0"/>
              <a:t>Humidity</a:t>
            </a:r>
          </a:p>
          <a:p>
            <a:pPr lvl="1"/>
            <a:r>
              <a:rPr lang="en-US" dirty="0"/>
              <a:t>Humidity enough to interfere with job? </a:t>
            </a:r>
          </a:p>
          <a:p>
            <a:pPr lvl="1"/>
            <a:r>
              <a:rPr lang="en-US" dirty="0"/>
              <a:t>Wet locations</a:t>
            </a:r>
          </a:p>
        </p:txBody>
      </p:sp>
      <p:pic>
        <p:nvPicPr>
          <p:cNvPr id="7" name="Picture Placeholder 6" descr="A picture containing indoor, kitchen, building, table&#10;&#10;Description automatically generated">
            <a:extLst>
              <a:ext uri="{FF2B5EF4-FFF2-40B4-BE49-F238E27FC236}">
                <a16:creationId xmlns:a16="http://schemas.microsoft.com/office/drawing/2014/main" id="{4674951C-5A1E-485C-B67A-2C184861A067}"/>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4264" r="14264"/>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Exposure to Work Environment</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228732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500"/>
                                        <p:tgtEl>
                                          <p:spTgt spid="9">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500"/>
                                        <p:tgtEl>
                                          <p:spTgt spid="9">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xEl>
                                              <p:pRg st="9" end="9"/>
                                            </p:txEl>
                                          </p:spTgt>
                                        </p:tgtEl>
                                        <p:attrNameLst>
                                          <p:attrName>style.visibility</p:attrName>
                                        </p:attrNameLst>
                                      </p:cBhvr>
                                      <p:to>
                                        <p:strVal val="visible"/>
                                      </p:to>
                                    </p:set>
                                    <p:animEffect transition="in" filter="fade">
                                      <p:cBhvr>
                                        <p:cTn id="38" dur="500"/>
                                        <p:tgtEl>
                                          <p:spTgt spid="9">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xEl>
                                              <p:pRg st="10" end="10"/>
                                            </p:txEl>
                                          </p:spTgt>
                                        </p:tgtEl>
                                        <p:attrNameLst>
                                          <p:attrName>style.visibility</p:attrName>
                                        </p:attrNameLst>
                                      </p:cBhvr>
                                      <p:to>
                                        <p:strVal val="visible"/>
                                      </p:to>
                                    </p:set>
                                    <p:animEffect transition="in" filter="fade">
                                      <p:cBhvr>
                                        <p:cTn id="41" dur="500"/>
                                        <p:tgtEl>
                                          <p:spTgt spid="9">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xEl>
                                              <p:pRg st="11" end="11"/>
                                            </p:txEl>
                                          </p:spTgt>
                                        </p:tgtEl>
                                        <p:attrNameLst>
                                          <p:attrName>style.visibility</p:attrName>
                                        </p:attrNameLst>
                                      </p:cBhvr>
                                      <p:to>
                                        <p:strVal val="visible"/>
                                      </p:to>
                                    </p:set>
                                    <p:animEffect transition="in" filter="fade">
                                      <p:cBhvr>
                                        <p:cTn id="46" dur="500"/>
                                        <p:tgtEl>
                                          <p:spTgt spid="9">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xEl>
                                              <p:pRg st="12" end="12"/>
                                            </p:txEl>
                                          </p:spTgt>
                                        </p:tgtEl>
                                        <p:attrNameLst>
                                          <p:attrName>style.visibility</p:attrName>
                                        </p:attrNameLst>
                                      </p:cBhvr>
                                      <p:to>
                                        <p:strVal val="visible"/>
                                      </p:to>
                                    </p:set>
                                    <p:animEffect transition="in" filter="fade">
                                      <p:cBhvr>
                                        <p:cTn id="49" dur="500"/>
                                        <p:tgtEl>
                                          <p:spTgt spid="9">
                                            <p:txEl>
                                              <p:pRg st="12" end="1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xEl>
                                              <p:pRg st="13" end="13"/>
                                            </p:txEl>
                                          </p:spTgt>
                                        </p:tgtEl>
                                        <p:attrNameLst>
                                          <p:attrName>style.visibility</p:attrName>
                                        </p:attrNameLst>
                                      </p:cBhvr>
                                      <p:to>
                                        <p:strVal val="visible"/>
                                      </p:to>
                                    </p:set>
                                    <p:animEffect transition="in" filter="fade">
                                      <p:cBhvr>
                                        <p:cTn id="52" dur="5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normAutofit fontScale="92500"/>
          </a:bodyPr>
          <a:lstStyle/>
          <a:p>
            <a:r>
              <a:rPr lang="en-US" sz="3200" dirty="0"/>
              <a:t>Noise is any unwanted sound</a:t>
            </a:r>
          </a:p>
          <a:p>
            <a:pPr lvl="1"/>
            <a:r>
              <a:rPr lang="en-US" sz="2800" dirty="0"/>
              <a:t>High noise levels drastically impede effective communication</a:t>
            </a:r>
          </a:p>
          <a:p>
            <a:pPr lvl="1"/>
            <a:r>
              <a:rPr lang="en-US" sz="2800" dirty="0"/>
              <a:t>Concentration is affected, negatively influencing productivity</a:t>
            </a:r>
          </a:p>
          <a:p>
            <a:pPr lvl="1"/>
            <a:r>
              <a:rPr lang="en-US" sz="2800" dirty="0"/>
              <a:t>Noise has also been blamed for excessive fatigue</a:t>
            </a:r>
          </a:p>
          <a:p>
            <a:pPr lvl="1"/>
            <a:r>
              <a:rPr lang="en-US" sz="2800" dirty="0"/>
              <a:t>Decibel (dB) levels</a:t>
            </a:r>
          </a:p>
          <a:p>
            <a:pPr lvl="2"/>
            <a:r>
              <a:rPr lang="en-US" sz="2400" dirty="0"/>
              <a:t>60 dB - social conversation</a:t>
            </a:r>
          </a:p>
          <a:p>
            <a:pPr lvl="2"/>
            <a:r>
              <a:rPr lang="en-US" sz="2400" dirty="0"/>
              <a:t>80 dB - conversing in loud noise less than one foot away</a:t>
            </a:r>
          </a:p>
          <a:p>
            <a:pPr lvl="2"/>
            <a:r>
              <a:rPr lang="en-US" sz="2400" dirty="0"/>
              <a:t>105 dB - jet engine</a:t>
            </a:r>
          </a:p>
          <a:p>
            <a:pPr lvl="2"/>
            <a:r>
              <a:rPr lang="en-US" sz="2400" dirty="0"/>
              <a:t>150 dB - reduced visual acuity, chest wall vibration, "gagging" sensation</a:t>
            </a:r>
          </a:p>
          <a:p>
            <a:pPr lvl="1"/>
            <a:endParaRPr lang="en-US" sz="2800" dirty="0"/>
          </a:p>
          <a:p>
            <a:endParaRPr lang="en-US" sz="3200" dirty="0"/>
          </a:p>
        </p:txBody>
      </p:sp>
      <p:pic>
        <p:nvPicPr>
          <p:cNvPr id="12" name="Picture Placeholder 11" descr="A person wearing a suit and helmet&#10;&#10;Description automatically generated">
            <a:extLst>
              <a:ext uri="{FF2B5EF4-FFF2-40B4-BE49-F238E27FC236}">
                <a16:creationId xmlns:a16="http://schemas.microsoft.com/office/drawing/2014/main" id="{C4927BC0-5A03-46BC-83A3-DD083649672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990" r="15990"/>
          <a:stretch>
            <a:fillRect/>
          </a:stretch>
        </p:blipFill>
        <p:spPr>
          <a:xfrm>
            <a:off x="6400931" y="861789"/>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Exposure to Work Environment</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292304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animEffect transition="in" filter="fade">
                                      <p:cBhvr>
                                        <p:cTn id="33" dur="500"/>
                                        <p:tgtEl>
                                          <p:spTgt spid="9">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fade">
                                      <p:cBhvr>
                                        <p:cTn id="36" dur="500"/>
                                        <p:tgtEl>
                                          <p:spTgt spid="9">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animEffect transition="in" filter="fade">
                                      <p:cBhvr>
                                        <p:cTn id="39" dur="500"/>
                                        <p:tgtEl>
                                          <p:spTgt spid="9">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p:txBody>
          <a:bodyPr/>
          <a:lstStyle/>
          <a:p>
            <a:r>
              <a:rPr lang="en-US" dirty="0"/>
              <a:t>Noise abatement</a:t>
            </a:r>
          </a:p>
          <a:p>
            <a:pPr lvl="1"/>
            <a:r>
              <a:rPr lang="en-US" dirty="0"/>
              <a:t>Controlling noise at source is always best possible solution</a:t>
            </a:r>
          </a:p>
          <a:p>
            <a:pPr lvl="2"/>
            <a:r>
              <a:rPr lang="en-US" dirty="0"/>
              <a:t>Reduce noise level of process</a:t>
            </a:r>
          </a:p>
          <a:p>
            <a:pPr lvl="1"/>
            <a:r>
              <a:rPr lang="en-US" dirty="0"/>
              <a:t>If not possible to control source of noise, changing its path can also control it</a:t>
            </a:r>
          </a:p>
          <a:p>
            <a:pPr lvl="2"/>
            <a:r>
              <a:rPr lang="en-US" dirty="0"/>
              <a:t>Use acoustical sound barriers, enclosures, and sound absorbing tiles and carpet</a:t>
            </a:r>
          </a:p>
          <a:p>
            <a:pPr lvl="1"/>
            <a:r>
              <a:rPr lang="en-US" dirty="0"/>
              <a:t>Noise - Questions</a:t>
            </a:r>
          </a:p>
          <a:p>
            <a:pPr lvl="2"/>
            <a:r>
              <a:rPr lang="en-US" dirty="0"/>
              <a:t>So much process noise that hearing loss could occur?</a:t>
            </a:r>
          </a:p>
          <a:p>
            <a:pPr lvl="2"/>
            <a:r>
              <a:rPr lang="en-US" dirty="0"/>
              <a:t>Interferes with speech or audible signals of various kinds?</a:t>
            </a:r>
          </a:p>
          <a:p>
            <a:pPr lvl="2"/>
            <a:r>
              <a:rPr lang="en-US" dirty="0"/>
              <a:t>Interfere with conversation or performing the job?</a:t>
            </a:r>
          </a:p>
          <a:p>
            <a:endParaRPr lang="en-US" dirty="0"/>
          </a:p>
        </p:txBody>
      </p:sp>
      <p:pic>
        <p:nvPicPr>
          <p:cNvPr id="11" name="Picture Placeholder 10" descr="A chair sitting in front of a building&#10;&#10;Description automatically generated">
            <a:extLst>
              <a:ext uri="{FF2B5EF4-FFF2-40B4-BE49-F238E27FC236}">
                <a16:creationId xmlns:a16="http://schemas.microsoft.com/office/drawing/2014/main" id="{9B2A6ED7-D6FE-40E8-B8CD-340A8D1880B9}"/>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874" r="11874"/>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Control Exposure to Work Environment</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280022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500"/>
                                        <p:tgtEl>
                                          <p:spTgt spid="9">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BD292-1395-485A-9443-4B5B51D1BF87}"/>
              </a:ext>
            </a:extLst>
          </p:cNvPr>
          <p:cNvSpPr>
            <a:spLocks noGrp="1"/>
          </p:cNvSpPr>
          <p:nvPr>
            <p:ph type="body" sz="quarter" idx="10"/>
          </p:nvPr>
        </p:nvSpPr>
        <p:spPr>
          <a:xfrm>
            <a:off x="1194603" y="861789"/>
            <a:ext cx="5968197" cy="5814782"/>
          </a:xfrm>
        </p:spPr>
        <p:txBody>
          <a:bodyPr/>
          <a:lstStyle/>
          <a:p>
            <a:r>
              <a:rPr lang="en-US" dirty="0"/>
              <a:t>Most important tool we all own?</a:t>
            </a:r>
          </a:p>
          <a:p>
            <a:pPr lvl="1"/>
            <a:r>
              <a:rPr lang="en-US" dirty="0"/>
              <a:t>Our minds and our bodies</a:t>
            </a:r>
          </a:p>
          <a:p>
            <a:pPr lvl="2"/>
            <a:r>
              <a:rPr lang="en-US" dirty="0"/>
              <a:t>In other words, our physical and mental health</a:t>
            </a:r>
          </a:p>
          <a:p>
            <a:pPr lvl="1"/>
            <a:r>
              <a:rPr lang="en-US" dirty="0"/>
              <a:t>Health and wellness </a:t>
            </a:r>
          </a:p>
          <a:p>
            <a:pPr lvl="2"/>
            <a:r>
              <a:rPr lang="en-US" dirty="0"/>
              <a:t>Diet and nutrition</a:t>
            </a:r>
          </a:p>
          <a:p>
            <a:pPr lvl="2"/>
            <a:r>
              <a:rPr lang="en-US" dirty="0"/>
              <a:t>Body weight control</a:t>
            </a:r>
          </a:p>
          <a:p>
            <a:pPr lvl="2"/>
            <a:r>
              <a:rPr lang="en-US" dirty="0"/>
              <a:t>Stress management</a:t>
            </a:r>
          </a:p>
          <a:p>
            <a:pPr lvl="2"/>
            <a:r>
              <a:rPr lang="en-US" dirty="0"/>
              <a:t>Smoking cessation</a:t>
            </a:r>
          </a:p>
          <a:p>
            <a:pPr lvl="2"/>
            <a:r>
              <a:rPr lang="en-US" dirty="0"/>
              <a:t>Blood pressure control</a:t>
            </a:r>
          </a:p>
          <a:p>
            <a:pPr lvl="2"/>
            <a:r>
              <a:rPr lang="en-US" dirty="0"/>
              <a:t>Fluid intake </a:t>
            </a:r>
          </a:p>
          <a:p>
            <a:pPr lvl="2"/>
            <a:r>
              <a:rPr lang="en-US" dirty="0"/>
              <a:t>Adequate rest/sleep </a:t>
            </a:r>
          </a:p>
          <a:p>
            <a:pPr lvl="1"/>
            <a:r>
              <a:rPr lang="en-US" dirty="0"/>
              <a:t>Who has dogs or cats at home?</a:t>
            </a:r>
          </a:p>
          <a:p>
            <a:pPr lvl="2"/>
            <a:r>
              <a:rPr lang="en-US" dirty="0"/>
              <a:t>First get up from a little nap what is first thing they do? </a:t>
            </a:r>
          </a:p>
          <a:p>
            <a:pPr lvl="2"/>
            <a:r>
              <a:rPr lang="en-US" dirty="0"/>
              <a:t>We have an instinctive need to move </a:t>
            </a:r>
          </a:p>
          <a:p>
            <a:pPr lvl="3"/>
            <a:r>
              <a:rPr lang="en-US" dirty="0"/>
              <a:t>Just need to pay attention to it!</a:t>
            </a:r>
          </a:p>
          <a:p>
            <a:pPr lvl="1"/>
            <a:endParaRPr lang="en-US" dirty="0"/>
          </a:p>
        </p:txBody>
      </p:sp>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Health and Wellness</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CF28B658-43AE-4C51-B174-071519B4F05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311" r="311"/>
          <a:stretch/>
        </p:blipFill>
        <p:spPr>
          <a:xfrm>
            <a:off x="7495776" y="1035998"/>
            <a:ext cx="2926332" cy="219474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8C094A1-351A-4911-B598-DBBDA145A035}"/>
              </a:ext>
            </a:extLst>
          </p:cNvPr>
          <p:cNvPicPr>
            <a:picLocks noChangeAspect="1"/>
          </p:cNvPicPr>
          <p:nvPr/>
        </p:nvPicPr>
        <p:blipFill>
          <a:blip r:embed="rId6"/>
          <a:stretch>
            <a:fillRect/>
          </a:stretch>
        </p:blipFill>
        <p:spPr>
          <a:xfrm>
            <a:off x="7495776" y="3467100"/>
            <a:ext cx="2935477" cy="304931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9364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500"/>
                                        <p:tgtEl>
                                          <p:spTgt spid="9">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500"/>
                                        <p:tgtEl>
                                          <p:spTgt spid="9">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xEl>
                                              <p:pRg st="8" end="8"/>
                                            </p:txEl>
                                          </p:spTgt>
                                        </p:tgtEl>
                                        <p:attrNameLst>
                                          <p:attrName>style.visibility</p:attrName>
                                        </p:attrNameLst>
                                      </p:cBhvr>
                                      <p:to>
                                        <p:strVal val="visible"/>
                                      </p:to>
                                    </p:set>
                                    <p:animEffect transition="in" filter="fade">
                                      <p:cBhvr>
                                        <p:cTn id="38" dur="500"/>
                                        <p:tgtEl>
                                          <p:spTgt spid="9">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animEffect transition="in" filter="fade">
                                      <p:cBhvr>
                                        <p:cTn id="41" dur="500"/>
                                        <p:tgtEl>
                                          <p:spTgt spid="9">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xEl>
                                              <p:pRg st="10" end="10"/>
                                            </p:txEl>
                                          </p:spTgt>
                                        </p:tgtEl>
                                        <p:attrNameLst>
                                          <p:attrName>style.visibility</p:attrName>
                                        </p:attrNameLst>
                                      </p:cBhvr>
                                      <p:to>
                                        <p:strVal val="visible"/>
                                      </p:to>
                                    </p:set>
                                    <p:animEffect transition="in" filter="fade">
                                      <p:cBhvr>
                                        <p:cTn id="44" dur="500"/>
                                        <p:tgtEl>
                                          <p:spTgt spid="9">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xEl>
                                              <p:pRg st="11" end="11"/>
                                            </p:txEl>
                                          </p:spTgt>
                                        </p:tgtEl>
                                        <p:attrNameLst>
                                          <p:attrName>style.visibility</p:attrName>
                                        </p:attrNameLst>
                                      </p:cBhvr>
                                      <p:to>
                                        <p:strVal val="visible"/>
                                      </p:to>
                                    </p:set>
                                    <p:animEffect transition="in" filter="fade">
                                      <p:cBhvr>
                                        <p:cTn id="49" dur="500"/>
                                        <p:tgtEl>
                                          <p:spTgt spid="9">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animEffect transition="in" filter="fade">
                                      <p:cBhvr>
                                        <p:cTn id="55" dur="500"/>
                                        <p:tgtEl>
                                          <p:spTgt spid="9">
                                            <p:txEl>
                                              <p:pRg st="12" end="12"/>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xEl>
                                              <p:pRg st="13" end="13"/>
                                            </p:txEl>
                                          </p:spTgt>
                                        </p:tgtEl>
                                        <p:attrNameLst>
                                          <p:attrName>style.visibility</p:attrName>
                                        </p:attrNameLst>
                                      </p:cBhvr>
                                      <p:to>
                                        <p:strVal val="visible"/>
                                      </p:to>
                                    </p:set>
                                    <p:animEffect transition="in" filter="fade">
                                      <p:cBhvr>
                                        <p:cTn id="58" dur="500"/>
                                        <p:tgtEl>
                                          <p:spTgt spid="9">
                                            <p:txEl>
                                              <p:pRg st="13" end="13"/>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
                                            <p:txEl>
                                              <p:pRg st="14" end="14"/>
                                            </p:txEl>
                                          </p:spTgt>
                                        </p:tgtEl>
                                        <p:attrNameLst>
                                          <p:attrName>style.visibility</p:attrName>
                                        </p:attrNameLst>
                                      </p:cBhvr>
                                      <p:to>
                                        <p:strVal val="visible"/>
                                      </p:to>
                                    </p:set>
                                    <p:animEffect transition="in" filter="fade">
                                      <p:cBhvr>
                                        <p:cTn id="61"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6DA8C8-BFB0-49BB-A897-9F7EA98DB307}"/>
              </a:ext>
            </a:extLst>
          </p:cNvPr>
          <p:cNvSpPr>
            <a:spLocks noGrp="1"/>
          </p:cNvSpPr>
          <p:nvPr>
            <p:ph type="body" sz="quarter" idx="10"/>
          </p:nvPr>
        </p:nvSpPr>
        <p:spPr>
          <a:xfrm>
            <a:off x="1194602" y="861789"/>
            <a:ext cx="6904084" cy="5814782"/>
          </a:xfrm>
        </p:spPr>
        <p:txBody>
          <a:bodyPr/>
          <a:lstStyle/>
          <a:p>
            <a:r>
              <a:rPr lang="en-US" sz="3200" dirty="0"/>
              <a:t>100% correct first time? </a:t>
            </a:r>
          </a:p>
          <a:p>
            <a:pPr lvl="1"/>
            <a:r>
              <a:rPr lang="en-US" sz="2800" dirty="0"/>
              <a:t>Unintended consequences!</a:t>
            </a:r>
          </a:p>
          <a:p>
            <a:pPr lvl="2"/>
            <a:r>
              <a:rPr lang="en-US" sz="2400" dirty="0"/>
              <a:t>Schedule formal follow-up sessions </a:t>
            </a:r>
          </a:p>
          <a:p>
            <a:pPr lvl="2"/>
            <a:r>
              <a:rPr lang="en-US" sz="2400" dirty="0"/>
              <a:t>Document outcome of follow-up</a:t>
            </a:r>
          </a:p>
          <a:p>
            <a:pPr lvl="2"/>
            <a:r>
              <a:rPr lang="en-US" sz="2400" dirty="0"/>
              <a:t>Alleviate issues identified </a:t>
            </a:r>
          </a:p>
          <a:p>
            <a:pPr lvl="1"/>
            <a:r>
              <a:rPr lang="en-US" sz="2800" dirty="0"/>
              <a:t>Continuous Process Improvement and Ergonomics</a:t>
            </a:r>
          </a:p>
          <a:p>
            <a:pPr lvl="2"/>
            <a:r>
              <a:rPr lang="en-US" sz="2400" dirty="0"/>
              <a:t>Strategies have tremendous benefit</a:t>
            </a:r>
          </a:p>
          <a:p>
            <a:pPr lvl="2"/>
            <a:r>
              <a:rPr lang="en-US" sz="2400" dirty="0"/>
              <a:t>Waste is reduced</a:t>
            </a:r>
          </a:p>
          <a:p>
            <a:pPr lvl="2"/>
            <a:r>
              <a:rPr lang="en-US" sz="2400" dirty="0"/>
              <a:t>Productivity is enhanced</a:t>
            </a:r>
          </a:p>
          <a:p>
            <a:pPr lvl="1"/>
            <a:r>
              <a:rPr lang="en-US" sz="2800" dirty="0"/>
              <a:t>Applying ergonomics principles to overall Continuous Process Improvement effort is integral to success of process!</a:t>
            </a:r>
          </a:p>
          <a:p>
            <a:endParaRPr lang="en-US" sz="3200" dirty="0"/>
          </a:p>
        </p:txBody>
      </p:sp>
      <p:pic>
        <p:nvPicPr>
          <p:cNvPr id="10" name="Picture Placeholder 9">
            <a:extLst>
              <a:ext uri="{FF2B5EF4-FFF2-40B4-BE49-F238E27FC236}">
                <a16:creationId xmlns:a16="http://schemas.microsoft.com/office/drawing/2014/main" id="{1EF3A007-DDFC-4D7C-A05F-893EB52034DE}"/>
              </a:ext>
            </a:extLst>
          </p:cNvPr>
          <p:cNvPicPr>
            <a:picLocks noGrp="1" noChangeAspect="1"/>
          </p:cNvPicPr>
          <p:nvPr>
            <p:ph type="pic" sz="quarter" idx="11"/>
          </p:nvPr>
        </p:nvPicPr>
        <p:blipFill rotWithShape="1">
          <a:blip r:embed="rId4"/>
          <a:srcRect l="-707" r="1857"/>
          <a:stretch/>
        </p:blipFill>
        <p:spPr>
          <a:xfrm>
            <a:off x="8287181" y="861789"/>
            <a:ext cx="3570515"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B06A7C17-6F08-4C54-96AB-0B57D12B16F7}"/>
              </a:ext>
            </a:extLst>
          </p:cNvPr>
          <p:cNvSpPr>
            <a:spLocks noGrp="1"/>
          </p:cNvSpPr>
          <p:nvPr>
            <p:ph type="body" sz="quarter" idx="12"/>
          </p:nvPr>
        </p:nvSpPr>
        <p:spPr/>
        <p:txBody>
          <a:bodyPr/>
          <a:lstStyle/>
          <a:p>
            <a:r>
              <a:rPr lang="en-US" dirty="0"/>
              <a:t>Provide On-going Feedback and Follow-up</a:t>
            </a:r>
          </a:p>
        </p:txBody>
      </p:sp>
      <p:sp>
        <p:nvSpPr>
          <p:cNvPr id="5" name="Text Placeholder 8">
            <a:extLst>
              <a:ext uri="{FF2B5EF4-FFF2-40B4-BE49-F238E27FC236}">
                <a16:creationId xmlns:a16="http://schemas.microsoft.com/office/drawing/2014/main" id="{0481D686-35A0-4B3F-A49A-79D15E3A41F0}"/>
              </a:ext>
            </a:extLst>
          </p:cNvPr>
          <p:cNvSpPr txBox="1">
            <a:spLocks/>
          </p:cNvSpPr>
          <p:nvPr/>
        </p:nvSpPr>
        <p:spPr>
          <a:xfrm>
            <a:off x="1383097" y="1579673"/>
            <a:ext cx="5129079" cy="5814782"/>
          </a:xfrm>
          <a:prstGeom prst="rect">
            <a:avLst/>
          </a:prstGeom>
        </p:spPr>
        <p:txBody>
          <a:bodyPr/>
          <a:lstStyle>
            <a:lvl1pPr marL="342900" indent="-342900" algn="l" defTabSz="914400" rtl="0" eaLnBrk="1" latinLnBrk="0" hangingPunct="1">
              <a:lnSpc>
                <a:spcPct val="90000"/>
              </a:lnSpc>
              <a:spcBef>
                <a:spcPts val="1000"/>
              </a:spcBef>
              <a:buClr>
                <a:schemeClr val="tx2"/>
              </a:buClr>
              <a:buSzPct val="75000"/>
              <a:buFont typeface="Wingdings 3" panose="05040102010807070707" pitchFamily="18" charset="2"/>
              <a:buChar char=""/>
              <a:defRPr sz="2800" b="1" kern="1200">
                <a:solidFill>
                  <a:schemeClr val="tx2"/>
                </a:solidFill>
                <a:latin typeface="+mn-lt"/>
                <a:ea typeface="+mn-ea"/>
                <a:cs typeface="+mn-cs"/>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87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065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ustDataLst>
      <p:tags r:id="rId1"/>
    </p:custDataLst>
    <p:extLst>
      <p:ext uri="{BB962C8B-B14F-4D97-AF65-F5344CB8AC3E}">
        <p14:creationId xmlns:p14="http://schemas.microsoft.com/office/powerpoint/2010/main" val="34471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7A0F0-9C48-4826-A63B-152BEC592676}"/>
              </a:ext>
            </a:extLst>
          </p:cNvPr>
          <p:cNvSpPr>
            <a:spLocks noGrp="1"/>
          </p:cNvSpPr>
          <p:nvPr>
            <p:ph type="body" sz="quarter" idx="10"/>
          </p:nvPr>
        </p:nvSpPr>
        <p:spPr>
          <a:xfrm>
            <a:off x="1249033" y="861789"/>
            <a:ext cx="4534777" cy="5814782"/>
          </a:xfrm>
        </p:spPr>
        <p:txBody>
          <a:bodyPr/>
          <a:lstStyle/>
          <a:p>
            <a:r>
              <a:rPr lang="en-US" sz="3200" dirty="0"/>
              <a:t>Ergonomics is a potent tool!</a:t>
            </a:r>
          </a:p>
          <a:p>
            <a:r>
              <a:rPr lang="en-US" sz="3200" dirty="0"/>
              <a:t>When principles of ergonomics are applied the outcome is demonstrated improvements in quality, productivity, health and safety!</a:t>
            </a:r>
          </a:p>
          <a:p>
            <a:r>
              <a:rPr lang="en-US" sz="3200" dirty="0"/>
              <a:t>Thanks!</a:t>
            </a:r>
          </a:p>
          <a:p>
            <a:endParaRPr lang="en-US" sz="3200" dirty="0"/>
          </a:p>
        </p:txBody>
      </p:sp>
      <p:pic>
        <p:nvPicPr>
          <p:cNvPr id="6" name="Picture Placeholder 5" descr="A picture containing fence, indoor, skiing, truck&#10;&#10;Description automatically generated">
            <a:extLst>
              <a:ext uri="{FF2B5EF4-FFF2-40B4-BE49-F238E27FC236}">
                <a16:creationId xmlns:a16="http://schemas.microsoft.com/office/drawing/2014/main" id="{18982FC8-EF7E-49CF-9BDA-B494C5C472C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066" r="16066"/>
          <a:stretch>
            <a:fillRect/>
          </a:stretch>
        </p:blipFill>
        <p:spPr>
          <a:xfrm>
            <a:off x="6408191" y="991364"/>
            <a:ext cx="5513483" cy="542290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E623A82-DC28-4355-9756-E73EB285FBE9}"/>
              </a:ext>
            </a:extLst>
          </p:cNvPr>
          <p:cNvSpPr>
            <a:spLocks noGrp="1"/>
          </p:cNvSpPr>
          <p:nvPr>
            <p:ph type="body" sz="quarter" idx="12"/>
          </p:nvPr>
        </p:nvSpPr>
        <p:spPr/>
        <p:txBody>
          <a:bodyPr/>
          <a:lstStyle/>
          <a:p>
            <a:r>
              <a:rPr lang="en-US" cap="small" dirty="0"/>
              <a:t>Ergonomics – A Potent Tool!</a:t>
            </a:r>
          </a:p>
          <a:p>
            <a:endParaRPr lang="en-US" dirty="0"/>
          </a:p>
        </p:txBody>
      </p:sp>
    </p:spTree>
    <p:custDataLst>
      <p:tags r:id="rId1"/>
    </p:custDataLst>
    <p:extLst>
      <p:ext uri="{BB962C8B-B14F-4D97-AF65-F5344CB8AC3E}">
        <p14:creationId xmlns:p14="http://schemas.microsoft.com/office/powerpoint/2010/main" val="23076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50042C-A69F-4D9B-9B71-A52664034C58}"/>
              </a:ext>
            </a:extLst>
          </p:cNvPr>
          <p:cNvSpPr>
            <a:spLocks noGrp="1"/>
          </p:cNvSpPr>
          <p:nvPr>
            <p:ph type="body" sz="quarter" idx="10"/>
          </p:nvPr>
        </p:nvSpPr>
        <p:spPr>
          <a:xfrm>
            <a:off x="1194601" y="861789"/>
            <a:ext cx="7316353" cy="5814782"/>
          </a:xfrm>
        </p:spPr>
        <p:txBody>
          <a:bodyPr/>
          <a:lstStyle/>
          <a:p>
            <a:endParaRPr lang="en-US" sz="2400" dirty="0"/>
          </a:p>
        </p:txBody>
      </p:sp>
      <p:sp>
        <p:nvSpPr>
          <p:cNvPr id="4" name="Text Placeholder 3">
            <a:extLst>
              <a:ext uri="{FF2B5EF4-FFF2-40B4-BE49-F238E27FC236}">
                <a16:creationId xmlns:a16="http://schemas.microsoft.com/office/drawing/2014/main" id="{1E98F599-1497-4AB7-AC60-52F320918F2D}"/>
              </a:ext>
            </a:extLst>
          </p:cNvPr>
          <p:cNvSpPr>
            <a:spLocks noGrp="1"/>
          </p:cNvSpPr>
          <p:nvPr>
            <p:ph type="body" sz="quarter" idx="12"/>
          </p:nvPr>
        </p:nvSpPr>
        <p:spPr/>
        <p:txBody>
          <a:bodyPr/>
          <a:lstStyle/>
          <a:p>
            <a:r>
              <a:rPr lang="en-US" dirty="0"/>
              <a:t>Instructor Background/Experience</a:t>
            </a:r>
          </a:p>
        </p:txBody>
      </p:sp>
    </p:spTree>
    <p:custDataLst>
      <p:tags r:id="rId1"/>
    </p:custDataLst>
    <p:extLst>
      <p:ext uri="{BB962C8B-B14F-4D97-AF65-F5344CB8AC3E}">
        <p14:creationId xmlns:p14="http://schemas.microsoft.com/office/powerpoint/2010/main" val="216278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8D5A42-F533-4669-BF90-53A93A33B062}"/>
              </a:ext>
            </a:extLst>
          </p:cNvPr>
          <p:cNvSpPr/>
          <p:nvPr/>
        </p:nvSpPr>
        <p:spPr>
          <a:xfrm>
            <a:off x="1386220" y="972061"/>
            <a:ext cx="4639301" cy="5260414"/>
          </a:xfrm>
          <a:prstGeom prst="rect">
            <a:avLst/>
          </a:prstGeom>
        </p:spPr>
        <p:txBody>
          <a:bodyPr wrap="square">
            <a:spAutoFit/>
          </a:bodyPr>
          <a:lstStyle/>
          <a:p>
            <a:pPr>
              <a:spcBef>
                <a:spcPts val="100"/>
              </a:spcBef>
              <a:spcAft>
                <a:spcPts val="100"/>
              </a:spcAft>
              <a:defRPr/>
            </a:pPr>
            <a:r>
              <a:rPr lang="en-US" sz="2400" b="1" dirty="0">
                <a:solidFill>
                  <a:srgbClr val="294E53"/>
                </a:solidFill>
                <a:hlinkClick r:id="rId4" action="ppaction://hlinksldjump">
                  <a:extLst>
                    <a:ext uri="{A12FA001-AC4F-418D-AE19-62706E023703}">
                      <ahyp:hlinkClr xmlns:ahyp="http://schemas.microsoft.com/office/drawing/2018/hyperlinkcolor" val="tx"/>
                    </a:ext>
                  </a:extLst>
                </a:hlinkClick>
              </a:rPr>
              <a:t>Title Slide</a:t>
            </a:r>
            <a:endParaRPr lang="en-US" sz="2400" b="1" dirty="0">
              <a:solidFill>
                <a:srgbClr val="294E53"/>
              </a:solidFill>
            </a:endParaRPr>
          </a:p>
          <a:p>
            <a:pPr>
              <a:spcBef>
                <a:spcPts val="100"/>
              </a:spcBef>
              <a:spcAft>
                <a:spcPts val="100"/>
              </a:spcAft>
              <a:defRPr/>
            </a:pPr>
            <a:r>
              <a:rPr lang="en-US" sz="2400" b="1" dirty="0">
                <a:solidFill>
                  <a:srgbClr val="294E53"/>
                </a:solidFill>
                <a:hlinkClick r:id="rId5" action="ppaction://hlinksldjump">
                  <a:extLst>
                    <a:ext uri="{A12FA001-AC4F-418D-AE19-62706E023703}">
                      <ahyp:hlinkClr xmlns:ahyp="http://schemas.microsoft.com/office/drawing/2018/hyperlinkcolor" val="tx"/>
                    </a:ext>
                  </a:extLst>
                </a:hlinkClick>
              </a:rPr>
              <a:t>Welcome/Introduction</a:t>
            </a:r>
            <a:endParaRPr lang="en-US" sz="2400" b="1" dirty="0">
              <a:solidFill>
                <a:srgbClr val="294E53"/>
              </a:solidFill>
            </a:endParaRPr>
          </a:p>
          <a:p>
            <a:pPr>
              <a:spcBef>
                <a:spcPts val="100"/>
              </a:spcBef>
              <a:spcAft>
                <a:spcPts val="100"/>
              </a:spcAft>
              <a:defRPr/>
            </a:pPr>
            <a:r>
              <a:rPr lang="en-US" sz="2400" b="1" dirty="0">
                <a:solidFill>
                  <a:srgbClr val="294E53"/>
                </a:solidFill>
                <a:hlinkClick r:id="rId6" action="ppaction://hlinksldjump">
                  <a:extLst>
                    <a:ext uri="{A12FA001-AC4F-418D-AE19-62706E023703}">
                      <ahyp:hlinkClr xmlns:ahyp="http://schemas.microsoft.com/office/drawing/2018/hyperlinkcolor" val="tx"/>
                    </a:ext>
                  </a:extLst>
                </a:hlinkClick>
              </a:rPr>
              <a:t>Ergonomics – Defined</a:t>
            </a:r>
            <a:endParaRPr lang="en-US" sz="2400" b="1" dirty="0">
              <a:solidFill>
                <a:srgbClr val="294E53"/>
              </a:solidFill>
            </a:endParaRPr>
          </a:p>
          <a:p>
            <a:pPr>
              <a:spcBef>
                <a:spcPts val="100"/>
              </a:spcBef>
              <a:spcAft>
                <a:spcPts val="100"/>
              </a:spcAft>
              <a:defRPr/>
            </a:pPr>
            <a:r>
              <a:rPr lang="en-US" sz="2400" b="1" dirty="0">
                <a:solidFill>
                  <a:srgbClr val="294E53"/>
                </a:solidFill>
                <a:hlinkClick r:id="rId7" action="ppaction://hlinksldjump">
                  <a:extLst>
                    <a:ext uri="{A12FA001-AC4F-418D-AE19-62706E023703}">
                      <ahyp:hlinkClr xmlns:ahyp="http://schemas.microsoft.com/office/drawing/2018/hyperlinkcolor" val="tx"/>
                    </a:ext>
                  </a:extLst>
                </a:hlinkClick>
              </a:rPr>
              <a:t>Systems Design</a:t>
            </a:r>
            <a:endParaRPr lang="en-US" sz="2400" b="1" dirty="0">
              <a:solidFill>
                <a:srgbClr val="294E53"/>
              </a:solidFill>
            </a:endParaRPr>
          </a:p>
          <a:p>
            <a:pPr>
              <a:spcBef>
                <a:spcPts val="100"/>
              </a:spcBef>
              <a:spcAft>
                <a:spcPts val="100"/>
              </a:spcAft>
              <a:defRPr/>
            </a:pPr>
            <a:r>
              <a:rPr lang="en-US" sz="2400" b="1" dirty="0">
                <a:solidFill>
                  <a:srgbClr val="294E53"/>
                </a:solidFill>
                <a:hlinkClick r:id="rId8" action="ppaction://hlinksldjump">
                  <a:extLst>
                    <a:ext uri="{A12FA001-AC4F-418D-AE19-62706E023703}">
                      <ahyp:hlinkClr xmlns:ahyp="http://schemas.microsoft.com/office/drawing/2018/hyperlinkcolor" val="tx"/>
                    </a:ext>
                  </a:extLst>
                </a:hlinkClick>
              </a:rPr>
              <a:t>Ergonomics Principles</a:t>
            </a:r>
            <a:endParaRPr lang="en-US" sz="2400" b="1" dirty="0">
              <a:solidFill>
                <a:srgbClr val="294E53"/>
              </a:solidFill>
            </a:endParaRPr>
          </a:p>
          <a:p>
            <a:pPr marL="285750" indent="-285750">
              <a:spcBef>
                <a:spcPts val="100"/>
              </a:spcBef>
              <a:spcAft>
                <a:spcPts val="100"/>
              </a:spcAft>
              <a:buFont typeface="Arial" panose="020B0604020202020204" pitchFamily="34" charset="0"/>
              <a:buChar char="•"/>
              <a:defRPr/>
            </a:pPr>
            <a:r>
              <a:rPr lang="en-US" sz="2400" b="1" dirty="0">
                <a:solidFill>
                  <a:srgbClr val="294E53"/>
                </a:solidFill>
                <a:hlinkClick r:id="rId9" action="ppaction://hlinksldjump">
                  <a:extLst>
                    <a:ext uri="{A12FA001-AC4F-418D-AE19-62706E023703}">
                      <ahyp:hlinkClr xmlns:ahyp="http://schemas.microsoft.com/office/drawing/2018/hyperlinkcolor" val="tx"/>
                    </a:ext>
                  </a:extLst>
                </a:hlinkClick>
              </a:rPr>
              <a:t>Work Process</a:t>
            </a:r>
            <a:endParaRPr lang="en-US" sz="2400" b="1" dirty="0">
              <a:solidFill>
                <a:srgbClr val="294E53"/>
              </a:solidFill>
            </a:endParaRPr>
          </a:p>
          <a:p>
            <a:pPr marL="742950" lvl="1" indent="-285750">
              <a:spcBef>
                <a:spcPts val="100"/>
              </a:spcBef>
              <a:spcAft>
                <a:spcPts val="100"/>
              </a:spcAft>
              <a:buFont typeface="Arial" panose="020B0604020202020204" pitchFamily="34" charset="0"/>
              <a:buChar char="•"/>
              <a:defRPr/>
            </a:pPr>
            <a:r>
              <a:rPr lang="en-US" sz="2400" b="1" dirty="0">
                <a:solidFill>
                  <a:srgbClr val="294E53"/>
                </a:solidFill>
                <a:hlinkClick r:id="rId10" action="ppaction://hlinksldjump">
                  <a:extLst>
                    <a:ext uri="{A12FA001-AC4F-418D-AE19-62706E023703}">
                      <ahyp:hlinkClr xmlns:ahyp="http://schemas.microsoft.com/office/drawing/2018/hyperlinkcolor" val="tx"/>
                    </a:ext>
                  </a:extLst>
                </a:hlinkClick>
              </a:rPr>
              <a:t>Population Stereotypes</a:t>
            </a:r>
            <a:endParaRPr lang="en-US" sz="2400" b="1" dirty="0">
              <a:solidFill>
                <a:srgbClr val="294E53"/>
              </a:solidFill>
            </a:endParaRPr>
          </a:p>
          <a:p>
            <a:pPr marL="742950" lvl="1" indent="-285750">
              <a:spcBef>
                <a:spcPts val="100"/>
              </a:spcBef>
              <a:spcAft>
                <a:spcPts val="100"/>
              </a:spcAft>
              <a:buFont typeface="Arial" panose="020B0604020202020204" pitchFamily="34" charset="0"/>
              <a:buChar char="•"/>
              <a:defRPr/>
            </a:pPr>
            <a:r>
              <a:rPr lang="en-US" sz="2400" b="1" dirty="0">
                <a:solidFill>
                  <a:srgbClr val="294E53"/>
                </a:solidFill>
                <a:hlinkClick r:id="rId11" action="ppaction://hlinksldjump">
                  <a:extLst>
                    <a:ext uri="{A12FA001-AC4F-418D-AE19-62706E023703}">
                      <ahyp:hlinkClr xmlns:ahyp="http://schemas.microsoft.com/office/drawing/2018/hyperlinkcolor" val="tx"/>
                    </a:ext>
                  </a:extLst>
                </a:hlinkClick>
              </a:rPr>
              <a:t>Design Conventions</a:t>
            </a:r>
            <a:endParaRPr lang="en-US" sz="2400" b="1" dirty="0">
              <a:solidFill>
                <a:srgbClr val="294E53"/>
              </a:solidFill>
            </a:endParaRPr>
          </a:p>
          <a:p>
            <a:pPr marL="285750" indent="-285750">
              <a:spcBef>
                <a:spcPts val="100"/>
              </a:spcBef>
              <a:spcAft>
                <a:spcPts val="100"/>
              </a:spcAft>
              <a:buFont typeface="Arial" panose="020B0604020202020204" pitchFamily="34" charset="0"/>
              <a:buChar char="•"/>
              <a:defRPr/>
            </a:pPr>
            <a:r>
              <a:rPr lang="en-US" sz="2400" b="1" dirty="0">
                <a:solidFill>
                  <a:srgbClr val="294E53"/>
                </a:solidFill>
                <a:hlinkClick r:id="rId12" action="ppaction://hlinksldjump">
                  <a:extLst>
                    <a:ext uri="{A12FA001-AC4F-418D-AE19-62706E023703}">
                      <ahyp:hlinkClr xmlns:ahyp="http://schemas.microsoft.com/office/drawing/2018/hyperlinkcolor" val="tx"/>
                    </a:ext>
                  </a:extLst>
                </a:hlinkClick>
              </a:rPr>
              <a:t>Neutral Position and Support</a:t>
            </a:r>
            <a:endParaRPr lang="en-US" sz="2400" b="1" dirty="0">
              <a:solidFill>
                <a:srgbClr val="294E53"/>
              </a:solidFill>
            </a:endParaRPr>
          </a:p>
          <a:p>
            <a:pPr marL="285750" indent="-285750">
              <a:spcBef>
                <a:spcPts val="100"/>
              </a:spcBef>
              <a:spcAft>
                <a:spcPts val="100"/>
              </a:spcAft>
              <a:buFont typeface="Arial" panose="020B0604020202020204" pitchFamily="34" charset="0"/>
              <a:buChar char="•"/>
              <a:defRPr/>
            </a:pPr>
            <a:r>
              <a:rPr lang="en-US" sz="2400" b="1" dirty="0">
                <a:solidFill>
                  <a:srgbClr val="294E53"/>
                </a:solidFill>
                <a:hlinkClick r:id="rId13" action="ppaction://hlinksldjump">
                  <a:extLst>
                    <a:ext uri="{A12FA001-AC4F-418D-AE19-62706E023703}">
                      <ahyp:hlinkClr xmlns:ahyp="http://schemas.microsoft.com/office/drawing/2018/hyperlinkcolor" val="tx"/>
                    </a:ext>
                  </a:extLst>
                </a:hlinkClick>
              </a:rPr>
              <a:t>Promote Physical Movement</a:t>
            </a:r>
            <a:endParaRPr lang="en-US" sz="2400" b="1" dirty="0">
              <a:solidFill>
                <a:srgbClr val="294E53"/>
              </a:solidFill>
            </a:endParaRPr>
          </a:p>
          <a:p>
            <a:pPr lvl="2">
              <a:defRPr/>
            </a:pPr>
            <a:endParaRPr lang="en-US" sz="2800" b="1" dirty="0"/>
          </a:p>
          <a:p>
            <a:pPr lvl="1">
              <a:defRPr/>
            </a:pPr>
            <a:endParaRPr lang="en-US" sz="2800" b="1" dirty="0"/>
          </a:p>
        </p:txBody>
      </p:sp>
      <p:sp>
        <p:nvSpPr>
          <p:cNvPr id="8" name="Rectangle 7">
            <a:extLst>
              <a:ext uri="{FF2B5EF4-FFF2-40B4-BE49-F238E27FC236}">
                <a16:creationId xmlns:a16="http://schemas.microsoft.com/office/drawing/2014/main" id="{A076BBEC-87FE-41C1-AFF5-88D736579662}"/>
              </a:ext>
            </a:extLst>
          </p:cNvPr>
          <p:cNvSpPr/>
          <p:nvPr/>
        </p:nvSpPr>
        <p:spPr>
          <a:xfrm>
            <a:off x="8470391" y="864195"/>
            <a:ext cx="2964465" cy="307777"/>
          </a:xfrm>
          <a:prstGeom prst="rect">
            <a:avLst/>
          </a:prstGeom>
        </p:spPr>
        <p:txBody>
          <a:bodyPr wrap="square">
            <a:spAutoFit/>
          </a:bodyPr>
          <a:lstStyle/>
          <a:p>
            <a:pPr marL="0" lvl="1">
              <a:spcBef>
                <a:spcPts val="100"/>
              </a:spcBef>
              <a:spcAft>
                <a:spcPts val="100"/>
              </a:spcAft>
              <a:defRPr/>
            </a:pPr>
            <a:endParaRPr lang="en-US" sz="1400" b="1" dirty="0">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C157A23-1008-49A4-9AEB-30E35B6795F3}"/>
              </a:ext>
            </a:extLst>
          </p:cNvPr>
          <p:cNvSpPr/>
          <p:nvPr/>
        </p:nvSpPr>
        <p:spPr>
          <a:xfrm>
            <a:off x="4254487" y="822022"/>
            <a:ext cx="3667288" cy="807913"/>
          </a:xfrm>
          <a:prstGeom prst="rect">
            <a:avLst/>
          </a:prstGeom>
        </p:spPr>
        <p:txBody>
          <a:bodyPr wrap="square">
            <a:spAutoFit/>
          </a:bodyPr>
          <a:lstStyle/>
          <a:p>
            <a:pPr marL="742950" lvl="2" indent="-285750">
              <a:spcBef>
                <a:spcPts val="100"/>
              </a:spcBef>
              <a:spcAft>
                <a:spcPts val="100"/>
              </a:spcAft>
              <a:buFont typeface="Arial" panose="020B0604020202020204" pitchFamily="34" charset="0"/>
              <a:buChar char="•"/>
              <a:defRPr/>
            </a:pPr>
            <a:endParaRPr lang="en-US" sz="1400" b="1" dirty="0">
              <a:solidFill>
                <a:prstClr val="black"/>
              </a:solidFill>
              <a:latin typeface="Arial" panose="020B0604020202020204" pitchFamily="34" charset="0"/>
              <a:cs typeface="Arial" panose="020B0604020202020204" pitchFamily="34" charset="0"/>
            </a:endParaRPr>
          </a:p>
          <a:p>
            <a:pPr marL="742950" lvl="2" indent="-285750">
              <a:spcBef>
                <a:spcPts val="100"/>
              </a:spcBef>
              <a:spcAft>
                <a:spcPts val="100"/>
              </a:spcAft>
              <a:buFont typeface="Arial" panose="020B0604020202020204" pitchFamily="34" charset="0"/>
              <a:buChar char="•"/>
              <a:defRPr/>
            </a:pPr>
            <a:endParaRPr lang="en-US" sz="1400" b="1" dirty="0">
              <a:solidFill>
                <a:prstClr val="black"/>
              </a:solidFill>
              <a:latin typeface="Arial" panose="020B0604020202020204" pitchFamily="34" charset="0"/>
              <a:cs typeface="Arial" panose="020B0604020202020204" pitchFamily="34" charset="0"/>
            </a:endParaRPr>
          </a:p>
          <a:p>
            <a:pPr lvl="2">
              <a:defRPr/>
            </a:pPr>
            <a:endParaRPr lang="en-US" sz="1600" b="1" dirty="0"/>
          </a:p>
        </p:txBody>
      </p:sp>
      <p:sp>
        <p:nvSpPr>
          <p:cNvPr id="7" name="TextBox 6">
            <a:extLst>
              <a:ext uri="{FF2B5EF4-FFF2-40B4-BE49-F238E27FC236}">
                <a16:creationId xmlns:a16="http://schemas.microsoft.com/office/drawing/2014/main" id="{A0F7A781-3529-4571-BD4B-4481E4A1EBB9}"/>
              </a:ext>
            </a:extLst>
          </p:cNvPr>
          <p:cNvSpPr txBox="1"/>
          <p:nvPr/>
        </p:nvSpPr>
        <p:spPr>
          <a:xfrm>
            <a:off x="6574137" y="952993"/>
            <a:ext cx="4639301" cy="4385816"/>
          </a:xfrm>
          <a:prstGeom prst="rect">
            <a:avLst/>
          </a:prstGeom>
          <a:noFill/>
        </p:spPr>
        <p:txBody>
          <a:bodyPr wrap="square">
            <a:spAutoFit/>
          </a:bodyPr>
          <a:lstStyle/>
          <a:p>
            <a:pPr marL="285750" indent="-285750">
              <a:spcBef>
                <a:spcPts val="100"/>
              </a:spcBef>
              <a:spcAft>
                <a:spcPts val="100"/>
              </a:spcAft>
              <a:buFont typeface="Arial" panose="020B0604020202020204" pitchFamily="34" charset="0"/>
              <a:buChar char="•"/>
              <a:defRPr/>
            </a:pPr>
            <a:r>
              <a:rPr lang="en-US" sz="2400" b="1" dirty="0">
                <a:solidFill>
                  <a:srgbClr val="294E53"/>
                </a:solidFill>
                <a:hlinkClick r:id="rId14" action="ppaction://hlinksldjump">
                  <a:extLst>
                    <a:ext uri="{A12FA001-AC4F-418D-AE19-62706E023703}">
                      <ahyp:hlinkClr xmlns:ahyp="http://schemas.microsoft.com/office/drawing/2018/hyperlinkcolor" val="tx"/>
                    </a:ext>
                  </a:extLst>
                </a:hlinkClick>
              </a:rPr>
              <a:t>Control Material Handling</a:t>
            </a:r>
            <a:endParaRPr lang="en-US" sz="2400" b="1" dirty="0">
              <a:solidFill>
                <a:srgbClr val="294E53"/>
              </a:solidFill>
            </a:endParaRPr>
          </a:p>
          <a:p>
            <a:pPr marL="285750" lvl="1" indent="-285750">
              <a:spcBef>
                <a:spcPts val="100"/>
              </a:spcBef>
              <a:spcAft>
                <a:spcPts val="100"/>
              </a:spcAft>
              <a:buFont typeface="Arial" panose="020B0604020202020204" pitchFamily="34" charset="0"/>
              <a:buChar char="•"/>
              <a:defRPr/>
            </a:pPr>
            <a:r>
              <a:rPr lang="en-US" sz="2400" b="1" dirty="0">
                <a:solidFill>
                  <a:srgbClr val="294E53"/>
                </a:solidFill>
                <a:hlinkClick r:id="rId15" action="ppaction://hlinksldjump">
                  <a:extLst>
                    <a:ext uri="{A12FA001-AC4F-418D-AE19-62706E023703}">
                      <ahyp:hlinkClr xmlns:ahyp="http://schemas.microsoft.com/office/drawing/2018/hyperlinkcolor" val="tx"/>
                    </a:ext>
                  </a:extLst>
                </a:hlinkClick>
              </a:rPr>
              <a:t>Reach Zone</a:t>
            </a:r>
            <a:endParaRPr lang="en-US" sz="2400" b="1" dirty="0">
              <a:solidFill>
                <a:srgbClr val="294E53"/>
              </a:solidFill>
            </a:endParaRPr>
          </a:p>
          <a:p>
            <a:pPr marL="285750" indent="-285750">
              <a:spcBef>
                <a:spcPts val="100"/>
              </a:spcBef>
              <a:spcAft>
                <a:spcPts val="100"/>
              </a:spcAft>
              <a:buFont typeface="Arial" panose="020B0604020202020204" pitchFamily="34" charset="0"/>
              <a:buChar char="•"/>
              <a:defRPr/>
            </a:pPr>
            <a:r>
              <a:rPr lang="en-US" sz="2400" b="1" dirty="0">
                <a:solidFill>
                  <a:srgbClr val="294E53"/>
                </a:solidFill>
                <a:hlinkClick r:id="rId16" action="ppaction://hlinksldjump">
                  <a:extLst>
                    <a:ext uri="{A12FA001-AC4F-418D-AE19-62706E023703}">
                      <ahyp:hlinkClr xmlns:ahyp="http://schemas.microsoft.com/office/drawing/2018/hyperlinkcolor" val="tx"/>
                    </a:ext>
                  </a:extLst>
                </a:hlinkClick>
              </a:rPr>
              <a:t>Tools, Equipment, Workstation</a:t>
            </a:r>
            <a:endParaRPr lang="en-US" sz="2400" b="1" dirty="0">
              <a:solidFill>
                <a:srgbClr val="294E53"/>
              </a:solidFill>
            </a:endParaRPr>
          </a:p>
          <a:p>
            <a:pPr marL="285750" lvl="1" indent="-285750">
              <a:spcBef>
                <a:spcPts val="100"/>
              </a:spcBef>
              <a:spcAft>
                <a:spcPts val="100"/>
              </a:spcAft>
              <a:buFont typeface="Arial" panose="020B0604020202020204" pitchFamily="34" charset="0"/>
              <a:buChar char="•"/>
              <a:defRPr/>
            </a:pPr>
            <a:r>
              <a:rPr lang="en-US" sz="2400" b="1" dirty="0">
                <a:solidFill>
                  <a:srgbClr val="294E53"/>
                </a:solidFill>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Training</a:t>
            </a:r>
            <a:endParaRPr lang="en-US" sz="2400" b="1" dirty="0">
              <a:solidFill>
                <a:srgbClr val="294E53"/>
              </a:solidFill>
              <a:latin typeface="Arial" panose="020B0604020202020204" pitchFamily="34" charset="0"/>
              <a:cs typeface="Arial" panose="020B0604020202020204" pitchFamily="34" charset="0"/>
            </a:endParaRPr>
          </a:p>
          <a:p>
            <a:pPr marL="285750" lvl="1" indent="-285750">
              <a:spcBef>
                <a:spcPts val="100"/>
              </a:spcBef>
              <a:spcAft>
                <a:spcPts val="100"/>
              </a:spcAft>
              <a:buFont typeface="Arial" panose="020B0604020202020204" pitchFamily="34" charset="0"/>
              <a:buChar char="•"/>
              <a:defRPr/>
            </a:pPr>
            <a:r>
              <a:rPr lang="en-US" sz="2400" b="1" dirty="0">
                <a:solidFill>
                  <a:srgbClr val="294E53"/>
                </a:solidFill>
                <a:latin typeface="Arial" panose="020B0604020202020204" pitchFamily="34" charset="0"/>
                <a:cs typeface="Arial" panose="020B0604020202020204" pitchFamily="34" charset="0"/>
                <a:hlinkClick r:id="rId18" action="ppaction://hlinksldjump">
                  <a:extLst>
                    <a:ext uri="{A12FA001-AC4F-418D-AE19-62706E023703}">
                      <ahyp:hlinkClr xmlns:ahyp="http://schemas.microsoft.com/office/drawing/2018/hyperlinkcolor" val="tx"/>
                    </a:ext>
                  </a:extLst>
                </a:hlinkClick>
              </a:rPr>
              <a:t>Work Environment</a:t>
            </a:r>
            <a:endParaRPr lang="en-US" sz="2400" b="1" dirty="0">
              <a:solidFill>
                <a:srgbClr val="294E53"/>
              </a:solidFill>
              <a:latin typeface="Arial" panose="020B0604020202020204" pitchFamily="34" charset="0"/>
              <a:cs typeface="Arial" panose="020B0604020202020204" pitchFamily="34" charset="0"/>
            </a:endParaRPr>
          </a:p>
          <a:p>
            <a:pPr marL="285750" indent="-285750">
              <a:spcBef>
                <a:spcPts val="100"/>
              </a:spcBef>
              <a:spcAft>
                <a:spcPts val="100"/>
              </a:spcAft>
              <a:buClr>
                <a:schemeClr val="tx2">
                  <a:lumMod val="75000"/>
                </a:schemeClr>
              </a:buClr>
              <a:buFont typeface="Arial" panose="020B0604020202020204" pitchFamily="34" charset="0"/>
              <a:buChar char="•"/>
              <a:defRPr/>
            </a:pPr>
            <a:r>
              <a:rPr lang="en-US" sz="2400" b="1" dirty="0">
                <a:solidFill>
                  <a:srgbClr val="294E53"/>
                </a:solidFill>
                <a:latin typeface="Arial" panose="020B0604020202020204" pitchFamily="34" charset="0"/>
                <a:cs typeface="Arial" panose="020B0604020202020204" pitchFamily="34" charset="0"/>
                <a:hlinkClick r:id="rId19" action="ppaction://hlinksldjump">
                  <a:extLst>
                    <a:ext uri="{A12FA001-AC4F-418D-AE19-62706E023703}">
                      <ahyp:hlinkClr xmlns:ahyp="http://schemas.microsoft.com/office/drawing/2018/hyperlinkcolor" val="tx"/>
                    </a:ext>
                  </a:extLst>
                </a:hlinkClick>
              </a:rPr>
              <a:t>Health/Wellness</a:t>
            </a:r>
            <a:endParaRPr lang="en-US" sz="2400" b="1" dirty="0">
              <a:solidFill>
                <a:srgbClr val="294E53"/>
              </a:solidFill>
              <a:latin typeface="Arial" panose="020B0604020202020204" pitchFamily="34" charset="0"/>
              <a:cs typeface="Arial" panose="020B0604020202020204" pitchFamily="34" charset="0"/>
            </a:endParaRPr>
          </a:p>
          <a:p>
            <a:pPr marL="285750" indent="-285750">
              <a:spcBef>
                <a:spcPts val="100"/>
              </a:spcBef>
              <a:spcAft>
                <a:spcPts val="100"/>
              </a:spcAft>
              <a:buClr>
                <a:schemeClr val="tx2">
                  <a:lumMod val="75000"/>
                </a:schemeClr>
              </a:buClr>
              <a:buFont typeface="Arial" panose="020B0604020202020204" pitchFamily="34" charset="0"/>
              <a:buChar char="•"/>
              <a:defRPr/>
            </a:pPr>
            <a:r>
              <a:rPr lang="en-US" sz="2400" b="1" dirty="0">
                <a:solidFill>
                  <a:srgbClr val="294E53"/>
                </a:solidFill>
                <a:latin typeface="Arial" panose="020B0604020202020204" pitchFamily="34" charset="0"/>
                <a:cs typeface="Arial" panose="020B0604020202020204" pitchFamily="34" charset="0"/>
                <a:hlinkClick r:id="rId20" action="ppaction://hlinksldjump">
                  <a:extLst>
                    <a:ext uri="{A12FA001-AC4F-418D-AE19-62706E023703}">
                      <ahyp:hlinkClr xmlns:ahyp="http://schemas.microsoft.com/office/drawing/2018/hyperlinkcolor" val="tx"/>
                    </a:ext>
                  </a:extLst>
                </a:hlinkClick>
              </a:rPr>
              <a:t>Feedback</a:t>
            </a:r>
            <a:endParaRPr lang="en-US" sz="2400" b="1" dirty="0">
              <a:solidFill>
                <a:srgbClr val="294E53"/>
              </a:solidFill>
              <a:latin typeface="Arial" panose="020B0604020202020204" pitchFamily="34" charset="0"/>
              <a:cs typeface="Arial" panose="020B0604020202020204" pitchFamily="34" charset="0"/>
            </a:endParaRPr>
          </a:p>
          <a:p>
            <a:pPr>
              <a:spcBef>
                <a:spcPts val="100"/>
              </a:spcBef>
              <a:spcAft>
                <a:spcPts val="100"/>
              </a:spcAft>
              <a:buClr>
                <a:srgbClr val="2DA2BF"/>
              </a:buClr>
              <a:buSzPct val="68000"/>
              <a:defRPr/>
            </a:pPr>
            <a:r>
              <a:rPr lang="en-US" sz="2400" b="1" dirty="0">
                <a:solidFill>
                  <a:srgbClr val="294E53"/>
                </a:solidFill>
                <a:latin typeface="Arial" panose="020B0604020202020204" pitchFamily="34" charset="0"/>
                <a:cs typeface="Arial" panose="020B0604020202020204" pitchFamily="34" charset="0"/>
                <a:hlinkClick r:id="rId21" action="ppaction://hlinksldjump">
                  <a:extLst>
                    <a:ext uri="{A12FA001-AC4F-418D-AE19-62706E023703}">
                      <ahyp:hlinkClr xmlns:ahyp="http://schemas.microsoft.com/office/drawing/2018/hyperlinkcolor" val="tx"/>
                    </a:ext>
                  </a:extLst>
                </a:hlinkClick>
              </a:rPr>
              <a:t>Closing Slide</a:t>
            </a:r>
            <a:endParaRPr lang="en-US" sz="2400" b="1" dirty="0">
              <a:solidFill>
                <a:srgbClr val="294E53"/>
              </a:solidFill>
              <a:latin typeface="Arial" panose="020B0604020202020204" pitchFamily="34" charset="0"/>
              <a:cs typeface="Arial" panose="020B0604020202020204" pitchFamily="34" charset="0"/>
            </a:endParaRPr>
          </a:p>
          <a:p>
            <a:pPr>
              <a:spcBef>
                <a:spcPts val="100"/>
              </a:spcBef>
              <a:spcAft>
                <a:spcPts val="100"/>
              </a:spcAft>
              <a:buClr>
                <a:srgbClr val="2DA2BF"/>
              </a:buClr>
              <a:buSzPct val="68000"/>
              <a:defRPr/>
            </a:pPr>
            <a:r>
              <a:rPr lang="en-US" sz="2400" b="1" dirty="0">
                <a:solidFill>
                  <a:srgbClr val="294E53"/>
                </a:solidFill>
                <a:latin typeface="Arial" panose="020B0604020202020204" pitchFamily="34" charset="0"/>
                <a:cs typeface="Arial" panose="020B0604020202020204" pitchFamily="34" charset="0"/>
                <a:hlinkClick r:id="rId22" action="ppaction://hlinksldjump">
                  <a:extLst>
                    <a:ext uri="{A12FA001-AC4F-418D-AE19-62706E023703}">
                      <ahyp:hlinkClr xmlns:ahyp="http://schemas.microsoft.com/office/drawing/2018/hyperlinkcolor" val="tx"/>
                    </a:ext>
                  </a:extLst>
                </a:hlinkClick>
              </a:rPr>
              <a:t>Menu</a:t>
            </a:r>
            <a:endParaRPr lang="en-US" sz="2400" b="1" dirty="0">
              <a:solidFill>
                <a:srgbClr val="294E53"/>
              </a:solidFill>
              <a:latin typeface="Arial" panose="020B0604020202020204" pitchFamily="34" charset="0"/>
              <a:cs typeface="Arial" panose="020B0604020202020204" pitchFamily="34" charset="0"/>
            </a:endParaRPr>
          </a:p>
          <a:p>
            <a:pPr lvl="0">
              <a:spcBef>
                <a:spcPts val="100"/>
              </a:spcBef>
              <a:spcAft>
                <a:spcPts val="100"/>
              </a:spcAft>
              <a:buClr>
                <a:srgbClr val="2DA2BF"/>
              </a:buClr>
              <a:buSzPct val="68000"/>
              <a:defRPr/>
            </a:pPr>
            <a:r>
              <a:rPr lang="en-US" sz="2400" b="1" dirty="0">
                <a:solidFill>
                  <a:srgbClr val="294E53"/>
                </a:solidFill>
                <a:latin typeface="Arial" panose="020B0604020202020204" pitchFamily="34" charset="0"/>
                <a:cs typeface="Arial" panose="020B0604020202020204" pitchFamily="34" charset="0"/>
                <a:hlinkClick r:id="rId23" action="ppaction://hlinksldjump">
                  <a:extLst>
                    <a:ext uri="{A12FA001-AC4F-418D-AE19-62706E023703}">
                      <ahyp:hlinkClr xmlns:ahyp="http://schemas.microsoft.com/office/drawing/2018/hyperlinkcolor" val="tx"/>
                    </a:ext>
                  </a:extLst>
                </a:hlinkClick>
              </a:rPr>
              <a:t>Instructor </a:t>
            </a:r>
            <a:endParaRPr lang="en-US" sz="2400" b="1" dirty="0">
              <a:solidFill>
                <a:srgbClr val="294E53"/>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649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FIRST_PUBLISH" val="1"/>
  <p:tag name="ISPRING_CURRENT_PLAYER_ID" val="universal"/>
  <p:tag name="ISPRING_ULTRA_SCORM_COURSE_ID" val="CF32360D-22FE-491A-A2A2-4E3DE87379D5"/>
  <p:tag name="ISPRING_CMI5_LAUNCH_METHOD" val="any window"/>
  <p:tag name="ISPRINGCLOUDFOLDERID" val="1"/>
  <p:tag name="ISPRINGONLINEFOLDERID" val="1"/>
  <p:tag name="ISPRING_ULTRA_SCORM_SLIDE_COUNT" val="1"/>
  <p:tag name="ISPRING_SCORM_RATE_SLIDES" val="0"/>
  <p:tag name="ISPRING_WEBLINKS_TARGET" val="_blank"/>
  <p:tag name="ISPRING_WEBLINKS_TARGETMJT" val="_self"/>
  <p:tag name="ISPRING_SCORM_PASSING_SCORE" val="0.000000"/>
  <p:tag name="ISPRING_PRESENTATION_COURSE_TITLE" val="Introduction to Ergonomics"/>
  <p:tag name="ISPRING_PRESENTATION_PATH" val="H:\Clients\WorkWell\2021 ERGOD\Tracks\Introduction to Ergonomics Track\PPT\ERGOD Introduction to Ergonomics.pptx"/>
  <p:tag name="ISPRING_UUID" val="{6D8918FD-108D-4543-98B0-E1842D62C882}"/>
  <p:tag name="ISPRING_RESOURCE_FOLDER" val="H:\Clients\WorkWell\2021 ERGOD\Tracks\Introduction to Ergonomics Track\PPT\ERGOD Introduction to Ergonomics\"/>
  <p:tag name="ISPRING_SCREEN_RECS_UPDATED" val="H:\Clients\WorkWell\2021 ERGOD\Tracks\Introduction to Ergonomics Track\PPT\ERGOD Introduction to Ergonomics\"/>
  <p:tag name="ISPRING_DEFAULT_PRESENTE_ID" val="{2E16479B-B4BF-46BB-A8F1-3D12BD8C3002}"/>
  <p:tag name="ISPRING_PRESENTER_PHOTO_0" val="png|iVBORw0KGgoAAAANSUhEUgAAAScAAAFACAYAAAD+q7qjAAAAAXNSR0IArs4c6QAAAARnQU1BAACx&#10;jwv8YQUAAAAJcEhZcwAADsMAAA7DAcdvqGQAAP+lSURBVHhe7P1ncB1ZmqYJ5u8dW7O12Vnr6Z3t&#10;7Z3p7uruququqi6VsjIrQ2vJCEZQBBkMaq21gtZaa60VQQESFCAIEFprSRERGZGZVdUjbG3/vvt+&#10;n/u5ONdxAQIUmVXT9eO1I92v30uch+93/PjxH3z9+Ds8jR678pUf/cq/3S3bfew21eOFY0yd5t16&#10;Xz+3r09WvTneK9Nm97XltJl+7nm+/pbnp7TuW6339WHbwvnMsY607etv3PPIOdzjtX5Bjx+zj6du&#10;Kdl9Je+UJXXPr3lK2gMcs5RMn6X6euvt8nJt3vql+gZqE33zjfsbexSo77Noqc+x65fr420L1NfU&#10;2W3m2NUq0PlMuho9zTGipz3uaWX/ez81nJ5VBloLoHBSX7un7KsXBWhzoOGCx9MesL/KHGPqmHfr&#10;vlbwuO16jJyDP57b37RpvflxXaD5ys9Jiwaofo7bZtf/s3zyDiopG9llu2+gNiNv+UnynutptNzx&#10;9mfYWqotUL3kjUxdoLal+ni1kj6rkcLpm6+/5x+7/+Bdrt4rnzv62r/eq8dPaF+pfJ+3CjkgCVTv&#10;SPMunEy9AMrpJ3X8wcwxLwBAz6RnuR4Xcv/U5B0I9gCy84HaVtpnNTLH/y4U6LPtdCktd2wgSZv3&#10;3Ev1X+48Tys/OHlhtFI4rVgeOC3lglYiH0gELna953z6Gabsg41/mwJK6+RY53gDLC1rXur5o0n6&#10;tdHiH/SftTKt5o/Z7ruS45bqL3lTNvlAZVMX6LhA9XabXbbbn5e8n2F/7mrblivbqS27b6DUlveY&#10;1eoHS4HpH6uMs1lKChtC0Lg0U/b288kHnoU6Azjfudy8U/f0P/Zzlw+WnvrfsZ7lD/BptdSgMAPC&#10;bl+qzps35UDHmXq7X6D2QPW/K3k/35S9qcnb9XbbSmWO8x5vl+321coPTl6ZwRqobjmttN+Lkg0V&#10;45YMXAJpuTYHXEYsB/gRA+vZ/mH+z6JAf8jP+kcrCnROr5aqN/K2P6l/ID3NMb9L2df3Iq/V+zne&#10;zwp0HXY/kzdl0SLnZCBktDBIf0+yXM/yEFmQH5yMBFJyLoGGVf9EMGl/8+O5eV/5n7WUzB+Y/Ydn&#10;558k73HeY5cq26mR3ed5aqnPe1Ytdb7n8TmBzvGs513ueGnTdpN66n3t1jGmXeFkIGRDyZYZrHb+&#10;mWVB57lLwGQUqP0JWjQPZlyQcU/SZxG4/tuS+QMy6Uq11HGBzmPXSX4l5UDy9rfbnofMOV/EuVcq&#10;72f/Pq/FVqDrWuravvaUF8HJDD5T75Vpt/t5654aPM8RWD44PSWg/OX+qDacfOWFH9yRt/yPS998&#10;E7g+kPQPJkDeK/PHFKgtkJbqv9Q5TL3dbs7hbbPrbdnHLddP9KR2W6s579NqufOaz7f7PK/reJrz&#10;POkY+1rtvCmbvGjZOSdbpo+v7+MFKH3jpk7Y5Mh3nJS9/byy+qxY5rOYNxBa1Oe5yf0hrfJjQkhk&#10;fmCnXcryw1p1Vh9Tb/4hFuo95/k96XldhzmPpHbebrflrTdlu95u/13od/15/61pJb+vzzmtRr5B&#10;KnkXCr42Fxr+/Rb6+Oq0fuF4I995rLoVyT4P86uClQBEXVCANpGcS/u416VlDhwe843f58qP7rap&#10;nB95oezVcm3Ppm/03M75l7+GFyPzB+at86beOlum3W6z65bSSvv9s1687H+L1f6bPjWcAtWL7DYz&#10;aL31dlkB5fbz9vW1rQY0T6slP4M/ojoe+TEXftAFmMl1unk7XSZ8kh/e71wemXYnDdzHyPSRdFF/&#10;dXJWmVrJOX8X8l7vUtdl+tnStgD1/6znr6X+DZ4o9+/3WfTc4OQM1IV6pyxp4HZT523zq5NUnYiV&#10;ar3Tf5Hsvnad1cf+PD8FOqfv8/hjuTDxhWy+Pm6b5PmD+v9jLgwwPcZqs+G00N97/ELdarTUMab+&#10;ac75PPQs30VSW/8Mp+ejbwPVfctxsoK6Fyn5vB/IAJQB+/uSDGqZi1pcL5ChvnFTAwORr4/kneNN&#10;faC+/uWFvO8cAdr85fQz/xtonfSVvA0rAQ7L3h/aO9DswWbn7Xa7n7fsX7e43U6X0pPa/zHKfPd/&#10;1j8FcbwErF9eNgSfyjkZGUg8rQxMArbpYF/oY+aQnDa7jyVv2a5zj5UfTev8xB9D+7vndLXwGTKQ&#10;nR9toY2pD0QcPO4PKnlNPYNpqcHlrbfLZlDa8vZdqPfvt5TMcUud//etpa7Lvu7V6Hn9j7+S8wTq&#10;s9K634WW+9zf1zUtJbkefzjRpajsuhckBYa4ItcZ+be57QYCAgapU1C4fTTv9PH1l9Q932OtM/3M&#10;MdaxRnLuQPWU89kyIGSASJ4DxOqrTsoFl+OiLLmOxvzY9iBbTqaPt68eb1JvfpXyne93pOU+z+/7&#10;LSHTbvq+aD3tQF3pcas5/4uChpzXPneg/Iv67EAK9FkLcHJB4Su/QCkszCC36gNJASMAkdQHDbtd&#10;wMBUoWTltew5l3W833l4LYvqpU6B5Equ1+23cE2U/JBuag8gB06Up17brHwgLTUQpf556Hmey9Zq&#10;z7vcd/PW2WX7OFt225P6PoueNGi97S9ikMs57fMu9xmB2kydOY+RXefta8vu6217Gnk/U/RMYd3z&#10;lh8wrDoHBgYIbr2Bg1XWPhaUtI8FG9NX22wIyWe4ZT2HyUu9npd/7Aqrhb5azx/QgZD0d/qZH9Z3&#10;nJStem0zqWfw6IAyaYCBZeqfl17EOZeT93t480u1eWXazDHPS08aaM9jID6vwWy00vN5+5mynS6n&#10;pY6183afJ8lMxJtz2OdSMe+D07ff/FpTW4HqftdyBj5TjxNSUCgAnHb/etPXPdZ1PXY/I//+lMJH&#10;8nKsc35tM3Dyk2lf6KdzY267zG/pQk3zgz9B9sDz5a16u215Sb/l+9rnC3Re075c22rqvHlv6q3z&#10;1nvrnlXffmtSa0BYClS/aAC5dXabLbuft6+3LZCW6mfXe/OL2tw6u83O230DKVCbfYzJq7xlyttf&#10;JWW33rT72rRMMV3WOQmcfteA0kG9QikE1MW4eYJBIUKQBervlf1Zxg3Z9U5qn9/t74OX86M7AHFT&#10;N+8c7z7mwjrzD2QG2GoHmj1An1XLnd8v7/cHY/dfKEs/s/WuvWOnXbb7Gpm65dq8dXbbUrL7P0n2&#10;gPB+x6Xq7HQ5meONTJ233a4P1K51VvtSWk27+YynPe9Sx/jOa7V7y756t8308baLfmAAZCD0JBit&#10;HlZPCTcLMF7YBCorPCR15dfuyq7TerlzJwPNBZBT75QdsewORCesW+ir/X3HitjH/YcwClTnaxPJ&#10;+Tz1gWQG3POSnlf+AH71PX713a/xK5NS33//G3z33W/cz/0VHj36Bg8fPMbDh4/xYP4R5uceqB4+&#10;eKR1sqe5nFP6PXr0tUrq5+YfYnZ2HvPsZz7Tvgav7O8aqK9p9/Z7FskAWCrvaOn+3rI5ZrlBZ/e1&#10;U7uft2zq7LJXpt0cu+h4V3bdStpelOzr9F6rLYWTDMIFQFEeAC20PQ2clpcOdA9MtN4FjrfeyLgc&#10;v7ol4KRtdEZ2qnk9h/tjmfP5Acdto8yck9Pf6eMcZ+rcflZqZNrsPo448Kyyt58t70ANlPfWOcc6&#10;1ybnl39w+UMUeMzMzGJ6ahqzMzOYk/zkJEYGB9Hf3YGejjZ0tt1Fe0sz7t64itabTWi704z7d2/h&#10;fusdtN+9ja72e+jt6mD/Lh43oMfPTE9TMwqv6ckpTIyNY3xsAtOsE8CJk3IA9nQvLfB+72eVdzAE&#10;avPWectPkvc4b7ufpA9TAwvvMUvlTdmW3fa89aTzr+QalgKifZyfczIS1+LLc/A5dVa7Dsjno0Ag&#10;WYm84PKByc3bbdruKfvqfY7I1MkPZLkjVw6smOrnLPT39XH/QRZgw/7a1/+PZqGNqTgrPadT1j4W&#10;6HzHeAaot97bR+S8pUXkuJkHDx4qMIYG+gmd22i+XI9LlcWoKsxEZUEmqgqyVJKvyE9HRV46KplW&#10;F2WhtiQH9eUF7F+Eq7VlaGqoxI3GGjRfbcCtpstoab6m8Opqb0U3wdbX3Yk+gmuwrwdD/X0Y6O1R&#10;8E1PEYTivOiqFFJu6Oc4sNUBy/4dnkX2wPDKtK/mGJGvb4C2QPKe0z7OtC3q4yn/Y9PzuL6AcBLZ&#10;gNIyB1GgvCn75C1Ti/tY+ecgG0zeOrtfQBlHZPW1z+eTqdN+zh+fQkXB5vxjrER+sPKd2/94B2BW&#10;P1fegWkPVjPHoyHV3DwmxyfR39ODVkLjxuVaXK4pRU1xDkqzk1CYHosCUUoMFY3CVObTYlGckYDS&#10;nBSU56ahnHCqKshQgF2pLcdVAulaQxWuX6pSMMk5b16pc9Kr9bjT1EiHdY3u6ia6Cam+zvvo7WhH&#10;9/17dGJO2tfViZGhIYyNjNJRjSsw5dofuqGgAOtrfodA38+WaX8eCjQoAmlVfV0FaluN9Dyr+Nz/&#10;s2lJOD1JZiDbZV+91f5CZQBig0Ph4dabfgoQk19e3vPZ513IO380CxCxyu7gkfkKbVsGXAtwk89e&#10;OIe3ny3vQBWZd9dJqNbHMOtO8w1cqa9GbVkBYZOKwox45KfGIC85CvlJkchPjkQeoSTKpwoUTvEo&#10;UjglUckEVCpdUzYuVRUp2K7UltIxVRBO1QRSDW5drVPdZP4GwXWzsZr5Wtyi7l6/jPu3b6C7rQV9&#10;dFL9XQRVJ0PFe3fQ0XobIwMDGB0ewfDgEKYmp9VJiR4YQPG7LPd9jezfZaWSP3o7/yx60jlWA6lA&#10;5/pnOLlwWalkIJnU5O3yUvL1cQe6t3218gOHVaepq+U/h//wnjoHZlLvhmRSp59h1fnqveXFA8Er&#10;5xjnXIHaVyIdmPKIjP4Dfq+DeXJ8Ap3329DEUK22ohiVRXRIhJLARgCUnRCO9MjzSIs4h/Soi8iM&#10;CWFdBPIILOlTmB7nOCgR6wrTYlCSmcDQLpVhXwbqShnWleaisaIAV6qLcZnAulJdhKb6MoaH1bh9&#10;rQF3b0h4d4Xu6Sparl9By7VLaGO+/XYTOltvofteC3ra7qJHQj+mEu4NM9QbJqjESc3MzOh8lYR9&#10;gcI833d38/bvYZdXKxkES6UvQsud29u22ut4kdf9+9BTOSczmL1lU2eXA9V9q5PuzItMPfvIQLf7&#10;BdK3khoouDJtvjq3vGKZc0jKf2BT7/cZKvkDoFxQmT7GOQWW06auinnVCuEkx5iXZpo6ucMmkgE8&#10;2N+P2zeaUF9RgorCTJQzDCul4xHY5CSGIyMmCCnhZ5Ecfg5phFMq8xnRQciKCUZmbAjzFwgtpy0z&#10;6gKyRLFByIkLRgGPL+F5ynOT6aAY3lXkO1CqKsS12hK6pXLVrctVuH2lBneu1aH1RiM67lxH171b&#10;6Ll3G513m9HZ0oz7Mh919zY6GPJ1td5h+x1C6i4Gujsw2NuNob5ejDLcm5qQSXWZPDd3AhcvUbBl&#10;/1ZPq0CD4p/1j0NPDSeTeqX17sD1ydPX14ep/yBf6OOTqbPbA3yGHG9k1y8phYzJ8w+Vqe87uefw&#10;nc/vvAKWhWOd9sV/9F75wKR5/zb5h7DLRgZOkpc+jx49xuTEBDraWtFYW4nyvEyU5KQokIqzkpDL&#10;sC0jLgSpBE5y2GkkBp9A/MWjiDt3WJUYdBwpoaeRHHySOo7U0JMKJwFSZtR55MRcRH5iGIpSo1Ge&#10;nYiqgjTUFmehvozOqUycUx4uVxbgak0RrteX4gadk+jmpUpCqga3qRaGeveuN6Ct+TK6WiS0I6ja&#10;7qCXIV7X3VuEl4DqlsJKwr5OwqpH5qM67xNUveqiJienGO5N+eahbEh5f6PVKtBvbQbD89TzPO+L&#10;usbftWTJSqD6pfTUc04iGZzL1Zm8Gci+spGpNwPfTimnr6dtGalj0mOt41YigY0BzqI8/4DdvOPI&#10;7HYpy2e5/VyZH9eUvTB6knwA0/OIS/oaI8PD6pKqywpQmJGEgrQ4AimZStTQLSs+DGnRF5EacVah&#10;FHfxGBIogVL40e3UTkSd3IP4MweQEnQU6RFnkBZ+GpnRhFJ8MPISQ1GURihlMZzLSUJVXgpq6Jgk&#10;pKsryVZAiXtqJJwkpLteV0ooVahzammqV9ckuke1McS7f/saXRPhxJCuV1xSVzv6O9sxQPV33MNw&#10;XxeG+3sw1NOJPsKpl+FeL+vlLp9817GxMUxNTfvgZJyUmZNaiYPy/jt4y3bdi9RK553+Wf5aFZxk&#10;QAaqt6WD1pWvzqeFNpWn/6Kyq685QJeEjamXVLXwObbzWdRXUiPtwz8iO+8C51umznNAbp0bkjlz&#10;R3K8U3YmL115Fu/5YOORqQvUpuI5ZS6m5VYz6qtKUEyXJFAqTE9EcWYi8tNikZUQhkyGaekMyZLo&#10;hJLELV04gpgz+xFJGEUd30Uo7VVQJYY4TknCuUy6pdykMBSmRqI4PRqlmfE6z1SZm6KOqZ5QEpd0&#10;uWrBKTVfKqcqVTcbq3CHLskA6f6ta3RDzeqSBgibIYZs40P9GOnrxnBvFyaG+zE1MojpsWFMjQ5p&#10;29hgr+YnhgcxTEgZcA1J/7FRjI06gBIwiR644Z4AykAq4O8WQN4FlQv1iwfFP2tp2e5HF++6svuY&#10;Nm/davVMzskrGaxL1cug/1akA9pAwJWps9t8+QXYLCcDIh+QpF5SV19/657HyBxr8lovcHHLAh0F&#10;j/l8p82BnfxhS3lBzh8/83ouU+/U2XCSH33heKfOyO4nGhocwLWGGoZtaQqlPPeuWj5TufOWFReq&#10;E9ypEefULcWeP4K484cQe/YAok/tQSwBFUunlBh8DOkxQchJjkAOHVJeShTPE0UwRRFMUSjLiqfi&#10;CKYk1BSmo7ZIlEnnlI76kgxcKsvCFULqGiF1g47pFh3T7cvVuNvEEO7GJTqlS2hvvoT7NxnK3bmO&#10;nhaKoBq434rh7naMUAPtLehlXf+9W8zfwVhvB8bonsYJqPHBfnVQwwTagKyTaruLwa77rOvCUF8f&#10;QTWGifEJgnoO8w8e+hyU7aLs39Er88ceqE1k2v9blwHKUsBZqZ71eCMHThy4XqA8i5yB7qQCJGfA&#10;Wm0GBi4wnAHv1tuy+y9qc+WuaPdBiefUPN2W77xum6+PkXy+OZcfXCjfYzcmdep9x2uZ30lT58fU&#10;1JVTx3O67WYg+Lskq94dZM4jI4/Rdb8Nl6pKUZydjDxxSInhhEoMcpIiVdmJETqRraHb+cME0kGF&#10;UsxpOia6pZjTexHHupTwMwTTBWRQ2bEXkR0XhPykcBQRTEUEVGlmHMM4Oqa8ZFQXpKC2MA11xRlo&#10;KM2m6J4q8nC1Mt+BU20xrlYX4npVIZprS3BTJsQbK3HnSjVarlaj9VotWq/UUFVoE3Bdb8C9pgbc&#10;b7qEzptX0HWrSfP3rtSijXDrvnkVPYRZH93WUGebOq7+tlaFU+edW+hnqDfUI6vQnZXosoB0dGRY&#10;10jJnNT8vNzZcyAlwFoppALpSe3/lLUUKJ5H/VJ1Rt42o+XOZY59ZufkAMQuO4PXr49vcLvtdl7k&#10;hm1+fbWPR1a9QsLOW1IIuXAystv9wKNlu03EP9ZFdSLv9RGEmrI/QeT3Y+uAkDannw0irxyYsR+P&#10;k9BFHg8pL8hCEUO3LFkGwLBNbv1nM4TLJqSkLjnsDMF0HAkXjmoYJw4p7twhhZOkSSEnkBZ1jkAK&#10;QpYLpZyEYIIpFIUpEShOk1COYMommHIS6ZoSUVuQjjoR3VODTIRrOQ2NBFajuCg6q/q8FFwpycTV&#10;slxcry7C7Qa6KIZ5t+vLcYeOqoWguiuuimq9KqCqRhsh1XGLIGptRjfdU/cdimFg543L6Gy+gg6m&#10;6qra7xJOLei6eV3VefsGHdhtuqgO9NJRySMz3VR/L0PFwUGMj4zpqnOBlAH7UoDy+7extFzbP3Yt&#10;N/ifVTYovG2B6qVs15lyoDqTN/VL6bmEdTacvNKBaRyKO6CdgShy82YAs90b9i0Ci8h1R0uWzefa&#10;Zfuz3c9QV8cfwamz20z/hc9fcIAuZCTvfq7Tx/4jl/7sxz7arvBdGAh6PMsaxnEwmf/15Tb6zWuX&#10;9O5bbkq0hmIZ8SEMx6LULWXFhyMzLkzBFE/HFM8wTmCk4du5g4TUUULppEIpQ5YFxAUjI/o8suia&#10;ctQxhdIxRRJMUSiRtUzMl1JlGbEKqaqcJFQQWJVZCajLT0V9YQZFUBXRScnkOMF0iXVX6KiuVxXh&#10;Zm2pOqjbhNJduqG7dE13CSRJHRdFR8U2BVRTPe4TRAInmVca7L6P4R6GbjLPROfUc5uhIDVAQI1I&#10;SEcY9RJM95sJsVsOpNpvN6PNVZfMa/X3qZMaGx3V5wRlPmo597Tw77Og5dp+n1rJJLp38D8P2fCw&#10;ZbfZ7d6+pt3U2+VA9Uv1Ef3gV9/+xgeSpxYH86K8O3h99a4UEAIlr7SNF2r6uIPeJx/MnDYjmUtS&#10;OLjn0bynj6OFOp37Etk/hrQplJx+znW4x9JJaTuBYlyO8zmBZPrwD95NdfLcHQSOnD7yuc5g+k7D&#10;lJvXGlGWl4bc5Ehkxoc54VtSBNMInV/KJKyS6YhkSYCEcVEnGL6d2adhXWKoQImhm8AsIZQp3Rbz&#10;4ppy4h0wqWNSOEUSTlEoTglHSXIYylIjUJERg6qsOCoetQRTQ1GmuqfL5RLWMaRjKCdLBlquSbh2&#10;Ca0M19plIlwmxF0Q3ZNlBGwXOEnaLn1cSb9OhnFdd5rQd+8WhrraMNLXhZH+HkyNDmJyuJ9Aoitq&#10;vY0+aoAOarSnk/3uK6DuXamjE2vA7cZahpI1uM38PVmFLpBiuDc+ShfF31BCPP/f2l9+/+Yr0HKD&#10;5/cpc12ruT7pu1x/b7spmzpvu7ePLdPm7bdcvVfqnJ4LoFwJBOy8AcqiOl+9DGhCxS0bCGmZeR8E&#10;XCfjL/9zLRznQsrX5jmG0uvx/RDG0Zg+Tl4Xiyps/X80By7sJ9fkQtg+1tfP7RtokIhrkjVM4rIe&#10;zD/EnebrdEwphBKBouEbgRRPyDCMy4i+6M4vHUWczCud2ovIYzvpmvY5k91sl76ZBFFm7AWk0zll&#10;RotzknCOipE1TARXzDkUJIagKCkcxcmiUJQRVOXpUXRMsajOJphyk1FLh1RfQEDRNTWWZONqRT6a&#10;CCcJ427QKd1qKCckCCoJ4QimlsYqBVKLzD/RKd2RO3kEmYZ21+oJqnp1ThLeyTzU/ebLGuLpXFNP&#10;h2qkt5Og6sYYNcrysDinlmYMtrdirLdHQ8FbDB2bKgoZUubjSlker6kUty7Xoe1Wkz7PN9DThcnx&#10;cV3E6XVQzr/bP204ea9luYFttFT7UufS+mXafH2WqA8k+3yB2o287b6w7qkBxcEZsN7VAiBcmfIS&#10;dU4I5A5608Z0wak4Zd8xpmzVSd9FspyXc23Oj2HCOgWQ1jmfY/osOCn3890fWV2Rwon9eIw5lw9k&#10;Oijk3E69/0S4wOlb/QeYn3+ErvY2XeEtIZw4pSwBUxwhReCkR51Xt5QUxDDu3AF1S5HHdzCkO4Sk&#10;4OM60S1ASgk9gZSQo0gNO4Hk0ONMTyI94hSyos8gK+osshne5RNMhQSSuKdSmXPKiEZ5ZgzDuFhU&#10;CZjyk1FfzFBOVJSOS8WZuFyWQzjlqXO6UccwTsEkUKqnGtB6vVFd1F1ZVkBQCazuXq2li3Imx8VB&#10;tQqY6Jzab1xGO8EkcOq4dQWdspqckjCvr6MVPW230dt+B333W+iiWgmmu3Rb13CfnyNOqufuTdyq&#10;LcPV0jyF09VyQrNaJuareB1XGPYx/OO5RgcHMDszp+Gy/Zvb0n8jV96yLTNQArU9q5503qXaV3JN&#10;yx3rLS+IdW67f/3q5D134M9y21wtqmd/927dYjAtCysO8oD1K5APKC5IFCaufHXaV2Dg30fLnmMN&#10;xARABipa1mMEJq7Ypn2s8/iA4wJFQSU/pNax3T3OB0pfX/4xu+AxP/xiOX0kr+fV/vYA+U63DBlk&#10;SFJTmouMuGBdSCmPlUgIJ4+fpISf1snuxIuHEX1SoCRuaa/OLyWHn9G1Shl0RWmRp5EWfoowYhoh&#10;UDpJKJ1TZRJMOexTkBisYVwRw7gShnHlGVEoI5wkpCtPi0AlyzXZcXRNMjFOSMkkeGk2w7pcB07V&#10;hJM8S0dndOtSFV1TDUHk3JFrv0kwNF/CvSYnpFMoMa9uSfoorGpwn33lrt19hncS4nXcuobulht0&#10;UDLp3Y7u1ptM2zDY3Y5e1nXRLfXcbkIXoXaPn9l2meclGG9U0MFVFSucrpUXoLmuHHeu1vM65Dm+&#10;27rifHigz7fK3IaP+f0X/p0WywyOpcpPqn/RMgPYyNsWKF0ub8pGdtnbZmu5Nq/8zmnXW3lb0n/Z&#10;OSdpeypH5QJA8gIDX72GSAv1zyQ5B2Fhn0vzRnZfnwgXSa1+zvU4P4afBCYKp4Xz6vW7TsoAT2Hm&#10;vVPnSpcnaCp93YHhtsmukxKCyBP/TvjmzCtlixjWpUacoTM6hsSgIwTTbkSf2M2wjqBiXRzDuzQ6&#10;oXQqjUBKoVNKIsCS2J4cdBQZhJWEcNmxDOeoXMIpPz4IRRrShSikKtKjUclQTlxTtaR0U5WEVHVm&#10;NKqoekKqPj8JlwpS0FhEUJXQRVFNVfkM78RFFVMlaK4X51KGW40ExOUKDe2M7l6uUjC102V1EF6d&#10;zY3okrVQBFS33L2708TQ7Qa6b1/TtU8jEuIRTKP9XVQ3hhmm9RM0Mkne2XQJ9y/X4v6VOtzmb3aD&#10;ULpO93StJAdNhPvNen72Nfahe+qky5LlB7KHlDwULWGzF0jLQcoMDju1B83Tynvep5F9LbYCty0+&#10;zpT9+y9/btFSEHne0mtz8z8I5JpsrRZOMvifVPbK17ZEu092+1J9/eoduPi1G0C50s9mnQLKJ7Z5&#10;Jf0Dlh1AGej4wjqpY955nk5cm9NHBoSASf5Xv9ZQjVyGcWkxF5FJIMnEdzbdUypdUVLwUSQTRDK/&#10;JAsqkwgdCeOS6aYk1BOl0i1pOEc5YRzbqAxK3FIOw71cwknAJBPgJQzlSlIiUJoeRecU49yZo3uq&#10;zoohlGJQI6BiuYpuqoblBgETgXSF7ulKGR0UQ7ymqgLcqClCc20xbuqCTILpEkM9gkjCOnFM966L&#10;Y3LmmdqvEE6Xq9FB59RBF9VBWHUyBOxmmNfDkK2HoOoT93S3GcOdrZgc7MNoXydGeymZfxIN9OhK&#10;825ZJ0VAtcoWLZWFuFaUjSbCSQB1vSIfty9V496NK/pwcb/cDezvw+TYBGamphVQMg+18G+zMge1&#10;lAL1X4l+5aa+vxdLTzqv/dkm7y17+9t5bx9vnS9v1T9vmc+Rz1jONUka2DmZQUsFbg8MLN+glePd&#10;c0idXx+33RncvBBPH3MOvzDPp0CweYLs/oGOZZ1+tuvqfP3cOifvfi7lCw1V8kNKWb6H86MuzDk5&#10;cDLgEum8E9Pp6Vm03LyBoox4DeNkSxOZCM8gpNIizxE64oZOIO7sfsRTAia5QycP85p2gZAAKUPW&#10;MjEklDtyWeKSeJ7cBKecQ/ckrilPndNFxzmxvlzuzhFWojK6qCo6pyoCqjYnTh1TQ34ywZSKy4Xp&#10;uCprmkqzcK1Clg84CzBvVAuc3CUEBI/MK+nckiwZYCoLMO/TKem8koRv1+maCKROgqmD/XsIpj6G&#10;dEN0S0Ntd9BNkPU2X0YfHdQQw7lRup5hhnljvV0Y6XXzA72YGhvGSGc72hji3ZRwTpxTURauFmUS&#10;UNm4zroWwquD7qlPnuPr6cTE6IhuGyz7n8uCTTNRLv9Gq4XTUu3e+icpEJhsmb8XydvnN/ml6rx5&#10;u26pPoH62zIQCXheT3k1Wg5MRj/4lQxCIw44X57yC+s8bctJBm6gepFvYEvelO12CwS+dlueen9Y&#10;eGT3Ned1673X4ny2Jak3wKIEPgttkvfX1/wx7T8qI1On/1MzffDwEQb6+lDF//VlXknuxokyZU1S&#10;zAUnVCN8JEQT9yRpIqVrl6IvIIVASgk96bgmcUuRZ+i2gpCb6AIq+iwyowixsONIDz2GnMhTKIi7&#10;iOKkML0zVyauiaoSp5SdQMcUh7p85+6chm+FabhcnK4hnC60FChV5uJGVR5uVObjRkUumilJb5Tn&#10;MMQqwj26JplLkjBNJOFbx41LTujWch397bf18ZUBWSYgK8JZPyD1zVcwdr8FU3RJvXRZ/Qz5egVc&#10;BNqgPKPXdkvv3MlkuCwzkEddJocG0N9yC7cri3CzNAe35K4d4XS1MMMFVD7arjeim+5pUJ7X4/FT&#10;ExO6xMA87mJDaSlABRo4ItPm7W9k93thsq7D/jy77JXf8VbfJx33u5b5biJ1Tj4IufKr04FJaZub&#10;DyRvmzvw/epc2fWLAeFAwM77+pjjjKOx6gPK28ct+32uW3Y+z5Xrhpw2/ljaLqn8cG6bCxtzjc7k&#10;u/OHbhyS+ZG1LyWrv+VB1htXGzSEM8pODGN4F6kT3LKNiYRzcndO5pwklEuNPEsx1Auhe5KHe5mm&#10;hhNSVBrhk0mHlBlzlg7qvLqnvLgLKEgMQmFKGEO5SL0rV5Edj8ocwkien5PV4ATSJQKosSwLl+iM&#10;NM/0Slk2oUQx3yQwqqIq89DMcE50k7pVXaBQusX260XpuE6HdZPHtDLU66X76b97A10CJzqmHoKq&#10;n2HbKMOsKbqf6ZFBjMtcEmE2QBD10jUN3W7CeOc99F6pwYAsM2Da09RAJ3WVasIwwTQgk+ZMJwf7&#10;ea5OdFypx03C6BYB2lychRvFEuLxmktycbOmFO3XLzvzVfzcUR4zNzvn+3cQmX+b5aSDxU2XUqB2&#10;+xy27L8J0XJ9l5M5zv48kw9UXqpeykv1/X3KXNPCOicLSI7cQattJu+m5hg3b0udmPSzZENC+kjZ&#10;e5y2S+rK6ecCwj3WPs+yWqKfz/3YdVpvPs9N7Xapcx2UHu8Dl5yLP6TWOX94fkCi7P2b5GUDElZ0&#10;tt9DSXaK7r0kq8B1u1zmBUziiARMyYRP4gXZf+mo3rFLZFmAlBIm80vyyMohwusIw7pTSIugCKkM&#10;uqVcCd300ZRIvSNXTDjJUoGKbHlMJQ41DNlE9XRIDXRHlwgWBRId0DW6I5no1vVMGrpJWkA4EUoM&#10;424SRjdZd1vCOULoTl0Z7jZUoIWpzAG11pfhXn052hurcL+xGv2EVC+dUXtdKTp4TC9hM9rRisn+&#10;bkwP9WOcodrATYKM8Oq7UotBgmqQ/XsvVaJf4MTzdF9lep2QopPqo9Pqu30dw/fvYojQ6W+9hTt0&#10;T3dKCSe6vRt0fjfEOdFNNVfyOnld3S3N+kCxuCd5Q8zc7Dz/zZ7smkTeAfMkLXWOb61JaS+cRPax&#10;3vMsOreeb/FnG5lj7GO95aXygbTcZ71oyW/lg5PqGxtOgWX6O4OV0gHuAszkWe83uH1tbtmSAYKf&#10;fDBwz0EFBI7UBaoPJD0ff3BNpU7yRubzTN6q47GS6vF6LgOjBSjJP7JXps1MhMsk+OzMLBprKlCY&#10;kaC7CxSkx+tqcJncTgk5oVCSuSbjmJJDGboRTskawjkT35LKHboMOqnMKErvyl1AXkIIilLD6ZQi&#10;VGWyfkmcUl6S7jJQRyBdKsvUHQYuU1fphq7RFckEt0CoWSa5KZlPui6OqCJPgdRcU4ibBI8svLzF&#10;VB5HEQmYWgmSe5LWlKCNYBI4tRIMbSz3M3wbk10G7tzA/dpStNCxdRB6g3RCgwTNIMExTDc0IuEb&#10;HVZvfYVCaZD5Pn5WPz+jp74UXUy7r9bRSdWjT1yVtNOZiaPqarqEuwzr7tC5Neclq4NqrqC74zXc&#10;rCrmdVaijyGh7B0ld+/Gx0bdha/8N1kBmOz8SmQfb/IrkffYJctW3tTbZe8xgfT7BM5qJNfpTIiL&#10;fkX4iJj3giiQfLBxZSDgG9RPoaXOYeqfRc4dOfu8Ujb/oG7qBZX7j+3XZkEpkEx/b73MdQz09aK8&#10;IFNfOCAbxeUkhesck8wfyTxTWvgZAuokEiWUk3LUWcc5BR+le5LlA7K2yQndZOV3Trys+j6DXIZz&#10;uo6Jbqk0I5JgiiaY4lFTmII6OqSGUkKJ7kh2GLhC8MjOAk0Ez/W6EtyQTeNkKYDAhyBQETLyIO9t&#10;1jkrvmVpgKwCr0bLZabMt7DtHgd/G8tyN+4+wdJF99NFh9RRX4lOwqbvWgPGZHuUrnsaqt3OiENr&#10;diI6JfwjcPoY0vUTOiN0QUPijngtA7yWQZ5vgJ/Zy2vs5jX20EH1ykT61Vp0XyOo+DkSMsrkuoDw&#10;FkPU5pxEOqgM3CKcbgmc6Kqaq0t03ZUs8hyT/aOGBzE7Pe337xRI3oGynGQQmWPsYzXvns/0CSS7&#10;f6B6X7tJ3bZAkAlU909ZvjknhZMFH61z5StzcDphm9PfGfTuYLby4sCcAb46+VyQKUt+lVp0XKDz&#10;6PkX/0H4XYvbV8sGXpZs8Nhlp6/T39fG/6UfPHiMu7duID89TjeJk3AuPTZYN39LjzzLsOw8EhjG&#10;xZ4/hHiGdHHnD+qEuKxzShbHxNAtOZzhXegxnQTPlJXfAqYEgiklhKFcGMoyolCZG4/q/ETUEkz1&#10;xQzfxC2VZ+MyndJVOiVxTLKoUuDUTBDIvkwtTXW4Q8iIzK4CsmhSQHSHbulOTTFuVxczfKvAPUKj&#10;nQO+naBoY76NoNLlAQy/um9comMSZ9SMwVtNDNGq0EV4dPEc/ddqFUTtxZlozYpDZ2k2egi4bro2&#10;cUqjdFqDcteuIheDdEwCqT5ebz/z/byWPl5LH6+rX+B0qRwDstMmr6edruwuz3WbYV1LWS5uuZPk&#10;LYTjbar1cg06b12DbGw3MTKkm9jJLgbm33EpBRosy8k+JtDx9rm9WqqvNx9Idtty/ZaSgtNT59V3&#10;dP2B6l+0/CfEvc6JZWdwWvUCHqbfSLsMXpXbV2Tq3eOc1B3oVqr1lgyQNO/2W7WedDyBJKn5HBsk&#10;kvrmktz+i89l+i7Wsm0M7cQ1leWnM5SL07BO79DFBFEXNawTMMXLIkqGdvGyw8BFmXM6gqSgw/pI&#10;SmqETIAzpCOksmSJQMIF5CcFMZQLRVlWNN0SwZQdSzAlEEzJrltyoHSFg1xWeMt+TLqjpbur5a3L&#10;dEQc+Pp8nJveI0DEIelzcYSQQKpdlgfIHkyySluAwLS9oVKdSxf79zRfIZRuoJ/uR+66dRMkPWyT&#10;Ce5BufMmK8EJkS5eQ09tCTrLstFJR9fN8LKH19ZHUIqG6Ib66dgGmR9gODlQU4D+6nwM8nr6Gxn2&#10;8Zr76OT66ot5Tjotnr+T/drKctDC0K6lKAN3CL/bhNQdwrSdzq1dFm/y+mTju4nhAUyOjmB2dtZv&#10;zZNXgQbKs2rJz7HzT6FnOXYl+l2CyQvJH/iA4sJFoUT54GSlBk4GUFL/za84iP36yaA3aSCxzcDB&#10;B4kFANh5X518ToD6Z9XCZy0AyZZerwBKr9GAy/ljMk7JKTvt5o/OX7IH+CPUVRTqq5jKclLpnmJ1&#10;fZNOgkecVjDJPJNZUClzSrISPFmWDQiYCCWBU0b0aYZ05zScy08JRQmdUkVOLKoIpJqiFNSWpKOe&#10;A75BoMRB3ViRwxCOYKot0l0sdSdLBVMFbnKw375CpyTPwtE5tcrjJgyXRPduyI4DMqhlJ4HL6JQ8&#10;XY24Iw3dmi87UGJdN51JF6HRLQBh/VALISVzSIRYH91PF51RLz+zT+Ai0KoqRC+B1Cug4vX2ElT9&#10;1XRPdEx9DOEGeJ4BlhVOvG4B1CDP33+J7kvPUUmAlWCQnz8gj8PQBd4vz0UrodRSkqVwukMndUfm&#10;vghU2SvqvuwXde82Rvt7ME5ASWgnDwebeSd7/skeHE/Sk/rb7SZvf473eG/Z1AWqf5ESIBkoLQWn&#10;lULrWUJNB06u7DknAyMHNHa9DESnv8pt99VzIDvwcga4OUZTaXNTr2wgmPzzVqDPE7jafbyS8E9T&#10;94/EhtICnBxoLZQX8r/57d+j9XYzclNi9A0pMt/krGsKQZouD3ChFCKT3ae0LpmhmwBK5pfSos6w&#10;/riCyQcluqSKnDhU5MUrmKoLk1Bbmoo6hVM2LnGgNxIAsv/3FcLpKgd6Ewe+6Dqdi4RztwROlOxi&#10;ebfJBpQ8K9eIjpuygPKyPnYi65VUhE+3rGeiZM5HFk/qmiQJyWSymkASZzRAgAwQegKnAYKwX+aS&#10;BDD8/P66YidcI1QGJGXY2VeaxXIu+unspN8g0yFe8yD7SjpAuDlzUVUY5DUPsF7yw7ymLh7XRTi1&#10;83vfK6eDomtqKWdYR+ckc2LdMnEuz+i13sK4rD6XfcvHR/GAoZ3ZXuVFDX7veVfyOdLnRV3PcrJh&#10;Y+Bk6nx5q26lWimcAn1nhZMBjwMSN3Xh46u3865k/skpm5Ty1Tl5Lbupr+wes6ClnZH0D1RvpMc/&#10;oY8t6e8t29em4ZmbOn0W/mCMO/IH0EKdV9//+u8wPTmJoqxk3Qe8ODuJkIpEVlyQuiJZIqBrmCKc&#10;iW+dHJe3ohBQ6dFnkRFD0Sllx19EfnIoitIjUMoQrpxuqTI/nlBKRk1xKh1TGurKMlDPUE7UoG9K&#10;yaODIqTk0RMRy9eqi9BUU4xmeeyE4ZNsbSITxhLG6fa6hJPszSSPoIhzUtckIZlAgKGROia6KQdM&#10;dFGXa9HdWIPeq/UYutmE8fYWjMljKOJ+6osUJMPXGNoRLsON5RjleYcvV2BIwjKGm4OE00BFNgbo&#10;9oYkL46JABuiYxqqLcAwITRMlzTUUEqVYUiAxHNKWe7myfIDmbPqEvfE79xOUN2rKkJrTRla6yv0&#10;QWHZcXOws13v2um803A/RmW91eSEhtsCJ++geB6Svwk7b5eX00r7PatsyPjgY+W9Mn1XotX2X0rO&#10;nJMHUIFkgKQScNn1btmGjba74Z/vHBz0un5K806bDQojBw4Lebvsq/OU7fYny4Roznl8gLLKTpv8&#10;sYgW6hRG2tecw5xHUhtO3+P773+Dq5dqUEQoleakQLZDSYs+hyQ6JdlGV+/IqVOia6JTknxKxCmk&#10;RAqoziAjjiFcYjAKUuQtKeEokbmlvDhU0ilVF8nbeFOdtCAFVbJkoICgyk9BTV6ybhhXm5+GeqaX&#10;ZPM4UV4qLhdlUem4xtDnOh2G3Hq/VVOCO4TVXVka0FiN+wyZBEL6oC6hJG5JFlKKc+q67q7g1jmm&#10;a+i7Uoc+WQZQx7BLYELXNHq9DiMMuYYvV2OUoBq7Xo9RQmmsoQTjVysxwhBtpK6I4GF/hm3DVbkY&#10;ZAiqeVU+RpiOEEzDBNEIwSRQGiWcRpgOSmjXWIk+Xm8P4dRNsHXQNbUTUPfERdWV4x7Vxu8ij87I&#10;KvOJAXlmr1vd01h/l969m5+b49/+8xlIXhkgBYKNTkK79c8bRnpuT91K5QWSLdNup7a8fZ+HFu7W&#10;udK8xzEtwMeVKXvqTTjnq9N2Xqy0udKBbaRlt06Ps9sc+QDCOgcOCzJ9vfWrkVyjL2/XW9fh1Hlh&#10;ZOodEPmD6Tv8+jd/j7GREZQWZqE0L80J55IikRp1VpcIpBNSqQRSiq5hkvVMp5Aka5lYlxRxQp1T&#10;ToLzWEpheiTKcuJRkZ9Ex5SsqshNpINKQEUW62Wb3XRRDMpTolDOz6lIjUQ168uTwlEaexEV8cGo&#10;Sg5DLetq06JRlRCK2uQIXGL5ck4irual4HphBppLsvWxkLuydqmhUhdUthM+HUzlFv4AITUgj6Aw&#10;39/UwPCtTtcmyXzQEIExzLBshBolgMbomhROhNJkUzUmrlZh4nK5pmNsH79UypTwoUsSWEk67ObH&#10;6goxyuNGCSYB28gVQu9qNd1TJYZ4fvmsPgK1tzIf3QRSJ3VfAEXgttMhdtDVtfOauwlQ2RtqdnRI&#10;X001QShNDvVhfKAbUxPjujj2WQD1NJCRvkaB2n8fsuHild3HPuZFSX8bpgvOyQWNDRKFidRLu7dO&#10;Bqib6iS51Kuc+m/c48w5nYHutpuB7w7+RXWB6t2yMzlt1bvlBYCYfABZx8rdRqnTst+8k3PNC59p&#10;g0faDaDc7xIATPLH/vXX36DpSr2GczIRLqvB9R1zBIU8JycwEqeUxjBOIKUOKvwkwzxnrimbYMpL&#10;EjAxlMsjhOiIFEx0SBWinCSUZyXqft8VGXRTAid5Uy9hVJFMMXysYL6MIWQpw8WyqPMoZ1oRcxE1&#10;hFJDehzBRPG4y5kJuMrzXaOaqJuyXqhYbs9noIXpPbldX5aHNrqsbg54eSZO7sD1EQC9tWXoqy5m&#10;SFaod9mGGTKOX6nCJN3TxNUaTF2rxlRTDSavVDBl/ko5plmekjI12UhAMQQcayTMGoodqDEVOAnU&#10;RhkOjvE8Y4TSCCE1zPah+jKdJB9g2sfwsJuSifeOinzcJ6zaCKd2gqvrap1uySL7kY/39+DhzCRm&#10;J0b03XnOFsHdmJ2ZgWz85zjkFw8LA6XfxWc9SV4ILSVvf/scL0ry+/zAL6Sz864UTG69gY2mrnz1&#10;Rjpg3VTLriyQqDTPej3OzXv72nL7Goj4zuGRgMMBhgOa5fr7YCVw0nPL57t1rr7hD+Uc70DJqZe+&#10;zueYP7QFMMmP+2v0dHWiJC8dOYREHqEhj6tk0a3Iw71OCHdWn49zJLsQnNSN4+QNKbqjAB1Tkcwv&#10;GRjl0jUxlXfLVeYSUoRSOZ1SqWyBIg/1JtNdiRg6lieEoJQQchxTCKoIqRqqOi4Y1bFBqOY1VEae&#10;QwPrGnh9jalRuEJd4zmv56bgGqHVTCd1m7pBl3WnIE3vht3OjEcr6zoJqf7LNbqiu4/h3ABhMETn&#10;MlyRh1GGY+M1hZi8VIJpgmWa0Jm5VoUZgmiGYJq5WoHZpirMSt21SkxfLiOgSjDBfo5KMSnuivlx&#10;uqUJgRwd2Jg4J7ozCQmHCS1xUDIp3svP6q4tQhfB2FlTjA6m92tLFE6y1EGe8xvrZThHOMlzfQ9m&#10;JjA/NY7JkQGF0yjDPLmbav4dRd6B8qzyhlkv4jMWaRmIeMFjl1ci7/lsme9q+q30uEByJsRFHHAq&#10;T96Bhwxat2zaKAMMTV0tbnMGswLB5FUm71+3ABOnzgcWX5s5hrJAo/0l5ZcKBCfnPG4fn/gjaL1z&#10;jDmn09fRwnnMH6/T3ymb1Plj03amkxOTqK0ooluKQj7DOVl4KXfoMsQ10b2kE0LinGQ73eSQo0gO&#10;O67LCgRMWXHn6ZhCUSLPwymYJIRzJFCS14WX8rwlBFJxYigKCaHC6AvICzmFvOATKKQTK42+iKKI&#10;syglgMrYVk4JnGoJolrCqpbX0cjjGxjqNRJk9YTlNbqt6wzxmgi4m4TeTYaLtxg23s6IwS223UmL&#10;QlthOlrprNqzE9Fdmk0wFNM1FWKAYBopy8FYeRbGq/IwRXhM1xdjlo5o7nIpVYa5q5WqWU0JKFcz&#10;dFYz4qSYF1elbkrCv+v1VC2mCKdJhnMSDo4TWCMCJp57iJAaZMjXTzD11Baji6msPO+sK8F9AvO+&#10;OKcrdHa3mzDRxxBO1jhRM3ROAifnTcP9+mjL5Ngone6vfP+G9gB5HvKD0yrP7wXbamVDwq6z658o&#10;Tz89j0mX0pPal5H5N/AtJVAoudIyB6SWZUCbNqlzy6aPgYiRt92WAsHkdZA7x6jcNnUwcryvD+Ut&#10;++Dilq0+NoxUcj5pV7nn8B0rPwTFvOnjpG4/cXTu8U4o5x7DH04clQMrC06UPOR7+8Y1BZPMMxUy&#10;ZJKQTvYHFzDJq5o0rAtztj2RLXYz4y6qa5KtT+RNvCXZ8QqmSoZyCicCoZywKKW7ETCVEiAFUReQ&#10;eeEIMs7sR9bZg0g7ugNpR3Yi4+hO5LKuKPgYSkJOoIrQq0sMo1u6iDqGeA38jAaWL9NxXeP5rvK6&#10;rsZewNWoM7hDILbIYyAElgIpOwEtVGt6FFoTg3AvJRxdJdnoLs5AX0kGBumUhhurMMKwaoTuarw4&#10;DVMV2ZiuyccsITIncGooxINLRZi/UoZ5Amb+WgUeUPN0QnME0RxBNMtwb4Z1M0wl5JsmlFR0VxoW&#10;sp/AaUzu+FEa2lGyxKCPQOqtK9bHXLpY7mBY2XGpEp2yMpxw6m9pxiThND8xijlCScK6mfFhpqO+&#10;V6OPDfVhbm7W9+/4QmT9jbzQzwkgP7jY+WXkWzZg1X33Hc9n1Qf8LNMeoG1Fsn4bv3VOIgWJp85P&#10;0q6D19KS7bxIN6/ntWQAYdoVBpJa59E6M8muMHFl8tpvoWycksJDUvccTr38USzU+eRehyNpMzBj&#10;f9/nuGWtd4/Xz3BCOQOo73/9W4yNjujLMCWMEzDlECQZ8QznCAadAFcoyUS4s+I7I0YeX5E9mYJR&#10;QJdSSrdSLhPfBSkM6ZJRxTCqnI6mVOaQGG4VivsifBIPb0Xc3o1IPbYLyQc3I2nPeqTu/wIZh7Yg&#10;58QuFF08jJJzB1Bydh+qQk+ggSFlI1UffhyX+JlX6M7ELd1Ii8SNRAdGTWFH0ZoVi/bidLQQXq3p&#10;kbjHa2in2jKicD81DF0Z0egrTKVbysFwWRbGCIOJq7UYJ6gm6Zymq3IxW1fowOkSXRPDuwf1hXh4&#10;qRgPCagHdEgCp4eEzQO6KtHc9WrMNtdRDQRVDeZEhNMMXZOZn9IwjyHfaF0BRgi/oaocDFbmoo9h&#10;XQ9DuW4CqouAcuBUjW6ZrL/bjMHWW3ROXYTTCEO6ScyMDWFukmAioARSc5Njmp9i+8MHzna+foPl&#10;Bcj8vSyq95SfhwyMNO9CxQBkOSl8PDLXp+1u3pap96Yrke+7W7+LP5y++62mtoMyZV8fKcsAdet9&#10;eaYmH1A6qI3MILfyAfr7ndP0NXmmChELIA6YmKrYx21TOClgvDLnFQUqmz8kD5jcPy75QVVufn7+&#10;IWrLC3Tiu4CuKS8tRuEku1zKfkzOGiZnTZM4Jpn8Tos6raFcrrzwMjPWmfguTEO5hHLimAgkgVIx&#10;3U5W0HEkHNqK+H2bkLBnA+J3fIas47uRvOtzpB/YhPS965G27SNk7FiD/CNfoeTMHlQInAiq6nP7&#10;cSniFK7EX0Bj2DFciTiBaxEncT3uAm5Qt8UpxV/ErcjjaM+JRVtmNFqT6JYIpPu5CbifE4eu3Hh0&#10;p4ajNy0Cg/nJGCWgxsuzCY9qTDZW0DEVYFZEUMzVFmKegHrQQCjV5uMRIfWQIHrYRDA1VeLh1XKW&#10;SzDPdJ6O6cGNWjykHlyvwTw1x/ycwEocFEE2xeMn6mU+iy6tKhvD1bkYriSgqvN0hXkvw7puK6wT&#10;OA21t2BS1jQN9WOWUHo8N82QbkwB9WB6QuE0OTqI6YlhBdT8rEyO+y/KNAPMrvvHLhsOmnfT1cp7&#10;nELKOq+v3v4szzU8i/zDOsLJgGlZ0Lgy8FjUN0DZr6+f+CXEsdj99RgLFt42AyDt40jyRqZsHJHW&#10;u+d02o3Dcup8804KMNb5oGbmlJyyij+a7NHjP9fEH/O736CluUknv4uyEvXh3lzmswgV52UEdEgM&#10;55JljROVTNeUQhejW57I5nB0MBUFqaggmMqyE1GenYQKnqeMgMuXZ++ObEf09rWI3PQBIje+jcjP&#10;X0c882k7P0PKVx8gZQvzWz5E1vY1yN76AXK2vI/iAxtRdW4vaoOPoCH0GOov7kdjyGFcFTCFHcd1&#10;6gZBdTP6DG7x+lqSQ9GaHILW2NNoS7yI9qRgtMWeQxtDwQ46p066pl46q76sOAzyesfL8jBVVUQo&#10;UdfqMFNVgLmKHIZzpQQTwzjCab46Hw/oph7WFeHR5TI8uioioNRFEVAE00OWH10p1/pHrH94vQoP&#10;mwmrpio8YLuEf1N0YZM83zhDxREBFDUk66MoecSlryoPvUwd91SGLrq5oXu3dYO7hwTRg/ERBdTD&#10;2SlME0iz446DkjBPJscnRwY1xFtwTwuD63cBJvMfXaC21cqA4kVpEbQ8n2vyftdi9TH9n6QfOEBy&#10;ZAa/1C2AYBlxINvQUfCw3gDI26biwJfUr11gsOjcgeo8eQWICw0XKKZuAUgOiIxMH7u/SH8QU+9r&#10;M5/HvALR+QPSEFHh6EDqu+9/q+9Jq6soQn4qYUIw6VwT4ZQeF4z02AvOUgGZAKf0eTm6lrRI5yFe&#10;mQAvY/gmrknXLlFVuakoT49D5vnDiPxqDcI+fwPn3/kRgt77McI++Bmi176ClG1rkPYVndK2j5G1&#10;81PkMLTL3f05CvZvRPGhzag4+hUqj21BzakdCqbL4phCj+La+f24TmA1hxzDreDDuHnhAFoIpzuE&#10;5F06q7bEILTTzbUTTO1RJ9HO67zPts7Y8+hOCEZ/TjwGGfKN5iVisiofU3RQM3Quks6WZiqg5lme&#10;p3uaIzwUUAzFHtLtPGooxGNC5zFd1OPGYjxqJLSulDBlnnWPanPwuD6PoGL+GkElzoqabSwhoIox&#10;yRBxvDobo5WZdE5ZDpx4/n7CyQCqu7ZEn/kbbLmBqcFePJqexNdzM05INzaMBzIhPtynbxmeYXlW&#10;IEVHNTbkrBx/9Oix/rt6B8s/NfnA8JQK5JS0zq1f7ed4j7HLRjakf/Crb123JJASKBlYCTRcEBgn&#10;ZcoBpbBYXKcgcsuat+vc8qLjltKi4yyIuPNFUjYhnMKI/f3ARPD4tn0xdb68OYcrF0rmB3MkZWkT&#10;OWV5eeOdmzdQnJ2scJKJcLlDl5kQqq5JVnwnE0jJ+hwd4UTnkioLLaNO6R26kpxEnWsqYShVQdek&#10;d+XSY5HGkC30s9dw7s2/wsX3foLQj36O8A9/irh1byCNIMrY/wWydn2G7F2fIJuhnDqm7R8jf89a&#10;uqYNKD+0CVUntqPm5HbUHtmCS8xfJaSun9+HG0GH0Mxw7+aFg7h9fi/uhh/FXYKoNfo07sWeIZjO&#10;0DWdQWv4MdyLOI77vNauhCD0JIWgJ+YUeqKOYSDmBMYY8k3mp2K6OB1TpRmYoebKsjBPUMwLpCqy&#10;Mc/Q7wHDr4d0Pg/pfB43CpgIpLpCwoggYrj2sI6hn+RFVZnsm4/HAq1LRXjAvnMMAWcEUA1FmKjJ&#10;VTiNlKdjqFwm5uXZvGz0Veaiv6ZQHyruvVSBobvNOt/0iDB6NDOJObqnaXnwl0CaplsSQMm+5FPM&#10;z9NdzRFQk6PD+u8pg2OlA+p5y7iM1cgAwL5Gu2418gHII/17N+UlPsOus/vYxywnM84k/wPHNTmD&#10;zQDKByOR1WYGpQ9eOoCfLO23wr5Pku9zVTYo3LJp9wHIgpPdV/s7qd1mIKYuSn8oqZe8kQMkUy+/&#10;y9joGGrKCnQ7FFlwmZMSpfuCZ8bJSy8v6OJKFZ1LKkOpZLoWSbM0nGMYmB6DorQIvSNXScdUlZWA&#10;JILnAh3S+bf/GkHv/ghha/4WsevfQNKXHyBzH6F06Etk7PgEGV++i8wv30EWlUMHlbeHzmnfOpQQ&#10;TmVU5UHqwDpUH/gC9Ue34MrpHbh+YT9uXNiHm0EHcYu6HXQAd0IOojXiKO7RJSmQmLbFnCWYTqru&#10;R51Gp7gn5jvZtzvyBPqjT2E0PQIT+UmYLEjGVFEaZkrSFVDioARK8wTVAxHB8ZCh2cPaAjyoLyak&#10;KHFTVTl4xBDtYR0BVZnDujy6rGyW2Z8OSuofiAipOWqGkJpiOk5XNlKeiaGiJAwUJmBQHiDm5/UK&#10;pAioPnn0hc5pRh5TYcj29SzhJFCiW3LkwGlisBtjfR0M6/rVPc3IXb3ZWR0c/yjkGdQ2ALzp85AB&#10;kchbtuuXk32tgeqfpAU4GafkQskMUhPmKahEZtC77QoBt95XF0CLjrPqvXV+knajAO1mDsnf8Vh5&#10;cVJ2iKb9BT7usW5Zz2XaffXuedyyf7vkBXaSl9/tN2i51YzCrGQN4zJl4jpBFKpwkhXh+oJMOqYk&#10;hlCJdCyytimTYVRucjhyk8L0/XKlGbEM5+iYmMbv2YBz7/wYFxjChXz8C0TSPcV/8Q4SN72P9N3r&#10;qM+Q9uV7SN/8NjKozE1vI2vL+3RNnyB/91oU7F2Hol2fooxpOVVJWFUfIpyOfInLdFFN5/YSTvtx&#10;8+IB3KSLusVruhN6hO7pmIKpNfw4dYIiqMJO4m4QYcXrb6cD7Iw6hy46qd7YsxhMDsVoVgzGs2Po&#10;nhIxVZCCaUJiujgVswTVXFEG5otdCaDEQRFI83RMD1R0RdUulAgVAdUDhROhxNDtIUO8RwKtWoaF&#10;dFfzBNZcXR5mqEm6pzGGcMOlaRjKj8cA1U8w9pc7Lko2qRtubsTcUB8eT03gAQElzknCvIn+LkwM&#10;uCKchrrvYYx5mXuanRzD1PgY3dPXdDArH1C/KwUa5HKL3wuCVel7jkcrL6kXSLbMcSav12Hnfddl&#10;9bXql5MBk8iBk5HlomyZuuXanlYKKQsEPpl6ask+bj+n3Qrd/PIOXJyy1c86h7e8Un3H32x4aAiV&#10;xXk6zyRhXHp8CLKSnAWXOtckW+0ypJNdLcUtyevCZf9vWTqQm0iAMZ+fGIKy7HiUZ8Yhfu9GnH3n&#10;Jwj64G8QsfZVxGx8F3Eb3kLSF+8h5cuPkLHrc6RuehepG99COt1S2qa31D1l0TXlbPsIBQzvCnZ+&#10;imI6qNI96wio9ajYvx41hzf7wan54kE0n9unusX8neBDaAklmHitrZGnNN/CMLSF1303iI6K9e2E&#10;VScdVDfDv16GfIMM8UYzCKdMgVMSpgpT6J4Y4uUTUvnJmM5Lxgw1W5SOuRI6KQWQgKcQ84TUHOEi&#10;81IKJLbJxLm4pHmBE/M6RyV5wumhhHcNBZirzuFxuZiuycFEZRYBlUf3lIzBvHgMEpCDpekYEPH8&#10;ozcaMdZyHY8JnG/nZnVSfLyXLqlfVozLizvvY2Z0AKN0TkOddzHS245pmZeansKDBw/4t+0Pg9UM&#10;suelJQe3W2fan0byYLpJA0LHIwnpTFjn6+teg13nV2+lq9ViOLl53yCkM1CH5LbZg/OFywWSwMdo&#10;oV1gY0HFgId5hZHWuX20baGPpCsFktNvoa/jmOQf4zf6DrpLtZUozExERhzBFBeiiy8zCR6Bk2yH&#10;Ivt/y1xTmq5vOoF0wildFl7GnEc6B3sWHVRpZjzKqNQTuxH00S8R9unLBBPd0ub3Eb/uVSSuex3J&#10;mz9A6vZPkbrlQ6TSRaVufo+Qeo8O6n1kbvsQWV99gGy6qVy2F+z6BIUCqF1rUb5vA6oObiKctqDu&#10;0CY0ntiGa2f24Po5hnYE0006KAntWginuyF0T5Q4pju85jsXD+POhQO4xzD0XvAxtBFYAqeemDPo&#10;TwimcwrDcEoExugYJ3Ic5zRFKE3lUixPZydijiHqHB3hrLinakKI4d2D8lydk5pjeU4myyvomOi4&#10;JPx7yPJDmZ8SNyWpzEvJ/FQjw8CGIoKL7okOa7oqG1ME1URVFkbL0jFcmKSAGpJU3FRVPsZuNGCs&#10;+RJm6IwEUOKgBE6j3a2Ek4RznRin5EHgwY47GGb92GAP5mem8OjRI/5b/+qpB9Zq5f0cKdt13vVK&#10;3vyz6ns3NSCy84HqzHFemes112aXn1TvlX9YZ0kGoq8s+UDiQPUHhiOtX6b9aeR3nkDnNBBaVC+S&#10;NltuvQUdkXMXzswz2VroZ/rIP9D9tlYU5zgP9mYmhOuWKPKizIxYJ5yTyW8FU/gphVIKB34qB7oA&#10;KUNAxbZ8uqfyrCTkBJ9A+IZ3EMYQLnrDm4jf+A6S6I6SqZQvZanAR5omb3wbqQRS0vo3VWmEVCah&#10;lPEFQ7vN7yJ360fI30pA0UWVMPwT51R1aDOqD36BOrqnS3ROl0/swLVTu9B84aDerbvNa2q5sA+t&#10;DPPuiXvi9d4lTFuCCCsC6t6FQ2jntXZEnEBXzFm6pgvop9sbSovCcHoUxtJjMEFNErBTdEpTuUmY&#10;JqBmshIxn5OK+Xw6pwKGecXpmCd0Hsg6KAET3dEc3dF8JV1TSRoeljEtzXBgJf3EPTUQTLKIU9yV&#10;hHe1TtgngJohnARSE+w7Qvc0XJRCOCWrk5JtWKZuXcZoQynGbzdilk5J5p6mGdYNtd1kaNeJsZ52&#10;lbonpiOE00hvm84/ff1Ynrf7/cBJ8kYKA6mz+vjaPH2fWa6DsuGzHIgCye/6rLKkq5Wfc5LB58DI&#10;lQUmbRN5AOBrY73m3Xa7r+nzIqVuScCjebfeD0hGVj1/AF9ZASTgkeUBslzAPYd1/oU+v9ZN8hvr&#10;q1GUk4Jcwkm2Q8lMCNOlAwInAVMaQyF5bbhKYMS6DA76rKgzCqasiFMoSY9HAfvH7fgcYeveRBQB&#10;JWASCCVveANpWwgkQkdcUxLrUwijZIZ18WtfRgrLaXRUGbLeaf0bSGf/HPbP2/oxCnd8onAq2b0W&#10;FfvWoYaAqjvyFeqPbsXl44TTiZ24cVYmxQknQunuxX10RwRRyHHco7Nr5bXe5TXevUDXdPEY2kNP&#10;ooOOqpuOrzfuIvrEOaWEE07RGGdIOplFMIkknJO5pwKGdwXpmC3NxlyZLDHIwXwJRec0V1fkgInu&#10;aZYwmi/P0rBO4URQCcAkBHzAsE/npQggDe0IsgdG4qAIqRlCaorlsYIkjBJMw8WpGMyNwyAd1MS1&#10;KkzfbcIwQ8Xp+7cww/Btur8Lox13Mdx+CyOdLZga7MbUUK9quKsVQ113dQ5qRkLB39NyAt9gNoOc&#10;efm7s9cKPa1MKBcob8peOBn56txrs+uWkva1rtmUnyT57f3DOiMORn84OakOVNaZAWtDR0HkGdA+&#10;YD0v+X2GgYUpG4AspL7+UlZJPzf11uk5JDV5Azkpyx+Hc16zxqm/rw9lRbkoYEgnYMpKjFA4ZcaH&#10;6gpweUxFXveUEXUOmVFnkSWrwTnws2UvJw76lPOHkM++xSnRSD2+C9GETNSGtxD3BeHzxbtI2SQg&#10;ckVnJHVJBFAKwZTIfskM7VK+ZIi38V2kbWR4R1Bl0GVlE0457F+w41OU7FmPEoZ3FXs+p3PaoqFd&#10;PQF15SjhdHovbpyXeacDuH1+v4Z1rRK+EUKtvM6WC0dx9+wBtJ7eh7aLRwinE+gIPYXu6AuEUxD6&#10;k8IxmBrhwCkrDhPimnKSMEMwzRBMM0XpmKnIxbTAqZQgKRFIyZqnQp0QnxVIET4CrvnSLAKKTqmI&#10;7knARHApnJjKBLrA6BFh5ChPJ8nFRc1Tc9SsAKo8E+N0TCMy70RQDeYlYJTOarKpRrdwGbtWjUkC&#10;auz+HYx0tGCQ0JJ0cqALD+R5O7qlcZkgH+rGUC9d1EA3Hj6YXxiw1sBZ7UBbjbzn9uZXquXAYb6T&#10;DSdbBjxeefsoMO06q+zLe+pWox/ouqZAct2TDlRT5mA10DID+PcrByQ+GIncvAMSt15hJLB0/gdy&#10;gORI10S5+QU4BZK7Wpx5eXPHzRvXGNKlOq4pOVIBlc2QLlVekBl2CqlhdEv6yieCSRRBt8QBni2P&#10;sXDQZ0ecRaFAjTCI27UeUYRNLN1SEuEjAErZ8r4LJoZwDOcSP38NSXRWqvVvI3E9AbWJ0Fr3FlI3&#10;fYh0gipNnNb615HJtIBOq3jXZyjdtRZldFDVh75E7eEvGdp9hcYjAqd9uE7n1Hz+AG5dIJx4bffC&#10;j6Mt9KjOL7VcOIw7x3ag5chO3Dt/hGA6gU5+B4FTT/R5DCSFYihVnBPDOjqnCQJqmuHcjCwnyE/B&#10;LMM6uWM3W8hQTuBUlKkgmqsuwHx9iYZ1s7KaXFaVl8i6KMJG5qNE4pjEHUloJ46K4HlUkYXHBNEj&#10;1j90QzuB04P6IoXTrIRx7Oe4pzQMlqRjhM5shMfN3GjACIE4easBo603MHSvWTXY0sSwrg1zBJMA&#10;SpYUTAzSWRFSw32dmJ4YXTTYvAPoRcp8tvcankW2Q1okq97AKBCY7PalZH8Hk1+tFpyTC50FMPFC&#10;3VT17W/xnS7YJJjcSXIzqA2sntkpuRAJ2OaVp68/iNw8QaL1pk7gpG0ixw1JXq/b1BuA+WT6muO+&#10;w9TUDGorS5HHkCwnOUqfoZMlBKmy4JIDOFl2tqRzkgd6BU7Z0eeQxsEtcEqjC8miAymgy8qLuYAk&#10;Opq4rWsQTecTr3NMbyqQHDjJHbr3kci2RJljIrwSPhNIvaWwSl73BvvTNYnb+vxVJDHUyySwJKwr&#10;oIq2r1Ewle9bj8r9X+hCzHqGc5fpmq6e2o3rp3frcoLbQQc1jJM7cm2yfEDmmujs7tFZtQcdx/3g&#10;k7hPN9UlcKJr6k0KQ39yOOEUgdHMGIzlMKzLTXRCucI0TItrykvVpQSzJZmqeTqo+Uq5Q1dI10M4&#10;EUKzZVmuc2Kb9CmTtVEM8cQxETgOnGSZQRYeMbR7JAs1KYGTTJTLXT15qFgkeZmDmizPwAid03Bl&#10;HobKMjBcmoop2SfqarXuvDnZKu/Vu4ahu9cx1HodI3RS4wood81TPwHFEE+euZscG8bjh498A+xZ&#10;BtrTygx2W0sBw2iptkBQMn2f5KYWybo277X65T3tJr8S/cABEOWDEiFk6jh4ZeBq2aRS59Yvyusg&#10;lwH/O5Dnc4xT8kFKQeLfR6XHGdAYOW3meSp/OJljnb5yl26AIV1JXibBFK2T4dmJEUihY0qOkN0s&#10;ZccBhnMEksApS+7KEVTJFw4hk/UCppzIc3ROdFLnDyNu52eI2/Ix4hnWJdI9JdMtpW77GEkyt0Qw&#10;yXyTzDUlEFwJ615HPOEkgEokiJIIpySGeClyN4+wSqGyeEw2nZZMiBdt/xilu9cSTHLHjnA6uhWX&#10;Tu5A47HtuHZ2D53THtySJQRhsgr8pM413Ys4RUiddOaaeH0KpmC6JtZ1s7039hz6EkMwKJPhaZEY&#10;k5AuT5YRpOsduqncFEwXZ2KGYZzMN80ytJtjyKYQqshjXsoyCU7nRMfkOCvCiaHdnORLMhRKsuRA&#10;F25Sj6Qs651cPaiVNU8yHyVrpeieGor0Tp5AapZh4ERxCkYJvqGSNF2kOU6wzVyvxVhdESYY5g3d&#10;uoS+m40YoXsaaaUY7k0QUM6ygvsY77+P6fFBiuHe1KTuarragbVaeQe1ll156+xyIHn7mDtxK9Wy&#10;7spVoGu1y1pnfb+nkQMnF0wGSt/pQF2o90FI8i6AHCC5bZp3tDCYnXYn9a9/floAy+IJbNNu91nI&#10;Ly3pY8Bk8k69gEn2nL598wYKspJ1saXs1ZQSfZFwogsicOSNKvIWlczYC05IJ5Bi6JYdeR457JPB&#10;9ky6p7RT+5BybCcSdq9DwlcfIf6LdxVOKQImdUsM8QgouWOXyLYEhnGxa36J+E9fJ5jeROJnBBLr&#10;kxnixX30U4LpVaQRVunsl73pfeRvde7Wlez6BBX7NxJOm1FzaBPqD2/B5aPbcPXMbtw4v4+u6RBa&#10;wxjKRdA1ET7tvOZ7Ead1OcG94ONo57V2EKqd4WfQGxeMvtiL6Od3G0oJxygBNZ6doHCaFNdE2MxU&#10;FhJOhEERwUNIKYwYukloN1+YSUdU5EBK2iTMo2PSvC7UzMYDprqiXOFE0Tk9kiUF4pJkAaeEdBLO&#10;KaQKCaVi3flgnuCRME+gNct0nA5qqCgFgwWJGC1Px7Rsu8J+4w0lGG2qRu+1avQ1X1JADbURUO23&#10;MDvUh2mde+rEFJ3U1NiQhnYPHy1spfI8Bl0geQe05k2dm5q8/E0GgsHTyIbQE4HkyS9X1jrzPdzv&#10;tBKZsSd5DesWnBIlQDJQ8sLJAMnU21DyrYdyJW1uu6yk9g1+9lsAwbPKgc0CmALDx0ApMJykzlyf&#10;5P3l/GBO319993cKp6uN9cgmlGQ7lNTYICQTOsmypolhWzIHtm4eJ8sFos4pnDLZlitv9w1hWHeS&#10;UDq8Dakn9iDp0FdIpHNKFBgJiLZ8SL2PpC/eJnic+SeZ/BZQxX36MmI/folgegPxn7yChLWv0zXR&#10;UX36CmI/+JnCKYP9Mja8jZyv5G7dWp1zKpG1Tns2oHL3RlTv24i6Q4TTMcLpxDbcOLcXdy4yfAs7&#10;jrYoAdMZtEfSOfE73KPra6Nbuk918Ht0Ekq9ieHoTwjFAJ3TMME0ynB2PJPOKTcZk4TKdFUhZioK&#10;MFWcw9COcJKwTh4EJmTmywgOuWPH0G5e3JSASSTtspKc7umBG949KJP5JgKIUHtYznCOYd6javfZ&#10;O1n3RMg8ukTJEoN6uiaGbbKGal4XaPIz6vMxXZOLsdJ0DBFOI+KeZE0Ujx+n6xq7XIH+a1XovU4X&#10;xRBvVO7ctd7AeHeruqcphnQTQz0Yp8Q9zc/P8d+fA0Y2W2O62gFnZAadLXMHTvPWwNbP8JSfVG8r&#10;UJ+Vhmwr7ScKdN1ab1K33XzHJ8nASeQ35+SDlKmz23wgssp+ADLtC/VaZ7XbfUz5ecg/lDP5xfI9&#10;tiLS67P7mmOdSW+nTn4kU/9r/Po3/4Dx8XFUFOciLy0WGfFhhNJ5ZxKcrkn2Z5KtUeR5uky6pyym&#10;GRzoOdEXkBXGUI9hUvrxPUg5uAWpx3YgYc86JG3/xAnhCBQBU8IXEr69Srf0tipB5pkIKHFNcWte&#10;QoKCSUK7N5zy528g9Yv3kUYoZW2RhZgfIG/bJyja+Tmdk9yt+wxle9ajfNc6wukLNBzbisuyEJPh&#10;nawOv3P+ACFEhyRwYnqfjkkhRSi1hxzBfV7/fcKpOyFE55kGYoMxmBSBkYxYjGbFq3OapCOaLsvD&#10;tLimokxMFWVjMj+dcCJ45E4cYTNLNzVbkY/ZcnkgmICSiXCdBJe8AIuiyxIoPawpZjjHlPWiRzUF&#10;eodO7tY91nkn5i8VEVbMyzN6hNOcrJVi+7yEefU8N9PpqhyM6wLNBF2oOcHyREUmJmW73xsNGLhR&#10;h8HmBozdu4nhliadgxpnWCe7F8hOBVMM7caG+zA7PeUL7VYz0FYi+5wm76tz5a1frVYT1q0GTMvJ&#10;+x3t8kq1aCmBL8wzcmHkA49IJseljgPcQMsMcqfdka/str0Imc9ZkAHLUuIPRZg5x9l9FyC0QG/T&#10;zh+Ljk/u0rXfa0VJXobeoRMwOeHcWaREntMN5RRMVBadRpYASkI7tmUEH0NO0HGkMaRKOfwVkg5s&#10;QsLOT5FMOCVufh/J29YgfuObiBcQffYy4gimmHWvIW4969a9Sef0Ch0TocVwTuacxEnJ/FMyQ7i0&#10;Lz9EhuzlRDDlMM3fthYF29eiaOsalBBUpbs+R8UeOqf9m1B3cCMaj32Fa6d24ybh1HKRcGJI1x5+&#10;Ah0CJ9keRUAVLmubGNLJs3Ryhy6eIR01mBSGQX73kcxYjBFOY5mJmCrJxhQBNEVnJHNPk/lpmMhK&#10;wEx+qhPa0RHNEFYzhbJjgbgmWV5Al1RdpJPj83RcD2oZntWVKpge1ZcRSnRNDO0eMVx7TAA9Yjj2&#10;mED6urGUedbJ3lAy56QPEsvcE1OdRM/UR13maglEXaRJQFVkYIxwGpMFm0yn6LwmbjVimHAaoHsa&#10;u3dD7+IJoMZ72/WBYNmUbn56XEO72elJfQmCDBjv4DPlpxmA9nGB8raeBVICJwMdSZ8FQAaYT7qe&#10;Jb+n1HnaA2mRc/KDkamnBESOq3Jhw4Ft4OSDkdsmg9mX8tiFwf+7kA2b5cQfxwcnI7vdCyfZFuVb&#10;zM49VDjlp8UjIyEMCWFnCKZzSIw4o2GdzDUpnARMkrIum3Uy+Z0ZfByZ5w4i9chWJAucGGIl0Tkl&#10;0+Ekbf8UiYRK3Ma3ELfhDcQwRJNlBZGfv4ZYOqM4pnGfvepMgNMxiWuKd8O6ZDomWeuU+eVHyCTk&#10;ZGeCfIZ0hS6cynh+Dev2bkItQ7q6/XRPh7/UFeI3z+1Biyy8ZCh3n2DqEBjFnCWg6JzCWWa+I+IU&#10;ugjY3vhQwikEg6lRGMqIwUg2wZSThLH0BEzkZ2CyJAeTDM8mGZZNEEiTbJsqIJxk0lvmothnhg5L&#10;56AIJ92xQFyTAKqa4ZnAiaB6KKojjGoZvjFkUxBdKsPjK7IHVLk6psdXK/GI+cd0QLrDpoR3slc5&#10;ndTDqiwtP2gs1hBvtoaOji5KHJPsojlZk49JhndTt6/QPdVh9PZljN25grG7AqjrmOrrwNRgj4Z3&#10;DwgneRB4ZnJcnZMsDAw0+IxM25P62PlAMoM3UNtSMsBZCTi8smHll3dTr3xw8dQ/Sd7v/yQFdE4L&#10;MPLPOwBi2SwpkLKAyZWW3bqFgb6g3z+sAoHI1IlsKLnlb7/HYzommRCVN3Tcab6O7KRoxzHROSWF&#10;n0GiLB2w4SS7EYhrouPIZj9Z05QZdAzpZ/Yj7eRuhnVfImnvBiTTPSUSJHEM6eK/+ohu6R1EM6SL&#10;Joxkp8souqRoOqY4Oii5U5dIQCUKnAimxHWy7OBdd8Hme0ijg8oi4HK2r0E+3ZiEdcUEVCnDufK9&#10;X6Can1l/dAca6NwuHWNYJ4+viHMKle1RJHQ7i87os+iSXS+jz6CDdQKlLn6PbjqmnkTCKSkU/eKc&#10;CKfh3EQMS2iXKZBKwTjd0ngR3Qnd0VhBOsM9OqrCNMwQWDN0VDPFBAUBJpqvKCCY6HRqCnU+6kGt&#10;OCZxRoRPA0F0qULd0teXKwkk5lXl+PpataYKpysOnB4LnOianInyPIJJnJSEfYSdhHcE1RwBN8WQ&#10;b6Kazomgks3q5NGWcYZ0Ey1XMdFcjwk6p9G71zHZfQ+zo4OYGiKgxgYJJoZ3EyOYm5nm37YMGv+B&#10;5h14dt7pvzhv93keCgQRAxk7tcGzlLSP1e9pAWTn7e9u8ivRYjhJKiCy6y0wOemCZIA79S54BFRu&#10;/QvREuBbWgIZO2+XbZk2/x/wW5nP4mfK7zIzM4va8iJkJkQgmY5JwrmE0JNICjuNNIJIHvSVB34l&#10;rMuU5QLRF5ETRbFv5sWjCqf0U3vonrYjje4pgeFWHB1PzKYPEKOLMN9CNAEU/fmbiGDIFkkwxRBQ&#10;sYRVvGzLKyEdQ7wEyX8qTupN38O/6RLWEXC5hFMBz1u0k86JjqxEnNM+gdNXqDnkPr5ycheunzuA&#10;W+cP4i7Dzfu8XplX6uD36Yw+RxFMTLsIWQFTN6HUI4q/iH6CaTA9GsM5CRjJS8ZoURpGspgSUKMC&#10;JkJqJCsJo4TThMxHiYMqzsJUEUVozZQRVISVOCiZf9KdCRjOzdcUOa6J6SOWHVCVKqC+IZS+vlJB&#10;VVHMC7QIqMcE1NcCKnFW9SW6cNMsKdCUIJqXrVaYn2HdJJ3UJMM92W5lksdN3mzEBF3TFOE0eecq&#10;xttuYYyQmuzrZGjXg8nhXoZ1g5ijg5qbneZ/UN/6DTpb9t/McvL29Z5nNVoJbGyttr9oNXDyfh/7&#10;ez5JC8ZgoW4RnBaJA1fA4++eFiQD21s2dX6Pulj5fxzyQsr9cQSuCiP5gQysRL/B/bY2FGanID02&#10;xAnn6JoETqkxF5HKwS3bo8irnzIIqUxxTTFByCWgskJP62ucMs8eRMapfUg/sRuJu9chftsndEwf&#10;I2Ld24hg+CahXPT6txBFVxROMEWufQ3RVCzDOQUU2xIILpl3SiS8JMxL3vCmKuPLD9Q55fJ8BTvX&#10;o2DHZygkrIq3fkzntAFVB7YQTlvQcHw7rtA1yaMrt4OO4B6/QzuvWSbBOyIcx9QZcRydBFFXYogD&#10;qGSCKTkMPfye/UkRVCiGMmMxlEVA5QqYEh045aVihDAayWW4R3CNp8ZgKi8FUwzrpuRuXmG6s0BT&#10;Jshl7VOFLMokmDSkk7VKFQqoR0wf00F9LbpchW+aavHNVYJJIKTAIqiuMcxrLCGcCKgrlfi6kZBi&#10;OPiwkS6MIJPQbr4ilYByJsnlVVQzdFiTlZmYkv2g5GWezXWYuHkJ03cu00ldonu6rnCaGehS9zQp&#10;d+tG+zAt+43PTiqcZNDYA9AMQu9g9NabvoHKTyOfE/IAxwBoNSDy9l2tWwok+7uvVMvCyQcgu2y1&#10;qzyAMgDSsgxst+yVOd5bZ5cDaSV9FmTcj1321nv7yPmlbODEvN79s34s/sjyVo7ma1eQnx6vW6PI&#10;ZHhCyEkC6jRDvLMsn9aXZcpLDARMEtLJXbpsDv6skOPIoUPJOneYcNrPcG4zEvesRwKdTQJDsNhN&#10;7zKMexMxhEwkwRQh+oRwojuKJIiiGNLFEETxG97VeSYFE0GWIpLHWNa/jQxCKGPzu8iW1eG7N1Ib&#10;kCfP2FGV+zdpWFd7mHA6+hUuH9+GGxdkg7kTaCWUWiPOoI3Xrnfp+F3aI06gI/wYusJPEk4X0BV7&#10;gWFdCHr4ffpig9CfEIIBcU+ZcQqiEZkYz0lWjTDcE9c0RnCNU5Osm5TFmQTXJEE2TUjNMLSbKcmg&#10;e6JzqiyCPG+nk+EN5Xh4SUK5GjonAU45XVOdShzT40ZxT6zX8I79GNJ9LYCSbX8JLZ1Il62ABVBs&#10;e1Atj8Vk6DYr86yT11RNVWU57oluSt3TjTp9rGX6diOmGeJNtd3EZJcT2klYNz3ar0sL5A0t38gd&#10;uwCDXgaSPRC9daafylN+GhAYMNlQ8Subdrfe9FnUL0D7i5D391mplnVOXjj5PYcnbS6MHGCJzIBf&#10;LVQc2cc8zfFLy4aRKRvZZZMXKDl1cmfv++/+Dg8ePMa1yw36DF16XKjCKT74BFOGdwKoyDMqZxmB&#10;q4gzhNNpZIedRK6kF4/pnbpkwkK24U3aLZPhdE+b3yeY6Jg+e4Ph3BsIX/s6Il04hX/8S3VQsQRW&#10;whcf6FxTwqcv6fN3qTIZTjClffEuMrd9jKztHyOXIV3+ni+QT/DJQsxinr9y3wbUEIgNx7aj8QSd&#10;E9V0eq8+VyfuqYXwlE3m5A6d3KnrIJA6Ik+hM/w44UQHxXI3U7ljJwsx++ND0Z8YTvcUh6G0aIy6&#10;7mmEUBLnNJwWq2ug5I6dhHUTEtox3JvKd9zTTEkmQ7tsuidCQ+7UESoP6gkUcT9XCKLLDN0aqxiu&#10;0UFdrVMQKZCu1jgT4RrSObCS/ci/kbLs+STLCkQN1KVSnrMIc9XZdGf8LIZ0M7Wy/ikHU7V5uuZJ&#10;FmVO36hlWFen7mlSQrx7zZjqbMUcgaSvkaJrmpVXR00M4dGDuUUDzlv2ps9LBiK+1Mp79bzg87QO&#10;So6zj7V/k9XoBzrHtALJwNW8pCrJu+2+Nie/AIHnA5nncY7AMue14SQycOJnS4jHfjOz87jZdI0w&#10;uqDrm+ROXQoBpI+tEDyJIcecpQQCpSiZcyKYIs4gk2FfLss5oac0pEs7sh2psgjzECFFOCVuW4OE&#10;LR/RHdE1uXNN4WteIpxeRQThFPbJywqnmM9eVeckcBLn5Nyle0fXN6Vvfk/hlLvrMwdOu9brxnN5&#10;rCtm+FhO1exz79YdoXNiWHf15E5cP7Mbt07vw92QE7hHF9VOp9QhcKJT6qCL6iJou2IvolsUdho9&#10;DFd7Zb1TUhgGkgin7AQMyaQ44TTCvIR4I3RKw1l0ThlxhFICJrKTMJ6bgsmCDLonSpYUFBNOspyg&#10;qggPapwlBDopTrf0iGB6TEiJczIOSst0THrHjm7qsYR4AiyBk06WS/8yPGoU5yTnKsADcU4ihnKz&#10;BJQsK5Bn72bpoqZr8hja5WNcHga+Uo7pm3ROLpjGGdZNd7XprpkPZD9xmRAfG3B2yJyZgtmAzh5s&#10;9gAMlF+qbbXygiYQeEzdaqD0LABbjcxv4dVSbc4LDjj4VwopnxREdt4FltVHB7ebLqUntT+9vMDx&#10;ym4zfW25YPr2t3qX7tHjb3HtUp26JoFTavRFpMUE6Z26hKCj+rCvTIZnEFbpEQzlCKdM1uXQYeUR&#10;TtnnGdKdJJyO7dZXh6fSySTtcNY5xRMuUevfQPRGuqfPX6GDIqAIpxC6pnCCSSbG5VVQCRLWyWMu&#10;BJSEcvLAb/qm9+iYPkEOwZSzYy1ytn2K3B2fI2PTW8j56kMUyQLMnZ+j+gDhdHQr6o+Le9qJKyd3&#10;4Ma5/bgt26KEHkdbBKEUfZaO6YyuBhcwddIVyhqnbgnr+H17CSx1TkmhGJQHfzNiFE4jEt7RNY3m&#10;y5wTU4JpPD0WE/nJunp8oiAdUwInuqdJ5mWhpuzvNFctj5yU0T3R6dQRLPUS1jmw+Zou6etLBFFt&#10;McEjd+ZYLymdkc47iSSck7t4l8VlEU4NAiieQ5wTQSXOSV+MQCDNVGZhupJQJKhkgzp1UA2EEwE2&#10;I/s+NTdgpvU6JgioifbbeDQxgq/dl3DKNioTw72YmRp3551WB5nV9DUKBCK/OlN2U2+7X98XIK87&#10;WkrmuxvgeLVUm9T7wrpVw4lytlLhjyDhnQsoHdRG0sdKTd4u2wrU/0kK3NeBi5MuuKDAkuNFi/s5&#10;38PZw0mWE9RXlTKsi9IJ8bSYYF1GEE8wJTFsk9eNp3Mgy6vGZedLfciX7XlxIeqaMs8cQBaVfmIv&#10;Mk7sIZwY2tE5Je/4DPGb3kHM+jcRve51RDFki1rruibCKezjv2WZwFr7sr4SKp7S/Zw2yJ26dxRM&#10;2QKmnWt1vimHwBP3lL3tQ92doHgn4SRLCY5uQx0dk0yINxBS8vBv09n9uCV7OV04iDZesy4nIJTk&#10;3XQyzySuSZ1TfJCGdr0JoY5zkpXiup9TJAbTYzBMGMk80ygdkkKK5bHMeIwXEEYCJLqpqYJMgomh&#10;XSmdSzFVJM5J9nYqx3yNqFQntBUwAihdUiAwkklwljWEEwDJ3FKJuzBT1kERVnRVAid5lEUfbWG9&#10;vP58XibF5Xk7hnCyKd00ATUjYKoSSNFJ1dFBXS7DLMPCmes1mL11Sdc/yV27+eE+/OrxAzycnaBr&#10;GtDn7WSnAnnppgDBDKDflQxsAkHIlrfO9HueWimYRAobSU3e+t1MXtp0bteS1C/AyeN6lpRCSOSA&#10;YaFsifU6uK3j7EG/EvnO4am32/zr/MuO5EvbwBEA2e22TF+7v1P/Hc/94MEj1FeXIzclBlkJ4eqa&#10;Yi8STAIjDui0qHNIoftIJahkF4IMuiZ5ni6PjiOb/XKprDMHkXn6INLVOX2JNFnvJOucDJwYusV+&#10;LmubXtU5p7A1v0ToR3/DsO5VhVac7ErA9oT1ss7pVQ3nMja/r0sIsrcwrKNrkjew5Gxfi9yd65An&#10;d+y2f4qKQ1+iSvZzIpBky5Q65hsPf4Wmk7vRfEYeYXG2TLnP79IRfd6BkqwMJ3BVhJOudVI4haIv&#10;OQz9KQRTSjQBRclzdjIxLvNO4pyyEpwJ8qx4hnaOc5oozKKTooPSZQV0ThWFmKuQR1gKGdrJKnGq&#10;JBePymVVuECoQpcUPKJz0rt3cqfukiwxEAjJmihKwjhZ28QQTZ+1k1Xj4ppk90xZ5ySAIpzm2Ecf&#10;ZyGQpuRuHTVdRScl653qGfY1VWH2Rh1mJLwTQMlygq57+HZ+Gl/Pz6h7GhvohuwvPjM9qX8P3gHm&#10;zQfSk9oDyQZMIOiYvJ16Zfo+q1YDJL+yKwWQqfP0seFk8n7OaVn3ROj47ua5ADIyA9muC9QWKL+U&#10;TB9vujoFgk0gmT6mv+Wi3Dt3Dx9+jfrKUt2FQPYLTwo/q7sQpHAwp3AgJ4Wd0D2cUkNPIF1cE12U&#10;uibmc4KPO3CSu3Wn6Z6O70TakW1I2b8JCV99gDhCJpphXYzo89cIIsKJoVzYxz9HxCd/iwhCKuKT&#10;XyJGHmOhY5K3sSRueEO3SUmTO3Tb1yBv52e6jCDnqzXI3S5Oah0BtRb529agbN8XqJCHfl04NRxl&#10;aHdsB67QTclWvXrXzn27is41CZBc19Qh4Z3MPQmc6JgUUImEE53TQGIEBpIjMUwgDWfRPTGMEzgN&#10;002N0SXJCvJxhnXjBNK4OKdCioCa1l0x8zErj7IwtJurpMOR3QoIpocV+YQLodRYqamz7klAJEsF&#10;3IWakoqD0pd0FrIsW6kQUISTLDOQSXK5W+e8gspZoCnLCWYY3k3JDgUVhGQFAUUpqGSxJgE1TUDJ&#10;kgJZ/zTZcRePpkbxmICSSfFJOqnR/i6Myzvwvv6aY2Vh0JuB5h1w3vJKZMPEC5mlZB9nUm/+dykf&#10;gOw6/hYGUqbO1NvtzthztOzdOlsCJuOufJDy9LEHfKB6kw/UZitQvbduqWO9Wujn/Tw774LIB6YF&#10;OJm1To8Ip6riPGQnRxFGF5Eoz9PFyFYpMiF+yoFTyHHdmtdZSiALMC8gO/Qk8gRQF44ih4BKP7VP&#10;Q7zUQ1uQxHAsgaFXzBfvIpbASWAqE9+Oc3rZecMvwRROFxX1uYDrTcTSYcVtfBcJDO+S1r+G9C/e&#10;QY681IAOTB74zVXXtJ5uShZlfqzP2ZXsWo+qg1tQe5ihnejIVlwioK6c2IHrcscu+Ki+n6494pSz&#10;A0EM3ZMsxuT3EzDp83UEVg9Dup6EMMc9UQOJoY5zoosakdCO7mk0P0Xv3I0XEk4M8yZk5XierB6n&#10;cyKUJqmZcoKpUiaqizFLKEk6L8/Y0UE9IJweyIJMXfNEyMicU4OEd3RNDPE07FPnxFSkd+gcCIl7&#10;cvZ8KsTDRoGThHQCJ36ezDuJc5IHf0tT1DlNlaVjsiID0zxm7koFZgROdE+ycnzyfou+Kfjh9ARm&#10;ZRvf8WFMEFBjhNPDBw/8BlggPQ2YvPKC5kkK1M8c/6LlhY6vfonfwa5XaLllAyhJf/Dd93/HGPrv&#10;dOCuRksBykgHtqdsZJftviupCyxpM4Dx1nvrvLKPc0C0ACdZ3yQ/1G/onB6jurQAOckxBNIFXXgp&#10;cJJ1TkkM4ZJDqOBjzjonAisrkoCiu5IJ8dwwwkmd0yEN8dJPys4EXyJ53wYkyAO/mwibL+iGmMrz&#10;dTLHJHNOKrlrt1YeZWG65iV1VXHr5T127yiYdOdLhnL5Oz7VOaYcAipn6ye6IDOD7fmEVTHhJDsT&#10;VB3YTEBtJaDooAioyyd3oElecnDxsDqntsgzuE8w6YQ4AdvF7ycT5MZFdfO79cTKTpjh6KdjGqCT&#10;GkyL0bBuJCPGmXcinGSV+LimKYRUBsGUjQnCSeonmcoOBrJSfJZh3ayscyKgxEnJokyzY4FOjouD&#10;kiUGEubRLemjLY0M92S+Se7aXXbmmsQpPRIx7NP5JspxTM4OBcY5TVfTOYljKqfcCfJJKVfRyTFE&#10;nL1OOBFQE4ST3LX7ZnZKX2OuywkETiP9mBgd4t/Cw+cCn6XkBxZJ3bwNnaUU8Bz/yOT97aSsgLLq&#10;RAonGfherXaC3Axwkw/UblJbdpu33a7ztgVW4D7+xxoAGflfgzost17aZTuW73799/q2leryQp1z&#10;Ujhx8CYSOgkhdEwRZ5AUclLTtIjTyAg/g2zCSR9dIaCyg0/ojgTZQSeQFXQMacecsE4e/k3c+SmS&#10;tn6ApE1vInEj3dG61wiklwkouUv3qj5fJwsxZf4p/KNfIHrtq4iXxZdfvo+MzR/qFin52+icCChZ&#10;OpC3/VNkyzzUl9L2oe5OULx7A0r3btB32Mle4nUEVD0/X56xM3BqocNrle1RYi+o1C0RSOKcOmVy&#10;nKmAqScuWMO6vmSGdGl0TZlxGJBJ8ewEDKfGOoAikEYLUjHGcG5MnrdjiKcLM8VJsU12MdD1TsVy&#10;146hHTXLOgnrZN2TwOkBU32cha7KeZyFENJJcAGQAIlwulqla550ElzWOV0RN0VXJRPjbjin+ztp&#10;SufEdLqSn004TZamqXuacEO8WTqsuaZaTDXVYErg1HIdX9M1/erRPKZHBzE1OqBvBJawbiXO6Wll&#10;gKKpC5hAMn0CyT7f85IXHHb9Um22AgFJU6vOvLDT1K0qrAtULzIDP1B9oLql5G23jzET43afJ51v&#10;sdxz+Y6THyJwH1vf//of9Lm6GsIpKykSyRLKRZ4jmI4jKfSErnOS0E5TDvIMtmUKnKKDkEEYZRFM&#10;OaEy93QSmWcP6Spxeb4uaQ/htOUDJG5+B/F0TvEb3mBIJ3frZF3TmxraRdI1RQicPnmJ0PoFYj97&#10;RV2TrnGisjY7b1op2CnbpHyK3K8+Qg7BJVun5NGVFez8TNc6leyWZ+zkMZZNqDkob//dhgbC6crp&#10;3fqCzVvyUgO6J9mmVxdiRrlLChJD0Cl36winboJJ4NQTF+LAiVDqFzgxjBsifEayEhRKIwTQcH46&#10;81R+MsGUgJHMeKbJdFSpmJTHWCS8K83DLB2TsyCTeYZ6Et7JJPlD5nXOSeEkwCnTdU0mpNO1TbL2&#10;SSBl3BPBpKAinHQ7XxdQOilOOM2Ke9LwjoCqyKJrIpgqM/SRlpkahn50XtM3GNLJg8B3r+PRxCh+&#10;+9236pqmRvowSUCNE1Dzc3OLBtuzaBFQpGzBZjWyzxOo7mnlBZCBiA2TJ8nbX/PW72jXS6rrnGz3&#10;pAPSrPxeieR4C1xyfKC8XdbPsBSoj1329rXzTnlxP68WICRffqHOyO7rr+8Jp99ienoW1WUF+uhK&#10;Wmywrm+SnS81pKNTkjSJDimNeYGTTIhnMNRLPXtYN5qTh39z6LIETmnyCMuhrYhj+KX7OG14neHc&#10;67qfk+zfFMOwTRyS8/gKnRQVSShFGjhteBNJMhm+4W13c7lPHee0lWD66gN9saa8v05CusJd6wit&#10;NSiiQysnmKoYTopzEsnE+NXT8vbfA7gZfBS3CSiZe5LtemXNk7M6PIhwCiao5M6dLDG4SDiFojc+&#10;DP2pBBTBo0qJ1EnxkbwkDOdSWSIHWDIfNZItd/OS6J6SMCmAKpXdMgkF2U6Fed2IjlCarSRI5HGW&#10;agnPnNDuocBJVoRfqVHXJO5JF2RelQWb4qooE9aJfCFeCcO6QgWTvONuVpwTwTQjq8VZN8XQbqIs&#10;TZ2TLDUQ9zRN9zR5+yrGqfnhfvz9b77Hg6lRTBNOcrdugnCSzedeJJxM2cBltfIea59ztTIwMcAI&#10;VO9tW0revqZs5pjsekkX9hAXCaRkQNpwsts9IFrUTsmAXq5s6uz65Y6x+5q8U3Zk1y0vc7wJ54wW&#10;5pekfeGcTlkk8J6ZnUNJbpqGdLKMQLdKCZWJ8FO6hEDDujCGdQRRRqRsMncRaRePIZ3AymJ9ru5M&#10;wPLZg0g5vhsJDLUSCZTELe+rY4rfIDsPvII4OqcYQilagPTpKw6Y1jG0Wyv1LyNxnYDpDSQSXmkb&#10;3iKcJISjUxIoUTL/lEPgiYMq2LkORbvlIeBPUCSviJK9xA/IyzW3oZ5gapA7doRTE53TzeAjuGPg&#10;RAel26fIlimEUndCqM4/qXOKD2FYF6HzTn2pkehPZ2iXEav7PA3LVipZ8RriyY4Fzl28BAyly0PC&#10;8frcnSwxmJAV47pjpsz/5GNK9hwnnGYqCBB9pMVxUOaBYA3xCCVZQqBgkjt24pz0GTtZE8UwjhDS&#10;vEySy9oncVB0Qw9lQryOgJKwjQ5K7tCJZFGmTpAznarK1tdKCZym6MamWpowee8m5gij//qbX+PR&#10;3BTd05DuUCBw0pXi3yysFH8a2bDwA4iVfxoFOqddv1rZ0PDWL9W2Eplj9TxLgN4J6zzzTgIgM+e0&#10;XDjnpwD9zOD21jtaAI5J7fxCv8V9jJaCU6C+i+WFk6Sm3gaWOKe/w/TUtL5pJT0mWFeHJ9A1yXyT&#10;OiaGconMJxNWAqhM9skgjFIZzqXLjgQEV27EWWScP6Jwit23CfGyd/i2j5Gw+V3Ern9V92ySTeVi&#10;Pv453dFrzp5Oa192HmdhSBdJxRFMiXRLyZ+/rS/SzJBN5r54F1mijW9pKJe7TeaePtFn6wp2fYZC&#10;hnNFuz5naCfb9cqLDr5E/fFdaJAlBcd3oPHELlw5tRPNFw/pXbuWIOe9dR2EVGfUOWfLFL1TF4ru&#10;RNk6Jdy5W0cY9acxrEuhe2J+QO7ayUZ06XEYSol2oCTzUJJmUEyHM+L1gWDdc1weBJalBYXZmupu&#10;mrp6XN4SLOug6HaoeXnxZhVDsxpZTU7RAem+4bKMQNY0MZTTsswzuW7JCfsIKcJGXpQgrkleXy6a&#10;rWAIWSlhZIYuyNR1T3LnTuaiRAwTJ6/XYbqjBXNDffi7X31DOE3TOTl7O00MD2B6wv9twIEG1mq0&#10;FFRMaGfKy2mp8wTScm1L6VlA9LTy3a1bamL8WSUDPlC9yLQZYNj1/lpc59/XPsfic5r6BeDYeVum&#10;v8DJSPYO/3sMDw46cGJIJwsv44KO6HYpAqiEi0eRQBAJnFLDCaHoIKQynxZ8UgElzkn3EJcHf0/s&#10;QSxhEb97HRIIkYTN7yOWzki2RJGQThZaynqn6PXOZnMyGR5JxxQtO2LSKcWzX/za1wiot5C2/h1k&#10;ElJZm95HLsEkcMqRPZ1krRNTuYNXSOdUtGs9ivdsQCk/s+rQV6gV5yQPAZ/cjUtML5/cqVuo3CKc&#10;7oQcwz2qI/g4OvnduiWck4nwxDDHOSWFOa4pOYKuSeAUqXfsBkSaj1PJRnTyYPAgYTXIsE76DGcm&#10;6L7jE3kpjgiliYIMKo2AYnhFME2VEBrl8gwc3U61zBvRPTG8U9E5PaBzkufnFE6ydOAKQz86JoWU&#10;rnsipGQXTQntzF07cU6VhFNFlu41PisuSe7YsSzOaVIWY8pLOdkm77iTSfHpu9cZ1g3guwezeDA9&#10;QTgRSuPDujOm3LGTLZufBUzLAUXSQHpSW6BzeOufRsYlPQ2gnuU38ltK4AXU0wDLDHA7H6jOLnvb&#10;vX1MvZ2avLds8rZMP0fyIy/kFUD8IUy7+UcwYHLyv0Zfbw9y6Q5kMlxWhieGHtdHV+KDjiGe0ImX&#10;OplziryAdCol6ARSLh4nnOQtv7Ks4AwyCKq4vRsRu/NzJOzdhLgvP0T8F+8jZt1bzna8dEaxAiW6&#10;KNmlIPpzQotOSTaci6GDkiUEMWt+gbhPXkHKhneRsekDZBJMzuT3J8jdukbhJBPhsqygkBAs5GfJ&#10;vFORTIrTSUlYV31Y3NMONJzchUvHd9I5yTvsDuAWv9PdyDO4J4+y0D0JnORZOnFNshOms0qcYV1y&#10;uEJJ7tYNEEKSyj5PfdRAajwdVAwVqVuqDAmkCKehLNk5M05XjY/LOijCSZ6zky1+5Q6ehnoFqZiS&#10;zejk5Qc1xc5WKrLmiWHcQ31mToDE8E7vzjEVONEhyXN0okcyYS796niMhIMM48Rp6SMsAihxUNV5&#10;DB9lMj6dqSwpoHNjeCcb0M1Inn2mmqoxdeca5vq78e38DB6rcxrQx1dkT/HJ0WE8evT4qZ2TDY5A&#10;+eclc077c01+pTLjwdaiPs8AoEAyn7H0UoLlwLTSUG8FWoDCYvB480u1B6rzHuOkBkqmbgFCWs8f&#10;xMk79U5/J+26347MxHB9cWZ8CMFElxF7/rBCKe7CMeYPMbyjW4o8jyRCKZkSQKUxrJM1T5myovzo&#10;DrqmDUg6sh2RBEmkTHwTTFF0Q7Hr3yagpPw69RrrXiWY3iS8WP/ZqzrfJJvOxa2VCXG6JoZyGV/Q&#10;NcmyAXVOHyFH4ERJaCdLCBRMe9ZT6/RuXglhJSvFa498pQ8AO3fsdujOmE1n9uqkuNyxayWc2mV9&#10;UzTDOnFNOs8kK8NdiXuik5LV4eKYBFSyhYqufUqJUpckQBpMj1W3JOHcUGY8RgitsexEdU2yUtwB&#10;ElNX6p4kpJON6AROsiizTtyQTHKX69a8zqS3s2RAACVbqCikjOoLNLSTifN5Oih9ZRTd0SxDOJkQ&#10;nyOk5NXlM3RSMgk+I2ufGP5NynwTQ73Jcrq3xhJMt97AXF8XHk9N4OHUuL70QOacJt15J7ljZ+aH&#10;nkU2TAw8vHWr0VLHm3rzuU+jQGB6kVp4fMXrmr57ApzcAb5S2VCwy4HqfHlCweTt1Js3ZW+dLdMu&#10;IaDAZkEGRNLHyS8Ay/kH+f773+LapRrdkUAmwmW+KYZhUOy5Q4TSEVUCQZRMECXL2qcLRwioY0i6&#10;cNSBU3QwUpmP3b+ZgNqNuH2bEEm3E044RX0uW6W8QbfEUE6c00bCiFCSzeXiNryDWHno96NfuM5K&#10;dsJ8FcmEl0yGp298i2B6DzmbP0L25g8JKufVUAIn3c+JKmI4JzsTKJzonsoZ5uliTNmhgCGdwEl2&#10;KWg6tw+3GKreIXjlvXX3Y86hg5KHfhVOGs6FKoh6GdLJvJNunZLmzDf1J4T75p3kYWAN5VIFTonq&#10;pGRDuhGCakweZ5H1TrmpGtLJXbvJEoZWTKeKnV0y52tld0yCSdY5yQZysgBTgCSuSNc6CZhkUpxl&#10;mVtS90Qw0VHJCzZ1NwJZNS5zVHRJIgnjZuR5OvfOnLyVZYaQkq1UpgisCWpSwjwCakrqbl/Gg6Fe&#10;XU7wQEK5wW5M6iLMQYwz3JM3Act6uECDKpCWA4MNkZVouWNMm93HfM7T6ncNJYG+fOYPBELOc3VM&#10;OXA1v9JwTiHF/m4aqE8giDypzYHIguw+dr+FvF02/ex6J3XO55RN3kkFRKbOgZPTh/8wBNPk5CTK&#10;C7MIJ1lCcJquiU7pAsF0joBy4RRP95QUckpDu4QLh5F4kXWnDyAzKkgBFUe3FH94G5KO7UHMro0I&#10;Z0gXznBNVn/LPk4CJoFRHN1QnKwUZzgXS3gJkKLXvETX9CYSWJfK9lTmZY1TJs+Ryb7ZXzpwkkWX&#10;ojy6J3mmrphQKt7rwKl473qU7t+I8oObUXl4C2qObnNCO4Z1MinedF6WExxGS/gJtEWdwX3ZQzzh&#10;ou6AKW6pT0I5gqcvJdyZc9J5JwJJQjuRC6V+Wf8kDwSLe1LnFK/hnC4pkH2eshMY1iVjokje0pLl&#10;zDvJoy3FhALDuhnWyevL5c0sGtIRTLLfky6+lPBNtuCV0K6xFA+vVjqii3Ie9GUdgSVwmpe3A4tk&#10;Mp3uaE7cksInE1PuXJO6KbZNM+ybpOOSu3YCLlk1Pinn6+vAN9OT+GZuBhPyXB0BNTUmK8UZ4jGV&#10;SfGnHvwWOGyImPxK5T3elE1+Je22BAq2AvV5HvJek6nzpZQ6pwVAOXIGtEDKpITVEvBZqWTgr6TO&#10;J92GhYBwy6av9xinvFC3ACeRf9tCu1O/cC75HMcpLeh73SpF2kaGR1BXWayrwmUCXOHEMC727AHH&#10;PZ07zNDuKMM6hnw6/3SEYd0xhnXHkR0bimSB17GdSDyxl9qD8K2fIoyhWKgusJTJ73cQs+ENfb4u&#10;fuO7ule4zC8ZQMlOBfGyPS+VSlils086YZTBc+hSAkk3fahzTvl0TfK236Jdn6GEYCrd/wVKGMqV&#10;HNiE0kObUcGQTuCkW6gQSnLH7srJ3Wjid9G1TiHH0ErH1E51xp5HT4KsCKdL0kWX0eijU/LBSsRw&#10;bkDnmuigdII8SsM7ZwKcYBIo0TGpmB9jSCcrxWUxpsBpsjhbXyk1kZuEaXlbC6Vv/60W11RBKBE2&#10;4pxkfdNlls32KOKiZCJcYCQgoZt6wPx8nbwSSuasZOGlzDERTDIZroCiWyonmMoIQllCwFTgJCvH&#10;5XVRkwInmX/SSXL2vXMF3zCk+9XsDKYGejDS267zTpOjQxgd6sOjR4+eONBNPtBg9Ku3ZOqeRfa5&#10;vfXLaaVgWsm5niTvW2O816o7YQp8jFvSMgewvZzgRWpJQAlE2Obbo9xqW/KYJeXAyJFTDnROR87+&#10;TbJnuKTffPM9Zmbm0FhbobsQJISd1IlwgVM0B3S0LA1wwzpZTpBASCVeJKiYZkReQFrYWcQd343E&#10;U3uRdOYgYg58hfCvPkYYQRP2+Vt0TwzhCBtZeKl36z55BXFrX9U7c+qi2KaOiqBKoltK3fCuuqe0&#10;ze8TTu/pVik5dE4y51QgUGLoViirwgkmcUtlh75EKcO4skNbUM58BfNVR7ahRpYSnN6DxlN7cNnA&#10;ScK68FNoJZTafHs7hegroQZk76bMWH37ioR36pwY1unuBBLSybwT22WJQZ8Ai6k4J91GhTCS8E5W&#10;isvDwbpTQR7hJBPh4qAKZc4pVZcSyGMscwKmxiqGaYRPvcwzEUSyS8HlKpjteZ1JcNZrGCdwolie&#10;JZxmCadZgVO1MwEud+jmKh1IzdI16cS3vFyzjC5Kwj2Zb5KJcLqrafaXOagJ9plQ93QfX89MYWao&#10;HyM9bRgb7MXYMPOE1dzMLAfRb3Ug2YNsOfn1lbw7ELXeU34a6Tncz1lOvmsIoJXA6UXJvkYHTqqF&#10;UE5hZTsQ10EFlELEv245eBgIeOvsskrq3PMubpdzLLSZ9oW8IztsMz+4t68j8xmOYxK7Lq8l//qb&#10;7/Q88uhKdUkOEjhwE0KP0yUdVjBFnd2P6DP7EaPOiY4p6JgDpwt0ToRVRhSdFuGVfOYAwbQfKcxH&#10;7fxcwRRBRVJRn79N1/SO3pWLo4uK+fglxDHMiyeIYqk42amAbknhRBilEEwprFc4bRTX9BHyvpL3&#10;1H2m65mKCCVxScXimA58gfLDX1FbUXF0u0KpmpCqoVuqJ5Qaz+7DZX6Hq+cO4DrBdDPsOFoiCafo&#10;s2iX5+p033DCKSFUdx6Q99X1Z8WhV0I72TaFbkoe+pWdCQRGAqZeuqjehDCtk0lx3VecDmosO0m3&#10;8x3LkzezpGKcMJqQuaayXIwLoGTdU06SPms3XyOOqJrQEQA52/M+IpicfA3DOHFNlYRRGV0TRTDN&#10;M5SbrS9hiFaE6Up5hi4H0xWywRzdEN3SbDlDOMnLRDjLkk7K8gE6pykBEmE2SYApnKSOfcdlburu&#10;NTyeHMMsgTTa3Y7RgS6ddxrp78bE2Ij+vQQaZKKlBrnCwZI9IFcr+5x2nbfNW/e70NN8nhxj9AMB&#10;j8JIQztbNgyWkQdMgWSAsFqZ4xani/v4y9Q54DGwMvWB6nz9+QN9QzDJH53ASV6qOTQwgHwONLlT&#10;l+CGdFGEU+TJPYg4sZtwOqJhXRyhlHDhEOF0WCfGU2T+iY4pmfBKOrUPCYe3IfLLDxBBNyRgkjet&#10;hH36Kp0TIUTFsxz72eu6pEDKjhznJLBKoJKZT2UYKA/9Zm2mY9rKME7XMtEx0TUV7V2HkoObUXpw&#10;i+OWGMZVHdtOp7QLtcd3ol6WDxBKjef249rFQ7jGUK6JunHxsDoneYTlbvhpdMQTTrF0TjEXdTmB&#10;wElWeUtoJ5Pi+mwdU51rkufrGMbJUgIBk85FiXOSUC4jHqNMRxnOyaujRvPTNLSTSXF5Eae8HXii&#10;NIdwSsM0yzIZ/qCBILrkOCWBkM4xKZCqGLpVYf5SBebpnuZZL5qjc5qtLcR0FUOz0kxMljBsoyOa&#10;LE1XSX66jECiU1JAyVICcUmEmrwBWNc3VRNOBJPAydmxQB4Kpq7ycxjCPRwfwXhvB6HUiXG6qFHC&#10;aWSgFw8fPOJYCTwIbTCZAWfy3nq77Wm00mO9n/8krabv08i+Nq/8FmEuQGplIZ1vItyCxXJaDlLe&#10;Nil75W1XmHjqA8vpY0PNqXOclJkAd/qYOSfn/BLatd65iUyGMInhJxHHQRx9jg7o9D6E040IoKIJ&#10;H2dinA6KSgo6jpTQ00gixJIJseSzhxB/8CvE7d6AKIZvUevfdu/SvUk4vYZouqIYhmvyhpW4dRLC&#10;yapxOim6ptiNTmgXzz4KJ4JJ5pxkfVP2lx+rayrcJXfjnGUDRXvWoXTfJoZwX6HCdUl1DOHqT+1C&#10;45m9uHL+IKF0GE38DteZ3qATvBl2Arf43W6HHNeN59qizumEeEfMeX25QW9sMAbolIYZtsmjKn0y&#10;95QSQUjROYmjYvjWnxKtYJI1UX3JDPEIK7ljp1v4EjqjDN3k5Qf6wk1CbpRAcybG5fk2upiCNL1T&#10;Nye7YtaU6nyTPr7SUEpXJHfvZEFlCcsyx1SJObbNESjzdEuz1YV0RoRPMWEk+5YXJLuPqWRhqlRe&#10;kS4hnOTTCSkCSuaTGMZNSzhXV0AHxc8Xt0TATYnrYlmet5sQuNGRzXS3YnaoFxOE03DPfYwwtBvp&#10;68JgTydmpqfdQbYw2OzBt0huu3cg6nGuArU9SeacS53byG7X67GO07ybBnJ8y2kpl/gkmWuxZep9&#10;65wMnMzgtfNePc2c1Eog8qQ+DkgcaPiXTZ/AeRO22f0NqJw6s3TAv5/OP9E9NTddRgbDG5kIj7t4&#10;BDHinOiIBE5m7klck657YmiXFHxS1zklyAs0Q07pEoKo7Z8hmiCRFd8xAidZ+c0wznFQLBNMMUzj&#10;CJ9YmSBnPpYhnChmLd2UwIkwSyGs5NXjsj2v3pnb8jHy92xA3o7PUbD9ExQTUmV7ZOfLTahmGFfr&#10;Lra8Sqckz9Bdp1tq5ne4ye9yiyC6QyjJu+vu0SXdizqrc03thNL9qPP6oK+sDO9PpzsiiHTFd3YC&#10;wUTnJJPkBLYuG2B9P8O4nnhZRR6iCzYFTuKmZFJcXnwwWkhAEVICqCG6qhEep2ue1DkxvCsiOGR3&#10;gkpZLFmimq2QOSMpy2rxfMzJHbw6CePKMVdFMNHlzEu93pGTdnk2j2I4p2uZBFgyr1SUgqlCebmn&#10;rKUiuEoIwqpsTEsoJ2ucmI7LJHiNvHSTkNK7dnRh7DdOVzXdfhPTPe2YplMa7m5jaNeD4d5OgqrD&#10;95rypdyTyAw4u2zLQOlpwbSUvJ+5XNmWAc1qYLPS/stdh+Rt+eaczEA2Wg5OKndwG1Atan+C/CGw&#10;GDZ23j7GbvNv9z9W6+S6/PrYxzrHyA9quyVHTlnaZZO5m01XkR0f6ptriqX7MK4plnUxZ/crmMQ9&#10;yQPAyYST3KlLlYWYdE2hmz9A1JY1CiHZAkUWXsquluqeCKqwtbLOiSGdOCZCSOCkeQETXZKZk5Kl&#10;BMl0T3rHTpYR7FyHbMJItuQtPLyVId7Huq6pZO8XKKdTq+Y11p3YgcaTO9F08SBuBB1Gc+gx3I4+&#10;izuUTnwnBON+ShjuM+2k6+lMCEEH3VK3rGsSd5TG0C3LeRRFHuQdJGxkjVNvfBABxXBP3FR2vC4z&#10;6CKYZPdMmaeSsoR28iCwvHhT3wgsb2fJEzhFYphuazQjQSfGdf5JXn5QkkU40alUFBIOxXQ7dDHM&#10;K7AII92hgGDSyXFZDa77OdVqyCePtsgDwwIw6TtDyMhjMLJ2apxgGs2Ow0R+ggOqgiTnjh0BNkGN&#10;0TWJJhROPIbQm2FeQsGxklRM3buOaUJpho5plO5pjHAa6r6PQXmF1NyczlEuNeAC1dvtmqd0YDOV&#10;8pNkjgtUtiHn9xkB8svJC5qVwme18l23pyxaWErgcU7LaRGQFAJWeRkZACxV500D1ZnFmXa7t795&#10;M4x3OcJimR9ejvfW/0bnnbo77iM9+qLv7lzMmf2IPL5LXZOsd4pmiKfLCS4eQyKhlBZ2BunhZ+me&#10;TiB6/5eIIEjCZAuUz95EtKwCF0BJSghJiBdOB6XOSZYNsBxLIIkk3JN2AVSszDtR8uBvEuuSN3+I&#10;1E0fImXzR8x/gGy6s4IjOwipbSghmEronCoJrBrqsmyLEswQLvw4bhFKt2PPoYVgao2/iLakELSn&#10;hqMjg3BhuNZDl9SbFqV33vozYzCUE+/sLkAADRMug7nJ6E2WrXqD6JxCdZJc3RSP6SCY2iPOoiuG&#10;bTpZ7r4VOFu2TxFAJGGE59U7eBLyCaCYd7bzlZ0KMuie6FxkQSbBNFVKOBUzBJM7eOXynJ3cnavG&#10;o8s1eCR37Zob8bjlGh7eaMDcpQrMEVwyBzXLkG+qLJuhmTMHNUH1EU598n1kQl7CP7oqWXQ5XpFN&#10;MOVhjGHemJkkF0fFdgkLx4t5bbJtb1crJhnSjfd1K5xkzqmnlY5qYtwHBDO4zEDzyrTp4PO0GTgZ&#10;sKxEvnN560Vum93HfJadf5IMlIyW6hOo/oky1+Vej/caCacVhnImNWAyqekTAE4yyL11S9UbKHjz&#10;3j52flGfJa7BK/kxHWCZsqS2gxKJVXf63G9tQVrUBccd0QlFM1xzXNMRBVOU5GU5QfBxnW+SjeZk&#10;CUH8qf0I37oG4Z+/gbA1L+maJnFL8mZfhRMl806yQtxZiOm4p2jCJ1pAxnLERrotAknck06Ms1/i&#10;F+8j6cuPkMCQLoUQyjt9ABUxIahLiUYZXVsFr6X8zD5UnN2HOoZxV6PP4DphdD3mLG4STLfjqJgz&#10;uMNyC0O4u9HncI+waSdgejh4+7IYvhFKQ7kJBFMCRgplA7l0jBRlcnCn6jqnXkJNwjoN7cQ50SG1&#10;hpxQdRLkfXLHTuAkAMpOpmvKcF5XniFlwkqcGMGmG9TJK8x1S1+ChKGfbEYnW6rIGihxU7rEQF4l&#10;RTjN1pYwHCvCrEyGN9Vi/loV5q7VYPpyJaYbKjBdX4aZy1WYkX4SotUWYaK6AGPluRgpzsIgz9fH&#10;ULKP7mmilNdUnuk4J4Zy47KEQCbKZZKc0DI7Zo5d4bnpnCYIqPG+LgXT+GAfBjtaMUJYffvNt4sG&#10;/HIAsAekb4BKvafP08h7rCmb8xoFqgskG0xGgfp46wLJ95nWZ/tdB/NSNnJXiBNK5q6dC6hAoPIL&#10;/wKAYDk5EAhcb+tJdfq5lD0/ZNrVJS26LnMeJ68/sLgi0893nPXIioj9vqFdlzVOzZcv6Z232JP7&#10;EHfmIIHE0O7CUXVRkSd2IerEHsQRCLLOKVV2IIgK0qUEUfs2I2QdwUTXFPHpa4hY84qGdQKnKE0J&#10;KgJI7totuKd3FE76anKGe2Gfv45Q3XROgPaGTppHsz6B0BNlHvgK+bye3MM76J6+RCEBWnzxMAqP&#10;b0fusS0ovHAQ1VGnUUddijqFa7EEVGIQmgmnm6y7HXYcd5i2SJhHQHWXZKKHYVY/Hc0QwSTbnoyw&#10;PFacoYAaykvR9U2y9kkWYcrck0yO99J13eFv0MLfRearJPQbYP1wGgGkj624d+fkTh3PJ/VDsgwh&#10;XVaSx9BZ0WERXvpKKdmUTu7u0V3JFitSlrVQ8tKEEdn2l2HeJN3RUFEa+gnG7gw6PkK1n9fYLwAt&#10;IXRqCjFakYtRuqYxmT+qLqIjKsIYy8MEb09WDPpzGXIybBuryiGUcnhMgc4xyQryacJpqoShJsO/&#10;8csVmBLn1HEXI51tOt801t+DkZ4ujHR14vHjr30DatGgc+u98g7QRW0mb53L1x7gGK0XyTm9qdvf&#10;5Jers2VPjtsA8pafl+Sc9jX94HsOUoUTB+qT4PQ8ZGDypLIDlIU2v7KkLmxMvd3XqwUwLaQGYr5j&#10;pUz54ERYzc0/xOzsPCrSEhBLCMQe3Y2Yk/sRc/qguqbIk7sRcWy7uidZSpAcynCOrik14hxiju9G&#10;KN1NyNrX9I5c+Md0TlSkzC99SjBRAhx5s2+EQooOSVyVwEfgRMlxoZ/w+E9eQfhHv0Q44RbOciQd&#10;V6K4pq2fIH33RqTvXI9Medvv3o0oOPwVsrav0bf/lp3aizKGdGXn9qMq6AhqCarGEIZ3dE7Ncedx&#10;Oz5I555aCKe7dFb36KLaEkLQmZuEXroZ2XFA1iqNCizoNobpmuQOnRPWBTsrxBm+9SZHoiM+BM10&#10;lLcZ3rYT0HLXTtqGUqPplBIVTLoSnNCRh3xHs+jQ4oPpsGSRZxiGCKchOq2hlCgMSUhI9dOt9sUG&#10;04E5m9UNiqMrycFwSS7BkoiutAidM2tL5ecTpH0M5foIqIGyLAyUZ2s4Jjtbinualrt7dFQS/inY&#10;ciXMi0ZvdgxDO8KIABun05LQzrlbJ3CSO31pGG8ow0T7TX2X3cj9uxggoAa72zFwvxWD1KM5eQhY&#10;xtHiASfyg4DkKalbSjrwPXXmuOWONdCQvPZ1y77PtqR9AtQb2cd5z2E+x1tnl59Ub8v0ERia7yJl&#10;v7t1JjXLCbyb0L0o2XDxpgHzlpY6TlIn75QdkIkzcuqc9oUwToGkO4A69bJC/Fe//jv+AbYjafeX&#10;SNi+HrEHt6lzkvAu4vgugmknwo5sQ4zWHUUKQ7mM6GC6p7MIp2sKYjgW+hnhQqiIa4pY8zIdFEM4&#10;AiaGkIoQ8BA6YQIogklSAVIY68VJyUR5yJpXEfIRj/tY3vorUHsV8V9+iNRd6winj5EqgNr5OeH0&#10;CfL3b0LBvi9QcnQbqs4eQNWpXag+vg21BNTl0ONoijiFJjqlW3RPLYkXcTclDPcIoNbEEJ0cvxfD&#10;8E52wiSkOgiM7kR5fi4SQ5mxGCZg+ggI2Vdclhh00R31E0DymMpgZiLaYy6i6cRu3CKo74Wc1Ilx&#10;WT0uq8Rl8aXuHS77NsnuA7IjAfOyTqoz9AS6wk9bq83pxOIZNkbSffEzeiLPOWVZQ0V4dTMc7EqN&#10;QBevvYdQ6qFr6sxmncCpIFk1QHckrknmk6YvlWCmodR5/dPVSsxLyHepFJOE0Uh+Ivrz4jFanKoh&#10;4ERVPsZZL6vFZWJ80l0rNUGYjd65gqmeDoy03WE4dw+9bbfQffcGuluaMdnfu2hSXAebO8j8Unfw&#10;LaWlIOSts89rZNfb/ey2pcpGBjy27PYnKeAx/KxF5wtwPcapmWtbvM7JBZLAyeQDyW++KYAMJJ4k&#10;AxGvTJvTL/C5vH3tsiPJiwyU7H5SJ+ubzIO+/OHkBZr8I9NHV2Qb1t/8PerTEhFFWCRs+QRJJ/Yh&#10;gRCKPrkXYYe2IfzoDoQe2YEYhjOyQjwt4rzCSbZMCd25DsEb30GIvn/ulw6cBDCfEEofv0zIsEwY&#10;hbLeQCmU7VLWcI7OSlxT0EcvIfhDui6WY2RngvVvEU4fIHnbJ0j+6kNN03Z8ivRtHyObafHR7ag+&#10;fxD1p3bjiqxjIpAkfLsVzdAt7gLuMnS7x7CuLSkY7RzgbanhaBNISb0uJThHF+TcuesiEPrkWTmG&#10;XfISg27C4A7Bc5PhbdvFo7r2SV+iSUfVRpA0HvoKN87sR0vQMXSEn9XFm7qUIDsJ43my+2UKpgiq&#10;KYFUaZbu9dRGiLafO4SusFPoDj+DbqY90QSTKPIMdRq9MQw3KX1FFc8pE/ZyJ7FPJu3F4eUTSITS&#10;EEPSkVJ5/KQU81dqCKJKzDWW40FzPR7SRT1sYl1jCWZl2xS2jZekM6xjqOjCaZIOa7w6nzAqxFhF&#10;DsZLGYbShU1UMdxruUbn1IaRe7fQJ2pvQdfNq2i/3oCe1luYnZryASoQCIwC1rnytQco2/0DyT6n&#10;+Qzfuewy5e3nPcYAxAcSq2wkZb9zuKmvzU1V0s/+DDevx1PmPJL66lj2wUkGrp03Wg5Qi7QKYPlD&#10;ZDFc7Lwj/2MD9V2oo4wj8gHK9HXqnX4ulAROLH/DVBZdyqpwBRTLBacPIeztHyOMIVnioe0I37UR&#10;kYd3IOLITgTv3YzIE3v14V95uUFGVBBDuvOIZ9gXuu1ThGx8m87nFTofgZO8d+5VdU0RHxFShI06&#10;JypUwERXFC5AEjgxzDMhXTDBFUJFubsWxH/xDhI2vY/Erz5G4tY1SCSQ0navQ+7+L1Bw8EtUX2T4&#10;dnqvPprSHH5CgSRzSR2EUE9WLHrzEtFDdTOc6c6KQldGBDpSQvWO3T25gxdB50SgtcvbVxgydRNA&#10;vUl0OARWCx1O/b4vUbt1Le6e3KMLMMfl8RPqLr9/3Z6NaGL9Hf4e9wma3tggXYIwSjAJnOT5uWlX&#10;Uwy/ZBK87dxBtNKB3j+7H50EXqfswBl0mKA6ie6QY+ih0+siqGRP844YeSPMeXTHX0BPMkNChmUj&#10;xWkYo7sZp8sRiMxdrsb81Ro8uFKNh9fr8ejOVTy+20RANWC+uQ7z1wisBllR7rzHbpRwGiacJmQn&#10;gmp5po6QknVPdFBjZTxnRR4BJSHiJUz3dmKo5QZ679Ax3buNrltN6LhSi7arDRju7cbjr79ZGIDW&#10;YPMNugB1pt4esKuVfbxXpt2vr2iJ/jZ8RDZ0bJl2W4HapCznsGG16FqM3DrT7sCJgzaQU7LLZoeC&#10;1cgBQOC2QPL2X4DNk/uZ1MlTkkqZeXt+yT7OAZYNK6dOH1th/dePv2X49AXO//QPceAP/gXOvvW3&#10;iNm/FVGHCKejuxDCgRork+NnD+o8U1ZsqIZ2Mt8UQjiFMqyT+aJQhnMy5xTJvLincIZpkQzvjEMK&#10;YRoqYZ0AS+sY1klIx1Tg5EyWC5ze1kdbEhjWJWz+EPGbP0AKwSRhXTbT0pM7UX1mL2pP7tbHU+R5&#10;OV0yQEB1yDxRdjwGClMwWJKBobIcDHLQDdIZ9BWlojsnDvdTw9iXoV3kKdwLPoy2sKNop3MRINwN&#10;O4HLdIy5vK6KDe/hzpHt6I0PcVZ+0xFdObIVtfs348qxXbh95gDuh54knC5qSCgLMMcKZFtehnZF&#10;abr2aIpQGabr6Yw4jXun9qCd13z/zD50CKT4HTrp/jrOH0DHhYNoJzDb6fw64gioBMIplWDKisZg&#10;LsFXmkE4ZiloZmoKMS+bzF2pokuq1eUGD64RSE11eHjzEh7cqMcDAuvhtVp9fEUmvifKMjBMuI0Q&#10;brpCnOeYZjpRnqXuaYy/kywSHW8sw2RHC+HU7ECJkOpg2t1Qhd5LtZibmtYFu94BZwaakV3n124d&#10;s9xxS7XZx9llHxw89V4ZsIjsukDtpt5u9/bz1ovMNZjvGuiapM5crwunBedkBq4XVC9KBig2OEze&#10;rvPWe9uMnDbmtd17/EL7whYpUpYf1JyTqdjzX/9Gn5tK3rER537yhzj0H/9fOPLXf8JQ7RNECpzo&#10;osQ9xZ09jMTgk7pveKaEdMGnEHHwK4QTGMEESQjDNwnbZCI76hPChyFduDgogiiMDkpcUzDhE6xO&#10;yVkLJe5JHFewpGyTu3mylEDCuvgv3iWU3lcwSZrKsC5Ddr08tAVVBFL1yV1oOHcAl07vw9XT+3GL&#10;bucunVBr6HHcTwxBnywP4GAcq8rHZGMFpjhwxy+XY5hOop+DvDM3HvfTI9GWeJFO6gxDvVNoo2OR&#10;B4Jr9n+JxNf+GoUMNW/s3oAOOht5KPgmQ7NShpq1B77E5RO7cZOfL1DrJhQHUyMwmpOAccJpimHX&#10;tCy05ICXyeYhOp/umLNoJ4TaTuxCu0CKgGqn62s7swf3LuxD68UDaAk7gtaok7ifFIR2wqk9ntcU&#10;LcCik6KLEnXT5fWmRkFely6r1OXNMX3xFzFCdyg7EEzXFWHuSiUe3GzEDAEm76+blrklWd9EMA0T&#10;UhOy+JJgkp0Npvj7jFVKG8FEAI4SZiO3LmOQULp/4zI6JKS7STjVVWK4vgZfP3rMMeMOPmvQ+Qak&#10;DLoVSo9100Btdt6W3W7qFBQB+vpdK+UHlUD9KdPH148y16Jy67x9/CTnprzt5prNuSTvN+ckA3hR&#10;3hrcT5pnWo2WgovRUu12vQMW/36B6px6R1p2Qzs/IOlxUif9+IP9+rd4TOeUsHENTv/Z/0z9O5z8&#10;k3+HM6//AhF7CJ89WxB2YDvizx9DMt2S7NuUHnkRcWcOI/LgVoRu/YRwoiMidHROiaCRu20a2n3+&#10;ls43yZ26cLaH0FFJ6KZ9BVpMLxIAQYRXGOEkk+WyQ0GMvAhhg6yFepuQeo/h3QeE06fIFdd0dCsq&#10;j+9E5YFNaGBodenMflQRkoVffYqijR+idNMaVO/9ApfocK4RAi0MlVqpe0kM55JDcSf+HG4nXEQ7&#10;w73+mgL0VGajoyAZ7WkyH3UBd+PP4+qFA8j6nJ/9+g9RwDC0ZvunqCAY83kdJVs+RtXejWg4sg3X&#10;jm5DCx1PJx2P7CU+TjjJW1Vm6NTm6EIeMH0g4RNDqk7Cr50Qaj+3hyEeocT8veCDDBMP4E7IIdwl&#10;hFoIx0und6No+yfIX/8OSgnlOoLyKp3ctaM70Ey3dUdeZ5UcQdcnK9yjCK9QOrhjuM7/RG7sW4e+&#10;6FP6nN0UwSN36yYJYwnlJioJH8JrqJROjmV9dKWecOJvIOujxgVODO9GCe4hOrGhu3RM1xvRcbUe&#10;7U2X0H6pGgM1VXg0/4B/O0sPNLu8lOxjl+q/XH2g4zVv1dn19rF67Z5+tuzzanmJ+pVoSXhZ55Lz&#10;LoKTyM776kQc3DasAmo5gAkAfEAI0L4C2cc6QLFl6gK1EUj8bCfcc8M4kV6PlJ2JcTv/m//6vyNz&#10;z5c4+j/9dzj1//7vceLf/Auc+cVfI4TAitj3FSKP7UNSyGmdCM+MCVFIyVKDiP1bEPLVGoR8/jqC&#10;Gc4FEzTihsLpojS8I4CiGB5FEkKy/ilc4PThLxH8/i9w8YO/xfn3/xbnqAsMB4PZJksM9PGVL8Ux&#10;vae7YiYSVilbPkLmzs9QsH8Dyg9tRs3xXag7vUdfshn91s8Q/PJPEP3uK0j+RN5v97G+aFPe0lK8&#10;eyP77UfTxeO4Tbd3KyYU10LOovrYfhTtWIeinWvQFHkU3RywXQzB2hjutdG13I49i3q6s+TP30EU&#10;ry+e3yuN3yNv43soZqhZuWs96g4SGke34w7Dss6oM+hPDMNYZpzOM8krn+YZKj2gI3lMPaAb6UsO&#10;JpB2o/3ibnSEM4wMPYy7VGvEUbTFn0bdie1I4mdF/u2fIvVNuja5IcDf7+grP8ax13+KU2/+BGc/&#10;eBlnPngV8Rs+QhH/U6jesx63wo6jJz0WPcnRuM1/kwZ+/+Y9n2MsJwaTvAbZFkWgJI+niEYq6OQY&#10;5slizCnZGbOG8BL3JGum+BtIWDp4qQKDd5vR2XwFbVfqcP9SFdqritHTUINvZK0T/0NbarBKvVfe&#10;eu0r6fcLg95u9/V5Wj3h+EDQ8NbZ12Xq/BSoPtAxy/Qz8oeTrtVw3JIXQqZOJQBaDkKB5PZXKHjb&#10;XPnDxOkXqL9d559ffA7HLS2cTwFJADnHSJ1T9geUTIx/h3/4P/5/uFFcgNN/+P/EhT/4lzj97/4l&#10;zv70zxH04euIPrAV0cf3M6Q7pXfoRIkEVfTJfQjb9YXC6YK4n/f/hnD6BUI+/ls6qJfpoGQ5AUM8&#10;gdNagollXcdE5xT87t/gwts/oWP6pRPWCbwY0kWtJ5zoFmSuSeadEpmmEUCZDOmyqZJDXzKc240c&#10;DszwN3+KCy/9BcLf/VvEyIT7Ry/j5Bs/xq5f/iXW/Jd/jzV/+YfY8os/x57XfoYgXkPuto9w5cx2&#10;dGZEoYOD+TpD1PIDW5C28QNkEITXIo6jNTMKdxhONUeeRM2p3UhZ/y4uvvzniH3v50jndWfzPAUM&#10;N0v5nasJy8uHt+BO0GF0RJ5haBWC0ZRITBem6IsL5svz8JCu6THzj+V2PsOutvM7cf/iLnSGH2Q4&#10;eIRh5HHcCDmA7E3vIZLfJfZv/hh5H/0cyWtfxd7XfoL3fvSX+PTdt/H/+R/+b/jozTeQnVOM8xcj&#10;EBkag8tFxSg8dUCvq5i/WdOJbbjPsLYzNhi1dJGNX76LsdRQZ6eC8myCKpsASlMHNUyNyk6Ytc7+&#10;TrJaXBafThSlYTw/CYO1JRhqvaV36dqu1qG7kmDKSER/Yy3/jjj4CCczsLwwMWVTZ5e9kkHqV16i&#10;vzm3afeWTZ0PLlYfb39b9nErOtZTNsfY/SSvcstPPB/lPFtnAKVgcuWDlTPwVwon098n03eJ/gYi&#10;dtlOl9JS7Qvnc92R1kmb5BeOWTje9BfZ7ok/2t/9A+am5xH99i8QTECd/w/Uj/6ELugtxOzYgLjD&#10;u5B4kXCia0qNuICE88fVOYXs2ohzdDdn36N7+fBnCOXAEgV/8HNcfPcn1E+Z/4WGe7qH+GeyWlx2&#10;K5CQja5E1jh9SlhJGOgu0IzbRNfE8CmOYEhmCJXOECdbdiLYtxGF+wjDN36KEz/6Y1ygw4iWeS6G&#10;j3v+9od458d/hZ/+1Q/xF3/8R/j8k4/xL/6H/x5/+kd/gPjYGASfP4u9n36MxJ0b6b7W4dq53WiN&#10;OYvmkJO4HHQaOTs3I4nur3D/elSd2Iqa07uQy1Au6LW/wMkf/wfEvPkjpBLAKXR7ebzG4s0foHrH&#10;WlxiaHnz7F60h59CT8wFDKdG6SS4vJ7pYU0RHlUV4mumXxNSo4TTnZNb0HrqS7QF7aRr2s8QbjuS&#10;P34ZMfwumfy98j6h+6R7+uL1l7Dmvffx0o9/hDdfeQn/1//u/4K1n67F3Nffo727H4UllRjp6cXI&#10;nSbcjL2Aqm2foYRus3zbB7hxcqtOqpcQ7je2fYixxIuYyInHRDGdkzyiQo0yhBuV7VPq6Jxk1Xhl&#10;DsblOTyZ0M9LwlBlPsO6m+i9cxP3rzWgvyQPY8GnMdF0Bb/6jYybhcFmBpwv76a2luq7EnkHt9ZZ&#10;ZTtdLm/KRvZ5RT44WQp0vMn79TfnZN53frfNew6/OkkpP+fkc00KJrfOhYrT7ubdNKCWgNCzagEm&#10;gctOnZH8SIGg55Qlv+CyHMfkwMy4Jzlejvs1/u5/+/+inAAK/S//M4L/6F8h5Kd/gYg1byJ644dI&#10;OLoXSRdOOK4p9AxiZL7p6G5c+HINTn/4Ek6/9SOCjI7p018SFoTRR3+L4Pf+BkHv/BQX3yKk3vox&#10;QggqWYgZQaBEffYaYgg159GV1/VuXZjCS/YXf5eO6SMkMTxJYp+srR8id8cnSGZIdfRnf4qjP/oj&#10;hNDJhPI8Z/gZJ957GV+8+y4+Xrse733wOf7qP/8J3n/zFfyP/4//O/743/8B7jVfxVBfF/JyctB/&#10;vwtd168gZ+96hkUfoI7hT8OBL1FzZCed2WdI3vQuEja8zlCS18VrPfTj/4jjP/z3iHjtL5HIz0xh&#10;XTavtZBgLf/qIzTQyV2nw7oXxNAw8iwGkkIxnp2AOYZTD2sK8UjAVJ1POOVhNCMSzce/xJ3TW3Dj&#10;+AY0HN6A7PUMWRnCZbz9Q8Lvl0j4/G2ceP91bH7/XezbtoPf4y38q3/5P+Lf/ut/hVd+9nMcO3EG&#10;Bw4dQnRENB7wO40wLOtOi8TdE/vRvHsLGratpaP7GA1716D5/D5UElgth77AeGIwxnMTINv16sZ0&#10;dFECqHG6J9mmd7wwCRN0TBOEkzw6M1SWi8Hb1zHU1oKe2gqM5KZiJuQMZq9d4X9k/9UZWJbMgLQH&#10;nV1ny+7vPdarQH3t1Cu73j7OLtt1NlQMbPzabUm922b3keNsUJk2O/We0y5L3hPWOW5JBqaW3YGt&#10;ZUt2/e9KXhiZsrfekQ2hhXZTdurs1PkhTUgnknVOot/+r/8HmovyEP7jP0Tkn/97RP7yR4hg+CVv&#10;6006ugeJZ48hPSoIcRdPIOrUQYTu+wpnPnsbZz/4Jc5x4AZzcIWueUnBFME0/GN5DOUlhH5IaEkd&#10;28M+/AVC6bLC6KzC6KgERHJ3zjx352yZIhvOvYtU2Y2A//vn7V6rL0PY/df/EQd/9p9wim7m9Ds/&#10;xvHXqF/+NUI+fwcHN36O9Z+vx7qN2/Czv/gR/jXB9G/+p3+Jn/7pn2Dfzj04um8/Qk+fw1R3F6Z7&#10;7+M+Q67Gs4dQtHkNcj55EzmfvYX0L97ntTEsff/nOE/YnnzlL7CHrunMz/8TwpmPffPHBNTfII3u&#10;SQBVTFdXvXs9rh7+Cq1Bh3QFeH98EEYY2s0wtJtnKCUT4o8JgkclGZjOT8C9sENoubALV09tRw5h&#10;G0sXGPbz/4ILP/7PCPmbP0Py+y8j+dN3sf/1X+LgJx9i79q1+OQXP8e7P/kx1rz8CnZ8tgHHN32B&#10;0nNnMZgaj/7wM+g5fwzdwbKI8yIGEmRTvGh0RJzk5+xX8NYxBO0OOoip7DjMFKdhmmHeDOEpk+Rj&#10;5RkYL0hUOI2VZenzeGMlmRgup3O604yepsvo5+fMJIRiPvIC5pqv4/u//199A8uWb8C5g9HIr83N&#10;e8veer+8p2y323Wm3m6327ztkspYCNRPJfVLtS2jJc9H2RCz5e+cPDJhnc9R0W0YLYDAkdZ76p67&#10;5HNd2NjQWVCgOtPXgMn0M0ASOe0GUCaVeaff/Nf/De2XGwilv0TUD/8IoX/9x4h8/6dI2P4REg9s&#10;QTzdUnLIWcRxMESe2IeLOzfg1FoJ6X6ucLrAQR3EgRvKMCWE8An+4KcKpzBCKkIeCNa1T7/Ux1Jk&#10;qUA0XZI8WyfzS2Y/pyi5u8cwLZYuKmHtG0gnABI3f4Stf/nvsfnP/g12//A/4shLf4azr/0QZ3/x&#10;1wiiouicQj79ABtfexlr330fb/78FfzyL/4SL//5n+OjX76E7Z98hlNbt6MsOBgdmUm4G3keLWcP&#10;4tbRXbh+ZA+qdmxB0aZPkfjRazj70g9x+Cd/guOv/BUO/uQPsfeH/xanf/HHCCOcol7/a8QRWknv&#10;/ozh3S+QzfC0lOFd494NuHViF+6dOYi+OMIpNRJTdCHy/rg5upP5klTMFyTgYREhkBOKtpgTKN+9&#10;ji7sFcS98RMkvPYjpL/9Nyj86GVUEFhVWz9Bw+4NqONvXn1oByr3b0XVod1oPH0YzXS29+hce/Td&#10;ebIiPQ0TpQWYKC/CeH4GpnJTMJWTpum4bOGSEYOrR3bg8q51GEkKxnReImaL5Nm/ZIwWxGOsSETH&#10;JBPmDO3G5AFiebawLAdDt5vQXVGKwX2b8PDMPszHBGGu/d6ycAqkpdrs4550vLffUv1NX7vfstLj&#10;/OsWLROQ81jnss8b6DNMnaS2FvVz+0h+eThxYPvgZEHJqfMHwIqkcPHU2VqubZECgWjBDUnZgZEt&#10;08dASX5ou03KCyGepL/9h/8dffdaEfnSXyHyL/8jgv4Lw5mPfqErteN3rUf8yf1IDj6N2LPyvN1e&#10;BO3ehJOfvo5T7/xM4XSW6dm3f4JgOqUQkTglnQB/WQEV+v7PeL6/ReRHLyHy45c0LyCL/YKh1Kb3&#10;1TFJmBf9yWtIoovJ2vkZ0rauwX46i01/8m8Iij/CuVd/hMh36ObWvIGUz95F+roPkf3Fx8jdtAbZ&#10;VMrGNUjc9BlStm1G+o7NKNm/HVfOyptWLuBuyGkO7NPojA5CT2woehNj0BEZhNtnj+IqnWH17s3I&#10;3fwx4te+xet9FQd/+kfY+5f/C869/KcIe/2vNLQTQMW++SMkvP1TpPH7FRGodbs+Z7i2A/cuHmZo&#10;dwpDKeEYT4vATGmG8xaUkjSF06NigqE4Hq3B+3HjxFdoOroZjbvWou7LD1C96QNUEtDVDGfrGJo1&#10;7lyP68d26J3A1uCjuC97nMeFYjAzmW6nEJNV8oKDCkyWFWG6gnnZD6okj44tCzN5aZiVrVcK0zFd&#10;kMJQM1y3C54ilKbVORFohcmEWiqmanIwXee86GCCbmq0nCKcRhjWdeekoI2h/DAh/PWFg3iQnoiH&#10;IyP4/rf/oANKB5gZeO4gM2VbgeoXHb/EsaKVHG/X+/Ju2e4rqQGO6WfXa5vbbo6z5Tuv1W6ODyTv&#10;Z/hJ6tz6ZeHkEweucU6LgbB0fUC5fb0bxvlckaaW7D5LygGSQMbAx0mNaxLYePtIm11vYCZ1C5Pi&#10;v+Yf3fjgIN0BQ7A//TcI+uv/gOg1v9AN3+I3vEf39BWS6JpizxxBxLE9hNNmnCCETjHUOff+L3Ca&#10;Yc8Z6hwBde6tH+I8HYYuL5BQjpJn5uSuXeQaee7uZVWw9KELkQWXKQw/5K0rcncu/8AmXWW+5b/8&#10;W2z98z9gv58j7tM3kcQQLnXdu8gikHIIo6LtG1G6Z7O6i5oD29FwZDcuEzTXTx7A7YvH0Uqn1xEX&#10;iR4OrJ6kaPSlJqI/I43OIw4dMRFojw3D3YhzuH56PxrpMKoOfYWsbWsQRYCefOlPsfev/hec/MV/&#10;0onxECrs1b9ANAGV8M5Pkcrvnr/+LdTs/hxNhFMLQdJ+4RD6os5gLDUCU4WEBEO7+cJUzOXGOXAq&#10;jEN39HG0Be3XNU7XD23CFZlY3/k5agmp+h2f4hJDxWuHt+IGr6kl5CTaoi6gI1YerwnHUE4q4VSA&#10;qdpyzBBOs/WVVBXmmc6xbr6qCPOlOZhjaDabn4yZgmQ8rMrHo9pCXW81T1jKlr+yHbAswpyuJpyq&#10;MzFdTjdFlzfG6x0pzaaLKkDv6QO4884vML7+TTwKPo55hvzfPHqM73/NccK/M3vAeQdfoAFp6kz9&#10;SsreeiOpNzJlTT3ty+atssnbgLKdzSKx3htuLtXX7hNI8nlPhJMMfuOSDKRM3VO5J0rPQ5kQzSeW&#10;nXrTvuB+/PpR/vUL7Y4DctoX2hz4eD/POYf/uZy8OykucPo7F05vE06EQsRrf4XEz15Byro3EfPh&#10;S4jdQkcSdNqZDBfntGcTjn/4S5zkQJUJ8bNMz7/7E5x/h/nX/xLn3vwhzjA9w0F9lucKIrRkvily&#10;jQOm2M9e0/fXRQikCDdZchAvE8R0EOfoTtb94b/Gpj/7A5x85a8R9t4vEEtgJLJP9ta1KN67GaVU&#10;xcHtOpl96fQhXD5zDFeopjMncSvoHO7FhKM9Lgr342PRTSj1EVB9mSnoz05Fb1oCuhIi0Rp9AbdC&#10;T+LK8d2o2fclcr/8GAl0bwKn4Df+Chde+3OcfeU/48Krf0b39JeIpHtSOPF7JH3wN8hmuFq+9WOG&#10;dl/g5vFdhNNh9EWfZ2gXgclscUoZhFMKZnNi8SAvhiFVHCZLkumCzuLuuT24dWQTbh3ciBuHN+Pa&#10;/g24emAjLjNMvM707vn9aA87pbtt9jKMG8plKEboyH5N07IZXV0F5urKMFtdjFnCREA4R3ckMJwv&#10;4efKXFdtER4SQrKk4RFDtv8/eX8ZXVd2p/2ife557+m3O0knqVRSFU6HU8xlu8zMzMwkS5bFzMzM&#10;zMyWTJJlMVoWWLLAUBzsTvd73jvG/fTc5z/3XtLSri3bBUn3GffDf0xca2/v0vzV88w115yPmD4s&#10;z8QDAmqyNJOAMh56QFsnSmqYymqIymmkKBN3g93Rsvhl3N2/Fg+oOifLivHxH2avb9IskOkAndXn&#10;CW36+sf10YfWZtpnFnAknlB+qmtMYlpdMfTfR6uXVKtTfYypudD6zVpKoM9r5a80CIIZMOmCbYZt&#10;daWNkDDWGdpnoDF9HzPlGUCZ62+Ej6oz/FCGOoM6MgBJH4Z6gdMf/vJXDHV3I5TWKXTJq4imMojZ&#10;tgSRtGvBG5Yg5PAOxNAihRJM4W6X1JyT6541cKX6EdVksHSLDUqJikmsnQ+v95HJ8m20dRzwMucU&#10;SkUkc0rh8ooKwRfOAS6T0F6Emzzd8+f95JrAXWsQuX+DmhhPOrELyce2IXrnKsSwXg48yLc6hlLb&#10;s6hwsECVgyWqHazQ4OmI677uaAryQUtkINqpljrjo5Ry6k+OQn86bU5aLHqTqJwi/XCTiuCKiyUq&#10;Lx1H/tmDSDi4lQptA4K2EdAb5xPKixG0aR4C19PqEsACpogNCxDF7xjNSKIKzKXaKz+7D1ftT+MW&#10;7U93gCPuRPliNCkcE5mJmJJFmWkRmEoLITSiMZEbhcGUYHQGOqDV3QI3HU+jyenUdNywP47rVFTN&#10;LufQSkB1+tmhVxZ5yl5QiaEYyYzDPaqbKUJKTmmRfcUf1ZVBHcJZVYj3Wfd+JetLqJRy+fkE1gNC&#10;5yHzj/JT8IhQer9MjkAnnNhHFJQceHC3KFltWDdImIp6mogPQTf/p3KXv/v9yCBMXb+GT/8886RO&#10;G1j6Afq4vKT60Nr1oa83108r61PTPlqY6zszJmau09frr9XXa+UvWi9hem8VxvLT2TpjzAx2M6ED&#10;zVxteihN27rpOoGHIa/66a7VoKHVmZZN62a3G2BjgJYxr+Az0888oAzX/+HP/4Hhnh6ErV2EyA2L&#10;EbtjJaLWLUDwsrfgv/JdqogFCKGVC750VsHJ9/wRuNOqeRJEHhzM7psXw3sTAUVVIU/oZFGmP2Gk&#10;9nHivSQNZH0I4SSnrISwThRKuOzbRFDFHtqI+EObaKt2I+P8AaSc3IHoXSsQy74Jh9YjlYMkz/Ko&#10;Oh4q9fBWJPOzs4/tQLntadTRAl31ckCjvyuaqYZaIn3RRkB0ygBLDENPQih6Zc/w+GC1V5LsjySH&#10;G8gCyiuuhBPtXNbJPYg/uBnhu9YigKANWvcuQqgCgza8i+D1zMt807p5ar4pku1RhHYi4ZR1eDOK&#10;+J1rLQ/jhtM5dHrb4k60H+5lxFApCRwSCacoTKSEYDIjFPeywjAY74ueEKqiQEd0+tuhzdsaLbSF&#10;zS7n0eJqgRamHT426Ap2Qk+oC+HkjNvRPoRTMIYYw0khuJscxnsRdvlJSjVNEj5i48Zp5+6xz73Y&#10;AEzEBeN+egxVG+0dwfwoO5GQSsIjfqdHVFb35egoeY2lIketFB+iupJdN+/kUHllxuM2/0dw99Qe&#10;TESH4kFv7yw4mYY28LRBaBr6NtPrTGOuvlq9vl3fz5Cf3U+FMa/BY1bo+zFMlY700Ze1OlWv+1zT&#10;PirmqjeJJ06IS5ir08cXtXePDR2gNFCYhqF+pk2zdPp2PWgMeeM2KYyZ67U+s1OJP/z5rxjhH2AY&#10;bV30tpWIpZULXfwa/N59AR7ylOz1n8Nl8wr4nz8KjxN74HNqH7wObIQP1Y0XB6knrZnHelq7DYaF&#10;l96ElCgib1FEMrdENaTWOokqoqIK5TVRBzcihkCKo51LOrJVrfxOO7OX+c2I4j3CaOdCNi5GOK+P&#10;p0qTk37LnC1Q6WqlDs4stz2FSvuzqGOdQKbJzxEtEd5oEzjRXrUTQJ2RPmpDuE4qpa5oOXWFwXIr&#10;7dxNXwdc93NApeMZZJ0WOG1ECEHrvfotBFM5hdKmhhC4YYRROJVTxIb3DGAiiGP4743bugJptIEF&#10;J3ag0uIQrvE7dQU4KTiNiq3LS8EDqpUJwmE8PRJj8X4YjvbEYJQHhqK9MBzri+E4XwInCINJobhN&#10;oPSFeaI7UMDlhO4gZ/QSTrdpAwdivNVCztHsGNzLizcsCdCOg8qIxt2EYIwmBGI8jlBi/n5aNB6m&#10;xeB9Qul9QumD3BR8kJOM9/NkaQO/Fy3ig8JkTFIxyY6Ysp+47E4wwO87QLX3iP2GTuzG6PFduBcZ&#10;ivcnJtRk+JwDkWGAgyksZvqbqzeX14e5a+dKTUPqVWhlxjRsdHl931nX6UJfr40rc3CSvFbW+kz3&#10;nyPmhJMMZnNlbeBroWyaSZ0+ZqkgLaTOWK+ufUKfzxMGuMyAyVAvqRZGy2ZMtZgB0+x7/P7P/65s&#10;XYg83uagi6OyCV32Jjxe/QVsf/tDWP7mh7B69yXYblwBixXz4Lp7HXyPbIHPgQ3wJGjUE7v1iwio&#10;RfAiVLy2LKZVW0Q4scwB7UU75L1+vtqGN2yf2Dpaut2rEc00ngoo6eh2JOxdgwQqqUQCK+PULmSd&#10;2YfsMweQwUGSwfbMI9uQT0CVEyaVVCk1BNJl94u0cza46nEJjd52uMmBfSvIDbcCXNAaLBPiPugI&#10;80G75MNlcplBgLQHuuJWsBuu0DoVXTyirGI0VVqgrHWiSgrbQoW0fQkiCNIwAjaUcApZP0+tFo/g&#10;vy1q63Kqp6VUT6uVeio7dwANdqepeOxxJ8IXI0mRGM/l4KcSmZCdCmSRY2IgRiI8MBzpibsE1Rjt&#10;3b2MSAWXsfQIjCUTPqkRuJsSjhHGMNXecFwQhqgAB5kOJ7BM5TeSHI5RWVTJ+8q9p2jbxL5NUq3d&#10;T4lUSukRlY+A6YMcQomg+ZDxAe2alN/n93pION2niprKJ+SKkwwn/zJ/pzANt9nvw4oC3CX8h/dt&#10;okWNowP4dNY7dfpBqOW1srl2rV7fpu9jvm12vb7dfH/z9VqdCpOy6bzZZ9r1ZdN7Mcx+hrFey5sD&#10;kx5YZuecDAN6dv1XGoTOJ2pLXEP+M+1aGAE1DRmmM0c+6eq1vsa81M9qU+CRf/RMu1avQUlfp5Ul&#10;fk/lNNzTi9B1C9XAi9u5CsELX4TzSz+FNcF05uffxcnf/gTnF76FC4vegvXKt+BzlHAiSDxpz+SJ&#10;nfPad+Cy6m24rp2n4OTN8KMCknkoNRe1i8AjmGTeSR2guXsNYjmwo/euRhRBEL9vA5IJobRj25Fz&#10;di+K5Uw6u7Pq0MwyRrHYOkKk4OweVDpQMSkwWSv1I2/ryym+N/0d0cyyOs03KgAdVEsCqK4YplRR&#10;HdGy+6UPWqmsmvyc1NYnebSKKVRuUfIqCVVRhDxB5PeNYkRQAYbQzgXT5gVvpLXlvymU/9aILVSY&#10;BHg87WUalV/xqb2o53eU9U79QZ4YiQkicOIMG87RWskrJHdTwjAscKIqGo3ywnhamFqcOZFJe5bF&#10;NCuGKksrxzIVxRWt4h6Bc49KaCyZMON9ZcL9HvMThOAEgTTJ8v3MODxIjTEopow4fEgIfZifxsjA&#10;R4WZ+Lggg5BKo3pKwUNau4dsvy9LHgriMUGLJ8eZy6R4P9s/ri7BKFXp0O4NGMvKwCd//DPHyNyD&#10;0HSA6getaZs+tH5P20cfj2uX76pSk3b9v0FrnxXm6p4Q5u6jwedxYNLCrHKSQaql/5WhgWj2BLoR&#10;JMaYhpXATt+uu48BOIa8Bh2tTV82l//DX/4Dw91dCFlLOG1bgXiqIf95v4XjSz/BRcLp5E+fwbFf&#10;Po/TL/8CVu+9AUeqCa9DtHW0QgpOHLQOK16Dy+o34c6B7CNQYsh6JzVBLvNPslvBjmUKTqF7ViJq&#10;/zqE0/qJMondvxGJVEbJVGPpBFAWlVMerVaRxUGUXTqBcoKqyo6KyeY0Ss7uRwntX7nVUVRZH0Wd&#10;/SlcdT6H6x6WaA5wNOxwSWUke4DLLped0YSTWDqBE1VNO8HUHCSqyQblNieRR9hl0komUcnJPFIi&#10;v5+8ThK3awV/C34/qiVRTqFbFyGY/6aQbcsRzogU+7trLTL4vYuo8ur4HRsdLdDl64RBAnEkNhh3&#10;CRCxeKPJERhJEzUUgLvhHrgX4YnJpCBMEFATqSGYzCaQCKBJQmlKlh8wr4Jgm0whsHiPcdn1IMkY&#10;AqbECEwmhGGK5fsp0XggkR5L8CTh/cxEfEgb95EEofRxUTY+Lc3Hx8XZCliPcgkngul+frKyhxOy&#10;CR3jbnYs+vn5H9SWYdT2DIb2rcdYDuH0p79wrBgGoX4wTudN63Rlrd0sDHRhrl2rk/Qz7VLWtevb&#10;9HNHkv9MO8v6OlOIfOazPmdo4DHNmyvPgpM2YM2BSaub1c844J86pgGjC9ZrQPhMTPeTdiM0tHoF&#10;Ix1otH7GesM1rJNrjJ9jyOvhZMibD4Pd++O//Sdut9xCwLI3ELZhESI3LobPO7+Bw4s/gcWvvo/j&#10;//osjv7sOzj9qx/A6q3fwVVWhFM1+RwUW7dSvfwrT+xkjsmL6kPBafsyxnJCShZmElIc6MEEVOi+&#10;1QjbswahmxchjCokat9GRFM1xe5dj6TDW5TFSiX4Mgm+gtO7UW59AjVUJbIeqdHbHk3eDrhOsFxx&#10;tkCDwzlcdTqPq45nVdykmpKnZq2+DuigiuoMJqRC3dAV5oVOQqlDHpEHOKPR1x51tIdlFw6imHDK&#10;P74Dmfs3qTkkeT0lhRYzad8aJFLVxe9eQQgtR/TOZQijwoskvCKosiJ3rUHMrnVUTptReHI3qi0O&#10;o4nKqYPfbUDgRCs2Gh+Gu4TI3ehgjKVFYTSLkMmMIHgi8CA7Bg+olu7Twk2lh+N+ThzDuByAtm2K&#10;ymmK9myKSmjSqI4mEsMxHheKSQETVdNkchQjEvepmBSYshLwPuODzAQFJwGRppo+ZvpJaS4+KslW&#10;T+40OE3mJalXWybkdRZ+p35Z+nC5DCMXT2BwP5VTdvos5WRu4GqD/fMMan3f6et17fqY877adbp2&#10;0/JnwqRND4rPhMl9Z7WZCQ08pvc0rdens3cl0IU2mD9vPA5Yan5KFxqcniq0vtp1BIikClbGMEBF&#10;azPmp+sFSBp49GWBkFanzUEZrpfV4n/69/9EX1Mj/Ba/RpWwgNaO8Jn/Auxe+AnO/vr7OPKzZ3Hi&#10;F8/h/O9+DOtXfw5n9vE8sA5+hIhMiLttXggPwkasnPcWXitbqBBGamcCgsln4yLCadn0OqfgTe8h&#10;lIorgv9njty9DtFUTvEHGIRDEgdExsldyDmxE0VMK6yOodr2LEF0Ho2yOJGAavaxwy1CoI3WTOaP&#10;2v0cGU7oIJTa2dbOtJP1si+32ps7xJ0prV6QK5q9bAmyc7hscxzVF4+gXCbazx9QW6HIliiyuDKT&#10;/670o5uRdnQTUg4SmgfXIn7/WsQQWnH71yOW3zWaqimR9jTr2A4Un96HatrORhcrtLlZo5efPSRP&#10;7WICcS8+VC0tGCNY1FM8WTVelIxHpen4sCoHH5RnEhSJeFBAWFC93JfXXnIIKKWgYginaAOkaO8E&#10;RBME3kRCuIrJZNZRMU2x/gHjIVXW+4TUB6KcspMM6qmIcCrNoWrKIaho7RjK2jHuy4JNeaLImODn&#10;y+m//WIty/MUnIaObMdoRpphNwL1mtfsQWcutEGspWogagNbUoYGEP2A1+f1daZ9Pm+dab2WV8Gy&#10;BorPtOnicW1aaPfRA800pM90P2NewUkLUyh9GUiZDcJCg9KcE+GMGXjo6o3XaVCavpap1nf6OmMf&#10;/cZ2AipDXg8iY1ndx3DdzPX8gRjy4m/PjesKTmEER4y8F0ebZv/az3DmNz9QcDpF1WT5yr/C7t0X&#10;4LLhPbhQUXgTUF5UER5USm6bFsGTqslTJsKppHy2C6jeg5fYPIIrUNY6EXpBYo2YD5NJ8T1rEb5j&#10;FZUTAUXFEsc05egOZHDA51DNFJ3aQ4CcRC0tRoM94eQuu0c6oNnbBs1ulmgloNq97NAhoQ4NsEeX&#10;nwOtlSPDGd2EUbeAiYpJ4NXKfk3OlrhG2F21O4UrDqdRR1VWYXkIhWd2I+/kDmQf20LgbEPG8W1I&#10;PbIJyYc2IHGfwGk94bQeUaKYCFBZc5XCNJ82s+z8YX7H07hqfw5tnrbo5fcYCvHEWEwA7iWE4J7M&#10;EREmap4oMw4Pi1PxQU0ePqovwkd1RfiwOg+PKmXBZBruC6RyjWASIAnQJKV6EhUl6kmUk4ITQTWV&#10;RJWVSDDFhxuezmXEE0yEEtOPMxLwUR7VU1GWsnQfFWTiA4GTKCeZFCeg1DIEglDs3TjV0wDVk+yM&#10;eefCEQyf2ouRmHB1So+2OlwLcwNW6uYayPp6c1Zruk3f72nvZ8zr+5umpmBQbfq8sZ8+nrZOi8e1&#10;mYtpOGkQ+sphJEEoKCAZy7NUk1avazeUBRhGULCsrYkSiMzAg/3EwmlzTdq1c4QBSMb7sP9M2RDa&#10;56mlBlJPMH3CEOXUdaUevu+9hNC18xG9ezX8lrwCx9d/gXNUT0f/9TmcpIKyfOVncFr0Gjx2LIfL&#10;jmXw2r9OrXXypDpyXPM2ASUKagm8jLbOZ6ssI6DNo5IK3LEUgdsWK+UUumc1QkRFsU8oFVUYI3rP&#10;OgKAMDiyTVmlXEKq8Dht3dkDqLl0ElfdbdRaokaHM7RP1mgmBNo8CSXavE5fJwWjLj8CSY5dCnBV&#10;Z8H1BBFMQbR1gS5UU4QTr7lF9dUkKow28LqLBS7bE05Wh1B0bi8Kzu1B9qmdat4rieookfCJPyBA&#10;IkAJYVkIKoop9sBmqryNyDi8ldcdRDlVRvmFY6i1OklbaY9ufq/BUB+MEiBjopoIFpkzuifzRemE&#10;DkHwsCIT71fn4n2qp0fMS3kyl1YuhyDKZqSJbQtVgJoi0GT+aUoARXUkCkpZOgJpMjGK1jAGj5Ki&#10;DU/olKVLwUeMT3JS8XEOlQ+hJMAS1aSWFFBVPciWdVjx/CxaOsa4LE2gghvKicUdAuo2/8dw1/I4&#10;RiKC8cHkfXwq1k4bWE8YoKaD1Fydvl4f+jZ9ai5MrzMtzwpzdQz92ijT6+a81+cMUyjq4zMT4mow&#10;G7dNMRdPDTABhh4axrI8pdMApeKjmX4aPLTQAKLVq1QLgYpcp4XuGtO8do/ZZflhtDpRUdr7dNqr&#10;K2z76BP86a//ifbqKvjRygUuex2hApMVb8HxlV/gzK9/iKM/fw7Hf2mwdc5L34TX3pVwYh+v/Wvg&#10;tWeV2p3AcfWbcNm4gCpKdipYqJSTHwe02Ds/eVq3fSECti+hYlqLYAGUvGsnVo9qK2z7SsRysMdx&#10;0Cs4MXKO7UThqX0opTKpsaetc76AK1aHcd1GVlMTTi6X0Opqgw5PwsmHSsnbCd0CJ0KqN8RLHdnU&#10;E+iu2jpZL8cxtXvYoJXq65aTFQFFODmfQz2BV37xMIotDyD37G6kUTkl0tbFUslF715D+7kcIVuX&#10;I2zLckRsXYnw7aupoDYg6dAW5HAAl9LOlVkcR4XFMdTZnEajzDvxu9yJ8MddKpt7yTEYT6VVIpwm&#10;CBalomQZgDzGp42TuZ4pWW+UE4eROF/cjfPGaKyPUl0T8YGYjAuiMqKNi6OdiwkxzDXRyk2KclIR&#10;gQfxEXhIi/e+NteUSyDlp+MTQumTfNo6qqePM5Kopmj10hPUhPlDsYoZsYZ1WFRO41RssmPBSC7B&#10;lB6BXlrcMXtLjEaF49HomNqU0Nzg+rxhOuDnyuvrzIVp+2fKpvXG9L8inggnbTBLKEhJaszr275U&#10;CIhMwgCWGZiYCwUPra9W1tqNdQokxvoZ+2ZsM4aq0ybLp1WSIT/dLmqJP4phBbm0f4o//8f/xs2i&#10;QvgveBH+C19EJJVC5E4qo/d+iwsv/ADHfv49HKW1O/+bnxjmlAglZ8LJYw8tHft5MO9KMLlsfI/p&#10;QngRRj47aOtY70Pl5E8L6L91IYG02rBCnMopdN8aqqdVaqeBcMJJBnz8gU1IJKBSD21G9oldKDhz&#10;AMVn9qGSAKi9eAxXrE8STmfQaHcBLR72aHOjrXOzR6eHA7pZ7vEhmPxc0RvgbjhJ199VWbxOAquD&#10;aqZdjhF3s0OzwwU0OV5QOwo0UD2VXjyCnNM7kUIbFy3v/okF3bwUAZsI1vW0pEyDNy9H+JaViNpJ&#10;5USQplLZ5Z7Zj5ILhJPlCVScP4pqKqcGfrc2L0fcJiDvxoVgjCGP/OUJ2z2ZdyJYRqmCRlIjMULL&#10;NxQbjFHCa4x1t0P43T3PYSjUBSNhHhiN8MZYGEEV5oexyCCMx4QqtTRFKE3FUlVFBeE+8w9p7RSc&#10;aOPU8oFcKqbCTHxalotPS3LwSUkuAZWBT1IT8HEabV8arWWaPA2MpW2MUyvLx3ITMJZHQObFojc5&#10;BD0nd+Oe8yWMhYfg4dDg54aTHgxPUz9XaLDRrpuzrMvr67W8aZ0WpuUvE3PdSw8nU1CZnxCXOmO9&#10;foB/rtDAMV3ml2PdDJR0bSZhgIYh1fL6tuk63kPlTfoY+pmWpd/M9YZ7zFw3fR9jvcHm/R5//s//&#10;D24U5MHvvVcQMO8FhBIwMQRJ8Nq34PTOv+LkL76Lwz95Bmd/9UO124D3vtVw2bwInrupmnYuh9tW&#10;UUtL4bROALUQ3qzzJIy8trwHX2XtFiFol2EBZqioJqon2REzlOokRF4spsKKknVP+zYhgdYuhYDK&#10;PLoduSf3ovDkHlo7qicCSsHJ+hyabM7jlqMVWp2t0epojQ4Cp8vTET2y8Zq7HVNH9MqBlwFuVFMu&#10;6PJ3Q4eXA9pp61qpuG4xbjpfJJwsUGNzAkUXDiKB3yVo/QK1FbDP2vfgvWYB3Fe+C78NixFMeMp+&#10;5aGb5MADwmkvFd6+Lcg/TXgSTMXnjqL01CFUnDiIy+dOoNXpIm77EzBRAbgXE4xxAmU8kbaOgJI1&#10;SqNUTrLfklpuQMiM0O4JnEbTYtDqcBJdrqfR72OLO74OGCJg74bQIhJMMm81zv4TUcGYjA0jnEJw&#10;X1QTbd37qYROhiwhoKWTp3PFOfi0okgtIfi0opgqKhufpCUoQH3Eax7xe92XuSsqp3sCR9lKhbby&#10;LhXcbdq6PpuzuOfugNHQADy4fRu/n+P1lS874PXXa3l93Vx99WXT0F+j9Xuaur9XCKA0SJm3dV82&#10;Hgcfre1xfYxhAMhn0+l2gYu6j4DE0G7aR/Uz1mvAMZSNP4SuTYHJqK4M/QgnKqeWygqqptcRNO9F&#10;BCx6mYPQsAjRZ+ELOPOr57H/R9/CqZ8/TzitpHJaC1cqKA+Cx33bYrhtW6oWYsopITJZ7sbrvGjr&#10;/Akv2XxOtk0JJpwETGF7VyCESkoWZIbvW6fetwvftRIRVFECJ9kWJfnwNqQzco7uQuGx3Sg7bYQT&#10;o5GAuml3Di0OFmgTa+dAG+VBWxfggW4fgoig6qWNEzD1BnkSTm7opM3q9HVBBy1eC6HU4mKDRnsL&#10;XLE9gzKrIwTTWngtfhUey2lZV78LX/47lJXbJvNiKxC8YxWV1DKEbGLd1lVIOLAVifuo7vjd8s8e&#10;QfHpwwpOVeeP47LlKYLTEgNB7rgbFYh7jPF4AiU5CuOykJIxmhaNkbQoDEYHEWCBBkilEFxs6w7y&#10;wHWLPWi1O4ZOWs4BWtEh/rtGBFDh/rgnoCOYJhKjMBUXgQexBE1KLN5Pj8dHWUn4WCxdQRY+KS9i&#10;FOKTsgJ8XJJHe0dgZSbjY9q6D5Oi8SgunHaQdjFNgEk4ZvK75cbjbm4c7lBB3aYCHePvejeMcBoY&#10;UDtXmA6yLxqfAYMRKvr6x8LDpL+W14e5ev09TMtPG3NdZ6qIzIUGJe31MqmbZeu+Ekg9BXSmQ2Cg&#10;9X/MNRpc9GWVClDMtM+E/IOlXtqlrPWbCQOwjPNMco3xu2hw+tO//y90NtQjYPEbCGP4vfM7tT1t&#10;BBWR/8o3Yf3qz3BYWbvn4LxmPvwOrIHn9mVqfZPrxvkKRq4bqJrWzWP7O6w3WDtZfOm7nfdgGryL&#10;ymOvrHOSY8qZ7pcdMeUQztUI2bYCETtXU5HQ2u3ZgCSqp/SDW5FzZCcKju9CGe1dzfnDqGdcv3jC&#10;CCdLpVDanG1p2Qzw6XSnxXNzoJ2jraO16yGwugRYPrR3TDtotyRuudniBq1djdUxZBzZAt8Vb8Ht&#10;vVfhveJttQJcJsCjdtGCUjGFbltF1bQcQVsJqS1UedtWI142u6NySjtEa3dyPwqpmMrOHkb1xdOo&#10;t6Wqc7JEPyEzTPCMyaN/UShURxJKPRFEYuVGae1koeYYrZ6qJ8AGYkJw2foEGk5txy3ro+iwPYVe&#10;ZysM8HsPh3jjbiTVWFwYJhMjcZ927gFV00OC6QNC6aNCQklAVJxHS0cwFeUbIMX8x8W0drJanMrq&#10;QyqoR7xOFm7K+qmxZFFuTHMETjGEUyz6I3wx7uWCsRjaRpON5p4mnjT4vygcJORa/fX6spbXt+tj&#10;rvq/R0zDSVf32KUEjwtlz8zUP3Xw+hmbR1CoMLSZB81M23S7utYIKUmNbTN9tLz+nlLWXv5lXn4Q&#10;BSfDPWa+i/QjnP7tP9B/6xaCVs5D+NK3EPjui/BfSlBRPQQz3Je+BouXf4KTv/4BrKisvKiC3DbR&#10;9hBCsr5JFmC6CZw2EFTMu29eCFdZkLmNymvHYgRQhYXskUlwWR2+Sk2Ii62TCCaUQqhMwnfJBPQG&#10;xDESCak0win78A7kH9mFklP7UX3uEC5bHMW1i6fQdOkMbhEurTLnRDvX4eOMTkYX/2/f5e2KHg4q&#10;mXvqo3IS9dQb6KnqO7yd0eHrSktngwbeI/fINvivegcO77wAj0WvI0y9lrIaMTtWInIrv+8Wfq+d&#10;hCjVUghDzTsRTrF7ZG5sK5IPUt2d3IeSMwdRQvUkcLpCRSbfq58gGYkNUfNME4TAhEyKMx2X+Sex&#10;djI5Tks1JrZKVoGLZWPbnYQIXOP3Lz2wAfUnduLGmf24ZXkcXQTebV8nDIX4YpS27l5EoFpKcF/m&#10;mrIJnHyCqbQAn5YzqJZ+X1HClLaumGUC62MC6yNZ6yS2j/bvfX7WA37uFO8xzu84lk5YZkbjbn48&#10;BnOiMZAYiskAb6q+KDwcufu54TRXfFVw0EPINMz1l3hc298zNNUkqQFOsojsy6ilLxDTcNNSY2gQ&#10;MUDFEPp2fZsqzwGlacioa4x1CkwajLTteI118oNIf2XrJC8/0qf445//DaMDgwilbQlf+jYC570E&#10;3wUvIUgmgqke/Dcths+at+G66EVYv/NrWrglBBCBtGkeYbQAHrKEQGLrYniq+ScCi4Dykj2edi6F&#10;/7aFCNqxxGDnCCkBVbAsJ9i7BkFUKSGy3mn3WqqndYjZs1Epp9S9m5C1fyvyDu5A8Yl9qJS1RBcE&#10;TifRZHuO1umielrX7mGPdncHdPu7optqqZsqqYdKqo/5vkAPI5y82O6BDiqqW672uGJjgaLjexBE&#10;FXjhpZ/D8pVfwHvJGwinMorcuAQxm6meNq9AFOEUuX2NApIAKpTAElsXvWs94vn9UgjP7GO7aOsO&#10;oPzcUdTZnMU1QrPNxwn9oT4Ypl0bp6q5X5SNydwUwxa6WfGYSKeFIhjGM+IgW+pOpMaotUpi/W7H&#10;haLRxw3lpwg92t7aoztwhfC7aX0K7VRlfZ7OGAr2xmiYHyaiDXNOjzIS8EFeOu1bPj6tLsWnVaX4&#10;fW0Vfl/JtCiPkYtPaPU+onL6MDMJH8gTO1pBmUSXJ4GyzGGMVlNeKL6bE4uhbCq4zChMhvpT+UXh&#10;/YlJfPoH3VICxlc10D/XfaSvsb8GIi20PrPyxtS0/m8dGnyeJqaVkzk4/V2AZQInLQyQMV+nAUhf&#10;1mK63aiCDLZNazNASLNsmp2T+FhTU6qf9DcASv7w7k/eR/SezQhd/CZCFr0B/0WvIWDde0rZhNF6&#10;hdHG+a2jynjvtwpOMt/kuuFdBSKvbYa1TZ5bZD/x95guVrbOh4rJR51ntwyBMu9EUKkV4qKeBE6M&#10;YCqmYCoVUU7qlZC965CwT+C0EVlUJrmHdyqQlIl6OnMYVyyOEU5n0eJsreac5Gmd2DpRT11URV1e&#10;zughoHoJoj4CqSfA0xBB3mhneyNVU5XlSUQTNFZv/BonX/gZLF77FTz5bw5btxhRG5YimpCOJYRi&#10;CKUopgpOtHcKTswLROMPbKG924QMfr/C0wdRaXUSlwnNG/xe7fwuA+F+uEvlNJkWh/crS/B+bSmm&#10;CjMNMBI4UT2Ny1qjvFRMEWBThIxYtf7IQNykcqqxPo3cXStRKoA6sQvXzh1GM793l+sl9HvT4vm7&#10;YSw8ABORBFRCJN7PScVHVEyf1Fbg09pK/L6+hnAqp2qiiiqmvVNLCtLVk7xHhOSjZNo6WcCpVB0t&#10;Ha3mXbGZWdEYFjgx7oUTTsnx+PCR4aRfc4Pr7zHo9QAy/TytTd+u8sayVqflv0yYQudJEDLXX8ag&#10;vu4f1FM5DmTtCZ0Ggi8dc0BHC/1rJ6qsoDCTnwHKTJs+nSum+ylFNdNX6meApvUXMElZA9XM3JNh&#10;wSevkTVfjMRTBxG08DWE0NoJnPypLARMsXI89m7CadVrcF32omESnLbOg+pIDjeQF3+VWmJ4bDbU&#10;exFM3juXwXeXvFu3FEE7V6ondtopLLLOKWTvaioqworqLHzHGvWYPnrnGsTvXq+ehqXv26rgVHL2&#10;gFqFXXXuCOotT6DR7qxaqyRwEqvWKZPeAiaxdQRTtxfh5OOuANVLKPUE+qDbzxOtHk5UNpbIpdpx&#10;W/w6Tr34c5x6+Rc4/eov4LLgNYSufg+RhFPUphUKTApOYu2oohScmJcTX8IIp0gqvFixdvu3If/U&#10;AVRQ0V2VyXb5LvzcgehAjMSHYpyD/wEVy6OqIjwozcFEbhIVU6yydWOExL3sJKWYJoxP43po227S&#10;qtbz31d0fBeyCfbSAxtRe2wnrp09hFs2ZwwWT+aggn2ooPwxSTg9lCUChTn4uKwYn1A5fXq5Cp/W&#10;VOAPVWW0eiVUVbn4iArug/x0PCIwH1A1ia27L4s55Uki83K+3Uh2LIYzaS+zWI4Owlh2hmFTtq9o&#10;gJuGHhzTeTN1kmoxV71paPf4qkIPGwUaXXmueFK/f/j0kz/h02k4/UmlhoH85cMUQLNCg5ekWp6h&#10;wUQL0zpzfcyFdk+V191bWTajMtLaDHkNTto9DO1S98d//1/I83BA4MKXELZyHkJWvKvWIMnhlnEH&#10;1yN67woEbXwdXmtehSdVkuwd7kaV5Ew15b55kcrLmXJeBJccFeXFQeW9a4VSTwIn2cspcBsV1M4V&#10;6gADAZQ8qZM1RCHbVlKN0NbRQkXvWIt42qbkPZuQtncLco/uQfEZwonKoeIs4cTBeV3B6SLa3O0M&#10;801UEbJcQBZdikrqpi3q9XWjrfNEH//v30t70uHmiJtOl1BteQyRm5bSnv4O51/9Fc4QTkdp7ezn&#10;vYLAlfMRvm4RojYuReTm5QzaPCqnsM0E64ZlCJADIFgXIvNR2+UIq02I3bVBqady2i55OfmWnws6&#10;g70wEB+G4SR5EiY7DsSp11bUY3tZMpAuFiqOEa/2fhoV+xcXghE5ey4+HN1RAbjp74IKq+PI3LUa&#10;OfzNSvZtRPWRHVRQBBQBLYAaIASHQ/wwFh2K+ylUaDlp+Kg4D59UUzFdrsanVE+fipJi+eNSw6T4&#10;+wWZhBItXVI0HtJO3k+LwSQhei8xTB2uOZwVgyGCaYAxJK/eVJXjkznmm74MAL7otXrwmMvr6/6r&#10;Y9qpmIS+j0E56eKrnn/SADANC61NByTTmAGEIfR1c7Wbq9dipo0/iAKQ/BD6Ng1EekjNhJz6ezkt&#10;EQFLX0fkmoWIWL8QUaKaDqyj1VrFlApix3wqHdq4rUvhtOZNuG2cr+aWXNYbUk+xd2LpCCdPwsiH&#10;cPKTOaftS+BHaGlgCqJdCZCFjvKYfssyhO0Q22iY24khmOI44JP2bkbmkV3IO7EPRVQm5WcPo9Li&#10;KOppd67T1jU7WaPV1d4wIe7lhC4qKFk2IE/oZAK8n4DopwpRyinUDy3sd8XuPPKoQALWLIDzkjdh&#10;O+8lWL72a5ymrTvP1Hfp2wheMZ/qaQnC1i4mlGQCfBUidhkmxf03UgUyvNcvgS/Dn+3BbI+jiiqg&#10;qqlxtMDNACd0hvugn5AZTI3FXaqUu1RPsm2KqCW1jQohNcBye6iHeu9vINxbzU+NUUWN5afiTnI4&#10;OsK8ccXtEnIIpJTNi5FL5Vm4Zx0qj25XCqrZioBytcNtwngkQt7hi8CDTNlcjvZN7J0oJoEUVdQn&#10;FUWEU74C1weFWXiUmWhQTsaQl4vvqddsInCXgBrKjsEdmRRPDsO4Okxz7i16/95hDj7mYPTfAVDm&#10;wCRjTeWN6cxSgse8svJUYQIbbeBr8aSnewY4zL5mBh6mkJnJP6ndEPq8vk6rlx9GH/Lj8B7G/B//&#10;7T/Q3XgdoRuolqhmZGeCqH1UB7tXIop2LHLrewjfOg9hsoyAAHJf/y48qJa8CB6ZHPeiKpLJcFkV&#10;7iWrx6mu1HICpn4sy1on2TYlcDutHaEUKAsbt9DiycZ2WwxqJFImxAmnBKqmlIPbkH5IJpx3q9dY&#10;Sk7uRxUVw2Wrk4TTeTS72qhV4u0Ek1g7mQjvkqd0QV7oC/ZWYOpjdPt5KJvV7GGHGlovWaIQws+T&#10;hZYey9+B05I3YPfeq7B6+wXYz5cTfvnvZLtsWSxWzpcAsqWKtFn2DlzX8d/J7+xLiPqw3osKy8uo&#10;phKooorkaaK3HVpCPNAdF4peAqo/PoJqKAp3EuVwA6ZUSjd8nJDNf1/+oS244WKFPiqlsZxE3K8q&#10;wHhhKkaorvppC9tCfVB16QySt61AyqaFVFArUbxfFNROXCWgWu3PoY/KcUhWkMeEYCo1Do9y0/FB&#10;QTY+Lqe9qyjGxwImwuojZetyCadsPMpKoXqKUZvTyXt5Mu8kSxnU0gYFp2gMMvrTIzHZ0oLfmzmG&#10;/L8qzIHpaWD1XxHa//gNYkEHJYbWx7BCnCHpl40nAUhCYPA0dVr904b5/vIj6NtN+8jnSDpbKRnC&#10;eO1H/MEI7vHRe4g9tJ22ZoHaaC1y+zJEbJVV0csQvuFtBK15jepnqdoz3F22TTHOLXmxnyf7yRFR&#10;3lRI3tsXq3VQ3jIhzvv4Elp+hJc/00BeK/NMgVsJKEYQLV0wU7F2opyiCag4WetEGyPriLKO7UG+&#10;PK4/LXA6hjoqp2u253BTVoe72Sk4dclrKlRN3bJ8QFRTCJVLWACDli7YB+2+Lrhmb4HS84fUEoDo&#10;vRsRsp1KaAO/3/pFaiW4+6p5cFjyFtXUq3Bf/jb8CB83th159RfY+q/PY8tPv489v/0pjr/xW5x5&#10;9yU4rJpvANVWxiZZcrFKnadX4XAeDT4OaA73RVuYD9r4Xdqo3DrC/Zh6o44wKr5wlPbyBNr4vYao&#10;rkZzkzFRko37NcV4UFWIibwUjNBu9cUEocnLEfnHdiFu/XvI2LJEqaeyQ1tRd2Y/blgdQ6fLRQwE&#10;uKv1TxOy7ikjAY/kqVwJlVJ5ET6icvq4uhQfMv8hbd0HBNSjrFQ8kp0MaC2naDvlJWJ5KfluGpVd&#10;WiSGMwmnzCj0pkdgsq/nK12A+WXj7wkeTe2Ya3tcaPDRQCRjTbuPKaD+Qdk444m+ejD8LUKDxONC&#10;A8d03qTeXJheq4eQUkDGdtP7GOafZiiuQclQpw/+WH/4M7Jol4JXvoZogieagyGSUImUp3Ub58F/&#10;+cvq4AIDnAxzTp6iktQizIWqTuaYZPmA107CiarKh20+vJc6mYWgCqCSCiDIAqkGZGFjANWHvBoi&#10;6ilsy0rEEE7ytC5+9wakHNiGLIKpgGAq4WCsJFzqrE/hqsMF3JRFmM42aHe1Va+udHo4otvXVS0b&#10;6GMo5URF0UMl1coBfvnSafU6TOKhbWolegQHeQAB5EHIuDG8Ny2D23ICatFbsKSKOvXKz3H4Nz/G&#10;gV8zfvMTHHnp5zj97ss4/sqvcPjFf8XJ138Ny2Wvw4HQcNsoa7lkK5XNyJZ37ZwvoM7PCQ2B7mgg&#10;MG8EeqApzAs3aeOuBbmgPSUcnVRRPbR2dzLjMUooTTRU4n5dGR7WleN+QSbG89MwREvYTRV4xfkS&#10;0mUN2Nr5yKZ6Kti3HhW0pw0Wh3CL6qnXyx6DId5KPQloHtC2vZ+fycjCh6UF+JDq6QPC6gOBU2EO&#10;HmYk4WEC+6XFGnY4UBPiVE6ylEDglEVblxmJ3jTC6XafOnRVG3j/VaGH0n8XZaSFBhrTsgKRrmwu&#10;Zi/C1OWfpv7JMRsMWsyAY3adWMPpeoGlvqz1MaZzhWm7vqzuMw0uDUpzpxrFpfz7P/8VDTkZCF77&#10;LmI2094xogiSKHm6tn4eAla8TriIIlpBVTFveq5JJsRlMabXlgXwETBROXntWqnsn3rxl0Dy2bJQ&#10;vcoi+zoFUjn5E05+HNT+GwgsgkFeDwmjtYvZQ1tHZZO4dzNSD29H5ok9yDuxW23PW8GotTyOKzbn&#10;0WhrgRZHS7S52KDDXbYpIZxc7dHr547+UF/0RwSgjyGW7iYtYKXVCaTzXilUIfGESCQBJcrNj+on&#10;jIrHl3D0XDkfHmsXwoWpC4Flv+wtXKTVO//O72BHS2e3Zj4s3/0dnJl33rBIQcl94xKmtIK0aLG8&#10;f/LZA8i1PYNiZ0uUu15Ejac1rgQ5oyU5BJ0ZkehIiUBvYToGqJAGynIwWJqD0SuVGG++jqkb9XhQ&#10;X4kpqpzJItZnp6CfiqiZlrX03DHE83dK3rgQeXvWoOTwVtTy97hhfYL/fmvcJgiHCWNZ9DmVEksF&#10;lYhH2Wlqjun9Ilo5mWuionq/MBOPclLUqvL7GbGY0p7W8TrZ63yEVm6EcBrMCEdfWhjudbR8Zo3T&#10;/7+EHjKmbU8K/bgyByitXTfn9HdY02SMaVDo6yRVQDIBiq6vVmcas9se008HvBkQmfbT4KQP/mD8&#10;fW53dSFyz1rEanDavkKpp+C17yBw3bvqRV45bcV1A+G0zrAIU+acZJsU313LaesWwVOs3u5VCk5i&#10;6fy3a2fYLVdwCiCYBE6+HNjehIE/B52op7DtqxEla4gIp6R9m5F2ZCcyj+9SezsVEVAVZ/ai5txh&#10;XLU+gyY7wsn5ItoIHrUrgbczer1d0OdLOAV543Z4AHpDfdBB63TdyQr5vC6V95PjzOMPbkXM4Z0I&#10;kl0GqMziCDwfgsZrHdUdP9uDVi2Q9i+EsPHctQb+/PyoSyfhs3cDAvdT1dmcQOiJXYhkfbrNSWQ7&#10;nEHquX0oomKq9nJAycUTqHa3QqXzeVz2scUt2qOmlCB0FSbhTm0RblfkY+hyBUYaL2Ps1lWMXanG&#10;vWu1mGpvxoPmq5ioLcNEaS7G89IxlJ6I3oQY1DtcRObB7YheuwBZO1ej8MAmVPI7yPuGt1ws0U31&#10;NODvpt7VuxcXqqBzn7btYZactpKOB3lpeEAoPchJUqmcTTeZZnh9ZdrWJYUTToblBIOpoehPDcHd&#10;pobPbDT33yX+XgrqaeGkAUeFrizjy/QeWtvffRGmAGDOvMBDysa81m6YGzKUv5oQAJmCyVA3Mwdl&#10;gJT8cJKXrVjHx8eRdOaAglMsoRRNCxdGCAVTKQURQjKH5Ml69boKlZNYO/fNC9Q7dr47lyvlJPNN&#10;opxkQlydwkKYSSg47SScCDx/AsBnw2J4CxA2LSUoViBUVmUTULL6OmnfFiQTEJmESd7RnSg+tQcV&#10;pwin84fRcPE0bticQ7P9BbQ5XkQH1ZNYO7WEQJRTgDyt80FPMC2dpwMqqJpSD+1Ayn7DC7txzEdx&#10;oPutX4oE3ifi7GG4rnoHAQRP8Im98DuyHcG0gCme9gjmZ+aH+yAn2AORFkeQG+CMWEIy1uIgioLc&#10;UMZyiTuhFOqOa1F+uB7qicvul3At3AtXgl3RnpuAzuJUdJWmo7siE3fqSjBICzfach1jbY0YuVGH&#10;ezevUD1VY6qrDY/6uzDVUKXgdJdAGa0oxkBGMm75e6CCUE7YuR6xGxchb/96lB7chJqTe3Cd4Gx1&#10;siSYXTAY5ovRWNmmJUJtiXI/I54wSsV9FcmEUiKmWDfJNsP+5FGYkKd18q4fbdyIqCdZTpAWjtsE&#10;1DCtpuFNgr+flfovtW1GaOjVjpbqQw+fWfVSlnpd+3Q/k7LEY+H0VYcGAtO66bykSt3ooTE79NcZ&#10;ADJzD30/LQywkZiB0ew605hRS9Opsqe/x9SDR8i8dBaRa+cr5RS5bgHCCaEQgilgm2witwTu8rSO&#10;ZVFGaoX41oWQLVJ8qJxkzslbwCSg2rFMHS/us1nU0zJCiepJwESb50+76LdxKfyUrSOcNi9Xb/3L&#10;6yLyaF49sSOcMqhy8o/tRAlhUXHuiHqFRcHJ+iyaae3aHKzQ4XQJXWLtPBzR60X1FOSlXv6VdVDX&#10;HM8j/cguxGxbSzDJseYbkEC1FLZ7I0G5HilOF5HibA3H5W8h8uwhhJ85DP/DOxB8+iDyIvyRRbtU&#10;m5WATF8H5AW5oiErHjFHtyHb7QIaac/qIn1xJdYPNzNjcDXEFVcJrAZ/Z9yIC8DN1Ai0FyajMy8J&#10;vRV56K2iYmqsxmjrdYwSTOPdrbh78yqGCICpzhbc7+vCg94OPGi7iYmyfEzUlGK8oQYjZQVoD/Gh&#10;erJEgcVJ/jd5D8n8PfMPbETZ0e2oo5VssjmNDg879drOULgfxhLCME5FNJEmx0wlYpxAkvyUTIIb&#10;oSSbzU0yP878eGokxggneVo3khVLxRaFOxkRuFOaiY/e/5Bj56sHxlNB6L8AVAokjymbi+k+TLW8&#10;pHOGsd3wtO5pwaQpG2N8kUl0Axye3KaBRKszl9fXmbvOEASMgou0mb9WA5McaCD9P/zoE2PZeL0E&#10;6x4xLQ70UlCKIVQi181XxyMFET4CJ9llQO1IIJPhtHSeVEzetHpq7yZCSYDku3slvNlHnuZ5E3A+&#10;clilWlKwVJ3+68vUbwv70dbJfkkSMjEeslXe+l+F6O1rEUdwJBNMGQe3IPeY2DoDnGo4EBusjuMG&#10;wSRwkp0J2qmcOj2daG2c0ePrqsDU6eWk9mwqPn8E8VRhiYd3IfnkYYRtXY04WsTQ/dsQeWwPwnjf&#10;LH8Xft+1CKKairU5i2AqtfALJ5AT6ovLtESN5fnI9nZALdXFZdqg5LP7URbogqaidDTlxKOtJAtX&#10;Ah1xI8oLjYRVHUHWEOmDawmBaKOV667MoXLKRn9dKcbar+NeZxPGCKixthuMm+gtysI9KqkHQ/0Y&#10;v9mA++1NuN98Hfdv1GP8ciUett5Ef3wUbhE8lwngVEI7asNCZOxdg6JDW1BNdddw4Qia7c7zN3DC&#10;ABXjcHSQOv1lPFkWgRJOaXGYIJjGZRKc/wZRVQpO6XJeXgzupUUZTojJjFZP64YyCKd0qqf8ZHzw&#10;4AE++RtbOwGVBqu/lXISGJir14dA4zN1T7hOA8102UxeUi1U2dj+D/KkTj+4P1eYwskMrDQATJcl&#10;lX4CByM0ZrXrwPHFQ6d6psGj1Uvo+2pwmt1/GkrT9Z/iA/5h1KUlIpz/dxY4yTHcoZsWKjgFE0IB&#10;MtFNeyaT4J4yCU4A+dC+edLayeJLH3llZc9KtSmdF69TsXGhApMf1ZKoKL9t8vh9MXw5wPw2UTlt&#10;XqYmxtWkuMBpxzrE7lxHpbMJabRaucflJJZ9aiFm3cVTuMK4QYjcpK1rETg5XzJMiqvlBG7qNZY2&#10;WrLKS6cRTwUWQ9Dl2FsSKkcRQBsZQysUxnuG0DL67l6PVCqOiLPH4E/bF3XhGEJO7kb0xeNI87JH&#10;Q1EmGgoycDk9AfUZCahNCEcpYdZUlIFrtEN1kd7orivHZX97NNEKXSGcqtwscSXKB3UhbmhOj0RH&#10;cTpaqZ56agtxt+M6bl8uw+DVWgw31uP+YD9u15Zi+Fo1Ho0O4n5POx50tODR7R5M0O7dJ7Smmhsx&#10;IJPjuSloiQlBue15JPHflErllCsnDvPfUku7e8P2DNoI5B4fAircV+0TNSaT3QSTghMV4Ljsfinz&#10;TfICMtOJdDm4Mwr3+D3H5GhzmXPKjDI8saNy6id8H8lx5HICi3FAfd4wBxt93Vww+qpgpYfF543H&#10;XasHjQab6TpdKiFjS6vTt+tWiH8Fto6D3bROAPCZshFiGiD07ab1+tQ0//RhChxDveFe8uNJXl8n&#10;+RkwGRZj/l4dTX6zsgzhshiTikf2dAqjGpJ9xcOZBu5cBY9ty9SkuCfbvamIfGU1uDyRk0WXu2Xe&#10;SYIqinVylp3PZrYxvAkmX5kIl7VBGxfBm+rMm6kfbZ1hO1xRTysRQUDJYkyZGE+lcso6tA2Fx/ei&#10;7NRB1FgcxZULVE4EVDMHaQuh02pnqeAkezrJeqc2b0dcdrZCOvtHbpXdDtai2McFieeOI4D3jzpz&#10;CIH7NsJ752oFp3jHC4jjvWKsTyPs7BHE8N4x1icUoGpzUtBAKNSkx+N6fjoup8SgpSIfTQVpqKJC&#10;qqHVu0OANHFQC4DqQzxQ6+fIciwaogJQ7UPFFeCEjpJsdJRnY7j9BuFUiju0coNXKjA1fBtjHTcx&#10;2tyAqb52THTewiTLD3racL+rlSlh1dmKO1nJGCrOwUBJLprC/VFkfQrZFocJqPXIO7YNZaf3qi1l&#10;Gm3PGu2dG+4IoOJCMKoARXXE7yRwktdo5FCDiWx5rYZ1ElRPshunLCUYMSonWevUR0g9GL37lT+x&#10;MwcnSZ8GSI9r0+JxauZpw9w1Wt10qtUbU61N32+6rM8b2ww7YT4FmOZcTmBGLZkLbeDr8/o6fRjg&#10;8Nm2ueqeLqSvBil9vaFsgJP2GZI3gEmV1Y/G//B//Av62tsQSThEycm2BE8k1ZLsKx6hJrRXwmvH&#10;CvXCrzeVkCgnbwJMTvf1270CAXsNlk7afLavUHNOvrRwPrR3nrKFL1NfQk09qaNy8qYy8yWYfNfS&#10;Nsqap03y1M7wEnD8HqqDQ5uReWAL8g7vQBktWPWZg2igVVNzTnZUTgRTGxWU7IbZ7u2EFkYdwZRx&#10;4SQSTh5AhLynZ0WL5uGA8H1bEXl0F6LPH0Pw4Z1wo41McbmEMqqh8NMHEWdzDrG0inF2FkjiPfJC&#10;PFGblYiKxFBUp0TheiHVEgd1U3E2GgsyUU9lcj05Aj20a220eC35qaj2tkMtLV9zbioaeW0jr6un&#10;0roa4Yn2skzcbqqlemrE7boSjNy8jLHuWxjtaMZ46w1MMJVJ8ruNtbjf246Ht7sJp1Z8eHcQozXl&#10;uE1bdu/6ZfQRUk0JkSj3dED66X1IP7Gd6pK/z5n9qL94As2EbRdt6O0wHwwSTnf571MHKzDUgQai&#10;mhiTWXGYyk/CBNXReKbAi7aOITsTDFFFDRFS/Yz7Q3e+0rVOeriY5k1Da9O36+seF3pgzBUaKMzV&#10;6VN9v7nK+niaNonPN+fE0Ab100LJNAyDn3ktNdZN15spm9ab9jVtm4GQKYhm4rPXaPVaXrtW+hkV&#10;FNsmpx4g4fxRhMqcE2EUuZ1qhrAJJ2jkaZscBeVByCgAUVH5EEb+u1fCfw9VEdt9CCp5/86bcDPA&#10;yDDPJPbOayNhRDj5rCeY1lI5rWeZ9b4sy1M7f4IqaKOsSpfdCdYheZ8ccrlFrZIuI1iqTx9AA5XT&#10;NdoveVrX6nQJ7a52aGW00MrVECrJ544g6ugeJFme4L/jMPL93ZBofQZRR3YhkveJYn2MwwVEEFp5&#10;Yd4oig1B8JkjSHG3Y9gg3sEC6V4OKCZ8rhakoDg6ELVUFbVUH/XJ4bicFIGbxVloLsrCrQJattJM&#10;9DZUoD7aHw20dbVUU9cItLbCdHQSJDdTY6moXNGYGKys3WBTPQZp4+51NRNSZbjbKkCqx3h7E+4J&#10;qKiuJjpv0tp1YLKbFu9OH8ZbmjBcno/R+moM1pSipyQfbTlpqI8MRLmvM1JP7Ea2AtQBXHO5yN/C&#10;Bl2EYn+En9qjXI5FlydyE3LyC2MyNwFTVHqTOVRQhNM9wuge1dIYwXRX5p1YHqTVu826+wP9T/UK&#10;y5PAobWb62euTfL6MG1/2tAD4TOKypiatmv1Wl9Vp4u56szVa22z8sbyrEWYTwwZvAKlaYVh0v45&#10;Qn+9AQIaHGbaTOvmCvPt5sA0U2d6fwOUNKBpob/uU8MBivy/ZHVqIvwIj/DtqwglqpkttHUETQBB&#10;5EEoaZZOXlcRWydwEuUkk+E+AjC1KJMA4zVy4q+3gGkD65iXeSdRTV4S6xcoUPnJ5PimxQpOwYRU&#10;5PbVSNi7ASm0X1lHtitbV07VVEPV1GB1GtcsT6KRwGl2tkYLLV0zwVTn44Q0ewtEHt+DiKO7Ece+&#10;pRH+KAh0RxiVUjRBFW1xhNbtMJJ5jcApN9wPGUGeSPVyRCrr8oI9kU71lUxFlep6EcURPiiL9kN9&#10;diKu5qXgMgd4XWI4eq7W4GpyJCoC3XCNVqijqoA2zh9XY/xxPdwb14Ld0Un710uV1ZWdhJ7CVFyP&#10;8iaYanHnWhUtXSUGr9egk1bxLqE0duuaWox593otJgite1RXU720dUN9uN/fjXstjbh36wbuXq1l&#10;30bcqa9ATyltHpVUc146v4cH8uzPIPPIFpSc2Ysrdqdxy+OSOsfvDqEp782JMhoXK0cwCZwmCaUp&#10;OVRTwUmUk+yWEIERgmmEUBJrN8CYut37N3m/7nHA0QNJXzbX1zQ0COhh8Jk++ryxj76/aZ250F+v&#10;L6s6M/VaWV/3OeEkwcEscDLWKbtnBNZn+89AQJ9qeX29vvykPlqduXpDmAOMVj8zl6TPyw8200+r&#10;N4mPPoHs3zM6cle9Mxaw5j2ECDAIkVCCxZew8dq5isqIlk7gJE/gCCdfmQjfKanYuhXwIGhEKakj&#10;yuU6wsxz3QLCyJD32WSwdHIasBy86SfzUSwHCgh3iq1bh9hda5Eik75UBUUn9qDi7EHUUvU00LJd&#10;o61rcr2EZsZNqpzKAFfkB3kg29uRYNqJeMtjSHe1QTZVRYb7Jfjt2og8Qij42A4EEl5pPlRTbjYo&#10;iA5AktgjXxckOVoh08eZiikQJXFhhJMNUmiRKuPDcK0oG9cLMlCbEqkmw1srC1Hh64oyTzvczElG&#10;E+1eY3QwGkM90REViJsE3EB1MXryUjFAxdOdHo8bga7oqynCIC3dMEHUUZCKnuIMTPa1Y7iqECPV&#10;jPpy9RRvvK9DPdl7ONyHRyMDGKivRH9tKca72wiLHkz0dqKrNAuDjZfRf62OIMxDE9VdluVhpB/d&#10;itJz+3HF5gTaPC/hdoQX1VOIUkaTVEtT+cmEUgLui3IirCbl3DqCSSbF76YSTlROEsOZUbidFoGp&#10;/r89nMzl9WGu7kmhh4AqG+u0elNQPK7PZ+Ix/UzvM11nUpb4fHCS4ODVg2h6OYE5QJkDli4EBPq8&#10;udC3Pa7v7HoNPLPhZLhe8hpwpH2mj+Ee2rWfDcMSA3mV5d9RkRAD+3dfhOfiVxFAOAWK/SJABE6G&#10;DeaogOTFXuOmcvKkzmfHCsMOBYSNmghnP0ll6YCoJPe182nx2H8rr1XwWqT2exJI+Sk4LVWHHUQS&#10;ULF71yPtMC3dyV0opWqqpGW5fOEorsrLvzbncJNgukbAlPg4oiwmmArJDam0dXHsU0gFlB/ijWTC&#10;JfbiSeQEeqEwKgDuYlGpmPIJkgyqjfxIP8S7WCPWzgIZVE+lhFKGt52aZ8phe6LNKRQGOaMhLw3N&#10;lcUoJLyuE0bN+Zko4jUl/B6NKTFoTo5GO9XmDSq4ntgwdEQzQnzRExWOjoRodCbFoSXcH93y1K2A&#10;NjA/C51p8egmvIYuV+KOpEWZGG26gtGWaxhpo5qitbvXdRP3h/pxh0qtoyQHfZfLca+nHRME1F32&#10;6anKw+TtLty+WoUmqp9rmfFIJ5gyD25A5YUDaHI5h95gJ4wkBCr4TObF435JGu4XpeJ+rsBJntrF&#10;GeBEeMle4vLETmKYIXAyvPz71cJJDyPTdK420/xcMRcMVP4x/UyvMVc3XTbT92lCrtdCyl8ATsbQ&#10;l83l54jZIJg7r6/7KsNwXz2UtM/hDzILXPzB1Lonre9MvVoR/Ie/4HJ+LlzXLYbNu7+BD+HhT/h4&#10;UBm5UUHJcVAy+e0rL/vKgsvt8voK4bR1uVJOPmoi3AAp382EE6/3WE84idWTdpZ9NsyHP62hP+Gk&#10;XgjmNaHbliNWjgM/sB7ZJ3eqgzXLzx9CzcXjtCuEgas1B5016j1s1WP9K1lJqI4LRqrDWTW/lOlu&#10;g2IqooLIQGQQJimutiii+klwuQjPfRuQHeqLnMgA5MeEII/94mnfogmZLH93FEQFoZigy6edK2RE&#10;n96DpIsnUBLui2sFOSjx90EpFdPlmEjkWp5H4ZmTKLc4i7Kjh1BnZ0dYuuDaJWs0e3ijxcsTnYFB&#10;jGB0h0WgOyoK3Qnx6ElJRk96KnrT0tCdmIi+rHR0x0VioDgPQ1dq0F1KK0hlNkxICaAm7/Ri+NZV&#10;3MzlNVeq0VFTigFC7E7zVfQTSuNUXvd6O9BGJdVVV4GKMB/kWR5B8antuGZ7DN1+NhiM8cF4VjRV&#10;ExWTwKkgBfcJJnUcuTyty4rFvUzZCM+w1kleYxmmFRxgOnW7T1l9w0rxryY0CD0JQPr85wlTKJgN&#10;Xb+nvU7f52k/R/Uzvc5Y/vxwkngKCH0mpsFgSLW8Puaq/+KhgUUL0zZJ9bCSmIHQ7L4zbfLDSSq7&#10;IHa2tsH/1H44rn4b/vvWwXmTvOwqq8SXKpUk6kltMkfVI3ZP5qM82SapL8Ej26X4SnndfBVi52Qi&#10;XD2p27AAQduXEExLCaglCCLcwqjM4qmYUo9sQd75fSi1Oowqm+NocD6Pa04WaKI9aooNQm1iBC6n&#10;x6Ka+frMBGTTwqQ5X6CVc0IRoZPuR4sWF4GcUB9khXghwuY0wqxPoDgxEsle9kgLJowSwpHi44JY&#10;B0ukeDkh088TWQFeat4pj9dEnjqEiGMHkGZ/EXk+nij09kLy8WPIuWCBvIvWyD19BqUnT6P40BEU&#10;7OJ3PXwClYy6s9aEqBfafAPQHRyCjqAwdMcmojMymrYvBh2EVU9ULPri49GXSAUVR3XFaEuKwXVC&#10;syUnCX31ZRjpaMIQFVJHZT5u0U52UmX1XruMZpmQL8zEAKHVf6MGd5iOdDRjuK2R5QZUB3uh7Nwe&#10;qsxD6PS5iMFYXyqjSKqlePWE7n5eslJOE6Kc5Gkd7d09AkrWOo1SgalJcZkQT6etGxA4fbmlBKaQ&#10;kbIW+nZ93RcNDQL6MG3Tl03bvqowfV1F/3la3ReD01OEDOrpVGBmHOhanRb6smmbPkzv+fShgUVf&#10;J3AxrZsBkOHH0cqGOn2odv6IMkE+ef8hkgNc4LDmHfjvXQcXQsSdgHLdIMdC0erJ9ii0abII05sK&#10;SlST2DoPhjq+fNMi9bTOc+MieNLW+cgTOlmKwJAtWGQbFfVCMMEWRPUVsX894g9tRNqxzSi6SMXk&#10;cBoNjqdwM8ABrWEeuMG4HB9KxZSA6vgQ1HMwXclPRZ6vPcoIpcJIX5SnRiObtq40OQaZQR5I9nGC&#10;/7lDSCPYCuPDCStPpPo7Iz3UG/GeznDftwX+p48i2skOkRfOIPDQXv6bNiP8+GEE791NaG5H4vlz&#10;iDt2DHFHjyHl2AlkHj6KjAOHkXvsJAoPH2McR9HhU6g4eQ6XLS6h0cEd7etVxwYAAP/0SURBVP5B&#10;6AoKQatfINpCotAWGoXWAFo+r0D0hUfiTlwshuLicDsqEu1+frji4oSCcydR7GiF9uJMKqFStNJO&#10;NvLfdyUrHo1l+WihcupsqMANAqargbC6Xoe2qkL2LcNYXwdGOltwOToEpRcO4uqlQ+ginIbi/Ain&#10;CNzPiVVwMsw7JaqJ8Rk4xajDNWW73rvMi60byIrD/ZFBfDLHAQefN0whNAtEkjdX/xShlIgW/NtV&#10;ddrfsUmYtk3fQ1f3pPi8/fUxfS3TvwmcZLDrJ861E1A+08eY6vNztenLXzwENPq8HjxaWWvX182A&#10;aXb8HhOTUwi3PQXnDfPgt2cN3Gnr3GnN3Agm2TJFLbwkYHwJFnlS58V2L4JJhVg7gkkmwD3XSyyA&#10;D6/zZ50f+6t37niNhOySGbJrFSL3rUXy0S3IPrUDpYRTvct5NNOadMf6oTfaDw2BTlRNhFNGLBoy&#10;4tBUko2GrEQ0VRSgmnWFMQEoS4lGbpgvCmJDkUkQhVw8hjDas7QAD2RSSRUnRSP80mlE2lsh6Pwp&#10;WC2eB/s1q+C6bRtCjxxF+MH98Fu5CkEbNiCEdT4r+B3Xrkbops2I2L4dCfv3I+PIMaQfPIpspnmH&#10;j6DsNKFkbYsrNg647uiCFk9v9IRHoCssHK1BQbhO1VXnaIuasydx9aIFbjnZos3BBm3+nrhJKyYT&#10;7DGWJ3B25XuwWLUE4RdOIcLyNPxOHkRNchTCbS6gKj0BTQRUAy1eW3UReq7Vop/2TgB1qygTY73t&#10;tHvXUUsw17ta4Tp/v55AewxFe2OccJoS5VSYqgA1mSenvyRigjEuT+yonEblFZaMKIzkxGE4LRKD&#10;Bal4f2qSf5tfTs3MFXoIaVD6InCaDv7NSmoKBH08qf2rCP1naN/NXNuXgpMM4sfVmWvXYgYCs0E0&#10;VzxNnyeHHj5a2QAZQ6rV6etnfqwZKBknx/lD9nf3IPD8Abiq9+dWw2vHKjXnJHCSrVMMk+LLDYsv&#10;qYBk1wJZA6UtxFSvrRBKsiJczUEJnNTaJ3kheCmCdhngJPs9he9bg9iD65F8ZDMt006UWx1Ak5cV&#10;uiM90B/vj/6kYNRH+1AxBRNO0WguzUJHfQUaS7Jwq6YEl6km8qP8UJwQhmyqoiyCKMr+HEIsjyHk&#10;wjH4yepw6zNIDvKFy6EdsNy6FrY7N+DEvN/h2LwXcPzNX+L4W7/CkZd/AZtFr8JDlOGOlQq8HrSk&#10;9gtehOO7L8Nr4TsIXb0c8Tu2IOPgXuQyyk4eQ63FWVyxvYjrTg64YW+La442uOrvjQLaybC1v0am&#10;xWZUeVqiKdILN7xscNnxApryU1BHJZMVFQhf69N4+xc/xovf/gYW/+rnWPOrn+Hi8vmIvnAcngd2&#10;I9XFDhm0nCWRfriWm4zeG3VGONWguSCd1u4WhjtbcSs9jhb4HNq8L6EvzBXDMbR1SSG0col4UJKB&#10;qYJkw1onWefEdDyPcBLVJJvOUTXdzaaiSwrFcGUBPvzgw+lBZS5EAZirf1KYAkgr69MvAintb/n/&#10;CfF0cFK2zBgmbTKgDX2YilLSyibt+tS0Tl9vGo9rmwmByJep00CkL5sLadeCf5CU8+03G+F9ZAs8&#10;ti02zCkRTq4bF6vdL13Xz4enLAuQ9+vEuhFMXhzI3hICoG3L4beZcNogk+AyOb5YLbqULXtlCYE/&#10;Q46Nkt0K/LYsQujuVYg5uAFpJ7Yh7+wuVFkfRrP3RfRGeeFOdgx6UoJxNdYXlxND0FiYhsaiNAx0&#10;NCswyQu61emxanuTzEAPFCdGINzeAhfWL4Xdns3Y/MaLWP/Kr3B6x0bsX/QaDi95Hdvf/g02vPoz&#10;nFr7Jiz3rsLZLe/i4MKfY+PvvoOji3+DYIudSPQ4h/RgJ2SFuyH4/BbYb3oTXlR43gRu0Np5iN6w&#10;FClb1iBlwzJkUimWHN+NWtmtMzIIPWUFuD86gltVRciy30Z7FoHupmoM9baitSYHten+uFlTiOul&#10;2ShKjMS2FUvxw//jH/DSN/4Rb/3zP+Lwv/4QPisXwXnlQti++yps33pZLSiNo8LKcbdGR20powTd&#10;tHldskyhrQlD/D16yvLQFuyK/hgfDCYEYSjKR52wMpUdj/sE01QBlZOoJ8JqXMEp0WDpZK0TFdQI&#10;8wOJwRilMpOHJtpkuAyoz8DApPykMIWQlv+iMNLCdOA/KeTv21y9xOPaPk+Yfi9tnGn1T6+c5oCT&#10;FjJg9amWnyueps9XG+bApIWujT+MeWDp+xp+RNlo7HJxAdz2EEgb3lFzTGLrnAkbZyohF4bn5veo&#10;khYRTFQXBJJMknvIBDgBJjsSyPt0PlsMkHJb+Qa8Vr+DAKqkQHlKRyCJcpI5KbF64fvXIYqRemIr&#10;Ciz2osb+OG752aEvJQQDeXHoSQvDzfQIVIV74CaVQjMHdW/TVQKqBe0NVahKiEBRiA/yQ31pkU7i&#10;7Ksv4PAbr2HvW69hwQ++h5e/+00s+s3PCKmfY9OLP8LG136JzW/+Chep/JxObIfLqd2wooo7sfJ1&#10;HF/2CoKt9iDB7RQywpxRmhGJitRgBFrsRrSbNZJ9bZDhZ40cf0eUx4fgSmYk8twOork4ET1UMpNj&#10;wwpCY7e70HHtMqoiL6L7Sh46rpRgoKUeBcmRuHh4A9VPGZLD/PGLn/wIP/in/4H53/onHPjx83B/&#10;4xUkb9+AlP3bEL59DQLWLELAkjcRtXcD4vk902xPoo/Kqb26EO3luWinrbvb1YreujL0luaiOzUS&#10;d2QbFFrdu7TBE4TOVGEKpkrSMFVMa1eUoqydwOke7Z5MhKsJcQLqLtMB2rqJ7g7+DXPw829CDwEt&#10;/0XCFEB6KOnbnhZU2vfRAPC0IX/f5uq0mKvP40L/nZ4U0u9zK6eZdU0EjAmstAFsWjYXT9PncfH5&#10;rtWAY65OfmR9WQutTkt1/2GM/7eUd6pKU+PgwsHrvO5tyKm+spTAceMiuIitY8g2tV6EjFg65w2G&#10;k1jc2K5ARUj5bCWcCC6vdbIinCqL18hEeJCsLN+8CMFUIYG8v5xtF36AA++obHGyAYUXD6PW/gRu&#10;EQJi6/pSgtCbFY3WnHhcjQ/ADQ6g1sp8dF2pwkBbI+60N6M0yBsJR/aiyMcViaePwuetN+Dw8svY&#10;/ZMfYuX3voMXnvkG/uWf/i8897V/xJZXf479817Gqhd/hoMEptvJnXA7tQfnqQy3vfMbKqjX4LBn&#10;BWIdDyPR6wzKUrzR3ViKBF87JAc6I5dqrjTBD1WE5dXSDPS21KGpOAy9jWXou9XAvrXovlGF3uYG&#10;dN1sQOTxrSiPsMVAUxEmem/gwJa1+D//4R/w9ou/xk+e/Ra+xvyeX/yESmwd8vfuRrXFKXU8VIOv&#10;A/IvHkPKoS1IoHWO2bkaxd62uE5101ycicacRNxpvoJbWQm4c+saessL0V+cjf7sJNzJjFXLAybY&#10;V1STmmcSODEmCacJqqh7MhlOQN0VOBmXEgynReE27/vw3uj0PM6XCT18ngZE+n5PE+YG/xeJ6b//&#10;Lxn672V6T61e0qeGk4KSMWTA6uFkGMCG0F9j2m7ad666rzbkH68va8DR2h4XGpRmw0lC1jrJ4RDy&#10;pMuRtsd1/TsKPO4MeWLnTFsjAHIjYGTTOW/CxWXTImXrxOK5yIu9Mt/Evp6bqKTWLVKLMWVhpi8H&#10;WRChFEBLGERLGCqn/7IujCpKbF3i4c3IOrYZNXYn0EKV1BrkhJ5YH/RmRqG9MBWt+clozIhS77V1&#10;15ejr7EOQ1QNjUVZKHa3QaH1WZS5OiD90G4kbFsP/4XzYf3ib7HnX3+Gn3z96/gHguAnz34Dq175&#10;Bb5PUL3wg2fhdXYPbA5uxJvffwY/+8f/E+/96LuY/9y3cHb1W0hwOoy8UAuURtshyfcSipKCUUqL&#10;WZ0Vhrq8aNyqzUZfcwk6amLRz3T09i3cG2jGSO913BtqU5PVDm+8hc3f/x720lKufPdlfOd//r/w&#10;g//5P/ADfpd1P/k+IjdtwLVLtrhiZYlGG0t0ELB9KWFoSwpCrYclii8dQc7xbUg/swdp1sfQXVuE&#10;lpIstBZnYai9CT3VBeitLcZY+y0M11WgLz4Iw/yNBDwT2bG4nxNnUEti6xScUtXuBOOE1hjbRtlH&#10;rJ2scRpMicBQVSE++vAjfPzRJ7OUk35wfZnQAKQPc/3MhTbQ9YPdXMjfsbl6c/F5+ko8bf/p72dM&#10;9d/3yXDiIJZUg5N6+mas06fTT+SMQPr4I8lrEJgJc3VPG9Of9aTgZxvyeriYq9NCa9PqDT/u40Is&#10;3cMHjxBieQRutG0uG95VcHLdvBiuhIybLCegCnJeN1/tjinHRHlsp7IS5SR9RFHJi8G0dh6yRzdT&#10;2ctJtk6Rl4UD965BoKRUUXL6b8guOep7BaL3rTPA6eR2NSF+3fsSmqhWWgJs1f5CnbQm7eU56GSM&#10;djWjvSIXPdeqcbvlGq5mJqAi2A1VPg6oDnBDseMFZB3eidQdGxG9ilCc9xYcXnoR+371S7zy3Hfx&#10;vW99A9/4x/+B57/xz1j55gt4+XvfxE/+j3/A7/75/8Ib3/pnvE2l9fa3vo5Nv/wBdr/wU2wluE69&#10;+kuEntmPGOvjCN7L73rhAIr8bJFjfRAx2xbiWqI3uqpzcD0lFNWBbii0tUDsprXwfPdd7PnRD7Hh&#10;h8/jwC9/BucFbyNy3QoU79+DVmsbdDg5o9H6IlpdnNAf5od+wuV2Tix68xLQHOONeu+LKLY8gAL7&#10;k8iyPY7+q5Xoo2rsv1qDoZbrGGyqQ3dZLkZbb2CgNAfDsm5Jdh0QtUT4KDjJMgIjnCby2JYZr57U&#10;CZhGqaDEzslmc/0p4Rhva1ZzjtqA0oe5us8b5oD0eSBlOtD1+blC/q6fpu6rDvUZuu+njbGngNMc&#10;ecbMoJ4NHQU0I5ymY/oehrL+2q8y5HPN1c+OmR9gBkZSr8FK327a3xB//Mtf0dvWBrfdqwmbBVRK&#10;tHVURG5UR660am60bM5r34PDqrfhRLvmzHqBmOtmWj3JMzwZvoSV9vROXl2RpQV+O6icCKegPauN&#10;Z9nJMoLVCGM5av9aJJ/YjszTu1Bufxw1BFSzvz1aIt3RmRaGvuI0dFA5tWXFYaTjJvquVqGTqkHU&#10;Q2NuMhqSw1Hj54Qaf2cUu1gg7/xB5J47gIyj2xG3dQ0Cli2E74J58CEczr/8O6z/2Q/wxo+fwy9o&#10;rX7y9X/Er7/1T3jre9/Gwue/gyU/+C4WPPdtzP+Xr2Hds8/gwK9/iZ3PfBNHn38GR597BseZt/j+&#10;d+H4q3+F069+Duef/xRuv/sFvF9/Ab7vvongFSsQsmwpwt58HUmL30Px9q24duoUWs6eR6eFFTov&#10;WKPz0iU0nz2NNlsbdHm6YiAiEMNJYRhKDlYHXPZRLbbF+qIpwh01LmdQzN+kMS0Cgzcvo7u6iFC6&#10;DHnHbripHgOE1dDVagzkJGC0JB3jJRmYlFXhVE9T+YQUwX6fIeppMjdJqaZRUU1KOfH3JJiGqJ76&#10;ef0HsoSAfytf9Gnc57nui0DJtKwNfHPluUL/9z6rXt4xNan7MmF6f+37Pf2EuElMD3QpK1VlLBtD&#10;QUgApYVWr7/2c8YTwSPtZvvo1ZGEuR/e8IPM9JW8pNr3nQ2tv/z1/8a1sgLY0dK5b1kA103zlIVz&#10;kfkmKicnqiGntfMJqPlwWP2usnSuAicqJlFU7rR83uwva5zk5WDZQkUmx8XayRKCQCqlkN1rEbxz&#10;pZp3CpUjqHavROSBdUg4vh2pJ3egyPowqm2P4arLWbQnBqIrMwKdtDoDlXnoyo1DT1kmBpuvqD2V&#10;xN7dpDJo4iBriPZHfZQvaqii8s7vRw4tW/a5fUg/vhMJ+zcjdO0yBCx/D0GLFyBowbtwe+s1WBJU&#10;R1/8Nfb95uc49sqL2P7TH2PTD5/DBgJqK9NttGQHfvYTHPnx87D4xU9gTRg5/PY3cH/pdwh45y1E&#10;Ll6GmPnzkbZ0KXJWr0HJnr0o2bodlTt24cqBw7h++ChunjyNFksb3LR2RLOVPdodXNBhb48uJwf0&#10;ODtiMDwIYym0YoSGrOgeK0rGMG1sD//tncmhuOxwCrU+NuijpeuhhbvdUEk4XcFtQqm3Ml9tBdxf&#10;nImh4nTcu1zK+8QQSvGGpQO0cUo5UUlNyFM6AmiMgBcw3aV6GmEMUW31JQZjhPfVVNNckNEG2Vzx&#10;RaH2pDD8Lc8McNP6ryI0OH3VkDKNWXCSQagv68MwQA3xmbIOQLPyWpgFxtPF9LVPuIfhc/kfQd9P&#10;5Q3/YVTKdlPIzNTNrjeE1Gn307XzP8pf/uP/RnF8GOxWvUJL9zbh9C5D7N1CZetcNi+HIy2dKCTZ&#10;fM51wwI4rp8HJ8LIbQuVE8EkhyDI1iiilhSctq+AD8uyOV3QnjUI2buegFqtTgEOIZzCD6xH1KGN&#10;iDm8CUmEU6H1EZRfOo6ropxobTo4eDo5UHs5yAZqC9GeGo5BQulud6t6YnU51o9wikETLUtjWqTa&#10;hbLM9QIKLA8h89QupBzkfRmpR3YgZiuBuOI9BK4kQBe+B2/aroB334HvW2/C9+15CHh7PgLfeBNh&#10;8wiwd+fD7+134ffmWwh77z3ELFmGjFWrUbRhC8q370XVnoOoP2OBa2cuUBlZ4Aaj+bw1blnaoVnC&#10;wg5N523RaulAGHmgyycQPQFB6PMPxG1/XwwE+WM4PARjiVGYzIilDZNFkdG4V5WLu1Q66nhwqp/G&#10;AAe00C5289862FiHO9drMdLWSMVEtXS5DAOynKA0HXfLs3GPMZEbi0kqqImCRKqlJEwWyjICgopx&#10;j58xxrhLOMmiyyHC/g6VU296NB6Ojap9w7UlBKYhf29PU/e3DG2A/y1DxoLZeo6PudqeNuT6p1ZO&#10;CgDGdFYoKBhSLa8HhJqn0vK6+qeNx10zq800bywbgCU/mAYaE+Cw34c68Mz8OFKnD107/+PLm+hx&#10;Thdgv+pVOK95lSrpdSoimUtaolSSqCfHNfPUUzuZYxLL57D2XdisIcQ2v0dAib1bCI/1C+DFdh+x&#10;dJtkN4LF6gXiwN2rELxP4CTqifZu+0qEaXA6tInWbhtyLA+izP4UGmP8cTPcDU3R3mgndIY5EO9U&#10;5aEzKwatGVG4c+s6bhWl41p6JNorc9HIQXaVoKqhyqgJcUXhpRNIO0nVxHsnHt+GlKPbEL97PSI2&#10;83tQQfksXQSPBQQtAeQ5bz585i+Az1uE1XuLEUJFFLFoCeJWrkXS2s1IXrsFGZuo6rbvQ9Xew7h8&#10;+DSunDiLJhd3XHfywFUrBzTZuKDZwQOt9m7odPNDu7M32hzlTL1w3A6JQH8o0/BwDAQGYCgsGHfj&#10;qJKiwjCREKk2gJN1SFOlaRivyMbdrCiMlaTgNoHcGuSMHiqqfkJIjpe6e+sKRm42oCs/BY0E+J2K&#10;XAxTVY02lGOU6lJeSRmnnZuQOSZePyl5phO0xWNUUKKYhqk0hwmnQUZfUgiGG6rUtryPW9ukD639&#10;Sf2+qlB/n8YwLZsL/d/8k2JaMenCtI9q/woUldx7TjipgT1HeWZwG0IBScvrylrd3zPUZ08HocJ0&#10;Frg02BjrPlQ/xAx89DAy/6P9Xm1o/2DqAfyObKFtexPO694knN6gaiJ0CBg5s85hy1LY09K5UDGJ&#10;jXNZ9446lcWBbXYCKKomOULKnWrKXVaIE2aeasO5xfDbvsww70TVFEr1FLp3nVqMGbJ3LSIPbUY0&#10;I4lKJ9f2JErEynjZ4HqIGxoD7dGaGqEOBxi9WokBDuLmOB8qiGrDKSiJIbhFS9OYE4vr7FdLMNUG&#10;u6LA6gjyeK9Mpqm0ePH71iJ29zrE7duMyHX8HiuXwH8lobmMqm4lLegyfr+lyxG6cg2t3zKEL12J&#10;+HX8Tlt2InXrLuTtOoCyQ8dRe+Icrl+kMnJ0RbOnL667+qBZYBQQhhbfUHQEhKIvIgb9wWEYjIjE&#10;aFIS7sZQqcTRRkk+ieolPlKdJ6dO4c0kmPj971P9TNXkYbwqh2AipOqKMFSSiR5C+k5ePPpljo1W&#10;brzzloJTR2YsmoOd0U1VNXqtBsNl2RirKsBYbjwmqJbG+TuN5yUoxTROSzcmSwwIwREBE2OIYBLV&#10;1E3wP7w3hk/431+zZdrfhZbXIGGu/PcI/XeZK/TKRvu7N+2j2sxA5qsAjxZzfa4WTw0nfahTUzQQ&#10;TA96Q0yDaRYQniYECDNlDTD6ulkhbRp8VNmY164zpur7SXn6/tLPGMZ7yf8FDe3GUG2z/8OpvLru&#10;U/zxz/+Oge4uuGxdDKc1b8B+6YtwWEn1tF7mlhYTRO/CmXCyo0UTYMlqcae17xBcMje1CDar34GT&#10;nAq88V24b5gP93ULmIrNk4MRDK+uyMLLANo5mW8K2bsGwaKkdq1GxP6NiD68GbHHtiH9/EGUuFuh&#10;ggroaqQPboS6E0b+GGq6jLEb1bhTkoHW+AC0cqB1N1TianoUrmXHo50Ds5FqojLEHVXedii1O4ki&#10;21NIO70HmTYnEUflFL17DWJkr/JdGxG+egnCNqxC+Hp+l1XyHh2/y7q1CF9LWK5bh4Rt25Gxew9y&#10;DxxEwbFjKD99FrUXLHHl4iXc8vBCq5snmp3c0Ozug67AEPRFx6MzjFCKScRodi7GM7MxmZWDSUnT&#10;CZ5cprlZtG9yEm8qHuWm4v3sRKZJuF+chvsVWZisyMRENdVPcSruUQ2NFGdgiJAZok2719Gktvod&#10;72pWByX0V+Shmyqol6pqiIppqCgNo7R1AqUJo1oSOMmTO/UOnTxMYKr2Cs+OpW2MQW9iEAZFNWnb&#10;o/DvwRwE9HUaMP7Wof8sc99DH4a/YwOctL/t6XgCeMxeYxJfBl6m93+yrVMD2JDXBvP0oFaDfnZZ&#10;C339F4lpsDxFaApp+rMVXIyQUWVjGOsM38/YZ/o+hrKygdNlw4+t/48p+T//+//Czboq2K56Qykn&#10;pzWvw2ndW3Be/w6cadHEyjltfA+2GxfBcb0BUDI57rpxAZyppOQ6JzkVmEpKTgd2Xc+UfWVuSuCk&#10;TmthKseSC5BC9qxVqil41xqqKEKByiZy/3qkWR5BtvVxlPs6oi7CB9eiaO8Sg9FdnoWhq+UYoLW7&#10;GeWNTnnHrroIVXGBuMpBKoszb8oLwamxuMzrSpzOIs/qKPIdzyGd90y2OITY4zsRc3ArIresRoKc&#10;BLyDENq9GVFb1iOcEbVpPaI3bEDsxo1I3rIZ2fv2IG/fbpQeP4IaywtouGiFaxescNPWkcqJYLrk&#10;gA5au24vH9wOo/WKpBpJTMVYegYm0qiGsnOojNLxMC8TD/OZZqfiQVqCOi78fcLpg4I0POK/435F&#10;DqZqCzFJyIxT+YyXZuIeldJdWrERgmassZaK6SZGaOkmetsJqpsEVBU6qYB6CZ8+/vsHS3MwUpaD&#10;cYJusjBFvZ6idh6gYhrLjKNVjDWc7Mu4w5DteLsI9ocTE8a5ptmDyjTMAUPLf9l43L20z39S6AGg&#10;wWQWVEz+3qf7GlN9zLpujtDuY+56LbTP0/KSPl45aaEGs/nQ+qg8+z2pr7l6s2G8l7rG5J6f+QwF&#10;Iy2va1cgYtt0uxE4kqp6Yz+WP5R5KeOPosJY1oe87Cvxl//43yhNioH1spfhLGBa+TLh85oClKNA&#10;hzByJpzsCRs7qiLHdfPguHYe2xkyKU61JP0cBWJrqbIEXGvfg4cRTrK9irxMK0sL5PRfsXUhVDKy&#10;fYqseQojoMJ2r0QsFU6a5THku9ugKtwH9dEBaEoJR2tmjJoQ7uT/+W+Euqq1Ts2F6agM90BLZS46&#10;68tRnxpJOMXwOm+U+zujxMOacDqLlNO7kON2EUkXDiOCnxkhhykc2IIUWQ91aCeS9u9A0h6WD7C8&#10;bwfSdmxExuZ1yN25DcUH96F4v5wCcxL1p07i+nkL3KCCuuXojE4fH/QHBaLfzxcj8dEYTSQIUpMx&#10;kZtJMGXiAdMHWckqHlItvS95WrmHWUl4xHhI23a/tgT3+d3vN5RhikBST9cImHtFqUoJDRckYphA&#10;niKUxrtuYZwK6v2xYXW8VA8h1CeAkq12q/IxLOvASjNoC9OVhZMnc3fl6Rz7yD7hopoGaeXuZBJM&#10;VE3DzTfw6Z/+wr+DJwxGE1iYy3+eMPdUT/scFcbPna5/ipgFHGN+OpV65lX6hDAHJrN1uvg8dbPh&#10;xIGqYladoV7bM3waArrQoKSgoEvNtkudrm3O0F9j0l+r+9DYT982Haw39NOAxFB5fVlCu8ZYx5j+&#10;oYz/kSQMYDLk//Rv/4EUL0fYLH0ZjrRzjstfgJNMjG94l0pJ1jwZ5pkcaefsJdbMg8MathFQjoSR&#10;QEomze1o/2xXUkWtm09IzTPs9UQYKXtHyyhroOTAzUCqpyAFpyVUUWtUhO2mxWPEH9+F0shAFHra&#10;oi7SDzcIpyYOwL4r1egqz8ctWqGOykJcp51rSItEW00ROupKUR3uibrYIJQGuqLA3RrFXnbIdziD&#10;DMtDKPB1QprtacSe2ImwPeuRdGovUo7uRtqR3UimzUs/sA25x/cj/+heFJ3cj9KTB1F2/ACqTh9F&#10;zYkjqL9wBg3W59EoW5/YXUR7oB86A33QHeKHvgDazmQCgHAajo/CeFYq7ucTPGnxmMpKwIMCKqec&#10;FDykWnqQl0IApWMiI46KKR8Pr9fg/cbLeNBQgam6ErVzwH1Caaq+DGPlmYRJGPozIzDR3oQPxu8S&#10;Um24P9CNqcFe9BFEfbIUgApo5HIp7vL6u1RaI7RzIxmGY8ZlgeUwwS4rx++ozeQi0ZcSit6iDP53&#10;56BT0xkEAUMbUKpsAgY9SPRtpvWPiyf11+A0q874OZ8nPgMnM3BR9RIyHiS0OmP5M33nuIc+tHE1&#10;fS8zdTNwUhCaDaC56rU2fVnVSRihoMBg0q6AYcybtk/fT18/1320mG4T4OhSnSoyXG/8RysYGQCl&#10;ntCpvPQ3XqP1M4Zhslyu0erke0rfTxF89iDsV76i4OSw7AWmVFG0dWLnHNfPZ14UEtUT4eQga50I&#10;H/vV7yhICYykbLfmHVq8t1j3NhzWva2e3rmzvxwt5bF5EXx3rIDf9hXw37kSgbR2YutkDiqY9SGs&#10;k10xY47tQG6AO3IdzqIi1B3XUqNwPTlc7QwpRzO1leeqo5paa4rRVleGm+V5uJKdgFJ/B7QQXmWh&#10;HgZAuV1CvpMFchzPI8/ThrZuB0L5mfFnDyDh5F7E7d2ILObTj+xCkS37EUa5VE9F546oE4crrU6g&#10;yuoUqs4exRUHK1xxtsY1m/NoDaBa8/NGs6sjOkL8cTsxAXdS4jAQxnxEIEaSYzDB7zFZQHuXnYhJ&#10;2rip8gLcryymWsrFVGEmxvKSFYwetlzH+/UVeFhbhCmqp/s1hbhfTaVENTiaE4vBtBD0Z9OOXSnH&#10;R5Nj+GB0EFO3O3GX14nFvUO11V+QghFCblie3PGaYaomWVgpKmmQUJKQF4L7JQj5DirMqeEhtdul&#10;fnDNFXpYfBUx5z2N9frP1fJPHRpsJIx1WmoahnEwAyOtbNpvrjDtr8r60H0HLT4LJzXIGdqkt2m9&#10;qjOEVtaHApOkxry5Po8NBQrjfYwxAyFdaPW6tg/1/Zg3XG+EkAKT/BACIaON05UNfSQv/wGkfuZA&#10;Ay2k/Ps//Bnjo2PwpNVyXEPVs/o1OCz5LexFPdHWyTySWDrZy8mZ9s2WCsmWILJd+TZB9DZVFG0c&#10;lZXk5amdrQLUG7Bf+5ZaYuBOQMluBm68jzrBZfMSwmk1Aggi/63L1aZz8kqLii2LEUVVI3sY5bhY&#10;ojzSF3VJEaj0d0JTbjKuJIYq21YW7oWu63W4VpSJG7RHVXHBqCXAOq/V4ir7VUYHElLeyLp0AsU+&#10;9ki5eBSpF4+rt/uTLA4i8tAWxB7ZijyHc8i1O4d8O8Lp/DGUutmgjFFodRKVThdR622HakcrNPg4&#10;4nqAC6652aI9KgSdsYSlvwe6ooPRHRuF25lJ6CG0BjMTMFycjbGyfNyrKsZ4WR4m8jIxnktAXa7E&#10;/as1mKoqwmRlPqauVOBBWyMeXa3GI4LmAdXPg8JkQiyHcMvCaH48BpIDMViWiRFa2qmBLrw/PoKJ&#10;O10Y62rGEMF0uywLA4T17apC9BamYVCCYBqgQhogjO6kR+B2Wjj6GL1UoB1xARi4UqsmwU0HzuPC&#10;FBpaWcvPFXo1ZNrfXNlcPOl7CgS06Qn1dy0pQ9+uL+vrp8tm+s+0G1J9vel3mv5cXV59H5M6BSfN&#10;smkKaRpIxgEug30aRrqyajdNdaEHh2modjP109eY3kPfX9ULTHR1pjENJQnjP1iBSOtjWjbCTQHK&#10;cN3MDylh+OH+8Od/V6f+2q19m3B6Hc4ElMvKl2A1/+dUQITTxgVUT4uMCzIXwIb2Tp7a2ayiapJ5&#10;JlFThJKdgtM7VFYE2HpCaq20z1OAEmXlKvdgfw+msu9TAG2dbEynVpBvo5oimGTfp4jzR5AZ4Ip0&#10;Z0tUJkaiMj4cpd62qE+LxZXMeFTHBqAk1A3dN6+gjuXatGg0ymb/N+rUKb1ZLhZIJ4yynS2Q63oB&#10;OUxTrY4h2+k8YqnKYgVQF08gxfoE8twuItvBAnm0fIXOVriaGoNiT3vkWBBUrL8WF4RqHyc0BLvj&#10;Cq1hR1YKeopy0Bodgl7as87YUNwpK0JPYjTaw3xxm7ZtiEpuhGCS48TvXavD+NV6jPOayYpCTF2v&#10;xdS1GjwU2Fwuw4ObDXh48zKVE9to4x4UyisniYRaBu4xRgirgcIUDNP23R/ux0cPJvCA6mmivxND&#10;vE9PUSq62KeP9+ovzcWdknSC0nCKikDpdnIo+pNC0ENIdcmKe6osZec+5d8i/9tLzAWGxwFDQg8W&#10;0/ii7fr7P01oENDDSas37afvr28zDa2P/l7T99PndWEYU4Y2cSfqejPxD9NA0gNqOuQ/CoP1Mni1&#10;sjaYFYS01Exo/Z4q9P21vP4+n+N+HyrAMC/XaLBRbYa8Ye5IUq3OcJ2KD1lW7fyBNBVlBJz8sH/8&#10;y3/gRlU5Li1/FS5qN4K34UL1ZLPol7Bd/pKydvZUPq5UPHICiwOVkA2BJcsHJGQSXOyd7Yo3GW8Z&#10;6tfNgzVhd3HVm7R3tITGkM3qXNa+C09Cynf7SvjtWGXclE5efSGc9qyD/7GdyPBzoXpyUGfTJRMc&#10;5TGBKI3wQ3VKDKoSQlEW7UsYNaAkyg/XitNxrSQLLbUlqKMFLKDaybI/jSy7U0i3PobEkzuowi4g&#10;6exexJ/egwSL/Yijhc31skWuy3lCywKV4Z6ojfLHtfQ42kM3FFJNVXo7oi7UBzVy+grT5rQ4tBdk&#10;o6MgC525aeikXWtPjsLQ1Vp0pieiKzWWgMjHIO3m0JVqDFWV4G5dJcZbmzDecgP3m64w6jFRX0ko&#10;1WPqahUeNJTjUcs12jnawPIMTJZRYVUyrc7BeEUWxlg/SHUk9k2WEXz0cBKPxoYwfrtDvQTdkhmJ&#10;Vlq5gcZ63KaC6i1IRm9WHPoFSqlUTKlhao5J9sWSleaTI8PGpQOPH6ASjwOGVq/1MQ3TfnOVtTp9&#10;mLbPFQIEDUpaKAhIm5Ya+063G8tPE9NQ0fKmdSah/x76mL6GYYCTCYxmtkcxlGeta9LC2DarziRm&#10;DfrPE3KtFuba5wjDSm/mFUyM9SrVACSp/DDaj6T1lXotWK+umfkhpV37j/CXv/4v1NJ62Kx4TW2T&#10;4ipWTp7YLXsBtkt+BydRVFRNzlRLshuB05ZFuLie8KFauiRzTlROMu9kv5o2byUBxbpLTC8QTBeW&#10;E3KsdyCs1GZ169+DI9td18hkueFQBNl3XDaqU7tu8nN8D25GnNslZId4IcvXGfFUQQXhvsj2d0FB&#10;iDcq02JQkhCCJtqjmqx4tFA1VKdG4mpBKhppo3I8bZDvaYtyWr90m+OME8gmnNIdziOV0IoTSFkc&#10;RhY/I9fdEsUBjriSEY+auFAUEYjX0mNRx/zlmCA0xISi3MMetbSIPXXlaEyKRnd5IXr42a2phEBl&#10;EfqryginBPQUZGDgchVus26QAJro6cBIXQVG2H+88Qoe9HbifusNTAiUBEiNNXhwlYroSrlaHT5B&#10;OE2UpdHyMS1OxkRVNu41FGOwIodwKsREXxs+mLqHB3cHaOtu4TZVWGdlnjqppau6CJ3FWejJTUSP&#10;TJKLlZOJb0KpNyMCLXF+uEOAyfmE+gH4pNBgYQoPfdlcmF6vD63OtO/ThAzw6bwxzILA2Fdf1t/H&#10;NLR+pnX6e073k5Shzd/qP3+uUNczZsOJg3I69HAypio/3W6sN+ZnXauLzwsYFY+5zqCKNKBo9RpY&#10;mFfXGtu1MLara9V9tbzUyw8iP9zMvUVRzcxJSSo/suGH/vO//yfKObgurXxNrQx3oa1zXvUKnJe/&#10;AAdZWrCOAKI6kl0I5CVfZ+Zt1i8goN7DRYLHbq0sJxBrRygtfx02kq56C5bL38CFlW/gIuEmwHJc&#10;K5PqCyDHTDmtfEcdmiCntsgKcs/1C+ElW7Ksfhdeu9fB5/QBZNImpbhfQizVj7J5BEf4ub0oTopE&#10;aXIE6mnhrhRloJEDs5Gq4WphOhryU1ES4YPy6ADUyG4FKRFUXf4oCvZAcbgPreIFtRNC9JHNyHK1&#10;QgZVU3mkD+oJpAoqs2Kqriu0RNeyElER7I2GpChU+jujlcqsq7YMHWUF6CyjQqEq6qVKGqAy6isv&#10;VsqpMdiHsCrGWGsjbhMU4x03MdXfjTu0f2OVBXjY04YH7TcxTqUn802T1wmnawQV8xNVuRgvTaFy&#10;omoilEbz4jBKezd2uQgTLVcwLDtt9nfg0cQYHt0bxuSdPvTduIyOqkLcKslBC//dzZmx6CWcenPi&#10;FJB6Caie9HB0pgSr04bVQkudnXvaMAeRx4FFq5+rz1zXPW1Mg0ILljUAaKEvT8NBd43p/bQwLas6&#10;SaVeazOm6r76emOdFvo6LW+YEOfAVDDRUjWAjWUzodqM/VSdlteFARq6vKRaGNueNrR7GOBhSKfz&#10;xj4qdJ+hrlFhAI4WUq/ZuRkFpYXxMxSYjKmCl4SB+n/8t/9AcWIULi15EU4rCCVaOlcJWjr7ZSyv&#10;e5u27l1l32TOSC0pYFgRNlYEkY0sJaDVsyNYZFLchqrpElWTNYFkseJ1WK2m1VOT5FRQVFjuW5ZS&#10;nfE+VFyy0lxWkwucPFh2IdRkdwP7bSsQ7WytTk4JOL0XqQFuSPNzoqraiERfB2SFeaGhJBt1BWm4&#10;QVVRJefZZcThelkOqpIjUZkQhusExJW8VGTTvmV7XUIer0+6eAThhzcj/MgWZHpYq5OCa1IIoNgA&#10;VNAiXk6MQBMhVxsbiCu0kDWR/rgcy8FdJbsgVKK7rgxdFYXoLM3D8M2r6C7KwUjTdaWWrnrZ4xav&#10;l9N671KlDFWX4P27g7h3vQ4Tsp7p5hVM3bqmQDRVlonJyyWYqi/G5FWqLNq3sYI41qcrS3evJg9j&#10;5elUXem4d5PX97Sqeab3J8cwNTKA+6ND6KBilKeWbfxsWTF/izDqzKKCS6WNo2rqTo9Ad0oIWpNC&#10;MXV3BL//47/xb3v2wJT4PLAwB5658vr+TxOfp68WGgj0ANCAYFov/bU2GRv6+5j20YdWp0/NhbRp&#10;n6f/fH3ontbNgEWFppz0dfrQgGDSZxoQunZzocHlsf1ZP31PVdYrHmMdYxpWxn7TfRiG62dgpuX1&#10;fWber9Pa5EeTH9DwH3SmXmzd/0Z1diouLX4BzoST49IXabteh/OyF9VrLI6r3jBMfMtrLISSi6x7&#10;Ymq9bj4uEDYXBTxUUDIpLuuf7GnhLi59BTLfZEnYWEi64g1YLX2NykrWQMmTO9pEY2o4NGExP3O+&#10;gpXL1iVwpqLyObEbMW62iPO0R6KfK4JpxbyO7kCIzWmkBDijpjATVTlJClAVmfFUUZm4VpqDetlr&#10;nBbsBtVOFQdmDtVQquNZxJ7fh7BjW2kTjyH24mHkEFYZrhdxNT8NpVRPZWGeKHS3wU1eVx7sjtro&#10;YFSH+6EuKhBNeRnovVpLSFEllRegm0ro9uUK3CaAhgmcAeabaP1ak2PRQmV3m7ZvjBZuvKsFDwf7&#10;MSHzTTfqMSnrmepLMVVXiPsStQUYr8zBaG0hlVICJooScI9AGqsrwD1avlFavuGGMvX6ysO7d/Bo&#10;chTjd3pxf2wIvY2X0UTVdIuQ7izOQFdGNDpyEtElk9/JwYwQ3Ir0wJ1rdfjDX/5DDaAvE+bgIXVa&#10;qDp93qSfPv0ioQeKAEBBgHnD3zahYUxNQ9q1p3FyD8Pf/2fvpc+bliUv101fa9KuD2nT+k5fYwxl&#10;6wz7ggtwZk98PxZODA0On4k52qav07VPlwUUur4qtLrpPsb6WX0MMQ0fXf3HanLb2EfrO6uPtGvX&#10;SSph+I+iB5IhNfRVcMpKhfUiwmkVobT8ZbiInVvyAi6983PYLX8FToSRrG9ypqpxIzjkmCh7WjwL&#10;qqKLVFDWK6mO5Gkd1ZKt5GnvBFBWy17DueWMpa/DkorKkvWyHkpsoNNawxyUPAWUJ3lu6wgm1nns&#10;XAt3WaB54Shc5XUTAiPGww4Oe9bD89RehFw6haQAF1wuy0dJWixqqI4qaMPqqSIaGNfL89FcU4pb&#10;VFTVKWEoCnNDutsFJDmcQaLDOSTZn0UO1Veet73aqqUqJpAWMEIdcV4e7Ia6hFAU0PKV+Dqihgrt&#10;enocWotzcD01Fk3p8biREIk7jQ3ory5FT04K7lwux0BtOfppM9vT2JfqqTM1hm3JGCIk7w/24T7t&#10;3RRhdb+pAffrywilPDy8Wo6pKtq/khSMlWVhmFZurJAhtq6hhGAqxWhzA+7erFeT4Q/HRvD+/QlM&#10;Dg9gbKAb/c3XcIuqqak0F50FyQpG3XLwZma0yrfH+aE1PVptvfvJp/I/5pkB+XnDFCpS1oe+j5aa&#10;xlz1TwoNJHqgqDAOeP3gNwco1S7X68r6ayT09zUtqzpdaH2mQ2vT1zHMfY5BOclAlgEqCwyNA3e6&#10;3iQ+M8C1/o9pmw7jPZ62ryEECrrU2Ga4B/8DagBivQYRPUxUTN/TmFf1Wn/5saTekGpl7ceS+OCj&#10;j/HBh5/wD+aP+M///f9FfVEeLtLWyTIC5xWvUjW9DCfCyX7R79TLv86b3jPMLRFM8tTOadU7am+n&#10;i1RJFwgdKyqkS2tp8da8rdSRQMpqycu4uOxVXCCgLFhnsfRVWLDOmn1FZYmCclln2KhOVpPL+3gu&#10;Mve0fzNcd6yE37nDcDuyA67HdiLI/jzcmTof2oSgSycQR3AUZ8SjlOCooJUpSolAAy1dLUF1o7IQ&#10;bVer0MABWxjuiRwvG6S7XEA+1VCK4xnEWx1EWaQfMhxPI3b/apQEuaG9vgIV4d7IJ8QKnC1QSlXV&#10;kBiCHOujaC3LRUtxNqr8XXGFNu9meoyCwwBVU0e4DwbkEX5NCe5U5KOb36UtwgfdBFwnbWJ3YigG&#10;WT/R24HJ7hZM3bisJsEfXq/E/cosTBJM93KiMFoQj7HiFNzN470rszFGOI3R7o21Xcd4byvGu28p&#10;O6fgNHoHo1RP3QRdS0WRsnbtGVHoTAhQW8p0Sp7KqSnaC/f6e/H7P/911kD7oqEHkbk6c+3m4mn6&#10;6EMPBHNt+sGvD/3fu2lZq9OH6Wfo6/Vl/fcxjSd9xj/IYJ1WSTo4KVCJmjKCQIXWZoSBBgl9qDYB&#10;htbXzDUzoetnLE9DxaSv9iROtX8403/6Gt09pkOBy9CuD0OdKCL+aGqiW34cQ50BTPI5s384keAT&#10;E/eRmp4FmzMnDBvHrXoNDrR3TgIqWjqX5S9Qzbyl3p2TSW6xd3IsuWxAJ3s62dPiWdLSiSqyWvmG&#10;AU60cbIYUyAlyskAp9dxbtHLhBMBRUjJZLmsMhdIyTyUvLsn95RwpopS66p2b4DH8X2wJahsdq9F&#10;oO1ZOB3ZijCqmlgfRxRSnWTHhSAr2g+FKZGopKWpopJpvX6Z6ikX+YRNTpArcmkBi6mAslwvIObo&#10;BqTbH0d5tD/SbI8i2/4ELieH4npuklqsmW9/EoUOp1HkdhFl/lROvMe1jFjczEuhvfNHQ6QvWrIT&#10;MdTSiD7aqY4YP4xcqcRt5ntTojCQHos+prfTYtBPQPWx/+2YAIwSbhMyGX7ruloZ/kDepSOMxrIi&#10;MZIcgHtFSRgrTcdoUTLuytYpNy9j9HIRJjub1HzTeH+nOnr8/r1hjA31405XK9oaqtBRV6FWzcu7&#10;hx2pobR04Spa4nzRRah+8jkXW37e0ID0eYHzVYQ24DUImP59P02oe+jupYXpZzxNaPf8QJc3bTfA&#10;yTjnJPZO25Z2GlhGOKhgeTpYNgWT6qvvo+trAIUxP13POqYyqa2uFUAIhFQfA0RmrjOUPwMZuZ6p&#10;UlDGmGXndP2nrzNeM1OeSbX87PgUf/jDn5GSlIbf/vo3eO+NV2jbBE6vqjknh4W/I5hegivh5Lzi&#10;ZTisf1tNcMvEtlgxJ0LJRSauqXguEU4XRSnRzllRdVmvfI3xhlpOYC32TuBFy2e5/E2C6nVYLH6Z&#10;oJI5qbdhSzDZ8TpRTtpOB/KenuuOVXDYuhK+547Abs9a2NDSORzeigC7s4jyskOoiyVSwn0R7+eI&#10;JCqf/KRwlFBFNV6uwHVauoaiTORT5eTLayxUTPl+zki1PIIcqqUCr0soDmTZaj8yrQ+gNsYXJT42&#10;KPWxRR6VUoHtCeReOoqqEHdl6QRK1xLDcSs/DVcjvdHBVF5C7iawunMT1WP+/oJUdFON9UYHYoQW&#10;8HZyFNNsDFLd9fI7DMQGYbQ0B5O3ruEebaC87DtenoOxnGjczY5iRGOsOg9jtUW4Kynt3Mj1atxr&#10;uYr7hNHkYC+maOemRodwj+lAdxuuFmYRTuVozU9BWxqtZFKwejLXnhiE5qRQvP/woTq0Qj+gTePz&#10;gOtxANLa/paQkgE+y7YZ67RUA8IXjen76kL7XNO8uTB3P9O6aTiplKHBQ8FGynPF9OA3iel2IyCY&#10;nwaXgsZMvTb4tWtUXtqM7SrVQcdwrSGmr/1MGK/T1Wl9VX/d5xqe2s3E7H5yLX9gpqIoU1LS8drL&#10;L+N3v/wFXv7dr2FBULjKRnMEjCPVk+Oi38JFJsdXvkoIydM3AopAcaQdc5IdMUU5ESqyUvwSr72w&#10;4k3IJPj5pS/R5hFKK15jvA6r5VRKK97AuSWvKAUlyukC0/Msy4JNuYfdSqYrqaJWGV4mdt22Ai67&#10;18Hl0Da4n9oHh0Nb4Gd9EiFOVgh1tYTPhSOIDXBFLO1XcrAriqlYrnOg1pfl4zLhUBQfgiICIdPH&#10;AaXRASgKcEEOFVdZmAcKfOxQFuyGYi9rFDidREWwE0o8LlAtnUeO5QFkntuDnAv70RAXhEpfB1T5&#10;ueAaVVBHaRauBDmjIztOwamN4OqhiupMi0NvZhw644PRHRWAwVzCKz0eI1RTI9nJuJ0Uge5gD/QR&#10;kkO0YGO0dlO0hBPXanBP1FKh4XCCe/I+XXU+LV0F+9TQyjVjVGxdfzvuj9zBxCAhRTiNMd/TdhPX&#10;CjLQWV2Ertx4ZeMkutJC0RzpgcHmG0Y7N6MCTEMNapO6/64hA920PFeYAuFpwtx9Hhem15jeRyvr&#10;QxSVgpOEQSmJgjKoKEO9AVpzhgaCx7UxNDgpRaPrY4CA9BEQaKEra21m4DRdVm3sZyybAmamzP9Q&#10;urbZIX942ncy2D1D3ad49OhDpGdk46Xf/g7f/c4zeP7ZZ/A9xvb5r8BN3q1bzpT2znX5y3AjWNwI&#10;GbtVb1ABvUWVRKVDoMiaJTWpTQUlK8Bt175LIMnSgTcIqdeokl6lpXtFKaiLTK2W0c4RVApKS9lO&#10;kInFuyiT5wIn3s9uBQG1mupt0xI4ymnBB7fAjgrKnqnbyb1wYdgRUmFu1vCxPIZIWrvEUC/EEiCF&#10;tF5lhEJeUhTKMxKQSxVTkhiK0sQwlFP15NHaldJi1SSFqVdgSmnZCt0JqwBH1McHquOXSqmecq0O&#10;Iuv8HuSe2YO6EE+UOV1Qp7pcozJrpvVrCHFDL+2SHCzQQ3V2i3BsifCjvQtEe7Q3upPDMEg4DtJe&#10;yv5Ko7R4Y+w3SCj1BXuil/AaKMrG5E1CR15toVKSuEcYTTTW4t61KkY1pmR+qr9DPaGT9+geEEpT&#10;YyMYH76NseE7uFVfye+TiB6qr67MKH4uwURb1yLbGmfGKsv+pDVNGpw0QP13A5UM8pnyTF5fr8Fg&#10;rtDDwbSsD9PrtHtrbaafNdd1WmjtH3z4sSE1lg1wkrklpvrQButThRFCc9ZJSngo9cTQg0EPG23T&#10;OHWNBh/jtRp4pvvr20zD2Hf250hf/mhsN22bjmmYGb7D7//wJyTEJeOFX/0GP/zec3j+ue/heQLq&#10;W//8T5j38x/CeQ0t1opX4Er15EpIuRIyrlRCDkteUvZMFNIlqid7mRAnqOQUFll8abP2HVgzFVV0&#10;jiFqSSbDrQkksXaWSwkq9lFzT4tfwVkC6gLBdEHmpVa9pa513CxQktdjGFtXwJFW7tK25QyqqBN7&#10;cHHvetjQ2gW5WMHX9iyCnC8gisooxOUC4RSHrPhw5DBy40KREeqBwoQwFFA95RAKBWHeuJqfgSv5&#10;6er1l0IvWxR6XsKV1GhUEkKF9qdQ7HAGhXankWd5GPnnafeodqq87HE53A+tBMrVGH+0yXYkTVfQ&#10;nhaNHtq7m3bn0C4T4IRjW7CzekJ2uzAVt7OohqjkxnjdGD9jrCCdior17NcvB1vKO3X9XRiVQzFl&#10;g7hGKqVWAouAmmhvxHhbIx7c6cZDgdJwPyaGbmN8ZBBjg7cxNNCH9tpSdFAl9RckoS8jQq1tEkA1&#10;R3pi/HYffv+nx68ENwXRfzcwSWgDfa46c/knAUOfNw2tTX8/09A/ITS9Tgt9vcobASVlI5yMiomD&#10;UgHEaPO+TKj7SF5SY16Dk8Q0CLRrpN4Ils8ASPpp10zf09huhM10asyrz2DeNAz30odhqYB8hxk4&#10;/R5//OO/4fbAIFYvX4Xvf/e7+C7V0vPfexbPfusb+P4z/4Llv/uxsmHOq1+H47KXlLUTQHlIefGL&#10;bHuDto4QWjUPtrRfdsvehN3ytwiod+BABWW9khZO2TcCavHLClRWhM/FlbR7VFBWTC2WEU60c2el&#10;z5LXlIoSNSWvwchrLtYyTyXroURRbVoMS6ozC1rIS/s3K9Vkf2IXfGxPw+PiCXhbn0CYhy1iA92Q&#10;nxaD5HAfJBFEeQRUeqgnMsO9kR7kgbq8VFwvy0N5UiTqCaficC/ke9viCgFTnxKpXlUpsDmBrKNb&#10;Ucb75dAy5vMz6mOD0RAfisbMRFyPC0NXRQ76qgvRmRWPVgKpj7Br9XNGq8cl9OYmo5PQa4vyQm9e&#10;PAaL0nC3Ih/3aN/uEpKjhOcd3qc7LgRD9eXqwIapbtq1vk7cpZUbv1qJqZ5WjDXVY7KjCZPdtzDJ&#10;8tQQwSRqaaCHYOrH6NAAuloa0V1GJZYVSdARkqkh6EoKQlu0F3pKsvDpn2YvtpRBoS/r478jlEyt&#10;qP77S940ZoFAF/p2raxvN63X+mthru5x9Vqo+wqQjKGvmzXnNBNzwElBYaasBjIH9Kw2Geim/VS7&#10;AQwzoe/LVICiBcsz1zDV6pgqkGihu0aDylcRhnmm38PO1gHPPfssnvvus4TTtwmpZ/Edwul7//LP&#10;WE04nVr4glrX5Cwbzam1Ti/BnSrKjRbPehnt2Mq3CRoCilCyWfK6UlCGvZzk5eC31RO784TSWcJJ&#10;rNsF5i15nUDqAmFkxbpzVFQCJYGTqCgBmaV6B+8dXFxKpUWAyeT7xfXzcWH9Qpxn2BBM1vs2wJ12&#10;zt/REr52Z+FN1RLsbof4EG+kESTxAa7wOL0faZH+CKOqSglyRWVeOqrz0pAd7I5M2j9ZpFlMG5Yu&#10;x0/lJKGGQMm1PYVsi4Modj6PQjcr5DtbqjVOtewnuxR0VBShPsJfnbLbkS6P6cPQS2XUnRKD7vgw&#10;tHnZoCc9Bp1pkRigmuqM9sGd6hwM1xQQOtUYZr/BpAiMXalGd3Qg+nISMdZ8FePtTZginMZbrtLS&#10;XSaUbqq6cSqnyb4OTN3pxcRAN8YH+3CPkBq504fB273o4n1uFyZTnUWiLz1crQLvTAxAS6w/Ho6P&#10;q5NUZECYG9z/Twrte0+nxrwWasB/wdBfr+UlNbdOyjS067RrzIVq1ykmZe8ETupJnQYnpaCMtk4H&#10;Fy2m1ZCEgspMWbUZQTGdZzoLXsZ2Q5uhfVZehVbWbCDz+uum+5vWyX8M87CRUG3Ga821ayHf9c9/&#10;+Stqquvwyosv43vf+Q5++Pxz+P5z38VztHQSz37zG3jnp9/Dgbd/CSsCyXmlvFv3MpyongRMHite&#10;g4PMGy0XFfQWLhI21kvfIJxo6wgsB9oy+3WMDVRQtH1nFr2EswtfJJQIJMJJnugJpC4KnGjxTsz7&#10;Dc4vJqQWyZM7BvNi+WQhp6UoLiqoc1Rx5zcugQVtnfWBrXA6fQCBLpfgdek0PC+dgqfNGYR6OiA6&#10;0B1RVE+BDucR4XYJsQEuCHa8gIzIANQRRum0ZzlUUZn+TqjNTUe6Jy0dQdZyuUpNlKdfOIyqCF8U&#10;eVgj7fRu5Dmeo6qKRV20n9rgrruhFp1VJegnFNoSgtFKi9hDBdadGIleqq52f2f0UE3Jvkod0f7o&#10;CHRCT24C7tTkQ96Ju1uci4HIQIxUF+HulSr0U8mNXSeMaOvGW29QJbUSUNdwj2CalO14u1sw0cc2&#10;qadiGiGoRqma7vR2YaCjFb2l6RigOuvLjERPmmGu6WaoC/pry/CHf/vP6QH2NDsP/HcIbUCbq9Pq&#10;FZjMtGmhB8ZcMVdf/X1Mw7R9rv7m+s1SThqcpuFixsqZwmh2WQa6oV5rm4bSNDCM/Zj/2DhpbQCO&#10;QXWp+0z3NZSnIaHV60Pq9aHVGdNpEOruow/tOtO8Pv5Imd/TO4Ctmzbjxz/4Ab773e/g+ecM6kkA&#10;9d1nvo1vE07f//bXsPHFH+Pk/N8QRK+oJ3cy9+ROJeW+8jW4UkldFCUkVo2QuUjlZENYOa55Vy0F&#10;UHuMU0XJ2icrgkbUkywdkL6yBOEi6wRqskpcwHWSgLpAe2fJPqKyxA6eV2WD1TtNYF3YvhoXdq7F&#10;uZ3rCKSzCPVyhN2J3XA4ewDOFkcR5GaDcD8X+DtdQAAVT2KYL3ysTyLA7gwSAtyQHROELCqpBE8b&#10;pIv9iw5CbqgXyhLD0Xy5BlW0XJWEWCX7pFsdQRYV1eXkCLUHeW2EF9oIpc66SnTX19JK5eFWlC/6&#10;irOpoOLQGRuEvuxkdEf6ojc1CkPVxbjlZYcWH1u1M8CdqnwMNlTgrqwmT47GnYJ03JGDCBqqcacw&#10;A1OE05jsUDDQR2hV4x5hdI9KSg4xeEAr9/DuICaolkZv92CY0d/diduN9ejPjcbtjHD0ZoRRxQWh&#10;JcoTzYmh/OP/8ivBv0x8UYsog9c0NQ1z9U9SOabzQ6qe99HK+tBf92VCg9FHRhhJiGrSYhpO5sIU&#10;TtMQImg0yMwKrZ/AQuWZamDRAGIMDQ4S01Aztql2/XWM6TpdatpPu/bpQnsqZ/hsqfvTn/9dzTNt&#10;3rgZP/vRj/D957+HZ599Bs98+5v4zjPfwvPPUz0RVs9881/wzDe+jtd/9Cx2vfYzWC16UQHKhVBy&#10;p2ryWPk6vFa9DjuqqvO0XheXEU5UThdpzeyUtVugTl+Rd+4cqKBsV78FC0LmPG2bldg0mfQmyOT9&#10;OktaP7Fyop4slrxC68c6AZJxruosP9tC7N4yqjNC6dzGRTi6agFcLU/Ck+Cx3L8RTucPw+XCcXhc&#10;OgMfqqRAF2v4OlxAhLcTQgkse9rAjOgARiDiCZoYd2vkxYQgkxYw1ceR9i4XLQ11qEqKRh1BU+Bp&#10;hyxaxSK21RBYtYSaem2lohhd9ZVoqyhFS1Yi2jOi0Zubgva4YLTL0gGqIJn8vp0SQVAl0l6FoiMu&#10;CJ0h7uhJCcfIjTqM1FVhsK4CQ4RSV0IIxgirOyU56r27odoSyOEFYvMmREkRUHfF8rFuklbunswz&#10;Dd6mnevBQFsTbtcW0RbG0Ebycwim1lhfXAuww1hXm1o6oA0SbeD/d425vqP2/fX/Di3/GYiY6T8X&#10;aD5v/VcRpmCaUU56uGhhLCubp9oFCKZQYp2x//RktYTWZoSGfoGkCl3bnPE0fYwhYJkrPx3GOhXK&#10;AsoPYpgMF0h98skfMDX1AEcOHcHztHI//v7zVErfUzD6zre+qZYRiHp67tnv0Np9G88SWM9+42tY&#10;/psf4Ni7v4YNLZ3DspfgQki50Yp5ElACqguiiAglCyobsXACJ7F3stJbtkRxXCf5t9UktwVt3Rmq&#10;JAGQtcw70e7JPJSsGpe5KZkcFyVlQWt3gdCTV2HOso8sM7Ckfby0eSnOrZ2Ps5uWw40wunRoG6z2&#10;bYTj2YOwObabsQfB3o6wP70fl45sR0ywN4JdLyGMgMpKikSkjxOivWwRbH8WZYRLerAn8mNCcZlW&#10;q47W7EZ5ES5nJSPXQ6yeO0rDfVAVF4LG/DRcTorArbJ83JSdL4tz0N9QhZ68FNyk/evJjke3qKfk&#10;SHTnJKOX0OlNjUEnFdTtsgJaO1faPQd1hJPs6TTe2Yo7tHXd8SG4U1eG4Wt1GLpRj5HrdWp+aVwm&#10;v+/00tZ1qB0u79LmyQu+dwmlwd5ODPR0or+O1rIsEz05ceiQOaZoL9wIdEBHXvL0trvawDAd9Obi&#10;afv9LUL7nvrvoOVntRlTgcjTguSrAI5SPWbqzYX0NVfW4PT+Bx/NwElbNjDX8gGllPRAkvpZeRns&#10;ElreUK+HxHS9llepSR99sF61mWnX6g1QmYlZ7Sb9FYR0dQpOKm+QrVKWvcFDgkLwg+9+Vymm57/3&#10;XXyPQJKndKKcnnnmm/iemhhnndQTUN/853/Cz7/7L1j7ux/CYqHA6RX1pM5lyctKPfmsfwd2BNWZ&#10;9wiZRQQLIWKz4i0FKIGTnMRiv+pNXCKU7Ji/tPpNnFrwO5xc8AIuUj1ZLSWECDeZi5KnePJE7/zC&#10;l2Epc04MbYJcUrWTgSxPoOWzWL8QF3fQ4tHm2Z3aj/N7N8Dm+B440dp52p4lnA7AlfAKoe0L83FG&#10;OIEVS1BF+rkixNkKPuxXmpmMIgJEdjPIjQ5BHqPj5jXUZCWhJiMB5bGh6rWW2rQYNJXkorm8EA2Z&#10;CbjG9vaibHTXUD1RGTWHeWCAiqeDCqtb4ETl1MN+vYRUN9VTd24aOuJD0Rrtg/7yPAxeraFKIpzk&#10;Bd2kcAxcq8UwwTTYUEM4XcaETIrLu3e3u9U7eMMtNzDScl09oRvq70ZvezP65HWZcoIpj1DMjqZy&#10;80RLsCOuB7vgwdiYAU7GwaEN9seG9GX6Ra3Ylw39d9Xyqmym7vPGLKh8iXs9DZz0YJL+GoQkr1Jj&#10;aOpptq3TgKMra3BSgFIDe6ZtOlS9FgYVNd1XQWAGIgoeEsZ6Qz+TslZnpl5/H3Wvx/WVUNbN2H+6&#10;XmDF/xCMDxiybKC+/ipefellpZSee+5ZfO9ZqiOZX/rWvyhLJ6FUk8CJbd8TRfXNb+CbX/uf+Nmz&#10;/4I9r/0CtgSRo3oJ+CW409Z5b3gbbqtoy957kUHIiCKi/TIszJyn7J2jTI5TOdmufkMdE3X+vRdw&#10;nEpM1j9Z8H7n5v+a1xE+BJ9YObF+opTOK8XEOoLLgvc9s5BlmUTn/c6x7Rzt4VlC0GrPelgf2wW7&#10;MwdhR8VkfWQHHM8dgcWejbR6xxAd5IVwXxc1PyVP9mTJQYCdBUqzU1FDBVSenYK0YC/UFGShub4a&#10;NYRJvWy/khanXg6uY3s3oXWNyqoyNgQ3clLQEOaL+kBPNBJGrbmJGKCK6irMQIdYPVFYIT7oLc5E&#10;b1Emumj1WmgLm2P80JWfipFb1zFIK9dXUYDeykKWr+E21dMIITRIUI2238QoLZ4clnmvpw13WpvQ&#10;31iPOx0tVEwd6Ll1A701xegtzUJnRgTaE/zRFumO697WuF1fNcvOaaEHgRZz1X/eeBzUnvQZWrv2&#10;Pc3Fk9rnCgUEk7ovG097Pz2E9FAyjbnnnHTwUXDioJ6GlBEG03bNWKfmb4ypHh4GSMyEdr26do7Q&#10;X6/uqa8zpuba57yHSXz4oZD7E/z1r/+Jmzdb8dYbb+Nb3/g6viMqiUBS8CGcDHbuO0o9yWS45H/0&#10;/efURPkz3/w6vv31f8Y//1//A2/+5FmcnvdbOC5/FS6rXoU7YeNBQHmteRO2y17FCaohgYsVLZ6s&#10;TbKjEhLlJFuiKGvHvLw3d4mAOT3v1ziz6EWcXvBbQu23hBNt2+KX1JM5pZ54n9NUWGfe+52yfOoJ&#10;HkOe2smEugXhJPA6TwVnuXkZLHdvgMXejbA8uBVO548wjuPQuvfUJHmwpwO8HS7Am0ByOLkPTqf2&#10;ITbQA9WlBchJiEBmZABSCKcKQqg4KRoFcVRMabEoIohk3/IrxXnopw2rz0xErrcTaiKDUEk1Vulu&#10;h47SbHRQDXVXFqGTcOvITVWT4zcJr97yfEKrGj0EYFtaFNpSI3AzMQrdZTkYbL6ittUVIAms7tSX&#10;4y4V0R0qp+GbDbRxNzDa1kTVdA1DXW3oobLqab6GXn6PXnnCV5iE3nyCMDkYbTHeaPSzRVNsoFoe&#10;ImE6WPQg0Of1dU8T09eZhGm/x4Xp99DCtDwd0tdcvS7+FiB6mtB/pgKOPm8SmlrS1z0WTgYQaXmB&#10;k26AS14b/KqPIdWAYBoKCFpeV6+pmVn3Na3Th/5aY6g6tpnezxywRCkZ1NJf8Mc//AWlZdVYvXKV&#10;ApNMdItCUjaOqkis27OEkwBLVNR3vs02tj9rVE6iogzq6Z/w7Nf/J9a+8FPYrngNLmsJpnVvwWP9&#10;2/Ba/xbcVr6m7JgAROyd1WLCSXbCpPWzk90LCCh7OX1FVNSqt9mHYJr/W5x859fqSZ2oKVFPF9VE&#10;+CuGJQVi6aiWJM7znko5EVrWYgEJyPOLeA3vZUH1dHbtApxcO18Byub4Xlw8vB1ndq+Hv6sNfF2s&#10;DTbP6hTsT+7FhX2bEBPggbSYUCQEe6oXhjNo6XITCaqIAORGBSKfYMqPDkZuqC9q8tLRdfM62q/U&#10;oSY1DqVUTOVyAgttXBfhc5NAaivLRVtOKm6lJ6AtNwmtssjyai1tXzg6qLTaqZhaMmJxlSC8QYgM&#10;NF6hImrEoECIKqm/qgjDbYRTQyWGm+ox0kpotTViuOMW+qmcetmvnXawg/AaqC1Eb0Y4OlND0Brr&#10;g+YIN1wlnCb6e6ia/p1/KzMDZq4Bb65eDwwtP1edAGN6YOrqHxefuYd2/VPG466ZBQldXivrv6u+&#10;7UkhADFXp91Pg4w+bxrm2jRIPQZOBqU0DR4Z3MY6w1v/RhjIRLi06/NsnwaD1BtDf59pmBjrtNQ0&#10;Hlc/HVL3gdTLH4XRxkkfFfzBpV4Xf/nLX9F/exAODs545cVX8Kt//blhjsk4nySA+va/fEMBS2yd&#10;pM8+8wxBZQQU655hquaemErff/mnf8KPv/UNHH7nt3CgYhJAua97Ex6SrnpFbeErc0nnZYKcoJJ1&#10;T3arZcM5eTlYFmbKxLgBULIBnSXhc/SNf8Wxt3+lbJpMgovqOk/FdI6wEiidolI7S8soYDoj4COc&#10;LNUcFRUa7aSoKplcv0AbeVZU1faVsCCUzu5YDUeL4wj0dITD+aM4uW0lrI/vgYfNGVw8ugNOtIDx&#10;tF6Jod5IjvBHYUYiwpysEOZ4ASWZCUikYsqgmkqnwrpcmosGqp9bddW4XpyL0lAvVEf4oCo6CN0N&#10;NbiZlYRbRVloZzQlR6O1IB29lyvRyvqbBFFbfho6yvLQmJWAq/FhuBoTjJ5rdegncOTU4r76SsKp&#10;mGrqOrpLsnD7ajXuUE2NdLepZQM9rO+irRQwdcskeH48etND0B7vg1tRnmgJcUIOv3dCUhqG747h&#10;D7+fvXxAG1TmQmvXp/qY7ieplLU6XWp6zeNCu5+6p0n5qwwNSPrtSiRvru+TQgPRXGEKnrnCnMX7&#10;LJwEBgIggZIRBFrdTN4IBcnzmmkYSFm7RsrGOn3MatfVmWvXQgPNrLKxvwqtzrRe1yZqSTaLEzBV&#10;V9dhwYKF+NmPf4rXX3oZP//pT6mECKfvfUcB6FmBEwH0za9/Dd+iMpK8AOi57z1rgNe3vqnWOkmI&#10;qvqW9PvaP+Nr/9f/Gy8//4xSOQ4rXoELw2Ptm/DaQPW0mpZM5oKWvK7U04X3XiaE3qZiMrxvJ3NP&#10;8mqLDZXPpRWy/IBqiPbu6Bs/x6n5BJLAh8CSCfJzhJwFrz8973c4QXV15M1f0uJRYbFddi+QCXSD&#10;/WPeuO2vWoKwZh5OUUVZH9oGD9tzsD19CE4XTuDMnk24cGQnbKigjm1aCttT+xHq5YwgNzukJ4QT&#10;Uj5wP70PRWkJyKByCrY8jgirE8glgEqpgopp/1qu16sz89JtTqOcausaFVUHlVMd+1yOCkBLSTba&#10;y/LRc7UO7SX5uB4egE6Crb28AJ01FbhBWF2mcmqikuq4XIVe3q+7upg2rRoj7bcw1NqM1uJs9F+v&#10;QzfrBrtaMdjThU5RbU0EFyEmVq43JQgdCT5oifJQiy3rvC9i8euv4qUXXsbZsxfQcPUG/vCHP01v&#10;V2JuQJkCw7SswiSv76NNVD8ppq839n9c+cuGHiIakLQ6fdk0tGvMhbk+Glj0ebPBds3KmYbWZxpO&#10;ShEJgBSgjHkNSMbQFNM0JExAoG/7TEgfprOu0ZW1fhpMJGbqRPGYtGvXa/knxJ9lIpTKLiwsEr+k&#10;UvrBd5/DawTTqy++gB88RzDRpql5JMJGoPOMKKd/+bqC0zepiOTJnEBL+giQvk019c1vfA3fZB8B&#10;13e+QfX09X/GN//pH7HmNz+G3cpX1X7iblRPnpvn0ea9CbslL+DEu1Q7VE5KCS1+FZeWvUogvQw7&#10;qh3HdXIy8GuwWSFzU2L/CBzautOEkSgkBSjWW7DOUibBCadzC16k/eM9BVgCJ1FmVFDnZEkCISUT&#10;6QKrc7SbFusX4NyGRbDetxl2R3fiPFWU26WzsGD59M61sDi4FTYn98PH0RJ+ztYIcLmEqCAPBLAc&#10;RZUl9i7G2xHxtG3hdueQGuiOgsRIFCZEoa4oF7khXqggqK5RJd2qKUNDdjKqwn3QkBKJprxUQqhE&#10;HTBwg0rsurzKIpPehFB9QqTaf1x20eyqr0JTbjqaS3IVcG63NOIO4dRHq9fbZIjuG/UY6GxBF1WT&#10;gKnzcgX6StLQJ3Yu2h0tEa5oCnNGe5gjXA/vxHef/xHefvVVvPHyK5g3byGiYxIwNDxqGAgyiIwD&#10;y1zMCQ2m+jaVN6nT99OHvm1WXzPxmft9iXjcv1PiSb+FuRCI6POmZX29aZjCyDRmlJMGIy3PQa+C&#10;A/tx0DGFwKx2kzp9Hy2vQspaHyOItHpVR8um9ZlVPx28Rt1LS2fHv/3bf6KvbwB79uwniJ7HT3/4&#10;I7z469/i17/4JX70g++r9Uw/fPY7aseB78gSAQEP1dC3v0lLR9X0ta99jVbuWwZbR0BJ3bcIJAGU&#10;WDyB1jOEk8Q3CKdnv/ZP2PfOb+C8cR7tHa3dpncY78J97euwWvQ7HHnr18qWyWpvef3FauFv1KS5&#10;bKciJ7fIlityLp7MHV1c+Tos2HaKIDqjQUpZO5mLot2TuSYqMYGdzE1J+TyBJXNV52QpAsOCgDrL&#10;e5yhzTsl91r1Lk6soKLatRZ2tHPH1i3EhT0bYHNiL2xP7EOgux3cbc4i1NsZkf5u8HO4gCg/V4R5&#10;2CONgEoI8oI3VVacl716Hy8nNgyZYX6oyEpGZVYKSuNCUZEUg5q0WFTFh6DeuMRAgNNWW6ZObZHz&#10;7tplLVTjVRR52+Pa/4+3/37fqrrW/XGva+8kNlCQ3ju86V1BULH33kVFBaT3phRRpEqVKogK9t57&#10;ibEitsSoiYmpe+8ke+9zzvX9D8b3ft3jmW8e38GSnfM5P8xrrWetuWYZc4x73mPMudZz15Z476Vn&#10;4u1nHo+fyk38KeD02oux941X4n0xMADpo3fejHeU5125fe8KrN555fl4X+D20SM746N71sZ7G2+K&#10;ny2bHm+snBM/XTUnHrhhbPTT5NOubXu/inTUgIFR06V79OrZL0ZdMzZee/1N6eg3DWx/6dsM9ocA&#10;h58FlCq/6z7zd4BVuVb9+/9VKuC0v/4WwNjf9er71fnqXqtO3wdMpG+6dQIljHm/YGTw2mfwBbTK&#10;729e/6arV3uP3y7rm9drwebPGhTHjvblLQm3zOd1n/2WlG7cf4rC/+945JEnY8jgIdG8SdPo2rGz&#10;Qalj+47RvFkzB7jZGtBU4NOgPqt0TRxfqi+mBCOqJ6A5XCDVAFdOCeCqJxfuMLGkBmJQ9cWe6ik1&#10;ppwGh8cRynvQT34SbRvW96bKG08fFAvOFjAJoG48qXfMO7G3g93XiEERyPYucL5icKzY08n8429u&#10;yuQzwDNPGej4Ed95Gnd0TYw+smtcJ2AaUwEp2BIuHu4bmzX5PY54lMAJ5jRBwDdJLibH8UrjdD72&#10;mJ5x7bDuMUYu5cSzjolrxLKuO3lIzJErN0UsY864q2OZ3LnVyxbEmlsFTGJPiwRUS+ZNFlAtjI2r&#10;lsQqsaoVM66PtfOnx26xnrVzp8R2ARarefeuWRoPbFgZT+7cLIBaF8/o+PzdW+NpAdhPn3wkXnvs&#10;gXh2+8Z4SUBGIP3lB3fHYwI8vlT5FrEoAdGrj94Xrz50d7z13OPxDm6gwOijd34W7wuo3hagAUxv&#10;vvhMvMOrMo/cE3t3rom921fGm0unxVurZsXrq+bF68tmxqkDenhS6dy+ffToVhOD+g2Ibl107D84&#10;OneuiQsvvizefPPt+Nvf/lNpXyyq2vj+Ln3H/brPFkOvvl7q8LU6+f9fJRs/xzrXa+9VUt175X71&#10;efldzv+ZVADL6c///i0BcRl3AQgnfhdwqvzeHyBUp/Js3Wt+vu69ck3gZIDiXnUegIl75XflmVqW&#10;VXus3FP669/+V/zhD3+OZctWRp+evaNzu3bRRe5c29atolnjxtFajImtAoATrhxsqMFhuHS5Mse2&#10;gSNgSGJQuHi4egWkHGfSvXr1DzFrsuunfI0qsaj6ArR6Bx0U/Vs1jhknDRA4DY1F5w6Vi9cvFpw+&#10;IGYc1yNGDe4SY8Ryxov9TBWDmn683L5KcHyWnuFff+eeMcRfHeAeWwkmDO8RY8SQxhC7kvvGPifY&#10;E8mvtMitGzeke4wVcF2v/ADSRKUJPDuil651j+v1jJ8/5cgYLRY1SmA2WvenX3FWzBp7Zdw4eXSs&#10;FGPauHZZ3DRrQtwyb2rcNHO8V/ZI/rrB/Kn+yuaSKdfFZgHWuvnTDE5bBWYP8sea994ZD9y+Mh7c&#10;uCqeBpjEmp7YviFel6v3/P13xSuP3BcvPLgrnr3vrnhqx+3x4Opb4rn774zXnnk0XuEfUp59PF58&#10;4E4dH4mfCrDeE7t6/83X42cvPRdvvfZSvCXGtEeu3N5H7ooPd66OvXcs916mny6dHm+unB2vrpgT&#10;zy2ZHsd2ahGNNC5dBE6d2nWIbp27RNdOXQRQ3aKmW49o165jXHjhpXHf/Q/F+x985DgUIPXX6i0H&#10;dQCkLgB9WyrGvz8AKOl/em9/CePe3/WSqtvCkQC4mUvl2relUm41iHxXqn5P7n+aCkB9A5ww6lpw&#10;IsnYa8+rr1WBwHel/ebld3Wqul7y+5lvJClEhVF9s4x9oPTnyvU///kvBqa//vW/Y9LESXLZmkX7&#10;Nm2je5cu0aZly2jevGm0bdXSTAdgwk2rZxeO4DYsqqEASC6aACjPlacBgXKdC5xgTMSZDEjEnAAt&#10;ARXnh4ptEXc6XOmQA38cB/74x3Fst9Yx96yhsVAAtfBMuXdnHhnzT+4fkwU01wAiApvxrN6NGBDT&#10;5WrxZwd84ZI9T7NPGhjTxazYuDlVoMI3oiYLuMyexH541aXsGicWNQlAkvs3WvdHC5TGqg7vl1Je&#10;zp30DMHzcWJqfI4FEJsghjftvBNi5rWXxuLZk2Lpwpkxf/q4WC43bumN02KhznHzVuj3Et7Nu2FK&#10;rBKjWinGtFGAtFMgtP22W2Lnmlvj3k2r474ta+OhO9bFYwKlZwVCD4lRPbFrR7z81CP+/cRdd8S9&#10;61fG1ptmxiN3rI+nlO/p+3fG8w/vip++8GS8/MSD8dKj98YrTwmo+FOCV16IN5V+9trLAqhn44On&#10;HohPHr4jPty9IfbuWBHvbloSb66+IX62em68vnxWvLB8dryzdUlsuP7CaH3oT6KV3Pa2rVtHW+lB&#10;e01SrVu0jE4dxJ47dBZAdYihRx4dl1x8edyqieyxJ5+J3/z2d2Lc/+VUwAhjqTba2qT7dQ38G/uO&#10;/ofs6PtA459NBihAgCO/dU6qm6e0oxo8fkgy8P0TycwJY68GqAQhjkoy9m8kAKCyXaA6VefxNY51&#10;ksGjpMq12vy11zWQlXvfyFNhU3leOTrVZU5/jf/823/HF1/+NqZMnh6tmreIjlK+9m3aRFOxJb5k&#10;CXMqO7/NegQ0DcV4DpdLR0wJF89BbgEVgHT4YWwZYMOlwEjXE5hgSDxbX2AkgKpy9WBZsCjY00EH&#10;/sQgdb5cOFy7BWcM9tcLCJLPO7GvV+GuVWKLAa+4TBUI8Vfkc04d6tdbACe2Fcw8UcCle1PYKsCn&#10;UQRIVw/qFNceJddQrlp5jWWSAGeC2BjgNEauIsADgAFQ4+QeXq/7ABQvCxvYALTj+/vzK5NPF7Mb&#10;f1UsnDImpl9zScybMjZuXTg7Viyea3Cafu1lsXLRnFh9y42x+uYbY60Y0+rF82L9kvlxlwBpG9+J&#10;Wrcidm5YEfdsXBl3rhVQyX175O474rHdO+PBO7f4y5s7Vt0iAFsTm2+9MbYvXxBPCJjYif7EfTv9&#10;qsyLAqbn5NYBZHzj/A25dW+IMb3yjFy+F56Oj57YHZ/cvzk+vu/2+ECs6b0tt8Yba+YLnObGT2+b&#10;Ey8JnN5YuyA+uvu2eHPrzXFW7/bRWOPSvlWr6NCho1lTt6410aVzt+gtRt1B+tGjW88YdtTw6Ntn&#10;QPTo3jvOOPv8WLxkeTz3wivx9dd/qDCp/xnI/LOpGqQKWFRfq70ng649r7r+XakwFANCnXvV9VSD&#10;xg9N3yj7H0iA0r/xfl1dcCogUcuQyhHDr9zbb6rkKfl8LM9Un9dN1ddLvupkV06p+lhx77IOnfvZ&#10;vP6Xv/x3fP75VzHy8iv9kbgObdtFW7Elr76JAbVs0SxaNBNI8Y7cEbyi0ihf4BVYHV7/MO9dIs4E&#10;Q2rcKHeI48axfQAAO6JhQzOlw5Sn4eENBEwZOPfWgnpiUATIcf0AMV0HsOofIndPQDVKQLHg3KNj&#10;wVliTmcMVJLrdlJfx56urbhi3kQpEOJfgL1jnA2apwyOWWJMnE/j/TmxK2JIAMxVR3Z2/IgXgu3m&#10;CbTYMkBwnPu4c+OGdtN13WdrggBpjBKfZ/E7eQAU7+jpOFWAuGDMZTH1olNj6iVnxJzriT3NiRU3&#10;zYtZ4652PGrpwjmxasmCWCNAWiKGteqmOXH78pviHrlybNq88/ZVsWvLuti+Zql3l9+3fVPcuX55&#10;3C3wunfrOrmAN4pVrYv7tq6P2wV694s1PXbvjnj+yYfj6YfvNZA9KrB66elH4vnHH4pXBUavP/14&#10;vPn0Y/H2U4/GRw9sj093rY+PlT7YwR9h3ixAukFpXry5Zm68eOvUeFW/92xdGp/cuzo+vn9NLB95&#10;erQXe+qkSamj3HoYU2e5dm3btIvu3bpHn959o3tNr+jXd0AMHniUGHaN2HZz6UKj6FbTI0ZefW08&#10;/czzDhH85a/Su4rB/k/TDwWOuqkYb91r5QgQVN/7tlT9zP5SuVfKq3v9/4tkQKpzzgvAtW6dvyiA&#10;wcvYkz1Vpcr1kvb3O8EiU9371enPtZskE2Rq75XfPu4731d27uwu9zgvid9/E2PilZQpk6ZGs0aN&#10;5bq1Dl7UNUAIRPgWUzOSGJT3K8llwx0DdIgVEdjGzSvuGoAFePm+zgEzMycB0BENErTq6zfPHXLQ&#10;gX4ONgbA8TzXGzTQb10/6Cc/jpYND42JcuduPGdILFBaeO6RcePpA7xaN0oMaIzAySt4AprpJ/Bp&#10;lQEx+xRcO4HYKYMcg+IdvOmwHAHNJDGocXLHrhzSNUaJKY0dDmARlxIDA6QETDAp/lqKlbtxsChA&#10;TUfcvHEAmAPoGTznr6omCQAnnjokpp1/Ykw4e0TcIgBaOGtyTLryolg0c2LMnzY+bpo1KW675Ya4&#10;dd5Uf1lz69rlAqfb467N6+O+HVtyNU8u3hNy355+5D79XhE71i1z2ilX7sGdW2Pr8oVxJ4HzOzfF&#10;048/GM8+9pCubxG72hyP7doezzy0O14SOL356O5456F7Yo/Sx7s3x6f3rBcjEjBtW2EAenv9wnhj&#10;xRwzpleWTYsXV8yOPdtv85cuPxUw/Vzp6VunxwntGkaLww5x3Kljx87RtXNXMeh20aVT1xgwYHB0&#10;ESC1172e3XtGf4EUG3M7tmsfrTWxNW3SLDqJZY0bPzleevm1+P3v/+jYVPmyxf+zJIPl+H3ghmH7&#10;WHVe997+zuumwnr+2RgSYPMNBlUBn/2xKuetJINTLTgo1QJB1U7v2mtV+Zyqr9W9zzNl+b/cr8pj&#10;QKk6N2BxH1bk/JXfHAtbqpNwE3n2T3/+i4Dpf8d/qM1Tp06Pls2aC0xgPQ2jnkCpnhhNi2bNKpss&#10;2QUuwBGA4JrBpspWAG8H0O/DYUB6jjKaNWnqa40bimHJtQOUuHfE4QI2VvKIL8GUXBbuYO51cmzK&#10;wJVuYAMB1Y//9V+iR4uGMf1ksaZzh8XC84+OG04fFHNP6RvXi91cNbir3bTr2QMFkxHbmeVPqwyO&#10;2Xpm7qls0Oyla/3FoARqMCgB1XXKe6WeI10jF5GvavIiMPudHDCvbMyEVY2TqzeevVMV9y+3H/TM&#10;FT+AcQSfZ+FTLANjwsmDYuGEa2L+xOti/FnHx/jzT42546+JW2+YGWuWLoq1yxfFuuWLY+v61XH3&#10;HZtjl9KO29fEppWL494dm+MRuXLb168SKK2IXWJKd29eF/ds2RD3bN2g89UCJoHRPdu9sfPhOzbF&#10;o9s2xNN3bYkXd98RP71vR7y7c128v3N97LlrY3yk8092rIwPtyyNPZtvjfc33hzvbljkOBPu3GvL&#10;p8dzt06LtzYvjb13rJKrtzQ+fWBD/PKRTfHunSu8Itru0B/Ztesk145geKeOXXTsHr176Z6AqZPY&#10;VJ/e/XS9c/Tt2VcA1Sfat+0Q7dq0N0Ad0bBxHD3s2Hj08aesa6Ri3P9sqgYcg0rV7x+SMOzq81JG&#10;NZuqBYG6vyt5qu9X36tOlLc/UPlHUwGf6t8k/67c2y84Vf+uTfu57rzlet375V7d60q1bKfq3L9J&#10;AI+fq5zXTZV8tc8JmPiC5yeffBbXjx2Xu7cFKrhehwISAhYAppmUC+bDPa41PqKx3bjcHpDv0wEy&#10;gAsrceTDrXMQXPkBpYa4fodlHOoIARHBczOnQ9PFO6x+fZcBIDUWAOIS2s1TmYcdfLC3GBz44x/F&#10;UR2bx+wzxJrOGhLzzzpKoNMvph9bE9cdVROjhsjtOiqBgpU3AuQzlIg5zZBLN/P4Pg6Y89dS/s6T&#10;mBNgdB3gdGTXuGJgFx+vE+iMJtjOviflA6wcOBdgAVTEqAAldqqz7WCSXDvOCaxPIQalfLyXN1ks&#10;asoZx8bEU4bFuBPVXrl3i6eOE2CNjsXTJ8SiqdeLPc2NDctujrVLFsXG25bF3VvWxx3rVsadG9cI&#10;pLbE/Tu3xV0b18auTWsERFvjPrGn+9Ytj8fk9j25cXU8Jbfv1W23xZvbVsVbW1fGO3esjA/ulEsm&#10;t+3jHTpuV9K1jwU4ezctiXfXLYq31yyIn6290XuZXl85K569ZXK8Jhfvg+0rY6/ymTk9eHv88rHN&#10;cgVvj/XXnht9GhwUzTXO7cSou4opEXfqIBevplvP6NihixlVT4ES9zoKwHr27KM8Pc2oWrdqE61a&#10;tIqmjZtEz979Y/Xa2+MPf/yzV/aKgZVUwOCfSS6LYyWVa9+W7++ukyrt8XNV+TgWgPHvyvkPSd8F&#10;Tj8EuAoAFTCqBqW612rdugIc32BJVdf3m74FfHytAEltvjw3CJUj4FI3T0l1Qak68ZxAiWdgTG+9&#10;9V6cd+750USAwv4kWAssiCB208ZNo2XzZjpmfKkxoCOQSuaUcSW/5MtvgEnPETRPcBEoAVoCMFjY&#10;4WwfEEOiXIAJJtVAAEdAnKA6K3X1DjnEAAfoGdgMTnoegFN9DQVgP/7Rv8Zx3VvH3DMBqCPjhjP5&#10;vhMv7PZy7OnqgWJPAosJx/R1AJzvhHsVr/Ie3uzTh8Tcs44WQA3yHij+Hw938BoB1Mgju8Ql/TvG&#10;FUeKRQmcrhUjGj9CwHQ8n/VNBoXrx7lfZ6EegdNEVvsAKoHjxGG6p3rLlxAmiZlNGi5QFEjNPe+k&#10;mHP6sJh92rCYderRceOlZ8ctY66MVdMnxtrZU2LtjPGxbsaE2LhoXmxZNDd2LFkQ96xYHLsWz437&#10;Fs+JR+TOPXbrvHh66fx46bab4rXNq+LtbavjvY23yFVbLldtWezV8SOlj+W6fSLA+kj3Prp9cXwo&#10;N26PGNPbYktvrZ5nV+6NFbPihSVT49lVN8T7d6/1XifY1ftblgicNsTnT26Lnz+2LXbPHR0ntKgf&#10;zesfEq2bt4jOcufaihHBkjq07ySQ6hLt2neMLl27RS+BUle5cR11vWvnGrOsmpqetc801WQH05ox&#10;a1784hdf1BoTBvZDXa9vSwaVqvNvgAip8rvkK9eqyyipNl95ppIMIlXXa+uo87tu+j7g+bZUZFOO&#10;da+VVPc3qTYgbpAoQFHOvyd9YwWuXKsGGa4BJuW8Kk/my/vfSFUgxNH5yjWlP/1JgyZw+u///v/F&#10;I488HkOOGiLgAXSS6bRo1sTBcMAIoMGVA2wApXJs0qhyTc8RK2ooZsTneIlRwXh4FmBq2qSJgYtd&#10;4xzZYkAMizgU8SlWAB0Yr7hvrN4BTAY8MTIC8Y0BNgETzxG7OvSQg+KQAw+M03p3iJmnDfJfl889&#10;dYBct94CqB5x1cCucvG6xziBBHugxg/tKXAi9kTcaUjccIbcwTOHxmyB00xeEj71KLGcgTHxxP5x&#10;3THd7d5dKgZ16YAucbXACbdvwgiVhSuHu3dcvxgHOAFaAh2/TCwgK7vNYVJ8FM+fdhGL8j8UC9xm&#10;n0wgf1gsOvOYWHLOiLj57ONiyQUnxcrLzoq111wct116etx+7YWx4ZoLYtuU0XHn5Kti95zx8eDc&#10;CfHonHHx1MJp8fySWfH6hlviZwKctzfeGu/evsRu2t5ty+Kj7QIigdPHdwiUBDCfbOWo32JLHwqc&#10;PtiwON5dvyjeWjPPrtwbYk0vLp0Wz66YHW8o/0c7VwvAVI5A7P1tcuse3hifP7VD4HRHPL5kWlzc&#10;uXG0q39gdGjdKroIlNiM2b0COu0FTC3FjNq0bmMwcsC8dTu7dDCpPn36RR+5f926do8O7TpGa+Vt&#10;1bJNnHbmuXHXPffF17/7ffz1r6xw7wOWaqD4oakAznf9NkhwXjH06uQ8OhqAqq6XZ8r1uqnkq837&#10;Pak6TwGWuuf7u1bOObpujt+RvuHW/d9KteBTOa9736BUAKeck68OENWW4/S3+OMf/z2++g2K8L9i&#10;88atmsnaON5zmFLzpk0dW2rerKm/ZMl500qMiQD5EQ3SRWumfOx9AqQ4B9D4ze5xgCaD3WzM5FUV&#10;uWZmQenWEWOCHTnYjXuosgGmBofpPu1gCwFsSc9wH6CijJYtWvgZv7cnEHMZB/0kTu3VLmaePCDm&#10;nTYw5p3BytwAuVjd4/IBnQxS44f3FUAJtFjBOzn/VspJ7AmAmiXAmn3KUbn/CQY1opfAqHuMEthc&#10;OqhrXDK4a4w8qmtcK/eO7QcwJz7z60/9jugX1w+pcXxrkmNPPVRXjdiSgEssimsGKAHjDPZcCZz4&#10;ON7is4+NVReeHOtGnhPrR54VG0edF1uuuyi2j70k7p46KnZOGBn3zRobDwuQHr9xYjw15/p4VseX&#10;l86OV5cTvL4h3rn9JrGgW+JDAc9esSGDktjSp1vFeLbeGp9uXhafbBZAbbol9q67Kd5fuzD2KL3N&#10;loF1C+J1saeXls2I55bPjldU1jt3yu0jP2UCTnfo+YcAp53xi8e2x3NrF8TYge2jpt6/RotGDcSK&#10;BDqd2FLQPboJjHDpOnXs6k2ZnTp19u5xmBOuXOfOXQ1YfXv3i/79B0YPARruIM+0aN5S7l+/WHnb&#10;uvj8i18ZoH7oJs1vSxivzzFofleuOVWfV6eq574tTzUQlfO616rz/zPJ5QIwda/XAZ/9Jdy5cv6P&#10;g5PZTp1rSnVZVAGWAk77gEb3K9dqAYlUAKqAk87/DECJJTm2JHbHqyh79nwYEyZM8qpb/Xq4YgIX&#10;AVGrFgIjgUUBqBbNWsilYxc4n0GBJTX2EnHrlq18nd9Q9ObNmvuIy+fYEi4e4ELsSYCWAW9W3dKl&#10;w/0jlgQIcS8ZlZ45lOtKAp/DdORafeJNygNAck6MCvYESPHKS/0DfxKn9Wof00/pH3PPPjLmnNxf&#10;ANVfLlWPuHxgR7tqk47lW+K95EYdFfPOHGbmNPfUoTFXAGWQ0m9cvRmn8RfnA+L643qLQfWKqwEo&#10;uXcXCqQuHdwtrlZZuHiTTxwQU04cFJPkKrKKx5cSvPXgqJoYq/y4deOG9vI5wXG+bT6TzwoLFGeK&#10;Qc0XGC4/d0Ssv+KsuH3k2bFVwLRtzMVx16SRsWvylXHvxKvioWnXxBM3TIgn546NZ+VSvbhwkoHp&#10;jdtujJ/dNi/eWbMw3hcT+lDg8/Gmm82QYEufbhMwbVocnwiIPgG4Vs+PPavmxXtrFsQ7evYtuW+v&#10;6/lXls+KZ8WGiDO9tWOFXLo18fHtelasbO+GBbHnzhXx80e3xi+fulPgdEe8unlJzBR7HHT4j6JV&#10;g3rRrnVrMaE+Xq3rKFDq0aOXjnLtBE7sf2KvkzdotmlnZkWwHIBiu0H3mgqzatteLmFH5ZNb2L5z&#10;XHzJyHjiqec0gf7ZhmWD/Pe/d7kK4FT/thFXzqvv+7zKuOum2jLqXP8uoCn5DSCV9I08AAPXK8dv&#10;3KtKJY/PS38r5/9M+tOf/q32+A+BUwGa/V7fD2jVBaaSaq+xSlcXlKqTyvvTv/1FDf2P+N3v/xzP&#10;Pf9ynHPWOQYHAtBsCeA1FNwvzpvpCPi0EOC0FUUnGE5wm/flYDmtW+le82Z203D5ALVmYk1+n04A&#10;1tyB8yMELgcbqLhmZiSgAahKvMrfdBJY1YctqR2wI+8ub9gomVw9gZaD5HkfEGX1j42bxKSIifHJ&#10;X/Lysboz+3WMWXLv5p0hADqd1bn+fln30gEdY9RR3b1REtYzCzA6a1jceObRcaNAicQfdN5wzvCY&#10;d/Yw/2sLLxMDUFcP7SbWVCNg6h4XD+oWFxEsB4BgRWJi5COozpcMACG+eHC9WNoY5Z14TD8Hx3n3&#10;D5ZF3Iu/tZoxrE/cePygWHLWMbHyvBFx+6Vnxuarzok7Rl8UO8ddFrsmXBH3jr8sHpx4eTw2Y1Q8&#10;PU+s6Ybr46XF0+L1W2fFmyvmxJtLZ8XPls6N99beFHvX3xQfrlsUHwuoPtmwyID0ycbF8dGaG+PD&#10;9XLlBFLvi/W8vfIGAdP8+KnA6lWB1fNLZ8RLYlDvCITe2bky9u5aJ3C6JT6R+/f+unnxvq59+siW&#10;+OyJ7fGLx7fHW9tXxrKLTorhjQ6M9g3rRRuNe40YEfGmsmrXpUvXBJwOXQxQgI73RcGqBFSAFYnf&#10;fH6lu8CKF4pbt2krd7CtAWzY8OPixvk3xUuvvCaG/7X0nIn132tjUftLtYBUMe6SfK/6mn5/F1iU&#10;VPIYPCrn1b/3d638rr0OOFTAovpayVuec6rk8f1/IlEfgOSk8z8CTrUv6f4PU742kkBSF6D+DpR0&#10;r/bc2wfqpCpggjWxxwoXbu/en8fsGXOjmxTowJ/8RMBwuONDMCT/6YBcM44wIoCpfdt2BqESX0rw&#10;kmsnUCBozm9cPz+r+4BTs8a4e029QTNX6XDnBDaAj5hOXjvcWxVatWjp/I43HSI3TkCGawhgeXuC&#10;2JLjT/4tFlY5NpT71wjXUWDWqMERuUVBzzYRAJ7Rp2PMPFUuHjEopZkn940xw+SaCbiuEyhMPaGP&#10;X1EBgOadflTMFzAtPGt43HDqkTH35EECrGF67ki5YXxobpBZ0jVy564aKnAa2Dkuws0T8IwUI2JP&#10;1AS5bP44HcAnkOIvz68bwv/j9YixSv7CpgCKuBefZ5lx/MCYfoyOw/vEvOMGxM2nHx1rLj41Nl52&#10;Rmy+8qy44+pz457xI2P3+Cvi/rEXx6NTroynbhgvl258vLRgUrx+07R445ap8eaS6fGWgOq9ZbNj&#10;j9jQh3LbPpJr9/Hti+Kj2+XiyTXbu+Gm+ADXb91CMaYFArV58aYA6tUVc+P5W6fH8wKvN+X+vctH&#10;5e6+zV8k+Fiu4Udbbo0P71wV79+zJj4ROAFMP394U7x916rYcN15cX635tGjSYNo07SxX2UCVDpX&#10;AKempntt0LuLXD7HogQ+bVu10YTX2kAEkBFz4tinZx+v5LUTOJEAtM4qB4AbMeKkWLFqTXz22RcV&#10;AMpNhRhxLSjpvPb3fq7XTdWAsL/7JdW9X/277vP7K6sWMMp53euVVK7t99l/MBmYKqn22j/CnGo3&#10;T1YnAUqCDonf+67tLyUbqvpdufaN33/KawDTr7/6Xdx//yNx+qln2KjLCpvjSQIRAtKAD7/5DEqb&#10;Vi3NjnDfuO4k4EnmxHPNzab4bArLwiUwDvhwHTDL/U3NXNcRAiTABlCyq6ZrsK0WAkHACDbFqh3b&#10;EuodzE5xMTKVe5hcvPpiT7iUMC2YEwyqge5TH8CVLqSAStca1D88WojNnS4Xb+rxvWL2qf3lxg2I&#10;acf3idFiQBf37Siwket3+tCYKfY06zT+lJP39YbHIjGY+YCU3K75Z8nFE1BNF4BNPyX/auqaYd3j&#10;iiO7xAX9O8f5A7vFeQO6xBVDenrbwvViRnx33PuhBE5jBUbXHtk9rhGQjeH+0b28zcCreAKlmawc&#10;qh2z5GrOGzFQDOrYWH3hSbHpyrMFUGfHlivPjLuvvyx2j700HphweTwq9+6pOWPjudmj49UFk+P1&#10;m6fHmzdPEThNT3CSq7d3zfz4UGD04fpFBqW9YlAfCJTeFzN6227gQjGmhfGagOmlZbPiebl1r26+&#10;Jd7dvizeEzjtuWd1fHyXAGr7ivhQ1/aKTb0n5vTRQ5vk2m0zOL2rPIDTVX3bR++mYq2SdZsWvNrU&#10;MWq65idVunTpZvYDO6rp2sO/2xP8bpXMyEAmUOoixgUomVEBVnLtCJ63b9sxOgug2vNyudzBXj17&#10;x2VXXB1btu6It9/dE59/8etgAyeGZ0OuGPS3AlKd6/sFkv38Lml/9+um77pfQKL2N8fS9qpjbarz&#10;u7yC8kNSYUqkWpD6h8DJ4KHzCojsY0xKPt+Xr+Qt59Upn1FegKqS/vwnBiKfB5T40N2bP3s3pk2d&#10;6Zd2MWBWvQAVXtpk524zf5XyCLGlFlKOtkqtDT6OIRl4EpAADzMdgQ9H8nB0nElAAUDhkrFJk60H&#10;uF4lRsXWAW8xEIj4fTp2gIv1kA8QgzkZ0ARS9Q46sMLO2M7AnyEIhMSW2HMFOLEhFIAjAXAAKwAI&#10;izPD0+8WjRrGiM7NvRky36vrH9MFVqOP6ux/dxktMJktl+6Gc46Re3d0zJc7t+iC42MhAKXrgNMC&#10;uXdzzxgqV2xgTDmhf/6d+bAecvEEckfWxHkDSd3j/AHdBFrsTuejdPyz8ACv5I0VIF03pLtAUccj&#10;xaQEZBPk5uHyTRBATReDmnPiYLGngbHg+CNj+QUnCqBOjM1iTpuuOC22XnFW3DXqwrhv3Mh4eMLI&#10;eHza1fHcDRPieYHUqwunxmvzxsbPbpoY7wpo3rt1RnwgACLY/cGGhbFn9bzYs2xu7Fl1Q7wrxvSW&#10;gOlnMCeB08sCpxd0/eXNN8fbAqL3iTUJnD66b4PZ0ofbl8eHO5bHnp0r4m2lPfetj48f2hyfCKDe&#10;370udky+Ii7v3ioGNz88Wh1xWLSU3PnoYM8evb1aBzCxRQBw6tG9T2WLQQa+uQ4gdWirBDDpXubl&#10;VRgYVu485xmvAnbraRDr0E5gKIZ17rkXxnQx/yefeja+/NVvHDT3J1r+gi18ExR+aDIY7Oda9e8f&#10;kko5dcurvSagqP0NaJTfHCu/SdWs5x9J1W5cAScfvwucDCR1r1cAhFQNNiUYXp4p974tGaAqjMnn&#10;YktsEfiP//iv+Oqr38eWLdvixBEn2OjZS4QLhTETT2pjhpT/xgswtWnVOkFH5wAQwMQqHAbfomkT&#10;J1bicOcAIvK0bC5wMoCJfeHiVTZpltiUr4l9OU4kgAFE6ovtAFDJhvLFYcrwc8rHSh2rhgTSqcMr&#10;f2ZdxJ3qxSFsQeA59j0Rt5KLmfUR2D9U50eYqR1e75AY0aVlTD2pvxnU9BNYORObGdwpLurXOa45&#10;qiZmn8HrL8fGAoHUjWcNjZvOPy4WGaiOi5suGOFY1Cwxp2kqg3Kmik35VZehNXGpnr9A7h0s6kIB&#10;1SUDauJqAZC/jnBM7xgn1+06/b5aDOq6ob3jGp1fZ1evZ4zVb9w8/qBhzglyJ48fHAtPHSqAOiHW&#10;XHZ6rLv0lNh01bmx+eLTY+eo82P3NRfEQwDUjGvi6dnXxfOs2im9Llfvbbl3766YI5CaHe+uWuC9&#10;Tu8umyPAmitgWhhvrbgh3hYoAU6v6f5Lq26MlzcujjfvEGPavtLAtGfX2vhkt8BJoOSka++LJb17&#10;z23xnly7D++/Xe7d1vhAAPagAJGg/1GND4nOcu1aNWtq998BbSXcMUAKJtSVVTwl7sGqAKZyny8b&#10;tJGb10bsiLwlbtWVz7B0rTFYwbwyoN7eYFYjwOpZ0ztOOunUGDN2Yty25vZ448135Bl8bQP9S2WF&#10;rwBDAYPq3/tLBUD2d++HplJGdfq764BIVTKw6Hrt+f8wGYj+nKBUnUrs6e/AyYBR59q+VAEUndfm&#10;05HzaoD6rmSA+8a1ZEt//dv/jnfe+SBGXXWt32vKOJIACdAR2LQClMSOWraQa8ZqnFwrQKmVFKWs&#10;uAEKAArMxitxAhiuAQAEvh1fEvi0EKVvIgCCVRFX4hmYFkfKcqAcwFJewMgMSIzHTAoXz0BVT+BJ&#10;cLxBNFEZBOPNtnDTYFQ653mC42UbQ0MdKYMVPMqjPgL2gBbuI/m416j+oXF8TduYetqgmHnagJhx&#10;Yu+YemyPuLJfu7i4X8e4VgAxXS7WovOOFxidGIsEVDdfdGLcLGC6+aITYuE5x8ais4+JOQKpGfzd&#10;OSt5/Cfeif0ch7pkcLe4gARACZwuHdQ9rhQYjRY4jYU9CXxGHdUrrhYoXSPWxWsxo4f2FIMTQJHE&#10;uCaKSU0f3i/mncgXPofGreedECsuPCVWX3RarL/4tNhy+Vmx8+rz494xl8Yjk6+MJ2deF8/MHB0v&#10;zLo+Xp45Jn66aEr8bMnMeEdM6d2V8+Od9TfHu+tujndW6Zzfa26Kt9YujtdXiTXp2svrFsWbYkxs&#10;G9hz923x/l1iS2JEH7KNYOdtBqa9AqT3dq0WMAmgdH2vwOmjBzfF3gc2xjOr5/tvt4Y1OTR6NG8U&#10;7Vu3MnMCYHDh2M/UqWM36ZhcNAFOd4EJK3lsF2gj166tQKa1GHp76SZMvXXrNgatdmJNsCS7hnLr&#10;zLh0nSA6iRhWuo2Un/urevToE8ced1KMGT0+dty5Kz75+WdmU//93/+r8t5eAlUBiu9LPzTf/lIt&#10;UHC+n+vV4FR7rZIKWJV71b+rr9dN5XrJ863gVAsaFXCpTrUAwm/yOF8BlXIvr3/j2g9If6owJ7YJ&#10;fPHFb+KObXfGCced4HgN31eCVcCQiCPBkAAiPqfrTZYCHPYOtVIi3kScCfApGyhhNDApFMsgpXMf&#10;BTwOiOs+wW8zlyMAkUpsyuCl3wItymumsmFG3Mfdq3dI7lEiZgQbYu8S4EV5LdU+g5CABkDKVUA2&#10;aR5uBlhAiXf9cPsOPZgXkjOf41a6R7zKrmJjgaJ+D+vaKiaJ+cw9Z6h3hE86piaulYt3YZ8OcZVY&#10;AP8KvEhgdOvlp8XSy0+JJZeepPNT49aRp8WSS04WkxoR88Sqpp86OKacPEBpYExSAoQuG1wTF/bv&#10;EhcN6BoXy827UMdLxahGDesTY0YMEAD2MThdza71oWJucvNG69q4oX1itMBsrMBs0pBeMWvEoJh/&#10;xvC4SWnJuSNimUBq1YWnxsqzRsQWuXi7x18eDwqcHpsxOp6cfq3cO4HT3PHx2vwp8fqCSfHmzdPi&#10;LVbjlt0Q79y2yAHw926/JX4mcHp99aJ4WUD10mq5dtuWxdsA0651SmvifaWPdq/NeBPAtFP3BFjv&#10;3bs29uj6O9uXCpw2xocPbYoPH9gUL2+6RYzyqDim8UHRXcypc9s2/vgc8SFYDqDSvl0yKH7DngAq&#10;gMlunUCsdcs2CTpsLajpoTw1ZlBtxcAALrt5jkOxvYBguYCu8izsjGd56RiAYhsDZfP6zDnnXRLL&#10;V62JZ59/JT77/FcGB2/q3A+jMnBUUt3zfyRVP2PQqPu7pKrf5d63gQ6pAM535alO+wOnkr435lTA&#10;hPN/r7CeAkY+J25U+f19iZd0vW+J33qO9+LeeOOtuHLkVY4tEafBfQN4igvHnhTYE2DSSkeYk0Gp&#10;OfuZ2N8k0GLVrgpYABoAjRhQUz0HAAAgBgzlAQy8NUDnABZABngBRDCg4q5Rls/LM3LFAJ7DBFCs&#10;zMGaSlCeADl1JdBlfsqgbAfOcQfFwHD1+LIBIJaB9vp29SgD0CpbJOgDgfLebZrFmOP7yJUbLCZ0&#10;pFy8HnFV/3Zxbs/WMfLImpg4or/cuuNjuUBp1ZVnxIorTo2lV54eSy47JW7V+c26PvecYTHr7GEx&#10;/fQhMZlAOfuhju3l110uZje5gObCgV3jAoHVpYNVvgDo2uF97e5dc3Qvpd4+H6U0ZpjcPtU7Rs+M&#10;1/mU4/iy5wAB1DFxy7lib2cdF4vPPDaWnD4sVpw4OLaMPCd2XHdB7J44Mh6YeEU8Pu2qeHb2mHhp&#10;/uR49aYp8cbiafGmGNTPls2Ld+TGvbNmUfxs7U3xBkFwYk0Cq9c3LYl3BEK4bHvuXZ8rdA9ujE8E&#10;UB/ftVrsabkD4XuUZ88Dt8cHAqd3t92i/LfFXjEnwOkt3VspAD+x2cHRs3F96VZuN+ETKrxn10lg&#10;ASi1FBNPoOkcHdsLaHi1RewIYGL1DlcNcPLucgENE18CW7p4PAfwsBeKkIMBSuCUgJfv9HVsn6yK&#10;jZ6s/pG4N3Dw0Ljk8ivjtrW3x+uyi69+8zvZCCvWrKjvA6lqQKoGle9LgIGPlfO6qeSp/l332g8B&#10;nu+6X/f5ajCCLVX/TnCqiiWVVBdYat2x6lgRwFRJdfPXTS5TwPT73/85/vjH/zBbevChx+PE40/w&#10;5kUMs6XABjBifwmsqVXLBCOW71tUXDlAB+DKADj52+h+C8cBmjoITswo3boCOl6lk6vXsmXGpgCN&#10;AkYoKNdgPt45LjcLV7CkFpXrAIwBA/cMF0xgY3dQZfA6g8Gs0REqp5XKbmK3DxbEszxH3gSofJ7t&#10;EAATK31mXPrdQKyR7Q2N1Ae/mMw1pa6tm8ZlQ7vFnLOHyJ3rH5OGickM6GAGdfmgmpgyYmAskCu3&#10;7FK5VVedGWtGnRMrBEq3XHBcLBt5qhnVggtHxOxzhsd0sYdpSpPFxCaorFFy29isiat3yeDuZlIX&#10;CaSuHNJb9+TeCZyuFCiNFIu6UukqsaWr5fIRjxojV2+igGnysXwMb2DMP+3YuPEUXnGRm3m22nPO&#10;8bHynBNirZjUhotPjLuuOS8enCgWNe2aeGbOmHhxwYR4dfHUeEPg9Ab7oFbyasrC+Om6W+JVsSXc&#10;uVdvv9n7lGBMHwBMct323LchPhU4fXyXXDqlvduXxZ7ty82YPnxki/KtjffvuCXe27HM4PTRQ1ti&#10;j1y8nTOujfM7No7eRxwa7fkiqnQIwKnp0iNBSCwHJuX9TgIOYkedOnXzih3uGfEk2FEXuXuAUfsO&#10;rOa1SfYlMAJgiD+VADoARL4SOO/arbvK1XNcU/mdVQ5Mi9dmcA1Z4TOwiVkdPWxEXH/9pLjzrt2x&#10;98NPZUP/7i9s1gJGHeCoXUmrXK+bagGpHOsk59Hx+4CH9G157I5xrKT95SGRrxyrwahuOiBB59tB&#10;6bvS3wHTd4AUrOmPf/qP+Oqr31nYs2fO8ayVxppGzDeY+C85wKlzx04GqOJ+tdI5MYJ2bdtWsSVi&#10;Rayy5V6mdNka+37+ZjUvwYX4E3GrBCIC6i3MbrgHowLAmsKQVAYgQ8yJOhOcBI46ko97xI5I5GWf&#10;klcNxeYAMzM2tbcEzlmlg50BsAAfbifbCw7TdQCNcjKeVV/ta5nXJA/6BUBR9mGSUWu5tBcIPGbJ&#10;RZt1ugDmuN5xTX8BVK92cbmAZeIJ/WOBXLhbBUSrrzorNoitrLtGIHXpCbHyKrl9V54Wiy8/OW4U&#10;YM05d3jMOGuoQQoWde0xPeNyuW8XD+oaVwzpERfJvbtQrttlANGwfmZSV+r6qKP7im31NEDx/h/b&#10;DiYcw6rgkTHt+MEx8+RhMUPHBXLxbhYwLT7r2Fh69nGx7tLTY+1Fp8SWi0+N3ddfHg9MuToemz4q&#10;nlswOV5aMitevXV2vLp0VrwuF86u3CoBk46vbCAAvjLeu3uNN1oCTO/AmuSqfSKw+XjnivhQAPQB&#10;4HS3XLsHde3RLfHh7tXxwY5bBVBL4oNdYlbEnR7cEo+qrusGdor+jQ6Ojk0b+0OETHQASoKI3Dsd&#10;WwlwAJF8raVzBr91rxtbDARWMCl+e+uBV+k6GpDatdWxDRMrOirg0zXKtCuofLxcDIvieZ7trLI4&#10;Zrxr3ydciF2xJQHXsF+fgXHm2RfEmnUb4+VX37DR/td//Xf8rfKqTDFwG34BIaW/A6cCDnV/10nf&#10;B07lfvWxLij9XSrtq5PKc9WAVJ0ccyrAVBecvg+s/s6d2w+LApRIhXW99PLrcdmlV5ghHc7+HoFM&#10;K1HssvLG0VsCAAw2VQqc2ACJ4bLZDWXiPoAFWBAs9wZHGTTAxMoc4AAzwsAzX8abACausamuteoi&#10;qAmgACRmVyoP5tIElwzQ0z3iQJQJ86KsDJJXAtkCDVbj+KQv+SkLMKV8l6ffsKOGygvIcM2Apv6Q&#10;n7LqiS01bMCqICyJD9slYNrdE2uiDNp8hECrmfKf1KeTA+Vzzzoqph/fO64d2CEu6NEmLhnQSQA1&#10;IOadfbSD46sFTBvHXRSbx14Ya68+PVaNOjtukZtXAGruuUfHjDMFcmfK1TvtyBgN2B3TJ64QI7r0&#10;yB5xiUDoosE942Kly9lyMLxfXHvsQLl7AwxQI5VnJAAl8Jpw4pExS+7c1FOOtqs3Q2C1QL9v4oN1&#10;AqnVFwucLjsz1guc7hx7ceyacHk8Ihbz1Lzx8eyiqfHs4unx3M3T4oUlM+LllQKm2xbHK+tvide2&#10;CHTuuz32iim9f8/aeEfgtJctAgKcdOkESHcoj9IH962NTx/bqrQtPr5fLGv7UqVbxaiUxLg+fGhr&#10;vCiwm6F+Dj7iJ9GmYX2DEzrVuZMYTgU0mLhaAiwVIOnZo5fdtza4dGZErNjlKh/XvdVA+ZgEeWUK&#10;948tB2wvyC0ubVRuezMl2BfPEssyS2ubLh+sipgU9Togr2d5r4/nDI4CS/ZQDT/2hJg9b37cs/uB&#10;eE1u329/9wcDlHePy8irQacalL7tenUCJPZ3rTpVX/u2PCUBLt8GSiUZnCpAtL9UGxD/vvR3wEWq&#10;AqK6DMr3K9dJf/jDv8fdd++OYUOH5cbDw+vLX28W7QVSGD9ggVEaVAQyrKi1xK0DoCruHMwKAAMw&#10;yNNGLKpNmwSYRg0zcG3mI0P2Kp7KA3iKOwf4NJcStQKYdL9lc4AOxpPBcNgNIAeY2f0TGHCkfuoj&#10;QN6UZBDjiwUNvI/JwW7iRgAhfakwNPrEaiD5+JMEt9PMKV1C6qJ91G0XDzeuYTKxBEuBm8pueHi+&#10;P0gb+D24S2vvAgeIZpzSL8YO6RIXdW8pgOoak04bEnPOOjoWX3hCrLr67Ngw+rzYNv7S2Dz63Lj9&#10;uvNjxcjT4tYrToubLjk+5pwzLKYLoGaqnKmwKDGy0ScOFBPjtZcaM6fLj+4Tlx3VO0YKhK45bmCM&#10;FvBce2x/safecdlAuXpiVdcd0y8mn3y0yjohJh9/pNzMQTFNad4pQ2OR3Lol550YKy85PdZddV5s&#10;ufaCuHvyVfHgzDHx6Nzr4+mbZ8STN8+OpxfPjOeWzokXbrs5XtqwLF7bvCzexZUTMOHSvU3M6d51&#10;Ykwb4hO5cp/cnbEmWNN7O5bHxw9tjF/wLt2Td8YnYlAf3bUi9ip9IEa1Z7fKuX9jvLHjtrj5/BFx&#10;bJODo32jw6V3uXDCUn/Xzt0ToMR8WK3r0lnXuvSM3r372V0zMBFuMODI9RPIwLBgVSUo7t+tc+sB&#10;wALAoK8AWdt27Z2veVNNws4voOIZ6Qrjz7NcA6BYyAEkAax2fJFTZQCiBNOJZRHvOkZANXP2DXH/&#10;Q4/Gu+/tNSCw0re/11z2Bww/NBWw2d/1ur9JBVh8X8fa+3XOq4GpGqD4ThbvJ3LumFMtqPxPUwWM&#10;ynlhUGwRoPxXXn4jrh012kJmlQrja9eWgWwVrTQQCB5g4MVdDNgMCjeqiag3M49nty7OCyvCsL29&#10;QPkAChLP4TI5GK37DDrJLElloFS4ZpRNoN3sSskuntw2AI0AN0e2GeAWAna4drm9oLmezeea6byx&#10;6iEfq3d8rYAXewEiu36651UaJRTRcSoBDx+mwxhon5kTZXCkbgFVMim+bCDgBkiV3CbcV/qNfOTe&#10;NVV7e7dtEZMFJAsvPFZu3sCYOLwmLu7VOi7s3znGjujnl4RvOu+4WHH5abF+9PmxddyFceeUK2L7&#10;xMvjdgHWbQKrW646I2648LiYJhYGOE2VqzdRLGrcyQBQX7GoXgKmnnGF2NAVAqeRcuuuFhCNFgCN&#10;P214XHPsoLh0UALUtcP7x/gTjopJpx4jBnVMTD95aMwSk7rh7OP9NQNY1LJLTos1oy6ITWPEnmZd&#10;Hw/eOCUeWTQ9Hr9lTjwlgHp2xYJ4cf3SeEXA9PZdawVGAqbd68WY1nqX94f3rBTorIyP75Frx1YB&#10;AdP7Ykh75MbxaZTPn7snfvnsXfHzhzfGx3fL5ZML+MGutY5RsZ3gLYHcxjEXxemt6keXpo2ig3QC&#10;fWBPE+DUtQsARXBbrloHuV1iKwTKYUgwJgOTxtNHg0t7u3e1u8vt4nXyM5y3kd4S08JVBPgycC5W&#10;JCBqATPSOWWUCROGRNncJyhPAuCYaGFhMDv/g0wFxNiVjtt33nkXx8pVa+Ptd973HzJg3GZUFWAq&#10;8ahvA6oCLCXVvVf9uzo5v0Ck9lypgI1TuV/57XzlXiXVBafq37WrdX8HOFXpBwGYQSldOBJ//f3l&#10;l7+NLZvviOFDhnmjIoFfQIhAJADhY5vWAh0BE4ZdAEN5YA5skuOvfAgYAjLsHwI0zEAEcACRXR6V&#10;mwFrVskAGdymRmJMObAMPueeuQwybcxEzKSUKAMXCsCA9Zi9AVL6zbOAarYpmRhlm6XJPcvd42I8&#10;bgMMqaEZlpmeaDxKaIbEfZ5VG6nLLiNsiHqUHFvitRYzqSZx8IEHmY3RX9xVwNigq7bDvI4QU+zV&#10;vk2MPWlA3HSx3LRzjo4pcvMu69Uqzq1pHWMEULwQfNO5BMpPivXXnRObBFLslAaktk26JLZMvjzW&#10;yP1jOwKB8kmnCOROGRwTTj0qJoiBjZabOHJID788fIncuCsFUFfKvbtKaaxcuclnHic2NTiuFjBd&#10;fcyAuFogdu1xg2Ls8YNjxlnHx4wzjo35F50mAD01brrwFLG5U2LVtRfHiivOjM3jrojdNwicFs+J&#10;J5fNj6dXLIxnxZpe2bQs3topYLp/c7wvl+49AQru3Id25W4Tc5JbJ4DiPboPdgicdopFPbrNwPT5&#10;c3fFL58We3r49vjknhXxsZjWXoHTXrGtDx5QWQK6HVNHxTltG0Tf1s2iplMn6YRcJoCo8smUtmJO&#10;7drisnWzvnTs2MnMia8SABwwq07KX15rgdnwry64Y4wN33niuWRaKk9Awu820mXevetS2WrAPYOP&#10;9M1H6Rh6xiRcAuvobrMmzXWdCVpsS3V4S4Lude3cRUcxPT3rzwmrnhNPPDVmzpwbDz74WHzx5a9F&#10;DnIrQjWg/E9TAR/S/u59I08VwBSw8f3KsZxXp+q85fcPduu+L/HlAALeANl//tf/ibfe3hPTp86K&#10;njXdHdgFCHjthC39AABsiIFxXElGCigBSBg9s1kv+fpDjhqmQZSB49bZzSNA3cKDxkZLDBqgYTZJ&#10;dzBfW4ENtZXL104KURgQ9wxU1CEwADAAJtxG2kZMp5UUjnJxw8hb3DLPZErEk7zbXPUWoKFetgWw&#10;UZNd5NwDRAAj2kH76Bf100e7dJSpvhQwNcCqPGJYtLehzgEqguncB0gBaEARtlb2bR0ugOokNne5&#10;wGD+xSfEgvOOiZkn9YvrBnWJ83u0iVHD+8ZMuXg3X3xiLBdArbvm3Ng09oLYOv6i2DHp0tgx/uLY&#10;OeXy2D7pslh7zdl6fnhMEzhdL2Abd/KgmHjGMB+vPa5/XD5UwCeGNHJY/7jSDKqvGNSgGH/GcY5H&#10;jRFYXSN3b/SIwTHupKNiyunHqpwBMePs42LBJWeqfWcIpE6JJVddEEuvPC/WX3953DVnUjy4aEY8&#10;vnRePL9mcbyyYUn89M418fau2+NdgOne9fG2gOkDNlsCSHLTYE0f8yUCYk2sxu1eG58/e098+cLu&#10;+OKFXfHFM3fGZw+ui1/cu9rfEf9IZbAZc++DG2PPA5vj3hsmxBXdWkT3Zo3y76IEIizM8J0mAKgw&#10;IY4ASwlo+2uYYlDElErsCBaEXrAxE8AxiOgagAaIkL8AEdcBM+91EkMrTCs3aOYmUFb/yOv9Vcrr&#10;DaCV89TdtAH0ylsUNHE307VkZ/lqDe0dOOiouGrUmLjrrnvjF599IXePfyYSCfm3b4LKP5oMHJXj&#10;/u4XN67crwtU5bzutQJM5bddOx3/r4CTV+L+KEr3RwDqL3HHHTvjpONPcmCZYDGAwAoaoISbRgKA&#10;ME6MjtU5DJj9S6zGsZzaXaCGsDHo5gCYEmCTZaXRQ3WbHJEAgRvIPiNmNGYh9qt4pQ1gkPHb7QOg&#10;DDKsuuWucZ4rTIjfJd7EsyibP+2reygSypggk3kBDkDOu8YPyxd7DZDqN3WiXMxssD5cQai4QU2g&#10;wn1ACEXjGn0ANKmLGBb95uua1GFWqOvICmBqaMBKkG7SBDbXOEYM7BVzLjwpbrrgWLl0vPTbOy7q&#10;1S4u6tshJglgFl14QiyFQY05LzaIRW2bcLFY1KVxp9Jd0wQUU2FUl8e6UWfFTeeP8B8ojOUDdacP&#10;jfGnHimGNjhGEWti/5PAavSpQ2OkGBPpKjGmsXIFrz9lqI5DBGhDY/IZcu3OPzkmn35MzD7/lJh3&#10;4WkxRy7eokvOiBViT+uuFzjOHBsP3zQjnlq1IJ5buyheu2Nl/HTnmnhLbtzbuHPEipT24soBTDuX&#10;mzV5X9OO5fGBrn36wJr4Uq4c4PTli/fGF09uj18+uD5+ef/a+DksS+4cu8Q/5DWWR++Ih2+ZEaN6&#10;tY2ujQ/3n2221/gwtv36DvQqGcBBvAm2A1AYSLx1gM/2drNumg3puZYCqhYaUwCHydAxIt2DTbUV&#10;m+mgcgGhZFCwm3wHD6AiD/cyrsTqX24IRWdaOBbK5uNk/g6gCxDt4lXsiDiqX6WpgBf7p3BP2ZIA&#10;w2LFsHeffjFq1OjYtfuBeG/P3vjTH//Ne6Zqd6BXQKUwn/2lWhCpvq7f1XmqUwGeuqkATzmvTuXa&#10;HzhWgIlr/3eYk8CJ9N77H8WN8xb6L58J8GJUCLCb/22X+A/GmjEkAAo2RJDRDErGy05vPlHRXoPE&#10;IPC/c+S1SybAIZHPzEjXDRZiSsSMWPpnBc0MTM8CQhh6ukBHGBzY/FZWW1Ai3Krymorr1yCjLM1U&#10;HnEd6mWgDUii18l0iHdlfez8BhDpK7Eido7D5sqqW85qBD+zDywvUwbgY9BRKszLDEr1NDg8wYt2&#10;w8YAJdxA7sPkqJdnSK4DUCOP8ndo1TKuEzgsueKUWHS+QOHUwXF5r9ZxTrfmYjR9Y945w+LmC0eI&#10;tVwUm66/UAB1YewQIO2cepmA6ZK4Z8bI2DnpotgpwNooELtFjItd6ONP6CcXr5/AR6zotKPj2hMF&#10;VCcMimtOOjKuEmBdIcC6fGivGDVioO9dJ+Z07fH9Y+ZFp8S0c0+KKWcK7E4bHjdefHrcfPlZcduY&#10;S2PL9DFx59zxce+CyfGUgOmFTUvj1R23CZxWx7tyxWBM3kR59yqB0bL45O6V8SnbAirv0LEjfO/u&#10;1fGlmNKvn79baZfOd8YXT9wRX4g5/fKhDfHzB2/3lwk+enhrfPzEnfEhn+xdNidG9WsfPZs39su/&#10;GDp7jdipDUB0aE+sqcauVQmM80cHuFK4XIAL4ATQ2H1r29FuHpMlusW2AnQGXYPFGHhUDnpVgIhF&#10;GHQB8Oos98zX9LtNK9gQ+gn4tRM4AVC8okUsChACvHADZTsCLTN63cttL6pfddM+6iV1Udm4fOzX&#10;OuPMc2PZitXyaN5zPOqvf4VJ5ftxgEE1uHwDbJQMFpXzutdq81Weq36e8/2lAj51r8GYCmviuA+c&#10;iBlVA873JNjSH8SWOLLT+8UXX4+zzzjHBkNg2m5ci+ZeYYMZsWcDl867vgUsBh9+S6i4Su3k+/s7&#10;TAIJ7qEwGXNitQKmxf1cCcGdAlgIVjfRswYmGXhDGTXMojHsRe6ZGYjAI38LxKQUAAtsiuVemBez&#10;DsBFGdTDINsdszLkwDfGhRQIWil0D7bStCmbOdNdhDHx4i9/yJkfk+N1FQGV7sHCWiID9adjx45u&#10;TyMAVTMjAJQvCwNOAhgxMOqiDv/Ti/rJSh0rfYCRP0csBokbQDm4uMgBcHJQXWWwaHDu0f1ikYBl&#10;xVWn+z/yJgqYLujdxvuhJp84KBace0ysufa82Hj9BbFtohjUFLEYpe0TLhKTuizunj4yds2+OnbN&#10;vS7umHZlrLjy9Ljh7GEx8eQBMQ6377SjYuypR8XEs46Jsfo9/vSj4zqB0hVH94rLh/Twnqlr+FbU&#10;uSNi5qVnxMQzj40Jpxwdc8Skbh55dqwSa9o8Y0zcMWts3H+z3LpVN8ZLW5bFaztWOmj9lljT+/et&#10;jz33iCXdDVtaHp/uljuHS3f3bX6f7gMdf/74NoHSPfGV0q+fvTu+fPrO+NVTO+LLRzbG549sil88&#10;uCE+U55PHt8enzy1Mz58/M54ctW8uFrg1KWJwFzj2ZPXUCTPfC+OLQW52xs3i02TLOXn2CXQMNHA&#10;zAECJjOuwaoAJXSG4DcTH2XBlgoDIx/5HX8iKS/XSA4vwIoETm1wGSt6DlviSNyTiQ5WhV4TxwTM&#10;YFaemJXQ43Q38wVlyqXt9I32E1Pr3r1XnH76ObF2/SYRib0OnrOyVw0ydRPAUY5/5FjnWkkl6F03&#10;VZdTnQCgkqp/F4D6Jjj9A8lunFIG0/8zdt19bxw9ZGhlk6FcIAFRxw4aGIFHa83mnTvgu2sQJXQH&#10;iqUUUFR2hJO/gwa8R02NruGqMJOlnw6rYqABJrtyeo79JhwpB6aFgTIwAAtAwGABMLAnZijAEhAA&#10;XBoDZAIiWAgK4SCjystVQNw5AZfKsLtHLEr5aQ/PUBazEPX4FQfRZmYn6sEtMyDJDQOU8j/wYE8N&#10;EzjVBhSL/rCsbJfAitZEbcH15U8S+OTwEWZ1AJEZ0RH5yguxqPwmVD2Dk91P3UeOlAFAe+sFjFFt&#10;g/X179Y5Jp9zrNy0M2Ilq3JnHx1XD+gQF8iluXZYr5h52hCBzhmxZfyluZI37QrHn+4Qm7oLcJpz&#10;bdw7b0zsnndd3L9wXOxeMD42TbrMmznnX3JSzBDATT17eExWuZN0nHrecTHpzGECr6PiuuP6xTWq&#10;45rhvWPMCQPjmmP6xvhThsSMc46P+RedFCvHXBKb5NLtmDc+Hlg6Ox5dNiteuP2meH378vjpXbeJ&#10;Oa2JPbhv96wSGMGYAKUV8ckufq+KD/hek1y1zwVIvxJb+rUA6VcAk86/fHxrfPHYVv9n3S8f3hSf&#10;Pbo1fv7UnfHJ03fH3ifvisdunSI22SY6NObl39bRUwDEPiO7btI5jNsfjhNjqgUgjRsuGEHy/M44&#10;5+neAR4wohI3wrXiGvdwscgHSBiYBEjoMeUCUOgEv+3KabJi7HiOxH27db4vvZYOsvpHgnXBmMjT&#10;ugrk3B6VDUsHzLAbQNObPgVQvfk0sfpAG0877ay4+ZZl8fa774tc/NXv8ZVPoAAWBVT8W6mASO21&#10;yu8CVt+WynP7S9XAVBhT7fkPBSfAqPa3twj8p9nSL37xZSxZvDR6deshQ2LzYBMZDEucuG0ge36z&#10;u20rDIf34FpZWLAov56CW8dqCYOl2YjEniMGg7wYsGNAGhi7cgw4SiDKDQjBqpLa8tkUlacjBgoj&#10;4hkGB1bhl4FVLkYMADg+hUFrAJkRGWyCzgY01e36dCQZqKhbimC/nzoqsQD8/mbOw+reEZXPB2dK&#10;FiX2pPqpC+WiDGZWYk+swvA893F/AR6+aADY4GaibHYBG4hBKQ+sinswJsCWMsnnF0wllya6jpuY&#10;bLR1NBCL7NiuXZw/tH+sve782Dz+olgx8pSYfGz3uKh7q7isf0d/BXPxBSfE7dedK9Z0adw59cq4&#10;a4bS1Mvl4l0Zu2dfI5C6TgA1Ou6df308vGxGPHjLlNh1w+jYKka1XmC1etwlsWrCZbFszIWx+Kqz&#10;YsGlp8RcVv8EVNcf1yeuGdot/yxUgDWZf3I55UixupNj7YQrY+usMbFr0eR4YvXCeHrN/Hhx42K5&#10;c6vNmPbuXCamtDI+EUABTmZOuHV3r44PBFw/F+j8Sq7crwRQXwmUfvXkHfFrg9M2s6bP+PeVJ7bH&#10;50/eGZ89c3d88sw9sffpe+KeG8fHud1aRpf2MmyNNxNhdxkrwXC+HMB/2PXq2c/gRKAclwzgSrcu&#10;DZtJid98exygMrMXSMD2iT8x+RgUNN7pASRwGNjIo2cSNOQVKC/XDFhMeGoPYFcYFi4d+kY+XEBW&#10;Bq2v0n+uofd4BCQzN1xHl5vglUCWk7eZlGyH++ztGtiX3efnx+2bxC4//cxuXgGIP/15HxD597ek&#10;b2NM/0wCmP5h5gRIkb7+3Z/j6WdejMsuuTza4VrJiHDV+DNCgIktAZ7ZZSS4aGY5FXeOAKRduvbt&#10;NdD5B4as1sGg2AXOPWYSvrEEuCDIZDXEp1JRMFyYC+ACcDBTwMoAqlwBTBZBjIbBNtPSdRiTV7wo&#10;T2CBscOUCvOinTAqaDvBd44GFl0jH2UT64IN0UZTaeUjQE6ciL1K7HnyhkolXC2e5znKoD6/5a7n&#10;mCmRCW3lerp1DeLQQw91n1A8GFsBNxLAmptEc2+XVwbVn9YCePLTX8ALN9ngqbqat2gTw/v1iQWX&#10;nxE7pl0eW+TG3XT20LimX9u4ckCXGHdM75h31tGx+uqzY5sAavsUuXWzropdSrvl2t0LMIk97Zp1&#10;tRjUeLGcmfHY8hnxsEDqAaX7F0+K+26eGnfPH+e0Q2xry4yrYwMrgBMvieXXnhM3X3pSzDlTzOmU&#10;Qf679Wkn9Isb5SYuv/y02DpjlMqZHk+snBuv3bE03hVD+uAesaR7bxNTEgix8/u+dZVNlcSZ1uY/&#10;qwh0fvWc3DkBj1nTU9vjCwHUFwKnLx7VfaUvYFFiTb989p749Ln74t2H7/CCwIgO0i3pR5fOncXq&#10;O9rlIbZEciC7Pcv0GZ8kptQad0uJycVy9rizhSBBJHd2p1sFEOUKXW7aBJwIpBNYB/gAIRLP2pXT&#10;OAFUlIkr2MUBeVYL931jijpw5chDfpgQEynXycM/EnuS1n1PrugmwKS86Ao657IqDAqGx1cVsD2+&#10;Btq7R9+44oprYoNAij8Q+cMf/ix73wdU3wVOpB+Up8KGvnGtkoobV8oov78XnApr4viXv/63z+/a&#10;uSuGDhkWjTWDwxq6gPaasYkRdWBfkowOQ8cIOQIEbVtrIMSkMgbVUbNTLz9jdiJjYq8P7hHMCUaE&#10;UAEfZrROKh8QYEAwPowQBfAgKY+NFVahBFACdh4c5cPA8dkBF9gRoAUQMoi4SCgcM2J+IkPgprwA&#10;GcrmMpTf/n8l/kV5BluUQeUnIOAqsoLHimDGf1jBQzkImgNMABiAygznF0hRYOIXKt8reGoTIJXu&#10;HXu2eO0mVw/9N+p6PkEsv0EF26IPPAdAoejIh3ZxjXOAlHY30czLqxrnHNUn1o65IO6ZeWVsvv78&#10;mDasJq7u08Yu3k2XnOxPr6wbdU5sm3ip3br7xJDuv+HaeHDh2HhwwfVx/7xr46GbJsQjS6bG48tn&#10;xuMrZ8fDOn/wlsnx8K3T4oGbJ8d9iyfGvYvGx703TYxdC+QOLpog0Lo+tgvcNk++JNaIpd16yfGx&#10;+PzhseTso2LLuAviAZX94tp58dbO5fG+WNJHu1eKJa2IT8WcPpUr9xEbKgEnWNQD6+NzAc4XT4kt&#10;PQ1j2qYEMG33P/x+8fgWuXWbfQ0W9YVcPjOn5x+Il3esjlkn9YtuzRr5M701YuG8z8aOa4ADcGA7&#10;SQJI7lOC5TiwLV0zixEQASboBqCFe4Xs0Ud0iReFc7+UzgVwTK648t27945uXXp4fNCLZFKV1btK&#10;2ZSZgex0GVtJH9le4CC8gA+AcqyK/ICVdA/dNMih6xU7gGnZhVQ9bH+BSbt9rVWnyqEswI9nASts&#10;jC+CDhh4ZFx19XXxxJPP+IsIf/xjBVSqgKQaXKoBpvret+ZVWXV/G5TKsXKtpO8Ep2p3zi/t/ub3&#10;sW3bjujVvbvclvrqbG4D4CNwhR14OwBGoXsc24pZtWOjpYwjXb520adn7+jaqbOEmi/JtpBxA07E&#10;h2AT7N+g3K5d2FLQw+UAYBgybMoMR0YO6MGEKAfwMUAJ3KDTKI1jTwKbvJ6ABTiVvBg7gMUgoQAM&#10;ImWjgAw8xs0RA2fpt107VlvyPSrKg9E5fgUwSCEAFfpPHbzcS8zJK21qI8mup5W/kz+s30EK6FiY&#10;AY29UQ0sA961IxgOQBLU5+sMrfyRPYGVABVZc72h8hJApz/0BZDEpfV2C8ZD1wEpFg6QG23s17VT&#10;jDljeGwUAD1ww3Wx9Pzj4rp+bWKumM3tk66I2+SarRp5ql29ndNHGjgenD82Hrt5Yjy2WMC06Pp4&#10;VMdHb54QTyybFk+vnhdPrZoTjy+bHo8oz6NLJotZJbt6VG7gIwKuR2+dEk+smqujAGzB2Lhz2shY&#10;f9WpseaSY+OOsWfHY3rmmRXT4/UN/HPv8vgQ1nTv6vgF2wF0hDV9KDbF5sovxY5+JbD55SMCIDGm&#10;XwuEfs01WNOjmwRMm+JXT2zLfLApNmU+c1d88Nhdcb9cyMv6yjibNY4O0kk2RfKvvgAC4JRbBpLZ&#10;kAAYgACwAGQAL5hQvqqCTgtQNJ5m8uiKZI/Rc8TdBzRg2ZTDWJKfScksXeMDAJGXSYtEPr+Dp2v8&#10;JyN1ljwcSSyuMI7l0y4k9Jq2cY1znnOwHD1A56TPtKW92mZGJnAiH/bBESZFsByA6ibmNmTI8Fi2&#10;fHV8+eVX8e//wb8fJdj8oXL8BsDsJ1Xf/7ZUDUIlFcZUfh+wv1W6fWwpQekvf/mv2Lv3kxg7ZpzB&#10;xZ8q0azfqSNBbuhuCpPvLRlADERtzIxyOZNgIBve8MH5fg0rHLCe3IOEYWHQMAEAzIxKvxkkAKCd&#10;yud1l/ThYRwwmhQ6gw6g8Z4UrmAaJewoV+eS2qZbxOADNvjrdtXMTGTQKi8HFbc0VxWpm5hQa7UH&#10;1oKhM/huN0avhHuIokHDW8h9os0wL/rD35AfJheP7QUoKLEhvqSQ/YR2V2Ywr+oQyxK4iQ35HcEK&#10;izxMwAYDg9Hl5ksCp1k3bW8oMDOb0nPEoYhNUTaKSH+8WgQo6Rn6DQA3RWmV+nfpFAtHnhUPi+Hc&#10;K5Y085juMePYnnHHNLlv8yfGjkmXx+bR58UdEy6O3TOvikcEUk8tnRLPLBcgLZkUT906OR5fLDdv&#10;0dh4esWMeOa22fGs2M+Ty6crTRNgzda1uTpnk+XUeEL5nxZAPbF0etwnBrbhshNi3YVHx47rTo/H&#10;F42JF26bEW9uWhjvbVscH9y5RExpuQPgH925ND4Rg/qlgOnzJ7bEr+XKffnkjvhSQPRrMahfPyEQ&#10;ehygElOqgBSg5PjTszu9Y/zTp++Kl7atiOWXHh/HdGI7So5DfgGDrxHwHSbcnR4aj8pXCXTNMSiB&#10;kUGCmJIYb6+efe2iddBElfrFpszKZkgBC0DHnyak4TO++1b6zLgqIINekuwyWhcAmHT3vJ0A0NP1&#10;1rpOWQVIOFIv487z6AJ2waSJbgKqBbQAVhgUOko+nqc8bIay0XX6zope+eIC2yL4w9EB/Y+MGTPn&#10;+b293//+TwkYf0rm8w0w8vX9A9D+UslfAKg6FXAq6YDaF3Y5KvE/cXkOQLFZ62/x/p6P48rLRvrd&#10;N2Z2u3CAEYYm48bdAaBgMLh0Nm4Yhwyb6+xXYq8TH5QDkBgohIVwESz/sgpTwoB41jEoGb5BQUYI&#10;eJCn0GSMFYBi1nJcgMFRewCdNMSk2iggzMhtU7tsuEqwMNwzAJVBZLDJ63iWBs3sDPCDfamNDCqr&#10;JLTZL3GqDcxKsCGUol+/gX4zHYAxyEhGgBJ/QZ57n4h1sWKXTIYjMSPKYVb26xBqB0Cc7l0G0AmC&#10;s6WALQn1BXZmgTA2JcCyOWVVUsbUxLYq7eRrByh8zsK8cJqBfcqAVbIVorX6fdawwXH7jDECj1mx&#10;5brzYtbwbrHk3GHx6C3T4smlM+KBudfFQ/NGx0NzR8dj80fHM7dMiBdWTo+Xb5sZL6+dG8+vnBFP&#10;3nR9PLl4nI7j44W1NyrdEM+vnhPPrpwVzwmknhNIPQNo3TIpHpk/JnZNuji2XH5CrD1zQGy++OjY&#10;Nfr0eOrGa+LV1TPj3TtuiQ/l3u3dcWt8sHVxfLxzaXz+wGqxoy3x2xd3xW+ev1vgIwB6dKOSQAkX&#10;jiPXntmRK3e4dAKlz/X7M53/bNfa2D7lkrhIrKmjxrxrJ1iRgAlWJDBhHLrX9MqJQrJi0uMawATg&#10;OO4kOWL4ZlEa87Lq6k+kCABKfgLm3brVeJUOsMNlpGz2SLGYQxkAGOXhapnxUB9jJd0DyGDX/MaN&#10;Y5zJS4Cb8wS0POc+E2ZhWNgVQIdduG0wfbUdwCuMjvyp23quAma01TvgK+EGgIpvS8Gmzj3vonj0&#10;8afid7/7wzdBpipVX69Ode+Xc4NROValAkrlt906M6UCSEr82QCvo/ztb/8rPvjg4xh5+ZXRSoZP&#10;PMhuiwTTToMLYylHmBJsii9UAi7Q5k4dMg7VW7MN/j1G75ml8tEtgKMLoONAOv5w7gD3JkgBiMFO&#10;AIfhMSsgYGYDaC07wz1QFcVgFgRkGDie94ymuvPrBhp85TM4KY8Zm8onP4OIuwQ4YbQ8j+L5ez1S&#10;thIYxegd3NZ9+kFKNsISbX8DSkOBEn2HARG49t+Rc5QLxspdxrrS5aIfuAh9+/S3QqIwzIbEDWi7&#10;97JIzmyuJBmk9DxKiQyJl9EvZGBmqOeIRxmQ1f90fZGjQFBjw282tzJbMl6AODLxkrOeOfOowbFi&#10;wqh4VACz8ryjY+lZQ+LBhePj5U03x8vr5sdLAplXVs2KV8WQ3lh/Y/x03dx4a/PCeHfnsnhn603x&#10;s40L4tVVM+JFsarnbh4Xzy8RUC2brDQ1XhCTemnVzHhO954RiD2xYEzsnnBRbL3kuLj9nEGx+bzB&#10;cfdVJ8QTMy+P1/TMe9tuNjj9/L418dVTW+O3YkVfP3dX/O7V++Prl+8V+Mhte2iDgEkA9fiW+NUj&#10;m+LLCnv6tQDpSwHULwVKfKXgnV1rxATHxsRjekbXVryv2TY6MxGqzzViQMgDOThWBHPWWBskpAO5&#10;U5x4IwCUYELwnCNj1rXrvr+PgpEAKOhDPk/sqJvZV4+aPvpdWaVTuQAI93mPL38LEJkIpVPl6wXo&#10;u1kSk6nGkXPrIXpctXvcLiW6qPYZWFUOOoA+FP0oLmNx59Ar9I3r6DW2iA15W0It0HU0YKH/J510&#10;euy48574WgAFeyqgU9J+gUjgUn2szVMFPk5V1wow1TKnuq4cIIUrZ2Da80mcf94Ffpue2btTBwlT&#10;g1v7wTcbUsWFExDwFQGMk8A3TKZrZww8ffc0egaMlxrx4UUppSSUw14oAIM/msSAzXI0ACgEgvb+&#10;I4StgUKwlJWxFIGE6mYAyMt1DD/jRjAk4kyFOYgKi+l4oJWfa8wwZY9TMz5l4cFCGVNJc3VQs5wH&#10;ON9t4jniTwYFlY8yFDbjTZlqP/Es2BNgwgoc57ho/pyLzgEh2oqyMDv17zdIjFFgDauRglAf2wIA&#10;GZQMIPVqnsoogEqZHGkzimaFNODKVVUfMS67gLpH/IP6ePUCVgBTo27kTL+QAeOLHC465fhYPenq&#10;2HTNOXHbecPjvhlXiSHNj7e2LIl3ttwce3htZPvS+GjXbfHzB3jBdo13b//i/nXx+cOb4pePbYnP&#10;lD6SS/a+wGvPlkXx3pablOSyCcTeExt6a8ON8bpcwRcWim3Nlss45aJ4ZNL58eSMy+KFG0fFu+vn&#10;xc/lyn1x/23x1WMbBE7b4rfP3Rm/e3m3jnfFVwKkL+Xm2Z17cqvqlcv38Aa5dVsFTNvjc4ETn055&#10;5+418ZDY3pzTj4pebdHTVtFJYwc7x/UixoIxduvcXfJIIwcUAAC79zLa4najr5zDNAAU4jS4bH4O&#10;ndB9y1iTsEFGz7DQ0rEDf2fetRZwkDt/lgBL8eZNlWWXz8eOLsf2Ir1Cz3iO12Ssrxpv64jGPNtJ&#10;aAWwZL9dghWghS4yEWMr6CN66sle12Bl5CMsYreRvqpPgBuTsSdF9EK/ywf1sIUjjzw6Ft+yLD76&#10;6OcCEIEN/5pSAKUATAWEvi8VMCqpgJHLqkoH1MaXKgAFa+IfUX725ntx1mlnCpgO9cyM8tO5dJ1y&#10;gyKzjxmTAKAFhiFmxf4l2E7nTppdBD4EmXEt8GeZofiNYJiB+M1geTWOAdE9B68tUFwvzfYaBL4I&#10;wP/WYXRmL6oXmowRM0DMZPat1RbKQOFQHso2Jda1XPlK14a6/BZ6RaEwYoARSttJyoTB2yfXoFA+&#10;gweza0S71H8AgkE2mOn5BGmBl+TjWIDYmv/WSmACa8rd27kC5z1KAgH6yTMoZR8xL/4rLWdh9UHX&#10;qQdwo35WbVA0nmUX+BFiSGZYkjWMDOZJ0B4Qog5SUVDPngC4yqXvqdC8bpFgDshzDYUHoA47HLe9&#10;Q5wx/Ki48eIzYumZw+Ku0efGMwuvjw9k7J8+uDk+vX9DfKb0i7tXxOe7VovFbIpfP7ZNrteO+OoJ&#10;sReB02+f3RlfK/32iTsEMJvjqyd11H2zHL4ioPTJvevivdsXxturpsc7a+bEno03xi8ESl8+tFHP&#10;bInfCHC+fnxTfP3EZpWjo8Dnt/r960cETATHDVBb/KrKZ3LtfvmEypU798ljW+NtuYYPzboyJhzb&#10;K47s2jH69u4lpiRAkJyI/w0dOtyMnkmhi8AJNsP4Eegu44pO8UoL4w8LYkXXLwcLVNgewOobwFBe&#10;EsawARPkidvIt51gHzyHfGH8bEnIc3kfBkrCAew4Z/tBMjISdSZ7Vpt0P0GHLSL7Yk85KQlkNF7s&#10;GE+AIiXz9sKNxtR6UMlL27BlwNegKXkYTCsAyXP0hXt2O3WtbIno0a1XjB07Pp5+9oX41a9/kwAF&#10;2BTAqQagck3pu4Dp21Itc0qAqoCUmNOLL74aw48eHocedLBX0TBu4jMZiCboq5lYRzpp90K/+cNL&#10;B6mVF7cBRsPKGajtJXzlMeuQcFilYlZCiBnIK/GaZDvOK4AjloUwGRSvmOl5hOV/VtUzgB7gA7hQ&#10;N3VSB8Lu0qlG7ZXRKp8ptNie40UoH0qn+pmRaC/PUAcG3Z6Z0AqQs6UDk8QcKkpFvbw3xXPkx8Cp&#10;16/TqA+UBZg7ziR24/foBKzMYHxIroHOiVWVz6DgutI+3t9iNgVgO3XWDMYEIJnCGgFlrqNk/gsr&#10;lc0rMI0Eco355pXqpB0+IkfJgi0XrATSRgOd8gKu5LORyWjoi2UpcLNLrDq4jxI3b97a+Yb16RUX&#10;DO4dSy89NR6Tsb+zYYHY0mqD068eE+AIZH4jYPrt4zvitwKf3z0j+q/rXz8KkOj4+Nb4va5//fj2&#10;+P3Tcs0EUr979m6xoAfloj0Yv3pCLpgA6TMB3S93rRTY3RZf3rc2fvOowOipbUp3qJzNAqitKkOA&#10;9dgmAZcA7sH18cUjG/0e3cc7b41fCJw+VvpAgPeGmNmOcefFlYO6RI3YEu9rwuQZc4wSw2cDZd/e&#10;/Q0wsBsApgCCjViyxDhhN4C5GZSukQfD5Y8zceGI1xQXjiP6WJby8RKSDcGAch9ek8oECSNmYsAe&#10;WrdAhwjOE8/EnWOilV57HGBK6D5xXE1UKsNxRY0X5RpY1C4DlvSWycht0BHvo2lj7A8dIhwDYIkV&#10;KV9b6XRL1UteyiCmCxFARpQFcKIPlgMAhb2pDT1qenh3+YbbNb6//b3f0wNM6gJSbkOoBqh9wPND&#10;QOob4MTH4v7zP/9PvP3W+zFi+DFiTIdUjEdgpMSrIgwwL+86sC0AAXwAHu4DKLAijKPEOLznR8ZI&#10;XpTf/6BiEGKvEztpkxGA1FxnxicmhNABIjMI6mDnueomPy9odpHRFF+bmQfQ5F9YKYtBtpCVCFZy&#10;HwUikInyFCGXgUVReI7Bwy3DsAE9BoQ4AYyve9cefi4/IkZgMz+tAVjgBjKAbgsKrGcLS4NRsaXA&#10;YCVZ8NdVvI5CkBwXE6Wi3xgMTIwvL7K0DZDSJlbuaFcBGMtRZSInWBU7yvmyASzTyi2QAbzcH+Xn&#10;Dx8yiNrGbmCCWtaL+0H7bVSSnQFZBmVAl2wy5pLBX8rq1bVbjDzh6Jh/9rHx1KLJ8cnO2+Lz+zfG&#10;lzAmsZyvxFZ+K9b09dN3i+HcmQAl4AGUfP7Ilvj949sETtsFTvfE756XiyaQ4tmvn9ppkPvqYTEs&#10;AQ4JcPqNgOk3MC6xrd88qmsCKYDpV2JOn9+/Nj5Xvs/uXxMf3b089ojBvbH1lth14/Ux79xj4pgu&#10;MrCWLTT+9Cm3prDp16xRjIa+1vDfdDAjARC6wZj7bX/1nx3iLKszyRGPYuwxWNwcJivyc44utRSQ&#10;Y9ToGuACMDCxde4ob0H6gbzJx4u+TIgADvWnfvPlVOwGdoT7LWCRLmEvgBNt66w2GHxkX0xUPI8e&#10;wPDQYXsAGn/yF3C1V6JEPbjvPAOw0h6uocf0Cd1ze2UvWQcAl/nRI4L13LMHQztVZw9NpEcPOcZu&#10;3ueff5nfMmcnOaDyh8rKntP+Qei7WFS1i3cA8SVe4OU9uff3fBQXnnt+HH5oPXcew3EAF+SVcTGb&#10;M9CwD+gi7ACBcu5vZ+s6AOVvHskYyE9C8AAVbIHZgkC1EZqZWnXYf9fApl8MC5LwqZOP0CsPxpJG&#10;yRcmeY5VrnzVgEEx/VR5CBPgY6YBVO3iWbDQZ7Yu5OsqGKR9bwMCwXkpJbOKBjV9foKCLLPmlw3N&#10;1jSQxBAAhkLDAQQovgdO9bVvn+1hEEnIj/5g3LS9gf+RhS8SFNlkbAxjYD+XN8N5qZr3ulKpaROu&#10;tFdnKgrDOWUabAROuRooViSlQ6l5DiVG1szQyfI0RvrN802OICaWr8gAqpQLQOHqEovppOt2x9Uu&#10;+oNB49YiE744ceKAfnHdScNi9/zJ8fYdYj0PEhfabub0W4HPV0pfA0A6wp5+K5D6rQDKTAoAe0rg&#10;JUD6WiyLe79R+qqwr6e2G5S+kgv3m6cFTk/rHmWKNZF+LYD6QuD0pUDtS7lxn9y3Jl5fd0NsmTwy&#10;Jp9zQgzuJhauyaxMlO2lPywE9OnTP/r27WdjZ+xYkaqRm4Kx0S/6iLECOIxzMqYSJC/uTWWpX9cc&#10;65F+ICN0z+/Utc0JLfdBSbdVL+CODsFCCgAAIHa9pHOwGyY0XDBSAYjCmjinvdRLWdTncdMzlOn6&#10;fS/Bo/o5JhiDscrEfSMvoFTYH88RsKe/yIE8lEu+Zioj62DBKO2KdlA+Npgrev3i+vGT48WXXvNq&#10;HoBSF2SqgecfSbXgxM7vTz/5ZVx80WVeZcJwGFySAUoKTqAbYOIa973ypGO6Ecmu/KKvZh62HAAm&#10;zArM5DAH/qWX2Rt3I42/EuyTseDfM6DMWryPBwAAbtSBsQFO5DX46djebhWDluBhkGDFj8FT2QAJ&#10;CodBJY3vZGVgACiPfDA32AKKBztyObrPkfsoHuUAGLg3DCAzGIbvgVQ9yIbfDDbvLNlV0oA7HiWg&#10;QGlhUA0bNPDfXx1W72DHnljNc5BSsmATKWwNRaI+/mm2T+8BHnyDlPqA0po5KR8K6dhSExYdCgjz&#10;AnBj74UCaOhrKnjGwHxNzzIWuHcoG4ZRWJ5BXW3u1rlz9OjG52qZ8dUvgXoxKNw/4ijIs4MUnL/D&#10;6i6ZjxBQjTp1RGyYPCqeWj7X/8j7uRjQL0ly7f708v1mSl89fqeYj4DnSUBJ7OqZXZmeFkAJqH4j&#10;0PoN8SnA6fm747cv7Irf6vi7F3fH75+Had3lezC1Tx7cGK9svDl2zLs+Zl96Rpw/pG/078Lm2JzY&#10;aBv9TaDO7Ros57Oq2rlzvkbCayLoT2EG9NE6pXMmL3QA3WCcYU9MYgYgjSn3+FomeoXxY7gwUQy9&#10;XZsEI8piHMzW9Qy/0QkmP9oFgMBQ0CEmFRu/6sZ9M/jQHj3PM8nYpdO6V3auo9+2Id2HjVE/E28J&#10;cAOexNJoozcVa6ypE921PfGcrtM+ewu6RrvNpmiv25Munheo9BsvoWWLBHPywPL79OoXJ550Wtx0&#10;87J49bU3vwEuBZy+iyXt75qTGNgBbLD88ldfx4wpMwxMAAAbHRlob31vnSAFW8KdI1jNTA3w0Kni&#10;xuVXBwAvlvnze0TcbyPBwaQwQuJTsKNkWG1UT2cNFLEe3EMMJpkZcRjqJ3CMQSEgXDQUDyGSMEiM&#10;h8AkzALjMoCoTAYcKm7mI0EyGDzTkVmTQVVZPXv0UX4ZmZ4DnPr1GWBlYPB5nkQbUUyAKldPoPKa&#10;ZTzQYkXkUdtQGpSClT1mJlbEGFz6WbYRcPS+JV5PIbBtdzeBGNZDfiuLDIZ4BsYDWFlxVA5yRn7O&#10;pwRQUS9Aw/IzAGPKr5mY2BLP025YFopUgIyYB6wUJol8kCMvIbdo0Tw6tye+wG5ptmwwO9J3Fity&#10;gQD5cKzhusokSArw0fc2KrNnh7ZxwsD+MfL0k2PGGcPj7MG9YsWUMfHa1hXx0X2sqG2NLx/aFl88&#10;sEkgsz1+JaD66jGxpSd0FHD9WiD1pdIXYmC/1O+9926In96xPO4X6K2ffm0sGXVBjD/7pLhg2OAY&#10;0k2TB/vokItkgJ4CtsiLcfXeHcmRhQYMlXHCkHp276u8GKdctA4YIgCUbjlHmFP+RueSrWDI6BZu&#10;HuDCfZ7Llef8qyjGgmdZweMb5DyT+pTuMePGcw626x5AgZEjPyZX7llHJW/OATPiQozHvt85STP2&#10;HAET9I08gCf7migz28gknSBLfrP5FukCUp/HTe3jPCeiBJzyNU7K7tGjr8sHLOmT65J+Gjz1HHbl&#10;v1fv3jt6a0K98qpr4+WXX0ugESB908X7JhgVEKo+J/1ez5TzA/72n/8n5s9boEa2dvyCoLQZkxSZ&#10;PSFsETDI6BrxJRiRXT4pMzuyuYbhdFKHOqrRGDTGhoGkEGQ0AiQzIYEWeWENfgEXZiVgatQ42QP5&#10;MCau444Q+GNQmd1xDREGzIE2okwYDeBSGFBB+mQ5OdNYaSRUfoP0GBSCRznLgMNQADV89IzRCHR1&#10;D8MvsxY7wPMzGmyPyGsYPAPLOXtZiiKjlDATjAY5+NUU9Z8/LmDvE+4YK3lMBgA9/QU4HCug/WpL&#10;547MwuxpYbGBDaPQ95zRMj4hoJEcAbQEKmJOxE26uN0oKoqUoMcEkgrOipz7qHPYEPcYI7Z8cK0Y&#10;Dq/CIAdmY+SFjLjH+AJY+eE1gbvaiHIiV8CaHdfuv9rAK0r+ZlL79jG8b684/7ij47KTjospF54V&#10;k88/PUadcUpceepJcc2pJ8ToM06Kq844MS477aS4WHnOHDooRvTtEf07ywiZtJiY0AXJqrHcUphk&#10;B8ZX5bNXDt3A8EhlvGE6MF/0wS6bZIMbjtxY3YL9ACbIKUGCWBwxP1hEyhJDbCs2RBn0mwQY8xxM&#10;GhkY/CsGS+J3iWXZmFUeZZIAd/QUsGCFDDZCe7lHG9EhlvIZi5ywOU9XK4PqGTZwWeorGz0BSMrw&#10;ePh+Mmfbio7kr2XLqo/FDq5hK6TiLtJ2ZIAe0X5YPJMc5+Rh4QCwp0/kzS0OhCR6Rf++g7y4cP75&#10;l8RLFYAq4LQ/5lQNSPtL5DlgzW1rvfeDIK03LEpRARDiQbwygptmuqwjQdzi8gFQZlQyCgyL5Vnc&#10;N9gCz5sRyPC8NUAJBsQ1Pihvt00Gi5GmEMXIVB4fVQPYYBQYDIMBSJgx6TkHBJWPNvhzLPrtuIqU&#10;jXwMuuNWqh+FMPNgECTw3r0GGFw6wH4kbO4xuDYklcHzfMGAQeI3ymYgkBwAXvKWYGQnKxyGkAZN&#10;XgbQCqnrVmIZNLMm7ir9J7hd/5BDzaDs5vn1lvxbcj53YiAWUNAH4m+9e/ZXO0WzXRYxAr4xlO4W&#10;7YPV8BtlpA+0n34BPCgM7cMIkTFuIBMFyuuZV/2CIfIM5cE4GAMCttz3LKvx9r4q9Zfyc1VKoC75&#10;mDFIgek3fS19R/HpN0BFP1By2ATPeZxwK9UejJf+4rIyNoAwcS5WrmBxJC8GiDmjB2btGgeAkQWT&#10;VkoAeH4yN583I1Z5nsBawgaYmJiocpxtePoNkMN6i8HnVytyMyrGh7EDOgYV9cFsQomyKAeWTZmd&#10;5UbBzAx66iPsiD6jD/zO9zABtpzAkBfyJ3++FpO/Ab1kuQAfepV7jniHjrEFUGA1jINdULWZiYY2&#10;0RezVpVPoh7y+Tp6IZlxnmOarMlbeNBbdBt5ugyNheq3zus565oSQAR7YjLGdjoKBFlVRk6tWOnT&#10;8zkRdjSQwd7QjRNPOT3uu/9hx6EKGH0vQFUxpnL/gF7dajSrZ5wJUAGIvC1ARwe6BQLNmzTO6xin&#10;mBKb2PjtHcjKCzhxD/eMOFH6/SijWIMSYGQAwQA0+1MGZaNACJ4ZmnIoDzDAwDhSLkL0yheApfvM&#10;cASvGUwGAxbh2VxGwYCjzN685gGsBAQ5l7K0boXCdog+PftGFxkTqymUVdwWBgcFaCXl5hmuGyAx&#10;VpSE8jQwmTcpN6ynACCKgkF26dJVhg440Z4EWgwTmR5xWH2BE+wp//LJjFJyK0CLTFB0jj2695Iy&#10;aGZUObA+DJC6DJ46t1FJrsiPdts4dE47Oc8YCStQGfsAdJjlyIvCYtSUh7IzMQGCgDv9YizYuJos&#10;kEC6xkJypm7GhrwYN20FTM1sJdsEy5QHzASZGtgkj141clel9LSFtwRgWT1wYdU3/hIcw8FV7yLj&#10;hpkBmmYVOjLWbEEx+KgOXKxkwhmYxviRFf11DFG/KRc5JjBzP7/FBLgU8LJR6z7uFq4LhthV5WCc&#10;vMVPXjbK0h/aZNdNukccEjYJ2JidqY8ACywGQ6WuAszUj/7V+HO/uXIMsLEJlDwAA8YPSGH8qXsZ&#10;aC+gmmxU467r9IH+GTSRB3kE0oQVyj4qrsHAGC8mAq4hg1qw1XP02bqtPOU6Y1zqs82oLR5PXaNe&#10;AAsAR/9g137VSrqB/bHAAEC1ln6dcvLp8fbb74U/vVIFOCV9A5i+5doBABNxH+/0phN0SOABXQak&#10;ABwSX63kSwNsiCSGRD7cPoAIloUyMysiDDpJfv/5pfJy5D6DlHEkYlbJdsgPuicAQT1lEEZ7ACJZ&#10;GXErlmvJ69+6jmKRADfy1jIV3XMgXPcQPErP9XYYi5QN4fZixmMWUyL4icIDcJTb2vEIlc01ytB5&#10;y+YVX13GxxGQoN58vSbzMnA8z4CjkLSN/89nZqJ8ZIYccWf9dUsBFMDNVgmW9+1SWzGI7WDo7R0j&#10;6d2zn8EJVoQh0H9cGgAGQAc02mNoepbnADn6W9gMMoCJOEZm2aXiARoYU/Y5J4Qyjg6AyhAYB8aG&#10;xLP0iXJwN1yX69NYqAzkwnUmLVb+vEWhYgwFODHMHgJH8ppJqH0YOHHDnNFTvsgS8M82In8moMKG&#10;2iovAJN/Lkl8DgAh5tFTY+uAtOTPs4yfJyc9Y5bCWOs64wWY0DbyIBPkyD1YAZOW953p6Bd3cWcE&#10;OIyB36GUrCk3twpkbCdBOduITM2glRddgGV5YpZcAC0vsCAflQewMw4AQcZJk3XmSl/2gfbSVoMp&#10;+qW6caUdmIah6WgdRN56lnbRxuLKmW05JRhTru1FR8tA9/L76ekRGOyUGAeewU6Z8GkbQXbayVgW&#10;d9FtUz4AlxejGWPGd8zYCfHrr74Wa8ptBnXBqTq+5KTf34g58d9r5auUAA4KiULwG6bSTgPL7I8b&#10;1RFFUWO8vK9O8k3stm3YGZ2siXgASsyWAWZgXAqCvzAlysAQYUwAEMpgRtVYIKYyOQegvOVAz+LC&#10;AUa4ip4lPIgpTJ6nHgwfIwEgcbkwAs/wGJPywFxs3HoehYUtee8Tg6DybEx6BqNnkBNcAKmKS6hy&#10;CDATp0CJPKvKmDjno/HM/MyuKCpxLwMmiqT7GaNhkDOQnFsJ8iVeACq/QMCnfdle0EDtT+ZIMlCr&#10;bRhNT9FqBj0ZQ85ygAVt4BwlRNkKmCTjTPcQQ0H27CSHrvOc+4xSSU7IvZvKthuH3DT+TCbMwFB/&#10;4jKp1DJa9RHQ8lhpHEnMnI0FfAY7lFptoV7kCUNFHmxNgMFgMIA7rIJVM+RNezAAZE2AHsYDAJDf&#10;xqMyU4YyFABa8se4jxw4NHdeS8YAEnKyoduYVC/MGUNW2zFY7gEwjDvyQgbOJ31GdrSXe26nXTry&#10;S2foC2BVcfMAUMoD2JARbaBsg4t0wSAhmWP09N0MVW1D9zB4GCz9cllmkzmh+TnpCRMh8gbseI5z&#10;QKoAlCcKgY2fwXtB3yvXGBfqoD30x8CGXCoTRU6sKkNjyGeHPakr/z6wSvlaVhprgyx9Ub9opz0V&#10;tbNTR/Z/MSHwRc2so0N7WCOeSQJav76DzKK4v379Rn+r/A9/zPhTASGOfwdOVYl7BwAqKCV/Dc6x&#10;duc3QCNDKcFxswSdF5cM+m3U1TW/jqH8BiXdKy++eq8TIEd5AhmCwhgeCZZll0/uDsqCcDFM01EZ&#10;CtcAR9qEEHmGIwZAfQRcMVbACVqZ/WCwAKjKTC+lQdh2iaRoPOskgTJ7cY1BwTBgW0VBYS2ACvSV&#10;/GZXusaRAfTuc5SsAlo8BzBgDI5TMNgaJBgfRopBABgwHV7gdVBXfXfciSC5rhGDA7QM8GKxPFOM&#10;nX+jpZ7SB/qZbnC6gexfQikYI7YKAN5WSPUTOWAQuUNeiqt8bEPIuBLMFcXmky7JorheDBigglGl&#10;Sy4lVv8Yf+oEBLlGmzBEJiv6yHMuR+NA+UwQABEuk4+qHxemT+9+0bNnH4M8MZhucvMGDTjKzBbX&#10;iPbTZ+rADeom16mjQIPgNJMBxsqEVDaoogNco49pVIwBbAkjShfccVQ9n21sZ6AjL2ygxJq8KqW8&#10;yIyYlpmdXJV023Cr2wiUemQSsMOwMjgutqU+0LbShmxn6oKZoNqBbDiHUVEGNkQ+wI79UwADfaV+&#10;gAN7ADzIh16Z1ei6V26ZrDReXGPMSM6ncjIOlrEt5EJiEqAfBkYma9Xl8nXPYK5kYNJvdAuWRhme&#10;vFWu65Zd0J/OneS+SYYwaa5hd5xje7Qd2WDTI0acEG+99W6FMZWvXP49OHFe9/cBgEyJiwAOBB+9&#10;R0lKDmti+0ACFu5WJqg1AXDTf55DOTAq3WOJHHDyKpTAimsENwErwAnl5v0wuzRWLrl9GIHKMGNQ&#10;WxzQVvkoPGwOFlQGCAEBSigaAIOhIkzagaIiVJTLAynhOm4gRQfJGRSMkHsoHbGC7jIGXrxFEVEw&#10;B3OVh3wAkUFJeZOGM+uJRgtwWEJl4FBq6uvZvZeNyCwAo1BZ5GewMTSMhTbyOV9icQni+cUCAuQk&#10;5AYw41Zj2Okido6+cll69ehjJgE4FQDBAAwUVlBic7DHZJMABm3AEDjH0LsQS8FYdY6RADwYG+Nw&#10;OAxXdaN4Xs3SOeV74lC5TBRptLg1sDDiXjlBwW7NuFWuyyO/7ntWV3JsQmPs55g41D4MHdmYNagc&#10;G68SwISiU1eCTK5sYQi0jefNjqUD1O/+SxalLPqc4ImxUTYsQUYvY0UuOYEResgYCYFrXHkABYMr&#10;7hjPAGDoSo3cFMez3EbaDZPIiQyAY3zRg8wnwJJhogfoD+0BvPzdJpWXfU3WQh/RK56n7Wn8MLmM&#10;a6UnkAFrrjmeo3P6R7v4Vlopp7Qp3bPcM8cqMmOKrvCddCZp63SlLtrCc5RFmciViZZznvHErn4B&#10;3vQBdmTwtayZ8KRbKotxJTTBGGPz2DNlljHevGlb7d+klxW8ahfu938gAVz/VnVN4ISRY+y8ngIL&#10;clxJysa3vnmhNIPbEpBAgkB4BxBW9wAwYlIcCYLjlhG3Ij+BX0CJzno2VWNhOzTarAnDNHPK1Zvy&#10;GVrYgAOyMmTiBN7oqWsEbDFA2oeB02bTSVFuZnDoOUIAwbluI5IiMUBcQ4lwGdK3xxWT4VqhatRv&#10;gqsEP2EpOcsxixEEhU2h+HYBdA8gI94BVR48aKhnSpSHerw5rlJnztYEdnNlhnywLPoOKDUUU2pi&#10;wBYwHcb/+x2ucyUBBPEh+oDceJfKLpZkDpCycod7Q9koD3Ujv2ZN5RIL0AB2A5GMK42DbQUZ60Ox&#10;Udw26gtsyiCnOki5qpd7rTgHTAB5jKgAGxMVSsg9ZJazLa4FbeCfl3E5AcYEo5zdBVAq02Ck/pvV&#10;CuxwIVs0T4DFQOySVAyRMgEeDIR2W8mV0CWuGfh0DohgaGYbGjPGlnqog9U6jJz2GsgFmMiiV6++&#10;0b0HsZpkyVxjrNAjWB0sl0UIAJF+UzeJemBsDszrWRudZAnAkbeU06fXADOGfaCVjCz1IpffE1hg&#10;SIBvriamvuRijPVaZRLgBth5BtCmHgL1ZkLKUyYnZGOQrowHCWBmIraOaBwZF+os98u4FraE/VA+&#10;eewRSM+ok7qRS5fObFcA7ADwtJlWLYnnseDAKna6+hkzzpiwWZf6huzPOfv8+OjDT/zXUtXgw7fK&#10;OWYCmCrXK+B1ABvq/KE3KSwKZtSTIrJ8ztFgI4Ur31xK1iL2omve5SyA8WspABIA1pE3tpkxcDP0&#10;rIyeMhE0iA4LAnTYNkCkH0DCgBzDAMQEjJ45JBzKzM4yYPi0KDkzWy7/ouQZn0L5ko6jtMkwJFgJ&#10;GQEDUAgZgMBIUSaoKooEU+I3A0i5BPt68ZWAmj4OOiLcUj/Pd9Ns6+f0fPfufcVo+mrwxMxq+FPG&#10;TnZVUHwGNz9sL3bFrCU/3cqgsmBIZkwCJv/fnc4tEzNLsUTJnn57FpI82sjYukg52ByL4nev+POw&#10;T/KhFGlMaTiAqd0Q/bYxqS0oFoBkRgh464iB0VZmRYyGMaV+GCh/ImrZq1yAvJWAA/BqpDqZeLoK&#10;LGv8naLKTCs5AUAoOfVQDuzPwIMyKwH8lMeYASLZ1oydAE4YB+PrsmQwPIveGEzc1nQ50DMMkDHn&#10;HDnQNsa6GHRTPetJi/apHo+fzjtrPDBAXq4lgL2P3cAKmMDQM1x5rktHpC8FgNBJxi/Lk67pegEF&#10;dmijA4ASkxFlltUr2oGMGDvGibYmE08WgivJeNF/8tFm8gJstIt6mJxylzhl5ZgY/GS/3KcNyC1l&#10;lwySsv28xwWdRP957aS/2waoISv6YK+CFWblQU60gSN9NWBJ9tkm+oOe4V3kx/UMZJIZ/fKEozFk&#10;/HHD6SMT/f33PRB//jfACQDaHzjtS4VVHcCMiFLCTNq548yKGKMUB1dBBkJAlZ3bxHVIOfOm+wfd&#10;55xlXspBOVAYx68kKPLSUFxGWAO/zZIqhgVAMeDk8btidgfZnClXT9coGxoOiDGjkpdZN99P02wq&#10;4ClU1svuUihAgi0LDJBXFnSNQUDZ/A6ZBhb6zUfnERyKB8oDOuQFbHqw4iBlxQg80+k5+kM8APrO&#10;eS8xKQKyLGv37MmycMZGDK4eUALjxLZQ5M6ODQHsgPXh9Q83GPHVAr75lDvI859/ociOoXhs8qVS&#10;mB/KgTEBePQNmdq4pFgoYpnNUSgUj/v5/l6yEsaXvxdilQsgS8VLV4p+AtAothmHlIx+M56wFS9R&#10;q+2w3px15RpLhu1VJ/LieZSS/mL0GEnZKErw3Uat5yiPcUeZUXLHGSvnnVQO7aF+jBQgQ5doF24R&#10;7fELy/pNO8gLM+KlaspP409XEHlgNBgP/UNO5KE9zPbpquQ2C4DKwKr8/EaOBgMZJwsSPO9YlMrM&#10;7Q4dJSfGN9kXMmNc2SfG1w7QgcJSqAO2AxjwVgJl84x1UYyNNiI/yuS63Sy1n2e55rokV+uU7iHD&#10;nFgJIxAPyvLcBt1DVyw72QXXADTKQ+fTLSv7l+QF6HmzKNl2Tpya0JU3mVPWybG4aBmPUzt0H7l2&#10;bC9b0zVky/gxTmVskR06SNvQ/euuHRuffvqZXxCuC0bVqQAT6QAbAEYjw4cuosB8YxlXgX04TRo3&#10;UoW8ZHqEdzcTM/J3tZnpcUM0sxP0Boy89wnXRcbF7Mh5unckgpYCKOUnOM7ucoSIwuOa8WoH4GUX&#10;UWwMA2ZGpBzcoQyIpwuKQoPQCID30FCAdqLxxIcYPCsEyC+heJazoCqMi8HVALFqRIIdMfugIBh9&#10;DgLKx6ybCgPrQRFQKBQDQPMStu7xegxMjZU7z04aEAaOl4DLjMKg4+qgOPSdHd9lm4U/qyL2dIRk&#10;C5sEpJpK1sgSN84rcCrDICUDyjbz6g0rW/SxEjjFwNV/1ykDw90xm+Dc1wD5dEH5fhbg5KC2gAAA&#10;M0M2u8k4GflgCigjLjvAaldCfcFwAAW7ITYElBpXoa0NEHnTVupmrDAU2sczsFn0jOdgfLBvxoy4&#10;D8BAPpghhksePg1jJioZ0x/nlQ7k+OZKFM/SXs6RBcDIeGGMuEdeqJA8vDghdwQ50E/Gm3NkQH30&#10;lUmgX79BmoB6GyjQDwOxyqNOJjHkifyTUQAkxIT2sR8mPowaoAbcmDQHDRzi67SLSZC2Uy/jhbww&#10;cG8lUJ3EM9EjgIL+UhYyLnE96vWeqwpYZTgiQZDfjFNObmJh6Iee5TrgbDtQXmSLLrts3TO7ldwA&#10;GbeNZ3TOkXF2PfpNGeSFNSUoEXvORSzGErt1CEYyIY7M6jehiGFDjo2779pd67L97vd//AYo7S8d&#10;AND4H1KkqMSUAJt6MpaDDzxQ6Sf+dAqrSewg92/+/FEGVO+QenHwQQfHYaw4KTHbl60DJAK83h6g&#10;xrJqx05zFJU8gFC6emw7SHfOQKYOgr7QeVgTDAt2wSyOgnIPQaIADhhLUCgARoAAAAgGFaAkdpPx&#10;GQys4vLpOQYLFxUl4107x58wdAna77QJuGxYum6KrEG00WsQmL09K1UGmjJzUPdtgOQcJS/KjgEU&#10;JWPQMD7AGhAGqOkfWwpI/vcVM8cEaLNSlZnsgnJz81/PXv1cN68LMJkA3ACdFxgMNPl+GUpKYjkf&#10;oKE/gC33rUyqnwkAucOOyMtsCkviXUNmZ+RAHzkyJhgGsmfs7DahyLoPGwN8ADwMiK8AEIRGuanT&#10;YMEYSc6MF8CKTLtjsJI/48i7XzYQgQFsGNkjP9pB22A91GGQgG1IrpRPm7gPO3Sci31RjJGehxXZ&#10;rVGCHcEgAAP62atHP+sH9TNebJKEBcMq2BCJrGk3YE37AEBWTgGswnZg6LhDlEt7uIbRs+kU5kHM&#10;EVbdp3d/TWZiOqoHECouE+BWy0x0Tl3oIuUBNgAreocMAaP0BpJhATLIy8xScsjxJoxR0V3Kp41K&#10;6B+6i6wAbOwkF3gErjoHpMx6VA7nJO4BTJRDfwH71Gs8kfYel5puvV0vcmey8cKWbC+BKuPF2GFP&#10;gf2FF1wab7zxs28ExL8rHQA7yoA31J/VNr45RIBWM3lDuR6sJB3eMBoIgPg7KJa/69c7VAB2qM8B&#10;oUMPOSR+8pMfRz0BF+yK3wCYl8q5RgBY7iDsC8CCkhuQVB9uXga404UBtJIt5QoPBofy2ygqRsWA&#10;Gww8GOnnWngaAF665QjKYzgMDDuO8yiD7iyjaINLBhDxTxk5m2EIzPpWQhkGYMAg+0NlVhDN6lBl&#10;GY4HWgPMYKNEGAIG04t4EwOLEjC4gKDcEMrhNwNvVwYmqL4ZzL3lAqYpdqI+w5gYA0CLL17iUvMc&#10;/WY/GmwN42Bm5xy3nHbAfAAbZMVnV3BZvbDgSYfZkzwZl8ENMpDqGWRu4FL/MGDHzuiD2ky7G0vB&#10;iDcBKBh7YWokjB3FBaj47dXSyjn9RMF5DSPzyghtkFkGhm7GI9l3l4ITCyHYyou5GVtJBsuWg3Tb&#10;NW767e0h6jeGjfuY9RNOyH1bGBC/HWd0W2FVsJ509zuq3sJUMPRy7r57RS5X42C/tNOBdwyS+Ip0&#10;A0PjOXQlWVAPjweMFlACOBJk0g2kfGJQnBu8lAqgZDthXRlLQ04JTOm+Mybsc6IfAGX2IycdrnWr&#10;YSUtgTAZmJikbIM8/pCc5AM4AGyWHaDPBEGfldCf1GWAkXBATsI5OWQ+8mMTdoMrbl2OETJS32tS&#10;DvSL53mTgrAMbLxMeNgP2xZ6SFZLblnmb5HzOsv3AdQByWYa+88cmZlwv9jBna9W6CgDYhuA40Qy&#10;IH7jgrFlAGNAIVhlqifgaqRZ2B/kV/4Esfpx6MGH+Bvk/BtIPT4bItBqKMMDmIgjocC4ezAJgAgl&#10;c/xJ5TCrkw+DAhxyVpXbVhkgnrXRWwD4yCyTSgF07r1LUkyMFTcOlOd9NBSegXLsSMDEhkBmeQag&#10;t2a3DBj2s3KiNBg2g8VqDaslgCAzipVX5eDS0j4Gm8HyKp+eoZ583QGmwPeU2LOV9NozvPoKsLNi&#10;yUobfYdhsvJVD3CXjMlD+TCsdEUwjK5+5YPAOzMwMzzAYUNSnSg9zIZ6UXaUH9kwTkwEXriwG86M&#10;uG+VB8PjGeQJ2Dmf2C5jBDVH0ZgdKd9bJDQGBQCQC+PBWDFzO1bImCmx6pcTEquwCTD5Vc4mcYTG&#10;t6F0D0NCuekf7jBuAuNA0NyGaBAswWiOtI+JKScI91MJfcCwyU8eA5zKyw2IKl/1c45LwhhizHZh&#10;1Oa2hAX0HEDChGLAUJkk+upndCx6gOtZgsSMO/XmS7KwqwQXQCEZTrJEJjTKpj4TAvRW7UcmsBdA&#10;wsCB3qlt9N15JUc2lnJOexkzXMhOBiZkmuBkGdFeXeNVLdoA42XlzLKVfGhT0RXuMZ5FT9ADxoGy&#10;uMdEjCzRaVbsGBOe83YJpfL5GfKi0+gU4NS4kYiH9S0XM9Bd5Mpnfo8dfnw899xLYk+552l/oFTS&#10;AexvwSgcB5ICemlfSpOuBsYCQMF4WDnKvUjMuF51w+3SfbsiUjZADoACtFBIFBt3jy9MshMcEMMF&#10;ZCPiIQcfZAMEjJjFqQ/QoywUwixCnaLTzDoInLxl0x0DYUDSPWYPhEvMB5BBCT0r6ogyo0CcI1iU&#10;lnMEDWAxgJSDgrk8CZtnASEEz2wFCPEhMeoE0DACz3CAoe4ZJKyQqaw8D3hRt1eipGR2QzX4Nli1&#10;38xICbnZDRag8wE4ZEDcqZHYUzPYlAAKRc7BB6ATVAjE80oFG0IdN1Qd3CdOxn3ymWp7SwDuOitf&#10;fNs93QH6kmAOo2IGx30DCIhBsASfwXErre5l7Ku1+kSQOlmlDVCGxGyNPJEXgECf3W4rexom7iZK&#10;jIHRJie1DzCDnfFXVX7FhviF6uqgshNMcoWUCaaMK2wVmWNIGBZ1wpgoj7EiL3URd4PR0Da7UAY/&#10;2EsCEu3lN4CA64TRAi4lOF4CwBgnz+YrJcS55FqLPTifniFQTR1mNxp/y0LtBziRMYZMOehKMglc&#10;KJb30bv8qmsy8ZQP7UmQADATvLABftNGM1iNYQESrpmJ6lnGEx0DOJEL18oExfgiO9pXwIp2OY/7&#10;lqyRdvAbnTdISY7sAi82QswzFxQSGHNc0e9ciXXIAsZtncytHLzTOeTIYX5u3Pgp/h/M72dOAhCA&#10;xnEgAEgJ1tS0cSMxj1Y6Nnbso4AWiVnVgKJrMCg3RvnSqPSs3bLKv5HonPy4FzQUymcQ07O8T1aP&#10;HdINjvA3j3AHKQ/DQPD8iypGwDkMIoPiOVsygAgSsEEIDEBey9kk40YwlcoASXDcB2z2zTCAT/ry&#10;GFh+BYCgZwITz3t/kfMJjJQP143EM6nM1JmrZLhevFlPmcyiBiO1DWZDmwmKJ5VnDxBL9imLAv4A&#10;OeOA/HMxQvLTvYzFEeBMBcZAe/fqF73k8qAozG5lb5DzqA0AuGMIAgpYJPIpjAagQWFoAwn3l+cY&#10;K8YVJfXnapXXM6z6QHyuGAfyBZQoC+NyfEYJYIahebaV3DKwi6GnAiMPZtJ9BohRYkzs1s6d1hgN&#10;hgfAMTMDbowFbBaQaNeunY78F1y+W5YxDclbMsEwGSfGi/FFTrSftrI9g7bbNVN5TEIsZmBwgKyX&#10;86UbxJT8W/l5vkO7jDcxARKnLJMcbjPjDkji4vWoyT/bZOwpE3ZFvIxrnXDHACvVl/JAd6gvAQe7&#10;YEKADdFuxgL5wKaQNSwI1o3ckLnlqJSsEi9BIKXfXpjRc0zqgAh9IJ9BSG2lLsrnOok9XWw8Rfdp&#10;C99y4jzBLPvP2FN+t669NAZ9PVEgezMnJm6NFfpcJmFW0B1vEhlBz6xzHu9OtWET3gTYtu3Oytcz&#10;c+Nl3QRwHcAqHUYAq+HfUwCAfEVFxqJrGAffegI0bDgAEjM99/SbuAgKDoPiN42BMQFIuCrENwC3&#10;ZDy589hGIwHglxqYDmtgRnXIQQfZ9fO2AdVJuRgzbg+rWn4OoFFiAFESI7cGDiFhJAiUNjAzMWAo&#10;qt08FJNZilnWM2364lw365GyYkQoJkrFXhCUnfvMTvxDCoaDYlsJYVZSHFb6mDFdj/LBuNgtTmwC&#10;Zka7AEiC15RvJdHAo1jM9PQ1XWixSgE1bApGiVwZF2/faEosCbeOdrNiov6rDM/Uai/GYODVOWVi&#10;GDY+XQMAYGrM7q5T8kSG0G9eqAVMcgLI+BwuKAANO0beJZaHDDAuf6rE/Rcb0XMEn2EHdoPUNpQb&#10;94e4VzFI+k3CYDAWxqbU6SC6GV/GdbiPbqQh58zuADLGLOPFHaOvGAfjUIAf+fsrBUq0FSNMdpgs&#10;FpnBMnHHMEgYMO1NwBUDUBmUy7NmGcpP+7hmHVB5HkvdMxOXIWc7E2x5xsxWRlranbqRgEe56Ybm&#10;vQTPKhcLA1Yf0CvKdKBd9/wOp9rANW/0BVjQI10DdMqzpARUAavqxz7ok1eU1W7yl2cKiBP4h0Ux&#10;xoBv+QcWEveRGUBH/JYxZtGDcQJc2YCZ57jHsK3cSkBC3wiKtxRQ+cOLwhgmPfrSv99gtambg+N8&#10;teBPf/6P+N3v963eVa/iHZAuHEwJ9tNEBeE6JUgBRI4z6Z7jP1Jk6DoGQFDby/8CHa4BTMy8MCNc&#10;CDcSoCI4hhuo35TJEQVjtgBtcTWIQfBcU/mqGf+q7xiVXRy5O1B+8iJwFMLGVREEDMGDIWVHyVB6&#10;f2tGgAVIUA/PMNt4/4zy8g8rsCQLnYHTAKJY5AHcUB4UsAw+g8p2AtNbKQb/c8ZM0KfPAKVBNkz2&#10;PmG0LBP3dMyKPVOsAvLKRUvXAaVFKWmjDUNtSfYE4BMYzz/P5Hfuezpc/UjWxNgwM9Fmsy+VAzhh&#10;oPzFEa4MMxlle+ZHGVUnfWBcbGx6FoVDuS1/tautDKYYI6CMTEvwOxmg3MbWMKncioA8YA0YLkeM&#10;DpkgM8/Sqhc59O0zUPdgQG3Vx2RstIU+5Oc9cItzXxJxHD7mBztI5sN+sZ5qL4aIS5OMAr2jXvQA&#10;mRbwID+GzJggB/pHfbSJmCKsy+8nKk8yOOmR9U91SicIusO8mECQZzE2xog+Uz4gZj1Cz1Q+x2yr&#10;xleGVyYn6qB9Hl89g7vm8dD1LCcnJstB5VEPz3Adt5a2Uy6AYUBXGYB91p0ABLjQb8at6FHnLgke&#10;6AS2wBjm5Ay4IkPyp67zbE4aAFZOILQfuQBCTGRmxga93AJSAI68tIdn6RPtoa2AsOWqZ7BJ8KFF&#10;swz6k9iMTT7Ggkm7p3Tn9o1bHRgHkEoqwMT5AQCQl/WZoe1W4LblhslcXcN4ODax+8f+HLtyBrSM&#10;MxmYBF4YWMaX8je0jrJJGEOCWyYCxFZ4JRSGbwdxDUbAbA5gHk5AXa4eK4MF2IhVmOJqoGBm1OP9&#10;UBIIAMPsz4CnkaaLkH5/Kh5U1n/rIwEDZil0naMIEjyDCkCRJ7cBpPIzI5OHQezdSz63lbln9BY4&#10;ocyOM6gcBrtf/6NURrqCAGe6nQBrUmoGj687eGaSYgNQuHaAEQzU2ws0Fhx5rcausfpPX5kIioLR&#10;Xs5hdf4QmNpMf1BqjrhAAB2K0kTAj/yYTFAgmJEnIZUN+HEPueE+J2Dk+4OUg0ISMzMTw+B0n4A2&#10;8SEMErmzhQA5kxdDY3xgSAAPMiy/AT1kwbU05IypAPyFxbE6loseOQkhf4wL5U9mVAl4yzA9frrv&#10;OIrLo30wjGTE3k6i8hlTrlMH5eJCevVV/UFu6AZji57gwnBeXNF8xzFff0EG3Ev2W2Esag/ASNyK&#10;emA4tItEm6mD9uEOde+R8SvaShtgcugaukh76Df3c6sMLlkCAuyDfpiN6jp6mnLHFlgQqawMU5/k&#10;YhZH21QPMkNW5EWWADjlUBcTBO0vsViDqHWXGCp9oQ85Rkz4rlNuJhNtuYcOMvbUzaRBvegcsUR0&#10;Hc+nBWECATWTN5MX7TjzzPPMnvikbzVAlXQALheGwqztAKyMgFdSWP7PLwukG0cqsSmAgxU9QIog&#10;LrEjXA8C4V55UzkYFi4Lhgd7shJLwHb5VB8AhWLiZqAwCVoJQAge9lVYGWUdesihro9BK0DHOUe/&#10;o6d2IRwGGgUheImbYyWxIVRmGgRdMSALVgPERjnuo6D8zsBmDiC/7fah6AY7loaTFXnG0tH7q1QW&#10;4MXAALDkM4DoGsqJwjAL0Xb6xSAim1xyVd/1G1eO2BtunWNyln9+HRTZ8gxL8wBxxw4ZhEfJaS+z&#10;EcpPnbTZjJEZWooLOOYeoraenZEpE4cBXuXSHmSJzGC5BTRpE/Ii/sSkAHCYxekZDBew8Y54yYW8&#10;Lem7V5XaqP2sQjLGyJyFAcAtmQuTCmXRLsrA3WHcaTPnjs3JXTQAVIwBZtWMILoSZXoMJVPqphza&#10;SdnJ8Ajc467l7E9expa/9OKdO8Yag+2nicWTioyL7SNMLDzDsYtfAoY1JxBRJxMfOkBK9yiZNf1D&#10;l/Yxp9SvYvS0j98GJSUAx+6UAAD3Eh2in+gcMsJwaT/llC9geCOo+kCdyMOhDOkdK9AwJcYM9kLb&#10;KI+JkbyedNR+5GAAM+tP1prxtlzNNBNqt2/Cpv/kLbElZADz4ggQITPydpIecp06yniy6s+KPCv3&#10;TKyMt+N+kgF6Cnti9Y8FncWLb41ff/Vbr9wVUKplTmV7APElu3cYuoyEa3brxKS4Djh5oyXGAvjo&#10;N8aFstrFYy+TjMgraqAmbEb3OQIuGELSwgQHZhqMFoWz0Vk5019lUBksjCZnbXZYC0BVFv/VxhGW&#10;QUzK7VF9lJF/fQSzgkJKuBokBO0ZHqFrkAGcvIfPnK5WzpRdo39/lDVRnQGA5dBOG7raT9tpD4bl&#10;nb8CKRQ4XbhUBpgSNBaw8kfgMHS1qRg9oAAgYaysYALEGJSBXP0obrSZqMCYQfafQ+gZA51mH8pi&#10;lvaXKiuxPRSNIDltZBMlCogrjDIRc0m3PPcguT7VQ1swMmY3+uR38dRmjITfKHQBN2ISgA7y5IsR&#10;HSXbMqYYJX1LgEgXGkW0S6hzxoFZGBkB6pTP6g3HDHqzKMErIxkUB1zSsNOVITaCjHMDLQsWOekw&#10;LgAUY04fYN4GSekR9zDQrIPANCtNGTejLhKfbma8AUJ/vUJtRB8AOYCcz6tYZwVo6AF9cX8qDMXG&#10;aTBgEsvJCLZJ2eT3rnLd79qNoDggRzn5kTba0qN7X08oJQiPmwwQlJTMBeaZYIe+GhhUD89TVg9/&#10;TTNZC3L35K1xM6tjN7zAgr4VADOzw740lrTNwKJ+muEKoAzOakvG9PgoI3aS7ijATrwWOdF3ykFe&#10;gCcyA5SSkBBHzXg0R1aT0c+2rbMO9kZRJjZ4/PGnxGOPPyX2VMApgcngxMfmACNmaQKy/AkBblwG&#10;stNgABcMgOsJBhmoLatINiS5dLh3uAkFuGBiDSt7eZJiCl39DD5smfEqS9cqx6AiZWEZGb8d42Eg&#10;SUZqPeOOq/7cO3Wo91FBH3MnNYFwZldYVe4kLrPNvu0GLE339GZDFAZj5p0ur6xImZjJeJ5AXm5U&#10;y1Uagsw8x+syyVBQwGRVzMDks0HqedN7tZdEHhSaGa6HDJLZi3a4rbABWIL6adDQEQAA6GEnjsNp&#10;sJENCwz8Jg/n+WqQjFD3mEDYLNqnNy8h56yGXP0Wvco1WxGQpcEn9QZQyGsZMAbKm2PZxLKkbLsH&#10;YmrMikVmKC3AQnuZXDzZqE8Eq/k8sccNEJPie3OgwJRJoaUMhUSf27YBZJKVYoQoOEcmEAOdyjB4&#10;yZCIU7DKQ91mishdZaPwyBL3me9mld3IGG1ZOULujhlp/NArrqOHheUwi7vuigECjsU9TOaREyjl&#10;8L+CHju1rUywjLf7qnaX+BxGyLPkZXLKiQ3mhPuDHkk/1E6DtPqMjgLeffoMrDXaAiAAKXUAXOg+&#10;utytIhfue6JVndSHvtO3bBfsCvbLQkMuHlAW8gZ8kCMySJZGjDVdPfLBaKgLeeVHAWFWuHGAJRtD&#10;kXsyQOqhfmwnZS3blm6SmAyNB9JzsMArw5ocaTdBcerEpeVb+TOmz4lffPbL+P3vAah9DMqf6QV0&#10;PEsLVAhAAy5mJsziBqtGFigV8rkPx6lMvfPzGBhTYUoJTgIks4BmArOGVhSAB4ArO0dZLaKxCDUH&#10;nDhBshs6jlARHnXQedwHjJ4VJgTE7EhbD+EVGoEq9RcAhZWYQahcdgRzjnEBPixHc075JIyVAUOp&#10;uuo6GzEBJa4jSPZ65CCy36V3KjBBRw2G3xvSPQzbs5IGmPvQ5Dai3qxOoLQYAe1nMFFSG4nkgSLZ&#10;nVJdyM5xPd1rcDh0mEUJmADuVQvH3xzv09gATrQNOcBU+E0fUagEzIw/ofQOWEp+yBGwoSxkDkAx&#10;uQCSaciVyUD53G8ZRWkfzANjguFgvBiHg6IaK8atxIpgKfQf9gIowHRoC7JjxkX5KYs2mkkhU4EO&#10;1wACyi1gACPFGDmHXSegJOAyEXBOf9OgaiwryqNNOZnJwFR3to1NsuXFblbD0rUDmGAtbC/IJfI+&#10;Sr3lvqVuOLYluSBjykaeZkl6FtBI9434UgIK5XM0iCoPrCrHOic6+oK+IF/6D1tx2dIRsx/JkHFk&#10;pdW6S51qH+4o5SJfdM/yU35e4qa//La+aqxpT7Yh89HOYmMAN+8W0m5PBJXxy/YykcDSaCeTVS4O&#10;MS7Inu+d4y1QJmPDPWTExEUewBCdZuy9Zw1Q0pggf2/uZgzVRlxj2pbg3M0vzw8fdlzs2nW/3Ll9&#10;wGRwMtCIIRHv4f05DIDAOADjf0MBnBonWDnG5Ou51M1LnEZFgQLumD8/K2blGV/GZboNYNllYXMW&#10;EfwWBjsMMYEKAGtUER6zC6tbuY8q3/lRZ9QJBhbDynwoRCoPBobBAqy4QLh8CMfGJ8UgcJszV+6z&#10;QGFRSAaEd6ssbPvbzP6pVAW0qJONhICTFZ4BVf05s8pA9Qx7ZVBCnkEBKY/BBXhRpqI83KfN9JcF&#10;B/q1b3YTCOu6Y0Gqhw2LlgHMVXL0QDMxaAwMWPpN3wBkQBoZeMOcykKx6aODrwLTAvYoDjK3Akuu&#10;gB8zXCu1BWDCHTWbUz4UlPYVAOI3r2gQI+C3jbCi0N10NFtRuwEaWCSGY7CUjGCcgCN5AExWMh1H&#10;0Xggk566xqSBjJEpExETCONMu2Cf1G09IB9gIDfHAKYymjfDhWNlKq8BaLQXGdTU6Fx5qJsJItuV&#10;8RVYB/kTUHNXP+UDVGaBagttKO4YbjqLKckU0vALgHNueUkelOnlc02QsCfqRGY9/ZoHoAF7oU2A&#10;l37LReRZ6410jvFHlsijgDl1MK7Ig/LpK2CZesUYAZQJbAYi6ZUBWPeKXfEc90npvgFCMD+xLcmU&#10;OtJ9BfixB+mAdMr5AD7JkImJRLtpP3XTDsDLedQP7A7AZcJDVwEnbJCtBVzjHmPo15JUNnrKzvHp&#10;U2fGl19+VRtvqgUnlNygI+X3niSBDAyp4WEAkZLYVQmQZ35SE3UqXxRmhQc3AMPD5YK9JDiwjNjS&#10;5TsWJaDCIEz3lBeXIXeW5w5zgmc20ArTSkpcYj2s8uyLgZheSpCwHoyc/zKDSR2mdtYXyLI9AQBF&#10;MAmg7NnBt4eeooS574iZ0EqGckvAyfJwCTPmRLyGQDfI7wH0YKdyMINjYDAEBhhw6lRRcpbtc7+J&#10;jiitWB/XUdaOKLKNLGcg7pslSkb0F5Cgr42OIBAu0JLMkAuv/gC+jRsDcMla2QoBUBn8VHe6nCgW&#10;rmS6KbQDGTGDFbZFH3CnzVLVD4CWSQU52QCQiVK6vu2ir5QJVwtGhPEDyDBZ+kM9ABf/BEx5CfC5&#10;sxrjQEkxSEAG14DyE/wx+sosjkz0LCwBw2KMYcIccemQES+AI2NcRfqE8aWha/YX4GE09BfXnPGh&#10;HSTqzDpw09OlYSww/GQitInxABBkgNITxoU20mfGBoBLtpOGDNulbxxhcSUPk02u/OK+A5Z8ooSd&#10;/MnyAEOeQz5sP0F+uHfEd9Idl36pPAOx2ozeUxaTD+0x+1A7E5zoG8AIG0N/042126g+AS60F5ky&#10;VpaxyqT/7PUyOFb6StuwpeJep+wA4Izt8ax1Vb/JQwLA0RHLQsDGRMTYol/IIfWXbQUs5uRqMMBJ&#10;WxknNhDzAUfqPmbYiHjgAf5O6o/+amaCk1gLMSPcL2ZmjsSVfE2gYTcPI1dFXAegACrYDtfYl+MY&#10;CS6cfgMwsCfiQGwTwLAQcBpfghWswEAFystAeKaRAIsj5eCWMQhQRAwV4VAGg4GwES4CsSAkBPIW&#10;StlEwmgoxsfOc76awGoiBodwMEzPjl01A2pwUBAUnAFCoVF46mKW7OSBSteDmRXF8UuxAhT2SWHM&#10;DAyzDcqIsCkHtuI4gJSQWdgzjcqhXu+wpR4URIqU7c5Zhrblu435j73EnJC32Yxk5u8+aWwYF1hl&#10;zs654x45WDbFaFR2t849/IoF15qwW1f1sBJWAB6DpE5k0EouKDEp9v7gqlIG/TU70n0Air7nu1QY&#10;SXvR8aT53QRKyJb+Aea4sSgyLIrncGdhTBg5csTlBShRcr6IwfjztYJWahftMZjqN2Wg5Iy14zrq&#10;HwnwxZUgXsEb8RiR3R/JGtCgfeSjvcidcaVM+ttZR5gdAESCORNXQRccM9TznsmVYEeU6cmsAy4M&#10;sS5SVy88UJ5Br12CBIw/9TPHgkkNHeAZVtfMRhh39ZHxpo3oguNGGivHlXQfmbutfja3YOTWmSwD&#10;nayO+Zk1CYSQJ8mTpp51n9vnn8GywJBuPZMBAKpxr5Sd7U13Hf2l34wz9cCQPbHK9lyuAAlgNGlQ&#10;H3iOa9QPOPm38tE2kwn1tXaS0TPJ3vEQwIQOXpBA3ugF+nP11dfG3r0fGZi+BpxwiWA6fE2gwWH1&#10;4/DD6xug/OoECeYh4OBFXvLahZKhwKAAIdwpnsd9w6AAKvLyHJQOY6OBAIRXoVQWgAWbwvhQPowv&#10;A6+8c5S+KnkwFq/gqXN2X/QbdpOCTdrcjkGSwDxj6BxBYPSA3CGHHCKAOsibOqkfY0Zo3aS4KG3G&#10;CFA+GaCUhcGjDfklzwzYAlS5/woGlDOPZ20ZT64eZbAVIbONAWPkHsCEgebnStKgyc/goaTUw4AB&#10;FgS1E6jylSC7awCzWBNy5RoJN5j325ArR/6Agn6btishQxgNcgFUMGAMhfvJTFDgciRWJKotRUVZ&#10;WIlF9gUMM9iemy4pA/CoEagbEDAsKXMGf6H4CTj5iRSW/nMzJcADMKHglOPgtcpxXpVBH5FVWyWu&#10;5T3YsmSFsUpuGANsgnMMmDr5wB2KbgCw0ST7dRkaL+pzmzA+WIfucZ2Z3ZsyBUoGXF7y1fhjkD1k&#10;8JTNeDJ2fOIEd5NnzcqYYHSdvLl9IoPUyAEdAmiQtxckdB39QjY2Uo0tbSPRbuJmnCfTy20g5Rtd&#10;6Tbm9gbGKcc1Y6j0EzbDbxYvGCPyoJO0j3ota08SCbbWaeQH8Pn5nEhpP/VTXi3Aq79ch3HxXLmG&#10;HLE5ykVu9IcyKSd1IhcWeIbxLH1lPJk8Gzg8JMYvHSb8g44hVzbqUm6GIXr6tZb77n0gtxX87k9x&#10;AMFkwMiumwCKT5wAQBSES1FiSszmAEsjVQQAkTIGRawnE+cN5Ar6VRg9w/P+soGBiIB1roLxnh17&#10;gzyLYJSa0SkbNGa3rbcEKOXMyb2mZlVFKAwMgvBsLaX1rCljw4ByKTn3lTDjwOz4JhWsDoBAMJSb&#10;W/eT2SAcBiWVOldiuJeMKD9ER3kIFOX1Vwv0XA8ZKkHU/DAZ73/1t1L7ExoaNGZYfrNpkwFMSqx6&#10;ZDD028ajxKwGiMNaGgnAaSMDmyuTGatjIij+PLMh4M3nVgA0Zj9+IyPObdD0QQrj/3JTn1DCjH9o&#10;5rSMiG0k8AN6ZbwYH/a9AVS4iwmsOXszc++b7fPdQeqhv1xDfjkJ5Ooj7oj7iVEKdFjVS1aWq5+0&#10;lb47j8GmxoDsPhWjVt2Wu55hXEnNmubWAVgGBm1WI8NkC0XGZmDU+VqN3TaNjcfTRthVLurACrgK&#10;QGSgPM+4ktAH+gFI0B7qNpMpxq/f9Idr+RFCFgdy3xLlMeGR+M0znsz0DH1BJjZc9YGxpP2wpmQs&#10;hBkAUcY3N6tynTrRPWRpoFFK409ZMI7Wff/O1V6eoU94GclCM9QAsMCiKJs8gCr75Yo7xzNMPpyj&#10;JzxrGakfPJMkAlIgQFSbWDgoz+K+cp0+pl7h9WRwHDxwaKeiZ0ygDgfIJtL+ukc/jUn/voNj/Pgp&#10;8eGHnyY44S4QV2rQQIxH57zjxntsBgQBBgHZMnPj4vH32SU4zm8q9UqfzksjYEQEwDEyyuE6io/S&#10;cDTwSKg0FiNAEQEcqCOGg7DpvBmXfnNESTnn+WRfrOAwWBns7N1LLozy8E6S3UDVhUAZGJaZD/rJ&#10;T9wWYmUYBHWi8LzPBQ1mMFBctgowGMyCDtSqHQiftnm1RsrMOc8xMMwcbDUgfsBgkgdjwGD5zzwG&#10;m3u00UxLecnDwBJvYdmedmG8fidJg+lVM0DCx1xUaN6UfSOsmrY14PP3Tp4skDUyganqeZQTAGcG&#10;Z7XQXy4w+KJExFHKNobK/peKwmM8jAXL8oCiV8Mq4A8jRem8iqR8lAXLgFGg0MguQTGZpRcGlKe7&#10;3FhAAaNy3ASl9kyZsR6DAG3Ss5RD/CFBJMEh3RYC2DJMyq4YKjO+XQ4bnfIDFAISxoGPBdIWyi2A&#10;hDyYoSmX55PFJsCSPG6qjwUPjIXvSxmwVB518EY+ukJ5tD1BQ/JUXV3k9sE0ABrahXw8wantBgld&#10;s6xUPiyHeCNgTD7rmRgD5VEG9cGsmLSRN3JB1uiZN93K/WT8AWH6mGER4n4ZG7LcCOZXxptxoQ7r&#10;udpC+fwmH0faSTvSFsiHzHpKdwk/JEvmHPeLNlhuKpe+53uQuapHO5Ex5xCEjD+z/y71jCNkx/Fs&#10;6SzjSRt4qZ7QQMqc1dJe/mLorl33edd4biWQghMAt0vh2FLuTgaEalmSXDe/WkGeJrmx8rB6fJBO&#10;lA1AEgDBnJqqAY0asZyfcR5cIrYV4EKA2hgSwAIjI8aCcHGdAJBCU9l3RHAV5UVwGC35MRJQmVmn&#10;mQyJMnEB27AkqwH1m/Qqi3Pe8WLwyMsMg2D4iicvGfPXVLSjBgBB8BI2AmagmCn4baqNPywjQnl4&#10;s5xYGAPKHxcQoOQ3AEDA2PGACsihBMysfk79gHITtERJbJg2eimvNzPmR8VQShSP9mNIfMaYWQYW&#10;gUzstwvA6I83uEnWuNMAFArAnrQm6heKQH5mfeIvzE5l6wSGSj89AXgmllKpzwAhQIXSMR58DYJV&#10;JGSPIRELcvuYJHROPgAHo7Ni6twTCP1Qfq/QqY8oG0qHMiZgycjVX1bs2CLBJGLAVFvMFvQs8jKQ&#10;uA7e4+tlEDDAIVvJleButok3BWDZbB3I7RMYO0bCs/QFHSJhVLST+ng++4brgU5l/IQx42gXXSn7&#10;msBE2bAtJhrYKGydCaYrgWUBB+WxyofB8dUExpFJmHrRJcCUPmQ9ye78IrPkwsoXoMkY0W7uY7zI&#10;vowZzzKuyLiwTeu35Eb5tNHxPF23TSEvlYk+8lyJ1VIueZnUMx9usMpWPdSdwEa8FJ1JN5LJmSOr&#10;ezxPXvTd/aBd+s0Y2YWWXSBf66TamRhAPJr3dCEmjDNMuo3B3v9dqPaX2FNvudwTJ0yJX/ziizgA&#10;VsNGSa904eJJ4UE54krEjthfwxYDQMmum8AIg+CIq0SsAjYFU/I1AVsCUNI5AtIoUrpb6UpgaGZQ&#10;Fm4mXD0DmsEHWkhcJd0zI7zKQJkwJMqyW6P6KZMjfm2+CpPAhRt6uIDIsTLaoHzEMspnhbP8dmJK&#10;A/2/cMw8DCiKjUGz34m9Hcmaku6n4uDe5UBa2aR8GCK/KQPjKzMsIASDog5mcruHPKd8dpk00BgH&#10;ZQB0tCm3PrAjHvcm5cKLsvSXfmOgDCzuHoNtCq1+A95MAignbmOJQRCXwaAwHpSJNjHLkc9bI9QW&#10;gBLwATAAP7NStYH2+EuaKgtXshgWTAPw8GsIAiIrO4bhGR2mg4Ji+DJAlLZ1slJAy31W/SgysmCC&#10;ArzoK+yPSQQjyokpDQrw8KRD31Q2Bm1QUb9TRrhKvPaSe7joHywSvcKNRu6AQ2FjGEi6UIBcJdiu&#10;PtFe+oaREHei/4AlcTT6RZ5aBqa2OVapfjEpUS76mqDMd+kz1sbYOoZDfXrGOqZ6abPbUOkTAWXK&#10;AqjS+NlqkYyno8rOGJKYiWRhcJKsuZf9LewlQxkkTzjKbzDQPfpZZANgZXAdBqg61EaOjAf786ib&#10;cEaCJAH9XGkmlXbl5KG+GMATgHOnO89JHyRL5E99tROb+mw2JZ3lnOchA95jJsBngiFUcuzRI+KR&#10;h5+IA/gDg4beiJmuW75r1UQAJOARUMGqACvOy0q/BdY4AABFaUlEQVQdYGaWJAMBaJJxJTIWgzHD&#10;EVDgsqDsKaQcFGZ+Zjx+owAIzitlyuPVN3XY4CWDRDFRwByAnOWMwCoT0GPQMQQEwHU2MAJGtIlt&#10;BQDugXLp+KgeykJ7E7B4T48B7CDBssStGVzlACLeIiAFYZARNMbLjJwB0wQmBgxFRsAE0AnMM3A2&#10;Ag0iLh3ABMBhxOniyQXUoCdTkTuFgakNzHhF6ZAZysmyeSpchwr4NJf8JXOBEMAFiHn/iM4ZC8sO&#10;eUghOQLSGLOD8riWqpt+US/lejaVAiE/z/KMg8rAyGBsMFLkDqPlvUJA0W6W8tN/3F0UnLJ4+9zA&#10;JFlQVi5hs3mSP2nAuBNIygZKxpu8ZlT6TWL2RpGRHQprBiVZo8Rlts9XnRIAygye7ki6Kxyp18DI&#10;UfWiMxg2Mk4wzvabUakNqZPFrRFjVd8ZF8Y19S8NjDFLg8rANGUgO+SIXHCtcpEmXSYzM/QSd126&#10;WoAKIOQe5THmHNEb5IEMmQRotyciXct+Zl+xIXQSORALpJ4EkGQx+bqJvA61ifagO7Tf8lVbDeYu&#10;Q3WrbVz3NgSVj/cBuAGOCdK0KcEaG0hmw+poMihWIA1Sep7whPVLEznPOlyhPphoqD7kwJG20F/a&#10;gcxoJxNn2fyKi2c3UmnGtNlxAJ/mMPjIWO0miHFgAI4p4c5VgIgXenP3dwbLa/NqtvarFgCOBIqL&#10;R4JdwQYwtgyu5uoCr8fwHJ/ypNHenKlyYVkADon7gBYC4hl2LUOR6SAKwT3esreRVYSIYXNE8W3k&#10;SgATiS0FBx14oM/zfkt/lhiWh7ByJs5tBmV3MAyJelEQAIcVGgaYOAu/ESyzHrEz3CfPZFIMFIYP&#10;zsFQ0o/OLzEyk+IW9O7Nf93lyl4yHAGhUhoYiiaDsVHlS5swANgLRkO7DcAakxJ7o42ADANfFIA9&#10;VcgLNxcZ0y+UFzeVNsFiMAbPlCrbwK5xICBfZsTWbXJ7gycGjEX1k3AJAUrcK7tskj8zJJOGZ0c9&#10;g7GVScMGpkT9fucPg9A4odQAdWcxlAQ04kQ5KfA8RghwEKdrLT2irf4UDiCo/AAjYwdwIH+DAUCm&#10;enmG+jKYm69W0DbHZgSyDsJW2C3GVOKHACcyYJLiuc7qI3pk5iYZOKksT2R6Dj2gTGSOi0b9rFjS&#10;VvQdXSP2wniiVx5zg0FOcOgvOmXgrAAxNpT6B5DRL0CfSSr7gDz3jV3uyk+mDgAzYfJOH2EI9ZV2&#10;qG3UA4MG8LEX7qPzBqBK3cS0cE+tv3qO+qnX4K1EiIIVRW+5aZdyRA4E9M3E9AwJXYR9scjF+NtG&#10;1G4mVLN7eTkkdJvwgW2rK6vKGe/ldRYm8+OPO5mtBAIfAVFjMSjACFZR2BHvr9U/5FD/uQEMihhU&#10;wwYZm8I4eEnYe6MEJihogpOuOa/ADVer4o7ghhA7QtkBF4yMhiM8ZlgzKCkB5wmK+bIx+VBcBhF3&#10;jYEhH/ltiPqNEJIRJGJzHaXC4FitO/jAg8yeACj6BHtC4N7yoPJzRsxvQzP4tJm24Q7YrdEgmjUo&#10;D0vvBD+JhdAmvjTJQDIDQYUdNLYSdQy++8QAcx/2BQD17TdI4NQn+vUdJEVIQ2XDpl0D90XgqTIt&#10;G8kNAzTQ6Ihs2ACLO81GTOQKe/KeJz3HhwOJY7E1ARcbY2amxGC7dct9N7zXBDskNoChJLuozHYq&#10;g9ga/SAOaADQ7Mf/FxbXB1knY1V/HVvKAGthsxgt7Bfjt3KqTP+WLHC7cD0BLu7zH28oLfIHWAFq&#10;G6/u26hUFu0EqHiGMaVM8tMG2o7RAgzWA/1mEgB8MCSAlhkeI8olf1hFxgb9srd+O2iOoap8jAzW&#10;xzmxI/LTJ9xdjJixRQeQA/Ii9piyow7c+crEJXkgc7Mq5eMZnoU9ex+c3KkS26Qt1MOkR1sBEe4V&#10;ALLclQBS6nBwXee0wSDOuKt+yrK8dI3++nnpHLpnFiP5Wo6816hyOOdbW55UdN9lqh4mymTIydhg&#10;e5TLZGSmhKxsD8nm0BGTArnVBij9pt1mbdLLor9Msuhr7YTqNmdbvdqtdsKiiAEPHDAkjhx0dBxA&#10;8Jod1eU7QhizY01KBicxDOJOJQhr8NIRA8/VuVwxMmDpGsqW74XlzE65+WXHjD25kTIyK7J+8wKn&#10;V+zaZWNRZIwS9oXCG7gMasmIbCAI23nSleRfXBkgUjFuNpohQNrAFzYBpp/8+Cf+8wDah6vEsi1o&#10;jrFTDwPMKhLle8bXQKTyJptgUBGildTGkqBhuq7fGJf3XZFXA8h7Qy5H59Betulj0CgxMQ2YAjJJ&#10;hpbxBG+1UB9QLmIUHAmKMzYMLqAKW4DaA0x2n7mOgevI6h8gBSvE0EyhJReMgP6kIQC6uReJ36w4&#10;GqhUrwFS5ZsxqU2swAGUnPP6Bkyg2tUGZCjL9UgpkaNXk5gs6IfyJKvKWRSGYqPTOCLXsiqIMptt&#10;qaxkVglQ5XnP4JV7KDRGaTar9uE+0w+Pje6R+GtwykUX+CMAwBEjg5nZCDVmyIR+ux+SBa9LkYfn&#10;ABnLQ/c8wWCoPKvEWCJb3BFPYiqPGBrxqIxRpatImwEnZAo7oV76iBEnKLAlILcCeDKTW9aXl8gF&#10;VMlqciWavqUhE8dkH10JsqdRWydcR+ol4AxIIGv6bRaoMigPG0Fm6BBl0mbYLGAOMCYg4jIm2+a+&#10;AVjXSSkvAudsbOVTLzmu5CWmm5MKMc2MWaa+pHuHzVlHJVfGjzaT7FlUJhTis2zJgT05IM63kgAc&#10;byMwKOSrIAARcSaAB1eL8wI4rN6x9cAv9wmI+A2YYUR2OwRU7D7nd75KwiY/Nc5unqiylIbGAxAo&#10;OuiK8iFofyZYoJN/M8T2A1zK/HBVfjQtmQLv6yBozlEIVoooE4AzwGjQaR/1HySA+vGPf6zjgbUb&#10;M1n2RIjsKCdOReI5BIMAAY0yWzHYKDRKg0HSFhQfxSYP6G+l0H3al8oko5BSMMMS8PPGvgq7YnbE&#10;AAArynCsDQPUOcCKcgNWGD3G4d3bahuDSb20E1BFljxPX8lLjA8gwCAwGNrCbxt7xT3ylzxlZLTX&#10;VF8KB6CUsmg7LJQ28FlenqcNZi9qB+0iXkMZBh21u9TpuEnzyiqcygB82T4AQNM3dhMXJTeDUxkA&#10;E8+ViQeFdn9UF8ZGuSQDpepiG4Bndo9HggXGgdEUt5x7GCYuiJfEBST+d2bJHSPgOfput0bnuLzo&#10;AkyNPP6Sp865x5G8yAsZ+BlYhNqBK1iDHNUXQM3sS22nPTn+sJxcJGHyIvBN24uxM2boLxMFbjLM&#10;FVApLBJd8wQmWSBjygdMEngAHVZAK+xLv6mT5wBoP+9rCdjIgwmbBDBnf5KBAUa+z/ioj4wXz5TJ&#10;xCAiXfV9JfLnq2BMChmTcrukO4yhVwOlP5SF3gJiBigwoGL/1kuNFbGmnj3ye/h8nQH5c+0Agw2A&#10;Isbkb4YLhGBIXtWSAfsfaAU+0HEMmnu4fAAV57h0hT01E6gBbt52QAyLawIp6gAkMPaMiyRqEkAE&#10;SfHlMXYGIGNTia4YCh0DcPi4HTEPgLCU4dc99Aw+LKAFsyCgyGzFs5SH8Lnu/9YTOB34EzGoH/3Y&#10;n1rJcuQuyRgAaUAVYTGgCI8yenQnSNfHvnQqakcPLrM+AkSZU/nSJURxAVmMF4VOJcjXATgCdJz7&#10;/86IASklA+gkhpj7QjDuBD6CssnOiCE0b9Y0mqj/vOxKn9KPT3mkXFoa6G3Aah9K0Jxy1BaMPGdC&#10;sT/apTYAkigTMQjYR3FzUC7AAmM1MHJU/ymD3ygdz3r1SzJyv2WQGDwAg9zyjyHSeL2/S/ltYHo2&#10;ywfUErwAO39aRW2hjf6t8nCfMQTqRGG5h9EgF4yGuAbjADgV4GB8YKXsfaIO2sK3p1gR4tOwyV7S&#10;aAEFQKC4LBgUrlUxYIAAGZIoG6AD4PnkrNuDwasujBZdSJbCX9nnHwBguLzL5zwGyjR4EpMdcrTO&#10;K1lXZPDkAWAZ3zTyose4lQA82y0EQJIDYw3zzD4l+0J2PJsgAaPN8knIjrFKYCbOSVtyy0dhg7Ah&#10;ZFFA0DEltQcdMtjr2Wod4ho6TNtpmycSdE15kGf2Nd/ggEl3VtnUg16jT8gU++nZI9lSidESezrA&#10;L/jKMM2SZJwAks9x7wxOfMebDZq58nWY2BH3zaYAHblFCADjIFDugDivqQig+E6UWZXKzw2Q7C/K&#10;1SbckrKjm5W7xion3bEsizZ5cyIDwH4gCdsMS/k5MuPQYc4ZwFyGhn2lEeUg5aoEK1GAKXGnH//r&#10;j+JAuXewvOwDK465NQGqS34GmcAfcQormAagGABUnlnYs6soKErHQBBLQNExHOIw/JEnr1YwWMxu&#10;UHlAroeU2GWJQttYqEsMCuU08ClhNMz+DByKzTUULb8eIcamvgH2yD534bJHDGXGcMSoJAvkVwAf&#10;xSWwSh4UyMCkNsHibLwycNqS8aN0PXDPkCNlmKXq6IlE/cNoMAieQ1mtZOqn6bwAg+cxDm889P3c&#10;AGjmpMSRcWKM6Cd9pwzAlXISlLI8jILEloQSOAZMuOd9RpKPP1OstgCubp8nNj2nOgzc6gtgxFsB&#10;+QkdJg7y4pZm3Ig+oX/oY/YjgZlymATNhjA42uD2AjQwhZyYeLnWxqs2MV5MSsjBgEdbBQwAKqDC&#10;dU9Q3oCZY5B6C7AjOxhksg7Kol5kxGonY8g4MZngcnkbiPqbq9/IlpU+XGxAPdkn991HjU3L5jpX&#10;2aQMV6Qb2K/vYOu2AVZtoq1cR2cBHvoN6wOsvP9POmwg1n1WCQF16rAslJ/xSG9I+iVZu09qB+/2&#10;MR60K8EMloZ3kv+oQ/mUTXzugMOIKbGnSclsRwwF1pT7myrBcRm2/wwTEKsHo6pnluFVPd0jAA6g&#10;wLoADQyH1TwC6dVbDEiAASBQ3C0GHtDy/iiVxwD5BWCVB2PiGVwejJjOpeKlr15mAgDK+aQEMCoU&#10;HQVDWCgD1wFIVu1gT/6rdZ3nH37y3h17ntJHhnmhdAwAqzgosV9TkNBREgYKNkA7MAwEiluUTCKD&#10;wCivNyiqXpQKI0WZmWEZBAaffqKYgBurOFZUGUr5GFkqAzS+4uoIPJETr3dgQMXoUDxmdtgrAWfk&#10;yUIF95EDoNZCeWBl+WoIcksDog89NWsSb6EOszTJD2OhH6zKUTb9MVj6ORRbzEHysDGhXOo7riLx&#10;MlgrzAW501dAmXEgH3WirCh1MRaUlXKQLX0BBBLQ9sXAkAUTQr54nC4xMsdFJC+yTuMnhsJMnMCZ&#10;bCjZmGd52kW56qvZr8Y3ZYEOCSh5XnlpowFAYwsIFMPBaHJlL+NHfnlc7QYEME4M00xM13imMBz6&#10;jQtbPtGDfKnfhqw+0Q6DgsrjQ3zIw8xGz1hvlI/JjG0h6COTGUDr4LsmAfLkZJGTDvppmar/jBv1&#10;0X/a6jayF6kCCAAE+dA7gIF20MZsU+W9QT3jvJUvWQKcpX/U5fFSQgbpniPDBHjGlHrJA7CiY+iv&#10;t4VIR3OsuE9iQs/FCso/AODxaylmQ7wK0dSgROAYloRRA1BcsxsnsKkvgGJjpsFJoMKqHO4b1J7Y&#10;UAmQA0wEczNan98VNlMRMGFYKD5xE6650boO6jfTOQNuxZGB2cj4jrXuJ9MREKnTGB4CQnk9+0gY&#10;CBOBAJIYAMrKb+qkn2ZPP/pR/Ou//qsZFP/yArDxedUWysPsiTJhYCgDg075aSxiLzLYEqDHKGF0&#10;+doEdDUHD9ChXbSdgUGJcAmtaLqXrl1u1kMZUDjiDYCX4weq23/bhDyUbKQqC2Bh0D2Lq10t+GcT&#10;3T8CMJLcGAueQV5sSbCc1TdccmTA8zznQLDkixLyF060z+VKUQETmB5Ky5jgTiIDgJj2c42/Kqed&#10;uEvkRcnyH2fUfvWTsbBxKQGwhd2y8IErRjnM7K3UfsAMuRrEVZYnBNXH+PH1B9gdsTovNysPfWNW&#10;xY1ChvxG5qwW0R+zbDEK9IcxSvcsQYxZPlmqWJMMDFBirLxXR/1mgmGcYM/lGfqN0dBf8iBH6ixH&#10;T5AaD+RS9kc5ziiDpgzcI+RHWdTl+nQOECI7dMjlAY4yUjMQMRR0m7JYiaSvuP6sZiWYYRcZ9zEg&#10;V8aUflEX+7W8CCL5IxOPi+6VxQfqKSugyBTdA4D4ja4zNuSnXhJ9ASwoyyCn521b1KW2ZN9SToCl&#10;7VGyygB8skYIiWPKFRmZ+SuRFz0pbi9lUxYx2gMAElbrvGJn8OF/02BSYkcAEm6dEnEp3D4UHYAg&#10;PsU2AhgXZeDiGRFVIfm4xqqb3T0ZD4yMj/PbtcPAhZwoAYqMYfEsA8QzrDgxYHTCrEYdg9J6P4vO&#10;ORqFlWBQ+LK87uFn1FmCu2ls+1ZFACCY34EHJjj9SOD0r//yr2ZR9A+25naq/zA1FIcBz1mxsgtW&#10;g8zH5hCg2Q9C96srGmQNUMZl1LZaEMDYKitkyk8chqPdOT3LvhJei+DIi8IdpBQYJGUgG0CJbQFl&#10;xqFvzIwYO4n7uLIYCgPv7RqaJPhtlqo+sT8NmfIsf4xJvvwygoxGfUMx8fVpRw8pv5eD1TaYA3VS&#10;D0AByNKu8nE0ZArgUB5jjmF6xla5jClxDAAHGTLWtAGZkPh8Le1mRdPupWTiT21IfoCB4zcyPM4x&#10;GsriPJkCK6r5KVnKR448B0AwDrz6ZECFOegebeqt8sxCpDeuT2UCRDyPYQCuGCTGRVv5rAehCvrP&#10;OW3GAF2PZJbgmgsQniBVJsDF5Eh5GHKZ0NAFZMJ4Mi7UmYw+43ckrlFHfhyQ++mOeeKTbGgv4QC7&#10;VDLawg5JPNujm9zg1jkBIJeim4A9k2xhe1xDl8nDGNIG5Mq7hAACdWKHjB/56SO6btADoHUEEMmb&#10;K3aahHWfc//hAnKybWZMOBkS+xWJQyXgOnSiepA5do9MsDV0gFAKrM4uo+o6wPEkMQo+LwKLYqb1&#10;yhyMSSDDfiVcPFw59jzx3W5vvFQqwXDvvVECuMy0VA4xKi8j4sergcmUWvo5u4A2JJbvczNdxqFk&#10;WHKrACI6kkrQ3opNp1it8e5zdcwdVH4MFCCiTFgaZRJ4RxkQsFmCBqJ5s6zjUDElWNOPBEwAFFsM&#10;YE+ALMBJ/z3IGgw+S0sZDCjGy34kZm0UmzIL4KAgPXv29qAyIzGIgIHZFW2obIhDaezWYEB6hjL8&#10;55ME1Jk5AIai5DawXM3J1Tspt86ZkRo1EtNU31EEymPFE5CEdTZgUuAZpTbtoNmwSNig5CdZm3Yz&#10;A6otGLbBQG0AAKx0Kp/+Uq6Zm9iO3S9d9/ioPMYccEkjkfum/uS2EFgLri8UPVfnkBHtRNFJuFQY&#10;Ba/k4Abi8vJ9bsYcZQXIAcnc9JhgUAy9gARjm7NwPuN6BJpct3shXaHfKd9+MaDfYOdBpxL00Q0Z&#10;kZ6lTHSTiYzJh/HD5aA+yvLEoj5l0DwBjWAtfceYU087Wj48g45yTJkl86O/KT/26eWLuvleHWBZ&#10;MXrJHr1IAwc0cnsM7aVO2gE4F+bCsj9jRxsBx24d9Uz7dC0Zg32gAovK10R69epX2050G7BiPLNf&#10;+c4hdRagp3zrMkxKdZQykRH24bo0scLikAPP+57KcyhC9o8tUZ/jSyqX/tMnwg9JSPAG2ChM/Cq/&#10;d0YfAcH8KoEUmr1IzLxGTymhv3bZmHfWAJv8RriZlVwHruPW4erx/hpuHa+74G7BoAAeEv8u4kYY&#10;mBKcABJiFriPGDOdANRAUsdFACwQWwOSypfMIA1RQGTgIDjeyiBq6q78lAs9Jz+UFsWH9RQ6zioL&#10;Rkpc7eCDDzZAkXJ7wUE2OD73Qh+z/fnPL8w6BhmV7XKpT8c2GgSEzkzpVbfuuakPcAUYcA/54wFk&#10;Sf2mxBoA+oxSoDC0h0Hwy8MVJUc52e1LH3FvcL8YdMYFcEKmzO4oQ+5BIdCtvupIov8AHArgQD+G&#10;J5mxnQFDRFbeA6Y8GBxGSbtRNAc2Lc8M5JbZHdlSB2CFMuXeldbBH1H4v+3UbhQKWSBn+sCY+TMp&#10;6i/3vDUBBVX9/uid2y19kLIWdyGBSMah5JiW2oDeYBC0lT7jenrTaaWdfEUBXXBgW21FnwgvoCvI&#10;mzhTAUdAyZ/kUZn0BSOGhcHSevfMrR6ALBMg+QtDI5E3x4b9abnkzjW2kNiYlZ97BMgx4mRiySQA&#10;6Owf8sxgPHk8thim6qcsAAAA8kKF+sIYAhYAGboBkDMW6A/lmNXrNyDixQc9w1cZ0lXEy0A/0Tlk&#10;0jH47pl1WoBC2xgDEuOPve0rM9kgQEGf3F61jz7wHONS3DxvjWiboQ/6RPJzbmuya/qBvlAX+bAN&#10;dJm+MLmgW/SpyMVJ5wewaoVbA/MBoHi59/AGOh6R32jimjdi4r6x+iawqd27pCMJRXH8SYYNcDFD&#10;MPhmYTAlGSiNQ9EYdAyW53DLTO+U30xKz/B2vRmRlItkP1jPoOxGYXUCw6V8lBv0NbCpk8wiCBFj&#10;RnBFgEXoDDCKTSyMwDhuXQLUj8wey2s0vEjsGJoUgxUMhIWxeqA1GLSDgYZiM6t5hreB4iKwOiLg&#10;sCLIyHDlNKg5Q/CXUqyIpOFRLoHIXP0gyJs03YrBbwbWfau4dW1z4ySKRz3prsnIdaRO8gAuxJ5a&#10;CICg1q1a8hyzFnGN/PgXfWQ8aF+JeSAfZGX3VNcx5DKuyB7WyfO0GQAurNjt0/gBZICR5QaYKg8y&#10;oGxcbxTbM6gUltgHIICxJpPC3StB+WSH/MboGWt/vgPXTmCBITq2o36bFSgPCeClLuTniU1jx8oc&#10;OgBQUBcyQM4GC40l7JExBVTdd53TD84BIgyJOgA48rB6iguMju0LWqebQz30A+DNSUjPUo7a75Vf&#10;uSp9eg/yBJCfyM3n6BMA10OswZ99UZvoY+mDx1UyZkzQH34nSwT8c7JmzGgzQEGi7fTVK37qN3pc&#10;NkLSblgPE1aCd7qNniysL+l+GtzQCfWR9tIXZEWbYNW0n3IYK/pBrIy2GcABW9sMkw1glGEG9KTY&#10;iN1nXcuXtdGF3KjMkcUPynTMieA1jALAcLyo/BYY5VcH+LNHWBKB8dztjZJ7S4Huo8C4cvUOqafn&#10;Capn8BnWRV4C4aVxZfYFiBA2CsmfCNgQZAC8D4bgvCql/Ai0dj+UOovR+DvkAIjy2CAZQOWlPBuB&#10;Oljobfl0CtsWGDBmMpjNIWJPuHb/+i//YpA69FBW7rL9uLCwucJsiIEAeAwYYIKipJuZgVfyMbgM&#10;DAOMAqAQKBhG5T0+qhMjYvAxkG7EbjRwKDcDiRJjHLTZrEXPmBmo3TAkaLyBV4pB3a5Pz3BkkJEj&#10;YA1AoIgAAG0DzBkfQCNlmS4z7zWxR4y20kaAhD8roA4CqLhFGbAE1NgPhIJmoBpZe88aQfsmyiN5&#10;mJ2pjeRl3EiMh2dayZ1y/ZsxUF12reijZIqMLTfJA9BO48n4Gm1FaXF7bWh6nrz0F4O06yUjMxvV&#10;fQyE9lAOz2fsi3+fIbbRXeAywECBfiSoyCDUBsbWgKx+c91lV64j46wnvzKBgSFbVswSlFnhVB/V&#10;bjMJtQWwZPyph3bQV4DNE5Nkzj2uAUToLKu1XpGjfNVDGwE8nsfAbfgq3zpt4Mk4KLuuc9wJbzAB&#10;s5pWGWNPEunqplyS3VAu5yTGJ4GVrRww3QRnbKUAFvoIaFAOOoBM3Jb2SQTQSerJ177QBSYhJrh0&#10;8wCnEtZhonUsiqRr6CXEgufpK4ld8kz8jjkRa4IVwXzSdWPfU32Dj18RAYiUr/qbTgAZRsE3u4lN&#10;Hab7gBirbwY0AVl57y6D6MSa8ttOOUPmaymUDZABIDQWY+Q+RxuCGm4XjQFSHuh6vkGfgVqAgU5z&#10;jkBQfhQ7FasYJ6uD6d96QHUOe2Llrrh3P/qRAOqQg903dsjTP/vEGlSUFQNG4Zlxk4Xk97tRAgyV&#10;gKDZotqGYTeT+1WMs6zKYbj0o3uP3LHMOQbFbM+g8z1urqGkvJIDcGGYrL4U+RT3xEFy+s+sg8HS&#10;VuUBFFMx0u2BtZnd6TkWDjAa2kqZGEUaB0aXe7D69urnmb4AL8ruv4RS+wkuG5DUDuROf4tRM55m&#10;UjYC3Dc2z6Ybz3NsHAXAMAIDh4wEQ+F55JOMEAaXbjtutEFJ7cP9QcbZd8ab2JTYj0AJF9A6oDYx&#10;Xow3jCZdqXw9CDny5QTAg7YiF8olNgUbKJMJhoTsSEwoAI7jiyqT5zIeQxthomw0xZVPIHXblZ/x&#10;w03ypKR2sAkY5kVfASbaA6ukPPIZiF3mPre3ABdtw1hhbLTZgKDrtL0ANs8l+0mgRZ4AVcoH91Bs&#10;UfJFxkx+ABjtgd0wCVEe9dbUAKJZZ25JSFeU++gC7QCYORaQpG6AiD5n7CnjlcjLclBZ5OVFYGwU&#10;/UwgT/1kAvM1JhsBGWUD4G670gGH891wAREg5VW5CkgZtAQ65e+h6tc7tHKN11SUX/dwhRyTUvI2&#10;AdM0Ur59DFsy2AmgmL1x1xxIV14AiesoG88R8wFgDCYqA5ZRAIwOAwIs9cOaGDxWZfhKgo2yAmLk&#10;I/hMXowi4zBSNGYuCZjyGXzy4loSDPfKnZjTv4hBsXJH/zNuxgbTZjainIFzv4tXkaQUKD/GwMog&#10;S+sYHorMCguxMCsziqABxrjMHirMA/ZmZSC/BhljJCBYWIrjKho0DJkZlLYzkDxH+cSiktnku4cs&#10;6Ru4VAdMAZcJeRbqTh0oh4PWFeDi31/4ZhXf0Qa02uk67mX5x1r+ntsGrP4xs3lfmeqlDax64WJ2&#10;aI+xyk3XuFAXbeeTO128lJ2xLfpGefTfDE3lGuTVZmQJMPAcv4sc+L4WCw0GKeW1bNUHyuBZZItx&#10;2p2WrArTKaCGklNmgjQMIhdNcJuLkRg4AELkqXPvzWqDC8krHjlexH4oBx1i0qMsj4H7A3voLLcK&#10;I5Trg+ErH+yDiRVZYbxMKkyS6B16xLPoDm1FnzBCDLawHZ6xYUvv0C27qQA5IAZ7Ub2ACu9DUif2&#10;Auix9I6Owpy5hjwALeJV1MeiB3qLfJA58qYcJiWAEBmiO+goricypDw2GneXy8l9PIjy2RSzfeWl&#10;/QCnmaPKweWG6Wf5THJiVy3Friq6QB/pL3Ix8dCRcaJfTCZ84x2GSxsPSHftMO9pgjGxfcC7wwVY&#10;MB9eX+HLBfUPFTgBXgIW/s/fAXMZIc87JqW8zOTEkTJ4nq5ccRsxWD6XAo1jBzPG70bqGRIuGsds&#10;cA4WgJaxDik9LxPrWQAHZcB1QQkwLFgUhufBUAdRLJQRV8V/ksDAC71zVQGqypaGRnJD97l2rNwR&#10;h2JLBX1KZpifZUkjTprNbIDgeZUg95FU9gBJcdJ1qWzmlBFAiQsNpx8MHoNJwDuD3bQzYwn5Nj1s&#10;KeMf5EtlzueTCWW8y/3zOYqs5+Wi0Sf/ZZLu0SbawXg4HuMZjGXtlG+J9Rkku9KfnB3Z4tBdoMDX&#10;CTl2dVvTnUTBM3Aql0Rl2YDVFlgLDCk/pYHi09Z9DAAwzYmivcqXIXgWrshRZfJX3QBM5pVSK3kS&#10;oD7JgcmH6zYGGQVGAIjycijjDTNAVpTLMwYpKTbPIBPLBz1RIl+OGdtCBAxqg78uof5gqGUioF7a&#10;j/HBdOgfgIHsWVjw5Ge2kIyGcXA+TZzJJpLdck6byljA/gCA8u8mrle/c2LCxSpAnv0FoAxEuHwC&#10;iwyW97Dc2ALCuNCmnAhxPXEtsy+0jbGgbPqD7GAlAEwCi67paOBzPTkm5Cvgw9hnfcn8EtQAvLxe&#10;8hAQ5xlkgV4jC4DUm5e5rzbRf9qTex55qyTJBPbFdeonsVG16NwBducESt6rBKhUXDxACeP0FgHd&#10;gwFxH/CC9cCUYD6ONfG34GxFaNjIBuA/POCjb3qGGAEgR3AcAdIo3CGopAFI7g9oX8AqXaNcjQJI&#10;cPv8DW0NPGBnIJPxE5BFCAyqg8KVzmJwdnlgCiqD2RFGkZRTQMYgSoCUDbvgPbsSGP+RWNSBAihe&#10;hCZoTH2AZipi7o+BEZAwRAyA8okPoSS0gVmypVwI3FtkQT0YNQsF9J+ZJ1lAPg8gocy4FChyGmZ5&#10;T0xtV8LArOx6nj4leGuW1jHZAYxTitg1/ykDRldAyPvAvAcmjQbZFJmgUCgrRmg2qnahtARY6aNn&#10;cAEkSocMAIIEQT4rw0vRPCMjkPIBFJwz3gSFaTPPcmRcUTbKwCiZ5dlxnwsAkoUNSv3WNbu0ytO3&#10;7yD91kyvNvaQG8y5AVF5kSmyYLGBz8+QB5CkHyXGSH0kDMkxPu/Az5ia/zhU7cQwkCttYPLBKKgj&#10;wSbdDr4AgKGzOxodoG3IhWcZL/QNhswExcur1Ef/irFTbhp7go6D40roAfuLqJvvGKFbpHRxeV2k&#10;o8G8ALnB2sesBxCFieaEnCwIfeIICGWfkplRX9kBTp3UQVn0JxlP6jbuu1063Stxo5KPcriG3qEj&#10;xa2E5ZAMKC5PYyM94ZxJhD186AvglPrBBx+JNRFDTrvE/rFlwJi/Mytx2AMyCN5QD+Oz5ysSxKB4&#10;TYUAOMCFkbJ/hnhRPRkuX5gEuIjPOPBtpnWY9wuVvVGAg5OMAeZlt0NGATDxkq53kKsurme9TcwG&#10;aCzBcOqE6WD0KGIJsEIDASzuY4jMRgYsXbP7VEFp8uWH4KQUEkIr5St03UYmvx8Kfmi9+vGvlR3j&#10;gFPufTrIAEX/6UPOnOyl6e5ZiIHHmFFQFIN20W4rEMasc9qU7EKKrrp6SJFydsuAIspMfs9AUooy&#10;WycgEbgnzpNlw7poB+BKwhBhZQAa7WKSQD7IsmmTXEQAVOm/maNAEoOlTciF3eOO2wlE6INnX8nS&#10;xqa2s+8IuaHs6TKgZMyO+UKqtwvo3OMBWEqxAE3XbzBP98Z51CeMl9VH+se2CeSXe5hgImJnMgC7&#10;ZEoAA2wL+QJCyBKGA4i7jArA0VaOGA31ABj0G4M0w1A9vTF6HekT1yjPQCnFx5i8bUL32LZAOVxn&#10;XHCFy8ogY4Ee4v4AIg6m61nGrXzlAFDtJZAn5tNFYFJT08f74dhYSz4AibIL8HANuTIxFGAGuGgT&#10;4MZvgJy6qN96ovbwrPPoaBmofciJdlqPPGb7Xjvxzm/12+Ck+wATjHNA/6MMHJQF+NAO2kY+6mMM&#10;uE65tBuw8//7oR/SA4gFOlvqs+w0psip1p2WrBkTx/EAc/1OwkHMjf1hya6ZHDhSDwsXPQROOYHX&#10;8D2nRgYnb8CU22SXTIAE6zkMV07X7cqJSZklsRlTBm1WIVABoBzoFriQjzhUMijN2LAjoSL7nzAW&#10;6uHPNlkFMhipgZwzC3NEcQhSFlDzzC+XhfJhVnQMg8eF49zsQHlpA3GP4mIgIBui7uWemNxvg/Kj&#10;DIADAiQ/gMt7doCSd40rsffJr7YIoCiXDYcpTGJFOYgedCUotgWsMjEOx6EYCNqg69RB/cxoAI4Z&#10;EKAmA8CoWPEgEO2/ulZZABlyw9gpg75ke2GHyYDoczPJxnuoZFwJMJ3MQimf5w3Oeoaj5aQ+MMsj&#10;Y64Z1DV+dsFUPl8vQDFRtg5iYcxytBnDA8z5XStbPU9fGO//f1P3ugXHbRwBmCdxdKEulEXdrEgW&#10;Jepmx3YixnGUvP97KfVVbZP5MWd3ZzBAo9FdqG5gZo1rn3WMvK4BSeElh8QYtSeP47tPxs0Y9Qc4&#10;eQe5TY1k4nDYFCAqowEW0YkXkHEUfQf29O+Nk5gD1uwxI46KSUnqcjaMgNPo2xxpbBVI1TbTvvbo&#10;zz1vnN8zkdjB2LXJTN+0CaDYkXrkqPpHBwWqMTypAzmWC8uWI+LMuSd2NwfW3pgOQMCMMG/tsQcs&#10;RFvHfIAKubSJUWAiwJ7+AchdM3aTV3tjuR3/2sMYUPWpn0Am8tIRGY89OdYPYfbYJLDwULDvrcMY&#10;RU75QnqabfKl2WllqI+ZYHMtY8y2OjnmOB+ur9dmgFPKReYBlAWKAV63Ekh8L9kteY3RbCsBRiQZ&#10;Drj6O2XkY5STp1oy/PedLcvAcr3L1vlNEHUzuj5NLyzL+eafUgYYGSgOrSNmckDW8rluxt/Dqrkv&#10;ACKHxfgZNuUco6EIhgawGlYV2f0R5uTgLN4rpR1IDhgM3DbPvSzgAqe3Gt5tWwGQehr2NBBeQt79&#10;FEl5qHT/j+4vCSkyIAsfDNr+0vsA5JPne1f617l3DG/hDdYjWcywDQhD5WgGhHEIY/buJ7P++qfP&#10;8mvkB0rY4+lCf+dw8m4Ss2aktBEZHF1YiB7kLtxTXX8dYwqDMg7uUwf5C/5pryFdZK2MASbtMCZ7&#10;mIwNfQMKCx/bQLqwEbj57r/wfQLY6jwg4pPDATq5H785ZVe8WmYHdiVXsplayBxDz1jpfwElBg+o&#10;y4JfeAh1LAeQdSzCXulxCXksLXLld0Ex9ZtAqrvUzemMncRxnYfTpG/6irk2iRwbY5feIslm5njb&#10;S4QpAwQH+zhg4nx0ecxLX+hTPVgjPdExOc6pyQOcOfWYuXOrDwAAFTmZMpGOT0LM3G/l8HKtA4sX&#10;tVH3vZlQNqnMh1J/rjmn3q+/4heRM+cHdhZu9mC7iUM79Hn99rsvKIxNKHv1zX7Jv1C/m0fpjm+y&#10;mch1YHmph/pX7ZutAeI9GqPvT4APlvT8eYDpAURASEiz9zt5v/jyUg11Pvww37edoMnuHEDnthoA&#10;Befcb4MVFBZ2YEEDsYSJcQjOQlHCArOgfBaH1hkOxTgAAiaHNclZ3ca/hhBph3IXCnzbsI7TMHIG&#10;II7lEJTiULdPxsJwKMg5dQNaANXQDnNKeGflzs5xyX9ykqVGlgGY02xlCetpSNLBMbsvpHEPELfT&#10;HKNpGJnBsL+j3zlXBpLz95m9DPKBJ8NtGwa6BjDAaMzOmNOe0KcOFoP3YjW6Eccf+PmOcRoDy/8N&#10;fXOO3rdD3+59eb7pSRvkqONGjttASZ+crDN5ALROFVncU8eKPuXWCiwPR6NXbTPk5TceIBcD7D/R&#10;5LvDK230c7O5RHOA7NE/5wCZlUFjxVkxlb5FIfeUXeZ8Z3JAAcDiQPovySwk8jfrtafomhOQDbDN&#10;YeMk6Yc+cqyFILYk+IOJtBknoo+uimXM2TFmVPaash2vtMmx2AUHda6TRcBQ7s15MrJlYw1AGu4C&#10;n8iqHv2yyKBNjMmERAdno60/7eiHfurjcnpjGgWEnKcPY1BdZYy8R0pdVsqUN67b4hG5vhmoaNP9&#10;B0yOgdD+fBM4LfRMeTlNQJ26ydTcU8oClH6mrHDs6jl9kLN6Tlu7LxNc+sefGhHFr5eb3WRN3+6h&#10;5yfY0bP3rb4t/wOsPEsHpPr9wZSwiHuXE5a03NTznteAc1hDwe5j/2P32FoQo7Djujmq3INNFGTK&#10;JBZyUJx75UYwn0PaA52+hC2zv85wJp31+wCM4w20MhD57LudYvgGSzuMyKC4rmyNKcYztrX9Ou8/&#10;ffrbP/8uzOlCuwCU3JNkv39uAahmVEZFgaXykZW8jMEMzAg4AADQJ23pvz0+F4JuRrVlYMnzyx0w&#10;aobisAfKCpuwERVfuPNYeYmBcxQb26anAbTws/3O7yb+c0y/nmf0dkw0Ov2nd8agTHUMDOhHeGRD&#10;4vJlP36f8MrMl+tkA8p9g0HYF4dSvxkU+HBw3zEgYRoAUL/7AFPH4UubSROKpC8HysbPmJSNpA+d&#10;4dM2edxXkKrRy+PYU7Q8ijbpww5wWw78t+Drh6kjx4Wi6uaszneCis7aduqZDVk0GLBWnugVaNGT&#10;sTXOHA9L8QaIm9jorPLFAV/GAYG3dEQBMrZAbmPFwdkaxjMwxHLY3pwPgwJYcnv6BkzVMSBcfTeJ&#10;savWnfbkjjCethf5CnhpUxmymSTlbCS3dx+wSFsPnbYfAa17vg8YFHj09SGjeoCfQ5t0B9TU63ev&#10;pfwbVgXsHpsyY5dskx6N5U0kX8QPfJp46IP+6YGvFLSMQ2RXl/1hT/ZQbw5bBg50bB3oIytjUM1B&#10;5Zqd05gEZuUZOzPQBx8svPM4i39UUR6YdX9TmBQ2xkGd2y5ly/ifFbj8ay1WYRbHjJQFkGUbuaaD&#10;ZS0RvrkfnzEmneU0OsoxlDHby12VukcpFNQcTJTguhwZQ8TigKO63Mvw1Pnsw48GTAnt7HlySPB7&#10;55PX+pKX7AaSc9iQZhlaewayM2bkKdhFdspWv9/YyzFFhiY8GbhhQhx5y9wdFLNO7mOscjReFyth&#10;awUNY3Bos7N/DIE8XbkEdjG89jW6KghHniXF994cYU+T47mGYWxTHoq9e7vdInW7DygybKENB/rl&#10;l/9u/oEx/jXh7PI1A1RA0X4JERhk+nQTgbCuBh+HGIuVkB7DwQTLvtJOHSvtclh6dH5JeA4ACIyz&#10;XdFzZvWT2Tj8/T9//e3v//W//QsrugQ+xoSdAEPOUCCMvtzHEcnj/oZ1qZ9+5ti7F7htspjz1TEf&#10;zgpknXMAJ4yOXo4pDThmn2UjKaPPvh/ouNfkYzwl/LGX1pfv2Ah9lmHRVdrc/9lpc7msN9sApkOf&#10;/KUPmbc94f32ngHDARug3Gqc9tgOEFZPc1+5z1i57pz+XxsDyJX1zB5Z2Ev19fXL2MmbkMwYCKXP&#10;ltkEsqDv7lOPe3vUPx1jY8bGokAT4sCpK3BhRHJNXanL99e5pcd3iWPbDJoYD3gBMYfrgKmOH3Dp&#10;yl3qdM3rOpav2o5y2w+gJKUdCMkHMWLfOVlX7n7vXd7fFaAsyQM67EY4wcABDGcX/pH5DykHvMas&#10;ILINh5gBMPBGgl0363W7fMozIO0qa3DJ3zcW/NPYE3B6++23f/sw/cOe5Kbazzgyx5KzYrjCGzNj&#10;aXP6xbABEoan//ogBAWOfSYtcmMVjGggSc7NMmRyMFZJYKtDr375NQ6UQc/1gRGn3CZMMnMI2wP8&#10;BobaV69wVfhGJqFzHdUM6k0F0Yt3KXUsch8wK6A5H/0CMQ6kTs4tEcwhMSuMwERwzIxTM3z1Yw9C&#10;VgCgvD4yTof7yE3nxoWc5HWeg5BZH9kGgAJI6m6f0t5W94RemGHqT5uuF8QiY5PmASFgv9l87Ky5&#10;rZQhgzroo2CY69pwL+DqhFCn3QO/ytC3ieFeEqef9HJs91iIVToOxekAi/BVvQcyAKhgEGetfUTH&#10;5K4jRx5yNtmd9tX1BjgubLp8TmRIyOVdX3QFaAZ0GYPIi8kAQuNiIj1Qqb0GCN0PfAZIA0v2o690&#10;0TYCPurb5JVzkd1vsgkTfSpHLt8P0IDWTTCLbgbM5ANeY/mIhXyo8dOO68jE7u9EjBk/wP5JXxcS&#10;B8R4gA6gwpo8Z+Zav39g+8CzGvyxKQAxdhQgiaFiFjZxKtOQLuyIMHaFAzlg5VzfghBGNXDz/qTH&#10;Xx31c3ks+SfnANuFl84ZSGAiBMS0bDkYM+AQ3yysCaPoymDaKfBk1gBIDMKgNKkax6FEgOHTTIyJ&#10;fBS55ZkAUwEqYZ7Q7t2334mOPgwT2zurDDzl1SljJAalBhfFz+CXEJVnk+fhkK5jew1HM1Cd1VKm&#10;oJTvBrH7TGpgZqYwna4QWfINq6rBLN8zBx11HuAuTMZATSJ02EWFlG25gJ+wmtHWcE0AYbl0KJlN&#10;73SFnakb08Nq9APAqYMhcUoA5fg21wEK46oDNjzhDGRnpOQE/l92ZQu74uwDxoSN+lIgwQwGYhxB&#10;Xca0eoyO1eO6fybhxHTB8Dk5fWiPI7tmj5Qx5rR95CN6JHMnEXIW6BJWRB51aEO4aAzPmTgOvdId&#10;XamHk2LJm4werCcggnVxWPeRnbx+u4YJKOc8OY0vZqB+E7Bxq+NGduNO1t0jNHrkLSOHcEr/1eWc&#10;+42V+xeOb2JtmP+vJrfoIv3TLiAANgciJh+r38Zz54DSticAh4LsAyT1dexsoKycnJgclDwr2/Rb&#10;38nmHuE03Su/PgHurVJrmw8s/MWqgHMIQs77lMBXz8lCjic2Twpdynq6arf3iBecAlR3dJNlQEb+&#10;qK9SSbmu5uU7RuQezApgcZCtzu3ZM6xJ/WU6ub9sKGXLaOoon/U8ZgKEHJ9a6cJ20iEsCfAZFN8L&#10;TPnsEj9D4uQ5OK6QhEPUUVMPNoXBYFjdVpCB/DbsgVPOsRjWn3PPV90G4XUqt6XgdwGnMqi33iog&#10;dvWr8ti1PKcyQD47M0fxDJ3hYBLaHjBiNWYo4doATR4Ky3B/Z9hcZ0w+DQ7ZjkUIaYDVizjenGas&#10;hRzyZiaKJXqBxcJc7TeuzzkTBvnpU55rOcJPm4sCIMJf9/nPO7IxFqAB8OnfCuCPDDcGaEWv+Q2g&#10;kP7oO5ZgR/kBpraB4ZjhdKWfXVWL02BLQsXLvXA4egWynPTly82oDLk6TX+wTgDTOnIUoCInw78Z&#10;2FYC372GRRu9nt9AqOwi+jtnPXAo4EfvHL+2UIaCmS4U4dQXQnGcsstc+49f/pH2PAv5JhwDDMo3&#10;TAO80Yvz7p2MY2P0REfOLy+0kNi4KuN3ASc2WZb5YFLKCMH7ptjKbFJeGLz75W0sJmwrwoEQ0AAW&#10;xoY+6Uo76qADG0wnu5BrQEgPogOMTv/lgg44HD/FHpr7a99NYuu7OrXbCTs6ZU++O38Tu3MFqtiX&#10;e+i6LDKgvMltG3aflDXlADB7Ij/AlMPqm3AGc+rfepdJJbwBRGElHHmPoSzPdHkpjgAoND5g2R4l&#10;5ThDna2z41asCjQ5+hnFm/UxDY6GCQEZ2xu6nyplsB2A2GRalKAcEKpDAoV0mFEaAMrgwIycDNiF&#10;6w2DKIeh5ajyYkx08F6A+p63O/bk/+7ee/dpnVh7lGs169Wrf3SmPIptUAzqDMrst2Q/Xch3cC4O&#10;7Tfj0e5CtVHb9kHdcTjbCXxn4GZ6xqT+sqSU+7pGMCDBdNxrsMnjvs8foEhPC/8uQbzHgoBSgS7X&#10;K3/kpjNjpi16cl9Dgj/tKXbgKkw62QEi1tm8mbpSp+8cnmxffG5vFYaU8C19AHgmIzI5VxDIfRd6&#10;qBNbE8b+nANLsjl1y+QDbXVrU39f5D6O2Hvr/GGfOXz2CX9haPThNz3r33JpAHV7oNTr9TJ2Lhck&#10;oldbEIAgndE5OTnnnHmrakBHeRMLpy37ze86cn67X9sHPn3aP05nwtAmvSjvWoHTkXs56fQf1pNz&#10;5KSf6QrTAJic/fvoUg6Pva9//Km5SCAX2ZvHicO/ti2POQG2jJF2l9sx4Qyw5Z203Qkishhn474J&#10;Z+zUK4RaPnLpn8N9yss5uVddY14DuvanerTAMQasP6/HLLK4h37Zod9k7rN1H4cxAQCAgzFhUs4X&#10;FMKELuwDXJLhC+fCfgIK8klYkb8swqocjBqIAKQxIs/FcSorY0ssm7nqPFGkJ/i7KseRojwOwtB9&#10;Yh9mf/UABo4lzCsr0UYAbICxWdt37RugLqEz4ihYeOnc2IP8Qgw0ygNQDFDbcjNenvf06bthT/8S&#10;1rRd4/Y+eYOBRQCsQ+KV0i2LW7I1iH3eLO1wNv87T+kXslThuU4nkuX6AygYmc8xLaEKJ/+mTsUh&#10;hRx25mIEc6QBDMBj2FaQRvsZ8QYXO2SgdI1BKu/h4xpDmIrQky5NINr0OM+96A7QkZ8+fKe75pJS&#10;l/JeEQL8zlmazAWeAQJ90ccff1ieyPdOBKljyWWJdHufcj4yyOXc7E5HM+4tAhgXzgTQ9FsfgN30&#10;uJxLZ+Xoa6wC0AEdGzgXRnAUBs556BdrWnsBqcjnMQn10TcZgT396b82jeX6OLbQMc6no20E4DAO&#10;4MgWBn5z7NrXI8wlx71aRHtN2gdklCU3GenENW31M/0GLOe4zgnTtEEmMhh/er3+K9fxz1ixUekE&#10;bAoYk08uCjA6pz3n9OP0TlaTINAhkzrJfsABbJtXy336rX19cL8y9OF3v+ec+6+PjrWbe6IbtrnJ&#10;Tn6MTANuMgkfV++Pvz3pqhwgisN7Hg5zWb7p/TIU4dvrnFSOvvMo57rhEqvJfZc78vdOnzyACIgo&#10;5zzGhEERSg4D5f845wdCnCgsCMMAKjFWmzHdY7WiIcInn+e+nKf4nC+jysFA/QZU8kEG5TVL+zxH&#10;2xQ+ScIvjCs4JTQZxRVWjDZ31okM5JZrE9IttNth17iHgrFFiuXYBlUC79Wr/2nSuOCUmaorJRkM&#10;5QqMqZtDC3PKdlyrExg0TG5UF3Bw6h0/NEHoEQyvT1FPH52JkwMuRroNe8tF2GNiWwMnZMQF0Fy7&#10;vIz+lkXRdcoDcN/lt47p6jtdlqaTJfXbvVzA/FlYJscSQ47+lCGLvAtnAtSMXU7CS9OMA7DVrzpA&#10;Z+g4b/Q2R18uQ/hlzxaH9scO6pR/MDad1bUf2Tn9nCm/YxPKee1LmZeJpjqZw6lfeeyGoRuLgQbH&#10;omMAOj0b/y1IxBaiB2NCt8pzfs5KDu1cYttvcpCxbdicaezTztjNmDNWQ49lY9F5ZY6Dsws67fif&#10;njuWP8WePGaT0PvT2G5kI29ZWWRRd3WSfs7xB6Dk1Bfgpk7ARs7Wm+vsdFs+HoCSOkyggMC114CX&#10;a8qzH0CEJTnnYN/K2rA5QJncbN3171InXzidk8mnesnSPFomFePvftf+2D6lDxmXk7d1BaiM2RPb&#10;APqWgRiT7w3jAkbNPT0+HX2VCuB6XPcYC8ACMvYB+d6cUQACQ7i3aLpu+3pzDy9nEAshH8/fBTwa&#10;+mU2L4jlnDxNAac5i/3tkU/Asj1TXzSEYwDNKwUMARvnZwTqA7L6VGACbMAIUKR+MpSR5R71bOAT&#10;Cn32ZeL5tff0He96erOtoA8F5xxAxs6UH1D8aS/HilPWCTuofyuD4ZiAUNsGxn0DiS8fGyflwxJ6&#10;ps3O7pFLWMLo7qFQqyxYRxlHjEZIsRnNIM4pAHidLYZpaRbQ+M6obWL02lrGQjcNh3KtM1fuJyO9&#10;eS9XGUrud75hQAykcuewlcAqCjDyNs8megOEpejpt75jfGZYbbtWIHsABSekZ5/2J1WO/Hbdb+UZ&#10;NqdX17FP7ZwTFmwLVnG+1imEHFD7dK5OCKQ5ZYGAXrbjuSEOnaR/6hlg6StweoBJdACEgLrvDfdS&#10;11ba6G1yARfHgQUG5aAjNkEvrqmr7AsI5HdXAoFx61TfHFgd7nNgJ+RxHoCwA+CrHwXHh93VkdPX&#10;bq592PWNm746DqgADp3ubRbGxxg4t0ngQrNGNWVt7Atr2jvFOs6RCyhd2+S58/a3+a7uTswdP/Y1&#10;sFz4afL2fWya/k00fGkTuuv2wy0UfgJ4AI7wTNgmt2J3tPc8eU0KpiRR3vAvZXyXk7LsjiX1DQSA&#10;6NmznNvDsrYSKKNO3xvexeHnjBK0ZuiFZJxdkhoTGshQ8hKEc7AInsGx+vT8wdZsOwAyyjbUai7I&#10;7xkgJ+RwEocGy1F2kPJk2L/mLuQBeGU2aYuR2ijmXv2+16kcQPm3YOxRHUIKrxbpPptXv3bA7NY2&#10;kBRPyR2sOAPgacgKDNOfxf1mz63ckP0M0HXGj457SRcA4gTYyZ5A3yoM2clsZtdfgFSnTbsY0J2j&#10;S+Elnftdh0vbnE/dXwF9eqenGnN0lTJezmbBYTPd8lOMH/UHGOrE4FpXHB2I/ntAGnNRbo5vNhxr&#10;q3PlPHkKtKmvuZHUbz/TfntkZE/10+UAasDUfsQpBwxC4QF+cx8Ba3JwVDk9jg0wBzyzn7IvtvSQ&#10;7ZydHgbUZu3V3dW8lDWOHK9AFkeT43Kv8kBO3gfQA6UCR8rr/9hbgDbyFmDyqS/0677LWXFgY2ls&#10;txN7gKk+8nkVtP1NgMO4K8++lfPHDXSkr2ReBLD6AZVz+szugEJBJ7/ZEjvwnY3wM2NPDm2QW19d&#10;n04wsjdbCHxOJ5uQHJdrM050eO1rt3pLH9hmxy3j0e0z8QljXnn5fOoggzLXxrYSxOEABbYBoOSc&#10;nn9sNS6A8977MezPGuJhWJeXulAQKHl1LzDCppRZqOhxluWkPo/xe1OBugteudfRvFQOS+4cBDhR&#10;ogEHPnJKFM5AMZHtbl4eamA0x1pCmKM/wpY62HYkFxiAST4xMy+s+8MX2J19WNt1rh73NJlo4PKd&#10;XDZf9nk7iXHsKZ/0tT1BBhjoLQ9glmZYm/nngOQlU+WMjPJbnNF3oDBaH4NKHcpfYlldwiB1GTT1&#10;L/yZo9xK1A3uDNGO7ThwrgNXstElPWCS8lyMZQlje6msoD1CjLRPTgsiQmq6qOzRh3ZsBWDowFvf&#10;jIfQFEvSvrbIBSgKEpG3xpkyff1KzgEmTshR5/Trk/LCRdss5L5+4Ah1RPWsv8bRyl53iv/8b+tH&#10;7lfHdxLOysVRy3bSN47qHIcB+sBUXVupSv+jUytRN3Zk6gbL6FzecUAdR05/MY4DAPUBiI5VZCgb&#10;yTWybDIN6GFdkflsQbsc1ESg36/1o35H6nW/awdOZNQfevDbeQ5bWwACOTAV95CRHXSiYV/RU9Mh&#10;DamNTcbzAUzGTprDirHvbKN5qPSFrFinCXXybMwGGgu5yNAjOgdUHc/a6Ziffvpd/VfWsVxts4Ey&#10;9rCjbo6u7wBIgLUJcXoagxQiPgE22M0nH3/6ejPms7AmfxUFmGxCFIKVPaVcrweAumUggOb73t+0&#10;681HxcgBm6Q5YJO38OCua5x+rwTehswmr9MBu8W3M3xP1utQ9+ZEmQCHEnXa9YJatwlgUADGEvT+&#10;4gdomNVrDFF6Q6m04c2PZQC5jkEVtHKNDOpRJxBrEh7gRR6Aa+Wu73t6gNQ7YZX6Bzy/ysytPCOo&#10;IXWWMJNa0h5AGWhGwDH0tUyKEcV49NffPPXxlhgQGe4+A9nBTB+EjBgZR3O//gkXJKLbv/SFITjo&#10;TXjdVbH0szNmZBwrkOsadS7LiFyMmTxllHQA9C1GRFb6MoYFbSwnddCv7QAcwngsHJtj15EiM/mx&#10;vGNXDFM+CSMwiyrn/jLbyP7zT3+LM1yotfzfV5GVLtyrfnVaNQSIgIQunNMnuucwnITDcCyTmfst&#10;WLxIaG1RwPhwVI795z5Ai/0MXCZznC3OqV9SAXRzzOLCD3UCKAsR9t25zrnpZuyGE8bJIp/xUJZ9&#10;F+Qwp5TXln7XzqJ3K3nuIXdBMsc5KmcnJ7lNPACj45h75GYKlpEJGyODOg5YsC+2SKfapHvl1an8&#10;7GCgqV/apXv3a1O9tzMd2OibMtV9zhlzdbl2h5zUjoWV7meT7IbcvtPtAGnsqX8aEhaqvLa0gX0+&#10;sU0Ai/GJ+QjXMJ9uwMz5j+x9ChA9TUhz4CUUdP2DOG/fHPkAIqzIdU7XxHSMnVAUBWgMBAcVYrgm&#10;9+S6Wfse8eCgl1fyehWOZkkaeJUJpAMtD8jSBnC60Kz5pT8ut0SRHKVKgdJRiO/HTgx2ASbXOOJW&#10;0DaTuaZ9ffG2ggvr/n9oJ3RSv0FkcAzMAG+wgJKNmUJJs9nou4HpDJdP8mKTS/YvRCPbGUZXrFJm&#10;zEHuYis5NbyUNdtrw72Au8adNhiOHATgEcKQgVycg371ma7JA/Qb7tJn9EuvZlpjQG50u3rNeTmD&#10;zn49ZuyczycQ0n6dI7IzMGyQgwFR7S+ZbFbfxGGzqfb9yQL9vQyIMPjqMveVSQUQrDDSAXB+kU/X&#10;yoYaJo6xbHZe4h3QcZKCZo6ykZTjGHIaB4xWKYVdBfy05br6sNb+aUBtRr1Co+3VYkOcmW5e56DS&#10;J8zCuAOCgsmjrk5E9BvdYfbnwAcEBa5cq82k/oLco0xlTRv61gkkchh338lyK2kLfcf+1KvdhrKp&#10;v4wxZb8LozY26tSWPJJxA8ZXXlsHpGvXhJqxfGGMB7LGfkC2hYfm9HKeLg5UHOThp87rD32xI983&#10;vkI/Po8MbNIjm3OdACLz9y9/+u3/ANhRI4G01W3wAAAAAElFTkSuQmCC"/>
  <p:tag name="ISPRING_PRESENTERDATA_0" val="TWFyayBBbmRlcnNvbg==|RXJnb25vbWlzdA==|bWFyay5hbmRlcnNvbkBlcmdvc3lzdGVtc2NvbnN1bHRpbmcuY29t|aHR0cDovL2VyZ29zeXN0ZW1zY29uc3VsdGluZy5jb20=|ezJFMTY0NzlCLUI0QkYtNDZCQi1BOEYxLTNEMTJCRDhDMzAwMn0=|TWFyayBBbmRlcnNvbiwgTUEsIFBULCBDUEUgaXMgdGhlIHByZXNpZGVudCBhbmQgZm91bmRlciBv&#10;ZiBNaW5uZWFwb2xpcywgTWlubmVzb3RhIGJhc2VkLCBFcmdvU3lzdGVtcyBDb25zdWx0aW5nLCBM&#10;TEMuIEFuZGVyc29uIHN0YXJ0ZWQgd29ya2luZyBjbGluaWNhbGx5IGFzIGEgUGh5c2ljYWwgVGhl&#10;cmFwaXN0IGluIEluZHVzdHJpYWwgUmVoYWJpbGl0YXRpb24gaW4gdGhlIG1pZCAxOTgw4oCZczsg&#10;dGhpcyBsZWQgdG8gaGlzIGludGVyZXN0IGluIGVyZ29ub21pY3MuIFNpbmNlIDE5OTMsIGhlIGhh&#10;cyBiZWVuIGNlcnRpZmllZCBieSB0aGUgQm9hcmQgb2YgQ2VydGlmaWNhdGlvbiBpbiBQcm9mZXNz&#10;aW9uYWwgRXJnb25vbWljcyBhcyBhIENlcnRpZmllZCBQcm9mZXNzaW9uYWwgRXJnb25vbWlzdCAo&#10;d3d3LmJjcGUuY29tKS4gIApBbmRlcnNvbiBpcyBhIGdyYWR1YXRlIG9mIHRoZSBVbml2ZXJzaXR5&#10;IG9mIE5vcnRoIERha290YSBQaHlzaWNhbCBUaGVyYXB5IHByb2dyYW0gYW5kIGhvbGRzIGEgTWFz&#10;dGVyIG9mIEFydHMgZGVncmVlIGluIFBoeXNpY2FsIFRoZXJhcHkgZnJvbSB0aGUgVW5pdmVyc2l0&#10;eSBvZiBJb3dhLiBIZSBoYXMgY29uc3VsdGVkIGluIGVyZ29ub21pY3MgZm9yIG92ZXIgMzAgeWVh&#10;cnMuCkFuZGVyc29uIGhhcyB3b3JrZWQgd2l0aCBXb3JrV2VsbCBzaW5jZSAyMDA1IGRldmVsb3Bp&#10;bmcgdGhlIGN1cnJlbnQgT2ZmaWNlIGFuZCBNYW51ZmFjdHVyaW5nIEVyZ29ub21pY3MgdHJhaW5p&#10;bmcgY291cnNlcy4gIEFuIGV4cGVyaWVuY2VkIGNvbnN1bHRhbnQgYW5kIGluc3RydWN0b3IsIGhl&#10;IGhhcyBkZXZlbG9wZWQgYW5kIGltcGxlbWVudGVkIGVyZ29ub21pY3MgY29uc3VsdGF0aW9uIGFu&#10;ZCB0cmFpbmluZyBzdHJhdGVnaWVzIGZvciBhIHdpZGUgcmFuZ2Ugb2YgY29tcGFuaWVzLCBvcmdh&#10;bml6YXRpb25zIGFuZCBsb2NhbCwgc3RhdGUgYW5kIGZlZGVyYWwgZ292ZXJubWVudCBhZ2VuY2ll&#10;cy4gCkFuZGVyc29uIGhhcyB3cml0dGVuIGEgbnVtYmVyIG9mIHB1YmxpY2F0aW9ucyBhbmQgc3Bv&#10;a2VuIG5hdGlvbmFsbHkgYW5kIGludGVybmF0aW9uYWxseSBvbiBlcmdvbm9taWNzLgo=|SVNQUklOR19QUkVTRU5URVJfUEhPVE9fMA==|MA==|||OTUyLTQwMS05Mjk2"/>
  <p:tag name="FLASHSPRING_PRESENTATION_REFERENCES" val="F&#10;Discomfort Survey.docx&#10;H:\Clients\WorkWell\2021 ERGOD\Tracks\Introduction to Ergonomics Track\PPT\ERGOD Introduction to Ergonomics\attachment\att1\Discomfort Survey.docx&#10;_blank&#10;|&#10;F&#10;Discomfort Survey.pdf&#10;H:\Clients\WorkWell\2021 ERGOD\Tracks\Introduction to Ergonomics Track\PPT\ERGOD Introduction to Ergonomics\attachment\att2\Discomfort Survey.pdf&#10;_blank&#10;|&#10;"/>
  <p:tag name="ISPRING_LMS_API_VERSION" val="SCORM 2004 (3rd edition)"/>
  <p:tag name="ISPRING_SCORM_RATE_QUIZZES" val="0"/>
  <p:tag name="FLASHSPRING_ZOOM_TAG" val="90"/>
  <p:tag name="ISPRING_ULTRA_SCORM_LESSON_TITLE" val="Introduction to Ergonomics"/>
  <p:tag name="ISPRING_SCORM_ENDPOINT" val="&lt;endpoint&gt;&lt;enable&gt;0&lt;/enable&gt;&lt;lrs&gt;http://&lt;/lrs&gt;&lt;auth&gt;0&lt;/auth&gt;&lt;login&gt;&lt;/login&gt;&lt;password&gt;&lt;/password&gt;&lt;key&gt;&lt;/key&gt;&lt;name&gt;&lt;/name&gt;&lt;email&gt;&lt;/email&gt;&lt;/endpoint&gt;&#10;"/>
  <p:tag name="ISPRING_ULTRA_SCORM_COURCE_TITLE" val="Introduction to Ergonomics Pub 10-5-21"/>
  <p:tag name="ISPRING_OUTPUT_FOLDER" val="[[&quot;ٯ`\uFFFD{F76869BC-8E6F-430A-9060-9256DF1A8546}&quot;,&quot;H:\\Clients\\WorkWell\\2021 ERGOD\\Tracks\\Introduction to Ergonomics Track\\PPT\\Introduction to Ergonomics PUB 10-5-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TRUE&quot;,&quot;language&quot;:&quot;EN&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PRESENTATION_TITLE" val="Introduction to Ergonomics Pub 10-5-21"/>
  <p:tag name="ISPRING_PLAYERS_CUSTOMIZATION_2" val="UEsDBBQAAgAIAMpRUlQ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MpRUlQ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MpRUlQ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DKUVJU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MpRUlT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DKUVJUjnP2+moAAADlAAAAHAAAAG5vbmUvaHRtbF9za2luX3NldHRpbmdzLmpzb26r5lIAAqUcJQUrhWowG8xPKi0pyc/TS87PK0nNK9HLyy/KTQSrUVJ2AwMlHZyK88tSiwgoTUtMTkUx1NTIwskFp0qEiSZO5i7OlsjqChLTU/WSEpOz04vyS/NSIMqcXV0MXYyVwKpquWoBUEsDBBQAAgAIAMpRUlS8fTX3SgAAAEkAAAAXAAAAbm9uZS9sb2NhbF9zZXR0aW5ncy54bWyzsa/IzVEoSy0qzszPs1Uy1DNQUkjNS85PycxLt1UKDXHTtVBSKC5JzEtJzMnPS7VVystXUrC347LJyU9OzAlOLSkBKizWt+MCAFBLAwQUAAIACAB5djFU7gPNTEkDAADjCQAAFAAAAHVuaXZlcnNhbC9wbGF5ZXIueG1srVbJbtswED07QP5B4D2iHXdJAilBW8DooS0CuNvNoKWxxFoiVZKK4nx9R9SuyG4D1IANaTjvcZbHob27xzRxHkBpLoVPFu6cOCACGXIR+eTb19XFFbm7PT/zsoQdQDk89EkueAlgCXFC0IHimUHwPTOxT3oGF5mJkykuFTcHnyznyN3utLwk52czdBHaJ7Ex2Q2lRVG4XCNCRFomeUmi3UCmNFOgQRhQtAqDOA32xvwdjd9UCmoOGegeMjMv37gmaTkeNR+QFEtXqohezucL+vPzp3UQQ8ouuNCGiQCIg5Wc2VJuWbD/LMM8AV3aZl4V5BqMKYOwtplnbvjiSjhaBT6pHDYpaM0i0G4iIkJbv4azIagwjXXDRLgR7IFHrMxto2sv26KORMdSmSA3NXoPh61kKty09p6/Ryci9nYJ03HNpwe5WP49r5OxfpvyfTIWm1G+TbiOcakP6azTSdDhrl5qa2xl+62R7apkIo6C3zlXENrX7+0JmC9ItWErcxunq4sAF/BpxQIj1eEDwlC6tWzcVilupRTXgloOt9193VGQJtsdMJMraEo18x54CPILU8r269aoHDw6MtZYOgR7tEq5blLXEC82afL6H3pT+o1a80tLcao3FvI/WvMRidqqcBHC44qjj4EUq2oAy13aXJMlbrlnF5POt2nvOA1M3VnAtvzCEWCYigBPf8gMo52dHoOCYhpdglyNsL2Fo+CYR3GCXzPJMF49SpMytZ9k6C0cBScy2E9AW/NR4FbJAjPUeZbhCHhevOfrbUfouCUjZbZy9OjEQPSCXBuZ8ier9cGkNDdW1CfO7/mZc+zTgN5lvIW8nZ9CjGbBIK5mMuxOEeBkeOBQrAc8F7XVzXCMT0z78mk04kvTfTllmvlcGjZZZRlPcjB5Vnk1JznPRj4h7FiemA/9hIbXh4WOEp6+Oaa4fuBZlcWaP4FT8LD8c7BYYqmdGEq9++TN1bLHgFrE2TjY3pqO7biToqmD61L7Vv3adjR3VK2VSmbHJOXVvagw1Tx4j3KMlMxFOBKAbVhNrxOcyO8UMCeBHWa0uMTjITOfvMKHOufr19ddym8X1w3WxnVfbVzF8oILqQ64kx+tD1KbiFfPNXz8A1BLAwQUAAIACADMUVJUV1I+nHYGAAAoGQAAHQAAAHVuaXZlcnNhbC9jb21tb25fbWVzc2FnZXMubG5nrVltb9s2EP4+oP+BEBBgA7q0HdBiGBIXtMzYQmRRlei42TAIjEXbRCXR04uT7NN+zX7YfsmOlOzYfYEkN0ASRDLuuePxueeO9MX7hzRBW5EXUmWX1pvz1xYS2ULFMltdWjN29fOvFipKnsU8UZm4tDJlofeDFz9cJDxbVXwl4P8XPyB0kYqigMdioJ+enpGMLy1/GGHbJmHoDF0S4cDBkYuHxI2G2L6OGI2GZOx41mCsUAk/a4HuxEpmGQSB1NK8KBIZi4tXDWo/J5QxOo187BHXGgxVWaoUDXl+GpqHb5wxZg71ouEMgL3QGnh8K1e8hBSiuwrgs+I07JAw5nhjQMSLBRjIO5nI8hGFoiwhF6eius6IWIPw9Awy6u/Sx9Smb+5mI4dC2oKgzpqBhBVWsVQo43luEtcD0HfxLQmi0CYAqqEpi8KZ79OAkRFEqNki0yqpN0QWKFMlKqrNRuWliJHMDKH4UYZT1Ss34bXjReDerK957bgOu42mVOeaVXmGwPmzOfFoMMXuEfpy+QzwfkBC4jFIpz+hjFoDPxeFyEqRo81alaoPnqZZ5EX0KrLpzGMN49DZhxkJzc57s+mQBGe6pM8YZbCe3UfhWQ9HN+DnK4S6AWenEWqOIQFTHFzXObEDAi9G0dxhE2tg54Jr2tzLco1kuMm1KIktT6qaX412trnbKR32/UY3dnEP+eJTm7VNp1B/t5FLxyCWzhjCUumGZ4/IVSv14y/v3j28efvup14wIRDKPQZCBunt6w5AHguoW4tC5JGPsNv6bz87OmOu4wGhm3/6WQN1b4Cv8LfVbhYEQPKGoU5oFEPnwiVGMW5VhdZ8K3Tz2Upxb/QBikDmTd/RHywUvMiq1gob0SkGEkFdscCxNUGhEFSeP76sZacq1yoHdwWKZcHvEqCW9qlZpT/f1PVXc0tpqQIBi1XKZXbe7nruuRSPDMmmwG481mqxXxQgHcEbSm912bwEF/dZoniMlrkAQBoivtkkctGIaMN7P+GPrVEEeA5NDMhO3RD0a7R7Yw1IFqNRzvVie6IEOCQBAOS8EPkJtpHhujFHOEn6IUyc8cSFX6ZDmMjVOoHfsm8cPgEm+KJVKRo5xmE4p8FIJ02rMUcbXhT3Ko+PWHq4n23AjmdTKASbHYDrZrkHBn5ImP3yXCzKdjCIEht+N3UFSwUCRsyIgS6ptCpKKJt0k4hSmGilXgpf1IOSWCqor0TA7GS4D95NsbXS3MUzz55EQ7aXUJdX2WLd0Q6K86v1cVgNFdDkkPOtMTVoMGt+BHUBMaR9LOg1aOB1H4tbAkMi/GmzOZhWQfd2orQTvQXXGpM8NoOEZtNWqqqANzolIE1mR4rzfm5CAn3dYw52v6GtNepuElvJrYA48ljkrY5A7m0y0kX1Yeb8Hl1hxzWd+nPq8Ucz9fF4y7OFPk4suN7TR/gslrH5TNPe+P+rkn8jXjZSf9Z0CW9EPp71jeeosXyjInhZinRTtrnWCWvCPyUKXeLfDKHL0k/zvx/Kn2VnDsb4796fo+NCnz1qDeI7M9V9t547kmbyJzCw6OYIM0bS3Wqi3Q4dqjti+7njyc7xro6OGU62VN2tPdoAeAqdihFOIMcm8hBGnRS6UHdbc/Y4DN+cOrrbz8kwdBh0nbm4K2TZ6tnUc+f+asr59MZ6MLMeNRvmMJcc3XIAZCJTiD/ugDmbkl0G6hZxtJK5qpLYlH8iP5k2AbmtUvHlNLzMVWreJrzY0b9uU++/J4p6cUHt1O8xT+0ruPP+HBTw6bsUEhzAGGNjz9azj62rPeloBOWjU+GycDc6QR2lvFysoR0vVZXFHYHqI9iIXGEAa9YcCp63T2ENwGdh1G9R8/a3XiB6ogMRJXuwPzxViuLP3iB6GXuM+vKiFA9lO9BsaFgURvTqCia55bLNguHhccjmoYtVc1Te2XU8OTMH2P8sR1JeN8VUpfDqvN0v0xd2hiyYMWxPplB/MLpCLHQW2B3WfICwo5sNpnCkayrXVlUOAwSTZSIQeeC63vqg6osfUGZzSLMGU55/AllnSiVFHxSzgbqcgHl97J7uQKoykVmvyL9oqrtnpJ9bkWDBzPEjPBqZCyHIJJz3P9UzRAwHzkVzM5SoleoKZk+wB13jMzwRy7IvYEDI/sJHX2qYCwRXcf3NxH///NtmX18SNpoMslc/P4ne9su+vX8qzHcaF68OvuL4H1BLAwQUAAIACADMUVJUc2py5qUAAACCAQAALgAAAHVuaXZlcnNhbC9wbGF5YmFja19hbmRfbmF2aWdhdGlvbl9zZXR0aW5ncy54bWx1kEEKgzAQRfeewhsIXYdA16VFqBcYcSoDSSYko+DtTURtadNl3vt/woyKKEJujLqqawWT8FMgiJYwoWre72wjzHh1ZEGIXcKCcc+VTG4YZt8GjOhkU/oFJqb8Dz8+bw0s56B4xAumXOjIor6UCpvJJQczjRvrFo/akCXBQTVfPEfRQW/whkvPEIbHGdiX/qtzNy03WbzzgNoHtl5U84GqdLLj7itQSwMEFAACAAgAzFFSVMoXCcQQBQAA6BsAACcAAAB1bml2ZXJzYWwvZmxhc2hfcHVibGlzaGluZ19zZXR0aW5ncy54bWzlWd1y2jgUvs9TaLzTy/LTJNskA2QImImn/C122mZ2dhhhC6yNbLmWTEqv9mn2wfZJ9gglBgIkog2Z7PYiQyyf79ORjs53ju3K+deIoSlJBeVx1SoXShYisc8DGk+q1pXXentiISFxHGDGY1K1Ym6h89pBJclGjIrQJVKCqUBAE4uzRFatUMrkrFi8vb0tUJGk6i5nmQR+UfB5VExSIkgsSVpMGJ7Bj5wlRFh3DAYE8Bfx+A5WOzhAqKKZOjzIGEE0AM9jqhaFWYthEVpFbTbC/s0k5VkcNDjjKUono6r1S8NulpuH9zaaqkkjEqs9ETUYVMPyDAcBVV5g5tJvBIWETkJwt1w6stAtDWRYtQ5L7xQP2BfXeebsevFY8TQ47EIs7yaIiMQBllhf6hlTMiYphIOImkwzAqQrY0uWknyV+YAeCmYxjqjvwR2k9qpqNb3hwG7ZA7vbsIdXg7Z21RjhOV7bNsK4badpD7s9z3aHl16nvTPIsz97O4B29cyYvj+wXbvr2YPhhdPbEWHu1AJjd+pOe0fMJ/vCdbxdZ+rWO7tC+pe9rhmm0bsauLuE5fK6bw/aTvfD0Ov12p7TX6Dmh37peFeKq5lSgYziWbqcDzLMolGMKQN1epAUgkjQN4bTCfF4i0L6jjETxEJ/JmTyW4YZlTOV0iCDN4QkdZEQXw5UulYtlYLWgk4TgmOQw7kYHJ/mWvD+ZGXpRT37Ylkbvazk6tgPueQv7H25dJy7f3r0uPtbHK1gKbEfgurJe9FaHrm3ogqJfUmnIKnkwTLHGWNuliQ8lQvdWx7MndhCUxnzeCXy6hqNOAvyHSPRiARdHJGlWuHe0LgFlmULjeGMMtjLXkJi5OIY6hOVsL9+TiCykZBUzutS6866nlLMEPBBASWo467ttx/iVKwcyjy0qib4td+7XBLxh95uPbTV1GUUZlGpYWRvR3DWTAw/kZGgkhiZ8owFaMYzxOgN+MIRnIosgv9CgpZrHRqnPJqPQj2WSMxdn1JyS4Jzk4muYYooAyQU/4QRqWf4ktFvaETGPAVegqfQKsA4FZq/sBNxgoVYkOJ7H9/oiuF0m/bnN2qBOJhiqL67kUMKkCiRe+HHMxRzeY+D7fBxJsg8KAEN5vdM1lb4/jDkWQhxfqZorPALGmUMPyd9viFL1HsM+X5m2SXwT3pgPG2Ip/NEV8k7p4YUpxASzQk3fFBQGmfElNDHMeIxmyHsQxEXSjamlGcCRrRAaGrx/R5qPBzT+dUE1B5mTAOSGlGWyu8Oj45/fX9yelYo/vPX328fBd21N32G1XS6v2k82kUbIx907E/gtnTGZqgH/fEToK1dsjFuVzcf6ZiNkRv6ZmPsw+7ZGLjWQz+B3NZJPwF7pJ9ew7Z4GimxCtaOweZnMQO4o9Zab3jOR8e73kAwz6D1XqhSVH3a5rZt3r6+1q7NteuDxiWCKF+1PffMRFW6HARc+iHo0li9kDDB9K48iKltRK9CZ2IIR/OjESEE0UiAzabt9owW/MHEaqBbzv5Su2nkArQQE10SoYlgNIKeN3ixgvAj8myUl8+s7HtTvP+G/PzwU6PWrz3JD8GpH+7t6P4cBWKfAfofb/vrfp0CKgQNVMO4FGrNQk63ZVSfXEJQBM+jJraX8Azyoim6GmzX7jgXvXbzJ5DDV7qD+ip/i73y2jp/nbr6YUjdiWhMI9hW9Qybf02qHR+VKsXNtw4OgG3161zt4F9QSwMEFAACAAgAzFFSVLmkYKGAAwAA4wwAACEAAAB1bml2ZXJzYWwvZmxhc2hfc2tpbl9zZXR0aW5ncy54bWyVV21v2jAQ/t5fgdj3slI2VilFopRK1VhbrR3fHXKAVceObIeO/fqd34gDCVBQpfrueXznu8fnNlHvlHc2IBUV/Lbb744uOp1kUUoJXL9BXjCioZMSBY/Zbffhz2zW7TmIYEK+gtaUr5SxBFuHIjAttRb8ciG4xn0uuZA5Yd3Rlwf7SXoWeYolMK1zOUuygCpM/2Yw/XZ9DsXHOE5YiLwgfDsTK3GZksX7SoqSZya1a/Nto623BUhG+Tsiv9pPG5JRpR815LWcplfT/rR/HqWQoBSYlG7ux/3x95MsRlJgIdJgOPgxGJ/JqUIdb8webUMV1ZY27A+vh4M2WkFWUC/yZHp/dX/djue4e70rR/NyBA1/9cmTo/i3ID+1uSjK4jMaKaRYmYLucYbme5LDBMnw+iHh/sZ8TxLMgUygk4JUjGbYBiEzJ8Wv5tsGbqul/zUeEom521KwF9OEvelhFJIyGGlZQtILK+dTa/HxXGq8TDBaEqYQEJsq0Aue8IWUKmxTt1W43/BBeRaBvKFCzAUrc5i4fCNg3V7hJ5M7O1fi/Ha2KEEJG2+MMqyMFfIJy3qAjIwV8tV065mz7QF83+M4QQ93xDfzePXRC5zgMtQrrILXRJqZW66i0N4QMLnIYGRl9UZzMF1LetbmUuod5JRwsqErovFd+mVw6dYeRiW9PYdXWrOuEk01gya5LUQpFSaD7nnt7A0Ox3DvhhrrGSx1aHPdWPXEPBaxFOz6tND9druyuXVH41Ny282JfAf5JgRT3Y7n3XZtEPcqH1LMtMa3FOQjX4qIZGK3cbjQcHYA4a7guXCiNVmsc0xJtWSzK6lrbHP/Eh+2qbG8zFOQU9QDhSDIus3h1nS1Zvij5xQ+IKsTWpyOqde4HSd0p/fI4BUARC7W4Ta4hfPkJdOUwQbCTIkM9sBtJ0sUqr/pvEZddU1GlrME6UdQJZQYV3c0EOaYVzPDeU6LXpNU2ZPVJkoY7tVIqY37MCWNWOMBaddeSbWN0d9UQexVrZyk1OJVE6n9ptXan51sYMxpbgcQOqLwDR7HYUIUvirWGap1YK9SMI/WbjMVCA2eNooZs6N+E8V69mfsG17PEaO5+SMtHrHWfhE9Aj9hmwois6cdpPYqNLgdG4+J76ad2Djr80Invcjk+hO3Jaecmn9OJqXSIqf/7F5T//L4chzFXOCG6Bv9B1BLAwQUAAIACADMUVJUUqHVAAsFAAByGwAAJgAAAHVuaXZlcnNhbC9odG1sX3B1Ymxpc2hpbmdfc2V0dGluZ3MueG1s3Vndcto4FL7PU2i808tC0iTbJANkCJjBU/4WO20zOzuMsAXWVrZcSyalV/s0+2D7JHuEEvNPRDekk71gwPL5Ph3p6Hzn2JSuv0UMTUgqKI/L1knh2EIk9nlA43HZuvUaby8sJCSOA8x4TMpWzC10XTkqJdmQURG6REowFQhoYnGVyLIVSplcFYv39/cFKpJU3eUsk8AvCj6PiklKBIklSYsJw1P4ktOECOuBwYAAPhGPH2CVoyOESpqpzYOMEUQD8DymalGYNWXErKK2GmL/yzjlWRzUOOMpSsfDsvVLza6f1E8fbTRTnUYkVlsiKjCohuUVDgKqnMDMpd8JCgkdh+DtyfGZhe5pIMOydXr8TvGAfXGdZ8au144VT43DJsTyYYKISBxgifWlnjElI5JCNIioyDQjQLo0tmApyTeZD+ihYBrjiPoe3EFqq8pW3Rv07Ybdtzs1e3Dbb2lXjRGe47VsI4zbcur2oNP1bHfQ9NqtvUGe/dnbA7SvZ8b0vb7t2h3P7g9unO6eCHOn5hi7XXVae2I+2Teu4+07U6fa3hfSa3Y7Zpha97bv7hOW5l3P7reczoeB1+22PKc3R80O/cLxLhWXM6UEGcWzdDEfZJhFwxhTBuK0khSCSJA3htMx8XiDQvqOMBPEQn8mZPxbhhmVU5XSoIJfCEmqIiG+7Kt0LVsqBa05nSYExyCHczE4v8y14P3F0tKLevb5sjZ6WcrFsRdyyV/Y+5Pj89z9y7Pd7m9xtISlxH4IqicfRWtx5NGKKiT2JZ2ApJKVZY4yxtwsSXgq57q3OJg7sYWmNOLxUuTVNRpyFuQ7RqIhCTo4gvPXa8QWGsGhZLB53YTEyMUx1CMqYUP9HCGyoZBUzupQ48G6mlLMENQaKJgEtd21DfZDnIqlU5jHUhUBv/J7h0si/tD7q4e2mrqMwiwqF4zs7QgOl4nhJzIUVBIjU56xAE15hhj9Ar5wBMcgi+BXSNBicUOjlEezUYaFRGLm+oSSexJcm0x0B1NEGSCh2CeMSD3D14x+R0My4inwEjyB1gDGqdD8hb2IEyzEnBQ/+vhGlwinU7c/v1ELxMEEQ7ndjxzOPIkSeRB+PEUxl4842A4fZ4LMghLQYHbPZG2FHw9DnnYQ52eKxhK/oFHG8HPS5xuyQH3AkB9mln0C/6QHxtOGeDJLdJW8M2pIcQoh0ZxwwwdxpXFGTAl9HCMesynCPlRtoWRjQnkmYEQLhKYWP+6hxsMxnV2N4UkAZkwDkhpRHp+8Oz07//X9xeVVofjPX3+/3Ql66Gd6DKvpdENT29k2GyNXWvQncFtaYTPUSkP8BGhrW2yM29fNHS2yMXJDo2yMXW2XjYFrTfMTyG2t8xOwHQ30GrbB00iJVbB2DDY/fBnAHbXWas1zPjre3QaCWQat90KlomrMNvdps351pU0b/rw+zbWr/VoTQVxvW557ZaIjHQ6SLf0QlGik3jmYYLq3HkTRNqJXwTIxhMP40YgQwmYkuWbTdrpGC/5gYtXXTWZvocE0cgGahrEugtA2MBpBlxu8WAn4L4JslInPrOUH07jXITgbHwzpTsXRGnUgwSE49cODHdZXXAR+Xkz+xzu98fSLTQUXuSSiCvRClRdkBnqimnGt06KEnE7DqAC5hKAIHjFNbJvwWPGiGbkcaNduOzfdVv2gEadmIX8Vafa826ev8tfQS++d8/ehy//sHMH48v9klaN/AVBLAwQUAAIACADMUVJUlBOzImkAAABuAAAAHAAAAHVuaXZlcnNhbC9sb2NhbF9zZXR0aW5ncy54bWwNzDEOgzAMQNGdU1jeKe3WgcDGVpbSA1jERZEcG5GA4PZk+8PTb/szChy8pWDq8PV4IrDO5oMuDn/TUL8RUib1JKbsUA2h76pWbCb5cs4FJliFLt4mjiUyjxSLHHYRqOFTXv/AHpuuugFQSwMEFAACAAgAS2pFUyoHLZzxKwAA21IAABcAAAB1bml2ZXJzYWwvdW5pdmVyc2FsLnBuZ+18eVRT9/ZvvNzqbUuhrQNBAtGLFRELBpQZUksLOCuKQ4VEiRCtDAYEgiGJ1hZQQiKKBmSIFtQrWhCiJEJIbCE5mgDRqoUYIDbHEJBATNAMZHqB2lZ771vr/dZ66/3eWj//IGef4Xv23p89fPc+X845vmlDzAfvzX8PAoF8sDr2izgI5B1vCMQh4R8z7UeYy5fusm9mZMXFfA5p6IGN2Hf+jl21fhUE0kR737znHfv+uwdjd2ZBIE4dU38zgIx/7YVA4g6u/mLVVjxqbMBGe5m3U5lnqzY6/IJe/wt8xeJz5zfAgv42G7MN1rv7evWqY1/c+b48XnBk1UyHaOg7VTMw+sl33vllf+EFafWhvz8cXhf04zu949dLVp1L2XT+7FVOo3YALsvuuVUfqTY11I9qYmtuXe0xVm25/Iy7MXeg0bQlHp07JTnkOcTVe4Z9e2SWMPbdqQPhm6LXTG2fHPWP+9sU4VxW+vHUFn+eUmaejbY8235zwdT+EKUsofyDA4+RUzuoO7F3v5Ocv2RxmBr6HaWsqrJk/1cuU6ds9lO3JCcvZU+xeU6bGlWy/99HsX24ZoUfg6gpRocTrEal2GRWIhsvKGsI43LMbPhlns3E4+lL21rFROstpp74JAqL1E1khBLu0niTqlGeiY+1qaRccMNc9XadD894R3KZQRoaJIgTU+qe/oQ288mV1K8fB9k1bVsQzZIsv9zBP5j3qMlfcLcteI2Hz6CSMXmRJTMtObjd1fvW7joO0i5ufw6iuXtmcDWq6ruvPsLO6ZnJ2WD5qbFdORhzrM0u+jueCosdM3ZFDWlyZGL8m0dqkQv3+Xcjzy99hTYKt48Tv3AuDliCrU0Ekq4p0lv9PBVMcSRB10u29GIZxi5sj3UowzpkLns+Z6OQPV6BrQnh+Qq9RujcFxcnRgVyw4e2r2ezXBvXgsmbOZYP9S4syQkTZVTb1PWekZTq52w8DJutjjLPIiwejOY6Ax4bg3WIvshLYuJ4lrI3kR8fLbRrzaqKeFFrG1LZDBJGGAEIs1kkBJnezaXXordZnxqzMWqyTV2N1gNk832XBA/9aVbxqNyqbWWY7/bWWJTOZIN8cokvHE2Tj5XoAwZzw1vGiJ2jeevm6XHDOAAI9hDjB/CMy3+HQFg7zcSnMTxd3vM+tWVQLWvT/UjQ3r1svQuKtK000otaJUAlI99Xmx/L3L4/gZdhM5Sr2oSmuFJ4WGKjAXUG6NSfVxk+GSzURixVXzL5xwmuz+7Y65iuGUVbFWgUBQ8ud+1V7HCVv2SPdaEtj9DVzodw6/p7g3uI2tMMjv7n9xXSHtNGzeGEICEQfi7xrDZNYILSvAZ7VOgvtJYPLofXGF4201aRrsnLl1FLbPemIYKOJG2lsNx4JFOueWICDbbC/sliHceAbOi7YDkUMhFINrHIBJ2cbhYVi74P9vUtliqI+Q+CyCK+SKIbUyAQoQJip5RioonkvcGB8Cjz/KghFUlAeoK2PDEOV7BcYyRbHCBHpCov9MTjiT2+BdwlBdevWt333pRscnFIihzUE8cmjLBlHfEF7Vf7h0g7LOzMvQ9ehumSZZpPepgXGrI0UcfYhPHR2Ao5RbiEUpsIjbmlUfwAfccv7NPJe7GuHUOXI19eKQ6Y2xH83qUxjBNT9LMuDZWjMlhrtHh5rwRYQKVJ0/iSM4h8FD87WpgfUcDFYNAJHrWgTrskmhdcnEnIo5zFzcRwUa7eTE2TgMjHh6AYiTp2LVsMC22cbw+EbYhnX9KNzwttIn7wvBJ0OgwLpZI0n9rG5ZQOaASoYKsZlseyWdq1Z0Atm8GWQbM+Nx+WSPuEmGhjDqYq/26vFfWx1z+fSmhSENArm5lfslirNdxUtc8g60NaCIr6YxDVtfBndn7+MmOTK3ojTmXQQBtFop+91Wu/dEptJdHHHEfceOrkB1OAIH4dz1vgmUxafQga0/bhxnuw5WAgTrDXfE6x3FXvCnST/rnNsQBM05bjQ2bdZstWUL/ZH+gvSMYJUhI8SjrkOXWUGThdn0AfNA72gcfRWM9k2Gw4UGEujx9DxAluB5NW55qdkaTupCfF8msCyc4iHBlXINdp2d3BoajkOphYQAFWooJyJCDVHiwgsct0y54zD+7il7uQsZXHReCEGTpjwlGEK6eIxTG4RGoWLjXfySPqq4R5tQn927kevUppyR4/WbTjUakmq6y2f19+GyjaEx7pERV+CfpCXo7PCw/kaxDzBNk779BiOM6aTMfv8xL7c8N1+Ih0OHDREKzIxknxRI4tOLBQwvZFzrtvCGzQcrd2muosrV0g3HR6JPayOtjWd5DVzyr158GTHQ/gLqGd8Lidjodx61bUxEOjdsEqe78El0OP7UnguftglsMyTm80sHl4wkKPGGo+uKRcnsMUJUG6TO4xP2nSBIiQG+l8qRA4KJyCDH5MQ2qRl49hkPz4GKEBnmA+56c87wKizM4rGou1Kn7wYgGXHdnDgcXcZicO2vqCQ6l+WFwbm8j1AJ5KS4Az2H3pNGnOMC4G0SB4ud3dZwbkScsJcZPfaewqatKK4qPLUjPa3L0xqWsRP/E1Us1iXxn1VKHHg+CHF7fECGEzH6i4nyfMU2P7t5+V6zS5hXhZCms9aLpO5LEaabSQBjc4hnISIS/QaGom7bhgfiZ1b8h8T5PczTy6gfvU5Nuq9kx2LAZP+/kWjyZtdbMjVCSStwBPd1To2yKuIvgWhQVwrcBVclLDnnUXcKNAdE173rBpcwF+lxGqTSsUeWw0h5qgFD0zexjnkfmo1D+6DaqTr+PjdocHzozW7MCoij9CoGggYIIW22aIUT0tGX7U46IWGU3bB4YqcDEh2wSm5W3WZsgrxQPcuC3HHu/jpOdIg4uXz2ThhikgmPUc5sAUwQjrpv2joZh3+am0KAW9OILgVouHyxE0uUFDAmjdOvDQMNjS7utLG+2IH6SfkNy7dDXINCNU45CVAlZZmwxQXG74ST+9RwlmF4UC9uElnwUFkI5PeHsmF61C9PRTAqAsWoau3LkdDkop97PDRZkruLypnJmtQ7CPy077c7vCAMHwwyY/QYeBcYCT/0xfB4sBlgnuiLgZyf1KPyek0XSPjX8GUuWWbr3t4bRaP44143x84eICR41RewUbhwp8wZecxiFxNlw+J79eYqFm5OaHUAAgG1HmEUBw8/Yg1CRX6OdiqwSmDzu2zkcGSmkPLtCkulZYzrReY3dyrjmTnkdhZRNyeg1ySPWlzFqNVR/WE1AH+31QmnvGbFqEru+FltU+NqZspOmZaYQuHbd57CWujbNM7Ska1fYZVtLcpYMNP+vUxWrT7cJLHf1NKC3YyM11tr0Q8Sdax5xB4xX0YRPS1Sz32gdo8rou+DX2sLIkiDy4JidGE9iQ1bIvn8IOS38Y6ypXBNf6d6Zl5nclfVvMdAJMxT+mw4ImrglSzVqNJu07/K68meBwc2mmuaYMfAnGVmC/pKLP1diTTzpZpelsZJb6dwKLqWJmINjLVjUffVEewfVK5tTIDvj7ij/yK9Z/Mp+XHzrzjnlVKC7RscjYkft9cKCvG297siMVLHc9lsz5QVNugHfiif0x3AE2EYaMpKqaAXf9R35KnJEtb9XogL/Z55+lBQ0GGD4QryiH8gqgXpjza3FtsGWYk8d7nUvK8pALC1gcUjjTf9wLXVMxoA7W8kWI+Zc0BuiXWc/f1+TIx9LsQaheXQHwAc9xLxQNcFdvSYD7KREaHaj23Z8fkoqWUctAEB7z9CrHby7OtMXUB0SSrDtq1WSJc5UzVXMANa9X2XSZWqaZxCMR+KFkZ6T5jhGRZ7MXXKBVrvehRayIG5K6y3Txk208UxsBPkB+fqyRYDlUHvZLcFwBbl9VSRli0yWoay3UOcqRjrYN+EUix7eTJkqLR7fYcyofYU+RkY3FApa7nGRTXdlYxcuvZqC4RPStgXFRrGutJPX6+8a96xA3+MOzj2H6F6M8ijFYOrCzaD8hkZqDa7NbK58gBYIIXTiJjvvAkFmEyAr7rEBjiVDYDUUvoeJSOSUaTaq6Ub7UM5lCBO+5eKJquqF0YF/IvGN7V6BaLKulGlInJASFpB7bSbkAIqRw9mw6rRHQgIZbRFieOZlGyDHq0mrsFXV/CuIk/8lczM6zUXsoe/J2OuaCR6AdKQlne/nswEFf4GaZfjZfKuKNdqZpSd+PSSprJRaBxpgDEu+a7GkEADBdoxPlPwSTwhfTivVBMT99mOGDhquD0pFORTjJPtOkwYBZUNw7wRWwcs/oL/7Tlk5YE7KI+8wLZflGlGUoHp1ohk7KmzGeyWcxexKQKA++gmlqVU3mhyM2CRqRlknGrWDdvdgKIIGF6y0qzQgUVsc55ealPMWjpaX+M+/MwSR7uCielDs83fEYVcOq+ICWNy+ZenazuWwctqrxK6f6fpI+ue5pDlsYe+WwvdgnFB1VraooSWXWHH52pRiREY7xPxEwd6LVXlO1veupcJMZLhWPahEyWqm/kBfQU/DjFtFCf+6c0EKh+dSzsdgKZP5iqpva80RASEfq8vVSkd1tjS1yRyEeJh1tfIxfvIRVWXrq/WihaTYEctsjaQFhU4qD9BoGg0LRQdl6qDfYG1zsj+ox2b2Mmqhr2fAp76npSz9b6ciC3DUhXwh2B1NP4gT22qCqeoDdzrje7pvmJy7NLNO7ZyB5nWGdRfOxcenq2q/6Z+Uee42PXNQCL5PcDjwAm0jpzQDaK+11684aY7IMZ7lQ6j+Y0xKx68bjLHFE7g9+L6mCUn+U+NflM++aVsbZ85tfjJT5OfhyDjgSz9MP7eAmpgd5fuJCKdN72bsUaXrg9e75vP4wXp3pXnZIdHohn2MmlZRpDpufavARpKVG+/3VGY2Dk/DBMHf5hrQwO+MKb/G1rlJ/NOOD2sKGtVJR1rIuE+9asAlB9s+N7Bkto52Rdr/Wco2lgI+T+XdcMIO6WcqnehLF7hPBi33dgDuaa4KpLOtCj/GJES4hD2/kOusxdeZHMaQDoZ3Vj+0VlH2Kh8KiqEUgfQ0NGezFXRE2C4DOntAuS/NDrohLJ8f2XAhY2RhHsq1P97NrlXLsnM55akqoLDlAn9uR5HQYoeOfLwfRK5xoU4mAr8AllDnscTwDWqIvU8o0LVru9+ZTKo71XmwItRRsAhUgEQDFUtRNnqHT65Jn/5Vue/E+C/goA/YR4MejSr8ISRGkpciC/KfNZs5UL2koZrnqXXjRxkDt5OhZbEomwd7ZLXd7eINs90bWQGpC2FbK4bzAvfMalcNBgdZDY8sKhBI9oatp+cyfxrKlpjvatHQ0o6Rss/XDak1ffpu0hdX+tUzHszw/VBR2URLrWoL+uD3iAU43uxks7O+aKVyS5kdjhczu7R6MhiFrEvOqBQEBt6qn2+SvpxreKZtec/fhpoYJ2pehGO4ufP2/YLRq9yw6YbTRBox8yGqGLsIMi1LsIadJS1B6laO31VTfHdtrb2BTNz2wTnekzD3rTdkDfsbxx6rU9enOb0Br78ZZNgXaZjhU9EDBrzjXj4peg9odWL+fZ9d4/BvJvy4RTTdtE6zLUVVOLrK1p6V3p3v+sq7olWMy2ws/nfGCf7X2ExmLPt3yL6mwy80rJOlkGwqDE2v8jNx2Spn9+Gd3p6Sx/Aja9HZGv3rY+hj9ptPCtKQ6exsIWWOX55cXSLLaFuouP5Q31aS36r3OSDtf8RKs+GHkB54VbhfCVz3Vt+utdZmV0KmnEEdOScovrbTwvSIR9qFs5/ynGgL5q1ufrvFUeCGNq1efWrT61CGg/lzJ/lOH9eYJ8W9PC0xaOi9fzZuzUjEtNTuMUnZKp7qlrAkzPdvOO6zmzbscMPUo4zNM9JrVBBds/LbpRx7nEZ4X6+bG//9DN831VASIw7N09+3dsuq4V00w4cX9mE8GSuUh7uIxPFVcY8LETz+c2ZfKjzX2YWjVMjU2cqKC6UccWXtqPFZTRVXmhANYsaVpqecn9utWtCTVUQIaUhwK69o2v3Eipa5sa/e0QVTCWO8r56aR6ztTGhe3cvqC6z52wb6eZrZ7ux22R9OGv91AKYtrjDRJxDXt+nZ1BEHhg867fwBtesyUWQZk1R5I0e/3DPGbWSnc5zlQYO9NN1YTe3OJvRIWaZS1wXQBPnlhZKxlWucjiQM3SrXV6nzl+9GnGaZbjDDkxIEclVCuakaaO5BVKK8BgTxvjufe8EZ5XmBkYxKHwvSeCAkaTD/7m8SP1s/3ZuDlxydKFwl+RNomkDxD80NJ09ViZncKfS3rpnnWEVH0HVwnRSlXlXf9JtyzxfY64vtOVwpz9PtgqQ/1bksvwHalA7c/BoboB5QixE+dL0E6TkkUQOd37EuYxxPsmA0ARIVFkVYn7dOT1Poamhp0LZNq4e9Rq9fvn/b6nOzT9nzkjIm9lfrF8RkBgg7oXBaWwM9G3O7MxsFx/bsGtWcnRpOOUO5/wq1aKZQqmjQHEhhgsnk+izYqj5S34iNkZw+5FSu7LpD/fmdDSM+fshoVlxBOVIe9c6LkwVWdIuPFJ7iZ9gIRTKFQEDee6ssopQiUvcKmmGibs3IK9jqeBv8xH7tNMCoF66QPvUHMISHulSGD9tdRkvZ1lR40k8ryBBjHQkSoYDRkueB6iPVkZfDidEatAr8teZ6+qX1Z8dHFDeJe0LrBNbeuMiHcWaDkX8N78BH0iCD/3zzkamVgXEreJYzj0s0cWNSeORhF8I3UQrq5WSNqoCVdv6tedetTKlx8ncLKTb1Rmn5Yowy2ptIczDvCYzLvcFS3Sn/3gIel/ieaFgmEUVh/QTbiGoVegv28p4Em57LoXyJ6KA7YOTJAu8pShtsvzvyWorwT3K9kmNi+J8CWDmv5727g6o1Z5CpG2bHoqaHQQW34Vf9GMSYr4e5o0joKZqLwSecok7kADETsTvejgSzsOb6lm3omfZcm/Pj9COBOlPv8pSW/uXi6MNYVm1PisJpin9uqBAft5R3O3sKf3Ezxxu00z6cDiJAkwZgAw2QvU/ulu6DfCwuLHPeihh3aVnFIKoQHnlEwTNCnEyHQxMCt81+pWGZXcbN/zw6O6hqfkx4O+p/46BNfeEz3lhOmkBe6unR+1j7YUlAhmRD+afZTHvkhW1GBm6L/UxSeqn+Fnqv3J/HT2Q3S5h+3pj7lN2dM/o/h/ehEqXYqrfBkEvbCkRyX/5BUugLEVURDBzwSKV3z88DSGqkGxojQA/XTjO/1nSiNO/WKLi+N+/nEfzPdV1+qZTIsKgmZKKeJSXoHeChB5snL1l3lWVGrWTfwTkBWSM0DTX9NhJL1WpZ9sBGZpaPmWiYl0kHNgVPjOzT9VKVBdQu5LXkKvyOCbZQyuPlYzGWw4K+J055RD827eIhV/NfrmZujfh74WtcPv+r/x2Szff9r+/qsOnMv0jq7FewmybKDKl+D1eLhzSDqdg7c9yAZfh1Rt42nMJXWHWemrTY/IO7rRkpZ+7k/r7dDQEiuUz16TQBK2WMfz+TGlNcz/EOUqzdhJWGc9udcoxPGSq5KssjXfvOzElfvm9ujhajuP52gK/ZKu3+c7k1Fxs6UNm9/K9Jbkf7rIj3zj+NOJNp+VQV5GMdGsqWkUQu8HMXdrgmWa7oadg28yffqVWqZOk+dUUPU+iGztc/1XmSdEmtTo5GWb+Raw8ultbs5FomCPjfDUzZk0F5b3mbeJAUCBgFd61WumLDiTQGf2bt0x1SbjMmIMEkbLbdCslPbUsvbnu38DnGyx5d3DVcenrMtuTyR9K8x0FXWO5Y9LfaTDcvtKDX4x1mttpeMHvIPlDS6uxt2x9BuqB9wxNAJJ6uS+opH5S+XZNhkNfnPVOT8kbVKvSvrrkmYwjqOzqqjjAJSy2WbubQYBBUnexXg3RTswR6PjdwfODx8hF8xGqDxY6zDPFS/TYW5gf2LfRomIrxZGOkF37AcTjiqpxcTS9H49vRRemvxEdRiOsjWkJq3pAdwYZ57HSkIjkBh78YFP0M9JrgpGbkcXiqHplEsoZZIO0U4hibQLqaHKL5nWcTNv5jKno4omuWkEkGA00SkXBG+NuDEj8vTTzdicfmwtvbwUEUgKEJ8LKg4CTYtJJUwF7MyvBrdKiNqNOyp23frQ6Lvihp23f+L/SpzFit05eEB/j2BXX43qRh5n4bdhGG5onv8mD3S6IU0kR/o4UbrBlvoSmIqmirvY69HBQ3mlqGt3O//ImEQsa5LroU6Ym7bte6T4DD0gZT8kJnCMf1Nx7x+1bWuNCZwWt9EDJkvE1/XitpYf3G9x3YNmfNA0Q8ApnmsiSliAZ14ugPKfA65PvwxqeJQznAgzoYzGjLDh4IXZ8B7v8uPaBAFuIHWFGxIj4cYD18oHqYI9AHch+E95q5RrTb+Lwxae+yVwgJq7UDqNVEL0OMr85jtB5ynl8jC/FFUUQt2FSqnkh1Oc7erado9pJEG+IB9+bvu68aSpcBsP2U24vOhMfBl8OLxIBT11yyOTZPj85fIzK4ujWM1vk1Fb0X6nyHSgLo0LpfFwHfbIi3E3oHU1wTxiRbmckZ7L9f+p5LM/AQeHuoeuGigRB4S+SeHV7UemLpmhDrv36tdVwuSMflC0sGzWEfu2AvieeIRfLq4ZkL6Z3kZF6f+v1GnWmDeZGUuKSaXI1G3Hf4dpHF9rFHFFD+j6p53OG8kyx4x38Bq5RtgXhS8gfbDN80x/w17xb1p0K/fsPiakjfwv9L0lul/iWm8slQ7cpkRObW+Edmevk1hADwIqYeN6xtf4/2o1L+gNYirWY9txPOjlO3PvFBE3cMtG9fT3Ivv+2bM5hO7qG0MBeZcYtCBcGtfGm+kkpf8l3tsd/UmT75EZuG27bE32ApV37LoLheiKbeG+PwYPBSutzcLpRNoLDAobgiI8wi7+nNsyJ5pjdr4U5PTOJ3A8H/BR0wtlG1oLE7i5EulgySUY3leHqVyasGsx4+2cEVht32Gomm1S3ruUWbgOJEo8eiEtVnkQXA8mbdu0GbgCl6CkvMa9oQBnwfzZtGUZQEb4VtfnwTHY12P9TcFeGPqiu0/C/pRLhiZnqea1aP2ir6ND4n5EfpCvq4bHyFsQhT8tMS3+GjAOIGTzlnPgfGzNYcHyaggN28QRwUUIJU+YdAo8m2CgC+BUv/ISMS+IWL34ND6K6+B0uvqDVJuQ/uT8isTkfOiUJRvEEN8Q3ltktOJvISaNHuJ1pSXN692SHeti02DfQxqOneU95ZgkijfIRb0NLgVY5Lq+lGRHkguLCOs8N6yGKEZ2t3Qdvz1qrHeM5mSgfgn1QH05o8l3RN9tHwmBx9C6s6MrSrJY+7BwQLBVg2iBIC3pu+qWe/akULK0+HNBq1Bx8xX4RLyq+R9TZq+yq2v13RTqwInEU9KsJ9sOyFVFrkcG8APgTtgp7EJKQhoujiT4nfRQ1zHSS3q5/6gaRUJSxE9T2A0OJp6NNP0QAiUZprwGZmvoV5PLQvZJFgCdUiYRweOBLv5glqoUWuvJXh7w1AevMvJMHrH3ircrYgoxAkWA4OBuenPYMMEB6E0L1oJPWudnQ1bLYl11VfQFqqRMrGdzCCYP37BTg9/f0WDSI8czzDv6L/xWkzEu3tjhotxdpX3B5siT0mlnZuCnbIReGov7RjK8UxeXv/GBI9eGkDDxghcS0AiIAJ3UjVafNuY68n7OuuEaT1Vf7Ndxm4MJxFSkmFhXDiTlbel/s+4epRNOkgdR/0/iGcd1FtmEARVE1UYOAOlb2G1WziS7Na8N1sHxUaeFYt6PtnhjMycCt1EjrkPQ0tMwNZxEl+7sj40TuB62m9Sp87/0VDumfzixPbwQ5FJgmzNZE4dRZTUScnse9h95c24ngp3RdI+++nyrvsaE1rnML2E3YMmT45cRi+PE4xORS2KUq5pvqBNiX+9Qcq/lUspA0dD4tLRU+tJ3FzFLKThwlQ/wtkQVPsaIgPiUv+G4oBPwd4lPXUr4gavvV5X8mKEmtABzuuH7CmLy9vL5bp7g7NGnmaDsa48AR2v/HdcrpLkj1zQLe6NNM9k870qg/84exnpTk9wnOC6K6tk9HuD96891zg73xx1cTz97Zz0P5Npkyki7tm4briWtuG1GicHGbNmNfHP+F/t85Z+S7+l39Jv6bf0W/ot/ZZ+S7+l39Jv6bf0W/ot/ZZ+S7+l39Jv6bf0W/q/mV5KK5t6G2PRyPgLFVM8aNplG0k59u2ikvgz0ysCRyQLFq5+tTpwfm9gbOzPr9YRllR88PGpFb+tOEy9KjI1xPXVux//NuTRmWjh9Oce0Iab+qr2pwCaqCuR6ZuZZF2aDAcWA660II/ccJJ9dAXa2B3TYxv/kGjJ5eEn9e+7q6de7pqg/UqzmCt7rKorG/tNw7/wZTLSM/ogSUPwJ+yqPwMXGdiol2qAuerzU4J6oadi6psRv9hooR5kDtwuRy30lxRy4b2XptsxHjz95shESmWB/CYf0C/11KaePFnXVK+NdbW9F2hylqb5DDrb5ZiD3dRjHT9PPIG49mwWWj85Qtwvk4MJK90WLdp/rT48bvAMmd8qtC2YATnSJqJ/3KjW0Cx322m6/Sn6Cyvju2e+u3r+VTu2TFv5wC92AU75vUShX67lYv88a7eCc+cg8shoPRImAiGQODMvS2eLH6MHeGekx/+mCaXsNpE1Oesgn8jQdjSFO0F2761LYJRqh7b9Jogw9t3+XD0462D1/+b0LaYdicnpbxYwvRj5zwY/ASwqsbXfOBYNtz4nh/AYcMt9ctagaVDvpm/YkwG3DMf4Rf6iGTUQNASe3uTCm8UznCXnjpxW3cNdHgR+UYm/7NdVq816F32Q9VYRBgzMS+SgAwBqMesjWoCHfqmPeH6XPA0G4iAQT0/FJKUsiFVvIBxb5F5vl6YWSpj+oIJkLUrr5+de1JLURZGm8g1zopLNlwRE4oMg8tr9hqeHNKa58FFDMABEzOR8iEFZUdGI3T0FbVFA9WH4LrrlVpFUQHxq4SM0gZ+Hj0OXg1o8WT7WAwv1HfcZR44HUXcm6/IT7iOY0mvD5ZK0bX+HwFJeAXPT3XPR/l1nSjNjEIZvo7BNaXzXA5erPtl5a+MGFx4WISzhWsKsRuPp/SZCgFMhYkhRlDvMjup1z5QwitljwdsABC41fBDfX4vnacV7KZUapbIPpzkAm62uLM3kUa/0D4Wi5zv9yW8uOeNkXZQ9NFz+5XgipMh9NratBJxjKi/BGU1BJiIl4KsoM+opO+8PJmNpAODKowr0nxZ0QRfQ3Okp9LH9uvx+3dQrtJJZkVqD0at5u/sQtWIg5Uug6nDlKEm9BvLkekSMEEcppmOBQ12xeS+32Srq5xf+Y/W5+Je3Y4Q/bGmU1sandDxcVzVwFv1VfmzVp6wIKY3YJWDjXkitkT0zBdPQ1kaRfRtC4y5toVUmtlyWTCAI90XkpypxzWRnu6ftRz/zY8IlwGPUDik1W4IJOUQGqjIrr5IcBZAjHbr53uSpiFR7iHsi9UZlD1djQgVGpP/SaB7yVDpsnWPb7cZw+AIkdirX5q0rAzqR+6gAfxTE7eSUBPuiGUSyaupjMMpePhKW0di2AceYyzSxN4BAromrAFZS74qciI4geLYxQ+2DEo/KxfHc/J1gmp8PSSwXbzmBxDLBhq8eTQfzUk/F35h7vk4x+0tFna4HpZuPW37XdJBWqr3HKG6LjBN4HbZHRgUhprqaB2PcSBMvoGy8I29lm+85V4ek5FSKhBs/92sbSKbHTClp+HZFJK7GnfA15PYeAqVMYxvdnP1UJA5qkWcdNXO8PJTJgqOfFogqYHztRMOY8itEwUXci/5a0SBP1DUOhpZkIAdtmlYzewjwCtUhKLTcvsHtpFRwMoqH3s8ZuyAXPxhuZcCpf6QG3+Vul1q0s+phH2Mf8vULOMKMZZePIw4Szj7zlp3OPDTM3qL2dDdl4R6pV1dsiBhfVVIGepVo3v1VVb6kZymUz3shjlwVlkIwJ/O9zoK8r2i9ilHj6DWM08DiQdYKq+Lp0hmQwjFEHBX90ccMZhc1ZCspcg7DoXPBSupe3E5YABWV12UIiXIqzpPi1+EqlyEzhEc/VQcV3/fvHBOI9PvM+eo5U9aRspCkngp4L2xBLQbeoYFLJrjaQFxeAlwxJmCmAiYRK3cNqPyJYPWI58s+XTSyKT5a+M4GV++shNZ1TmU4pCR4QxMDOqbFuGESa/ZD6fzd5Ruvma/0LRR0GiLeK6SGHRroakK64CzB9UOM0g/pygXzaRlm7lnNDrD54DD7xYJooXlvcCpy82BOheZ0VxRwUdOXVphKcyNXZ3cls+4y5wto6/P/efjRhY8hwddC56WJcEsTXsJdsr5wQzbeneEPMPFV3rTjcVy4ES+4n7ZMXE4BQlE1nn06R1HEY+q3wJTxFFIxGov9FxXeaNdxiTidYprPW0TImTeWzMs9I9cMSf8hFR9t/Cre7P75Kaf45LqEBdGXMMeSKPEh87s7N7WM3cPzH/HVUY65GgQVDXjFOR5h0sgJkTWleAnu13vZuwBrwrdQ6IQ1c8kHGjZonWjViHdzajqeXgDj+tV4GaEyAj5x+lezi1KCuK9bmyCffcPQmaq7GAuk0uBhixoZltCpiGwhexeRf6DpV7Y+o7+EQAoTsXUw4PLBRyahJjUwbqiignnhACeVsDg5nzTXDwtiismQD0L+xVfuGVnqOdqktYQ9UkU2bOFagosPmU+p2L7IAqY9VIDl85H0D4yEm2k6Qu4ZgeldKZB1pj7z25N1oqkyQj9wQYkhncLvBOn+30Wh5ZldqkDJwjyLqncn0JUe4CO4e9Wp7CPIwb7sghqY6adkh0feiqJ5mO2ccOphI61cevTrFaQv1zil7sLleZxGk6oYxxTIf6CVxOCHBmtVUg6811tGyncUkM3UPUHIBtw6D7IQWH5CfD+aTuwJtA52NzSWdezrA0Xcq79XIEdN4/cmcKZ3ZS3mbzPN3+JyEg69IVPW18yAWL/3IcGqUE9FNul7fV9qZ7HJzbZQ31yaafo0SztxEXpdHigx9MkVH9bu49TYFnDka9trK1fEURuBJ3R4ryQ2bxgD5avFw81kvJj1UUov4yuOxZBVqjOslr02b+cOG/GqdcJU8xcHc4h/EWKNhl4koZPROj+9PaEgFnRb4Ye/JlRJztbuNJMjZzWN0RMzChtgP8snvtH0cfJhAymKnedxvJD8Hwxx6iUy3pbu3/yyNDPcwV98raqkrDCyACQ+1ezRhUh0+vF6hXpn3+i13vpXtZjwm43kyQdYNUnfJh40DwXxzrOXNThsCCBEDnlRjI0GQLixy8nyzhO7HzVHtQAlvJ5QewrElDCeUO0z8/zGDBrNnuLltkamrbDmK0dCiPY72E9L02Ju7GRe8EEG1Tulbrae5HJoY64VhLNq2ZUUPa46BS4zA2oz6dQj2h5Sf+ayrqbDurxnHp7JkZeuu19q3PJHrn436QgFof0gA98hsRcj8OoI49PTfsP3Y+ARhIFRVC6J0vQxdToGwIPDp7X7zNZVhdwbCruoKSWMfxRoWvMjpqJdFXh5BalLPvshPsKWtCLMw27hVs/kFaSaj1OwD9y/Dvw+rfKDRKPzmYVI5GOS0+mWY7soCbV4uGBUv+wVnt2RXCkuz2yAmaBDL8EdwYMynV5jv4c5kqYzt9efe1XwhsuNSgYSvgBTFL6IKmryR830DSJERhsbe/eY3k2cxyhSeBFBr2NM+wQ91CyfLcxvY476tYVPAbrFrVB4X7VjaraOFi7hNWKKmCNORG5zml26ttRhobrYlcHs1C8LD7xeopCQcdKx7D/g9DUZqIwtJXBGlD3Rmj4XjGH1dJ5LnjE7WmjIKsOmFbSL8T/8KSOdbKSLeVWmrbzJq7zDul9Y3JeqYrT5+0Nepp/p3EPqjaZH3TW0+/iZnxVt/Ek+uyPVHLnx1z4eDB7Q1n3Bvi/xenn/ginMLvQa5sYaLDA1X6yMEygdQSS3ZjKCFfbifIxQ2m+IkIDi7XaILr5yNef8uvyT7rPRQnds9Lb2oZWNIaYHSMuDkdueA981HNDld8nR5wDywprjCyfKeF/A7NxOTAH1sKUj/Zz7+xBYS2/sFVFA3GB//e8R7VwUsAQkbEpvNyv8kKaCDEPBhFzxAwAnm1XuajxwqL90/PPelYRIKp/3HkD3KcEu+BYfYX0nz3yqIsr99/uX+bot6VDhIU+W/16T/h4ZDqiX9durI0wqph5lmqVRyND6bLT+G3nz5v6hM435ij/u3zBdSk4Fss/fIE4BcQ3i2Lysq38g/uRCoUer/mfkY6cyyS/OtufOGwH3Ed9DiQSyrWqnJpCqCYYcKS3NJEYLK3f94fozotfsH8xOI0/+esLXdKXXk+YAgbp692LrOLf+KAU8lpsy1QaPMunRTBPRm3iLNX6496b88kdUPjGDx1BQ7KahUMpG/4KZemWI6ceQqRfK/WYK8Xk+pIM9u2STv4yw7XbQfYj8kcBH/10eSbMcel5qv8Gif0Ml0qqhMdp//SCDrX88Ig/E7YJAnuiWv6F0vIf3dtJquWXZIG1L5xPDcC1tkDDGDtYt7VgMgTzfPUBTzx5of8Y6bxSoCZIXpBsZGlzDYatRebn220VfamRF9p4rb7sVID5zLi1S+7nKKrUWNdnWvnZIfgwOdHFpn0AgByfa1Q7wc9aBVaZDZxZ2Hcwntwqdd5q1dF64++JF3ids0VvPxAgfIZ/8StpqWfgxIlSgv0ypydfeJdCttebm5+zBz96FQFi9xSir5wNe1PAk8YknTWZawhj3NVsmLm23mDTDPmijUDL9vb/PFl7BamTfGjI64stihNefzUL10xomohbJC4c5xu6MSMLwhULUpoRA04wwCOT2mPaWGKlUtVcXByxp9N90SWrWiysHs60kx+ssn+l3kCEQAuLfv704tb3t8FvjDPFYMv1fdJDnn/0ff77xSE+Pldwe2rl13tnnc6eOrP5ywxcNn+/+5n8BUEsDBBQAAgAIAEtqRVNJvRZhTQAAAGsAAAAbAAAAdW5pdmVyc2FsL3VuaXZlcnNhbC5wbmcueG1ss7GvyM1RKEstKs7Mz7NVMtQzULK34+WyKShKLctMLVeoAIoZ6RlAgJJCpa2SCRK3PDOlJAOowsDQEiGYkZqZnlFiq2RuZgIX1AeaCQBQSwMEFAACAAgAzVFSVPaxDkKjBQAApRUAACAAAAB2aWRlb2xlY3R1cmUvY29tbW9uX21lc3NhZ2VzLmxuZ61Y32+jOBB+X2n/Bwup0p20193TvexDm4oQp0UlmAOTtPeCXHBSawHn+JE299ff2ECa3O0KyFaqomI034y/+WY85urmNUvRjhelkPm18fvlFwPxPJaJyDfXRkjnv301UFmxPGGpzPm1kUsD3Uw+frhKWb6p2YbD/x8/IHSV8bKEx3Kint6ekUiuDW8amZaFg8CeOjgyfduMHHOKnWhqWvcRJdEU39quMbmVqIK/Z46e+EbkOQSB5FovlKlI+NXnFnWcE0IpWUSe6WLHmExlVckMTVlxHpprLu1bk9rEjaYhALuBMXHZTmxYBRSipxrg8/I87ABTaru3gGjGMRiIJ5GKao8CXlXAxbmojj3DxiQ4n0FKvI4+KrdjuQtnNgHafL9hTUPCDutESJSzotDEjQD0HPMR+1FgYQBV0IRGQeh5xKd4BhEqtYisTpuEiBLlskJlvd3KouIJErkWFDthOJOjuAnubTcC93p/7bLt2PQxWhDFNa2LHIHzd3PiEn9hOifo6/U7wHs+DrBLgU7vjlBiTLyClzyveIG2z7KSY/CUzCI3IvPIIqFLW8Whiz9DHOjMu+Fiiv0LVdIXlFDYT/cquBjhaAl+viOoJTg7T1ArEwhYmP59w4nlY1iYRSub3hkTq+BMyeZFVM9IBNtCNSW+Y2nd6KvtnX3uuk5nel7bN7q4pyz+1mdtkQXU32PkkFsSBaAEsLNktmX5HjlyI9Evf3z98vr1y6/9QC71idNUc+TiB0iT+h1nB6pZglTgt9cu9H3QVysOO9DFqnbjYF2sj7JGz2zHVd/fCf6iSxP0J4q25asXsYSFvO4V94wsTMgfSJr6tqW0ARqURbH/1FR8XT3LAtyVKBEle0ohq8qnSqh6v22k36RVqi4BvSORGRP5Zb/rlesQc6bzuwBhmbeqUA+bAqQTeK2mnVLsJ3DxkqeSJWhdcAAkAWLbbSritn+1kvNStu+Loq1kMwhWxAd2sS5khrasLF9kkZywfBxPH7DtWgQSadEjcNVnD8CwPwFjQ1HwuOoHgyhNnZ9WFyvbBQIjquWoJJHVZQVpz7Ypr7iOVqitsLg5Y/lagj5SDseuzh1412LpTZNjhq51F03pofocVufx80A7ENd383uczbrkJznrjalFgzHlAaoDypGMsSD3xoTcj7F4xDBfwE+fzdGgA3XbFVVXtDFTNZLu2zNIqWknZF3CiqIESktnpBznJcBwIrjUNp0ftIYGtDvDN2LHIYwi4UUvzSSkju3iiNrUgdS1j31W0OMsPIOZDI4q+69obtqOPhn+q1e211MGS3Ysj9X4GjMlhD28S0Si36la0VH/XYt/EKva/nbRtkZ3hh8uLkfGc9JNf1BGrKp4tq36XCua2/DPiUL1hR+GMGTr5/k/DIHvkpmjsfGn83Myno7JUW8QP8nU8Gy9dyTtpInhlIb6xnCwpsOtXAJO56o/SvQ2pNr5Wg7HaGv/sDDccoWngU3BdsWfSlH1jiK6LgYfbroszj/VIEoS+jDOnpAEHMm6iHW37CfpDaMl6bAwwLIbt07OmRbn6G4MG0pFBuwlAzDDBe74b46HEx5Xsk4TXcSp+KaPCNhunfH/D3LrAm77ajVlZSfi5oS6+ZkoWpIap96IUepQh4PVcVSG52skCKc65gDuZ3M4/tbrPgtqw97fZZZmTWPLZAZLvZFSQhxqe5FlqTkNvNZPlajS/lHiYHhnuqBBdVeCWxIM0t+UPngioM9qZtWtKYVb01DAeeg4AdwKsdtENK/TtIxhWM/PQAD6GxT8CgGtD1CDru8dnrqytQLSWC5/rYZ9IusQunFIm5O6SkU+2NYzw6C19NRhOtjOMR9bswGXmYPVoQk3pl3vH2G/PObKayfVcXy99UcN4nfNdaj9kjiql2jjpUyha5xaHp5K/UH16vPR99V/AVBLAwQUAAIACADNUVJUFR5gG6MAAAB/AQAAMQAAAHZpZGVvbGVjdHVyZS9wbGF5YmFja19hbmRfbmF2aWdhdGlvbl9zZXR0aW5ncy54bWx1kEEKgzAQRfeewhsIXYdA16VFqBcYcZRAkgmZUfD2TURtadNl3vs/w4xiFDF+Yl3VtYJZ6CkQRUucUTXvd7YMC169cSCGfMKCvOdKJjcsUWgjMnrZlB7Bcsr/8GN4a2E9P+IjXjDlQmcc6kupsJlc8rCYaWPdGlCPEdOAL5hz6KG3eMO1J4jD4wzsG//VuZs2mx3eaUAdIrkgqvlAVbrXcfQXUEsDBBQAAgAIAM1RUlSniu42DAUAAOUZAAAqAAAAdmlkZW9sZWN0dXJlL2ZsYXNoX3B1Ymxpc2hpbmdfc2V0dGluZ3MueG1s7Vlfb+I4EH/vp7By2sct9O+1FVCxNGijpcCRtN0+VSYx4KtjZ22Hln26T3Mf7D7JjRMIUAo11ba3p7tKqIo9v5/H45nxTFI5f4wZGhOpqOBVZ2+37CDCQxFRPqw6V0Hz44mDlMY8wkxwUnW4cNB5baeSpH1G1cgnWoOoQkDD1Vmiq85I6+SsVHp4eNilKpFmVrBUA7/aDUVcSiRRhGsiSwnDE/inJwlRzpTBggB+seBTWG1nB6FKznQpopQRRKOqc00jIlok1KkkTYbVyCnlkn0c3g+lSHnUEExIJIf9qvPLQfY3k8nZLmhMuDGLqsGgGdZnOIqoUQQzn34naETocAQag9EeaKRHVeegXDYsIF1aZcm4891jw9IQYAaup/Qx0TjCGueP+XqSDIiE8yCqpmVKgHRpbEFSk0ddDORD0YTjmIYBzCBjrKpzEdz13Kbbc9sN9+6q18pVtUYEXtByrTB+y7vYRr7bc323Hbi9u09eZ0vEa1ZxL+tea0vMjfvJ94JtV2rXL7eFdD932lth6oHXaW9hh0bnsltv3261o8+3XbfX8tpf7oJOpxV43Tkq88oF/6uUll25Ai4vUrnosHqUxn2OKYP88cRrFdGQgRiWQxKIJoXoGmCmiIN+T8jwtxQzqieQqCDO0D0hSV0lEOU9E09Vx8SIM6fLCUExCLIiVk/3i2Dd2z9d2nspX36+r2fVrBQJrDsSWryz+nvlo0L/08PN6q9RtAIJNMF80hLDd9f+6HieKk/Km9V/Ts3K2CT2NpYyy6Cr6r9ovv3D+fkfHB9vVmHNahWsNQ5HkNn1LDEvjsykqLE9DjUdw6VBnug6SBnz0yQRUs9z++JgocQamspA8KXgMc+oL1hUnBqJ+yRq45hML0SWX4j+PeVNEN5z0AAincGRdhLCkY853MNUwzGHBYdK+0pTnd2/zal0XVLM0BWnUCgQdOmvHHs4wlIthXZxRObqC2tduBxzc+fPa+VwqoiNYNtkK8Vgl1a0koypSJU94hpKkNhKspNqRrmVaG+WGC11zqPZRtiNIWvZCN6QvqLazsQCFTogjw+EDagJHq1CSQi3UvuRajQoICgWdqdzI1IWoYlIEaP3BGmBQFE4L6RHBC2WXGggRZyNQlE4dRg0puSBROc2C93CEnEKSJOcGNH5Ct9S+h31yUBI4CV4DCUrjNOpe+2+nrgIfdD8B/EnWKm50nhmgw95yea1L9yvH4wBcTTGUGRuRw5ZkMSJfhN+PEFc6BkOzBGa3JAdekSjbM5mb9YLjvA48yTjHRkp+BCFA8g5YSKEFEp5SmwJQ8yR4GyCcAghr4xfZkkIRnIPzKnVqxXM4eA02dOQjiGChIyItNpzeW//4PDo+NeT07Pd0l9//PlxI2haJEIeN8vlVWJjY7NgjXzSmLyAW9NqvIBa23BY416/4krzYY18pmC3xj5tRKyBK+2IHXJNU/ICeENr8gJyQ4Oygm0KGZtUFS3gPbPZeiPwrr3g9i5wvwbLBFk0rNY1lZIpu56vwrKK+CcuwjpXARjMtapUXL9z1Wu4vlWlMvMdq0xmx9nuWNVeXyzLLlMbdBfqAisV4OId5lUEXL2MxlA3Re+WWd8hkt8pLH5Ec5KH1tuExauO69+TUv6rpvvpe+I3Mp7vXnqfOq2L/4P3HzRi/lS8IF16I1q8qFv+KGBmYsppjJlvCvviS0Lt6LBcKT0/tbMDbMufZmo7fwNQSwMEFAACAAgAzVFSVI92Vf5vAgAAhwgAACQAAAB2aWRlb2xlY3R1cmUvZmxhc2hfc2tpbl9zZXR0aW5ncy54bWydVtuO2jAQfe9XoO0H0CUQhJQiJVxEVXZBCz9gyBAsHDuyJ7T8fW3nBiRZ2CYveOacuZyxHTx1onz8rdPx9oIJuQFEyiNlLIWtQ8OfLyFVZMcgDFJEwV/G3we+6wx9r2shNfhRnEGW2Pl8Mhv0W7GXBCSj/GSQbhD0e21ILmRMWBl26kzd6agNbCrYMBrCkiqcMYiBoyb1Rq4ftGZISARBpGGOfVphjFx2ZG8qnk390ev0M6AWwkR8/WHeVqBI0mRNOLAs/dDx23WowAsgoZ6XUc43bxtDAYM9Qrj6H1EK8teJGr8jcm3KXZh5/EKIA61bJEXKQ7OLegPXfYpvqFv4i+92DzxuuIFqmre70TxfIW5yAcxgXMd3niIXpFrPn+9xZURWb0SeQKqH1aKu7qEWeEzjHSeUPbGzkcagzyLcVNx3+n77+UUhGNLkhvEgScbYZsXPhuZtxyaB0AdeayhvU4ycef9amPzn9RXmIUUG9qTc3Wxnqqi+z8YoU/C6xSrzqaP4sxSRyJ3l0uZojqgL5igFa0pFUhQLPdQ8XLmskq1StJrbi+0q6629wk8muelAmMqxpa2CrSUofUyLi/gq8L2n4nyAEqncg6px7j0VZ54ypvYSgNdINVc+p2axrIq6ruaBhSCsY8WXcMBycnfmMkFTHE/VR7NBIvFqNtk6746cwec0JkgF1w4EVTTX4Mk4TIgk19c6iyHV7FUJa/2VKIOpgtDgaaNs9akd95oo1pPRODnTyFq3+os7PuipeN07Y4YEbr71v+GyE0SG7yUk773VnbF1j2kMb0Jv8USKOEGve2Wy86nGoH+bPyD/AFBLAwQUAAIACADNUVJUfJ+ECgIFAABdGQAAKQAAAHZpZGVvbGVjdHVyZS9odG1sX3B1Ymxpc2hpbmdfc2V0dGluZ3MueG1s7VndbuI4FL7vU1hZzeUU+rttBVSUBk00/C2k7fSqMokBbx07Yzu0zNU+zT7YPskeJxCgFGq6W0YrbaWqinO+z8fH53w+TkuXzxFDYyIVFbzsHOwXHUR4IELKh2Xnxq9/PnOQ0piHmAlOyg4XDrqs7JXipM+oGvWI1mCqENBwdRHrsjPSOr4oFJ6envapiqV5K1iigV/tByIqxJIowjWRhZjhCfzRk5goZ8pgQQC/keBTWGVvD6FSxtQUYcIIomHZuaUhEQ0S6ESSLzpiTiEz7OPgcShFwsOaYEIiOeyXnV+O0p+ZTUZ2TSPCTVRUBQbNsL7AYUiNH5j16A+CRoQOR+AwxOyJhnpUdo6KRcMC1oVVlpQ7Wzw2LDUBUeB6Sh8RjUOscfaYzSfJgEjYDqIqWiYESJfGFiw1edb5QDYUTjiOaODDG2RiVXau/YeuW3e7bqvmPtx0G5mr1gjf8xuuFabX8K63se903Z7b8t3uw5XX3hLxnlncZtVrbIm5c696nr/tTK1qc1tI50u7tRWm6nvt1hZxqLWbnWrrfqsVfbnvuN2G1/r64LfbDd/rzFFpVi7kX6mwnMolSHmRyMWE1aMk6nNMGcjHi6xVRIMAMSyHxBd1CtU1wEwRB/0ek+FvCWZUT0CnoM7QIyFxVcVQ5F1TT2XH1Igzp8sIwTEosrxWzw/zYj04PF9aeyGbfr6uV90s5frVGQktduz+QfEk9//8eLP7axwtgX7GmE8aYrhz709O51J5Vtzs/mtulsZG11tYylRBV91/M3yHx/P9Pzo93ezCmtlKWGscjEDZ9UyYF0dmVtTEHgeajuHQIC98HSSM9ZI4FlLPtX1xMHdiDU1pIPhS8Zhn1BcszHeNRH0StnAEJdypcwcNoK4ZbGA7Jhz1MIdDl2rY1CBHqKSvNNXpYVufWlclxQzdcApdAUHN3somByMs1VIh5xtiDrqg0oGjMAtu9rzWDieK2Bi2jDYpBrtjRSvJmIpE2SNuod+IrCzbiWaUW5l2ZzJo6XNWuzbGbgQaZWN4R/qKarsQC5T7gDw+EDagOuSvCiQh3MrtZ6rRIIegSNjtzp1IWIgmIkGMPhKkBQJHYb+QHhG02GChgRRROsqwmiYMGlPyRMJLm4nuYYooAaSRIkZ0NsP3hP5AfTIQEngJHkN/CuN0ml777yfOCx08/5f4Y6zU3Gk8i8GnrEHzWtfut08mgDgcY2gptyMHzSNRrD+EH08QF3qGg3AERhvSTQ9pmL6zWZv1hCM8TjPJZEdKCjlEYQMyTngRgLpSnhBbwgBzJDibIBxAySuTl6kIwUiWgRm1ereDGRySJn0a0jFUkJAhkVZrLh4cHh2fnP56dn6xX/jrjz8/bwRNW0LQcTNd1hPWNl4NrJEvriFv4NZcLN5Arb1eWOPeP+PKVcMa+Up7bo19ee2wBq5cPuyQa64gb4A3XETeQG64jqxg60JGRqrCBbxnFlut+d6t598/+O43f5kgrYbVvqZUME3W6z1X2v++aLn6P6/nat/4EB/XqjFxe+2bbs3tWTUms1SxEi47zlbbqtX6atllmVags9AGWLkA5+wwaxrgpGU0gjYp3JmQ7qBwd1QFr9486MYyyArnY6rgXbvzMwXj/1BZZ5V6TV1Rj0TUgHYksx8UtZ7b9K7ajesPDR+1i99/MOn+afiyp/x75tIHzPy72vI3/D0YX/6XSGXvb1BLAwQUAAIACADNUVJUk2hAfocBAADZBAAAJAAAAHZpZGVvbGVjdHVyZS9odG1sX3NraW5fc2V0dGluZ3MuanNvbpWUzY6CMBDH7z6FYa8edi1i2FtZIG6yHyb6AkVGbSy0KcVojO++FFEpluxue6Ezv2nnP3R6Ggyr4ayc4evwVH/X67VeK1nC6G7bWmzcYhMWm7TYDtq2JqyA2nYeNamITi57dg02ONbBUlqQhEEalErxXDudpwn20BQ7bRF8D7KNxPFbNHEN5ChAMprvGsALAnfcBnIuM8Lam4Qo9EK/zehjFoym8EELFTHIIFcXdux7ODD2E2QDwebiRfUwvIwcE7JqsolC7L+EXX8lqYl/edbT8HNRijnJgd3OmCJsKrozMyApzRswxnq2wQIYrBSk3/+Qd435M19hCZFzndNM1/FdQRZUFdhIXuZp82fHE8/rDdMRSzior/pP9YqxRGhh14uhx2/8ohHXVNZDGPXGXFmbnsdbVuhyFZ9E7kAWfSmpKoU+eWpbZklOKOu/W4pmUN106GbjIhebTaE4Z4qKLmjZ8gIub4lFUz1NRAS8ap6qCPJhQx/FbuwYna46nc4sj8nefCMG5x9QSwMEFAACAAgAzVFSVLx9NfdKAAAASQAAAB8AAAB2aWRlb2xlY3R1cmUvbG9jYWxfc2V0dGluZ3MueG1ss7GvyM1RKEstKs7Mz7NVMtQzUFJIzUvOT8nMS7dVCg1x07VQUiguScxLSczJz0u1VcrLV1Kwt+OyyclPTswJTi0pASos1rfjAgBQSwECAAAUAAIACADKUVJUMhu6IvkDAADgDgAAGAAAAAAAAAABAAAAAAAAAAAAbm9uZS9jb21tb25fbWVzc2FnZXMubG5nUEsBAgAAFAACAAgAylFSVBUeYBujAAAAfwEAACkAAAAAAAAAAQAAAAAALwQAAG5vbmUvcGxheWJhY2tfYW5kX25hdmlnYXRpb25fc2V0dGluZ3MueG1sUEsBAgAAFAACAAgAylFSVB9UimowAwAAxw4AACIAAAAAAAAAAQAAAAAAGQUAAG5vbmUvZmxhc2hfcHVibGlzaGluZ19zZXR0aW5ncy54bWxQSwECAAAUAAIACADKUVJUcVeUnRUBAADRAgAAHAAAAAAAAAABAAAAAACJCAAAbm9uZS9mbGFzaF9za2luX3NldHRpbmdzLnhtbFBLAQIAABQAAgAIAMpRUlTXm3CWKwMAAG8OAAAhAAAAAAAAAAEAAAAAANgJAABub25lL2h0bWxfcHVibGlzaGluZ19zZXR0aW5ncy54bWxQSwECAAAUAAIACADKUVJUjnP2+moAAADlAAAAHAAAAAAAAAABAAAAAABCDQAAbm9uZS9odG1sX3NraW5fc2V0dGluZ3MuanNvblBLAQIAABQAAgAIAMpRUlS8fTX3SgAAAEkAAAAXAAAAAAAAAAEAAAAAAOYNAABub25lL2xvY2FsX3NldHRpbmdzLnhtbFBLAQIAABQAAgAIAHl2MVTuA81MSQMAAOMJAAAUAAAAAAAAAAEAAAAAAGUOAAB1bml2ZXJzYWwvcGxheWVyLnhtbFBLAQIAABQAAgAIAMxRUlRXUj6cdgYAACgZAAAdAAAAAAAAAAEAAAAAAOARAAB1bml2ZXJzYWwvY29tbW9uX21lc3NhZ2VzLmxuZ1BLAQIAABQAAgAIAMxRUlRzanLmpQAAAIIBAAAuAAAAAAAAAAEAAAAAAJEYAAB1bml2ZXJzYWwvcGxheWJhY2tfYW5kX25hdmlnYXRpb25fc2V0dGluZ3MueG1sUEsBAgAAFAACAAgAzFFSVMoXCcQQBQAA6BsAACcAAAAAAAAAAQAAAAAAghkAAHVuaXZlcnNhbC9mbGFzaF9wdWJsaXNoaW5nX3NldHRpbmdzLnhtbFBLAQIAABQAAgAIAMxRUlS5pGChgAMAAOMMAAAhAAAAAAAAAAEAAAAAANceAAB1bml2ZXJzYWwvZmxhc2hfc2tpbl9zZXR0aW5ncy54bWxQSwECAAAUAAIACADMUVJUUqHVAAsFAAByGwAAJgAAAAAAAAABAAAAAACWIgAAdW5pdmVyc2FsL2h0bWxfcHVibGlzaGluZ19zZXR0aW5ncy54bWxQSwECAAAUAAIACADMUVJUlBOzImkAAABuAAAAHAAAAAAAAAABAAAAAADlJwAAdW5pdmVyc2FsL2xvY2FsX3NldHRpbmdzLnhtbFBLAQIAABQAAgAIAEtqRVMqBy2c8SsAANtSAAAXAAAAAAAAAAAAAAAAAIgoAAB1bml2ZXJzYWwvdW5pdmVyc2FsLnBuZ1BLAQIAABQAAgAIAEtqRVNJvRZhTQAAAGsAAAAbAAAAAAAAAAEAAAAAAK5UAAB1bml2ZXJzYWwvdW5pdmVyc2FsLnBuZy54bWxQSwECAAAUAAIACADNUVJU9rEOQqMFAAClFQAAIAAAAAAAAAABAAAAAAA0VQAAdmlkZW9sZWN0dXJlL2NvbW1vbl9tZXNzYWdlcy5sbmdQSwECAAAUAAIACADNUVJUFR5gG6MAAAB/AQAAMQAAAAAAAAABAAAAAAAVWwAAdmlkZW9sZWN0dXJlL3BsYXliYWNrX2FuZF9uYXZpZ2F0aW9uX3NldHRpbmdzLnhtbFBLAQIAABQAAgAIAM1RUlSniu42DAUAAOUZAAAqAAAAAAAAAAEAAAAAAAdcAAB2aWRlb2xlY3R1cmUvZmxhc2hfcHVibGlzaGluZ19zZXR0aW5ncy54bWxQSwECAAAUAAIACADNUVJUj3ZV/m8CAACHCAAAJAAAAAAAAAABAAAAAABbYQAAdmlkZW9sZWN0dXJlL2ZsYXNoX3NraW5fc2V0dGluZ3MueG1sUEsBAgAAFAACAAgAzVFSVHyfhAoCBQAAXRkAACkAAAAAAAAAAQAAAAAADGQAAHZpZGVvbGVjdHVyZS9odG1sX3B1Ymxpc2hpbmdfc2V0dGluZ3MueG1sUEsBAgAAFAACAAgAzVFSVJNoQH6HAQAA2QQAACQAAAAAAAAAAQAAAAAAVWkAAHZpZGVvbGVjdHVyZS9odG1sX3NraW5fc2V0dGluZ3MuanNvblBLAQIAABQAAgAIAM1RUlS8fTX3SgAAAEkAAAAfAAAAAAAAAAEAAAAAAB5rAAB2aWRlb2xlY3R1cmUvbG9jYWxfc2V0dGluZ3MueG1sUEsFBgAAAAAXABcAGwcAAKVrAAAAAA=="/>
  <p:tag name="ISPRING_PRESENTATION_INFO_2" val="&lt;?xml version=&quot;1.0&quot; encoding=&quot;UTF-8&quot; standalone=&quot;no&quot; ?&gt;&#10;&lt;presentation2&gt;&#10;&#10;  &lt;slides&gt;&#10;    &lt;slide id=&quot;{231EC550-FDF0-4DF8-85FD-BBE259423720}&quot; pptId=&quot;1931&quot;/&gt;&#10;    &lt;slide id=&quot;{5263F8CE-C71C-48EA-8D7A-8407D0781E0F}&quot; pptId=&quot;418&quot;/&gt;&#10;    &lt;slide id=&quot;{0D7640CB-CA46-4106-8466-E9DBA0BC0394}&quot; pptId=&quot;1394&quot;/&gt;&#10;    &lt;slide id=&quot;{15D7566C-E871-4207-86A8-708CB6195576}&quot; pptId=&quot;1391&quot;/&gt;&#10;    &lt;slide id=&quot;{BC6C1B9E-BB14-48C3-9D8D-7A510FFD18B3}&quot; pptId=&quot;1933&quot;/&gt;&#10;    &lt;slide id=&quot;{3B688D25-1714-4E63-87E1-0AF549E30379}&quot; pptId=&quot;1932&quot;/&gt;&#10;    &lt;slide id=&quot;{7F3A7962-0AEE-4F29-9008-1CAB468CE2A9}&quot; pptId=&quot;1934&quot;/&gt;&#10;    &lt;slide id=&quot;{888B48F4-064E-4937-AA79-4F07F6E77CB1}&quot; pptId=&quot;1392&quot;/&gt;&#10;    &lt;slide id=&quot;{A8AE4909-6823-4B3A-97DE-B84926547743}&quot; pptId=&quot;1393&quot;/&gt;&#10;    &lt;slide id=&quot;{0B3A781C-39AA-4A8C-8B26-57C32647DE0D}&quot; pptId=&quot;1421&quot;/&gt;&#10;    &lt;slide id=&quot;{BCE6B75D-BDB3-4665-B884-DEEC81C2697C}&quot; pptId=&quot;1422&quot;/&gt;&#10;    &lt;slide id=&quot;{1062341D-1D03-4FB4-BB19-A76FFA983D6F}&quot; pptId=&quot;1423&quot;/&gt;&#10;    &lt;slide id=&quot;{1D911EAB-DF89-42D0-AB3D-9C6B3B668EB9}&quot; pptId=&quot;1424&quot;/&gt;&#10;    &lt;slide id=&quot;{4ECE99F6-E622-4AA5-96FD-507E249CE096}&quot; pptId=&quot;1425&quot;/&gt;&#10;    &lt;slide id=&quot;{CBBA4802-7D3C-4F8A-9C0C-13D66BB3DC46}&quot; pptId=&quot;1427&quot;/&gt;&#10;    &lt;slide id=&quot;{519CD98C-FC27-4854-B730-025C2E640EAE}&quot; pptId=&quot;1426&quot;/&gt;&#10;    &lt;slide id=&quot;{EFD032BF-6439-4F12-AFE1-2BD94A5445ED}&quot; pptId=&quot;1428&quot;/&gt;&#10;    &lt;slide id=&quot;{F06FA561-A638-4BAC-A544-89052E08E4C9}&quot; pptId=&quot;1952&quot;/&gt;&#10;    &lt;slide id=&quot;{6FF015D9-A5E5-40B6-8D6B-DEC5EDC85B10}&quot; pptId=&quot;1936&quot;/&gt;&#10;    &lt;slide id=&quot;{70459851-2D3F-403C-B6E1-A8B88ABEA18C}&quot; pptId=&quot;1429&quot;/&gt;&#10;    &lt;slide id=&quot;{A2D5124D-9D3C-43CC-99E4-484A5C081FEB}&quot; pptId=&quot;1433&quot;/&gt;&#10;    &lt;slide id=&quot;{AE874B86-DCA0-4B08-B9BF-F766BF4C3C0A}&quot; pptId=&quot;1953&quot;/&gt;&#10;    &lt;slide id=&quot;{AF0ED403-4A73-45B6-B89C-721299A379E8}&quot; pptId=&quot;1436&quot;/&gt;&#10;    &lt;slide id=&quot;{6719F3B1-A147-46BC-A3F5-78EE79A48E47}&quot; pptId=&quot;1435&quot;/&gt;&#10;    &lt;slide id=&quot;{19A2F663-E20E-4660-B12C-944800A9F57E}&quot; pptId=&quot;1937&quot;/&gt;&#10;    &lt;slide id=&quot;{1AD64076-FD5B-477D-BDF8-1A1589C122C0}&quot; pptId=&quot;1437&quot;/&gt;&#10;    &lt;slide id=&quot;{4B45A72D-899A-4FF9-9CCF-72EDF0F26634}&quot; pptId=&quot;1430&quot;/&gt;&#10;    &lt;slide id=&quot;{73B28760-3B47-4854-912A-B39273D4F106}&quot; pptId=&quot;1438&quot;/&gt;&#10;    &lt;slide id=&quot;{616659C8-E352-4A28-B234-74A3A1FC88A7}&quot; pptId=&quot;1431&quot;/&gt;&#10;    &lt;slide id=&quot;{12E21368-59BE-4586-9C11-9ED31C7400B9}&quot; pptId=&quot;1938&quot;/&gt;&#10;    &lt;slide id=&quot;{8C20A117-8313-4127-957F-9F4A49332909}&quot; pptId=&quot;1939&quot;/&gt;&#10;    &lt;slide id=&quot;{06A582AB-F279-423F-BF0C-6D8494DFB819}&quot; pptId=&quot;1432&quot;/&gt;&#10;    &lt;slide id=&quot;{EB5FEFEC-466A-451C-ACC3-392455005BE5}&quot; pptId=&quot;1440&quot;/&gt;&#10;    &lt;slide id=&quot;{9497F9CE-AFF8-47EF-8A19-0A6B57D00939}&quot; pptId=&quot;1921&quot;/&gt;&#10;    &lt;slide id=&quot;{1192AE37-F6F2-45FC-A427-909A126CF3F6}&quot; pptId=&quot;1910&quot;/&gt;&#10;    &lt;slide id=&quot;{93137145-1344-4906-8EF3-7558252658B8}&quot; pptId=&quot;1441&quot;/&gt;&#10;    &lt;slide id=&quot;{47495082-B028-44B4-9C34-F9D559A55397}&quot; pptId=&quot;1940&quot;/&gt;&#10;    &lt;slide id=&quot;{A4354A5C-65A5-493B-AF22-AC3CFC81F71D}&quot; pptId=&quot;1444&quot;/&gt;&#10;    &lt;slide id=&quot;{C87B5BCB-E287-4826-B831-02C283F6B4F1}&quot; pptId=&quot;1442&quot;/&gt;&#10;    &lt;slide id=&quot;{64F87CC7-96CF-4C34-8862-306DD4472FEB}&quot; pptId=&quot;1443&quot;/&gt;&#10;    &lt;slide id=&quot;{2CAD6BA6-72F7-4326-A24E-8F454EAC43ED}&quot; pptId=&quot;1445&quot;/&gt;&#10;    &lt;slide id=&quot;{1E1AEB4A-0D30-4345-B33F-5A54DC74ED0B}&quot; pptId=&quot;1446&quot;/&gt;&#10;    &lt;slide id=&quot;{2E4A0CD0-74D3-4575-8AB8-7188E8E3229C}&quot; pptId=&quot;1447&quot;/&gt;&#10;    &lt;slide id=&quot;{EC452B23-7B42-4B4B-8A59-B222D86E6481}&quot; pptId=&quot;1449&quot;/&gt;&#10;    &lt;slide id=&quot;{1C6BA86A-2111-458B-B192-54E074FD43E4}&quot; pptId=&quot;1450&quot;/&gt;&#10;    &lt;slide id=&quot;{469E6F92-AC64-4B0E-8885-5A487AA668DA}&quot; pptId=&quot;1451&quot;/&gt;&#10;    &lt;slide id=&quot;{0B8F24A9-BA19-4FB2-8154-0362DE3EF01B}&quot; pptId=&quot;1452&quot;/&gt;&#10;    &lt;slide id=&quot;{C9F40CC7-B0A5-4DC4-A0A4-C29519CC3B8F}&quot; pptId=&quot;1453&quot;/&gt;&#10;    &lt;slide id=&quot;{1F072929-5A24-446E-A634-FC4DD11FCE11}&quot; pptId=&quot;1454&quot;/&gt;&#10;    &lt;slide id=&quot;{9B924833-E876-45D2-A216-ABF26026D356}&quot; pptId=&quot;1455&quot;/&gt;&#10;    &lt;slide id=&quot;{1392EA7C-ADA9-4622-B396-4A2EE2BD8E1C}&quot; pptId=&quot;1456&quot;/&gt;&#10;    &lt;slide id=&quot;{BA9682C3-9D51-496C-80F5-748D3F8C516A}&quot; pptId=&quot;1457&quot;/&gt;&#10;    &lt;slide id=&quot;{CBC176B9-E89B-43E6-ABCC-CEAF91C4C158}&quot; pptId=&quot;1458&quot;/&gt;&#10;    &lt;slide id=&quot;{32DD4DAF-E445-4182-96DA-EA28469CCBDC}&quot; pptId=&quot;1459&quot;/&gt;&#10;    &lt;slide id=&quot;{BF0F07B6-A8DD-4A7F-A565-33DFE5BB199B}&quot; pptId=&quot;1460&quot;/&gt;&#10;    &lt;slide id=&quot;{74012903-477F-4F29-9051-268DA48B568B}&quot; pptId=&quot;1461&quot;/&gt;&#10;    &lt;slide id=&quot;{FEB597AE-ECDC-4ED6-ACBA-3D9CCC0C4539}&quot; pptId=&quot;1462&quot;/&gt;&#10;    &lt;slide id=&quot;{D5CCD15D-15CA-4F3A-B6E3-EECEB52FD15D}&quot; pptId=&quot;1463&quot;/&gt;&#10;    &lt;slide id=&quot;{4093E3EC-CD23-4583-9D4C-6A23F6854CF1}&quot; pptId=&quot;1941&quot;/&gt;&#10;    &lt;slide id=&quot;{1DC51144-FE08-4BE8-8035-A4ED12E52F6B}&quot; pptId=&quot;1464&quot;/&gt;&#10;    &lt;slide id=&quot;{F3056140-58A0-4880-BA5D-095131CC1944}&quot; pptId=&quot;1465&quot;/&gt;&#10;    &lt;slide id=&quot;{81AEC09C-A2E3-405F-A149-B93CB25C4C14}&quot; pptId=&quot;1466&quot;/&gt;&#10;    &lt;slide id=&quot;{279852C5-250C-4647-9D32-741BBB534EFD}&quot; pptId=&quot;1467&quot;/&gt;&#10;    &lt;slide id=&quot;{706C7AFA-DC48-495F-B061-CDCBFF26E0D3}&quot; pptId=&quot;1468&quot;/&gt;&#10;    &lt;slide id=&quot;{01ADB144-2D7E-41C0-931D-475A6A05761B}&quot; pptId=&quot;1942&quot;/&gt;&#10;    &lt;slide id=&quot;{92D410F0-B7E5-42C5-8C8D-D5855603DE50}&quot; pptId=&quot;1943&quot;/&gt;&#10;    &lt;slide id=&quot;{1461EE21-BC60-4187-BE52-9A041C9B39A4}&quot; pptId=&quot;1469&quot;/&gt;&#10;    &lt;slide id=&quot;{72A72F28-35FF-4D4A-A1D9-DF16B0E22EB7}&quot; pptId=&quot;1470&quot;/&gt;&#10;    &lt;slide id=&quot;{88C918D2-4348-4477-8890-563B1B4E69DF}&quot; pptId=&quot;1471&quot;/&gt;&#10;    &lt;slide id=&quot;{F103CB3C-5274-4199-826D-0C3EEB87E1EF}&quot; pptId=&quot;1472&quot;/&gt;&#10;    &lt;slide id=&quot;{49D2C711-1821-4330-9AE5-4C3E778FC94D}&quot; pptId=&quot;1473&quot;/&gt;&#10;    &lt;slide id=&quot;{A4A666AA-9CEA-48F5-883D-75559513ABA5}&quot; pptId=&quot;1474&quot;/&gt;&#10;    &lt;slide id=&quot;{8F3C5730-91E3-458A-8E3C-B01DA9317C5F}&quot; pptId=&quot;1475&quot;/&gt;&#10;    &lt;slide id=&quot;{5A4D2A49-ED9D-430B-AB41-1CBC655F4337}&quot; pptId=&quot;1945&quot;/&gt;&#10;    &lt;slide id=&quot;{630A2BFF-FD0C-46AA-A51A-0401F913BE5C}&quot; pptId=&quot;1476&quot;/&gt;&#10;    &lt;slide id=&quot;{CB4446B5-E309-4B29-8B27-B0B31EB5458D}&quot; pptId=&quot;1477&quot;/&gt;&#10;    &lt;slide id=&quot;{284A4DED-D3B4-4526-A0E4-0E5AFF5E5DB8}&quot; pptId=&quot;1478&quot;/&gt;&#10;    &lt;slide id=&quot;{EBD8F20D-D4BC-493B-8857-FD5CE804CD5E}&quot; pptId=&quot;1479&quot;/&gt;&#10;    &lt;slide id=&quot;{60D65310-9752-4E16-A269-0D6253B30CC2}&quot; pptId=&quot;1480&quot;/&gt;&#10;    &lt;slide id=&quot;{6CF625EE-83CC-428F-8DE7-2BC36CE52941}&quot; pptId=&quot;1481&quot;/&gt;&#10;    &lt;slide id=&quot;{005E5323-1696-4931-A3D2-237A71F01C22}&quot; pptId=&quot;1946&quot;/&gt;&#10;    &lt;slide id=&quot;{117CB300-D411-472F-8845-389B0CE11BAD}&quot; pptId=&quot;1947&quot;/&gt;&#10;    &lt;slide id=&quot;{FCC0A4FE-2E91-47CD-A9C0-5D09E04F56AA}&quot; pptId=&quot;1948&quot;/&gt;&#10;    &lt;slide id=&quot;{E58BEB23-8D24-4C33-B437-60E756DBBABA}&quot; pptId=&quot;1482&quot;/&gt;&#10;    &lt;slide id=&quot;{72F735F8-5771-4811-A81C-D9C162A4BEBA}&quot; pptId=&quot;1483&quot;/&gt;&#10;    &lt;slide id=&quot;{B262BD14-A85B-4D9D-983D-96B0BDEBC7AD}&quot; pptId=&quot;1495&quot;/&gt;&#10;    &lt;slide id=&quot;{6B2F1114-EEB6-423B-A331-64355A2D5BF4}&quot; pptId=&quot;1496&quot;/&gt;&#10;    &lt;slide id=&quot;{7219315E-2363-404E-A3C5-EA4D4AA2EB56}&quot; pptId=&quot;1497&quot;/&gt;&#10;    &lt;slide id=&quot;{A5A5D7C8-CE7A-438B-8877-545E4E0741DC}&quot; pptId=&quot;1517&quot;/&gt;&#10;    &lt;slide id=&quot;{6EECC3A4-3207-452C-B3F6-3A8DD76B6B68}&quot; pptId=&quot;1582&quot;/&gt;&#10;    &lt;slide id=&quot;{661D71E8-EC8B-49B0-A1A6-E03BB3C41712}&quot; pptId=&quot;1949&quot;/&gt;&#10;    &lt;slide id=&quot;{96C5F798-B0D1-4404-8355-97E0692BB4F2}&quot; pptId=&quot;1583&quot;/&gt;&#10;    &lt;slide id=&quot;{DE1B57A0-25D9-4805-A590-36D70CDF00FA}&quot; pptId=&quot;1950&quot;/&gt;&#10;    &lt;slide id=&quot;{0BB47CA7-C81D-4629-94E9-5C953E07765D}&quot; pptId=&quot;1584&quot;/&gt;&#10;    &lt;slide id=&quot;{4069C2B6-6A7F-4BE5-8FFA-9D70E325D6D2}&quot; pptId=&quot;1585&quot;/&gt;&#10;    &lt;slide id=&quot;{143FF534-4654-4698-8C54-DA106BBE859B}&quot; pptId=&quot;1586&quot;/&gt;&#10;    &lt;slide id=&quot;{B8FEC40F-7065-4AED-B340-BFF5C61442B5}&quot; pptId=&quot;1587&quot;/&gt;&#10;    &lt;slide id=&quot;{3609AF56-2448-4B3E-B709-5B434D63CC0E}&quot; pptId=&quot;1589&quot;/&gt;&#10;    &lt;slide id=&quot;{638A6BB8-EB74-4DDC-9222-E7C97934AC67}&quot; pptId=&quot;1590&quot;/&gt;&#10;    &lt;slide id=&quot;{E46E6855-D804-4818-8AFF-C988BA830179}&quot; pptId=&quot;1900&quot;/&gt;&#10;    &lt;slide id=&quot;{F76CFF71-DB84-447C-AFC1-8CE66905F0FB}&quot; pptId=&quot;1954&quot;/&gt;&#10;    &lt;slide id=&quot;{B801D4FF-D54A-4F88-9C15-81D2394859DE}&quot; pptId=&quot;1918&quot;/&gt;&#10;    &lt;slide id=&quot;{3A0D6AF7-527D-4E97-97BD-144C27EA54FB}&quot; pptId=&quot;1898&quot;/&gt;&#10;  &lt;/slides&gt;&#10;&#10;  &lt;narration&gt;&#10;    &lt;audioTracks&gt;&#10;      &lt;audioTrack muted=&quot;false&quot; name=&quot;S1&quot; resource=&quot;184ac3d0&quot; slideId=&quot;{231EC550-FDF0-4DF8-85FD-BBE259423720}&quot; startTime=&quot;0&quot; stepIndex=&quot;0&quot; volume=&quot;1&quot;&gt;&#10;        &lt;audio channels=&quot;1&quot; format=&quot;fltp&quot; sampleRate=&quot;44100&quot;/&gt;&#10;      &lt;/audioTrack&gt;&#10;      &lt;audioTrack muted=&quot;false&quot; name=&quot;S3.&quot; resource=&quot;6f717383&quot; slideId=&quot;{0D7640CB-CA46-4106-8466-E9DBA0BC0394}&quot; startTime=&quot;0&quot; stepIndex=&quot;0&quot; volume=&quot;1&quot;&gt;&#10;        &lt;audio channels=&quot;1&quot; format=&quot;fltp&quot; sampleRate=&quot;44100&quot;/&gt;&#10;      &lt;/audioTrack&gt;&#10;      &lt;audioTrack muted=&quot;false&quot; name=&quot;S4.&quot; resource=&quot;f239f378&quot; slideId=&quot;{15D7566C-E871-4207-86A8-708CB6195576}&quot; startTime=&quot;0&quot; stepIndex=&quot;0&quot; volume=&quot;1&quot;&gt;&#10;        &lt;audio channels=&quot;1&quot; format=&quot;fltp&quot; sampleRate=&quot;44100&quot;/&gt;&#10;      &lt;/audioTrack&gt;&#10;      &lt;audioTrack muted=&quot;false&quot; name=&quot;S5.&quot; resource=&quot;4020500f&quot; slideId=&quot;{BC6C1B9E-BB14-48C3-9D8D-7A510FFD18B3}&quot; startTime=&quot;0&quot; stepIndex=&quot;0&quot; volume=&quot;1&quot;&gt;&#10;        &lt;audio channels=&quot;1&quot; format=&quot;fltp&quot; sampleRate=&quot;44100&quot;/&gt;&#10;      &lt;/audioTrack&gt;&#10;      &lt;audioTrack muted=&quot;false&quot; name=&quot;S6.&quot; resource=&quot;ac6480f7&quot; slideId=&quot;{3B688D25-1714-4E63-87E1-0AF549E30379}&quot; startTime=&quot;0&quot; stepIndex=&quot;0&quot; volume=&quot;1&quot;&gt;&#10;        &lt;audio channels=&quot;1&quot; format=&quot;fltp&quot; sampleRate=&quot;44100&quot;/&gt;&#10;      &lt;/audioTrack&gt;&#10;      &lt;audioTrack muted=&quot;false&quot; name=&quot;S7.&quot; resource=&quot;897fb82f&quot; slideId=&quot;{7F3A7962-0AEE-4F29-9008-1CAB468CE2A9}&quot; startTime=&quot;0&quot; stepIndex=&quot;0&quot; volume=&quot;1&quot;&gt;&#10;        &lt;audio channels=&quot;1&quot; format=&quot;fltp&quot; sampleRate=&quot;44100&quot;/&gt;&#10;      &lt;/audioTrack&gt;&#10;      &lt;audioTrack muted=&quot;false&quot; name=&quot;S8.&quot; resource=&quot;957a86ae&quot; slideId=&quot;{888B48F4-064E-4937-AA79-4F07F6E77CB1}&quot; startTime=&quot;0&quot; stepIndex=&quot;0&quot; volume=&quot;1&quot;&gt;&#10;        &lt;audio channels=&quot;1&quot; format=&quot;fltp&quot; sampleRate=&quot;44100&quot;/&gt;&#10;      &lt;/audioTrack&gt;&#10;      &lt;audioTrack muted=&quot;false&quot; name=&quot;S9.&quot; resource=&quot;0c3d03d1&quot; slideId=&quot;{A8AE4909-6823-4B3A-97DE-B84926547743}&quot; startTime=&quot;0&quot; stepIndex=&quot;0&quot; volume=&quot;1&quot;&gt;&#10;        &lt;audio channels=&quot;1&quot; format=&quot;fltp&quot; sampleRate=&quot;44100&quot;/&gt;&#10;      &lt;/audioTrack&gt;&#10;      &lt;audioTrack muted=&quot;false&quot; name=&quot;S10.&quot; resource=&quot;8c867ed9&quot; slideId=&quot;{0B3A781C-39AA-4A8C-8B26-57C32647DE0D}&quot; startTime=&quot;0&quot; stepIndex=&quot;0&quot; volume=&quot;1&quot;&gt;&#10;        &lt;audio channels=&quot;1&quot; format=&quot;fltp&quot; sampleRate=&quot;44100&quot;/&gt;&#10;      &lt;/audioTrack&gt;&#10;      &lt;audioTrack muted=&quot;false&quot; name=&quot;S11.&quot; resource=&quot;c1f94f08&quot; slideId=&quot;{BCE6B75D-BDB3-4665-B884-DEEC81C2697C}&quot; startTime=&quot;0&quot; stepIndex=&quot;0&quot; volume=&quot;1&quot;&gt;&#10;        &lt;audio channels=&quot;1&quot; format=&quot;fltp&quot; sampleRate=&quot;44100&quot;/&gt;&#10;      &lt;/audioTrack&gt;&#10;      &lt;audioTrack muted=&quot;false&quot; name=&quot;S12.&quot; resource=&quot;d07724ae&quot; slideId=&quot;{1062341D-1D03-4FB4-BB19-A76FFA983D6F}&quot; startTime=&quot;0&quot; stepIndex=&quot;0&quot; volume=&quot;1&quot;&gt;&#10;        &lt;audio channels=&quot;1&quot; format=&quot;fltp&quot; sampleRate=&quot;44100&quot;/&gt;&#10;      &lt;/audioTrack&gt;&#10;      &lt;audioTrack muted=&quot;false&quot; name=&quot;S13.&quot; resource=&quot;5b1fe202&quot; slideId=&quot;{1D911EAB-DF89-42D0-AB3D-9C6B3B668EB9}&quot; startTime=&quot;0&quot; stepIndex=&quot;0&quot; volume=&quot;1&quot;&gt;&#10;        &lt;audio channels=&quot;1&quot; format=&quot;fltp&quot; sampleRate=&quot;44100&quot;/&gt;&#10;      &lt;/audioTrack&gt;&#10;      &lt;audioTrack muted=&quot;false&quot; name=&quot;S14.&quot; resource=&quot;3cd5a9c1&quot; slideId=&quot;{4ECE99F6-E622-4AA5-96FD-507E249CE096}&quot; startTime=&quot;0&quot; stepIndex=&quot;0&quot; volume=&quot;1&quot;&gt;&#10;        &lt;audio channels=&quot;1&quot; format=&quot;fltp&quot; sampleRate=&quot;44100&quot;/&gt;&#10;      &lt;/audioTrack&gt;&#10;      &lt;audioTrack muted=&quot;false&quot; name=&quot;S15.&quot; resource=&quot;ab078200&quot; slideId=&quot;{CBBA4802-7D3C-4F8A-9C0C-13D66BB3DC46}&quot; startTime=&quot;0&quot; stepIndex=&quot;0&quot; volume=&quot;1&quot;&gt;&#10;        &lt;audio channels=&quot;1&quot; format=&quot;fltp&quot; sampleRate=&quot;44100&quot;/&gt;&#10;      &lt;/audioTrack&gt;&#10;      &lt;audioTrack muted=&quot;false&quot; name=&quot;S16.&quot; resource=&quot;55c9bdaf&quot; slideId=&quot;{519CD98C-FC27-4854-B730-025C2E640EAE}&quot; startTime=&quot;0&quot; stepIndex=&quot;0&quot; volume=&quot;1&quot;&gt;&#10;        &lt;audio channels=&quot;1&quot; format=&quot;fltp&quot; sampleRate=&quot;44100&quot;/&gt;&#10;      &lt;/audioTrack&gt;&#10;      &lt;audioTrack muted=&quot;false&quot; name=&quot;S17.&quot; resource=&quot;6a69287d&quot; slideId=&quot;{EFD032BF-6439-4F12-AFE1-2BD94A5445ED}&quot; startTime=&quot;0&quot; stepIndex=&quot;0&quot; volume=&quot;1&quot;&gt;&#10;        &lt;audio channels=&quot;1&quot; format=&quot;fltp&quot; sampleRate=&quot;44100&quot;/&gt;&#10;      &lt;/audioTrack&gt;&#10;      &lt;audioTrack muted=&quot;false&quot; name=&quot;S18.&quot; resource=&quot;8ee846fe&quot; slideId=&quot;{F06FA561-A638-4BAC-A544-89052E08E4C9}&quot; startTime=&quot;0&quot; stepIndex=&quot;0&quot; volume=&quot;1&quot;&gt;&#10;        &lt;audio channels=&quot;1&quot; format=&quot;fltp&quot; sampleRate=&quot;44100&quot;/&gt;&#10;      &lt;/audioTrack&gt;&#10;      &lt;audioTrack muted=&quot;false&quot; name=&quot;S19.&quot; resource=&quot;05cf316d&quot; slideId=&quot;{6FF015D9-A5E5-40B6-8D6B-DEC5EDC85B10}&quot; startTime=&quot;0&quot; stepIndex=&quot;0&quot; volume=&quot;1&quot;&gt;&#10;        &lt;audio channels=&quot;1&quot; format=&quot;fltp&quot; sampleRate=&quot;44100&quot;/&gt;&#10;      &lt;/audioTrack&gt;&#10;      &lt;audioTrack muted=&quot;false&quot; name=&quot;S20.&quot; resource=&quot;98ca922f&quot; slideId=&quot;{70459851-2D3F-403C-B6E1-A8B88ABEA18C}&quot; startTime=&quot;0&quot; stepIndex=&quot;0&quot; volume=&quot;1&quot;&gt;&#10;        &lt;audio channels=&quot;1&quot; format=&quot;fltp&quot; sampleRate=&quot;44100&quot;/&gt;&#10;      &lt;/audioTrack&gt;&#10;      &lt;audioTrack muted=&quot;false&quot; name=&quot;S21.&quot; resource=&quot;a6bdfe06&quot; slideId=&quot;{A2D5124D-9D3C-43CC-99E4-484A5C081FEB}&quot; startTime=&quot;0&quot; stepIndex=&quot;0&quot; volume=&quot;1&quot;&gt;&#10;        &lt;audio channels=&quot;1&quot; format=&quot;fltp&quot; sampleRate=&quot;44100&quot;/&gt;&#10;      &lt;/audioTrack&gt;&#10;      &lt;audioTrack muted=&quot;false&quot; name=&quot;S22.&quot; resource=&quot;80077564&quot; slideId=&quot;{AE874B86-DCA0-4B08-B9BF-F766BF4C3C0A}&quot; startTime=&quot;0&quot; stepIndex=&quot;0&quot; volume=&quot;1&quot;&gt;&#10;        &lt;audio channels=&quot;1&quot; format=&quot;fltp&quot; sampleRate=&quot;44100&quot;/&gt;&#10;      &lt;/audioTrack&gt;&#10;      &lt;audioTrack muted=&quot;false&quot; name=&quot;S23.&quot; resource=&quot;27186655&quot; slideId=&quot;{AF0ED403-4A73-45B6-B89C-721299A379E8}&quot; startTime=&quot;0&quot; stepIndex=&quot;0&quot; volume=&quot;1&quot;&gt;&#10;        &lt;audio channels=&quot;1&quot; format=&quot;fltp&quot; sampleRate=&quot;44100&quot;/&gt;&#10;      &lt;/audioTrack&gt;&#10;      &lt;audioTrack muted=&quot;false&quot; name=&quot;S24.&quot; resource=&quot;ec80b2a7&quot; slideId=&quot;{6719F3B1-A147-46BC-A3F5-78EE79A48E47}&quot; startTime=&quot;0&quot; stepIndex=&quot;0&quot; volume=&quot;1&quot;&gt;&#10;        &lt;audio channels=&quot;1&quot; format=&quot;fltp&quot; sampleRate=&quot;44100&quot;/&gt;&#10;      &lt;/audioTrack&gt;&#10;      &lt;audioTrack muted=&quot;false&quot; name=&quot;S25.&quot; resource=&quot;6553d7b6&quot; slideId=&quot;{19A2F663-E20E-4660-B12C-944800A9F57E}&quot; startTime=&quot;0&quot; stepIndex=&quot;0&quot; volume=&quot;1&quot;&gt;&#10;        &lt;audio channels=&quot;1&quot; format=&quot;fltp&quot; sampleRate=&quot;44100&quot;/&gt;&#10;      &lt;/audioTrack&gt;&#10;      &lt;audioTrack muted=&quot;false&quot; name=&quot;S26.&quot; resource=&quot;22255218&quot; slideId=&quot;{1AD64076-FD5B-477D-BDF8-1A1589C122C0}&quot; startTime=&quot;0&quot; stepIndex=&quot;0&quot; volume=&quot;1&quot;&gt;&#10;        &lt;audio channels=&quot;1&quot; format=&quot;fltp&quot; sampleRate=&quot;44100&quot;/&gt;&#10;      &lt;/audioTrack&gt;&#10;      &lt;audioTrack muted=&quot;false&quot; name=&quot;S27.&quot; resource=&quot;b5c9f6a3&quot; slideId=&quot;{4B45A72D-899A-4FF9-9CCF-72EDF0F26634}&quot; startTime=&quot;0&quot; stepIndex=&quot;0&quot; volume=&quot;1&quot;&gt;&#10;        &lt;audio channels=&quot;1&quot; format=&quot;fltp&quot; sampleRate=&quot;44100&quot;/&gt;&#10;      &lt;/audioTrack&gt;&#10;      &lt;audioTrack muted=&quot;false&quot; name=&quot;S28.&quot; resource=&quot;8eddecbe&quot; slideId=&quot;{73B28760-3B47-4854-912A-B39273D4F106}&quot; startTime=&quot;0&quot; stepIndex=&quot;0&quot; volume=&quot;1&quot;&gt;&#10;        &lt;audio channels=&quot;1&quot; format=&quot;fltp&quot; sampleRate=&quot;44100&quot;/&gt;&#10;      &lt;/audioTrack&gt;&#10;      &lt;audioTrack muted=&quot;false&quot; name=&quot;S29.&quot; resource=&quot;e8fa5a0b&quot; slideId=&quot;{616659C8-E352-4A28-B234-74A3A1FC88A7}&quot; startTime=&quot;0&quot; stepIndex=&quot;0&quot; volume=&quot;1&quot;&gt;&#10;        &lt;audio channels=&quot;1&quot; format=&quot;fltp&quot; sampleRate=&quot;44100&quot;/&gt;&#10;      &lt;/audioTrack&gt;&#10;      &lt;audioTrack muted=&quot;false&quot; name=&quot;S30.&quot; resource=&quot;5b07e13e&quot; slideId=&quot;{12E21368-59BE-4586-9C11-9ED31C7400B9}&quot; startTime=&quot;0&quot; stepIndex=&quot;0&quot; volume=&quot;1&quot;&gt;&#10;        &lt;audio channels=&quot;1&quot; format=&quot;fltp&quot; sampleRate=&quot;44100&quot;/&gt;&#10;      &lt;/audioTrack&gt;&#10;      &lt;audioTrack muted=&quot;false&quot; name=&quot;S31.&quot; resource=&quot;b2899fdf&quot; slideId=&quot;{8C20A117-8313-4127-957F-9F4A49332909}&quot; startTime=&quot;0&quot; stepIndex=&quot;0&quot; volume=&quot;1&quot;&gt;&#10;        &lt;audio channels=&quot;1&quot; format=&quot;fltp&quot; sampleRate=&quot;44100&quot;/&gt;&#10;      &lt;/audioTrack&gt;&#10;      &lt;audioTrack muted=&quot;false&quot; name=&quot;S32.&quot; resource=&quot;168785d1&quot; slideId=&quot;{06A582AB-F279-423F-BF0C-6D8494DFB819}&quot; startTime=&quot;0&quot; stepIndex=&quot;0&quot; volume=&quot;1&quot;&gt;&#10;        &lt;audio channels=&quot;1&quot; format=&quot;fltp&quot; sampleRate=&quot;44100&quot;/&gt;&#10;      &lt;/audioTrack&gt;&#10;      &lt;audioTrack muted=&quot;false&quot; name=&quot;S33.&quot; resource=&quot;dace21fa&quot; slideId=&quot;{EB5FEFEC-466A-451C-ACC3-392455005BE5}&quot; startTime=&quot;0&quot; stepIndex=&quot;0&quot; volume=&quot;1&quot;&gt;&#10;        &lt;audio channels=&quot;1&quot; format=&quot;fltp&quot; sampleRate=&quot;44100&quot;/&gt;&#10;      &lt;/audioTrack&gt;&#10;      &lt;audioTrack muted=&quot;false&quot; name=&quot;S34.&quot; resource=&quot;211fc10b&quot; slideId=&quot;{9497F9CE-AFF8-47EF-8A19-0A6B57D00939}&quot; startTime=&quot;0&quot; stepIndex=&quot;0&quot; volume=&quot;1&quot;&gt;&#10;        &lt;audio channels=&quot;1&quot; format=&quot;fltp&quot; sampleRate=&quot;44100&quot;/&gt;&#10;      &lt;/audioTrack&gt;&#10;      &lt;audioTrack muted=&quot;false&quot; name=&quot;S35.&quot; resource=&quot;19e4cdd2&quot; slideId=&quot;{1192AE37-F6F2-45FC-A427-909A126CF3F6}&quot; startTime=&quot;0&quot; stepIndex=&quot;0&quot; volume=&quot;1&quot;&gt;&#10;        &lt;audio channels=&quot;1&quot; format=&quot;fltp&quot; sampleRate=&quot;44100&quot;/&gt;&#10;      &lt;/audioTrack&gt;&#10;      &lt;audioTrack muted=&quot;false&quot; name=&quot;S36.&quot; resource=&quot;8e9ac390&quot; slideId=&quot;{93137145-1344-4906-8EF3-7558252658B8}&quot; startTime=&quot;0&quot; stepIndex=&quot;0&quot; volume=&quot;1&quot;&gt;&#10;        &lt;audio channels=&quot;1&quot; format=&quot;fltp&quot; sampleRate=&quot;44100&quot;/&gt;&#10;      &lt;/audioTrack&gt;&#10;      &lt;audioTrack muted=&quot;false&quot; name=&quot;S37.&quot; resource=&quot;c5f0cb72&quot; slideId=&quot;{47495082-B028-44B4-9C34-F9D559A55397}&quot; startTime=&quot;0&quot; stepIndex=&quot;0&quot; volume=&quot;1&quot;&gt;&#10;        &lt;audio channels=&quot;1&quot; format=&quot;fltp&quot; sampleRate=&quot;44100&quot;/&gt;&#10;      &lt;/audioTrack&gt;&#10;      &lt;audioTrack muted=&quot;false&quot; name=&quot;S38.&quot; resource=&quot;83495aeb&quot; slideId=&quot;{A4354A5C-65A5-493B-AF22-AC3CFC81F71D}&quot; startTime=&quot;0&quot; stepIndex=&quot;0&quot; volume=&quot;1&quot;&gt;&#10;        &lt;audio channels=&quot;1&quot; format=&quot;fltp&quot; sampleRate=&quot;44100&quot;/&gt;&#10;      &lt;/audioTrack&gt;&#10;      &lt;audioTrack muted=&quot;false&quot; name=&quot;S39.&quot; resource=&quot;bd9bee27&quot; slideId=&quot;{C87B5BCB-E287-4826-B831-02C283F6B4F1}&quot; startTime=&quot;0&quot; stepIndex=&quot;0&quot; volume=&quot;1&quot;&gt;&#10;        &lt;audio channels=&quot;1&quot; format=&quot;fltp&quot; sampleRate=&quot;44100&quot;/&gt;&#10;      &lt;/audioTrack&gt;&#10;      &lt;audioTrack muted=&quot;false&quot; name=&quot;S40.&quot; resource=&quot;a5b41275&quot; slideId=&quot;{64F87CC7-96CF-4C34-8862-306DD4472FEB}&quot; startTime=&quot;0&quot; stepIndex=&quot;0&quot; volume=&quot;1&quot;&gt;&#10;        &lt;audio channels=&quot;1&quot; format=&quot;fltp&quot; sampleRate=&quot;44100&quot;/&gt;&#10;      &lt;/audioTrack&gt;&#10;      &lt;audioTrack muted=&quot;false&quot; name=&quot;S41.&quot; resource=&quot;d6a12874&quot; slideId=&quot;{2CAD6BA6-72F7-4326-A24E-8F454EAC43ED}&quot; startTime=&quot;0&quot; stepIndex=&quot;0&quot; volume=&quot;1&quot;&gt;&#10;        &lt;audio channels=&quot;1&quot; format=&quot;fltp&quot; sampleRate=&quot;44100&quot;/&gt;&#10;      &lt;/audioTrack&gt;&#10;      &lt;audioTrack muted=&quot;false&quot; name=&quot;S42.&quot; resource=&quot;21352450&quot; slideId=&quot;{1E1AEB4A-0D30-4345-B33F-5A54DC74ED0B}&quot; startTime=&quot;0&quot; stepIndex=&quot;0&quot; volume=&quot;1&quot;&gt;&#10;        &lt;audio channels=&quot;1&quot; format=&quot;fltp&quot; sampleRate=&quot;44100&quot;/&gt;&#10;      &lt;/audioTrack&gt;&#10;      &lt;audioTrack muted=&quot;false&quot; name=&quot;S43.&quot; resource=&quot;e57b521c&quot; slideId=&quot;{2E4A0CD0-74D3-4575-8AB8-7188E8E3229C}&quot; startTime=&quot;0&quot; stepIndex=&quot;0&quot; volume=&quot;1&quot;&gt;&#10;        &lt;audio channels=&quot;1&quot; format=&quot;fltp&quot; sampleRate=&quot;44100&quot;/&gt;&#10;      &lt;/audioTrack&gt;&#10;      &lt;audioTrack muted=&quot;false&quot; name=&quot;S44.&quot; resource=&quot;efef36c6&quot; slideId=&quot;{EC452B23-7B42-4B4B-8A59-B222D86E6481}&quot; startTime=&quot;0&quot; stepIndex=&quot;0&quot; volume=&quot;1&quot;&gt;&#10;        &lt;audio channels=&quot;1&quot; format=&quot;fltp&quot; sampleRate=&quot;44100&quot;/&gt;&#10;      &lt;/audioTrack&gt;&#10;      &lt;audioTrack muted=&quot;false&quot; name=&quot;S45.&quot; resource=&quot;ece7438e&quot; slideId=&quot;{1C6BA86A-2111-458B-B192-54E074FD43E4}&quot; startTime=&quot;0&quot; stepIndex=&quot;0&quot; volume=&quot;1&quot;&gt;&#10;        &lt;audio channels=&quot;1&quot; format=&quot;fltp&quot; sampleRate=&quot;44100&quot;/&gt;&#10;      &lt;/audioTrack&gt;&#10;      &lt;audioTrack muted=&quot;false&quot; name=&quot;S46.&quot; resource=&quot;28cfd1eb&quot; slideId=&quot;{469E6F92-AC64-4B0E-8885-5A487AA668DA}&quot; startTime=&quot;0&quot; stepIndex=&quot;0&quot; volume=&quot;1&quot;&gt;&#10;        &lt;audio channels=&quot;1&quot; format=&quot;fltp&quot; sampleRate=&quot;44100&quot;/&gt;&#10;      &lt;/audioTrack&gt;&#10;      &lt;audioTrack muted=&quot;false&quot; name=&quot;S47.&quot; resource=&quot;22146d85&quot; slideId=&quot;{0B8F24A9-BA19-4FB2-8154-0362DE3EF01B}&quot; startTime=&quot;0&quot; stepIndex=&quot;0&quot; volume=&quot;1&quot;&gt;&#10;        &lt;audio channels=&quot;1&quot; format=&quot;fltp&quot; sampleRate=&quot;44100&quot;/&gt;&#10;      &lt;/audioTrack&gt;&#10;      &lt;audioTrack muted=&quot;false&quot; name=&quot;S48.&quot; resource=&quot;a0b97770&quot; slideId=&quot;{C9F40CC7-B0A5-4DC4-A0A4-C29519CC3B8F}&quot; startTime=&quot;0&quot; stepIndex=&quot;0&quot; volume=&quot;1&quot;&gt;&#10;        &lt;audio channels=&quot;1&quot; format=&quot;fltp&quot; sampleRate=&quot;44100&quot;/&gt;&#10;      &lt;/audioTrack&gt;&#10;      &lt;audioTrack muted=&quot;false&quot; name=&quot;S49.&quot; resource=&quot;4e144bbd&quot; slideId=&quot;{1F072929-5A24-446E-A634-FC4DD11FCE11}&quot; startTime=&quot;0&quot; stepIndex=&quot;0&quot; volume=&quot;1&quot;&gt;&#10;        &lt;audio channels=&quot;1&quot; format=&quot;fltp&quot; sampleRate=&quot;44100&quot;/&gt;&#10;      &lt;/audioTrack&gt;&#10;      &lt;audioTrack muted=&quot;false&quot; name=&quot;S50.&quot; resource=&quot;64756a79&quot; slideId=&quot;{9B924833-E876-45D2-A216-ABF26026D356}&quot; startTime=&quot;0&quot; stepIndex=&quot;0&quot; volume=&quot;1&quot;&gt;&#10;        &lt;audio channels=&quot;1&quot; format=&quot;fltp&quot; sampleRate=&quot;44100&quot;/&gt;&#10;      &lt;/audioTrack&gt;&#10;      &lt;audioTrack muted=&quot;false&quot; name=&quot;S51.&quot; resource=&quot;a280b601&quot; slideId=&quot;{1392EA7C-ADA9-4622-B396-4A2EE2BD8E1C}&quot; startTime=&quot;0&quot; stepIndex=&quot;0&quot; volume=&quot;1&quot;&gt;&#10;        &lt;audio channels=&quot;1&quot; format=&quot;fltp&quot; sampleRate=&quot;44100&quot;/&gt;&#10;      &lt;/audioTrack&gt;&#10;      &lt;audioTrack muted=&quot;false&quot; name=&quot;S52.&quot; resource=&quot;9b9b8831&quot; slideId=&quot;{BA9682C3-9D51-496C-80F5-748D3F8C516A}&quot; startTime=&quot;0&quot; stepIndex=&quot;0&quot; volume=&quot;1&quot;&gt;&#10;        &lt;audio channels=&quot;1&quot; format=&quot;fltp&quot; sampleRate=&quot;44100&quot;/&gt;&#10;      &lt;/audioTrack&gt;&#10;      &lt;audioTrack muted=&quot;false&quot; name=&quot;S53.&quot; resource=&quot;c6309864&quot; slideId=&quot;{CBC176B9-E89B-43E6-ABCC-CEAF91C4C158}&quot; startTime=&quot;0&quot; stepIndex=&quot;0&quot; volume=&quot;1&quot;&gt;&#10;        &lt;audio channels=&quot;1&quot; format=&quot;fltp&quot; sampleRate=&quot;44100&quot;/&gt;&#10;      &lt;/audioTrack&gt;&#10;      &lt;audioTrack muted=&quot;false&quot; name=&quot;S54.&quot; resource=&quot;11379f96&quot; slideId=&quot;{32DD4DAF-E445-4182-96DA-EA28469CCBDC}&quot; startTime=&quot;0&quot; stepIndex=&quot;0&quot; volume=&quot;1&quot;&gt;&#10;        &lt;audio channels=&quot;1&quot; format=&quot;fltp&quot; sampleRate=&quot;44100&quot;/&gt;&#10;      &lt;/audioTrack&gt;&#10;      &lt;audioTrack muted=&quot;false&quot; name=&quot;S55.&quot; resource=&quot;03503585&quot; slideId=&quot;{BF0F07B6-A8DD-4A7F-A565-33DFE5BB199B}&quot; startTime=&quot;0&quot; stepIndex=&quot;0&quot; volume=&quot;1&quot;&gt;&#10;        &lt;audio channels=&quot;1&quot; format=&quot;fltp&quot; sampleRate=&quot;44100&quot;/&gt;&#10;      &lt;/audioTrack&gt;&#10;      &lt;audioTrack muted=&quot;false&quot; name=&quot;S56.&quot; resource=&quot;23779347&quot; slideId=&quot;{74012903-477F-4F29-9051-268DA48B568B}&quot; startTime=&quot;0&quot; stepIndex=&quot;0&quot; volume=&quot;1&quot;&gt;&#10;        &lt;audio channels=&quot;1&quot; format=&quot;fltp&quot; sampleRate=&quot;44100&quot;/&gt;&#10;      &lt;/audioTrack&gt;&#10;      &lt;audioTrack muted=&quot;false&quot; name=&quot;S57.&quot; resource=&quot;4c0a9c80&quot; slideId=&quot;{FEB597AE-ECDC-4ED6-ACBA-3D9CCC0C4539}&quot; startTime=&quot;0&quot; stepIndex=&quot;0&quot; volume=&quot;1&quot;&gt;&#10;        &lt;audio channels=&quot;1&quot; format=&quot;fltp&quot; sampleRate=&quot;44100&quot;/&gt;&#10;      &lt;/audioTrack&gt;&#10;      &lt;audioTrack muted=&quot;false&quot; name=&quot;S58.&quot; resource=&quot;63603db5&quot; slideId=&quot;{D5CCD15D-15CA-4F3A-B6E3-EECEB52FD15D}&quot; startTime=&quot;0&quot; stepIndex=&quot;0&quot; volume=&quot;1&quot;&gt;&#10;        &lt;audio channels=&quot;1&quot; format=&quot;fltp&quot; sampleRate=&quot;44100&quot;/&gt;&#10;      &lt;/audioTrack&gt;&#10;      &lt;audioTrack muted=&quot;false&quot; name=&quot;S59.&quot; resource=&quot;9ede9d9a&quot; slideId=&quot;{4093E3EC-CD23-4583-9D4C-6A23F6854CF1}&quot; startTime=&quot;0&quot; stepIndex=&quot;0&quot; volume=&quot;1&quot;&gt;&#10;        &lt;audio channels=&quot;1&quot; format=&quot;fltp&quot; sampleRate=&quot;44100&quot;/&gt;&#10;      &lt;/audioTrack&gt;&#10;      &lt;audioTrack muted=&quot;false&quot; name=&quot;S60.&quot; resource=&quot;992d8adb&quot; slideId=&quot;{1DC51144-FE08-4BE8-8035-A4ED12E52F6B}&quot; startTime=&quot;0&quot; stepIndex=&quot;0&quot; volume=&quot;1&quot;&gt;&#10;        &lt;audio channels=&quot;1&quot; format=&quot;fltp&quot; sampleRate=&quot;44100&quot;/&gt;&#10;      &lt;/audioTrack&gt;&#10;      &lt;audioTrack muted=&quot;false&quot; name=&quot;S61.&quot; resource=&quot;da3b58e3&quot; slideId=&quot;{F3056140-58A0-4880-BA5D-095131CC1944}&quot; startTime=&quot;0&quot; stepIndex=&quot;0&quot; volume=&quot;1&quot;&gt;&#10;        &lt;audio channels=&quot;1&quot; format=&quot;fltp&quot; sampleRate=&quot;44100&quot;/&gt;&#10;      &lt;/audioTrack&gt;&#10;      &lt;audioTrack muted=&quot;false&quot; name=&quot;S62.&quot; resource=&quot;4aa34e91&quot; slideId=&quot;{81AEC09C-A2E3-405F-A149-B93CB25C4C14}&quot; startTime=&quot;0&quot; stepIndex=&quot;0&quot; volume=&quot;1&quot;&gt;&#10;        &lt;audio channels=&quot;1&quot; format=&quot;fltp&quot; sampleRate=&quot;44100&quot;/&gt;&#10;      &lt;/audioTrack&gt;&#10;      &lt;audioTrack muted=&quot;false&quot; name=&quot;S63&quot; resource=&quot;ad7bb8b4&quot; slideId=&quot;{279852C5-250C-4647-9D32-741BBB534EFD}&quot; startTime=&quot;0&quot; stepIndex=&quot;0&quot; volume=&quot;1&quot;&gt;&#10;        &lt;audio channels=&quot;1&quot; format=&quot;fltp&quot; sampleRate=&quot;44100&quot;/&gt;&#10;      &lt;/audioTrack&gt;&#10;      &lt;audioTrack muted=&quot;false&quot; name=&quot;S64.&quot; resource=&quot;bb689ce7&quot; slideId=&quot;{706C7AFA-DC48-495F-B061-CDCBFF26E0D3}&quot; startTime=&quot;0&quot; stepIndex=&quot;0&quot; volume=&quot;1&quot;&gt;&#10;        &lt;audio channels=&quot;1&quot; format=&quot;fltp&quot; sampleRate=&quot;44100&quot;/&gt;&#10;      &lt;/audioTrack&gt;&#10;      &lt;audioTrack muted=&quot;false&quot; name=&quot;S65.&quot; resource=&quot;0c16c087&quot; slideId=&quot;{01ADB144-2D7E-41C0-931D-475A6A05761B}&quot; startTime=&quot;0&quot; stepIndex=&quot;0&quot; volume=&quot;1&quot;&gt;&#10;        &lt;audio channels=&quot;1&quot; format=&quot;fltp&quot; sampleRate=&quot;44100&quot;/&gt;&#10;      &lt;/audioTrack&gt;&#10;      &lt;audioTrack muted=&quot;false&quot; name=&quot;S66.&quot; resource=&quot;1e717c8d&quot; slideId=&quot;{92D410F0-B7E5-42C5-8C8D-D5855603DE50}&quot; startTime=&quot;0&quot; stepIndex=&quot;0&quot; volume=&quot;1&quot;&gt;&#10;        &lt;audio channels=&quot;1&quot; format=&quot;fltp&quot; sampleRate=&quot;44100&quot;/&gt;&#10;      &lt;/audioTrack&gt;&#10;      &lt;audioTrack muted=&quot;false&quot; name=&quot;S67.&quot; resource=&quot;73bc1b84&quot; slideId=&quot;{1461EE21-BC60-4187-BE52-9A041C9B39A4}&quot; startTime=&quot;0&quot; stepIndex=&quot;0&quot; volume=&quot;1&quot;&gt;&#10;        &lt;audio channels=&quot;1&quot; format=&quot;fltp&quot; sampleRate=&quot;44100&quot;/&gt;&#10;      &lt;/audioTrack&gt;&#10;      &lt;audioTrack muted=&quot;false&quot; name=&quot;S68.&quot; resource=&quot;4b86c333&quot; slideId=&quot;{72A72F28-35FF-4D4A-A1D9-DF16B0E22EB7}&quot; startTime=&quot;0&quot; stepIndex=&quot;0&quot; volume=&quot;1&quot;&gt;&#10;        &lt;audio channels=&quot;1&quot; format=&quot;fltp&quot; sampleRate=&quot;44100&quot;/&gt;&#10;      &lt;/audioTrack&gt;&#10;      &lt;audioTrack muted=&quot;false&quot; name=&quot;S69.&quot; resource=&quot;2775ae68&quot; slideId=&quot;{88C918D2-4348-4477-8890-563B1B4E69DF}&quot; startTime=&quot;0&quot; stepIndex=&quot;0&quot; volume=&quot;1&quot;&gt;&#10;        &lt;audio channels=&quot;1&quot; format=&quot;fltp&quot; sampleRate=&quot;44100&quot;/&gt;&#10;      &lt;/audioTrack&gt;&#10;      &lt;audioTrack muted=&quot;false&quot; name=&quot;S70.&quot; resource=&quot;595499c2&quot; slideId=&quot;{F103CB3C-5274-4199-826D-0C3EEB87E1EF}&quot; startTime=&quot;0&quot; stepIndex=&quot;0&quot; volume=&quot;1&quot;&gt;&#10;        &lt;audio channels=&quot;1&quot; format=&quot;fltp&quot; sampleRate=&quot;44100&quot;/&gt;&#10;      &lt;/audioTrack&gt;&#10;      &lt;audioTrack muted=&quot;false&quot; name=&quot;S71.&quot; resource=&quot;c09fb210&quot; slideId=&quot;{49D2C711-1821-4330-9AE5-4C3E778FC94D}&quot; startTime=&quot;0&quot; stepIndex=&quot;0&quot; volume=&quot;1&quot;&gt;&#10;        &lt;audio channels=&quot;1&quot; format=&quot;fltp&quot; sampleRate=&quot;44100&quot;/&gt;&#10;      &lt;/audioTrack&gt;&#10;      &lt;audioTrack muted=&quot;false&quot; name=&quot;S72.&quot; resource=&quot;24769162&quot; slideId=&quot;{A4A666AA-9CEA-48F5-883D-75559513ABA5}&quot; startTime=&quot;0&quot; stepIndex=&quot;0&quot; volume=&quot;1&quot;&gt;&#10;        &lt;audio channels=&quot;1&quot; format=&quot;fltp&quot; sampleRate=&quot;44100&quot;/&gt;&#10;      &lt;/audioTrack&gt;&#10;      &lt;audioTrack muted=&quot;false&quot; name=&quot;S73.&quot; resource=&quot;a9afad89&quot; slideId=&quot;{8F3C5730-91E3-458A-8E3C-B01DA9317C5F}&quot; startTime=&quot;0&quot; stepIndex=&quot;0&quot; volume=&quot;1&quot;&gt;&#10;        &lt;audio channels=&quot;1&quot; format=&quot;fltp&quot; sampleRate=&quot;44100&quot;/&gt;&#10;      &lt;/audioTrack&gt;&#10;      &lt;audioTrack muted=&quot;false&quot; name=&quot;S74.&quot; resource=&quot;96b69e56&quot; slideId=&quot;{5A4D2A49-ED9D-430B-AB41-1CBC655F4337}&quot; startTime=&quot;0&quot; stepIndex=&quot;0&quot; volume=&quot;1&quot;&gt;&#10;        &lt;audio channels=&quot;1&quot; format=&quot;fltp&quot; sampleRate=&quot;44100&quot;/&gt;&#10;      &lt;/audioTrack&gt;&#10;      &lt;audioTrack muted=&quot;false&quot; name=&quot;S75.&quot; resource=&quot;fb083ecf&quot; slideId=&quot;{630A2BFF-FD0C-46AA-A51A-0401F913BE5C}&quot; startTime=&quot;0&quot; stepIndex=&quot;0&quot; volume=&quot;1&quot;&gt;&#10;        &lt;audio channels=&quot;1&quot; format=&quot;fltp&quot; sampleRate=&quot;44100&quot;/&gt;&#10;      &lt;/audioTrack&gt;&#10;      &lt;audioTrack muted=&quot;false&quot; name=&quot;S76.&quot; resource=&quot;ce31ff18&quot; slideId=&quot;{CB4446B5-E309-4B29-8B27-B0B31EB5458D}&quot; startTime=&quot;0&quot; stepIndex=&quot;0&quot; volume=&quot;1&quot;&gt;&#10;        &lt;audio channels=&quot;1&quot; format=&quot;fltp&quot; sampleRate=&quot;44100&quot;/&gt;&#10;      &lt;/audioTrack&gt;&#10;      &lt;audioTrack muted=&quot;false&quot; name=&quot;S77.&quot; resource=&quot;18093d5c&quot; slideId=&quot;{284A4DED-D3B4-4526-A0E4-0E5AFF5E5DB8}&quot; startTime=&quot;0&quot; stepIndex=&quot;0&quot; volume=&quot;1&quot;&gt;&#10;        &lt;audio channels=&quot;1&quot; format=&quot;fltp&quot; sampleRate=&quot;44100&quot;/&gt;&#10;      &lt;/audioTrack&gt;&#10;      &lt;audioTrack muted=&quot;false&quot; name=&quot;S78.&quot; resource=&quot;39b01cca&quot; slideId=&quot;{EBD8F20D-D4BC-493B-8857-FD5CE804CD5E}&quot; startTime=&quot;0&quot; stepIndex=&quot;0&quot; volume=&quot;1&quot;&gt;&#10;        &lt;audio channels=&quot;1&quot; format=&quot;fltp&quot; sampleRate=&quot;44100&quot;/&gt;&#10;      &lt;/audioTrack&gt;&#10;      &lt;audioTrack muted=&quot;false&quot; name=&quot;S79.&quot; resource=&quot;58e3c94a&quot; slideId=&quot;{60D65310-9752-4E16-A269-0D6253B30CC2}&quot; startTime=&quot;0&quot; stepIndex=&quot;0&quot; volume=&quot;1&quot;&gt;&#10;        &lt;audio channels=&quot;1&quot; format=&quot;fltp&quot; sampleRate=&quot;44100&quot;/&gt;&#10;      &lt;/audioTrack&gt;&#10;      &lt;audioTrack muted=&quot;false&quot; name=&quot;S80.&quot; resource=&quot;4ad5ed2d&quot; slideId=&quot;{6CF625EE-83CC-428F-8DE7-2BC36CE52941}&quot; startTime=&quot;0&quot; stepIndex=&quot;0&quot; volume=&quot;1&quot;&gt;&#10;        &lt;audio channels=&quot;1&quot; format=&quot;fltp&quot; sampleRate=&quot;44100&quot;/&gt;&#10;      &lt;/audioTrack&gt;&#10;      &lt;audioTrack muted=&quot;false&quot; name=&quot;S81.&quot; resource=&quot;2a0aeb12&quot; slideId=&quot;{005E5323-1696-4931-A3D2-237A71F01C22}&quot; startTime=&quot;0&quot; stepIndex=&quot;0&quot; volume=&quot;1&quot;&gt;&#10;        &lt;audio channels=&quot;1&quot; format=&quot;fltp&quot; sampleRate=&quot;44100&quot;/&gt;&#10;      &lt;/audioTrack&gt;&#10;      &lt;audioTrack muted=&quot;false&quot; name=&quot;S82.&quot; resource=&quot;1113dda1&quot; slideId=&quot;{117CB300-D411-472F-8845-389B0CE11BAD}&quot; startTime=&quot;0&quot; stepIndex=&quot;0&quot; volume=&quot;1&quot;&gt;&#10;        &lt;audio channels=&quot;1&quot; format=&quot;fltp&quot; sampleRate=&quot;44100&quot;/&gt;&#10;      &lt;/audioTrack&gt;&#10;      &lt;audioTrack muted=&quot;false&quot; name=&quot;S83.&quot; resource=&quot;1dc117bd&quot; slideId=&quot;{FCC0A4FE-2E91-47CD-A9C0-5D09E04F56AA}&quot; startTime=&quot;0&quot; stepIndex=&quot;0&quot; volume=&quot;1&quot;&gt;&#10;        &lt;audio channels=&quot;1&quot; format=&quot;fltp&quot; sampleRate=&quot;44100&quot;/&gt;&#10;      &lt;/audioTrack&gt;&#10;      &lt;audioTrack muted=&quot;false&quot; name=&quot;S84.&quot; resource=&quot;4bee8127&quot; slideId=&quot;{E58BEB23-8D24-4C33-B437-60E756DBBABA}&quot; startTime=&quot;0&quot; stepIndex=&quot;0&quot; volume=&quot;1&quot;&gt;&#10;        &lt;audio channels=&quot;1&quot; format=&quot;fltp&quot; sampleRate=&quot;44100&quot;/&gt;&#10;      &lt;/audioTrack&gt;&#10;      &lt;audioTrack muted=&quot;false&quot; name=&quot;S85.&quot; resource=&quot;ef307e0a&quot; slideId=&quot;{72F735F8-5771-4811-A81C-D9C162A4BEBA}&quot; startTime=&quot;0&quot; stepIndex=&quot;0&quot; volume=&quot;1&quot;&gt;&#10;        &lt;audio channels=&quot;1&quot; format=&quot;fltp&quot; sampleRate=&quot;44100&quot;/&gt;&#10;      &lt;/audioTrack&gt;&#10;      &lt;audioTrack muted=&quot;false&quot; name=&quot;S86.&quot; resource=&quot;b068ff00&quot; slideId=&quot;{B262BD14-A85B-4D9D-983D-96B0BDEBC7AD}&quot; startTime=&quot;0&quot; stepIndex=&quot;0&quot; volume=&quot;1&quot;&gt;&#10;        &lt;audio channels=&quot;1&quot; format=&quot;fltp&quot; sampleRate=&quot;44100&quot;/&gt;&#10;      &lt;/audioTrack&gt;&#10;      &lt;audioTrack muted=&quot;false&quot; name=&quot;S87.&quot; resource=&quot;edc7b500&quot; slideId=&quot;{6B2F1114-EEB6-423B-A331-64355A2D5BF4}&quot; startTime=&quot;0&quot; stepIndex=&quot;0&quot; volume=&quot;1&quot;&gt;&#10;        &lt;audio channels=&quot;1&quot; format=&quot;fltp&quot; sampleRate=&quot;44100&quot;/&gt;&#10;      &lt;/audioTrack&gt;&#10;      &lt;audioTrack muted=&quot;false&quot; name=&quot;S88.&quot; resource=&quot;902be008&quot; slideId=&quot;{7219315E-2363-404E-A3C5-EA4D4AA2EB56}&quot; startTime=&quot;0&quot; stepIndex=&quot;0&quot; volume=&quot;1&quot;&gt;&#10;        &lt;audio channels=&quot;1&quot; format=&quot;fltp&quot; sampleRate=&quot;44100&quot;/&gt;&#10;      &lt;/audioTrack&gt;&#10;      &lt;audioTrack muted=&quot;false&quot; name=&quot;S89.&quot; resource=&quot;be92f648&quot; slideId=&quot;{A5A5D7C8-CE7A-438B-8877-545E4E0741DC}&quot; startTime=&quot;0&quot; stepIndex=&quot;0&quot; volume=&quot;1&quot;&gt;&#10;        &lt;audio channels=&quot;1&quot; format=&quot;fltp&quot; sampleRate=&quot;44100&quot;/&gt;&#10;      &lt;/audioTrack&gt;&#10;      &lt;audioTrack muted=&quot;false&quot; name=&quot;S90.&quot; resource=&quot;9d8f6310&quot; slideId=&quot;{6EECC3A4-3207-452C-B3F6-3A8DD76B6B68}&quot; startTime=&quot;0&quot; stepIndex=&quot;0&quot; volume=&quot;1&quot;&gt;&#10;        &lt;audio channels=&quot;1&quot; format=&quot;fltp&quot; sampleRate=&quot;44100&quot;/&gt;&#10;      &lt;/audioTrack&gt;&#10;      &lt;audioTrack muted=&quot;false&quot; name=&quot;S91.&quot; resource=&quot;5842e43f&quot; slideId=&quot;{661D71E8-EC8B-49B0-A1A6-E03BB3C41712}&quot; startTime=&quot;0&quot; stepIndex=&quot;0&quot; volume=&quot;1&quot;&gt;&#10;        &lt;audio channels=&quot;1&quot; format=&quot;fltp&quot; sampleRate=&quot;44100&quot;/&gt;&#10;      &lt;/audioTrack&gt;&#10;      &lt;audioTrack muted=&quot;false&quot; name=&quot;S92.&quot; resource=&quot;cbc7049e&quot; slideId=&quot;{96C5F798-B0D1-4404-8355-97E0692BB4F2}&quot; startTime=&quot;0&quot; stepIndex=&quot;0&quot; volume=&quot;1&quot;&gt;&#10;        &lt;audio channels=&quot;1&quot; format=&quot;fltp&quot; sampleRate=&quot;44100&quot;/&gt;&#10;      &lt;/audioTrack&gt;&#10;      &lt;audioTrack muted=&quot;false&quot; name=&quot;S93.&quot; resource=&quot;3c75bf49&quot; slideId=&quot;{DE1B57A0-25D9-4805-A590-36D70CDF00FA}&quot; startTime=&quot;0&quot; stepIndex=&quot;0&quot; volume=&quot;1&quot;&gt;&#10;        &lt;audio channels=&quot;1&quot; format=&quot;fltp&quot; sampleRate=&quot;44100&quot;/&gt;&#10;      &lt;/audioTrack&gt;&#10;      &lt;audioTrack muted=&quot;false&quot; name=&quot;S94.&quot; resource=&quot;41e715f6&quot; slideId=&quot;{0BB47CA7-C81D-4629-94E9-5C953E07765D}&quot; startTime=&quot;0&quot; stepIndex=&quot;0&quot; volume=&quot;1&quot;&gt;&#10;        &lt;audio channels=&quot;1&quot; format=&quot;fltp&quot; sampleRate=&quot;44100&quot;/&gt;&#10;      &lt;/audioTrack&gt;&#10;      &lt;audioTrack muted=&quot;false&quot; name=&quot;S95.&quot; resource=&quot;3922ead4&quot; slideId=&quot;{4069C2B6-6A7F-4BE5-8FFA-9D70E325D6D2}&quot; startTime=&quot;0&quot; stepIndex=&quot;0&quot; volume=&quot;1&quot;&gt;&#10;        &lt;audio channels=&quot;1&quot; format=&quot;fltp&quot; sampleRate=&quot;44100&quot;/&gt;&#10;      &lt;/audioTrack&gt;&#10;      &lt;audioTrack muted=&quot;false&quot; name=&quot;S96.&quot; resource=&quot;4452b71e&quot; slideId=&quot;{143FF534-4654-4698-8C54-DA106BBE859B}&quot; startTime=&quot;0&quot; stepIndex=&quot;0&quot; volume=&quot;1&quot;&gt;&#10;        &lt;audio channels=&quot;1&quot; format=&quot;fltp&quot; sampleRate=&quot;44100&quot;/&gt;&#10;      &lt;/audioTrack&gt;&#10;      &lt;audioTrack muted=&quot;false&quot; name=&quot;S97.&quot; resource=&quot;2861d9d3&quot; slideId=&quot;{B8FEC40F-7065-4AED-B340-BFF5C61442B5}&quot; startTime=&quot;0&quot; stepIndex=&quot;0&quot; volume=&quot;1&quot;&gt;&#10;        &lt;audio channels=&quot;1&quot; format=&quot;fltp&quot; sampleRate=&quot;44100&quot;/&gt;&#10;      &lt;/audioTrack&gt;&#10;      &lt;audioTrack muted=&quot;false&quot; name=&quot;S98.&quot; resource=&quot;8b37e26c&quot; slideId=&quot;{3609AF56-2448-4B3E-B709-5B434D63CC0E}&quot; startTime=&quot;0&quot; stepIndex=&quot;0&quot; volume=&quot;1&quot;&gt;&#10;        &lt;audio channels=&quot;1&quot; format=&quot;fltp&quot; sampleRate=&quot;44100&quot;/&gt;&#10;      &lt;/audioTrack&gt;&#10;      &lt;audioTrack muted=&quot;false&quot; name=&quot;S99.&quot; resource=&quot;aacea2a6&quot; slideId=&quot;{638A6BB8-EB74-4DDC-9222-E7C97934AC67}&quot; startTime=&quot;0&quot; stepIndex=&quot;0&quot; volume=&quot;1&quot;&gt;&#10;        &lt;audio channels=&quot;1&quot; format=&quot;fltp&quot; sampleRate=&quot;44100&quot;/&gt;&#10;      &lt;/audioTrack&gt;&#10;      &lt;audioTrack muted=&quot;false&quot; name=&quot;S100.&quot; resource=&quot;d11ed928&quot; slideId=&quot;{E46E6855-D804-4818-8AFF-C988BA830179}&quot; startTime=&quot;0&quot; stepIndex=&quot;0&quot; volume=&quot;1&quot;&gt;&#10;        &lt;audio channels=&quot;1&quot; format=&quot;fltp&quot; sampleRate=&quot;44100&quot;/&gt;&#10;      &lt;/audioTrack&gt;&#10;      &lt;audioTrack muted=&quot;false&quot; name=&quot;S102.&quot; resource=&quot;a5a1bbb2&quot; slideId=&quot;{3A0D6AF7-527D-4E97-97BD-144C27EA54FB}&quot; startTime=&quot;0&quot; stepIndex=&quot;0&quot; volume=&quot;1&quot;&gt;&#10;        &lt;audio channels=&quot;1&quot; format=&quot;fltp&quot; sampleRate=&quot;44100&quot;/&gt;&#10;      &lt;/audioTrack&gt;&#10;      &lt;audioTrack muted=&quot;false&quot; name=&quot;S2 - Guidelines With Res Tab&quot; resource=&quot;8af78311&quot; slideId=&quot;{5263F8CE-C71C-48EA-8D7A-8407D0781E0F}&quot; startTime=&quot;0&quot; stepIndex=&quot;0&quot; volume=&quot;1&quot;&gt;&#10;        &lt;audio channels=&quot;1&quot; format=&quot;fltp&quot; sampleRate=&quot;44100&quot;/&gt;&#10;      &lt;/audioTrack&gt;&#10;      &lt;audioTrack muted=&quot;false&quot; name=&quot;S30 MA BIO&quot; resource=&quot;89421357&quot; slideId=&quot;{B801D4FF-D54A-4F88-9C15-81D2394859DE}&quot; startTime=&quot;0&quot; stepIndex=&quot;0&quot; volume=&quot;1&quot;&gt;&#10;        &lt;audio channels=&quot;1&quot; format=&quot;fltp&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SLIDE_UID" val="{5EAF73AC-83E1-4421-8DCF-D628D135991F}:1421"/>
  <p:tag name="ISPRING_PRESENTER_ID" val="{2E16479B-B4BF-46BB-A8F1-3D12BD8C3002}"/>
  <p:tag name="ISPRING_CUSTOM_TIMING_USED" val="1"/>
  <p:tag name="ISPRING_SLIDE_INDENT_LEVEL" val="1"/>
  <p:tag name="GENSWF_ADVANCE_TIME" val="26.332"/>
  <p:tag name="TIMING" val="|1.887|9.769"/>
  <p:tag name="ISPRING_SLIDE_ID_2" val="{0B3A781C-39AA-4A8C-8B26-57C32647DE0D}"/>
</p:tagLst>
</file>

<file path=ppt/tags/tag11.xml><?xml version="1.0" encoding="utf-8"?>
<p:tagLst xmlns:a="http://schemas.openxmlformats.org/drawingml/2006/main" xmlns:r="http://schemas.openxmlformats.org/officeDocument/2006/relationships" xmlns:p="http://schemas.openxmlformats.org/presentationml/2006/main">
  <p:tag name="GENSWF_SLIDE_UID" val="{FDAE2610-3ED0-4CA1-AB49-A0AAD88F9820}:1422"/>
  <p:tag name="ISPRING_PRESENTER_ID" val="{2E16479B-B4BF-46BB-A8F1-3D12BD8C3002}"/>
  <p:tag name="ISPRING_CUSTOM_TIMING_USED" val="1"/>
  <p:tag name="ISPRING_SLIDE_INDENT_LEVEL" val="1"/>
  <p:tag name="GENSWF_ADVANCE_TIME" val="16.406"/>
  <p:tag name="TIMING" val="|0.001|12.148"/>
  <p:tag name="ISPRING_SLIDE_ID_2" val="{BCE6B75D-BDB3-4665-B884-DEEC81C2697C}"/>
</p:tagLst>
</file>

<file path=ppt/tags/tag12.xml><?xml version="1.0" encoding="utf-8"?>
<p:tagLst xmlns:a="http://schemas.openxmlformats.org/drawingml/2006/main" xmlns:r="http://schemas.openxmlformats.org/officeDocument/2006/relationships" xmlns:p="http://schemas.openxmlformats.org/presentationml/2006/main">
  <p:tag name="GENSWF_SLIDE_UID" val="{6B16C7F7-CC19-4D58-996E-145E487A717D}:1423"/>
  <p:tag name="ISPRING_PRESENTER_ID" val="{2E16479B-B4BF-46BB-A8F1-3D12BD8C3002}"/>
  <p:tag name="ISPRING_CUSTOM_TIMING_USED" val="1"/>
  <p:tag name="ISPRING_SLIDE_INDENT_LEVEL" val="1"/>
  <p:tag name="GENSWF_ADVANCE_TIME" val="21.186"/>
  <p:tag name="TIMING" val="|4.504|3.749|4.452|2.818"/>
  <p:tag name="ISPRING_SLIDE_ID_2" val="{1062341D-1D03-4FB4-BB19-A76FFA983D6F}"/>
</p:tagLst>
</file>

<file path=ppt/tags/tag13.xml><?xml version="1.0" encoding="utf-8"?>
<p:tagLst xmlns:a="http://schemas.openxmlformats.org/drawingml/2006/main" xmlns:r="http://schemas.openxmlformats.org/officeDocument/2006/relationships" xmlns:p="http://schemas.openxmlformats.org/presentationml/2006/main">
  <p:tag name="GENSWF_SLIDE_UID" val="{ABC6AEFA-015E-4F0F-B22D-3FDF01099050}:1424"/>
  <p:tag name="ISPRING_PRESENTER_ID" val="{2E16479B-B4BF-46BB-A8F1-3D12BD8C3002}"/>
  <p:tag name="ISPRING_CUSTOM_TIMING_USED" val="1"/>
  <p:tag name="ISPRING_SLIDE_INDENT_LEVEL" val="1"/>
  <p:tag name="GENSWF_ADVANCE_TIME" val="15.936"/>
  <p:tag name="TIMING" val="|0.001|3.174|2.39|4.392|2.166"/>
  <p:tag name="ISPRING_SLIDE_ID_2" val="{1D911EAB-DF89-42D0-AB3D-9C6B3B668EB9}"/>
</p:tagLst>
</file>

<file path=ppt/tags/tag14.xml><?xml version="1.0" encoding="utf-8"?>
<p:tagLst xmlns:a="http://schemas.openxmlformats.org/drawingml/2006/main" xmlns:r="http://schemas.openxmlformats.org/officeDocument/2006/relationships" xmlns:p="http://schemas.openxmlformats.org/presentationml/2006/main">
  <p:tag name="GENSWF_SLIDE_UID" val="{8E0EF4AB-6579-458D-9E11-C719767C6E44}:1425"/>
  <p:tag name="ISPRING_PRESENTER_ID" val="{2E16479B-B4BF-46BB-A8F1-3D12BD8C3002}"/>
  <p:tag name="ISPRING_CUSTOM_TIMING_USED" val="1"/>
  <p:tag name="ISPRING_SLIDE_INDENT_LEVEL" val="1"/>
  <p:tag name="GENSWF_ADVANCE_TIME" val="38.688"/>
  <p:tag name="TIMING" val="|0.001|2.975|2.942|11.423|3.998|5.78|4.658"/>
  <p:tag name="ISPRING_SLIDE_ID_2" val="{4ECE99F6-E622-4AA5-96FD-507E249CE096}"/>
</p:tagLst>
</file>

<file path=ppt/tags/tag15.xml><?xml version="1.0" encoding="utf-8"?>
<p:tagLst xmlns:a="http://schemas.openxmlformats.org/drawingml/2006/main" xmlns:r="http://schemas.openxmlformats.org/officeDocument/2006/relationships" xmlns:p="http://schemas.openxmlformats.org/presentationml/2006/main">
  <p:tag name="GENSWF_SLIDE_UID" val="{79FAC5FB-1728-4097-8A23-1D78158CB813}:1427"/>
  <p:tag name="ISPRING_PRESENTER_ID" val="{2E16479B-B4BF-46BB-A8F1-3D12BD8C3002}"/>
  <p:tag name="ISPRING_CUSTOM_TIMING_USED" val="1"/>
  <p:tag name="ISPRING_SLIDE_INDENT_LEVEL" val="1"/>
  <p:tag name="GENSWF_ADVANCE_TIME" val="17.712"/>
  <p:tag name="TIMING" val="|0.001|11.235|3.665"/>
  <p:tag name="ISPRING_SLIDE_ID_2" val="{CBBA4802-7D3C-4F8A-9C0C-13D66BB3DC46}"/>
</p:tagLst>
</file>

<file path=ppt/tags/tag16.xml><?xml version="1.0" encoding="utf-8"?>
<p:tagLst xmlns:a="http://schemas.openxmlformats.org/drawingml/2006/main" xmlns:r="http://schemas.openxmlformats.org/officeDocument/2006/relationships" xmlns:p="http://schemas.openxmlformats.org/presentationml/2006/main">
  <p:tag name="GENSWF_SLIDE_UID" val="{184C6447-5107-41A1-ABDA-E3F8322F20B1}:1426"/>
  <p:tag name="ISPRING_PRESENTER_ID" val="{2E16479B-B4BF-46BB-A8F1-3D12BD8C3002}"/>
  <p:tag name="ISPRING_CUSTOM_TIMING_USED" val="1"/>
  <p:tag name="ISPRING_SLIDE_INDENT_LEVEL" val="1"/>
  <p:tag name="GENSWF_ADVANCE_TIME" val="41.954"/>
  <p:tag name="TIMING" val="|0.001|2.84|3.452|3.812|5.648|9.032|2.012|4.532|4.784"/>
  <p:tag name="ISPRING_SLIDE_ID_2" val="{519CD98C-FC27-4854-B730-025C2E640EAE}"/>
</p:tagLst>
</file>

<file path=ppt/tags/tag17.xml><?xml version="1.0" encoding="utf-8"?>
<p:tagLst xmlns:a="http://schemas.openxmlformats.org/drawingml/2006/main" xmlns:r="http://schemas.openxmlformats.org/officeDocument/2006/relationships" xmlns:p="http://schemas.openxmlformats.org/presentationml/2006/main">
  <p:tag name="GENSWF_SLIDE_UID" val="{0AB7B731-43B2-426E-A61B-E60BBC635DA2}:1428"/>
  <p:tag name="ISPRING_PRESENTER_ID" val="{2E16479B-B4BF-46BB-A8F1-3D12BD8C3002}"/>
  <p:tag name="ISPRING_CUSTOM_TIMING_USED" val="1"/>
  <p:tag name="ISPRING_SLIDE_INDENT_LEVEL" val="1"/>
  <p:tag name="GENSWF_ADVANCE_TIME" val="38.009"/>
  <p:tag name="TIMING" val="|3.411|1.399|5.956|1.554|5.119|2.515|4.406|2.267|6.545"/>
  <p:tag name="ISPRING_SLIDE_ID_2" val="{EFD032BF-6439-4F12-AFE1-2BD94A5445ED}"/>
</p:tagLst>
</file>

<file path=ppt/tags/tag18.xml><?xml version="1.0" encoding="utf-8"?>
<p:tagLst xmlns:a="http://schemas.openxmlformats.org/drawingml/2006/main" xmlns:r="http://schemas.openxmlformats.org/officeDocument/2006/relationships" xmlns:p="http://schemas.openxmlformats.org/presentationml/2006/main">
  <p:tag name="GENSWF_SLIDE_UID" val="{5A8F7496-EC4F-4A36-A10E-A880EC14C566}:1936"/>
  <p:tag name="ISPRING_PRESENTER_ID" val="{2E16479B-B4BF-46BB-A8F1-3D12BD8C3002}"/>
  <p:tag name="ISPRING_CUSTOM_TIMING_USED" val="1"/>
  <p:tag name="ISPRING_SLIDE_INDENT_LEVEL" val="1"/>
  <p:tag name="GENSWF_ADVANCE_TIME" val="70.636"/>
  <p:tag name="TIMING" val="|2.184|13.716|23.687|11.946"/>
  <p:tag name="ISPRING_SLIDE_ID_2" val="{6FF015D9-A5E5-40B6-8D6B-DEC5EDC85B10}"/>
</p:tagLst>
</file>

<file path=ppt/tags/tag19.xml><?xml version="1.0" encoding="utf-8"?>
<p:tagLst xmlns:a="http://schemas.openxmlformats.org/drawingml/2006/main" xmlns:r="http://schemas.openxmlformats.org/officeDocument/2006/relationships" xmlns:p="http://schemas.openxmlformats.org/presentationml/2006/main">
  <p:tag name="GENSWF_SLIDE_UID" val="{387DF1D3-4348-48C0-856F-A5326E185679}:1429"/>
  <p:tag name="ISPRING_PRESENTER_ID" val="{2E16479B-B4BF-46BB-A8F1-3D12BD8C3002}"/>
  <p:tag name="ISPRING_CUSTOM_TIMING_USED" val="1"/>
  <p:tag name="ISPRING_SLIDE_INDENT_LEVEL" val="1"/>
  <p:tag name="GENSWF_ADVANCE_TIME" val="5.644"/>
  <p:tag name="TIMING" val="|0.001|2.58"/>
  <p:tag name="ISPRING_SLIDE_ID_2" val="{70459851-2D3F-403C-B6E1-A8B88ABEA18C}"/>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SLIDE_UID" val="{A2B441CF-0FBC-454A-BBEC-386F22D5DE55}:1924"/>
  <p:tag name="GENSWF_ADVANCE_TIME" val="12.592"/>
  <p:tag name="ISPRING_SLIDE_ID_2" val="{0B7AE7C6-869D-442F-84A3-B19771481669}"/>
</p:tagLst>
</file>

<file path=ppt/tags/tag20.xml><?xml version="1.0" encoding="utf-8"?>
<p:tagLst xmlns:a="http://schemas.openxmlformats.org/drawingml/2006/main" xmlns:r="http://schemas.openxmlformats.org/officeDocument/2006/relationships" xmlns:p="http://schemas.openxmlformats.org/presentationml/2006/main">
  <p:tag name="GENSWF_SLIDE_UID" val="{22C3A51A-2A39-4771-8C86-27DE8B530125}:1433"/>
  <p:tag name="ISPRING_PRESENTER_ID" val="{2E16479B-B4BF-46BB-A8F1-3D12BD8C3002}"/>
  <p:tag name="ISPRING_CUSTOM_TIMING_USED" val="1"/>
  <p:tag name="ISPRING_SLIDE_INDENT_LEVEL" val="0"/>
  <p:tag name="GENSWF_ADVANCE_TIME" val="30.303"/>
  <p:tag name="TIMING" val="|0.401|9.45|16.625"/>
  <p:tag name="ISPRING_SLIDE_ID_2" val="{A2D5124D-9D3C-43CC-99E4-484A5C081FEB}"/>
</p:tagLst>
</file>

<file path=ppt/tags/tag21.xml><?xml version="1.0" encoding="utf-8"?>
<p:tagLst xmlns:a="http://schemas.openxmlformats.org/drawingml/2006/main" xmlns:r="http://schemas.openxmlformats.org/officeDocument/2006/relationships" xmlns:p="http://schemas.openxmlformats.org/presentationml/2006/main">
  <p:tag name="GENSWF_SLIDE_UID" val="{B190E87E-0A03-45CE-86F4-9E6DCBD0546F}:1436"/>
  <p:tag name="ISPRING_PRESENTER_ID" val="{2E16479B-B4BF-46BB-A8F1-3D12BD8C3002}"/>
  <p:tag name="ISPRING_CUSTOM_TIMING_USED" val="1"/>
  <p:tag name="ISPRING_SLIDE_INDENT_LEVEL" val="1"/>
  <p:tag name="GENSWF_ADVANCE_TIME" val="11.025"/>
  <p:tag name="TIMING" val="|0.001|6.79"/>
  <p:tag name="ISPRING_SLIDE_ID_2" val="{AF0ED403-4A73-45B6-B89C-721299A379E8}"/>
</p:tagLst>
</file>

<file path=ppt/tags/tag22.xml><?xml version="1.0" encoding="utf-8"?>
<p:tagLst xmlns:a="http://schemas.openxmlformats.org/drawingml/2006/main" xmlns:r="http://schemas.openxmlformats.org/officeDocument/2006/relationships" xmlns:p="http://schemas.openxmlformats.org/presentationml/2006/main">
  <p:tag name="GENSWF_SLIDE_UID" val="{4C8BC93F-73BF-4780-A579-33E9E170E787}:1435"/>
  <p:tag name="ISPRING_PRESENTER_ID" val="{2E16479B-B4BF-46BB-A8F1-3D12BD8C3002}"/>
  <p:tag name="ISPRING_CUSTOM_TIMING_USED" val="1"/>
  <p:tag name="ISPRING_SLIDE_INDENT_LEVEL" val="1"/>
  <p:tag name="GENSWF_ADVANCE_TIME" val="19.227"/>
  <p:tag name="TIMING" val="|0.001|4.468|3.748|3.156|3.476"/>
  <p:tag name="ISPRING_SLIDE_ID_2" val="{6719F3B1-A147-46BC-A3F5-78EE79A48E47}"/>
</p:tagLst>
</file>

<file path=ppt/tags/tag23.xml><?xml version="1.0" encoding="utf-8"?>
<p:tagLst xmlns:a="http://schemas.openxmlformats.org/drawingml/2006/main" xmlns:r="http://schemas.openxmlformats.org/officeDocument/2006/relationships" xmlns:p="http://schemas.openxmlformats.org/presentationml/2006/main">
  <p:tag name="GENSWF_SLIDE_UID" val="{14D61E9C-D790-44EA-9E97-C9AC95DC735D}:1937"/>
  <p:tag name="ISPRING_PRESENTER_ID" val="{2E16479B-B4BF-46BB-A8F1-3D12BD8C3002}"/>
  <p:tag name="ISPRING_CUSTOM_TIMING_USED" val="1"/>
  <p:tag name="ISPRING_SLIDE_INDENT_LEVEL" val="1"/>
  <p:tag name="GENSWF_ADVANCE_TIME" val="25.549"/>
  <p:tag name="TIMING" val="|0.442|5.225|2.894|2.852|4.007"/>
  <p:tag name="ISPRING_SLIDE_ID_2" val="{19A2F663-E20E-4660-B12C-944800A9F57E}"/>
</p:tagLst>
</file>

<file path=ppt/tags/tag24.xml><?xml version="1.0" encoding="utf-8"?>
<p:tagLst xmlns:a="http://schemas.openxmlformats.org/drawingml/2006/main" xmlns:r="http://schemas.openxmlformats.org/officeDocument/2006/relationships" xmlns:p="http://schemas.openxmlformats.org/presentationml/2006/main">
  <p:tag name="GENSWF_SLIDE_UID" val="{A137060D-7E48-457D-8C43-7303C2756E90}:1437"/>
  <p:tag name="ISPRING_PRESENTER_ID" val="{2E16479B-B4BF-46BB-A8F1-3D12BD8C3002}"/>
  <p:tag name="ISPRING_CUSTOM_TIMING_USED" val="1"/>
  <p:tag name="ISPRING_SLIDE_INDENT_LEVEL" val="1"/>
  <p:tag name="GENSWF_ADVANCE_TIME" val="39.341"/>
  <p:tag name="TIMING" val="|0.566|5.252|2.612|4.229|4.361|4.493|3.074|5.549|5.153"/>
  <p:tag name="ISPRING_SLIDE_ID_2" val="{1AD64076-FD5B-477D-BDF8-1A1589C122C0}"/>
</p:tagLst>
</file>

<file path=ppt/tags/tag25.xml><?xml version="1.0" encoding="utf-8"?>
<p:tagLst xmlns:a="http://schemas.openxmlformats.org/drawingml/2006/main" xmlns:r="http://schemas.openxmlformats.org/officeDocument/2006/relationships" xmlns:p="http://schemas.openxmlformats.org/presentationml/2006/main">
  <p:tag name="GENSWF_SLIDE_UID" val="{6FC7F66C-1AE8-4C61-8F4D-093207715D01}:1430"/>
  <p:tag name="ISPRING_PRESENTER_ID" val="{2E16479B-B4BF-46BB-A8F1-3D12BD8C3002}"/>
  <p:tag name="ISPRING_CUSTOM_TIMING_USED" val="1"/>
  <p:tag name="ISPRING_SLIDE_INDENT_LEVEL" val="1"/>
  <p:tag name="GENSWF_ADVANCE_TIME" val="18.182"/>
  <p:tag name="ISPRING_SLIDE_ID_2" val="{4B45A72D-899A-4FF9-9CCF-72EDF0F26634}"/>
</p:tagLst>
</file>

<file path=ppt/tags/tag26.xml><?xml version="1.0" encoding="utf-8"?>
<p:tagLst xmlns:a="http://schemas.openxmlformats.org/drawingml/2006/main" xmlns:r="http://schemas.openxmlformats.org/officeDocument/2006/relationships" xmlns:p="http://schemas.openxmlformats.org/presentationml/2006/main">
  <p:tag name="GENSWF_SLIDE_UID" val="{B24C5ED0-0A74-4F6E-9533-BEE4F61445F5}:1438"/>
  <p:tag name="ISPRING_PRESENTER_ID" val="{2E16479B-B4BF-46BB-A8F1-3D12BD8C3002}"/>
  <p:tag name="ISPRING_CUSTOM_TIMING_USED" val="1"/>
  <p:tag name="ISPRING_SLIDE_INDENT_LEVEL" val="1"/>
  <p:tag name="GENSWF_ADVANCE_TIME" val="21.317"/>
  <p:tag name="TIMING" val="|3.573|11.083|0.899|1.089|1.431|1.469"/>
  <p:tag name="ISPRING_SLIDE_ID_2" val="{73B28760-3B47-4854-912A-B39273D4F106}"/>
</p:tagLst>
</file>

<file path=ppt/tags/tag27.xml><?xml version="1.0" encoding="utf-8"?>
<p:tagLst xmlns:a="http://schemas.openxmlformats.org/drawingml/2006/main" xmlns:r="http://schemas.openxmlformats.org/officeDocument/2006/relationships" xmlns:p="http://schemas.openxmlformats.org/presentationml/2006/main">
  <p:tag name="GENSWF_SLIDE_UID" val="{D601BE8D-D57C-4815-84B6-325F4BA47F89}:1431"/>
  <p:tag name="ISPRING_PRESENTER_ID" val="{2E16479B-B4BF-46BB-A8F1-3D12BD8C3002}"/>
  <p:tag name="ISPRING_CUSTOM_TIMING_USED" val="1"/>
  <p:tag name="ISPRING_SLIDE_INDENT_LEVEL" val="1"/>
  <p:tag name="GENSWF_ADVANCE_TIME" val="98.143"/>
  <p:tag name="TIMING" val="|7.585|2.475|5.635|7.768|6.346|51.376"/>
  <p:tag name="ISPRING_SLIDE_ID_2" val="{616659C8-E352-4A28-B234-74A3A1FC88A7}"/>
</p:tagLst>
</file>

<file path=ppt/tags/tag28.xml><?xml version="1.0" encoding="utf-8"?>
<p:tagLst xmlns:a="http://schemas.openxmlformats.org/drawingml/2006/main" xmlns:r="http://schemas.openxmlformats.org/officeDocument/2006/relationships" xmlns:p="http://schemas.openxmlformats.org/presentationml/2006/main">
  <p:tag name="GENSWF_SLIDE_UID" val="{C6A5CC2D-A0B5-4314-B4D8-120CF365CB18}:1939"/>
  <p:tag name="ISPRING_PRESENTER_ID" val="{2E16479B-B4BF-46BB-A8F1-3D12BD8C3002}"/>
  <p:tag name="ISPRING_CUSTOM_TIMING_USED" val="1"/>
  <p:tag name="ISPRING_SLIDE_INDENT_LEVEL" val="1"/>
  <p:tag name="GENSWF_ADVANCE_TIME" val="25.549"/>
  <p:tag name="TIMING" val="|0.001|8.06|11.693"/>
  <p:tag name="ISPRING_SLIDE_ID_2" val="{8C20A117-8313-4127-957F-9F4A49332909}"/>
</p:tagLst>
</file>

<file path=ppt/tags/tag29.xml><?xml version="1.0" encoding="utf-8"?>
<p:tagLst xmlns:a="http://schemas.openxmlformats.org/drawingml/2006/main" xmlns:r="http://schemas.openxmlformats.org/officeDocument/2006/relationships" xmlns:p="http://schemas.openxmlformats.org/presentationml/2006/main">
  <p:tag name="GENSWF_SLIDE_UID" val="{7AECEAC5-50BA-40BD-8A9F-D87E85125EC4}:1432"/>
  <p:tag name="ISPRING_PRESENTER_ID" val="{2E16479B-B4BF-46BB-A8F1-3D12BD8C3002}"/>
  <p:tag name="ISPRING_CUSTOM_TIMING_USED" val="1"/>
  <p:tag name="ISPRING_SLIDE_INDENT_LEVEL" val="1"/>
  <p:tag name="GENSWF_ADVANCE_TIME" val="54.858"/>
  <p:tag name="TIMING" val="|0.001|47.052|1.937|3.155"/>
  <p:tag name="ISPRING_SLIDE_ID_2" val="{06A582AB-F279-423F-BF0C-6D8494DFB819}"/>
</p:tagLst>
</file>

<file path=ppt/tags/tag3.xml><?xml version="1.0" encoding="utf-8"?>
<p:tagLst xmlns:a="http://schemas.openxmlformats.org/drawingml/2006/main" xmlns:r="http://schemas.openxmlformats.org/officeDocument/2006/relationships" xmlns:p="http://schemas.openxmlformats.org/presentationml/2006/main">
  <p:tag name="GENSWF_SLIDE_UID" val="{CDD0E5F3-DBC9-4486-9356-8BA6160443C2}:1394"/>
  <p:tag name="ISPRING_SLIDE_INDENT_LEVEL" val="0"/>
  <p:tag name="ISPRING_PRESENTER_ID" val="{2E16479B-B4BF-46BB-A8F1-3D12BD8C3002}"/>
  <p:tag name="ISPRING_CUSTOM_TIMING_USED" val="1"/>
  <p:tag name="GENSWF_ADVANCE_TIME" val="48.040"/>
  <p:tag name="TIMING" val="|5.331|3.966|5.276|6.093|8.397|9.056"/>
  <p:tag name="ISPRING_SLIDE_ID_2" val="{0D7640CB-CA46-4106-8466-E9DBA0BC0394}"/>
</p:tagLst>
</file>

<file path=ppt/tags/tag30.xml><?xml version="1.0" encoding="utf-8"?>
<p:tagLst xmlns:a="http://schemas.openxmlformats.org/drawingml/2006/main" xmlns:r="http://schemas.openxmlformats.org/officeDocument/2006/relationships" xmlns:p="http://schemas.openxmlformats.org/presentationml/2006/main">
  <p:tag name="GENSWF_SLIDE_UID" val="{A8902D4C-1EC2-4D0F-9CFD-4C3CF1167ED4}:1440"/>
  <p:tag name="ISPRING_SLIDE_INDENT_LEVEL" val="0"/>
  <p:tag name="ISPRING_PRESENTER_ID" val="{2E16479B-B4BF-46BB-A8F1-3D12BD8C3002}"/>
  <p:tag name="ISPRING_CUSTOM_TIMING_USED" val="1"/>
  <p:tag name="GENSWF_ADVANCE_TIME" val="42.842"/>
  <p:tag name="ISPRING_SLIDE_ID_2" val="{EB5FEFEC-466A-451C-ACC3-392455005BE5}"/>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F342AC4-C25B-4CB3-A35A-BD67D76F2353}:1921"/>
  <p:tag name="ISPRING_SLIDE_INDENT_LEVEL" val="0"/>
  <p:tag name="ISPRING_PRESENTER_ID" val="{2E16479B-B4BF-46BB-A8F1-3D12BD8C3002}"/>
  <p:tag name="GENSWF_ADVANCE_TIME" val="31.322"/>
  <p:tag name="TIMING" val="|0.622|7.25|11.678|6.737"/>
  <p:tag name="ISPRING_SLIDE_ID_2" val="{9497F9CE-AFF8-47EF-8A19-0A6B57D00939}"/>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7791436-1404-4B17-A294-D3B26358C398}:1910"/>
  <p:tag name="ISPRING_SLIDE_INDENT_LEVEL" val="0"/>
  <p:tag name="ISPRING_PRESENTER_ID" val="{2E16479B-B4BF-46BB-A8F1-3D12BD8C3002}"/>
  <p:tag name="GENSWF_ADVANCE_TIME" val="39.577"/>
  <p:tag name="TIMING" val="|0.001|5.549|3.866|2.876|4.427|2.216|3.371|4.295|4.097|3.965|0.764"/>
  <p:tag name="ISPRING_SLIDE_ID_2" val="{1192AE37-F6F2-45FC-A427-909A126CF3F6}"/>
</p:tagLst>
</file>

<file path=ppt/tags/tag33.xml><?xml version="1.0" encoding="utf-8"?>
<p:tagLst xmlns:a="http://schemas.openxmlformats.org/drawingml/2006/main" xmlns:r="http://schemas.openxmlformats.org/officeDocument/2006/relationships" xmlns:p="http://schemas.openxmlformats.org/presentationml/2006/main">
  <p:tag name="GENSWF_SLIDE_UID" val="{56929E3B-A52A-4466-B429-A040719C7FC8}:1441"/>
  <p:tag name="ISPRING_SLIDE_INDENT_LEVEL" val="0"/>
  <p:tag name="ISPRING_PRESENTER_ID" val="{2E16479B-B4BF-46BB-A8F1-3D12BD8C3002}"/>
  <p:tag name="ISPRING_CUSTOM_TIMING_USED" val="1"/>
  <p:tag name="GENSWF_ADVANCE_TIME" val="28.057"/>
  <p:tag name="TIMING" val="|5.383|5.928|4.387|7.17"/>
  <p:tag name="ISPRING_SLIDE_ID_2" val="{93137145-1344-4906-8EF3-7558252658B8}"/>
</p:tagLst>
</file>

<file path=ppt/tags/tag34.xml><?xml version="1.0" encoding="utf-8"?>
<p:tagLst xmlns:a="http://schemas.openxmlformats.org/drawingml/2006/main" xmlns:r="http://schemas.openxmlformats.org/officeDocument/2006/relationships" xmlns:p="http://schemas.openxmlformats.org/presentationml/2006/main">
  <p:tag name="GENSWF_SLIDE_UID" val="{5C427574-939F-4400-88EA-3FCD4C8A4315}:1940"/>
  <p:tag name="ISPRING_PRESENTER_ID" val="{2E16479B-B4BF-46BB-A8F1-3D12BD8C3002}"/>
  <p:tag name="ISPRING_CUSTOM_TIMING_USED" val="1"/>
  <p:tag name="ISPRING_SLIDE_INDENT_LEVEL" val="1"/>
  <p:tag name="GENSWF_ADVANCE_TIME" val="64.001"/>
  <p:tag name="TIMING" val="|0.001|16.273|16.133|6.94|12.443|6.363|2.077"/>
  <p:tag name="ISPRING_SLIDE_ID_2" val="{47495082-B028-44B4-9C34-F9D559A55397}"/>
</p:tagLst>
</file>

<file path=ppt/tags/tag35.xml><?xml version="1.0" encoding="utf-8"?>
<p:tagLst xmlns:a="http://schemas.openxmlformats.org/drawingml/2006/main" xmlns:r="http://schemas.openxmlformats.org/officeDocument/2006/relationships" xmlns:p="http://schemas.openxmlformats.org/presentationml/2006/main">
  <p:tag name="GENSWF_SLIDE_UID" val="{3E55FA42-C0F1-4C41-A4A6-04642DAA77FA}:1444"/>
  <p:tag name="ISPRING_PRESENTER_ID" val="{2E16479B-B4BF-46BB-A8F1-3D12BD8C3002}"/>
  <p:tag name="ISPRING_CUSTOM_TIMING_USED" val="1"/>
  <p:tag name="ISPRING_SLIDE_INDENT_LEVEL" val="1"/>
  <p:tag name="GENSWF_ADVANCE_TIME" val="16.719"/>
  <p:tag name="ISPRING_SLIDE_ID_2" val="{A4354A5C-65A5-493B-AF22-AC3CFC81F71D}"/>
</p:tagLst>
</file>

<file path=ppt/tags/tag36.xml><?xml version="1.0" encoding="utf-8"?>
<p:tagLst xmlns:a="http://schemas.openxmlformats.org/drawingml/2006/main" xmlns:r="http://schemas.openxmlformats.org/officeDocument/2006/relationships" xmlns:p="http://schemas.openxmlformats.org/presentationml/2006/main">
  <p:tag name="GENSWF_SLIDE_UID" val="{BAE453F0-2FAF-46D6-8A9E-A31EAB45AC0B}:1442"/>
  <p:tag name="ISPRING_PRESENTER_ID" val="{2E16479B-B4BF-46BB-A8F1-3D12BD8C3002}"/>
  <p:tag name="ISPRING_CUSTOM_TIMING_USED" val="1"/>
  <p:tag name="ISPRING_SLIDE_INDENT_LEVEL" val="1"/>
  <p:tag name="GENSWF_ADVANCE_TIME" val="37.539"/>
  <p:tag name="TIMING" val="|0.001|5.584|9.18"/>
  <p:tag name="ISPRING_SLIDE_ID_2" val="{C87B5BCB-E287-4826-B831-02C283F6B4F1}"/>
</p:tagLst>
</file>

<file path=ppt/tags/tag37.xml><?xml version="1.0" encoding="utf-8"?>
<p:tagLst xmlns:a="http://schemas.openxmlformats.org/drawingml/2006/main" xmlns:r="http://schemas.openxmlformats.org/officeDocument/2006/relationships" xmlns:p="http://schemas.openxmlformats.org/presentationml/2006/main">
  <p:tag name="GENSWF_SLIDE_UID" val="{44E0FAA8-FD8C-4BB9-9E67-8A70DB7C49A3}:1443"/>
  <p:tag name="ISPRING_PRESENTER_ID" val="{2E16479B-B4BF-46BB-A8F1-3D12BD8C3002}"/>
  <p:tag name="ISPRING_CUSTOM_TIMING_USED" val="1"/>
  <p:tag name="ISPRING_SLIDE_INDENT_LEVEL" val="1"/>
  <p:tag name="GENSWF_ADVANCE_TIME" val="20.586"/>
  <p:tag name="TIMING" val="|0.001|5.277|1.129|3.543|3.033|2.965"/>
  <p:tag name="ISPRING_SLIDE_ID_2" val="{64F87CC7-96CF-4C34-8862-306DD4472FEB}"/>
</p:tagLst>
</file>

<file path=ppt/tags/tag38.xml><?xml version="1.0" encoding="utf-8"?>
<p:tagLst xmlns:a="http://schemas.openxmlformats.org/drawingml/2006/main" xmlns:r="http://schemas.openxmlformats.org/officeDocument/2006/relationships" xmlns:p="http://schemas.openxmlformats.org/presentationml/2006/main">
  <p:tag name="GENSWF_SLIDE_UID" val="{F7C3EA01-FA3E-4117-A226-3DF16F6710DB}:1445"/>
  <p:tag name="ISPRING_PRESENTER_ID" val="{2E16479B-B4BF-46BB-A8F1-3D12BD8C3002}"/>
  <p:tag name="ISPRING_CUSTOM_TIMING_USED" val="1"/>
  <p:tag name="ISPRING_SLIDE_INDENT_LEVEL" val="1"/>
  <p:tag name="GENSWF_ADVANCE_TIME" val="12.644"/>
  <p:tag name="TIMING" val="|0.001|8.64"/>
  <p:tag name="ISPRING_SLIDE_ID_2" val="{2CAD6BA6-72F7-4326-A24E-8F454EAC43ED}"/>
</p:tagLst>
</file>

<file path=ppt/tags/tag39.xml><?xml version="1.0" encoding="utf-8"?>
<p:tagLst xmlns:a="http://schemas.openxmlformats.org/drawingml/2006/main" xmlns:r="http://schemas.openxmlformats.org/officeDocument/2006/relationships" xmlns:p="http://schemas.openxmlformats.org/presentationml/2006/main">
  <p:tag name="GENSWF_SLIDE_UID" val="{44362FA9-C0B2-4B40-B3CE-6290C527EDDA}:1446"/>
  <p:tag name="ISPRING_PRESENTER_ID" val="{2E16479B-B4BF-46BB-A8F1-3D12BD8C3002}"/>
  <p:tag name="ISPRING_CUSTOM_TIMING_USED" val="1"/>
  <p:tag name="ISPRING_SLIDE_INDENT_LEVEL" val="1"/>
  <p:tag name="GENSWF_ADVANCE_TIME" val="27.508"/>
  <p:tag name="TIMING" val="|0.001|9.447"/>
  <p:tag name="ISPRING_SLIDE_ID_2" val="{1E1AEB4A-0D30-4345-B33F-5A54DC74ED0B}"/>
</p:tagLst>
</file>

<file path=ppt/tags/tag4.xml><?xml version="1.0" encoding="utf-8"?>
<p:tagLst xmlns:a="http://schemas.openxmlformats.org/drawingml/2006/main" xmlns:r="http://schemas.openxmlformats.org/officeDocument/2006/relationships" xmlns:p="http://schemas.openxmlformats.org/presentationml/2006/main">
  <p:tag name="GENSWF_SLIDE_UID" val="{14560D7F-F87F-4376-BC21-A874014AF289}:1391"/>
  <p:tag name="ISPRING_PRESENTER_ID" val="{2E16479B-B4BF-46BB-A8F1-3D12BD8C3002}"/>
  <p:tag name="ISPRING_CUSTOM_TIMING_USED" val="1"/>
  <p:tag name="ISPRING_SLIDE_INDENT_LEVEL" val="1"/>
  <p:tag name="GENSWF_ADVANCE_TIME" val="42.920"/>
  <p:tag name="TIMING" val="|6.265|3.524|8.924|4.172|5.288|6.368|2.264"/>
  <p:tag name="ISPRING_SLIDE_ID_2" val="{15D7566C-E871-4207-86A8-708CB6195576}"/>
</p:tagLst>
</file>

<file path=ppt/tags/tag40.xml><?xml version="1.0" encoding="utf-8"?>
<p:tagLst xmlns:a="http://schemas.openxmlformats.org/drawingml/2006/main" xmlns:r="http://schemas.openxmlformats.org/officeDocument/2006/relationships" xmlns:p="http://schemas.openxmlformats.org/presentationml/2006/main">
  <p:tag name="GENSWF_SLIDE_UID" val="{1DD1D419-EA55-4AD0-80D7-53AF67128129}:1447"/>
  <p:tag name="ISPRING_PRESENTER_ID" val="{2E16479B-B4BF-46BB-A8F1-3D12BD8C3002}"/>
  <p:tag name="ISPRING_CUSTOM_TIMING_USED" val="1"/>
  <p:tag name="ISPRING_SLIDE_INDENT_LEVEL" val="1"/>
  <p:tag name="GENSWF_ADVANCE_TIME" val="28.292"/>
  <p:tag name="TIMING" val="|0.001|0.431|3.099|2.57|2.616|2.248|2.984|3.451|4.127"/>
  <p:tag name="ISPRING_SLIDE_ID_2" val="{2E4A0CD0-74D3-4575-8AB8-7188E8E3229C}"/>
</p:tagLst>
</file>

<file path=ppt/tags/tag41.xml><?xml version="1.0" encoding="utf-8"?>
<p:tagLst xmlns:a="http://schemas.openxmlformats.org/drawingml/2006/main" xmlns:r="http://schemas.openxmlformats.org/officeDocument/2006/relationships" xmlns:p="http://schemas.openxmlformats.org/presentationml/2006/main">
  <p:tag name="GENSWF_SLIDE_UID" val="{E7403347-77FF-4C9B-8CAC-EAC134EC376F}:1449"/>
  <p:tag name="ISPRING_PRESENTER_ID" val="{2E16479B-B4BF-46BB-A8F1-3D12BD8C3002}"/>
  <p:tag name="ISPRING_CUSTOM_TIMING_USED" val="1"/>
  <p:tag name="ISPRING_SLIDE_INDENT_LEVEL" val="1"/>
  <p:tag name="GENSWF_ADVANCE_TIME" val="21.291"/>
  <p:tag name="TIMING" val="|0.001|5.687|5.022|5.231"/>
  <p:tag name="ISPRING_SLIDE_ID_2" val="{EC452B23-7B42-4B4B-8A59-B222D86E6481}"/>
</p:tagLst>
</file>

<file path=ppt/tags/tag42.xml><?xml version="1.0" encoding="utf-8"?>
<p:tagLst xmlns:a="http://schemas.openxmlformats.org/drawingml/2006/main" xmlns:r="http://schemas.openxmlformats.org/officeDocument/2006/relationships" xmlns:p="http://schemas.openxmlformats.org/presentationml/2006/main">
  <p:tag name="GENSWF_SLIDE_UID" val="{C95E16CF-543D-431B-8F34-9B25A4823280}:1450"/>
  <p:tag name="ISPRING_PRESENTER_ID" val="{2E16479B-B4BF-46BB-A8F1-3D12BD8C3002}"/>
  <p:tag name="ISPRING_CUSTOM_TIMING_USED" val="1"/>
  <p:tag name="ISPRING_SLIDE_INDENT_LEVEL" val="1"/>
  <p:tag name="GENSWF_ADVANCE_TIME" val="23.877"/>
  <p:tag name="TIMING" val="|0.001|0.48|11.4|3.7"/>
  <p:tag name="ISPRING_SLIDE_ID_2" val="{1C6BA86A-2111-458B-B192-54E074FD43E4}"/>
</p:tagLst>
</file>

<file path=ppt/tags/tag43.xml><?xml version="1.0" encoding="utf-8"?>
<p:tagLst xmlns:a="http://schemas.openxmlformats.org/drawingml/2006/main" xmlns:r="http://schemas.openxmlformats.org/officeDocument/2006/relationships" xmlns:p="http://schemas.openxmlformats.org/presentationml/2006/main">
  <p:tag name="GENSWF_SLIDE_UID" val="{8E62385B-A1AB-48EB-ABFF-7A6A8A954827}:1451"/>
  <p:tag name="ISPRING_PRESENTER_ID" val="{2E16479B-B4BF-46BB-A8F1-3D12BD8C3002}"/>
  <p:tag name="ISPRING_CUSTOM_TIMING_USED" val="1"/>
  <p:tag name="ISPRING_SLIDE_INDENT_LEVEL" val="1"/>
  <p:tag name="GENSWF_ADVANCE_TIME" val="23.929"/>
  <p:tag name="TIMING" val="|0.001|1.02|3.76|6.38|3.9"/>
  <p:tag name="ISPRING_SLIDE_ID_2" val="{469E6F92-AC64-4B0E-8885-5A487AA668DA}"/>
</p:tagLst>
</file>

<file path=ppt/tags/tag44.xml><?xml version="1.0" encoding="utf-8"?>
<p:tagLst xmlns:a="http://schemas.openxmlformats.org/drawingml/2006/main" xmlns:r="http://schemas.openxmlformats.org/officeDocument/2006/relationships" xmlns:p="http://schemas.openxmlformats.org/presentationml/2006/main">
  <p:tag name="GENSWF_SLIDE_UID" val="{ABDBD60F-D29E-4D62-B64F-E1D6BD36E0B6}:1452"/>
  <p:tag name="ISPRING_PRESENTER_ID" val="{2E16479B-B4BF-46BB-A8F1-3D12BD8C3002}"/>
  <p:tag name="ISPRING_CUSTOM_TIMING_USED" val="1"/>
  <p:tag name="ISPRING_SLIDE_INDENT_LEVEL" val="1"/>
  <p:tag name="GENSWF_ADVANCE_TIME" val="33.307"/>
  <p:tag name="TIMING" val="|0.001|11.056|7.17"/>
  <p:tag name="ISPRING_SLIDE_ID_2" val="{0B8F24A9-BA19-4FB2-8154-0362DE3EF01B}"/>
</p:tagLst>
</file>

<file path=ppt/tags/tag45.xml><?xml version="1.0" encoding="utf-8"?>
<p:tagLst xmlns:a="http://schemas.openxmlformats.org/drawingml/2006/main" xmlns:r="http://schemas.openxmlformats.org/officeDocument/2006/relationships" xmlns:p="http://schemas.openxmlformats.org/presentationml/2006/main">
  <p:tag name="GENSWF_SLIDE_UID" val="{12565B85-4C2A-4044-BBA1-036DBE44DCF7}:1453"/>
  <p:tag name="ISPRING_PRESENTER_ID" val="{2E16479B-B4BF-46BB-A8F1-3D12BD8C3002}"/>
  <p:tag name="ISPRING_CUSTOM_TIMING_USED" val="1"/>
  <p:tag name="ISPRING_SLIDE_INDENT_LEVEL" val="1"/>
  <p:tag name="GENSWF_ADVANCE_TIME" val="26.332"/>
  <p:tag name="TIMING" val="|0.001|3.421|8.021|4.686"/>
  <p:tag name="ISPRING_SLIDE_ID_2" val="{C9F40CC7-B0A5-4DC4-A0A4-C29519CC3B8F}"/>
</p:tagLst>
</file>

<file path=ppt/tags/tag46.xml><?xml version="1.0" encoding="utf-8"?>
<p:tagLst xmlns:a="http://schemas.openxmlformats.org/drawingml/2006/main" xmlns:r="http://schemas.openxmlformats.org/officeDocument/2006/relationships" xmlns:p="http://schemas.openxmlformats.org/presentationml/2006/main">
  <p:tag name="GENSWF_SLIDE_UID" val="{7DE72909-96EF-4B27-B89A-5332B59A2B14}:1454"/>
  <p:tag name="ISPRING_PRESENTER_ID" val="{2E16479B-B4BF-46BB-A8F1-3D12BD8C3002}"/>
  <p:tag name="ISPRING_CUSTOM_TIMING_USED" val="1"/>
  <p:tag name="ISPRING_SLIDE_INDENT_LEVEL" val="1"/>
  <p:tag name="GENSWF_ADVANCE_TIME" val="28.109"/>
  <p:tag name="TIMING" val="|0.001|7.492|7.929"/>
  <p:tag name="ISPRING_SLIDE_ID_2" val="{1F072929-5A24-446E-A634-FC4DD11FCE11}"/>
</p:tagLst>
</file>

<file path=ppt/tags/tag47.xml><?xml version="1.0" encoding="utf-8"?>
<p:tagLst xmlns:a="http://schemas.openxmlformats.org/drawingml/2006/main" xmlns:r="http://schemas.openxmlformats.org/officeDocument/2006/relationships" xmlns:p="http://schemas.openxmlformats.org/presentationml/2006/main">
  <p:tag name="GENSWF_SLIDE_UID" val="{A5DF8EDE-5964-4B2B-8FF7-90ACAA34C7C3}:1455"/>
  <p:tag name="ISPRING_PRESENTER_ID" val="{2E16479B-B4BF-46BB-A8F1-3D12BD8C3002}"/>
  <p:tag name="ISPRING_CUSTOM_TIMING_USED" val="1"/>
  <p:tag name="ISPRING_SLIDE_INDENT_LEVEL" val="1"/>
  <p:tag name="GENSWF_ADVANCE_TIME" val="31.923"/>
  <p:tag name="TIMING" val="|0.001|3.497|9.626"/>
  <p:tag name="ISPRING_SLIDE_ID_2" val="{9B924833-E876-45D2-A216-ABF26026D356}"/>
</p:tagLst>
</file>

<file path=ppt/tags/tag48.xml><?xml version="1.0" encoding="utf-8"?>
<p:tagLst xmlns:a="http://schemas.openxmlformats.org/drawingml/2006/main" xmlns:r="http://schemas.openxmlformats.org/officeDocument/2006/relationships" xmlns:p="http://schemas.openxmlformats.org/presentationml/2006/main">
  <p:tag name="GENSWF_SLIDE_UID" val="{1AADEBB2-0C27-4AA9-9032-71CD3785F9AE}:1456"/>
  <p:tag name="ISPRING_PRESENTER_ID" val="{2E16479B-B4BF-46BB-A8F1-3D12BD8C3002}"/>
  <p:tag name="ISPRING_CUSTOM_TIMING_USED" val="1"/>
  <p:tag name="ISPRING_SLIDE_INDENT_LEVEL" val="1"/>
  <p:tag name="GENSWF_ADVANCE_TIME" val="27.377"/>
  <p:tag name="TIMING" val="|0.001|7.952|5.836|2.478|3.03|3.122|2.754"/>
  <p:tag name="ISPRING_SLIDE_ID_2" val="{1392EA7C-ADA9-4622-B396-4A2EE2BD8E1C}"/>
</p:tagLst>
</file>

<file path=ppt/tags/tag49.xml><?xml version="1.0" encoding="utf-8"?>
<p:tagLst xmlns:a="http://schemas.openxmlformats.org/drawingml/2006/main" xmlns:r="http://schemas.openxmlformats.org/officeDocument/2006/relationships" xmlns:p="http://schemas.openxmlformats.org/presentationml/2006/main">
  <p:tag name="GENSWF_SLIDE_UID" val="{17ECC073-F7CA-4F3F-BDB6-A41F424C1A7E}:1457"/>
  <p:tag name="ISPRING_PRESENTER_ID" val="{2E16479B-B4BF-46BB-A8F1-3D12BD8C3002}"/>
  <p:tag name="ISPRING_CUSTOM_TIMING_USED" val="1"/>
  <p:tag name="ISPRING_SLIDE_INDENT_LEVEL" val="1"/>
  <p:tag name="GENSWF_ADVANCE_TIME" val="72.830"/>
  <p:tag name="TIMING" val="|0.001|6.872|10.943|2.919|7.049|10.117|6.518|7.462"/>
  <p:tag name="ISPRING_SLIDE_ID_2" val="{BA9682C3-9D51-496C-80F5-748D3F8C516A}"/>
</p:tagLst>
</file>

<file path=ppt/tags/tag5.xml><?xml version="1.0" encoding="utf-8"?>
<p:tagLst xmlns:a="http://schemas.openxmlformats.org/drawingml/2006/main" xmlns:r="http://schemas.openxmlformats.org/officeDocument/2006/relationships" xmlns:p="http://schemas.openxmlformats.org/presentationml/2006/main">
  <p:tag name="GENSWF_SLIDE_UID" val="{0476F057-624F-4B83-9DF2-D71A0A486C4F}:1933"/>
  <p:tag name="ISPRING_PRESENTER_ID" val="{2E16479B-B4BF-46BB-A8F1-3D12BD8C3002}"/>
  <p:tag name="ISPRING_CUSTOM_TIMING_USED" val="1"/>
  <p:tag name="ISPRING_SLIDE_INDENT_LEVEL" val="1"/>
  <p:tag name="GENSWF_ADVANCE_TIME" val="36.337"/>
  <p:tag name="TIMING" val="|5.922|7.452|3.941|6.359|3.507|1.926|2.763"/>
  <p:tag name="ISPRING_SLIDE_ID_2" val="{BC6C1B9E-BB14-48C3-9D8D-7A510FFD18B3}"/>
</p:tagLst>
</file>

<file path=ppt/tags/tag50.xml><?xml version="1.0" encoding="utf-8"?>
<p:tagLst xmlns:a="http://schemas.openxmlformats.org/drawingml/2006/main" xmlns:r="http://schemas.openxmlformats.org/officeDocument/2006/relationships" xmlns:p="http://schemas.openxmlformats.org/presentationml/2006/main">
  <p:tag name="GENSWF_SLIDE_UID" val="{CEC44F7E-9E0A-4E1E-B29E-9C38AC94AD05}:1458"/>
  <p:tag name="ISPRING_PRESENTER_ID" val="{2E16479B-B4BF-46BB-A8F1-3D12BD8C3002}"/>
  <p:tag name="ISPRING_CUSTOM_TIMING_USED" val="1"/>
  <p:tag name="ISPRING_SLIDE_INDENT_LEVEL" val="1"/>
  <p:tag name="GENSWF_ADVANCE_TIME" val="66.143"/>
  <p:tag name="TIMING" val="|0.001|8.915|3.25|5.505|6.165|8.255|9.355|15.405"/>
  <p:tag name="ISPRING_SLIDE_ID_2" val="{CBC176B9-E89B-43E6-ABCC-CEAF91C4C158}"/>
</p:tagLst>
</file>

<file path=ppt/tags/tag51.xml><?xml version="1.0" encoding="utf-8"?>
<p:tagLst xmlns:a="http://schemas.openxmlformats.org/drawingml/2006/main" xmlns:r="http://schemas.openxmlformats.org/officeDocument/2006/relationships" xmlns:p="http://schemas.openxmlformats.org/presentationml/2006/main">
  <p:tag name="GENSWF_SLIDE_UID" val="{2C0D965B-99EF-4246-B894-7149DE7D781D}:1460"/>
  <p:tag name="ISPRING_PRESENTER_ID" val="{2E16479B-B4BF-46BB-A8F1-3D12BD8C3002}"/>
  <p:tag name="ISPRING_CUSTOM_TIMING_USED" val="1"/>
  <p:tag name="ISPRING_SLIDE_INDENT_LEVEL" val="2"/>
  <p:tag name="GENSWF_ADVANCE_TIME" val="41.248"/>
  <p:tag name="TIMING" val="|0.001|0.698|1.127|8.75|5.219|4.295|7.265|7.298"/>
  <p:tag name="ISPRING_SLIDE_ID_2" val="{BF0F07B6-A8DD-4A7F-A565-33DFE5BB199B}"/>
</p:tagLst>
</file>

<file path=ppt/tags/tag52.xml><?xml version="1.0" encoding="utf-8"?>
<p:tagLst xmlns:a="http://schemas.openxmlformats.org/drawingml/2006/main" xmlns:r="http://schemas.openxmlformats.org/officeDocument/2006/relationships" xmlns:p="http://schemas.openxmlformats.org/presentationml/2006/main">
  <p:tag name="GENSWF_SLIDE_UID" val="{B9FFC843-BF67-43A3-9519-6156CF091EF6}:1461"/>
  <p:tag name="ISPRING_PRESENTER_ID" val="{2E16479B-B4BF-46BB-A8F1-3D12BD8C3002}"/>
  <p:tag name="ISPRING_CUSTOM_TIMING_USED" val="1"/>
  <p:tag name="ISPRING_SLIDE_INDENT_LEVEL" val="2"/>
  <p:tag name="GENSWF_ADVANCE_TIME" val="23.746"/>
  <p:tag name="TIMING" val="|0.001|1.98|11.02|7.28"/>
  <p:tag name="ISPRING_SLIDE_ID_2" val="{74012903-477F-4F29-9051-268DA48B568B}"/>
</p:tagLst>
</file>

<file path=ppt/tags/tag53.xml><?xml version="1.0" encoding="utf-8"?>
<p:tagLst xmlns:a="http://schemas.openxmlformats.org/drawingml/2006/main" xmlns:r="http://schemas.openxmlformats.org/officeDocument/2006/relationships" xmlns:p="http://schemas.openxmlformats.org/presentationml/2006/main">
  <p:tag name="GENSWF_SLIDE_UID" val="{AE2120AC-29CA-4FB3-B60F-4C768A27BA45}:1462"/>
  <p:tag name="ISPRING_PRESENTER_ID" val="{2E16479B-B4BF-46BB-A8F1-3D12BD8C3002}"/>
  <p:tag name="ISPRING_CUSTOM_TIMING_USED" val="1"/>
  <p:tag name="ISPRING_SLIDE_INDENT_LEVEL" val="2"/>
  <p:tag name="GENSWF_ADVANCE_TIME" val="64.471"/>
  <p:tag name="TIMING" val="|16.933|5.6|7.487|5.702|1.225|10.791"/>
  <p:tag name="ISPRING_SLIDE_ID_2" val="{FEB597AE-ECDC-4ED6-ACBA-3D9CCC0C4539}"/>
</p:tagLst>
</file>

<file path=ppt/tags/tag54.xml><?xml version="1.0" encoding="utf-8"?>
<p:tagLst xmlns:a="http://schemas.openxmlformats.org/drawingml/2006/main" xmlns:r="http://schemas.openxmlformats.org/officeDocument/2006/relationships" xmlns:p="http://schemas.openxmlformats.org/presentationml/2006/main">
  <p:tag name="GENSWF_SLIDE_UID" val="{92C34C29-0925-40A9-B3C6-8A7A9A44DDC5}:1463"/>
  <p:tag name="ISPRING_PRESENTER_ID" val="{2E16479B-B4BF-46BB-A8F1-3D12BD8C3002}"/>
  <p:tag name="ISPRING_CUSTOM_TIMING_USED" val="1"/>
  <p:tag name="ISPRING_SLIDE_INDENT_LEVEL" val="1"/>
  <p:tag name="GENSWF_ADVANCE_TIME" val="25.653"/>
  <p:tag name="TIMING" val="|0.001|0.85|5.9"/>
  <p:tag name="ISPRING_SLIDE_ID_2" val="{D5CCD15D-15CA-4F3A-B6E3-EECEB52FD15D}"/>
</p:tagLst>
</file>

<file path=ppt/tags/tag55.xml><?xml version="1.0" encoding="utf-8"?>
<p:tagLst xmlns:a="http://schemas.openxmlformats.org/drawingml/2006/main" xmlns:r="http://schemas.openxmlformats.org/officeDocument/2006/relationships" xmlns:p="http://schemas.openxmlformats.org/presentationml/2006/main">
  <p:tag name="GENSWF_SLIDE_UID" val="{DACA4939-05C9-44E5-AD89-23CE9F3362D0}:1941"/>
  <p:tag name="ISPRING_PRESENTER_ID" val="{2E16479B-B4BF-46BB-A8F1-3D12BD8C3002}"/>
  <p:tag name="ISPRING_CUSTOM_TIMING_USED" val="1"/>
  <p:tag name="ISPRING_SLIDE_INDENT_LEVEL" val="2"/>
  <p:tag name="GENSWF_ADVANCE_TIME" val="24.478"/>
  <p:tag name="TIMING" val="|0.001|2.075|6.296|1.571|4.994|2.432|2.18|3.881"/>
  <p:tag name="ISPRING_SLIDE_ID_2" val="{4093E3EC-CD23-4583-9D4C-6A23F6854CF1}"/>
</p:tagLst>
</file>

<file path=ppt/tags/tag56.xml><?xml version="1.0" encoding="utf-8"?>
<p:tagLst xmlns:a="http://schemas.openxmlformats.org/drawingml/2006/main" xmlns:r="http://schemas.openxmlformats.org/officeDocument/2006/relationships" xmlns:p="http://schemas.openxmlformats.org/presentationml/2006/main">
  <p:tag name="GENSWF_SLIDE_UID" val="{9DEC6DFB-7CFB-4CE1-9C20-16C25549AC5E}:1464"/>
  <p:tag name="ISPRING_PRESENTER_ID" val="{2E16479B-B4BF-46BB-A8F1-3D12BD8C3002}"/>
  <p:tag name="ISPRING_CUSTOM_TIMING_USED" val="1"/>
  <p:tag name="ISPRING_SLIDE_INDENT_LEVEL" val="2"/>
  <p:tag name="GENSWF_ADVANCE_TIME" val="77.846"/>
  <p:tag name="TIMING" val="|0.001|2.42|18.1|1.217|37.287|1.908"/>
  <p:tag name="ISPRING_SLIDE_ID_2" val="{1DC51144-FE08-4BE8-8035-A4ED12E52F6B}"/>
</p:tagLst>
</file>

<file path=ppt/tags/tag57.xml><?xml version="1.0" encoding="utf-8"?>
<p:tagLst xmlns:a="http://schemas.openxmlformats.org/drawingml/2006/main" xmlns:r="http://schemas.openxmlformats.org/officeDocument/2006/relationships" xmlns:p="http://schemas.openxmlformats.org/presentationml/2006/main">
  <p:tag name="GENSWF_SLIDE_UID" val="{03F107B1-6C9B-44EA-AAFF-C7F7C4F82F02}:1465"/>
  <p:tag name="ISPRING_PRESENTER_ID" val="{2E16479B-B4BF-46BB-A8F1-3D12BD8C3002}"/>
  <p:tag name="ISPRING_CUSTOM_TIMING_USED" val="1"/>
  <p:tag name="ISPRING_SLIDE_INDENT_LEVEL" val="2"/>
  <p:tag name="GENSWF_ADVANCE_TIME" val="25.183"/>
  <p:tag name="TIMING" val="|4.978|1.382|3.02|3.839|1.277|3.44|3.272"/>
  <p:tag name="ISPRING_SLIDE_ID_2" val="{F3056140-58A0-4880-BA5D-095131CC1944}"/>
</p:tagLst>
</file>

<file path=ppt/tags/tag58.xml><?xml version="1.0" encoding="utf-8"?>
<p:tagLst xmlns:a="http://schemas.openxmlformats.org/drawingml/2006/main" xmlns:r="http://schemas.openxmlformats.org/officeDocument/2006/relationships" xmlns:p="http://schemas.openxmlformats.org/presentationml/2006/main">
  <p:tag name="GENSWF_SLIDE_UID" val="{DBD4E230-8FBC-4378-AFC5-2BA45860B380}:1467"/>
  <p:tag name="ISPRING_SLIDE_INDENT_LEVEL" val="0"/>
  <p:tag name="ISPRING_PRESENTER_ID" val="{2E16479B-B4BF-46BB-A8F1-3D12BD8C3002}"/>
  <p:tag name="ISPRING_CUSTOM_TIMING_USED" val="1"/>
  <p:tag name="GENSWF_ADVANCE_TIME" val="40.047"/>
  <p:tag name="TIMING" val="|5.545|5.087|1.424|4.79|9.014"/>
  <p:tag name="ISPRING_SLIDE_ID_2" val="{279852C5-250C-4647-9D32-741BBB534EFD}"/>
</p:tagLst>
</file>

<file path=ppt/tags/tag59.xml><?xml version="1.0" encoding="utf-8"?>
<p:tagLst xmlns:a="http://schemas.openxmlformats.org/drawingml/2006/main" xmlns:r="http://schemas.openxmlformats.org/officeDocument/2006/relationships" xmlns:p="http://schemas.openxmlformats.org/presentationml/2006/main">
  <p:tag name="GENSWF_SLIDE_UID" val="{03F44042-ABBD-4947-B6C8-DE34AF3F34B9}:1468"/>
  <p:tag name="ISPRING_PRESENTER_ID" val="{2E16479B-B4BF-46BB-A8F1-3D12BD8C3002}"/>
  <p:tag name="ISPRING_CUSTOM_TIMING_USED" val="1"/>
  <p:tag name="ISPRING_SLIDE_INDENT_LEVEL" val="1"/>
  <p:tag name="GENSWF_ADVANCE_TIME" val="18.078"/>
  <p:tag name="TIMING" val="|0.001|3.012|9.668"/>
  <p:tag name="ISPRING_SLIDE_ID_2" val="{706C7AFA-DC48-495F-B061-CDCBFF26E0D3}"/>
</p:tagLst>
</file>

<file path=ppt/tags/tag6.xml><?xml version="1.0" encoding="utf-8"?>
<p:tagLst xmlns:a="http://schemas.openxmlformats.org/drawingml/2006/main" xmlns:r="http://schemas.openxmlformats.org/officeDocument/2006/relationships" xmlns:p="http://schemas.openxmlformats.org/presentationml/2006/main">
  <p:tag name="GENSWF_SLIDE_UID" val="{D380C3FD-6E02-4342-95D8-A0462D4ED627}:1932"/>
  <p:tag name="ISPRING_PRESENTER_ID" val="{2E16479B-B4BF-46BB-A8F1-3D12BD8C3002}"/>
  <p:tag name="ISPRING_CUSTOM_TIMING_USED" val="1"/>
  <p:tag name="ISPRING_SLIDE_INDENT_LEVEL" val="1"/>
  <p:tag name="GENSWF_ADVANCE_TIME" val="27.586"/>
  <p:tag name="TIMING" val="|5.705|8.682|11.839"/>
  <p:tag name="ISPRING_SLIDE_ID_2" val="{3B688D25-1714-4E63-87E1-0AF549E30379}"/>
</p:tagLst>
</file>

<file path=ppt/tags/tag60.xml><?xml version="1.0" encoding="utf-8"?>
<p:tagLst xmlns:a="http://schemas.openxmlformats.org/drawingml/2006/main" xmlns:r="http://schemas.openxmlformats.org/officeDocument/2006/relationships" xmlns:p="http://schemas.openxmlformats.org/presentationml/2006/main">
  <p:tag name="GENSWF_SLIDE_UID" val="{49B0BE43-733F-4624-97BF-3B2F27119221}:1942"/>
  <p:tag name="ISPRING_PRESENTER_ID" val="{2E16479B-B4BF-46BB-A8F1-3D12BD8C3002}"/>
  <p:tag name="ISPRING_CUSTOM_TIMING_USED" val="1"/>
  <p:tag name="ISPRING_SLIDE_INDENT_LEVEL" val="1"/>
  <p:tag name="GENSWF_ADVANCE_TIME" val="86.571"/>
  <p:tag name="TIMING" val="|8.212|15.266|18.44|31.55"/>
  <p:tag name="ISPRING_SLIDE_ID_2" val="{01ADB144-2D7E-41C0-931D-475A6A05761B}"/>
</p:tagLst>
</file>

<file path=ppt/tags/tag61.xml><?xml version="1.0" encoding="utf-8"?>
<p:tagLst xmlns:a="http://schemas.openxmlformats.org/drawingml/2006/main" xmlns:r="http://schemas.openxmlformats.org/officeDocument/2006/relationships" xmlns:p="http://schemas.openxmlformats.org/presentationml/2006/main">
  <p:tag name="GENSWF_SLIDE_UID" val="{13E8B23F-0E2E-43C0-9096-98DE32077F9A}:1943"/>
  <p:tag name="ISPRING_PRESENTER_ID" val="{2E16479B-B4BF-46BB-A8F1-3D12BD8C3002}"/>
  <p:tag name="ISPRING_CUSTOM_TIMING_USED" val="1"/>
  <p:tag name="ISPRING_SLIDE_INDENT_LEVEL" val="1"/>
  <p:tag name="GENSWF_ADVANCE_TIME" val="49.712"/>
  <p:tag name="TIMING" val="|6.192|14.071|13.948|11.529"/>
  <p:tag name="ISPRING_SLIDE_ID_2" val="{92D410F0-B7E5-42C5-8C8D-D5855603DE50}"/>
</p:tagLst>
</file>

<file path=ppt/tags/tag62.xml><?xml version="1.0" encoding="utf-8"?>
<p:tagLst xmlns:a="http://schemas.openxmlformats.org/drawingml/2006/main" xmlns:r="http://schemas.openxmlformats.org/officeDocument/2006/relationships" xmlns:p="http://schemas.openxmlformats.org/presentationml/2006/main">
  <p:tag name="GENSWF_SLIDE_UID" val="{BD4254E2-D9A6-4A9B-8F62-19FD0CE7AE04}:1469"/>
  <p:tag name="ISPRING_PRESENTER_ID" val="{2E16479B-B4BF-46BB-A8F1-3D12BD8C3002}"/>
  <p:tag name="ISPRING_CUSTOM_TIMING_USED" val="1"/>
  <p:tag name="ISPRING_SLIDE_INDENT_LEVEL" val="1"/>
  <p:tag name="GENSWF_ADVANCE_TIME" val="19.619"/>
  <p:tag name="TIMING" val="|0.001|0.647|3.945|10.762"/>
  <p:tag name="ISPRING_SLIDE_ID_2" val="{1461EE21-BC60-4187-BE52-9A041C9B39A4}"/>
</p:tagLst>
</file>

<file path=ppt/tags/tag63.xml><?xml version="1.0" encoding="utf-8"?>
<p:tagLst xmlns:a="http://schemas.openxmlformats.org/drawingml/2006/main" xmlns:r="http://schemas.openxmlformats.org/officeDocument/2006/relationships" xmlns:p="http://schemas.openxmlformats.org/presentationml/2006/main">
  <p:tag name="GENSWF_SLIDE_UID" val="{3C14E69B-6AF2-49CD-B756-952E13FEF213}:1470"/>
  <p:tag name="ISPRING_PRESENTER_ID" val="{2E16479B-B4BF-46BB-A8F1-3D12BD8C3002}"/>
  <p:tag name="ISPRING_CUSTOM_TIMING_USED" val="1"/>
  <p:tag name="ISPRING_SLIDE_INDENT_LEVEL" val="1"/>
  <p:tag name="GENSWF_ADVANCE_TIME" val="28.161"/>
  <p:tag name="TIMING" val="|0.599|4.778|3.674|4.73"/>
  <p:tag name="ISPRING_SLIDE_ID_2" val="{72A72F28-35FF-4D4A-A1D9-DF16B0E22EB7}"/>
</p:tagLst>
</file>

<file path=ppt/tags/tag64.xml><?xml version="1.0" encoding="utf-8"?>
<p:tagLst xmlns:a="http://schemas.openxmlformats.org/drawingml/2006/main" xmlns:r="http://schemas.openxmlformats.org/officeDocument/2006/relationships" xmlns:p="http://schemas.openxmlformats.org/presentationml/2006/main">
  <p:tag name="GENSWF_SLIDE_UID" val="{92F226CB-9D95-4BC5-A88D-DFC1D54B8AD9}:1471"/>
  <p:tag name="ISPRING_PRESENTER_ID" val="{2E16479B-B4BF-46BB-A8F1-3D12BD8C3002}"/>
  <p:tag name="ISPRING_CUSTOM_TIMING_USED" val="1"/>
  <p:tag name="ISPRING_SLIDE_INDENT_LEVEL" val="1"/>
  <p:tag name="GENSWF_ADVANCE_TIME" val="54.492"/>
  <p:tag name="TIMING" val="|0.001|10.268"/>
  <p:tag name="ISPRING_SLIDE_ID_2" val="{88C918D2-4348-4477-8890-563B1B4E69DF}"/>
</p:tagLst>
</file>

<file path=ppt/tags/tag65.xml><?xml version="1.0" encoding="utf-8"?>
<p:tagLst xmlns:a="http://schemas.openxmlformats.org/drawingml/2006/main" xmlns:r="http://schemas.openxmlformats.org/officeDocument/2006/relationships" xmlns:p="http://schemas.openxmlformats.org/presentationml/2006/main">
  <p:tag name="GENSWF_SLIDE_UID" val="{B6F417E5-0F7E-4F7C-9ED8-DEEBC151E973}:1472"/>
  <p:tag name="ISPRING_PRESENTER_ID" val="{2E16479B-B4BF-46BB-A8F1-3D12BD8C3002}"/>
  <p:tag name="ISPRING_CUSTOM_TIMING_USED" val="1"/>
  <p:tag name="ISPRING_SLIDE_INDENT_LEVEL" val="1"/>
  <p:tag name="GENSWF_ADVANCE_TIME" val="25.888"/>
  <p:tag name="TIMING" val="|0.001|5.831|1.982|1.517|2.999|6.816"/>
  <p:tag name="ISPRING_SLIDE_ID_2" val="{F103CB3C-5274-4199-826D-0C3EEB87E1EF}"/>
</p:tagLst>
</file>

<file path=ppt/tags/tag66.xml><?xml version="1.0" encoding="utf-8"?>
<p:tagLst xmlns:a="http://schemas.openxmlformats.org/drawingml/2006/main" xmlns:r="http://schemas.openxmlformats.org/officeDocument/2006/relationships" xmlns:p="http://schemas.openxmlformats.org/presentationml/2006/main">
  <p:tag name="GENSWF_SLIDE_UID" val="{5ED6A266-ECDD-410D-A361-6569EC9C6917}:1473"/>
  <p:tag name="ISPRING_PRESENTER_ID" val="{2E16479B-B4BF-46BB-A8F1-3D12BD8C3002}"/>
  <p:tag name="ISPRING_CUSTOM_TIMING_USED" val="1"/>
  <p:tag name="ISPRING_SLIDE_INDENT_LEVEL" val="1"/>
  <p:tag name="GENSWF_ADVANCE_TIME" val="36.285"/>
  <p:tag name="TIMING" val="|0.001|5.739|5.336"/>
  <p:tag name="ISPRING_SLIDE_ID_2" val="{49D2C711-1821-4330-9AE5-4C3E778FC94D}"/>
</p:tagLst>
</file>

<file path=ppt/tags/tag67.xml><?xml version="1.0" encoding="utf-8"?>
<p:tagLst xmlns:a="http://schemas.openxmlformats.org/drawingml/2006/main" xmlns:r="http://schemas.openxmlformats.org/officeDocument/2006/relationships" xmlns:p="http://schemas.openxmlformats.org/presentationml/2006/main">
  <p:tag name="GENSWF_SLIDE_UID" val="{5860FDAC-5622-4F98-BAA3-5C024C846C0F}:1474"/>
  <p:tag name="ISPRING_PRESENTER_ID" val="{2E16479B-B4BF-46BB-A8F1-3D12BD8C3002}"/>
  <p:tag name="ISPRING_CUSTOM_TIMING_USED" val="1"/>
  <p:tag name="ISPRING_SLIDE_INDENT_LEVEL" val="1"/>
  <p:tag name="GENSWF_ADVANCE_TIME" val="30.982"/>
  <p:tag name="TIMING" val="|0.001|3.875|2.363|1.715|19.643"/>
  <p:tag name="ISPRING_SLIDE_ID_2" val="{A4A666AA-9CEA-48F5-883D-75559513ABA5}"/>
</p:tagLst>
</file>

<file path=ppt/tags/tag68.xml><?xml version="1.0" encoding="utf-8"?>
<p:tagLst xmlns:a="http://schemas.openxmlformats.org/drawingml/2006/main" xmlns:r="http://schemas.openxmlformats.org/officeDocument/2006/relationships" xmlns:p="http://schemas.openxmlformats.org/presentationml/2006/main">
  <p:tag name="GENSWF_SLIDE_UID" val="{7A93B2F0-B9D3-487A-B32A-E48852FBC3AF}:1475"/>
  <p:tag name="ISPRING_PRESENTER_ID" val="{2E16479B-B4BF-46BB-A8F1-3D12BD8C3002}"/>
  <p:tag name="ISPRING_CUSTOM_TIMING_USED" val="1"/>
  <p:tag name="ISPRING_SLIDE_INDENT_LEVEL" val="1"/>
  <p:tag name="GENSWF_ADVANCE_TIME" val="69.539"/>
  <p:tag name="TIMING" val="|2.751|4.13|13.975|10.451|3.144|1.706|7.701|1.718"/>
  <p:tag name="ISPRING_SLIDE_ID_2" val="{8F3C5730-91E3-458A-8E3C-B01DA9317C5F}"/>
</p:tagLst>
</file>

<file path=ppt/tags/tag69.xml><?xml version="1.0" encoding="utf-8"?>
<p:tagLst xmlns:a="http://schemas.openxmlformats.org/drawingml/2006/main" xmlns:r="http://schemas.openxmlformats.org/officeDocument/2006/relationships" xmlns:p="http://schemas.openxmlformats.org/presentationml/2006/main">
  <p:tag name="GENSWF_SLIDE_UID" val="{067D25FC-160A-48AB-BCCF-08D42CD5F7B3}:1945"/>
  <p:tag name="ISPRING_PRESENTER_ID" val="{2E16479B-B4BF-46BB-A8F1-3D12BD8C3002}"/>
  <p:tag name="ISPRING_CUSTOM_TIMING_USED" val="1"/>
  <p:tag name="ISPRING_SLIDE_INDENT_LEVEL" val="1"/>
  <p:tag name="GENSWF_ADVANCE_TIME" val="11.939"/>
  <p:tag name="TIMING" val="|0.001|7.13"/>
  <p:tag name="ISPRING_SLIDE_ID_2" val="{5A4D2A49-ED9D-430B-AB41-1CBC655F4337}"/>
</p:tagLst>
</file>

<file path=ppt/tags/tag7.xml><?xml version="1.0" encoding="utf-8"?>
<p:tagLst xmlns:a="http://schemas.openxmlformats.org/drawingml/2006/main" xmlns:r="http://schemas.openxmlformats.org/officeDocument/2006/relationships" xmlns:p="http://schemas.openxmlformats.org/presentationml/2006/main">
  <p:tag name="GENSWF_SLIDE_UID" val="{09EB29E1-A8DA-4D7B-A4BE-55239E91631B}:1934"/>
  <p:tag name="ISPRING_SLIDE_INDENT_LEVEL" val="0"/>
  <p:tag name="ISPRING_PRESENTER_ID" val="{2E16479B-B4BF-46BB-A8F1-3D12BD8C3002}"/>
  <p:tag name="ISPRING_CUSTOM_TIMING_USED" val="1"/>
  <p:tag name="GENSWF_ADVANCE_TIME" val="12.279"/>
  <p:tag name="TIMING" val="|0.342|8.409"/>
  <p:tag name="ISPRING_SLIDE_ID_2" val="{7F3A7962-0AEE-4F29-9008-1CAB468CE2A9}"/>
</p:tagLst>
</file>

<file path=ppt/tags/tag70.xml><?xml version="1.0" encoding="utf-8"?>
<p:tagLst xmlns:a="http://schemas.openxmlformats.org/drawingml/2006/main" xmlns:r="http://schemas.openxmlformats.org/officeDocument/2006/relationships" xmlns:p="http://schemas.openxmlformats.org/presentationml/2006/main">
  <p:tag name="GENSWF_SLIDE_UID" val="{41F6F02C-043F-41CF-8704-C083DCAC5504}:1476"/>
  <p:tag name="ISPRING_SLIDE_INDENT_LEVEL" val="0"/>
  <p:tag name="ISPRING_PRESENTER_ID" val="{2E16479B-B4BF-46BB-A8F1-3D12BD8C3002}"/>
  <p:tag name="ISPRING_CUSTOM_TIMING_USED" val="1"/>
  <p:tag name="GENSWF_ADVANCE_TIME" val="49.790"/>
  <p:tag name="TIMING" val="|6.814|10.34|1.689|1.969|3.773|11.297"/>
  <p:tag name="ISPRING_SLIDE_ID_2" val="{630A2BFF-FD0C-46AA-A51A-0401F913BE5C}"/>
</p:tagLst>
</file>

<file path=ppt/tags/tag71.xml><?xml version="1.0" encoding="utf-8"?>
<p:tagLst xmlns:a="http://schemas.openxmlformats.org/drawingml/2006/main" xmlns:r="http://schemas.openxmlformats.org/officeDocument/2006/relationships" xmlns:p="http://schemas.openxmlformats.org/presentationml/2006/main">
  <p:tag name="GENSWF_SLIDE_UID" val="{B022A10B-B8F3-411D-AADF-8E4399253923}:1477"/>
  <p:tag name="ISPRING_PRESENTER_ID" val="{2E16479B-B4BF-46BB-A8F1-3D12BD8C3002}"/>
  <p:tag name="ISPRING_CUSTOM_TIMING_USED" val="1"/>
  <p:tag name="ISPRING_SLIDE_INDENT_LEVEL" val="1"/>
  <p:tag name="GENSWF_ADVANCE_TIME" val="28.579"/>
  <p:tag name="TIMING" val="|0.001|14.35|4.325"/>
  <p:tag name="ISPRING_SLIDE_ID_2" val="{CB4446B5-E309-4B29-8B27-B0B31EB5458D}"/>
</p:tagLst>
</file>

<file path=ppt/tags/tag72.xml><?xml version="1.0" encoding="utf-8"?>
<p:tagLst xmlns:a="http://schemas.openxmlformats.org/drawingml/2006/main" xmlns:r="http://schemas.openxmlformats.org/officeDocument/2006/relationships" xmlns:p="http://schemas.openxmlformats.org/presentationml/2006/main">
  <p:tag name="GENSWF_SLIDE_UID" val="{DF7BAF3A-5B9A-478D-9476-89D7AE0701D5}:1478"/>
  <p:tag name="ISPRING_PRESENTER_ID" val="{2E16479B-B4BF-46BB-A8F1-3D12BD8C3002}"/>
  <p:tag name="ISPRING_CUSTOM_TIMING_USED" val="1"/>
  <p:tag name="ISPRING_SLIDE_INDENT_LEVEL" val="1"/>
  <p:tag name="GENSWF_ADVANCE_TIME" val="53.709"/>
  <p:tag name="TIMING" val="|0.001|4.592|4.196|3.932|11.06|4.02"/>
  <p:tag name="ISPRING_SLIDE_ID_2" val="{284A4DED-D3B4-4526-A0E4-0E5AFF5E5DB8}"/>
</p:tagLst>
</file>

<file path=ppt/tags/tag73.xml><?xml version="1.0" encoding="utf-8"?>
<p:tagLst xmlns:a="http://schemas.openxmlformats.org/drawingml/2006/main" xmlns:r="http://schemas.openxmlformats.org/officeDocument/2006/relationships" xmlns:p="http://schemas.openxmlformats.org/presentationml/2006/main">
  <p:tag name="GENSWF_SLIDE_UID" val="{F459F175-727B-4469-BE25-16403A27B45A}:1479"/>
  <p:tag name="ISPRING_PRESENTER_ID" val="{2E16479B-B4BF-46BB-A8F1-3D12BD8C3002}"/>
  <p:tag name="ISPRING_CUSTOM_TIMING_USED" val="1"/>
  <p:tag name="ISPRING_SLIDE_INDENT_LEVEL" val="1"/>
  <p:tag name="GENSWF_ADVANCE_TIME" val="27.456"/>
  <p:tag name="TIMING" val="|0.001|14.829"/>
  <p:tag name="ISPRING_SLIDE_ID_2" val="{EBD8F20D-D4BC-493B-8857-FD5CE804CD5E}"/>
</p:tagLst>
</file>

<file path=ppt/tags/tag74.xml><?xml version="1.0" encoding="utf-8"?>
<p:tagLst xmlns:a="http://schemas.openxmlformats.org/drawingml/2006/main" xmlns:r="http://schemas.openxmlformats.org/officeDocument/2006/relationships" xmlns:p="http://schemas.openxmlformats.org/presentationml/2006/main">
  <p:tag name="GENSWF_SLIDE_UID" val="{E05D8C67-3ED5-4E93-A66E-03023226002F}:1480"/>
  <p:tag name="ISPRING_PRESENTER_ID" val="{2E16479B-B4BF-46BB-A8F1-3D12BD8C3002}"/>
  <p:tag name="ISPRING_CUSTOM_TIMING_USED" val="1"/>
  <p:tag name="ISPRING_SLIDE_INDENT_LEVEL" val="1"/>
  <p:tag name="GENSWF_ADVANCE_TIME" val="32.706"/>
  <p:tag name="TIMING" val="|4.078|1.499|3.092|2.876|2.984|1.634|1.985"/>
  <p:tag name="ISPRING_SLIDE_ID_2" val="{60D65310-9752-4E16-A269-0D6253B30CC2}"/>
</p:tagLst>
</file>

<file path=ppt/tags/tag75.xml><?xml version="1.0" encoding="utf-8"?>
<p:tagLst xmlns:a="http://schemas.openxmlformats.org/drawingml/2006/main" xmlns:r="http://schemas.openxmlformats.org/officeDocument/2006/relationships" xmlns:p="http://schemas.openxmlformats.org/presentationml/2006/main">
  <p:tag name="GENSWF_SLIDE_UID" val="{045CAC41-B93D-435A-AB1E-96BCD6413AF2}:1481"/>
  <p:tag name="ISPRING_SLIDE_INDENT_LEVEL" val="0"/>
  <p:tag name="ISPRING_PRESENTER_ID" val="{2E16479B-B4BF-46BB-A8F1-3D12BD8C3002}"/>
  <p:tag name="ISPRING_CUSTOM_TIMING_USED" val="1"/>
  <p:tag name="GENSWF_ADVANCE_TIME" val="37.304"/>
  <p:tag name="TIMING" val="|3.411|5.026|5.429|11.164|3.29|2.628"/>
  <p:tag name="ISPRING_SLIDE_ID_2" val="{6CF625EE-83CC-428F-8DE7-2BC36CE52941}"/>
</p:tagLst>
</file>

<file path=ppt/tags/tag76.xml><?xml version="1.0" encoding="utf-8"?>
<p:tagLst xmlns:a="http://schemas.openxmlformats.org/drawingml/2006/main" xmlns:r="http://schemas.openxmlformats.org/officeDocument/2006/relationships" xmlns:p="http://schemas.openxmlformats.org/presentationml/2006/main">
  <p:tag name="GENSWF_SLIDE_UID" val="{2A28D2BC-2B16-40A2-AE5E-FA88E135F47F}:1946"/>
  <p:tag name="ISPRING_PRESENTER_ID" val="{2E16479B-B4BF-46BB-A8F1-3D12BD8C3002}"/>
  <p:tag name="ISPRING_CUSTOM_TIMING_USED" val="1"/>
  <p:tag name="ISPRING_SLIDE_INDENT_LEVEL" val="1"/>
  <p:tag name="GENSWF_ADVANCE_TIME" val="23.642"/>
  <p:tag name="TIMING" val="|0.729|2.5|3.86|5.86"/>
  <p:tag name="ISPRING_SLIDE_ID_2" val="{005E5323-1696-4931-A3D2-237A71F01C22}"/>
</p:tagLst>
</file>

<file path=ppt/tags/tag77.xml><?xml version="1.0" encoding="utf-8"?>
<p:tagLst xmlns:a="http://schemas.openxmlformats.org/drawingml/2006/main" xmlns:r="http://schemas.openxmlformats.org/officeDocument/2006/relationships" xmlns:p="http://schemas.openxmlformats.org/presentationml/2006/main">
  <p:tag name="GENSWF_SLIDE_UID" val="{79BCAA74-690F-43B2-A925-6194F1CBE151}:1947"/>
  <p:tag name="ISPRING_PRESENTER_ID" val="{2E16479B-B4BF-46BB-A8F1-3D12BD8C3002}"/>
  <p:tag name="ISPRING_CUSTOM_TIMING_USED" val="1"/>
  <p:tag name="ISPRING_SLIDE_INDENT_LEVEL" val="1"/>
  <p:tag name="GENSWF_ADVANCE_TIME" val="42.868"/>
  <p:tag name="TIMING" val="|0.001|11.593|11.341|8.317|7.633"/>
  <p:tag name="ISPRING_SLIDE_ID_2" val="{117CB300-D411-472F-8845-389B0CE11BAD}"/>
</p:tagLst>
</file>

<file path=ppt/tags/tag78.xml><?xml version="1.0" encoding="utf-8"?>
<p:tagLst xmlns:a="http://schemas.openxmlformats.org/drawingml/2006/main" xmlns:r="http://schemas.openxmlformats.org/officeDocument/2006/relationships" xmlns:p="http://schemas.openxmlformats.org/presentationml/2006/main">
  <p:tag name="GENSWF_SLIDE_UID" val="{03823149-C4FE-430B-B269-FDBDB2357B51}:1948"/>
  <p:tag name="ISPRING_PRESENTER_ID" val="{2E16479B-B4BF-46BB-A8F1-3D12BD8C3002}"/>
  <p:tag name="ISPRING_CUSTOM_TIMING_USED" val="1"/>
  <p:tag name="ISPRING_SLIDE_INDENT_LEVEL" val="1"/>
  <p:tag name="GENSWF_ADVANCE_TIME" val="26.150"/>
  <p:tag name="TIMING" val="|0.001|12.071"/>
  <p:tag name="ISPRING_SLIDE_ID_2" val="{FCC0A4FE-2E91-47CD-A9C0-5D09E04F56AA}"/>
</p:tagLst>
</file>

<file path=ppt/tags/tag79.xml><?xml version="1.0" encoding="utf-8"?>
<p:tagLst xmlns:a="http://schemas.openxmlformats.org/drawingml/2006/main" xmlns:r="http://schemas.openxmlformats.org/officeDocument/2006/relationships" xmlns:p="http://schemas.openxmlformats.org/presentationml/2006/main">
  <p:tag name="GENSWF_SLIDE_UID" val="{56CED4ED-8EB0-48F8-9F89-CBDEC5FBFE7A}:1482"/>
  <p:tag name="ISPRING_SLIDE_INDENT_LEVEL" val="0"/>
  <p:tag name="ISPRING_PRESENTER_ID" val="{2E16479B-B4BF-46BB-A8F1-3D12BD8C3002}"/>
  <p:tag name="ISPRING_CUSTOM_TIMING_USED" val="1"/>
  <p:tag name="GENSWF_ADVANCE_TIME" val="23.877"/>
  <p:tag name="TIMING" val="|0.001|0.5|11.74"/>
  <p:tag name="ISPRING_SLIDE_ID_2" val="{E58BEB23-8D24-4C33-B437-60E756DBBABA}"/>
</p:tagLst>
</file>

<file path=ppt/tags/tag8.xml><?xml version="1.0" encoding="utf-8"?>
<p:tagLst xmlns:a="http://schemas.openxmlformats.org/drawingml/2006/main" xmlns:r="http://schemas.openxmlformats.org/officeDocument/2006/relationships" xmlns:p="http://schemas.openxmlformats.org/presentationml/2006/main">
  <p:tag name="GENSWF_SLIDE_UID" val="{C14943BA-2177-449C-B5EF-9461AFF67D2F}:1392"/>
  <p:tag name="ISPRING_PRESENTER_ID" val="{2E16479B-B4BF-46BB-A8F1-3D12BD8C3002}"/>
  <p:tag name="ISPRING_CUSTOM_TIMING_USED" val="1"/>
  <p:tag name="ISPRING_SLIDE_INDENT_LEVEL" val="1"/>
  <p:tag name="GENSWF_ADVANCE_TIME" val="49.320"/>
  <p:tag name="TIMING" val="|13.538|4.108|2.96|8.085|6.773|2.55|5.83"/>
  <p:tag name="ISPRING_SLIDE_ID_2" val="{888B48F4-064E-4937-AA79-4F07F6E77CB1}"/>
</p:tagLst>
</file>

<file path=ppt/tags/tag80.xml><?xml version="1.0" encoding="utf-8"?>
<p:tagLst xmlns:a="http://schemas.openxmlformats.org/drawingml/2006/main" xmlns:r="http://schemas.openxmlformats.org/officeDocument/2006/relationships" xmlns:p="http://schemas.openxmlformats.org/presentationml/2006/main">
  <p:tag name="GENSWF_SLIDE_UID" val="{DCCD8F8B-CD06-47A6-BACF-301D4023E092}:1483"/>
  <p:tag name="ISPRING_PRESENTER_ID" val="{2E16479B-B4BF-46BB-A8F1-3D12BD8C3002}"/>
  <p:tag name="ISPRING_CUSTOM_TIMING_USED" val="1"/>
  <p:tag name="ISPRING_SLIDE_INDENT_LEVEL" val="1"/>
  <p:tag name="GENSWF_ADVANCE_TIME" val="22.675"/>
  <p:tag name="TIMING" val="|0.001|0.5|3.62"/>
  <p:tag name="ISPRING_SLIDE_ID_2" val="{72F735F8-5771-4811-A81C-D9C162A4BEBA}"/>
</p:tagLst>
</file>

<file path=ppt/tags/tag81.xml><?xml version="1.0" encoding="utf-8"?>
<p:tagLst xmlns:a="http://schemas.openxmlformats.org/drawingml/2006/main" xmlns:r="http://schemas.openxmlformats.org/officeDocument/2006/relationships" xmlns:p="http://schemas.openxmlformats.org/presentationml/2006/main">
  <p:tag name="GENSWF_SLIDE_UID" val="{1AD4C30F-6E52-44AC-8ED4-EDB6A56BEDEF}:1495"/>
  <p:tag name="ISPRING_SLIDE_INDENT_LEVEL" val="0"/>
  <p:tag name="ISPRING_PRESENTER_ID" val="{2E16479B-B4BF-46BB-A8F1-3D12BD8C3002}"/>
  <p:tag name="ISPRING_CUSTOM_TIMING_USED" val="1"/>
  <p:tag name="GENSWF_ADVANCE_TIME" val="36.155"/>
  <p:tag name="TIMING" val="|0.001|1.864|9.707|12.125|8.715|1.399"/>
  <p:tag name="ISPRING_SLIDE_ID_2" val="{B262BD14-A85B-4D9D-983D-96B0BDEBC7AD}"/>
</p:tagLst>
</file>

<file path=ppt/tags/tag82.xml><?xml version="1.0" encoding="utf-8"?>
<p:tagLst xmlns:a="http://schemas.openxmlformats.org/drawingml/2006/main" xmlns:r="http://schemas.openxmlformats.org/officeDocument/2006/relationships" xmlns:p="http://schemas.openxmlformats.org/presentationml/2006/main">
  <p:tag name="GENSWF_SLIDE_UID" val="{8E6D9529-82CF-4A72-8252-70525566D519}:1496"/>
  <p:tag name="ISPRING_PRESENTER_ID" val="{2E16479B-B4BF-46BB-A8F1-3D12BD8C3002}"/>
  <p:tag name="ISPRING_CUSTOM_TIMING_USED" val="1"/>
  <p:tag name="ISPRING_SLIDE_INDENT_LEVEL" val="1"/>
  <p:tag name="GENSWF_ADVANCE_TIME" val="36.599"/>
  <p:tag name="TIMING" val="|0.001|2.019|9.149|13.83"/>
  <p:tag name="ISPRING_SLIDE_ID_2" val="{6B2F1114-EEB6-423B-A331-64355A2D5BF4}"/>
</p:tagLst>
</file>

<file path=ppt/tags/tag83.xml><?xml version="1.0" encoding="utf-8"?>
<p:tagLst xmlns:a="http://schemas.openxmlformats.org/drawingml/2006/main" xmlns:r="http://schemas.openxmlformats.org/officeDocument/2006/relationships" xmlns:p="http://schemas.openxmlformats.org/presentationml/2006/main">
  <p:tag name="GENSWF_SLIDE_UID" val="{20483AAD-8EF3-44FB-BE57-EEA3282CC9CE}:1497"/>
  <p:tag name="ISPRING_PRESENTER_ID" val="{2E16479B-B4BF-46BB-A8F1-3D12BD8C3002}"/>
  <p:tag name="ISPRING_CUSTOM_TIMING_USED" val="1"/>
  <p:tag name="ISPRING_SLIDE_INDENT_LEVEL" val="1"/>
  <p:tag name="GENSWF_ADVANCE_TIME" val="41.588"/>
  <p:tag name="TIMING" val="|0.001|2.3|5.756|5.324|6.944|6.98|6.764"/>
  <p:tag name="ISPRING_SLIDE_ID_2" val="{7219315E-2363-404E-A3C5-EA4D4AA2EB56}"/>
</p:tagLst>
</file>

<file path=ppt/tags/tag84.xml><?xml version="1.0" encoding="utf-8"?>
<p:tagLst xmlns:a="http://schemas.openxmlformats.org/drawingml/2006/main" xmlns:r="http://schemas.openxmlformats.org/officeDocument/2006/relationships" xmlns:p="http://schemas.openxmlformats.org/presentationml/2006/main">
  <p:tag name="GENSWF_SLIDE_UID" val="{0D4C38C0-1AFA-4B0E-B530-91CD21490B6F}:1517"/>
  <p:tag name="ISPRING_SLIDE_INDENT_LEVEL" val="0"/>
  <p:tag name="ISPRING_PRESENTER_ID" val="{2E16479B-B4BF-46BB-A8F1-3D12BD8C3002}"/>
  <p:tag name="ISPRING_CUSTOM_TIMING_USED" val="1"/>
  <p:tag name="GENSWF_ADVANCE_TIME" val="54.022"/>
  <p:tag name="TIMING" val="|5.501|12.776|6.484|1.468|1.292|1.952|1.908|1.776|1.468|1.556|4.856|4.592"/>
  <p:tag name="ISPRING_SLIDE_ID_2" val="{A5A5D7C8-CE7A-438B-8877-545E4E0741DC}"/>
</p:tagLst>
</file>

<file path=ppt/tags/tag85.xml><?xml version="1.0" encoding="utf-8"?>
<p:tagLst xmlns:a="http://schemas.openxmlformats.org/drawingml/2006/main" xmlns:r="http://schemas.openxmlformats.org/officeDocument/2006/relationships" xmlns:p="http://schemas.openxmlformats.org/presentationml/2006/main">
  <p:tag name="GENSWF_SLIDE_UID" val="{2A77FCB7-3333-4627-AE6B-3A670F11644D}:1582"/>
  <p:tag name="ISPRING_SLIDE_INDENT_LEVEL" val="0"/>
  <p:tag name="ISPRING_PRESENTER_ID" val="{2E16479B-B4BF-46BB-A8F1-3D12BD8C3002}"/>
  <p:tag name="ISPRING_CUSTOM_TIMING_USED" val="1"/>
  <p:tag name="GENSWF_ADVANCE_TIME" val="55.825"/>
  <p:tag name="TIMING" val="|4.657|1.508|7.796|18.116"/>
  <p:tag name="ISPRING_SLIDE_ID_2" val="{6EECC3A4-3207-452C-B3F6-3A8DD76B6B68}"/>
</p:tagLst>
</file>

<file path=ppt/tags/tag86.xml><?xml version="1.0" encoding="utf-8"?>
<p:tagLst xmlns:a="http://schemas.openxmlformats.org/drawingml/2006/main" xmlns:r="http://schemas.openxmlformats.org/officeDocument/2006/relationships" xmlns:p="http://schemas.openxmlformats.org/presentationml/2006/main">
  <p:tag name="GENSWF_SLIDE_UID" val="{7FB07C9E-12A5-4D06-9473-32E7A187ADC2}:1949"/>
  <p:tag name="ISPRING_PRESENTER_ID" val="{2E16479B-B4BF-46BB-A8F1-3D12BD8C3002}"/>
  <p:tag name="ISPRING_CUSTOM_TIMING_USED" val="1"/>
  <p:tag name="ISPRING_SLIDE_INDENT_LEVEL" val="1"/>
  <p:tag name="GENSWF_ADVANCE_TIME" val="41.901"/>
  <p:tag name="TIMING" val="|0.001|5.648|6.44"/>
  <p:tag name="ISPRING_SLIDE_ID_2" val="{661D71E8-EC8B-49B0-A1A6-E03BB3C41712}"/>
</p:tagLst>
</file>

<file path=ppt/tags/tag87.xml><?xml version="1.0" encoding="utf-8"?>
<p:tagLst xmlns:a="http://schemas.openxmlformats.org/drawingml/2006/main" xmlns:r="http://schemas.openxmlformats.org/officeDocument/2006/relationships" xmlns:p="http://schemas.openxmlformats.org/presentationml/2006/main">
  <p:tag name="GENSWF_SLIDE_UID" val="{F096B934-2104-41F1-BFC3-EA51D926B89B}:1583"/>
  <p:tag name="ISPRING_SLIDE_INDENT_LEVEL" val="0"/>
  <p:tag name="ISPRING_PRESENTER_ID" val="{2E16479B-B4BF-46BB-A8F1-3D12BD8C3002}"/>
  <p:tag name="ISPRING_CUSTOM_TIMING_USED" val="1"/>
  <p:tag name="GENSWF_ADVANCE_TIME" val="34.091"/>
  <p:tag name="TIMING" val="|0.581|6.735|9.78"/>
  <p:tag name="ISPRING_SLIDE_ID_2" val="{96C5F798-B0D1-4404-8355-97E0692BB4F2}"/>
</p:tagLst>
</file>

<file path=ppt/tags/tag88.xml><?xml version="1.0" encoding="utf-8"?>
<p:tagLst xmlns:a="http://schemas.openxmlformats.org/drawingml/2006/main" xmlns:r="http://schemas.openxmlformats.org/officeDocument/2006/relationships" xmlns:p="http://schemas.openxmlformats.org/presentationml/2006/main">
  <p:tag name="GENSWF_SLIDE_UID" val="{07C7703D-F51F-47BC-9EE6-3E09C5146711}:1950"/>
  <p:tag name="ISPRING_PRESENTER_ID" val="{2E16479B-B4BF-46BB-A8F1-3D12BD8C3002}"/>
  <p:tag name="ISPRING_CUSTOM_TIMING_USED" val="1"/>
  <p:tag name="ISPRING_SLIDE_INDENT_LEVEL" val="1"/>
  <p:tag name="GENSWF_ADVANCE_TIME" val="27.586"/>
  <p:tag name="TIMING" val="|0.001|0.845|3.49|11.356|1.834|4.617"/>
  <p:tag name="ISPRING_SLIDE_ID_2" val="{DE1B57A0-25D9-4805-A590-36D70CDF00FA}"/>
</p:tagLst>
</file>

<file path=ppt/tags/tag89.xml><?xml version="1.0" encoding="utf-8"?>
<p:tagLst xmlns:a="http://schemas.openxmlformats.org/drawingml/2006/main" xmlns:r="http://schemas.openxmlformats.org/officeDocument/2006/relationships" xmlns:p="http://schemas.openxmlformats.org/presentationml/2006/main">
  <p:tag name="GENSWF_SLIDE_UID" val="{F8CFDF39-3D42-45E1-AB3F-BDA63DDD1B9E}:1584"/>
  <p:tag name="ISPRING_PRESENTER_ID" val="{2E16479B-B4BF-46BB-A8F1-3D12BD8C3002}"/>
  <p:tag name="ISPRING_CUSTOM_TIMING_USED" val="1"/>
  <p:tag name="ISPRING_SLIDE_INDENT_LEVEL" val="1"/>
  <p:tag name="GENSWF_ADVANCE_TIME" val="30.904"/>
  <p:tag name="TIMING" val="|0.001|0.77|3.416|15.809|6.17|1.445|0.959"/>
  <p:tag name="ISPRING_SLIDE_ID_2" val="{0BB47CA7-C81D-4629-94E9-5C953E07765D}"/>
</p:tagLst>
</file>

<file path=ppt/tags/tag9.xml><?xml version="1.0" encoding="utf-8"?>
<p:tagLst xmlns:a="http://schemas.openxmlformats.org/drawingml/2006/main" xmlns:r="http://schemas.openxmlformats.org/officeDocument/2006/relationships" xmlns:p="http://schemas.openxmlformats.org/presentationml/2006/main">
  <p:tag name="GENSWF_SLIDE_UID" val="{29F0CA15-410C-4CEB-BAB1-BDDAE5C5EA24}:1393"/>
  <p:tag name="ISPRING_PRESENTER_ID" val="{2E16479B-B4BF-46BB-A8F1-3D12BD8C3002}"/>
  <p:tag name="ISPRING_CUSTOM_TIMING_USED" val="1"/>
  <p:tag name="ISPRING_SLIDE_INDENT_LEVEL" val="1"/>
  <p:tag name="GENSWF_ADVANCE_TIME" val="17.477"/>
  <p:tag name="TIMING" val="|0.001|11.945|2.675"/>
  <p:tag name="ISPRING_SLIDE_ID_2" val="{A8AE4909-6823-4B3A-97DE-B84926547743}"/>
</p:tagLst>
</file>

<file path=ppt/tags/tag90.xml><?xml version="1.0" encoding="utf-8"?>
<p:tagLst xmlns:a="http://schemas.openxmlformats.org/drawingml/2006/main" xmlns:r="http://schemas.openxmlformats.org/officeDocument/2006/relationships" xmlns:p="http://schemas.openxmlformats.org/presentationml/2006/main">
  <p:tag name="GENSWF_SLIDE_UID" val="{F9396BEE-D07D-495C-A633-98A1AB7990CB}:1585"/>
  <p:tag name="ISPRING_PRESENTER_ID" val="{2E16479B-B4BF-46BB-A8F1-3D12BD8C3002}"/>
  <p:tag name="ISPRING_CUSTOM_TIMING_USED" val="1"/>
  <p:tag name="ISPRING_SLIDE_INDENT_LEVEL" val="1"/>
  <p:tag name="GENSWF_ADVANCE_TIME" val="40.099"/>
  <p:tag name="TIMING" val="|4.39|10.763|9.08|6.737"/>
  <p:tag name="ISPRING_SLIDE_ID_2" val="{4069C2B6-6A7F-4BE5-8FFA-9D70E325D6D2}"/>
</p:tagLst>
</file>

<file path=ppt/tags/tag91.xml><?xml version="1.0" encoding="utf-8"?>
<p:tagLst xmlns:a="http://schemas.openxmlformats.org/drawingml/2006/main" xmlns:r="http://schemas.openxmlformats.org/officeDocument/2006/relationships" xmlns:p="http://schemas.openxmlformats.org/presentationml/2006/main">
  <p:tag name="GENSWF_SLIDE_UID" val="{7400AF54-2868-4543-BED3-DA8C6F0B649B}:1586"/>
  <p:tag name="ISPRING_PRESENTER_ID" val="{2E16479B-B4BF-46BB-A8F1-3D12BD8C3002}"/>
  <p:tag name="ISPRING_CUSTOM_TIMING_USED" val="1"/>
  <p:tag name="ISPRING_SLIDE_INDENT_LEVEL" val="1"/>
  <p:tag name="GENSWF_ADVANCE_TIME" val="62.434"/>
  <p:tag name="TIMING" val="|0.001|9.476|4.478|3.866|17.279"/>
  <p:tag name="ISPRING_SLIDE_ID_2" val="{143FF534-4654-4698-8C54-DA106BBE859B}"/>
</p:tagLst>
</file>

<file path=ppt/tags/tag92.xml><?xml version="1.0" encoding="utf-8"?>
<p:tagLst xmlns:a="http://schemas.openxmlformats.org/drawingml/2006/main" xmlns:r="http://schemas.openxmlformats.org/officeDocument/2006/relationships" xmlns:p="http://schemas.openxmlformats.org/presentationml/2006/main">
  <p:tag name="GENSWF_SLIDE_UID" val="{9225F0A0-2859-4AD7-86F8-A5B076C81D12}:1587"/>
  <p:tag name="ISPRING_PRESENTER_ID" val="{2E16479B-B4BF-46BB-A8F1-3D12BD8C3002}"/>
  <p:tag name="ISPRING_CUSTOM_TIMING_USED" val="1"/>
  <p:tag name="ISPRING_SLIDE_INDENT_LEVEL" val="1"/>
  <p:tag name="GENSWF_ADVANCE_TIME" val="42.372"/>
  <p:tag name="TIMING" val="|0.001|6.728|8.348|9.86"/>
  <p:tag name="ISPRING_SLIDE_ID_2" val="{B8FEC40F-7065-4AED-B340-BFF5C61442B5}"/>
</p:tagLst>
</file>

<file path=ppt/tags/tag93.xml><?xml version="1.0" encoding="utf-8"?>
<p:tagLst xmlns:a="http://schemas.openxmlformats.org/drawingml/2006/main" xmlns:r="http://schemas.openxmlformats.org/officeDocument/2006/relationships" xmlns:p="http://schemas.openxmlformats.org/presentationml/2006/main">
  <p:tag name="GENSWF_SLIDE_UID" val="{1DF08367-23F5-4FA7-8057-E2B42C83C279}:1589"/>
  <p:tag name="ISPRING_SLIDE_INDENT_LEVEL" val="0"/>
  <p:tag name="ISPRING_PRESENTER_ID" val="{2E16479B-B4BF-46BB-A8F1-3D12BD8C3002}"/>
  <p:tag name="ISPRING_CUSTOM_TIMING_USED" val="1"/>
  <p:tag name="GENSWF_ADVANCE_TIME" val="65.124"/>
  <p:tag name="TIMING" val="|0.001|4.9|14.525|25.25"/>
  <p:tag name="ISPRING_SLIDE_ID_2" val="{3609AF56-2448-4B3E-B709-5B434D63CC0E}"/>
</p:tagLst>
</file>

<file path=ppt/tags/tag94.xml><?xml version="1.0" encoding="utf-8"?>
<p:tagLst xmlns:a="http://schemas.openxmlformats.org/drawingml/2006/main" xmlns:r="http://schemas.openxmlformats.org/officeDocument/2006/relationships" xmlns:p="http://schemas.openxmlformats.org/presentationml/2006/main">
  <p:tag name="GENSWF_SLIDE_UID" val="{7FEE3520-2F3C-4FE7-BB15-49DF1274CBAA}:1590"/>
  <p:tag name="ISPRING_SLIDE_INDENT_LEVEL" val="0"/>
  <p:tag name="ISPRING_PRESENTER_ID" val="{2E16479B-B4BF-46BB-A8F1-3D12BD8C3002}"/>
  <p:tag name="ISPRING_CUSTOM_TIMING_USED" val="1"/>
  <p:tag name="GENSWF_ADVANCE_TIME" val="49.973"/>
  <p:tag name="TIMING" val="|0.001|7.634|25.633|6.199"/>
  <p:tag name="ISPRING_SLIDE_ID_2" val="{638A6BB8-EB74-4DDC-9222-E7C97934AC67}"/>
</p:tagLst>
</file>

<file path=ppt/tags/tag95.xml><?xml version="1.0" encoding="utf-8"?>
<p:tagLst xmlns:a="http://schemas.openxmlformats.org/drawingml/2006/main" xmlns:r="http://schemas.openxmlformats.org/officeDocument/2006/relationships" xmlns:p="http://schemas.openxmlformats.org/presentationml/2006/main">
  <p:tag name="GENSWF_SLIDE_UID" val="{6A079C31-E49C-4EA1-A499-628A0EEDED03}:1900"/>
  <p:tag name="ISPRING_SLIDE_INDENT_LEVEL" val="0"/>
  <p:tag name="ISPRING_PRESENTER_ID" val="{2E16479B-B4BF-46BB-A8F1-3D12BD8C3002}"/>
  <p:tag name="ISPRING_CUSTOM_TIMING_USED" val="1"/>
  <p:tag name="GENSWF_ADVANCE_TIME" val="17.111"/>
  <p:tag name="TIMING" val="|0.001|3.23|11.66"/>
  <p:tag name="ISPRING_SLIDE_ID_2" val="{E46E6855-D804-4818-8AFF-C988BA830179}"/>
</p:tagLst>
</file>

<file path=ppt/tags/tag96.xml><?xml version="1.0" encoding="utf-8"?>
<p:tagLst xmlns:a="http://schemas.openxmlformats.org/drawingml/2006/main" xmlns:r="http://schemas.openxmlformats.org/officeDocument/2006/relationships" xmlns:p="http://schemas.openxmlformats.org/presentationml/2006/main">
  <p:tag name="GENSWF_SLIDE_UID" val="{4ED1AEEA-1CE6-4E56-A6F1-45D238621F33}:1918"/>
  <p:tag name="ISPRING_SLIDE_INDENT_LEVEL" val="0"/>
  <p:tag name="ISPRING_PRESENTER_ID" val="{2E16479B-B4BF-46BB-A8F1-3D12BD8C3002}"/>
  <p:tag name="ISPRING_CUSTOM_TIMING_USED" val="1"/>
  <p:tag name="GENSWF_ADVANCE_TIME" val="37.957"/>
  <p:tag name="ISPRING_SLIDE_ID_2" val="{B801D4FF-D54A-4F88-9C15-81D2394859DE}"/>
</p:tagLst>
</file>

<file path=ppt/tags/tag97.xml><?xml version="1.0" encoding="utf-8"?>
<p:tagLst xmlns:a="http://schemas.openxmlformats.org/drawingml/2006/main" xmlns:r="http://schemas.openxmlformats.org/officeDocument/2006/relationships" xmlns:p="http://schemas.openxmlformats.org/presentationml/2006/main">
  <p:tag name="GENSWF_SLIDE_UID" val="{D273EDDD-056C-4C7B-8F86-89B30CEBE9B9}:1898"/>
  <p:tag name="ISPRING_SLIDE_INDENT_LEVEL" val="0"/>
  <p:tag name="ISPRING_PRESENTER_ID" val="{2E16479B-B4BF-46BB-A8F1-3D12BD8C3002}"/>
  <p:tag name="ISPRING_CUSTOM_TIMING_USED" val="1"/>
  <p:tag name="GENSWF_ADVANCE_TIME" val="1.647"/>
  <p:tag name="ISPRING_SLIDE_ID_2" val="{3A0D6AF7-527D-4E97-97BD-144C27EA54FB}"/>
</p:tagLst>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29541B"/>
      </a:hlink>
      <a:folHlink>
        <a:srgbClr val="1B381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33389</TotalTime>
  <Words>16829</Words>
  <Application>Microsoft Office PowerPoint</Application>
  <PresentationFormat>Widescreen</PresentationFormat>
  <Paragraphs>1615</Paragraphs>
  <Slides>99</Slides>
  <Notes>99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Calibri</vt:lpstr>
      <vt:lpstr>Segoe Print</vt:lpstr>
      <vt:lpstr>Wingdings</vt:lpstr>
      <vt:lpstr>Wingdings 3</vt:lpstr>
      <vt:lpstr>Office Theme</vt:lpstr>
      <vt:lpstr>WorkWell Prevention and Care  and  ErgoSystems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Ergonomics Pub 10-5-21</dc:title>
  <dc:creator>Mark Anderson</dc:creator>
  <cp:lastModifiedBy>Mark Anderson</cp:lastModifiedBy>
  <cp:revision>669</cp:revision>
  <dcterms:created xsi:type="dcterms:W3CDTF">2020-12-02T21:27:16Z</dcterms:created>
  <dcterms:modified xsi:type="dcterms:W3CDTF">2022-03-08T13:56:19Z</dcterms:modified>
</cp:coreProperties>
</file>