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Default Extension="doc" ContentType="application/msword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Default Extension="vml" ContentType="application/vnd.openxmlformats-officedocument.vmlDrawing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149"/>
  </p:notesMasterIdLst>
  <p:sldIdLst>
    <p:sldId id="1387" r:id="rId2"/>
    <p:sldId id="1573" r:id="rId3"/>
    <p:sldId id="1393" r:id="rId4"/>
    <p:sldId id="1572" r:id="rId5"/>
    <p:sldId id="1389" r:id="rId6"/>
    <p:sldId id="1390" r:id="rId7"/>
    <p:sldId id="1391" r:id="rId8"/>
    <p:sldId id="1409" r:id="rId9"/>
    <p:sldId id="1411" r:id="rId10"/>
    <p:sldId id="1412" r:id="rId11"/>
    <p:sldId id="1413" r:id="rId12"/>
    <p:sldId id="1414" r:id="rId13"/>
    <p:sldId id="1415" r:id="rId14"/>
    <p:sldId id="1416" r:id="rId15"/>
    <p:sldId id="1417" r:id="rId16"/>
    <p:sldId id="1418" r:id="rId17"/>
    <p:sldId id="1419" r:id="rId18"/>
    <p:sldId id="1420" r:id="rId19"/>
    <p:sldId id="1421" r:id="rId20"/>
    <p:sldId id="1422" r:id="rId21"/>
    <p:sldId id="1423" r:id="rId22"/>
    <p:sldId id="1428" r:id="rId23"/>
    <p:sldId id="1429" r:id="rId24"/>
    <p:sldId id="1430" r:id="rId25"/>
    <p:sldId id="1431" r:id="rId26"/>
    <p:sldId id="1432" r:id="rId27"/>
    <p:sldId id="1433" r:id="rId28"/>
    <p:sldId id="1434" r:id="rId29"/>
    <p:sldId id="1435" r:id="rId30"/>
    <p:sldId id="1436" r:id="rId31"/>
    <p:sldId id="1437" r:id="rId32"/>
    <p:sldId id="1438" r:id="rId33"/>
    <p:sldId id="1439" r:id="rId34"/>
    <p:sldId id="1440" r:id="rId35"/>
    <p:sldId id="1441" r:id="rId36"/>
    <p:sldId id="1442" r:id="rId37"/>
    <p:sldId id="1443" r:id="rId38"/>
    <p:sldId id="1444" r:id="rId39"/>
    <p:sldId id="1575" r:id="rId40"/>
    <p:sldId id="1445" r:id="rId41"/>
    <p:sldId id="1446" r:id="rId42"/>
    <p:sldId id="1447" r:id="rId43"/>
    <p:sldId id="1448" r:id="rId44"/>
    <p:sldId id="1574" r:id="rId45"/>
    <p:sldId id="1449" r:id="rId46"/>
    <p:sldId id="1451" r:id="rId47"/>
    <p:sldId id="1452" r:id="rId48"/>
    <p:sldId id="1453" r:id="rId49"/>
    <p:sldId id="1454" r:id="rId50"/>
    <p:sldId id="1455" r:id="rId51"/>
    <p:sldId id="1456" r:id="rId52"/>
    <p:sldId id="1457" r:id="rId53"/>
    <p:sldId id="1458" r:id="rId54"/>
    <p:sldId id="1459" r:id="rId55"/>
    <p:sldId id="1460" r:id="rId56"/>
    <p:sldId id="1461" r:id="rId57"/>
    <p:sldId id="1462" r:id="rId58"/>
    <p:sldId id="1465" r:id="rId59"/>
    <p:sldId id="1466" r:id="rId60"/>
    <p:sldId id="1576" r:id="rId61"/>
    <p:sldId id="1578" r:id="rId62"/>
    <p:sldId id="1577" r:id="rId63"/>
    <p:sldId id="1467" r:id="rId64"/>
    <p:sldId id="1468" r:id="rId65"/>
    <p:sldId id="1469" r:id="rId66"/>
    <p:sldId id="1470" r:id="rId67"/>
    <p:sldId id="1471" r:id="rId68"/>
    <p:sldId id="1472" r:id="rId69"/>
    <p:sldId id="1473" r:id="rId70"/>
    <p:sldId id="1474" r:id="rId71"/>
    <p:sldId id="1475" r:id="rId72"/>
    <p:sldId id="1476" r:id="rId73"/>
    <p:sldId id="1478" r:id="rId74"/>
    <p:sldId id="1479" r:id="rId75"/>
    <p:sldId id="1480" r:id="rId76"/>
    <p:sldId id="1481" r:id="rId77"/>
    <p:sldId id="1482" r:id="rId78"/>
    <p:sldId id="1483" r:id="rId79"/>
    <p:sldId id="1477" r:id="rId80"/>
    <p:sldId id="1484" r:id="rId81"/>
    <p:sldId id="1485" r:id="rId82"/>
    <p:sldId id="1486" r:id="rId83"/>
    <p:sldId id="1487" r:id="rId84"/>
    <p:sldId id="1488" r:id="rId85"/>
    <p:sldId id="1586" r:id="rId86"/>
    <p:sldId id="1489" r:id="rId87"/>
    <p:sldId id="1490" r:id="rId88"/>
    <p:sldId id="1491" r:id="rId89"/>
    <p:sldId id="1492" r:id="rId90"/>
    <p:sldId id="1493" r:id="rId91"/>
    <p:sldId id="1494" r:id="rId92"/>
    <p:sldId id="1495" r:id="rId93"/>
    <p:sldId id="1496" r:id="rId94"/>
    <p:sldId id="1497" r:id="rId95"/>
    <p:sldId id="1498" r:id="rId96"/>
    <p:sldId id="1501" r:id="rId97"/>
    <p:sldId id="1502" r:id="rId98"/>
    <p:sldId id="1503" r:id="rId99"/>
    <p:sldId id="1504" r:id="rId100"/>
    <p:sldId id="1509" r:id="rId101"/>
    <p:sldId id="1505" r:id="rId102"/>
    <p:sldId id="1585" r:id="rId103"/>
    <p:sldId id="1506" r:id="rId104"/>
    <p:sldId id="1507" r:id="rId105"/>
    <p:sldId id="1508" r:id="rId106"/>
    <p:sldId id="1510" r:id="rId107"/>
    <p:sldId id="1511" r:id="rId108"/>
    <p:sldId id="1512" r:id="rId109"/>
    <p:sldId id="1500" r:id="rId110"/>
    <p:sldId id="1499" r:id="rId111"/>
    <p:sldId id="1513" r:id="rId112"/>
    <p:sldId id="1514" r:id="rId113"/>
    <p:sldId id="1515" r:id="rId114"/>
    <p:sldId id="1516" r:id="rId115"/>
    <p:sldId id="1517" r:id="rId116"/>
    <p:sldId id="1518" r:id="rId117"/>
    <p:sldId id="1519" r:id="rId118"/>
    <p:sldId id="1520" r:id="rId119"/>
    <p:sldId id="1521" r:id="rId120"/>
    <p:sldId id="1522" r:id="rId121"/>
    <p:sldId id="1523" r:id="rId122"/>
    <p:sldId id="1524" r:id="rId123"/>
    <p:sldId id="1525" r:id="rId124"/>
    <p:sldId id="1526" r:id="rId125"/>
    <p:sldId id="1527" r:id="rId126"/>
    <p:sldId id="1528" r:id="rId127"/>
    <p:sldId id="1529" r:id="rId128"/>
    <p:sldId id="1530" r:id="rId129"/>
    <p:sldId id="1531" r:id="rId130"/>
    <p:sldId id="1579" r:id="rId131"/>
    <p:sldId id="1532" r:id="rId132"/>
    <p:sldId id="1580" r:id="rId133"/>
    <p:sldId id="1581" r:id="rId134"/>
    <p:sldId id="1533" r:id="rId135"/>
    <p:sldId id="1534" r:id="rId136"/>
    <p:sldId id="1535" r:id="rId137"/>
    <p:sldId id="1536" r:id="rId138"/>
    <p:sldId id="1537" r:id="rId139"/>
    <p:sldId id="1538" r:id="rId140"/>
    <p:sldId id="1539" r:id="rId141"/>
    <p:sldId id="1540" r:id="rId142"/>
    <p:sldId id="1582" r:id="rId143"/>
    <p:sldId id="1541" r:id="rId144"/>
    <p:sldId id="1542" r:id="rId145"/>
    <p:sldId id="972" r:id="rId146"/>
    <p:sldId id="851" r:id="rId147"/>
    <p:sldId id="1584" r:id="rId148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72E"/>
    <a:srgbClr val="FFFFFF"/>
    <a:srgbClr val="FF9900"/>
    <a:srgbClr val="001326"/>
    <a:srgbClr val="000F1E"/>
    <a:srgbClr val="00152A"/>
    <a:srgbClr val="FF5050"/>
    <a:srgbClr val="E0002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82" autoAdjust="0"/>
    <p:restoredTop sz="99742" autoAdjust="0"/>
  </p:normalViewPr>
  <p:slideViewPr>
    <p:cSldViewPr>
      <p:cViewPr>
        <p:scale>
          <a:sx n="90" d="100"/>
          <a:sy n="90" d="100"/>
        </p:scale>
        <p:origin x="-870" y="-90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52404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31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86.xml"/><Relationship Id="rId2" Type="http://schemas.openxmlformats.org/officeDocument/2006/relationships/slide" Target="slides/slide85.xml"/><Relationship Id="rId1" Type="http://schemas.openxmlformats.org/officeDocument/2006/relationships/slide" Target="slides/slide75.xml"/><Relationship Id="rId5" Type="http://schemas.openxmlformats.org/officeDocument/2006/relationships/slide" Target="slides/slide122.xml"/><Relationship Id="rId4" Type="http://schemas.openxmlformats.org/officeDocument/2006/relationships/slide" Target="slides/slide10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9155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67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155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9155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9155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fld id="{240C716D-707B-4C3E-9D68-7E20F1C690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C37C3-3A5F-4D9D-9922-60F28196B011}" type="slidenum">
              <a:rPr lang="en-US" smtClean="0"/>
              <a:pPr>
                <a:defRPr/>
              </a:pPr>
              <a:t>60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C37C3-3A5F-4D9D-9922-60F28196B011}" type="slidenum">
              <a:rPr lang="en-US" smtClean="0"/>
              <a:pPr>
                <a:defRPr/>
              </a:pPr>
              <a:t>61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C37C3-3A5F-4D9D-9922-60F28196B011}" type="slidenum">
              <a:rPr lang="en-US" smtClean="0"/>
              <a:pPr>
                <a:defRPr/>
              </a:pPr>
              <a:t>62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82A7C9-DEDD-4FD6-B71C-7984DE36FA4B}" type="slidenum">
              <a:rPr lang="en-US" smtClean="0"/>
              <a:pPr>
                <a:defRPr/>
              </a:pPr>
              <a:t>109</a:t>
            </a:fld>
            <a:endParaRPr lang="en-US" dirty="0" smtClean="0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2E59AB-DA89-4007-89AB-7AD9309601BB}" type="slidenum">
              <a:rPr lang="en-US" smtClean="0"/>
              <a:pPr>
                <a:defRPr/>
              </a:pPr>
              <a:t>110</a:t>
            </a:fld>
            <a:endParaRPr lang="en-US" dirty="0" smtClean="0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>
                <a:latin typeface="Arial" pitchFamily="34" charset="0"/>
                <a:cs typeface="Arial" pitchFamily="34" charset="0"/>
              </a:defRPr>
            </a:lvl1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effectLst/>
        </p:spPr>
        <p:txBody>
          <a:bodyPr rtlCol="0">
            <a:normAutofit/>
          </a:bodyPr>
          <a:lstStyle>
            <a:lvl1pPr algn="ctr">
              <a:defRPr sz="360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53165" y="4583080"/>
            <a:ext cx="1447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WorkWell</a:t>
            </a:r>
          </a:p>
          <a:p>
            <a:pPr algn="l">
              <a:spcBef>
                <a:spcPts val="0"/>
              </a:spcBef>
            </a:pP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ErgoSystems</a:t>
            </a:r>
          </a:p>
          <a:p>
            <a:endParaRPr lang="en-US" sz="18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350"/>
            <a:ext cx="9144000" cy="571500"/>
          </a:xfrm>
        </p:spPr>
        <p:txBody>
          <a:bodyPr/>
          <a:lstStyle>
            <a:lvl1pPr algn="ctr">
              <a:defRPr b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819150"/>
            <a:ext cx="3886200" cy="3086100"/>
          </a:xfrm>
        </p:spPr>
        <p:txBody>
          <a:bodyPr>
            <a:normAutofit/>
          </a:bodyPr>
          <a:lstStyle>
            <a:lvl1pPr>
              <a:spcBef>
                <a:spcPts val="300"/>
              </a:spcBef>
              <a:spcAft>
                <a:spcPts val="300"/>
              </a:spcAft>
              <a:defRPr sz="2800" b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569913" indent="-228600">
              <a:spcBef>
                <a:spcPts val="300"/>
              </a:spcBef>
              <a:spcAft>
                <a:spcPts val="300"/>
              </a:spcAft>
              <a:defRPr sz="2400" b="0">
                <a:effectLst/>
                <a:latin typeface="Arial" pitchFamily="34" charset="0"/>
                <a:cs typeface="Arial" pitchFamily="34" charset="0"/>
              </a:defRPr>
            </a:lvl2pPr>
            <a:lvl3pPr>
              <a:spcBef>
                <a:spcPts val="300"/>
              </a:spcBef>
              <a:spcAft>
                <a:spcPts val="300"/>
              </a:spcAft>
              <a:defRPr sz="2400" b="0">
                <a:effectLst/>
                <a:latin typeface="Arial" pitchFamily="34" charset="0"/>
                <a:cs typeface="Arial" pitchFamily="34" charset="0"/>
              </a:defRPr>
            </a:lvl3pPr>
            <a:lvl4pPr>
              <a:spcBef>
                <a:spcPts val="300"/>
              </a:spcBef>
              <a:spcAft>
                <a:spcPts val="300"/>
              </a:spcAft>
              <a:defRPr sz="2000" b="0">
                <a:effectLst/>
                <a:latin typeface="Arial" pitchFamily="34" charset="0"/>
                <a:cs typeface="Arial" pitchFamily="34" charset="0"/>
              </a:defRPr>
            </a:lvl4pPr>
            <a:lvl5pPr>
              <a:spcBef>
                <a:spcPts val="300"/>
              </a:spcBef>
              <a:spcAft>
                <a:spcPts val="300"/>
              </a:spcAft>
              <a:defRPr sz="2000" b="0">
                <a:effectLst/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800100"/>
            <a:ext cx="3810000" cy="30861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2pPr>
            <a:lvl3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3pPr>
            <a:lvl4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4pPr>
            <a:lvl5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53165" y="4583080"/>
            <a:ext cx="1447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WorkWell</a:t>
            </a:r>
          </a:p>
          <a:p>
            <a:pPr algn="l">
              <a:spcBef>
                <a:spcPts val="0"/>
              </a:spcBef>
            </a:pP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ErgoSystems</a:t>
            </a:r>
          </a:p>
          <a:p>
            <a:endParaRPr lang="en-US" sz="18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71450"/>
            <a:ext cx="7772400" cy="571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819150"/>
            <a:ext cx="38100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800100"/>
            <a:ext cx="38100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0" y="2400300"/>
            <a:ext cx="38100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90600" y="171450"/>
            <a:ext cx="7772400" cy="571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90600" y="800100"/>
            <a:ext cx="38100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800100"/>
            <a:ext cx="38100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90600" y="2400300"/>
            <a:ext cx="38100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00" y="2400300"/>
            <a:ext cx="38100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8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152400" y="1123950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53165" y="4583080"/>
            <a:ext cx="1447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WorkWell</a:t>
            </a:r>
          </a:p>
          <a:p>
            <a:pPr algn="l">
              <a:spcBef>
                <a:spcPts val="0"/>
              </a:spcBef>
            </a:pP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ErgoSystems</a:t>
            </a:r>
          </a:p>
          <a:p>
            <a:endParaRPr lang="en-US" sz="1800" dirty="0"/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382000" y="4705350"/>
            <a:ext cx="594360" cy="273844"/>
          </a:xfrm>
          <a:prstGeom prst="rect">
            <a:avLst/>
          </a:prstGeom>
        </p:spPr>
        <p:txBody>
          <a:bodyPr/>
          <a:lstStyle>
            <a:lvl1pPr>
              <a:defRPr sz="1200" b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5BBC35B-A44B-4119-B8DA-DE9E3DFADA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3" r:id="rId2"/>
    <p:sldLayoutId id="2147483716" r:id="rId3"/>
    <p:sldLayoutId id="2147483721" r:id="rId4"/>
    <p:sldLayoutId id="2147483722" r:id="rId5"/>
    <p:sldLayoutId id="2147483723" r:id="rId6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>
          <a:solidFill>
            <a:schemeClr val="bg2">
              <a:lumMod val="50000"/>
            </a:schemeClr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lnSpc>
          <a:spcPct val="100000"/>
        </a:lnSpc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lnSpc>
          <a:spcPct val="100000"/>
        </a:lnSpc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lnSpc>
          <a:spcPct val="100000"/>
        </a:lnSpc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lnSpc>
          <a:spcPct val="100000"/>
        </a:lnSpc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0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5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2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5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5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gif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8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checklist_casters.jpg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equa_seatpan_height.jpg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aeron_seat_tilt.jpg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equa_rock_tension.jp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checklist_seatpan_slide.JP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checklist_seatpan_size.jpg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checklist_back_support_height.jpg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checklist_back_support_angle.jpg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checklist_armrests.jpg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checklist_maint.jpg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4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.doc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2.doc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3.doc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22.jpeg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jpeg"/><Relationship Id="rId11" Type="http://schemas.openxmlformats.org/officeDocument/2006/relationships/image" Target="../media/image129.jpeg"/><Relationship Id="rId5" Type="http://schemas.openxmlformats.org/officeDocument/2006/relationships/image" Target="../media/image124.jpeg"/><Relationship Id="rId10" Type="http://schemas.openxmlformats.org/officeDocument/2006/relationships/image" Target="../media/image128.png"/><Relationship Id="rId4" Type="http://schemas.openxmlformats.org/officeDocument/2006/relationships/image" Target="../media/image123.jpeg"/><Relationship Id="rId9" Type="http://schemas.openxmlformats.org/officeDocument/2006/relationships/image" Target="../media/image127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724400" y="3657600"/>
            <a:ext cx="4876800" cy="19431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372600" cy="400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47700" y="242888"/>
            <a:ext cx="8724900" cy="342900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2475" y="178595"/>
            <a:ext cx="5562600" cy="4572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WorkWell and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ErgoSystems Present:</a:t>
            </a:r>
          </a:p>
        </p:txBody>
      </p:sp>
      <p:sp>
        <p:nvSpPr>
          <p:cNvPr id="8929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895350"/>
            <a:ext cx="4495800" cy="3352800"/>
          </a:xfrm>
        </p:spPr>
        <p:txBody>
          <a:bodyPr>
            <a:noAutofit/>
          </a:bodyPr>
          <a:lstStyle/>
          <a:p>
            <a:pPr marL="4763" indent="-4763" eaLnBrk="1" hangingPunct="1">
              <a:lnSpc>
                <a:spcPct val="90000"/>
              </a:lnSpc>
              <a:buNone/>
              <a:defRPr/>
            </a:pP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Office Ergonomics</a:t>
            </a:r>
          </a:p>
          <a:p>
            <a:pPr marL="4763" indent="-4763" eaLnBrk="1" hangingPunct="1">
              <a:lnSpc>
                <a:spcPct val="90000"/>
              </a:lnSpc>
              <a:buNone/>
              <a:defRPr/>
            </a:pP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Health Care Professionals</a:t>
            </a:r>
            <a:endParaRPr lang="en-US" sz="4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990850" y="4214813"/>
            <a:ext cx="6629400" cy="514350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126152" y="4229100"/>
            <a:ext cx="4938227" cy="457200"/>
          </a:xfrm>
          <a:prstGeom prst="rect">
            <a:avLst/>
          </a:prstGeom>
        </p:spPr>
        <p:txBody>
          <a:bodyPr vert="horz" anchor="ctr">
            <a:normAutofit fontScale="925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WorkWell Systems,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Inc.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baseline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ErgoSystems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Consulting Group, Inc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.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Picture 1" descr="K:\Clients\Medtronic\World Headquarters\Ergonomics Website Revision\Images\Potential Medtronic EE pics\Raw\Reineck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971550"/>
            <a:ext cx="31496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User population profile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95350"/>
            <a:ext cx="4267200" cy="358140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dirty="0" smtClean="0"/>
              <a:t>Very</a:t>
            </a:r>
            <a:r>
              <a:rPr lang="en-US" noProof="1" smtClean="0"/>
              <a:t> important </a:t>
            </a:r>
            <a:r>
              <a:rPr lang="en-US" dirty="0" smtClean="0"/>
              <a:t>first </a:t>
            </a:r>
            <a:r>
              <a:rPr lang="en-US" noProof="1" smtClean="0"/>
              <a:t>step </a:t>
            </a:r>
            <a:r>
              <a:rPr lang="en-US" dirty="0" smtClean="0"/>
              <a:t>-</a:t>
            </a:r>
            <a:r>
              <a:rPr lang="en-US" noProof="1" smtClean="0"/>
              <a:t> accurately define user population</a:t>
            </a:r>
          </a:p>
          <a:p>
            <a:pPr lvl="1" eaLnBrk="1" hangingPunct="1">
              <a:lnSpc>
                <a:spcPct val="120000"/>
              </a:lnSpc>
              <a:spcBef>
                <a:spcPct val="5000"/>
              </a:spcBef>
              <a:defRPr/>
            </a:pPr>
            <a:r>
              <a:rPr lang="en-US" noProof="1" smtClean="0"/>
              <a:t>Age</a:t>
            </a:r>
          </a:p>
          <a:p>
            <a:pPr lvl="1" eaLnBrk="1" hangingPunct="1">
              <a:lnSpc>
                <a:spcPct val="120000"/>
              </a:lnSpc>
              <a:spcBef>
                <a:spcPct val="5000"/>
              </a:spcBef>
              <a:defRPr/>
            </a:pPr>
            <a:r>
              <a:rPr lang="en-US" noProof="1" smtClean="0"/>
              <a:t>Gender</a:t>
            </a:r>
          </a:p>
          <a:p>
            <a:pPr lvl="1" eaLnBrk="1" hangingPunct="1">
              <a:lnSpc>
                <a:spcPct val="120000"/>
              </a:lnSpc>
              <a:spcBef>
                <a:spcPct val="5000"/>
              </a:spcBef>
              <a:defRPr/>
            </a:pPr>
            <a:r>
              <a:rPr lang="en-US" noProof="1" smtClean="0"/>
              <a:t>Stature</a:t>
            </a:r>
          </a:p>
          <a:p>
            <a:pPr lvl="1" eaLnBrk="1" hangingPunct="1">
              <a:lnSpc>
                <a:spcPct val="120000"/>
              </a:lnSpc>
              <a:spcBef>
                <a:spcPct val="5000"/>
              </a:spcBef>
              <a:defRPr/>
            </a:pPr>
            <a:r>
              <a:rPr lang="en-US" noProof="1" smtClean="0"/>
              <a:t>Vision </a:t>
            </a:r>
          </a:p>
          <a:p>
            <a:pPr lvl="1" eaLnBrk="1" hangingPunct="1">
              <a:lnSpc>
                <a:spcPct val="120000"/>
              </a:lnSpc>
              <a:spcBef>
                <a:spcPct val="5000"/>
              </a:spcBef>
              <a:defRPr/>
            </a:pPr>
            <a:r>
              <a:rPr lang="en-US" noProof="1" smtClean="0"/>
              <a:t>Hand dominance</a:t>
            </a:r>
          </a:p>
          <a:p>
            <a:pPr lvl="1" eaLnBrk="1" hangingPunct="1">
              <a:lnSpc>
                <a:spcPct val="120000"/>
              </a:lnSpc>
              <a:spcBef>
                <a:spcPct val="5000"/>
              </a:spcBef>
              <a:defRPr/>
            </a:pPr>
            <a:r>
              <a:rPr lang="en-US" noProof="1" smtClean="0"/>
              <a:t>Other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noProof="1" smtClean="0"/>
              <a:t>Defining user profile lays</a:t>
            </a:r>
            <a:r>
              <a:rPr lang="en-US" dirty="0" smtClean="0"/>
              <a:t> the </a:t>
            </a:r>
            <a:r>
              <a:rPr lang="en-US" noProof="1" smtClean="0"/>
              <a:t> foundation for remainder of process</a:t>
            </a:r>
          </a:p>
        </p:txBody>
      </p:sp>
      <p:pic>
        <p:nvPicPr>
          <p:cNvPr id="121860" name="Picture 4" descr="WS 1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95800" y="1047750"/>
            <a:ext cx="4163786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Monitor Resolution</a:t>
            </a:r>
            <a:endParaRPr lang="en-US" noProof="1" smtClean="0"/>
          </a:p>
        </p:txBody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42950"/>
            <a:ext cx="3429000" cy="40576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Pixel (picture element)</a:t>
            </a:r>
            <a:endParaRPr lang="en-US" noProof="1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640 by 480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800 by 600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/>
              <a:t>1024 by 768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 dirty="0" smtClean="0"/>
              <a:t>1600 by 1800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1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Guideline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Set LCD monitor  resolution to the native resolution</a:t>
            </a:r>
            <a:endParaRPr lang="en-US" noProof="1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Typically the highest it will go</a:t>
            </a:r>
            <a:endParaRPr lang="en-US" dirty="0" smtClean="0"/>
          </a:p>
        </p:txBody>
      </p:sp>
      <p:pic>
        <p:nvPicPr>
          <p:cNvPr id="175108" name="Picture 7" descr="lcd200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05200" y="895350"/>
            <a:ext cx="2286000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5109" name="Picture 8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72200" y="1962150"/>
            <a:ext cx="2438611" cy="2731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100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</a:t>
            </a:r>
            <a:r>
              <a:rPr lang="en-US" dirty="0" smtClean="0">
                <a:solidFill>
                  <a:srgbClr val="E48404"/>
                </a:solidFill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Height</a:t>
            </a:r>
          </a:p>
        </p:txBody>
      </p:sp>
      <p:sp>
        <p:nvSpPr>
          <p:cNvPr id="550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819150"/>
            <a:ext cx="2895600" cy="39814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Where do we naturally read</a:t>
            </a:r>
            <a:r>
              <a:rPr lang="en-US" dirty="0" smtClean="0"/>
              <a:t>?</a:t>
            </a:r>
          </a:p>
          <a:p>
            <a:pPr eaLnBrk="1" hangingPunct="1">
              <a:defRPr/>
            </a:pPr>
            <a:r>
              <a:rPr lang="en-US" dirty="0" smtClean="0"/>
              <a:t>We read looking out and down</a:t>
            </a:r>
          </a:p>
          <a:p>
            <a:pPr eaLnBrk="1" hangingPunct="1">
              <a:buNone/>
              <a:defRPr/>
            </a:pPr>
            <a:endParaRPr lang="en-US" dirty="0" smtClean="0"/>
          </a:p>
        </p:txBody>
      </p:sp>
      <p:pic>
        <p:nvPicPr>
          <p:cNvPr id="550916" name="Picture 4" descr="newspap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733800" y="895350"/>
            <a:ext cx="4419600" cy="32994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34400" y="4805363"/>
            <a:ext cx="479425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101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</a:t>
            </a:r>
            <a:r>
              <a:rPr lang="en-US" dirty="0" smtClean="0">
                <a:solidFill>
                  <a:srgbClr val="E48404"/>
                </a:solidFill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Height</a:t>
            </a:r>
          </a:p>
        </p:txBody>
      </p:sp>
      <p:sp>
        <p:nvSpPr>
          <p:cNvPr id="550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819150"/>
            <a:ext cx="2895600" cy="398145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b="0" dirty="0" smtClean="0"/>
              <a:t>Top of screen no higher than eye level</a:t>
            </a:r>
          </a:p>
          <a:p>
            <a:pPr eaLnBrk="1" hangingPunct="1">
              <a:defRPr/>
            </a:pPr>
            <a:r>
              <a:rPr lang="en-US" b="0" dirty="0" smtClean="0"/>
              <a:t>Look out and use downward eye movement to look at lower part of screen </a:t>
            </a:r>
            <a:endParaRPr lang="en-US" b="0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buNone/>
              <a:defRPr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34400" y="4805363"/>
            <a:ext cx="479425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102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62400" y="971550"/>
            <a:ext cx="4559012" cy="3429000"/>
            <a:chOff x="3962400" y="971550"/>
            <a:chExt cx="4559012" cy="3429000"/>
          </a:xfrm>
        </p:grpSpPr>
        <p:pic>
          <p:nvPicPr>
            <p:cNvPr id="8" name="Picture 7" descr="K:\Clients\Medtronic\World Headquarters\Ergonomics Website Revision\Images\Potential Medtronic EE pics\Raw\Skidmore 006.jpg"/>
            <p:cNvPicPr/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3962400" y="971550"/>
              <a:ext cx="4559012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1698" name="AutoShape 2"/>
            <p:cNvSpPr>
              <a:spLocks noChangeArrowheads="1"/>
            </p:cNvSpPr>
            <p:nvPr/>
          </p:nvSpPr>
          <p:spPr bwMode="auto">
            <a:xfrm rot="1439034" flipV="1">
              <a:off x="5618967" y="2291900"/>
              <a:ext cx="1898931" cy="178699"/>
            </a:xfrm>
            <a:prstGeom prst="rightArrow">
              <a:avLst>
                <a:gd name="adj1" fmla="val 50000"/>
                <a:gd name="adj2" fmla="val 307458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AutoShape 2"/>
            <p:cNvSpPr>
              <a:spLocks noChangeArrowheads="1"/>
            </p:cNvSpPr>
            <p:nvPr/>
          </p:nvSpPr>
          <p:spPr bwMode="auto">
            <a:xfrm flipV="1">
              <a:off x="5724276" y="1895576"/>
              <a:ext cx="1898931" cy="178699"/>
            </a:xfrm>
            <a:prstGeom prst="rightArrow">
              <a:avLst>
                <a:gd name="adj1" fmla="val 50000"/>
                <a:gd name="adj2" fmla="val 307458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Monitor </a:t>
            </a:r>
            <a:r>
              <a:rPr lang="en-US" dirty="0" smtClean="0"/>
              <a:t>too high</a:t>
            </a:r>
            <a:endParaRPr lang="en-US" noProof="1" smtClean="0"/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95350"/>
            <a:ext cx="4343400" cy="4038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dirty="0" smtClean="0"/>
              <a:t>If screen too high</a:t>
            </a:r>
            <a:endParaRPr lang="en-US" sz="2400" noProof="1" smtClean="0"/>
          </a:p>
          <a:p>
            <a:pPr lvl="1" eaLnBrk="1" hangingPunct="1">
              <a:defRPr/>
            </a:pPr>
            <a:r>
              <a:rPr lang="en-US" sz="1800" noProof="1" smtClean="0"/>
              <a:t>Forces eyes wider open than usual</a:t>
            </a:r>
          </a:p>
          <a:p>
            <a:pPr lvl="1" eaLnBrk="1" hangingPunct="1">
              <a:defRPr/>
            </a:pPr>
            <a:r>
              <a:rPr lang="en-US" sz="1800" noProof="1" smtClean="0"/>
              <a:t>Less tearing - eyes become more dry</a:t>
            </a:r>
          </a:p>
          <a:p>
            <a:pPr lvl="1">
              <a:defRPr/>
            </a:pPr>
            <a:r>
              <a:rPr lang="en-US" sz="1800" noProof="1" smtClean="0"/>
              <a:t>Tip head back putting additional strain into neck and </a:t>
            </a:r>
            <a:r>
              <a:rPr lang="en-US" sz="1800" noProof="1" smtClean="0"/>
              <a:t>shoulders</a:t>
            </a:r>
          </a:p>
          <a:p>
            <a:pPr marL="365760" lvl="1" indent="-256032">
              <a:spcBef>
                <a:spcPts val="0"/>
              </a:spcBef>
              <a:buSzPct val="68000"/>
              <a:buFont typeface="Wingdings 3"/>
              <a:buChar char=""/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Solutions</a:t>
            </a:r>
          </a:p>
          <a:p>
            <a:pPr lvl="1">
              <a:buSzPct val="125000"/>
              <a:defRPr/>
            </a:pPr>
            <a:r>
              <a:rPr lang="en-US" sz="1800" noProof="1" smtClean="0"/>
              <a:t>Tip monitor slightly forward</a:t>
            </a:r>
          </a:p>
          <a:p>
            <a:pPr lvl="1">
              <a:buSzPct val="125000"/>
              <a:defRPr/>
            </a:pPr>
            <a:r>
              <a:rPr lang="en-US" sz="1800" noProof="1" smtClean="0"/>
              <a:t>Raise chair slightly </a:t>
            </a:r>
          </a:p>
          <a:p>
            <a:pPr lvl="1">
              <a:buSzPct val="125000"/>
              <a:defRPr/>
            </a:pPr>
            <a:r>
              <a:rPr lang="en-US" sz="1800" noProof="1" smtClean="0"/>
              <a:t>Lower worksurface</a:t>
            </a:r>
          </a:p>
          <a:p>
            <a:pPr lvl="1" eaLnBrk="1" hangingPunct="1">
              <a:defRPr/>
            </a:pPr>
            <a:endParaRPr lang="en-US" sz="1800" noProof="1" smtClean="0"/>
          </a:p>
        </p:txBody>
      </p:sp>
      <p:pic>
        <p:nvPicPr>
          <p:cNvPr id="252932" name="Picture 4" descr="WS 10-6 monitor too high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48200" y="1047750"/>
            <a:ext cx="429322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389" name="Line 6"/>
          <p:cNvSpPr>
            <a:spLocks noChangeShapeType="1"/>
          </p:cNvSpPr>
          <p:nvPr/>
        </p:nvSpPr>
        <p:spPr bwMode="auto">
          <a:xfrm>
            <a:off x="4800600" y="2038350"/>
            <a:ext cx="4114800" cy="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252935" name="Rectangle 7"/>
          <p:cNvSpPr>
            <a:spLocks noChangeArrowheads="1"/>
          </p:cNvSpPr>
          <p:nvPr/>
        </p:nvSpPr>
        <p:spPr bwMode="auto">
          <a:xfrm>
            <a:off x="914400" y="3314700"/>
            <a:ext cx="5105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Clr>
                <a:srgbClr val="800000"/>
              </a:buClr>
              <a:buSzPct val="125000"/>
              <a:buFontTx/>
              <a:buChar char="•"/>
              <a:defRPr/>
            </a:pPr>
            <a:endParaRPr lang="en-US" sz="3200" noProof="1">
              <a:effectLst>
                <a:outerShdw blurRad="38100" dist="38100" dir="2700000" algn="tl">
                  <a:srgbClr val="000000"/>
                </a:outerShdw>
              </a:effectLst>
              <a:latin typeface="Impact" pitchFamily="34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103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Monitor too low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66750"/>
            <a:ext cx="3352800" cy="3657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If screen too low</a:t>
            </a:r>
          </a:p>
          <a:p>
            <a:pPr lvl="1" eaLnBrk="1" hangingPunct="1">
              <a:defRPr/>
            </a:pPr>
            <a:r>
              <a:rPr lang="en-US" dirty="0" smtClean="0"/>
              <a:t>Head forward</a:t>
            </a:r>
          </a:p>
          <a:p>
            <a:pPr eaLnBrk="1" hangingPunct="1">
              <a:defRPr/>
            </a:pPr>
            <a:r>
              <a:rPr lang="en-US" dirty="0" smtClean="0"/>
              <a:t>Solutions</a:t>
            </a:r>
          </a:p>
          <a:p>
            <a:pPr lvl="1" eaLnBrk="1" hangingPunct="1">
              <a:defRPr/>
            </a:pPr>
            <a:r>
              <a:rPr lang="en-US" noProof="1" smtClean="0"/>
              <a:t>Adjust monitor stand – if adjustable</a:t>
            </a:r>
          </a:p>
          <a:p>
            <a:pPr lvl="1" eaLnBrk="1" hangingPunct="1">
              <a:defRPr/>
            </a:pPr>
            <a:r>
              <a:rPr lang="en-US" noProof="1" smtClean="0"/>
              <a:t>Monitor arms</a:t>
            </a:r>
            <a:endParaRPr lang="en-US" noProof="1" smtClean="0"/>
          </a:p>
          <a:p>
            <a:pPr lvl="1" eaLnBrk="1" hangingPunct="1">
              <a:defRPr/>
            </a:pPr>
            <a:r>
              <a:rPr lang="en-US" noProof="1" smtClean="0"/>
              <a:t>Monitor stands</a:t>
            </a:r>
            <a:r>
              <a:rPr lang="en-US" dirty="0" smtClean="0"/>
              <a:t>/Risers</a:t>
            </a:r>
            <a:endParaRPr lang="en-US" noProof="1" smtClean="0"/>
          </a:p>
        </p:txBody>
      </p:sp>
      <p:pic>
        <p:nvPicPr>
          <p:cNvPr id="257028" name="Picture 4" descr="Ws 10-6 monitor too low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05200" y="819150"/>
            <a:ext cx="3291840" cy="215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7029" name="Picture 5" descr="WS 10-16 one inch monitor risers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05200" y="3105150"/>
            <a:ext cx="3276600" cy="1725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104</a:t>
            </a:fld>
            <a:endParaRPr lang="en-US" dirty="0"/>
          </a:p>
        </p:txBody>
      </p:sp>
      <p:pic>
        <p:nvPicPr>
          <p:cNvPr id="8" name="Picture 7" descr="MV15DC_MOView_ArmProfile-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10400" y="2245684"/>
            <a:ext cx="1905000" cy="258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Monitor </a:t>
            </a:r>
            <a:r>
              <a:rPr lang="en-US" noProof="1" smtClean="0"/>
              <a:t>Distance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8650"/>
            <a:ext cx="3429000" cy="405765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noProof="1" smtClean="0"/>
              <a:t>Eyes</a:t>
            </a:r>
          </a:p>
          <a:p>
            <a:pPr lvl="1" eaLnBrk="1" hangingPunct="1">
              <a:defRPr/>
            </a:pPr>
            <a:r>
              <a:rPr lang="en-US" noProof="1" smtClean="0"/>
              <a:t>Accommodation Convergence</a:t>
            </a:r>
            <a:endParaRPr lang="en-US" dirty="0" smtClean="0"/>
          </a:p>
          <a:p>
            <a:pPr eaLnBrk="1" hangingPunct="1">
              <a:defRPr/>
            </a:pPr>
            <a:r>
              <a:rPr lang="en-US" noProof="1" smtClean="0"/>
              <a:t>Guideline</a:t>
            </a:r>
          </a:p>
          <a:p>
            <a:pPr lvl="1" eaLnBrk="1" hangingPunct="1">
              <a:defRPr/>
            </a:pPr>
            <a:r>
              <a:rPr lang="en-US" noProof="1" smtClean="0"/>
              <a:t>Get screen as far away from user as </a:t>
            </a:r>
            <a:r>
              <a:rPr lang="en-US" noProof="1" smtClean="0"/>
              <a:t>possible</a:t>
            </a:r>
          </a:p>
          <a:p>
            <a:pPr lvl="2">
              <a:defRPr/>
            </a:pPr>
            <a:r>
              <a:rPr lang="en-US" noProof="1" smtClean="0"/>
              <a:t>At least arm’s length</a:t>
            </a:r>
            <a:endParaRPr lang="en-US" noProof="1" smtClean="0"/>
          </a:p>
          <a:p>
            <a:pPr lvl="2">
              <a:defRPr/>
            </a:pPr>
            <a:r>
              <a:rPr lang="en-US" noProof="1" smtClean="0"/>
              <a:t>Still be able to read it clearly with good posture</a:t>
            </a:r>
          </a:p>
        </p:txBody>
      </p:sp>
      <p:pic>
        <p:nvPicPr>
          <p:cNvPr id="259076" name="Picture 4" descr="WS 10-17b look at finger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191000" y="742950"/>
            <a:ext cx="3962400" cy="1795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105</a:t>
            </a:fld>
            <a:endParaRPr lang="en-US" dirty="0"/>
          </a:p>
        </p:txBody>
      </p:sp>
      <p:pic>
        <p:nvPicPr>
          <p:cNvPr id="539650" name="Picture 2" descr="K:\Clients\Medtronic\World Headquarters\Ergonomics Website Revision\Images\Potential Medtronic EE pics\Raw\Beatrez.jpg"/>
          <p:cNvPicPr>
            <a:picLocks noChangeAspect="1" noChangeArrowheads="1"/>
          </p:cNvPicPr>
          <p:nvPr/>
        </p:nvPicPr>
        <p:blipFill>
          <a:blip r:embed="rId3" cstate="print"/>
          <a:srcRect l="15856" t="13750" r="24063" b="42031"/>
          <a:stretch>
            <a:fillRect/>
          </a:stretch>
        </p:blipFill>
        <p:spPr bwMode="auto">
          <a:xfrm>
            <a:off x="4191000" y="2724150"/>
            <a:ext cx="3975756" cy="219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3350"/>
            <a:ext cx="9144000" cy="857250"/>
          </a:xfrm>
        </p:spPr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Monitor too far away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3950"/>
            <a:ext cx="2819400" cy="308610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Slide screen towards user</a:t>
            </a:r>
          </a:p>
        </p:txBody>
      </p:sp>
      <p:pic>
        <p:nvPicPr>
          <p:cNvPr id="261124" name="Picture 4" descr="WS 10-17c adjust monitor slide monitor closer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429000" y="1123950"/>
            <a:ext cx="5118507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05800" y="4868863"/>
            <a:ext cx="6699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106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Monitor too close</a:t>
            </a:r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95350"/>
            <a:ext cx="3352800" cy="386715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2800" noProof="1" smtClean="0"/>
              <a:t>Reconfigure monitor placement on desk</a:t>
            </a:r>
          </a:p>
          <a:p>
            <a:pPr eaLnBrk="1" hangingPunct="1">
              <a:defRPr/>
            </a:pPr>
            <a:r>
              <a:rPr lang="en-US" sz="2800" noProof="1" smtClean="0"/>
              <a:t>Add keyboard tray </a:t>
            </a:r>
          </a:p>
          <a:p>
            <a:pPr eaLnBrk="1" hangingPunct="1">
              <a:defRPr/>
            </a:pPr>
            <a:r>
              <a:rPr lang="en-US" sz="2800" noProof="1" smtClean="0"/>
              <a:t>At </a:t>
            </a:r>
            <a:r>
              <a:rPr lang="en-US" sz="2800" noProof="1" smtClean="0"/>
              <a:t>minimum push chair back from worksurface to give eyes a break</a:t>
            </a:r>
          </a:p>
        </p:txBody>
      </p:sp>
      <p:pic>
        <p:nvPicPr>
          <p:cNvPr id="177157" name="Picture 5" descr="WS 10"/>
          <p:cNvPicPr>
            <a:picLocks noChangeAspect="1" noChangeArrowheads="1"/>
          </p:cNvPicPr>
          <p:nvPr/>
        </p:nvPicPr>
        <p:blipFill>
          <a:blip r:embed="rId2" cstate="screen"/>
          <a:srcRect l="13499"/>
          <a:stretch>
            <a:fillRect/>
          </a:stretch>
        </p:blipFill>
        <p:spPr bwMode="auto">
          <a:xfrm>
            <a:off x="3584938" y="806748"/>
            <a:ext cx="2441448" cy="1706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3174" name="Picture 6" descr="WS 10-20 push back from monitor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44633" y="2718824"/>
            <a:ext cx="3438144" cy="165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3175" name="Picture 7" descr="WS 8-8d adjust keyboard height position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48400" y="1310018"/>
            <a:ext cx="2523744" cy="1207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107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Dirty monitor screens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3950"/>
            <a:ext cx="2438400" cy="3394472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On regular basis clean monitor </a:t>
            </a:r>
            <a:r>
              <a:rPr lang="en-US" noProof="1" smtClean="0"/>
              <a:t>screen</a:t>
            </a:r>
          </a:p>
          <a:p>
            <a:pPr eaLnBrk="1" hangingPunct="1">
              <a:defRPr/>
            </a:pPr>
            <a:r>
              <a:rPr lang="en-US" noProof="1" smtClean="0"/>
              <a:t>Only use approved cleaning measures</a:t>
            </a:r>
            <a:endParaRPr lang="en-US" noProof="1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108</a:t>
            </a:fld>
            <a:endParaRPr lang="en-US" dirty="0"/>
          </a:p>
        </p:txBody>
      </p:sp>
      <p:pic>
        <p:nvPicPr>
          <p:cNvPr id="7" name="Picture 6" descr="c004117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1400" y="971550"/>
            <a:ext cx="4857750" cy="3648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>
              <a:spcBef>
                <a:spcPts val="800"/>
              </a:spcBef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Dual</a:t>
            </a:r>
            <a:r>
              <a:rPr lang="en-US" dirty="0">
                <a:solidFill>
                  <a:srgbClr val="E48404"/>
                </a:solidFill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Monitors</a:t>
            </a:r>
            <a:endParaRPr lang="en-US" sz="360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4867" name="Picture 6" descr="Dual Monitor 03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screen"/>
          <a:stretch>
            <a:fillRect/>
          </a:stretch>
        </p:blipFill>
        <p:spPr>
          <a:xfrm>
            <a:off x="4609206" y="819150"/>
            <a:ext cx="3810000" cy="285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4870" name="Picture 9" descr="Dual Monitor 00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screen"/>
          <a:stretch>
            <a:fillRect/>
          </a:stretch>
        </p:blipFill>
        <p:spPr>
          <a:xfrm>
            <a:off x="646806" y="819150"/>
            <a:ext cx="3810000" cy="285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610600" y="4805363"/>
            <a:ext cx="533400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109</a:t>
            </a:fld>
            <a:endParaRPr kumimoji="0" lang="en-US" dirty="0"/>
          </a:p>
        </p:txBody>
      </p:sp>
      <p:sp>
        <p:nvSpPr>
          <p:cNvPr id="688131" name="Rectangle 3"/>
          <p:cNvSpPr>
            <a:spLocks noChangeArrowheads="1"/>
          </p:cNvSpPr>
          <p:nvPr/>
        </p:nvSpPr>
        <p:spPr bwMode="auto">
          <a:xfrm>
            <a:off x="4609206" y="3790950"/>
            <a:ext cx="3810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Wingdings" pitchFamily="2" charset="2"/>
              <a:buNone/>
              <a:defRPr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Primary/Primary</a:t>
            </a:r>
            <a:endParaRPr lang="en-US" sz="3200" noProof="1">
              <a:latin typeface="Arial" pitchFamily="34" charset="0"/>
              <a:cs typeface="Arial" pitchFamily="34" charset="0"/>
            </a:endParaRPr>
          </a:p>
          <a:p>
            <a:pPr marL="3543300" lvl="7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Wingdings" pitchFamily="2" charset="2"/>
              <a:buChar char="§"/>
              <a:defRPr/>
            </a:pPr>
            <a:endParaRPr lang="en-US" sz="3200" noProof="1">
              <a:effectLst>
                <a:outerShdw blurRad="38100" dist="38100" dir="2700000" algn="tl">
                  <a:srgbClr val="000000"/>
                </a:outerShdw>
              </a:effectLst>
              <a:latin typeface="Impact" pitchFamily="34" charset="0"/>
              <a:cs typeface="+mn-cs"/>
            </a:endParaRPr>
          </a:p>
        </p:txBody>
      </p:sp>
      <p:sp>
        <p:nvSpPr>
          <p:cNvPr id="688132" name="Rectangle 4"/>
          <p:cNvSpPr>
            <a:spLocks noChangeArrowheads="1"/>
          </p:cNvSpPr>
          <p:nvPr/>
        </p:nvSpPr>
        <p:spPr bwMode="auto">
          <a:xfrm>
            <a:off x="723006" y="3790950"/>
            <a:ext cx="3733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Wingdings" pitchFamily="2" charset="2"/>
              <a:buNone/>
              <a:defRPr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Primary/Primary</a:t>
            </a:r>
            <a:endParaRPr lang="en-US" sz="3200" noProof="1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User –Single/Multi</a:t>
            </a:r>
          </a:p>
        </p:txBody>
      </p:sp>
      <p:pic>
        <p:nvPicPr>
          <p:cNvPr id="123908" name="Picture 4" descr="Doc holder wood pod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838200" y="1047750"/>
            <a:ext cx="365565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3909" name="Picture 5" descr="WS 6-17 talk with coworker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76800" y="1047750"/>
            <a:ext cx="3674732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>
              <a:spcBef>
                <a:spcPts val="800"/>
              </a:spcBef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Dual</a:t>
            </a:r>
            <a:r>
              <a:rPr lang="en-US" dirty="0">
                <a:solidFill>
                  <a:srgbClr val="E48404"/>
                </a:solidFill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Monitors</a:t>
            </a:r>
            <a:endParaRPr lang="en-US" sz="360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43" name="Picture 14" descr="Dual Monitor 03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screen"/>
          <a:stretch>
            <a:fillRect/>
          </a:stretch>
        </p:blipFill>
        <p:spPr>
          <a:xfrm>
            <a:off x="682243" y="819150"/>
            <a:ext cx="3810000" cy="285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46" name="Picture 16" descr="Dual Monitor 00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screen"/>
          <a:stretch>
            <a:fillRect/>
          </a:stretch>
        </p:blipFill>
        <p:spPr>
          <a:xfrm>
            <a:off x="4720843" y="819150"/>
            <a:ext cx="3810000" cy="285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610600" y="4805363"/>
            <a:ext cx="533400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110</a:t>
            </a:fld>
            <a:endParaRPr kumimoji="0" lang="en-US" dirty="0"/>
          </a:p>
        </p:txBody>
      </p:sp>
      <p:sp>
        <p:nvSpPr>
          <p:cNvPr id="686085" name="Rectangle 5"/>
          <p:cNvSpPr>
            <a:spLocks noChangeArrowheads="1"/>
          </p:cNvSpPr>
          <p:nvPr/>
        </p:nvSpPr>
        <p:spPr bwMode="auto">
          <a:xfrm>
            <a:off x="4720843" y="3790950"/>
            <a:ext cx="3886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Wingdings" pitchFamily="2" charset="2"/>
              <a:buNone/>
              <a:defRPr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Primary/Secondary</a:t>
            </a:r>
            <a:endParaRPr lang="en-US" sz="3200" noProof="1"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Wingdings" pitchFamily="2" charset="2"/>
              <a:buChar char="§"/>
              <a:defRPr/>
            </a:pPr>
            <a:endParaRPr lang="en-US" sz="3200" noProof="1">
              <a:effectLst>
                <a:outerShdw blurRad="38100" dist="38100" dir="2700000" algn="tl">
                  <a:srgbClr val="000000"/>
                </a:outerShdw>
              </a:effectLst>
              <a:latin typeface="Impact" pitchFamily="34" charset="0"/>
              <a:cs typeface="+mn-cs"/>
            </a:endParaRPr>
          </a:p>
        </p:txBody>
      </p:sp>
      <p:sp>
        <p:nvSpPr>
          <p:cNvPr id="686086" name="Rectangle 6"/>
          <p:cNvSpPr>
            <a:spLocks noChangeArrowheads="1"/>
          </p:cNvSpPr>
          <p:nvPr/>
        </p:nvSpPr>
        <p:spPr bwMode="auto">
          <a:xfrm>
            <a:off x="758443" y="3790950"/>
            <a:ext cx="3733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Wingdings" pitchFamily="2" charset="2"/>
              <a:buNone/>
              <a:defRPr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Primary/Secondary</a:t>
            </a:r>
            <a:endParaRPr lang="en-US" sz="3200" noProof="1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Eye</a:t>
            </a:r>
            <a:r>
              <a:rPr lang="en-US" dirty="0" smtClean="0">
                <a:solidFill>
                  <a:srgbClr val="E48404"/>
                </a:solidFill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Examinations</a:t>
            </a:r>
            <a:endParaRPr lang="en-US" sz="4000" noProof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19200" y="1123950"/>
            <a:ext cx="3810000" cy="30861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Regular </a:t>
            </a:r>
            <a:r>
              <a:rPr lang="en-US" dirty="0" smtClean="0"/>
              <a:t>eye examinations </a:t>
            </a:r>
          </a:p>
          <a:p>
            <a:pPr eaLnBrk="1" hangingPunct="1">
              <a:defRPr/>
            </a:pPr>
            <a:r>
              <a:rPr lang="en-US" dirty="0" smtClean="0"/>
              <a:t>Eyewear prescriptions changes</a:t>
            </a:r>
          </a:p>
          <a:p>
            <a:pPr eaLnBrk="1" hangingPunct="1">
              <a:defRPr/>
            </a:pPr>
            <a:r>
              <a:rPr lang="en-US" dirty="0" smtClean="0"/>
              <a:t>Eye health in general</a:t>
            </a:r>
          </a:p>
          <a:p>
            <a:pPr eaLnBrk="1" hangingPunct="1">
              <a:defRPr/>
            </a:pPr>
            <a:r>
              <a:rPr lang="en-US" dirty="0" smtClean="0"/>
              <a:t>Based </a:t>
            </a:r>
            <a:r>
              <a:rPr lang="en-US" dirty="0" smtClean="0"/>
              <a:t>on job task</a:t>
            </a:r>
            <a:endParaRPr lang="en-US" noProof="1" smtClean="0"/>
          </a:p>
        </p:txBody>
      </p:sp>
      <p:pic>
        <p:nvPicPr>
          <p:cNvPr id="267274" name="Picture 10" descr="char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tretch>
            <a:fillRect/>
          </a:stretch>
        </p:blipFill>
        <p:spPr>
          <a:xfrm>
            <a:off x="5029200" y="895350"/>
            <a:ext cx="2819400" cy="36473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458200" y="4805363"/>
            <a:ext cx="555625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111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Presbyopia</a:t>
            </a:r>
            <a:endParaRPr lang="en-US" noProof="1" smtClean="0"/>
          </a:p>
        </p:txBody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19150"/>
            <a:ext cx="3352800" cy="24003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Age-related process</a:t>
            </a:r>
          </a:p>
          <a:p>
            <a:pPr eaLnBrk="1" hangingPunct="1">
              <a:defRPr/>
            </a:pPr>
            <a:r>
              <a:rPr lang="en-US" dirty="0" smtClean="0"/>
              <a:t>Slow loss of flexibility within lens inside eye </a:t>
            </a:r>
          </a:p>
          <a:p>
            <a:pPr eaLnBrk="1" hangingPunct="1">
              <a:defRPr/>
            </a:pPr>
            <a:r>
              <a:rPr lang="en-US" dirty="0" smtClean="0"/>
              <a:t>Solutions</a:t>
            </a:r>
          </a:p>
          <a:p>
            <a:pPr lvl="1" eaLnBrk="1" hangingPunct="1">
              <a:defRPr/>
            </a:pPr>
            <a:r>
              <a:rPr lang="en-US" noProof="1" smtClean="0"/>
              <a:t>Bifocals</a:t>
            </a:r>
            <a:endParaRPr lang="en-US" dirty="0" smtClean="0"/>
          </a:p>
          <a:p>
            <a:pPr lvl="1" eaLnBrk="1" hangingPunct="1">
              <a:defRPr/>
            </a:pPr>
            <a:r>
              <a:rPr lang="en-US" noProof="1" smtClean="0"/>
              <a:t>Computer glasses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Lower monitor</a:t>
            </a:r>
            <a:endParaRPr lang="en-US" noProof="1" smtClean="0"/>
          </a:p>
        </p:txBody>
      </p:sp>
      <p:pic>
        <p:nvPicPr>
          <p:cNvPr id="553988" name="Picture 4" descr="WS XX bifocal bad head position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267200" y="819150"/>
            <a:ext cx="3401568" cy="1792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3989" name="Picture 5" descr="WS XX bifocal lower monitor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67200" y="2876550"/>
            <a:ext cx="3401568" cy="2048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34400" y="4868863"/>
            <a:ext cx="4413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112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95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Monitor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8191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113</a:t>
            </a:fld>
            <a:endParaRPr lang="en-US" dirty="0"/>
          </a:p>
        </p:txBody>
      </p:sp>
      <p:pic>
        <p:nvPicPr>
          <p:cNvPr id="9" name="Picture 8" descr="monit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819150"/>
            <a:ext cx="697499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Document</a:t>
            </a:r>
            <a:r>
              <a:rPr lang="en-US" noProof="1" smtClean="0">
                <a:solidFill>
                  <a:srgbClr val="E48404"/>
                </a:solidFill>
              </a:rPr>
              <a:t> </a:t>
            </a: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holder</a:t>
            </a:r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895350"/>
            <a:ext cx="2286000" cy="30861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noProof="1" smtClean="0"/>
              <a:t>Horizontal vs. inclined</a:t>
            </a:r>
          </a:p>
        </p:txBody>
      </p:sp>
      <p:pic>
        <p:nvPicPr>
          <p:cNvPr id="271364" name="Picture 4" descr="WS 6-28 improper doc position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19400" y="895350"/>
            <a:ext cx="27025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1366" name="Picture 6" descr="WS 6-28a doc holder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91200" y="895350"/>
            <a:ext cx="3164199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1367" name="Picture 7" descr="WS 6-28b doc holder btw monitor keyboard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081132" y="2952750"/>
            <a:ext cx="3193323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382000" y="4705350"/>
            <a:ext cx="631825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114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1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3" grpId="0" build="p" autoUpdateAnimBg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1450"/>
            <a:ext cx="91440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Document</a:t>
            </a:r>
            <a:r>
              <a:rPr lang="en-US" noProof="1" smtClean="0">
                <a:solidFill>
                  <a:srgbClr val="E48404"/>
                </a:solidFill>
              </a:rPr>
              <a:t> </a:t>
            </a: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holders</a:t>
            </a:r>
            <a:endParaRPr lang="en-US" sz="4000" noProof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742950"/>
            <a:ext cx="2895600" cy="3086100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sz="3200" noProof="1" smtClean="0"/>
              <a:t>Landscape</a:t>
            </a:r>
          </a:p>
          <a:p>
            <a:pPr eaLnBrk="1" hangingPunct="1"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sz="3200" noProof="1" smtClean="0"/>
              <a:t>Portrait</a:t>
            </a:r>
          </a:p>
          <a:p>
            <a:pPr eaLnBrk="1" hangingPunct="1"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sz="3200" noProof="1" smtClean="0"/>
              <a:t>Read Write Stand</a:t>
            </a:r>
          </a:p>
        </p:txBody>
      </p:sp>
      <p:pic>
        <p:nvPicPr>
          <p:cNvPr id="244738" name="Picture 2" descr="http://www.ergonomicsnow.com.au/products/images/document_holder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00400" y="819150"/>
            <a:ext cx="2352328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740" name="Picture 4" descr="http://www.shoplet.com/office/plimages/Desktop-Document-Holder-fold-Flat-150-sheet-capacity-9-3-8-x-12-Black_133878.jpg"/>
          <p:cNvPicPr>
            <a:picLocks noChangeAspect="1" noChangeArrowheads="1"/>
          </p:cNvPicPr>
          <p:nvPr/>
        </p:nvPicPr>
        <p:blipFill>
          <a:blip r:embed="rId3" cstate="print"/>
          <a:srcRect l="10000" t="13333" r="16666" b="13333"/>
          <a:stretch>
            <a:fillRect/>
          </a:stretch>
        </p:blipFill>
        <p:spPr bwMode="auto">
          <a:xfrm>
            <a:off x="6477000" y="895350"/>
            <a:ext cx="19812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742" name="Picture 6" descr="http://www.eofficedirect.com/image.aspx?resize=300;300;true;true&amp;file=/images/full/SAF2156_1_1.JPG"/>
          <p:cNvPicPr>
            <a:picLocks noChangeAspect="1" noChangeArrowheads="1"/>
          </p:cNvPicPr>
          <p:nvPr/>
        </p:nvPicPr>
        <p:blipFill>
          <a:blip r:embed="rId4" cstate="print"/>
          <a:srcRect t="20667" b="26000"/>
          <a:stretch>
            <a:fillRect/>
          </a:stretch>
        </p:blipFill>
        <p:spPr bwMode="auto">
          <a:xfrm>
            <a:off x="3857625" y="2724150"/>
            <a:ext cx="3571875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382000" y="4805363"/>
            <a:ext cx="631825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115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095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/>
              <a:t>Document</a:t>
            </a:r>
            <a:r>
              <a:rPr lang="en-US" noProof="1" smtClean="0"/>
              <a:t> Holder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8953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116</a:t>
            </a:fld>
            <a:endParaRPr lang="en-US" dirty="0"/>
          </a:p>
        </p:txBody>
      </p:sp>
      <p:pic>
        <p:nvPicPr>
          <p:cNvPr id="9" name="Picture 8" descr="D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895350"/>
            <a:ext cx="6628957" cy="3474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Laptops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800100"/>
            <a:ext cx="3429000" cy="36004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b="0" noProof="1" smtClean="0"/>
              <a:t>Design violates basic ergonomic principles</a:t>
            </a:r>
          </a:p>
          <a:p>
            <a:pPr eaLnBrk="1" hangingPunct="1">
              <a:defRPr/>
            </a:pPr>
            <a:r>
              <a:rPr lang="en-US" sz="2800" b="0" noProof="1" smtClean="0"/>
              <a:t>Fixed position keyboard and monitor</a:t>
            </a:r>
          </a:p>
        </p:txBody>
      </p:sp>
      <p:pic>
        <p:nvPicPr>
          <p:cNvPr id="273415" name="Picture 7" descr="laptop on desk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733800" y="895350"/>
            <a:ext cx="4754880" cy="3566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58200" y="4805363"/>
            <a:ext cx="555625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117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Occasional </a:t>
            </a:r>
            <a:r>
              <a:rPr lang="en-US" noProof="1" smtClean="0"/>
              <a:t>Laptop User</a:t>
            </a: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42950"/>
            <a:ext cx="4191000" cy="37719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sz="2800" noProof="1" smtClean="0"/>
              <a:t>Occasional Users</a:t>
            </a:r>
          </a:p>
          <a:p>
            <a:pPr lvl="1" eaLnBrk="1" hangingPunct="1">
              <a:defRPr/>
            </a:pPr>
            <a:r>
              <a:rPr lang="en-US" sz="2400" noProof="1" smtClean="0"/>
              <a:t>Better off sacrificing neck posture rather than wrist posture </a:t>
            </a:r>
          </a:p>
          <a:p>
            <a:pPr eaLnBrk="1" hangingPunct="1">
              <a:defRPr/>
            </a:pPr>
            <a:r>
              <a:rPr lang="en-US" sz="2800" noProof="1" smtClean="0"/>
              <a:t>Find comfortable chair </a:t>
            </a:r>
          </a:p>
          <a:p>
            <a:pPr lvl="1" eaLnBrk="1" hangingPunct="1">
              <a:defRPr/>
            </a:pPr>
            <a:r>
              <a:rPr lang="en-US" sz="2400" noProof="1" smtClean="0"/>
              <a:t>Position in lap or on table for most neutral wrist posture that you can achieve </a:t>
            </a:r>
          </a:p>
          <a:p>
            <a:pPr lvl="1" eaLnBrk="1" hangingPunct="1">
              <a:defRPr/>
            </a:pPr>
            <a:r>
              <a:rPr lang="en-US" sz="2400" noProof="1" smtClean="0"/>
              <a:t>Angle laptop screen so can see with least amount of neck deviation </a:t>
            </a:r>
          </a:p>
        </p:txBody>
      </p:sp>
      <p:pic>
        <p:nvPicPr>
          <p:cNvPr id="275460" name="Picture 4" descr="WS 18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953001" y="819150"/>
            <a:ext cx="2363372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5461" name="Picture 5" descr="WS 19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53000" y="2800350"/>
            <a:ext cx="3218688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118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Full-time</a:t>
            </a:r>
            <a:r>
              <a:rPr lang="en-US" noProof="1" smtClean="0">
                <a:solidFill>
                  <a:srgbClr val="E48404"/>
                </a:solidFill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Laptop</a:t>
            </a:r>
            <a:r>
              <a:rPr lang="en-US" dirty="0" smtClean="0">
                <a:solidFill>
                  <a:srgbClr val="E48404"/>
                </a:solidFill>
              </a:rPr>
              <a:t> </a:t>
            </a: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User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742950"/>
            <a:ext cx="4800600" cy="41148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defRPr/>
            </a:pPr>
            <a:r>
              <a:rPr lang="en-US" sz="2600" noProof="1" smtClean="0"/>
              <a:t>Use separate keyboard</a:t>
            </a:r>
            <a:r>
              <a:rPr lang="en-US" sz="2600" dirty="0" smtClean="0"/>
              <a:t>/</a:t>
            </a:r>
            <a:r>
              <a:rPr lang="en-US" sz="2600" noProof="1" smtClean="0"/>
              <a:t>mouse</a:t>
            </a:r>
          </a:p>
          <a:p>
            <a:pPr eaLnBrk="1" hangingPunct="1">
              <a:defRPr/>
            </a:pPr>
            <a:r>
              <a:rPr lang="en-US" sz="2600" dirty="0" smtClean="0"/>
              <a:t>P</a:t>
            </a:r>
            <a:r>
              <a:rPr lang="en-US" sz="2600" noProof="1" smtClean="0"/>
              <a:t>ort replicator/docking station</a:t>
            </a:r>
          </a:p>
          <a:p>
            <a:pPr eaLnBrk="1" hangingPunct="1">
              <a:defRPr/>
            </a:pPr>
            <a:r>
              <a:rPr lang="en-US" sz="2600" noProof="1" smtClean="0"/>
              <a:t>Position on desk/worksurface to see screen without bending neck</a:t>
            </a:r>
          </a:p>
          <a:p>
            <a:pPr eaLnBrk="1" hangingPunct="1">
              <a:defRPr/>
            </a:pPr>
            <a:r>
              <a:rPr lang="en-US" sz="2600" dirty="0" smtClean="0"/>
              <a:t>E</a:t>
            </a:r>
            <a:r>
              <a:rPr lang="en-US" sz="2600" noProof="1" smtClean="0"/>
              <a:t>levate off desk surface using stable support surface, such as computer monitor pedestal</a:t>
            </a:r>
          </a:p>
          <a:p>
            <a:pPr eaLnBrk="1" hangingPunct="1">
              <a:defRPr/>
            </a:pPr>
            <a:r>
              <a:rPr lang="en-US" sz="2600" noProof="1" smtClean="0"/>
              <a:t>Follow postural guidelines for working at computer workstation</a:t>
            </a:r>
            <a:endParaRPr lang="en-US" sz="2600" dirty="0" smtClean="0"/>
          </a:p>
          <a:p>
            <a:pPr eaLnBrk="1" hangingPunct="1">
              <a:defRPr/>
            </a:pPr>
            <a:r>
              <a:rPr lang="en-US" sz="2600" dirty="0" smtClean="0"/>
              <a:t>Transport with bag or wheeled cart</a:t>
            </a:r>
            <a:endParaRPr lang="en-US" sz="2600" noProof="1" smtClean="0"/>
          </a:p>
        </p:txBody>
      </p:sp>
      <p:pic>
        <p:nvPicPr>
          <p:cNvPr id="277508" name="Picture 4" descr="portre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410200" y="895350"/>
            <a:ext cx="2150288" cy="155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7510" name="Picture 6" descr="laptop stan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>
          <a:xfrm>
            <a:off x="5410200" y="2647950"/>
            <a:ext cx="2857500" cy="2181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34400" y="4805363"/>
            <a:ext cx="479425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119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Single user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682229"/>
            <a:ext cx="4495800" cy="434340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Less influenced by need for adjustability of workstation itself</a:t>
            </a:r>
          </a:p>
          <a:p>
            <a:pPr eaLnBrk="1" hangingPunct="1">
              <a:defRPr/>
            </a:pPr>
            <a:r>
              <a:rPr lang="en-US" dirty="0" smtClean="0"/>
              <a:t>O</a:t>
            </a:r>
            <a:r>
              <a:rPr lang="en-US" noProof="1" smtClean="0"/>
              <a:t>nce determine proper height of worksurface</a:t>
            </a:r>
          </a:p>
          <a:p>
            <a:pPr lvl="1" eaLnBrk="1" hangingPunct="1">
              <a:defRPr/>
            </a:pPr>
            <a:r>
              <a:rPr lang="en-US" dirty="0" smtClean="0"/>
              <a:t>Use f</a:t>
            </a:r>
            <a:r>
              <a:rPr lang="en-US" noProof="1" smtClean="0"/>
              <a:t>ixed height or adjustable/fixed worksurface</a:t>
            </a:r>
          </a:p>
          <a:p>
            <a:pPr lvl="1" eaLnBrk="1" hangingPunct="1">
              <a:defRPr/>
            </a:pPr>
            <a:r>
              <a:rPr lang="en-US" noProof="1" smtClean="0"/>
              <a:t>Worksurface can be height adjusted but once adjusted is not readily change</a:t>
            </a:r>
            <a:r>
              <a:rPr lang="en-US" dirty="0" smtClean="0"/>
              <a:t>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 descr="K:\Clients\Medtronic\World Headquarters\Ergonomics Website Revision\Images\Potential Medtronic EE pics\Raw\Nnadi1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895350"/>
            <a:ext cx="3586434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Telephone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800100"/>
            <a:ext cx="3429000" cy="38290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Frequency and duration</a:t>
            </a:r>
            <a:endParaRPr lang="en-US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More than 1 to 2 hours/day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More than 1 to 2 minute calls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Should have </a:t>
            </a:r>
            <a:r>
              <a:rPr lang="en-US" dirty="0" smtClean="0"/>
              <a:t>hands free to operate equipment</a:t>
            </a:r>
          </a:p>
        </p:txBody>
      </p:sp>
      <p:pic>
        <p:nvPicPr>
          <p:cNvPr id="279556" name="Picture 4" descr="WS 13-2 hold phone by hand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24400" y="819150"/>
            <a:ext cx="3048000" cy="4016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120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Telephone Types</a:t>
            </a:r>
          </a:p>
        </p:txBody>
      </p:sp>
      <p:sp>
        <p:nvSpPr>
          <p:cNvPr id="40550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819150"/>
            <a:ext cx="2895600" cy="350520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dirty="0" smtClean="0"/>
              <a:t>Handsets</a:t>
            </a:r>
          </a:p>
          <a:p>
            <a:pPr lvl="1">
              <a:defRPr/>
            </a:pPr>
            <a:r>
              <a:rPr lang="en-US" dirty="0" smtClean="0"/>
              <a:t>Awkward head, neck and arm position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Shoulder cradle</a:t>
            </a:r>
          </a:p>
          <a:p>
            <a:pPr lvl="1">
              <a:lnSpc>
                <a:spcPct val="110000"/>
              </a:lnSpc>
              <a:buSzPct val="68000"/>
              <a:defRPr/>
            </a:pPr>
            <a:r>
              <a:rPr lang="en-US" dirty="0" smtClean="0"/>
              <a:t>Still have awkward </a:t>
            </a:r>
            <a:r>
              <a:rPr lang="en-US" dirty="0" smtClean="0"/>
              <a:t>head, neck and arm position</a:t>
            </a:r>
          </a:p>
          <a:p>
            <a:pPr lvl="1">
              <a:defRPr/>
            </a:pPr>
            <a:endParaRPr lang="en-US" dirty="0" smtClean="0"/>
          </a:p>
        </p:txBody>
      </p:sp>
      <p:pic>
        <p:nvPicPr>
          <p:cNvPr id="405509" name="Picture 1029" descr="WS 13-2 phone btw shoulder ear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429000" y="895350"/>
            <a:ext cx="2596896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5510" name="Picture 1030" descr="WS 13-4 phone cradle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48400" y="2038350"/>
            <a:ext cx="2560320" cy="2602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121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noProof="1" smtClean="0"/>
              <a:t>Headsets</a:t>
            </a:r>
          </a:p>
          <a:p>
            <a:pPr lvl="1" eaLnBrk="1" hangingPunct="1">
              <a:defRPr/>
            </a:pPr>
            <a:r>
              <a:rPr lang="en-US" noProof="1" smtClean="0"/>
              <a:t>Wireless</a:t>
            </a:r>
          </a:p>
          <a:p>
            <a:pPr lvl="1" eaLnBrk="1" hangingPunct="1">
              <a:defRPr/>
            </a:pPr>
            <a:r>
              <a:rPr lang="en-US" noProof="1" smtClean="0"/>
              <a:t>Bluetooth</a:t>
            </a:r>
          </a:p>
          <a:p>
            <a:pPr lvl="1" eaLnBrk="1" hangingPunct="1">
              <a:buFontTx/>
              <a:buNone/>
              <a:defRPr/>
            </a:pPr>
            <a:endParaRPr lang="en-US" noProof="1" smtClean="0"/>
          </a:p>
        </p:txBody>
      </p:sp>
      <p:sp>
        <p:nvSpPr>
          <p:cNvPr id="407558" name="Rectangle 10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Telephone Types</a:t>
            </a:r>
          </a:p>
        </p:txBody>
      </p:sp>
      <p:pic>
        <p:nvPicPr>
          <p:cNvPr id="164873" name="Picture 9" descr="http://www.tecsol.com.au/images/VOY-510S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791200" y="1276350"/>
            <a:ext cx="2948878" cy="310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4875" name="Picture 11" descr="http://www.webstockpro.com/Comp/Corbis/42-1641535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362200" y="1276350"/>
            <a:ext cx="3108960" cy="310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122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57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Telephone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8953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534400" y="4868863"/>
            <a:ext cx="4413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123</a:t>
            </a:fld>
            <a:endParaRPr lang="en-US" dirty="0"/>
          </a:p>
        </p:txBody>
      </p:sp>
      <p:pic>
        <p:nvPicPr>
          <p:cNvPr id="9" name="Picture 8" descr="telepho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895350"/>
            <a:ext cx="6705600" cy="2757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Handwriting/Reading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47750"/>
            <a:ext cx="3733800" cy="3394472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Use good old pen and </a:t>
            </a:r>
            <a:r>
              <a:rPr lang="en-US" noProof="1" smtClean="0"/>
              <a:t>paper</a:t>
            </a:r>
          </a:p>
          <a:p>
            <a:pPr eaLnBrk="1" hangingPunct="1">
              <a:defRPr/>
            </a:pPr>
            <a:r>
              <a:rPr lang="en-US" noProof="1" smtClean="0"/>
              <a:t>The paperless office?</a:t>
            </a:r>
            <a:endParaRPr lang="en-US" noProof="1" smtClean="0"/>
          </a:p>
        </p:txBody>
      </p:sp>
      <p:pic>
        <p:nvPicPr>
          <p:cNvPr id="281604" name="Picture 4" descr="WS 11-4 hold pen tightly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810000" y="1200150"/>
            <a:ext cx="4648200" cy="3329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124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Solutions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00100"/>
            <a:ext cx="3581400" cy="4343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noProof="1" smtClean="0"/>
              <a:t>Inclined</a:t>
            </a:r>
          </a:p>
          <a:p>
            <a:pPr lvl="1" eaLnBrk="1" hangingPunct="1">
              <a:defRPr/>
            </a:pPr>
            <a:r>
              <a:rPr lang="en-US" sz="2400" noProof="1" smtClean="0"/>
              <a:t>Document stand or podium</a:t>
            </a:r>
          </a:p>
          <a:p>
            <a:pPr eaLnBrk="1" hangingPunct="1">
              <a:defRPr/>
            </a:pPr>
            <a:r>
              <a:rPr lang="en-US" sz="2800" noProof="1" smtClean="0"/>
              <a:t>Gripping</a:t>
            </a:r>
          </a:p>
          <a:p>
            <a:pPr lvl="1" eaLnBrk="1" hangingPunct="1">
              <a:defRPr/>
            </a:pPr>
            <a:r>
              <a:rPr lang="en-US" sz="2400" noProof="1" smtClean="0"/>
              <a:t>Is it really true, harder you squeeze more ink </a:t>
            </a:r>
            <a:r>
              <a:rPr lang="en-US" sz="2400" noProof="1" smtClean="0"/>
              <a:t>will </a:t>
            </a:r>
            <a:r>
              <a:rPr lang="en-US" sz="2400" noProof="1" smtClean="0"/>
              <a:t>come out? </a:t>
            </a:r>
            <a:endParaRPr lang="en-US" sz="2400" dirty="0" smtClean="0"/>
          </a:p>
        </p:txBody>
      </p:sp>
      <p:pic>
        <p:nvPicPr>
          <p:cNvPr id="283652" name="Picture 4" descr="WS 11-7 Inclined worksurface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95800" y="819150"/>
            <a:ext cx="329184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3653" name="Picture 5" descr="WS 11-4 hold pen tightly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18835" y="2876550"/>
            <a:ext cx="3276600" cy="180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34400" y="4868863"/>
            <a:ext cx="4413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Office equipment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00100"/>
            <a:ext cx="3810000" cy="39433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Make use of principles to </a:t>
            </a:r>
            <a:r>
              <a:rPr lang="en-US" sz="2800" noProof="1" smtClean="0"/>
              <a:t>position office </a:t>
            </a:r>
            <a:r>
              <a:rPr lang="en-US" sz="2800" noProof="1" smtClean="0"/>
              <a:t>equipment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Calculator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Printer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Fax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Writing utensils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Scissors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Paper clips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Stapler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Stuff</a:t>
            </a:r>
            <a:endParaRPr lang="en-US" sz="2400" noProof="1" smtClean="0"/>
          </a:p>
        </p:txBody>
      </p:sp>
      <p:pic>
        <p:nvPicPr>
          <p:cNvPr id="285700" name="Picture 4" descr="office general doc holders MED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191000" y="895350"/>
            <a:ext cx="3962400" cy="3671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85750"/>
            <a:ext cx="8153400" cy="85725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Relationships</a:t>
            </a:r>
            <a:endParaRPr lang="en-US" dirty="0" smtClean="0"/>
          </a:p>
        </p:txBody>
      </p:sp>
      <p:pic>
        <p:nvPicPr>
          <p:cNvPr id="431107" name="Picture 3" descr="check printer reach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86000" y="1123950"/>
            <a:ext cx="4572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34400" y="4868863"/>
            <a:ext cx="457200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Storage/</a:t>
            </a:r>
            <a:r>
              <a:rPr lang="en-US" noProof="1" smtClean="0"/>
              <a:t>Reach zone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727472"/>
            <a:ext cx="4191000" cy="40005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Primary</a:t>
            </a:r>
            <a:r>
              <a:rPr lang="en-US" sz="2800" dirty="0" smtClean="0"/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F</a:t>
            </a:r>
            <a:r>
              <a:rPr lang="en-US" sz="2400" noProof="1" smtClean="0"/>
              <a:t>requently accessed from seating system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Within easy reach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Secondary</a:t>
            </a:r>
            <a:r>
              <a:rPr lang="en-US" sz="2800" dirty="0" smtClean="0"/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Occasionally accessed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Located in gray zone</a:t>
            </a:r>
            <a:endParaRPr lang="en-US" sz="24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Danger </a:t>
            </a:r>
            <a:r>
              <a:rPr lang="en-US" sz="2400" dirty="0" smtClean="0"/>
              <a:t>Zone!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Tertiary </a:t>
            </a:r>
            <a:endParaRPr lang="en-US" sz="28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Very o</a:t>
            </a:r>
            <a:r>
              <a:rPr lang="en-US" sz="2400" noProof="1" smtClean="0"/>
              <a:t>ccasionally access</a:t>
            </a:r>
            <a:r>
              <a:rPr lang="en-US" sz="2400" dirty="0" smtClean="0"/>
              <a:t>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Have to get up and move to access</a:t>
            </a:r>
            <a:endParaRPr lang="en-US" sz="2400" noProof="1" smtClean="0"/>
          </a:p>
        </p:txBody>
      </p:sp>
      <p:pic>
        <p:nvPicPr>
          <p:cNvPr id="288773" name="Picture 5" descr="reach for file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410200" y="3584789"/>
            <a:ext cx="1920240" cy="128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8776" name="Picture 8" descr="WS 1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410200" y="2034540"/>
            <a:ext cx="1904999" cy="1388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8772" name="Picture 4" descr="Doc holder wood pod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410200" y="613127"/>
            <a:ext cx="1920240" cy="128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128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Storage</a:t>
            </a:r>
            <a:endParaRPr lang="en-US" noProof="1" smtClean="0"/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14350"/>
            <a:ext cx="3886200" cy="40005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Storage types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Vertical storage racks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Horizontal storage bin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Wall hanging storage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File </a:t>
            </a:r>
            <a:r>
              <a:rPr lang="en-US" noProof="1" smtClean="0"/>
              <a:t>cabinet types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Vertical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Lateral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Rolling</a:t>
            </a:r>
          </a:p>
          <a:p>
            <a:pPr>
              <a:lnSpc>
                <a:spcPct val="90000"/>
              </a:lnSpc>
              <a:defRPr/>
            </a:pPr>
            <a:r>
              <a:rPr lang="en-US" noProof="1" smtClean="0"/>
              <a:t>Don’t overfill</a:t>
            </a:r>
          </a:p>
          <a:p>
            <a:pPr lvl="1">
              <a:lnSpc>
                <a:spcPct val="90000"/>
              </a:lnSpc>
              <a:defRPr/>
            </a:pPr>
            <a:r>
              <a:rPr lang="en-US" noProof="1" smtClean="0"/>
              <a:t>50 files in cabinet that holds 30!</a:t>
            </a:r>
            <a:endParaRPr lang="en-US" noProof="1" smtClean="0"/>
          </a:p>
        </p:txBody>
      </p:sp>
      <p:pic>
        <p:nvPicPr>
          <p:cNvPr id="290820" name="Picture 4" descr="WS 6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0" y="721684"/>
            <a:ext cx="1922585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0821" name="Picture 5" descr="hanging file storage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705601" y="685800"/>
            <a:ext cx="1800808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0823" name="Picture 7" descr="pedestals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114800" y="2724150"/>
            <a:ext cx="2415396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0824" name="Picture 8" descr="lateral files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749901" y="2724150"/>
            <a:ext cx="1735183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305800" y="4868863"/>
            <a:ext cx="6699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129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Multi user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71550"/>
            <a:ext cx="4572000" cy="373380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sz="2800" noProof="1" smtClean="0"/>
              <a:t>Multi-user workstations </a:t>
            </a:r>
            <a:r>
              <a:rPr lang="en-US" sz="2800" dirty="0" smtClean="0"/>
              <a:t>require </a:t>
            </a:r>
            <a:r>
              <a:rPr lang="en-US" sz="2800" noProof="1" smtClean="0"/>
              <a:t>significantly greater degree of adjustability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800" noProof="1" smtClean="0"/>
              <a:t>Critical that changeover from one user to next accomplished quickly and easily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800" noProof="1" smtClean="0"/>
              <a:t>Adjustable/adjustable worksurface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sz="2400" noProof="1" smtClean="0"/>
              <a:t>Through spring balanced manual system</a:t>
            </a:r>
            <a:r>
              <a:rPr lang="en-US" sz="2400" dirty="0" smtClean="0"/>
              <a:t>/</a:t>
            </a:r>
            <a:r>
              <a:rPr lang="en-US" sz="2400" noProof="1" smtClean="0"/>
              <a:t>powered system worksurface height readjusted within seconds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 descr="K:\Clients\Medtronic\Mounds View\Reception Counters\Images\MV Reception 0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047750"/>
            <a:ext cx="3768727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Storage</a:t>
            </a:r>
            <a:endParaRPr lang="en-US" noProof="1" smtClean="0"/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819150"/>
            <a:ext cx="3886200" cy="40005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noProof="1" smtClean="0"/>
              <a:t>Don’t overfill</a:t>
            </a:r>
          </a:p>
          <a:p>
            <a:pPr lvl="1">
              <a:lnSpc>
                <a:spcPct val="90000"/>
              </a:lnSpc>
              <a:defRPr/>
            </a:pPr>
            <a:r>
              <a:rPr lang="en-US" noProof="1" smtClean="0"/>
              <a:t>50 files in cabinet that holds 30!</a:t>
            </a:r>
          </a:p>
          <a:p>
            <a:pPr>
              <a:lnSpc>
                <a:spcPct val="90000"/>
              </a:lnSpc>
              <a:defRPr/>
            </a:pPr>
            <a:r>
              <a:rPr lang="en-US" noProof="1" smtClean="0"/>
              <a:t>Purge on regular basis</a:t>
            </a:r>
          </a:p>
          <a:p>
            <a:pPr>
              <a:lnSpc>
                <a:spcPct val="90000"/>
              </a:lnSpc>
              <a:defRPr/>
            </a:pPr>
            <a:r>
              <a:rPr lang="en-US" noProof="1" smtClean="0"/>
              <a:t>Position commonly accessed file in suitable reach zone</a:t>
            </a:r>
            <a:endParaRPr lang="en-US" noProof="1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305800" y="4868863"/>
            <a:ext cx="6699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130</a:t>
            </a:fld>
            <a:endParaRPr lang="en-US" dirty="0"/>
          </a:p>
        </p:txBody>
      </p:sp>
      <p:pic>
        <p:nvPicPr>
          <p:cNvPr id="9" name="Picture 8" descr="K:\Clients\WorkWell\Therapist Course 2012\Images\file drawer[9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819150"/>
            <a:ext cx="2743200" cy="3713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57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Storage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9715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534400" y="4868863"/>
            <a:ext cx="4413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131</a:t>
            </a:fld>
            <a:endParaRPr lang="en-US" dirty="0"/>
          </a:p>
        </p:txBody>
      </p:sp>
      <p:pic>
        <p:nvPicPr>
          <p:cNvPr id="9" name="Picture 8" descr="stor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971550"/>
            <a:ext cx="6853250" cy="2651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800"/>
              </a:spcBef>
            </a:pPr>
            <a:r>
              <a:rPr lang="en-US" noProof="1"/>
              <a:t>Conference rooms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00100"/>
            <a:ext cx="3200400" cy="3543300"/>
          </a:xfrm>
        </p:spPr>
        <p:txBody>
          <a:bodyPr/>
          <a:lstStyle/>
          <a:p>
            <a:r>
              <a:rPr lang="en-US" noProof="1"/>
              <a:t>How to enhance audience reception of information</a:t>
            </a:r>
          </a:p>
          <a:p>
            <a:r>
              <a:rPr lang="en-US" noProof="1"/>
              <a:t>Lack of physical movement</a:t>
            </a:r>
            <a:endParaRPr lang="en-US" dirty="0"/>
          </a:p>
        </p:txBody>
      </p:sp>
      <p:pic>
        <p:nvPicPr>
          <p:cNvPr id="291844" name="Picture 4" descr="WS 12"/>
          <p:cNvPicPr>
            <a:picLocks noChangeAspect="1" noChangeArrowheads="1"/>
          </p:cNvPicPr>
          <p:nvPr/>
        </p:nvPicPr>
        <p:blipFill>
          <a:blip r:embed="rId2" cstate="print"/>
          <a:srcRect l="4062" t="2927" r="2188" b="7494"/>
          <a:stretch>
            <a:fillRect/>
          </a:stretch>
        </p:blipFill>
        <p:spPr bwMode="auto">
          <a:xfrm>
            <a:off x="3810000" y="971550"/>
            <a:ext cx="4724400" cy="3011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6"/>
          <p:cNvSpPr txBox="1">
            <a:spLocks/>
          </p:cNvSpPr>
          <p:nvPr/>
        </p:nvSpPr>
        <p:spPr>
          <a:xfrm>
            <a:off x="8534400" y="4868863"/>
            <a:ext cx="441325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BBC35B-A44B-4119-B8DA-DE9E3DFADA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1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1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3" grpId="0" build="p" autoUpdateAnimBg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Conference Rooms</a:t>
            </a:r>
            <a:endParaRPr lang="en-US" noProof="1"/>
          </a:p>
        </p:txBody>
      </p:sp>
      <p:sp>
        <p:nvSpPr>
          <p:cNvPr id="40960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143000" y="742950"/>
            <a:ext cx="3657600" cy="3695700"/>
          </a:xfrm>
        </p:spPr>
        <p:txBody>
          <a:bodyPr>
            <a:normAutofit lnSpcReduction="10000"/>
          </a:bodyPr>
          <a:lstStyle/>
          <a:p>
            <a:r>
              <a:rPr lang="en-US" sz="2800" noProof="1"/>
              <a:t>Look for as many opportunities as possible to move as part of meeting</a:t>
            </a:r>
          </a:p>
          <a:p>
            <a:pPr lvl="1"/>
            <a:r>
              <a:rPr lang="en-US" sz="2400" dirty="0"/>
              <a:t>S</a:t>
            </a:r>
            <a:r>
              <a:rPr lang="en-US" sz="2400" noProof="1"/>
              <a:t>tanding mixed in with sitting</a:t>
            </a:r>
          </a:p>
          <a:p>
            <a:r>
              <a:rPr lang="en-US" sz="2800" noProof="1"/>
              <a:t>Bring in small footrest or back cushion</a:t>
            </a:r>
          </a:p>
        </p:txBody>
      </p:sp>
      <p:pic>
        <p:nvPicPr>
          <p:cNvPr id="409604" name="Picture 1028" descr="WS 12"/>
          <p:cNvPicPr>
            <a:picLocks noChangeAspect="1" noChangeArrowheads="1"/>
          </p:cNvPicPr>
          <p:nvPr/>
        </p:nvPicPr>
        <p:blipFill>
          <a:blip r:embed="rId2" cstate="print"/>
          <a:srcRect l="4358" t="5554" r="3904" b="6946"/>
          <a:stretch>
            <a:fillRect/>
          </a:stretch>
        </p:blipFill>
        <p:spPr bwMode="auto">
          <a:xfrm>
            <a:off x="5410200" y="819151"/>
            <a:ext cx="2743200" cy="1745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05" name="Picture 1029" descr="Ws 12"/>
          <p:cNvPicPr>
            <a:picLocks noChangeAspect="1" noChangeArrowheads="1"/>
          </p:cNvPicPr>
          <p:nvPr/>
        </p:nvPicPr>
        <p:blipFill>
          <a:blip r:embed="rId3" cstate="print"/>
          <a:srcRect l="5560" r="2702" b="8334"/>
          <a:stretch>
            <a:fillRect/>
          </a:stretch>
        </p:blipFill>
        <p:spPr bwMode="auto">
          <a:xfrm>
            <a:off x="5410200" y="2800350"/>
            <a:ext cx="2743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6"/>
          <p:cNvSpPr txBox="1">
            <a:spLocks/>
          </p:cNvSpPr>
          <p:nvPr/>
        </p:nvSpPr>
        <p:spPr>
          <a:xfrm>
            <a:off x="8534400" y="4868863"/>
            <a:ext cx="441325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BBC35B-A44B-4119-B8DA-DE9E3DFADA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171450"/>
            <a:ext cx="91440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noProof="1" smtClean="0"/>
              <a:t>Lighting</a:t>
            </a:r>
            <a:r>
              <a:rPr lang="en-US" dirty="0" smtClean="0"/>
              <a:t> – General and Task</a:t>
            </a:r>
            <a:endParaRPr lang="en-US" noProof="1" smtClean="0"/>
          </a:p>
        </p:txBody>
      </p:sp>
      <p:pic>
        <p:nvPicPr>
          <p:cNvPr id="408580" name="Picture 1028" descr="WS 11-5 low light level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36373" y="819150"/>
            <a:ext cx="2132741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8581" name="Picture 1029" descr="WS 11-6 too much light glare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4522373" y="800100"/>
            <a:ext cx="2379878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8582" name="Picture 1030" descr="WS 11-9 task light on hard copy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22373" y="2800350"/>
            <a:ext cx="2362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8583" name="Picture 1031" descr="WS 11"/>
          <p:cNvPicPr>
            <a:picLocks noChangeAspect="1" noChangeArrowheads="1"/>
          </p:cNvPicPr>
          <p:nvPr/>
        </p:nvPicPr>
        <p:blipFill>
          <a:blip r:embed="rId5" cstate="screen"/>
          <a:stretch>
            <a:fillRect/>
          </a:stretch>
        </p:blipFill>
        <p:spPr bwMode="auto">
          <a:xfrm>
            <a:off x="2202705" y="2800350"/>
            <a:ext cx="21717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134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Light solutions</a:t>
            </a:r>
          </a:p>
        </p:txBody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90550"/>
            <a:ext cx="3581400" cy="40005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Too much</a:t>
            </a:r>
            <a:endParaRPr lang="en-US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Turn out lights</a:t>
            </a:r>
            <a:endParaRPr lang="en-US" noProof="1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Too little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Add overhead lights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noProof="1" smtClean="0"/>
              <a:t>Add indirect lights</a:t>
            </a:r>
            <a:endParaRPr lang="en-US" dirty="0" smtClean="0"/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Bo</a:t>
            </a:r>
            <a:r>
              <a:rPr lang="en-US" noProof="1" smtClean="0"/>
              <a:t>unce light off of ceiling and walls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Add t</a:t>
            </a:r>
            <a:r>
              <a:rPr lang="en-US" noProof="1" smtClean="0"/>
              <a:t>ask light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noProof="1" smtClean="0"/>
              <a:t>Desktop or wall panel lamp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noProof="1" smtClean="0"/>
              <a:t>Position light carefully</a:t>
            </a:r>
            <a:endParaRPr lang="en-US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Lighting Design</a:t>
            </a:r>
            <a:endParaRPr lang="en-US" noProof="1" smtClean="0"/>
          </a:p>
        </p:txBody>
      </p:sp>
      <p:pic>
        <p:nvPicPr>
          <p:cNvPr id="293892" name="Picture 4" descr="WS 1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733800" y="742950"/>
            <a:ext cx="3108960" cy="2602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631" name="Picture 7" descr="vision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62800" y="2647950"/>
            <a:ext cx="1645267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857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Illumination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9715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136</a:t>
            </a:fld>
            <a:endParaRPr lang="en-US" dirty="0"/>
          </a:p>
        </p:txBody>
      </p:sp>
      <p:pic>
        <p:nvPicPr>
          <p:cNvPr id="9" name="Picture 8" descr="light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199" y="971550"/>
            <a:ext cx="7175011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4" name="Picture 4" descr="over CS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62400" y="971550"/>
            <a:ext cx="4572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Noise</a:t>
            </a:r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19150"/>
            <a:ext cx="3276600" cy="37719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Office can be noisy place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Contributing factor to fatigue and general stress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Noise level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Too much noise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Too little noise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Noise source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Figure out where noise is coming from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Control Noise</a:t>
            </a:r>
          </a:p>
        </p:txBody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742950"/>
            <a:ext cx="3276600" cy="38862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People noise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Limit volume and length of conversations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Make good use of more public areas or conference rooms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defRPr/>
            </a:pPr>
            <a:r>
              <a:rPr lang="en-US" sz="2800" noProof="1" smtClean="0"/>
              <a:t>Equipment noise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Move equipment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Noise enclosures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White noise</a:t>
            </a:r>
          </a:p>
        </p:txBody>
      </p:sp>
      <p:pic>
        <p:nvPicPr>
          <p:cNvPr id="410628" name="Picture 4" descr="WS XX conference table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19600" y="895350"/>
            <a:ext cx="2971800" cy="2088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629" name="Picture 5" descr="WS XX line up of copy machines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07198" y="3105150"/>
            <a:ext cx="3803904" cy="1761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138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Temperature</a:t>
            </a:r>
            <a:endParaRPr lang="en-US" dirty="0" smtClean="0"/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71550"/>
            <a:ext cx="3810000" cy="3448050"/>
          </a:xfrm>
        </p:spPr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Never agree on same </a:t>
            </a:r>
            <a:r>
              <a:rPr lang="en-US" dirty="0" smtClean="0"/>
              <a:t>temperature!</a:t>
            </a:r>
          </a:p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We have different “internal thermostats”</a:t>
            </a:r>
          </a:p>
          <a:p>
            <a:pPr lvl="1">
              <a:spcBef>
                <a:spcPts val="800"/>
              </a:spcBef>
              <a:defRPr/>
            </a:pPr>
            <a:r>
              <a:rPr lang="en-US" dirty="0" smtClean="0"/>
              <a:t>Too hot!</a:t>
            </a:r>
          </a:p>
          <a:p>
            <a:pPr lvl="1">
              <a:spcBef>
                <a:spcPts val="800"/>
              </a:spcBef>
              <a:defRPr/>
            </a:pPr>
            <a:r>
              <a:rPr lang="en-US" dirty="0" smtClean="0"/>
              <a:t>Too cold!</a:t>
            </a:r>
            <a:endParaRPr lang="en-US" dirty="0" smtClean="0"/>
          </a:p>
        </p:txBody>
      </p:sp>
      <p:pic>
        <p:nvPicPr>
          <p:cNvPr id="200708" name="Picture 6" descr="WS 17-1 thermostat"/>
          <p:cNvPicPr>
            <a:picLocks noChangeAspect="1" noChangeArrowheads="1"/>
          </p:cNvPicPr>
          <p:nvPr/>
        </p:nvPicPr>
        <p:blipFill>
          <a:blip r:embed="rId2" cstate="print"/>
          <a:srcRect t="2358"/>
          <a:stretch>
            <a:fillRect/>
          </a:stretch>
        </p:blipFill>
        <p:spPr bwMode="auto">
          <a:xfrm>
            <a:off x="4191000" y="1123950"/>
            <a:ext cx="4495800" cy="3155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05800" y="4868863"/>
            <a:ext cx="6699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139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9550"/>
            <a:ext cx="9144000" cy="857250"/>
          </a:xfrm>
        </p:spPr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Tasks: Single-task or Multitask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 descr="K:\Clients\Medtronic\World Headquarters\Ergonomics Website Revision\Images\Potential Medtronic EE pics\Raw\Mohamed 0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00150"/>
            <a:ext cx="3679965" cy="2766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K:\Clients\Medtronic\World Headquarters\Ergonomics Website Revision\Images\Potential Medtronic EE pics\Raw\Middaugh (4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200150"/>
            <a:ext cx="3613696" cy="2760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Temperature solutions</a:t>
            </a:r>
          </a:p>
        </p:txBody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2895600" cy="365760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Survey</a:t>
            </a:r>
            <a:r>
              <a:rPr lang="en-US" dirty="0" smtClean="0"/>
              <a:t> group</a:t>
            </a:r>
          </a:p>
          <a:p>
            <a:pPr lvl="1" eaLnBrk="1" hangingPunct="1">
              <a:defRPr/>
            </a:pPr>
            <a:r>
              <a:rPr lang="en-US" dirty="0" smtClean="0"/>
              <a:t>General consensus</a:t>
            </a:r>
            <a:endParaRPr lang="en-US" noProof="1" smtClean="0"/>
          </a:p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Controls</a:t>
            </a:r>
            <a:endParaRPr lang="en-US" dirty="0" smtClean="0"/>
          </a:p>
          <a:p>
            <a:pPr lvl="1" eaLnBrk="1" hangingPunct="1">
              <a:spcBef>
                <a:spcPts val="800"/>
              </a:spcBef>
              <a:defRPr/>
            </a:pPr>
            <a:r>
              <a:rPr lang="en-US" dirty="0" smtClean="0"/>
              <a:t>Window shade</a:t>
            </a:r>
            <a:endParaRPr lang="en-US" noProof="1" smtClean="0"/>
          </a:p>
          <a:p>
            <a:pPr lvl="1" eaLnBrk="1" hangingPunct="1">
              <a:defRPr/>
            </a:pPr>
            <a:r>
              <a:rPr lang="en-US" noProof="1" smtClean="0"/>
              <a:t>Sweater</a:t>
            </a:r>
          </a:p>
          <a:p>
            <a:pPr lvl="1" eaLnBrk="1" hangingPunct="1">
              <a:defRPr/>
            </a:pPr>
            <a:r>
              <a:rPr lang="en-US" noProof="1" smtClean="0"/>
              <a:t>Personal fan</a:t>
            </a:r>
          </a:p>
        </p:txBody>
      </p:sp>
      <p:pic>
        <p:nvPicPr>
          <p:cNvPr id="412676" name="Picture 4" descr="WS 17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95800" y="2800350"/>
            <a:ext cx="1784909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2677" name="Picture 5" descr="WS 15"/>
          <p:cNvPicPr>
            <a:picLocks noChangeAspect="1" noChangeArrowheads="1"/>
          </p:cNvPicPr>
          <p:nvPr/>
        </p:nvPicPr>
        <p:blipFill>
          <a:blip r:embed="rId3" cstate="screen">
            <a:lum bright="10000"/>
          </a:blip>
          <a:stretch>
            <a:fillRect/>
          </a:stretch>
        </p:blipFill>
        <p:spPr bwMode="auto">
          <a:xfrm>
            <a:off x="4495800" y="819150"/>
            <a:ext cx="2780232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534400" y="4868863"/>
            <a:ext cx="4413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140</a:t>
            </a:fld>
            <a:endParaRPr lang="en-US" dirty="0"/>
          </a:p>
        </p:txBody>
      </p:sp>
      <p:pic>
        <p:nvPicPr>
          <p:cNvPr id="8" name="Picture 7" descr="usbr-350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7633" y="2789717"/>
            <a:ext cx="18288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571500"/>
          </a:xfrm>
        </p:spPr>
        <p:txBody>
          <a:bodyPr>
            <a:norm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2800" noProof="1" smtClean="0"/>
              <a:t>Recommended Specifications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200150"/>
            <a:ext cx="735712" cy="94769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141</a:t>
            </a:fld>
            <a:endParaRPr lang="en-US" dirty="0"/>
          </a:p>
        </p:txBody>
      </p:sp>
      <p:pic>
        <p:nvPicPr>
          <p:cNvPr id="9" name="Picture 8" descr="spec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1200150"/>
            <a:ext cx="7610475" cy="226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971550"/>
            <a:ext cx="735712" cy="94769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382000" y="4869656"/>
            <a:ext cx="5943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142</a:t>
            </a:fld>
            <a:endParaRPr lang="en-US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133350"/>
            <a:ext cx="9144000" cy="571500"/>
          </a:xfrm>
          <a:prstGeom prst="rect">
            <a:avLst/>
          </a:prstGeom>
          <a:effectLst/>
        </p:spPr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Follow-up</a:t>
            </a:r>
          </a:p>
        </p:txBody>
      </p:sp>
      <p:pic>
        <p:nvPicPr>
          <p:cNvPr id="13" name="Picture 12" descr="F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895350"/>
            <a:ext cx="7572375" cy="1352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514350"/>
            <a:ext cx="6400800" cy="3657600"/>
          </a:xfrm>
        </p:spPr>
        <p:txBody>
          <a:bodyPr>
            <a:norm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Office</a:t>
            </a:r>
            <a:br>
              <a:rPr lang="en-US" dirty="0" smtClean="0"/>
            </a:br>
            <a:r>
              <a:rPr lang="en-US" noProof="1" smtClean="0"/>
              <a:t>Ergonomics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Assessment</a:t>
            </a:r>
            <a:br>
              <a:rPr lang="en-US" dirty="0" smtClean="0"/>
            </a:br>
            <a:r>
              <a:rPr lang="en-US" dirty="0" smtClean="0"/>
              <a:t>Guidelines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143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Assessment </a:t>
            </a:r>
            <a:r>
              <a:rPr lang="en-US" noProof="1" smtClean="0"/>
              <a:t>Steps</a:t>
            </a:r>
          </a:p>
        </p:txBody>
      </p:sp>
      <p:sp>
        <p:nvSpPr>
          <p:cNvPr id="66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895350"/>
            <a:ext cx="3962400" cy="3676650"/>
          </a:xfrm>
        </p:spPr>
        <p:txBody>
          <a:bodyPr>
            <a:normAutofit/>
          </a:bodyPr>
          <a:lstStyle/>
          <a:p>
            <a:pPr marL="233363" indent="-233363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Background Information</a:t>
            </a:r>
          </a:p>
          <a:p>
            <a:pPr marL="233363" indent="-233363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Job Tasks </a:t>
            </a:r>
          </a:p>
          <a:p>
            <a:pPr marL="233363" indent="-233363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Chair</a:t>
            </a:r>
          </a:p>
          <a:p>
            <a:pPr marL="233363" indent="-233363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Worksurface</a:t>
            </a:r>
          </a:p>
          <a:p>
            <a:pPr marL="233363" indent="-233363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Computer and Office Equipment</a:t>
            </a:r>
          </a:p>
          <a:p>
            <a:pPr marL="233363" indent="-233363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Environmental Factors</a:t>
            </a:r>
          </a:p>
          <a:p>
            <a:pPr marL="233363" indent="-233363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Recommended Workstation Setup and Specifications</a:t>
            </a:r>
          </a:p>
          <a:p>
            <a:pPr marL="233363" indent="-233363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Summarize Issues and Recommendations</a:t>
            </a:r>
          </a:p>
          <a:p>
            <a:pPr marL="233363" indent="-233363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Follow-up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144</a:t>
            </a:fld>
            <a:endParaRPr lang="en-US" dirty="0"/>
          </a:p>
        </p:txBody>
      </p:sp>
      <p:pic>
        <p:nvPicPr>
          <p:cNvPr id="6" name="Picture 5" descr="office W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200" y="819150"/>
            <a:ext cx="2864732" cy="374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25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Ergonomics – A Potent Tool!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"/>
          </p:nvPr>
        </p:nvSpPr>
        <p:spPr>
          <a:xfrm>
            <a:off x="304800" y="819150"/>
            <a:ext cx="4419600" cy="3810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 smtClean="0"/>
              <a:t>Great </a:t>
            </a:r>
            <a:r>
              <a:rPr lang="en-US" sz="2400" dirty="0" smtClean="0"/>
              <a:t>number of </a:t>
            </a:r>
            <a:r>
              <a:rPr lang="en-US" sz="2400" dirty="0" smtClean="0"/>
              <a:t>factors enter into </a:t>
            </a:r>
            <a:r>
              <a:rPr lang="en-US" sz="2400" dirty="0" smtClean="0"/>
              <a:t>the office ergonomics workplace</a:t>
            </a: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Use the principles and ergonomics analysis process to offer </a:t>
            </a:r>
            <a:r>
              <a:rPr lang="en-US" sz="2400" dirty="0" smtClean="0"/>
              <a:t>solutions that are practical and </a:t>
            </a:r>
            <a:r>
              <a:rPr lang="en-US" sz="2400" dirty="0" smtClean="0"/>
              <a:t>effective!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534400" y="4805363"/>
            <a:ext cx="479425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145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pic>
        <p:nvPicPr>
          <p:cNvPr id="440321" name="Picture 1" descr="K:\Clients\Medtronic\World Headquarters\Ergonomics Website Revision\Images\Potential Medtronic EE pics\Raw\Reineck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971550"/>
            <a:ext cx="4023360" cy="301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00150"/>
            <a:ext cx="9144000" cy="1752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3000" dirty="0" smtClean="0"/>
              <a:t>THANKS</a:t>
            </a:r>
            <a:r>
              <a:rPr lang="en-US" sz="15600" dirty="0" smtClean="0"/>
              <a:t>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724400" y="3657600"/>
            <a:ext cx="4876800" cy="19431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372600" cy="400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47700" y="242888"/>
            <a:ext cx="8724900" cy="342900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2475" y="178595"/>
            <a:ext cx="5562600" cy="4572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WorkWell and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ErgoSystems Present:</a:t>
            </a:r>
          </a:p>
        </p:txBody>
      </p:sp>
      <p:sp>
        <p:nvSpPr>
          <p:cNvPr id="8929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895350"/>
            <a:ext cx="4495800" cy="3352800"/>
          </a:xfrm>
        </p:spPr>
        <p:txBody>
          <a:bodyPr>
            <a:noAutofit/>
          </a:bodyPr>
          <a:lstStyle/>
          <a:p>
            <a:pPr marL="4763" indent="-4763" eaLnBrk="1" hangingPunct="1">
              <a:lnSpc>
                <a:spcPct val="90000"/>
              </a:lnSpc>
              <a:buNone/>
              <a:defRPr/>
            </a:pP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Office Ergonomics</a:t>
            </a:r>
          </a:p>
          <a:p>
            <a:pPr marL="4763" indent="-4763" eaLnBrk="1" hangingPunct="1">
              <a:lnSpc>
                <a:spcPct val="90000"/>
              </a:lnSpc>
              <a:buNone/>
              <a:defRPr/>
            </a:pP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Health Care Professionals</a:t>
            </a:r>
            <a:endParaRPr lang="en-US" sz="4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990850" y="4214813"/>
            <a:ext cx="6629400" cy="514350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126152" y="4229100"/>
            <a:ext cx="4938227" cy="457200"/>
          </a:xfrm>
          <a:prstGeom prst="rect">
            <a:avLst/>
          </a:prstGeom>
        </p:spPr>
        <p:txBody>
          <a:bodyPr vert="horz" anchor="ctr">
            <a:normAutofit fontScale="925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WorkWell Systems,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Inc.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baseline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ErgoSystems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Consulting Group, Inc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.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Picture 1" descr="K:\Clients\Medtronic\World Headquarters\Ergonomics Website Revision\Images\Potential Medtronic EE pics\Raw\Reineck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971550"/>
            <a:ext cx="31496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Single-task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42950"/>
            <a:ext cx="4876800" cy="37338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sz="2400" noProof="1" smtClean="0"/>
              <a:t>Majority of work time accomplishing specific focused task</a:t>
            </a:r>
          </a:p>
          <a:p>
            <a:pPr eaLnBrk="1" hangingPunct="1">
              <a:defRPr/>
            </a:pPr>
            <a:r>
              <a:rPr lang="en-US" sz="2400" noProof="1" smtClean="0"/>
              <a:t>For example, customer service representative majority of day on computer and telephone performing computer lookup activities</a:t>
            </a:r>
          </a:p>
          <a:p>
            <a:pPr eaLnBrk="1" hangingPunct="1">
              <a:defRPr/>
            </a:pPr>
            <a:r>
              <a:rPr lang="en-US" sz="2400" noProof="1" smtClean="0"/>
              <a:t>Physically job demands are concentrated in single area</a:t>
            </a:r>
          </a:p>
          <a:p>
            <a:pPr eaLnBrk="1" hangingPunct="1">
              <a:defRPr/>
            </a:pPr>
            <a:r>
              <a:rPr lang="en-US" sz="2400" noProof="1" smtClean="0"/>
              <a:t>Efficient set up is critical because user tends to maintain sustained position to perform activities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 descr="K:\Clients\Medtronic\World Headquarters\Ergonomics Website Revision\Images\Potential Medtronic EE pics\Raw\Mohamed 0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895350"/>
            <a:ext cx="3679965" cy="2766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Multi-task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819150"/>
            <a:ext cx="3962400" cy="388620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Number of different tasks need to be accomplished</a:t>
            </a:r>
          </a:p>
          <a:p>
            <a:pPr lvl="1" eaLnBrk="1" hangingPunct="1">
              <a:defRPr/>
            </a:pPr>
            <a:r>
              <a:rPr lang="en-US" dirty="0" smtClean="0"/>
              <a:t>C</a:t>
            </a:r>
            <a:r>
              <a:rPr lang="en-US" noProof="1" smtClean="0"/>
              <a:t>omputer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T</a:t>
            </a:r>
            <a:r>
              <a:rPr lang="en-US" noProof="1" smtClean="0"/>
              <a:t>elephone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W</a:t>
            </a:r>
            <a:r>
              <a:rPr lang="en-US" noProof="1" smtClean="0"/>
              <a:t>riting workstation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A</a:t>
            </a:r>
            <a:r>
              <a:rPr lang="en-US" noProof="1" smtClean="0"/>
              <a:t>ttending meetings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A</a:t>
            </a:r>
            <a:r>
              <a:rPr lang="en-US" noProof="1" smtClean="0"/>
              <a:t>nd so on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 descr="K:\Clients\Medtronic\World Headquarters\Ergonomics Website Revision\Images\Potential Medtronic EE pics\Raw\Middaugh (4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895350"/>
            <a:ext cx="4038600" cy="3311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1950"/>
            <a:ext cx="91440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400" noProof="1" smtClean="0"/>
              <a:t>Work Activity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200" noProof="1" smtClean="0"/>
              <a:t>(percentage breakdown)</a:t>
            </a:r>
            <a:endParaRPr lang="en-US" sz="2800" dirty="0" smtClean="0"/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352550"/>
            <a:ext cx="3276600" cy="36004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Computer</a:t>
            </a:r>
          </a:p>
          <a:p>
            <a:pPr eaLnBrk="1" hangingPunct="1">
              <a:defRPr/>
            </a:pPr>
            <a:r>
              <a:rPr lang="en-US" dirty="0" smtClean="0"/>
              <a:t>Telephone</a:t>
            </a:r>
          </a:p>
          <a:p>
            <a:pPr eaLnBrk="1" hangingPunct="1">
              <a:defRPr/>
            </a:pPr>
            <a:r>
              <a:rPr lang="en-US" dirty="0" smtClean="0"/>
              <a:t>Read</a:t>
            </a:r>
          </a:p>
          <a:p>
            <a:pPr eaLnBrk="1" hangingPunct="1">
              <a:defRPr/>
            </a:pPr>
            <a:r>
              <a:rPr lang="en-US" dirty="0" smtClean="0"/>
              <a:t>Write</a:t>
            </a:r>
          </a:p>
          <a:p>
            <a:pPr eaLnBrk="1" hangingPunct="1">
              <a:defRPr/>
            </a:pPr>
            <a:r>
              <a:rPr lang="en-US" dirty="0" smtClean="0"/>
              <a:t>Meetings</a:t>
            </a:r>
          </a:p>
          <a:p>
            <a:pPr eaLnBrk="1" hangingPunct="1">
              <a:defRPr/>
            </a:pPr>
            <a:r>
              <a:rPr lang="en-US" dirty="0" smtClean="0"/>
              <a:t>Misc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Other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33506" name="Picture 2" descr="K:\Clients\Medtronic\World Headquarters\Ergonomics Website Revision\Images\Potential Medtronic EE pics\Raw\Anders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1428750"/>
            <a:ext cx="4114800" cy="3086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Floor space 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00100"/>
            <a:ext cx="4267200" cy="36004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In ideal world, dimensions of office workstation are determined exclusively by job tasks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S</a:t>
            </a:r>
            <a:r>
              <a:rPr lang="en-US" noProof="1" smtClean="0"/>
              <a:t>ome very focused single-task workstations 48 </a:t>
            </a:r>
            <a:r>
              <a:rPr lang="en-US" dirty="0" smtClean="0"/>
              <a:t>sq ft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M</a:t>
            </a:r>
            <a:r>
              <a:rPr lang="en-US" noProof="1" smtClean="0"/>
              <a:t>ultitask workstation 120 sq ft or even more</a:t>
            </a:r>
          </a:p>
        </p:txBody>
      </p:sp>
      <p:pic>
        <p:nvPicPr>
          <p:cNvPr id="136196" name="Picture 4" descr="T1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343400" y="819150"/>
            <a:ext cx="1905000" cy="1426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6197" name="Picture 5" descr="T7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553200" y="2075960"/>
            <a:ext cx="2299838" cy="2688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571500"/>
          </a:xfrm>
        </p:spPr>
        <p:txBody>
          <a:bodyPr>
            <a:no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do not live </a:t>
            </a:r>
            <a:r>
              <a:rPr lang="en-US" sz="36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sz="36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</a:t>
            </a:r>
            <a:r>
              <a:rPr lang="en-US" sz="36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ideal world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1047750"/>
            <a:ext cx="3886200" cy="30861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en-US" sz="2800" b="0" noProof="1" smtClean="0"/>
              <a:t>Floor space may be determined by host of factors not relative to job task</a:t>
            </a:r>
          </a:p>
          <a:p>
            <a:pPr eaLnBrk="1" hangingPunct="1">
              <a:defRPr/>
            </a:pPr>
            <a:r>
              <a:rPr lang="en-US" sz="2800" b="0" noProof="1" smtClean="0"/>
              <a:t>Does not negate need to perform an effective job analysis to make recommendations</a:t>
            </a:r>
          </a:p>
          <a:p>
            <a:pPr eaLnBrk="1" hangingPunct="1">
              <a:defRPr/>
            </a:pPr>
            <a:r>
              <a:rPr lang="en-US" sz="2800" b="0" noProof="1" smtClean="0"/>
              <a:t>Does cause us in many cases to be quite creative</a:t>
            </a:r>
            <a:r>
              <a:rPr lang="en-US" sz="2800" noProof="1" smtClean="0"/>
              <a:t>!</a:t>
            </a:r>
          </a:p>
        </p:txBody>
      </p:sp>
      <p:pic>
        <p:nvPicPr>
          <p:cNvPr id="100356" name="Picture 7" descr="floorplans_hc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81600" y="971550"/>
            <a:ext cx="3124200" cy="3297767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19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71450"/>
            <a:ext cx="72390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Welcome!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78875" y="4686300"/>
            <a:ext cx="365125" cy="342900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1" name="Rectangle 13"/>
          <p:cNvSpPr>
            <a:spLocks noGrp="1" noChangeArrowheads="1"/>
          </p:cNvSpPr>
          <p:nvPr>
            <p:ph sz="half" idx="2"/>
          </p:nvPr>
        </p:nvSpPr>
        <p:spPr>
          <a:xfrm>
            <a:off x="457200" y="666750"/>
            <a:ext cx="3810000" cy="373380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 smtClean="0">
                <a:effectLst/>
              </a:rPr>
              <a:t>Objectives</a:t>
            </a:r>
            <a:endParaRPr lang="en-US" sz="2400" b="1" dirty="0" smtClean="0">
              <a:effectLst/>
            </a:endParaRPr>
          </a:p>
          <a:p>
            <a:pPr>
              <a:defRPr/>
            </a:pPr>
            <a:r>
              <a:rPr lang="en-US" sz="2000" dirty="0" smtClean="0">
                <a:effectLst/>
              </a:rPr>
              <a:t>Discover what Office Ergonomics is all about</a:t>
            </a:r>
          </a:p>
          <a:p>
            <a:pPr>
              <a:defRPr/>
            </a:pPr>
            <a:r>
              <a:rPr lang="en-US" sz="2000" dirty="0" smtClean="0">
                <a:effectLst/>
              </a:rPr>
              <a:t>Identify components that make </a:t>
            </a:r>
            <a:r>
              <a:rPr lang="en-US" sz="2000" dirty="0" smtClean="0">
                <a:effectLst/>
              </a:rPr>
              <a:t>up the </a:t>
            </a:r>
            <a:r>
              <a:rPr lang="en-US" sz="2000" dirty="0" smtClean="0">
                <a:effectLst/>
              </a:rPr>
              <a:t>successful office workspace</a:t>
            </a:r>
          </a:p>
          <a:p>
            <a:pPr>
              <a:defRPr/>
            </a:pPr>
            <a:r>
              <a:rPr lang="en-US" sz="2000" dirty="0" smtClean="0">
                <a:effectLst/>
              </a:rPr>
              <a:t>Learn how to analyze and setup </a:t>
            </a:r>
            <a:r>
              <a:rPr lang="en-US" sz="2000" dirty="0" smtClean="0">
                <a:effectLst/>
              </a:rPr>
              <a:t>the office </a:t>
            </a:r>
            <a:r>
              <a:rPr lang="en-US" sz="2000" dirty="0" smtClean="0">
                <a:effectLst/>
              </a:rPr>
              <a:t>workplace</a:t>
            </a:r>
          </a:p>
          <a:p>
            <a:pPr>
              <a:defRPr/>
            </a:pPr>
            <a:r>
              <a:rPr lang="en-US" sz="2000" dirty="0" smtClean="0">
                <a:effectLst/>
              </a:rPr>
              <a:t>Acquire confidence in using system through practice</a:t>
            </a:r>
          </a:p>
        </p:txBody>
      </p:sp>
      <p:pic>
        <p:nvPicPr>
          <p:cNvPr id="540674" name="Picture 2" descr="K:\Clients\Medtronic\World Headquarters\Ergonomics Website Revision\Images\Potential Medtronic EE pics\Raw\Anders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895350"/>
            <a:ext cx="4389120" cy="3291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819150"/>
            <a:ext cx="3505200" cy="2724150"/>
          </a:xfrm>
        </p:spPr>
        <p:txBody>
          <a:bodyPr>
            <a:no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Office Ergonomics</a:t>
            </a:r>
            <a:br>
              <a:rPr lang="en-US" noProof="1" smtClean="0"/>
            </a:br>
            <a:r>
              <a:rPr lang="en-US" noProof="1" smtClean="0"/>
              <a:t> Workstation Evaluation Form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1600" y="590550"/>
            <a:ext cx="3132496" cy="4025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9550"/>
            <a:ext cx="9144000" cy="9906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Office Ergonomics</a:t>
            </a:r>
            <a:br>
              <a:rPr lang="en-US" noProof="1" smtClean="0"/>
            </a:br>
            <a:r>
              <a:rPr lang="en-US" noProof="1" smtClean="0"/>
              <a:t> Workstation Evaluation Form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7800" y="1504950"/>
            <a:ext cx="2406651" cy="3092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66800" y="1504950"/>
            <a:ext cx="4191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E48404"/>
              </a:buClr>
              <a:buSzPct val="125000"/>
              <a:defRPr/>
            </a:pPr>
            <a:r>
              <a:rPr lang="en-US" sz="2400" b="1" kern="0" noProof="1">
                <a:latin typeface="+mn-lt"/>
                <a:cs typeface="+mn-cs"/>
              </a:rPr>
              <a:t>Background Information</a:t>
            </a:r>
          </a:p>
          <a:p>
            <a:pPr marL="342900" indent="-342900">
              <a:spcBef>
                <a:spcPct val="20000"/>
              </a:spcBef>
              <a:buClr>
                <a:schemeClr val="bg2">
                  <a:lumMod val="50000"/>
                </a:schemeClr>
              </a:buClr>
              <a:buSzPct val="125000"/>
              <a:buFont typeface="Wingdings 3" pitchFamily="18" charset="2"/>
              <a:buChar char=""/>
              <a:defRPr/>
            </a:pPr>
            <a:r>
              <a:rPr lang="en-US" sz="1800" kern="0" noProof="1" smtClean="0">
                <a:latin typeface="+mn-lt"/>
                <a:cs typeface="+mn-cs"/>
              </a:rPr>
              <a:t>Demographics</a:t>
            </a:r>
          </a:p>
          <a:p>
            <a:pPr marL="342900" indent="-342900">
              <a:spcBef>
                <a:spcPct val="20000"/>
              </a:spcBef>
              <a:buClr>
                <a:schemeClr val="bg2">
                  <a:lumMod val="50000"/>
                </a:schemeClr>
              </a:buClr>
              <a:buSzPct val="125000"/>
              <a:buFont typeface="Wingdings 3" pitchFamily="18" charset="2"/>
              <a:buChar char=""/>
              <a:defRPr/>
            </a:pPr>
            <a:r>
              <a:rPr lang="en-US" sz="1800" kern="0" noProof="1" smtClean="0">
                <a:latin typeface="+mn-lt"/>
              </a:rPr>
              <a:t>Work Activity</a:t>
            </a:r>
          </a:p>
          <a:p>
            <a:pPr marL="342900" indent="-342900">
              <a:spcBef>
                <a:spcPct val="20000"/>
              </a:spcBef>
              <a:buClr>
                <a:schemeClr val="bg2">
                  <a:lumMod val="50000"/>
                </a:schemeClr>
              </a:buClr>
              <a:buSzPct val="125000"/>
              <a:buFont typeface="Wingdings 3" pitchFamily="18" charset="2"/>
              <a:buChar char=""/>
              <a:defRPr/>
            </a:pPr>
            <a:r>
              <a:rPr lang="en-US" sz="1800" kern="0" noProof="1" smtClean="0">
                <a:latin typeface="+mn-lt"/>
                <a:cs typeface="+mn-cs"/>
              </a:rPr>
              <a:t>Reason for assessment</a:t>
            </a:r>
          </a:p>
          <a:p>
            <a:pPr marL="342900" indent="-342900">
              <a:spcBef>
                <a:spcPct val="20000"/>
              </a:spcBef>
              <a:buClr>
                <a:schemeClr val="bg2">
                  <a:lumMod val="50000"/>
                </a:schemeClr>
              </a:buClr>
              <a:buSzPct val="125000"/>
              <a:buFont typeface="Wingdings 3" pitchFamily="18" charset="2"/>
              <a:buChar char=""/>
              <a:defRPr/>
            </a:pPr>
            <a:endParaRPr lang="en-US" sz="2000" kern="0" noProof="1">
              <a:latin typeface="+mn-lt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Chair</a:t>
            </a:r>
          </a:p>
        </p:txBody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19150"/>
            <a:ext cx="4876800" cy="3810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sz="2800" b="1" noProof="1" smtClean="0"/>
              <a:t>Objectives of chair</a:t>
            </a:r>
          </a:p>
          <a:p>
            <a:pPr lvl="1" eaLnBrk="1" hangingPunct="1">
              <a:defRPr/>
            </a:pPr>
            <a:r>
              <a:rPr lang="en-US" sz="2400" noProof="1" smtClean="0"/>
              <a:t>Support body and limbs to provide relief from weight bearing</a:t>
            </a:r>
          </a:p>
          <a:p>
            <a:pPr lvl="1" eaLnBrk="1" hangingPunct="1">
              <a:defRPr/>
            </a:pPr>
            <a:r>
              <a:rPr lang="en-US" sz="2400" noProof="1" smtClean="0"/>
              <a:t>Provide stable base or platform for body and limbs</a:t>
            </a:r>
          </a:p>
          <a:p>
            <a:pPr lvl="1" eaLnBrk="1" hangingPunct="1">
              <a:defRPr/>
            </a:pPr>
            <a:r>
              <a:rPr lang="en-US" sz="2400" noProof="1" smtClean="0"/>
              <a:t>Position user at correct height and reach relationship to worksurface and tasks at hand</a:t>
            </a:r>
          </a:p>
          <a:p>
            <a:pPr lvl="1" eaLnBrk="1" hangingPunct="1">
              <a:defRPr/>
            </a:pPr>
            <a:r>
              <a:rPr lang="en-US" sz="2400" noProof="1" smtClean="0"/>
              <a:t>Allow for easy change in position/movement of user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 descr="J25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0" y="895350"/>
            <a:ext cx="2463800" cy="36957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seating systems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857250"/>
            <a:ext cx="3276600" cy="377190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2800" b="0" noProof="1" smtClean="0"/>
              <a:t>Number of seating systems available in workplace</a:t>
            </a:r>
          </a:p>
          <a:p>
            <a:pPr lvl="1" eaLnBrk="1" hangingPunct="1">
              <a:defRPr/>
            </a:pPr>
            <a:r>
              <a:rPr lang="en-US" sz="2400" noProof="1" smtClean="0"/>
              <a:t>Office chairs</a:t>
            </a:r>
          </a:p>
          <a:p>
            <a:pPr lvl="1" eaLnBrk="1" hangingPunct="1">
              <a:defRPr/>
            </a:pPr>
            <a:r>
              <a:rPr lang="en-US" sz="2400" noProof="1" smtClean="0"/>
              <a:t>Stools</a:t>
            </a:r>
          </a:p>
          <a:p>
            <a:pPr lvl="1" eaLnBrk="1" hangingPunct="1">
              <a:defRPr/>
            </a:pPr>
            <a:r>
              <a:rPr lang="en-US" sz="2400" noProof="1" smtClean="0"/>
              <a:t>Lean platforms</a:t>
            </a:r>
            <a:endParaRPr lang="en-US" sz="2400" dirty="0" smtClean="0"/>
          </a:p>
          <a:p>
            <a:pPr lvl="1" eaLnBrk="1" hangingPunct="1">
              <a:defRPr/>
            </a:pPr>
            <a:r>
              <a:rPr lang="en-US" sz="2400" dirty="0" smtClean="0"/>
              <a:t>O</a:t>
            </a:r>
            <a:r>
              <a:rPr lang="en-US" sz="2400" noProof="1" smtClean="0"/>
              <a:t>ther miscellaneous seating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638800" y="1581150"/>
            <a:ext cx="1676400" cy="2680097"/>
            <a:chOff x="3600" y="1680"/>
            <a:chExt cx="988" cy="1739"/>
          </a:xfrm>
        </p:grpSpPr>
        <p:pic>
          <p:nvPicPr>
            <p:cNvPr id="142343" name="Picture 7" descr="Spider chai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00" y="1680"/>
              <a:ext cx="892" cy="17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664" name="Rectangle 9"/>
            <p:cNvSpPr>
              <a:spLocks noChangeArrowheads="1"/>
            </p:cNvSpPr>
            <p:nvPr/>
          </p:nvSpPr>
          <p:spPr bwMode="auto">
            <a:xfrm>
              <a:off x="4033" y="1680"/>
              <a:ext cx="479" cy="7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0665" name="Rectangle 10"/>
            <p:cNvSpPr>
              <a:spLocks noChangeArrowheads="1"/>
            </p:cNvSpPr>
            <p:nvPr/>
          </p:nvSpPr>
          <p:spPr bwMode="auto">
            <a:xfrm>
              <a:off x="4492" y="168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102406" name="Picture 23" descr="supportstan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696200" y="2038350"/>
            <a:ext cx="990600" cy="216446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23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pic>
        <p:nvPicPr>
          <p:cNvPr id="534530" name="Picture 2" descr="Aeron_Chai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838234"/>
            <a:ext cx="2438400" cy="242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Chair criteria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19150"/>
            <a:ext cx="4495800" cy="40576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Type, use and efficiency of chair are critical elements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Acceptable chair criteria determined by: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Type of job activities performed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Size and shape of user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Duration of time spent in chair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35554" name="Picture 2" descr="K:\Clients\Medtronic\World Headquarters\Ergonomics Website Revision\Images\Potential Medtronic EE pics\Raw\Ahme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971550"/>
            <a:ext cx="2667000" cy="35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Legs and Casters</a:t>
            </a:r>
          </a:p>
        </p:txBody>
      </p:sp>
      <p:sp>
        <p:nvSpPr>
          <p:cNvPr id="637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00100"/>
            <a:ext cx="4114800" cy="3657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Does the chair have at least 5 legs?</a:t>
            </a:r>
          </a:p>
          <a:p>
            <a:pPr eaLnBrk="1" hangingPunct="1">
              <a:defRPr/>
            </a:pPr>
            <a:r>
              <a:rPr lang="en-US" dirty="0" smtClean="0"/>
              <a:t>Does the chair roll easily on the floor surface?</a:t>
            </a:r>
          </a:p>
          <a:p>
            <a:pPr lvl="1" eaLnBrk="1" hangingPunct="1">
              <a:defRPr/>
            </a:pPr>
            <a:r>
              <a:rPr lang="en-US" dirty="0" smtClean="0"/>
              <a:t>Hard caster on soft floor</a:t>
            </a:r>
          </a:p>
          <a:p>
            <a:pPr lvl="1" eaLnBrk="1" hangingPunct="1">
              <a:defRPr/>
            </a:pPr>
            <a:r>
              <a:rPr lang="en-US" dirty="0" smtClean="0"/>
              <a:t>Soft caster on hard floor</a:t>
            </a:r>
          </a:p>
        </p:txBody>
      </p:sp>
      <p:sp>
        <p:nvSpPr>
          <p:cNvPr id="72708" name="Rectangle 5"/>
          <p:cNvSpPr>
            <a:spLocks noChangeArrowheads="1"/>
          </p:cNvSpPr>
          <p:nvPr/>
        </p:nvSpPr>
        <p:spPr bwMode="auto">
          <a:xfrm>
            <a:off x="5486400" y="962888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10597" name="Picture 4" descr="D:\Clients\Medtronic\Policy and Procedure\Office Policy Project\Medtronic Ergonomics\images\chair_checklist_casters.jpg"/>
          <p:cNvPicPr>
            <a:picLocks noChangeAspect="1" noChangeArrowheads="1"/>
          </p:cNvPicPr>
          <p:nvPr/>
        </p:nvPicPr>
        <p:blipFill>
          <a:blip r:embed="rId2" r:link="rId3" cstate="print"/>
          <a:stretch>
            <a:fillRect/>
          </a:stretch>
        </p:blipFill>
        <p:spPr bwMode="auto">
          <a:xfrm>
            <a:off x="5105400" y="857250"/>
            <a:ext cx="2320924" cy="1638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0599" name="Picture 7" descr="casterrubberS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086600" y="2876550"/>
            <a:ext cx="16764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0600" name="Picture 8" descr="caster7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181600" y="2876550"/>
            <a:ext cx="1591303" cy="1861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Seatpan Height</a:t>
            </a:r>
          </a:p>
        </p:txBody>
      </p:sp>
      <p:sp>
        <p:nvSpPr>
          <p:cNvPr id="633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3505200" cy="3886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Does the chair’s seatpan height adjust up and down?</a:t>
            </a:r>
          </a:p>
        </p:txBody>
      </p:sp>
      <p:sp>
        <p:nvSpPr>
          <p:cNvPr id="73732" name="Rectangle 5"/>
          <p:cNvSpPr>
            <a:spLocks noChangeArrowheads="1"/>
          </p:cNvSpPr>
          <p:nvPr/>
        </p:nvSpPr>
        <p:spPr bwMode="auto">
          <a:xfrm>
            <a:off x="5748338" y="1964204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05477" name="Picture 4" descr="D:\Clients\Medtronic\Policy and Procedure\Office Policy Project\Medtronic Ergonomics\images\chair_equa_seatpan_height.jpg"/>
          <p:cNvPicPr>
            <a:picLocks noChangeAspect="1" noChangeArrowheads="1"/>
          </p:cNvPicPr>
          <p:nvPr/>
        </p:nvPicPr>
        <p:blipFill>
          <a:blip r:embed="rId2" r:link="rId3" cstate="print"/>
          <a:stretch>
            <a:fillRect/>
          </a:stretch>
        </p:blipFill>
        <p:spPr bwMode="auto">
          <a:xfrm>
            <a:off x="4343400" y="914399"/>
            <a:ext cx="3886200" cy="2821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Seatpan Tilt</a:t>
            </a:r>
          </a:p>
        </p:txBody>
      </p:sp>
      <p:sp>
        <p:nvSpPr>
          <p:cNvPr id="634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3581400" cy="37147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Does the chair’s seatpan tilt up and down?</a:t>
            </a:r>
          </a:p>
        </p:txBody>
      </p:sp>
      <p:sp>
        <p:nvSpPr>
          <p:cNvPr id="74756" name="Rectangle 5"/>
          <p:cNvSpPr>
            <a:spLocks noChangeArrowheads="1"/>
          </p:cNvSpPr>
          <p:nvPr/>
        </p:nvSpPr>
        <p:spPr bwMode="auto">
          <a:xfrm>
            <a:off x="5384800" y="1703457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06501" name="Picture 4" descr="D:\Clients\Medtronic\Policy and Procedure\Office Policy Project\Medtronic Ergonomics\images\chair_aeron_seat_tilt.jpg"/>
          <p:cNvPicPr>
            <a:picLocks noChangeAspect="1" noChangeArrowheads="1"/>
          </p:cNvPicPr>
          <p:nvPr/>
        </p:nvPicPr>
        <p:blipFill>
          <a:blip r:embed="rId2" r:link="rId3" cstate="print"/>
          <a:stretch>
            <a:fillRect/>
          </a:stretch>
        </p:blipFill>
        <p:spPr bwMode="auto">
          <a:xfrm>
            <a:off x="4648200" y="914400"/>
            <a:ext cx="3694054" cy="264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Seatpan Tension</a:t>
            </a:r>
          </a:p>
        </p:txBody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857250"/>
            <a:ext cx="3048000" cy="38290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Can you adjust the seatpan tension?</a:t>
            </a:r>
          </a:p>
        </p:txBody>
      </p:sp>
      <p:sp>
        <p:nvSpPr>
          <p:cNvPr id="75780" name="Rectangle 5"/>
          <p:cNvSpPr>
            <a:spLocks noChangeArrowheads="1"/>
          </p:cNvSpPr>
          <p:nvPr/>
        </p:nvSpPr>
        <p:spPr bwMode="auto">
          <a:xfrm>
            <a:off x="5326063" y="1093857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07525" name="Picture 4" descr="D:\Clients\Medtronic\Policy and Procedure\Office Policy Project\Medtronic Ergonomics\images\chair_equa_rock_tension.jpg"/>
          <p:cNvPicPr>
            <a:picLocks noChangeAspect="1" noChangeArrowheads="1"/>
          </p:cNvPicPr>
          <p:nvPr/>
        </p:nvPicPr>
        <p:blipFill>
          <a:blip r:embed="rId2" r:link="rId3" cstate="print"/>
          <a:stretch>
            <a:fillRect/>
          </a:stretch>
        </p:blipFill>
        <p:spPr bwMode="auto">
          <a:xfrm>
            <a:off x="4648200" y="1047750"/>
            <a:ext cx="3505200" cy="2797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Seatpan Depth</a:t>
            </a:r>
          </a:p>
        </p:txBody>
      </p:sp>
      <p:sp>
        <p:nvSpPr>
          <p:cNvPr id="635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3276600" cy="37147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Does the chair’s seat move forward or backward?</a:t>
            </a:r>
          </a:p>
        </p:txBody>
      </p:sp>
      <p:sp>
        <p:nvSpPr>
          <p:cNvPr id="76804" name="Rectangle 5"/>
          <p:cNvSpPr>
            <a:spLocks noChangeArrowheads="1"/>
          </p:cNvSpPr>
          <p:nvPr/>
        </p:nvSpPr>
        <p:spPr bwMode="auto">
          <a:xfrm>
            <a:off x="5514975" y="1627257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08549" name="Picture 4" descr="D:\Clients\Medtronic\Policy and Procedure\Office Policy Project\Medtronic Ergonomics\images\chair_checklist_seatpan_slide.JPG"/>
          <p:cNvPicPr>
            <a:picLocks noChangeAspect="1" noChangeArrowheads="1"/>
          </p:cNvPicPr>
          <p:nvPr/>
        </p:nvPicPr>
        <p:blipFill>
          <a:blip r:embed="rId2" r:link="rId3" cstate="print"/>
          <a:stretch>
            <a:fillRect/>
          </a:stretch>
        </p:blipFill>
        <p:spPr bwMode="auto">
          <a:xfrm>
            <a:off x="4419600" y="971549"/>
            <a:ext cx="3962400" cy="305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438150"/>
            <a:ext cx="7772400" cy="3048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dirty="0" smtClean="0"/>
              <a:t>Workshop Guidelines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Follow along with demonstrations unless you think they may cause you a problem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Do not go against doctor's orders or do anything that you feel you should not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If you are uncomfortable sitting during workshop, move to side or rear of classroom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Use your good judgment when trying new techniques or exercises after you leave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Seatpan Fit</a:t>
            </a:r>
          </a:p>
        </p:txBody>
      </p:sp>
      <p:sp>
        <p:nvSpPr>
          <p:cNvPr id="636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3733800" cy="33147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Does the chair’s seat fit body size?</a:t>
            </a:r>
          </a:p>
        </p:txBody>
      </p:sp>
      <p:sp>
        <p:nvSpPr>
          <p:cNvPr id="77828" name="Rectangle 5"/>
          <p:cNvSpPr>
            <a:spLocks noChangeArrowheads="1"/>
          </p:cNvSpPr>
          <p:nvPr/>
        </p:nvSpPr>
        <p:spPr bwMode="auto">
          <a:xfrm>
            <a:off x="5762625" y="1714173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09573" name="Picture 4" descr="D:\Clients\Medtronic\Policy and Procedure\Office Policy Project\Medtronic Ergonomics\images\chair_checklist_seatpan_size.jpg"/>
          <p:cNvPicPr>
            <a:picLocks noChangeAspect="1" noChangeArrowheads="1"/>
          </p:cNvPicPr>
          <p:nvPr/>
        </p:nvPicPr>
        <p:blipFill>
          <a:blip r:embed="rId2" r:link="rId3" cstate="print"/>
          <a:stretch>
            <a:fillRect/>
          </a:stretch>
        </p:blipFill>
        <p:spPr bwMode="auto">
          <a:xfrm>
            <a:off x="4876799" y="971550"/>
            <a:ext cx="3657601" cy="2499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title"/>
          </p:nvPr>
        </p:nvSpPr>
        <p:spPr>
          <a:xfrm>
            <a:off x="-1447800" y="342900"/>
            <a:ext cx="8153400" cy="85725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Relationships</a:t>
            </a:r>
            <a:endParaRPr lang="en-US" dirty="0" smtClean="0"/>
          </a:p>
        </p:txBody>
      </p:sp>
      <p:pic>
        <p:nvPicPr>
          <p:cNvPr id="78852" name="Picture 5" descr="chair back support not big enough"/>
          <p:cNvPicPr>
            <a:picLocks noChangeAspect="1" noChangeArrowheads="1"/>
          </p:cNvPicPr>
          <p:nvPr/>
        </p:nvPicPr>
        <p:blipFill>
          <a:blip r:embed="rId2" cstate="print"/>
          <a:srcRect r="4018"/>
          <a:stretch>
            <a:fillRect/>
          </a:stretch>
        </p:blipFill>
        <p:spPr bwMode="auto">
          <a:xfrm>
            <a:off x="4724400" y="312323"/>
            <a:ext cx="3276600" cy="2042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53" name="Picture 6" descr="chair seat pan too shallow"/>
          <p:cNvPicPr>
            <a:picLocks noChangeAspect="1" noChangeArrowheads="1"/>
          </p:cNvPicPr>
          <p:nvPr/>
        </p:nvPicPr>
        <p:blipFill>
          <a:blip r:embed="rId3" cstate="print"/>
          <a:srcRect l="1038" r="2980"/>
          <a:stretch>
            <a:fillRect/>
          </a:stretch>
        </p:blipFill>
        <p:spPr bwMode="auto">
          <a:xfrm>
            <a:off x="4724400" y="1992261"/>
            <a:ext cx="3276600" cy="2926080"/>
          </a:xfrm>
          <a:prstGeom prst="rect">
            <a:avLst/>
          </a:prstGeom>
          <a:noFill/>
          <a:ln>
            <a:noFill/>
          </a:ln>
        </p:spPr>
      </p:pic>
      <p:sp>
        <p:nvSpPr>
          <p:cNvPr id="78854" name="Line 7"/>
          <p:cNvSpPr>
            <a:spLocks noChangeShapeType="1"/>
          </p:cNvSpPr>
          <p:nvPr/>
        </p:nvSpPr>
        <p:spPr bwMode="auto">
          <a:xfrm>
            <a:off x="8382000" y="369473"/>
            <a:ext cx="0" cy="2400300"/>
          </a:xfrm>
          <a:prstGeom prst="line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78855" name="Line 8"/>
          <p:cNvSpPr>
            <a:spLocks noChangeShapeType="1"/>
          </p:cNvSpPr>
          <p:nvPr/>
        </p:nvSpPr>
        <p:spPr bwMode="auto">
          <a:xfrm flipH="1">
            <a:off x="4419600" y="1112423"/>
            <a:ext cx="25400" cy="3371850"/>
          </a:xfrm>
          <a:prstGeom prst="line">
            <a:avLst/>
          </a:prstGeom>
          <a:noFill/>
          <a:ln w="114300">
            <a:solidFill>
              <a:schemeClr val="bg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85800" y="1352550"/>
            <a:ext cx="3505200" cy="33147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Does the chair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fit the individual?</a:t>
            </a:r>
          </a:p>
          <a:p>
            <a:pPr marL="822960" lvl="1" indent="-256032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Courier New" pitchFamily="49" charset="0"/>
              <a:buChar char="o"/>
              <a:defRPr/>
            </a:pPr>
            <a:r>
              <a:rPr lang="en-US" sz="2000" baseline="0" dirty="0" smtClean="0">
                <a:latin typeface="Arial" pitchFamily="34" charset="0"/>
                <a:cs typeface="Arial" pitchFamily="34" charset="0"/>
              </a:rPr>
              <a:t>This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gentleman is 7’ tall!</a:t>
            </a:r>
          </a:p>
          <a:p>
            <a:pPr marL="822960" lvl="1" indent="-256032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Courier New" pitchFamily="49" charset="0"/>
              <a:buChar char="o"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Arrow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 point to back of knee and front edge of seatpan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029200" y="2876550"/>
            <a:ext cx="914400" cy="533400"/>
            <a:chOff x="5029200" y="2876550"/>
            <a:chExt cx="914400" cy="533400"/>
          </a:xfrm>
        </p:grpSpPr>
        <p:sp>
          <p:nvSpPr>
            <p:cNvPr id="10" name="Up Arrow 9"/>
            <p:cNvSpPr/>
            <p:nvPr/>
          </p:nvSpPr>
          <p:spPr>
            <a:xfrm>
              <a:off x="5029200" y="2876550"/>
              <a:ext cx="228600" cy="457200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Up Arrow 10"/>
            <p:cNvSpPr/>
            <p:nvPr/>
          </p:nvSpPr>
          <p:spPr>
            <a:xfrm>
              <a:off x="5715000" y="2952750"/>
              <a:ext cx="228600" cy="457200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Back Support Height</a:t>
            </a:r>
          </a:p>
        </p:txBody>
      </p:sp>
      <p:sp>
        <p:nvSpPr>
          <p:cNvPr id="640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3505200" cy="41719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Does chair’s back support move up and down?</a:t>
            </a:r>
          </a:p>
        </p:txBody>
      </p:sp>
      <p:sp>
        <p:nvSpPr>
          <p:cNvPr id="79876" name="Rectangle 5"/>
          <p:cNvSpPr>
            <a:spLocks noChangeArrowheads="1"/>
          </p:cNvSpPr>
          <p:nvPr/>
        </p:nvSpPr>
        <p:spPr bwMode="auto">
          <a:xfrm>
            <a:off x="5791200" y="1072426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11621" name="Picture 4" descr="D:\Clients\Medtronic\Policy and Procedure\Office Policy Project\Medtronic Ergonomics\images\chair_checklist_back_support_height.jpg"/>
          <p:cNvPicPr>
            <a:picLocks noChangeAspect="1" noChangeArrowheads="1"/>
          </p:cNvPicPr>
          <p:nvPr/>
        </p:nvPicPr>
        <p:blipFill>
          <a:blip r:embed="rId2" r:link="rId3" cstate="print"/>
          <a:stretch>
            <a:fillRect/>
          </a:stretch>
        </p:blipFill>
        <p:spPr bwMode="auto">
          <a:xfrm>
            <a:off x="4876800" y="914399"/>
            <a:ext cx="3429000" cy="3279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Back Support Angle</a:t>
            </a:r>
          </a:p>
        </p:txBody>
      </p:sp>
      <p:sp>
        <p:nvSpPr>
          <p:cNvPr id="64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3733800" cy="40005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Does </a:t>
            </a:r>
            <a:r>
              <a:rPr lang="en-US" dirty="0" smtClean="0"/>
              <a:t>chair’s </a:t>
            </a:r>
            <a:r>
              <a:rPr lang="en-US" dirty="0" smtClean="0"/>
              <a:t>back rest angle forward or backward?</a:t>
            </a:r>
          </a:p>
        </p:txBody>
      </p:sp>
      <p:sp>
        <p:nvSpPr>
          <p:cNvPr id="80900" name="Rectangle 5"/>
          <p:cNvSpPr>
            <a:spLocks noChangeArrowheads="1"/>
          </p:cNvSpPr>
          <p:nvPr/>
        </p:nvSpPr>
        <p:spPr bwMode="auto">
          <a:xfrm>
            <a:off x="4732338" y="1442710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12645" name="Picture 4" descr="D:\Clients\Medtronic\Policy and Procedure\Office Policy Project\Medtronic Ergonomics\images\chair_checklist_back_support_angle.jpg"/>
          <p:cNvPicPr>
            <a:picLocks noChangeAspect="1" noChangeArrowheads="1"/>
          </p:cNvPicPr>
          <p:nvPr/>
        </p:nvPicPr>
        <p:blipFill>
          <a:blip r:embed="rId2" r:link="rId3" cstate="print"/>
          <a:stretch>
            <a:fillRect/>
          </a:stretch>
        </p:blipFill>
        <p:spPr bwMode="auto">
          <a:xfrm>
            <a:off x="4843260" y="971550"/>
            <a:ext cx="3332648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Cushion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00100"/>
            <a:ext cx="3962400" cy="3486150"/>
          </a:xfrm>
        </p:spPr>
        <p:txBody>
          <a:bodyPr>
            <a:normAutofit/>
          </a:bodyPr>
          <a:lstStyle/>
          <a:p>
            <a:pPr eaLnBrk="1" hangingPunct="1"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3600" noProof="1" smtClean="0"/>
              <a:t>Suitable cushion</a:t>
            </a:r>
            <a:endParaRPr lang="en-US" sz="3600" dirty="0" smtClean="0"/>
          </a:p>
          <a:p>
            <a:pPr lvl="1" eaLnBrk="1" hangingPunct="1"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3000" dirty="0" smtClean="0"/>
              <a:t>F</a:t>
            </a:r>
            <a:r>
              <a:rPr lang="en-US" sz="3000" noProof="1" smtClean="0"/>
              <a:t>oam density</a:t>
            </a:r>
            <a:endParaRPr lang="en-US" sz="3000" dirty="0" smtClean="0"/>
          </a:p>
          <a:p>
            <a:pPr lvl="1" eaLnBrk="1" hangingPunct="1"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3000" dirty="0" smtClean="0"/>
              <a:t>W</a:t>
            </a:r>
            <a:r>
              <a:rPr lang="en-US" sz="3000" noProof="1" smtClean="0"/>
              <a:t>earability</a:t>
            </a:r>
            <a:endParaRPr lang="en-US" sz="3000" dirty="0" smtClean="0"/>
          </a:p>
          <a:p>
            <a:pPr lvl="1" eaLnBrk="1" hangingPunct="1"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3000" dirty="0" smtClean="0"/>
              <a:t>B</a:t>
            </a:r>
            <a:r>
              <a:rPr lang="en-US" sz="3000" noProof="1" smtClean="0"/>
              <a:t>reathability</a:t>
            </a:r>
            <a:endParaRPr lang="en-US" sz="3000" dirty="0" smtClean="0"/>
          </a:p>
          <a:p>
            <a:pPr lvl="1" eaLnBrk="1" hangingPunct="1"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3000" dirty="0" smtClean="0"/>
              <a:t>T</a:t>
            </a:r>
            <a:r>
              <a:rPr lang="en-US" sz="3000" noProof="1" smtClean="0"/>
              <a:t>ype of material (fabric or rubberized)</a:t>
            </a:r>
          </a:p>
        </p:txBody>
      </p:sp>
      <p:pic>
        <p:nvPicPr>
          <p:cNvPr id="155652" name="Picture 4" descr="WS 5-9a back height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876800" y="971550"/>
            <a:ext cx="3124199" cy="3318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Armrests Adjust</a:t>
            </a:r>
          </a:p>
        </p:txBody>
      </p:sp>
      <p:sp>
        <p:nvSpPr>
          <p:cNvPr id="64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047750"/>
            <a:ext cx="3200400" cy="39433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Do </a:t>
            </a:r>
            <a:r>
              <a:rPr lang="en-US" dirty="0" smtClean="0"/>
              <a:t>chair’s </a:t>
            </a:r>
            <a:r>
              <a:rPr lang="en-US" dirty="0" smtClean="0"/>
              <a:t>armrests adjust up and down and/or side-to-side?</a:t>
            </a:r>
          </a:p>
        </p:txBody>
      </p:sp>
      <p:sp>
        <p:nvSpPr>
          <p:cNvPr id="82948" name="Rectangle 5"/>
          <p:cNvSpPr>
            <a:spLocks noChangeArrowheads="1"/>
          </p:cNvSpPr>
          <p:nvPr/>
        </p:nvSpPr>
        <p:spPr bwMode="auto">
          <a:xfrm>
            <a:off x="6372225" y="1572488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13669" name="Picture 4" descr="D:\Clients\Medtronic\Policy and Procedure\Office Policy Project\Medtronic Ergonomics\images\chair_checklist_armrests.jpg"/>
          <p:cNvPicPr>
            <a:picLocks noChangeAspect="1" noChangeArrowheads="1"/>
          </p:cNvPicPr>
          <p:nvPr/>
        </p:nvPicPr>
        <p:blipFill>
          <a:blip r:embed="rId2" r:link="rId3" cstate="print"/>
          <a:stretch>
            <a:fillRect/>
          </a:stretch>
        </p:blipFill>
        <p:spPr bwMode="auto">
          <a:xfrm>
            <a:off x="4724400" y="971551"/>
            <a:ext cx="32004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200150"/>
            <a:ext cx="7772400" cy="8572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	</a:t>
            </a:r>
          </a:p>
        </p:txBody>
      </p:sp>
      <p:graphicFrame>
        <p:nvGraphicFramePr>
          <p:cNvPr id="1026" name="Object 9"/>
          <p:cNvGraphicFramePr>
            <a:graphicFrameLocks noChangeAspect="1"/>
          </p:cNvGraphicFramePr>
          <p:nvPr/>
        </p:nvGraphicFramePr>
        <p:xfrm>
          <a:off x="228600" y="1314450"/>
          <a:ext cx="4191000" cy="2357438"/>
        </p:xfrm>
        <a:graphic>
          <a:graphicData uri="http://schemas.openxmlformats.org/presentationml/2006/ole">
            <p:oleObj spid="_x0000_s513026" name="Photo Editor Photo" r:id="rId3" imgW="4877481" imgH="3657143" progId="">
              <p:embed/>
            </p:oleObj>
          </a:graphicData>
        </a:graphic>
      </p:graphicFrame>
      <p:graphicFrame>
        <p:nvGraphicFramePr>
          <p:cNvPr id="1027" name="Object 10"/>
          <p:cNvGraphicFramePr>
            <a:graphicFrameLocks noChangeAspect="1"/>
          </p:cNvGraphicFramePr>
          <p:nvPr/>
        </p:nvGraphicFramePr>
        <p:xfrm>
          <a:off x="4648200" y="1314450"/>
          <a:ext cx="4267200" cy="2400300"/>
        </p:xfrm>
        <a:graphic>
          <a:graphicData uri="http://schemas.openxmlformats.org/presentationml/2006/ole">
            <p:oleObj spid="_x0000_s513027" name="Photo Editor Photo" r:id="rId4" imgW="4877481" imgH="3657143" progId="">
              <p:embed/>
            </p:oleObj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09600" y="285750"/>
            <a:ext cx="8153400" cy="8572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Relationships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36</a:t>
            </a:fld>
            <a:endParaRPr kumimoji="0"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Maintenance </a:t>
            </a:r>
          </a:p>
        </p:txBody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3962400" cy="3886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Is </a:t>
            </a:r>
            <a:r>
              <a:rPr lang="en-US" dirty="0" smtClean="0"/>
              <a:t>chair </a:t>
            </a:r>
            <a:r>
              <a:rPr lang="en-US" dirty="0" smtClean="0"/>
              <a:t>functioning </a:t>
            </a:r>
            <a:r>
              <a:rPr lang="en-US" dirty="0" smtClean="0"/>
              <a:t>properly?</a:t>
            </a:r>
          </a:p>
          <a:p>
            <a:pPr>
              <a:defRPr/>
            </a:pPr>
            <a:r>
              <a:rPr lang="en-US" dirty="0" smtClean="0"/>
              <a:t>N</a:t>
            </a:r>
            <a:r>
              <a:rPr lang="en-US" dirty="0" smtClean="0"/>
              <a:t>o </a:t>
            </a:r>
            <a:r>
              <a:rPr lang="en-US" dirty="0" smtClean="0"/>
              <a:t>maintenance </a:t>
            </a:r>
            <a:r>
              <a:rPr lang="en-US" dirty="0" smtClean="0"/>
              <a:t>problems?</a:t>
            </a:r>
            <a:endParaRPr lang="en-US" dirty="0" smtClean="0"/>
          </a:p>
        </p:txBody>
      </p:sp>
      <p:sp>
        <p:nvSpPr>
          <p:cNvPr id="83972" name="Rectangle 5"/>
          <p:cNvSpPr>
            <a:spLocks noChangeArrowheads="1"/>
          </p:cNvSpPr>
          <p:nvPr/>
        </p:nvSpPr>
        <p:spPr bwMode="auto">
          <a:xfrm>
            <a:off x="6037263" y="1671311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14693" name="Picture 4" descr="D:\Clients\Medtronic\Policy and Procedure\Office Policy Project\Medtronic Ergonomics\images\chair_checklist_maint.jpg"/>
          <p:cNvPicPr>
            <a:picLocks noChangeAspect="1" noChangeArrowheads="1"/>
          </p:cNvPicPr>
          <p:nvPr/>
        </p:nvPicPr>
        <p:blipFill>
          <a:blip r:embed="rId2" r:link="rId3" cstate="print"/>
          <a:stretch>
            <a:fillRect/>
          </a:stretch>
        </p:blipFill>
        <p:spPr bwMode="auto">
          <a:xfrm>
            <a:off x="4876800" y="971550"/>
            <a:ext cx="3326854" cy="295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/>
              <a:t>Adjustment levers/knobs/controls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4343400" cy="14859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Easy to reach</a:t>
            </a:r>
          </a:p>
          <a:p>
            <a:pPr eaLnBrk="1" hangingPunct="1">
              <a:defRPr/>
            </a:pPr>
            <a:r>
              <a:rPr lang="en-US" dirty="0" smtClean="0"/>
              <a:t>Easy to manipulate</a:t>
            </a:r>
          </a:p>
          <a:p>
            <a:pPr eaLnBrk="1" hangingPunct="1">
              <a:defRPr/>
            </a:pPr>
            <a:r>
              <a:rPr lang="en-US" dirty="0" smtClean="0"/>
              <a:t>Should not intimidate</a:t>
            </a:r>
          </a:p>
        </p:txBody>
      </p:sp>
      <p:pic>
        <p:nvPicPr>
          <p:cNvPr id="159748" name="Picture 4" descr="WS 5-7 seatpan tension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24000" y="2419350"/>
            <a:ext cx="5881688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/>
              <a:t>Ball Chairs?</a:t>
            </a:r>
            <a:endParaRPr lang="en-US" sz="4000" noProof="1" smtClean="0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00100"/>
            <a:ext cx="5105400" cy="3524250"/>
          </a:xfrm>
        </p:spPr>
        <p:txBody>
          <a:bodyPr>
            <a:noAutofit/>
          </a:bodyPr>
          <a:lstStyle/>
          <a:p>
            <a:r>
              <a:rPr lang="en-US" sz="2000" dirty="0" smtClean="0"/>
              <a:t>Therapeutically, exercise balls </a:t>
            </a:r>
            <a:r>
              <a:rPr lang="en-US" sz="2000" dirty="0" smtClean="0"/>
              <a:t>used </a:t>
            </a:r>
            <a:r>
              <a:rPr lang="en-US" sz="2000" dirty="0" smtClean="0"/>
              <a:t>in clinical settings as treatment </a:t>
            </a:r>
            <a:r>
              <a:rPr lang="en-US" sz="2000" dirty="0" smtClean="0"/>
              <a:t>modalities</a:t>
            </a:r>
          </a:p>
          <a:p>
            <a:pPr lvl="1"/>
            <a:r>
              <a:rPr lang="en-US" sz="1800" dirty="0" smtClean="0"/>
              <a:t>Improve </a:t>
            </a:r>
            <a:r>
              <a:rPr lang="en-US" sz="1800" dirty="0" smtClean="0"/>
              <a:t>spinal </a:t>
            </a:r>
            <a:r>
              <a:rPr lang="en-US" sz="1800" dirty="0" smtClean="0"/>
              <a:t>stability</a:t>
            </a:r>
          </a:p>
          <a:p>
            <a:r>
              <a:rPr lang="en-US" sz="2000" dirty="0" smtClean="0"/>
              <a:t>Over past </a:t>
            </a:r>
            <a:r>
              <a:rPr lang="en-US" sz="2000" dirty="0" smtClean="0"/>
              <a:t>several years, </a:t>
            </a:r>
            <a:r>
              <a:rPr lang="en-US" sz="2000" dirty="0" smtClean="0"/>
              <a:t>use </a:t>
            </a:r>
            <a:r>
              <a:rPr lang="en-US" sz="2000" dirty="0" smtClean="0"/>
              <a:t>of exercise balls </a:t>
            </a:r>
            <a:r>
              <a:rPr lang="en-US" sz="2000" dirty="0" smtClean="0"/>
              <a:t>in </a:t>
            </a:r>
            <a:r>
              <a:rPr lang="en-US" sz="2000" dirty="0" smtClean="0"/>
              <a:t>place of or in addition to task </a:t>
            </a:r>
            <a:r>
              <a:rPr lang="en-US" sz="2000" dirty="0" smtClean="0"/>
              <a:t>chairs</a:t>
            </a:r>
          </a:p>
          <a:p>
            <a:pPr lvl="1"/>
            <a:r>
              <a:rPr lang="en-US" sz="1800" dirty="0" smtClean="0"/>
              <a:t>Currently only anecdotal </a:t>
            </a:r>
            <a:r>
              <a:rPr lang="en-US" sz="1800" dirty="0" smtClean="0"/>
              <a:t>evidence exists to support </a:t>
            </a:r>
            <a:r>
              <a:rPr lang="en-US" sz="1800" dirty="0" smtClean="0"/>
              <a:t>full-time use</a:t>
            </a:r>
          </a:p>
          <a:p>
            <a:r>
              <a:rPr lang="en-US" sz="2000" dirty="0" smtClean="0"/>
              <a:t>Most </a:t>
            </a:r>
            <a:r>
              <a:rPr lang="en-US" sz="2000" dirty="0" smtClean="0"/>
              <a:t>ergonomists </a:t>
            </a:r>
            <a:r>
              <a:rPr lang="en-US" sz="2000" dirty="0" smtClean="0"/>
              <a:t>advocate </a:t>
            </a:r>
            <a:r>
              <a:rPr lang="en-US" sz="2000" dirty="0" smtClean="0"/>
              <a:t>for properly </a:t>
            </a:r>
            <a:r>
              <a:rPr lang="en-US" sz="2000" dirty="0" smtClean="0"/>
              <a:t>sized/properly </a:t>
            </a:r>
            <a:r>
              <a:rPr lang="en-US" sz="2000" dirty="0" smtClean="0"/>
              <a:t>adjusted office task chairs rather than </a:t>
            </a:r>
            <a:r>
              <a:rPr lang="en-US" sz="2000" dirty="0" smtClean="0"/>
              <a:t>use </a:t>
            </a:r>
            <a:r>
              <a:rPr lang="en-US" sz="2000" dirty="0" smtClean="0"/>
              <a:t>of ball </a:t>
            </a:r>
            <a:r>
              <a:rPr lang="en-US" sz="2000" dirty="0" smtClean="0"/>
              <a:t>chairs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36578" name="Picture 2" descr="K:\Clients\Medtronic\World Headquarters\Ergonomics Website Revision\Images\Potential Medtronic EE pics\Raw\Weske (5)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5486400" y="895350"/>
            <a:ext cx="2819400" cy="375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71450"/>
            <a:ext cx="72390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Course Logistics</a:t>
            </a:r>
          </a:p>
        </p:txBody>
      </p:sp>
      <p:sp>
        <p:nvSpPr>
          <p:cNvPr id="8929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800100"/>
            <a:ext cx="4876800" cy="37147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Manual/handouts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Course Schedule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Starting/ending  times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Rest breaks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Rest rooms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Fire exits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Telephones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Messages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Group Introductions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78875" y="4686300"/>
            <a:ext cx="365125" cy="342900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5057" name="Picture 1" descr="C:\Users\HP\Downloads\check_off_with_pencil_800_cl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971550"/>
            <a:ext cx="4223657" cy="369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Art of </a:t>
            </a:r>
            <a:r>
              <a:rPr lang="en-US" dirty="0" smtClean="0"/>
              <a:t>S</a:t>
            </a:r>
            <a:r>
              <a:rPr lang="en-US" noProof="1" smtClean="0"/>
              <a:t>itting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895350"/>
            <a:ext cx="5029200" cy="405765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b="1" dirty="0" smtClean="0"/>
              <a:t>Bo</a:t>
            </a:r>
            <a:r>
              <a:rPr lang="en-US" sz="2800" b="1" noProof="1" smtClean="0"/>
              <a:t>dy not designed to sit </a:t>
            </a:r>
            <a:endParaRPr lang="en-US" sz="2800" b="1" dirty="0" smtClean="0"/>
          </a:p>
          <a:p>
            <a:pPr lvl="1" eaLnBrk="1" hangingPunct="1">
              <a:defRPr/>
            </a:pPr>
            <a:r>
              <a:rPr lang="en-US" sz="2400" dirty="0" smtClean="0"/>
              <a:t>P</a:t>
            </a:r>
            <a:r>
              <a:rPr lang="en-US" sz="2400" noProof="1" smtClean="0"/>
              <a:t>articularly for long periods</a:t>
            </a:r>
          </a:p>
          <a:p>
            <a:pPr lvl="1">
              <a:defRPr/>
            </a:pPr>
            <a:r>
              <a:rPr lang="en-US" sz="2400" noProof="1" smtClean="0"/>
              <a:t>Studies determined even when seated in well-supported </a:t>
            </a:r>
            <a:r>
              <a:rPr lang="en-US" sz="2400" noProof="1" smtClean="0"/>
              <a:t>postures . . .</a:t>
            </a:r>
            <a:endParaRPr lang="en-US" sz="2400" dirty="0" smtClean="0"/>
          </a:p>
          <a:p>
            <a:pPr lvl="1" eaLnBrk="1" hangingPunct="1">
              <a:defRPr/>
            </a:pPr>
            <a:r>
              <a:rPr lang="en-US" sz="2400" dirty="0" smtClean="0"/>
              <a:t>H</a:t>
            </a:r>
            <a:r>
              <a:rPr lang="en-US" sz="2400" noProof="1" smtClean="0"/>
              <a:t>ow soon do we want to move</a:t>
            </a:r>
            <a:r>
              <a:rPr lang="en-US" sz="2400" noProof="1" smtClean="0"/>
              <a:t>?</a:t>
            </a:r>
          </a:p>
          <a:p>
            <a:pPr lvl="1" eaLnBrk="1" hangingPunct="1">
              <a:defRPr/>
            </a:pPr>
            <a:r>
              <a:rPr lang="en-US" sz="2400" noProof="1" smtClean="0"/>
              <a:t>About every 20 to 30 minutes!</a:t>
            </a:r>
            <a:endParaRPr lang="en-US" sz="2400" noProof="1" smtClean="0"/>
          </a:p>
        </p:txBody>
      </p:sp>
      <p:pic>
        <p:nvPicPr>
          <p:cNvPr id="163844" name="Picture 4" descr="Chair wth arm rest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 bwMode="auto">
          <a:xfrm>
            <a:off x="6019800" y="819150"/>
            <a:ext cx="2514600" cy="3944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The Art of Sitting</a:t>
            </a:r>
          </a:p>
        </p:txBody>
      </p:sp>
      <p:sp>
        <p:nvSpPr>
          <p:cNvPr id="43622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33400" y="1352550"/>
            <a:ext cx="4572000" cy="2819400"/>
          </a:xfrm>
        </p:spPr>
        <p:txBody>
          <a:bodyPr>
            <a:norm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200" b="1" noProof="1" smtClean="0"/>
              <a:t>Three point contact</a:t>
            </a:r>
            <a:endParaRPr lang="en-US" sz="3200" b="1" dirty="0" smtClean="0"/>
          </a:p>
          <a:p>
            <a:pPr lvl="1" eaLnBrk="1" hangingPunct="1">
              <a:spcBef>
                <a:spcPts val="800"/>
              </a:spcBef>
              <a:spcAft>
                <a:spcPct val="25000"/>
              </a:spcAft>
              <a:defRPr/>
            </a:pPr>
            <a:r>
              <a:rPr lang="en-US" sz="2800" dirty="0" smtClean="0"/>
              <a:t>Sacrum/Trunk</a:t>
            </a:r>
          </a:p>
          <a:p>
            <a:pPr lvl="1" eaLnBrk="1" hangingPunct="1">
              <a:spcBef>
                <a:spcPts val="800"/>
              </a:spcBef>
              <a:spcAft>
                <a:spcPct val="65000"/>
              </a:spcAft>
              <a:defRPr/>
            </a:pPr>
            <a:r>
              <a:rPr lang="en-US" sz="2800" dirty="0" smtClean="0"/>
              <a:t>Hips/Thighs</a:t>
            </a:r>
          </a:p>
          <a:p>
            <a:pPr lvl="1" eaLnBrk="1" hangingPunct="1">
              <a:spcBef>
                <a:spcPts val="800"/>
              </a:spcBef>
              <a:defRPr/>
            </a:pPr>
            <a:r>
              <a:rPr lang="en-US" sz="2800" dirty="0" smtClean="0"/>
              <a:t>Feet/Floor</a:t>
            </a:r>
          </a:p>
          <a:p>
            <a:pPr lvl="1" eaLnBrk="1" hangingPunct="1">
              <a:spcBef>
                <a:spcPts val="800"/>
              </a:spcBef>
              <a:defRPr/>
            </a:pPr>
            <a:endParaRPr lang="en-US" sz="4400" noProof="1" smtClean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886201" y="819150"/>
            <a:ext cx="4735768" cy="3657600"/>
            <a:chOff x="2448" y="688"/>
            <a:chExt cx="3276" cy="3072"/>
          </a:xfrm>
        </p:grpSpPr>
        <p:pic>
          <p:nvPicPr>
            <p:cNvPr id="436228" name="Picture 1028" descr="three point contac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66" y="688"/>
              <a:ext cx="1958" cy="30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7046" name="AutoShape 1029"/>
            <p:cNvSpPr>
              <a:spLocks noChangeArrowheads="1"/>
            </p:cNvSpPr>
            <p:nvPr/>
          </p:nvSpPr>
          <p:spPr bwMode="auto">
            <a:xfrm>
              <a:off x="2448" y="3258"/>
              <a:ext cx="2256" cy="336"/>
            </a:xfrm>
            <a:prstGeom prst="rightArrow">
              <a:avLst>
                <a:gd name="adj1" fmla="val 50000"/>
                <a:gd name="adj2" fmla="val 167857"/>
              </a:avLst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7047" name="AutoShape 1030"/>
            <p:cNvSpPr>
              <a:spLocks noChangeArrowheads="1"/>
            </p:cNvSpPr>
            <p:nvPr/>
          </p:nvSpPr>
          <p:spPr bwMode="auto">
            <a:xfrm>
              <a:off x="3072" y="1872"/>
              <a:ext cx="864" cy="336"/>
            </a:xfrm>
            <a:prstGeom prst="rightArrow">
              <a:avLst>
                <a:gd name="adj1" fmla="val 50000"/>
                <a:gd name="adj2" fmla="val 64286"/>
              </a:avLst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7048" name="AutoShape 1031"/>
            <p:cNvSpPr>
              <a:spLocks noChangeArrowheads="1"/>
            </p:cNvSpPr>
            <p:nvPr/>
          </p:nvSpPr>
          <p:spPr bwMode="auto">
            <a:xfrm>
              <a:off x="2784" y="2484"/>
              <a:ext cx="1584" cy="336"/>
            </a:xfrm>
            <a:prstGeom prst="rightArrow">
              <a:avLst>
                <a:gd name="adj1" fmla="val 50000"/>
                <a:gd name="adj2" fmla="val 117857"/>
              </a:avLst>
            </a:prstGeom>
            <a:solidFill>
              <a:schemeClr val="bg2">
                <a:lumMod val="5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Art of Sitting</a:t>
            </a:r>
          </a:p>
        </p:txBody>
      </p:sp>
      <p:sp>
        <p:nvSpPr>
          <p:cNvPr id="535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76350"/>
            <a:ext cx="4191000" cy="3086100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ts val="800"/>
              </a:spcBef>
              <a:buFont typeface="Wingdings" pitchFamily="2" charset="2"/>
              <a:buNone/>
              <a:defRPr/>
            </a:pPr>
            <a:r>
              <a:rPr lang="en-US" noProof="1" smtClean="0"/>
              <a:t>90/90 seated posture?</a:t>
            </a:r>
            <a:endParaRPr lang="en-US" dirty="0" smtClean="0"/>
          </a:p>
          <a:p>
            <a:pPr marL="628650" lvl="1" indent="-342900">
              <a:spcBef>
                <a:spcPts val="800"/>
              </a:spcBef>
              <a:defRPr/>
            </a:pPr>
            <a:r>
              <a:rPr lang="en-US" dirty="0" smtClean="0"/>
              <a:t>Only in drawings!</a:t>
            </a:r>
            <a:r>
              <a:rPr lang="en-US" noProof="1" smtClean="0"/>
              <a:t> </a:t>
            </a:r>
            <a:endParaRPr lang="en-US" noProof="1" smtClean="0"/>
          </a:p>
          <a:p>
            <a:pPr marL="628650" lvl="1" indent="-342900">
              <a:spcBef>
                <a:spcPts val="800"/>
              </a:spcBef>
              <a:defRPr/>
            </a:pPr>
            <a:r>
              <a:rPr lang="en-US" noProof="1" smtClean="0"/>
              <a:t>Most people will sit at 95 </a:t>
            </a:r>
            <a:r>
              <a:rPr lang="en-US" noProof="1" smtClean="0"/>
              <a:t>to 110 </a:t>
            </a:r>
            <a:r>
              <a:rPr lang="en-US" noProof="1" smtClean="0"/>
              <a:t>degrees </a:t>
            </a:r>
            <a:r>
              <a:rPr lang="en-US" noProof="1" smtClean="0"/>
              <a:t>a</a:t>
            </a:r>
            <a:r>
              <a:rPr lang="en-US" noProof="1" smtClean="0"/>
              <a:t>t </a:t>
            </a:r>
            <a:r>
              <a:rPr lang="en-US" noProof="1" smtClean="0"/>
              <a:t>hips and knees</a:t>
            </a:r>
          </a:p>
          <a:p>
            <a:pPr marL="628650" lvl="1" indent="-342900" eaLnBrk="1" hangingPunct="1">
              <a:spcBef>
                <a:spcPts val="800"/>
              </a:spcBef>
              <a:defRPr/>
            </a:pPr>
            <a:endParaRPr lang="en-US" dirty="0" smtClean="0"/>
          </a:p>
        </p:txBody>
      </p:sp>
      <p:pic>
        <p:nvPicPr>
          <p:cNvPr id="535561" name="Picture 9" descr="perfect 90 9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76800" y="1123950"/>
            <a:ext cx="3276600" cy="357447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42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Sitting styles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895350"/>
            <a:ext cx="2819400" cy="3733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Sitting styles quite varied from person to person: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Percher</a:t>
            </a:r>
            <a:endParaRPr lang="en-US" sz="2400" noProof="1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Slouch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Sit crossed leg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Sit on </a:t>
            </a:r>
            <a:r>
              <a:rPr lang="en-US" sz="2400" noProof="1" smtClean="0"/>
              <a:t>leg</a:t>
            </a:r>
            <a:endParaRPr lang="en-US" sz="2400" noProof="1" smtClean="0"/>
          </a:p>
        </p:txBody>
      </p:sp>
      <p:pic>
        <p:nvPicPr>
          <p:cNvPr id="123908" name="Picture 13" descr="chair_perch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419600" y="895350"/>
            <a:ext cx="162019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3909" name="Picture 15" descr="chair_slouch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>
          <a:xfrm>
            <a:off x="6218270" y="895350"/>
            <a:ext cx="2021308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3910" name="Picture 17" descr="chair_crossed_le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843668" y="2876550"/>
            <a:ext cx="220506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3911" name="Picture 18" descr="chair_sit_on_le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205868" y="2876550"/>
            <a:ext cx="231587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610600" y="4705350"/>
            <a:ext cx="366712" cy="304800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43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Sitting styles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71550"/>
            <a:ext cx="3962400" cy="3733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noProof="1" smtClean="0"/>
              <a:t>Particular </a:t>
            </a:r>
            <a:r>
              <a:rPr lang="en-US" sz="2400" noProof="1" smtClean="0"/>
              <a:t>sitting style needs to be assessed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 smtClean="0"/>
              <a:t>Habit developed over</a:t>
            </a:r>
            <a:r>
              <a:rPr lang="en-US" sz="2000" dirty="0" smtClean="0"/>
              <a:t> </a:t>
            </a:r>
            <a:r>
              <a:rPr lang="en-US" sz="2000" noProof="1" smtClean="0"/>
              <a:t>time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 smtClean="0"/>
              <a:t>Response to poor workstation setup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 smtClean="0"/>
              <a:t>Combination of both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 smtClean="0"/>
              <a:t>What drives problem is frequency and duration of seated position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44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pic>
        <p:nvPicPr>
          <p:cNvPr id="13" name="Picture 17" descr="chair_crossed_le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 bwMode="auto">
          <a:xfrm>
            <a:off x="4495800" y="1047750"/>
            <a:ext cx="3858855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Functional seated positions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590550"/>
            <a:ext cx="8534400" cy="16573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Provide for </a:t>
            </a:r>
            <a:r>
              <a:rPr lang="en-US" sz="2800" dirty="0" smtClean="0"/>
              <a:t>several</a:t>
            </a:r>
            <a:r>
              <a:rPr lang="en-US" sz="2800" noProof="1" smtClean="0"/>
              <a:t> different acceptable postures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Rotate throughout day on regular </a:t>
            </a:r>
            <a:r>
              <a:rPr lang="en-US" sz="2800" noProof="1" smtClean="0"/>
              <a:t>basis:</a:t>
            </a:r>
            <a:endParaRPr lang="en-US" sz="2800" noProof="1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Upright </a:t>
            </a:r>
            <a:r>
              <a:rPr lang="en-US" sz="2400" noProof="1" smtClean="0"/>
              <a:t>“keyboard” </a:t>
            </a:r>
            <a:r>
              <a:rPr lang="en-US" sz="2400" noProof="1" smtClean="0"/>
              <a:t>position</a:t>
            </a:r>
            <a:endParaRPr lang="en-US" sz="2400" noProof="1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Semi-reclined/rocking “conversation” position</a:t>
            </a:r>
            <a:endParaRPr lang="en-US" sz="2400" noProof="1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Standing </a:t>
            </a:r>
          </a:p>
        </p:txBody>
      </p:sp>
      <p:pic>
        <p:nvPicPr>
          <p:cNvPr id="171016" name="Picture 8" descr="WS 6-22 stand at worksurface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086600" y="2038350"/>
            <a:ext cx="1536192" cy="2602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8" name="Picture 7" descr="K:\Clients\Medtronic\Rice Creek East\WSE\Sly Ramona\IMG_0225.JPG"/>
          <p:cNvPicPr>
            <a:picLocks noChangeAspect="1"/>
          </p:cNvPicPr>
          <p:nvPr/>
        </p:nvPicPr>
        <p:blipFill>
          <a:blip r:embed="rId3" cstate="print"/>
          <a:srcRect r="25432"/>
          <a:stretch>
            <a:fillRect/>
          </a:stretch>
        </p:blipFill>
        <p:spPr bwMode="auto">
          <a:xfrm>
            <a:off x="1828800" y="2266950"/>
            <a:ext cx="2348242" cy="23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K:\Clients\Medtronic\Rice Creek East\WSE\Sly Ramona\IMG_0226.JPG"/>
          <p:cNvPicPr>
            <a:picLocks noChangeAspect="1"/>
          </p:cNvPicPr>
          <p:nvPr/>
        </p:nvPicPr>
        <p:blipFill>
          <a:blip r:embed="rId4" cstate="print"/>
          <a:srcRect r="30937"/>
          <a:stretch>
            <a:fillRect/>
          </a:stretch>
        </p:blipFill>
        <p:spPr bwMode="auto">
          <a:xfrm>
            <a:off x="4495800" y="2266950"/>
            <a:ext cx="2301650" cy="23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Adjustment anxiety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742950"/>
            <a:ext cx="4191000" cy="405765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Chairs can be pretty expensive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All kinds of bells and whistles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Chair only as good as </a:t>
            </a:r>
            <a:r>
              <a:rPr lang="en-US" sz="2400" dirty="0" smtClean="0"/>
              <a:t>how it is adjusted</a:t>
            </a:r>
            <a:endParaRPr lang="en-US" sz="2400" noProof="1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Some people have never adjusted their chair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Just sit down and go to work!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Bottom line</a:t>
            </a:r>
            <a:endParaRPr lang="en-US" sz="28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N</a:t>
            </a:r>
            <a:r>
              <a:rPr lang="en-US" sz="2400" noProof="1" smtClean="0"/>
              <a:t>eed to </a:t>
            </a:r>
            <a:r>
              <a:rPr lang="en-US" sz="2400" dirty="0" smtClean="0"/>
              <a:t>initially </a:t>
            </a:r>
            <a:r>
              <a:rPr lang="en-US" sz="2400" noProof="1" smtClean="0"/>
              <a:t>be able to adjust chair to fit</a:t>
            </a:r>
            <a:endParaRPr lang="en-US" sz="24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A</a:t>
            </a:r>
            <a:r>
              <a:rPr lang="en-US" sz="2400" noProof="1" smtClean="0"/>
              <a:t>s well as throughout day</a:t>
            </a:r>
          </a:p>
        </p:txBody>
      </p:sp>
      <p:pic>
        <p:nvPicPr>
          <p:cNvPr id="173060" name="Picture 4" descr="WS 5-9a back height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181600" y="895350"/>
            <a:ext cx="3048000" cy="3337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Chair solutions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90550"/>
            <a:ext cx="4572000" cy="40386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b="1" noProof="1" smtClean="0"/>
              <a:t>Manual</a:t>
            </a:r>
            <a:endParaRPr lang="en-US" sz="2400" b="1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/>
              <a:t>Find and read it!</a:t>
            </a:r>
            <a:endParaRPr lang="en-US" sz="2000" noProof="1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noProof="1" smtClean="0"/>
              <a:t>Position and support body in neutral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 smtClean="0"/>
              <a:t>Adjust seat pan/back support tension to hold body in </a:t>
            </a:r>
            <a:r>
              <a:rPr lang="en-US" sz="2000" noProof="1" smtClean="0"/>
              <a:t>neutral </a:t>
            </a:r>
            <a:r>
              <a:rPr lang="en-US" sz="2000" noProof="1" smtClean="0"/>
              <a:t>position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 smtClean="0"/>
              <a:t>Adjust </a:t>
            </a:r>
            <a:r>
              <a:rPr lang="en-US" sz="2000" dirty="0" smtClean="0"/>
              <a:t>seat</a:t>
            </a:r>
            <a:r>
              <a:rPr lang="en-US" sz="2000" noProof="1" smtClean="0"/>
              <a:t>pan height to get feet on floor with even pressure on hips and thighs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 smtClean="0"/>
              <a:t>Adjust height and angle of back support to fill in low back </a:t>
            </a:r>
            <a:r>
              <a:rPr lang="en-US" sz="2000" noProof="1" smtClean="0"/>
              <a:t>curve</a:t>
            </a:r>
            <a:endParaRPr lang="en-US" sz="2000" noProof="1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537602" name="Picture 2" descr="K:\Clients\Medtronic\World Headquarters\Ergonomics Website Revision\Images\Potential Medtronic EE pics\Raw\Weske (2)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23398" r="14727"/>
          <a:stretch>
            <a:fillRect/>
          </a:stretch>
        </p:blipFill>
        <p:spPr bwMode="auto">
          <a:xfrm>
            <a:off x="5486400" y="895350"/>
            <a:ext cx="3155823" cy="3825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0"/>
          <p:cNvGraphicFramePr>
            <a:graphicFrameLocks noChangeAspect="1"/>
          </p:cNvGraphicFramePr>
          <p:nvPr/>
        </p:nvGraphicFramePr>
        <p:xfrm>
          <a:off x="4572000" y="1352550"/>
          <a:ext cx="4419600" cy="2486025"/>
        </p:xfrm>
        <a:graphic>
          <a:graphicData uri="http://schemas.openxmlformats.org/presentationml/2006/ole">
            <p:oleObj spid="_x0000_s514050" name="Photo Editor Photo" r:id="rId3" imgW="4571429" imgH="3428571" progId="">
              <p:embed/>
            </p:oleObj>
          </a:graphicData>
        </a:graphic>
      </p:graphicFrame>
      <p:graphicFrame>
        <p:nvGraphicFramePr>
          <p:cNvPr id="2051" name="Object 11"/>
          <p:cNvGraphicFramePr>
            <a:graphicFrameLocks noChangeAspect="1"/>
          </p:cNvGraphicFramePr>
          <p:nvPr/>
        </p:nvGraphicFramePr>
        <p:xfrm>
          <a:off x="152400" y="1352550"/>
          <a:ext cx="4267200" cy="2514600"/>
        </p:xfrm>
        <a:graphic>
          <a:graphicData uri="http://schemas.openxmlformats.org/presentationml/2006/ole">
            <p:oleObj spid="_x0000_s514051" name="Photo Editor Photo" r:id="rId4" imgW="4571429" imgH="3428571" progId="">
              <p:embed/>
            </p:oleObj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09600" y="285750"/>
            <a:ext cx="8153400" cy="8572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Relationships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48</a:t>
            </a:fld>
            <a:endParaRPr kumimoji="0"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19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Chair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9715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8" name="Picture 7" descr="chai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600" y="971550"/>
            <a:ext cx="662178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It’s all about relationships!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3581400" cy="30861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defRPr/>
            </a:pPr>
            <a:r>
              <a:rPr lang="en-US" sz="2800" dirty="0" smtClean="0"/>
              <a:t>The relationships we form are one very important part of life</a:t>
            </a:r>
          </a:p>
          <a:p>
            <a:pPr eaLnBrk="1" hangingPunct="1">
              <a:defRPr/>
            </a:pPr>
            <a:r>
              <a:rPr lang="en-US" sz="2800" dirty="0" smtClean="0"/>
              <a:t>In office ergonomics,  </a:t>
            </a:r>
            <a:r>
              <a:rPr lang="en-US" sz="2800" dirty="0" smtClean="0"/>
              <a:t>relationships between the user and the chair, workstation and equipment are also a </a:t>
            </a:r>
            <a:r>
              <a:rPr lang="en-US" sz="2800" dirty="0" smtClean="0"/>
              <a:t>critical component</a:t>
            </a:r>
          </a:p>
        </p:txBody>
      </p:sp>
      <p:pic>
        <p:nvPicPr>
          <p:cNvPr id="12292" name="Picture 4" descr="WS 1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191000" y="1200150"/>
            <a:ext cx="4304714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3350"/>
            <a:ext cx="9144000" cy="857250"/>
          </a:xfrm>
        </p:spPr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MOVE!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895350"/>
            <a:ext cx="4343400" cy="37719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Remember, no matter how perfectly </a:t>
            </a:r>
            <a:r>
              <a:rPr lang="en-US" noProof="1" smtClean="0"/>
              <a:t>adjust chair </a:t>
            </a:r>
            <a:r>
              <a:rPr lang="en-US" noProof="1" smtClean="0"/>
              <a:t>to </a:t>
            </a:r>
            <a:r>
              <a:rPr lang="en-US" noProof="1" smtClean="0"/>
              <a:t>fit</a:t>
            </a:r>
            <a:endParaRPr lang="en-US" dirty="0" smtClean="0"/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S</a:t>
            </a:r>
            <a:r>
              <a:rPr lang="en-US" noProof="1" smtClean="0"/>
              <a:t>till comes down to fact that </a:t>
            </a:r>
            <a:r>
              <a:rPr lang="en-US" noProof="1" smtClean="0"/>
              <a:t>need </a:t>
            </a:r>
            <a:r>
              <a:rPr lang="en-US" noProof="1" smtClean="0"/>
              <a:t>to move on regular basis to keep </a:t>
            </a:r>
            <a:r>
              <a:rPr lang="en-US" noProof="1" smtClean="0"/>
              <a:t>body </a:t>
            </a:r>
            <a:r>
              <a:rPr lang="en-US" noProof="1" smtClean="0"/>
              <a:t>healthy and safe</a:t>
            </a:r>
            <a:endParaRPr lang="en-US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00172E"/>
                </a:solidFill>
              </a:rPr>
              <a:t>Movement is critical to the health of the body!</a:t>
            </a:r>
            <a:endParaRPr lang="en-US" noProof="1" smtClean="0">
              <a:solidFill>
                <a:srgbClr val="00172E"/>
              </a:solidFill>
            </a:endParaRPr>
          </a:p>
        </p:txBody>
      </p:sp>
      <p:pic>
        <p:nvPicPr>
          <p:cNvPr id="179204" name="Picture 4" descr="arm circles"/>
          <p:cNvPicPr>
            <a:picLocks noChangeAspect="1" noChangeArrowheads="1"/>
          </p:cNvPicPr>
          <p:nvPr/>
        </p:nvPicPr>
        <p:blipFill>
          <a:blip r:embed="rId2" cstate="print"/>
          <a:srcRect r="4094" b="5058"/>
          <a:stretch>
            <a:fillRect/>
          </a:stretch>
        </p:blipFill>
        <p:spPr bwMode="auto">
          <a:xfrm>
            <a:off x="5029200" y="971550"/>
            <a:ext cx="3585149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Worksurface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42950"/>
            <a:ext cx="4343400" cy="41719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Worksurface objectives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Provide functional workspace (depth, width)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Support and position equipment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Provide access to work materials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Achieve desired relationship match between user/work</a:t>
            </a:r>
          </a:p>
        </p:txBody>
      </p:sp>
      <p:pic>
        <p:nvPicPr>
          <p:cNvPr id="181253" name="Picture 5" descr="WS 6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48200" y="857250"/>
            <a:ext cx="3535680" cy="2602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Straight line (desk/table)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819150"/>
            <a:ext cx="4191000" cy="405765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The straight in-line configuration is suited for single task activities with minimal reach requirements for other office equipment and materials </a:t>
            </a:r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4876800" y="971550"/>
          <a:ext cx="3810000" cy="3242481"/>
        </p:xfrm>
        <a:graphic>
          <a:graphicData uri="http://schemas.openxmlformats.org/presentationml/2006/ole">
            <p:oleObj spid="_x0000_s515074" name="Document" r:id="rId3" imgW="1543680" imgH="1917000" progId="Word.Document.8">
              <p:embed/>
            </p:oleObj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L-shape (two worksurfaces)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00100"/>
            <a:ext cx="4419600" cy="36004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noProof="1" smtClean="0"/>
              <a:t>L-shaped configuration is suited for single to multitask activities that require two or more separate workspaces</a:t>
            </a:r>
            <a:endParaRPr lang="en-US" sz="2400" dirty="0" smtClean="0"/>
          </a:p>
          <a:p>
            <a:pPr eaLnBrk="1" hangingPunct="1">
              <a:defRPr/>
            </a:pPr>
            <a:r>
              <a:rPr lang="en-US" sz="2400" dirty="0" smtClean="0"/>
              <a:t>O</a:t>
            </a:r>
            <a:r>
              <a:rPr lang="en-US" sz="2400" noProof="1" smtClean="0"/>
              <a:t>ne workspace may be used as computer workstation and another as writing or collating workstation</a:t>
            </a:r>
          </a:p>
        </p:txBody>
      </p:sp>
      <p:graphicFrame>
        <p:nvGraphicFramePr>
          <p:cNvPr id="4098" name="Object 5"/>
          <p:cNvGraphicFramePr>
            <a:graphicFrameLocks noChangeAspect="1"/>
          </p:cNvGraphicFramePr>
          <p:nvPr/>
        </p:nvGraphicFramePr>
        <p:xfrm>
          <a:off x="4879975" y="922338"/>
          <a:ext cx="3863975" cy="3768725"/>
        </p:xfrm>
        <a:graphic>
          <a:graphicData uri="http://schemas.openxmlformats.org/presentationml/2006/ole">
            <p:oleObj spid="_x0000_s516098" name="Document" r:id="rId3" imgW="1543680" imgH="1818720" progId="Word.Document.8">
              <p:embed/>
            </p:oleObj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85750"/>
            <a:ext cx="8382000" cy="4572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/>
              <a:t>Corner/U-shaped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42950"/>
            <a:ext cx="3962400" cy="392430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2400" dirty="0" smtClean="0"/>
              <a:t>C</a:t>
            </a:r>
            <a:r>
              <a:rPr lang="en-US" sz="2400" noProof="1" smtClean="0"/>
              <a:t>orner/U-shaped </a:t>
            </a:r>
            <a:r>
              <a:rPr lang="en-US" sz="2400" noProof="1" smtClean="0"/>
              <a:t>configuration well suited for multitask activities in same workspace with significant requirements to frequently reach other office equipment and materials</a:t>
            </a:r>
            <a:endParaRPr lang="en-US" sz="2400" dirty="0" smtClean="0"/>
          </a:p>
          <a:p>
            <a:pPr eaLnBrk="1" hangingPunct="1">
              <a:defRPr/>
            </a:pPr>
            <a:r>
              <a:rPr lang="en-US" sz="2400" dirty="0" smtClean="0"/>
              <a:t>A</a:t>
            </a:r>
            <a:r>
              <a:rPr lang="en-US" sz="2400" noProof="1" smtClean="0"/>
              <a:t>llows for greatest degree of adjustability and accommodation for user</a:t>
            </a:r>
          </a:p>
        </p:txBody>
      </p:sp>
      <p:graphicFrame>
        <p:nvGraphicFramePr>
          <p:cNvPr id="5122" name="Object 7"/>
          <p:cNvGraphicFramePr>
            <a:graphicFrameLocks noChangeAspect="1"/>
          </p:cNvGraphicFramePr>
          <p:nvPr/>
        </p:nvGraphicFramePr>
        <p:xfrm>
          <a:off x="4495800" y="895350"/>
          <a:ext cx="4140200" cy="3657600"/>
        </p:xfrm>
        <a:graphic>
          <a:graphicData uri="http://schemas.openxmlformats.org/presentationml/2006/ole">
            <p:oleObj spid="_x0000_s517122" name="Document" r:id="rId3" imgW="1543680" imgH="1818000" progId="Word.Document.8">
              <p:embed/>
            </p:oleObj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714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/>
              <a:t>Worksurface </a:t>
            </a:r>
            <a:r>
              <a:rPr lang="en-US" sz="4000" dirty="0" smtClean="0"/>
              <a:t>Fixed</a:t>
            </a:r>
            <a:endParaRPr lang="en-US" noProof="1" smtClean="0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19150"/>
            <a:ext cx="4038600" cy="37147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noProof="1" smtClean="0"/>
              <a:t>Traditional desk at fixed worksurface height of 29 inches</a:t>
            </a:r>
            <a:r>
              <a:rPr lang="en-US" sz="2400" dirty="0" smtClean="0"/>
              <a:t> - </a:t>
            </a:r>
            <a:r>
              <a:rPr lang="en-US" sz="2400" noProof="1" smtClean="0"/>
              <a:t>Millions of these</a:t>
            </a:r>
            <a:r>
              <a:rPr lang="en-US" sz="2400" dirty="0" smtClean="0"/>
              <a:t>!</a:t>
            </a:r>
            <a:endParaRPr lang="en-US" sz="2400" noProof="1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noProof="1" smtClean="0"/>
              <a:t>Not designed to be changed in height or angle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noProof="1" smtClean="0"/>
              <a:t>Generally possible to raise fixed height worksurface on supports but also generally very difficult to lower it</a:t>
            </a:r>
          </a:p>
        </p:txBody>
      </p:sp>
      <p:pic>
        <p:nvPicPr>
          <p:cNvPr id="190468" name="Picture 4" descr="Stand alone desk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0" y="971550"/>
            <a:ext cx="4195482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52" name="Picture 1028" descr="WS 6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0" y="1047750"/>
            <a:ext cx="4156364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725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Worksurface </a:t>
            </a:r>
            <a:r>
              <a:rPr lang="en-US" noProof="1" smtClean="0"/>
              <a:t>Fixed/</a:t>
            </a:r>
            <a:r>
              <a:rPr lang="en-US" dirty="0" smtClean="0"/>
              <a:t>A</a:t>
            </a:r>
            <a:r>
              <a:rPr lang="en-US" noProof="1" smtClean="0"/>
              <a:t>djustable</a:t>
            </a:r>
          </a:p>
        </p:txBody>
      </p:sp>
      <p:sp>
        <p:nvSpPr>
          <p:cNvPr id="43725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81000" y="971550"/>
            <a:ext cx="4038600" cy="33528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noProof="1" smtClean="0"/>
              <a:t>Wall panel mounted worksurface or worksurface on legs</a:t>
            </a:r>
          </a:p>
          <a:p>
            <a:pPr eaLnBrk="1" hangingPunct="1">
              <a:defRPr/>
            </a:pPr>
            <a:r>
              <a:rPr lang="en-US" noProof="1" smtClean="0"/>
              <a:t>Can be adjusted within given range but once adjusted fixed in that position on fairly permanent basis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noProof="1" smtClean="0"/>
              <a:t>Adjustable/adjustable</a:t>
            </a:r>
          </a:p>
        </p:txBody>
      </p:sp>
      <p:sp>
        <p:nvSpPr>
          <p:cNvPr id="539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819150"/>
            <a:ext cx="3810000" cy="3886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noProof="1" smtClean="0"/>
              <a:t>Sit/stand </a:t>
            </a:r>
            <a:r>
              <a:rPr lang="en-US" noProof="1" smtClean="0"/>
              <a:t>workstations</a:t>
            </a:r>
          </a:p>
          <a:p>
            <a:pPr lvl="1">
              <a:defRPr/>
            </a:pPr>
            <a:r>
              <a:rPr lang="en-US" noProof="1" smtClean="0"/>
              <a:t>C</a:t>
            </a:r>
            <a:r>
              <a:rPr lang="en-US" noProof="1" smtClean="0"/>
              <a:t>ontrolled </a:t>
            </a:r>
            <a:r>
              <a:rPr lang="en-US" noProof="1" smtClean="0"/>
              <a:t>by mechanical springs or powered mechanisms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Keyboard trays</a:t>
            </a:r>
            <a:endParaRPr lang="en-US" noProof="1" smtClean="0"/>
          </a:p>
          <a:p>
            <a:pPr lvl="1">
              <a:defRPr/>
            </a:pPr>
            <a:r>
              <a:rPr lang="en-US" noProof="1" smtClean="0"/>
              <a:t>User can readily and easily adjust worksurface</a:t>
            </a:r>
          </a:p>
        </p:txBody>
      </p:sp>
      <p:pic>
        <p:nvPicPr>
          <p:cNvPr id="539653" name="Picture 5" descr="WS XX sit stand workstation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4114800" y="819150"/>
            <a:ext cx="2548128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9654" name="Picture 6" descr="WS 8-8d adjust keyboard height position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6324600" y="2266950"/>
            <a:ext cx="2517648" cy="2487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Wrong De</a:t>
            </a:r>
            <a:r>
              <a:rPr lang="en-US" noProof="1" smtClean="0"/>
              <a:t>sk </a:t>
            </a:r>
            <a:r>
              <a:rPr lang="en-US" noProof="1" smtClean="0"/>
              <a:t>height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66750"/>
            <a:ext cx="4495800" cy="35052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noProof="1" smtClean="0"/>
              <a:t>If work height is adjustable, adjust </a:t>
            </a:r>
            <a:r>
              <a:rPr lang="en-US" sz="2000" noProof="1" smtClean="0"/>
              <a:t>it as needed</a:t>
            </a:r>
            <a:endParaRPr lang="en-US" sz="2000" noProof="1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noProof="1" smtClean="0"/>
              <a:t>Raise height of work surface by putting it up on blocks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noProof="1" smtClean="0"/>
              <a:t>Make sure desk or work surface is solidly placed on blocks and won’t fall off!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noProof="1" smtClean="0"/>
              <a:t>Adjust chair height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noProof="1" smtClean="0"/>
              <a:t>Make sure feet are supported either on floor or with footrest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noProof="1" smtClean="0"/>
              <a:t>Add </a:t>
            </a:r>
            <a:r>
              <a:rPr lang="en-US" sz="2000" noProof="1" smtClean="0"/>
              <a:t>height/angle  </a:t>
            </a:r>
            <a:r>
              <a:rPr lang="en-US" sz="2000" noProof="1" smtClean="0"/>
              <a:t>adjustable keyboard tray</a:t>
            </a:r>
            <a:endParaRPr lang="en-US" sz="20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noProof="1" smtClean="0"/>
              <a:t>Mounted </a:t>
            </a:r>
            <a:r>
              <a:rPr lang="en-US" sz="1800" noProof="1" smtClean="0"/>
              <a:t>underneath work surface</a:t>
            </a:r>
          </a:p>
        </p:txBody>
      </p:sp>
      <p:pic>
        <p:nvPicPr>
          <p:cNvPr id="211975" name="Picture 1031" descr="deskriser_tn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48200" y="1200150"/>
            <a:ext cx="1219200" cy="1609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1977" name="Picture 1033" descr="AeronSeatHeight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19800" y="2190750"/>
            <a:ext cx="1295400" cy="1850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1979" name="Picture 1035" descr="keyboard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391400" y="3181350"/>
            <a:ext cx="1600200" cy="151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Not enough layout space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19150"/>
            <a:ext cx="3886200" cy="3657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noProof="1" smtClean="0"/>
              <a:t>House cleaning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noProof="1" smtClean="0"/>
              <a:t>Other worksurfaces available for use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 smtClean="0"/>
              <a:t>File cabinet at standing height to review documents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noProof="1" smtClean="0"/>
              <a:t>Relocate some of equipment on desk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noProof="1" smtClean="0"/>
              <a:t>Pullout drawers already in desk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6" name="Picture 5" descr="Messy-Desk-Offi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0" y="971550"/>
            <a:ext cx="4457698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1950"/>
            <a:ext cx="9144000" cy="4572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Relationships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047750"/>
            <a:ext cx="3276600" cy="3200400"/>
          </a:xfrm>
        </p:spPr>
        <p:txBody>
          <a:bodyPr>
            <a:normAutofit/>
          </a:bodyPr>
          <a:lstStyle/>
          <a:p>
            <a:pPr marL="47625" indent="-47625" eaLnBrk="1" hangingPunct="1">
              <a:buFont typeface="Wingdings" pitchFamily="2" charset="2"/>
              <a:buNone/>
              <a:defRPr/>
            </a:pPr>
            <a:r>
              <a:rPr lang="en-US" sz="2400" dirty="0" smtClean="0"/>
              <a:t>What do you see as </a:t>
            </a:r>
            <a:r>
              <a:rPr lang="en-US" sz="2400" dirty="0" smtClean="0"/>
              <a:t>potentials problems </a:t>
            </a:r>
            <a:r>
              <a:rPr lang="en-US" sz="2400" dirty="0" smtClean="0"/>
              <a:t>in this example? </a:t>
            </a:r>
          </a:p>
        </p:txBody>
      </p:sp>
      <p:pic>
        <p:nvPicPr>
          <p:cNvPr id="14341" name="Picture 5" descr="KB cutout with no room for mouse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038600" y="1047750"/>
            <a:ext cx="48768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 autoUpdateAnimBg="0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Sit/Stand Workstations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47750"/>
            <a:ext cx="2971800" cy="220980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Worksurface at standing height</a:t>
            </a:r>
          </a:p>
          <a:p>
            <a:pPr eaLnBrk="1" hangingPunct="1">
              <a:defRPr/>
            </a:pPr>
            <a:r>
              <a:rPr lang="en-US" noProof="1" smtClean="0"/>
              <a:t>Stool</a:t>
            </a:r>
          </a:p>
          <a:p>
            <a:pPr eaLnBrk="1" hangingPunct="1">
              <a:defRPr/>
            </a:pPr>
            <a:r>
              <a:rPr lang="en-US" noProof="1" smtClean="0"/>
              <a:t>Foot rest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10" name="Picture 9" descr="MV Reception 014.jpg"/>
          <p:cNvPicPr/>
          <p:nvPr/>
        </p:nvPicPr>
        <p:blipFill>
          <a:blip r:embed="rId3" cstate="screen"/>
          <a:srcRect r="12449"/>
          <a:stretch>
            <a:fillRect/>
          </a:stretch>
        </p:blipFill>
        <p:spPr>
          <a:xfrm>
            <a:off x="3276600" y="1200150"/>
            <a:ext cx="2935410" cy="2511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MV Reception 015.jpg"/>
          <p:cNvPicPr/>
          <p:nvPr/>
        </p:nvPicPr>
        <p:blipFill>
          <a:blip r:embed="rId4" cstate="screen"/>
          <a:stretch>
            <a:fillRect/>
          </a:stretch>
        </p:blipFill>
        <p:spPr>
          <a:xfrm>
            <a:off x="6629400" y="1200150"/>
            <a:ext cx="2121408" cy="2828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Sit/Stand Workstations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47750"/>
            <a:ext cx="2971800" cy="28956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noProof="1" smtClean="0"/>
              <a:t>Portable system placed </a:t>
            </a:r>
            <a:r>
              <a:rPr lang="en-US" noProof="1" smtClean="0"/>
              <a:t>on </a:t>
            </a:r>
            <a:r>
              <a:rPr lang="en-US" noProof="1" smtClean="0"/>
              <a:t>desk</a:t>
            </a:r>
          </a:p>
          <a:p>
            <a:pPr lvl="1">
              <a:defRPr/>
            </a:pPr>
            <a:r>
              <a:rPr lang="en-US" noProof="1" smtClean="0"/>
              <a:t>Adjustable keyboard/mouse and monitors</a:t>
            </a:r>
          </a:p>
          <a:p>
            <a:pPr lvl="1">
              <a:defRPr/>
            </a:pPr>
            <a:r>
              <a:rPr lang="en-US" noProof="1" smtClean="0"/>
              <a:t>Use chair when seated</a:t>
            </a:r>
            <a:endParaRPr lang="en-US" noProof="1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5" name="Picture 4" descr="K:\Clients\WorkWell\Therapist Course 2012\Images\workfitAd.jpg"/>
          <p:cNvPicPr>
            <a:picLocks noChangeAspect="1"/>
          </p:cNvPicPr>
          <p:nvPr/>
        </p:nvPicPr>
        <p:blipFill>
          <a:blip r:embed="rId3" cstate="print"/>
          <a:srcRect t="37997" r="49173" b="-175"/>
          <a:stretch>
            <a:fillRect/>
          </a:stretch>
        </p:blipFill>
        <p:spPr bwMode="auto">
          <a:xfrm>
            <a:off x="6019800" y="1276350"/>
            <a:ext cx="2744078" cy="246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K:\Clients\WorkWell\Therapist Course 2012\Images\workfitAd.jpg"/>
          <p:cNvPicPr>
            <a:picLocks noChangeAspect="1"/>
          </p:cNvPicPr>
          <p:nvPr/>
        </p:nvPicPr>
        <p:blipFill>
          <a:blip r:embed="rId3" cstate="print"/>
          <a:srcRect l="51747" t="20245" b="15951"/>
          <a:stretch>
            <a:fillRect/>
          </a:stretch>
        </p:blipFill>
        <p:spPr bwMode="auto">
          <a:xfrm>
            <a:off x="3276600" y="1276350"/>
            <a:ext cx="2548452" cy="246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Sit/Stand Workstations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47750"/>
            <a:ext cx="2438400" cy="220980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Height adjustable sit/stand workstation</a:t>
            </a:r>
          </a:p>
          <a:p>
            <a:pPr eaLnBrk="1" hangingPunct="1">
              <a:defRPr/>
            </a:pPr>
            <a:endParaRPr lang="en-US" noProof="1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5" name="Picture 4" descr="K:\Clients\Medtronic\World Headquarters\Ergonomics Website Revision\Images\sit stand Mounds View\IMG_7498.JPG"/>
          <p:cNvPicPr>
            <a:picLocks noChangeAspect="1"/>
          </p:cNvPicPr>
          <p:nvPr/>
        </p:nvPicPr>
        <p:blipFill>
          <a:blip r:embed="rId3" cstate="print"/>
          <a:srcRect l="21567" r="12008"/>
          <a:stretch>
            <a:fillRect/>
          </a:stretch>
        </p:blipFill>
        <p:spPr bwMode="auto">
          <a:xfrm>
            <a:off x="3048001" y="1123950"/>
            <a:ext cx="2438400" cy="246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K:\Clients\Medtronic\World Headquarters\Ergonomics Website Revision\Images\sit stand Mounds View\IMG_7499.JPG"/>
          <p:cNvPicPr>
            <a:picLocks noChangeAspect="1"/>
          </p:cNvPicPr>
          <p:nvPr/>
        </p:nvPicPr>
        <p:blipFill>
          <a:blip r:embed="rId4" cstate="print"/>
          <a:srcRect l="18905" t="16611"/>
          <a:stretch>
            <a:fillRect/>
          </a:stretch>
        </p:blipFill>
        <p:spPr bwMode="auto">
          <a:xfrm>
            <a:off x="5943600" y="1123950"/>
            <a:ext cx="2301108" cy="246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619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Worksurface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9715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9" name="Picture 8" descr="W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600" y="971550"/>
            <a:ext cx="6395357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Foot </a:t>
            </a:r>
            <a:r>
              <a:rPr lang="en-US" dirty="0" smtClean="0"/>
              <a:t>S</a:t>
            </a:r>
            <a:r>
              <a:rPr lang="en-US" noProof="1" smtClean="0"/>
              <a:t>upport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66750"/>
            <a:ext cx="3124200" cy="379095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2800" noProof="1" smtClean="0"/>
              <a:t>In </a:t>
            </a:r>
            <a:r>
              <a:rPr lang="en-US" sz="2800" dirty="0" smtClean="0"/>
              <a:t>an </a:t>
            </a:r>
            <a:r>
              <a:rPr lang="en-US" sz="2800" noProof="1" smtClean="0"/>
              <a:t>ideal world </a:t>
            </a:r>
            <a:r>
              <a:rPr lang="en-US" sz="2800" dirty="0" smtClean="0"/>
              <a:t>the </a:t>
            </a:r>
            <a:r>
              <a:rPr lang="en-US" sz="2800" noProof="1" smtClean="0"/>
              <a:t>best foot support when seated in </a:t>
            </a:r>
            <a:r>
              <a:rPr lang="en-US" sz="2800" dirty="0" smtClean="0"/>
              <a:t>a </a:t>
            </a:r>
            <a:r>
              <a:rPr lang="en-US" sz="2800" noProof="1" smtClean="0"/>
              <a:t>chair is</a:t>
            </a:r>
            <a:r>
              <a:rPr lang="en-US" sz="2800" dirty="0" smtClean="0"/>
              <a:t> the</a:t>
            </a:r>
            <a:r>
              <a:rPr lang="en-US" sz="2800" noProof="1" smtClean="0"/>
              <a:t> floor</a:t>
            </a:r>
            <a:r>
              <a:rPr lang="en-US" sz="2800" dirty="0" smtClean="0"/>
              <a:t> . . </a:t>
            </a:r>
            <a:r>
              <a:rPr lang="en-US" sz="2800" dirty="0" smtClean="0"/>
              <a:t>.</a:t>
            </a:r>
          </a:p>
          <a:p>
            <a:pPr eaLnBrk="1" hangingPunct="1">
              <a:defRPr/>
            </a:pPr>
            <a:r>
              <a:rPr lang="en-US" sz="2800" dirty="0" smtClean="0"/>
              <a:t>However if needed use proper sized foot rest</a:t>
            </a:r>
            <a:endParaRPr lang="en-US" sz="2800" noProof="1" smtClean="0"/>
          </a:p>
        </p:txBody>
      </p:sp>
      <p:pic>
        <p:nvPicPr>
          <p:cNvPr id="161796" name="Picture 4" descr="WS 5-14 feet do not touch floor"/>
          <p:cNvPicPr>
            <a:picLocks noChangeAspect="1" noChangeArrowheads="1"/>
          </p:cNvPicPr>
          <p:nvPr/>
        </p:nvPicPr>
        <p:blipFill>
          <a:blip r:embed="rId2" cstate="print"/>
          <a:srcRect t="2525"/>
          <a:stretch>
            <a:fillRect/>
          </a:stretch>
        </p:blipFill>
        <p:spPr bwMode="auto">
          <a:xfrm>
            <a:off x="3149004" y="971550"/>
            <a:ext cx="2713648" cy="2941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1797" name="Picture 5" descr="WS 5-24 foot rest"/>
          <p:cNvPicPr>
            <a:picLocks noChangeAspect="1" noChangeArrowheads="1"/>
          </p:cNvPicPr>
          <p:nvPr/>
        </p:nvPicPr>
        <p:blipFill>
          <a:blip r:embed="rId3" cstate="print"/>
          <a:srcRect t="2525"/>
          <a:stretch>
            <a:fillRect/>
          </a:stretch>
        </p:blipFill>
        <p:spPr bwMode="auto">
          <a:xfrm>
            <a:off x="6143839" y="971550"/>
            <a:ext cx="2713649" cy="2941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64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Knee/foot clearance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19150"/>
            <a:ext cx="4267200" cy="41719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noProof="1" smtClean="0"/>
              <a:t>Move what is not needed to some other storage position or get rid of it</a:t>
            </a:r>
          </a:p>
          <a:p>
            <a:pPr eaLnBrk="1" hangingPunct="1">
              <a:defRPr/>
            </a:pPr>
            <a:r>
              <a:rPr lang="en-US" noProof="1" smtClean="0"/>
              <a:t>Survey work area and determine what is blocking access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209924" name="Picture 4" descr="WS 6-13 not enough clearance under desk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953000" y="742950"/>
            <a:ext cx="1731889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9925" name="Picture 5" descr="WS 6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63987" y="3409950"/>
            <a:ext cx="3552125" cy="1463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Foot Support/Clearance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9715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9" name="Picture 8" descr="F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895350"/>
            <a:ext cx="6428972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Sharp edges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895350"/>
            <a:ext cx="3733800" cy="3200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noProof="1" smtClean="0"/>
              <a:t>Proper </a:t>
            </a:r>
            <a:r>
              <a:rPr lang="en-US" sz="2800" noProof="1" smtClean="0"/>
              <a:t>work height in relation to worksurface </a:t>
            </a:r>
            <a:r>
              <a:rPr lang="en-US" sz="2800" noProof="1" smtClean="0"/>
              <a:t>edge</a:t>
            </a:r>
          </a:p>
          <a:p>
            <a:pPr lvl="1">
              <a:defRPr/>
            </a:pPr>
            <a:r>
              <a:rPr lang="en-US" sz="2400" noProof="1" smtClean="0"/>
              <a:t>Many times will eliminate the issue</a:t>
            </a:r>
            <a:r>
              <a:rPr lang="en-US" sz="2400" noProof="1" smtClean="0"/>
              <a:t> </a:t>
            </a:r>
            <a:endParaRPr lang="en-US" sz="2400" noProof="1" smtClean="0"/>
          </a:p>
          <a:p>
            <a:pPr eaLnBrk="1" hangingPunct="1">
              <a:defRPr/>
            </a:pPr>
            <a:r>
              <a:rPr lang="en-US" sz="2800" noProof="1" smtClean="0"/>
              <a:t>Pad sharp </a:t>
            </a:r>
            <a:r>
              <a:rPr lang="en-US" sz="2800" noProof="1" smtClean="0"/>
              <a:t>edge</a:t>
            </a:r>
          </a:p>
          <a:p>
            <a:pPr lvl="1">
              <a:defRPr/>
            </a:pPr>
            <a:r>
              <a:rPr lang="en-US" sz="2400" noProof="1" smtClean="0"/>
              <a:t>If cannot eliminate pad the edge</a:t>
            </a:r>
            <a:endParaRPr lang="en-US" sz="2400" noProof="1" smtClean="0"/>
          </a:p>
          <a:p>
            <a:pPr lvl="1">
              <a:defRPr/>
            </a:pPr>
            <a:endParaRPr lang="en-US" sz="2400" noProof="1" smtClean="0"/>
          </a:p>
          <a:p>
            <a:pPr lvl="1" eaLnBrk="1" hangingPunct="1">
              <a:buFontTx/>
              <a:buNone/>
              <a:defRPr/>
            </a:pPr>
            <a:endParaRPr lang="en-US" sz="2400" noProof="1" smtClean="0"/>
          </a:p>
        </p:txBody>
      </p:sp>
      <p:pic>
        <p:nvPicPr>
          <p:cNvPr id="211972" name="Picture 4" descr="desk edge sharp"/>
          <p:cNvPicPr>
            <a:picLocks noChangeAspect="1" noChangeArrowheads="1"/>
          </p:cNvPicPr>
          <p:nvPr/>
        </p:nvPicPr>
        <p:blipFill>
          <a:blip r:embed="rId2" cstate="print"/>
          <a:srcRect t="32143"/>
          <a:stretch>
            <a:fillRect/>
          </a:stretch>
        </p:blipFill>
        <p:spPr bwMode="auto">
          <a:xfrm>
            <a:off x="4867955" y="1017620"/>
            <a:ext cx="3124200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1973" name="Picture 5" descr="desk edge padded"/>
          <p:cNvPicPr>
            <a:picLocks noChangeAspect="1" noChangeArrowheads="1"/>
          </p:cNvPicPr>
          <p:nvPr/>
        </p:nvPicPr>
        <p:blipFill>
          <a:blip r:embed="rId3" cstate="print"/>
          <a:srcRect t="20891"/>
          <a:stretch>
            <a:fillRect/>
          </a:stretch>
        </p:blipFill>
        <p:spPr bwMode="auto">
          <a:xfrm>
            <a:off x="4859091" y="2694020"/>
            <a:ext cx="3182112" cy="1731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Work organization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95350"/>
            <a:ext cx="3657600" cy="32956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Includes organization and structure of </a:t>
            </a:r>
            <a:r>
              <a:rPr lang="en-US" noProof="1" smtClean="0"/>
              <a:t>tasks/activities </a:t>
            </a:r>
            <a:r>
              <a:rPr lang="en-US" noProof="1" smtClean="0"/>
              <a:t>performed throughout </a:t>
            </a:r>
            <a:r>
              <a:rPr lang="en-US" noProof="1" smtClean="0"/>
              <a:t>workday</a:t>
            </a:r>
          </a:p>
          <a:p>
            <a:pPr lvl="1">
              <a:lnSpc>
                <a:spcPct val="90000"/>
              </a:lnSpc>
              <a:defRPr/>
            </a:pPr>
            <a:r>
              <a:rPr lang="en-US" noProof="1" smtClean="0"/>
              <a:t>e.g. Do not store file boxes on the floor </a:t>
            </a:r>
            <a:endParaRPr lang="en-US" noProof="1" smtClean="0"/>
          </a:p>
        </p:txBody>
      </p:sp>
      <p:pic>
        <p:nvPicPr>
          <p:cNvPr id="214020" name="Picture 4" descr="file on floor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191000" y="1047750"/>
            <a:ext cx="4648200" cy="2897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68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Work organization solutions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71550"/>
            <a:ext cx="3810000" cy="34290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sz="3600" noProof="1" smtClean="0"/>
              <a:t>Space in most companies is premium</a:t>
            </a:r>
          </a:p>
          <a:p>
            <a:pPr lvl="1" eaLnBrk="1" hangingPunct="1">
              <a:defRPr/>
            </a:pPr>
            <a:r>
              <a:rPr lang="en-US" sz="3100" noProof="1" smtClean="0"/>
              <a:t>Store infrequently used items outside of immediate work environment</a:t>
            </a:r>
          </a:p>
          <a:p>
            <a:pPr eaLnBrk="1" hangingPunct="1">
              <a:defRPr/>
            </a:pPr>
            <a:r>
              <a:rPr lang="en-US" sz="3600" noProof="1" smtClean="0"/>
              <a:t>Pick </a:t>
            </a:r>
            <a:r>
              <a:rPr lang="en-US" sz="3600" noProof="1" smtClean="0"/>
              <a:t>up at end of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5" name="Picture 4" descr="1843137425_b72efdc93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0" y="1047750"/>
            <a:ext cx="4165600" cy="2774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5400" dirty="0" smtClean="0"/>
              <a:t>Discovery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00150"/>
            <a:ext cx="3429000" cy="2895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dirty="0" smtClean="0"/>
              <a:t>You already know a good deal about office ergonomics! </a:t>
            </a:r>
          </a:p>
          <a:p>
            <a:pPr eaLnBrk="1" hangingPunct="1">
              <a:defRPr/>
            </a:pPr>
            <a:r>
              <a:rPr lang="en-US" sz="2400" dirty="0" smtClean="0"/>
              <a:t>You really can’t tell a whole lot until you see </a:t>
            </a:r>
            <a:r>
              <a:rPr lang="en-US" sz="2400" dirty="0" smtClean="0"/>
              <a:t>the workspace </a:t>
            </a:r>
            <a:r>
              <a:rPr lang="en-US" sz="2400" dirty="0" smtClean="0"/>
              <a:t>in use!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 descr="KB cutout with no room for mouse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038600" y="1047750"/>
            <a:ext cx="48768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Floor surface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19150"/>
            <a:ext cx="3886200" cy="33528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en-US" sz="3600" noProof="1" smtClean="0"/>
              <a:t>Providing ease of rolling chair on floor surface</a:t>
            </a:r>
          </a:p>
          <a:p>
            <a:pPr eaLnBrk="1" hangingPunct="1">
              <a:defRPr/>
            </a:pPr>
            <a:r>
              <a:rPr lang="en-US" sz="3600" noProof="1" smtClean="0"/>
              <a:t>Nonskid surface to prevent slips and falls</a:t>
            </a:r>
          </a:p>
          <a:p>
            <a:pPr eaLnBrk="1" hangingPunct="1">
              <a:defRPr/>
            </a:pPr>
            <a:r>
              <a:rPr lang="en-US" sz="3600" noProof="1" smtClean="0"/>
              <a:t>Non glare surface to reduce overall glare in workstation</a:t>
            </a:r>
          </a:p>
        </p:txBody>
      </p:sp>
      <p:pic>
        <p:nvPicPr>
          <p:cNvPr id="228360" name="Picture 1032" descr="netfloor%20office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23504" y="2114550"/>
            <a:ext cx="1949021" cy="255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8362" name="Picture 1034" descr="B1920_2ft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343400" y="971550"/>
            <a:ext cx="2086187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70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Computer equipment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538626" name="Picture 2" descr="K:\Clients\Medtronic\World Headquarters\Ergonomics Website Revision\Images\Potential Medtronic EE pics\Raw\Bake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895350"/>
            <a:ext cx="4775199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0" name="Picture 10" descr="http://www.npkdesign.com/projects/HomeOffice/Dell/Dell_keyboard_1.jpg"/>
          <p:cNvPicPr>
            <a:picLocks noChangeAspect="1" noChangeArrowheads="1"/>
          </p:cNvPicPr>
          <p:nvPr/>
        </p:nvPicPr>
        <p:blipFill>
          <a:blip r:embed="rId2" cstate="print"/>
          <a:srcRect l="5056" t="11553" r="6536" b="9380"/>
          <a:stretch>
            <a:fillRect/>
          </a:stretch>
        </p:blipFill>
        <p:spPr bwMode="auto">
          <a:xfrm rot="19694452">
            <a:off x="5309232" y="191877"/>
            <a:ext cx="2866182" cy="2168946"/>
          </a:xfrm>
          <a:prstGeom prst="rect">
            <a:avLst/>
          </a:prstGeom>
          <a:noFill/>
          <a:ln>
            <a:noFill/>
          </a:ln>
        </p:spPr>
      </p:pic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Keyboard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endParaRPr lang="en-US" sz="3600" noProof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678656"/>
            <a:ext cx="4038600" cy="382905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noProof="1" smtClean="0"/>
              <a:t>Keyboard configurations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Straight-line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Curved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Articulated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noProof="1" smtClean="0"/>
              <a:t>Keyboard surface finish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noProof="1" smtClean="0"/>
              <a:t>Keyboard size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noProof="1" smtClean="0"/>
              <a:t>Keyboard activation pressure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noProof="1" smtClean="0"/>
              <a:t>Layout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noProof="1" smtClean="0"/>
              <a:t>Wireless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  <a:defRPr/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sz="2400" noProof="1" smtClean="0"/>
          </a:p>
        </p:txBody>
      </p:sp>
      <p:pic>
        <p:nvPicPr>
          <p:cNvPr id="122892" name="Picture 12" descr="http://i273.photobucket.com/albums/jj218/hightechto/7b62ab2d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81600" y="1885950"/>
            <a:ext cx="3017520" cy="173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94" name="Picture 14" descr="http://www.safecomputingtips.com/blog/wp-content/uploads/2007/03/gold-touch-ergonomic-keyboard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05400" y="3667125"/>
            <a:ext cx="3333750" cy="14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72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Keyboard </a:t>
            </a:r>
            <a:r>
              <a:rPr lang="en-US" dirty="0" smtClean="0"/>
              <a:t>Technique</a:t>
            </a:r>
            <a:endParaRPr lang="en-US" noProof="1" smtClean="0"/>
          </a:p>
        </p:txBody>
      </p:sp>
      <p:pic>
        <p:nvPicPr>
          <p:cNvPr id="224260" name="Picture 4" descr="WS 9-10a free float piano style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24400" y="1123950"/>
            <a:ext cx="3906372" cy="1639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4262" name="Picture 6" descr="WS 9-10c worksurface forearm support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24400" y="3028950"/>
            <a:ext cx="3906371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4263" name="Rectangle 7"/>
          <p:cNvSpPr>
            <a:spLocks noChangeArrowheads="1"/>
          </p:cNvSpPr>
          <p:nvPr/>
        </p:nvSpPr>
        <p:spPr bwMode="auto">
          <a:xfrm>
            <a:off x="1143000" y="3028950"/>
            <a:ext cx="3581400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25000"/>
              <a:defRPr/>
            </a:pPr>
            <a:r>
              <a:rPr lang="en-US" sz="3200" noProof="1">
                <a:latin typeface="Arial" pitchFamily="34" charset="0"/>
                <a:cs typeface="Arial" pitchFamily="34" charset="0"/>
              </a:rPr>
              <a:t>Use of worksurface for forearm support</a:t>
            </a:r>
          </a:p>
        </p:txBody>
      </p:sp>
      <p:sp>
        <p:nvSpPr>
          <p:cNvPr id="224265" name="Rectangle 9"/>
          <p:cNvSpPr>
            <a:spLocks noChangeArrowheads="1"/>
          </p:cNvSpPr>
          <p:nvPr/>
        </p:nvSpPr>
        <p:spPr bwMode="auto">
          <a:xfrm>
            <a:off x="1143000" y="1123950"/>
            <a:ext cx="3581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FF0000"/>
              </a:buClr>
              <a:buSzPct val="125000"/>
              <a:buFont typeface="Wingdings" pitchFamily="2" charset="2"/>
              <a:buNone/>
              <a:defRPr/>
            </a:pPr>
            <a:r>
              <a:rPr lang="en-US" sz="3200" noProof="1">
                <a:latin typeface="Arial" pitchFamily="34" charset="0"/>
                <a:cs typeface="Arial" pitchFamily="34" charset="0"/>
              </a:rPr>
              <a:t>Free float piano playing style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73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4000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Non-neutral Keyboard Positions</a:t>
            </a:r>
          </a:p>
        </p:txBody>
      </p:sp>
      <p:pic>
        <p:nvPicPr>
          <p:cNvPr id="226309" name="Picture 5" descr="WS 8-3a keyboard too high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4724400" y="1123950"/>
            <a:ext cx="3519577" cy="155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6310" name="Picture 6" descr="WS 8-3b keybaord too low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14403" y="1140619"/>
            <a:ext cx="3505197" cy="155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6311" name="Picture 7" descr="WS 8-4 keyboard wrong angle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4724400" y="2986418"/>
            <a:ext cx="3505200" cy="155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6312" name="Picture 8" descr="WS 8-5 keyboard wrong placement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990600" y="2952750"/>
            <a:ext cx="3475416" cy="155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74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7391400" cy="37719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Based on technique obtain correct height, reach and angle of keyboard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Adjust keyboard height and position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Adjust worksurface height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Keyboard tray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If cannot adjust keyboard height, position chair height to place hands in neutral posture in relation to keyboard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May</a:t>
            </a:r>
            <a:r>
              <a:rPr lang="en-US" noProof="1" smtClean="0"/>
              <a:t> require support for feet if no longer touch floor</a:t>
            </a:r>
          </a:p>
        </p:txBody>
      </p:sp>
      <p:sp>
        <p:nvSpPr>
          <p:cNvPr id="402435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Keyboard </a:t>
            </a:r>
            <a:r>
              <a:rPr lang="en-US" dirty="0" smtClean="0"/>
              <a:t>Solutions</a:t>
            </a:r>
            <a:endParaRPr lang="en-US" noProof="1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Wrist rests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42950"/>
            <a:ext cx="8229600" cy="33944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 smtClean="0"/>
              <a:t>To use or not to use . . .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200" dirty="0" smtClean="0"/>
              <a:t>	That is the question!</a:t>
            </a:r>
          </a:p>
        </p:txBody>
      </p:sp>
      <p:pic>
        <p:nvPicPr>
          <p:cNvPr id="227332" name="Picture 4" descr="WS 9-10b wrist rest support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657600" y="1962150"/>
            <a:ext cx="4775752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Poor Technique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47750"/>
            <a:ext cx="2971800" cy="25146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If technique needs improvement</a:t>
            </a:r>
          </a:p>
          <a:p>
            <a:pPr eaLnBrk="1" hangingPunct="1">
              <a:defRPr/>
            </a:pPr>
            <a:r>
              <a:rPr lang="en-US" noProof="1" smtClean="0"/>
              <a:t>Training programs that teach improved technique</a:t>
            </a:r>
          </a:p>
        </p:txBody>
      </p:sp>
      <p:pic>
        <p:nvPicPr>
          <p:cNvPr id="228356" name="Picture 4" descr="Mavis Beacon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81400" y="895350"/>
            <a:ext cx="1965346" cy="23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8357" name="Picture 5" descr="typing master"/>
          <p:cNvPicPr>
            <a:picLocks noChangeAspect="1" noChangeArrowheads="1"/>
          </p:cNvPicPr>
          <p:nvPr/>
        </p:nvPicPr>
        <p:blipFill>
          <a:blip r:embed="rId3" cstate="print"/>
          <a:srcRect r="4703" b="4545"/>
          <a:stretch>
            <a:fillRect/>
          </a:stretch>
        </p:blipFill>
        <p:spPr bwMode="auto">
          <a:xfrm>
            <a:off x="5638800" y="1657350"/>
            <a:ext cx="23622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8358" name="Picture 6" descr="accu type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81400" y="3333750"/>
            <a:ext cx="5000625" cy="148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Take break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95350"/>
            <a:ext cx="4191000" cy="35052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b="1" noProof="1" smtClean="0"/>
              <a:t>Add stretching to </a:t>
            </a:r>
            <a:r>
              <a:rPr lang="en-US" b="1" noProof="1" smtClean="0"/>
              <a:t>day</a:t>
            </a:r>
            <a:endParaRPr lang="en-US" b="1" noProof="1" smtClean="0"/>
          </a:p>
          <a:p>
            <a:pPr lvl="1" eaLnBrk="1" hangingPunct="1">
              <a:defRPr/>
            </a:pPr>
            <a:r>
              <a:rPr lang="en-US" noProof="1" smtClean="0"/>
              <a:t>A little post it note put on computer monitor</a:t>
            </a:r>
          </a:p>
          <a:p>
            <a:pPr lvl="1" eaLnBrk="1" hangingPunct="1">
              <a:defRPr/>
            </a:pPr>
            <a:r>
              <a:rPr lang="en-US" noProof="1" smtClean="0"/>
              <a:t>Software that reminds you to stretch</a:t>
            </a:r>
          </a:p>
          <a:p>
            <a:pPr lvl="1" eaLnBrk="1" hangingPunct="1">
              <a:defRPr/>
            </a:pPr>
            <a:r>
              <a:rPr lang="en-US" noProof="1" smtClean="0"/>
              <a:t>Old-fashioned as egg timer</a:t>
            </a:r>
          </a:p>
          <a:p>
            <a:pPr lvl="1" eaLnBrk="1" hangingPunct="1">
              <a:defRPr/>
            </a:pPr>
            <a:r>
              <a:rPr lang="en-US" noProof="1" smtClean="0"/>
              <a:t>Team up with someone else in office </a:t>
            </a:r>
          </a:p>
          <a:p>
            <a:pPr lvl="1" eaLnBrk="1" hangingPunct="1">
              <a:defRPr/>
            </a:pPr>
            <a:r>
              <a:rPr lang="en-US" noProof="1" smtClean="0"/>
              <a:t>Take advantage of natural breaks between activities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78</a:t>
            </a:fld>
            <a:endParaRPr lang="en-US" dirty="0"/>
          </a:p>
        </p:txBody>
      </p:sp>
      <p:pic>
        <p:nvPicPr>
          <p:cNvPr id="5" name="Picture 4" descr="post-it-note-with-a-p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819150"/>
            <a:ext cx="3642698" cy="363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1108275">
            <a:off x="5841277" y="2009457"/>
            <a:ext cx="1792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Bradley Hand ITC" pitchFamily="66" charset="0"/>
              </a:rPr>
              <a:t>Remember to Stretch!</a:t>
            </a:r>
            <a:endParaRPr lang="en-US" sz="2400" b="1" dirty="0">
              <a:latin typeface="Bradley Hand ITC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Keyboard</a:t>
            </a:r>
            <a:r>
              <a:rPr lang="en-US" noProof="1" smtClean="0">
                <a:solidFill>
                  <a:srgbClr val="E48404"/>
                </a:solidFill>
              </a:rPr>
              <a:t> </a:t>
            </a: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Trays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895350"/>
            <a:ext cx="3352800" cy="382905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en-US" noProof="1" smtClean="0"/>
              <a:t>Keyboard tray configurations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en-US" noProof="1" smtClean="0"/>
              <a:t>Keyboard tray size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en-US" noProof="1" smtClean="0"/>
              <a:t>Height adjustment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en-US" noProof="1" smtClean="0"/>
              <a:t>Angle adjustment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en-US" noProof="1" smtClean="0"/>
              <a:t>Knee clearance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dirty="0" smtClean="0"/>
          </a:p>
          <a:p>
            <a:pPr lvl="1" eaLnBrk="1" hangingPunct="1">
              <a:lnSpc>
                <a:spcPct val="90000"/>
              </a:lnSpc>
              <a:defRPr/>
            </a:pPr>
            <a:endParaRPr lang="en-US" dirty="0" smtClean="0"/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noProof="1" smtClean="0"/>
          </a:p>
        </p:txBody>
      </p:sp>
      <p:pic>
        <p:nvPicPr>
          <p:cNvPr id="242690" name="Picture 2" descr="http://www.ergoware.com/images/Bananaboard2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810000" y="971550"/>
            <a:ext cx="230521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692" name="Picture 4" descr="http://www.keynamics.com/images/keyboard-tray-ergofunction2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400800" y="1047750"/>
            <a:ext cx="2192055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694" name="Picture 6" descr="http://www.ergoware.com/images/sol3lg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419600" y="3028950"/>
            <a:ext cx="24384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79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Office Ergonomics Applications 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742950"/>
            <a:ext cx="7772400" cy="3086100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en-US" noProof="1" smtClean="0"/>
              <a:t>Typewriters to computers! </a:t>
            </a:r>
          </a:p>
        </p:txBody>
      </p:sp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838200" y="3790950"/>
            <a:ext cx="7848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Clr>
                <a:srgbClr val="FF0000"/>
              </a:buClr>
              <a:buSzPct val="125000"/>
              <a:defRPr/>
            </a:pPr>
            <a:r>
              <a:rPr lang="en-US" sz="2400" noProof="1">
                <a:latin typeface="Arial" pitchFamily="34" charset="0"/>
                <a:cs typeface="Arial" pitchFamily="34" charset="0"/>
              </a:rPr>
              <a:t>Where do we use computers?</a:t>
            </a:r>
          </a:p>
          <a:p>
            <a:pPr algn="ctr">
              <a:spcBef>
                <a:spcPts val="0"/>
              </a:spcBef>
              <a:buClr>
                <a:srgbClr val="FF0000"/>
              </a:buClr>
              <a:buSzPct val="125000"/>
              <a:buFont typeface="Wingdings" pitchFamily="2" charset="2"/>
              <a:buNone/>
              <a:defRPr/>
            </a:pPr>
            <a:r>
              <a:rPr lang="en-US" noProof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cs typeface="+mn-cs"/>
              </a:rPr>
              <a:t>EVERYWHERE!</a:t>
            </a:r>
          </a:p>
        </p:txBody>
      </p:sp>
      <p:sp>
        <p:nvSpPr>
          <p:cNvPr id="116743" name="AutoShape 7"/>
          <p:cNvSpPr>
            <a:spLocks noChangeArrowheads="1"/>
          </p:cNvSpPr>
          <p:nvPr/>
        </p:nvSpPr>
        <p:spPr bwMode="auto">
          <a:xfrm>
            <a:off x="3657600" y="2190750"/>
            <a:ext cx="1828800" cy="514350"/>
          </a:xfrm>
          <a:prstGeom prst="rightArrow">
            <a:avLst>
              <a:gd name="adj1" fmla="val 50000"/>
              <a:gd name="adj2" fmla="val 66667"/>
            </a:avLst>
          </a:prstGeom>
          <a:solidFill>
            <a:schemeClr val="bg2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32482" name="Picture 2" descr="K:\Clients\WorkWell\Therapist Course 2012\Images\woman-typing-007.jpg"/>
          <p:cNvPicPr>
            <a:picLocks noChangeAspect="1" noChangeArrowheads="1"/>
          </p:cNvPicPr>
          <p:nvPr/>
        </p:nvPicPr>
        <p:blipFill>
          <a:blip r:embed="rId2" cstate="print"/>
          <a:srcRect l="12857"/>
          <a:stretch>
            <a:fillRect/>
          </a:stretch>
        </p:blipFill>
        <p:spPr bwMode="auto">
          <a:xfrm>
            <a:off x="990601" y="1428750"/>
            <a:ext cx="3054531" cy="210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2483" name="Picture 3" descr="K:\Clients\Medtronic\World Headquarters\Ergonomics Website Revision\Images\Potential Medtronic EE pics\Raw\Berg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8429" y="1386218"/>
            <a:ext cx="3061640" cy="210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6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67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 build="p" autoUpdateAnimBg="0"/>
      <p:bldP spid="116740" grpId="0" build="p" autoUpdateAnimBg="0"/>
      <p:bldP spid="11674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95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Keyboard Tray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0477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80</a:t>
            </a:fld>
            <a:endParaRPr lang="en-US" dirty="0"/>
          </a:p>
        </p:txBody>
      </p:sp>
      <p:pic>
        <p:nvPicPr>
          <p:cNvPr id="9" name="Picture 8" descr="KB tra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971550"/>
            <a:ext cx="7107383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857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Keyboard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9715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81</a:t>
            </a:fld>
            <a:endParaRPr lang="en-US" dirty="0"/>
          </a:p>
        </p:txBody>
      </p:sp>
      <p:pic>
        <p:nvPicPr>
          <p:cNvPr id="9" name="Picture 8" descr="mou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971550"/>
            <a:ext cx="6553200" cy="3210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Pointing</a:t>
            </a:r>
            <a:r>
              <a:rPr lang="en-US" noProof="1" smtClean="0">
                <a:solidFill>
                  <a:srgbClr val="E48404"/>
                </a:solidFill>
              </a:rPr>
              <a:t> </a:t>
            </a: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device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b="0" noProof="1" smtClean="0"/>
              <a:t>No not that kind of mouse</a:t>
            </a:r>
            <a:r>
              <a:rPr lang="en-US" sz="2800" b="0" dirty="0" smtClean="0"/>
              <a:t>!</a:t>
            </a:r>
          </a:p>
          <a:p>
            <a:pPr eaLnBrk="1" hangingPunct="1">
              <a:defRPr/>
            </a:pPr>
            <a:r>
              <a:rPr lang="en-US" sz="2800" b="0" dirty="0" smtClean="0"/>
              <a:t>Use mouse as little as possible</a:t>
            </a:r>
          </a:p>
          <a:p>
            <a:pPr lvl="1" eaLnBrk="1" hangingPunct="1">
              <a:defRPr/>
            </a:pPr>
            <a:r>
              <a:rPr lang="en-US" sz="2400" dirty="0" smtClean="0"/>
              <a:t>Keyboard shortcuts</a:t>
            </a:r>
          </a:p>
        </p:txBody>
      </p:sp>
      <p:pic>
        <p:nvPicPr>
          <p:cNvPr id="232456" name="Picture 8" descr="mouse anim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19600" y="895350"/>
            <a:ext cx="38608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82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85725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Pointing device </a:t>
            </a:r>
            <a:r>
              <a:rPr lang="en-US" dirty="0" smtClean="0"/>
              <a:t>technique</a:t>
            </a:r>
            <a:endParaRPr lang="en-US" noProof="1" smtClean="0"/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685800"/>
            <a:ext cx="4038600" cy="4171950"/>
          </a:xfrm>
        </p:spPr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Neutral positions</a:t>
            </a:r>
          </a:p>
          <a:p>
            <a:pPr lvl="1" eaLnBrk="1" hangingPunct="1">
              <a:defRPr/>
            </a:pPr>
            <a:r>
              <a:rPr lang="en-US" noProof="1" smtClean="0"/>
              <a:t>Same plane as keyboard</a:t>
            </a:r>
          </a:p>
          <a:p>
            <a:pPr eaLnBrk="1" hangingPunct="1">
              <a:defRPr/>
            </a:pPr>
            <a:r>
              <a:rPr lang="en-US" noProof="1" smtClean="0"/>
              <a:t>Mousing style or technique</a:t>
            </a:r>
          </a:p>
          <a:p>
            <a:pPr lvl="1" eaLnBrk="1" hangingPunct="1">
              <a:defRPr/>
            </a:pPr>
            <a:r>
              <a:rPr lang="en-US" noProof="1" smtClean="0"/>
              <a:t>Free float piano playing style</a:t>
            </a:r>
          </a:p>
          <a:p>
            <a:pPr lvl="1" eaLnBrk="1" hangingPunct="1">
              <a:defRPr/>
            </a:pPr>
            <a:r>
              <a:rPr lang="en-US" noProof="1" smtClean="0"/>
              <a:t>Use of worksurface for forearm support</a:t>
            </a:r>
          </a:p>
        </p:txBody>
      </p:sp>
      <p:pic>
        <p:nvPicPr>
          <p:cNvPr id="234500" name="Picture 4" descr="WS 9-8 mouse use no break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953000" y="895350"/>
            <a:ext cx="3845859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83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/>
              <a:t>Pointing </a:t>
            </a:r>
            <a:r>
              <a:rPr lang="en-US" sz="3600" dirty="0" smtClean="0"/>
              <a:t>D</a:t>
            </a:r>
            <a:r>
              <a:rPr lang="en-US" sz="3600" noProof="1" smtClean="0"/>
              <a:t>evice </a:t>
            </a:r>
            <a:r>
              <a:rPr lang="en-US" sz="3600" dirty="0" smtClean="0"/>
              <a:t>Non-neutral Positions</a:t>
            </a:r>
            <a:endParaRPr lang="en-US" sz="3600" noProof="1" smtClean="0"/>
          </a:p>
        </p:txBody>
      </p:sp>
      <p:pic>
        <p:nvPicPr>
          <p:cNvPr id="403461" name="Picture 1029" descr="WS 9-3 mouse wrong height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371600" y="819150"/>
            <a:ext cx="3302849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3462" name="Picture 1030" descr="WS 9-4 mouse wrong angle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371600" y="2800350"/>
            <a:ext cx="32766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3463" name="Picture 1031" descr="WS 9-5 mouse wrong placement"/>
          <p:cNvPicPr>
            <a:picLocks noChangeAspect="1" noChangeArrowheads="1"/>
          </p:cNvPicPr>
          <p:nvPr/>
        </p:nvPicPr>
        <p:blipFill>
          <a:blip r:embed="rId4" cstate="print"/>
          <a:srcRect l="3944"/>
          <a:stretch>
            <a:fillRect/>
          </a:stretch>
        </p:blipFill>
        <p:spPr bwMode="auto">
          <a:xfrm>
            <a:off x="4876800" y="819150"/>
            <a:ext cx="3712108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3464" name="Picture 1032" descr="WS 9-7a poor mouse technique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76800" y="2800350"/>
            <a:ext cx="37338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84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42950"/>
            <a:ext cx="4876800" cy="3886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 </a:t>
            </a:r>
            <a:r>
              <a:rPr lang="en-US" dirty="0" smtClean="0"/>
              <a:t>most </a:t>
            </a:r>
            <a:r>
              <a:rPr lang="en-US" dirty="0" smtClean="0"/>
              <a:t>cases, mouse </a:t>
            </a:r>
            <a:r>
              <a:rPr lang="en-US" dirty="0" smtClean="0"/>
              <a:t>wrist rest </a:t>
            </a:r>
            <a:r>
              <a:rPr lang="en-US" dirty="0" smtClean="0"/>
              <a:t>is not recommended</a:t>
            </a:r>
          </a:p>
          <a:p>
            <a:pPr lvl="1"/>
            <a:r>
              <a:rPr lang="en-US" dirty="0" smtClean="0"/>
              <a:t>Wrist </a:t>
            </a:r>
            <a:r>
              <a:rPr lang="en-US" dirty="0" smtClean="0"/>
              <a:t>rest tends to “anchor” </a:t>
            </a:r>
            <a:r>
              <a:rPr lang="en-US" dirty="0" smtClean="0"/>
              <a:t>wrist</a:t>
            </a:r>
          </a:p>
          <a:p>
            <a:pPr lvl="1"/>
            <a:r>
              <a:rPr lang="en-US" dirty="0" smtClean="0"/>
              <a:t>Excessive side-to-side deviation </a:t>
            </a:r>
            <a:r>
              <a:rPr lang="en-US" dirty="0" smtClean="0"/>
              <a:t>of </a:t>
            </a:r>
            <a:r>
              <a:rPr lang="en-US" dirty="0" smtClean="0"/>
              <a:t>hand</a:t>
            </a:r>
            <a:endParaRPr lang="en-US" dirty="0" smtClean="0"/>
          </a:p>
          <a:p>
            <a:r>
              <a:rPr lang="en-US" dirty="0" smtClean="0"/>
              <a:t>Straight </a:t>
            </a:r>
            <a:r>
              <a:rPr lang="en-US" dirty="0" smtClean="0"/>
              <a:t>in </a:t>
            </a:r>
            <a:r>
              <a:rPr lang="en-US" dirty="0" smtClean="0"/>
              <a:t>access</a:t>
            </a:r>
          </a:p>
          <a:p>
            <a:pPr lvl="1"/>
            <a:r>
              <a:rPr lang="en-US" dirty="0" smtClean="0"/>
              <a:t>Allow forearm</a:t>
            </a:r>
            <a:r>
              <a:rPr lang="en-US" dirty="0" smtClean="0"/>
              <a:t>, wrist and hand moving as unit to manipulate </a:t>
            </a:r>
            <a:r>
              <a:rPr lang="en-US" dirty="0" smtClean="0"/>
              <a:t>mouse</a:t>
            </a:r>
          </a:p>
          <a:p>
            <a:pPr lvl="1"/>
            <a:r>
              <a:rPr lang="en-US" dirty="0" smtClean="0"/>
              <a:t>Think </a:t>
            </a:r>
            <a:r>
              <a:rPr lang="en-US" dirty="0" smtClean="0"/>
              <a:t>of </a:t>
            </a:r>
            <a:r>
              <a:rPr lang="en-US" dirty="0" smtClean="0"/>
              <a:t>mouse </a:t>
            </a:r>
            <a:r>
              <a:rPr lang="en-US" dirty="0" smtClean="0"/>
              <a:t>as </a:t>
            </a:r>
            <a:r>
              <a:rPr lang="en-US" dirty="0" smtClean="0"/>
              <a:t>extension </a:t>
            </a:r>
            <a:r>
              <a:rPr lang="en-US" dirty="0" smtClean="0"/>
              <a:t>of </a:t>
            </a:r>
            <a:r>
              <a:rPr lang="en-US" dirty="0" smtClean="0"/>
              <a:t>arm </a:t>
            </a:r>
            <a:r>
              <a:rPr lang="en-US" dirty="0" smtClean="0"/>
              <a:t>NOT just </a:t>
            </a:r>
            <a:r>
              <a:rPr lang="en-US" dirty="0" smtClean="0"/>
              <a:t>extension </a:t>
            </a:r>
            <a:r>
              <a:rPr lang="en-US" dirty="0" smtClean="0"/>
              <a:t>of </a:t>
            </a:r>
            <a:r>
              <a:rPr lang="en-US" dirty="0" smtClean="0"/>
              <a:t>wrist</a:t>
            </a:r>
            <a:endParaRPr lang="en-US" dirty="0"/>
          </a:p>
        </p:txBody>
      </p:sp>
      <p:sp>
        <p:nvSpPr>
          <p:cNvPr id="2375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Mouse Wrist Rests</a:t>
            </a:r>
            <a:endParaRPr lang="en-US" noProof="1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85</a:t>
            </a:fld>
            <a:endParaRPr lang="en-US" dirty="0"/>
          </a:p>
        </p:txBody>
      </p:sp>
      <p:pic>
        <p:nvPicPr>
          <p:cNvPr id="7" name="Picture 6" descr="K:\Clients\Medtronic\World Headquarters\Ergonomics Website Revision\Images\Potential Medtronic EE pics\Raw\Reese (1) cop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742950"/>
            <a:ext cx="2309266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K:\Clients\Medtronic\World Headquarters\Ergonomics Website Revision\Images\Potential Medtronic EE pics\Raw\Reese (2).jpg"/>
          <p:cNvPicPr>
            <a:picLocks noChangeAspect="1"/>
          </p:cNvPicPr>
          <p:nvPr/>
        </p:nvPicPr>
        <p:blipFill>
          <a:blip r:embed="rId3" cstate="print"/>
          <a:srcRect l="9696"/>
          <a:stretch>
            <a:fillRect/>
          </a:stretch>
        </p:blipFill>
        <p:spPr bwMode="auto">
          <a:xfrm>
            <a:off x="5638800" y="2876550"/>
            <a:ext cx="2288173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742950"/>
            <a:ext cx="4419600" cy="41719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Based </a:t>
            </a:r>
            <a:r>
              <a:rPr lang="en-US" dirty="0" smtClean="0"/>
              <a:t>on </a:t>
            </a:r>
            <a:r>
              <a:rPr lang="en-US" noProof="1" smtClean="0"/>
              <a:t>technique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Adjust worksurface height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Mouse tray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Cannot adjust mouse height and position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Position chair height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May require </a:t>
            </a:r>
            <a:r>
              <a:rPr lang="en-US" dirty="0" smtClean="0"/>
              <a:t>foot </a:t>
            </a:r>
            <a:r>
              <a:rPr lang="en-US" noProof="1" smtClean="0"/>
              <a:t>support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Keyboard shortcuts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Zoom with CTRL/SCROLL WHEEL</a:t>
            </a:r>
            <a:endParaRPr lang="en-US" dirty="0" smtClean="0"/>
          </a:p>
        </p:txBody>
      </p:sp>
      <p:sp>
        <p:nvSpPr>
          <p:cNvPr id="2375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Pointing </a:t>
            </a:r>
            <a:r>
              <a:rPr lang="en-US" dirty="0" smtClean="0"/>
              <a:t>D</a:t>
            </a:r>
            <a:r>
              <a:rPr lang="en-US" noProof="1" smtClean="0"/>
              <a:t>evice </a:t>
            </a:r>
            <a:r>
              <a:rPr lang="en-US" dirty="0" smtClean="0"/>
              <a:t>Solutions</a:t>
            </a:r>
            <a:endParaRPr lang="en-US" noProof="1" smtClean="0"/>
          </a:p>
        </p:txBody>
      </p:sp>
      <p:pic>
        <p:nvPicPr>
          <p:cNvPr id="404488" name="Picture 8" descr="cute drawing of a mouse"/>
          <p:cNvPicPr>
            <a:picLocks noChangeAspect="1" noChangeArrowheads="1"/>
          </p:cNvPicPr>
          <p:nvPr/>
        </p:nvPicPr>
        <p:blipFill>
          <a:blip r:embed="rId2" cstate="print"/>
          <a:srcRect t="16000" r="6667" b="17333"/>
          <a:stretch>
            <a:fillRect/>
          </a:stretch>
        </p:blipFill>
        <p:spPr bwMode="auto">
          <a:xfrm>
            <a:off x="5638800" y="971550"/>
            <a:ext cx="2667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1" descr="intellimouse_explorer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943600" y="3105150"/>
            <a:ext cx="2343150" cy="1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5"/>
          <p:cNvSpPr>
            <a:spLocks noChangeArrowheads="1"/>
          </p:cNvSpPr>
          <p:nvPr/>
        </p:nvSpPr>
        <p:spPr bwMode="auto">
          <a:xfrm>
            <a:off x="838200" y="685800"/>
            <a:ext cx="8077200" cy="100584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664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90600" y="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Choosing</a:t>
            </a:r>
            <a:r>
              <a:rPr lang="en-US" sz="4000" dirty="0" smtClean="0">
                <a:solidFill>
                  <a:srgbClr val="E48404"/>
                </a:solidFill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Correct</a:t>
            </a:r>
            <a:r>
              <a:rPr lang="en-US" sz="4000" dirty="0" smtClean="0">
                <a:solidFill>
                  <a:srgbClr val="E48404"/>
                </a:solidFill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Pointing</a:t>
            </a:r>
            <a:r>
              <a:rPr lang="en-US" sz="4000" dirty="0" smtClean="0">
                <a:solidFill>
                  <a:srgbClr val="E48404"/>
                </a:solidFill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Device</a:t>
            </a:r>
          </a:p>
        </p:txBody>
      </p:sp>
      <p:pic>
        <p:nvPicPr>
          <p:cNvPr id="128004" name="Picture 16" descr="joystick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29000" y="3562350"/>
            <a:ext cx="1341120" cy="1005840"/>
          </a:xfrm>
        </p:spPr>
      </p:pic>
      <p:pic>
        <p:nvPicPr>
          <p:cNvPr id="128005" name="Picture 18" descr="tablet colo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162800" y="3486150"/>
            <a:ext cx="1777386" cy="1005840"/>
          </a:xfrm>
        </p:spPr>
      </p:pic>
      <p:pic>
        <p:nvPicPr>
          <p:cNvPr id="128006" name="Picture 20" descr="touch pa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990600" y="3333750"/>
            <a:ext cx="2254637" cy="1005840"/>
          </a:xfrm>
        </p:spPr>
      </p:pic>
      <p:pic>
        <p:nvPicPr>
          <p:cNvPr id="128007" name="Picture 4" descr="marb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1885950"/>
            <a:ext cx="1156716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8" name="Picture 5" descr="mouse traditional"/>
          <p:cNvPicPr>
            <a:picLocks noChangeAspect="1" noChangeArrowheads="1"/>
          </p:cNvPicPr>
          <p:nvPr/>
        </p:nvPicPr>
        <p:blipFill>
          <a:blip r:embed="rId6" cstate="print"/>
          <a:srcRect l="16856" t="25000" b="4291"/>
          <a:stretch>
            <a:fillRect/>
          </a:stretch>
        </p:blipFill>
        <p:spPr bwMode="auto">
          <a:xfrm>
            <a:off x="1295400" y="685800"/>
            <a:ext cx="1558566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9" name="Picture 8" descr="touch pa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8800" y="1962150"/>
            <a:ext cx="2059427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0" name="Picture 11" descr="intellimouse_explor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1400" y="742950"/>
            <a:ext cx="1683709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1" name="Picture 13" descr="Kensington Trackbal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2200" y="742950"/>
            <a:ext cx="1900120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2" name="Picture 6" descr="key-mice-roller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3429000" y="2038350"/>
            <a:ext cx="1661640" cy="1005840"/>
          </a:xfr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8647113" y="4805362"/>
            <a:ext cx="366712" cy="1005840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87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pic>
        <p:nvPicPr>
          <p:cNvPr id="14" name="Picture 13" descr="K:\Clients\WorkWell\Therapist Course 2012\Images\vertical-mouse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57800" y="3409950"/>
            <a:ext cx="1806575" cy="149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9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666750"/>
            <a:ext cx="3276600" cy="3276600"/>
          </a:xfrm>
        </p:spPr>
        <p:txBody>
          <a:bodyPr>
            <a:noAutofit/>
          </a:bodyPr>
          <a:lstStyle/>
          <a:p>
            <a:pPr eaLnBrk="1" hangingPunct="1">
              <a:buFont typeface="Wingdings 3" pitchFamily="18" charset="2"/>
              <a:buChar char=""/>
              <a:defRPr/>
            </a:pPr>
            <a:r>
              <a:rPr lang="en-US" sz="3200" b="1" dirty="0" smtClean="0"/>
              <a:t>Mouse Setup</a:t>
            </a:r>
            <a:endParaRPr lang="en-US" sz="3200" b="1" dirty="0" smtClean="0"/>
          </a:p>
          <a:p>
            <a:pPr eaLnBrk="1" hangingPunct="1">
              <a:buClr>
                <a:srgbClr val="E48404"/>
              </a:buClr>
              <a:buFont typeface="Arial" pitchFamily="34" charset="0"/>
              <a:buChar char="•"/>
              <a:defRPr/>
            </a:pPr>
            <a:r>
              <a:rPr lang="en-US" sz="2400" dirty="0" smtClean="0"/>
              <a:t>Buttons</a:t>
            </a:r>
          </a:p>
          <a:p>
            <a:pPr eaLnBrk="1" hangingPunct="1">
              <a:buClr>
                <a:srgbClr val="E48404"/>
              </a:buClr>
              <a:buFont typeface="Arial" pitchFamily="34" charset="0"/>
              <a:buChar char="•"/>
              <a:defRPr/>
            </a:pPr>
            <a:r>
              <a:rPr lang="en-US" sz="2400" dirty="0" smtClean="0"/>
              <a:t>Pointers</a:t>
            </a:r>
          </a:p>
          <a:p>
            <a:pPr eaLnBrk="1" hangingPunct="1">
              <a:buClr>
                <a:srgbClr val="E48404"/>
              </a:buClr>
              <a:buFont typeface="Arial" pitchFamily="34" charset="0"/>
              <a:buChar char="•"/>
              <a:defRPr/>
            </a:pPr>
            <a:r>
              <a:rPr lang="en-US" sz="2400" dirty="0" smtClean="0"/>
              <a:t>Pointer Options</a:t>
            </a:r>
          </a:p>
          <a:p>
            <a:pPr eaLnBrk="1" hangingPunct="1">
              <a:buClr>
                <a:srgbClr val="E48404"/>
              </a:buClr>
              <a:buFont typeface="Arial" pitchFamily="34" charset="0"/>
              <a:buChar char="•"/>
              <a:defRPr/>
            </a:pPr>
            <a:r>
              <a:rPr lang="en-US" sz="2400" dirty="0" smtClean="0"/>
              <a:t>Wheel </a:t>
            </a:r>
          </a:p>
          <a:p>
            <a:pPr eaLnBrk="1" hangingPunct="1">
              <a:buClr>
                <a:srgbClr val="E48404"/>
              </a:buClr>
              <a:buFont typeface="Arial" pitchFamily="34" charset="0"/>
              <a:buChar char="•"/>
              <a:defRPr/>
            </a:pPr>
            <a:r>
              <a:rPr lang="en-US" sz="2400" dirty="0" smtClean="0"/>
              <a:t>Hardware</a:t>
            </a:r>
          </a:p>
          <a:p>
            <a:pPr eaLnBrk="1" hangingPunct="1">
              <a:defRPr/>
            </a:pPr>
            <a:endParaRPr lang="en-US" sz="105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777288" y="4805363"/>
            <a:ext cx="366712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88</a:t>
            </a:fld>
            <a:endParaRPr kumimoji="0" lang="en-US" dirty="0"/>
          </a:p>
        </p:txBody>
      </p:sp>
      <p:pic>
        <p:nvPicPr>
          <p:cNvPr id="129028" name="Picture 10" descr="http://www.microsoft.com/library/media/1033/windowsxp/images/using/setup/personalize/67385-pointer-options-tab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666750"/>
            <a:ext cx="4262438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95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Mouse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8953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89</a:t>
            </a:fld>
            <a:endParaRPr lang="en-US" dirty="0"/>
          </a:p>
        </p:txBody>
      </p:sp>
      <p:pic>
        <p:nvPicPr>
          <p:cNvPr id="9" name="Picture 8" descr="mouse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819150"/>
            <a:ext cx="6581775" cy="3474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Typical office components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819150"/>
            <a:ext cx="4043362" cy="36290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noProof="1" smtClean="0"/>
              <a:t>User population profile</a:t>
            </a:r>
          </a:p>
          <a:p>
            <a:pPr eaLnBrk="1" hangingPunct="1">
              <a:defRPr/>
            </a:pPr>
            <a:r>
              <a:rPr lang="en-US" sz="2400" noProof="1" smtClean="0"/>
              <a:t>User – Single/Multi</a:t>
            </a:r>
          </a:p>
          <a:p>
            <a:pPr eaLnBrk="1" hangingPunct="1">
              <a:defRPr/>
            </a:pPr>
            <a:r>
              <a:rPr lang="en-US" sz="2400" noProof="1" smtClean="0"/>
              <a:t>Tasks – Single /Multi</a:t>
            </a:r>
          </a:p>
          <a:p>
            <a:pPr eaLnBrk="1" hangingPunct="1">
              <a:defRPr/>
            </a:pPr>
            <a:r>
              <a:rPr lang="en-US" sz="2400" noProof="1" smtClean="0"/>
              <a:t>Floor space</a:t>
            </a:r>
          </a:p>
          <a:p>
            <a:pPr eaLnBrk="1" hangingPunct="1">
              <a:defRPr/>
            </a:pPr>
            <a:r>
              <a:rPr lang="en-US" sz="2400" noProof="1" smtClean="0"/>
              <a:t>Seating system</a:t>
            </a:r>
          </a:p>
          <a:p>
            <a:pPr eaLnBrk="1" hangingPunct="1">
              <a:defRPr/>
            </a:pPr>
            <a:r>
              <a:rPr lang="en-US" sz="2400" noProof="1" smtClean="0"/>
              <a:t>Worksurface</a:t>
            </a:r>
          </a:p>
          <a:p>
            <a:pPr eaLnBrk="1" hangingPunct="1">
              <a:defRPr/>
            </a:pPr>
            <a:r>
              <a:rPr lang="en-US" sz="2400" noProof="1" smtClean="0"/>
              <a:t>Floor surface</a:t>
            </a:r>
          </a:p>
          <a:p>
            <a:pPr eaLnBrk="1" hangingPunct="1">
              <a:defRPr/>
            </a:pPr>
            <a:r>
              <a:rPr lang="en-US" sz="2400" noProof="1" smtClean="0"/>
              <a:t>Computer  equipment</a:t>
            </a:r>
          </a:p>
          <a:p>
            <a:pPr eaLnBrk="1" hangingPunct="1">
              <a:defRPr/>
            </a:pPr>
            <a:endParaRPr lang="en-US" sz="2400" noProof="1" smtClean="0"/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4648200" y="840416"/>
            <a:ext cx="4343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65760" indent="-25603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Telephone</a:t>
            </a:r>
          </a:p>
          <a:p>
            <a:pPr marL="365760" indent="-25603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Office equipment </a:t>
            </a:r>
          </a:p>
          <a:p>
            <a:pPr marL="365760" indent="-25603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Storage </a:t>
            </a:r>
          </a:p>
          <a:p>
            <a:pPr marL="365760" indent="-25603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Conference tables/chairs</a:t>
            </a:r>
          </a:p>
          <a:p>
            <a:pPr marL="365760" indent="-25603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Light</a:t>
            </a:r>
          </a:p>
          <a:p>
            <a:pPr marL="365760" indent="-25603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Noise</a:t>
            </a:r>
          </a:p>
          <a:p>
            <a:pPr marL="365760" indent="-25603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Temperature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714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Computer </a:t>
            </a:r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742950"/>
            <a:ext cx="3429000" cy="3505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b="1" noProof="1" smtClean="0"/>
              <a:t>Where?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Computer underneath monitor</a:t>
            </a:r>
          </a:p>
          <a:p>
            <a:pPr lvl="1">
              <a:lnSpc>
                <a:spcPct val="90000"/>
              </a:lnSpc>
              <a:buSzPct val="125000"/>
              <a:defRPr/>
            </a:pPr>
            <a:r>
              <a:rPr lang="en-US" noProof="1" smtClean="0"/>
              <a:t>May or may not be appropriate </a:t>
            </a:r>
            <a:endParaRPr lang="en-US" noProof="1" smtClean="0"/>
          </a:p>
          <a:p>
            <a:pPr lvl="1">
              <a:lnSpc>
                <a:spcPct val="90000"/>
              </a:lnSpc>
              <a:buSzPct val="125000"/>
              <a:defRPr/>
            </a:pPr>
            <a:r>
              <a:rPr lang="en-US" noProof="1" smtClean="0"/>
              <a:t>Don’t </a:t>
            </a:r>
            <a:r>
              <a:rPr lang="en-US" noProof="1" smtClean="0"/>
              <a:t>block ventilation</a:t>
            </a:r>
          </a:p>
          <a:p>
            <a:pPr lvl="1">
              <a:lnSpc>
                <a:spcPct val="90000"/>
              </a:lnSpc>
              <a:buSzPct val="125000"/>
              <a:defRPr/>
            </a:pPr>
            <a:r>
              <a:rPr lang="en-US" noProof="1" smtClean="0"/>
              <a:t>On/off and disc drives access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noProof="1" smtClean="0"/>
          </a:p>
          <a:p>
            <a:pPr eaLnBrk="1" hangingPunct="1">
              <a:lnSpc>
                <a:spcPct val="90000"/>
              </a:lnSpc>
              <a:defRPr/>
            </a:pPr>
            <a:endParaRPr lang="en-US" noProof="1" smtClean="0"/>
          </a:p>
        </p:txBody>
      </p:sp>
      <p:pic>
        <p:nvPicPr>
          <p:cNvPr id="269317" name="Picture 5" descr="WS 10"/>
          <p:cNvPicPr>
            <a:picLocks noChangeAspect="1" noChangeArrowheads="1"/>
          </p:cNvPicPr>
          <p:nvPr/>
        </p:nvPicPr>
        <p:blipFill>
          <a:blip r:embed="rId2" cstate="print"/>
          <a:srcRect t="2927"/>
          <a:stretch>
            <a:fillRect/>
          </a:stretch>
        </p:blipFill>
        <p:spPr bwMode="auto">
          <a:xfrm>
            <a:off x="6685930" y="1885950"/>
            <a:ext cx="2074022" cy="2755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9318" name="Rectangle 6"/>
          <p:cNvSpPr>
            <a:spLocks noChangeArrowheads="1"/>
          </p:cNvSpPr>
          <p:nvPr/>
        </p:nvSpPr>
        <p:spPr bwMode="auto">
          <a:xfrm>
            <a:off x="838200" y="2686050"/>
            <a:ext cx="2514600" cy="410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621792" lvl="1" indent="-228600">
              <a:lnSpc>
                <a:spcPct val="90000"/>
              </a:lnSpc>
              <a:spcBef>
                <a:spcPts val="324"/>
              </a:spcBef>
              <a:buClr>
                <a:schemeClr val="accent1"/>
              </a:buClr>
              <a:buSzPct val="125000"/>
              <a:buFont typeface="Verdana"/>
              <a:buChar char="◦"/>
              <a:defRPr/>
            </a:pPr>
            <a:endParaRPr lang="en-US" sz="2300" noProof="1" smtClean="0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90</a:t>
            </a:fld>
            <a:endParaRPr lang="en-US" dirty="0"/>
          </a:p>
        </p:txBody>
      </p:sp>
      <p:pic>
        <p:nvPicPr>
          <p:cNvPr id="8" name="Picture 7" descr="K:\Clients\Medtronic\World Headquarters\Ergonomics Website Revision\Images\Potential Medtronic EE pics\Raw\Cornett 002.jpg"/>
          <p:cNvPicPr/>
          <p:nvPr/>
        </p:nvPicPr>
        <p:blipFill>
          <a:blip r:embed="rId3" cstate="print"/>
          <a:srcRect l="25747" b="15385"/>
          <a:stretch>
            <a:fillRect/>
          </a:stretch>
        </p:blipFill>
        <p:spPr bwMode="auto">
          <a:xfrm>
            <a:off x="3657600" y="1047750"/>
            <a:ext cx="2697018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85750"/>
            <a:ext cx="8153400" cy="85725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Relationships</a:t>
            </a:r>
            <a:endParaRPr lang="en-US" dirty="0" smtClean="0"/>
          </a:p>
        </p:txBody>
      </p:sp>
      <p:pic>
        <p:nvPicPr>
          <p:cNvPr id="422915" name="Picture 3" descr="stick to turn on CPU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86000" y="1123950"/>
            <a:ext cx="4389120" cy="3291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91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57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Computer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0477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92</a:t>
            </a:fld>
            <a:endParaRPr lang="en-US" dirty="0"/>
          </a:p>
        </p:txBody>
      </p:sp>
      <p:pic>
        <p:nvPicPr>
          <p:cNvPr id="9" name="Picture 8" descr="compu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1047750"/>
            <a:ext cx="6705600" cy="2709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571500"/>
            <a:ext cx="3962400" cy="40005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b="0" noProof="1" smtClean="0"/>
              <a:t>Everything need access to may be viewed through monitor</a:t>
            </a:r>
          </a:p>
          <a:p>
            <a:pPr eaLnBrk="1" hangingPunct="1">
              <a:defRPr/>
            </a:pPr>
            <a:r>
              <a:rPr lang="en-US" b="0" noProof="1" smtClean="0"/>
              <a:t>Watch people looking at their monitors</a:t>
            </a:r>
          </a:p>
          <a:p>
            <a:pPr lvl="1" eaLnBrk="1" hangingPunct="1">
              <a:defRPr/>
            </a:pPr>
            <a:r>
              <a:rPr lang="en-US" noProof="1" smtClean="0"/>
              <a:t>Almost like monitor is </a:t>
            </a:r>
            <a:r>
              <a:rPr lang="en-US" dirty="0" smtClean="0"/>
              <a:t>a </a:t>
            </a:r>
            <a:r>
              <a:rPr lang="en-US" noProof="1" smtClean="0"/>
              <a:t>vacuum cleaner</a:t>
            </a:r>
          </a:p>
          <a:p>
            <a:pPr lvl="1" eaLnBrk="1" hangingPunct="1">
              <a:defRPr/>
            </a:pPr>
            <a:r>
              <a:rPr lang="en-US" noProof="1" smtClean="0"/>
              <a:t>They turn it on</a:t>
            </a:r>
            <a:r>
              <a:rPr lang="en-US" dirty="0" smtClean="0"/>
              <a:t> . . </a:t>
            </a:r>
            <a:r>
              <a:rPr lang="en-US" noProof="1" smtClean="0"/>
              <a:t>.</a:t>
            </a:r>
            <a:r>
              <a:rPr lang="en-US" dirty="0" smtClean="0"/>
              <a:t> </a:t>
            </a:r>
            <a:r>
              <a:rPr lang="en-US" noProof="1" smtClean="0"/>
              <a:t>and it sucks their head right </a:t>
            </a:r>
            <a:r>
              <a:rPr lang="en-US" dirty="0" smtClean="0"/>
              <a:t> in!</a:t>
            </a:r>
          </a:p>
        </p:txBody>
      </p:sp>
      <p:pic>
        <p:nvPicPr>
          <p:cNvPr id="238599" name="Picture 7" descr="Web browsi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4876801" y="2876551"/>
            <a:ext cx="3291840" cy="1991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93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pic>
        <p:nvPicPr>
          <p:cNvPr id="542722" name="Picture 2" descr="K:\Clients\Medtronic\World Headquarters\Ergonomics Website Revision\Images\Potential Medtronic EE pics\Raw\Sun.JPG"/>
          <p:cNvPicPr>
            <a:picLocks noChangeAspect="1" noChangeArrowheads="1"/>
          </p:cNvPicPr>
          <p:nvPr/>
        </p:nvPicPr>
        <p:blipFill>
          <a:blip r:embed="rId3" cstate="print"/>
          <a:srcRect l="3125" t="7813" r="5000" b="20000"/>
          <a:stretch>
            <a:fillRect/>
          </a:stretch>
        </p:blipFill>
        <p:spPr bwMode="auto">
          <a:xfrm>
            <a:off x="4876800" y="742950"/>
            <a:ext cx="3291840" cy="193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Monitors</a:t>
            </a:r>
            <a:endParaRPr lang="en-US" sz="4000" noProof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46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800100"/>
            <a:ext cx="3810000" cy="30861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LCD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Factors</a:t>
            </a:r>
          </a:p>
          <a:p>
            <a:pPr lvl="1" eaLnBrk="1" hangingPunct="1">
              <a:defRPr/>
            </a:pPr>
            <a:r>
              <a:rPr lang="en-US" dirty="0" smtClean="0"/>
              <a:t>Physical size</a:t>
            </a:r>
          </a:p>
          <a:p>
            <a:pPr lvl="1" eaLnBrk="1" hangingPunct="1">
              <a:defRPr/>
            </a:pPr>
            <a:r>
              <a:rPr lang="en-US" dirty="0" smtClean="0"/>
              <a:t>Resolution</a:t>
            </a:r>
          </a:p>
          <a:p>
            <a:pPr lvl="1" eaLnBrk="1" hangingPunct="1">
              <a:defRPr/>
            </a:pPr>
            <a:r>
              <a:rPr lang="en-US" dirty="0" smtClean="0"/>
              <a:t>Display size</a:t>
            </a:r>
          </a:p>
          <a:p>
            <a:pPr lvl="1" eaLnBrk="1" hangingPunct="1">
              <a:defRPr/>
            </a:pPr>
            <a:r>
              <a:rPr lang="en-US" dirty="0" smtClean="0"/>
              <a:t>Colors</a:t>
            </a:r>
          </a:p>
          <a:p>
            <a:pPr lvl="1" eaLnBrk="1" hangingPunct="1">
              <a:defRPr/>
            </a:pPr>
            <a:r>
              <a:rPr lang="en-US" dirty="0" smtClean="0"/>
              <a:t>Brightness</a:t>
            </a:r>
          </a:p>
          <a:p>
            <a:pPr lvl="1" eaLnBrk="1" hangingPunct="1">
              <a:defRPr/>
            </a:pPr>
            <a:r>
              <a:rPr lang="en-US" dirty="0" smtClean="0"/>
              <a:t>Viewing angle</a:t>
            </a:r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135174" name="Picture 3" descr="dell_2001fp_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24400" y="971550"/>
            <a:ext cx="2743200" cy="3621024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94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Monitor</a:t>
            </a:r>
            <a:r>
              <a:rPr lang="en-US" dirty="0" smtClean="0"/>
              <a:t> </a:t>
            </a:r>
            <a:r>
              <a:rPr lang="en-US" noProof="1" smtClean="0"/>
              <a:t>Alignment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742950"/>
            <a:ext cx="3886200" cy="3888581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sz="2800" noProof="1" smtClean="0"/>
              <a:t>Directly </a:t>
            </a:r>
            <a:r>
              <a:rPr lang="en-US" sz="2800" noProof="1" smtClean="0"/>
              <a:t>face primary work task</a:t>
            </a:r>
          </a:p>
          <a:p>
            <a:pPr lvl="1">
              <a:defRPr/>
            </a:pPr>
            <a:r>
              <a:rPr lang="en-US" sz="2400" noProof="1" smtClean="0"/>
              <a:t>Primarily data creation or manipulation</a:t>
            </a:r>
          </a:p>
          <a:p>
            <a:pPr lvl="2">
              <a:defRPr/>
            </a:pPr>
            <a:r>
              <a:rPr lang="en-US" sz="2200" noProof="1" smtClean="0"/>
              <a:t>Monitor </a:t>
            </a:r>
            <a:r>
              <a:rPr lang="en-US" sz="2200" noProof="1" smtClean="0"/>
              <a:t>directly in front </a:t>
            </a:r>
            <a:endParaRPr lang="en-US" sz="2200" noProof="1" smtClean="0"/>
          </a:p>
          <a:p>
            <a:pPr lvl="1"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Primarily </a:t>
            </a:r>
            <a:r>
              <a:rPr lang="en-US" sz="2400" noProof="1" smtClean="0">
                <a:latin typeface="Arial" pitchFamily="34" charset="0"/>
                <a:cs typeface="Arial" pitchFamily="34" charset="0"/>
              </a:rPr>
              <a:t>data entry - main focus on </a:t>
            </a:r>
            <a:r>
              <a:rPr lang="en-US" sz="2400" noProof="1" smtClean="0">
                <a:latin typeface="Arial" pitchFamily="34" charset="0"/>
                <a:cs typeface="Arial" pitchFamily="34" charset="0"/>
              </a:rPr>
              <a:t>paper </a:t>
            </a:r>
            <a:r>
              <a:rPr lang="en-US" sz="2400" noProof="1" smtClean="0">
                <a:latin typeface="Arial" pitchFamily="34" charset="0"/>
                <a:cs typeface="Arial" pitchFamily="34" charset="0"/>
              </a:rPr>
              <a:t>documents</a:t>
            </a:r>
          </a:p>
          <a:p>
            <a:pPr lvl="2">
              <a:defRPr/>
            </a:pPr>
            <a:r>
              <a:rPr lang="en-US" sz="2200" noProof="1" smtClean="0">
                <a:latin typeface="Arial" pitchFamily="34" charset="0"/>
                <a:cs typeface="Arial" pitchFamily="34" charset="0"/>
              </a:rPr>
              <a:t>Monitor slightly off to side</a:t>
            </a:r>
          </a:p>
          <a:p>
            <a:pPr lvl="2">
              <a:defRPr/>
            </a:pPr>
            <a:r>
              <a:rPr lang="en-US" sz="2200" noProof="1" smtClean="0">
                <a:latin typeface="Arial" pitchFamily="34" charset="0"/>
                <a:cs typeface="Arial" pitchFamily="34" charset="0"/>
              </a:rPr>
              <a:t>Copy stand to place paper documents directly in front</a:t>
            </a:r>
          </a:p>
          <a:p>
            <a:pPr lvl="2">
              <a:defRPr/>
            </a:pPr>
            <a:endParaRPr lang="en-US" sz="2200" noProof="1" smtClean="0">
              <a:latin typeface="Arial" pitchFamily="34" charset="0"/>
              <a:cs typeface="Arial" pitchFamily="34" charset="0"/>
            </a:endParaRPr>
          </a:p>
          <a:p>
            <a:pPr lvl="1">
              <a:defRPr/>
            </a:pPr>
            <a:endParaRPr lang="en-US" sz="2400" noProof="1" smtClean="0">
              <a:latin typeface="Arial" pitchFamily="34" charset="0"/>
              <a:cs typeface="Arial" pitchFamily="34" charset="0"/>
            </a:endParaRPr>
          </a:p>
          <a:p>
            <a:pPr lvl="1" eaLnBrk="1" hangingPunct="1">
              <a:defRPr/>
            </a:pPr>
            <a:endParaRPr lang="en-US" sz="2400" noProof="1" smtClean="0"/>
          </a:p>
        </p:txBody>
      </p:sp>
      <p:pic>
        <p:nvPicPr>
          <p:cNvPr id="240644" name="Picture 4" descr="WS 10-10 monitor hard copy split overhead view"/>
          <p:cNvPicPr>
            <a:picLocks noChangeAspect="1" noChangeArrowheads="1"/>
          </p:cNvPicPr>
          <p:nvPr/>
        </p:nvPicPr>
        <p:blipFill>
          <a:blip r:embed="rId2" cstate="screen"/>
          <a:srcRect r="9159"/>
          <a:stretch>
            <a:fillRect/>
          </a:stretch>
        </p:blipFill>
        <p:spPr bwMode="auto">
          <a:xfrm>
            <a:off x="5105400" y="2952750"/>
            <a:ext cx="2590800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0645" name="Picture 5" descr="WS 10-10 monitor head alignment overhead view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05400" y="742950"/>
            <a:ext cx="2590799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6198" name="Line 6"/>
          <p:cNvSpPr>
            <a:spLocks noChangeShapeType="1"/>
          </p:cNvSpPr>
          <p:nvPr/>
        </p:nvSpPr>
        <p:spPr bwMode="auto">
          <a:xfrm flipH="1">
            <a:off x="6324600" y="971550"/>
            <a:ext cx="0" cy="165735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136199" name="Line 7"/>
          <p:cNvSpPr>
            <a:spLocks noChangeShapeType="1"/>
          </p:cNvSpPr>
          <p:nvPr/>
        </p:nvSpPr>
        <p:spPr bwMode="auto">
          <a:xfrm flipH="1">
            <a:off x="6019800" y="3181350"/>
            <a:ext cx="0" cy="160020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Glare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742950"/>
            <a:ext cx="3352800" cy="411480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2800" noProof="1" smtClean="0"/>
              <a:t>Unwanted light directed or reflected into eyes</a:t>
            </a:r>
          </a:p>
          <a:p>
            <a:pPr eaLnBrk="1" hangingPunct="1">
              <a:defRPr/>
            </a:pPr>
            <a:r>
              <a:rPr lang="en-US" sz="2800" noProof="1" smtClean="0"/>
              <a:t>Sources</a:t>
            </a:r>
          </a:p>
          <a:p>
            <a:pPr lvl="1" eaLnBrk="1" hangingPunct="1">
              <a:defRPr/>
            </a:pPr>
            <a:r>
              <a:rPr lang="en-US" sz="2400" noProof="1" smtClean="0"/>
              <a:t>Overhead lights</a:t>
            </a:r>
          </a:p>
          <a:p>
            <a:pPr lvl="1" eaLnBrk="1" hangingPunct="1">
              <a:defRPr/>
            </a:pPr>
            <a:r>
              <a:rPr lang="en-US" sz="2400" noProof="1" smtClean="0"/>
              <a:t>Task lights</a:t>
            </a:r>
          </a:p>
          <a:p>
            <a:pPr lvl="1" eaLnBrk="1" hangingPunct="1">
              <a:defRPr/>
            </a:pPr>
            <a:r>
              <a:rPr lang="en-US" sz="2400" noProof="1" smtClean="0"/>
              <a:t>Outside light</a:t>
            </a:r>
          </a:p>
          <a:p>
            <a:pPr lvl="1" eaLnBrk="1" hangingPunct="1">
              <a:defRPr/>
            </a:pPr>
            <a:r>
              <a:rPr lang="en-US" sz="2400" noProof="1" smtClean="0"/>
              <a:t>Any shiny surface</a:t>
            </a:r>
          </a:p>
          <a:p>
            <a:pPr lvl="1" eaLnBrk="1" hangingPunct="1">
              <a:defRPr/>
            </a:pPr>
            <a:r>
              <a:rPr lang="en-US" sz="2400" noProof="1" smtClean="0"/>
              <a:t>Any white/bright object</a:t>
            </a:r>
          </a:p>
        </p:txBody>
      </p:sp>
      <p:pic>
        <p:nvPicPr>
          <p:cNvPr id="243716" name="Picture 4" descr="Ws 10-4 monitor glare"/>
          <p:cNvPicPr>
            <a:picLocks noChangeAspect="1" noChangeArrowheads="1"/>
          </p:cNvPicPr>
          <p:nvPr/>
        </p:nvPicPr>
        <p:blipFill>
          <a:blip r:embed="rId2" cstate="print"/>
          <a:srcRect t="10883" r="15313"/>
          <a:stretch>
            <a:fillRect/>
          </a:stretch>
        </p:blipFill>
        <p:spPr bwMode="auto">
          <a:xfrm>
            <a:off x="4114800" y="895350"/>
            <a:ext cx="3907224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C</a:t>
            </a:r>
            <a:r>
              <a:rPr lang="en-US" noProof="1" smtClean="0"/>
              <a:t>ontrol </a:t>
            </a:r>
            <a:r>
              <a:rPr lang="en-US" dirty="0" smtClean="0"/>
              <a:t>Glare</a:t>
            </a:r>
            <a:endParaRPr lang="en-US" noProof="1" smtClean="0"/>
          </a:p>
        </p:txBody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895350"/>
            <a:ext cx="2514600" cy="388620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First step</a:t>
            </a:r>
          </a:p>
          <a:p>
            <a:pPr lvl="1" eaLnBrk="1" hangingPunct="1">
              <a:defRPr/>
            </a:pPr>
            <a:r>
              <a:rPr lang="en-US" noProof="1" smtClean="0"/>
              <a:t>Identify glare source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Control</a:t>
            </a:r>
            <a:endParaRPr lang="en-US" noProof="1" smtClean="0"/>
          </a:p>
          <a:p>
            <a:pPr lvl="1" eaLnBrk="1" hangingPunct="1">
              <a:defRPr/>
            </a:pPr>
            <a:r>
              <a:rPr lang="en-US" noProof="1" smtClean="0"/>
              <a:t>Control source</a:t>
            </a:r>
          </a:p>
          <a:p>
            <a:pPr lvl="1" eaLnBrk="1" hangingPunct="1">
              <a:defRPr/>
            </a:pPr>
            <a:r>
              <a:rPr lang="en-US" noProof="1" smtClean="0"/>
              <a:t>Control path</a:t>
            </a:r>
          </a:p>
        </p:txBody>
      </p:sp>
      <p:pic>
        <p:nvPicPr>
          <p:cNvPr id="404484" name="Picture 4" descr="WS 10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0" y="2876550"/>
            <a:ext cx="2933515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4485" name="Picture 5" descr="WS 15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72000" y="819150"/>
            <a:ext cx="2915483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Use glare screen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800100"/>
            <a:ext cx="4724400" cy="40576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Get what you pay for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Inexpensive glare screen is generally just wire mesh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Will cut glare at expense of character quality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 Good quality optical glass glare screen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Don’t have light source such as window directly behind monitor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Reposition monitor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Shade window</a:t>
            </a:r>
          </a:p>
        </p:txBody>
      </p:sp>
      <p:pic>
        <p:nvPicPr>
          <p:cNvPr id="249860" name="Picture 4" descr="Monitor window behind MED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5486400" y="2800350"/>
            <a:ext cx="2558720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9861" name="Picture 5" descr="WS 10-12 glare screen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486400" y="742950"/>
            <a:ext cx="2514600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98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895350"/>
            <a:ext cx="4267200" cy="2667000"/>
          </a:xfrm>
        </p:spPr>
        <p:txBody>
          <a:bodyPr>
            <a:normAutofit/>
          </a:bodyPr>
          <a:lstStyle/>
          <a:p>
            <a:pPr algn="l" eaLnBrk="1" hangingPunct="1">
              <a:spcBef>
                <a:spcPts val="800"/>
              </a:spcBef>
              <a:defRPr/>
            </a:pPr>
            <a:r>
              <a:rPr lang="en-US" noProof="1" smtClean="0"/>
              <a:t>Adjust monitor screen brightness and contrast </a:t>
            </a:r>
          </a:p>
        </p:txBody>
      </p:sp>
      <p:pic>
        <p:nvPicPr>
          <p:cNvPr id="169987" name="Picture 4" descr="Ws 10-5 adjust monitor controls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48200" y="1047750"/>
            <a:ext cx="4114800" cy="2841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99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10173</TotalTime>
  <Words>3110</Words>
  <Application>Microsoft Office PowerPoint</Application>
  <PresentationFormat>On-screen Show (16:9)</PresentationFormat>
  <Paragraphs>808</Paragraphs>
  <Slides>147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147</vt:i4>
      </vt:variant>
    </vt:vector>
  </HeadingPairs>
  <TitlesOfParts>
    <vt:vector size="150" baseType="lpstr">
      <vt:lpstr>Concourse</vt:lpstr>
      <vt:lpstr>Photo Editor Photo</vt:lpstr>
      <vt:lpstr>Document</vt:lpstr>
      <vt:lpstr>WorkWell and ErgoSystems Present:</vt:lpstr>
      <vt:lpstr>Welcome!</vt:lpstr>
      <vt:lpstr>Workshop Guidelines</vt:lpstr>
      <vt:lpstr>Course Logistics</vt:lpstr>
      <vt:lpstr>It’s all about relationships!</vt:lpstr>
      <vt:lpstr>Relationships</vt:lpstr>
      <vt:lpstr>Discovery</vt:lpstr>
      <vt:lpstr>Office Ergonomics Applications </vt:lpstr>
      <vt:lpstr>Typical office components</vt:lpstr>
      <vt:lpstr>User population profile</vt:lpstr>
      <vt:lpstr>User –Single/Multi</vt:lpstr>
      <vt:lpstr>Single user</vt:lpstr>
      <vt:lpstr>Multi user</vt:lpstr>
      <vt:lpstr>Tasks: Single-task or Multitask</vt:lpstr>
      <vt:lpstr>Single-task</vt:lpstr>
      <vt:lpstr>Multi-task</vt:lpstr>
      <vt:lpstr>Work Activity (percentage breakdown)</vt:lpstr>
      <vt:lpstr>Floor space </vt:lpstr>
      <vt:lpstr>We do not live in an ideal world</vt:lpstr>
      <vt:lpstr>Office Ergonomics  Workstation Evaluation Form</vt:lpstr>
      <vt:lpstr>Office Ergonomics  Workstation Evaluation Form</vt:lpstr>
      <vt:lpstr>Chair</vt:lpstr>
      <vt:lpstr>Types of seating systems</vt:lpstr>
      <vt:lpstr>Chair criteria</vt:lpstr>
      <vt:lpstr>Legs and Casters</vt:lpstr>
      <vt:lpstr>Seatpan Height</vt:lpstr>
      <vt:lpstr>Seatpan Tilt</vt:lpstr>
      <vt:lpstr>Seatpan Tension</vt:lpstr>
      <vt:lpstr>Seatpan Depth</vt:lpstr>
      <vt:lpstr>Seatpan Fit</vt:lpstr>
      <vt:lpstr>Relationships</vt:lpstr>
      <vt:lpstr>Back Support Height</vt:lpstr>
      <vt:lpstr>Back Support Angle</vt:lpstr>
      <vt:lpstr>Cushion</vt:lpstr>
      <vt:lpstr>Armrests Adjust</vt:lpstr>
      <vt:lpstr> </vt:lpstr>
      <vt:lpstr>Maintenance </vt:lpstr>
      <vt:lpstr>Adjustment levers/knobs/controls</vt:lpstr>
      <vt:lpstr>Ball Chairs?</vt:lpstr>
      <vt:lpstr>Art of Sitting</vt:lpstr>
      <vt:lpstr>The Art of Sitting</vt:lpstr>
      <vt:lpstr>The Art of Sitting</vt:lpstr>
      <vt:lpstr>Sitting styles</vt:lpstr>
      <vt:lpstr>Sitting styles</vt:lpstr>
      <vt:lpstr>Functional seated positions</vt:lpstr>
      <vt:lpstr>Adjustment anxiety</vt:lpstr>
      <vt:lpstr>Chair solutions</vt:lpstr>
      <vt:lpstr>Slide 48</vt:lpstr>
      <vt:lpstr>Chair</vt:lpstr>
      <vt:lpstr>MOVE!</vt:lpstr>
      <vt:lpstr>Worksurface</vt:lpstr>
      <vt:lpstr>Straight line (desk/table)</vt:lpstr>
      <vt:lpstr>L-shape (two worksurfaces)</vt:lpstr>
      <vt:lpstr>Corner/U-shaped</vt:lpstr>
      <vt:lpstr>Worksurface Fixed</vt:lpstr>
      <vt:lpstr>Worksurface Fixed/Adjustable</vt:lpstr>
      <vt:lpstr>Adjustable/adjustable</vt:lpstr>
      <vt:lpstr>Wrong Desk height</vt:lpstr>
      <vt:lpstr>Not enough layout space</vt:lpstr>
      <vt:lpstr>Sit/Stand Workstations</vt:lpstr>
      <vt:lpstr>Sit/Stand Workstations</vt:lpstr>
      <vt:lpstr>Sit/Stand Workstations</vt:lpstr>
      <vt:lpstr>Worksurface</vt:lpstr>
      <vt:lpstr>Foot Support</vt:lpstr>
      <vt:lpstr>Knee/foot clearance</vt:lpstr>
      <vt:lpstr>Foot Support/Clearance</vt:lpstr>
      <vt:lpstr>Sharp edges</vt:lpstr>
      <vt:lpstr>Work organization</vt:lpstr>
      <vt:lpstr>Work organization solutions</vt:lpstr>
      <vt:lpstr>Floor surface</vt:lpstr>
      <vt:lpstr>Computer equipment</vt:lpstr>
      <vt:lpstr>Keyboards</vt:lpstr>
      <vt:lpstr>Keyboard Technique</vt:lpstr>
      <vt:lpstr>Non-neutral Keyboard Positions</vt:lpstr>
      <vt:lpstr>Keyboard Solutions</vt:lpstr>
      <vt:lpstr>Wrist rests</vt:lpstr>
      <vt:lpstr>Poor Technique</vt:lpstr>
      <vt:lpstr>Take break</vt:lpstr>
      <vt:lpstr>Keyboard Trays</vt:lpstr>
      <vt:lpstr>Keyboard Tray</vt:lpstr>
      <vt:lpstr>Keyboard</vt:lpstr>
      <vt:lpstr>Pointing device</vt:lpstr>
      <vt:lpstr>Pointing device technique</vt:lpstr>
      <vt:lpstr>Pointing Device Non-neutral Positions</vt:lpstr>
      <vt:lpstr>Mouse Wrist Rests</vt:lpstr>
      <vt:lpstr>Pointing Device Solutions</vt:lpstr>
      <vt:lpstr>Choosing Correct Pointing Device</vt:lpstr>
      <vt:lpstr>Slide 88</vt:lpstr>
      <vt:lpstr>Mouse</vt:lpstr>
      <vt:lpstr>Computer </vt:lpstr>
      <vt:lpstr>Relationships</vt:lpstr>
      <vt:lpstr>Computer</vt:lpstr>
      <vt:lpstr>Monitor</vt:lpstr>
      <vt:lpstr>Monitors</vt:lpstr>
      <vt:lpstr>Monitor Alignment</vt:lpstr>
      <vt:lpstr>Glare</vt:lpstr>
      <vt:lpstr>Control Glare</vt:lpstr>
      <vt:lpstr>Use glare screen</vt:lpstr>
      <vt:lpstr>Adjust monitor screen brightness and contrast </vt:lpstr>
      <vt:lpstr>Monitor Resolution</vt:lpstr>
      <vt:lpstr>Monitor Height</vt:lpstr>
      <vt:lpstr>Monitor Height</vt:lpstr>
      <vt:lpstr>Monitor too high</vt:lpstr>
      <vt:lpstr>Monitor too low</vt:lpstr>
      <vt:lpstr>Monitor Distance</vt:lpstr>
      <vt:lpstr>Monitor too far away</vt:lpstr>
      <vt:lpstr>Monitor too close</vt:lpstr>
      <vt:lpstr>Dirty monitor screens</vt:lpstr>
      <vt:lpstr>Dual Monitors</vt:lpstr>
      <vt:lpstr>Dual Monitors</vt:lpstr>
      <vt:lpstr>Eye Examinations</vt:lpstr>
      <vt:lpstr>Presbyopia</vt:lpstr>
      <vt:lpstr>Monitor</vt:lpstr>
      <vt:lpstr>Document holder</vt:lpstr>
      <vt:lpstr>Document holders</vt:lpstr>
      <vt:lpstr>Document Holder</vt:lpstr>
      <vt:lpstr>Laptops</vt:lpstr>
      <vt:lpstr>Occasional Laptop User</vt:lpstr>
      <vt:lpstr>Full-time Laptop User</vt:lpstr>
      <vt:lpstr>Telephone</vt:lpstr>
      <vt:lpstr>Telephone Types</vt:lpstr>
      <vt:lpstr>Telephone Types</vt:lpstr>
      <vt:lpstr>Telephone</vt:lpstr>
      <vt:lpstr>Handwriting/Reading</vt:lpstr>
      <vt:lpstr>Solutions</vt:lpstr>
      <vt:lpstr>Office equipment</vt:lpstr>
      <vt:lpstr>Relationships</vt:lpstr>
      <vt:lpstr>Storage/Reach zone</vt:lpstr>
      <vt:lpstr>Storage</vt:lpstr>
      <vt:lpstr>Storage</vt:lpstr>
      <vt:lpstr>Storage</vt:lpstr>
      <vt:lpstr>Conference rooms</vt:lpstr>
      <vt:lpstr>Conference Rooms</vt:lpstr>
      <vt:lpstr>Lighting – General and Task</vt:lpstr>
      <vt:lpstr>Light solutions</vt:lpstr>
      <vt:lpstr>Illumination</vt:lpstr>
      <vt:lpstr>Noise</vt:lpstr>
      <vt:lpstr>Control Noise</vt:lpstr>
      <vt:lpstr>Temperature</vt:lpstr>
      <vt:lpstr>Temperature solutions</vt:lpstr>
      <vt:lpstr>Recommended Specifications</vt:lpstr>
      <vt:lpstr>Slide 142</vt:lpstr>
      <vt:lpstr>Office Ergonomics Assessment Guidelines</vt:lpstr>
      <vt:lpstr>Assessment Steps</vt:lpstr>
      <vt:lpstr>Ergonomics – A Potent Tool!</vt:lpstr>
      <vt:lpstr>THANKS!</vt:lpstr>
      <vt:lpstr>WorkWell and ErgoSystems Present:</vt:lpstr>
    </vt:vector>
  </TitlesOfParts>
  <Company>ErgoSystems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you want to accomplish?</dc:title>
  <dc:creator>Mark Anderson</dc:creator>
  <cp:lastModifiedBy>Mark Anderson</cp:lastModifiedBy>
  <cp:revision>872</cp:revision>
  <dcterms:created xsi:type="dcterms:W3CDTF">2001-03-15T00:53:30Z</dcterms:created>
  <dcterms:modified xsi:type="dcterms:W3CDTF">2012-02-05T23:23:09Z</dcterms:modified>
</cp:coreProperties>
</file>