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374"/>
  </p:notesMasterIdLst>
  <p:sldIdLst>
    <p:sldId id="1387" r:id="rId2"/>
    <p:sldId id="1887" r:id="rId3"/>
    <p:sldId id="1888" r:id="rId4"/>
    <p:sldId id="1889" r:id="rId5"/>
    <p:sldId id="1890" r:id="rId6"/>
    <p:sldId id="1891" r:id="rId7"/>
    <p:sldId id="1892" r:id="rId8"/>
    <p:sldId id="1893" r:id="rId9"/>
    <p:sldId id="1573" r:id="rId10"/>
    <p:sldId id="1901" r:id="rId11"/>
    <p:sldId id="1902" r:id="rId12"/>
    <p:sldId id="1824" r:id="rId13"/>
    <p:sldId id="1825" r:id="rId14"/>
    <p:sldId id="1826" r:id="rId15"/>
    <p:sldId id="1827" r:id="rId16"/>
    <p:sldId id="1393" r:id="rId17"/>
    <p:sldId id="1572" r:id="rId18"/>
    <p:sldId id="1597" r:id="rId19"/>
    <p:sldId id="1598" r:id="rId20"/>
    <p:sldId id="1599" r:id="rId21"/>
    <p:sldId id="1600" r:id="rId22"/>
    <p:sldId id="1601" r:id="rId23"/>
    <p:sldId id="1602" r:id="rId24"/>
    <p:sldId id="1603" r:id="rId25"/>
    <p:sldId id="1604" r:id="rId26"/>
    <p:sldId id="1605" r:id="rId27"/>
    <p:sldId id="1606" r:id="rId28"/>
    <p:sldId id="1607" r:id="rId29"/>
    <p:sldId id="1608" r:id="rId30"/>
    <p:sldId id="1609" r:id="rId31"/>
    <p:sldId id="1610" r:id="rId32"/>
    <p:sldId id="1409" r:id="rId33"/>
    <p:sldId id="1411" r:id="rId34"/>
    <p:sldId id="1412" r:id="rId35"/>
    <p:sldId id="1413" r:id="rId36"/>
    <p:sldId id="1414" r:id="rId37"/>
    <p:sldId id="1415" r:id="rId38"/>
    <p:sldId id="1416" r:id="rId39"/>
    <p:sldId id="1417" r:id="rId40"/>
    <p:sldId id="1418" r:id="rId41"/>
    <p:sldId id="1419" r:id="rId42"/>
    <p:sldId id="1420" r:id="rId43"/>
    <p:sldId id="1421" r:id="rId44"/>
    <p:sldId id="1422" r:id="rId45"/>
    <p:sldId id="1423" r:id="rId46"/>
    <p:sldId id="1428" r:id="rId47"/>
    <p:sldId id="1429" r:id="rId48"/>
    <p:sldId id="1430" r:id="rId49"/>
    <p:sldId id="1431" r:id="rId50"/>
    <p:sldId id="1432" r:id="rId51"/>
    <p:sldId id="1433" r:id="rId52"/>
    <p:sldId id="1434" r:id="rId53"/>
    <p:sldId id="1435" r:id="rId54"/>
    <p:sldId id="1436" r:id="rId55"/>
    <p:sldId id="1437" r:id="rId56"/>
    <p:sldId id="1438" r:id="rId57"/>
    <p:sldId id="1439" r:id="rId58"/>
    <p:sldId id="1440" r:id="rId59"/>
    <p:sldId id="1441" r:id="rId60"/>
    <p:sldId id="1442" r:id="rId61"/>
    <p:sldId id="1443" r:id="rId62"/>
    <p:sldId id="1444" r:id="rId63"/>
    <p:sldId id="1575" r:id="rId64"/>
    <p:sldId id="1633" r:id="rId65"/>
    <p:sldId id="1634" r:id="rId66"/>
    <p:sldId id="1635" r:id="rId67"/>
    <p:sldId id="1445" r:id="rId68"/>
    <p:sldId id="1446" r:id="rId69"/>
    <p:sldId id="1447" r:id="rId70"/>
    <p:sldId id="1448" r:id="rId71"/>
    <p:sldId id="1574" r:id="rId72"/>
    <p:sldId id="1449" r:id="rId73"/>
    <p:sldId id="1451" r:id="rId74"/>
    <p:sldId id="1452" r:id="rId75"/>
    <p:sldId id="1453" r:id="rId76"/>
    <p:sldId id="1636" r:id="rId77"/>
    <p:sldId id="1770" r:id="rId78"/>
    <p:sldId id="1637" r:id="rId79"/>
    <p:sldId id="1638" r:id="rId80"/>
    <p:sldId id="1783" r:id="rId81"/>
    <p:sldId id="1784" r:id="rId82"/>
    <p:sldId id="1785" r:id="rId83"/>
    <p:sldId id="1786" r:id="rId84"/>
    <p:sldId id="1787" r:id="rId85"/>
    <p:sldId id="1790" r:id="rId86"/>
    <p:sldId id="1788" r:id="rId87"/>
    <p:sldId id="1791" r:id="rId88"/>
    <p:sldId id="1789" r:id="rId89"/>
    <p:sldId id="1454" r:id="rId90"/>
    <p:sldId id="1455" r:id="rId91"/>
    <p:sldId id="1828" r:id="rId92"/>
    <p:sldId id="1829" r:id="rId93"/>
    <p:sldId id="1830" r:id="rId94"/>
    <p:sldId id="1831" r:id="rId95"/>
    <p:sldId id="1832" r:id="rId96"/>
    <p:sldId id="1833" r:id="rId97"/>
    <p:sldId id="1834" r:id="rId98"/>
    <p:sldId id="1835" r:id="rId99"/>
    <p:sldId id="1836" r:id="rId100"/>
    <p:sldId id="1837" r:id="rId101"/>
    <p:sldId id="1838" r:id="rId102"/>
    <p:sldId id="1839" r:id="rId103"/>
    <p:sldId id="1840" r:id="rId104"/>
    <p:sldId id="1841" r:id="rId105"/>
    <p:sldId id="1842" r:id="rId106"/>
    <p:sldId id="1843" r:id="rId107"/>
    <p:sldId id="1844" r:id="rId108"/>
    <p:sldId id="1845" r:id="rId109"/>
    <p:sldId id="1846" r:id="rId110"/>
    <p:sldId id="1847" r:id="rId111"/>
    <p:sldId id="1848" r:id="rId112"/>
    <p:sldId id="1849" r:id="rId113"/>
    <p:sldId id="1850" r:id="rId114"/>
    <p:sldId id="1851" r:id="rId115"/>
    <p:sldId id="1852" r:id="rId116"/>
    <p:sldId id="1853" r:id="rId117"/>
    <p:sldId id="1854" r:id="rId118"/>
    <p:sldId id="1864" r:id="rId119"/>
    <p:sldId id="1456" r:id="rId120"/>
    <p:sldId id="1457" r:id="rId121"/>
    <p:sldId id="1458" r:id="rId122"/>
    <p:sldId id="1459" r:id="rId123"/>
    <p:sldId id="1460" r:id="rId124"/>
    <p:sldId id="1461" r:id="rId125"/>
    <p:sldId id="1462" r:id="rId126"/>
    <p:sldId id="1465" r:id="rId127"/>
    <p:sldId id="1466" r:id="rId128"/>
    <p:sldId id="1865" r:id="rId129"/>
    <p:sldId id="1866" r:id="rId130"/>
    <p:sldId id="1867" r:id="rId131"/>
    <p:sldId id="1868" r:id="rId132"/>
    <p:sldId id="1869" r:id="rId133"/>
    <p:sldId id="1870" r:id="rId134"/>
    <p:sldId id="1871" r:id="rId135"/>
    <p:sldId id="1872" r:id="rId136"/>
    <p:sldId id="1639" r:id="rId137"/>
    <p:sldId id="1640" r:id="rId138"/>
    <p:sldId id="1641" r:id="rId139"/>
    <p:sldId id="1642" r:id="rId140"/>
    <p:sldId id="1643" r:id="rId141"/>
    <p:sldId id="1644" r:id="rId142"/>
    <p:sldId id="1645" r:id="rId143"/>
    <p:sldId id="1646" r:id="rId144"/>
    <p:sldId id="1873" r:id="rId145"/>
    <p:sldId id="1648" r:id="rId146"/>
    <p:sldId id="1649" r:id="rId147"/>
    <p:sldId id="1772" r:id="rId148"/>
    <p:sldId id="1792" r:id="rId149"/>
    <p:sldId id="1793" r:id="rId150"/>
    <p:sldId id="1467" r:id="rId151"/>
    <p:sldId id="1468" r:id="rId152"/>
    <p:sldId id="1794" r:id="rId153"/>
    <p:sldId id="1469" r:id="rId154"/>
    <p:sldId id="1470" r:id="rId155"/>
    <p:sldId id="1472" r:id="rId156"/>
    <p:sldId id="1473" r:id="rId157"/>
    <p:sldId id="1474" r:id="rId158"/>
    <p:sldId id="1477" r:id="rId159"/>
    <p:sldId id="1795" r:id="rId160"/>
    <p:sldId id="1484" r:id="rId161"/>
    <p:sldId id="1475" r:id="rId162"/>
    <p:sldId id="1476" r:id="rId163"/>
    <p:sldId id="1478" r:id="rId164"/>
    <p:sldId id="1479" r:id="rId165"/>
    <p:sldId id="1874" r:id="rId166"/>
    <p:sldId id="1480" r:id="rId167"/>
    <p:sldId id="1482" r:id="rId168"/>
    <p:sldId id="1694" r:id="rId169"/>
    <p:sldId id="1796" r:id="rId170"/>
    <p:sldId id="1797" r:id="rId171"/>
    <p:sldId id="1798" r:id="rId172"/>
    <p:sldId id="1799" r:id="rId173"/>
    <p:sldId id="1800" r:id="rId174"/>
    <p:sldId id="1810" r:id="rId175"/>
    <p:sldId id="1876" r:id="rId176"/>
    <p:sldId id="1485" r:id="rId177"/>
    <p:sldId id="1875" r:id="rId178"/>
    <p:sldId id="1877" r:id="rId179"/>
    <p:sldId id="1486" r:id="rId180"/>
    <p:sldId id="1487" r:id="rId181"/>
    <p:sldId id="1488" r:id="rId182"/>
    <p:sldId id="1586" r:id="rId183"/>
    <p:sldId id="1489" r:id="rId184"/>
    <p:sldId id="1490" r:id="rId185"/>
    <p:sldId id="1491" r:id="rId186"/>
    <p:sldId id="1806" r:id="rId187"/>
    <p:sldId id="1802" r:id="rId188"/>
    <p:sldId id="1803" r:id="rId189"/>
    <p:sldId id="1804" r:id="rId190"/>
    <p:sldId id="1805" r:id="rId191"/>
    <p:sldId id="1807" r:id="rId192"/>
    <p:sldId id="1811" r:id="rId193"/>
    <p:sldId id="1808" r:id="rId194"/>
    <p:sldId id="1809" r:id="rId195"/>
    <p:sldId id="1492" r:id="rId196"/>
    <p:sldId id="1493" r:id="rId197"/>
    <p:sldId id="1494" r:id="rId198"/>
    <p:sldId id="1495" r:id="rId199"/>
    <p:sldId id="1496" r:id="rId200"/>
    <p:sldId id="1650" r:id="rId201"/>
    <p:sldId id="1651" r:id="rId202"/>
    <p:sldId id="1652" r:id="rId203"/>
    <p:sldId id="1653" r:id="rId204"/>
    <p:sldId id="1654" r:id="rId205"/>
    <p:sldId id="1655" r:id="rId206"/>
    <p:sldId id="1656" r:id="rId207"/>
    <p:sldId id="1773" r:id="rId208"/>
    <p:sldId id="1657" r:id="rId209"/>
    <p:sldId id="1658" r:id="rId210"/>
    <p:sldId id="1659" r:id="rId211"/>
    <p:sldId id="1774" r:id="rId212"/>
    <p:sldId id="1660" r:id="rId213"/>
    <p:sldId id="1661" r:id="rId214"/>
    <p:sldId id="1662" r:id="rId215"/>
    <p:sldId id="1664" r:id="rId216"/>
    <p:sldId id="1665" r:id="rId217"/>
    <p:sldId id="1775" r:id="rId218"/>
    <p:sldId id="1666" r:id="rId219"/>
    <p:sldId id="1776" r:id="rId220"/>
    <p:sldId id="1667" r:id="rId221"/>
    <p:sldId id="1497" r:id="rId222"/>
    <p:sldId id="1501" r:id="rId223"/>
    <p:sldId id="1502" r:id="rId224"/>
    <p:sldId id="1503" r:id="rId225"/>
    <p:sldId id="1504" r:id="rId226"/>
    <p:sldId id="1509" r:id="rId227"/>
    <p:sldId id="1670" r:id="rId228"/>
    <p:sldId id="1676" r:id="rId229"/>
    <p:sldId id="1672" r:id="rId230"/>
    <p:sldId id="1674" r:id="rId231"/>
    <p:sldId id="1675" r:id="rId232"/>
    <p:sldId id="1505" r:id="rId233"/>
    <p:sldId id="1585" r:id="rId234"/>
    <p:sldId id="1506" r:id="rId235"/>
    <p:sldId id="1507" r:id="rId236"/>
    <p:sldId id="1508" r:id="rId237"/>
    <p:sldId id="1510" r:id="rId238"/>
    <p:sldId id="1511" r:id="rId239"/>
    <p:sldId id="1677" r:id="rId240"/>
    <p:sldId id="1678" r:id="rId241"/>
    <p:sldId id="1512" r:id="rId242"/>
    <p:sldId id="1500" r:id="rId243"/>
    <p:sldId id="1499" r:id="rId244"/>
    <p:sldId id="1513" r:id="rId245"/>
    <p:sldId id="1679" r:id="rId246"/>
    <p:sldId id="1680" r:id="rId247"/>
    <p:sldId id="1681" r:id="rId248"/>
    <p:sldId id="1682" r:id="rId249"/>
    <p:sldId id="1514" r:id="rId250"/>
    <p:sldId id="1684" r:id="rId251"/>
    <p:sldId id="1777" r:id="rId252"/>
    <p:sldId id="1687" r:id="rId253"/>
    <p:sldId id="1812" r:id="rId254"/>
    <p:sldId id="1813" r:id="rId255"/>
    <p:sldId id="1814" r:id="rId256"/>
    <p:sldId id="1815" r:id="rId257"/>
    <p:sldId id="1816" r:id="rId258"/>
    <p:sldId id="1817" r:id="rId259"/>
    <p:sldId id="1818" r:id="rId260"/>
    <p:sldId id="1515" r:id="rId261"/>
    <p:sldId id="1516" r:id="rId262"/>
    <p:sldId id="1517" r:id="rId263"/>
    <p:sldId id="1819" r:id="rId264"/>
    <p:sldId id="1820" r:id="rId265"/>
    <p:sldId id="1821" r:id="rId266"/>
    <p:sldId id="1518" r:id="rId267"/>
    <p:sldId id="1519" r:id="rId268"/>
    <p:sldId id="1520" r:id="rId269"/>
    <p:sldId id="1521" r:id="rId270"/>
    <p:sldId id="1778" r:id="rId271"/>
    <p:sldId id="1779" r:id="rId272"/>
    <p:sldId id="1780" r:id="rId273"/>
    <p:sldId id="1522" r:id="rId274"/>
    <p:sldId id="1523" r:id="rId275"/>
    <p:sldId id="1524" r:id="rId276"/>
    <p:sldId id="1822" r:id="rId277"/>
    <p:sldId id="1823" r:id="rId278"/>
    <p:sldId id="1525" r:id="rId279"/>
    <p:sldId id="1526" r:id="rId280"/>
    <p:sldId id="1527" r:id="rId281"/>
    <p:sldId id="1528" r:id="rId282"/>
    <p:sldId id="1529" r:id="rId283"/>
    <p:sldId id="1530" r:id="rId284"/>
    <p:sldId id="1531" r:id="rId285"/>
    <p:sldId id="1579" r:id="rId286"/>
    <p:sldId id="1878" r:id="rId287"/>
    <p:sldId id="1879" r:id="rId288"/>
    <p:sldId id="1880" r:id="rId289"/>
    <p:sldId id="1881" r:id="rId290"/>
    <p:sldId id="1882" r:id="rId291"/>
    <p:sldId id="1532" r:id="rId292"/>
    <p:sldId id="1580" r:id="rId293"/>
    <p:sldId id="1581" r:id="rId294"/>
    <p:sldId id="1533" r:id="rId295"/>
    <p:sldId id="1534" r:id="rId296"/>
    <p:sldId id="1535" r:id="rId297"/>
    <p:sldId id="1536" r:id="rId298"/>
    <p:sldId id="1537" r:id="rId299"/>
    <p:sldId id="1538" r:id="rId300"/>
    <p:sldId id="1539" r:id="rId301"/>
    <p:sldId id="1540" r:id="rId302"/>
    <p:sldId id="1595" r:id="rId303"/>
    <p:sldId id="1582" r:id="rId304"/>
    <p:sldId id="1695" r:id="rId305"/>
    <p:sldId id="1698" r:id="rId306"/>
    <p:sldId id="1699" r:id="rId307"/>
    <p:sldId id="1700" r:id="rId308"/>
    <p:sldId id="1701" r:id="rId309"/>
    <p:sldId id="1702" r:id="rId310"/>
    <p:sldId id="1703" r:id="rId311"/>
    <p:sldId id="1705" r:id="rId312"/>
    <p:sldId id="1707" r:id="rId313"/>
    <p:sldId id="1715" r:id="rId314"/>
    <p:sldId id="1723" r:id="rId315"/>
    <p:sldId id="1724" r:id="rId316"/>
    <p:sldId id="1725" r:id="rId317"/>
    <p:sldId id="1726" r:id="rId318"/>
    <p:sldId id="1727" r:id="rId319"/>
    <p:sldId id="1728" r:id="rId320"/>
    <p:sldId id="1729" r:id="rId321"/>
    <p:sldId id="1730" r:id="rId322"/>
    <p:sldId id="1731" r:id="rId323"/>
    <p:sldId id="1732" r:id="rId324"/>
    <p:sldId id="1733" r:id="rId325"/>
    <p:sldId id="1734" r:id="rId326"/>
    <p:sldId id="1735" r:id="rId327"/>
    <p:sldId id="1736" r:id="rId328"/>
    <p:sldId id="1737" r:id="rId329"/>
    <p:sldId id="1738" r:id="rId330"/>
    <p:sldId id="1739" r:id="rId331"/>
    <p:sldId id="1740" r:id="rId332"/>
    <p:sldId id="1741" r:id="rId333"/>
    <p:sldId id="1742" r:id="rId334"/>
    <p:sldId id="1743" r:id="rId335"/>
    <p:sldId id="1744" r:id="rId336"/>
    <p:sldId id="1745" r:id="rId337"/>
    <p:sldId id="1747" r:id="rId338"/>
    <p:sldId id="1748" r:id="rId339"/>
    <p:sldId id="1749" r:id="rId340"/>
    <p:sldId id="1750" r:id="rId341"/>
    <p:sldId id="1751" r:id="rId342"/>
    <p:sldId id="1752" r:id="rId343"/>
    <p:sldId id="1753" r:id="rId344"/>
    <p:sldId id="1754" r:id="rId345"/>
    <p:sldId id="1755" r:id="rId346"/>
    <p:sldId id="1756" r:id="rId347"/>
    <p:sldId id="1757" r:id="rId348"/>
    <p:sldId id="1758" r:id="rId349"/>
    <p:sldId id="1762" r:id="rId350"/>
    <p:sldId id="1763" r:id="rId351"/>
    <p:sldId id="1764" r:id="rId352"/>
    <p:sldId id="1781" r:id="rId353"/>
    <p:sldId id="1541" r:id="rId354"/>
    <p:sldId id="1894" r:id="rId355"/>
    <p:sldId id="1895" r:id="rId356"/>
    <p:sldId id="1896" r:id="rId357"/>
    <p:sldId id="1897" r:id="rId358"/>
    <p:sldId id="1898" r:id="rId359"/>
    <p:sldId id="1899" r:id="rId360"/>
    <p:sldId id="1900" r:id="rId361"/>
    <p:sldId id="1782" r:id="rId362"/>
    <p:sldId id="1903" r:id="rId363"/>
    <p:sldId id="1904" r:id="rId364"/>
    <p:sldId id="1883" r:id="rId365"/>
    <p:sldId id="1884" r:id="rId366"/>
    <p:sldId id="1885" r:id="rId367"/>
    <p:sldId id="1886" r:id="rId368"/>
    <p:sldId id="1768" r:id="rId369"/>
    <p:sldId id="1769" r:id="rId370"/>
    <p:sldId id="972" r:id="rId371"/>
    <p:sldId id="851" r:id="rId372"/>
    <p:sldId id="1767" r:id="rId373"/>
  </p:sldIdLst>
  <p:sldSz cx="9144000" cy="5143500" type="screen16x9"/>
  <p:notesSz cx="6858000" cy="9144000"/>
  <p:defaultTextStyle>
    <a:defPPr>
      <a:defRPr lang="en-US"/>
    </a:defPPr>
    <a:lvl1pPr algn="l" rtl="0" fontAlgn="base">
      <a:spcBef>
        <a:spcPct val="50000"/>
      </a:spcBef>
      <a:spcAft>
        <a:spcPct val="0"/>
      </a:spcAft>
      <a:defRPr sz="4000" kern="1200">
        <a:solidFill>
          <a:schemeClr val="tx1"/>
        </a:solidFill>
        <a:latin typeface="Arial Narrow" pitchFamily="34" charset="0"/>
        <a:ea typeface="+mn-ea"/>
        <a:cs typeface="+mn-cs"/>
      </a:defRPr>
    </a:lvl1pPr>
    <a:lvl2pPr marL="457200" algn="l" rtl="0" fontAlgn="base">
      <a:spcBef>
        <a:spcPct val="50000"/>
      </a:spcBef>
      <a:spcAft>
        <a:spcPct val="0"/>
      </a:spcAft>
      <a:defRPr sz="4000" kern="1200">
        <a:solidFill>
          <a:schemeClr val="tx1"/>
        </a:solidFill>
        <a:latin typeface="Arial Narrow" pitchFamily="34" charset="0"/>
        <a:ea typeface="+mn-ea"/>
        <a:cs typeface="+mn-cs"/>
      </a:defRPr>
    </a:lvl2pPr>
    <a:lvl3pPr marL="914400" algn="l" rtl="0" fontAlgn="base">
      <a:spcBef>
        <a:spcPct val="50000"/>
      </a:spcBef>
      <a:spcAft>
        <a:spcPct val="0"/>
      </a:spcAft>
      <a:defRPr sz="4000" kern="1200">
        <a:solidFill>
          <a:schemeClr val="tx1"/>
        </a:solidFill>
        <a:latin typeface="Arial Narrow" pitchFamily="34" charset="0"/>
        <a:ea typeface="+mn-ea"/>
        <a:cs typeface="+mn-cs"/>
      </a:defRPr>
    </a:lvl3pPr>
    <a:lvl4pPr marL="1371600" algn="l" rtl="0" fontAlgn="base">
      <a:spcBef>
        <a:spcPct val="50000"/>
      </a:spcBef>
      <a:spcAft>
        <a:spcPct val="0"/>
      </a:spcAft>
      <a:defRPr sz="4000" kern="1200">
        <a:solidFill>
          <a:schemeClr val="tx1"/>
        </a:solidFill>
        <a:latin typeface="Arial Narrow" pitchFamily="34" charset="0"/>
        <a:ea typeface="+mn-ea"/>
        <a:cs typeface="+mn-cs"/>
      </a:defRPr>
    </a:lvl4pPr>
    <a:lvl5pPr marL="1828800" algn="l" rtl="0" fontAlgn="base">
      <a:spcBef>
        <a:spcPct val="50000"/>
      </a:spcBef>
      <a:spcAft>
        <a:spcPct val="0"/>
      </a:spcAft>
      <a:defRPr sz="4000" kern="1200">
        <a:solidFill>
          <a:schemeClr val="tx1"/>
        </a:solidFill>
        <a:latin typeface="Arial Narrow" pitchFamily="34" charset="0"/>
        <a:ea typeface="+mn-ea"/>
        <a:cs typeface="+mn-cs"/>
      </a:defRPr>
    </a:lvl5pPr>
    <a:lvl6pPr marL="2286000" algn="l" defTabSz="914400" rtl="0" eaLnBrk="1" latinLnBrk="0" hangingPunct="1">
      <a:defRPr sz="4000" kern="1200">
        <a:solidFill>
          <a:schemeClr val="tx1"/>
        </a:solidFill>
        <a:latin typeface="Arial Narrow" pitchFamily="34" charset="0"/>
        <a:ea typeface="+mn-ea"/>
        <a:cs typeface="+mn-cs"/>
      </a:defRPr>
    </a:lvl6pPr>
    <a:lvl7pPr marL="2743200" algn="l" defTabSz="914400" rtl="0" eaLnBrk="1" latinLnBrk="0" hangingPunct="1">
      <a:defRPr sz="4000" kern="1200">
        <a:solidFill>
          <a:schemeClr val="tx1"/>
        </a:solidFill>
        <a:latin typeface="Arial Narrow" pitchFamily="34" charset="0"/>
        <a:ea typeface="+mn-ea"/>
        <a:cs typeface="+mn-cs"/>
      </a:defRPr>
    </a:lvl7pPr>
    <a:lvl8pPr marL="3200400" algn="l" defTabSz="914400" rtl="0" eaLnBrk="1" latinLnBrk="0" hangingPunct="1">
      <a:defRPr sz="4000" kern="1200">
        <a:solidFill>
          <a:schemeClr val="tx1"/>
        </a:solidFill>
        <a:latin typeface="Arial Narrow" pitchFamily="34" charset="0"/>
        <a:ea typeface="+mn-ea"/>
        <a:cs typeface="+mn-cs"/>
      </a:defRPr>
    </a:lvl8pPr>
    <a:lvl9pPr marL="3657600" algn="l" defTabSz="914400" rtl="0" eaLnBrk="1" latinLnBrk="0" hangingPunct="1">
      <a:defRPr sz="4000"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52A"/>
    <a:srgbClr val="00172E"/>
    <a:srgbClr val="FFFFFF"/>
    <a:srgbClr val="FF9900"/>
    <a:srgbClr val="001326"/>
    <a:srgbClr val="000F1E"/>
    <a:srgbClr val="FF5050"/>
    <a:srgbClr val="E000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19" autoAdjust="0"/>
    <p:restoredTop sz="86470" autoAdjust="0"/>
  </p:normalViewPr>
  <p:slideViewPr>
    <p:cSldViewPr>
      <p:cViewPr varScale="1">
        <p:scale>
          <a:sx n="109" d="100"/>
          <a:sy n="109" d="100"/>
        </p:scale>
        <p:origin x="109" y="103"/>
      </p:cViewPr>
      <p:guideLst>
        <p:guide orient="horz" pos="1620"/>
        <p:guide pos="2880"/>
      </p:guideLst>
    </p:cSldViewPr>
  </p:slideViewPr>
  <p:outlineViewPr>
    <p:cViewPr>
      <p:scale>
        <a:sx n="33" d="100"/>
        <a:sy n="33" d="100"/>
      </p:scale>
      <p:origin x="0" y="186726"/>
    </p:cViewPr>
    <p:sldLst>
      <p:sld r:id="rId1" collapse="1"/>
      <p:sld r:id="rId2" collapse="1"/>
      <p:sld r:id="rId3" collapse="1"/>
      <p:sld r:id="rId4" collapse="1"/>
      <p:sld r:id="rId5" collapse="1"/>
      <p:sld r:id="rId6" collapse="1"/>
      <p:sld r:id="rId7" collapse="1"/>
      <p:sld r:id="rId8" collapse="1"/>
    </p:sldLst>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345" Type="http://schemas.openxmlformats.org/officeDocument/2006/relationships/slide" Target="slides/slide344.xml"/><Relationship Id="rId366" Type="http://schemas.openxmlformats.org/officeDocument/2006/relationships/slide" Target="slides/slide365.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356" Type="http://schemas.openxmlformats.org/officeDocument/2006/relationships/slide" Target="slides/slide355.xml"/><Relationship Id="rId377" Type="http://schemas.openxmlformats.org/officeDocument/2006/relationships/theme" Target="theme/theme1.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367" Type="http://schemas.openxmlformats.org/officeDocument/2006/relationships/slide" Target="slides/slide366.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slide" Target="slides/slide356.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378" Type="http://schemas.openxmlformats.org/officeDocument/2006/relationships/tableStyles" Target="tableStyles.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slide" Target="slides/slide367.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slide" Target="slides/slide368.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notesMaster" Target="notesMasters/notesMaster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presProps" Target="presProps.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viewProps" Target="viewProps.xml"/></Relationships>
</file>

<file path=ppt/_rels/viewProps.xml.rels><?xml version="1.0" encoding="UTF-8" standalone="yes"?>
<Relationships xmlns="http://schemas.openxmlformats.org/package/2006/relationships"><Relationship Id="rId8" Type="http://schemas.openxmlformats.org/officeDocument/2006/relationships/slide" Target="slides/slide275.xml"/><Relationship Id="rId3" Type="http://schemas.openxmlformats.org/officeDocument/2006/relationships/slide" Target="slides/slide20.xml"/><Relationship Id="rId7" Type="http://schemas.openxmlformats.org/officeDocument/2006/relationships/slide" Target="slides/slide234.xml"/><Relationship Id="rId2" Type="http://schemas.openxmlformats.org/officeDocument/2006/relationships/slide" Target="slides/slide19.xml"/><Relationship Id="rId1" Type="http://schemas.openxmlformats.org/officeDocument/2006/relationships/slide" Target="slides/slide18.xml"/><Relationship Id="rId6" Type="http://schemas.openxmlformats.org/officeDocument/2006/relationships/slide" Target="slides/slide183.xml"/><Relationship Id="rId5" Type="http://schemas.openxmlformats.org/officeDocument/2006/relationships/slide" Target="slides/slide182.xml"/><Relationship Id="rId4" Type="http://schemas.openxmlformats.org/officeDocument/2006/relationships/slide" Target="slides/slide16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image" Target="../media/image68.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image" Target="../media/image8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smtClean="0"/>
            </a:lvl1pPr>
          </a:lstStyle>
          <a:p>
            <a:pPr>
              <a:defRPr/>
            </a:pPr>
            <a:endParaRPr lang="en-US" dirty="0"/>
          </a:p>
        </p:txBody>
      </p:sp>
      <p:sp>
        <p:nvSpPr>
          <p:cNvPr id="791555"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smtClean="0"/>
            </a:lvl1pPr>
          </a:lstStyle>
          <a:p>
            <a:pPr>
              <a:defRPr/>
            </a:pPr>
            <a:endParaRPr lang="en-US" dirty="0"/>
          </a:p>
        </p:txBody>
      </p:sp>
      <p:sp>
        <p:nvSpPr>
          <p:cNvPr id="246788" name="Rectangle 1028"/>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791557"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91558"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smtClean="0"/>
            </a:lvl1pPr>
          </a:lstStyle>
          <a:p>
            <a:pPr>
              <a:defRPr/>
            </a:pPr>
            <a:endParaRPr lang="en-US" dirty="0"/>
          </a:p>
        </p:txBody>
      </p:sp>
      <p:sp>
        <p:nvSpPr>
          <p:cNvPr id="791559"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smtClean="0"/>
            </a:lvl1pPr>
          </a:lstStyle>
          <a:p>
            <a:pPr>
              <a:defRPr/>
            </a:pPr>
            <a:fld id="{240C716D-707B-4C3E-9D68-7E20F1C69016}" type="slidenum">
              <a:rPr lang="en-US"/>
              <a:pPr>
                <a:defRPr/>
              </a:pPr>
              <a:t>‹#›</a:t>
            </a:fld>
            <a:endParaRPr lang="en-US" dirty="0"/>
          </a:p>
        </p:txBody>
      </p:sp>
    </p:spTree>
    <p:extLst>
      <p:ext uri="{BB962C8B-B14F-4D97-AF65-F5344CB8AC3E}">
        <p14:creationId xmlns:p14="http://schemas.microsoft.com/office/powerpoint/2010/main" val="36711709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p:txBody>
          <a:bodyPr/>
          <a:lstStyle/>
          <a:p>
            <a:pPr>
              <a:defRPr/>
            </a:pPr>
            <a:fld id="{8382A7C9-DEDD-4FD6-B71C-7984DE36FA4B}" type="slidenum">
              <a:rPr lang="en-US" smtClean="0"/>
              <a:pPr>
                <a:defRPr/>
              </a:pPr>
              <a:t>242</a:t>
            </a:fld>
            <a:endParaRPr lang="en-US" dirty="0"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3795514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p:txBody>
          <a:bodyPr/>
          <a:lstStyle/>
          <a:p>
            <a:pPr>
              <a:defRPr/>
            </a:pPr>
            <a:fld id="{0B2E59AB-DA89-4007-89AB-7AD9309601BB}" type="slidenum">
              <a:rPr lang="en-US" smtClean="0"/>
              <a:pPr>
                <a:defRPr/>
              </a:pPr>
              <a:t>243</a:t>
            </a:fld>
            <a:endParaRPr lang="en-US" dirty="0" smtClean="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2613983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w="9525"/>
        </p:spPr>
        <p:txBody>
          <a:bodyPr/>
          <a:lstStyle/>
          <a:p>
            <a:endParaRPr lang="en-US" smtClean="0"/>
          </a:p>
        </p:txBody>
      </p:sp>
      <p:sp>
        <p:nvSpPr>
          <p:cNvPr id="112644" name="Slide Number Placeholder 3"/>
          <p:cNvSpPr>
            <a:spLocks noGrp="1"/>
          </p:cNvSpPr>
          <p:nvPr>
            <p:ph type="sldNum" sz="quarter" idx="5"/>
          </p:nvPr>
        </p:nvSpPr>
        <p:spPr>
          <a:noFill/>
        </p:spPr>
        <p:txBody>
          <a:bodyPr/>
          <a:lstStyle/>
          <a:p>
            <a:fld id="{18E7B9C3-CD85-41E4-B63F-C214FC735079}" type="slidenum">
              <a:rPr lang="en-US" smtClean="0"/>
              <a:pPr/>
              <a:t>348</a:t>
            </a:fld>
            <a:endParaRPr lang="en-US" smtClean="0"/>
          </a:p>
        </p:txBody>
      </p:sp>
    </p:spTree>
    <p:extLst>
      <p:ext uri="{BB962C8B-B14F-4D97-AF65-F5344CB8AC3E}">
        <p14:creationId xmlns:p14="http://schemas.microsoft.com/office/powerpoint/2010/main" val="3778159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w="9525"/>
        </p:spPr>
        <p:txBody>
          <a:bodyPr/>
          <a:lstStyle/>
          <a:p>
            <a:endParaRPr lang="en-US" smtClean="0"/>
          </a:p>
        </p:txBody>
      </p:sp>
      <p:sp>
        <p:nvSpPr>
          <p:cNvPr id="104452" name="Slide Number Placeholder 3"/>
          <p:cNvSpPr>
            <a:spLocks noGrp="1"/>
          </p:cNvSpPr>
          <p:nvPr>
            <p:ph type="sldNum" sz="quarter" idx="5"/>
          </p:nvPr>
        </p:nvSpPr>
        <p:spPr>
          <a:noFill/>
        </p:spPr>
        <p:txBody>
          <a:bodyPr/>
          <a:lstStyle/>
          <a:p>
            <a:fld id="{B39BAE9A-749F-4DAE-BB13-027D606DF6D5}" type="slidenum">
              <a:rPr lang="en-US" smtClean="0"/>
              <a:pPr/>
              <a:t>349</a:t>
            </a:fld>
            <a:endParaRPr lang="en-US" smtClean="0"/>
          </a:p>
        </p:txBody>
      </p:sp>
    </p:spTree>
    <p:extLst>
      <p:ext uri="{BB962C8B-B14F-4D97-AF65-F5344CB8AC3E}">
        <p14:creationId xmlns:p14="http://schemas.microsoft.com/office/powerpoint/2010/main" val="361797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w="9525"/>
        </p:spPr>
        <p:txBody>
          <a:bodyPr/>
          <a:lstStyle/>
          <a:p>
            <a:endParaRPr lang="en-US" smtClean="0"/>
          </a:p>
        </p:txBody>
      </p:sp>
      <p:sp>
        <p:nvSpPr>
          <p:cNvPr id="109572" name="Slide Number Placeholder 3"/>
          <p:cNvSpPr>
            <a:spLocks noGrp="1"/>
          </p:cNvSpPr>
          <p:nvPr>
            <p:ph type="sldNum" sz="quarter" idx="5"/>
          </p:nvPr>
        </p:nvSpPr>
        <p:spPr>
          <a:noFill/>
        </p:spPr>
        <p:txBody>
          <a:bodyPr/>
          <a:lstStyle/>
          <a:p>
            <a:fld id="{6E07DA0A-15AE-4C4C-B66B-F851483D35EB}" type="slidenum">
              <a:rPr lang="en-US" smtClean="0"/>
              <a:pPr/>
              <a:t>350</a:t>
            </a:fld>
            <a:endParaRPr lang="en-US" smtClean="0"/>
          </a:p>
        </p:txBody>
      </p:sp>
    </p:spTree>
    <p:extLst>
      <p:ext uri="{BB962C8B-B14F-4D97-AF65-F5344CB8AC3E}">
        <p14:creationId xmlns:p14="http://schemas.microsoft.com/office/powerpoint/2010/main" val="2357238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w="9525"/>
        </p:spPr>
        <p:txBody>
          <a:bodyPr/>
          <a:lstStyle/>
          <a:p>
            <a:endParaRPr lang="en-US" smtClean="0"/>
          </a:p>
        </p:txBody>
      </p:sp>
      <p:sp>
        <p:nvSpPr>
          <p:cNvPr id="110596" name="Slide Number Placeholder 3"/>
          <p:cNvSpPr>
            <a:spLocks noGrp="1"/>
          </p:cNvSpPr>
          <p:nvPr>
            <p:ph type="sldNum" sz="quarter" idx="5"/>
          </p:nvPr>
        </p:nvSpPr>
        <p:spPr>
          <a:noFill/>
        </p:spPr>
        <p:txBody>
          <a:bodyPr/>
          <a:lstStyle/>
          <a:p>
            <a:fld id="{E7D156A6-96BB-4BF6-A277-F24BC6EF5864}" type="slidenum">
              <a:rPr lang="en-US" smtClean="0"/>
              <a:pPr/>
              <a:t>351</a:t>
            </a:fld>
            <a:endParaRPr lang="en-US" smtClean="0"/>
          </a:p>
        </p:txBody>
      </p:sp>
    </p:spTree>
    <p:extLst>
      <p:ext uri="{BB962C8B-B14F-4D97-AF65-F5344CB8AC3E}">
        <p14:creationId xmlns:p14="http://schemas.microsoft.com/office/powerpoint/2010/main" val="952564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00000"/>
              </a:lnSpc>
              <a:spcBef>
                <a:spcPts val="0"/>
              </a:spcBef>
              <a:defRPr>
                <a:latin typeface="Arial" pitchFamily="34" charset="0"/>
                <a:cs typeface="Arial" pitchFamily="34" charset="0"/>
              </a:defRPr>
            </a:lvl1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Title 6"/>
          <p:cNvSpPr>
            <a:spLocks noGrp="1"/>
          </p:cNvSpPr>
          <p:nvPr>
            <p:ph type="title"/>
          </p:nvPr>
        </p:nvSpPr>
        <p:spPr>
          <a:xfrm>
            <a:off x="0" y="0"/>
            <a:ext cx="9144000" cy="857250"/>
          </a:xfrm>
          <a:effectLst/>
        </p:spPr>
        <p:txBody>
          <a:bodyPr rtlCol="0">
            <a:normAutofit/>
          </a:bodyPr>
          <a:lstStyle>
            <a:lvl1pPr algn="ctr">
              <a:defRPr kumimoji="0" lang="en-US" sz="3600" b="1" kern="1200" noProof="1" dirty="0">
                <a:solidFill>
                  <a:schemeClr val="tx2"/>
                </a:solidFill>
                <a:effectLst>
                  <a:outerShdw blurRad="38100" dist="38100" dir="2700000" algn="tl">
                    <a:srgbClr val="000000">
                      <a:alpha val="43137"/>
                    </a:srgbClr>
                  </a:outerShdw>
                </a:effectLst>
                <a:latin typeface="Arial" pitchFamily="34" charset="0"/>
                <a:ea typeface="+mj-ea"/>
                <a:cs typeface="Arial" pitchFamily="34" charset="0"/>
              </a:defRPr>
            </a:lvl1pPr>
            <a:extLst/>
          </a:lstStyle>
          <a:p>
            <a:r>
              <a:rPr kumimoji="0" lang="en-US" dirty="0" smtClean="0"/>
              <a:t>Click to edit Master title style</a:t>
            </a:r>
            <a:endParaRPr kumimoji="0" lang="en-US" dirty="0"/>
          </a:p>
        </p:txBody>
      </p:sp>
      <p:sp>
        <p:nvSpPr>
          <p:cNvPr id="4" name="Slide Number Placeholder 8"/>
          <p:cNvSpPr>
            <a:spLocks noGrp="1"/>
          </p:cNvSpPr>
          <p:nvPr>
            <p:ph type="sldNum" sz="quarter" idx="4"/>
          </p:nvPr>
        </p:nvSpPr>
        <p:spPr>
          <a:xfrm>
            <a:off x="8229600" y="4705350"/>
            <a:ext cx="746760" cy="273844"/>
          </a:xfrm>
          <a:prstGeom prst="rect">
            <a:avLst/>
          </a:prstGeom>
        </p:spPr>
        <p:txBody>
          <a:bodyPr/>
          <a:lstStyle>
            <a:lvl1pPr>
              <a:defRPr sz="1200" b="0">
                <a:solidFill>
                  <a:schemeClr val="bg2">
                    <a:lumMod val="50000"/>
                  </a:schemeClr>
                </a:solidFill>
                <a:latin typeface="Arial" pitchFamily="34" charset="0"/>
                <a:cs typeface="Arial" pitchFamily="34" charset="0"/>
              </a:defRPr>
            </a:lvl1pPr>
          </a:lstStyle>
          <a:p>
            <a:fld id="{D5BBC35B-A44B-4119-B8DA-DE9E3DFADA20}" type="slidenum">
              <a:rPr lang="en-US" smtClean="0"/>
              <a:pPr/>
              <a:t>‹#›</a:t>
            </a:fld>
            <a:endParaRPr lang="en-US" dirty="0"/>
          </a:p>
        </p:txBody>
      </p:sp>
    </p:spTree>
  </p:cSld>
  <p:clrMapOvr>
    <a:masterClrMapping/>
  </p:clrMapOvr>
  <p:transition>
    <p:wipe dir="r"/>
  </p:transition>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10997"/>
            <a:ext cx="4038600" cy="3394472"/>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110997"/>
            <a:ext cx="4038600" cy="3394472"/>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
        <p:nvSpPr>
          <p:cNvPr id="5" name="Slide Number Placeholder 8"/>
          <p:cNvSpPr>
            <a:spLocks noGrp="1"/>
          </p:cNvSpPr>
          <p:nvPr>
            <p:ph type="sldNum" sz="quarter" idx="4"/>
          </p:nvPr>
        </p:nvSpPr>
        <p:spPr>
          <a:xfrm>
            <a:off x="8382000" y="4705350"/>
            <a:ext cx="594360" cy="273844"/>
          </a:xfrm>
          <a:prstGeom prst="rect">
            <a:avLst/>
          </a:prstGeom>
        </p:spPr>
        <p:txBody>
          <a:bodyPr/>
          <a:lstStyle>
            <a:lvl1pPr>
              <a:defRPr sz="1200" b="0">
                <a:solidFill>
                  <a:schemeClr val="bg2">
                    <a:lumMod val="50000"/>
                  </a:schemeClr>
                </a:solidFill>
                <a:latin typeface="Arial" pitchFamily="34" charset="0"/>
                <a:cs typeface="Arial" pitchFamily="34" charset="0"/>
              </a:defRPr>
            </a:lvl1pPr>
          </a:lstStyle>
          <a:p>
            <a:fld id="{D5BBC35B-A44B-4119-B8DA-DE9E3DFADA20}"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transition>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8"/>
          <p:cNvSpPr>
            <a:spLocks noGrp="1"/>
          </p:cNvSpPr>
          <p:nvPr>
            <p:ph type="sldNum" sz="quarter" idx="4"/>
          </p:nvPr>
        </p:nvSpPr>
        <p:spPr>
          <a:xfrm>
            <a:off x="8382000" y="4705350"/>
            <a:ext cx="594360" cy="273844"/>
          </a:xfrm>
          <a:prstGeom prst="rect">
            <a:avLst/>
          </a:prstGeom>
        </p:spPr>
        <p:txBody>
          <a:bodyPr/>
          <a:lstStyle>
            <a:lvl1pPr>
              <a:defRPr sz="1200" b="0">
                <a:solidFill>
                  <a:schemeClr val="bg2">
                    <a:lumMod val="50000"/>
                  </a:schemeClr>
                </a:solidFill>
                <a:latin typeface="Arial" pitchFamily="34" charset="0"/>
                <a:cs typeface="Arial" pitchFamily="34" charset="0"/>
              </a:defRPr>
            </a:lvl1pPr>
          </a:lstStyle>
          <a:p>
            <a:fld id="{D5BBC35B-A44B-4119-B8DA-DE9E3DFADA20}" type="slidenum">
              <a:rPr lang="en-US" smtClean="0"/>
              <a:pPr/>
              <a:t>‹#›</a:t>
            </a:fld>
            <a:endParaRPr lang="en-US" dirty="0"/>
          </a:p>
        </p:txBody>
      </p:sp>
    </p:spTree>
  </p:cSld>
  <p:clrMapOvr>
    <a:masterClrMapping/>
  </p:clrMapOvr>
  <p:transition>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571500"/>
          </a:xfrm>
        </p:spPr>
        <p:txBody>
          <a:bodyPr/>
          <a:lstStyle>
            <a:lvl1pPr algn="ctr">
              <a:defRPr b="1">
                <a:solidFill>
                  <a:schemeClr val="tx2"/>
                </a:solidFill>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304800" y="819150"/>
            <a:ext cx="3886200" cy="3086100"/>
          </a:xfrm>
        </p:spPr>
        <p:txBody>
          <a:bodyPr>
            <a:normAutofit/>
          </a:bodyPr>
          <a:lstStyle>
            <a:lvl1pPr>
              <a:spcBef>
                <a:spcPts val="300"/>
              </a:spcBef>
              <a:spcAft>
                <a:spcPts val="300"/>
              </a:spcAft>
              <a:defRPr sz="2800" b="1">
                <a:solidFill>
                  <a:schemeClr val="tx2"/>
                </a:solidFill>
                <a:effectLst/>
                <a:latin typeface="Arial" pitchFamily="34" charset="0"/>
                <a:cs typeface="Arial" pitchFamily="34" charset="0"/>
              </a:defRPr>
            </a:lvl1pPr>
            <a:lvl2pPr marL="569913" indent="-228600">
              <a:spcBef>
                <a:spcPts val="300"/>
              </a:spcBef>
              <a:spcAft>
                <a:spcPts val="300"/>
              </a:spcAft>
              <a:defRPr sz="2400" b="0">
                <a:effectLst/>
                <a:latin typeface="Arial" pitchFamily="34" charset="0"/>
                <a:cs typeface="Arial" pitchFamily="34" charset="0"/>
              </a:defRPr>
            </a:lvl2pPr>
            <a:lvl3pPr>
              <a:spcBef>
                <a:spcPts val="300"/>
              </a:spcBef>
              <a:spcAft>
                <a:spcPts val="300"/>
              </a:spcAft>
              <a:defRPr sz="2400" b="0">
                <a:effectLst/>
                <a:latin typeface="Arial" pitchFamily="34" charset="0"/>
                <a:cs typeface="Arial" pitchFamily="34" charset="0"/>
              </a:defRPr>
            </a:lvl3pPr>
            <a:lvl4pPr>
              <a:spcBef>
                <a:spcPts val="300"/>
              </a:spcBef>
              <a:spcAft>
                <a:spcPts val="300"/>
              </a:spcAft>
              <a:defRPr sz="2000" b="0">
                <a:effectLst/>
                <a:latin typeface="Arial" pitchFamily="34" charset="0"/>
                <a:cs typeface="Arial" pitchFamily="34" charset="0"/>
              </a:defRPr>
            </a:lvl4pPr>
            <a:lvl5pPr>
              <a:spcBef>
                <a:spcPts val="300"/>
              </a:spcBef>
              <a:spcAft>
                <a:spcPts val="300"/>
              </a:spcAft>
              <a:defRPr sz="2000" b="0">
                <a:effectLst/>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953000" y="800100"/>
            <a:ext cx="3810000" cy="3086100"/>
          </a:xfrm>
        </p:spPr>
        <p:txBody>
          <a:bodyPr/>
          <a:lstStyle>
            <a:lvl1pPr>
              <a:defRPr>
                <a:effectLst>
                  <a:outerShdw blurRad="38100" dist="38100" dir="2700000" algn="tl">
                    <a:srgbClr val="000000">
                      <a:alpha val="43137"/>
                    </a:srgbClr>
                  </a:outerShdw>
                </a:effectLst>
                <a:latin typeface="Arial" pitchFamily="34" charset="0"/>
                <a:cs typeface="Arial" pitchFamily="34" charset="0"/>
              </a:defRPr>
            </a:lvl1pPr>
            <a:lvl2pPr>
              <a:defRPr>
                <a:effectLst>
                  <a:outerShdw blurRad="38100" dist="38100" dir="2700000" algn="tl">
                    <a:srgbClr val="000000">
                      <a:alpha val="43137"/>
                    </a:srgbClr>
                  </a:outerShdw>
                </a:effectLst>
                <a:latin typeface="Arial" pitchFamily="34" charset="0"/>
                <a:cs typeface="Arial" pitchFamily="34" charset="0"/>
              </a:defRPr>
            </a:lvl2pPr>
            <a:lvl3pPr>
              <a:defRPr>
                <a:effectLst>
                  <a:outerShdw blurRad="38100" dist="38100" dir="2700000" algn="tl">
                    <a:srgbClr val="000000">
                      <a:alpha val="43137"/>
                    </a:srgbClr>
                  </a:outerShdw>
                </a:effectLst>
                <a:latin typeface="Arial" pitchFamily="34" charset="0"/>
                <a:cs typeface="Arial" pitchFamily="34" charset="0"/>
              </a:defRPr>
            </a:lvl3pPr>
            <a:lvl4pPr>
              <a:defRPr>
                <a:effectLst>
                  <a:outerShdw blurRad="38100" dist="38100" dir="2700000" algn="tl">
                    <a:srgbClr val="000000">
                      <a:alpha val="43137"/>
                    </a:srgbClr>
                  </a:outerShdw>
                </a:effectLst>
                <a:latin typeface="Arial" pitchFamily="34" charset="0"/>
                <a:cs typeface="Arial" pitchFamily="34" charset="0"/>
              </a:defRPr>
            </a:lvl4pPr>
            <a:lvl5pPr>
              <a:defRPr>
                <a:effectLst>
                  <a:outerShdw blurRad="38100" dist="38100" dir="2700000" algn="tl">
                    <a:srgbClr val="000000">
                      <a:alpha val="43137"/>
                    </a:srgbClr>
                  </a:outerShdw>
                </a:effectLst>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8"/>
          <p:cNvSpPr>
            <a:spLocks noGrp="1"/>
          </p:cNvSpPr>
          <p:nvPr>
            <p:ph type="sldNum" sz="quarter" idx="4"/>
          </p:nvPr>
        </p:nvSpPr>
        <p:spPr>
          <a:xfrm>
            <a:off x="8229600" y="4705350"/>
            <a:ext cx="746760" cy="273844"/>
          </a:xfrm>
          <a:prstGeom prst="rect">
            <a:avLst/>
          </a:prstGeom>
        </p:spPr>
        <p:txBody>
          <a:bodyPr/>
          <a:lstStyle>
            <a:lvl1pPr>
              <a:defRPr sz="1200" b="0">
                <a:solidFill>
                  <a:schemeClr val="bg2">
                    <a:lumMod val="50000"/>
                  </a:schemeClr>
                </a:solidFill>
                <a:latin typeface="Arial" pitchFamily="34" charset="0"/>
                <a:cs typeface="Arial" pitchFamily="34" charset="0"/>
              </a:defRPr>
            </a:lvl1pPr>
          </a:lstStyle>
          <a:p>
            <a:fld id="{D5BBC35B-A44B-4119-B8DA-DE9E3DFADA20}" type="slidenum">
              <a:rPr lang="en-US" smtClean="0"/>
              <a:pPr/>
              <a:t>‹#›</a:t>
            </a:fld>
            <a:endParaRPr lang="en-US" dirty="0"/>
          </a:p>
        </p:txBody>
      </p:sp>
    </p:spTree>
  </p:cSld>
  <p:clrMapOvr>
    <a:masterClrMapping/>
  </p:clrMapOvr>
  <p:transition>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171450"/>
            <a:ext cx="7772400" cy="57150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304800" y="81915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53000" y="8001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53000" y="24003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8"/>
          <p:cNvSpPr>
            <a:spLocks noGrp="1"/>
          </p:cNvSpPr>
          <p:nvPr>
            <p:ph type="sldNum" sz="quarter" idx="4"/>
          </p:nvPr>
        </p:nvSpPr>
        <p:spPr>
          <a:xfrm>
            <a:off x="8382000" y="4705350"/>
            <a:ext cx="594360" cy="273844"/>
          </a:xfrm>
          <a:prstGeom prst="rect">
            <a:avLst/>
          </a:prstGeom>
        </p:spPr>
        <p:txBody>
          <a:bodyPr/>
          <a:lstStyle>
            <a:lvl1pPr>
              <a:defRPr sz="1200" b="0">
                <a:solidFill>
                  <a:schemeClr val="bg2">
                    <a:lumMod val="50000"/>
                  </a:schemeClr>
                </a:solidFill>
                <a:latin typeface="Arial" pitchFamily="34" charset="0"/>
                <a:cs typeface="Arial" pitchFamily="34" charset="0"/>
              </a:defRPr>
            </a:lvl1pPr>
          </a:lstStyle>
          <a:p>
            <a:fld id="{D5BBC35B-A44B-4119-B8DA-DE9E3DFADA20}"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90600" y="171450"/>
            <a:ext cx="7772400" cy="571500"/>
          </a:xfrm>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sz="quarter" idx="1"/>
          </p:nvPr>
        </p:nvSpPr>
        <p:spPr>
          <a:xfrm>
            <a:off x="990600" y="8001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53000" y="8001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90600" y="24003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53000" y="24003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8"/>
          <p:cNvSpPr>
            <a:spLocks noGrp="1"/>
          </p:cNvSpPr>
          <p:nvPr>
            <p:ph type="sldNum" sz="quarter" idx="10"/>
          </p:nvPr>
        </p:nvSpPr>
        <p:spPr>
          <a:xfrm>
            <a:off x="8382000" y="4705350"/>
            <a:ext cx="594360" cy="273844"/>
          </a:xfrm>
          <a:prstGeom prst="rect">
            <a:avLst/>
          </a:prstGeom>
        </p:spPr>
        <p:txBody>
          <a:bodyPr/>
          <a:lstStyle>
            <a:lvl1pPr>
              <a:defRPr sz="1200" b="0">
                <a:solidFill>
                  <a:schemeClr val="bg2">
                    <a:lumMod val="50000"/>
                  </a:schemeClr>
                </a:solidFill>
                <a:latin typeface="Arial" pitchFamily="34" charset="0"/>
                <a:cs typeface="Arial" pitchFamily="34" charset="0"/>
              </a:defRPr>
            </a:lvl1pPr>
          </a:lstStyle>
          <a:p>
            <a:fld id="{D5BBC35B-A44B-4119-B8DA-DE9E3DFADA20}"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lvl1pPr>
              <a:defRPr b="1">
                <a:solidFill>
                  <a:schemeClr val="tx2"/>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229600" y="4705350"/>
            <a:ext cx="746760" cy="273844"/>
          </a:xfrm>
        </p:spPr>
        <p:txBody>
          <a:bodyPr/>
          <a:lstStyle>
            <a:lvl1pPr algn="ctr">
              <a:defRPr/>
            </a:lvl1pPr>
          </a:lstStyle>
          <a:p>
            <a:fld id="{303162BA-C694-4CB0-902F-45C81B8B1AEE}"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4458702"/>
            <a:ext cx="4940624" cy="69080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Freeform 11"/>
          <p:cNvSpPr>
            <a:spLocks/>
          </p:cNvSpPr>
          <p:nvPr/>
        </p:nvSpPr>
        <p:spPr bwMode="auto">
          <a:xfrm>
            <a:off x="485717" y="4454258"/>
            <a:ext cx="3690451" cy="700088"/>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Right Triangle 13"/>
          <p:cNvSpPr>
            <a:spLocks/>
          </p:cNvSpPr>
          <p:nvPr/>
        </p:nvSpPr>
        <p:spPr bwMode="auto">
          <a:xfrm>
            <a:off x="-6042" y="4343440"/>
            <a:ext cx="3402314" cy="810651"/>
          </a:xfrm>
          <a:prstGeom prst="rtTriangle">
            <a:avLst/>
          </a:prstGeom>
          <a:blipFill>
            <a:blip r:embed="rId9"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Straight Connector 14"/>
          <p:cNvCxnSpPr/>
          <p:nvPr/>
        </p:nvCxnSpPr>
        <p:spPr>
          <a:xfrm>
            <a:off x="-9237" y="4340804"/>
            <a:ext cx="3405509" cy="813287"/>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0" y="205979"/>
            <a:ext cx="9144000" cy="85725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152400" y="1123950"/>
            <a:ext cx="8229600" cy="3394472"/>
          </a:xfrm>
          <a:prstGeom prst="rect">
            <a:avLst/>
          </a:prstGeom>
        </p:spPr>
        <p:txBody>
          <a:bodyPr vert="horz">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1" name="TextBox 10"/>
          <p:cNvSpPr txBox="1"/>
          <p:nvPr userDrawn="1"/>
        </p:nvSpPr>
        <p:spPr>
          <a:xfrm>
            <a:off x="42532" y="4697494"/>
            <a:ext cx="1447800" cy="307777"/>
          </a:xfrm>
          <a:prstGeom prst="rect">
            <a:avLst/>
          </a:prstGeom>
          <a:noFill/>
        </p:spPr>
        <p:txBody>
          <a:bodyPr wrap="square" rtlCol="0">
            <a:spAutoFit/>
          </a:bodyPr>
          <a:lstStyle/>
          <a:p>
            <a:pPr algn="l">
              <a:spcBef>
                <a:spcPts val="0"/>
              </a:spcBef>
            </a:pPr>
            <a:r>
              <a:rPr lang="en-US" sz="1400" b="1" dirty="0" smtClean="0">
                <a:solidFill>
                  <a:schemeClr val="bg2">
                    <a:lumMod val="50000"/>
                  </a:schemeClr>
                </a:solidFill>
                <a:effectLst>
                  <a:outerShdw blurRad="38100" dist="38100" dir="2700000" algn="tl">
                    <a:srgbClr val="000000">
                      <a:alpha val="43137"/>
                    </a:srgbClr>
                  </a:outerShdw>
                </a:effectLst>
              </a:rPr>
              <a:t>ErgoSystems</a:t>
            </a:r>
            <a:endParaRPr lang="en-US" sz="1800" dirty="0"/>
          </a:p>
        </p:txBody>
      </p:sp>
      <p:sp>
        <p:nvSpPr>
          <p:cNvPr id="19" name="Slide Number Placeholder 8"/>
          <p:cNvSpPr>
            <a:spLocks noGrp="1"/>
          </p:cNvSpPr>
          <p:nvPr>
            <p:ph type="sldNum" sz="quarter" idx="4"/>
          </p:nvPr>
        </p:nvSpPr>
        <p:spPr>
          <a:xfrm>
            <a:off x="8077200" y="4705350"/>
            <a:ext cx="746760" cy="273844"/>
          </a:xfrm>
          <a:prstGeom prst="rect">
            <a:avLst/>
          </a:prstGeom>
        </p:spPr>
        <p:txBody>
          <a:bodyPr/>
          <a:lstStyle>
            <a:lvl1pPr>
              <a:defRPr sz="1200" b="0">
                <a:solidFill>
                  <a:schemeClr val="bg2">
                    <a:lumMod val="50000"/>
                  </a:schemeClr>
                </a:solidFill>
                <a:latin typeface="Arial" pitchFamily="34" charset="0"/>
                <a:cs typeface="Arial" pitchFamily="34" charset="0"/>
              </a:defRPr>
            </a:lvl1pPr>
          </a:lstStyle>
          <a:p>
            <a:fld id="{D5BBC35B-A44B-4119-B8DA-DE9E3DFADA2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11" r:id="rId1"/>
    <p:sldLayoutId id="2147483713" r:id="rId2"/>
    <p:sldLayoutId id="2147483716" r:id="rId3"/>
    <p:sldLayoutId id="2147483721" r:id="rId4"/>
    <p:sldLayoutId id="2147483722" r:id="rId5"/>
    <p:sldLayoutId id="2147483723" r:id="rId6"/>
    <p:sldLayoutId id="2147483724" r:id="rId7"/>
  </p:sldLayoutIdLst>
  <p:transition>
    <p:wipe dir="r"/>
  </p:transition>
  <p:timing>
    <p:tnLst>
      <p:par>
        <p:cTn id="1" dur="indefinite" restart="never" nodeType="tmRoot"/>
      </p:par>
    </p:tnLst>
  </p:timing>
  <p:hf hdr="0" ftr="0" dt="0"/>
  <p:txStyles>
    <p:titleStyle>
      <a:lvl1pPr algn="ctr"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lnSpc>
          <a:spcPct val="100000"/>
        </a:lnSpc>
        <a:spcBef>
          <a:spcPts val="400"/>
        </a:spcBef>
        <a:spcAft>
          <a:spcPts val="0"/>
        </a:spcAft>
        <a:buClr>
          <a:schemeClr val="accent1"/>
        </a:buClr>
        <a:buSzPct val="68000"/>
        <a:buFont typeface="Wingdings 3"/>
        <a:buChar char=""/>
        <a:defRPr kumimoji="0" sz="2700" b="1" kern="1200">
          <a:solidFill>
            <a:schemeClr val="tx2"/>
          </a:solidFill>
          <a:latin typeface="+mn-lt"/>
          <a:ea typeface="+mn-ea"/>
          <a:cs typeface="+mn-cs"/>
        </a:defRPr>
      </a:lvl1pPr>
      <a:lvl2pPr marL="621792" indent="-228600" algn="l" rtl="0" eaLnBrk="1" latinLnBrk="0" hangingPunct="1">
        <a:lnSpc>
          <a:spcPct val="100000"/>
        </a:lnSpc>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lnSpc>
          <a:spcPct val="100000"/>
        </a:lnSpc>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lnSpc>
          <a:spcPct val="100000"/>
        </a:lnSpc>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lnSpc>
          <a:spcPct val="100000"/>
        </a:lnSpc>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oleObject" Target="../embeddings/Microsoft_Word_97_-_2003_Document1.doc"/><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140.wmf"/></Relationships>
</file>

<file path=ppt/slides/_rels/slide121.xml.rels><?xml version="1.0" encoding="UTF-8" standalone="yes"?>
<Relationships xmlns="http://schemas.openxmlformats.org/package/2006/relationships"><Relationship Id="rId3" Type="http://schemas.openxmlformats.org/officeDocument/2006/relationships/oleObject" Target="../embeddings/Microsoft_Word_97_-_2003_Document2.doc"/><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141.wmf"/></Relationships>
</file>

<file path=ppt/slides/_rels/slide122.xml.rels><?xml version="1.0" encoding="UTF-8" standalone="yes"?>
<Relationships xmlns="http://schemas.openxmlformats.org/package/2006/relationships"><Relationship Id="rId3" Type="http://schemas.openxmlformats.org/officeDocument/2006/relationships/oleObject" Target="../embeddings/Microsoft_Word_97_-_2003_Document3.doc"/><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142.wmf"/></Relationships>
</file>

<file path=ppt/slides/_rels/slide12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slideLayout" Target="../slideLayouts/slideLayout1.xml"/><Relationship Id="rId4" Type="http://schemas.openxmlformats.org/officeDocument/2006/relationships/image" Target="../media/image149.jpeg"/></Relationships>
</file>

<file path=ppt/slides/_rels/slide12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3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3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3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162.jpeg"/></Relationships>
</file>

<file path=ppt/slides/_rels/slide1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16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168.jpeg"/></Relationships>
</file>

<file path=ppt/slides/_rels/slide14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44.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hyperlink" Target="http://www.amazon.com/Trek-TD-01-TrekDesk-Treadmill-Desk/dp/B002IYRBI0" TargetMode="External"/><Relationship Id="rId2" Type="http://schemas.openxmlformats.org/officeDocument/2006/relationships/hyperlink" Target="http://store.steelcase.com/brochures/walkstation/" TargetMode="External"/><Relationship Id="rId1" Type="http://schemas.openxmlformats.org/officeDocument/2006/relationships/slideLayout" Target="../slideLayouts/slideLayout7.xml"/><Relationship Id="rId4" Type="http://schemas.openxmlformats.org/officeDocument/2006/relationships/image" Target="../media/image176.jpeg"/></Relationships>
</file>

<file path=ppt/slides/_rels/slide1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1.xml"/><Relationship Id="rId4" Type="http://schemas.openxmlformats.org/officeDocument/2006/relationships/image" Target="../media/image186.jpeg"/></Relationships>
</file>

<file path=ppt/slides/_rels/slide15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5.xml"/><Relationship Id="rId4" Type="http://schemas.openxmlformats.org/officeDocument/2006/relationships/image" Target="../media/image194.jpeg"/></Relationships>
</file>

<file path=ppt/slides/_rels/slide159.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5.xml"/><Relationship Id="rId4" Type="http://schemas.openxmlformats.org/officeDocument/2006/relationships/image" Target="../media/image201.jpeg"/></Relationships>
</file>

<file path=ppt/slides/_rels/slide163.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1.xml"/><Relationship Id="rId5" Type="http://schemas.openxmlformats.org/officeDocument/2006/relationships/image" Target="../media/image207.jpeg"/><Relationship Id="rId4" Type="http://schemas.openxmlformats.org/officeDocument/2006/relationships/image" Target="../media/image206.jpeg"/></Relationships>
</file>

<file path=ppt/slides/_rels/slide165.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hyperlink" Target="KB%20Bad.AVI" TargetMode="External"/><Relationship Id="rId1" Type="http://schemas.openxmlformats.org/officeDocument/2006/relationships/slideLayout" Target="../slideLayouts/slideLayout1.xml"/><Relationship Id="rId5" Type="http://schemas.openxmlformats.org/officeDocument/2006/relationships/image" Target="../media/image209.jpeg"/><Relationship Id="rId4" Type="http://schemas.openxmlformats.org/officeDocument/2006/relationships/hyperlink" Target="KB%20Good.AVI" TargetMode="Externa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1.xml"/><Relationship Id="rId4" Type="http://schemas.openxmlformats.org/officeDocument/2006/relationships/image" Target="../media/image212.jpeg"/></Relationships>
</file>

<file path=ppt/slides/_rels/slide168.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hyperlink" Target="Keyboard%20Shortcuts%20Everybody%20Should%20Know_(360p).avi" TargetMode="Externa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69.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7.xml"/><Relationship Id="rId4" Type="http://schemas.openxmlformats.org/officeDocument/2006/relationships/image" Target="../media/image226.jpeg"/></Relationships>
</file>

<file path=ppt/slides/_rels/slide175.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229.jpeg"/></Relationships>
</file>

<file path=ppt/slides/_rels/slide176.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hyperlink" Target="http://www.timeleft.info/" TargetMode="Externa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jpeg"/><Relationship Id="rId1" Type="http://schemas.openxmlformats.org/officeDocument/2006/relationships/slideLayout" Target="../slideLayouts/slideLayout1.xml"/><Relationship Id="rId5" Type="http://schemas.openxmlformats.org/officeDocument/2006/relationships/image" Target="../media/image238.jpeg"/><Relationship Id="rId4" Type="http://schemas.openxmlformats.org/officeDocument/2006/relationships/image" Target="../media/image237.jpeg"/></Relationships>
</file>

<file path=ppt/slides/_rels/slide182.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hyperlink" Target="Mouse%20Bad.AVI" TargetMode="External"/><Relationship Id="rId1" Type="http://schemas.openxmlformats.org/officeDocument/2006/relationships/slideLayout" Target="../slideLayouts/slideLayout1.xml"/><Relationship Id="rId5" Type="http://schemas.openxmlformats.org/officeDocument/2006/relationships/image" Target="../media/image240.jpeg"/><Relationship Id="rId4" Type="http://schemas.openxmlformats.org/officeDocument/2006/relationships/hyperlink" Target="Mouse%20Good.AVI" TargetMode="External"/></Relationships>
</file>

<file path=ppt/slides/_rels/slide183.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244.jpeg"/><Relationship Id="rId7" Type="http://schemas.openxmlformats.org/officeDocument/2006/relationships/image" Target="../media/image248.png"/><Relationship Id="rId2" Type="http://schemas.openxmlformats.org/officeDocument/2006/relationships/image" Target="../media/image243.png"/><Relationship Id="rId1" Type="http://schemas.openxmlformats.org/officeDocument/2006/relationships/slideLayout" Target="../slideLayouts/slideLayout6.xml"/><Relationship Id="rId6" Type="http://schemas.openxmlformats.org/officeDocument/2006/relationships/image" Target="../media/image247.jpeg"/><Relationship Id="rId11" Type="http://schemas.openxmlformats.org/officeDocument/2006/relationships/image" Target="../media/image251.jpeg"/><Relationship Id="rId5" Type="http://schemas.openxmlformats.org/officeDocument/2006/relationships/image" Target="../media/image246.jpeg"/><Relationship Id="rId10" Type="http://schemas.openxmlformats.org/officeDocument/2006/relationships/image" Target="../media/image250.png"/><Relationship Id="rId4" Type="http://schemas.openxmlformats.org/officeDocument/2006/relationships/image" Target="../media/image245.jpeg"/><Relationship Id="rId9" Type="http://schemas.openxmlformats.org/officeDocument/2006/relationships/image" Target="../media/image249.jpeg"/></Relationships>
</file>

<file path=ppt/slides/_rels/slide185.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png"/><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4.jpe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image" Target="../media/image256.jpe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258.jpe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6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image" Target="../media/image262.jpeg"/><Relationship Id="rId1" Type="http://schemas.openxmlformats.org/officeDocument/2006/relationships/slideLayout" Target="../slideLayouts/slideLayout1.xml"/><Relationship Id="rId5" Type="http://schemas.openxmlformats.org/officeDocument/2006/relationships/image" Target="../media/image265.jpeg"/><Relationship Id="rId4" Type="http://schemas.openxmlformats.org/officeDocument/2006/relationships/image" Target="../media/image264.jpeg"/></Relationships>
</file>

<file path=ppt/slides/_rels/slide191.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image" Target="../media/image266.jpeg"/><Relationship Id="rId1" Type="http://schemas.openxmlformats.org/officeDocument/2006/relationships/slideLayout" Target="../slideLayouts/slideLayout1.xml"/><Relationship Id="rId4" Type="http://schemas.openxmlformats.org/officeDocument/2006/relationships/image" Target="../media/image268.jpeg"/></Relationships>
</file>

<file path=ppt/slides/_rels/slide192.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image" Target="../media/image269.jpeg"/><Relationship Id="rId1" Type="http://schemas.openxmlformats.org/officeDocument/2006/relationships/slideLayout" Target="../slideLayouts/slideLayout1.xml"/><Relationship Id="rId4" Type="http://schemas.openxmlformats.org/officeDocument/2006/relationships/image" Target="../media/image271.jpeg"/></Relationships>
</file>

<file path=ppt/slides/_rels/slide193.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image" Target="../media/image273.jpeg"/><Relationship Id="rId1" Type="http://schemas.openxmlformats.org/officeDocument/2006/relationships/slideLayout" Target="../slideLayouts/slideLayout1.xml"/><Relationship Id="rId4" Type="http://schemas.openxmlformats.org/officeDocument/2006/relationships/image" Target="../media/image275.jpeg"/></Relationships>
</file>

<file path=ppt/slides/_rels/slide195.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image" Target="../media/image277.jpeg"/><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image" Target="../media/image28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83.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84.jpe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85.jpe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86.jpe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87.jpe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88.jpe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image" Target="../media/image289.jpe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0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91.jpe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image" Target="../media/image292.jpe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94.jpe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95.jpe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303.jpeg"/></Relationships>
</file>

<file path=ppt/slides/_rels/slide221.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5.xml"/></Relationships>
</file>

<file path=ppt/slides/_rels/slide222.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image" Target="../media/image305.jpeg"/><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image" Target="../media/image307.jpeg"/><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image" Target="../media/image309.jpeg"/><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2" Type="http://schemas.openxmlformats.org/officeDocument/2006/relationships/image" Target="../media/image311.jpeg"/><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2" Type="http://schemas.openxmlformats.org/officeDocument/2006/relationships/image" Target="../media/image312.jpeg"/><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image" Target="../media/image313.jpe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15.jpe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16.jpe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317.jpeg"/><Relationship Id="rId1" Type="http://schemas.openxmlformats.org/officeDocument/2006/relationships/slideLayout" Target="../slideLayouts/slideLayout4.xml"/></Relationships>
</file>

<file path=ppt/slides/_rels/slide233.xml.rels><?xml version="1.0" encoding="UTF-8" standalone="yes"?>
<Relationships xmlns="http://schemas.openxmlformats.org/package/2006/relationships"><Relationship Id="rId2" Type="http://schemas.openxmlformats.org/officeDocument/2006/relationships/image" Target="../media/image318.jpeg"/><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2" Type="http://schemas.openxmlformats.org/officeDocument/2006/relationships/image" Target="../media/image319.jpeg"/><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image" Target="../media/image320.jpeg"/><Relationship Id="rId1" Type="http://schemas.openxmlformats.org/officeDocument/2006/relationships/slideLayout" Target="../slideLayouts/slideLayout1.xml"/><Relationship Id="rId4" Type="http://schemas.openxmlformats.org/officeDocument/2006/relationships/image" Target="../media/image322.jpeg"/></Relationships>
</file>

<file path=ppt/slides/_rels/slide236.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image" Target="../media/image323.jpeg"/><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2" Type="http://schemas.openxmlformats.org/officeDocument/2006/relationships/image" Target="../media/image325.jpeg"/><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image" Target="../media/image326.jpeg"/><Relationship Id="rId1" Type="http://schemas.openxmlformats.org/officeDocument/2006/relationships/slideLayout" Target="../slideLayouts/slideLayout1.xml"/><Relationship Id="rId4" Type="http://schemas.openxmlformats.org/officeDocument/2006/relationships/image" Target="../media/image328.jpeg"/></Relationships>
</file>

<file path=ppt/slides/_rels/slide239.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240.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331.jpeg"/><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33.jpeg"/></Relationships>
</file>

<file path=ppt/slides/_rels/slide243.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35.jpeg"/></Relationships>
</file>

<file path=ppt/slides/_rels/slide244.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5.xml"/></Relationships>
</file>

<file path=ppt/slides/_rels/slide2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37.jpe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38.jpe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39.jpe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340.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3" Type="http://schemas.openxmlformats.org/officeDocument/2006/relationships/image" Target="../media/image342.jpeg"/><Relationship Id="rId2" Type="http://schemas.openxmlformats.org/officeDocument/2006/relationships/image" Target="../media/image341.jpe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43.jpe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image" Target="../media/image344.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345.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347.jpeg"/><Relationship Id="rId2" Type="http://schemas.openxmlformats.org/officeDocument/2006/relationships/image" Target="../media/image346.jpeg"/><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3" Type="http://schemas.openxmlformats.org/officeDocument/2006/relationships/image" Target="../media/image349.jpeg"/><Relationship Id="rId2" Type="http://schemas.openxmlformats.org/officeDocument/2006/relationships/image" Target="../media/image348.jpeg"/><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3" Type="http://schemas.openxmlformats.org/officeDocument/2006/relationships/image" Target="../media/image351.jpeg"/><Relationship Id="rId2" Type="http://schemas.openxmlformats.org/officeDocument/2006/relationships/image" Target="../media/image350.jpeg"/><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3" Type="http://schemas.openxmlformats.org/officeDocument/2006/relationships/image" Target="../media/image353.jpeg"/><Relationship Id="rId2" Type="http://schemas.openxmlformats.org/officeDocument/2006/relationships/image" Target="../media/image352.jpeg"/><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3" Type="http://schemas.openxmlformats.org/officeDocument/2006/relationships/image" Target="../media/image355.jpeg"/><Relationship Id="rId2" Type="http://schemas.openxmlformats.org/officeDocument/2006/relationships/image" Target="../media/image354.jpeg"/><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3" Type="http://schemas.openxmlformats.org/officeDocument/2006/relationships/image" Target="../media/image357.jpeg"/><Relationship Id="rId2" Type="http://schemas.openxmlformats.org/officeDocument/2006/relationships/image" Target="../media/image356.jpeg"/><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3" Type="http://schemas.openxmlformats.org/officeDocument/2006/relationships/image" Target="../media/image359.jpeg"/><Relationship Id="rId2" Type="http://schemas.openxmlformats.org/officeDocument/2006/relationships/image" Target="../media/image35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60.xml.rels><?xml version="1.0" encoding="UTF-8" standalone="yes"?>
<Relationships xmlns="http://schemas.openxmlformats.org/package/2006/relationships"><Relationship Id="rId3" Type="http://schemas.openxmlformats.org/officeDocument/2006/relationships/image" Target="../media/image360.jpe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3" Type="http://schemas.openxmlformats.org/officeDocument/2006/relationships/image" Target="../media/image362.jpeg"/><Relationship Id="rId2" Type="http://schemas.openxmlformats.org/officeDocument/2006/relationships/image" Target="../media/image361.jpeg"/><Relationship Id="rId1" Type="http://schemas.openxmlformats.org/officeDocument/2006/relationships/slideLayout" Target="../slideLayouts/slideLayout5.xml"/><Relationship Id="rId4" Type="http://schemas.openxmlformats.org/officeDocument/2006/relationships/image" Target="../media/image363.jpeg"/></Relationships>
</file>

<file path=ppt/slides/_rels/slide262.xml.rels><?xml version="1.0" encoding="UTF-8" standalone="yes"?>
<Relationships xmlns="http://schemas.openxmlformats.org/package/2006/relationships"><Relationship Id="rId3" Type="http://schemas.openxmlformats.org/officeDocument/2006/relationships/image" Target="../media/image365.jpeg"/><Relationship Id="rId2" Type="http://schemas.openxmlformats.org/officeDocument/2006/relationships/image" Target="../media/image364.jpeg"/><Relationship Id="rId1" Type="http://schemas.openxmlformats.org/officeDocument/2006/relationships/slideLayout" Target="../slideLayouts/slideLayout5.xml"/><Relationship Id="rId4" Type="http://schemas.openxmlformats.org/officeDocument/2006/relationships/image" Target="../media/image366.jpeg"/></Relationships>
</file>

<file path=ppt/slides/_rels/slide263.xml.rels><?xml version="1.0" encoding="UTF-8" standalone="yes"?>
<Relationships xmlns="http://schemas.openxmlformats.org/package/2006/relationships"><Relationship Id="rId3" Type="http://schemas.openxmlformats.org/officeDocument/2006/relationships/image" Target="../media/image368.jpeg"/><Relationship Id="rId2" Type="http://schemas.openxmlformats.org/officeDocument/2006/relationships/image" Target="../media/image367.jpeg"/><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3" Type="http://schemas.openxmlformats.org/officeDocument/2006/relationships/image" Target="../media/image370.jpeg"/><Relationship Id="rId2" Type="http://schemas.openxmlformats.org/officeDocument/2006/relationships/image" Target="../media/image369.jpeg"/><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3" Type="http://schemas.openxmlformats.org/officeDocument/2006/relationships/image" Target="../media/image368.jpeg"/><Relationship Id="rId2" Type="http://schemas.openxmlformats.org/officeDocument/2006/relationships/image" Target="../media/image367.jpeg"/><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3" Type="http://schemas.openxmlformats.org/officeDocument/2006/relationships/image" Target="../media/image371.jpe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2" Type="http://schemas.openxmlformats.org/officeDocument/2006/relationships/image" Target="../media/image372.jpeg"/><Relationship Id="rId1" Type="http://schemas.openxmlformats.org/officeDocument/2006/relationships/slideLayout" Target="../slideLayouts/slideLayout4.xml"/></Relationships>
</file>

<file path=ppt/slides/_rels/slide268.xml.rels><?xml version="1.0" encoding="UTF-8" standalone="yes"?>
<Relationships xmlns="http://schemas.openxmlformats.org/package/2006/relationships"><Relationship Id="rId3" Type="http://schemas.openxmlformats.org/officeDocument/2006/relationships/image" Target="../media/image374.jpeg"/><Relationship Id="rId2" Type="http://schemas.openxmlformats.org/officeDocument/2006/relationships/image" Target="../media/image373.jpeg"/><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3" Type="http://schemas.openxmlformats.org/officeDocument/2006/relationships/image" Target="../media/image376.jpeg"/><Relationship Id="rId2" Type="http://schemas.openxmlformats.org/officeDocument/2006/relationships/image" Target="../media/image375.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3" Type="http://schemas.openxmlformats.org/officeDocument/2006/relationships/image" Target="../media/image377.jpe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378.jpeg"/></Relationships>
</file>

<file path=ppt/slides/_rels/slide271.xml.rels><?xml version="1.0" encoding="UTF-8" standalone="yes"?>
<Relationships xmlns="http://schemas.openxmlformats.org/package/2006/relationships"><Relationship Id="rId3" Type="http://schemas.openxmlformats.org/officeDocument/2006/relationships/image" Target="../media/image379.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3" Type="http://schemas.openxmlformats.org/officeDocument/2006/relationships/image" Target="../media/image380.jpe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381.jpeg"/></Relationships>
</file>

<file path=ppt/slides/_rels/slide273.xml.rels><?xml version="1.0" encoding="UTF-8" standalone="yes"?>
<Relationships xmlns="http://schemas.openxmlformats.org/package/2006/relationships"><Relationship Id="rId2" Type="http://schemas.openxmlformats.org/officeDocument/2006/relationships/image" Target="../media/image382.jpeg"/><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3" Type="http://schemas.openxmlformats.org/officeDocument/2006/relationships/image" Target="../media/image384.jpeg"/><Relationship Id="rId2" Type="http://schemas.openxmlformats.org/officeDocument/2006/relationships/image" Target="../media/image383.jpeg"/><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3" Type="http://schemas.openxmlformats.org/officeDocument/2006/relationships/image" Target="../media/image386.jpeg"/><Relationship Id="rId2" Type="http://schemas.openxmlformats.org/officeDocument/2006/relationships/image" Target="../media/image385.jpeg"/><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3" Type="http://schemas.openxmlformats.org/officeDocument/2006/relationships/image" Target="../media/image388.jpeg"/><Relationship Id="rId2" Type="http://schemas.openxmlformats.org/officeDocument/2006/relationships/image" Target="../media/image387.jpeg"/><Relationship Id="rId1" Type="http://schemas.openxmlformats.org/officeDocument/2006/relationships/slideLayout" Target="../slideLayouts/slideLayout1.xml"/></Relationships>
</file>

<file path=ppt/slides/_rels/slide277.xml.rels><?xml version="1.0" encoding="UTF-8" standalone="yes"?>
<Relationships xmlns="http://schemas.openxmlformats.org/package/2006/relationships"><Relationship Id="rId3" Type="http://schemas.openxmlformats.org/officeDocument/2006/relationships/image" Target="../media/image390.jpeg"/><Relationship Id="rId2" Type="http://schemas.openxmlformats.org/officeDocument/2006/relationships/image" Target="../media/image389.jpeg"/><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3" Type="http://schemas.openxmlformats.org/officeDocument/2006/relationships/image" Target="../media/image391.jpe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2" Type="http://schemas.openxmlformats.org/officeDocument/2006/relationships/image" Target="../media/image39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3" Type="http://schemas.openxmlformats.org/officeDocument/2006/relationships/image" Target="../media/image394.jpeg"/><Relationship Id="rId2" Type="http://schemas.openxmlformats.org/officeDocument/2006/relationships/image" Target="../media/image393.jpeg"/><Relationship Id="rId1" Type="http://schemas.openxmlformats.org/officeDocument/2006/relationships/slideLayout" Target="../slideLayouts/slideLayout1.xml"/></Relationships>
</file>

<file path=ppt/slides/_rels/slide281.xml.rels><?xml version="1.0" encoding="UTF-8" standalone="yes"?>
<Relationships xmlns="http://schemas.openxmlformats.org/package/2006/relationships"><Relationship Id="rId2" Type="http://schemas.openxmlformats.org/officeDocument/2006/relationships/image" Target="../media/image395.jpeg"/><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2" Type="http://schemas.openxmlformats.org/officeDocument/2006/relationships/image" Target="../media/image396.jpeg"/><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3" Type="http://schemas.openxmlformats.org/officeDocument/2006/relationships/image" Target="../media/image398.jpeg"/><Relationship Id="rId2" Type="http://schemas.openxmlformats.org/officeDocument/2006/relationships/image" Target="../media/image397.jpeg"/><Relationship Id="rId1" Type="http://schemas.openxmlformats.org/officeDocument/2006/relationships/slideLayout" Target="../slideLayouts/slideLayout1.xml"/><Relationship Id="rId4" Type="http://schemas.openxmlformats.org/officeDocument/2006/relationships/image" Target="../media/image399.jpeg"/></Relationships>
</file>

<file path=ppt/slides/_rels/slide284.xml.rels><?xml version="1.0" encoding="UTF-8" standalone="yes"?>
<Relationships xmlns="http://schemas.openxmlformats.org/package/2006/relationships"><Relationship Id="rId3" Type="http://schemas.openxmlformats.org/officeDocument/2006/relationships/image" Target="../media/image401.jpeg"/><Relationship Id="rId2" Type="http://schemas.openxmlformats.org/officeDocument/2006/relationships/image" Target="../media/image400.jpeg"/><Relationship Id="rId1" Type="http://schemas.openxmlformats.org/officeDocument/2006/relationships/slideLayout" Target="../slideLayouts/slideLayout1.xml"/><Relationship Id="rId5" Type="http://schemas.openxmlformats.org/officeDocument/2006/relationships/image" Target="../media/image403.jpeg"/><Relationship Id="rId4" Type="http://schemas.openxmlformats.org/officeDocument/2006/relationships/image" Target="../media/image402.jpeg"/></Relationships>
</file>

<file path=ppt/slides/_rels/slide285.xml.rels><?xml version="1.0" encoding="UTF-8" standalone="yes"?>
<Relationships xmlns="http://schemas.openxmlformats.org/package/2006/relationships"><Relationship Id="rId2" Type="http://schemas.openxmlformats.org/officeDocument/2006/relationships/image" Target="../media/image404.jpeg"/><Relationship Id="rId1" Type="http://schemas.openxmlformats.org/officeDocument/2006/relationships/slideLayout" Target="../slideLayouts/slideLayout1.xml"/></Relationships>
</file>

<file path=ppt/slides/_rels/slide286.xml.rels><?xml version="1.0" encoding="UTF-8" standalone="yes"?>
<Relationships xmlns="http://schemas.openxmlformats.org/package/2006/relationships"><Relationship Id="rId3" Type="http://schemas.openxmlformats.org/officeDocument/2006/relationships/image" Target="../media/image406.jpeg"/><Relationship Id="rId2" Type="http://schemas.openxmlformats.org/officeDocument/2006/relationships/image" Target="../media/image405.jpeg"/><Relationship Id="rId1" Type="http://schemas.openxmlformats.org/officeDocument/2006/relationships/slideLayout" Target="../slideLayouts/slideLayout1.xml"/><Relationship Id="rId4" Type="http://schemas.openxmlformats.org/officeDocument/2006/relationships/image" Target="../media/image407.jpeg"/></Relationships>
</file>

<file path=ppt/slides/_rels/slide287.xml.rels><?xml version="1.0" encoding="UTF-8" standalone="yes"?>
<Relationships xmlns="http://schemas.openxmlformats.org/package/2006/relationships"><Relationship Id="rId3" Type="http://schemas.openxmlformats.org/officeDocument/2006/relationships/image" Target="../media/image409.jpeg"/><Relationship Id="rId2" Type="http://schemas.openxmlformats.org/officeDocument/2006/relationships/image" Target="../media/image408.jpeg"/><Relationship Id="rId1" Type="http://schemas.openxmlformats.org/officeDocument/2006/relationships/slideLayout" Target="../slideLayouts/slideLayout1.xml"/></Relationships>
</file>

<file path=ppt/slides/_rels/slide288.xml.rels><?xml version="1.0" encoding="UTF-8" standalone="yes"?>
<Relationships xmlns="http://schemas.openxmlformats.org/package/2006/relationships"><Relationship Id="rId3" Type="http://schemas.openxmlformats.org/officeDocument/2006/relationships/image" Target="../media/image411.jpeg"/><Relationship Id="rId2" Type="http://schemas.openxmlformats.org/officeDocument/2006/relationships/image" Target="../media/image410.jpeg"/><Relationship Id="rId1" Type="http://schemas.openxmlformats.org/officeDocument/2006/relationships/slideLayout" Target="../slideLayouts/slideLayout1.xml"/></Relationships>
</file>

<file path=ppt/slides/_rels/slide289.xml.rels><?xml version="1.0" encoding="UTF-8" standalone="yes"?>
<Relationships xmlns="http://schemas.openxmlformats.org/package/2006/relationships"><Relationship Id="rId3" Type="http://schemas.openxmlformats.org/officeDocument/2006/relationships/image" Target="../media/image413.jpeg"/><Relationship Id="rId2" Type="http://schemas.openxmlformats.org/officeDocument/2006/relationships/image" Target="../media/image41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3" Type="http://schemas.openxmlformats.org/officeDocument/2006/relationships/image" Target="../media/image415.jpeg"/><Relationship Id="rId2" Type="http://schemas.openxmlformats.org/officeDocument/2006/relationships/image" Target="../media/image414.jpeg"/><Relationship Id="rId1" Type="http://schemas.openxmlformats.org/officeDocument/2006/relationships/slideLayout" Target="../slideLayouts/slideLayout1.xml"/></Relationships>
</file>

<file path=ppt/slides/_rels/slide291.xml.rels><?xml version="1.0" encoding="UTF-8" standalone="yes"?>
<Relationships xmlns="http://schemas.openxmlformats.org/package/2006/relationships"><Relationship Id="rId3" Type="http://schemas.openxmlformats.org/officeDocument/2006/relationships/image" Target="../media/image416.jpe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2" Type="http://schemas.openxmlformats.org/officeDocument/2006/relationships/image" Target="../media/image417.jpeg"/><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3" Type="http://schemas.openxmlformats.org/officeDocument/2006/relationships/image" Target="../media/image419.jpeg"/><Relationship Id="rId2" Type="http://schemas.openxmlformats.org/officeDocument/2006/relationships/image" Target="../media/image418.jpeg"/><Relationship Id="rId1" Type="http://schemas.openxmlformats.org/officeDocument/2006/relationships/slideLayout" Target="../slideLayouts/slideLayout1.xml"/></Relationships>
</file>

<file path=ppt/slides/_rels/slide294.xml.rels><?xml version="1.0" encoding="UTF-8" standalone="yes"?>
<Relationships xmlns="http://schemas.openxmlformats.org/package/2006/relationships"><Relationship Id="rId3" Type="http://schemas.openxmlformats.org/officeDocument/2006/relationships/image" Target="../media/image421.jpeg"/><Relationship Id="rId2" Type="http://schemas.openxmlformats.org/officeDocument/2006/relationships/image" Target="../media/image420.jpeg"/><Relationship Id="rId1" Type="http://schemas.openxmlformats.org/officeDocument/2006/relationships/slideLayout" Target="../slideLayouts/slideLayout1.xml"/><Relationship Id="rId5" Type="http://schemas.openxmlformats.org/officeDocument/2006/relationships/image" Target="../media/image423.jpeg"/><Relationship Id="rId4" Type="http://schemas.openxmlformats.org/officeDocument/2006/relationships/image" Target="../media/image422.jpeg"/></Relationships>
</file>

<file path=ppt/slides/_rels/slide295.xml.rels><?xml version="1.0" encoding="UTF-8" standalone="yes"?>
<Relationships xmlns="http://schemas.openxmlformats.org/package/2006/relationships"><Relationship Id="rId3" Type="http://schemas.openxmlformats.org/officeDocument/2006/relationships/image" Target="../media/image425.jpeg"/><Relationship Id="rId2" Type="http://schemas.openxmlformats.org/officeDocument/2006/relationships/image" Target="../media/image424.jpeg"/><Relationship Id="rId1" Type="http://schemas.openxmlformats.org/officeDocument/2006/relationships/slideLayout" Target="../slideLayouts/slideLayout1.xml"/></Relationships>
</file>

<file path=ppt/slides/_rels/slide296.xml.rels><?xml version="1.0" encoding="UTF-8" standalone="yes"?>
<Relationships xmlns="http://schemas.openxmlformats.org/package/2006/relationships"><Relationship Id="rId3" Type="http://schemas.openxmlformats.org/officeDocument/2006/relationships/image" Target="../media/image426.jpe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297.xml.rels><?xml version="1.0" encoding="UTF-8" standalone="yes"?>
<Relationships xmlns="http://schemas.openxmlformats.org/package/2006/relationships"><Relationship Id="rId2" Type="http://schemas.openxmlformats.org/officeDocument/2006/relationships/image" Target="../media/image427.gif"/><Relationship Id="rId1" Type="http://schemas.openxmlformats.org/officeDocument/2006/relationships/slideLayout" Target="../slideLayouts/slideLayout1.xml"/></Relationships>
</file>

<file path=ppt/slides/_rels/slide298.xml.rels><?xml version="1.0" encoding="UTF-8" standalone="yes"?>
<Relationships xmlns="http://schemas.openxmlformats.org/package/2006/relationships"><Relationship Id="rId3" Type="http://schemas.openxmlformats.org/officeDocument/2006/relationships/image" Target="../media/image429.jpeg"/><Relationship Id="rId2" Type="http://schemas.openxmlformats.org/officeDocument/2006/relationships/image" Target="../media/image428.jpeg"/><Relationship Id="rId1" Type="http://schemas.openxmlformats.org/officeDocument/2006/relationships/slideLayout" Target="../slideLayouts/slideLayout1.xml"/></Relationships>
</file>

<file path=ppt/slides/_rels/slide299.xml.rels><?xml version="1.0" encoding="UTF-8" standalone="yes"?>
<Relationships xmlns="http://schemas.openxmlformats.org/package/2006/relationships"><Relationship Id="rId2" Type="http://schemas.openxmlformats.org/officeDocument/2006/relationships/image" Target="../media/image43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00.xml.rels><?xml version="1.0" encoding="UTF-8" standalone="yes"?>
<Relationships xmlns="http://schemas.openxmlformats.org/package/2006/relationships"><Relationship Id="rId3" Type="http://schemas.openxmlformats.org/officeDocument/2006/relationships/image" Target="../media/image432.jpeg"/><Relationship Id="rId2" Type="http://schemas.openxmlformats.org/officeDocument/2006/relationships/image" Target="../media/image431.jpeg"/><Relationship Id="rId1" Type="http://schemas.openxmlformats.org/officeDocument/2006/relationships/slideLayout" Target="../slideLayouts/slideLayout1.xml"/><Relationship Id="rId4" Type="http://schemas.openxmlformats.org/officeDocument/2006/relationships/image" Target="../media/image433.jpeg"/></Relationships>
</file>

<file path=ppt/slides/_rels/slide301.xml.rels><?xml version="1.0" encoding="UTF-8" standalone="yes"?>
<Relationships xmlns="http://schemas.openxmlformats.org/package/2006/relationships"><Relationship Id="rId3" Type="http://schemas.openxmlformats.org/officeDocument/2006/relationships/image" Target="../media/image435.jpeg"/><Relationship Id="rId2" Type="http://schemas.openxmlformats.org/officeDocument/2006/relationships/image" Target="../media/image434.png"/><Relationship Id="rId1" Type="http://schemas.openxmlformats.org/officeDocument/2006/relationships/slideLayout" Target="../slideLayouts/slideLayout1.xml"/></Relationships>
</file>

<file path=ppt/slides/_rels/slide302.xml.rels><?xml version="1.0" encoding="UTF-8" standalone="yes"?>
<Relationships xmlns="http://schemas.openxmlformats.org/package/2006/relationships"><Relationship Id="rId3" Type="http://schemas.openxmlformats.org/officeDocument/2006/relationships/image" Target="../media/image435.jpe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303.xml.rels><?xml version="1.0" encoding="UTF-8" standalone="yes"?>
<Relationships xmlns="http://schemas.openxmlformats.org/package/2006/relationships"><Relationship Id="rId3" Type="http://schemas.openxmlformats.org/officeDocument/2006/relationships/image" Target="../media/image436.jpeg"/><Relationship Id="rId2" Type="http://schemas.openxmlformats.org/officeDocument/2006/relationships/image" Target="../media/image434.png"/><Relationship Id="rId1" Type="http://schemas.openxmlformats.org/officeDocument/2006/relationships/slideLayout" Target="../slideLayouts/slideLayout1.xml"/></Relationships>
</file>

<file path=ppt/slides/_rels/slide304.xml.rels><?xml version="1.0" encoding="UTF-8" standalone="yes"?>
<Relationships xmlns="http://schemas.openxmlformats.org/package/2006/relationships"><Relationship Id="rId3" Type="http://schemas.openxmlformats.org/officeDocument/2006/relationships/image" Target="../media/image437.jpeg"/><Relationship Id="rId2" Type="http://schemas.openxmlformats.org/officeDocument/2006/relationships/hyperlink" Target="http://www.iaap-hq.org" TargetMode="Externa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05.xml.rels><?xml version="1.0" encoding="UTF-8" standalone="yes"?>
<Relationships xmlns="http://schemas.openxmlformats.org/package/2006/relationships"><Relationship Id="rId3" Type="http://schemas.openxmlformats.org/officeDocument/2006/relationships/image" Target="../media/image438.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3" Type="http://schemas.openxmlformats.org/officeDocument/2006/relationships/image" Target="../media/image439.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3" Type="http://schemas.openxmlformats.org/officeDocument/2006/relationships/image" Target="../media/image440.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3" Type="http://schemas.openxmlformats.org/officeDocument/2006/relationships/image" Target="../media/image441.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3" Type="http://schemas.openxmlformats.org/officeDocument/2006/relationships/image" Target="../media/image442.gif"/><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3" Type="http://schemas.openxmlformats.org/officeDocument/2006/relationships/image" Target="../media/image443.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2" Type="http://schemas.openxmlformats.org/officeDocument/2006/relationships/image" Target="../media/image444.png"/><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2" Type="http://schemas.openxmlformats.org/officeDocument/2006/relationships/image" Target="../media/image444.png"/><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2" Type="http://schemas.openxmlformats.org/officeDocument/2006/relationships/image" Target="../media/image445.jpeg"/><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2" Type="http://schemas.openxmlformats.org/officeDocument/2006/relationships/image" Target="../media/image44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20.xml.rels><?xml version="1.0" encoding="UTF-8" standalone="yes"?>
<Relationships xmlns="http://schemas.openxmlformats.org/package/2006/relationships"><Relationship Id="rId2" Type="http://schemas.openxmlformats.org/officeDocument/2006/relationships/image" Target="../media/image447.jpeg"/><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2" Type="http://schemas.openxmlformats.org/officeDocument/2006/relationships/image" Target="../media/image448.jpeg"/><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2" Type="http://schemas.openxmlformats.org/officeDocument/2006/relationships/image" Target="../media/image449.jpeg"/><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2" Type="http://schemas.openxmlformats.org/officeDocument/2006/relationships/image" Target="../media/image450.png"/><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2" Type="http://schemas.openxmlformats.org/officeDocument/2006/relationships/image" Target="../media/image451.jpeg"/><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2" Type="http://schemas.openxmlformats.org/officeDocument/2006/relationships/image" Target="../media/image452.jpeg"/><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2" Type="http://schemas.openxmlformats.org/officeDocument/2006/relationships/image" Target="../media/image453.jpeg"/><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2" Type="http://schemas.openxmlformats.org/officeDocument/2006/relationships/image" Target="../media/image454.png"/><Relationship Id="rId1" Type="http://schemas.openxmlformats.org/officeDocument/2006/relationships/slideLayout" Target="../slideLayouts/slideLayout7.xml"/></Relationships>
</file>

<file path=ppt/slides/_rels/slide328.xml.rels><?xml version="1.0" encoding="UTF-8" standalone="yes"?>
<Relationships xmlns="http://schemas.openxmlformats.org/package/2006/relationships"><Relationship Id="rId3" Type="http://schemas.openxmlformats.org/officeDocument/2006/relationships/image" Target="../media/image456.png"/><Relationship Id="rId2" Type="http://schemas.openxmlformats.org/officeDocument/2006/relationships/image" Target="../media/image455.jpeg"/><Relationship Id="rId1" Type="http://schemas.openxmlformats.org/officeDocument/2006/relationships/slideLayout" Target="../slideLayouts/slideLayout7.xml"/></Relationships>
</file>

<file path=ppt/slides/_rels/slide329.xml.rels><?xml version="1.0" encoding="UTF-8" standalone="yes"?>
<Relationships xmlns="http://schemas.openxmlformats.org/package/2006/relationships"><Relationship Id="rId2" Type="http://schemas.openxmlformats.org/officeDocument/2006/relationships/image" Target="../media/image45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0.xml.rels><?xml version="1.0" encoding="UTF-8" standalone="yes"?>
<Relationships xmlns="http://schemas.openxmlformats.org/package/2006/relationships"><Relationship Id="rId2" Type="http://schemas.openxmlformats.org/officeDocument/2006/relationships/image" Target="../media/image458.png"/><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2" Type="http://schemas.openxmlformats.org/officeDocument/2006/relationships/image" Target="../media/image459.png"/><Relationship Id="rId1" Type="http://schemas.openxmlformats.org/officeDocument/2006/relationships/slideLayout" Target="../slideLayouts/slideLayout7.xml"/></Relationships>
</file>

<file path=ppt/slides/_rels/slide332.xml.rels><?xml version="1.0" encoding="UTF-8" standalone="yes"?>
<Relationships xmlns="http://schemas.openxmlformats.org/package/2006/relationships"><Relationship Id="rId2" Type="http://schemas.openxmlformats.org/officeDocument/2006/relationships/image" Target="../media/image460.png"/><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2" Type="http://schemas.openxmlformats.org/officeDocument/2006/relationships/image" Target="../media/image461.jpeg"/><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2" Type="http://schemas.openxmlformats.org/officeDocument/2006/relationships/image" Target="../media/image462.jpeg"/><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3" Type="http://schemas.openxmlformats.org/officeDocument/2006/relationships/image" Target="../media/image464.jpeg"/><Relationship Id="rId2" Type="http://schemas.openxmlformats.org/officeDocument/2006/relationships/image" Target="../media/image463.png"/><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3" Type="http://schemas.openxmlformats.org/officeDocument/2006/relationships/image" Target="../media/image465.jpeg"/><Relationship Id="rId2" Type="http://schemas.openxmlformats.org/officeDocument/2006/relationships/image" Target="../media/image446.jpeg"/><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2" Type="http://schemas.openxmlformats.org/officeDocument/2006/relationships/image" Target="../media/image466.jpeg"/><Relationship Id="rId1" Type="http://schemas.openxmlformats.org/officeDocument/2006/relationships/slideLayout" Target="../slideLayouts/slideLayout7.xml"/></Relationships>
</file>

<file path=ppt/slides/_rels/slide338.xml.rels><?xml version="1.0" encoding="UTF-8" standalone="yes"?>
<Relationships xmlns="http://schemas.openxmlformats.org/package/2006/relationships"><Relationship Id="rId3" Type="http://schemas.openxmlformats.org/officeDocument/2006/relationships/image" Target="../media/image468.emf"/><Relationship Id="rId2" Type="http://schemas.openxmlformats.org/officeDocument/2006/relationships/image" Target="../media/image467.emf"/><Relationship Id="rId1" Type="http://schemas.openxmlformats.org/officeDocument/2006/relationships/slideLayout" Target="../slideLayouts/slideLayout1.xml"/><Relationship Id="rId4" Type="http://schemas.openxmlformats.org/officeDocument/2006/relationships/image" Target="../media/image469.emf"/></Relationships>
</file>

<file path=ppt/slides/_rels/slide339.xml.rels><?xml version="1.0" encoding="UTF-8" standalone="yes"?>
<Relationships xmlns="http://schemas.openxmlformats.org/package/2006/relationships"><Relationship Id="rId3" Type="http://schemas.openxmlformats.org/officeDocument/2006/relationships/image" Target="../media/image471.png"/><Relationship Id="rId2" Type="http://schemas.openxmlformats.org/officeDocument/2006/relationships/image" Target="../media/image47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40.xml.rels><?xml version="1.0" encoding="UTF-8" standalone="yes"?>
<Relationships xmlns="http://schemas.openxmlformats.org/package/2006/relationships"><Relationship Id="rId2" Type="http://schemas.openxmlformats.org/officeDocument/2006/relationships/image" Target="../media/image472.jpeg"/><Relationship Id="rId1" Type="http://schemas.openxmlformats.org/officeDocument/2006/relationships/slideLayout" Target="../slideLayouts/slideLayout1.xml"/></Relationships>
</file>

<file path=ppt/slides/_rels/slide341.xml.rels><?xml version="1.0" encoding="UTF-8" standalone="yes"?>
<Relationships xmlns="http://schemas.openxmlformats.org/package/2006/relationships"><Relationship Id="rId2" Type="http://schemas.openxmlformats.org/officeDocument/2006/relationships/image" Target="../media/image473.jpeg"/><Relationship Id="rId1" Type="http://schemas.openxmlformats.org/officeDocument/2006/relationships/slideLayout" Target="../slideLayouts/slideLayout1.xml"/></Relationships>
</file>

<file path=ppt/slides/_rels/slide342.xml.rels><?xml version="1.0" encoding="UTF-8" standalone="yes"?>
<Relationships xmlns="http://schemas.openxmlformats.org/package/2006/relationships"><Relationship Id="rId2" Type="http://schemas.openxmlformats.org/officeDocument/2006/relationships/image" Target="../media/image472.jpeg"/><Relationship Id="rId1" Type="http://schemas.openxmlformats.org/officeDocument/2006/relationships/slideLayout" Target="../slideLayouts/slideLayout1.xml"/></Relationships>
</file>

<file path=ppt/slides/_rels/slide343.xml.rels><?xml version="1.0" encoding="UTF-8" standalone="yes"?>
<Relationships xmlns="http://schemas.openxmlformats.org/package/2006/relationships"><Relationship Id="rId2" Type="http://schemas.openxmlformats.org/officeDocument/2006/relationships/image" Target="../media/image474.jpeg"/><Relationship Id="rId1" Type="http://schemas.openxmlformats.org/officeDocument/2006/relationships/slideLayout" Target="../slideLayouts/slideLayout1.xml"/></Relationships>
</file>

<file path=ppt/slides/_rels/slide344.xml.rels><?xml version="1.0" encoding="UTF-8" standalone="yes"?>
<Relationships xmlns="http://schemas.openxmlformats.org/package/2006/relationships"><Relationship Id="rId2" Type="http://schemas.openxmlformats.org/officeDocument/2006/relationships/image" Target="../media/image475.jpeg"/><Relationship Id="rId1" Type="http://schemas.openxmlformats.org/officeDocument/2006/relationships/slideLayout" Target="../slideLayouts/slideLayout1.xml"/></Relationships>
</file>

<file path=ppt/slides/_rels/slide345.xml.rels><?xml version="1.0" encoding="UTF-8" standalone="yes"?>
<Relationships xmlns="http://schemas.openxmlformats.org/package/2006/relationships"><Relationship Id="rId2" Type="http://schemas.openxmlformats.org/officeDocument/2006/relationships/image" Target="../media/image476.jpeg"/><Relationship Id="rId1" Type="http://schemas.openxmlformats.org/officeDocument/2006/relationships/slideLayout" Target="../slideLayouts/slideLayout1.xml"/></Relationships>
</file>

<file path=ppt/slides/_rels/slide346.xml.rels><?xml version="1.0" encoding="UTF-8" standalone="yes"?>
<Relationships xmlns="http://schemas.openxmlformats.org/package/2006/relationships"><Relationship Id="rId2" Type="http://schemas.openxmlformats.org/officeDocument/2006/relationships/image" Target="../media/image477.jpeg"/><Relationship Id="rId1" Type="http://schemas.openxmlformats.org/officeDocument/2006/relationships/slideLayout" Target="../slideLayouts/slideLayout1.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8.xml.rels><?xml version="1.0" encoding="UTF-8" standalone="yes"?>
<Relationships xmlns="http://schemas.openxmlformats.org/package/2006/relationships"><Relationship Id="rId3" Type="http://schemas.openxmlformats.org/officeDocument/2006/relationships/image" Target="../media/image478.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480.jpeg"/><Relationship Id="rId4" Type="http://schemas.openxmlformats.org/officeDocument/2006/relationships/image" Target="../media/image479.jpeg"/></Relationships>
</file>

<file path=ppt/slides/_rels/slide349.xml.rels><?xml version="1.0" encoding="UTF-8" standalone="yes"?>
<Relationships xmlns="http://schemas.openxmlformats.org/package/2006/relationships"><Relationship Id="rId3" Type="http://schemas.openxmlformats.org/officeDocument/2006/relationships/image" Target="../media/image48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50.xml.rels><?xml version="1.0" encoding="UTF-8" standalone="yes"?>
<Relationships xmlns="http://schemas.openxmlformats.org/package/2006/relationships"><Relationship Id="rId3" Type="http://schemas.openxmlformats.org/officeDocument/2006/relationships/image" Target="../media/image48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51.xml.rels><?xml version="1.0" encoding="UTF-8" standalone="yes"?>
<Relationships xmlns="http://schemas.openxmlformats.org/package/2006/relationships"><Relationship Id="rId3" Type="http://schemas.openxmlformats.org/officeDocument/2006/relationships/image" Target="../media/image48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83.png"/></Relationships>
</file>

<file path=ppt/slides/_rels/slide352.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7.xml"/></Relationships>
</file>

<file path=ppt/slides/_rels/slide353.xml.rels><?xml version="1.0" encoding="UTF-8" standalone="yes"?>
<Relationships xmlns="http://schemas.openxmlformats.org/package/2006/relationships"><Relationship Id="rId3" Type="http://schemas.openxmlformats.org/officeDocument/2006/relationships/image" Target="../media/image485.jpeg"/><Relationship Id="rId2" Type="http://schemas.openxmlformats.org/officeDocument/2006/relationships/image" Target="../media/image484.jpeg"/><Relationship Id="rId1" Type="http://schemas.openxmlformats.org/officeDocument/2006/relationships/slideLayout" Target="../slideLayouts/slideLayout1.xml"/></Relationships>
</file>

<file path=ppt/slides/_rels/slide354.xml.rels><?xml version="1.0" encoding="UTF-8" standalone="yes"?>
<Relationships xmlns="http://schemas.openxmlformats.org/package/2006/relationships"><Relationship Id="rId2" Type="http://schemas.openxmlformats.org/officeDocument/2006/relationships/image" Target="../media/image486.jpeg"/><Relationship Id="rId1" Type="http://schemas.openxmlformats.org/officeDocument/2006/relationships/slideLayout" Target="../slideLayouts/slideLayout1.xml"/></Relationships>
</file>

<file path=ppt/slides/_rels/slide355.xml.rels><?xml version="1.0" encoding="UTF-8" standalone="yes"?>
<Relationships xmlns="http://schemas.openxmlformats.org/package/2006/relationships"><Relationship Id="rId3" Type="http://schemas.openxmlformats.org/officeDocument/2006/relationships/image" Target="../media/image488.jpeg"/><Relationship Id="rId2" Type="http://schemas.openxmlformats.org/officeDocument/2006/relationships/image" Target="../media/image487.jpeg"/><Relationship Id="rId1" Type="http://schemas.openxmlformats.org/officeDocument/2006/relationships/slideLayout" Target="../slideLayouts/slideLayout1.xml"/></Relationships>
</file>

<file path=ppt/slides/_rels/slide356.xml.rels><?xml version="1.0" encoding="UTF-8" standalone="yes"?>
<Relationships xmlns="http://schemas.openxmlformats.org/package/2006/relationships"><Relationship Id="rId3" Type="http://schemas.openxmlformats.org/officeDocument/2006/relationships/image" Target="../media/image490.jpeg"/><Relationship Id="rId2" Type="http://schemas.openxmlformats.org/officeDocument/2006/relationships/image" Target="../media/image489.jpeg"/><Relationship Id="rId1" Type="http://schemas.openxmlformats.org/officeDocument/2006/relationships/slideLayout" Target="../slideLayouts/slideLayout1.xml"/></Relationships>
</file>

<file path=ppt/slides/_rels/slide357.xml.rels><?xml version="1.0" encoding="UTF-8" standalone="yes"?>
<Relationships xmlns="http://schemas.openxmlformats.org/package/2006/relationships"><Relationship Id="rId3" Type="http://schemas.openxmlformats.org/officeDocument/2006/relationships/image" Target="../media/image492.jpeg"/><Relationship Id="rId2" Type="http://schemas.openxmlformats.org/officeDocument/2006/relationships/image" Target="../media/image491.jpeg"/><Relationship Id="rId1" Type="http://schemas.openxmlformats.org/officeDocument/2006/relationships/slideLayout" Target="../slideLayouts/slideLayout1.xml"/></Relationships>
</file>

<file path=ppt/slides/_rels/slide358.xml.rels><?xml version="1.0" encoding="UTF-8" standalone="yes"?>
<Relationships xmlns="http://schemas.openxmlformats.org/package/2006/relationships"><Relationship Id="rId3" Type="http://schemas.openxmlformats.org/officeDocument/2006/relationships/image" Target="../media/image494.jpeg"/><Relationship Id="rId2" Type="http://schemas.openxmlformats.org/officeDocument/2006/relationships/image" Target="../media/image493.jpeg"/><Relationship Id="rId1" Type="http://schemas.openxmlformats.org/officeDocument/2006/relationships/slideLayout" Target="../slideLayouts/slideLayout1.xml"/><Relationship Id="rId4" Type="http://schemas.openxmlformats.org/officeDocument/2006/relationships/image" Target="../media/image495.jpeg"/></Relationships>
</file>

<file path=ppt/slides/_rels/slide359.xml.rels><?xml version="1.0" encoding="UTF-8" standalone="yes"?>
<Relationships xmlns="http://schemas.openxmlformats.org/package/2006/relationships"><Relationship Id="rId3" Type="http://schemas.openxmlformats.org/officeDocument/2006/relationships/image" Target="../media/image497.jpeg"/><Relationship Id="rId2" Type="http://schemas.openxmlformats.org/officeDocument/2006/relationships/image" Target="../media/image496.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60.xml.rels><?xml version="1.0" encoding="UTF-8" standalone="yes"?>
<Relationships xmlns="http://schemas.openxmlformats.org/package/2006/relationships"><Relationship Id="rId3" Type="http://schemas.openxmlformats.org/officeDocument/2006/relationships/image" Target="../media/image498.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61.xml.rels><?xml version="1.0" encoding="UTF-8" standalone="yes"?>
<Relationships xmlns="http://schemas.openxmlformats.org/package/2006/relationships"><Relationship Id="rId3" Type="http://schemas.openxmlformats.org/officeDocument/2006/relationships/image" Target="../media/image485.jpeg"/><Relationship Id="rId2" Type="http://schemas.openxmlformats.org/officeDocument/2006/relationships/image" Target="../media/image484.jpeg"/><Relationship Id="rId1" Type="http://schemas.openxmlformats.org/officeDocument/2006/relationships/slideLayout" Target="../slideLayouts/slideLayout1.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8.xml.rels><?xml version="1.0" encoding="UTF-8" standalone="yes"?>
<Relationships xmlns="http://schemas.openxmlformats.org/package/2006/relationships"><Relationship Id="rId3" Type="http://schemas.openxmlformats.org/officeDocument/2006/relationships/image" Target="../media/image485.jpeg"/><Relationship Id="rId2" Type="http://schemas.openxmlformats.org/officeDocument/2006/relationships/image" Target="../media/image484.jpeg"/><Relationship Id="rId1" Type="http://schemas.openxmlformats.org/officeDocument/2006/relationships/slideLayout" Target="../slideLayouts/slideLayout1.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70.xml.rels><?xml version="1.0" encoding="UTF-8" standalone="yes"?>
<Relationships xmlns="http://schemas.openxmlformats.org/package/2006/relationships"><Relationship Id="rId2" Type="http://schemas.openxmlformats.org/officeDocument/2006/relationships/image" Target="../media/image499.jpeg"/><Relationship Id="rId1" Type="http://schemas.openxmlformats.org/officeDocument/2006/relationships/slideLayout" Target="../slideLayouts/slideLayout4.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file:///D:\Clients\Medtronic\Policy%20and%20Procedure\Office%20Policy%20Project\Medtronic%20Ergonomics\images\chair_checklist_casters.jpg" TargetMode="External"/><Relationship Id="rId2" Type="http://schemas.openxmlformats.org/officeDocument/2006/relationships/image" Target="../media/image54.jpeg"/><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file:///D:\Clients\Medtronic\Policy%20and%20Procedure\Office%20Policy%20Project\Medtronic%20Ergonomics\images\chair_equa_seatpan_height.jpg" TargetMode="External"/><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file:///D:\Clients\Medtronic\Policy%20and%20Procedure\Office%20Policy%20Project\Medtronic%20Ergonomics\images\chair_aeron_seat_tilt.jpg" TargetMode="External"/><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file:///D:\Clients\Medtronic\Policy%20and%20Procedure\Office%20Policy%20Project\Medtronic%20Ergonomics\images\chair_equa_rock_tension.jpg" TargetMode="External"/><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file:///D:\Clients\Medtronic\Policy%20and%20Procedure\Office%20Policy%20Project\Medtronic%20Ergonomics\images\chair_checklist_seatpan_slide.JPG" TargetMode="External"/><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file:///D:\Clients\Medtronic\Policy%20and%20Procedure\Office%20Policy%20Project\Medtronic%20Ergonomics\images\chair_checklist_seatpan_size.jpg" TargetMode="External"/><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file:///D:\Clients\Medtronic\Policy%20and%20Procedure\Office%20Policy%20Project\Medtronic%20Ergonomics\images\chair_checklist_back_support_height.jpg" TargetMode="External"/><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file:///D:\Clients\Medtronic\Policy%20and%20Procedure\Office%20Policy%20Project\Medtronic%20Ergonomics\images\chair_checklist_back_support_angle.jpg" TargetMode="External"/><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file:///D:\Clients\Medtronic\Policy%20and%20Procedure\Office%20Policy%20Project\Medtronic%20Ergonomics\images\chair_checklist_armrests.jpg" TargetMode="External"/><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69.png"/><Relationship Id="rId5" Type="http://schemas.openxmlformats.org/officeDocument/2006/relationships/oleObject" Target="../embeddings/oleObject2.bin"/><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openxmlformats.org/officeDocument/2006/relationships/image" Target="file:///D:\Clients\Medtronic\Policy%20and%20Procedure\Office%20Policy%20Project\Medtronic%20Ergonomics\images\chair_checklist_maint.jpg" TargetMode="External"/><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hyperlink" Target="http://www.ergoweb.com/news/detail.cfm?id=1091" TargetMode="External"/><Relationship Id="rId2" Type="http://schemas.openxmlformats.org/officeDocument/2006/relationships/hyperlink" Target="http://www.amazon.com/Gaiam-Balance-Ball-Chair-Black/dp/B0007VB4NE/ref=sr_1_1?s=sporting-goods&amp;ie=UTF8&amp;qid=1338126730&amp;sr=1-1" TargetMode="Externa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5.jpeg"/></Relationships>
</file>

<file path=ppt/slides/_rels/slide6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5.xml"/><Relationship Id="rId5" Type="http://schemas.openxmlformats.org/officeDocument/2006/relationships/image" Target="../media/image82.jpeg"/><Relationship Id="rId4" Type="http://schemas.openxmlformats.org/officeDocument/2006/relationships/image" Target="../media/image81.jpeg"/></Relationships>
</file>

<file path=ppt/slides/_rels/slide7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xml"/><Relationship Id="rId4" Type="http://schemas.openxmlformats.org/officeDocument/2006/relationships/image" Target="../media/image85.jpeg"/></Relationships>
</file>

<file path=ppt/slides/_rels/slide7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89.png"/><Relationship Id="rId5" Type="http://schemas.openxmlformats.org/officeDocument/2006/relationships/oleObject" Target="../embeddings/oleObject4.bin"/><Relationship Id="rId4" Type="http://schemas.openxmlformats.org/officeDocument/2006/relationships/image" Target="../media/image88.png"/></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emf"/><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7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www.hermanmiller.com/research/solution-essays/promoting-healthy-movement-and-natural-alignment.html" TargetMode="Externa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5" Type="http://schemas.openxmlformats.org/officeDocument/2006/relationships/image" Target="../media/image101.jpeg"/><Relationship Id="rId4" Type="http://schemas.openxmlformats.org/officeDocument/2006/relationships/image" Target="../media/image100.jpeg"/></Relationships>
</file>

<file path=ppt/slides/_rels/slide8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hyperlink" Target="http://pss.sagepub.com/content/early/2013/08/07/0956797613479387" TargetMode="External"/><Relationship Id="rId2" Type="http://schemas.openxmlformats.org/officeDocument/2006/relationships/image" Target="../media/image119.png"/><Relationship Id="rId1" Type="http://schemas.openxmlformats.org/officeDocument/2006/relationships/slideLayout" Target="../slideLayouts/slideLayout7.xml"/><Relationship Id="rId4" Type="http://schemas.openxmlformats.org/officeDocument/2006/relationships/hyperlink" Target="http://pss.sagepub.com/" TargetMode="External"/></Relationships>
</file>

<file path=ppt/slides/_rels/slide9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K:\Courses\Images\Misc\financial_data_zoom_in_magnify_800_clr_6750.png"/>
          <p:cNvPicPr/>
          <p:nvPr/>
        </p:nvPicPr>
        <p:blipFill>
          <a:blip r:embed="rId2" cstate="print"/>
          <a:srcRect/>
          <a:stretch>
            <a:fillRect/>
          </a:stretch>
        </p:blipFill>
        <p:spPr bwMode="auto">
          <a:xfrm>
            <a:off x="219974" y="1283542"/>
            <a:ext cx="4065937" cy="2800350"/>
          </a:xfrm>
          <a:prstGeom prst="rect">
            <a:avLst/>
          </a:prstGeom>
          <a:ln>
            <a:noFill/>
          </a:ln>
          <a:effectLst>
            <a:outerShdw blurRad="292100" dist="139700" dir="2700000" algn="tl" rotWithShape="0">
              <a:srgbClr val="333333">
                <a:alpha val="65000"/>
              </a:srgbClr>
            </a:outerShdw>
          </a:effectLst>
        </p:spPr>
      </p:pic>
      <p:sp>
        <p:nvSpPr>
          <p:cNvPr id="14" name="Rounded Rectangle 13"/>
          <p:cNvSpPr/>
          <p:nvPr/>
        </p:nvSpPr>
        <p:spPr>
          <a:xfrm>
            <a:off x="4724400" y="3657600"/>
            <a:ext cx="4876800" cy="1943100"/>
          </a:xfrm>
          <a:prstGeom prst="roundRect">
            <a:avLst/>
          </a:prstGeom>
          <a:solidFill>
            <a:schemeClr val="accent1">
              <a:lumMod val="75000"/>
            </a:schemeClr>
          </a:solidFill>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372600" cy="400050"/>
          </a:xfrm>
          <a:prstGeom prst="rect">
            <a:avLst/>
          </a:prstGeom>
          <a:solidFill>
            <a:schemeClr val="accent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3252100" y="4049104"/>
            <a:ext cx="6629400" cy="91440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2"/>
          <p:cNvSpPr txBox="1">
            <a:spLocks noChangeArrowheads="1"/>
          </p:cNvSpPr>
          <p:nvPr/>
        </p:nvSpPr>
        <p:spPr>
          <a:xfrm>
            <a:off x="3339902" y="3962150"/>
            <a:ext cx="4938227" cy="1066800"/>
          </a:xfrm>
          <a:prstGeom prst="rect">
            <a:avLst/>
          </a:prstGeom>
        </p:spPr>
        <p:txBody>
          <a:bodyPr vert="horz" anchor="ctr">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600" b="1" baseline="0" dirty="0" smtClean="0">
                <a:solidFill>
                  <a:schemeClr val="accent1">
                    <a:lumMod val="75000"/>
                  </a:schemeClr>
                </a:solidFill>
                <a:latin typeface="Arial" pitchFamily="34" charset="0"/>
                <a:ea typeface="+mj-ea"/>
                <a:cs typeface="Arial" pitchFamily="34" charset="0"/>
              </a:rPr>
              <a:t>Mark Anderson,</a:t>
            </a:r>
            <a:r>
              <a:rPr lang="en-US" sz="1600" b="1" dirty="0" smtClean="0">
                <a:solidFill>
                  <a:schemeClr val="accent1">
                    <a:lumMod val="75000"/>
                  </a:schemeClr>
                </a:solidFill>
                <a:latin typeface="Arial" pitchFamily="34" charset="0"/>
                <a:ea typeface="+mj-ea"/>
                <a:cs typeface="Arial" pitchFamily="34" charset="0"/>
              </a:rPr>
              <a:t> MA, PT, CPE</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400" b="1" baseline="0" dirty="0" smtClean="0">
                <a:solidFill>
                  <a:schemeClr val="accent1">
                    <a:lumMod val="75000"/>
                  </a:schemeClr>
                </a:solidFill>
                <a:latin typeface="Arial" pitchFamily="34" charset="0"/>
                <a:ea typeface="+mj-ea"/>
                <a:cs typeface="Arial" pitchFamily="34" charset="0"/>
              </a:rPr>
              <a:t>Ergonomist</a:t>
            </a:r>
            <a:r>
              <a:rPr lang="en-US" sz="1400" b="1" dirty="0" smtClean="0">
                <a:solidFill>
                  <a:schemeClr val="accent1">
                    <a:lumMod val="75000"/>
                  </a:schemeClr>
                </a:solidFill>
                <a:latin typeface="Arial" pitchFamily="34" charset="0"/>
                <a:ea typeface="+mj-ea"/>
                <a:cs typeface="Arial" pitchFamily="34" charset="0"/>
              </a:rPr>
              <a:t> and </a:t>
            </a:r>
            <a:r>
              <a:rPr lang="en-US" sz="1400" b="1" baseline="0" dirty="0" smtClean="0">
                <a:solidFill>
                  <a:schemeClr val="accent1">
                    <a:lumMod val="75000"/>
                  </a:schemeClr>
                </a:solidFill>
                <a:latin typeface="Arial" pitchFamily="34" charset="0"/>
                <a:ea typeface="+mj-ea"/>
                <a:cs typeface="Arial" pitchFamily="34" charset="0"/>
              </a:rPr>
              <a:t>Physical</a:t>
            </a:r>
            <a:r>
              <a:rPr lang="en-US" sz="1400" b="1" dirty="0" smtClean="0">
                <a:solidFill>
                  <a:schemeClr val="accent1">
                    <a:lumMod val="75000"/>
                  </a:schemeClr>
                </a:solidFill>
                <a:latin typeface="Arial" pitchFamily="34" charset="0"/>
                <a:ea typeface="+mj-ea"/>
                <a:cs typeface="Arial" pitchFamily="34" charset="0"/>
              </a:rPr>
              <a:t> Therapist</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400" b="1" baseline="0" dirty="0" smtClean="0">
                <a:solidFill>
                  <a:schemeClr val="accent1">
                    <a:lumMod val="75000"/>
                  </a:schemeClr>
                </a:solidFill>
                <a:latin typeface="Arial" pitchFamily="34" charset="0"/>
                <a:ea typeface="+mj-ea"/>
                <a:cs typeface="Arial" pitchFamily="34" charset="0"/>
              </a:rPr>
              <a:t>ErgoSystems</a:t>
            </a:r>
            <a:r>
              <a:rPr lang="en-US" sz="1400" b="1" dirty="0" smtClean="0">
                <a:solidFill>
                  <a:schemeClr val="accent1">
                    <a:lumMod val="75000"/>
                  </a:schemeClr>
                </a:solidFill>
                <a:latin typeface="Arial" pitchFamily="34" charset="0"/>
                <a:ea typeface="+mj-ea"/>
                <a:cs typeface="Arial" pitchFamily="34" charset="0"/>
              </a:rPr>
              <a:t> Consulting Group, Inc</a:t>
            </a:r>
            <a:r>
              <a:rPr lang="en-US" sz="1200" b="1" dirty="0" smtClean="0">
                <a:solidFill>
                  <a:schemeClr val="accent1">
                    <a:lumMod val="75000"/>
                  </a:schemeClr>
                </a:solidFill>
                <a:latin typeface="Arial" pitchFamily="34" charset="0"/>
                <a:ea typeface="+mj-ea"/>
                <a:cs typeface="Arial" pitchFamily="34" charset="0"/>
              </a:rPr>
              <a:t>.</a:t>
            </a:r>
            <a:endParaRPr kumimoji="0" lang="en-US" sz="1200" b="1" i="0" u="none" strike="noStrike" kern="1200" cap="none" spc="0" normalizeH="0" baseline="0" noProof="0" dirty="0" smtClean="0">
              <a:ln>
                <a:noFill/>
              </a:ln>
              <a:solidFill>
                <a:schemeClr val="accent1">
                  <a:lumMod val="75000"/>
                </a:schemeClr>
              </a:solidFill>
              <a:uLnTx/>
              <a:uFillTx/>
              <a:latin typeface="Arial" pitchFamily="34" charset="0"/>
              <a:ea typeface="+mj-ea"/>
              <a:cs typeface="Arial" pitchFamily="34" charset="0"/>
            </a:endParaRPr>
          </a:p>
        </p:txBody>
      </p:sp>
      <p:pic>
        <p:nvPicPr>
          <p:cNvPr id="17" name="Picture 1" descr="K:\Clients\Medtronic\World Headquarters\Ergonomics Website Revision\Images\Potential Medtronic EE pics\Raw\Reineck (1).JPG"/>
          <p:cNvPicPr>
            <a:picLocks noChangeAspect="1" noChangeArrowheads="1"/>
          </p:cNvPicPr>
          <p:nvPr/>
        </p:nvPicPr>
        <p:blipFill>
          <a:blip r:embed="rId3" cstate="print"/>
          <a:srcRect/>
          <a:stretch>
            <a:fillRect/>
          </a:stretch>
        </p:blipFill>
        <p:spPr bwMode="auto">
          <a:xfrm>
            <a:off x="5334000" y="971550"/>
            <a:ext cx="3149600" cy="2362200"/>
          </a:xfrm>
          <a:prstGeom prst="rect">
            <a:avLst/>
          </a:prstGeom>
          <a:ln>
            <a:noFill/>
          </a:ln>
          <a:effectLst>
            <a:outerShdw blurRad="292100" dist="139700" dir="2700000" algn="tl" rotWithShape="0">
              <a:srgbClr val="333333">
                <a:alpha val="65000"/>
              </a:srgbClr>
            </a:outerShdw>
          </a:effectLst>
        </p:spPr>
      </p:pic>
      <p:sp>
        <p:nvSpPr>
          <p:cNvPr id="13" name="Rectangle 2"/>
          <p:cNvSpPr>
            <a:spLocks noGrp="1" noChangeArrowheads="1"/>
          </p:cNvSpPr>
          <p:nvPr>
            <p:ph type="title"/>
          </p:nvPr>
        </p:nvSpPr>
        <p:spPr>
          <a:xfrm>
            <a:off x="228600" y="438150"/>
            <a:ext cx="5105400" cy="1619250"/>
          </a:xfrm>
        </p:spPr>
        <p:txBody>
          <a:bodyPr>
            <a:normAutofit/>
          </a:bodyPr>
          <a:lstStyle/>
          <a:p>
            <a:pPr algn="l" eaLnBrk="1" hangingPunct="1">
              <a:spcBef>
                <a:spcPts val="800"/>
              </a:spcBef>
              <a:defRPr/>
            </a:pPr>
            <a:r>
              <a:rPr lang="en-US" sz="3350" i="1" dirty="0" smtClean="0"/>
              <a:t>Office Ergonomics 2.0</a:t>
            </a:r>
            <a:r>
              <a:rPr lang="en-US" sz="5300" i="1" dirty="0" smtClean="0"/>
              <a:t/>
            </a:r>
            <a:br>
              <a:rPr lang="en-US" sz="5300" i="1" dirty="0" smtClean="0"/>
            </a:br>
            <a:r>
              <a:rPr lang="en-US" sz="1800" i="1" dirty="0" smtClean="0"/>
              <a:t>New Developments in Office Ergonomics</a:t>
            </a:r>
            <a:r>
              <a:rPr lang="en-US" sz="4400" dirty="0" smtClean="0"/>
              <a:t/>
            </a:r>
            <a:br>
              <a:rPr lang="en-US" sz="4400" dirty="0" smtClean="0"/>
            </a:br>
            <a:endParaRPr lang="en-US" sz="4400" dirty="0" smtClean="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p:nvPr>
        </p:nvSpPr>
        <p:spPr/>
        <p:txBody>
          <a:bodyPr>
            <a:normAutofit fontScale="90000"/>
          </a:bodyPr>
          <a:lstStyle/>
          <a:p>
            <a:pPr eaLnBrk="1" hangingPunct="1">
              <a:defRPr/>
            </a:pPr>
            <a:r>
              <a:rPr lang="en-US" dirty="0" smtClean="0"/>
              <a:t>Attendee Case Studies</a:t>
            </a:r>
          </a:p>
        </p:txBody>
      </p:sp>
      <p:sp>
        <p:nvSpPr>
          <p:cNvPr id="9" name="Slide Number Placeholder 8"/>
          <p:cNvSpPr>
            <a:spLocks noGrp="1"/>
          </p:cNvSpPr>
          <p:nvPr>
            <p:ph type="sldNum" sz="quarter" idx="4"/>
          </p:nvPr>
        </p:nvSpPr>
        <p:spPr>
          <a:xfrm>
            <a:off x="8534400" y="4805363"/>
            <a:ext cx="479425" cy="274637"/>
          </a:xfrm>
        </p:spPr>
        <p:txBody>
          <a:bodyPr/>
          <a:lstStyle/>
          <a:p>
            <a:fld id="{D5BBC35B-A44B-4119-B8DA-DE9E3DFADA20}" type="slidenum">
              <a:rPr lang="en-US" smtClean="0">
                <a:solidFill>
                  <a:srgbClr val="EEECE1">
                    <a:lumMod val="50000"/>
                  </a:srgbClr>
                </a:solidFill>
              </a:rPr>
              <a:pPr/>
              <a:t>10</a:t>
            </a:fld>
            <a:endParaRPr lang="en-US" sz="1000" dirty="0">
              <a:solidFill>
                <a:prstClr val="black"/>
              </a:solidFill>
            </a:endParaRPr>
          </a:p>
        </p:txBody>
      </p:sp>
      <p:sp>
        <p:nvSpPr>
          <p:cNvPr id="2" name="Rectangle 1"/>
          <p:cNvSpPr/>
          <p:nvPr/>
        </p:nvSpPr>
        <p:spPr>
          <a:xfrm>
            <a:off x="3971014" y="3181350"/>
            <a:ext cx="4572000" cy="338554"/>
          </a:xfrm>
          <a:prstGeom prst="rect">
            <a:avLst/>
          </a:prstGeom>
        </p:spPr>
        <p:txBody>
          <a:bodyPr wrap="square">
            <a:spAutoFit/>
          </a:bodyPr>
          <a:lstStyle/>
          <a:p>
            <a:pPr>
              <a:spcBef>
                <a:spcPts val="0"/>
              </a:spcBef>
              <a:spcAft>
                <a:spcPts val="0"/>
              </a:spcAft>
            </a:pPr>
            <a:r>
              <a:rPr lang="en-US" sz="1600" dirty="0">
                <a:solidFill>
                  <a:srgbClr val="002060"/>
                </a:solidFill>
                <a:latin typeface="Calibri" panose="020F0502020204030204" pitchFamily="34" charset="0"/>
                <a:ea typeface="Calibri" panose="020F0502020204030204" pitchFamily="34" charset="0"/>
                <a:cs typeface="Times New Roman" panose="02020603050405020304" pitchFamily="18" charset="0"/>
              </a:rPr>
              <a:t>Kate </a:t>
            </a:r>
            <a:r>
              <a:rPr lang="en-US" sz="16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Mischnick</a:t>
            </a:r>
            <a:r>
              <a:rPr lang="en-US" sz="16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 Human Resources Generalist </a:t>
            </a:r>
          </a:p>
        </p:txBody>
      </p:sp>
      <p:sp>
        <p:nvSpPr>
          <p:cNvPr id="3" name="Rectangle 2"/>
          <p:cNvSpPr/>
          <p:nvPr/>
        </p:nvSpPr>
        <p:spPr>
          <a:xfrm>
            <a:off x="457200" y="895350"/>
            <a:ext cx="7924800" cy="2062103"/>
          </a:xfrm>
          <a:prstGeom prst="rect">
            <a:avLst/>
          </a:prstGeom>
        </p:spPr>
        <p:txBody>
          <a:bodyPr wrap="square">
            <a:spAutoFit/>
          </a:bodyPr>
          <a:lstStyle/>
          <a:p>
            <a:pPr marL="342900" indent="-342900">
              <a:spcBef>
                <a:spcPts val="0"/>
              </a:spcBef>
              <a:spcAft>
                <a:spcPts val="0"/>
              </a:spcAft>
              <a:buFont typeface="+mj-lt"/>
              <a:buAutoNum type="arabicPeriod"/>
            </a:pPr>
            <a:endParaRPr lang="en-US"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One issue that we’re currently dealing with is sit to stand workstations.  We have employees standing all the time (which I believe is still not good for you).  </a:t>
            </a:r>
            <a:endParaRPr lang="en-US" sz="18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8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We </a:t>
            </a: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also have others requesting standing mats- is this something that we should approve or deny?  If their feet hurt from standing, shouldn’t they sit down?</a:t>
            </a:r>
          </a:p>
          <a:p>
            <a:pPr>
              <a:spcBef>
                <a:spcPts val="0"/>
              </a:spcBef>
              <a:spcAft>
                <a:spcPts val="0"/>
              </a:spcAft>
            </a:pPr>
            <a:endPar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spcBef>
                <a:spcPts val="0"/>
              </a:spcBef>
              <a:spcAft>
                <a:spcPts val="0"/>
              </a:spcAft>
              <a:buFont typeface="+mj-lt"/>
              <a:buAutoNum type="arabicPeriod"/>
            </a:pPr>
            <a:endPar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8494810"/>
      </p:ext>
    </p:extLst>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baseline="0" smtClean="0">
                <a:latin typeface="Arial"/>
              </a:rPr>
              <a:t>Big Changes since 1800!</a:t>
            </a:r>
          </a:p>
        </p:txBody>
      </p:sp>
      <p:sp>
        <p:nvSpPr>
          <p:cNvPr id="3" name="Text Placeholder 2"/>
          <p:cNvSpPr>
            <a:spLocks noGrp="1"/>
          </p:cNvSpPr>
          <p:nvPr>
            <p:ph type="body" idx="1"/>
          </p:nvPr>
        </p:nvSpPr>
        <p:spPr>
          <a:xfrm>
            <a:off x="1314450" y="1110997"/>
            <a:ext cx="3314700" cy="3394472"/>
          </a:xfrm>
        </p:spPr>
        <p:txBody>
          <a:bodyPr>
            <a:normAutofit fontScale="92500" lnSpcReduction="10000"/>
          </a:bodyPr>
          <a:lstStyle/>
          <a:p>
            <a:r>
              <a:rPr lang="en-US" b="1" baseline="0" dirty="0" smtClean="0">
                <a:latin typeface="Arial"/>
              </a:rPr>
              <a:t>Where we live – </a:t>
            </a:r>
            <a:r>
              <a:rPr lang="en-US" b="1" i="1" baseline="0" dirty="0" smtClean="0">
                <a:solidFill>
                  <a:schemeClr val="accent1"/>
                </a:solidFill>
                <a:latin typeface="Arial"/>
              </a:rPr>
              <a:t>Urban</a:t>
            </a:r>
          </a:p>
          <a:p>
            <a:r>
              <a:rPr lang="en-US" b="1" baseline="0" dirty="0" smtClean="0">
                <a:latin typeface="Arial"/>
              </a:rPr>
              <a:t>Activity level – </a:t>
            </a:r>
            <a:r>
              <a:rPr lang="en-US" b="1" i="1" baseline="0" dirty="0" smtClean="0">
                <a:solidFill>
                  <a:schemeClr val="accent1"/>
                </a:solidFill>
                <a:latin typeface="Arial"/>
              </a:rPr>
              <a:t>Much more sedentary</a:t>
            </a:r>
          </a:p>
          <a:p>
            <a:r>
              <a:rPr lang="en-US" b="1" baseline="0" dirty="0" smtClean="0">
                <a:latin typeface="Arial"/>
              </a:rPr>
              <a:t>How long we live – </a:t>
            </a:r>
            <a:r>
              <a:rPr lang="en-US" b="1" i="1" baseline="0" dirty="0" smtClean="0">
                <a:solidFill>
                  <a:schemeClr val="accent1"/>
                </a:solidFill>
                <a:latin typeface="Arial"/>
              </a:rPr>
              <a:t>Longer </a:t>
            </a:r>
          </a:p>
          <a:p>
            <a:r>
              <a:rPr lang="en-US" b="1" baseline="0" dirty="0" smtClean="0">
                <a:latin typeface="Arial"/>
              </a:rPr>
              <a:t>How we die –</a:t>
            </a:r>
            <a:r>
              <a:rPr lang="en-US" b="1" baseline="0" dirty="0" smtClean="0">
                <a:solidFill>
                  <a:schemeClr val="accent1"/>
                </a:solidFill>
                <a:latin typeface="Arial"/>
              </a:rPr>
              <a:t> </a:t>
            </a:r>
            <a:r>
              <a:rPr lang="en-US" b="1" i="1" baseline="0" dirty="0" smtClean="0">
                <a:solidFill>
                  <a:schemeClr val="accent1"/>
                </a:solidFill>
                <a:latin typeface="Arial"/>
              </a:rPr>
              <a:t>Chronic disease </a:t>
            </a:r>
          </a:p>
        </p:txBody>
      </p:sp>
      <p:pic>
        <p:nvPicPr>
          <p:cNvPr id="4" name="Picture 4" descr="Mules pull a wagon of harvested crops from a field in the 1800s."/>
          <p:cNvPicPr>
            <a:picLocks noChangeAspect="1" noChangeArrowheads="1"/>
          </p:cNvPicPr>
          <p:nvPr/>
        </p:nvPicPr>
        <p:blipFill>
          <a:blip r:embed="rId2" cstate="print"/>
          <a:srcRect/>
          <a:stretch>
            <a:fillRect/>
          </a:stretch>
        </p:blipFill>
        <p:spPr bwMode="auto">
          <a:xfrm>
            <a:off x="4802400" y="1071413"/>
            <a:ext cx="2857500" cy="1676798"/>
          </a:xfrm>
          <a:prstGeom prst="rect">
            <a:avLst/>
          </a:prstGeom>
          <a:ln>
            <a:noFill/>
          </a:ln>
          <a:effectLst>
            <a:outerShdw blurRad="292100" dist="139700" dir="2700000" algn="tl" rotWithShape="0">
              <a:srgbClr val="333333">
                <a:alpha val="65000"/>
              </a:srgbClr>
            </a:outerShdw>
          </a:effectLst>
        </p:spPr>
      </p:pic>
      <p:pic>
        <p:nvPicPr>
          <p:cNvPr id="5" name="Picture 6" descr="http://thecitiesagent.com/wp-content/uploads/2012/02/Minneapolis-300x225.jpg"/>
          <p:cNvPicPr>
            <a:picLocks noChangeAspect="1" noChangeArrowheads="1"/>
          </p:cNvPicPr>
          <p:nvPr/>
        </p:nvPicPr>
        <p:blipFill>
          <a:blip r:embed="rId3" cstate="print"/>
          <a:srcRect/>
          <a:stretch>
            <a:fillRect/>
          </a:stretch>
        </p:blipFill>
        <p:spPr bwMode="auto">
          <a:xfrm>
            <a:off x="4802400" y="2843063"/>
            <a:ext cx="2857500" cy="21431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2496019"/>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baseline="0" dirty="0" smtClean="0">
                <a:latin typeface="Arial"/>
              </a:rPr>
              <a:t>Is Sitting the New Smoking?</a:t>
            </a:r>
          </a:p>
        </p:txBody>
      </p:sp>
      <p:sp>
        <p:nvSpPr>
          <p:cNvPr id="3" name="Text Placeholder 2"/>
          <p:cNvSpPr>
            <a:spLocks noGrp="1"/>
          </p:cNvSpPr>
          <p:nvPr>
            <p:ph type="body" idx="1"/>
          </p:nvPr>
        </p:nvSpPr>
        <p:spPr>
          <a:xfrm>
            <a:off x="1485900" y="1143001"/>
            <a:ext cx="3143250" cy="3394472"/>
          </a:xfrm>
        </p:spPr>
        <p:txBody>
          <a:bodyPr>
            <a:normAutofit fontScale="85000" lnSpcReduction="10000"/>
          </a:bodyPr>
          <a:lstStyle/>
          <a:p>
            <a:r>
              <a:rPr lang="en-US" b="1" baseline="0" dirty="0" smtClean="0">
                <a:latin typeface="Arial"/>
              </a:rPr>
              <a:t>We recognize the negative impact of smoking!</a:t>
            </a:r>
          </a:p>
          <a:p>
            <a:r>
              <a:rPr lang="en-US" b="1" dirty="0" smtClean="0">
                <a:latin typeface="Arial"/>
              </a:rPr>
              <a:t>Is the impact of our sedentary society (sitting) comparable to the negative effects of smoking?</a:t>
            </a:r>
            <a:endParaRPr lang="en-US" b="1" baseline="0" dirty="0" smtClean="0">
              <a:latin typeface="Arial"/>
            </a:endParaRPr>
          </a:p>
        </p:txBody>
      </p:sp>
      <p:pic>
        <p:nvPicPr>
          <p:cNvPr id="43010" name="Picture 2" descr="http://unconventionalhealth.com/images/Stop_Smoking_1.jpg"/>
          <p:cNvPicPr>
            <a:picLocks noChangeAspect="1" noChangeArrowheads="1"/>
          </p:cNvPicPr>
          <p:nvPr/>
        </p:nvPicPr>
        <p:blipFill>
          <a:blip r:embed="rId2" cstate="print"/>
          <a:srcRect/>
          <a:stretch>
            <a:fillRect/>
          </a:stretch>
        </p:blipFill>
        <p:spPr bwMode="auto">
          <a:xfrm>
            <a:off x="4686301" y="1257300"/>
            <a:ext cx="3025586" cy="228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1641499"/>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baseline="0" dirty="0" smtClean="0">
                <a:latin typeface="Arial"/>
              </a:rPr>
              <a:t>Brief Overview – Smoking</a:t>
            </a:r>
          </a:p>
        </p:txBody>
      </p:sp>
      <p:sp>
        <p:nvSpPr>
          <p:cNvPr id="3" name="Text Placeholder 2"/>
          <p:cNvSpPr>
            <a:spLocks noGrp="1"/>
          </p:cNvSpPr>
          <p:nvPr>
            <p:ph type="body" idx="1"/>
          </p:nvPr>
        </p:nvSpPr>
        <p:spPr/>
        <p:txBody>
          <a:bodyPr>
            <a:normAutofit fontScale="55000" lnSpcReduction="20000"/>
          </a:bodyPr>
          <a:lstStyle/>
          <a:p>
            <a:r>
              <a:rPr lang="en-US" b="1" baseline="0" dirty="0" smtClean="0">
                <a:latin typeface="Arial"/>
              </a:rPr>
              <a:t>Tobacco use leads to disease and disability</a:t>
            </a:r>
          </a:p>
          <a:p>
            <a:pPr lvl="1"/>
            <a:r>
              <a:rPr lang="en-US" baseline="0" dirty="0" smtClean="0">
                <a:latin typeface="Arial"/>
              </a:rPr>
              <a:t>Smoking causes cancer, heart disease, stroke, and lung diseases (including emphysema, bronchitis, and chronic airway obstruction).</a:t>
            </a:r>
            <a:r>
              <a:rPr lang="en-US" baseline="30000" dirty="0" smtClean="0">
                <a:latin typeface="Arial"/>
              </a:rPr>
              <a:t>1,2</a:t>
            </a:r>
            <a:r>
              <a:rPr lang="en-US" baseline="0" dirty="0" smtClean="0">
                <a:latin typeface="Arial"/>
              </a:rPr>
              <a:t> </a:t>
            </a:r>
          </a:p>
          <a:p>
            <a:pPr lvl="1"/>
            <a:r>
              <a:rPr lang="en-US" baseline="0" dirty="0" smtClean="0">
                <a:latin typeface="Arial"/>
              </a:rPr>
              <a:t>For every person who dies from smoking-related disease, 20 more people suffer with at least one serious illness from smoking.</a:t>
            </a:r>
            <a:r>
              <a:rPr lang="en-US" baseline="30000" dirty="0" smtClean="0">
                <a:latin typeface="Arial"/>
              </a:rPr>
              <a:t>3</a:t>
            </a:r>
          </a:p>
          <a:p>
            <a:r>
              <a:rPr lang="en-US" b="1" baseline="0" dirty="0" smtClean="0">
                <a:latin typeface="Arial"/>
              </a:rPr>
              <a:t>Tobacco use is leading preventable cause of death</a:t>
            </a:r>
          </a:p>
          <a:p>
            <a:pPr lvl="1"/>
            <a:r>
              <a:rPr lang="en-US" baseline="0" dirty="0" smtClean="0">
                <a:latin typeface="Arial"/>
              </a:rPr>
              <a:t>Worldwide, tobacco use causes more than 5 million deaths per year, and current trends show that tobacco use will cause more than 8 million deaths annually by 2030.</a:t>
            </a:r>
            <a:r>
              <a:rPr lang="en-US" baseline="30000" dirty="0" smtClean="0">
                <a:latin typeface="Arial"/>
              </a:rPr>
              <a:t>4</a:t>
            </a:r>
          </a:p>
          <a:p>
            <a:pPr lvl="1"/>
            <a:r>
              <a:rPr lang="en-US" baseline="0" dirty="0" smtClean="0">
                <a:latin typeface="Arial"/>
              </a:rPr>
              <a:t>Cigarette smoking is responsible for about one in five deaths annually (i.e., more than 440,000 deaths per year, and an estimated 49,000 of these smoking-related deaths are the result of secondhand smoke exposure).</a:t>
            </a:r>
            <a:r>
              <a:rPr lang="en-US" baseline="30000" dirty="0" smtClean="0">
                <a:latin typeface="Arial"/>
              </a:rPr>
              <a:t>1,2</a:t>
            </a:r>
          </a:p>
          <a:p>
            <a:pPr lvl="1"/>
            <a:r>
              <a:rPr lang="en-US" baseline="0" dirty="0" smtClean="0">
                <a:latin typeface="Arial"/>
              </a:rPr>
              <a:t>On average, smokers die 10 years earlier than nonsmokers.</a:t>
            </a:r>
            <a:r>
              <a:rPr lang="en-US" baseline="30000" dirty="0" smtClean="0">
                <a:latin typeface="Arial"/>
              </a:rPr>
              <a:t>5</a:t>
            </a:r>
          </a:p>
          <a:p>
            <a:r>
              <a:rPr lang="en-US" b="1" baseline="0" dirty="0" smtClean="0">
                <a:latin typeface="Arial"/>
              </a:rPr>
              <a:t>Tobacco use costs United States billions of dollars each year</a:t>
            </a:r>
          </a:p>
          <a:p>
            <a:pPr lvl="1"/>
            <a:r>
              <a:rPr lang="en-US" baseline="0" dirty="0" smtClean="0">
                <a:latin typeface="Arial"/>
              </a:rPr>
              <a:t>In 2000–2004, cigarette smoking cost more than $193 billion (i.e., $97 billion in lost productivity plus $96 billion in health care expenditures).</a:t>
            </a:r>
            <a:r>
              <a:rPr lang="en-US" baseline="30000" dirty="0" smtClean="0">
                <a:latin typeface="Arial"/>
              </a:rPr>
              <a:t>1</a:t>
            </a:r>
            <a:r>
              <a:rPr lang="en-US" baseline="0" dirty="0" smtClean="0">
                <a:latin typeface="Arial"/>
              </a:rPr>
              <a:t> </a:t>
            </a:r>
          </a:p>
          <a:p>
            <a:pPr lvl="1"/>
            <a:r>
              <a:rPr lang="en-US" baseline="0" dirty="0" smtClean="0">
                <a:latin typeface="Arial"/>
              </a:rPr>
              <a:t>Information published in 2005 documented that secondhand smoke costs more than $10 billion (i.e., health care expenditures, morbidity, and mortality).</a:t>
            </a:r>
            <a:r>
              <a:rPr lang="en-US" baseline="30000" dirty="0" smtClean="0">
                <a:latin typeface="Arial"/>
              </a:rPr>
              <a:t>7</a:t>
            </a:r>
            <a:endParaRPr lang="en-US" baseline="0" dirty="0" smtClean="0">
              <a:latin typeface="Arial"/>
            </a:endParaRPr>
          </a:p>
        </p:txBody>
      </p:sp>
    </p:spTree>
    <p:extLst>
      <p:ext uri="{BB962C8B-B14F-4D97-AF65-F5344CB8AC3E}">
        <p14:creationId xmlns:p14="http://schemas.microsoft.com/office/powerpoint/2010/main" val="743423263"/>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baseline="0" smtClean="0">
                <a:latin typeface="Arial"/>
              </a:rPr>
              <a:t>Impact of Sitting</a:t>
            </a:r>
          </a:p>
        </p:txBody>
      </p:sp>
      <p:sp>
        <p:nvSpPr>
          <p:cNvPr id="3" name="Text Placeholder 2"/>
          <p:cNvSpPr>
            <a:spLocks noGrp="1"/>
          </p:cNvSpPr>
          <p:nvPr>
            <p:ph type="body" idx="1"/>
          </p:nvPr>
        </p:nvSpPr>
        <p:spPr>
          <a:xfrm>
            <a:off x="533400" y="1028701"/>
            <a:ext cx="3886200" cy="3394472"/>
          </a:xfrm>
        </p:spPr>
        <p:txBody>
          <a:bodyPr>
            <a:normAutofit fontScale="92500" lnSpcReduction="20000"/>
          </a:bodyPr>
          <a:lstStyle/>
          <a:p>
            <a:r>
              <a:rPr lang="en-US" b="1" baseline="0" dirty="0" smtClean="0">
                <a:latin typeface="Arial"/>
              </a:rPr>
              <a:t>What about the impact of excessive sitting (evidenced by sedentary life styles)?</a:t>
            </a:r>
          </a:p>
          <a:p>
            <a:r>
              <a:rPr lang="en-US" b="1" baseline="0" dirty="0" smtClean="0">
                <a:latin typeface="Arial"/>
              </a:rPr>
              <a:t>How much do we really sit?</a:t>
            </a:r>
          </a:p>
          <a:p>
            <a:r>
              <a:rPr lang="en-US" b="1" baseline="0" dirty="0" smtClean="0">
                <a:latin typeface="Arial"/>
              </a:rPr>
              <a:t>In other words  . . . how sedentary are we?</a:t>
            </a:r>
          </a:p>
        </p:txBody>
      </p:sp>
      <p:pic>
        <p:nvPicPr>
          <p:cNvPr id="40961" name="Picture 1" descr="K:\Clients\Medtronic\World Headquarters\Ergonomics Website Revision\Graphics\Office Drawing.jpg"/>
          <p:cNvPicPr>
            <a:picLocks noChangeAspect="1" noChangeArrowheads="1"/>
          </p:cNvPicPr>
          <p:nvPr/>
        </p:nvPicPr>
        <p:blipFill>
          <a:blip r:embed="rId2" cstate="print"/>
          <a:srcRect l="19414" r="31836" b="11641"/>
          <a:stretch>
            <a:fillRect/>
          </a:stretch>
        </p:blipFill>
        <p:spPr bwMode="auto">
          <a:xfrm>
            <a:off x="4629150" y="971550"/>
            <a:ext cx="2857500" cy="38844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940586"/>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baseline="0" smtClean="0">
                <a:latin typeface="Arial"/>
              </a:rPr>
              <a:t>Audience Survey</a:t>
            </a:r>
          </a:p>
        </p:txBody>
      </p:sp>
      <p:sp>
        <p:nvSpPr>
          <p:cNvPr id="3" name="Text Placeholder 2"/>
          <p:cNvSpPr>
            <a:spLocks noGrp="1"/>
          </p:cNvSpPr>
          <p:nvPr>
            <p:ph type="body" idx="1"/>
          </p:nvPr>
        </p:nvSpPr>
        <p:spPr/>
        <p:txBody>
          <a:bodyPr/>
          <a:lstStyle/>
          <a:p>
            <a:r>
              <a:rPr lang="en-US" b="1" baseline="0" dirty="0" smtClean="0">
                <a:latin typeface="Arial"/>
              </a:rPr>
              <a:t>Categorize YOUR typical day</a:t>
            </a:r>
          </a:p>
          <a:p>
            <a:pPr lvl="1"/>
            <a:r>
              <a:rPr lang="en-US" baseline="0" dirty="0" smtClean="0">
                <a:latin typeface="Arial"/>
              </a:rPr>
              <a:t>Sit</a:t>
            </a:r>
          </a:p>
          <a:p>
            <a:pPr lvl="1"/>
            <a:r>
              <a:rPr lang="en-US" baseline="0" dirty="0" smtClean="0">
                <a:latin typeface="Arial"/>
              </a:rPr>
              <a:t>Stand</a:t>
            </a:r>
          </a:p>
          <a:p>
            <a:pPr lvl="1"/>
            <a:r>
              <a:rPr lang="en-US" baseline="0" dirty="0" smtClean="0">
                <a:latin typeface="Arial"/>
              </a:rPr>
              <a:t>Walk</a:t>
            </a:r>
          </a:p>
          <a:p>
            <a:pPr lvl="1"/>
            <a:r>
              <a:rPr lang="en-US" baseline="0" dirty="0" smtClean="0">
                <a:latin typeface="Arial"/>
              </a:rPr>
              <a:t>Recumbent </a:t>
            </a:r>
          </a:p>
        </p:txBody>
      </p:sp>
      <p:pic>
        <p:nvPicPr>
          <p:cNvPr id="39937" name="Picture 1" descr="K:\Courses\Images\Presenter Media\pencil_draw_checkmark_yellow_clipboard.jpg"/>
          <p:cNvPicPr>
            <a:picLocks noChangeAspect="1" noChangeArrowheads="1"/>
          </p:cNvPicPr>
          <p:nvPr/>
        </p:nvPicPr>
        <p:blipFill>
          <a:blip r:embed="rId2" cstate="print"/>
          <a:srcRect/>
          <a:stretch>
            <a:fillRect/>
          </a:stretch>
        </p:blipFill>
        <p:spPr bwMode="auto">
          <a:xfrm>
            <a:off x="4286250" y="1657350"/>
            <a:ext cx="3444657" cy="3017520"/>
          </a:xfrm>
          <a:prstGeom prst="rect">
            <a:avLst/>
          </a:prstGeom>
          <a:noFill/>
        </p:spPr>
      </p:pic>
    </p:spTree>
    <p:extLst>
      <p:ext uri="{BB962C8B-B14F-4D97-AF65-F5344CB8AC3E}">
        <p14:creationId xmlns:p14="http://schemas.microsoft.com/office/powerpoint/2010/main" val="1679260778"/>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baseline="0" smtClean="0">
                <a:latin typeface="Arial"/>
              </a:rPr>
              <a:t>How much do we sit?</a:t>
            </a:r>
          </a:p>
        </p:txBody>
      </p:sp>
      <p:sp>
        <p:nvSpPr>
          <p:cNvPr id="3" name="Text Placeholder 2"/>
          <p:cNvSpPr>
            <a:spLocks noGrp="1"/>
          </p:cNvSpPr>
          <p:nvPr>
            <p:ph type="body" idx="1"/>
          </p:nvPr>
        </p:nvSpPr>
        <p:spPr>
          <a:xfrm>
            <a:off x="381000" y="1110997"/>
            <a:ext cx="4305300" cy="3394472"/>
          </a:xfrm>
        </p:spPr>
        <p:txBody>
          <a:bodyPr>
            <a:normAutofit fontScale="92500"/>
          </a:bodyPr>
          <a:lstStyle/>
          <a:p>
            <a:r>
              <a:rPr lang="en-US" b="1" baseline="0" dirty="0" smtClean="0">
                <a:latin typeface="Arial"/>
              </a:rPr>
              <a:t>Researchers reported people spent average of:</a:t>
            </a:r>
          </a:p>
          <a:p>
            <a:pPr lvl="1"/>
            <a:r>
              <a:rPr lang="en-US" baseline="0" dirty="0" smtClean="0">
                <a:latin typeface="Arial"/>
              </a:rPr>
              <a:t>64 hours a week sitting</a:t>
            </a:r>
          </a:p>
          <a:p>
            <a:pPr lvl="1"/>
            <a:r>
              <a:rPr lang="en-US" baseline="0" dirty="0" smtClean="0">
                <a:latin typeface="Arial"/>
              </a:rPr>
              <a:t>28 hours standing</a:t>
            </a:r>
          </a:p>
          <a:p>
            <a:pPr lvl="1"/>
            <a:r>
              <a:rPr lang="en-US" baseline="0" dirty="0" smtClean="0">
                <a:latin typeface="Arial"/>
              </a:rPr>
              <a:t>11 hours milling about (non-exercise walking)</a:t>
            </a:r>
          </a:p>
          <a:p>
            <a:pPr lvl="2"/>
            <a:r>
              <a:rPr lang="en-US" i="1" baseline="0" dirty="0" smtClean="0">
                <a:latin typeface="Arial"/>
              </a:rPr>
              <a:t> International Journal of Behavioral Nutrition and Physical Activity, 2012</a:t>
            </a:r>
          </a:p>
        </p:txBody>
      </p:sp>
      <p:pic>
        <p:nvPicPr>
          <p:cNvPr id="38914" name="Picture 2" descr="http://image.spreadshirt.com/image-server/v1/compositions/2007257/views/1,width=280,height=280,appearanceId=70.png/international-journal-of-behavioral-nutrition-and-physical-activity-men-s-lightweight-ringer-t_design.png"/>
          <p:cNvPicPr>
            <a:picLocks noChangeAspect="1" noChangeArrowheads="1"/>
          </p:cNvPicPr>
          <p:nvPr/>
        </p:nvPicPr>
        <p:blipFill>
          <a:blip r:embed="rId2" cstate="print"/>
          <a:srcRect/>
          <a:stretch>
            <a:fillRect/>
          </a:stretch>
        </p:blipFill>
        <p:spPr bwMode="auto">
          <a:xfrm>
            <a:off x="4800600" y="1200150"/>
            <a:ext cx="2800350" cy="28003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11265571"/>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baseline="0" smtClean="0">
                <a:latin typeface="Arial"/>
              </a:rPr>
              <a:t>Impact of Sitting?</a:t>
            </a:r>
          </a:p>
        </p:txBody>
      </p:sp>
      <p:sp>
        <p:nvSpPr>
          <p:cNvPr id="3" name="Text Placeholder 2"/>
          <p:cNvSpPr>
            <a:spLocks noGrp="1"/>
          </p:cNvSpPr>
          <p:nvPr>
            <p:ph type="body" idx="1"/>
          </p:nvPr>
        </p:nvSpPr>
        <p:spPr>
          <a:xfrm>
            <a:off x="304800" y="1110997"/>
            <a:ext cx="3695700" cy="3394472"/>
          </a:xfrm>
        </p:spPr>
        <p:txBody>
          <a:bodyPr>
            <a:normAutofit/>
          </a:bodyPr>
          <a:lstStyle/>
          <a:p>
            <a:r>
              <a:rPr lang="en-US" b="1" baseline="0" dirty="0" smtClean="0">
                <a:latin typeface="Arial"/>
              </a:rPr>
              <a:t>Do a Google search and  you will find . . .</a:t>
            </a:r>
          </a:p>
          <a:p>
            <a:r>
              <a:rPr lang="en-US" b="1" baseline="0" dirty="0" smtClean="0">
                <a:latin typeface="Arial"/>
              </a:rPr>
              <a:t>Can sitting really have that level of impact?</a:t>
            </a:r>
          </a:p>
          <a:p>
            <a:pPr lvl="1"/>
            <a:r>
              <a:rPr lang="en-US" baseline="0" dirty="0" smtClean="0">
                <a:latin typeface="Arial"/>
              </a:rPr>
              <a:t>What do you think?</a:t>
            </a:r>
          </a:p>
        </p:txBody>
      </p:sp>
      <p:pic>
        <p:nvPicPr>
          <p:cNvPr id="37889" name="Picture 1" descr="K:\Courses\Is Sitting the New Smoking\Graphics\google capture1 .JPG"/>
          <p:cNvPicPr>
            <a:picLocks noChangeAspect="1" noChangeArrowheads="1"/>
          </p:cNvPicPr>
          <p:nvPr/>
        </p:nvPicPr>
        <p:blipFill>
          <a:blip r:embed="rId2" cstate="print"/>
          <a:srcRect/>
          <a:stretch>
            <a:fillRect/>
          </a:stretch>
        </p:blipFill>
        <p:spPr bwMode="auto">
          <a:xfrm>
            <a:off x="4286250" y="914401"/>
            <a:ext cx="3371850" cy="40301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5571837"/>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baseline="0" dirty="0" smtClean="0">
                <a:latin typeface="Arial"/>
              </a:rPr>
              <a:t>Brief Overview of the literature</a:t>
            </a:r>
          </a:p>
        </p:txBody>
      </p:sp>
      <p:sp>
        <p:nvSpPr>
          <p:cNvPr id="3" name="Text Placeholder 2"/>
          <p:cNvSpPr>
            <a:spLocks noGrp="1"/>
          </p:cNvSpPr>
          <p:nvPr>
            <p:ph type="body" idx="1"/>
          </p:nvPr>
        </p:nvSpPr>
        <p:spPr/>
        <p:txBody>
          <a:bodyPr>
            <a:normAutofit fontScale="92500" lnSpcReduction="20000"/>
          </a:bodyPr>
          <a:lstStyle/>
          <a:p>
            <a:r>
              <a:rPr lang="en-US" b="1" baseline="0" dirty="0" smtClean="0">
                <a:latin typeface="Arial"/>
              </a:rPr>
              <a:t>Mortality </a:t>
            </a:r>
          </a:p>
          <a:p>
            <a:pPr lvl="1"/>
            <a:r>
              <a:rPr lang="en-US" baseline="0" dirty="0" smtClean="0">
                <a:latin typeface="Arial"/>
              </a:rPr>
              <a:t>123,216 people's health outcomes during a 14-year period</a:t>
            </a:r>
          </a:p>
          <a:p>
            <a:pPr lvl="1"/>
            <a:r>
              <a:rPr lang="en-US" baseline="0" dirty="0" smtClean="0">
                <a:latin typeface="Arial"/>
              </a:rPr>
              <a:t>Women who sit for more than six hours/day were about 40% more likely to die during course of study than those who sat fewer than three hours/day</a:t>
            </a:r>
          </a:p>
          <a:p>
            <a:pPr lvl="1"/>
            <a:r>
              <a:rPr lang="en-US" baseline="0" dirty="0" smtClean="0">
                <a:latin typeface="Arial"/>
              </a:rPr>
              <a:t>Men were about 20% more likely to die </a:t>
            </a:r>
          </a:p>
          <a:p>
            <a:pPr lvl="2"/>
            <a:r>
              <a:rPr lang="en-US" i="1" baseline="0" dirty="0" smtClean="0">
                <a:latin typeface="Arial"/>
              </a:rPr>
              <a:t>American Cancer Society</a:t>
            </a:r>
          </a:p>
          <a:p>
            <a:r>
              <a:rPr lang="en-US" b="1" baseline="0" dirty="0" smtClean="0">
                <a:latin typeface="Arial"/>
              </a:rPr>
              <a:t>Cancer</a:t>
            </a:r>
          </a:p>
          <a:p>
            <a:pPr lvl="1"/>
            <a:r>
              <a:rPr lang="en-US" baseline="0" dirty="0" smtClean="0">
                <a:latin typeface="Arial"/>
              </a:rPr>
              <a:t>Worker at a sedentary job have almost twice risk of a specific type of colon cancer </a:t>
            </a:r>
          </a:p>
          <a:p>
            <a:pPr lvl="2"/>
            <a:r>
              <a:rPr lang="en-US" i="1" baseline="0" dirty="0" smtClean="0">
                <a:latin typeface="Arial"/>
              </a:rPr>
              <a:t>The American Journal of Epidemiology</a:t>
            </a:r>
          </a:p>
        </p:txBody>
      </p:sp>
    </p:spTree>
    <p:extLst>
      <p:ext uri="{BB962C8B-B14F-4D97-AF65-F5344CB8AC3E}">
        <p14:creationId xmlns:p14="http://schemas.microsoft.com/office/powerpoint/2010/main" val="3637848460"/>
      </p:ext>
    </p:extLst>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normAutofit fontScale="92500" lnSpcReduction="10000"/>
          </a:bodyPr>
          <a:lstStyle/>
          <a:p>
            <a:r>
              <a:rPr lang="en-US" b="1" baseline="0" dirty="0" smtClean="0">
                <a:latin typeface="Arial"/>
              </a:rPr>
              <a:t>Diabetes, Cardiovascular events (Meta-analysis of 18 studies)</a:t>
            </a:r>
          </a:p>
          <a:p>
            <a:pPr lvl="1"/>
            <a:r>
              <a:rPr lang="en-US" baseline="0" dirty="0" smtClean="0">
                <a:latin typeface="Arial"/>
              </a:rPr>
              <a:t>Diabetologia, November 2012 analyzed results of 18 studies with total of nearly 800,000 participants</a:t>
            </a:r>
          </a:p>
          <a:p>
            <a:pPr lvl="1"/>
            <a:r>
              <a:rPr lang="en-US" baseline="0" dirty="0" smtClean="0">
                <a:latin typeface="Arial"/>
              </a:rPr>
              <a:t>Compared people who spent most time sitting with those who spent least time, researchers found increases in risks of:</a:t>
            </a:r>
          </a:p>
          <a:p>
            <a:pPr lvl="2"/>
            <a:r>
              <a:rPr lang="en-US" i="1" baseline="0" dirty="0" smtClean="0">
                <a:latin typeface="Arial"/>
              </a:rPr>
              <a:t>Diabetes (112%)</a:t>
            </a:r>
          </a:p>
          <a:p>
            <a:pPr lvl="2"/>
            <a:r>
              <a:rPr lang="en-US" i="1" baseline="0" dirty="0" smtClean="0">
                <a:latin typeface="Arial"/>
              </a:rPr>
              <a:t>Cardiovascular events (147%)</a:t>
            </a:r>
          </a:p>
          <a:p>
            <a:pPr lvl="2"/>
            <a:r>
              <a:rPr lang="en-US" i="1" baseline="0" dirty="0" smtClean="0">
                <a:latin typeface="Arial"/>
              </a:rPr>
              <a:t>Death from cardiovascular causes (90%) </a:t>
            </a:r>
          </a:p>
          <a:p>
            <a:pPr lvl="2"/>
            <a:r>
              <a:rPr lang="en-US" i="1" baseline="0" dirty="0" smtClean="0">
                <a:latin typeface="Arial"/>
              </a:rPr>
              <a:t>Death from all causes (49%)</a:t>
            </a:r>
          </a:p>
        </p:txBody>
      </p:sp>
      <p:sp>
        <p:nvSpPr>
          <p:cNvPr id="4" name="Title 1"/>
          <p:cNvSpPr>
            <a:spLocks noGrp="1"/>
          </p:cNvSpPr>
          <p:nvPr>
            <p:ph type="title"/>
          </p:nvPr>
        </p:nvSpPr>
        <p:spPr/>
        <p:txBody>
          <a:bodyPr>
            <a:normAutofit/>
          </a:bodyPr>
          <a:lstStyle/>
          <a:p>
            <a:r>
              <a:rPr lang="en-US" b="1" baseline="0" dirty="0" smtClean="0">
                <a:latin typeface="Arial"/>
              </a:rPr>
              <a:t>Brief Overview of the literature</a:t>
            </a:r>
          </a:p>
        </p:txBody>
      </p:sp>
    </p:spTree>
    <p:extLst>
      <p:ext uri="{BB962C8B-B14F-4D97-AF65-F5344CB8AC3E}">
        <p14:creationId xmlns:p14="http://schemas.microsoft.com/office/powerpoint/2010/main" val="3276425981"/>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baseline="0" dirty="0" smtClean="0">
                <a:latin typeface="Arial"/>
              </a:rPr>
              <a:t>Underlying factors</a:t>
            </a:r>
          </a:p>
        </p:txBody>
      </p:sp>
      <p:sp>
        <p:nvSpPr>
          <p:cNvPr id="3" name="Text Placeholder 2"/>
          <p:cNvSpPr>
            <a:spLocks noGrp="1"/>
          </p:cNvSpPr>
          <p:nvPr>
            <p:ph type="body" idx="1"/>
          </p:nvPr>
        </p:nvSpPr>
        <p:spPr>
          <a:xfrm>
            <a:off x="304800" y="1110996"/>
            <a:ext cx="4495800" cy="3518154"/>
          </a:xfrm>
        </p:spPr>
        <p:txBody>
          <a:bodyPr>
            <a:normAutofit/>
          </a:bodyPr>
          <a:lstStyle/>
          <a:p>
            <a:r>
              <a:rPr lang="en-US" b="1" baseline="0" dirty="0" smtClean="0">
                <a:latin typeface="Arial"/>
              </a:rPr>
              <a:t>Obesity</a:t>
            </a:r>
          </a:p>
          <a:p>
            <a:pPr lvl="1"/>
            <a:r>
              <a:rPr lang="en-US" baseline="0" dirty="0" smtClean="0">
                <a:latin typeface="Arial"/>
              </a:rPr>
              <a:t>"There is debate as to whether it is the chair or the knife and fork that have caused the increase in obesity rates," </a:t>
            </a:r>
          </a:p>
          <a:p>
            <a:pPr lvl="2"/>
            <a:r>
              <a:rPr lang="en-US" sz="1350" dirty="0">
                <a:latin typeface="Arial"/>
              </a:rPr>
              <a:t>James Levine, MD, PhD,  Mayo Clinic, 2012 </a:t>
            </a:r>
            <a:endParaRPr lang="en-US" baseline="0" dirty="0" smtClean="0">
              <a:latin typeface="Arial"/>
            </a:endParaRPr>
          </a:p>
          <a:p>
            <a:pPr lvl="1"/>
            <a:r>
              <a:rPr lang="en-US" baseline="0" dirty="0" smtClean="0">
                <a:latin typeface="Arial"/>
              </a:rPr>
              <a:t>Sedentary life styles contribute to obesity</a:t>
            </a:r>
          </a:p>
        </p:txBody>
      </p:sp>
      <p:pic>
        <p:nvPicPr>
          <p:cNvPr id="34818" name="Picture 2" descr="http://daniellegoestoschoolinchina.files.wordpress.com/2011/09/knife-fork.jpg"/>
          <p:cNvPicPr>
            <a:picLocks noChangeAspect="1" noChangeArrowheads="1"/>
          </p:cNvPicPr>
          <p:nvPr/>
        </p:nvPicPr>
        <p:blipFill>
          <a:blip r:embed="rId2" cstate="print"/>
          <a:srcRect/>
          <a:stretch>
            <a:fillRect/>
          </a:stretch>
        </p:blipFill>
        <p:spPr bwMode="auto">
          <a:xfrm>
            <a:off x="5143500" y="1200150"/>
            <a:ext cx="2146014" cy="3223260"/>
          </a:xfrm>
          <a:prstGeom prst="rect">
            <a:avLst/>
          </a:prstGeom>
          <a:noFill/>
        </p:spPr>
      </p:pic>
    </p:spTree>
    <p:extLst>
      <p:ext uri="{BB962C8B-B14F-4D97-AF65-F5344CB8AC3E}">
        <p14:creationId xmlns:p14="http://schemas.microsoft.com/office/powerpoint/2010/main" val="4167333909"/>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p:nvPr>
        </p:nvSpPr>
        <p:spPr/>
        <p:txBody>
          <a:bodyPr>
            <a:normAutofit fontScale="90000"/>
          </a:bodyPr>
          <a:lstStyle/>
          <a:p>
            <a:pPr eaLnBrk="1" hangingPunct="1">
              <a:defRPr/>
            </a:pPr>
            <a:r>
              <a:rPr lang="en-US" dirty="0" smtClean="0"/>
              <a:t>Attendee Case Studies</a:t>
            </a:r>
          </a:p>
        </p:txBody>
      </p:sp>
      <p:sp>
        <p:nvSpPr>
          <p:cNvPr id="9" name="Slide Number Placeholder 8"/>
          <p:cNvSpPr>
            <a:spLocks noGrp="1"/>
          </p:cNvSpPr>
          <p:nvPr>
            <p:ph type="sldNum" sz="quarter" idx="4"/>
          </p:nvPr>
        </p:nvSpPr>
        <p:spPr>
          <a:xfrm>
            <a:off x="8534400" y="4805363"/>
            <a:ext cx="479425" cy="274637"/>
          </a:xfrm>
        </p:spPr>
        <p:txBody>
          <a:bodyPr/>
          <a:lstStyle/>
          <a:p>
            <a:fld id="{D5BBC35B-A44B-4119-B8DA-DE9E3DFADA20}" type="slidenum">
              <a:rPr lang="en-US" smtClean="0">
                <a:solidFill>
                  <a:srgbClr val="EEECE1">
                    <a:lumMod val="50000"/>
                  </a:srgbClr>
                </a:solidFill>
              </a:rPr>
              <a:pPr/>
              <a:t>11</a:t>
            </a:fld>
            <a:endParaRPr lang="en-US" sz="1000" dirty="0">
              <a:solidFill>
                <a:prstClr val="black"/>
              </a:solidFill>
            </a:endParaRPr>
          </a:p>
        </p:txBody>
      </p:sp>
      <p:sp>
        <p:nvSpPr>
          <p:cNvPr id="3" name="Rectangle 2"/>
          <p:cNvSpPr/>
          <p:nvPr/>
        </p:nvSpPr>
        <p:spPr>
          <a:xfrm>
            <a:off x="1143000" y="895350"/>
            <a:ext cx="7162800" cy="2031325"/>
          </a:xfrm>
          <a:prstGeom prst="rect">
            <a:avLst/>
          </a:prstGeom>
        </p:spPr>
        <p:txBody>
          <a:bodyPr wrap="square">
            <a:spAutoFit/>
          </a:bodyPr>
          <a:lstStyle/>
          <a:p>
            <a:pPr>
              <a:spcBef>
                <a:spcPts val="0"/>
              </a:spcBef>
              <a:spcAft>
                <a:spcPts val="0"/>
              </a:spcAft>
            </a:pPr>
            <a:r>
              <a:rPr lang="en-US" sz="18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I </a:t>
            </a: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do have an upcoming issue. We have a staff person that has had a recent injury that has left her thumb from the elbow down with limited range of lateral motion and the use of her fingers. The majority of her job is working on a keyboard so what would be the best keyboard option be for her?</a:t>
            </a:r>
          </a:p>
          <a:p>
            <a:pPr marL="342900" indent="-342900">
              <a:spcBef>
                <a:spcPts val="0"/>
              </a:spcBef>
              <a:spcAft>
                <a:spcPts val="0"/>
              </a:spcAft>
              <a:buFont typeface="+mj-lt"/>
              <a:buAutoNum type="arabicPeriod"/>
            </a:pPr>
            <a:endPar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endPar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spcBef>
                <a:spcPts val="0"/>
              </a:spcBef>
              <a:spcAft>
                <a:spcPts val="0"/>
              </a:spcAft>
              <a:buFont typeface="+mj-lt"/>
              <a:buAutoNum type="arabicPeriod"/>
            </a:pPr>
            <a:endPar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4038600" y="2574217"/>
            <a:ext cx="4711658" cy="523220"/>
          </a:xfrm>
          <a:prstGeom prst="rect">
            <a:avLst/>
          </a:prstGeom>
        </p:spPr>
        <p:txBody>
          <a:bodyPr wrap="square">
            <a:spAutoFit/>
          </a:bodyPr>
          <a:lstStyle/>
          <a:p>
            <a:r>
              <a:rPr lang="fr-FR" sz="1400" dirty="0"/>
              <a:t>ROXANNE LAPLANTE  |  MANAGEMENT ANALYST SUPERVISOR  | MANAGEMENT SERVICES DIVISION</a:t>
            </a:r>
          </a:p>
        </p:txBody>
      </p:sp>
    </p:spTree>
    <p:extLst>
      <p:ext uri="{BB962C8B-B14F-4D97-AF65-F5344CB8AC3E}">
        <p14:creationId xmlns:p14="http://schemas.microsoft.com/office/powerpoint/2010/main" val="4070939314"/>
      </p:ext>
    </p:extLst>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normAutofit fontScale="77500" lnSpcReduction="20000"/>
          </a:bodyPr>
          <a:lstStyle/>
          <a:p>
            <a:r>
              <a:rPr lang="en-US" b="1" baseline="0" dirty="0" smtClean="0">
                <a:latin typeface="Arial"/>
              </a:rPr>
              <a:t>Metabolism</a:t>
            </a:r>
          </a:p>
          <a:p>
            <a:pPr lvl="1"/>
            <a:r>
              <a:rPr lang="en-US" baseline="0" dirty="0" smtClean="0">
                <a:latin typeface="Arial"/>
              </a:rPr>
              <a:t>"Your body is designed to move. Sitting for an extended period of time causes your body to shut down at the metabolic level. When your muscles, especially certain leg muscles, are immobile, your circulation slows. </a:t>
            </a:r>
          </a:p>
          <a:p>
            <a:pPr lvl="1"/>
            <a:r>
              <a:rPr lang="en-US" baseline="0" dirty="0" smtClean="0">
                <a:latin typeface="Arial"/>
              </a:rPr>
              <a:t>So you use less of your blood sugar and you burn less fat, which increases your risk of heart disease and diabetes.</a:t>
            </a:r>
          </a:p>
          <a:p>
            <a:pPr lvl="1"/>
            <a:r>
              <a:rPr lang="en-US" baseline="0" dirty="0" smtClean="0">
                <a:latin typeface="Arial"/>
              </a:rPr>
              <a:t>Indeed, a study of 3,757 women found that for every two hours they sat in a given work day, their risk for developing diabetes went up seven percent, which means their risk is 56 percent higher on days they sit for eight hours.”</a:t>
            </a:r>
          </a:p>
          <a:p>
            <a:pPr lvl="2"/>
            <a:r>
              <a:rPr lang="en-US" i="1" baseline="0" dirty="0" smtClean="0">
                <a:latin typeface="Arial"/>
              </a:rPr>
              <a:t>Marc Hamilton, Ph.D., Professor and Director of the Inactivity Physiology Department at Pennington Biomedical Research Center</a:t>
            </a:r>
          </a:p>
        </p:txBody>
      </p:sp>
      <p:sp>
        <p:nvSpPr>
          <p:cNvPr id="4" name="Title 1"/>
          <p:cNvSpPr>
            <a:spLocks noGrp="1"/>
          </p:cNvSpPr>
          <p:nvPr>
            <p:ph type="title"/>
          </p:nvPr>
        </p:nvSpPr>
        <p:spPr/>
        <p:txBody>
          <a:bodyPr/>
          <a:lstStyle/>
          <a:p>
            <a:r>
              <a:rPr lang="en-US" b="1" baseline="0" dirty="0" smtClean="0">
                <a:latin typeface="Arial"/>
              </a:rPr>
              <a:t>Underlying factors</a:t>
            </a:r>
          </a:p>
        </p:txBody>
      </p:sp>
    </p:spTree>
    <p:extLst>
      <p:ext uri="{BB962C8B-B14F-4D97-AF65-F5344CB8AC3E}">
        <p14:creationId xmlns:p14="http://schemas.microsoft.com/office/powerpoint/2010/main" val="737239484"/>
      </p:ext>
    </p:extLst>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110997"/>
            <a:ext cx="4076700" cy="3394472"/>
          </a:xfrm>
        </p:spPr>
        <p:txBody>
          <a:bodyPr>
            <a:normAutofit fontScale="92500" lnSpcReduction="10000"/>
          </a:bodyPr>
          <a:lstStyle/>
          <a:p>
            <a:r>
              <a:rPr lang="en-US" b="1" baseline="0" dirty="0" smtClean="0">
                <a:latin typeface="Arial"/>
              </a:rPr>
              <a:t>Enzyme production</a:t>
            </a:r>
          </a:p>
          <a:p>
            <a:pPr lvl="1"/>
            <a:r>
              <a:rPr lang="en-US" baseline="0" dirty="0" smtClean="0">
                <a:latin typeface="Arial"/>
              </a:rPr>
              <a:t>Key gene (called lipid phosphate phosphatase-1 or LPP1)</a:t>
            </a:r>
          </a:p>
          <a:p>
            <a:pPr lvl="1"/>
            <a:r>
              <a:rPr lang="en-US" baseline="0" dirty="0" smtClean="0">
                <a:latin typeface="Arial"/>
              </a:rPr>
              <a:t>Helps prevent blood clotting and inflammation to keep cardiovascular system healthy</a:t>
            </a:r>
          </a:p>
          <a:p>
            <a:pPr lvl="1"/>
            <a:r>
              <a:rPr lang="en-US" baseline="0" dirty="0" smtClean="0">
                <a:latin typeface="Arial"/>
              </a:rPr>
              <a:t>Significantly suppressed with sitting for few hours</a:t>
            </a:r>
          </a:p>
        </p:txBody>
      </p:sp>
      <p:sp>
        <p:nvSpPr>
          <p:cNvPr id="4" name="Title 1"/>
          <p:cNvSpPr>
            <a:spLocks noGrp="1"/>
          </p:cNvSpPr>
          <p:nvPr>
            <p:ph type="title"/>
          </p:nvPr>
        </p:nvSpPr>
        <p:spPr/>
        <p:txBody>
          <a:bodyPr/>
          <a:lstStyle/>
          <a:p>
            <a:r>
              <a:rPr lang="en-US" b="1" baseline="0" dirty="0" smtClean="0">
                <a:latin typeface="Arial"/>
              </a:rPr>
              <a:t>Underlying factors</a:t>
            </a:r>
          </a:p>
        </p:txBody>
      </p:sp>
      <p:pic>
        <p:nvPicPr>
          <p:cNvPr id="32772" name="Picture 4" descr="http://clinicalscienceblogyaseen.files.wordpress.com/2013/03/fig-6-thrombosis.jpeg"/>
          <p:cNvPicPr>
            <a:picLocks noChangeAspect="1" noChangeArrowheads="1"/>
          </p:cNvPicPr>
          <p:nvPr/>
        </p:nvPicPr>
        <p:blipFill>
          <a:blip r:embed="rId2" cstate="print"/>
          <a:srcRect/>
          <a:stretch>
            <a:fillRect/>
          </a:stretch>
        </p:blipFill>
        <p:spPr bwMode="auto">
          <a:xfrm>
            <a:off x="4914901" y="1085850"/>
            <a:ext cx="2616830" cy="34861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365642"/>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110997"/>
            <a:ext cx="4038600" cy="3346703"/>
          </a:xfrm>
        </p:spPr>
        <p:txBody>
          <a:bodyPr>
            <a:normAutofit fontScale="85000" lnSpcReduction="20000"/>
          </a:bodyPr>
          <a:lstStyle/>
          <a:p>
            <a:r>
              <a:rPr lang="en-US" b="1" baseline="0" dirty="0" smtClean="0">
                <a:latin typeface="Arial"/>
              </a:rPr>
              <a:t>Depression</a:t>
            </a:r>
          </a:p>
          <a:p>
            <a:pPr lvl="1"/>
            <a:r>
              <a:rPr lang="en-US" baseline="0" dirty="0" smtClean="0">
                <a:latin typeface="Arial"/>
              </a:rPr>
              <a:t>2013 survey of nearly 30,000 women </a:t>
            </a:r>
          </a:p>
          <a:p>
            <a:pPr lvl="1"/>
            <a:r>
              <a:rPr lang="en-US" baseline="0" dirty="0" smtClean="0">
                <a:latin typeface="Arial"/>
              </a:rPr>
              <a:t>Those who sat nine or more hours a day more likely to be depressed than those who sat fewer than six hours a day</a:t>
            </a:r>
          </a:p>
          <a:p>
            <a:pPr lvl="1"/>
            <a:r>
              <a:rPr lang="en-US" baseline="0" dirty="0" smtClean="0">
                <a:latin typeface="Arial"/>
              </a:rPr>
              <a:t>Prolonged sitting reduces circulation, causing fewer feel-good hormones to reach brain</a:t>
            </a:r>
          </a:p>
        </p:txBody>
      </p:sp>
      <p:sp>
        <p:nvSpPr>
          <p:cNvPr id="4" name="Title 1"/>
          <p:cNvSpPr>
            <a:spLocks noGrp="1"/>
          </p:cNvSpPr>
          <p:nvPr>
            <p:ph type="title"/>
          </p:nvPr>
        </p:nvSpPr>
        <p:spPr/>
        <p:txBody>
          <a:bodyPr/>
          <a:lstStyle/>
          <a:p>
            <a:r>
              <a:rPr lang="en-US" b="1" baseline="0" dirty="0" smtClean="0">
                <a:latin typeface="Arial"/>
              </a:rPr>
              <a:t>Underlying factors</a:t>
            </a:r>
          </a:p>
        </p:txBody>
      </p:sp>
      <p:pic>
        <p:nvPicPr>
          <p:cNvPr id="31746" name="Picture 2" descr="depression3"/>
          <p:cNvPicPr>
            <a:picLocks noChangeAspect="1" noChangeArrowheads="1"/>
          </p:cNvPicPr>
          <p:nvPr/>
        </p:nvPicPr>
        <p:blipFill>
          <a:blip r:embed="rId2" cstate="print"/>
          <a:srcRect l="9333" r="13333"/>
          <a:stretch>
            <a:fillRect/>
          </a:stretch>
        </p:blipFill>
        <p:spPr bwMode="auto">
          <a:xfrm>
            <a:off x="4457700" y="1428750"/>
            <a:ext cx="3314700" cy="25717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3236344"/>
      </p:ext>
    </p:extLst>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baseline="0" dirty="0" smtClean="0">
                <a:latin typeface="Arial"/>
              </a:rPr>
              <a:t>Bottom Line – </a:t>
            </a:r>
            <a:br>
              <a:rPr lang="en-US" sz="2400" b="1" baseline="0" dirty="0" smtClean="0">
                <a:latin typeface="Arial"/>
              </a:rPr>
            </a:br>
            <a:r>
              <a:rPr lang="en-US" sz="2400" b="1" i="1" baseline="0" dirty="0" smtClean="0">
                <a:latin typeface="Arial"/>
              </a:rPr>
              <a:t>Is sitting the new smoking?</a:t>
            </a:r>
          </a:p>
        </p:txBody>
      </p:sp>
      <p:sp>
        <p:nvSpPr>
          <p:cNvPr id="4" name="Rectangle 3"/>
          <p:cNvSpPr/>
          <p:nvPr/>
        </p:nvSpPr>
        <p:spPr>
          <a:xfrm>
            <a:off x="990600" y="1204797"/>
            <a:ext cx="7239000" cy="3149580"/>
          </a:xfrm>
          <a:prstGeom prst="rect">
            <a:avLst/>
          </a:prstGeom>
        </p:spPr>
        <p:txBody>
          <a:bodyPr wrap="square">
            <a:spAutoFit/>
          </a:bodyPr>
          <a:lstStyle/>
          <a:p>
            <a:pPr>
              <a:spcBef>
                <a:spcPts val="225"/>
              </a:spcBef>
              <a:spcAft>
                <a:spcPts val="225"/>
              </a:spcAft>
            </a:pPr>
            <a:r>
              <a:rPr lang="en-US" sz="1400" dirty="0">
                <a:latin typeface="Arial" pitchFamily="34" charset="0"/>
                <a:cs typeface="Arial" pitchFamily="34" charset="0"/>
              </a:rPr>
              <a:t>“Sitting disease is getting much publicity lately—and for good reason. The scientific evidence is mounting that being idle for long stretches, day in and day out, may be the root of our nation’s poor state of health, contributing to not only back pain and obesity but type 2 diabetes, heart disease and even certain types of colon and other cancers.</a:t>
            </a:r>
          </a:p>
          <a:p>
            <a:pPr>
              <a:spcBef>
                <a:spcPts val="225"/>
              </a:spcBef>
              <a:spcAft>
                <a:spcPts val="225"/>
              </a:spcAft>
            </a:pPr>
            <a:r>
              <a:rPr lang="en-US" sz="1400" dirty="0">
                <a:latin typeface="Arial" pitchFamily="34" charset="0"/>
                <a:cs typeface="Arial" pitchFamily="34" charset="0"/>
              </a:rPr>
              <a:t>It’s important to keep in mind that in many ways the verdict is still out on whether we really are sitting ourselves to death. </a:t>
            </a:r>
          </a:p>
          <a:p>
            <a:pPr>
              <a:spcBef>
                <a:spcPts val="225"/>
              </a:spcBef>
              <a:spcAft>
                <a:spcPts val="225"/>
              </a:spcAft>
            </a:pPr>
            <a:r>
              <a:rPr lang="en-US" sz="1400" dirty="0">
                <a:latin typeface="Arial" pitchFamily="34" charset="0"/>
                <a:cs typeface="Arial" pitchFamily="34" charset="0"/>
              </a:rPr>
              <a:t>Lots of data confirm that smoking causes cancer and a slew of other health problems. </a:t>
            </a:r>
          </a:p>
          <a:p>
            <a:pPr>
              <a:spcBef>
                <a:spcPts val="225"/>
              </a:spcBef>
              <a:spcAft>
                <a:spcPts val="225"/>
              </a:spcAft>
            </a:pPr>
            <a:r>
              <a:rPr lang="en-US" sz="1400" dirty="0">
                <a:latin typeface="Arial" pitchFamily="34" charset="0"/>
                <a:cs typeface="Arial" pitchFamily="34" charset="0"/>
              </a:rPr>
              <a:t>The research on prolonged periods of inactivity, on the other hand, mostly shows an association with ill health. </a:t>
            </a:r>
          </a:p>
          <a:p>
            <a:pPr>
              <a:spcBef>
                <a:spcPts val="225"/>
              </a:spcBef>
              <a:spcAft>
                <a:spcPts val="225"/>
              </a:spcAft>
            </a:pPr>
            <a:r>
              <a:rPr lang="en-US" sz="1400" dirty="0">
                <a:latin typeface="Arial" pitchFamily="34" charset="0"/>
                <a:cs typeface="Arial" pitchFamily="34" charset="0"/>
              </a:rPr>
              <a:t>The distinction has caused some commentators to declare the sitting issue another oversimplification of healthcare research overhyped by the media. </a:t>
            </a:r>
          </a:p>
          <a:p>
            <a:pPr>
              <a:spcBef>
                <a:spcPts val="225"/>
              </a:spcBef>
              <a:spcAft>
                <a:spcPts val="225"/>
              </a:spcAft>
            </a:pPr>
            <a:r>
              <a:rPr lang="en-US" sz="1400" dirty="0">
                <a:latin typeface="Arial" pitchFamily="34" charset="0"/>
                <a:cs typeface="Arial" pitchFamily="34" charset="0"/>
              </a:rPr>
              <a:t>Although headlines are meant to draw in readers, there is valid research showing that the human body functions best when it stays in motion.”</a:t>
            </a:r>
          </a:p>
        </p:txBody>
      </p:sp>
      <p:sp>
        <p:nvSpPr>
          <p:cNvPr id="5" name="Rectangle 4"/>
          <p:cNvSpPr/>
          <p:nvPr/>
        </p:nvSpPr>
        <p:spPr>
          <a:xfrm>
            <a:off x="4953000" y="4552950"/>
            <a:ext cx="3429000" cy="253916"/>
          </a:xfrm>
          <a:prstGeom prst="rect">
            <a:avLst/>
          </a:prstGeom>
        </p:spPr>
        <p:txBody>
          <a:bodyPr>
            <a:spAutoFit/>
          </a:bodyPr>
          <a:lstStyle/>
          <a:p>
            <a:pPr algn="r">
              <a:spcBef>
                <a:spcPts val="225"/>
              </a:spcBef>
              <a:spcAft>
                <a:spcPts val="225"/>
              </a:spcAft>
            </a:pPr>
            <a:r>
              <a:rPr lang="en-US" sz="1050" dirty="0">
                <a:latin typeface="Arial" pitchFamily="34" charset="0"/>
                <a:cs typeface="Arial" pitchFamily="34" charset="0"/>
              </a:rPr>
              <a:t>Kelly Casey, Pittsburgh Quarterly, Summer 2012</a:t>
            </a:r>
          </a:p>
        </p:txBody>
      </p:sp>
    </p:spTree>
    <p:extLst>
      <p:ext uri="{BB962C8B-B14F-4D97-AF65-F5344CB8AC3E}">
        <p14:creationId xmlns:p14="http://schemas.microsoft.com/office/powerpoint/2010/main" val="200360591"/>
      </p:ext>
    </p:extLst>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baseline="0" smtClean="0">
                <a:latin typeface="Arial"/>
              </a:rPr>
              <a:t>What can we do?</a:t>
            </a:r>
          </a:p>
        </p:txBody>
      </p:sp>
      <p:sp>
        <p:nvSpPr>
          <p:cNvPr id="3" name="Text Placeholder 2"/>
          <p:cNvSpPr>
            <a:spLocks noGrp="1"/>
          </p:cNvSpPr>
          <p:nvPr>
            <p:ph type="body" idx="1"/>
          </p:nvPr>
        </p:nvSpPr>
        <p:spPr/>
        <p:txBody>
          <a:bodyPr>
            <a:normAutofit lnSpcReduction="10000"/>
          </a:bodyPr>
          <a:lstStyle/>
          <a:p>
            <a:r>
              <a:rPr lang="en-US" b="1" baseline="0" dirty="0" smtClean="0">
                <a:latin typeface="Arial"/>
              </a:rPr>
              <a:t>Mindset</a:t>
            </a:r>
          </a:p>
          <a:p>
            <a:pPr lvl="1"/>
            <a:r>
              <a:rPr lang="en-US" baseline="0" dirty="0" smtClean="0">
                <a:latin typeface="Arial"/>
              </a:rPr>
              <a:t>You have all heard this expression . . . </a:t>
            </a:r>
          </a:p>
          <a:p>
            <a:pPr lvl="2"/>
            <a:r>
              <a:rPr lang="en-US" i="1" baseline="0" dirty="0" smtClean="0">
                <a:latin typeface="Arial"/>
              </a:rPr>
              <a:t>If you don’t use it . . .  you will ______ ____!</a:t>
            </a:r>
          </a:p>
          <a:p>
            <a:pPr lvl="1"/>
            <a:r>
              <a:rPr lang="en-US" baseline="0" dirty="0" smtClean="0">
                <a:latin typeface="Arial"/>
              </a:rPr>
              <a:t>How about this one . . .</a:t>
            </a:r>
          </a:p>
          <a:p>
            <a:pPr lvl="2"/>
            <a:r>
              <a:rPr lang="en-US" i="1" baseline="0" dirty="0" smtClean="0">
                <a:latin typeface="Arial"/>
              </a:rPr>
              <a:t>The more you do the ______ you can do</a:t>
            </a:r>
            <a:r>
              <a:rPr lang="en-US" i="1" dirty="0" smtClean="0">
                <a:latin typeface="Arial"/>
              </a:rPr>
              <a:t>!</a:t>
            </a:r>
            <a:endParaRPr lang="en-US" i="1" baseline="0" dirty="0" smtClean="0">
              <a:latin typeface="Arial"/>
            </a:endParaRPr>
          </a:p>
          <a:p>
            <a:pPr lvl="2"/>
            <a:r>
              <a:rPr lang="en-US" i="1" baseline="0" dirty="0" smtClean="0">
                <a:latin typeface="Arial"/>
              </a:rPr>
              <a:t>The less you do the _____ you can do!</a:t>
            </a:r>
          </a:p>
          <a:p>
            <a:pPr lvl="1"/>
            <a:r>
              <a:rPr lang="en-US" baseline="0" dirty="0" smtClean="0">
                <a:latin typeface="Arial"/>
              </a:rPr>
              <a:t>For 25 years have preached the 30/30/30 Rule!</a:t>
            </a:r>
          </a:p>
          <a:p>
            <a:pPr marL="303610" lvl="1" indent="-9525">
              <a:buNone/>
            </a:pPr>
            <a:r>
              <a:rPr lang="en-US" sz="2100" b="1" dirty="0">
                <a:solidFill>
                  <a:schemeClr val="accent1"/>
                </a:solidFill>
                <a:latin typeface="Arial"/>
              </a:rPr>
              <a:t>Look for as many opportunities as possible to incorporate movement into our lives!</a:t>
            </a:r>
          </a:p>
        </p:txBody>
      </p:sp>
    </p:spTree>
    <p:extLst>
      <p:ext uri="{BB962C8B-B14F-4D97-AF65-F5344CB8AC3E}">
        <p14:creationId xmlns:p14="http://schemas.microsoft.com/office/powerpoint/2010/main" val="1428084806"/>
      </p:ext>
    </p:extLst>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baseline="0" smtClean="0">
                <a:latin typeface="Arial"/>
              </a:rPr>
              <a:t>At home and work – Ideas?</a:t>
            </a:r>
          </a:p>
        </p:txBody>
      </p:sp>
      <p:pic>
        <p:nvPicPr>
          <p:cNvPr id="28673" name="Picture 1" descr="K:\Courses\Images\Presenter Media\thinking_of_something_in_bubble_800_clr_9005(1).png"/>
          <p:cNvPicPr>
            <a:picLocks noChangeAspect="1" noChangeArrowheads="1"/>
          </p:cNvPicPr>
          <p:nvPr/>
        </p:nvPicPr>
        <p:blipFill>
          <a:blip r:embed="rId2" cstate="print"/>
          <a:srcRect/>
          <a:stretch>
            <a:fillRect/>
          </a:stretch>
        </p:blipFill>
        <p:spPr bwMode="auto">
          <a:xfrm>
            <a:off x="3086100" y="1143000"/>
            <a:ext cx="3180398" cy="3634740"/>
          </a:xfrm>
          <a:prstGeom prst="rect">
            <a:avLst/>
          </a:prstGeom>
          <a:noFill/>
        </p:spPr>
      </p:pic>
    </p:spTree>
    <p:extLst>
      <p:ext uri="{BB962C8B-B14F-4D97-AF65-F5344CB8AC3E}">
        <p14:creationId xmlns:p14="http://schemas.microsoft.com/office/powerpoint/2010/main" val="2469766278"/>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051"/>
            <a:ext cx="9144000" cy="857250"/>
          </a:xfrm>
        </p:spPr>
        <p:txBody>
          <a:bodyPr/>
          <a:lstStyle/>
          <a:p>
            <a:r>
              <a:rPr lang="en-US" b="1" baseline="0" dirty="0" smtClean="0">
                <a:latin typeface="Arial"/>
              </a:rPr>
              <a:t>At home and out</a:t>
            </a:r>
          </a:p>
        </p:txBody>
      </p:sp>
      <p:sp>
        <p:nvSpPr>
          <p:cNvPr id="3" name="Text Placeholder 2"/>
          <p:cNvSpPr>
            <a:spLocks noGrp="1"/>
          </p:cNvSpPr>
          <p:nvPr>
            <p:ph type="body" idx="1"/>
          </p:nvPr>
        </p:nvSpPr>
        <p:spPr>
          <a:xfrm>
            <a:off x="304800" y="971551"/>
            <a:ext cx="8458200" cy="2971799"/>
          </a:xfrm>
        </p:spPr>
        <p:txBody>
          <a:bodyPr numCol="2">
            <a:noAutofit/>
          </a:bodyPr>
          <a:lstStyle/>
          <a:p>
            <a:r>
              <a:rPr lang="en-US" sz="1400" dirty="0">
                <a:latin typeface="Arial"/>
              </a:rPr>
              <a:t>Ice cream lovers. Do not bring it into the house! Walk to the store, buy a single serving and walk as you eat it!</a:t>
            </a:r>
          </a:p>
          <a:p>
            <a:r>
              <a:rPr lang="en-US" sz="1400" dirty="0">
                <a:latin typeface="Arial"/>
              </a:rPr>
              <a:t>Take the stairs!</a:t>
            </a:r>
          </a:p>
          <a:p>
            <a:r>
              <a:rPr lang="en-US" sz="1400" dirty="0">
                <a:latin typeface="Arial"/>
              </a:rPr>
              <a:t>Walk the dog (or the neighbor’s dog)!</a:t>
            </a:r>
          </a:p>
          <a:p>
            <a:r>
              <a:rPr lang="en-US" sz="1400" dirty="0">
                <a:latin typeface="Arial"/>
              </a:rPr>
              <a:t>Walk with a friend.</a:t>
            </a:r>
          </a:p>
          <a:p>
            <a:r>
              <a:rPr lang="en-US" sz="1400" dirty="0">
                <a:latin typeface="Arial"/>
              </a:rPr>
              <a:t>Try the 10,000 step per day approach!</a:t>
            </a:r>
          </a:p>
          <a:p>
            <a:r>
              <a:rPr lang="en-US" sz="1400" dirty="0">
                <a:latin typeface="Arial"/>
              </a:rPr>
              <a:t>Watch TV standing up and stepping in place.</a:t>
            </a:r>
          </a:p>
          <a:p>
            <a:r>
              <a:rPr lang="en-US" sz="1400" dirty="0">
                <a:latin typeface="Arial"/>
              </a:rPr>
              <a:t>Stand or step in place when talking on the phone.</a:t>
            </a:r>
          </a:p>
          <a:p>
            <a:r>
              <a:rPr lang="en-US" sz="1400" dirty="0">
                <a:latin typeface="Arial"/>
              </a:rPr>
              <a:t>Limit screen time for yourself and family members.</a:t>
            </a:r>
          </a:p>
          <a:p>
            <a:r>
              <a:rPr lang="en-US" sz="1400" dirty="0">
                <a:latin typeface="Arial"/>
              </a:rPr>
              <a:t>Set-up movement reminders – apps are available.</a:t>
            </a:r>
          </a:p>
          <a:p>
            <a:r>
              <a:rPr lang="en-US" sz="1400" dirty="0">
                <a:latin typeface="Arial"/>
              </a:rPr>
              <a:t>Walk at the Mall during inclement weather.</a:t>
            </a:r>
          </a:p>
          <a:p>
            <a:r>
              <a:rPr lang="en-US" sz="1400" dirty="0">
                <a:latin typeface="Arial"/>
              </a:rPr>
              <a:t>Work on walking faster when you do walk.</a:t>
            </a:r>
          </a:p>
          <a:p>
            <a:r>
              <a:rPr lang="en-US" sz="1400" dirty="0">
                <a:latin typeface="Arial"/>
              </a:rPr>
              <a:t>Dance!</a:t>
            </a:r>
          </a:p>
          <a:p>
            <a:r>
              <a:rPr lang="en-US" sz="1400" dirty="0">
                <a:latin typeface="Arial"/>
              </a:rPr>
              <a:t>Play a musical instrument when standing – even air guitar!</a:t>
            </a:r>
          </a:p>
          <a:p>
            <a:r>
              <a:rPr lang="en-US" sz="1400" dirty="0">
                <a:latin typeface="Arial"/>
              </a:rPr>
              <a:t>Add a 15 minute walk at lunch time.</a:t>
            </a:r>
          </a:p>
          <a:p>
            <a:r>
              <a:rPr lang="en-US" sz="1400" dirty="0">
                <a:latin typeface="Arial"/>
              </a:rPr>
              <a:t>Use a rake instead of a leaf blower.</a:t>
            </a:r>
          </a:p>
          <a:p>
            <a:r>
              <a:rPr lang="en-US" sz="1400" dirty="0">
                <a:latin typeface="Arial"/>
              </a:rPr>
              <a:t>Park farther from the door at the Mall.</a:t>
            </a:r>
          </a:p>
          <a:p>
            <a:r>
              <a:rPr lang="en-US" sz="1400" dirty="0">
                <a:latin typeface="Arial"/>
              </a:rPr>
              <a:t>Ride your bike or walk to run errands.</a:t>
            </a:r>
          </a:p>
          <a:p>
            <a:r>
              <a:rPr lang="en-US" sz="1400" dirty="0">
                <a:latin typeface="Arial"/>
              </a:rPr>
              <a:t>Keep track of your activities and give yourself a suitable reward.</a:t>
            </a:r>
          </a:p>
          <a:p>
            <a:r>
              <a:rPr lang="en-US" sz="1400" dirty="0">
                <a:latin typeface="Arial"/>
              </a:rPr>
              <a:t>Figure out what works for you and go for it!</a:t>
            </a:r>
          </a:p>
        </p:txBody>
      </p:sp>
    </p:spTree>
    <p:extLst>
      <p:ext uri="{BB962C8B-B14F-4D97-AF65-F5344CB8AC3E}">
        <p14:creationId xmlns:p14="http://schemas.microsoft.com/office/powerpoint/2010/main" val="1271956450"/>
      </p:ext>
    </p:extLst>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baseline="0" smtClean="0">
                <a:latin typeface="Arial"/>
              </a:rPr>
              <a:t>At work</a:t>
            </a:r>
          </a:p>
        </p:txBody>
      </p:sp>
      <p:sp>
        <p:nvSpPr>
          <p:cNvPr id="3" name="Text Placeholder 2"/>
          <p:cNvSpPr>
            <a:spLocks noGrp="1"/>
          </p:cNvSpPr>
          <p:nvPr>
            <p:ph type="body" idx="1"/>
          </p:nvPr>
        </p:nvSpPr>
        <p:spPr>
          <a:xfrm>
            <a:off x="228600" y="1143001"/>
            <a:ext cx="8610600" cy="2038349"/>
          </a:xfrm>
        </p:spPr>
        <p:txBody>
          <a:bodyPr numCol="2">
            <a:noAutofit/>
          </a:bodyPr>
          <a:lstStyle/>
          <a:p>
            <a:r>
              <a:rPr lang="en-US" sz="1600" dirty="0">
                <a:latin typeface="Arial"/>
              </a:rPr>
              <a:t>No email for a day . . . get up and say what you need to in person!</a:t>
            </a:r>
          </a:p>
          <a:p>
            <a:r>
              <a:rPr lang="en-US" sz="1600" dirty="0">
                <a:latin typeface="Arial"/>
              </a:rPr>
              <a:t>Walk with a friend at break time.</a:t>
            </a:r>
          </a:p>
          <a:p>
            <a:r>
              <a:rPr lang="en-US" sz="1600" dirty="0">
                <a:latin typeface="Arial"/>
              </a:rPr>
              <a:t>Take the stairs.</a:t>
            </a:r>
          </a:p>
          <a:p>
            <a:r>
              <a:rPr lang="en-US" sz="1600" dirty="0">
                <a:latin typeface="Arial"/>
              </a:rPr>
              <a:t>Drink a lot of water   . . . A LOT OF WATER!</a:t>
            </a:r>
          </a:p>
          <a:p>
            <a:r>
              <a:rPr lang="en-US" sz="1600" dirty="0">
                <a:latin typeface="Arial"/>
              </a:rPr>
              <a:t>Stand or step in place when talking on the phone.</a:t>
            </a:r>
          </a:p>
          <a:p>
            <a:r>
              <a:rPr lang="en-US" sz="1600" dirty="0">
                <a:latin typeface="Arial"/>
              </a:rPr>
              <a:t>Take the sit-down tables out of conference rooms.</a:t>
            </a:r>
          </a:p>
          <a:p>
            <a:r>
              <a:rPr lang="en-US" sz="1600" dirty="0">
                <a:latin typeface="Arial"/>
              </a:rPr>
              <a:t>Have walking meetings rather than gathering in conference rooms.</a:t>
            </a:r>
          </a:p>
          <a:p>
            <a:r>
              <a:rPr lang="en-US" sz="1600" dirty="0">
                <a:latin typeface="Arial"/>
              </a:rPr>
              <a:t>Set-up movement reminders – apps are available.</a:t>
            </a:r>
          </a:p>
          <a:p>
            <a:r>
              <a:rPr lang="en-US" sz="1600" dirty="0">
                <a:latin typeface="Arial"/>
              </a:rPr>
              <a:t>Build purposeful movement into the work process that promotes regular movement.</a:t>
            </a:r>
          </a:p>
          <a:p>
            <a:r>
              <a:rPr lang="en-US" sz="1600" dirty="0">
                <a:latin typeface="Arial"/>
              </a:rPr>
              <a:t>Add a 15 minute walk at lunch time.</a:t>
            </a:r>
          </a:p>
          <a:p>
            <a:r>
              <a:rPr lang="en-US" sz="1600" dirty="0">
                <a:latin typeface="Arial"/>
              </a:rPr>
              <a:t>Work on walking faster when you do walk.</a:t>
            </a:r>
          </a:p>
          <a:p>
            <a:r>
              <a:rPr lang="en-US" sz="1600" dirty="0">
                <a:latin typeface="Arial"/>
              </a:rPr>
              <a:t>Park on the perimeter of the parking lot – not the closest space.</a:t>
            </a:r>
          </a:p>
          <a:p>
            <a:r>
              <a:rPr lang="en-US" sz="1600" dirty="0">
                <a:latin typeface="Arial"/>
              </a:rPr>
              <a:t>Set up Sit/Stand workstations – lots of options!</a:t>
            </a:r>
          </a:p>
        </p:txBody>
      </p:sp>
    </p:spTree>
    <p:extLst>
      <p:ext uri="{BB962C8B-B14F-4D97-AF65-F5344CB8AC3E}">
        <p14:creationId xmlns:p14="http://schemas.microsoft.com/office/powerpoint/2010/main" val="564923897"/>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baseline="0" dirty="0" smtClean="0">
                <a:latin typeface="Arial"/>
              </a:rPr>
              <a:t>Final Thoughts</a:t>
            </a:r>
          </a:p>
        </p:txBody>
      </p:sp>
      <p:sp>
        <p:nvSpPr>
          <p:cNvPr id="3" name="Text Placeholder 2"/>
          <p:cNvSpPr>
            <a:spLocks noGrp="1"/>
          </p:cNvSpPr>
          <p:nvPr>
            <p:ph type="body" idx="1"/>
          </p:nvPr>
        </p:nvSpPr>
        <p:spPr>
          <a:xfrm>
            <a:off x="1543050" y="1028701"/>
            <a:ext cx="3200400" cy="3428999"/>
          </a:xfrm>
        </p:spPr>
        <p:txBody>
          <a:bodyPr>
            <a:noAutofit/>
          </a:bodyPr>
          <a:lstStyle/>
          <a:p>
            <a:pPr marL="86916" indent="-4763">
              <a:buNone/>
            </a:pPr>
            <a:r>
              <a:rPr lang="en-US" sz="2400" dirty="0">
                <a:latin typeface="Arial"/>
              </a:rPr>
              <a:t>Take the 30/30/30 Rule to heart!</a:t>
            </a:r>
          </a:p>
          <a:p>
            <a:pPr>
              <a:buNone/>
            </a:pPr>
            <a:r>
              <a:rPr lang="en-US" sz="3600" dirty="0">
                <a:solidFill>
                  <a:schemeClr val="accent1"/>
                </a:solidFill>
                <a:latin typeface="Arial"/>
              </a:rPr>
              <a:t>MOVE!</a:t>
            </a:r>
          </a:p>
          <a:p>
            <a:pPr>
              <a:buNone/>
            </a:pPr>
            <a:r>
              <a:rPr lang="en-US" sz="3600" dirty="0">
                <a:solidFill>
                  <a:schemeClr val="accent1"/>
                </a:solidFill>
                <a:latin typeface="Arial"/>
              </a:rPr>
              <a:t>MOVE! </a:t>
            </a:r>
          </a:p>
          <a:p>
            <a:pPr>
              <a:buNone/>
            </a:pPr>
            <a:r>
              <a:rPr lang="en-US" sz="3600" dirty="0">
                <a:solidFill>
                  <a:schemeClr val="accent1"/>
                </a:solidFill>
                <a:latin typeface="Arial"/>
              </a:rPr>
              <a:t>MOVE!</a:t>
            </a:r>
          </a:p>
        </p:txBody>
      </p:sp>
      <p:pic>
        <p:nvPicPr>
          <p:cNvPr id="18434" name="Picture 2" descr="http://www.diyhealth.com/wp-content/uploads/2012/07/walk_and_work_well_image_title_dkjol.jpg"/>
          <p:cNvPicPr>
            <a:picLocks noChangeAspect="1" noChangeArrowheads="1"/>
          </p:cNvPicPr>
          <p:nvPr/>
        </p:nvPicPr>
        <p:blipFill>
          <a:blip r:embed="rId2" cstate="print"/>
          <a:srcRect/>
          <a:stretch>
            <a:fillRect/>
          </a:stretch>
        </p:blipFill>
        <p:spPr bwMode="auto">
          <a:xfrm>
            <a:off x="4514850" y="1028700"/>
            <a:ext cx="2743200" cy="3657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5426712"/>
      </p:ext>
    </p:extLst>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pPr eaLnBrk="1" hangingPunct="1">
              <a:spcBef>
                <a:spcPts val="800"/>
              </a:spcBef>
              <a:defRPr/>
            </a:pPr>
            <a:r>
              <a:rPr lang="en-US" noProof="1" smtClean="0"/>
              <a:t>Worksurface</a:t>
            </a:r>
          </a:p>
        </p:txBody>
      </p:sp>
      <p:sp>
        <p:nvSpPr>
          <p:cNvPr id="181251" name="Rectangle 3"/>
          <p:cNvSpPr>
            <a:spLocks noGrp="1" noChangeArrowheads="1"/>
          </p:cNvSpPr>
          <p:nvPr>
            <p:ph type="body" idx="1"/>
          </p:nvPr>
        </p:nvSpPr>
        <p:spPr>
          <a:xfrm>
            <a:off x="381000" y="742950"/>
            <a:ext cx="4343400" cy="4171950"/>
          </a:xfrm>
        </p:spPr>
        <p:txBody>
          <a:bodyPr/>
          <a:lstStyle/>
          <a:p>
            <a:pPr eaLnBrk="1" hangingPunct="1">
              <a:lnSpc>
                <a:spcPct val="90000"/>
              </a:lnSpc>
              <a:defRPr/>
            </a:pPr>
            <a:r>
              <a:rPr lang="en-US" noProof="1" smtClean="0"/>
              <a:t>Worksurface objectives</a:t>
            </a:r>
          </a:p>
          <a:p>
            <a:pPr lvl="1" eaLnBrk="1" hangingPunct="1">
              <a:lnSpc>
                <a:spcPct val="90000"/>
              </a:lnSpc>
              <a:defRPr/>
            </a:pPr>
            <a:r>
              <a:rPr lang="en-US" noProof="1" smtClean="0"/>
              <a:t>Provide functional workspace (depth, width)</a:t>
            </a:r>
          </a:p>
          <a:p>
            <a:pPr lvl="1" eaLnBrk="1" hangingPunct="1">
              <a:lnSpc>
                <a:spcPct val="90000"/>
              </a:lnSpc>
              <a:defRPr/>
            </a:pPr>
            <a:r>
              <a:rPr lang="en-US" noProof="1" smtClean="0"/>
              <a:t>Support and position equipment</a:t>
            </a:r>
          </a:p>
          <a:p>
            <a:pPr lvl="1" eaLnBrk="1" hangingPunct="1">
              <a:lnSpc>
                <a:spcPct val="90000"/>
              </a:lnSpc>
              <a:defRPr/>
            </a:pPr>
            <a:r>
              <a:rPr lang="en-US" noProof="1" smtClean="0"/>
              <a:t>Provide access to work materials</a:t>
            </a:r>
          </a:p>
          <a:p>
            <a:pPr lvl="1" eaLnBrk="1" hangingPunct="1">
              <a:lnSpc>
                <a:spcPct val="90000"/>
              </a:lnSpc>
              <a:defRPr/>
            </a:pPr>
            <a:r>
              <a:rPr lang="en-US" noProof="1" smtClean="0"/>
              <a:t>Achieve desired relationship match between user/work</a:t>
            </a:r>
          </a:p>
        </p:txBody>
      </p:sp>
      <p:pic>
        <p:nvPicPr>
          <p:cNvPr id="181253" name="Picture 5" descr="WS 6"/>
          <p:cNvPicPr>
            <a:picLocks noChangeAspect="1" noChangeArrowheads="1"/>
          </p:cNvPicPr>
          <p:nvPr/>
        </p:nvPicPr>
        <p:blipFill>
          <a:blip r:embed="rId2" cstate="print"/>
          <a:stretch>
            <a:fillRect/>
          </a:stretch>
        </p:blipFill>
        <p:spPr bwMode="auto">
          <a:xfrm>
            <a:off x="4648200" y="857250"/>
            <a:ext cx="3535680" cy="2602992"/>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119</a:t>
            </a:fld>
            <a:endParaRPr lang="en-US"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p:nvPr>
        </p:nvSpPr>
        <p:spPr/>
        <p:txBody>
          <a:bodyPr>
            <a:normAutofit fontScale="90000"/>
          </a:bodyPr>
          <a:lstStyle/>
          <a:p>
            <a:pPr eaLnBrk="1" hangingPunct="1">
              <a:defRPr/>
            </a:pPr>
            <a:r>
              <a:rPr lang="en-US" dirty="0" smtClean="0"/>
              <a:t>Attendee Case Studies</a:t>
            </a:r>
          </a:p>
        </p:txBody>
      </p:sp>
      <p:sp>
        <p:nvSpPr>
          <p:cNvPr id="9" name="Slide Number Placeholder 8"/>
          <p:cNvSpPr>
            <a:spLocks noGrp="1"/>
          </p:cNvSpPr>
          <p:nvPr>
            <p:ph type="sldNum" sz="quarter" idx="4"/>
          </p:nvPr>
        </p:nvSpPr>
        <p:spPr>
          <a:xfrm>
            <a:off x="8534400" y="4805363"/>
            <a:ext cx="479425" cy="274637"/>
          </a:xfrm>
        </p:spPr>
        <p:txBody>
          <a:bodyPr/>
          <a:lstStyle/>
          <a:p>
            <a:fld id="{D5BBC35B-A44B-4119-B8DA-DE9E3DFADA20}" type="slidenum">
              <a:rPr kumimoji="0" lang="en-US" smtClean="0"/>
              <a:pPr/>
              <a:t>12</a:t>
            </a:fld>
            <a:endParaRPr kumimoji="0" lang="en-US" sz="1000" b="0" dirty="0">
              <a:solidFill>
                <a:schemeClr val="tx1"/>
              </a:solidFill>
            </a:endParaRPr>
          </a:p>
        </p:txBody>
      </p:sp>
      <p:sp>
        <p:nvSpPr>
          <p:cNvPr id="2" name="Rectangle 1"/>
          <p:cNvSpPr/>
          <p:nvPr/>
        </p:nvSpPr>
        <p:spPr>
          <a:xfrm>
            <a:off x="6102000" y="4181742"/>
            <a:ext cx="2438400" cy="830997"/>
          </a:xfrm>
          <a:prstGeom prst="rect">
            <a:avLst/>
          </a:prstGeom>
        </p:spPr>
        <p:txBody>
          <a:bodyPr wrap="square">
            <a:spAutoFit/>
          </a:bodyPr>
          <a:lstStyle/>
          <a:p>
            <a:pPr marL="0" marR="0">
              <a:spcBef>
                <a:spcPts val="0"/>
              </a:spcBef>
              <a:spcAft>
                <a:spcPts val="0"/>
              </a:spcAft>
            </a:pPr>
            <a:r>
              <a:rPr lang="en-US" sz="1200" dirty="0">
                <a:solidFill>
                  <a:srgbClr val="002060"/>
                </a:solidFill>
                <a:latin typeface="Arial" panose="020B0604020202020204" pitchFamily="34" charset="0"/>
                <a:ea typeface="Calibri" panose="020F0502020204030204" pitchFamily="34" charset="0"/>
                <a:cs typeface="Times New Roman" panose="02020603050405020304" pitchFamily="18" charset="0"/>
              </a:rPr>
              <a:t>Jill A. Hendrickson</a:t>
            </a:r>
            <a:endParaRPr lang="en-US" sz="1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solidFill>
                  <a:srgbClr val="002060"/>
                </a:solidFill>
                <a:latin typeface="Arial" panose="020B0604020202020204" pitchFamily="34" charset="0"/>
                <a:ea typeface="Calibri" panose="020F0502020204030204" pitchFamily="34" charset="0"/>
                <a:cs typeface="Times New Roman" panose="02020603050405020304" pitchFamily="18" charset="0"/>
              </a:rPr>
              <a:t>Human Resources Coordinator</a:t>
            </a:r>
            <a:endParaRPr lang="en-US" sz="1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solidFill>
                  <a:srgbClr val="002060"/>
                </a:solidFill>
                <a:latin typeface="Arial" panose="020B0604020202020204" pitchFamily="34" charset="0"/>
                <a:ea typeface="Calibri" panose="020F0502020204030204" pitchFamily="34" charset="0"/>
                <a:cs typeface="Times New Roman" panose="02020603050405020304" pitchFamily="18" charset="0"/>
              </a:rPr>
              <a:t>Ninth Judicial District</a:t>
            </a:r>
            <a:endParaRPr lang="en-US" sz="1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Bemidji</a:t>
            </a:r>
            <a:r>
              <a:rPr lang="en-US" sz="1200" dirty="0">
                <a:solidFill>
                  <a:srgbClr val="002060"/>
                </a:solidFill>
                <a:latin typeface="Arial" panose="020B0604020202020204" pitchFamily="34" charset="0"/>
                <a:ea typeface="Calibri" panose="020F0502020204030204" pitchFamily="34" charset="0"/>
                <a:cs typeface="Times New Roman" panose="02020603050405020304" pitchFamily="18" charset="0"/>
              </a:rPr>
              <a:t>, Minnesota   56601</a:t>
            </a:r>
            <a:endParaRPr lang="en-US"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33400" y="703302"/>
            <a:ext cx="8229600" cy="3554819"/>
          </a:xfrm>
          <a:prstGeom prst="rect">
            <a:avLst/>
          </a:prstGeom>
        </p:spPr>
        <p:txBody>
          <a:bodyPr wrap="square">
            <a:spAutoFit/>
          </a:bodyPr>
          <a:lstStyle/>
          <a:p>
            <a:pPr marR="0" lvl="0">
              <a:spcBef>
                <a:spcPts val="0"/>
              </a:spcBef>
              <a:spcAft>
                <a:spcPts val="0"/>
              </a:spcAft>
            </a:pPr>
            <a:r>
              <a:rPr lang="en-US" sz="1500" dirty="0">
                <a:latin typeface="Calibri" panose="020F0502020204030204" pitchFamily="34" charset="0"/>
                <a:ea typeface="Calibri" panose="020F0502020204030204" pitchFamily="34" charset="0"/>
                <a:cs typeface="Times New Roman" panose="02020603050405020304" pitchFamily="18" charset="0"/>
              </a:rPr>
              <a:t>A specific example of a work station evaluation issue you have encountered and were unsure how to address.</a:t>
            </a:r>
          </a:p>
          <a:p>
            <a:pPr marL="182880" marR="0">
              <a:spcBef>
                <a:spcPts val="0"/>
              </a:spcBef>
              <a:spcAft>
                <a:spcPts val="0"/>
              </a:spcAft>
            </a:pPr>
            <a:r>
              <a:rPr lang="en-US" sz="1500" dirty="0">
                <a:solidFill>
                  <a:srgbClr val="002060"/>
                </a:solidFill>
                <a:latin typeface="Calibri" panose="020F0502020204030204" pitchFamily="34" charset="0"/>
                <a:ea typeface="Calibri" panose="020F0502020204030204" pitchFamily="34" charset="0"/>
                <a:cs typeface="Times New Roman" panose="02020603050405020304" pitchFamily="18" charset="0"/>
              </a:rPr>
              <a:t>Changing a district court bench to accommodate the Judge.  The bench is too high for the Judge.  Her height is about 5’1”.  The dual monitors need to be in front of her and yet need to be low enough so she can see over them and observe the individuals in the courtroom.  She is not comfortable using a foot rest.  </a:t>
            </a:r>
          </a:p>
          <a:p>
            <a:pPr marL="182880" marR="0">
              <a:spcBef>
                <a:spcPts val="0"/>
              </a:spcBef>
              <a:spcAft>
                <a:spcPts val="0"/>
              </a:spcAft>
            </a:pPr>
            <a:r>
              <a:rPr lang="en-US" sz="1500" dirty="0">
                <a:solidFill>
                  <a:srgbClr val="002060"/>
                </a:solidFill>
                <a:latin typeface="Calibri" panose="020F0502020204030204" pitchFamily="34" charset="0"/>
                <a:ea typeface="Calibri" panose="020F0502020204030204" pitchFamily="34" charset="0"/>
                <a:cs typeface="Times New Roman" panose="02020603050405020304" pitchFamily="18" charset="0"/>
              </a:rPr>
              <a:t>We have a court clerk area in a courtroom which needs to be larger.  Two clerks have rolled off the steps due to lack of space.  It is clearly a safety hazard.  There has been a struggle with the County Board remodeling the bench and clerk area but now seems to be better after an ergonomic assessment. </a:t>
            </a:r>
            <a:r>
              <a:rPr lang="en-US" sz="15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pPr>
            <a:r>
              <a:rPr lang="en-US" sz="1500" dirty="0">
                <a:latin typeface="Calibri" panose="020F0502020204030204" pitchFamily="34" charset="0"/>
                <a:ea typeface="Calibri" panose="020F0502020204030204" pitchFamily="34" charset="0"/>
                <a:cs typeface="Times New Roman" panose="02020603050405020304" pitchFamily="18" charset="0"/>
              </a:rPr>
              <a:t>A specific example of a success story.</a:t>
            </a:r>
          </a:p>
          <a:p>
            <a:pPr marL="182880">
              <a:spcBef>
                <a:spcPts val="0"/>
              </a:spcBef>
              <a:spcAft>
                <a:spcPts val="0"/>
              </a:spcAft>
            </a:pPr>
            <a:r>
              <a:rPr lang="en-US" sz="1500" dirty="0">
                <a:solidFill>
                  <a:srgbClr val="002060"/>
                </a:solidFill>
                <a:latin typeface="Calibri" panose="020F0502020204030204" pitchFamily="34" charset="0"/>
                <a:ea typeface="Calibri" panose="020F0502020204030204" pitchFamily="34" charset="0"/>
                <a:cs typeface="Times New Roman" panose="02020603050405020304" pitchFamily="18" charset="0"/>
              </a:rPr>
              <a:t>The installation of sit-stand units that have really helped a few employees with back problems.</a:t>
            </a:r>
          </a:p>
          <a:p>
            <a:pPr marR="0" lvl="0">
              <a:spcBef>
                <a:spcPts val="0"/>
              </a:spcBef>
              <a:spcAft>
                <a:spcPts val="0"/>
              </a:spcAft>
            </a:pPr>
            <a:r>
              <a:rPr lang="en-US" sz="1500" dirty="0" smtClean="0">
                <a:latin typeface="Calibri" panose="020F0502020204030204" pitchFamily="34" charset="0"/>
                <a:ea typeface="Calibri" panose="020F0502020204030204" pitchFamily="34" charset="0"/>
                <a:cs typeface="Times New Roman" panose="02020603050405020304" pitchFamily="18" charset="0"/>
              </a:rPr>
              <a:t>Other </a:t>
            </a:r>
            <a:r>
              <a:rPr lang="en-US" sz="1500" dirty="0">
                <a:latin typeface="Calibri" panose="020F0502020204030204" pitchFamily="34" charset="0"/>
                <a:ea typeface="Calibri" panose="020F0502020204030204" pitchFamily="34" charset="0"/>
                <a:cs typeface="Times New Roman" panose="02020603050405020304" pitchFamily="18" charset="0"/>
              </a:rPr>
              <a:t>situations that you would like more information on.</a:t>
            </a:r>
          </a:p>
          <a:p>
            <a:pPr marL="182880">
              <a:spcBef>
                <a:spcPts val="0"/>
              </a:spcBef>
              <a:spcAft>
                <a:spcPts val="0"/>
              </a:spcAft>
            </a:pPr>
            <a:r>
              <a:rPr lang="en-US" sz="1500" dirty="0">
                <a:solidFill>
                  <a:srgbClr val="002060"/>
                </a:solidFill>
                <a:latin typeface="Calibri" panose="020F0502020204030204" pitchFamily="34" charset="0"/>
                <a:ea typeface="Calibri" panose="020F0502020204030204" pitchFamily="34" charset="0"/>
                <a:cs typeface="Times New Roman" panose="02020603050405020304" pitchFamily="18" charset="0"/>
              </a:rPr>
              <a:t>Would like more information on sit-stands as they are becoming more popular.  How to write professional recommendations in a summary format.</a:t>
            </a:r>
          </a:p>
        </p:txBody>
      </p:sp>
    </p:spTree>
    <p:extLst>
      <p:ext uri="{BB962C8B-B14F-4D97-AF65-F5344CB8AC3E}">
        <p14:creationId xmlns:p14="http://schemas.microsoft.com/office/powerpoint/2010/main" val="3266786939"/>
      </p:ext>
    </p:extLst>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pPr eaLnBrk="1" hangingPunct="1">
              <a:spcBef>
                <a:spcPts val="800"/>
              </a:spcBef>
              <a:defRPr/>
            </a:pPr>
            <a:r>
              <a:rPr lang="en-US" noProof="1" smtClean="0"/>
              <a:t>Straight line (desk/table)</a:t>
            </a:r>
          </a:p>
        </p:txBody>
      </p:sp>
      <p:sp>
        <p:nvSpPr>
          <p:cNvPr id="184323" name="Rectangle 3"/>
          <p:cNvSpPr>
            <a:spLocks noGrp="1" noChangeArrowheads="1"/>
          </p:cNvSpPr>
          <p:nvPr>
            <p:ph type="body" idx="1"/>
          </p:nvPr>
        </p:nvSpPr>
        <p:spPr>
          <a:xfrm>
            <a:off x="533400" y="971550"/>
            <a:ext cx="4191000" cy="4057650"/>
          </a:xfrm>
        </p:spPr>
        <p:txBody>
          <a:bodyPr>
            <a:normAutofit/>
          </a:bodyPr>
          <a:lstStyle/>
          <a:p>
            <a:pPr eaLnBrk="1" hangingPunct="1">
              <a:defRPr/>
            </a:pPr>
            <a:r>
              <a:rPr lang="en-US" sz="2400" noProof="1" smtClean="0"/>
              <a:t>The straight in-line configuration is suited for single task activities</a:t>
            </a:r>
          </a:p>
          <a:p>
            <a:pPr eaLnBrk="1" hangingPunct="1">
              <a:defRPr/>
            </a:pPr>
            <a:r>
              <a:rPr lang="en-US" sz="2400" noProof="1" smtClean="0"/>
              <a:t>Minimal reach requirements for other office equipment and materials </a:t>
            </a:r>
          </a:p>
        </p:txBody>
      </p:sp>
      <p:graphicFrame>
        <p:nvGraphicFramePr>
          <p:cNvPr id="3074" name="Object 5"/>
          <p:cNvGraphicFramePr>
            <a:graphicFrameLocks noChangeAspect="1"/>
          </p:cNvGraphicFramePr>
          <p:nvPr/>
        </p:nvGraphicFramePr>
        <p:xfrm>
          <a:off x="4876800" y="971550"/>
          <a:ext cx="3810000" cy="3242481"/>
        </p:xfrm>
        <a:graphic>
          <a:graphicData uri="http://schemas.openxmlformats.org/presentationml/2006/ole">
            <mc:AlternateContent xmlns:mc="http://schemas.openxmlformats.org/markup-compatibility/2006">
              <mc:Choice xmlns:v="urn:schemas-microsoft-com:vml" Requires="v">
                <p:oleObj spid="_x0000_s515083" name="Document" r:id="rId3" imgW="1543812" imgH="1917192" progId="Word.Document.8">
                  <p:embed/>
                </p:oleObj>
              </mc:Choice>
              <mc:Fallback>
                <p:oleObj name="Document" r:id="rId3" imgW="1543812" imgH="1917192" progId="Word.Document.8">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l="7701" t="11925" b="3816"/>
                      <a:stretch>
                        <a:fillRect/>
                      </a:stretch>
                    </p:blipFill>
                    <p:spPr bwMode="auto">
                      <a:xfrm>
                        <a:off x="4876800" y="971550"/>
                        <a:ext cx="3810000" cy="3242481"/>
                      </a:xfrm>
                      <a:prstGeom prst="rect">
                        <a:avLst/>
                      </a:prstGeom>
                      <a:noFill/>
                      <a:ln w="9525">
                        <a:solidFill>
                          <a:schemeClr val="tx1"/>
                        </a:solidFill>
                        <a:miter lim="800000"/>
                        <a:headEnd/>
                        <a:tailEnd/>
                      </a:ln>
                      <a:effectLst>
                        <a:outerShdw dist="107763" dir="2700000" algn="ctr" rotWithShape="0">
                          <a:schemeClr val="bg1"/>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120</a:t>
            </a:fld>
            <a:endParaRPr lang="en-US" dirty="0"/>
          </a:p>
        </p:txBody>
      </p:sp>
    </p:spTree>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spcBef>
                <a:spcPts val="800"/>
              </a:spcBef>
              <a:defRPr/>
            </a:pPr>
            <a:r>
              <a:rPr lang="en-US" noProof="1" smtClean="0"/>
              <a:t>L-shape (two worksurfaces)</a:t>
            </a:r>
          </a:p>
        </p:txBody>
      </p:sp>
      <p:sp>
        <p:nvSpPr>
          <p:cNvPr id="186371" name="Rectangle 3"/>
          <p:cNvSpPr>
            <a:spLocks noGrp="1" noChangeArrowheads="1"/>
          </p:cNvSpPr>
          <p:nvPr>
            <p:ph type="body" idx="1"/>
          </p:nvPr>
        </p:nvSpPr>
        <p:spPr>
          <a:xfrm>
            <a:off x="304800" y="895350"/>
            <a:ext cx="4419600" cy="3600450"/>
          </a:xfrm>
        </p:spPr>
        <p:txBody>
          <a:bodyPr>
            <a:normAutofit/>
          </a:bodyPr>
          <a:lstStyle/>
          <a:p>
            <a:pPr eaLnBrk="1" hangingPunct="1">
              <a:defRPr/>
            </a:pPr>
            <a:r>
              <a:rPr lang="en-US" sz="2000" noProof="1" smtClean="0"/>
              <a:t>L-shaped configuration is suited for single to multitask activities that require two or more separate workspaces</a:t>
            </a:r>
            <a:endParaRPr lang="en-US" sz="2000" dirty="0" smtClean="0"/>
          </a:p>
          <a:p>
            <a:pPr eaLnBrk="1" hangingPunct="1">
              <a:defRPr/>
            </a:pPr>
            <a:r>
              <a:rPr lang="en-US" sz="2000" dirty="0" smtClean="0"/>
              <a:t>O</a:t>
            </a:r>
            <a:r>
              <a:rPr lang="en-US" sz="2000" noProof="1" smtClean="0"/>
              <a:t>ne workspace may be used as computer workstation and another as writing or collating workstation</a:t>
            </a:r>
          </a:p>
        </p:txBody>
      </p:sp>
      <p:graphicFrame>
        <p:nvGraphicFramePr>
          <p:cNvPr id="4098" name="Object 5"/>
          <p:cNvGraphicFramePr>
            <a:graphicFrameLocks noChangeAspect="1"/>
          </p:cNvGraphicFramePr>
          <p:nvPr/>
        </p:nvGraphicFramePr>
        <p:xfrm>
          <a:off x="4879975" y="922338"/>
          <a:ext cx="3863975" cy="3768725"/>
        </p:xfrm>
        <a:graphic>
          <a:graphicData uri="http://schemas.openxmlformats.org/presentationml/2006/ole">
            <mc:AlternateContent xmlns:mc="http://schemas.openxmlformats.org/markup-compatibility/2006">
              <mc:Choice xmlns:v="urn:schemas-microsoft-com:vml" Requires="v">
                <p:oleObj spid="_x0000_s516107" name="Document" r:id="rId3" imgW="1543812" imgH="1818132" progId="Word.Document.8">
                  <p:embed/>
                </p:oleObj>
              </mc:Choice>
              <mc:Fallback>
                <p:oleObj name="Document" r:id="rId3" imgW="1543812" imgH="1818132" progId="Word.Document.8">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l="14809" t="9552" r="5923" b="3017"/>
                      <a:stretch>
                        <a:fillRect/>
                      </a:stretch>
                    </p:blipFill>
                    <p:spPr bwMode="auto">
                      <a:xfrm>
                        <a:off x="4879975" y="922338"/>
                        <a:ext cx="3863975" cy="3768725"/>
                      </a:xfrm>
                      <a:prstGeom prst="rect">
                        <a:avLst/>
                      </a:prstGeom>
                      <a:noFill/>
                      <a:ln w="9525">
                        <a:solidFill>
                          <a:schemeClr val="tx1"/>
                        </a:solidFill>
                        <a:miter lim="800000"/>
                        <a:headEnd/>
                        <a:tailEnd/>
                      </a:ln>
                      <a:effectLst>
                        <a:outerShdw dist="107763" dir="2700000" algn="ctr" rotWithShape="0">
                          <a:schemeClr val="bg1"/>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121</a:t>
            </a:fld>
            <a:endParaRPr lang="en-US" dirty="0"/>
          </a:p>
        </p:txBody>
      </p:sp>
    </p:spTree>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762000" y="285750"/>
            <a:ext cx="8382000" cy="457200"/>
          </a:xfrm>
        </p:spPr>
        <p:txBody>
          <a:bodyPr>
            <a:normAutofit fontScale="90000"/>
          </a:bodyPr>
          <a:lstStyle/>
          <a:p>
            <a:pPr eaLnBrk="1" hangingPunct="1">
              <a:spcBef>
                <a:spcPts val="800"/>
              </a:spcBef>
              <a:defRPr/>
            </a:pPr>
            <a:r>
              <a:rPr lang="en-US" sz="4000" noProof="1" smtClean="0"/>
              <a:t>Corner/U-shaped</a:t>
            </a:r>
          </a:p>
        </p:txBody>
      </p:sp>
      <p:sp>
        <p:nvSpPr>
          <p:cNvPr id="188419" name="Rectangle 3"/>
          <p:cNvSpPr>
            <a:spLocks noGrp="1" noChangeArrowheads="1"/>
          </p:cNvSpPr>
          <p:nvPr>
            <p:ph type="body" idx="1"/>
          </p:nvPr>
        </p:nvSpPr>
        <p:spPr>
          <a:xfrm>
            <a:off x="228600" y="895350"/>
            <a:ext cx="3962400" cy="3924300"/>
          </a:xfrm>
        </p:spPr>
        <p:txBody>
          <a:bodyPr>
            <a:normAutofit/>
          </a:bodyPr>
          <a:lstStyle/>
          <a:p>
            <a:pPr eaLnBrk="1" hangingPunct="1">
              <a:defRPr/>
            </a:pPr>
            <a:r>
              <a:rPr lang="en-US" sz="2000" dirty="0" smtClean="0"/>
              <a:t>C</a:t>
            </a:r>
            <a:r>
              <a:rPr lang="en-US" sz="2000" noProof="1" smtClean="0"/>
              <a:t>orner/U-shaped configuration well suited for multitask activities in same workspace with significant requirements to frequently reach other office equipment and materials</a:t>
            </a:r>
            <a:endParaRPr lang="en-US" sz="2000" dirty="0" smtClean="0"/>
          </a:p>
          <a:p>
            <a:pPr eaLnBrk="1" hangingPunct="1">
              <a:defRPr/>
            </a:pPr>
            <a:r>
              <a:rPr lang="en-US" sz="2000" dirty="0" smtClean="0"/>
              <a:t>A</a:t>
            </a:r>
            <a:r>
              <a:rPr lang="en-US" sz="2000" noProof="1" smtClean="0"/>
              <a:t>llows for greatest degree of adjustability and accommodation for user</a:t>
            </a:r>
          </a:p>
        </p:txBody>
      </p:sp>
      <p:graphicFrame>
        <p:nvGraphicFramePr>
          <p:cNvPr id="5122" name="Object 7"/>
          <p:cNvGraphicFramePr>
            <a:graphicFrameLocks noChangeAspect="1"/>
          </p:cNvGraphicFramePr>
          <p:nvPr/>
        </p:nvGraphicFramePr>
        <p:xfrm>
          <a:off x="4495800" y="895350"/>
          <a:ext cx="4140200" cy="3657600"/>
        </p:xfrm>
        <a:graphic>
          <a:graphicData uri="http://schemas.openxmlformats.org/presentationml/2006/ole">
            <mc:AlternateContent xmlns:mc="http://schemas.openxmlformats.org/markup-compatibility/2006">
              <mc:Choice xmlns:v="urn:schemas-microsoft-com:vml" Requires="v">
                <p:oleObj spid="_x0000_s517131" name="Document" r:id="rId3" imgW="1543812" imgH="1818132" progId="Word.Document.8">
                  <p:embed/>
                </p:oleObj>
              </mc:Choice>
              <mc:Fallback>
                <p:oleObj name="Document" r:id="rId3" imgW="1543812" imgH="1818132" progId="Word.Document.8">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895350"/>
                        <a:ext cx="4140200" cy="3657600"/>
                      </a:xfrm>
                      <a:prstGeom prst="rect">
                        <a:avLst/>
                      </a:prstGeom>
                      <a:noFill/>
                      <a:ln w="9525">
                        <a:solidFill>
                          <a:schemeClr val="tx1"/>
                        </a:solidFill>
                        <a:miter lim="800000"/>
                        <a:headEnd/>
                        <a:tailEnd/>
                      </a:ln>
                      <a:effectLst>
                        <a:outerShdw dist="107763" dir="2700000" algn="ctr" rotWithShape="0">
                          <a:schemeClr val="bg1"/>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122</a:t>
            </a:fld>
            <a:endParaRPr lang="en-US" dirty="0"/>
          </a:p>
        </p:txBody>
      </p:sp>
    </p:spTree>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914400" y="171450"/>
            <a:ext cx="7772400" cy="571500"/>
          </a:xfrm>
        </p:spPr>
        <p:txBody>
          <a:bodyPr>
            <a:normAutofit fontScale="90000"/>
          </a:bodyPr>
          <a:lstStyle/>
          <a:p>
            <a:pPr eaLnBrk="1" hangingPunct="1">
              <a:spcBef>
                <a:spcPts val="800"/>
              </a:spcBef>
              <a:defRPr/>
            </a:pPr>
            <a:r>
              <a:rPr lang="en-US" sz="4000" noProof="1" smtClean="0"/>
              <a:t>Worksurface: </a:t>
            </a:r>
            <a:r>
              <a:rPr lang="en-US" sz="4000" dirty="0" smtClean="0"/>
              <a:t>Fixed</a:t>
            </a:r>
            <a:endParaRPr lang="en-US" noProof="1" smtClean="0"/>
          </a:p>
        </p:txBody>
      </p:sp>
      <p:sp>
        <p:nvSpPr>
          <p:cNvPr id="190467" name="Rectangle 3"/>
          <p:cNvSpPr>
            <a:spLocks noGrp="1" noChangeArrowheads="1"/>
          </p:cNvSpPr>
          <p:nvPr>
            <p:ph type="body" idx="1"/>
          </p:nvPr>
        </p:nvSpPr>
        <p:spPr>
          <a:xfrm>
            <a:off x="304800" y="819150"/>
            <a:ext cx="4038600" cy="3714750"/>
          </a:xfrm>
        </p:spPr>
        <p:txBody>
          <a:bodyPr>
            <a:normAutofit fontScale="92500"/>
          </a:bodyPr>
          <a:lstStyle/>
          <a:p>
            <a:pPr eaLnBrk="1" hangingPunct="1">
              <a:lnSpc>
                <a:spcPct val="90000"/>
              </a:lnSpc>
              <a:defRPr/>
            </a:pPr>
            <a:r>
              <a:rPr lang="en-US" sz="2400" noProof="1" smtClean="0"/>
              <a:t>Traditional desk at fixed worksurface height of 29 inches</a:t>
            </a:r>
            <a:r>
              <a:rPr lang="en-US" sz="2400" dirty="0" smtClean="0"/>
              <a:t> - </a:t>
            </a:r>
            <a:r>
              <a:rPr lang="en-US" sz="2400" noProof="1" smtClean="0"/>
              <a:t>Millions of these</a:t>
            </a:r>
            <a:r>
              <a:rPr lang="en-US" sz="2400" dirty="0" smtClean="0"/>
              <a:t>!</a:t>
            </a:r>
            <a:endParaRPr lang="en-US" sz="2400" noProof="1" smtClean="0"/>
          </a:p>
          <a:p>
            <a:pPr eaLnBrk="1" hangingPunct="1">
              <a:lnSpc>
                <a:spcPct val="90000"/>
              </a:lnSpc>
              <a:defRPr/>
            </a:pPr>
            <a:r>
              <a:rPr lang="en-US" sz="2400" noProof="1" smtClean="0"/>
              <a:t>Not designed to be changed in height or angle</a:t>
            </a:r>
          </a:p>
          <a:p>
            <a:pPr eaLnBrk="1" hangingPunct="1">
              <a:lnSpc>
                <a:spcPct val="90000"/>
              </a:lnSpc>
              <a:defRPr/>
            </a:pPr>
            <a:r>
              <a:rPr lang="en-US" sz="2400" noProof="1" smtClean="0"/>
              <a:t>Generally possible to raise fixed height worksurface on supports but also generally very difficult to lower it</a:t>
            </a:r>
          </a:p>
        </p:txBody>
      </p:sp>
      <p:pic>
        <p:nvPicPr>
          <p:cNvPr id="190468" name="Picture 4" descr="Stand alone desk"/>
          <p:cNvPicPr>
            <a:picLocks noChangeAspect="1" noChangeArrowheads="1"/>
          </p:cNvPicPr>
          <p:nvPr/>
        </p:nvPicPr>
        <p:blipFill>
          <a:blip r:embed="rId2" cstate="print"/>
          <a:stretch>
            <a:fillRect/>
          </a:stretch>
        </p:blipFill>
        <p:spPr bwMode="auto">
          <a:xfrm>
            <a:off x="4572000" y="971550"/>
            <a:ext cx="4195482" cy="18288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123</a:t>
            </a:fld>
            <a:endParaRPr lang="en-US" dirty="0"/>
          </a:p>
        </p:txBody>
      </p:sp>
    </p:spTree>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7252" name="Picture 1028" descr="WS 6"/>
          <p:cNvPicPr>
            <a:picLocks noChangeAspect="1" noChangeArrowheads="1"/>
          </p:cNvPicPr>
          <p:nvPr/>
        </p:nvPicPr>
        <p:blipFill>
          <a:blip r:embed="rId2" cstate="print"/>
          <a:stretch>
            <a:fillRect/>
          </a:stretch>
        </p:blipFill>
        <p:spPr bwMode="auto">
          <a:xfrm>
            <a:off x="4572000" y="1047750"/>
            <a:ext cx="4156364" cy="2209800"/>
          </a:xfrm>
          <a:prstGeom prst="rect">
            <a:avLst/>
          </a:prstGeom>
          <a:ln>
            <a:noFill/>
          </a:ln>
          <a:effectLst>
            <a:outerShdw blurRad="292100" dist="139700" dir="2700000" algn="tl" rotWithShape="0">
              <a:srgbClr val="333333">
                <a:alpha val="65000"/>
              </a:srgbClr>
            </a:outerShdw>
          </a:effectLst>
        </p:spPr>
      </p:pic>
      <p:sp>
        <p:nvSpPr>
          <p:cNvPr id="437250" name="Rectangle 1026"/>
          <p:cNvSpPr>
            <a:spLocks noGrp="1" noChangeArrowheads="1"/>
          </p:cNvSpPr>
          <p:nvPr>
            <p:ph type="title"/>
          </p:nvPr>
        </p:nvSpPr>
        <p:spPr/>
        <p:txBody>
          <a:bodyPr/>
          <a:lstStyle/>
          <a:p>
            <a:pPr eaLnBrk="1" hangingPunct="1">
              <a:defRPr/>
            </a:pPr>
            <a:r>
              <a:rPr lang="en-US" dirty="0" smtClean="0"/>
              <a:t>Worksurface: </a:t>
            </a:r>
            <a:r>
              <a:rPr lang="en-US" noProof="1" smtClean="0"/>
              <a:t>Fixed/</a:t>
            </a:r>
            <a:r>
              <a:rPr lang="en-US" dirty="0" smtClean="0"/>
              <a:t>A</a:t>
            </a:r>
            <a:r>
              <a:rPr lang="en-US" noProof="1" smtClean="0"/>
              <a:t>djustable</a:t>
            </a:r>
          </a:p>
        </p:txBody>
      </p:sp>
      <p:sp>
        <p:nvSpPr>
          <p:cNvPr id="437251" name="Rectangle 1027"/>
          <p:cNvSpPr>
            <a:spLocks noGrp="1" noChangeArrowheads="1"/>
          </p:cNvSpPr>
          <p:nvPr>
            <p:ph type="body" idx="1"/>
          </p:nvPr>
        </p:nvSpPr>
        <p:spPr>
          <a:xfrm>
            <a:off x="381000" y="971550"/>
            <a:ext cx="4038600" cy="3352800"/>
          </a:xfrm>
        </p:spPr>
        <p:txBody>
          <a:bodyPr>
            <a:normAutofit fontScale="92500"/>
          </a:bodyPr>
          <a:lstStyle/>
          <a:p>
            <a:pPr eaLnBrk="1" hangingPunct="1">
              <a:defRPr/>
            </a:pPr>
            <a:r>
              <a:rPr lang="en-US" noProof="1" smtClean="0"/>
              <a:t>Wall panel mounted worksurface or worksurface on legs</a:t>
            </a:r>
          </a:p>
          <a:p>
            <a:pPr eaLnBrk="1" hangingPunct="1">
              <a:defRPr/>
            </a:pPr>
            <a:r>
              <a:rPr lang="en-US" noProof="1" smtClean="0"/>
              <a:t>Can be adjusted within given range but once adjusted fixed in that position on fairly permanent basis</a:t>
            </a:r>
            <a:endParaRPr lang="en-US" dirty="0" smtClean="0"/>
          </a:p>
        </p:txBody>
      </p:sp>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124</a:t>
            </a:fld>
            <a:endParaRPr lang="en-US" dirty="0"/>
          </a:p>
        </p:txBody>
      </p:sp>
    </p:spTree>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p:nvPr>
        </p:nvSpPr>
        <p:spPr/>
        <p:txBody>
          <a:bodyPr>
            <a:normAutofit/>
          </a:bodyPr>
          <a:lstStyle/>
          <a:p>
            <a:pPr eaLnBrk="1" hangingPunct="1">
              <a:defRPr/>
            </a:pPr>
            <a:r>
              <a:rPr lang="en-US" sz="4000" noProof="1" smtClean="0"/>
              <a:t>Worksurface: Adjustable/Adjustable</a:t>
            </a:r>
          </a:p>
        </p:txBody>
      </p:sp>
      <p:sp>
        <p:nvSpPr>
          <p:cNvPr id="539652" name="Rectangle 4"/>
          <p:cNvSpPr>
            <a:spLocks noGrp="1" noChangeArrowheads="1"/>
          </p:cNvSpPr>
          <p:nvPr>
            <p:ph type="body" idx="1"/>
          </p:nvPr>
        </p:nvSpPr>
        <p:spPr>
          <a:xfrm>
            <a:off x="381000" y="819150"/>
            <a:ext cx="3810000" cy="3886200"/>
          </a:xfrm>
        </p:spPr>
        <p:txBody>
          <a:bodyPr>
            <a:normAutofit/>
          </a:bodyPr>
          <a:lstStyle/>
          <a:p>
            <a:pPr eaLnBrk="1" hangingPunct="1">
              <a:defRPr/>
            </a:pPr>
            <a:r>
              <a:rPr lang="en-US" noProof="1" smtClean="0"/>
              <a:t>Sit/stand workstations</a:t>
            </a:r>
          </a:p>
          <a:p>
            <a:pPr lvl="1">
              <a:defRPr/>
            </a:pPr>
            <a:r>
              <a:rPr lang="en-US" noProof="1" smtClean="0"/>
              <a:t>Controlled by mechanical springs or powered mechanisms</a:t>
            </a:r>
            <a:endParaRPr lang="en-US" dirty="0" smtClean="0"/>
          </a:p>
          <a:p>
            <a:pPr eaLnBrk="1" hangingPunct="1">
              <a:defRPr/>
            </a:pPr>
            <a:r>
              <a:rPr lang="en-US" dirty="0" smtClean="0"/>
              <a:t>Keyboard trays</a:t>
            </a:r>
            <a:endParaRPr lang="en-US" noProof="1" smtClean="0"/>
          </a:p>
          <a:p>
            <a:pPr lvl="1">
              <a:defRPr/>
            </a:pPr>
            <a:r>
              <a:rPr lang="en-US" noProof="1" smtClean="0"/>
              <a:t>User can readily and easily adjust worksurface</a:t>
            </a:r>
          </a:p>
        </p:txBody>
      </p:sp>
      <p:pic>
        <p:nvPicPr>
          <p:cNvPr id="539653" name="Picture 5" descr="WS XX sit stand workstation"/>
          <p:cNvPicPr>
            <a:picLocks noChangeAspect="1" noChangeArrowheads="1"/>
          </p:cNvPicPr>
          <p:nvPr/>
        </p:nvPicPr>
        <p:blipFill>
          <a:blip r:embed="rId2" cstate="screen"/>
          <a:stretch>
            <a:fillRect/>
          </a:stretch>
        </p:blipFill>
        <p:spPr bwMode="auto">
          <a:xfrm>
            <a:off x="4114800" y="819150"/>
            <a:ext cx="2548128" cy="2590800"/>
          </a:xfrm>
          <a:prstGeom prst="rect">
            <a:avLst/>
          </a:prstGeom>
          <a:ln>
            <a:noFill/>
          </a:ln>
          <a:effectLst>
            <a:outerShdw blurRad="292100" dist="139700" dir="2700000" algn="tl" rotWithShape="0">
              <a:srgbClr val="333333">
                <a:alpha val="65000"/>
              </a:srgbClr>
            </a:outerShdw>
          </a:effectLst>
        </p:spPr>
      </p:pic>
      <p:pic>
        <p:nvPicPr>
          <p:cNvPr id="539654" name="Picture 6" descr="WS 8-8d adjust keyboard height position"/>
          <p:cNvPicPr>
            <a:picLocks noChangeAspect="1" noChangeArrowheads="1"/>
          </p:cNvPicPr>
          <p:nvPr/>
        </p:nvPicPr>
        <p:blipFill>
          <a:blip r:embed="rId3" cstate="screen"/>
          <a:stretch>
            <a:fillRect/>
          </a:stretch>
        </p:blipFill>
        <p:spPr bwMode="auto">
          <a:xfrm>
            <a:off x="6324600" y="2266950"/>
            <a:ext cx="2517648" cy="2487168"/>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125</a:t>
            </a:fld>
            <a:endParaRPr lang="en-US" dirty="0"/>
          </a:p>
        </p:txBody>
      </p:sp>
    </p:spTree>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990600" y="0"/>
            <a:ext cx="7772400" cy="571500"/>
          </a:xfrm>
        </p:spPr>
        <p:txBody>
          <a:bodyPr>
            <a:normAutofit fontScale="90000"/>
          </a:bodyPr>
          <a:lstStyle/>
          <a:p>
            <a:pPr eaLnBrk="1" hangingPunct="1">
              <a:spcBef>
                <a:spcPts val="800"/>
              </a:spcBef>
              <a:defRPr/>
            </a:pPr>
            <a:r>
              <a:rPr lang="en-US" dirty="0" smtClean="0"/>
              <a:t>Wrong De</a:t>
            </a:r>
            <a:r>
              <a:rPr lang="en-US" noProof="1" smtClean="0"/>
              <a:t>sk height</a:t>
            </a:r>
          </a:p>
        </p:txBody>
      </p:sp>
      <p:sp>
        <p:nvSpPr>
          <p:cNvPr id="199683" name="Rectangle 3"/>
          <p:cNvSpPr>
            <a:spLocks noGrp="1" noChangeArrowheads="1"/>
          </p:cNvSpPr>
          <p:nvPr>
            <p:ph type="body" idx="1"/>
          </p:nvPr>
        </p:nvSpPr>
        <p:spPr>
          <a:xfrm>
            <a:off x="0" y="666750"/>
            <a:ext cx="4495800" cy="3505200"/>
          </a:xfrm>
        </p:spPr>
        <p:txBody>
          <a:bodyPr>
            <a:noAutofit/>
          </a:bodyPr>
          <a:lstStyle/>
          <a:p>
            <a:pPr eaLnBrk="1" hangingPunct="1">
              <a:lnSpc>
                <a:spcPct val="90000"/>
              </a:lnSpc>
              <a:defRPr/>
            </a:pPr>
            <a:r>
              <a:rPr lang="en-US" sz="2000" noProof="1" smtClean="0"/>
              <a:t>If work height is adjustable, adjust it as needed</a:t>
            </a:r>
          </a:p>
          <a:p>
            <a:pPr lvl="1" eaLnBrk="1" hangingPunct="1">
              <a:lnSpc>
                <a:spcPct val="90000"/>
              </a:lnSpc>
              <a:defRPr/>
            </a:pPr>
            <a:r>
              <a:rPr lang="en-US" sz="1800" noProof="1" smtClean="0"/>
              <a:t>Raise height of work surface by putting it up on blocks</a:t>
            </a:r>
          </a:p>
          <a:p>
            <a:pPr lvl="1" eaLnBrk="1" hangingPunct="1">
              <a:lnSpc>
                <a:spcPct val="90000"/>
              </a:lnSpc>
              <a:defRPr/>
            </a:pPr>
            <a:r>
              <a:rPr lang="en-US" sz="1800" noProof="1" smtClean="0"/>
              <a:t>Make sure desk or work surface is solidly placed on blocks and won’t fall off!</a:t>
            </a:r>
          </a:p>
          <a:p>
            <a:pPr eaLnBrk="1" hangingPunct="1">
              <a:lnSpc>
                <a:spcPct val="90000"/>
              </a:lnSpc>
              <a:defRPr/>
            </a:pPr>
            <a:r>
              <a:rPr lang="en-US" sz="2000" noProof="1" smtClean="0"/>
              <a:t>Adjust chair height </a:t>
            </a:r>
          </a:p>
          <a:p>
            <a:pPr lvl="1" eaLnBrk="1" hangingPunct="1">
              <a:lnSpc>
                <a:spcPct val="90000"/>
              </a:lnSpc>
              <a:defRPr/>
            </a:pPr>
            <a:r>
              <a:rPr lang="en-US" sz="1800" noProof="1" smtClean="0"/>
              <a:t>Make sure feet are supported either on floor or with footrest</a:t>
            </a:r>
          </a:p>
          <a:p>
            <a:pPr eaLnBrk="1" hangingPunct="1">
              <a:lnSpc>
                <a:spcPct val="90000"/>
              </a:lnSpc>
              <a:defRPr/>
            </a:pPr>
            <a:r>
              <a:rPr lang="en-US" sz="2000" noProof="1" smtClean="0"/>
              <a:t>Add height/angle  adjustable keyboard tray</a:t>
            </a:r>
            <a:endParaRPr lang="en-US" sz="2000" dirty="0" smtClean="0"/>
          </a:p>
          <a:p>
            <a:pPr lvl="1" eaLnBrk="1" hangingPunct="1">
              <a:lnSpc>
                <a:spcPct val="90000"/>
              </a:lnSpc>
              <a:defRPr/>
            </a:pPr>
            <a:r>
              <a:rPr lang="en-US" sz="1800" noProof="1" smtClean="0"/>
              <a:t>Mounted underneath work surface</a:t>
            </a:r>
          </a:p>
        </p:txBody>
      </p:sp>
      <p:pic>
        <p:nvPicPr>
          <p:cNvPr id="211975" name="Picture 1031" descr="deskriser_tn"/>
          <p:cNvPicPr>
            <a:picLocks noChangeAspect="1" noChangeArrowheads="1"/>
          </p:cNvPicPr>
          <p:nvPr/>
        </p:nvPicPr>
        <p:blipFill>
          <a:blip r:embed="rId2" cstate="print"/>
          <a:stretch>
            <a:fillRect/>
          </a:stretch>
        </p:blipFill>
        <p:spPr bwMode="auto">
          <a:xfrm>
            <a:off x="4648200" y="1200150"/>
            <a:ext cx="1219200" cy="1609344"/>
          </a:xfrm>
          <a:prstGeom prst="rect">
            <a:avLst/>
          </a:prstGeom>
          <a:ln>
            <a:noFill/>
          </a:ln>
          <a:effectLst>
            <a:outerShdw blurRad="292100" dist="139700" dir="2700000" algn="tl" rotWithShape="0">
              <a:srgbClr val="333333">
                <a:alpha val="65000"/>
              </a:srgbClr>
            </a:outerShdw>
          </a:effectLst>
        </p:spPr>
      </p:pic>
      <p:pic>
        <p:nvPicPr>
          <p:cNvPr id="211977" name="Picture 1033" descr="AeronSeatHeight"/>
          <p:cNvPicPr>
            <a:picLocks noChangeAspect="1" noChangeArrowheads="1"/>
          </p:cNvPicPr>
          <p:nvPr/>
        </p:nvPicPr>
        <p:blipFill>
          <a:blip r:embed="rId3" cstate="print"/>
          <a:stretch>
            <a:fillRect/>
          </a:stretch>
        </p:blipFill>
        <p:spPr bwMode="auto">
          <a:xfrm>
            <a:off x="6019800" y="2190750"/>
            <a:ext cx="1295400" cy="1850571"/>
          </a:xfrm>
          <a:prstGeom prst="rect">
            <a:avLst/>
          </a:prstGeom>
          <a:ln>
            <a:noFill/>
          </a:ln>
          <a:effectLst>
            <a:outerShdw blurRad="292100" dist="139700" dir="2700000" algn="tl" rotWithShape="0">
              <a:srgbClr val="333333">
                <a:alpha val="65000"/>
              </a:srgbClr>
            </a:outerShdw>
          </a:effectLst>
        </p:spPr>
      </p:pic>
      <p:pic>
        <p:nvPicPr>
          <p:cNvPr id="211979" name="Picture 1035" descr="keyboard"/>
          <p:cNvPicPr>
            <a:picLocks noChangeAspect="1" noChangeArrowheads="1"/>
          </p:cNvPicPr>
          <p:nvPr/>
        </p:nvPicPr>
        <p:blipFill>
          <a:blip r:embed="rId4" cstate="print"/>
          <a:stretch>
            <a:fillRect/>
          </a:stretch>
        </p:blipFill>
        <p:spPr bwMode="auto">
          <a:xfrm>
            <a:off x="7391400" y="3181350"/>
            <a:ext cx="1600200" cy="1514475"/>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126</a:t>
            </a:fld>
            <a:endParaRPr lang="en-US" dirty="0"/>
          </a:p>
        </p:txBody>
      </p:sp>
    </p:spTree>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pPr eaLnBrk="1" hangingPunct="1">
              <a:spcBef>
                <a:spcPts val="800"/>
              </a:spcBef>
              <a:defRPr/>
            </a:pPr>
            <a:r>
              <a:rPr lang="en-US" noProof="1" smtClean="0"/>
              <a:t>Not enough layout space</a:t>
            </a:r>
          </a:p>
        </p:txBody>
      </p:sp>
      <p:sp>
        <p:nvSpPr>
          <p:cNvPr id="201731" name="Rectangle 3"/>
          <p:cNvSpPr>
            <a:spLocks noGrp="1" noChangeArrowheads="1"/>
          </p:cNvSpPr>
          <p:nvPr>
            <p:ph type="body" idx="1"/>
          </p:nvPr>
        </p:nvSpPr>
        <p:spPr>
          <a:xfrm>
            <a:off x="381000" y="819150"/>
            <a:ext cx="3886200" cy="3657600"/>
          </a:xfrm>
        </p:spPr>
        <p:txBody>
          <a:bodyPr>
            <a:normAutofit/>
          </a:bodyPr>
          <a:lstStyle/>
          <a:p>
            <a:pPr eaLnBrk="1" hangingPunct="1">
              <a:lnSpc>
                <a:spcPct val="90000"/>
              </a:lnSpc>
              <a:defRPr/>
            </a:pPr>
            <a:r>
              <a:rPr lang="en-US" sz="2400" noProof="1" smtClean="0"/>
              <a:t>House cleaning </a:t>
            </a:r>
          </a:p>
          <a:p>
            <a:pPr eaLnBrk="1" hangingPunct="1">
              <a:lnSpc>
                <a:spcPct val="90000"/>
              </a:lnSpc>
              <a:defRPr/>
            </a:pPr>
            <a:r>
              <a:rPr lang="en-US" sz="2400" noProof="1" smtClean="0"/>
              <a:t>Other worksurfaces available for use</a:t>
            </a:r>
          </a:p>
          <a:p>
            <a:pPr lvl="1" eaLnBrk="1" hangingPunct="1">
              <a:lnSpc>
                <a:spcPct val="90000"/>
              </a:lnSpc>
              <a:defRPr/>
            </a:pPr>
            <a:r>
              <a:rPr lang="en-US" sz="2000" noProof="1" smtClean="0"/>
              <a:t>File cabinet at standing height to review documents</a:t>
            </a:r>
          </a:p>
          <a:p>
            <a:pPr eaLnBrk="1" hangingPunct="1">
              <a:lnSpc>
                <a:spcPct val="90000"/>
              </a:lnSpc>
              <a:defRPr/>
            </a:pPr>
            <a:r>
              <a:rPr lang="en-US" sz="2400" noProof="1" smtClean="0"/>
              <a:t>Relocate some of equipment on desk </a:t>
            </a:r>
          </a:p>
          <a:p>
            <a:pPr eaLnBrk="1" hangingPunct="1">
              <a:lnSpc>
                <a:spcPct val="90000"/>
              </a:lnSpc>
              <a:defRPr/>
            </a:pPr>
            <a:r>
              <a:rPr lang="en-US" sz="2400" noProof="1" smtClean="0"/>
              <a:t>Pullout drawers already in desk</a:t>
            </a:r>
          </a:p>
        </p:txBody>
      </p:sp>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127</a:t>
            </a:fld>
            <a:endParaRPr lang="en-US" dirty="0"/>
          </a:p>
        </p:txBody>
      </p:sp>
      <p:pic>
        <p:nvPicPr>
          <p:cNvPr id="6" name="Picture 5" descr="Messy-Desk-Office.jpg"/>
          <p:cNvPicPr>
            <a:picLocks noChangeAspect="1"/>
          </p:cNvPicPr>
          <p:nvPr/>
        </p:nvPicPr>
        <p:blipFill>
          <a:blip r:embed="rId2" cstate="print"/>
          <a:stretch>
            <a:fillRect/>
          </a:stretch>
        </p:blipFill>
        <p:spPr>
          <a:xfrm>
            <a:off x="4267200" y="971550"/>
            <a:ext cx="4457698" cy="2971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baseline="0" smtClean="0">
                <a:latin typeface="Arial"/>
              </a:rPr>
              <a:t>Sit/Stand Workstations</a:t>
            </a:r>
          </a:p>
        </p:txBody>
      </p:sp>
      <p:sp>
        <p:nvSpPr>
          <p:cNvPr id="3" name="Text Placeholder 2"/>
          <p:cNvSpPr>
            <a:spLocks noGrp="1"/>
          </p:cNvSpPr>
          <p:nvPr>
            <p:ph type="body" idx="1"/>
          </p:nvPr>
        </p:nvSpPr>
        <p:spPr>
          <a:xfrm>
            <a:off x="1295400" y="1200150"/>
            <a:ext cx="3371850" cy="3394472"/>
          </a:xfrm>
        </p:spPr>
        <p:txBody>
          <a:bodyPr>
            <a:normAutofit fontScale="77500" lnSpcReduction="20000"/>
          </a:bodyPr>
          <a:lstStyle/>
          <a:p>
            <a:r>
              <a:rPr lang="en-US" b="1" baseline="0" dirty="0" smtClean="0">
                <a:latin typeface="Arial"/>
              </a:rPr>
              <a:t>Current trend in office environments is sit/stand workstations</a:t>
            </a:r>
          </a:p>
          <a:p>
            <a:r>
              <a:rPr lang="en-US" b="1" baseline="0" dirty="0" smtClean="0">
                <a:latin typeface="Arial"/>
              </a:rPr>
              <a:t>Recommendation: </a:t>
            </a:r>
            <a:r>
              <a:rPr lang="en-US" b="1" i="1" baseline="0" dirty="0" smtClean="0">
                <a:latin typeface="Arial"/>
              </a:rPr>
              <a:t> Have a policy in place how you will handle requests for sit/stand workstations</a:t>
            </a:r>
          </a:p>
          <a:p>
            <a:r>
              <a:rPr lang="en-US" b="1" baseline="0" dirty="0" smtClean="0">
                <a:latin typeface="Arial"/>
              </a:rPr>
              <a:t>Many configuration options</a:t>
            </a:r>
          </a:p>
        </p:txBody>
      </p:sp>
      <p:pic>
        <p:nvPicPr>
          <p:cNvPr id="25601" name="Picture 1" descr="K:\Clients\Medtronic\World Headquarters\Ergonomics Website Revision\Images\sit stand Mounds View\IMG_7492.JPG"/>
          <p:cNvPicPr>
            <a:picLocks noChangeAspect="1" noChangeArrowheads="1"/>
          </p:cNvPicPr>
          <p:nvPr/>
        </p:nvPicPr>
        <p:blipFill>
          <a:blip r:embed="rId2" cstate="print"/>
          <a:srcRect/>
          <a:stretch>
            <a:fillRect/>
          </a:stretch>
        </p:blipFill>
        <p:spPr bwMode="auto">
          <a:xfrm>
            <a:off x="4857750" y="1028700"/>
            <a:ext cx="2571750" cy="342900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9934954"/>
      </p:ext>
    </p:extLst>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baseline="0" dirty="0" smtClean="0">
                <a:latin typeface="Arial"/>
              </a:rPr>
              <a:t>Basic Tenets for </a:t>
            </a:r>
            <a:br>
              <a:rPr lang="en-US" b="1" baseline="0" dirty="0" smtClean="0">
                <a:latin typeface="Arial"/>
              </a:rPr>
            </a:br>
            <a:r>
              <a:rPr lang="en-US" b="1" baseline="0" dirty="0" smtClean="0">
                <a:latin typeface="Arial"/>
              </a:rPr>
              <a:t>Sit/Stand Workstations</a:t>
            </a:r>
          </a:p>
        </p:txBody>
      </p:sp>
      <p:sp>
        <p:nvSpPr>
          <p:cNvPr id="3" name="Text Placeholder 2"/>
          <p:cNvSpPr>
            <a:spLocks noGrp="1"/>
          </p:cNvSpPr>
          <p:nvPr>
            <p:ph type="body" idx="1"/>
          </p:nvPr>
        </p:nvSpPr>
        <p:spPr>
          <a:xfrm>
            <a:off x="152400" y="1352550"/>
            <a:ext cx="8229600" cy="3394472"/>
          </a:xfrm>
        </p:spPr>
        <p:txBody>
          <a:bodyPr>
            <a:normAutofit fontScale="70000" lnSpcReduction="20000"/>
          </a:bodyPr>
          <a:lstStyle/>
          <a:p>
            <a:r>
              <a:rPr lang="en-US" baseline="0" dirty="0" smtClean="0">
                <a:latin typeface="Arial"/>
              </a:rPr>
              <a:t>Correct worksurface</a:t>
            </a:r>
            <a:r>
              <a:rPr lang="en-US" dirty="0" smtClean="0">
                <a:latin typeface="Arial"/>
              </a:rPr>
              <a:t> heights (seated and standing)</a:t>
            </a:r>
            <a:endParaRPr lang="en-US" baseline="0" dirty="0" smtClean="0">
              <a:latin typeface="Arial"/>
            </a:endParaRPr>
          </a:p>
          <a:p>
            <a:r>
              <a:rPr lang="en-US" baseline="0" dirty="0" smtClean="0">
                <a:latin typeface="Arial"/>
              </a:rPr>
              <a:t>Good footwear</a:t>
            </a:r>
          </a:p>
          <a:p>
            <a:r>
              <a:rPr lang="en-US" baseline="0" dirty="0" smtClean="0">
                <a:latin typeface="Arial"/>
              </a:rPr>
              <a:t>Anti-fatigue foot mat may be beneficial – however it is difficult to roll chairs on mats</a:t>
            </a:r>
          </a:p>
          <a:p>
            <a:r>
              <a:rPr lang="en-US" baseline="0" dirty="0" smtClean="0">
                <a:latin typeface="Arial"/>
              </a:rPr>
              <a:t>Foot rest if needed to eliminate dangling legs</a:t>
            </a:r>
          </a:p>
          <a:p>
            <a:r>
              <a:rPr lang="en-US" baseline="0" dirty="0" smtClean="0">
                <a:latin typeface="Arial"/>
              </a:rPr>
              <a:t>Remember time will be needed to allow accommodation to sit/stand routine</a:t>
            </a:r>
          </a:p>
          <a:p>
            <a:r>
              <a:rPr lang="en-US" baseline="0" dirty="0" smtClean="0">
                <a:latin typeface="Arial"/>
              </a:rPr>
              <a:t>Start with a specific schedule for first week (e.g. 30 minute stand – 30 to 60 second walk – 30 minute seated -  30 to 60 second walk and repeat) AND then modify based on unique response. Remember the mantra  . . . </a:t>
            </a:r>
            <a:r>
              <a:rPr lang="en-US" b="1" baseline="0" dirty="0" smtClean="0">
                <a:latin typeface="Arial"/>
              </a:rPr>
              <a:t>“Don’t wait until it’s too late!”</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633698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p:nvPr>
        </p:nvSpPr>
        <p:spPr/>
        <p:txBody>
          <a:bodyPr>
            <a:normAutofit fontScale="90000"/>
          </a:bodyPr>
          <a:lstStyle/>
          <a:p>
            <a:pPr eaLnBrk="1" hangingPunct="1">
              <a:defRPr/>
            </a:pPr>
            <a:r>
              <a:rPr lang="en-US" dirty="0" smtClean="0"/>
              <a:t>Attendee Case Studies</a:t>
            </a:r>
          </a:p>
        </p:txBody>
      </p:sp>
      <p:sp>
        <p:nvSpPr>
          <p:cNvPr id="9" name="Slide Number Placeholder 8"/>
          <p:cNvSpPr>
            <a:spLocks noGrp="1"/>
          </p:cNvSpPr>
          <p:nvPr>
            <p:ph type="sldNum" sz="quarter" idx="4"/>
          </p:nvPr>
        </p:nvSpPr>
        <p:spPr>
          <a:xfrm>
            <a:off x="8534400" y="4805363"/>
            <a:ext cx="479425" cy="274637"/>
          </a:xfrm>
        </p:spPr>
        <p:txBody>
          <a:bodyPr/>
          <a:lstStyle/>
          <a:p>
            <a:fld id="{D5BBC35B-A44B-4119-B8DA-DE9E3DFADA20}" type="slidenum">
              <a:rPr kumimoji="0" lang="en-US" smtClean="0"/>
              <a:pPr/>
              <a:t>13</a:t>
            </a:fld>
            <a:endParaRPr kumimoji="0" lang="en-US" sz="1000" b="0" dirty="0">
              <a:solidFill>
                <a:schemeClr val="tx1"/>
              </a:solidFill>
            </a:endParaRPr>
          </a:p>
        </p:txBody>
      </p:sp>
      <p:sp>
        <p:nvSpPr>
          <p:cNvPr id="2" name="Rectangle 1"/>
          <p:cNvSpPr/>
          <p:nvPr/>
        </p:nvSpPr>
        <p:spPr>
          <a:xfrm>
            <a:off x="6096000" y="4068367"/>
            <a:ext cx="2438400" cy="830997"/>
          </a:xfrm>
          <a:prstGeom prst="rect">
            <a:avLst/>
          </a:prstGeom>
        </p:spPr>
        <p:txBody>
          <a:bodyPr wrap="square">
            <a:spAutoFit/>
          </a:bodyPr>
          <a:lstStyle/>
          <a:p>
            <a:pPr marL="0" marR="0">
              <a:spcBef>
                <a:spcPts val="0"/>
              </a:spcBef>
              <a:spcAft>
                <a:spcPts val="0"/>
              </a:spcAft>
            </a:pPr>
            <a:r>
              <a:rPr lang="en-US" sz="1200" i="1" dirty="0">
                <a:solidFill>
                  <a:srgbClr val="1F497D"/>
                </a:solidFill>
                <a:ea typeface="Calibri" panose="020F0502020204030204" pitchFamily="34" charset="0"/>
                <a:cs typeface="Times New Roman" panose="02020603050405020304" pitchFamily="18" charset="0"/>
              </a:rPr>
              <a:t>Mary Ann Stock</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dirty="0">
                <a:solidFill>
                  <a:srgbClr val="1F497D"/>
                </a:solidFill>
                <a:ea typeface="Calibri" panose="020F0502020204030204" pitchFamily="34" charset="0"/>
                <a:cs typeface="Times New Roman" panose="02020603050405020304" pitchFamily="18" charset="0"/>
              </a:rPr>
              <a:t>Human Resources Coordinator</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dirty="0">
                <a:solidFill>
                  <a:srgbClr val="1F497D"/>
                </a:solidFill>
                <a:ea typeface="Calibri" panose="020F0502020204030204" pitchFamily="34" charset="0"/>
                <a:cs typeface="Times New Roman" panose="02020603050405020304" pitchFamily="18" charset="0"/>
              </a:rPr>
              <a:t>Seventh and Eighth Judicial Districts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dirty="0" smtClean="0">
                <a:solidFill>
                  <a:srgbClr val="1F497D"/>
                </a:solidFill>
                <a:ea typeface="Calibri" panose="020F0502020204030204" pitchFamily="34" charset="0"/>
                <a:cs typeface="Times New Roman" panose="02020603050405020304" pitchFamily="18" charset="0"/>
              </a:rPr>
              <a:t>St</a:t>
            </a:r>
            <a:r>
              <a:rPr lang="en-US" sz="1200" i="1" dirty="0">
                <a:solidFill>
                  <a:srgbClr val="1F497D"/>
                </a:solidFill>
                <a:ea typeface="Calibri" panose="020F0502020204030204" pitchFamily="34" charset="0"/>
                <a:cs typeface="Times New Roman" panose="02020603050405020304" pitchFamily="18" charset="0"/>
              </a:rPr>
              <a:t>. Cloud, MN  56302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57200" y="1229680"/>
            <a:ext cx="8153400" cy="2308324"/>
          </a:xfrm>
          <a:prstGeom prst="rect">
            <a:avLst/>
          </a:prstGeom>
        </p:spPr>
        <p:txBody>
          <a:bodyPr wrap="square">
            <a:spAutoFit/>
          </a:bodyPr>
          <a:lstStyle/>
          <a:p>
            <a:pPr marL="0" marR="0">
              <a:spcBef>
                <a:spcPts val="0"/>
              </a:spcBef>
              <a:spcAft>
                <a:spcPts val="0"/>
              </a:spcAft>
            </a:pPr>
            <a:r>
              <a:rPr lang="en-US" sz="1800" dirty="0">
                <a:solidFill>
                  <a:srgbClr val="1F497D"/>
                </a:solidFill>
                <a:latin typeface="Arial" panose="020B0604020202020204" pitchFamily="34" charset="0"/>
                <a:ea typeface="Calibri" panose="020F0502020204030204" pitchFamily="34" charset="0"/>
                <a:cs typeface="Times New Roman" panose="02020603050405020304" pitchFamily="18" charset="0"/>
              </a:rPr>
              <a:t>Could you ask Mark to talk about sit/stand workstations.  We are installing them in many of our court locations.  </a:t>
            </a:r>
            <a:endParaRPr lang="en-US" sz="1800" dirty="0" smtClean="0">
              <a:solidFill>
                <a:srgbClr val="1F497D"/>
              </a:solidFill>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smtClean="0">
                <a:solidFill>
                  <a:srgbClr val="1F497D"/>
                </a:solidFill>
                <a:latin typeface="Arial" panose="020B0604020202020204" pitchFamily="34" charset="0"/>
                <a:ea typeface="Calibri" panose="020F0502020204030204" pitchFamily="34" charset="0"/>
                <a:cs typeface="Times New Roman" panose="02020603050405020304" pitchFamily="18" charset="0"/>
              </a:rPr>
              <a:t>We </a:t>
            </a:r>
            <a:r>
              <a:rPr lang="en-US" sz="1800" dirty="0">
                <a:solidFill>
                  <a:srgbClr val="1F497D"/>
                </a:solidFill>
                <a:latin typeface="Arial" panose="020B0604020202020204" pitchFamily="34" charset="0"/>
                <a:ea typeface="Calibri" panose="020F0502020204030204" pitchFamily="34" charset="0"/>
                <a:cs typeface="Times New Roman" panose="02020603050405020304" pitchFamily="18" charset="0"/>
              </a:rPr>
              <a:t>also have requests for the standing mats but we are unsure how to respond to the request.  It has been our feeling that if they are standing and begin to get tired then they should be sitting down.  Their jobs do not require that they stand and we feel that they need t</a:t>
            </a:r>
            <a:r>
              <a:rPr lang="en-US" sz="1800" dirty="0" smtClean="0">
                <a:solidFill>
                  <a:srgbClr val="1F497D"/>
                </a:solidFill>
                <a:latin typeface="Arial" panose="020B0604020202020204" pitchFamily="34" charset="0"/>
                <a:ea typeface="Calibri" panose="020F0502020204030204" pitchFamily="34" charset="0"/>
                <a:cs typeface="Times New Roman" panose="02020603050405020304" pitchFamily="18" charset="0"/>
              </a:rPr>
              <a:t>o </a:t>
            </a:r>
            <a:r>
              <a:rPr lang="en-US" sz="1800" dirty="0">
                <a:solidFill>
                  <a:srgbClr val="1F497D"/>
                </a:solidFill>
                <a:latin typeface="Arial" panose="020B0604020202020204" pitchFamily="34" charset="0"/>
                <a:ea typeface="Calibri" panose="020F0502020204030204" pitchFamily="34" charset="0"/>
                <a:cs typeface="Times New Roman" panose="02020603050405020304" pitchFamily="18" charset="0"/>
              </a:rPr>
              <a:t>alternate between sitting and standing.  Because of that we are not providing the mats because they tend to get in the way when an employee wants to sit back down.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1300917"/>
      </p:ext>
    </p:extLst>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baseline="0" dirty="0" smtClean="0">
                <a:latin typeface="Arial"/>
              </a:rPr>
              <a:t>Podium on Desk</a:t>
            </a:r>
          </a:p>
        </p:txBody>
      </p:sp>
      <p:pic>
        <p:nvPicPr>
          <p:cNvPr id="24578" name="Picture 2" descr="http://www.backdesigns.com/Assets/images/ErgoDesk/ergodesk-standup-inuse_z.jpg"/>
          <p:cNvPicPr>
            <a:picLocks noChangeAspect="1" noChangeArrowheads="1"/>
          </p:cNvPicPr>
          <p:nvPr/>
        </p:nvPicPr>
        <p:blipFill>
          <a:blip r:embed="rId2" cstate="print"/>
          <a:srcRect l="22400" r="26400" b="7143"/>
          <a:stretch>
            <a:fillRect/>
          </a:stretch>
        </p:blipFill>
        <p:spPr bwMode="auto">
          <a:xfrm>
            <a:off x="1828801" y="1314450"/>
            <a:ext cx="1987220" cy="2400300"/>
          </a:xfrm>
          <a:prstGeom prst="rect">
            <a:avLst/>
          </a:prstGeom>
          <a:ln>
            <a:noFill/>
          </a:ln>
          <a:effectLst>
            <a:outerShdw blurRad="292100" dist="139700" dir="2700000" algn="tl" rotWithShape="0">
              <a:srgbClr val="333333">
                <a:alpha val="65000"/>
              </a:srgbClr>
            </a:outerShdw>
          </a:effectLst>
        </p:spPr>
      </p:pic>
      <p:pic>
        <p:nvPicPr>
          <p:cNvPr id="24580" name="Picture 4" descr="http://indulgy.net/4A/a9/Y9/cd1f4739101a296aedba7e20ce18269f.jpg"/>
          <p:cNvPicPr>
            <a:picLocks noChangeAspect="1" noChangeArrowheads="1"/>
          </p:cNvPicPr>
          <p:nvPr/>
        </p:nvPicPr>
        <p:blipFill>
          <a:blip r:embed="rId3" cstate="print"/>
          <a:srcRect/>
          <a:stretch>
            <a:fillRect/>
          </a:stretch>
        </p:blipFill>
        <p:spPr bwMode="auto">
          <a:xfrm>
            <a:off x="4000501" y="1313057"/>
            <a:ext cx="3750467" cy="240030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4"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3286636"/>
      </p:ext>
    </p:extLst>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baseline="0" dirty="0" smtClean="0">
                <a:latin typeface="Arial"/>
              </a:rPr>
              <a:t>Fixed Height Split:</a:t>
            </a:r>
            <a:br>
              <a:rPr lang="en-US" b="1" baseline="0" dirty="0" smtClean="0">
                <a:latin typeface="Arial"/>
              </a:rPr>
            </a:br>
            <a:r>
              <a:rPr lang="en-US" b="1" baseline="0" dirty="0" smtClean="0">
                <a:latin typeface="Arial"/>
              </a:rPr>
              <a:t> (Seated and Standing)</a:t>
            </a:r>
          </a:p>
        </p:txBody>
      </p:sp>
      <p:pic>
        <p:nvPicPr>
          <p:cNvPr id="23553" name="Picture 1" descr="K:\Clients\Bluestem Brands\WSE\Holthaus Scott\IMG_4612.JPG"/>
          <p:cNvPicPr>
            <a:picLocks noChangeAspect="1" noChangeArrowheads="1"/>
          </p:cNvPicPr>
          <p:nvPr/>
        </p:nvPicPr>
        <p:blipFill>
          <a:blip r:embed="rId2" cstate="print"/>
          <a:srcRect/>
          <a:stretch>
            <a:fillRect/>
          </a:stretch>
        </p:blipFill>
        <p:spPr bwMode="auto">
          <a:xfrm>
            <a:off x="1543050" y="1257300"/>
            <a:ext cx="2057400" cy="2743200"/>
          </a:xfrm>
          <a:prstGeom prst="rect">
            <a:avLst/>
          </a:prstGeom>
          <a:ln>
            <a:noFill/>
          </a:ln>
          <a:effectLst>
            <a:outerShdw blurRad="292100" dist="139700" dir="2700000" algn="tl" rotWithShape="0">
              <a:srgbClr val="333333">
                <a:alpha val="65000"/>
              </a:srgbClr>
            </a:outerShdw>
          </a:effectLst>
        </p:spPr>
      </p:pic>
      <p:pic>
        <p:nvPicPr>
          <p:cNvPr id="23554" name="Picture 2" descr="K:\Clients\Bluestem Brands\WSE\Bornbach Katie\IMG_4546.JPG"/>
          <p:cNvPicPr>
            <a:picLocks noChangeAspect="1" noChangeArrowheads="1"/>
          </p:cNvPicPr>
          <p:nvPr/>
        </p:nvPicPr>
        <p:blipFill>
          <a:blip r:embed="rId3" cstate="print"/>
          <a:srcRect/>
          <a:stretch>
            <a:fillRect/>
          </a:stretch>
        </p:blipFill>
        <p:spPr bwMode="auto">
          <a:xfrm>
            <a:off x="3943350" y="1257300"/>
            <a:ext cx="3657600" cy="274320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4"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59920715"/>
      </p:ext>
    </p:extLst>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baseline="0" dirty="0" smtClean="0">
                <a:latin typeface="Arial"/>
              </a:rPr>
              <a:t>Fixed Height: </a:t>
            </a:r>
            <a:br>
              <a:rPr lang="en-US" b="1" baseline="0" dirty="0" smtClean="0">
                <a:latin typeface="Arial"/>
              </a:rPr>
            </a:br>
            <a:r>
              <a:rPr lang="en-US" b="1" baseline="0" dirty="0" smtClean="0">
                <a:latin typeface="Arial"/>
              </a:rPr>
              <a:t>(Standing with Stool and Footrest)</a:t>
            </a:r>
          </a:p>
        </p:txBody>
      </p:sp>
      <p:pic>
        <p:nvPicPr>
          <p:cNvPr id="4" name="Picture 3" descr="MV Reception 014.jpg"/>
          <p:cNvPicPr/>
          <p:nvPr/>
        </p:nvPicPr>
        <p:blipFill>
          <a:blip r:embed="rId2" cstate="screen"/>
          <a:srcRect r="12449"/>
          <a:stretch>
            <a:fillRect/>
          </a:stretch>
        </p:blipFill>
        <p:spPr>
          <a:xfrm>
            <a:off x="1428750" y="1200150"/>
            <a:ext cx="3558552" cy="2689499"/>
          </a:xfrm>
          <a:prstGeom prst="rect">
            <a:avLst/>
          </a:prstGeom>
          <a:ln>
            <a:noFill/>
          </a:ln>
          <a:effectLst>
            <a:outerShdw blurRad="292100" dist="139700" dir="2700000" algn="tl" rotWithShape="0">
              <a:srgbClr val="333333">
                <a:alpha val="65000"/>
              </a:srgbClr>
            </a:outerShdw>
          </a:effectLst>
        </p:spPr>
      </p:pic>
      <p:pic>
        <p:nvPicPr>
          <p:cNvPr id="5" name="Picture 4" descr="MV Reception 015.jpg"/>
          <p:cNvPicPr/>
          <p:nvPr/>
        </p:nvPicPr>
        <p:blipFill>
          <a:blip r:embed="rId3" cstate="screen">
            <a:lum bright="20000" contrast="10000"/>
          </a:blip>
          <a:stretch>
            <a:fillRect/>
          </a:stretch>
        </p:blipFill>
        <p:spPr>
          <a:xfrm>
            <a:off x="5143500" y="1200150"/>
            <a:ext cx="2571750" cy="3028950"/>
          </a:xfrm>
          <a:prstGeom prst="rect">
            <a:avLst/>
          </a:prstGeom>
          <a:ln>
            <a:noFill/>
          </a:ln>
          <a:effectLst>
            <a:outerShdw blurRad="292100" dist="139700" dir="2700000" algn="tl" rotWithShape="0">
              <a:srgbClr val="333333">
                <a:alpha val="65000"/>
              </a:srgbClr>
            </a:outerShdw>
          </a:effectLst>
        </p:spPr>
      </p:pic>
      <p:pic>
        <p:nvPicPr>
          <p:cNvPr id="6" name="Picture 5" descr="K:\Courses\Images\Misc\financial_data_zoom_in_magnify_800_clr_6750.png"/>
          <p:cNvPicPr>
            <a:picLocks noChangeAspect="1"/>
          </p:cNvPicPr>
          <p:nvPr/>
        </p:nvPicPr>
        <p:blipFill>
          <a:blip r:embed="rId4"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1136441"/>
      </p:ext>
    </p:extLst>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baseline="0" dirty="0" smtClean="0">
                <a:latin typeface="Arial"/>
              </a:rPr>
              <a:t>Fixed height:</a:t>
            </a:r>
            <a:r>
              <a:rPr lang="en-US" b="1" dirty="0" smtClean="0">
                <a:latin typeface="Arial"/>
              </a:rPr>
              <a:t> </a:t>
            </a:r>
            <a:r>
              <a:rPr lang="en-US" b="1" baseline="0" dirty="0" smtClean="0">
                <a:latin typeface="Arial"/>
              </a:rPr>
              <a:t>Add-on</a:t>
            </a:r>
          </a:p>
        </p:txBody>
      </p:sp>
      <p:pic>
        <p:nvPicPr>
          <p:cNvPr id="55298" name="Picture 2" descr="K:\Clients\Medtronic\Perfusion Systems\WSE\Lipari Anthony\IMG_1806.JPG"/>
          <p:cNvPicPr>
            <a:picLocks noChangeAspect="1" noChangeArrowheads="1"/>
          </p:cNvPicPr>
          <p:nvPr/>
        </p:nvPicPr>
        <p:blipFill>
          <a:blip r:embed="rId2" cstate="print"/>
          <a:srcRect/>
          <a:stretch>
            <a:fillRect/>
          </a:stretch>
        </p:blipFill>
        <p:spPr bwMode="auto">
          <a:xfrm>
            <a:off x="3371850" y="1143000"/>
            <a:ext cx="2800350" cy="3733800"/>
          </a:xfrm>
          <a:prstGeom prst="rect">
            <a:avLst/>
          </a:prstGeom>
          <a:ln>
            <a:noFill/>
          </a:ln>
          <a:effectLst>
            <a:outerShdw blurRad="292100" dist="139700" dir="2700000" algn="tl" rotWithShape="0">
              <a:srgbClr val="333333">
                <a:alpha val="65000"/>
              </a:srgbClr>
            </a:outerShdw>
          </a:effectLst>
        </p:spPr>
      </p:pic>
      <p:pic>
        <p:nvPicPr>
          <p:cNvPr id="4" name="Picture 3"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2918698"/>
      </p:ext>
    </p:extLst>
  </p:cSld>
  <p:clrMapOvr>
    <a:masterClrMapping/>
  </p:clrMapOvr>
  <p:transition>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baseline="0" dirty="0" smtClean="0">
                <a:latin typeface="Arial"/>
              </a:rPr>
              <a:t>Adjustable Height: Add-on</a:t>
            </a:r>
          </a:p>
        </p:txBody>
      </p:sp>
      <p:pic>
        <p:nvPicPr>
          <p:cNvPr id="21506" name="Picture 2" descr="http://www.ergotron.com/Portals/0/images/products/workfit/33-341-200-worksurface-inuse1_lg.jpg"/>
          <p:cNvPicPr>
            <a:picLocks noChangeAspect="1" noChangeArrowheads="1"/>
          </p:cNvPicPr>
          <p:nvPr/>
        </p:nvPicPr>
        <p:blipFill>
          <a:blip r:embed="rId2" cstate="print"/>
          <a:srcRect/>
          <a:stretch>
            <a:fillRect/>
          </a:stretch>
        </p:blipFill>
        <p:spPr bwMode="auto">
          <a:xfrm>
            <a:off x="2000250" y="914400"/>
            <a:ext cx="5039961" cy="3543300"/>
          </a:xfrm>
          <a:prstGeom prst="rect">
            <a:avLst/>
          </a:prstGeom>
          <a:ln>
            <a:noFill/>
          </a:ln>
          <a:effectLst>
            <a:outerShdw blurRad="292100" dist="139700" dir="2700000" algn="tl" rotWithShape="0">
              <a:srgbClr val="333333">
                <a:alpha val="65000"/>
              </a:srgbClr>
            </a:outerShdw>
          </a:effectLst>
        </p:spPr>
      </p:pic>
      <p:pic>
        <p:nvPicPr>
          <p:cNvPr id="4" name="Picture 3"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3607723"/>
      </p:ext>
    </p:extLst>
  </p:cSld>
  <p:clrMapOvr>
    <a:masterClrMapping/>
  </p:clrMapOvr>
  <p:transition>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baseline="0" dirty="0" smtClean="0">
                <a:latin typeface="Arial"/>
              </a:rPr>
              <a:t>Adjustable Height Worksurface</a:t>
            </a:r>
          </a:p>
        </p:txBody>
      </p:sp>
      <p:pic>
        <p:nvPicPr>
          <p:cNvPr id="20481" name="Picture 1" descr="K:\Clients\Medtronic\World Headquarters\Ergonomics Website Revision\Images\Potential Medtronic EE pics\Raw\Valine (1).JPG"/>
          <p:cNvPicPr>
            <a:picLocks noChangeAspect="1" noChangeArrowheads="1"/>
          </p:cNvPicPr>
          <p:nvPr/>
        </p:nvPicPr>
        <p:blipFill>
          <a:blip r:embed="rId2" cstate="print"/>
          <a:srcRect/>
          <a:stretch>
            <a:fillRect/>
          </a:stretch>
        </p:blipFill>
        <p:spPr bwMode="auto">
          <a:xfrm>
            <a:off x="1771650" y="1028700"/>
            <a:ext cx="3017520" cy="2263140"/>
          </a:xfrm>
          <a:prstGeom prst="rect">
            <a:avLst/>
          </a:prstGeom>
          <a:ln>
            <a:noFill/>
          </a:ln>
          <a:effectLst>
            <a:outerShdw blurRad="292100" dist="139700" dir="2700000" algn="tl" rotWithShape="0">
              <a:srgbClr val="333333">
                <a:alpha val="65000"/>
              </a:srgbClr>
            </a:outerShdw>
          </a:effectLst>
        </p:spPr>
      </p:pic>
      <p:pic>
        <p:nvPicPr>
          <p:cNvPr id="20482" name="Picture 2" descr="K:\Clients\Medtronic\World Headquarters\Ergonomics Website Revision\Images\Potential Medtronic EE pics\Raw\Valine (2).JPG"/>
          <p:cNvPicPr>
            <a:picLocks noChangeAspect="1" noChangeArrowheads="1"/>
          </p:cNvPicPr>
          <p:nvPr/>
        </p:nvPicPr>
        <p:blipFill>
          <a:blip r:embed="rId3" cstate="print"/>
          <a:srcRect/>
          <a:stretch>
            <a:fillRect/>
          </a:stretch>
        </p:blipFill>
        <p:spPr bwMode="auto">
          <a:xfrm>
            <a:off x="4972050" y="1028700"/>
            <a:ext cx="2400300" cy="320040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4"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2496021"/>
      </p:ext>
    </p:extLst>
  </p:cSld>
  <p:clrMapOvr>
    <a:masterClrMapping/>
  </p:clrMapOvr>
  <p:transition>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Rationale</a:t>
            </a:r>
          </a:p>
        </p:txBody>
      </p:sp>
      <p:sp>
        <p:nvSpPr>
          <p:cNvPr id="3" name="Text Placeholder 2"/>
          <p:cNvSpPr>
            <a:spLocks noGrp="1"/>
          </p:cNvSpPr>
          <p:nvPr>
            <p:ph type="body" idx="1"/>
          </p:nvPr>
        </p:nvSpPr>
        <p:spPr>
          <a:xfrm>
            <a:off x="152400" y="971550"/>
            <a:ext cx="3048000" cy="3394472"/>
          </a:xfrm>
        </p:spPr>
        <p:txBody>
          <a:bodyPr>
            <a:normAutofit lnSpcReduction="10000"/>
          </a:bodyPr>
          <a:lstStyle/>
          <a:p>
            <a:pPr marR="0" lvl="0" rtl="0"/>
            <a:r>
              <a:rPr lang="en-US" sz="2900" noProof="1" smtClean="0">
                <a:latin typeface="Arial" pitchFamily="34" charset="0"/>
                <a:cs typeface="Arial" pitchFamily="34" charset="0"/>
              </a:rPr>
              <a:t>Variety of postures</a:t>
            </a:r>
          </a:p>
          <a:p>
            <a:pPr marR="0" lvl="1">
              <a:defRPr/>
            </a:pPr>
            <a:r>
              <a:rPr lang="en-US" sz="2500" noProof="1" smtClean="0"/>
              <a:t>Offers variety of sit, stand and walk postures and activities within workstation area</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603140" name="Picture 4" descr="K:\Courses\Office-computer workspace ergonomics\A Practical Approach to Office Ergonomics\In-depth A Practical Approach to Office Ergonomics\Case Study Pictures Sorted\Standing Workstation\IMG_1692.JPG"/>
          <p:cNvPicPr>
            <a:picLocks noChangeAspect="1" noChangeArrowheads="1"/>
          </p:cNvPicPr>
          <p:nvPr/>
        </p:nvPicPr>
        <p:blipFill>
          <a:blip r:embed="rId3" cstate="print"/>
          <a:srcRect/>
          <a:stretch>
            <a:fillRect/>
          </a:stretch>
        </p:blipFill>
        <p:spPr bwMode="auto">
          <a:xfrm>
            <a:off x="3352800" y="1047750"/>
            <a:ext cx="2468880" cy="3291840"/>
          </a:xfrm>
          <a:prstGeom prst="rect">
            <a:avLst/>
          </a:prstGeom>
          <a:ln>
            <a:noFill/>
          </a:ln>
          <a:effectLst>
            <a:outerShdw blurRad="292100" dist="139700" dir="2700000" algn="tl" rotWithShape="0">
              <a:srgbClr val="333333">
                <a:alpha val="65000"/>
              </a:srgbClr>
            </a:outerShdw>
          </a:effectLst>
        </p:spPr>
      </p:pic>
      <p:pic>
        <p:nvPicPr>
          <p:cNvPr id="603141" name="Picture 5" descr="K:\Courses\Office-computer workspace ergonomics\A Practical Approach to Office Ergonomics\In-depth A Practical Approach to Office Ergonomics\Case Study Pictures Sorted\Standing Workstation\IMG_1693.JPG"/>
          <p:cNvPicPr>
            <a:picLocks noChangeAspect="1" noChangeArrowheads="1"/>
          </p:cNvPicPr>
          <p:nvPr/>
        </p:nvPicPr>
        <p:blipFill>
          <a:blip r:embed="rId4" cstate="print"/>
          <a:srcRect/>
          <a:stretch>
            <a:fillRect/>
          </a:stretch>
        </p:blipFill>
        <p:spPr bwMode="auto">
          <a:xfrm>
            <a:off x="6172200" y="1047750"/>
            <a:ext cx="2468880" cy="329184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Configurations</a:t>
            </a:r>
          </a:p>
        </p:txBody>
      </p:sp>
      <p:sp>
        <p:nvSpPr>
          <p:cNvPr id="3" name="Text Placeholder 2"/>
          <p:cNvSpPr>
            <a:spLocks noGrp="1"/>
          </p:cNvSpPr>
          <p:nvPr>
            <p:ph type="body" idx="1"/>
          </p:nvPr>
        </p:nvSpPr>
        <p:spPr>
          <a:xfrm>
            <a:off x="152400" y="971550"/>
            <a:ext cx="5334000" cy="3657600"/>
          </a:xfrm>
        </p:spPr>
        <p:txBody>
          <a:bodyPr>
            <a:normAutofit fontScale="70000" lnSpcReduction="20000"/>
          </a:bodyPr>
          <a:lstStyle/>
          <a:p>
            <a:pPr marR="0" lvl="0" rtl="0"/>
            <a:r>
              <a:rPr lang="en-US" sz="2800" noProof="1" smtClean="0">
                <a:latin typeface="Arial" pitchFamily="34" charset="0"/>
                <a:cs typeface="Arial" pitchFamily="34" charset="0"/>
              </a:rPr>
              <a:t>Fixed height with stool and platform</a:t>
            </a:r>
          </a:p>
          <a:p>
            <a:pPr marR="0" lvl="1" rtl="0"/>
            <a:r>
              <a:rPr lang="en-US" sz="2500" noProof="1" smtClean="0"/>
              <a:t>How to determine fixed height</a:t>
            </a:r>
          </a:p>
          <a:p>
            <a:pPr marR="0" lvl="2" rtl="0"/>
            <a:r>
              <a:rPr lang="en-US" baseline="0" dirty="0" smtClean="0">
                <a:solidFill>
                  <a:srgbClr val="000000"/>
                </a:solidFill>
                <a:latin typeface="+mj-lt"/>
              </a:rPr>
              <a:t>Have individual stand comfortably with elbows and shoulders relaxed mimicking placement of hands for keyboard and other hand related activities on the work surface</a:t>
            </a:r>
          </a:p>
          <a:p>
            <a:pPr marR="0" lvl="2" rtl="0"/>
            <a:r>
              <a:rPr lang="en-US" baseline="0" dirty="0" smtClean="0">
                <a:solidFill>
                  <a:srgbClr val="000000"/>
                </a:solidFill>
                <a:latin typeface="+mj-lt"/>
              </a:rPr>
              <a:t>Measure from floor to height of the surface where the keyboard, etc will be placed</a:t>
            </a:r>
          </a:p>
          <a:p>
            <a:pPr marR="0" lvl="2" rtl="0"/>
            <a:r>
              <a:rPr lang="en-US" baseline="0" dirty="0" smtClean="0">
                <a:solidFill>
                  <a:srgbClr val="000000"/>
                </a:solidFill>
                <a:latin typeface="+mj-lt"/>
              </a:rPr>
              <a:t>As with all of the measurements taken, the measurement reflects the “functional height”</a:t>
            </a:r>
          </a:p>
          <a:p>
            <a:pPr marR="0" lvl="0" rtl="0"/>
            <a:r>
              <a:rPr lang="en-US" sz="2800" noProof="1" smtClean="0">
                <a:latin typeface="Arial" pitchFamily="34" charset="0"/>
                <a:cs typeface="Arial" pitchFamily="34" charset="0"/>
              </a:rPr>
              <a:t>Portable </a:t>
            </a:r>
          </a:p>
          <a:p>
            <a:pPr marR="0" lvl="1" rtl="0"/>
            <a:r>
              <a:rPr lang="en-US" sz="2500" noProof="1" smtClean="0"/>
              <a:t>Options (e.g. ErgoTron Workfit)</a:t>
            </a:r>
          </a:p>
          <a:p>
            <a:pPr marR="0" lvl="0" rtl="0"/>
            <a:r>
              <a:rPr lang="en-US" sz="2800" noProof="1" smtClean="0">
                <a:latin typeface="Arial" pitchFamily="34" charset="0"/>
                <a:cs typeface="Arial" pitchFamily="34" charset="0"/>
              </a:rPr>
              <a:t>Powered workstation </a:t>
            </a:r>
          </a:p>
          <a:p>
            <a:pPr marR="0" lvl="1" rtl="0"/>
            <a:r>
              <a:rPr lang="en-US" sz="2500" noProof="1" smtClean="0"/>
              <a:t>Options (e.g. WorkRite Sierra)</a:t>
            </a:r>
          </a:p>
        </p:txBody>
      </p:sp>
      <p:pic>
        <p:nvPicPr>
          <p:cNvPr id="605186" name="Picture 2" descr="K:\Courses\Office-computer workspace ergonomics\A Practical Approach to Office Ergonomics\In-depth A Practical Approach to Office Ergonomics\Case Study Pictures Sorted\Standing Workstation\IMG_0074.JPG"/>
          <p:cNvPicPr>
            <a:picLocks noChangeAspect="1" noChangeArrowheads="1"/>
          </p:cNvPicPr>
          <p:nvPr/>
        </p:nvPicPr>
        <p:blipFill>
          <a:blip r:embed="rId2" cstate="print">
            <a:lum bright="10000"/>
          </a:blip>
          <a:srcRect l="19688" r="34375"/>
          <a:stretch>
            <a:fillRect/>
          </a:stretch>
        </p:blipFill>
        <p:spPr bwMode="auto">
          <a:xfrm>
            <a:off x="5791200" y="971550"/>
            <a:ext cx="2352294" cy="384048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Tips</a:t>
            </a:r>
          </a:p>
        </p:txBody>
      </p:sp>
      <p:sp>
        <p:nvSpPr>
          <p:cNvPr id="3" name="Text Placeholder 2"/>
          <p:cNvSpPr>
            <a:spLocks noGrp="1"/>
          </p:cNvSpPr>
          <p:nvPr>
            <p:ph type="body" idx="1"/>
          </p:nvPr>
        </p:nvSpPr>
        <p:spPr>
          <a:xfrm>
            <a:off x="152400" y="971550"/>
            <a:ext cx="4800600" cy="3581400"/>
          </a:xfrm>
        </p:spPr>
        <p:txBody>
          <a:bodyPr>
            <a:normAutofit fontScale="62500" lnSpcReduction="20000"/>
          </a:bodyPr>
          <a:lstStyle/>
          <a:p>
            <a:pPr marR="0" lvl="0" rtl="0"/>
            <a:r>
              <a:rPr lang="en-US" sz="4000" noProof="1" smtClean="0">
                <a:latin typeface="Arial" pitchFamily="34" charset="0"/>
                <a:cs typeface="Arial" pitchFamily="34" charset="0"/>
              </a:rPr>
              <a:t>Sit/stand routines</a:t>
            </a:r>
          </a:p>
          <a:p>
            <a:pPr marR="0" lvl="1" rtl="0"/>
            <a:r>
              <a:rPr lang="en-US" sz="2700" noProof="1" smtClean="0"/>
              <a:t>Encourage establishment of a regular routine of alternating sitting/standing postures</a:t>
            </a:r>
          </a:p>
          <a:p>
            <a:pPr marR="0" lvl="1" rtl="0"/>
            <a:r>
              <a:rPr lang="en-US" sz="2700" noProof="1" smtClean="0"/>
              <a:t>Don’t wait until it’s too late!</a:t>
            </a:r>
          </a:p>
          <a:p>
            <a:pPr marR="0" lvl="0" rtl="0"/>
            <a:r>
              <a:rPr lang="en-US" sz="4000" noProof="1" smtClean="0">
                <a:latin typeface="Arial" pitchFamily="34" charset="0"/>
                <a:cs typeface="Arial" pitchFamily="34" charset="0"/>
              </a:rPr>
              <a:t>Stools</a:t>
            </a:r>
          </a:p>
          <a:p>
            <a:pPr marR="0" lvl="1" rtl="0"/>
            <a:r>
              <a:rPr lang="en-US" sz="2700" noProof="1" smtClean="0"/>
              <a:t>For fixed height standing worksurfaces a stool (elevated chair) is required to provide for body weight support in a seated position</a:t>
            </a:r>
          </a:p>
          <a:p>
            <a:pPr marR="0" lvl="1" rtl="0"/>
            <a:r>
              <a:rPr lang="en-US" sz="2700" noProof="1" smtClean="0"/>
              <a:t>Most chair manufacturers make stools – same features as a chair with a taller cylinder and a foot-ring</a:t>
            </a:r>
          </a:p>
          <a:p>
            <a:pPr lvl="1"/>
            <a:r>
              <a:rPr lang="en-US" sz="2700" noProof="1" smtClean="0"/>
              <a:t>Different height cylinders are available</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606210" name="Picture 2" descr="K:\Courses\Office-computer workspace ergonomics\A Practical Approach to Office Ergonomics\In-depth A Practical Approach to Office Ergonomics\Case Study Pictures Sorted\Standing Workstation\MV Reception 025.jpg"/>
          <p:cNvPicPr>
            <a:picLocks noChangeAspect="1" noChangeArrowheads="1"/>
          </p:cNvPicPr>
          <p:nvPr/>
        </p:nvPicPr>
        <p:blipFill>
          <a:blip r:embed="rId3" cstate="print">
            <a:lum bright="10000"/>
          </a:blip>
          <a:srcRect/>
          <a:stretch>
            <a:fillRect/>
          </a:stretch>
        </p:blipFill>
        <p:spPr bwMode="auto">
          <a:xfrm>
            <a:off x="5410200" y="971550"/>
            <a:ext cx="2895600" cy="38608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Tips</a:t>
            </a:r>
          </a:p>
        </p:txBody>
      </p:sp>
      <p:sp>
        <p:nvSpPr>
          <p:cNvPr id="3" name="Text Placeholder 2"/>
          <p:cNvSpPr>
            <a:spLocks noGrp="1"/>
          </p:cNvSpPr>
          <p:nvPr>
            <p:ph type="body" idx="1"/>
          </p:nvPr>
        </p:nvSpPr>
        <p:spPr>
          <a:xfrm>
            <a:off x="152400" y="1123950"/>
            <a:ext cx="4267200" cy="3429000"/>
          </a:xfrm>
        </p:spPr>
        <p:txBody>
          <a:bodyPr>
            <a:normAutofit fontScale="92500" lnSpcReduction="20000"/>
          </a:bodyPr>
          <a:lstStyle/>
          <a:p>
            <a:pPr marR="0" lvl="0" rtl="0"/>
            <a:r>
              <a:rPr lang="en-US" sz="2200" noProof="1" smtClean="0">
                <a:latin typeface="Arial" pitchFamily="34" charset="0"/>
                <a:cs typeface="Arial" pitchFamily="34" charset="0"/>
              </a:rPr>
              <a:t>Lean platforms</a:t>
            </a:r>
          </a:p>
          <a:p>
            <a:pPr marR="0" lvl="1" rtl="0"/>
            <a:r>
              <a:rPr lang="en-US" sz="1900" noProof="1" smtClean="0"/>
              <a:t>Another option for fixed height standing worksurfaces is a lean platform</a:t>
            </a:r>
          </a:p>
          <a:p>
            <a:pPr marR="0" lvl="2" rtl="0"/>
            <a:r>
              <a:rPr lang="en-US" baseline="0" dirty="0" smtClean="0">
                <a:solidFill>
                  <a:srgbClr val="000000"/>
                </a:solidFill>
                <a:latin typeface="Cambria"/>
              </a:rPr>
              <a:t>These are NOT chairs, you do not sit on them</a:t>
            </a:r>
          </a:p>
          <a:p>
            <a:pPr marR="0" lvl="2" rtl="0"/>
            <a:r>
              <a:rPr lang="en-US" baseline="0" dirty="0" smtClean="0">
                <a:solidFill>
                  <a:srgbClr val="000000"/>
                </a:solidFill>
                <a:latin typeface="Cambria"/>
              </a:rPr>
              <a:t>They provide a platform to support weight of the body through leaning</a:t>
            </a:r>
          </a:p>
          <a:p>
            <a:pPr marR="0" lvl="2" rtl="0"/>
            <a:r>
              <a:rPr lang="en-US" baseline="0" dirty="0" smtClean="0">
                <a:solidFill>
                  <a:srgbClr val="000000"/>
                </a:solidFill>
                <a:latin typeface="Cambria"/>
              </a:rPr>
              <a:t>They typically are height and seat pan angle adjustable</a:t>
            </a:r>
          </a:p>
          <a:p>
            <a:pPr marR="0" lvl="2" rtl="0"/>
            <a:r>
              <a:rPr lang="en-US" baseline="0" dirty="0" smtClean="0">
                <a:solidFill>
                  <a:srgbClr val="000000"/>
                </a:solidFill>
                <a:latin typeface="Cambria"/>
              </a:rPr>
              <a:t>One option is Lyon Industrial Sit  Stand Stool</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607234" name="Picture 2" descr="K:\Courses\Office-computer workspace ergonomics\A Practical Approach to Office Ergonomics\In-depth A Practical Approach to Office Ergonomics\Case Study Pictures Sorted\Standing Workstation\Wakeman.jpg"/>
          <p:cNvPicPr>
            <a:picLocks noChangeAspect="1" noChangeArrowheads="1"/>
          </p:cNvPicPr>
          <p:nvPr/>
        </p:nvPicPr>
        <p:blipFill>
          <a:blip r:embed="rId3" cstate="print"/>
          <a:srcRect l="30104" r="31146"/>
          <a:stretch>
            <a:fillRect/>
          </a:stretch>
        </p:blipFill>
        <p:spPr bwMode="auto">
          <a:xfrm>
            <a:off x="6629400" y="895350"/>
            <a:ext cx="2031492" cy="3931920"/>
          </a:xfrm>
          <a:prstGeom prst="rect">
            <a:avLst/>
          </a:prstGeom>
          <a:ln>
            <a:noFill/>
          </a:ln>
          <a:effectLst>
            <a:outerShdw blurRad="292100" dist="139700" dir="2700000" algn="tl" rotWithShape="0">
              <a:srgbClr val="333333">
                <a:alpha val="65000"/>
              </a:srgbClr>
            </a:outerShdw>
          </a:effectLst>
        </p:spPr>
      </p:pic>
      <p:pic>
        <p:nvPicPr>
          <p:cNvPr id="7" name="Picture 6" descr="http://ecx.images-amazon.com/images/I/61%2BeURiHc3L._AA1500_.jpg"/>
          <p:cNvPicPr/>
          <p:nvPr/>
        </p:nvPicPr>
        <p:blipFill>
          <a:blip r:embed="rId4" cstate="print"/>
          <a:srcRect l="18439" r="20096"/>
          <a:stretch>
            <a:fillRect/>
          </a:stretch>
        </p:blipFill>
        <p:spPr bwMode="auto">
          <a:xfrm>
            <a:off x="4191000" y="1200150"/>
            <a:ext cx="1905000"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p:nvPr>
        </p:nvSpPr>
        <p:spPr/>
        <p:txBody>
          <a:bodyPr>
            <a:normAutofit fontScale="90000"/>
          </a:bodyPr>
          <a:lstStyle/>
          <a:p>
            <a:pPr eaLnBrk="1" hangingPunct="1">
              <a:defRPr/>
            </a:pPr>
            <a:r>
              <a:rPr lang="en-US" dirty="0" smtClean="0"/>
              <a:t>Attendee Case Studies</a:t>
            </a:r>
          </a:p>
        </p:txBody>
      </p:sp>
      <p:sp>
        <p:nvSpPr>
          <p:cNvPr id="9" name="Slide Number Placeholder 8"/>
          <p:cNvSpPr>
            <a:spLocks noGrp="1"/>
          </p:cNvSpPr>
          <p:nvPr>
            <p:ph type="sldNum" sz="quarter" idx="4"/>
          </p:nvPr>
        </p:nvSpPr>
        <p:spPr>
          <a:xfrm>
            <a:off x="8534400" y="4805363"/>
            <a:ext cx="479425" cy="274637"/>
          </a:xfrm>
        </p:spPr>
        <p:txBody>
          <a:bodyPr/>
          <a:lstStyle/>
          <a:p>
            <a:fld id="{D5BBC35B-A44B-4119-B8DA-DE9E3DFADA20}" type="slidenum">
              <a:rPr kumimoji="0" lang="en-US" smtClean="0"/>
              <a:pPr/>
              <a:t>14</a:t>
            </a:fld>
            <a:endParaRPr kumimoji="0" lang="en-US" sz="1000" b="0" dirty="0">
              <a:solidFill>
                <a:schemeClr val="tx1"/>
              </a:solidFill>
            </a:endParaRPr>
          </a:p>
        </p:txBody>
      </p:sp>
      <p:sp>
        <p:nvSpPr>
          <p:cNvPr id="2" name="Rectangle 1"/>
          <p:cNvSpPr/>
          <p:nvPr/>
        </p:nvSpPr>
        <p:spPr>
          <a:xfrm>
            <a:off x="7250112" y="4705350"/>
            <a:ext cx="1524000" cy="276999"/>
          </a:xfrm>
          <a:prstGeom prst="rect">
            <a:avLst/>
          </a:prstGeom>
        </p:spPr>
        <p:txBody>
          <a:bodyPr wrap="square">
            <a:spAutoFit/>
          </a:bodyPr>
          <a:lstStyle/>
          <a:p>
            <a:pPr marL="0" marR="0">
              <a:spcBef>
                <a:spcPts val="0"/>
              </a:spcBef>
              <a:spcAft>
                <a:spcPts val="0"/>
              </a:spcAft>
            </a:pPr>
            <a:r>
              <a:rPr lang="en-US" sz="1200" dirty="0" err="1">
                <a:latin typeface="Tahoma" panose="020B0604030504040204" pitchFamily="34" charset="0"/>
                <a:ea typeface="Calibri" panose="020F0502020204030204" pitchFamily="34" charset="0"/>
              </a:rPr>
              <a:t>Setrum</a:t>
            </a:r>
            <a:r>
              <a:rPr lang="en-US" sz="1200" dirty="0">
                <a:latin typeface="Tahoma" panose="020B0604030504040204" pitchFamily="34" charset="0"/>
                <a:ea typeface="Calibri" panose="020F0502020204030204" pitchFamily="34" charset="0"/>
              </a:rPr>
              <a:t>, Marcia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2400" y="704850"/>
            <a:ext cx="8861425" cy="3785652"/>
          </a:xfrm>
          <a:prstGeom prst="rect">
            <a:avLst/>
          </a:prstGeom>
        </p:spPr>
        <p:txBody>
          <a:bodyPr wrap="square">
            <a:spAutoFit/>
          </a:bodyPr>
          <a:lstStyle/>
          <a:p>
            <a:pPr marR="0" lvl="0">
              <a:spcBef>
                <a:spcPts val="0"/>
              </a:spcBef>
              <a:spcAft>
                <a:spcPts val="0"/>
              </a:spcAft>
            </a:pPr>
            <a:r>
              <a:rPr lang="en-US" sz="1500" dirty="0">
                <a:latin typeface="Calibri" panose="020F0502020204030204" pitchFamily="34" charset="0"/>
                <a:ea typeface="Calibri" panose="020F0502020204030204" pitchFamily="34" charset="0"/>
                <a:cs typeface="Times New Roman" panose="02020603050405020304" pitchFamily="18" charset="0"/>
              </a:rPr>
              <a:t>A specific example of a work station evaluation issue you have encountered and were unsure how to address.</a:t>
            </a:r>
          </a:p>
          <a:p>
            <a:pPr marL="182880" marR="0">
              <a:spcBef>
                <a:spcPts val="0"/>
              </a:spcBef>
              <a:spcAft>
                <a:spcPts val="0"/>
              </a:spcAft>
            </a:pPr>
            <a:r>
              <a:rPr lang="en-US" sz="1500" dirty="0">
                <a:solidFill>
                  <a:srgbClr val="1F497D"/>
                </a:solidFill>
                <a:latin typeface="Calibri" panose="020F0502020204030204" pitchFamily="34" charset="0"/>
                <a:ea typeface="Calibri" panose="020F0502020204030204" pitchFamily="34" charset="0"/>
                <a:cs typeface="Times New Roman" panose="02020603050405020304" pitchFamily="18" charset="0"/>
              </a:rPr>
              <a:t>On significant issues for us is that we have moved toward a paperless environment, so scanners are now a piece of equipment everyone uses.  Where should they be placed?  Is there model or method that is recommended?  We started with top feeders and have </a:t>
            </a:r>
            <a:r>
              <a:rPr lang="en-US" sz="150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moved </a:t>
            </a:r>
            <a:r>
              <a:rPr lang="en-US" sz="1500" dirty="0">
                <a:solidFill>
                  <a:srgbClr val="1F497D"/>
                </a:solidFill>
                <a:latin typeface="Calibri" panose="020F0502020204030204" pitchFamily="34" charset="0"/>
                <a:ea typeface="Calibri" panose="020F0502020204030204" pitchFamily="34" charset="0"/>
                <a:cs typeface="Times New Roman" panose="02020603050405020304" pitchFamily="18" charset="0"/>
              </a:rPr>
              <a:t>to front feeders. </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pPr>
            <a:r>
              <a:rPr lang="en-US" sz="1500" dirty="0" smtClean="0">
                <a:latin typeface="Calibri" panose="020F0502020204030204" pitchFamily="34" charset="0"/>
                <a:ea typeface="Calibri" panose="020F0502020204030204" pitchFamily="34" charset="0"/>
                <a:cs typeface="Times New Roman" panose="02020603050405020304" pitchFamily="18" charset="0"/>
              </a:rPr>
              <a:t>An </a:t>
            </a:r>
            <a:r>
              <a:rPr lang="en-US" sz="1500" dirty="0">
                <a:latin typeface="Calibri" panose="020F0502020204030204" pitchFamily="34" charset="0"/>
                <a:ea typeface="Calibri" panose="020F0502020204030204" pitchFamily="34" charset="0"/>
                <a:cs typeface="Times New Roman" panose="02020603050405020304" pitchFamily="18" charset="0"/>
              </a:rPr>
              <a:t>example of an issue(s) that you are uncomfortable handling.</a:t>
            </a:r>
          </a:p>
          <a:p>
            <a:pPr marL="182880" marR="0">
              <a:spcBef>
                <a:spcPts val="0"/>
              </a:spcBef>
              <a:spcAft>
                <a:spcPts val="0"/>
              </a:spcAft>
            </a:pPr>
            <a:r>
              <a:rPr lang="en-US" sz="1500" dirty="0">
                <a:solidFill>
                  <a:srgbClr val="1F497D"/>
                </a:solidFill>
                <a:latin typeface="Calibri" panose="020F0502020204030204" pitchFamily="34" charset="0"/>
                <a:ea typeface="Calibri" panose="020F0502020204030204" pitchFamily="34" charset="0"/>
                <a:cs typeface="Times New Roman" panose="02020603050405020304" pitchFamily="18" charset="0"/>
              </a:rPr>
              <a:t>We have an employee with several workers compensation claims.  She seems to have multiple claims open at one time.  We have directions from professional staff on how items should be set up at her desk  but she tends to alter the layout.  She tends to find a way to file a claim if she is assigned a task she does not specifically care for.   We even had an professional provide an ergonomic review of her desk.  She volunteered to be sample sit/stand work station.  In the first 24 hours she wanted a standing pad, a standing pad was provided and she wanted a thicker standing pad.  The ergonomic expert did a review of desk and explained that she needs to alternate sitting and standing.  The first day she stood for three hours.  </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pPr>
            <a:r>
              <a:rPr lang="en-US" sz="1500" dirty="0">
                <a:latin typeface="Calibri" panose="020F0502020204030204" pitchFamily="34" charset="0"/>
                <a:ea typeface="Calibri" panose="020F0502020204030204" pitchFamily="34" charset="0"/>
                <a:cs typeface="Times New Roman" panose="02020603050405020304" pitchFamily="18" charset="0"/>
              </a:rPr>
              <a:t>Other situations that you would like more information on.</a:t>
            </a:r>
          </a:p>
          <a:p>
            <a:pPr marL="182880" marR="0">
              <a:spcBef>
                <a:spcPts val="0"/>
              </a:spcBef>
              <a:spcAft>
                <a:spcPts val="0"/>
              </a:spcAft>
            </a:pPr>
            <a:r>
              <a:rPr lang="en-US" sz="1500" dirty="0">
                <a:solidFill>
                  <a:srgbClr val="1F497D"/>
                </a:solidFill>
                <a:latin typeface="Calibri" panose="020F0502020204030204" pitchFamily="34" charset="0"/>
                <a:ea typeface="Calibri" panose="020F0502020204030204" pitchFamily="34" charset="0"/>
                <a:cs typeface="Times New Roman" panose="02020603050405020304" pitchFamily="18" charset="0"/>
              </a:rPr>
              <a:t>We have installed many sit/stand work stations.  What is the best way to address ergonomics in the sitting and standing positions.  Should there be a standing mat?  If so, how think should the mat be?  How does a chair roll over a mat? Etc.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0286221"/>
      </p:ext>
    </p:extLst>
  </p:cSld>
  <p:clrMapOvr>
    <a:masterClrMapping/>
  </p:clrMapOvr>
  <p:transition>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Tips</a:t>
            </a:r>
          </a:p>
        </p:txBody>
      </p:sp>
      <p:sp>
        <p:nvSpPr>
          <p:cNvPr id="3" name="Text Placeholder 2"/>
          <p:cNvSpPr>
            <a:spLocks noGrp="1"/>
          </p:cNvSpPr>
          <p:nvPr>
            <p:ph type="body" idx="1"/>
          </p:nvPr>
        </p:nvSpPr>
        <p:spPr>
          <a:xfrm>
            <a:off x="152400" y="1123950"/>
            <a:ext cx="3505200" cy="3429000"/>
          </a:xfrm>
        </p:spPr>
        <p:txBody>
          <a:bodyPr>
            <a:normAutofit/>
          </a:bodyPr>
          <a:lstStyle/>
          <a:p>
            <a:pPr marR="0" lvl="0" rtl="0"/>
            <a:r>
              <a:rPr lang="en-US" sz="2200" noProof="1" smtClean="0">
                <a:latin typeface="Arial" pitchFamily="34" charset="0"/>
                <a:cs typeface="Arial" pitchFamily="34" charset="0"/>
              </a:rPr>
              <a:t>Wireless telephone headset</a:t>
            </a:r>
          </a:p>
          <a:p>
            <a:pPr marR="0" lvl="1" rtl="0"/>
            <a:r>
              <a:rPr lang="en-US" sz="1900" noProof="1" smtClean="0"/>
              <a:t>Use wireless headsets if significant telephone use</a:t>
            </a:r>
          </a:p>
          <a:p>
            <a:pPr marR="0" lvl="2" rtl="0"/>
            <a:r>
              <a:rPr lang="en-US" sz="1400" baseline="0" dirty="0" smtClean="0">
                <a:solidFill>
                  <a:srgbClr val="000000"/>
                </a:solidFill>
                <a:latin typeface="+mj-lt"/>
              </a:rPr>
              <a:t>Particularly if hands are used for keyboard and handwriting activities</a:t>
            </a:r>
          </a:p>
          <a:p>
            <a:pPr marR="0" lvl="1" rtl="0"/>
            <a:r>
              <a:rPr lang="en-US" sz="1900" noProof="1" smtClean="0"/>
              <a:t>Allows for ease of movement in the workstation</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608258" name="Picture 2" descr="K:\Courses\Office-computer workspace ergonomics\A Practical Approach to Office Ergonomics\In-depth A Practical Approach to Office Ergonomics\Case Study Pictures Sorted\Telephone\MV Reception 041.jpg"/>
          <p:cNvPicPr>
            <a:picLocks noChangeAspect="1" noChangeArrowheads="1"/>
          </p:cNvPicPr>
          <p:nvPr/>
        </p:nvPicPr>
        <p:blipFill>
          <a:blip r:embed="rId3" cstate="print"/>
          <a:srcRect/>
          <a:stretch>
            <a:fillRect/>
          </a:stretch>
        </p:blipFill>
        <p:spPr bwMode="auto">
          <a:xfrm>
            <a:off x="3657600" y="1123950"/>
            <a:ext cx="2743200" cy="2057400"/>
          </a:xfrm>
          <a:prstGeom prst="rect">
            <a:avLst/>
          </a:prstGeom>
          <a:ln>
            <a:noFill/>
          </a:ln>
          <a:effectLst>
            <a:outerShdw blurRad="292100" dist="139700" dir="2700000" algn="tl" rotWithShape="0">
              <a:srgbClr val="333333">
                <a:alpha val="65000"/>
              </a:srgbClr>
            </a:outerShdw>
          </a:effectLst>
        </p:spPr>
      </p:pic>
      <p:pic>
        <p:nvPicPr>
          <p:cNvPr id="608259" name="Picture 3" descr="K:\Courses\Office-computer workspace ergonomics\A Practical Approach to Office Ergonomics\In-depth A Practical Approach to Office Ergonomics\Case Study Pictures Sorted\Telephone\MV Reception 042.jpg"/>
          <p:cNvPicPr>
            <a:picLocks noChangeAspect="1" noChangeArrowheads="1"/>
          </p:cNvPicPr>
          <p:nvPr/>
        </p:nvPicPr>
        <p:blipFill>
          <a:blip r:embed="rId4" cstate="print"/>
          <a:srcRect/>
          <a:stretch>
            <a:fillRect/>
          </a:stretch>
        </p:blipFill>
        <p:spPr bwMode="auto">
          <a:xfrm>
            <a:off x="6096000" y="2800350"/>
            <a:ext cx="2743200" cy="2057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Tips</a:t>
            </a:r>
          </a:p>
        </p:txBody>
      </p:sp>
      <p:sp>
        <p:nvSpPr>
          <p:cNvPr id="3" name="Text Placeholder 2"/>
          <p:cNvSpPr>
            <a:spLocks noGrp="1"/>
          </p:cNvSpPr>
          <p:nvPr>
            <p:ph type="body" idx="1"/>
          </p:nvPr>
        </p:nvSpPr>
        <p:spPr>
          <a:xfrm>
            <a:off x="228600" y="895350"/>
            <a:ext cx="4267200" cy="3581400"/>
          </a:xfrm>
        </p:spPr>
        <p:txBody>
          <a:bodyPr/>
          <a:lstStyle/>
          <a:p>
            <a:pPr marR="0" lvl="0" rtl="0"/>
            <a:r>
              <a:rPr lang="en-US" sz="2200" noProof="1" smtClean="0">
                <a:latin typeface="Arial" pitchFamily="34" charset="0"/>
                <a:cs typeface="Arial" pitchFamily="34" charset="0"/>
              </a:rPr>
              <a:t>Anti-fatigue mats</a:t>
            </a:r>
          </a:p>
          <a:p>
            <a:pPr marR="0" lvl="1" rtl="0"/>
            <a:r>
              <a:rPr lang="en-US" sz="1900" noProof="1" smtClean="0"/>
              <a:t>Small mats (2' x 3', 3’ by 4’) provide cushioning </a:t>
            </a:r>
          </a:p>
          <a:p>
            <a:pPr marR="0" lvl="1" rtl="0"/>
            <a:r>
              <a:rPr lang="en-US" sz="1900" noProof="1" smtClean="0"/>
              <a:t>Ensure size of mat allows for several steps within walking area of workstation</a:t>
            </a:r>
          </a:p>
          <a:p>
            <a:pPr marR="0" lvl="1" rtl="0"/>
            <a:r>
              <a:rPr lang="en-US" sz="1900" noProof="1" smtClean="0"/>
              <a:t>Easy to move in and out of position when going between sitting and standing</a:t>
            </a:r>
          </a:p>
          <a:p>
            <a:pPr marR="0" lvl="1" rtl="0"/>
            <a:r>
              <a:rPr lang="en-US" sz="1900" noProof="1" smtClean="0"/>
              <a:t>Ensure beveled edge to manage trip hazard</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5" name="il_fi" descr="http://discount-mats.com/images/education-2.jpg"/>
          <p:cNvPicPr/>
          <p:nvPr/>
        </p:nvPicPr>
        <p:blipFill>
          <a:blip r:embed="rId3" cstate="print"/>
          <a:srcRect t="23851" b="6527"/>
          <a:stretch>
            <a:fillRect/>
          </a:stretch>
        </p:blipFill>
        <p:spPr bwMode="auto">
          <a:xfrm>
            <a:off x="4419600" y="1123950"/>
            <a:ext cx="4114800" cy="2667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Tips</a:t>
            </a:r>
          </a:p>
        </p:txBody>
      </p:sp>
      <p:sp>
        <p:nvSpPr>
          <p:cNvPr id="3" name="Text Placeholder 2"/>
          <p:cNvSpPr>
            <a:spLocks noGrp="1"/>
          </p:cNvSpPr>
          <p:nvPr>
            <p:ph type="body" idx="1"/>
          </p:nvPr>
        </p:nvSpPr>
        <p:spPr>
          <a:xfrm>
            <a:off x="228600" y="971550"/>
            <a:ext cx="4114800" cy="3505200"/>
          </a:xfrm>
        </p:spPr>
        <p:txBody>
          <a:bodyPr>
            <a:normAutofit fontScale="92500" lnSpcReduction="10000"/>
          </a:bodyPr>
          <a:lstStyle/>
          <a:p>
            <a:pPr marR="0" lvl="0" rtl="0"/>
            <a:r>
              <a:rPr lang="en-US" sz="2200" noProof="1" smtClean="0">
                <a:latin typeface="Arial" pitchFamily="34" charset="0"/>
                <a:cs typeface="Arial" pitchFamily="34" charset="0"/>
              </a:rPr>
              <a:t>Good shoes</a:t>
            </a:r>
          </a:p>
          <a:p>
            <a:pPr marR="0" lvl="1" rtl="0"/>
            <a:r>
              <a:rPr lang="en-US" sz="2100" noProof="1" smtClean="0"/>
              <a:t>Adequate shoes with arch support and cushioning</a:t>
            </a:r>
          </a:p>
          <a:p>
            <a:pPr marR="0" lvl="0" rtl="0"/>
            <a:r>
              <a:rPr lang="en-US" sz="2200" noProof="1" smtClean="0">
                <a:latin typeface="Arial" pitchFamily="34" charset="0"/>
                <a:cs typeface="Arial" pitchFamily="34" charset="0"/>
              </a:rPr>
              <a:t>Footrests-fixed standing height work surface</a:t>
            </a:r>
          </a:p>
          <a:p>
            <a:pPr marR="0" lvl="1" rtl="0"/>
            <a:r>
              <a:rPr lang="en-US" sz="2100" noProof="1" smtClean="0"/>
              <a:t>If fixed standing height workstation is used, adjustable height foot rest is mandatory to provide for foot support when seated on the stool</a:t>
            </a:r>
          </a:p>
          <a:p>
            <a:pPr marR="0" lvl="1" rtl="0"/>
            <a:r>
              <a:rPr lang="en-US" sz="2100" noProof="1" smtClean="0"/>
              <a:t>One option is the Lyon Industrial footrest</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609282" name="Picture 2" descr="K:\Courses\Office-computer workspace ergonomics\A Practical Approach to Office Ergonomics\In-depth A Practical Approach to Office Ergonomics\Case Study Pictures Sorted\Footrest\MV Reception 016.jpg"/>
          <p:cNvPicPr>
            <a:picLocks noChangeAspect="1" noChangeArrowheads="1"/>
          </p:cNvPicPr>
          <p:nvPr/>
        </p:nvPicPr>
        <p:blipFill>
          <a:blip r:embed="rId3" cstate="print"/>
          <a:srcRect/>
          <a:stretch>
            <a:fillRect/>
          </a:stretch>
        </p:blipFill>
        <p:spPr bwMode="auto">
          <a:xfrm>
            <a:off x="4648200" y="12001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Tips</a:t>
            </a:r>
          </a:p>
        </p:txBody>
      </p:sp>
      <p:sp>
        <p:nvSpPr>
          <p:cNvPr id="3" name="Text Placeholder 2"/>
          <p:cNvSpPr>
            <a:spLocks noGrp="1"/>
          </p:cNvSpPr>
          <p:nvPr>
            <p:ph type="body" idx="1"/>
          </p:nvPr>
        </p:nvSpPr>
        <p:spPr>
          <a:xfrm>
            <a:off x="152400" y="1123950"/>
            <a:ext cx="3505200" cy="3505200"/>
          </a:xfrm>
        </p:spPr>
        <p:txBody>
          <a:bodyPr>
            <a:normAutofit fontScale="92500" lnSpcReduction="10000"/>
          </a:bodyPr>
          <a:lstStyle/>
          <a:p>
            <a:pPr marR="0" lvl="0" rtl="0"/>
            <a:r>
              <a:rPr lang="en-US" sz="2200" noProof="1" smtClean="0">
                <a:latin typeface="Arial" pitchFamily="34" charset="0"/>
                <a:cs typeface="Arial" pitchFamily="34" charset="0"/>
              </a:rPr>
              <a:t>Footrests-adjustable work surface height</a:t>
            </a:r>
          </a:p>
          <a:p>
            <a:pPr marR="0" lvl="1" rtl="0"/>
            <a:r>
              <a:rPr lang="en-US" sz="2100" noProof="1" smtClean="0"/>
              <a:t>When seated footrest allows for alternative hip, leg and foot positioning</a:t>
            </a:r>
          </a:p>
          <a:p>
            <a:pPr marR="0" lvl="1" rtl="0"/>
            <a:r>
              <a:rPr lang="en-US" sz="2100" noProof="1" smtClean="0"/>
              <a:t>When standing, allows for alternating between one foot up/one foot down leg positioning</a:t>
            </a:r>
          </a:p>
          <a:p>
            <a:pPr marR="0" lvl="1" rtl="0"/>
            <a:r>
              <a:rPr lang="en-US" sz="2100" noProof="1" smtClean="0"/>
              <a:t>Think of  the foot rest provided by a foot rail at a bar</a:t>
            </a:r>
          </a:p>
        </p:txBody>
      </p:sp>
      <p:pic>
        <p:nvPicPr>
          <p:cNvPr id="610306" name="Picture 2" descr="K:\Courses\Office-computer workspace ergonomics\A Practical Approach to Office Ergonomics\In-depth A Practical Approach to Office Ergonomics\Case Study Pictures Sorted\Footrest\IMG_4821.JPG"/>
          <p:cNvPicPr>
            <a:picLocks noChangeAspect="1" noChangeArrowheads="1"/>
          </p:cNvPicPr>
          <p:nvPr/>
        </p:nvPicPr>
        <p:blipFill>
          <a:blip r:embed="rId2" cstate="print"/>
          <a:srcRect/>
          <a:stretch>
            <a:fillRect/>
          </a:stretch>
        </p:blipFill>
        <p:spPr bwMode="auto">
          <a:xfrm>
            <a:off x="3810000" y="1200150"/>
            <a:ext cx="2133600" cy="1600200"/>
          </a:xfrm>
          <a:prstGeom prst="rect">
            <a:avLst/>
          </a:prstGeom>
          <a:ln>
            <a:noFill/>
          </a:ln>
          <a:effectLst>
            <a:outerShdw blurRad="292100" dist="139700" dir="2700000" algn="tl" rotWithShape="0">
              <a:srgbClr val="333333">
                <a:alpha val="65000"/>
              </a:srgbClr>
            </a:outerShdw>
          </a:effectLst>
        </p:spPr>
      </p:pic>
      <p:pic>
        <p:nvPicPr>
          <p:cNvPr id="610307" name="Picture 3" descr="K:\Courses\Office-computer workspace ergonomics\A Practical Approach to Office Ergonomics\In-depth A Practical Approach to Office Ergonomics\Case Study Pictures Sorted\Footrest\IMG_1694.JPG"/>
          <p:cNvPicPr>
            <a:picLocks noChangeAspect="1" noChangeArrowheads="1"/>
          </p:cNvPicPr>
          <p:nvPr/>
        </p:nvPicPr>
        <p:blipFill>
          <a:blip r:embed="rId3" cstate="print"/>
          <a:srcRect/>
          <a:stretch>
            <a:fillRect/>
          </a:stretch>
        </p:blipFill>
        <p:spPr bwMode="auto">
          <a:xfrm>
            <a:off x="6096000" y="1200150"/>
            <a:ext cx="2667000" cy="3556000"/>
          </a:xfrm>
          <a:prstGeom prst="rect">
            <a:avLst/>
          </a:prstGeom>
          <a:ln>
            <a:noFill/>
          </a:ln>
          <a:effectLst>
            <a:outerShdw blurRad="292100" dist="139700" dir="2700000" algn="tl" rotWithShape="0">
              <a:srgbClr val="333333">
                <a:alpha val="65000"/>
              </a:srgbClr>
            </a:outerShdw>
          </a:effectLst>
        </p:spPr>
      </p:pic>
      <p:pic>
        <p:nvPicPr>
          <p:cNvPr id="6" name="Picture 5" descr="K:\Courses\Images\Misc\financial_data_zoom_in_magnify_800_clr_6750.png"/>
          <p:cNvPicPr>
            <a:picLocks noChangeAspect="1"/>
          </p:cNvPicPr>
          <p:nvPr/>
        </p:nvPicPr>
        <p:blipFill>
          <a:blip r:embed="rId4"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baseline="0" dirty="0" smtClean="0">
                <a:latin typeface="Arial"/>
              </a:rPr>
              <a:t>Treadmill</a:t>
            </a:r>
            <a:r>
              <a:rPr lang="en-US" b="1" dirty="0" smtClean="0">
                <a:latin typeface="Arial"/>
              </a:rPr>
              <a:t> Desk</a:t>
            </a:r>
            <a:endParaRPr lang="en-US" b="1" baseline="0" dirty="0" smtClean="0">
              <a:latin typeface="Arial"/>
            </a:endParaRPr>
          </a:p>
        </p:txBody>
      </p:sp>
      <p:pic>
        <p:nvPicPr>
          <p:cNvPr id="54274" name="Picture 2" descr="http://0.tqn.com/d/create/1/0/d/Q/7/-/TrekDesk-CB-MARSH.jpg"/>
          <p:cNvPicPr>
            <a:picLocks noChangeAspect="1" noChangeArrowheads="1"/>
          </p:cNvPicPr>
          <p:nvPr/>
        </p:nvPicPr>
        <p:blipFill>
          <a:blip r:embed="rId2" cstate="print"/>
          <a:srcRect l="13333" t="2036" b="4082"/>
          <a:stretch>
            <a:fillRect/>
          </a:stretch>
        </p:blipFill>
        <p:spPr bwMode="auto">
          <a:xfrm>
            <a:off x="1428750" y="1028700"/>
            <a:ext cx="3092954" cy="2743200"/>
          </a:xfrm>
          <a:prstGeom prst="rect">
            <a:avLst/>
          </a:prstGeom>
          <a:ln>
            <a:noFill/>
          </a:ln>
          <a:effectLst>
            <a:outerShdw blurRad="292100" dist="139700" dir="2700000" algn="tl" rotWithShape="0">
              <a:srgbClr val="333333">
                <a:alpha val="65000"/>
              </a:srgbClr>
            </a:outerShdw>
          </a:effectLst>
        </p:spPr>
      </p:pic>
      <p:pic>
        <p:nvPicPr>
          <p:cNvPr id="54276" name="Picture 4" descr="Employees at at Salo, a Minneapolis-based financial consulting firm, walk while working on treadmill desks. The firm offers treadmill desks for employee use and encourages an active workplace environment."/>
          <p:cNvPicPr>
            <a:picLocks noChangeAspect="1" noChangeArrowheads="1"/>
          </p:cNvPicPr>
          <p:nvPr/>
        </p:nvPicPr>
        <p:blipFill>
          <a:blip r:embed="rId3" cstate="print"/>
          <a:srcRect r="17120"/>
          <a:stretch>
            <a:fillRect/>
          </a:stretch>
        </p:blipFill>
        <p:spPr bwMode="auto">
          <a:xfrm>
            <a:off x="4686301" y="1028700"/>
            <a:ext cx="3035030" cy="274320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4"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94836408"/>
      </p:ext>
    </p:extLst>
  </p:cSld>
  <p:clrMapOvr>
    <a:masterClrMapping/>
  </p:clrMapOvr>
  <p:transition>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05979"/>
            <a:ext cx="7924800" cy="857250"/>
          </a:xfrm>
        </p:spPr>
        <p:txBody>
          <a:bodyPr/>
          <a:lstStyle/>
          <a:p>
            <a:pPr marR="0" rtl="0"/>
            <a:r>
              <a:rPr lang="en-US" b="1" baseline="0" dirty="0" smtClean="0">
                <a:solidFill>
                  <a:srgbClr val="1F497D"/>
                </a:solidFill>
                <a:latin typeface="Arial"/>
              </a:rPr>
              <a:t>Treadmill Desks - Rationale</a:t>
            </a:r>
          </a:p>
        </p:txBody>
      </p:sp>
      <p:sp>
        <p:nvSpPr>
          <p:cNvPr id="3" name="Text Placeholder 2"/>
          <p:cNvSpPr>
            <a:spLocks noGrp="1"/>
          </p:cNvSpPr>
          <p:nvPr>
            <p:ph type="body" idx="1"/>
          </p:nvPr>
        </p:nvSpPr>
        <p:spPr>
          <a:xfrm>
            <a:off x="152400" y="1123950"/>
            <a:ext cx="3810000" cy="3276600"/>
          </a:xfrm>
        </p:spPr>
        <p:txBody>
          <a:bodyPr>
            <a:normAutofit fontScale="92500" lnSpcReduction="10000"/>
          </a:bodyPr>
          <a:lstStyle/>
          <a:p>
            <a:pPr marR="0" lvl="0" rtl="0"/>
            <a:r>
              <a:rPr lang="en-US" sz="2200" noProof="1" smtClean="0">
                <a:latin typeface="Arial" pitchFamily="34" charset="0"/>
                <a:cs typeface="Arial" pitchFamily="34" charset="0"/>
              </a:rPr>
              <a:t>Basal metabolic rate </a:t>
            </a:r>
          </a:p>
          <a:p>
            <a:pPr marR="0" lvl="1" rtl="0"/>
            <a:r>
              <a:rPr lang="en-US" sz="2100" noProof="1" smtClean="0"/>
              <a:t>Intended to allow increase in energy expenditure in the office environment</a:t>
            </a:r>
          </a:p>
          <a:p>
            <a:pPr marR="0" lvl="1" rtl="0"/>
            <a:r>
              <a:rPr lang="en-US" sz="2100" noProof="1" smtClean="0"/>
              <a:t>Introduced into the office workstation in the past several years</a:t>
            </a:r>
          </a:p>
          <a:p>
            <a:pPr marR="0" lvl="1" rtl="0"/>
            <a:r>
              <a:rPr lang="en-US" sz="2100" noProof="1" smtClean="0"/>
              <a:t>James Levine, MD (formerly of the Mayo Clinic) conducted some of the initial research</a:t>
            </a:r>
          </a:p>
        </p:txBody>
      </p:sp>
      <p:pic>
        <p:nvPicPr>
          <p:cNvPr id="4" name="Picture 3" descr="http://store.steelcase.com/files/cache/made/Walkstation07-0001773_1_700_440_90_s_c1.jpg"/>
          <p:cNvPicPr/>
          <p:nvPr/>
        </p:nvPicPr>
        <p:blipFill>
          <a:blip r:embed="rId2" cstate="print"/>
          <a:srcRect/>
          <a:stretch>
            <a:fillRect/>
          </a:stretch>
        </p:blipFill>
        <p:spPr bwMode="auto">
          <a:xfrm>
            <a:off x="4114800" y="1276350"/>
            <a:ext cx="4267052" cy="266700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Experience to date</a:t>
            </a:r>
          </a:p>
        </p:txBody>
      </p:sp>
      <p:sp>
        <p:nvSpPr>
          <p:cNvPr id="3" name="Text Placeholder 2"/>
          <p:cNvSpPr>
            <a:spLocks noGrp="1"/>
          </p:cNvSpPr>
          <p:nvPr>
            <p:ph type="body" idx="1"/>
          </p:nvPr>
        </p:nvSpPr>
        <p:spPr>
          <a:xfrm>
            <a:off x="152400" y="971550"/>
            <a:ext cx="4724400" cy="3581400"/>
          </a:xfrm>
        </p:spPr>
        <p:txBody>
          <a:bodyPr>
            <a:noAutofit/>
          </a:bodyPr>
          <a:lstStyle/>
          <a:p>
            <a:pPr marR="0" lvl="0" rtl="0"/>
            <a:r>
              <a:rPr lang="en-US" sz="2800" noProof="1" smtClean="0">
                <a:latin typeface="Arial" pitchFamily="34" charset="0"/>
                <a:cs typeface="Arial" pitchFamily="34" charset="0"/>
              </a:rPr>
              <a:t>Commercially available</a:t>
            </a:r>
          </a:p>
          <a:p>
            <a:pPr lvl="1">
              <a:lnSpc>
                <a:spcPct val="120000"/>
              </a:lnSpc>
            </a:pPr>
            <a:r>
              <a:rPr lang="en-US" sz="1600" noProof="1" smtClean="0"/>
              <a:t>Steelcase</a:t>
            </a:r>
          </a:p>
          <a:p>
            <a:pPr lvl="1">
              <a:lnSpc>
                <a:spcPct val="120000"/>
              </a:lnSpc>
            </a:pPr>
            <a:r>
              <a:rPr lang="en-US" sz="1600" noProof="1" smtClean="0">
                <a:hlinkClick r:id="rId2"/>
              </a:rPr>
              <a:t>http://store.steelcase.com/brochures/walkstation/</a:t>
            </a:r>
          </a:p>
          <a:p>
            <a:pPr lvl="1">
              <a:lnSpc>
                <a:spcPct val="120000"/>
              </a:lnSpc>
            </a:pPr>
            <a:r>
              <a:rPr lang="en-US" sz="1600" noProof="1" smtClean="0"/>
              <a:t>TrekDesk</a:t>
            </a:r>
          </a:p>
          <a:p>
            <a:pPr lvl="1">
              <a:lnSpc>
                <a:spcPct val="120000"/>
              </a:lnSpc>
            </a:pPr>
            <a:r>
              <a:rPr lang="en-US" sz="1600" noProof="1" smtClean="0">
                <a:hlinkClick r:id="rId3"/>
              </a:rPr>
              <a:t>http://www.amazon.com/Trek-TD-01-TrekDesk-Treadmill-Desk/dp/B002IYRBI0</a:t>
            </a:r>
          </a:p>
          <a:p>
            <a:pPr lvl="1">
              <a:lnSpc>
                <a:spcPct val="120000"/>
              </a:lnSpc>
            </a:pPr>
            <a:r>
              <a:rPr lang="en-US" sz="1600" noProof="1" smtClean="0"/>
              <a:t>Note: this is the desk only does not include treadmill</a:t>
            </a:r>
          </a:p>
        </p:txBody>
      </p:sp>
      <p:pic>
        <p:nvPicPr>
          <p:cNvPr id="611330" name="Picture 2"/>
          <p:cNvPicPr>
            <a:picLocks noChangeAspect="1" noChangeArrowheads="1"/>
          </p:cNvPicPr>
          <p:nvPr/>
        </p:nvPicPr>
        <p:blipFill>
          <a:blip r:embed="rId4" cstate="print"/>
          <a:srcRect/>
          <a:stretch>
            <a:fillRect/>
          </a:stretch>
        </p:blipFill>
        <p:spPr bwMode="auto">
          <a:xfrm>
            <a:off x="5105400" y="1123950"/>
            <a:ext cx="3352800" cy="33897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Experience to date</a:t>
            </a:r>
          </a:p>
        </p:txBody>
      </p:sp>
      <p:sp>
        <p:nvSpPr>
          <p:cNvPr id="3" name="Text Placeholder 2"/>
          <p:cNvSpPr>
            <a:spLocks noGrp="1"/>
          </p:cNvSpPr>
          <p:nvPr>
            <p:ph type="body" idx="1"/>
          </p:nvPr>
        </p:nvSpPr>
        <p:spPr>
          <a:xfrm>
            <a:off x="152400" y="1047750"/>
            <a:ext cx="3810000" cy="3505200"/>
          </a:xfrm>
        </p:spPr>
        <p:txBody>
          <a:bodyPr>
            <a:noAutofit/>
          </a:bodyPr>
          <a:lstStyle/>
          <a:p>
            <a:pPr marR="0" lvl="0" rtl="0"/>
            <a:r>
              <a:rPr lang="en-US" sz="2000" noProof="1" smtClean="0">
                <a:latin typeface="Arial" pitchFamily="34" charset="0"/>
                <a:cs typeface="Arial" pitchFamily="34" charset="0"/>
              </a:rPr>
              <a:t>Safety issues</a:t>
            </a:r>
          </a:p>
          <a:p>
            <a:pPr lvl="1">
              <a:lnSpc>
                <a:spcPct val="120000"/>
              </a:lnSpc>
            </a:pPr>
            <a:r>
              <a:rPr lang="en-US" sz="1400" noProof="1" smtClean="0"/>
              <a:t>Typically pace of 1.5  to 2 mph</a:t>
            </a:r>
          </a:p>
          <a:p>
            <a:pPr lvl="1">
              <a:lnSpc>
                <a:spcPct val="120000"/>
              </a:lnSpc>
            </a:pPr>
            <a:r>
              <a:rPr lang="en-US" sz="1400" noProof="1" smtClean="0"/>
              <a:t>Potential step off and trip hazard</a:t>
            </a:r>
          </a:p>
          <a:p>
            <a:r>
              <a:rPr lang="en-US" sz="2000" noProof="1" smtClean="0">
                <a:latin typeface="Arial" pitchFamily="34" charset="0"/>
                <a:cs typeface="Arial" pitchFamily="34" charset="0"/>
              </a:rPr>
              <a:t>Cost issue</a:t>
            </a:r>
          </a:p>
          <a:p>
            <a:pPr lvl="1">
              <a:lnSpc>
                <a:spcPct val="120000"/>
              </a:lnSpc>
            </a:pPr>
            <a:r>
              <a:rPr lang="en-US" sz="1400" noProof="1" smtClean="0"/>
              <a:t>Commercially available combined height adjustable desk with treadmill in the range of $3-$5000</a:t>
            </a:r>
          </a:p>
          <a:p>
            <a:r>
              <a:rPr lang="en-US" sz="2000" noProof="1" smtClean="0">
                <a:latin typeface="Arial" pitchFamily="34" charset="0"/>
                <a:cs typeface="Arial" pitchFamily="34" charset="0"/>
              </a:rPr>
              <a:t>Future?</a:t>
            </a:r>
          </a:p>
          <a:p>
            <a:pPr lvl="1">
              <a:lnSpc>
                <a:spcPct val="120000"/>
              </a:lnSpc>
            </a:pPr>
            <a:r>
              <a:rPr lang="en-US" sz="1400" noProof="1" smtClean="0"/>
              <a:t>Time will tell if the treadmill office workstation becomes a viable alternative or simply the next fad.</a:t>
            </a:r>
          </a:p>
        </p:txBody>
      </p:sp>
      <p:pic>
        <p:nvPicPr>
          <p:cNvPr id="4" name="Picture 3" descr="http://store.steelcase.com/files/cache/made/Walkstation07-0001773_1_700_440_90_s_c1.jpg"/>
          <p:cNvPicPr/>
          <p:nvPr/>
        </p:nvPicPr>
        <p:blipFill>
          <a:blip r:embed="rId2" cstate="print"/>
          <a:srcRect/>
          <a:stretch>
            <a:fillRect/>
          </a:stretch>
        </p:blipFill>
        <p:spPr bwMode="auto">
          <a:xfrm>
            <a:off x="4114800" y="1276350"/>
            <a:ext cx="4267052" cy="266700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536971"/>
          </a:xfrm>
        </p:spPr>
        <p:txBody>
          <a:bodyPr>
            <a:normAutofit fontScale="90000"/>
          </a:bodyPr>
          <a:lstStyle/>
          <a:p>
            <a:pPr marR="0" rtl="0"/>
            <a:r>
              <a:rPr lang="en-US" sz="3200" b="1" baseline="0" dirty="0" smtClean="0">
                <a:solidFill>
                  <a:srgbClr val="1F497D"/>
                </a:solidFill>
                <a:latin typeface="Arial"/>
              </a:rPr>
              <a:t>Work</a:t>
            </a:r>
            <a:r>
              <a:rPr lang="en-US" sz="3200" b="1" dirty="0" smtClean="0">
                <a:solidFill>
                  <a:srgbClr val="1F497D"/>
                </a:solidFill>
                <a:latin typeface="Arial"/>
              </a:rPr>
              <a:t> Surface Examples</a:t>
            </a:r>
            <a:endParaRPr lang="en-US" sz="3200" b="1" baseline="0" dirty="0" smtClean="0">
              <a:solidFill>
                <a:srgbClr val="1F497D"/>
              </a:solidFill>
              <a:latin typeface="Arial"/>
            </a:endParaRPr>
          </a:p>
        </p:txBody>
      </p:sp>
      <p:pic>
        <p:nvPicPr>
          <p:cNvPr id="612354" name="Picture 2" descr="K:\Courses\Office-computer workspace ergonomics\A Practical Approach to Office Ergonomics\In-depth A Practical Approach to Office Ergonomics\Case Study Pictures Sorted\Standing Workstation\IMG_0471.JPG"/>
          <p:cNvPicPr>
            <a:picLocks noChangeAspect="1" noChangeArrowheads="1"/>
          </p:cNvPicPr>
          <p:nvPr/>
        </p:nvPicPr>
        <p:blipFill>
          <a:blip r:embed="rId2" cstate="print"/>
          <a:srcRect/>
          <a:stretch>
            <a:fillRect/>
          </a:stretch>
        </p:blipFill>
        <p:spPr bwMode="auto">
          <a:xfrm>
            <a:off x="4572000" y="819150"/>
            <a:ext cx="3657600" cy="2743200"/>
          </a:xfrm>
          <a:prstGeom prst="rect">
            <a:avLst/>
          </a:prstGeom>
          <a:ln>
            <a:noFill/>
          </a:ln>
          <a:effectLst>
            <a:outerShdw blurRad="292100" dist="139700" dir="2700000" algn="tl" rotWithShape="0">
              <a:srgbClr val="333333">
                <a:alpha val="65000"/>
              </a:srgbClr>
            </a:outerShdw>
          </a:effectLst>
        </p:spPr>
      </p:pic>
      <p:pic>
        <p:nvPicPr>
          <p:cNvPr id="612355" name="Picture 3" descr="K:\Courses\Office-computer workspace ergonomics\A Practical Approach to Office Ergonomics\In-depth A Practical Approach to Office Ergonomics\Case Study Pictures Sorted\Standing Workstation\IMG_0469.JPG"/>
          <p:cNvPicPr>
            <a:picLocks noChangeAspect="1" noChangeArrowheads="1"/>
          </p:cNvPicPr>
          <p:nvPr/>
        </p:nvPicPr>
        <p:blipFill>
          <a:blip r:embed="rId3" cstate="print"/>
          <a:srcRect/>
          <a:stretch>
            <a:fillRect/>
          </a:stretch>
        </p:blipFill>
        <p:spPr bwMode="auto">
          <a:xfrm>
            <a:off x="1524000" y="819150"/>
            <a:ext cx="2811779" cy="374904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12355"/>
                                        </p:tgtEl>
                                        <p:attrNameLst>
                                          <p:attrName>style.visibility</p:attrName>
                                        </p:attrNameLst>
                                      </p:cBhvr>
                                      <p:to>
                                        <p:strVal val="visible"/>
                                      </p:to>
                                    </p:set>
                                    <p:animEffect transition="in" filter="wipe(left)">
                                      <p:cBhvr>
                                        <p:cTn id="7" dur="500"/>
                                        <p:tgtEl>
                                          <p:spTgt spid="61235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12354"/>
                                        </p:tgtEl>
                                        <p:attrNameLst>
                                          <p:attrName>style.visibility</p:attrName>
                                        </p:attrNameLst>
                                      </p:cBhvr>
                                      <p:to>
                                        <p:strVal val="visible"/>
                                      </p:to>
                                    </p:set>
                                    <p:animEffect transition="in" filter="wipe(left)">
                                      <p:cBhvr>
                                        <p:cTn id="12" dur="500"/>
                                        <p:tgtEl>
                                          <p:spTgt spid="612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536971"/>
          </a:xfrm>
        </p:spPr>
        <p:txBody>
          <a:bodyPr>
            <a:normAutofit fontScale="90000"/>
          </a:bodyPr>
          <a:lstStyle/>
          <a:p>
            <a:pPr marR="0" rtl="0"/>
            <a:r>
              <a:rPr lang="en-US" sz="3200" b="1" baseline="0" dirty="0" smtClean="0">
                <a:solidFill>
                  <a:srgbClr val="1F497D"/>
                </a:solidFill>
                <a:latin typeface="Arial"/>
              </a:rPr>
              <a:t>Work</a:t>
            </a:r>
            <a:r>
              <a:rPr lang="en-US" sz="3200" b="1" dirty="0" smtClean="0">
                <a:solidFill>
                  <a:srgbClr val="1F497D"/>
                </a:solidFill>
                <a:latin typeface="Arial"/>
              </a:rPr>
              <a:t> Surface Examples</a:t>
            </a:r>
            <a:endParaRPr lang="en-US" sz="3200" b="1" baseline="0" dirty="0" smtClean="0">
              <a:solidFill>
                <a:srgbClr val="1F497D"/>
              </a:solidFill>
              <a:latin typeface="Arial"/>
            </a:endParaRPr>
          </a:p>
        </p:txBody>
      </p:sp>
      <p:pic>
        <p:nvPicPr>
          <p:cNvPr id="613378" name="Picture 2" descr="K:\Courses\Office-computer workspace ergonomics\A Practical Approach to Office Ergonomics\In-depth A Practical Approach to Office Ergonomics\Case Study Pictures Sorted\Standing Workstation\Therrien 003.jpg"/>
          <p:cNvPicPr>
            <a:picLocks noChangeAspect="1" noChangeArrowheads="1"/>
          </p:cNvPicPr>
          <p:nvPr/>
        </p:nvPicPr>
        <p:blipFill>
          <a:blip r:embed="rId2" cstate="print"/>
          <a:srcRect/>
          <a:stretch>
            <a:fillRect/>
          </a:stretch>
        </p:blipFill>
        <p:spPr bwMode="auto">
          <a:xfrm>
            <a:off x="2286000" y="895350"/>
            <a:ext cx="4495800" cy="33718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p:nvPr>
        </p:nvSpPr>
        <p:spPr/>
        <p:txBody>
          <a:bodyPr>
            <a:normAutofit fontScale="90000"/>
          </a:bodyPr>
          <a:lstStyle/>
          <a:p>
            <a:pPr eaLnBrk="1" hangingPunct="1">
              <a:defRPr/>
            </a:pPr>
            <a:r>
              <a:rPr lang="en-US" dirty="0" smtClean="0"/>
              <a:t>Attendee Case Studies</a:t>
            </a:r>
          </a:p>
        </p:txBody>
      </p:sp>
      <p:sp>
        <p:nvSpPr>
          <p:cNvPr id="9" name="Slide Number Placeholder 8"/>
          <p:cNvSpPr>
            <a:spLocks noGrp="1"/>
          </p:cNvSpPr>
          <p:nvPr>
            <p:ph type="sldNum" sz="quarter" idx="4"/>
          </p:nvPr>
        </p:nvSpPr>
        <p:spPr>
          <a:xfrm>
            <a:off x="8534400" y="4805363"/>
            <a:ext cx="479425" cy="274637"/>
          </a:xfrm>
        </p:spPr>
        <p:txBody>
          <a:bodyPr/>
          <a:lstStyle/>
          <a:p>
            <a:fld id="{D5BBC35B-A44B-4119-B8DA-DE9E3DFADA20}" type="slidenum">
              <a:rPr kumimoji="0" lang="en-US" smtClean="0"/>
              <a:pPr/>
              <a:t>15</a:t>
            </a:fld>
            <a:endParaRPr kumimoji="0" lang="en-US" sz="1000" b="0" dirty="0">
              <a:solidFill>
                <a:schemeClr val="tx1"/>
              </a:solidFill>
            </a:endParaRPr>
          </a:p>
        </p:txBody>
      </p:sp>
      <p:sp>
        <p:nvSpPr>
          <p:cNvPr id="2" name="Rectangle 1"/>
          <p:cNvSpPr/>
          <p:nvPr/>
        </p:nvSpPr>
        <p:spPr>
          <a:xfrm>
            <a:off x="7010400" y="4400550"/>
            <a:ext cx="1295400" cy="276999"/>
          </a:xfrm>
          <a:prstGeom prst="rect">
            <a:avLst/>
          </a:prstGeom>
        </p:spPr>
        <p:txBody>
          <a:bodyPr wrap="square">
            <a:spAutoFit/>
          </a:bodyPr>
          <a:lstStyle/>
          <a:p>
            <a:pPr marL="0" marR="0">
              <a:spcBef>
                <a:spcPts val="0"/>
              </a:spcBef>
              <a:spcAft>
                <a:spcPts val="0"/>
              </a:spcAft>
            </a:pPr>
            <a:r>
              <a:rPr lang="en-US" sz="1200" dirty="0"/>
              <a:t>Miller, Paul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57200" y="895350"/>
            <a:ext cx="7924800" cy="3139321"/>
          </a:xfrm>
          <a:prstGeom prst="rect">
            <a:avLst/>
          </a:prstGeom>
        </p:spPr>
        <p:txBody>
          <a:bodyPr wrap="square">
            <a:spAutoFit/>
          </a:bodyPr>
          <a:lstStyle/>
          <a:p>
            <a:pPr marL="342900" marR="0" lvl="0" indent="-342900">
              <a:spcBef>
                <a:spcPts val="0"/>
              </a:spcBef>
              <a:spcAft>
                <a:spcPts val="0"/>
              </a:spcAft>
              <a:buFont typeface="+mj-lt"/>
              <a:buAutoNum type="arabicPeriod"/>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One encounter that was a bit challenging was assessing a work station and the employee had already “decided” what she wanted and was somewhat resistant to the overall process.</a:t>
            </a:r>
            <a:endParaRPr lang="en-US"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Success story: we were able to make a few adjustments to the employee’s chair, combined with a footrest, to ensure all positions were appropriate; we will follow up in a week to gather feedback on the effectiveness of the adjustments.</a:t>
            </a:r>
            <a:endParaRPr lang="en-US"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I did not experience this, but I think it would be awkward when assessing someone who is too large for the chair. </a:t>
            </a:r>
            <a:endParaRPr lang="en-US" sz="18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Another </a:t>
            </a: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issue would be when the employees have already made up their minds about what they “want” as opposed to what they may “need.”</a:t>
            </a:r>
            <a:endParaRPr lang="en-US"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8984260"/>
      </p:ext>
    </p:extLst>
  </p:cSld>
  <p:clrMapOvr>
    <a:masterClrMapping/>
  </p:clrMapOvr>
  <p:transition>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914400" y="361950"/>
            <a:ext cx="7772400" cy="571500"/>
          </a:xfrm>
        </p:spPr>
        <p:txBody>
          <a:bodyPr>
            <a:normAutofit fontScale="90000"/>
          </a:bodyPr>
          <a:lstStyle/>
          <a:p>
            <a:pPr eaLnBrk="1" hangingPunct="1">
              <a:spcBef>
                <a:spcPts val="800"/>
              </a:spcBef>
              <a:defRPr/>
            </a:pPr>
            <a:r>
              <a:rPr lang="en-US" noProof="1" smtClean="0"/>
              <a:t>Worksurface</a:t>
            </a:r>
          </a:p>
        </p:txBody>
      </p:sp>
      <p:pic>
        <p:nvPicPr>
          <p:cNvPr id="4" name="Picture 3" descr="Office Ergonomics WSE Form.bmp"/>
          <p:cNvPicPr>
            <a:picLocks noChangeAspect="1"/>
          </p:cNvPicPr>
          <p:nvPr/>
        </p:nvPicPr>
        <p:blipFill>
          <a:blip r:embed="rId2" cstate="print"/>
          <a:stretch>
            <a:fillRect/>
          </a:stretch>
        </p:blipFill>
        <p:spPr>
          <a:xfrm>
            <a:off x="609600" y="971550"/>
            <a:ext cx="893661" cy="1151368"/>
          </a:xfrm>
          <a:prstGeom prst="rect">
            <a:avLst/>
          </a:prstGeom>
          <a:noFill/>
          <a:ln>
            <a:noFill/>
          </a:ln>
        </p:spPr>
      </p:pic>
      <p:sp>
        <p:nvSpPr>
          <p:cNvPr id="8" name="Slide Number Placeholder 7"/>
          <p:cNvSpPr>
            <a:spLocks noGrp="1"/>
          </p:cNvSpPr>
          <p:nvPr>
            <p:ph type="sldNum" sz="quarter" idx="4"/>
          </p:nvPr>
        </p:nvSpPr>
        <p:spPr>
          <a:xfrm>
            <a:off x="8610600" y="4869656"/>
            <a:ext cx="365760" cy="273844"/>
          </a:xfrm>
        </p:spPr>
        <p:txBody>
          <a:bodyPr/>
          <a:lstStyle/>
          <a:p>
            <a:fld id="{D5BBC35B-A44B-4119-B8DA-DE9E3DFADA20}" type="slidenum">
              <a:rPr lang="en-US" smtClean="0"/>
              <a:pPr/>
              <a:t>150</a:t>
            </a:fld>
            <a:endParaRPr lang="en-US" dirty="0"/>
          </a:p>
        </p:txBody>
      </p:sp>
      <p:pic>
        <p:nvPicPr>
          <p:cNvPr id="9" name="Picture 8" descr="WS.JPG"/>
          <p:cNvPicPr>
            <a:picLocks noChangeAspect="1"/>
          </p:cNvPicPr>
          <p:nvPr/>
        </p:nvPicPr>
        <p:blipFill>
          <a:blip r:embed="rId3" cstate="print"/>
          <a:stretch>
            <a:fillRect/>
          </a:stretch>
        </p:blipFill>
        <p:spPr>
          <a:xfrm>
            <a:off x="1752600" y="971550"/>
            <a:ext cx="6395357" cy="3581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eaLnBrk="1" hangingPunct="1">
              <a:spcBef>
                <a:spcPts val="800"/>
              </a:spcBef>
              <a:defRPr/>
            </a:pPr>
            <a:r>
              <a:rPr lang="en-US" noProof="1" smtClean="0"/>
              <a:t>Foot </a:t>
            </a:r>
            <a:r>
              <a:rPr lang="en-US" dirty="0" smtClean="0"/>
              <a:t>S</a:t>
            </a:r>
            <a:r>
              <a:rPr lang="en-US" noProof="1" smtClean="0"/>
              <a:t>upport</a:t>
            </a:r>
          </a:p>
        </p:txBody>
      </p:sp>
      <p:sp>
        <p:nvSpPr>
          <p:cNvPr id="161795" name="Rectangle 3"/>
          <p:cNvSpPr>
            <a:spLocks noGrp="1" noChangeArrowheads="1"/>
          </p:cNvSpPr>
          <p:nvPr>
            <p:ph type="body" idx="1"/>
          </p:nvPr>
        </p:nvSpPr>
        <p:spPr>
          <a:xfrm>
            <a:off x="0" y="666750"/>
            <a:ext cx="3124200" cy="3790950"/>
          </a:xfrm>
        </p:spPr>
        <p:txBody>
          <a:bodyPr>
            <a:normAutofit/>
          </a:bodyPr>
          <a:lstStyle/>
          <a:p>
            <a:pPr eaLnBrk="1" hangingPunct="1">
              <a:defRPr/>
            </a:pPr>
            <a:r>
              <a:rPr lang="en-US" sz="2200" noProof="1" smtClean="0"/>
              <a:t>In an ideal world the best foot support when seated in a chair is the floor . . .</a:t>
            </a:r>
          </a:p>
          <a:p>
            <a:pPr eaLnBrk="1" hangingPunct="1">
              <a:defRPr/>
            </a:pPr>
            <a:r>
              <a:rPr lang="en-US" sz="2200" noProof="1" smtClean="0"/>
              <a:t>However if needed use proper sized foot rest</a:t>
            </a:r>
          </a:p>
        </p:txBody>
      </p:sp>
      <p:pic>
        <p:nvPicPr>
          <p:cNvPr id="161796" name="Picture 4" descr="WS 5-14 feet do not touch floor"/>
          <p:cNvPicPr>
            <a:picLocks noChangeAspect="1" noChangeArrowheads="1"/>
          </p:cNvPicPr>
          <p:nvPr/>
        </p:nvPicPr>
        <p:blipFill>
          <a:blip r:embed="rId2" cstate="print"/>
          <a:srcRect t="2525"/>
          <a:stretch>
            <a:fillRect/>
          </a:stretch>
        </p:blipFill>
        <p:spPr bwMode="auto">
          <a:xfrm>
            <a:off x="3149004" y="971550"/>
            <a:ext cx="2713648" cy="2941320"/>
          </a:xfrm>
          <a:prstGeom prst="rect">
            <a:avLst/>
          </a:prstGeom>
          <a:ln>
            <a:noFill/>
          </a:ln>
          <a:effectLst>
            <a:outerShdw blurRad="292100" dist="139700" dir="2700000" algn="tl" rotWithShape="0">
              <a:srgbClr val="333333">
                <a:alpha val="65000"/>
              </a:srgbClr>
            </a:outerShdw>
          </a:effectLst>
        </p:spPr>
      </p:pic>
      <p:pic>
        <p:nvPicPr>
          <p:cNvPr id="161797" name="Picture 5" descr="WS 5-24 foot rest"/>
          <p:cNvPicPr>
            <a:picLocks noChangeAspect="1" noChangeArrowheads="1"/>
          </p:cNvPicPr>
          <p:nvPr/>
        </p:nvPicPr>
        <p:blipFill>
          <a:blip r:embed="rId3" cstate="print"/>
          <a:srcRect t="2525"/>
          <a:stretch>
            <a:fillRect/>
          </a:stretch>
        </p:blipFill>
        <p:spPr bwMode="auto">
          <a:xfrm>
            <a:off x="6143839" y="971550"/>
            <a:ext cx="2713649" cy="294132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151</a:t>
            </a:fld>
            <a:endParaRPr lang="en-US" dirty="0"/>
          </a:p>
        </p:txBody>
      </p:sp>
    </p:spTree>
  </p:cSld>
  <p:clrMapOvr>
    <a:masterClrMapping/>
  </p:clrMapOvr>
  <p:transition>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eaLnBrk="1" hangingPunct="1">
              <a:spcBef>
                <a:spcPts val="800"/>
              </a:spcBef>
              <a:defRPr/>
            </a:pPr>
            <a:r>
              <a:rPr lang="en-US" noProof="1" smtClean="0"/>
              <a:t>Foot </a:t>
            </a:r>
            <a:r>
              <a:rPr lang="en-US" dirty="0" smtClean="0"/>
              <a:t>S</a:t>
            </a:r>
            <a:r>
              <a:rPr lang="en-US" noProof="1" smtClean="0"/>
              <a:t>upport</a:t>
            </a:r>
          </a:p>
        </p:txBody>
      </p:sp>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152</a:t>
            </a:fld>
            <a:endParaRPr lang="en-US" dirty="0"/>
          </a:p>
        </p:txBody>
      </p:sp>
      <p:pic>
        <p:nvPicPr>
          <p:cNvPr id="614402" name="Picture 2" descr="K:\Courses\Office-computer workspace ergonomics\A Practical Approach to Office Ergonomics\In-depth A Practical Approach to Office Ergonomics\Case Study Pictures Sorted\Footrest\IMG_4550.JPG"/>
          <p:cNvPicPr>
            <a:picLocks noChangeAspect="1" noChangeArrowheads="1"/>
          </p:cNvPicPr>
          <p:nvPr/>
        </p:nvPicPr>
        <p:blipFill>
          <a:blip r:embed="rId2" cstate="print"/>
          <a:srcRect/>
          <a:stretch>
            <a:fillRect/>
          </a:stretch>
        </p:blipFill>
        <p:spPr bwMode="auto">
          <a:xfrm>
            <a:off x="2133600" y="895350"/>
            <a:ext cx="4572000" cy="3429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pPr eaLnBrk="1" hangingPunct="1">
              <a:spcBef>
                <a:spcPts val="800"/>
              </a:spcBef>
              <a:defRPr/>
            </a:pPr>
            <a:r>
              <a:rPr lang="en-US" noProof="1" smtClean="0"/>
              <a:t>Knee/foot clearance</a:t>
            </a:r>
          </a:p>
        </p:txBody>
      </p:sp>
      <p:sp>
        <p:nvSpPr>
          <p:cNvPr id="209923" name="Rectangle 3"/>
          <p:cNvSpPr>
            <a:spLocks noGrp="1" noChangeArrowheads="1"/>
          </p:cNvSpPr>
          <p:nvPr>
            <p:ph type="body" idx="1"/>
          </p:nvPr>
        </p:nvSpPr>
        <p:spPr>
          <a:xfrm>
            <a:off x="381000" y="819150"/>
            <a:ext cx="3352800" cy="4171950"/>
          </a:xfrm>
        </p:spPr>
        <p:txBody>
          <a:bodyPr>
            <a:normAutofit/>
          </a:bodyPr>
          <a:lstStyle/>
          <a:p>
            <a:pPr eaLnBrk="1" hangingPunct="1">
              <a:defRPr/>
            </a:pPr>
            <a:r>
              <a:rPr lang="en-US" sz="2400" noProof="1" smtClean="0"/>
              <a:t>Move what is not needed to some other storage position or get rid of it</a:t>
            </a:r>
          </a:p>
          <a:p>
            <a:pPr eaLnBrk="1" hangingPunct="1">
              <a:defRPr/>
            </a:pPr>
            <a:r>
              <a:rPr lang="en-US" sz="2400" noProof="1" smtClean="0"/>
              <a:t>Survey work area and determine what is blocking access</a:t>
            </a:r>
          </a:p>
          <a:p>
            <a:pPr eaLnBrk="1" hangingPunct="1">
              <a:buFont typeface="Wingdings" pitchFamily="2" charset="2"/>
              <a:buNone/>
              <a:defRPr/>
            </a:pPr>
            <a:endParaRPr lang="en-US" sz="2400" dirty="0" smtClean="0"/>
          </a:p>
        </p:txBody>
      </p:sp>
      <p:pic>
        <p:nvPicPr>
          <p:cNvPr id="209924" name="Picture 4" descr="WS 6-13 not enough clearance under desk"/>
          <p:cNvPicPr>
            <a:picLocks noChangeAspect="1" noChangeArrowheads="1"/>
          </p:cNvPicPr>
          <p:nvPr/>
        </p:nvPicPr>
        <p:blipFill>
          <a:blip r:embed="rId2" cstate="print"/>
          <a:stretch>
            <a:fillRect/>
          </a:stretch>
        </p:blipFill>
        <p:spPr bwMode="auto">
          <a:xfrm>
            <a:off x="3886200" y="819150"/>
            <a:ext cx="1731889" cy="2438400"/>
          </a:xfrm>
          <a:prstGeom prst="rect">
            <a:avLst/>
          </a:prstGeom>
          <a:ln>
            <a:noFill/>
          </a:ln>
          <a:effectLst>
            <a:outerShdw blurRad="292100" dist="139700" dir="2700000" algn="tl" rotWithShape="0">
              <a:srgbClr val="333333">
                <a:alpha val="65000"/>
              </a:srgbClr>
            </a:outerShdw>
          </a:effectLst>
        </p:spPr>
      </p:pic>
      <p:pic>
        <p:nvPicPr>
          <p:cNvPr id="209925" name="Picture 5" descr="WS 6"/>
          <p:cNvPicPr>
            <a:picLocks noChangeAspect="1" noChangeArrowheads="1"/>
          </p:cNvPicPr>
          <p:nvPr/>
        </p:nvPicPr>
        <p:blipFill>
          <a:blip r:embed="rId3" cstate="print"/>
          <a:stretch>
            <a:fillRect/>
          </a:stretch>
        </p:blipFill>
        <p:spPr bwMode="auto">
          <a:xfrm>
            <a:off x="3886200" y="3409950"/>
            <a:ext cx="3552125" cy="146304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153</a:t>
            </a:fld>
            <a:endParaRPr lang="en-US" dirty="0"/>
          </a:p>
        </p:txBody>
      </p:sp>
      <p:pic>
        <p:nvPicPr>
          <p:cNvPr id="615426" name="Picture 2" descr="K:\Courses\Office-computer workspace ergonomics\A Practical Approach to Office Ergonomics\In-depth A Practical Approach to Office Ergonomics\Case Study Pictures Sorted\Foot Leg Clearance\Misc 009.jpg"/>
          <p:cNvPicPr>
            <a:picLocks noChangeAspect="1" noChangeArrowheads="1"/>
          </p:cNvPicPr>
          <p:nvPr/>
        </p:nvPicPr>
        <p:blipFill>
          <a:blip r:embed="rId4" cstate="print"/>
          <a:srcRect/>
          <a:stretch>
            <a:fillRect/>
          </a:stretch>
        </p:blipFill>
        <p:spPr bwMode="auto">
          <a:xfrm>
            <a:off x="5791200" y="1200150"/>
            <a:ext cx="2743200" cy="2057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0" y="285750"/>
            <a:ext cx="9144000" cy="571500"/>
          </a:xfrm>
        </p:spPr>
        <p:txBody>
          <a:bodyPr>
            <a:normAutofit fontScale="90000"/>
          </a:bodyPr>
          <a:lstStyle/>
          <a:p>
            <a:pPr eaLnBrk="1" hangingPunct="1">
              <a:spcBef>
                <a:spcPts val="800"/>
              </a:spcBef>
              <a:defRPr/>
            </a:pPr>
            <a:r>
              <a:rPr lang="en-US" noProof="1" smtClean="0"/>
              <a:t>Foot Support/Clearance</a:t>
            </a:r>
          </a:p>
        </p:txBody>
      </p:sp>
      <p:pic>
        <p:nvPicPr>
          <p:cNvPr id="4" name="Picture 3" descr="Office Ergonomics WSE Form.bmp"/>
          <p:cNvPicPr>
            <a:picLocks noChangeAspect="1"/>
          </p:cNvPicPr>
          <p:nvPr/>
        </p:nvPicPr>
        <p:blipFill>
          <a:blip r:embed="rId2" cstate="print"/>
          <a:stretch>
            <a:fillRect/>
          </a:stretch>
        </p:blipFill>
        <p:spPr>
          <a:xfrm>
            <a:off x="304800" y="971550"/>
            <a:ext cx="893661" cy="1151368"/>
          </a:xfrm>
          <a:prstGeom prst="rect">
            <a:avLst/>
          </a:prstGeom>
          <a:noFill/>
          <a:ln>
            <a:noFill/>
          </a:ln>
        </p:spPr>
      </p:pic>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154</a:t>
            </a:fld>
            <a:endParaRPr lang="en-US" dirty="0"/>
          </a:p>
        </p:txBody>
      </p:sp>
      <p:pic>
        <p:nvPicPr>
          <p:cNvPr id="9" name="Picture 8" descr="FR.JPG"/>
          <p:cNvPicPr>
            <a:picLocks noChangeAspect="1"/>
          </p:cNvPicPr>
          <p:nvPr/>
        </p:nvPicPr>
        <p:blipFill>
          <a:blip r:embed="rId3" cstate="print"/>
          <a:stretch>
            <a:fillRect/>
          </a:stretch>
        </p:blipFill>
        <p:spPr>
          <a:xfrm>
            <a:off x="1524000" y="895350"/>
            <a:ext cx="6428972" cy="3581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pPr eaLnBrk="1" hangingPunct="1">
              <a:spcBef>
                <a:spcPts val="800"/>
              </a:spcBef>
              <a:defRPr/>
            </a:pPr>
            <a:r>
              <a:rPr lang="en-US" noProof="1" smtClean="0"/>
              <a:t>Work organization</a:t>
            </a:r>
          </a:p>
        </p:txBody>
      </p:sp>
      <p:sp>
        <p:nvSpPr>
          <p:cNvPr id="214019" name="Rectangle 3"/>
          <p:cNvSpPr>
            <a:spLocks noGrp="1" noChangeArrowheads="1"/>
          </p:cNvSpPr>
          <p:nvPr>
            <p:ph type="body" idx="1"/>
          </p:nvPr>
        </p:nvSpPr>
        <p:spPr>
          <a:xfrm>
            <a:off x="304800" y="895350"/>
            <a:ext cx="3657600" cy="3295650"/>
          </a:xfrm>
        </p:spPr>
        <p:txBody>
          <a:bodyPr>
            <a:normAutofit lnSpcReduction="10000"/>
          </a:bodyPr>
          <a:lstStyle/>
          <a:p>
            <a:pPr eaLnBrk="1" hangingPunct="1">
              <a:lnSpc>
                <a:spcPct val="90000"/>
              </a:lnSpc>
              <a:defRPr/>
            </a:pPr>
            <a:r>
              <a:rPr lang="en-US" noProof="1" smtClean="0"/>
              <a:t>Includes organization and structure of tasks/activities performed throughout workday</a:t>
            </a:r>
          </a:p>
          <a:p>
            <a:pPr lvl="1">
              <a:lnSpc>
                <a:spcPct val="90000"/>
              </a:lnSpc>
              <a:defRPr/>
            </a:pPr>
            <a:r>
              <a:rPr lang="en-US" noProof="1" smtClean="0"/>
              <a:t>e.g. Do not store file boxes on the floor </a:t>
            </a:r>
          </a:p>
        </p:txBody>
      </p:sp>
      <p:pic>
        <p:nvPicPr>
          <p:cNvPr id="214020" name="Picture 4" descr="file on floor"/>
          <p:cNvPicPr>
            <a:picLocks noChangeAspect="1" noChangeArrowheads="1"/>
          </p:cNvPicPr>
          <p:nvPr/>
        </p:nvPicPr>
        <p:blipFill>
          <a:blip r:embed="rId2" cstate="print"/>
          <a:stretch>
            <a:fillRect/>
          </a:stretch>
        </p:blipFill>
        <p:spPr bwMode="auto">
          <a:xfrm>
            <a:off x="4191000" y="1047750"/>
            <a:ext cx="4648200" cy="2897862"/>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458200" y="4869656"/>
            <a:ext cx="518160" cy="273844"/>
          </a:xfrm>
        </p:spPr>
        <p:txBody>
          <a:bodyPr/>
          <a:lstStyle/>
          <a:p>
            <a:fld id="{D5BBC35B-A44B-4119-B8DA-DE9E3DFADA20}" type="slidenum">
              <a:rPr lang="en-US" smtClean="0"/>
              <a:pPr/>
              <a:t>155</a:t>
            </a:fld>
            <a:endParaRPr lang="en-US" dirty="0"/>
          </a:p>
        </p:txBody>
      </p:sp>
    </p:spTree>
  </p:cSld>
  <p:clrMapOvr>
    <a:masterClrMapping/>
  </p:clrMapOvr>
  <p:transition>
    <p:fad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pPr eaLnBrk="1" hangingPunct="1">
              <a:spcBef>
                <a:spcPts val="800"/>
              </a:spcBef>
              <a:defRPr/>
            </a:pPr>
            <a:r>
              <a:rPr lang="en-US" noProof="1" smtClean="0"/>
              <a:t>Work organization solutions</a:t>
            </a:r>
          </a:p>
        </p:txBody>
      </p:sp>
      <p:sp>
        <p:nvSpPr>
          <p:cNvPr id="216067" name="Rectangle 3"/>
          <p:cNvSpPr>
            <a:spLocks noGrp="1" noChangeArrowheads="1"/>
          </p:cNvSpPr>
          <p:nvPr>
            <p:ph type="body" idx="1"/>
          </p:nvPr>
        </p:nvSpPr>
        <p:spPr>
          <a:xfrm>
            <a:off x="304800" y="971550"/>
            <a:ext cx="3810000" cy="3429000"/>
          </a:xfrm>
        </p:spPr>
        <p:txBody>
          <a:bodyPr>
            <a:normAutofit fontScale="85000" lnSpcReduction="20000"/>
          </a:bodyPr>
          <a:lstStyle/>
          <a:p>
            <a:pPr eaLnBrk="1" hangingPunct="1">
              <a:defRPr/>
            </a:pPr>
            <a:r>
              <a:rPr lang="en-US" sz="3600" noProof="1" smtClean="0"/>
              <a:t>Space in most companies is premium</a:t>
            </a:r>
          </a:p>
          <a:p>
            <a:pPr lvl="1" eaLnBrk="1" hangingPunct="1">
              <a:defRPr/>
            </a:pPr>
            <a:r>
              <a:rPr lang="en-US" sz="3100" noProof="1" smtClean="0"/>
              <a:t>Store infrequently used items outside of immediate work environment</a:t>
            </a:r>
          </a:p>
          <a:p>
            <a:pPr eaLnBrk="1" hangingPunct="1">
              <a:defRPr/>
            </a:pPr>
            <a:r>
              <a:rPr lang="en-US" sz="3600" noProof="1" smtClean="0"/>
              <a:t>Pick up at end of day</a:t>
            </a:r>
          </a:p>
        </p:txBody>
      </p:sp>
      <p:sp>
        <p:nvSpPr>
          <p:cNvPr id="4" name="Slide Number Placeholder 3"/>
          <p:cNvSpPr>
            <a:spLocks noGrp="1"/>
          </p:cNvSpPr>
          <p:nvPr>
            <p:ph type="sldNum" sz="quarter" idx="4"/>
          </p:nvPr>
        </p:nvSpPr>
        <p:spPr>
          <a:xfrm>
            <a:off x="8305800" y="4869656"/>
            <a:ext cx="670560" cy="273844"/>
          </a:xfrm>
        </p:spPr>
        <p:txBody>
          <a:bodyPr/>
          <a:lstStyle/>
          <a:p>
            <a:fld id="{D5BBC35B-A44B-4119-B8DA-DE9E3DFADA20}" type="slidenum">
              <a:rPr lang="en-US" smtClean="0"/>
              <a:pPr/>
              <a:t>156</a:t>
            </a:fld>
            <a:endParaRPr lang="en-US" dirty="0"/>
          </a:p>
        </p:txBody>
      </p:sp>
      <p:pic>
        <p:nvPicPr>
          <p:cNvPr id="5" name="Picture 4" descr="1843137425_b72efdc93c.jpg"/>
          <p:cNvPicPr>
            <a:picLocks noChangeAspect="1"/>
          </p:cNvPicPr>
          <p:nvPr/>
        </p:nvPicPr>
        <p:blipFill>
          <a:blip r:embed="rId2" cstate="print"/>
          <a:stretch>
            <a:fillRect/>
          </a:stretch>
        </p:blipFill>
        <p:spPr>
          <a:xfrm>
            <a:off x="4267200" y="1047750"/>
            <a:ext cx="4165600" cy="277429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pPr eaLnBrk="1" hangingPunct="1">
              <a:spcBef>
                <a:spcPts val="800"/>
              </a:spcBef>
              <a:defRPr/>
            </a:pPr>
            <a:r>
              <a:rPr lang="en-US" noProof="1" smtClean="0"/>
              <a:t>Floor surface</a:t>
            </a:r>
          </a:p>
        </p:txBody>
      </p:sp>
      <p:sp>
        <p:nvSpPr>
          <p:cNvPr id="218115" name="Rectangle 3"/>
          <p:cNvSpPr>
            <a:spLocks noGrp="1" noChangeArrowheads="1"/>
          </p:cNvSpPr>
          <p:nvPr>
            <p:ph type="body" idx="1"/>
          </p:nvPr>
        </p:nvSpPr>
        <p:spPr>
          <a:xfrm>
            <a:off x="381000" y="819150"/>
            <a:ext cx="3886200" cy="3352800"/>
          </a:xfrm>
        </p:spPr>
        <p:txBody>
          <a:bodyPr>
            <a:normAutofit fontScale="70000" lnSpcReduction="20000"/>
          </a:bodyPr>
          <a:lstStyle/>
          <a:p>
            <a:pPr eaLnBrk="1" hangingPunct="1">
              <a:defRPr/>
            </a:pPr>
            <a:r>
              <a:rPr lang="en-US" sz="3600" noProof="1" smtClean="0"/>
              <a:t>Providing ease of rolling chair on floor surface</a:t>
            </a:r>
          </a:p>
          <a:p>
            <a:pPr eaLnBrk="1" hangingPunct="1">
              <a:defRPr/>
            </a:pPr>
            <a:r>
              <a:rPr lang="en-US" sz="3600" noProof="1" smtClean="0"/>
              <a:t>Nonskid surface to prevent slips and falls</a:t>
            </a:r>
          </a:p>
          <a:p>
            <a:pPr eaLnBrk="1" hangingPunct="1">
              <a:defRPr/>
            </a:pPr>
            <a:r>
              <a:rPr lang="en-US" sz="3600" noProof="1" smtClean="0"/>
              <a:t>Non glare surface to reduce overall glare in workstation</a:t>
            </a:r>
          </a:p>
        </p:txBody>
      </p:sp>
      <p:pic>
        <p:nvPicPr>
          <p:cNvPr id="228360" name="Picture 1032" descr="netfloor%20office"/>
          <p:cNvPicPr>
            <a:picLocks noChangeAspect="1" noChangeArrowheads="1"/>
          </p:cNvPicPr>
          <p:nvPr/>
        </p:nvPicPr>
        <p:blipFill>
          <a:blip r:embed="rId2" cstate="print"/>
          <a:stretch>
            <a:fillRect/>
          </a:stretch>
        </p:blipFill>
        <p:spPr bwMode="auto">
          <a:xfrm>
            <a:off x="6823504" y="2114550"/>
            <a:ext cx="1949021" cy="2552700"/>
          </a:xfrm>
          <a:prstGeom prst="rect">
            <a:avLst/>
          </a:prstGeom>
          <a:ln>
            <a:noFill/>
          </a:ln>
          <a:effectLst>
            <a:outerShdw blurRad="292100" dist="139700" dir="2700000" algn="tl" rotWithShape="0">
              <a:srgbClr val="333333">
                <a:alpha val="65000"/>
              </a:srgbClr>
            </a:outerShdw>
          </a:effectLst>
        </p:spPr>
      </p:pic>
      <p:pic>
        <p:nvPicPr>
          <p:cNvPr id="228362" name="Picture 1034" descr="B1920_2ft"/>
          <p:cNvPicPr>
            <a:picLocks noChangeAspect="1" noChangeArrowheads="1"/>
          </p:cNvPicPr>
          <p:nvPr/>
        </p:nvPicPr>
        <p:blipFill>
          <a:blip r:embed="rId3" cstate="print"/>
          <a:stretch>
            <a:fillRect/>
          </a:stretch>
        </p:blipFill>
        <p:spPr bwMode="auto">
          <a:xfrm>
            <a:off x="4343400" y="971550"/>
            <a:ext cx="2086187" cy="213360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458200" y="4869656"/>
            <a:ext cx="518160" cy="273844"/>
          </a:xfrm>
        </p:spPr>
        <p:txBody>
          <a:bodyPr/>
          <a:lstStyle/>
          <a:p>
            <a:fld id="{D5BBC35B-A44B-4119-B8DA-DE9E3DFADA20}" type="slidenum">
              <a:rPr lang="en-US" smtClean="0"/>
              <a:pPr/>
              <a:t>157</a:t>
            </a:fld>
            <a:endParaRPr lang="en-US" dirty="0"/>
          </a:p>
        </p:txBody>
      </p:sp>
    </p:spTree>
  </p:cSld>
  <p:clrMapOvr>
    <a:masterClrMapping/>
  </p:clrMapOvr>
  <p:transition>
    <p:fad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normAutofit fontScale="90000"/>
          </a:bodyPr>
          <a:lstStyle/>
          <a:p>
            <a:pPr eaLnBrk="1" hangingPunct="1">
              <a:spcBef>
                <a:spcPts val="800"/>
              </a:spcBef>
              <a:defRPr/>
            </a:pPr>
            <a:r>
              <a:rPr lang="en-US" sz="4000" noProof="1" smtClean="0">
                <a:effectLst>
                  <a:outerShdw blurRad="38100" dist="38100" dir="2700000" algn="tl">
                    <a:srgbClr val="000000">
                      <a:alpha val="43137"/>
                    </a:srgbClr>
                  </a:outerShdw>
                </a:effectLst>
                <a:latin typeface="Arial" pitchFamily="34" charset="0"/>
                <a:cs typeface="Arial" pitchFamily="34" charset="0"/>
              </a:rPr>
              <a:t>Keyboard</a:t>
            </a:r>
            <a:r>
              <a:rPr lang="en-US" noProof="1" smtClean="0">
                <a:solidFill>
                  <a:srgbClr val="E48404"/>
                </a:solidFill>
              </a:rPr>
              <a:t> </a:t>
            </a:r>
            <a:r>
              <a:rPr lang="en-US" sz="4000" noProof="1" smtClean="0">
                <a:effectLst>
                  <a:outerShdw blurRad="38100" dist="38100" dir="2700000" algn="tl">
                    <a:srgbClr val="000000">
                      <a:alpha val="43137"/>
                    </a:srgbClr>
                  </a:outerShdw>
                </a:effectLst>
                <a:latin typeface="Arial" pitchFamily="34" charset="0"/>
                <a:cs typeface="Arial" pitchFamily="34" charset="0"/>
              </a:rPr>
              <a:t>Trays</a:t>
            </a:r>
          </a:p>
        </p:txBody>
      </p:sp>
      <p:sp>
        <p:nvSpPr>
          <p:cNvPr id="222211" name="Rectangle 3"/>
          <p:cNvSpPr>
            <a:spLocks noGrp="1" noChangeArrowheads="1"/>
          </p:cNvSpPr>
          <p:nvPr>
            <p:ph type="body" sz="half" idx="1"/>
          </p:nvPr>
        </p:nvSpPr>
        <p:spPr>
          <a:xfrm>
            <a:off x="228600" y="895350"/>
            <a:ext cx="3505200" cy="3429000"/>
          </a:xfrm>
        </p:spPr>
        <p:txBody>
          <a:bodyPr/>
          <a:lstStyle/>
          <a:p>
            <a:pPr>
              <a:lnSpc>
                <a:spcPct val="90000"/>
              </a:lnSpc>
              <a:buClr>
                <a:schemeClr val="bg2">
                  <a:lumMod val="50000"/>
                </a:schemeClr>
              </a:buClr>
              <a:defRPr/>
            </a:pPr>
            <a:r>
              <a:rPr lang="en-US" noProof="1" smtClean="0"/>
              <a:t>Keyboard tray configurations</a:t>
            </a:r>
          </a:p>
          <a:p>
            <a:pPr>
              <a:lnSpc>
                <a:spcPct val="90000"/>
              </a:lnSpc>
              <a:buClr>
                <a:schemeClr val="bg2">
                  <a:lumMod val="50000"/>
                </a:schemeClr>
              </a:buClr>
              <a:defRPr/>
            </a:pPr>
            <a:r>
              <a:rPr lang="en-US" noProof="1" smtClean="0"/>
              <a:t>Keyboard tray size</a:t>
            </a:r>
          </a:p>
          <a:p>
            <a:pPr>
              <a:lnSpc>
                <a:spcPct val="90000"/>
              </a:lnSpc>
              <a:buClr>
                <a:schemeClr val="bg2">
                  <a:lumMod val="50000"/>
                </a:schemeClr>
              </a:buClr>
              <a:defRPr/>
            </a:pPr>
            <a:r>
              <a:rPr lang="en-US" noProof="1" smtClean="0"/>
              <a:t>Height adjustment</a:t>
            </a:r>
          </a:p>
          <a:p>
            <a:pPr>
              <a:lnSpc>
                <a:spcPct val="90000"/>
              </a:lnSpc>
              <a:buClr>
                <a:schemeClr val="bg2">
                  <a:lumMod val="50000"/>
                </a:schemeClr>
              </a:buClr>
              <a:defRPr/>
            </a:pPr>
            <a:r>
              <a:rPr lang="en-US" noProof="1" smtClean="0"/>
              <a:t>Angle adjustment</a:t>
            </a:r>
          </a:p>
          <a:p>
            <a:pPr>
              <a:lnSpc>
                <a:spcPct val="90000"/>
              </a:lnSpc>
              <a:buClr>
                <a:schemeClr val="bg2">
                  <a:lumMod val="50000"/>
                </a:schemeClr>
              </a:buClr>
              <a:defRPr/>
            </a:pPr>
            <a:r>
              <a:rPr lang="en-US" noProof="1" smtClean="0"/>
              <a:t>Knee clearance</a:t>
            </a:r>
          </a:p>
          <a:p>
            <a:pPr lvl="1" eaLnBrk="1" hangingPunct="1">
              <a:lnSpc>
                <a:spcPct val="90000"/>
              </a:lnSpc>
              <a:defRPr/>
            </a:pPr>
            <a:endParaRPr lang="en-US" dirty="0" smtClean="0"/>
          </a:p>
          <a:p>
            <a:pPr lvl="1" eaLnBrk="1" hangingPunct="1">
              <a:lnSpc>
                <a:spcPct val="90000"/>
              </a:lnSpc>
              <a:defRPr/>
            </a:pPr>
            <a:endParaRPr lang="en-US" dirty="0" smtClean="0"/>
          </a:p>
          <a:p>
            <a:pPr lvl="1" eaLnBrk="1" hangingPunct="1">
              <a:lnSpc>
                <a:spcPct val="90000"/>
              </a:lnSpc>
              <a:buFontTx/>
              <a:buNone/>
              <a:defRPr/>
            </a:pPr>
            <a:endParaRPr lang="en-US" noProof="1" smtClean="0"/>
          </a:p>
        </p:txBody>
      </p:sp>
      <p:pic>
        <p:nvPicPr>
          <p:cNvPr id="242690" name="Picture 2" descr="http://www.ergoware.com/images/Bananaboard22.jpg"/>
          <p:cNvPicPr>
            <a:picLocks noChangeAspect="1" noChangeArrowheads="1"/>
          </p:cNvPicPr>
          <p:nvPr/>
        </p:nvPicPr>
        <p:blipFill>
          <a:blip r:embed="rId2" cstate="print"/>
          <a:stretch>
            <a:fillRect/>
          </a:stretch>
        </p:blipFill>
        <p:spPr bwMode="auto">
          <a:xfrm>
            <a:off x="3810000" y="971550"/>
            <a:ext cx="2305210" cy="1828800"/>
          </a:xfrm>
          <a:prstGeom prst="rect">
            <a:avLst/>
          </a:prstGeom>
          <a:noFill/>
          <a:ln>
            <a:noFill/>
          </a:ln>
        </p:spPr>
      </p:pic>
      <p:pic>
        <p:nvPicPr>
          <p:cNvPr id="242692" name="Picture 4" descr="http://www.keynamics.com/images/keyboard-tray-ergofunction27.jpg"/>
          <p:cNvPicPr>
            <a:picLocks noChangeAspect="1" noChangeArrowheads="1"/>
          </p:cNvPicPr>
          <p:nvPr/>
        </p:nvPicPr>
        <p:blipFill>
          <a:blip r:embed="rId3" cstate="print"/>
          <a:stretch>
            <a:fillRect/>
          </a:stretch>
        </p:blipFill>
        <p:spPr bwMode="auto">
          <a:xfrm>
            <a:off x="6400800" y="1047750"/>
            <a:ext cx="2192055" cy="1828800"/>
          </a:xfrm>
          <a:prstGeom prst="rect">
            <a:avLst/>
          </a:prstGeom>
          <a:ln>
            <a:noFill/>
          </a:ln>
          <a:effectLst>
            <a:outerShdw blurRad="292100" dist="139700" dir="2700000" algn="tl" rotWithShape="0">
              <a:srgbClr val="333333">
                <a:alpha val="65000"/>
              </a:srgbClr>
            </a:outerShdw>
          </a:effectLst>
        </p:spPr>
      </p:pic>
      <p:pic>
        <p:nvPicPr>
          <p:cNvPr id="242694" name="Picture 6" descr="http://www.ergoware.com/images/sol3lg.jpg"/>
          <p:cNvPicPr>
            <a:picLocks noChangeAspect="1" noChangeArrowheads="1"/>
          </p:cNvPicPr>
          <p:nvPr/>
        </p:nvPicPr>
        <p:blipFill>
          <a:blip r:embed="rId4" cstate="print"/>
          <a:stretch>
            <a:fillRect/>
          </a:stretch>
        </p:blipFill>
        <p:spPr bwMode="auto">
          <a:xfrm>
            <a:off x="4419600" y="3028950"/>
            <a:ext cx="2438400" cy="1828800"/>
          </a:xfrm>
          <a:prstGeom prst="rect">
            <a:avLst/>
          </a:prstGeom>
          <a:noFill/>
          <a:ln>
            <a:noFill/>
          </a:ln>
        </p:spPr>
      </p:pic>
      <p:sp>
        <p:nvSpPr>
          <p:cNvPr id="7" name="Slide Number Placeholder 6"/>
          <p:cNvSpPr>
            <a:spLocks noGrp="1"/>
          </p:cNvSpPr>
          <p:nvPr>
            <p:ph type="sldNum" sz="quarter" idx="4"/>
          </p:nvPr>
        </p:nvSpPr>
        <p:spPr>
          <a:xfrm>
            <a:off x="8458200" y="4805958"/>
            <a:ext cx="554832" cy="273844"/>
          </a:xfrm>
        </p:spPr>
        <p:txBody>
          <a:bodyPr/>
          <a:lstStyle/>
          <a:p>
            <a:fld id="{D5BBC35B-A44B-4119-B8DA-DE9E3DFADA20}" type="slidenum">
              <a:rPr kumimoji="0" lang="en-US" smtClean="0"/>
              <a:pPr/>
              <a:t>158</a:t>
            </a:fld>
            <a:endParaRPr kumimoji="0" lang="en-US" sz="1000" b="0"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536971"/>
          </a:xfrm>
        </p:spPr>
        <p:txBody>
          <a:bodyPr>
            <a:normAutofit fontScale="90000"/>
          </a:bodyPr>
          <a:lstStyle/>
          <a:p>
            <a:pPr marR="0" rtl="0"/>
            <a:r>
              <a:rPr lang="en-US" sz="3200" b="1" baseline="0" dirty="0" smtClean="0">
                <a:solidFill>
                  <a:srgbClr val="1F497D"/>
                </a:solidFill>
                <a:latin typeface="Arial"/>
              </a:rPr>
              <a:t>Keyboard Tray </a:t>
            </a:r>
            <a:r>
              <a:rPr lang="en-US" sz="3200" b="1" dirty="0" smtClean="0">
                <a:solidFill>
                  <a:srgbClr val="1F497D"/>
                </a:solidFill>
                <a:latin typeface="Arial"/>
              </a:rPr>
              <a:t>Examples</a:t>
            </a:r>
            <a:endParaRPr lang="en-US" sz="3200" b="1" baseline="0" dirty="0" smtClean="0">
              <a:solidFill>
                <a:srgbClr val="1F497D"/>
              </a:solidFill>
              <a:latin typeface="Arial"/>
            </a:endParaRPr>
          </a:p>
        </p:txBody>
      </p:sp>
      <p:pic>
        <p:nvPicPr>
          <p:cNvPr id="616450" name="Picture 2" descr="K:\Courses\Office-computer workspace ergonomics\A Practical Approach to Office Ergonomics\In-depth A Practical Approach to Office Ergonomics\Case Study Pictures Sorted\Keyboard\IMG_6270.JPG"/>
          <p:cNvPicPr>
            <a:picLocks noChangeAspect="1" noChangeArrowheads="1"/>
          </p:cNvPicPr>
          <p:nvPr/>
        </p:nvPicPr>
        <p:blipFill>
          <a:blip r:embed="rId2" cstate="print"/>
          <a:srcRect/>
          <a:stretch>
            <a:fillRect/>
          </a:stretch>
        </p:blipFill>
        <p:spPr bwMode="auto">
          <a:xfrm>
            <a:off x="4800600" y="1123950"/>
            <a:ext cx="3749040" cy="2811780"/>
          </a:xfrm>
          <a:prstGeom prst="rect">
            <a:avLst/>
          </a:prstGeom>
          <a:ln>
            <a:noFill/>
          </a:ln>
          <a:effectLst>
            <a:outerShdw blurRad="292100" dist="139700" dir="2700000" algn="tl" rotWithShape="0">
              <a:srgbClr val="333333">
                <a:alpha val="65000"/>
              </a:srgbClr>
            </a:outerShdw>
          </a:effectLst>
        </p:spPr>
      </p:pic>
      <p:pic>
        <p:nvPicPr>
          <p:cNvPr id="616451" name="Picture 3" descr="K:\Courses\Office-computer workspace ergonomics\A Practical Approach to Office Ergonomics\In-depth A Practical Approach to Office Ergonomics\Case Study Pictures Sorted\Keyboard\IMG_6269.JPG"/>
          <p:cNvPicPr>
            <a:picLocks noChangeAspect="1" noChangeArrowheads="1"/>
          </p:cNvPicPr>
          <p:nvPr/>
        </p:nvPicPr>
        <p:blipFill>
          <a:blip r:embed="rId3" cstate="print"/>
          <a:srcRect/>
          <a:stretch>
            <a:fillRect/>
          </a:stretch>
        </p:blipFill>
        <p:spPr bwMode="auto">
          <a:xfrm>
            <a:off x="762000" y="1123950"/>
            <a:ext cx="3749040" cy="281178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6450"/>
                                        </p:tgtEl>
                                        <p:attrNameLst>
                                          <p:attrName>style.visibility</p:attrName>
                                        </p:attrNameLst>
                                      </p:cBhvr>
                                      <p:to>
                                        <p:strVal val="visible"/>
                                      </p:to>
                                    </p:set>
                                    <p:animEffect transition="in" filter="fade">
                                      <p:cBhvr>
                                        <p:cTn id="7" dur="2000"/>
                                        <p:tgtEl>
                                          <p:spTgt spid="616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990600" y="438150"/>
            <a:ext cx="7772400" cy="304800"/>
          </a:xfrm>
        </p:spPr>
        <p:txBody>
          <a:bodyPr>
            <a:normAutofit fontScale="90000"/>
          </a:bodyPr>
          <a:lstStyle/>
          <a:p>
            <a:pPr eaLnBrk="1" hangingPunct="1">
              <a:spcBef>
                <a:spcPts val="800"/>
              </a:spcBef>
              <a:defRPr/>
            </a:pPr>
            <a:r>
              <a:rPr lang="en-US" sz="3600" dirty="0" smtClean="0"/>
              <a:t>Workshop Guidelines</a:t>
            </a:r>
          </a:p>
        </p:txBody>
      </p:sp>
      <p:sp>
        <p:nvSpPr>
          <p:cNvPr id="25603" name="Rectangle 3"/>
          <p:cNvSpPr>
            <a:spLocks noGrp="1" noChangeArrowheads="1"/>
          </p:cNvSpPr>
          <p:nvPr>
            <p:ph type="body" idx="1"/>
          </p:nvPr>
        </p:nvSpPr>
        <p:spPr>
          <a:xfrm>
            <a:off x="381000" y="1047750"/>
            <a:ext cx="8229600" cy="3394472"/>
          </a:xfrm>
        </p:spPr>
        <p:txBody>
          <a:bodyPr>
            <a:normAutofit lnSpcReduction="10000"/>
          </a:bodyPr>
          <a:lstStyle/>
          <a:p>
            <a:pPr eaLnBrk="1" hangingPunct="1">
              <a:lnSpc>
                <a:spcPct val="90000"/>
              </a:lnSpc>
              <a:defRPr/>
            </a:pPr>
            <a:r>
              <a:rPr lang="en-US" dirty="0" smtClean="0"/>
              <a:t>Follow along with demonstrations unless you think they may cause you a problem</a:t>
            </a:r>
          </a:p>
          <a:p>
            <a:pPr eaLnBrk="1" hangingPunct="1">
              <a:lnSpc>
                <a:spcPct val="90000"/>
              </a:lnSpc>
              <a:defRPr/>
            </a:pPr>
            <a:r>
              <a:rPr lang="en-US" dirty="0" smtClean="0"/>
              <a:t>Do not go against doctor's orders or do anything that you feel you should not</a:t>
            </a:r>
          </a:p>
          <a:p>
            <a:pPr eaLnBrk="1" hangingPunct="1">
              <a:lnSpc>
                <a:spcPct val="90000"/>
              </a:lnSpc>
              <a:defRPr/>
            </a:pPr>
            <a:r>
              <a:rPr lang="en-US" dirty="0" smtClean="0"/>
              <a:t>If you are uncomfortable sitting during workshop, move to side or rear of classroom</a:t>
            </a:r>
          </a:p>
          <a:p>
            <a:pPr eaLnBrk="1" hangingPunct="1">
              <a:lnSpc>
                <a:spcPct val="90000"/>
              </a:lnSpc>
              <a:defRPr/>
            </a:pPr>
            <a:r>
              <a:rPr lang="en-US" dirty="0" smtClean="0"/>
              <a:t>Use your good judgment when trying new techniques or exercises after you leave workshop</a:t>
            </a:r>
          </a:p>
        </p:txBody>
      </p:sp>
      <p:sp>
        <p:nvSpPr>
          <p:cNvPr id="4" name="Slide Number Placeholder 3"/>
          <p:cNvSpPr>
            <a:spLocks noGrp="1"/>
          </p:cNvSpPr>
          <p:nvPr>
            <p:ph type="sldNum" sz="quarter" idx="4"/>
          </p:nvPr>
        </p:nvSpPr>
        <p:spPr>
          <a:xfrm>
            <a:off x="8610600" y="4869656"/>
            <a:ext cx="365760" cy="273844"/>
          </a:xfrm>
        </p:spPr>
        <p:txBody>
          <a:bodyPr/>
          <a:lstStyle/>
          <a:p>
            <a:fld id="{D5BBC35B-A44B-4119-B8DA-DE9E3DFADA20}" type="slidenum">
              <a:rPr lang="en-US" smtClean="0"/>
              <a:pPr/>
              <a:t>16</a:t>
            </a:fld>
            <a:endParaRPr lang="en-US" dirty="0"/>
          </a:p>
        </p:txBody>
      </p:sp>
    </p:spTree>
  </p:cSld>
  <p:clrMapOvr>
    <a:masterClrMapping/>
  </p:clrMapOvr>
  <p:transition>
    <p:fad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smtClean="0"/>
              <a:t>Keyboard Tray</a:t>
            </a:r>
          </a:p>
        </p:txBody>
      </p:sp>
      <p:pic>
        <p:nvPicPr>
          <p:cNvPr id="4" name="Picture 3" descr="Office Ergonomics WSE Form.bmp"/>
          <p:cNvPicPr>
            <a:picLocks noChangeAspect="1"/>
          </p:cNvPicPr>
          <p:nvPr/>
        </p:nvPicPr>
        <p:blipFill>
          <a:blip r:embed="rId2" cstate="print"/>
          <a:stretch>
            <a:fillRect/>
          </a:stretch>
        </p:blipFill>
        <p:spPr>
          <a:xfrm>
            <a:off x="533400" y="1047750"/>
            <a:ext cx="893661" cy="1151368"/>
          </a:xfrm>
          <a:prstGeom prst="rect">
            <a:avLst/>
          </a:prstGeom>
          <a:noFill/>
          <a:ln>
            <a:noFill/>
          </a:ln>
        </p:spPr>
      </p:pic>
      <p:sp>
        <p:nvSpPr>
          <p:cNvPr id="8" name="Slide Number Placeholder 7"/>
          <p:cNvSpPr>
            <a:spLocks noGrp="1"/>
          </p:cNvSpPr>
          <p:nvPr>
            <p:ph type="sldNum" sz="quarter" idx="4"/>
          </p:nvPr>
        </p:nvSpPr>
        <p:spPr>
          <a:xfrm>
            <a:off x="8610600" y="4869656"/>
            <a:ext cx="365760" cy="273844"/>
          </a:xfrm>
        </p:spPr>
        <p:txBody>
          <a:bodyPr/>
          <a:lstStyle/>
          <a:p>
            <a:fld id="{D5BBC35B-A44B-4119-B8DA-DE9E3DFADA20}" type="slidenum">
              <a:rPr lang="en-US" smtClean="0"/>
              <a:pPr/>
              <a:t>160</a:t>
            </a:fld>
            <a:endParaRPr lang="en-US" dirty="0"/>
          </a:p>
        </p:txBody>
      </p:sp>
      <p:pic>
        <p:nvPicPr>
          <p:cNvPr id="9" name="Picture 8" descr="KB tray.JPG"/>
          <p:cNvPicPr>
            <a:picLocks noChangeAspect="1"/>
          </p:cNvPicPr>
          <p:nvPr/>
        </p:nvPicPr>
        <p:blipFill>
          <a:blip r:embed="rId3" cstate="print"/>
          <a:stretch>
            <a:fillRect/>
          </a:stretch>
        </p:blipFill>
        <p:spPr>
          <a:xfrm>
            <a:off x="1600200" y="971550"/>
            <a:ext cx="7107383" cy="3429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pPr eaLnBrk="1" hangingPunct="1">
              <a:spcBef>
                <a:spcPts val="800"/>
              </a:spcBef>
              <a:defRPr/>
            </a:pPr>
            <a:r>
              <a:rPr lang="en-US" noProof="1" smtClean="0"/>
              <a:t>Computer equipment</a:t>
            </a:r>
          </a:p>
        </p:txBody>
      </p:sp>
      <p:sp>
        <p:nvSpPr>
          <p:cNvPr id="4" name="Slide Number Placeholder 3"/>
          <p:cNvSpPr>
            <a:spLocks noGrp="1"/>
          </p:cNvSpPr>
          <p:nvPr>
            <p:ph type="sldNum" sz="quarter" idx="4"/>
          </p:nvPr>
        </p:nvSpPr>
        <p:spPr>
          <a:xfrm>
            <a:off x="8610600" y="4869656"/>
            <a:ext cx="365760" cy="273844"/>
          </a:xfrm>
        </p:spPr>
        <p:txBody>
          <a:bodyPr/>
          <a:lstStyle/>
          <a:p>
            <a:fld id="{D5BBC35B-A44B-4119-B8DA-DE9E3DFADA20}" type="slidenum">
              <a:rPr lang="en-US" smtClean="0"/>
              <a:pPr/>
              <a:t>161</a:t>
            </a:fld>
            <a:endParaRPr lang="en-US" dirty="0"/>
          </a:p>
        </p:txBody>
      </p:sp>
      <p:pic>
        <p:nvPicPr>
          <p:cNvPr id="538626" name="Picture 2" descr="K:\Clients\Medtronic\World Headquarters\Ergonomics Website Revision\Images\Potential Medtronic EE pics\Raw\Baker1.jpg"/>
          <p:cNvPicPr>
            <a:picLocks noChangeAspect="1" noChangeArrowheads="1"/>
          </p:cNvPicPr>
          <p:nvPr/>
        </p:nvPicPr>
        <p:blipFill>
          <a:blip r:embed="rId2" cstate="print"/>
          <a:srcRect/>
          <a:stretch>
            <a:fillRect/>
          </a:stretch>
        </p:blipFill>
        <p:spPr bwMode="auto">
          <a:xfrm>
            <a:off x="2057400" y="895350"/>
            <a:ext cx="4775199" cy="3581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890" name="Picture 10" descr="http://www.npkdesign.com/projects/HomeOffice/Dell/Dell_keyboard_1.jpg"/>
          <p:cNvPicPr>
            <a:picLocks noChangeAspect="1" noChangeArrowheads="1"/>
          </p:cNvPicPr>
          <p:nvPr/>
        </p:nvPicPr>
        <p:blipFill>
          <a:blip r:embed="rId2" cstate="print"/>
          <a:srcRect l="5056" t="11553" r="6536" b="9380"/>
          <a:stretch>
            <a:fillRect/>
          </a:stretch>
        </p:blipFill>
        <p:spPr bwMode="auto">
          <a:xfrm rot="19694452">
            <a:off x="5309232" y="191877"/>
            <a:ext cx="2866182" cy="2168946"/>
          </a:xfrm>
          <a:prstGeom prst="rect">
            <a:avLst/>
          </a:prstGeom>
          <a:noFill/>
          <a:ln>
            <a:noFill/>
          </a:ln>
        </p:spPr>
      </p:pic>
      <p:sp>
        <p:nvSpPr>
          <p:cNvPr id="222210" name="Rectangle 2"/>
          <p:cNvSpPr>
            <a:spLocks noGrp="1" noChangeArrowheads="1"/>
          </p:cNvSpPr>
          <p:nvPr>
            <p:ph type="title"/>
          </p:nvPr>
        </p:nvSpPr>
        <p:spPr/>
        <p:txBody>
          <a:bodyPr>
            <a:normAutofit fontScale="90000"/>
          </a:bodyPr>
          <a:lstStyle/>
          <a:p>
            <a:pPr eaLnBrk="1" hangingPunct="1">
              <a:spcBef>
                <a:spcPts val="800"/>
              </a:spcBef>
              <a:defRPr/>
            </a:pPr>
            <a:r>
              <a:rPr lang="en-US" sz="3600" noProof="1" smtClean="0">
                <a:effectLst>
                  <a:outerShdw blurRad="38100" dist="38100" dir="2700000" algn="tl">
                    <a:srgbClr val="000000">
                      <a:alpha val="43137"/>
                    </a:srgbClr>
                  </a:outerShdw>
                </a:effectLst>
                <a:latin typeface="Arial" pitchFamily="34" charset="0"/>
                <a:cs typeface="Arial" pitchFamily="34" charset="0"/>
              </a:rPr>
              <a:t>Keyboard</a:t>
            </a:r>
            <a:r>
              <a:rPr lang="en-US" sz="3600" dirty="0" smtClean="0">
                <a:effectLst>
                  <a:outerShdw blurRad="38100" dist="38100" dir="2700000" algn="tl">
                    <a:srgbClr val="000000">
                      <a:alpha val="43137"/>
                    </a:srgbClr>
                  </a:outerShdw>
                </a:effectLst>
                <a:latin typeface="Arial" pitchFamily="34" charset="0"/>
                <a:cs typeface="Arial" pitchFamily="34" charset="0"/>
              </a:rPr>
              <a:t>s</a:t>
            </a:r>
            <a:endParaRPr lang="en-US" sz="3600" noProof="1" smtClean="0">
              <a:effectLst>
                <a:outerShdw blurRad="38100" dist="38100" dir="2700000" algn="tl">
                  <a:srgbClr val="000000">
                    <a:alpha val="43137"/>
                  </a:srgbClr>
                </a:outerShdw>
              </a:effectLst>
              <a:latin typeface="Arial" pitchFamily="34" charset="0"/>
              <a:cs typeface="Arial" pitchFamily="34" charset="0"/>
            </a:endParaRPr>
          </a:p>
        </p:txBody>
      </p:sp>
      <p:sp>
        <p:nvSpPr>
          <p:cNvPr id="222211" name="Rectangle 3"/>
          <p:cNvSpPr>
            <a:spLocks noGrp="1" noChangeArrowheads="1"/>
          </p:cNvSpPr>
          <p:nvPr>
            <p:ph type="body" sz="half" idx="1"/>
          </p:nvPr>
        </p:nvSpPr>
        <p:spPr>
          <a:xfrm>
            <a:off x="685800" y="678656"/>
            <a:ext cx="4038600" cy="3829050"/>
          </a:xfrm>
        </p:spPr>
        <p:txBody>
          <a:bodyPr>
            <a:normAutofit fontScale="92500" lnSpcReduction="20000"/>
          </a:bodyPr>
          <a:lstStyle/>
          <a:p>
            <a:pPr eaLnBrk="1" hangingPunct="1">
              <a:lnSpc>
                <a:spcPct val="90000"/>
              </a:lnSpc>
              <a:buClr>
                <a:schemeClr val="bg2">
                  <a:lumMod val="50000"/>
                </a:schemeClr>
              </a:buClr>
              <a:buFont typeface="Wingdings 3" pitchFamily="18" charset="2"/>
              <a:buChar char=""/>
              <a:defRPr/>
            </a:pPr>
            <a:r>
              <a:rPr lang="en-US" noProof="1" smtClean="0"/>
              <a:t>Keyboard configurations</a:t>
            </a:r>
          </a:p>
          <a:p>
            <a:pPr lvl="1" eaLnBrk="1" hangingPunct="1">
              <a:lnSpc>
                <a:spcPct val="90000"/>
              </a:lnSpc>
              <a:defRPr/>
            </a:pPr>
            <a:r>
              <a:rPr lang="en-US" sz="2400" dirty="0" smtClean="0"/>
              <a:t>Straight-line</a:t>
            </a:r>
          </a:p>
          <a:p>
            <a:pPr lvl="1" eaLnBrk="1" hangingPunct="1">
              <a:lnSpc>
                <a:spcPct val="90000"/>
              </a:lnSpc>
              <a:defRPr/>
            </a:pPr>
            <a:r>
              <a:rPr lang="en-US" sz="2400" dirty="0" smtClean="0"/>
              <a:t>Curved</a:t>
            </a:r>
          </a:p>
          <a:p>
            <a:pPr lvl="1" eaLnBrk="1" hangingPunct="1">
              <a:lnSpc>
                <a:spcPct val="90000"/>
              </a:lnSpc>
              <a:defRPr/>
            </a:pPr>
            <a:r>
              <a:rPr lang="en-US" sz="2400" dirty="0" smtClean="0"/>
              <a:t>Articulated</a:t>
            </a:r>
          </a:p>
          <a:p>
            <a:pPr>
              <a:lnSpc>
                <a:spcPct val="90000"/>
              </a:lnSpc>
              <a:buClr>
                <a:schemeClr val="bg2">
                  <a:lumMod val="50000"/>
                </a:schemeClr>
              </a:buClr>
              <a:buFont typeface="Wingdings 3" pitchFamily="18" charset="2"/>
              <a:buChar char=""/>
              <a:defRPr/>
            </a:pPr>
            <a:r>
              <a:rPr lang="en-US" noProof="1" smtClean="0"/>
              <a:t>Keyboard surface finish</a:t>
            </a:r>
          </a:p>
          <a:p>
            <a:pPr>
              <a:lnSpc>
                <a:spcPct val="90000"/>
              </a:lnSpc>
              <a:buClr>
                <a:schemeClr val="bg2">
                  <a:lumMod val="50000"/>
                </a:schemeClr>
              </a:buClr>
              <a:buFont typeface="Wingdings 3" pitchFamily="18" charset="2"/>
              <a:buChar char=""/>
              <a:defRPr/>
            </a:pPr>
            <a:r>
              <a:rPr lang="en-US" noProof="1" smtClean="0"/>
              <a:t>Keyboard size</a:t>
            </a:r>
          </a:p>
          <a:p>
            <a:pPr>
              <a:lnSpc>
                <a:spcPct val="90000"/>
              </a:lnSpc>
              <a:buClr>
                <a:schemeClr val="bg2">
                  <a:lumMod val="50000"/>
                </a:schemeClr>
              </a:buClr>
              <a:buFont typeface="Wingdings 3" pitchFamily="18" charset="2"/>
              <a:buChar char=""/>
              <a:defRPr/>
            </a:pPr>
            <a:r>
              <a:rPr lang="en-US" noProof="1" smtClean="0"/>
              <a:t>Keyboard activation pressure</a:t>
            </a:r>
          </a:p>
          <a:p>
            <a:pPr>
              <a:lnSpc>
                <a:spcPct val="90000"/>
              </a:lnSpc>
              <a:buClr>
                <a:schemeClr val="bg2">
                  <a:lumMod val="50000"/>
                </a:schemeClr>
              </a:buClr>
              <a:buFont typeface="Wingdings 3" pitchFamily="18" charset="2"/>
              <a:buChar char=""/>
              <a:defRPr/>
            </a:pPr>
            <a:r>
              <a:rPr lang="en-US" noProof="1" smtClean="0"/>
              <a:t>Layout</a:t>
            </a:r>
          </a:p>
          <a:p>
            <a:pPr>
              <a:lnSpc>
                <a:spcPct val="90000"/>
              </a:lnSpc>
              <a:buClr>
                <a:schemeClr val="bg2">
                  <a:lumMod val="50000"/>
                </a:schemeClr>
              </a:buClr>
              <a:buFont typeface="Wingdings 3" pitchFamily="18" charset="2"/>
              <a:buChar char=""/>
              <a:defRPr/>
            </a:pPr>
            <a:r>
              <a:rPr lang="en-US" noProof="1" smtClean="0"/>
              <a:t>Wireless</a:t>
            </a:r>
          </a:p>
          <a:p>
            <a:pPr lvl="1" eaLnBrk="1" hangingPunct="1">
              <a:lnSpc>
                <a:spcPct val="90000"/>
              </a:lnSpc>
              <a:defRPr/>
            </a:pPr>
            <a:endParaRPr lang="en-US" sz="2400" dirty="0" smtClean="0"/>
          </a:p>
          <a:p>
            <a:pPr lvl="1" eaLnBrk="1" hangingPunct="1">
              <a:lnSpc>
                <a:spcPct val="90000"/>
              </a:lnSpc>
              <a:defRPr/>
            </a:pPr>
            <a:endParaRPr lang="en-US" sz="2400" dirty="0" smtClean="0"/>
          </a:p>
          <a:p>
            <a:pPr lvl="1" eaLnBrk="1" hangingPunct="1">
              <a:lnSpc>
                <a:spcPct val="90000"/>
              </a:lnSpc>
              <a:buFontTx/>
              <a:buNone/>
              <a:defRPr/>
            </a:pPr>
            <a:endParaRPr lang="en-US" sz="2400" noProof="1" smtClean="0"/>
          </a:p>
        </p:txBody>
      </p:sp>
      <p:pic>
        <p:nvPicPr>
          <p:cNvPr id="122892" name="Picture 12" descr="http://i273.photobucket.com/albums/jj218/hightechto/7b62ab2d.jpg"/>
          <p:cNvPicPr>
            <a:picLocks noChangeAspect="1" noChangeArrowheads="1"/>
          </p:cNvPicPr>
          <p:nvPr/>
        </p:nvPicPr>
        <p:blipFill>
          <a:blip r:embed="rId3" cstate="print"/>
          <a:stretch>
            <a:fillRect/>
          </a:stretch>
        </p:blipFill>
        <p:spPr bwMode="auto">
          <a:xfrm>
            <a:off x="5181600" y="1885950"/>
            <a:ext cx="3017520" cy="1737360"/>
          </a:xfrm>
          <a:prstGeom prst="rect">
            <a:avLst/>
          </a:prstGeom>
          <a:noFill/>
          <a:ln>
            <a:noFill/>
          </a:ln>
        </p:spPr>
      </p:pic>
      <p:pic>
        <p:nvPicPr>
          <p:cNvPr id="122894" name="Picture 14" descr="http://www.safecomputingtips.com/blog/wp-content/uploads/2007/03/gold-touch-ergonomic-keyboard1.jpg"/>
          <p:cNvPicPr>
            <a:picLocks noChangeAspect="1" noChangeArrowheads="1"/>
          </p:cNvPicPr>
          <p:nvPr/>
        </p:nvPicPr>
        <p:blipFill>
          <a:blip r:embed="rId4" cstate="print"/>
          <a:stretch>
            <a:fillRect/>
          </a:stretch>
        </p:blipFill>
        <p:spPr bwMode="auto">
          <a:xfrm>
            <a:off x="5105400" y="3667125"/>
            <a:ext cx="3333750" cy="1476375"/>
          </a:xfrm>
          <a:prstGeom prst="rect">
            <a:avLst/>
          </a:prstGeom>
          <a:noFill/>
          <a:ln>
            <a:noFill/>
          </a:ln>
        </p:spPr>
      </p:pic>
      <p:sp>
        <p:nvSpPr>
          <p:cNvPr id="7" name="Slide Number Placeholder 6"/>
          <p:cNvSpPr>
            <a:spLocks noGrp="1"/>
          </p:cNvSpPr>
          <p:nvPr>
            <p:ph type="sldNum" sz="quarter" idx="4"/>
          </p:nvPr>
        </p:nvSpPr>
        <p:spPr>
          <a:xfrm>
            <a:off x="8647272" y="4805958"/>
            <a:ext cx="365760" cy="273844"/>
          </a:xfrm>
        </p:spPr>
        <p:txBody>
          <a:bodyPr/>
          <a:lstStyle/>
          <a:p>
            <a:fld id="{D5BBC35B-A44B-4119-B8DA-DE9E3DFADA20}" type="slidenum">
              <a:rPr kumimoji="0" lang="en-US" smtClean="0"/>
              <a:pPr/>
              <a:t>162</a:t>
            </a:fld>
            <a:endParaRPr kumimoji="0" lang="en-US" sz="1000" b="0"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pPr eaLnBrk="1" hangingPunct="1">
              <a:spcBef>
                <a:spcPts val="800"/>
              </a:spcBef>
              <a:defRPr/>
            </a:pPr>
            <a:r>
              <a:rPr lang="en-US" noProof="1" smtClean="0"/>
              <a:t>Keyboard </a:t>
            </a:r>
            <a:r>
              <a:rPr lang="en-US" dirty="0" smtClean="0"/>
              <a:t>Technique</a:t>
            </a:r>
            <a:endParaRPr lang="en-US" noProof="1" smtClean="0"/>
          </a:p>
        </p:txBody>
      </p:sp>
      <p:pic>
        <p:nvPicPr>
          <p:cNvPr id="224260" name="Picture 4" descr="WS 9-10a free float piano style"/>
          <p:cNvPicPr>
            <a:picLocks noChangeAspect="1" noChangeArrowheads="1"/>
          </p:cNvPicPr>
          <p:nvPr/>
        </p:nvPicPr>
        <p:blipFill>
          <a:blip r:embed="rId2" cstate="print"/>
          <a:stretch>
            <a:fillRect/>
          </a:stretch>
        </p:blipFill>
        <p:spPr bwMode="auto">
          <a:xfrm>
            <a:off x="4724400" y="1123950"/>
            <a:ext cx="3906372" cy="1639421"/>
          </a:xfrm>
          <a:prstGeom prst="rect">
            <a:avLst/>
          </a:prstGeom>
          <a:ln>
            <a:noFill/>
          </a:ln>
          <a:effectLst>
            <a:outerShdw blurRad="292100" dist="139700" dir="2700000" algn="tl" rotWithShape="0">
              <a:srgbClr val="333333">
                <a:alpha val="65000"/>
              </a:srgbClr>
            </a:outerShdw>
          </a:effectLst>
        </p:spPr>
      </p:pic>
      <p:pic>
        <p:nvPicPr>
          <p:cNvPr id="224262" name="Picture 6" descr="WS 9-10c worksurface forearm support"/>
          <p:cNvPicPr>
            <a:picLocks noChangeAspect="1" noChangeArrowheads="1"/>
          </p:cNvPicPr>
          <p:nvPr/>
        </p:nvPicPr>
        <p:blipFill>
          <a:blip r:embed="rId3" cstate="print"/>
          <a:stretch>
            <a:fillRect/>
          </a:stretch>
        </p:blipFill>
        <p:spPr bwMode="auto">
          <a:xfrm>
            <a:off x="4724400" y="3028950"/>
            <a:ext cx="3906371" cy="1600200"/>
          </a:xfrm>
          <a:prstGeom prst="rect">
            <a:avLst/>
          </a:prstGeom>
          <a:ln>
            <a:noFill/>
          </a:ln>
          <a:effectLst>
            <a:outerShdw blurRad="292100" dist="139700" dir="2700000" algn="tl" rotWithShape="0">
              <a:srgbClr val="333333">
                <a:alpha val="65000"/>
              </a:srgbClr>
            </a:outerShdw>
          </a:effectLst>
        </p:spPr>
      </p:pic>
      <p:sp>
        <p:nvSpPr>
          <p:cNvPr id="224263" name="Rectangle 7"/>
          <p:cNvSpPr>
            <a:spLocks noChangeArrowheads="1"/>
          </p:cNvSpPr>
          <p:nvPr/>
        </p:nvSpPr>
        <p:spPr bwMode="auto">
          <a:xfrm>
            <a:off x="1143000" y="3028950"/>
            <a:ext cx="3581400" cy="1421928"/>
          </a:xfrm>
          <a:prstGeom prst="rect">
            <a:avLst/>
          </a:prstGeom>
          <a:noFill/>
          <a:ln w="9525">
            <a:noFill/>
            <a:miter lim="800000"/>
            <a:headEnd/>
            <a:tailEnd/>
          </a:ln>
          <a:effectLst/>
        </p:spPr>
        <p:txBody>
          <a:bodyPr>
            <a:spAutoFit/>
          </a:bodyPr>
          <a:lstStyle/>
          <a:p>
            <a:pPr>
              <a:lnSpc>
                <a:spcPct val="90000"/>
              </a:lnSpc>
              <a:spcBef>
                <a:spcPct val="20000"/>
              </a:spcBef>
              <a:buClr>
                <a:srgbClr val="FF0000"/>
              </a:buClr>
              <a:buSzPct val="125000"/>
              <a:defRPr/>
            </a:pPr>
            <a:r>
              <a:rPr lang="en-US" sz="3200" noProof="1">
                <a:latin typeface="Arial" pitchFamily="34" charset="0"/>
                <a:cs typeface="Arial" pitchFamily="34" charset="0"/>
              </a:rPr>
              <a:t>Use of worksurface for forearm support</a:t>
            </a:r>
          </a:p>
        </p:txBody>
      </p:sp>
      <p:sp>
        <p:nvSpPr>
          <p:cNvPr id="224265" name="Rectangle 9"/>
          <p:cNvSpPr>
            <a:spLocks noChangeArrowheads="1"/>
          </p:cNvSpPr>
          <p:nvPr/>
        </p:nvSpPr>
        <p:spPr bwMode="auto">
          <a:xfrm>
            <a:off x="1143000" y="1123950"/>
            <a:ext cx="3581400" cy="1077218"/>
          </a:xfrm>
          <a:prstGeom prst="rect">
            <a:avLst/>
          </a:prstGeom>
          <a:noFill/>
          <a:ln w="9525">
            <a:noFill/>
            <a:miter lim="800000"/>
            <a:headEnd/>
            <a:tailEnd/>
          </a:ln>
          <a:effectLst/>
        </p:spPr>
        <p:txBody>
          <a:bodyPr wrap="square">
            <a:spAutoFit/>
          </a:bodyPr>
          <a:lstStyle/>
          <a:p>
            <a:pPr>
              <a:spcBef>
                <a:spcPct val="20000"/>
              </a:spcBef>
              <a:buClr>
                <a:srgbClr val="FF0000"/>
              </a:buClr>
              <a:buSzPct val="125000"/>
              <a:buFont typeface="Wingdings" pitchFamily="2" charset="2"/>
              <a:buNone/>
              <a:defRPr/>
            </a:pPr>
            <a:r>
              <a:rPr lang="en-US" sz="3200" noProof="1">
                <a:latin typeface="Arial" pitchFamily="34" charset="0"/>
                <a:cs typeface="Arial" pitchFamily="34" charset="0"/>
              </a:rPr>
              <a:t>Free float piano playing style</a:t>
            </a:r>
            <a:endParaRPr lang="en-US" sz="3200" dirty="0">
              <a:latin typeface="Arial" pitchFamily="34" charset="0"/>
              <a:cs typeface="Arial" pitchFamily="34" charset="0"/>
            </a:endParaRPr>
          </a:p>
        </p:txBody>
      </p:sp>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163</a:t>
            </a:fld>
            <a:endParaRPr lang="en-US" dirty="0"/>
          </a:p>
        </p:txBody>
      </p:sp>
    </p:spTree>
  </p:cSld>
  <p:clrMapOvr>
    <a:masterClrMapping/>
  </p:clrMapOvr>
  <p:transition>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Rectangle 4"/>
          <p:cNvSpPr>
            <a:spLocks noGrp="1" noChangeArrowheads="1"/>
          </p:cNvSpPr>
          <p:nvPr>
            <p:ph type="title"/>
          </p:nvPr>
        </p:nvSpPr>
        <p:spPr>
          <a:xfrm>
            <a:off x="990600" y="400050"/>
            <a:ext cx="7772400" cy="571500"/>
          </a:xfrm>
        </p:spPr>
        <p:txBody>
          <a:bodyPr>
            <a:normAutofit fontScale="90000"/>
          </a:bodyPr>
          <a:lstStyle/>
          <a:p>
            <a:pPr eaLnBrk="1" hangingPunct="1">
              <a:defRPr/>
            </a:pPr>
            <a:r>
              <a:rPr lang="en-US" dirty="0" smtClean="0"/>
              <a:t>Non-neutral Keyboard Positions</a:t>
            </a:r>
          </a:p>
        </p:txBody>
      </p:sp>
      <p:pic>
        <p:nvPicPr>
          <p:cNvPr id="226309" name="Picture 5" descr="WS 8-3a keyboard too high"/>
          <p:cNvPicPr>
            <a:picLocks noChangeAspect="1" noChangeArrowheads="1"/>
          </p:cNvPicPr>
          <p:nvPr/>
        </p:nvPicPr>
        <p:blipFill>
          <a:blip r:embed="rId2" cstate="screen"/>
          <a:stretch>
            <a:fillRect/>
          </a:stretch>
        </p:blipFill>
        <p:spPr bwMode="auto">
          <a:xfrm>
            <a:off x="4724400" y="1123950"/>
            <a:ext cx="3519577" cy="1554480"/>
          </a:xfrm>
          <a:prstGeom prst="rect">
            <a:avLst/>
          </a:prstGeom>
          <a:ln>
            <a:noFill/>
          </a:ln>
          <a:effectLst>
            <a:outerShdw blurRad="292100" dist="139700" dir="2700000" algn="tl" rotWithShape="0">
              <a:srgbClr val="333333">
                <a:alpha val="65000"/>
              </a:srgbClr>
            </a:outerShdw>
          </a:effectLst>
        </p:spPr>
      </p:pic>
      <p:pic>
        <p:nvPicPr>
          <p:cNvPr id="226310" name="Picture 6" descr="WS 8-3b keybaord too low"/>
          <p:cNvPicPr>
            <a:picLocks noChangeAspect="1" noChangeArrowheads="1"/>
          </p:cNvPicPr>
          <p:nvPr/>
        </p:nvPicPr>
        <p:blipFill>
          <a:blip r:embed="rId3" cstate="print"/>
          <a:stretch>
            <a:fillRect/>
          </a:stretch>
        </p:blipFill>
        <p:spPr bwMode="auto">
          <a:xfrm>
            <a:off x="914403" y="1140619"/>
            <a:ext cx="3505197" cy="1554480"/>
          </a:xfrm>
          <a:prstGeom prst="rect">
            <a:avLst/>
          </a:prstGeom>
          <a:ln>
            <a:noFill/>
          </a:ln>
          <a:effectLst>
            <a:outerShdw blurRad="292100" dist="139700" dir="2700000" algn="tl" rotWithShape="0">
              <a:srgbClr val="333333">
                <a:alpha val="65000"/>
              </a:srgbClr>
            </a:outerShdw>
          </a:effectLst>
        </p:spPr>
      </p:pic>
      <p:pic>
        <p:nvPicPr>
          <p:cNvPr id="226311" name="Picture 7" descr="WS 8-4 keyboard wrong angle"/>
          <p:cNvPicPr>
            <a:picLocks noChangeAspect="1" noChangeArrowheads="1"/>
          </p:cNvPicPr>
          <p:nvPr/>
        </p:nvPicPr>
        <p:blipFill>
          <a:blip r:embed="rId4" cstate="screen"/>
          <a:stretch>
            <a:fillRect/>
          </a:stretch>
        </p:blipFill>
        <p:spPr bwMode="auto">
          <a:xfrm>
            <a:off x="4724400" y="2986418"/>
            <a:ext cx="3505200" cy="1554480"/>
          </a:xfrm>
          <a:prstGeom prst="rect">
            <a:avLst/>
          </a:prstGeom>
          <a:ln>
            <a:noFill/>
          </a:ln>
          <a:effectLst>
            <a:outerShdw blurRad="292100" dist="139700" dir="2700000" algn="tl" rotWithShape="0">
              <a:srgbClr val="333333">
                <a:alpha val="65000"/>
              </a:srgbClr>
            </a:outerShdw>
          </a:effectLst>
        </p:spPr>
      </p:pic>
      <p:pic>
        <p:nvPicPr>
          <p:cNvPr id="226312" name="Picture 8" descr="WS 8-5 keyboard wrong placement"/>
          <p:cNvPicPr>
            <a:picLocks noChangeAspect="1" noChangeArrowheads="1"/>
          </p:cNvPicPr>
          <p:nvPr/>
        </p:nvPicPr>
        <p:blipFill>
          <a:blip r:embed="rId5" cstate="print"/>
          <a:stretch>
            <a:fillRect/>
          </a:stretch>
        </p:blipFill>
        <p:spPr bwMode="auto">
          <a:xfrm>
            <a:off x="990600" y="2952750"/>
            <a:ext cx="3475416" cy="155448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164</a:t>
            </a:fld>
            <a:endParaRPr lang="en-US" dirty="0"/>
          </a:p>
        </p:txBody>
      </p:sp>
    </p:spTree>
  </p:cSld>
  <p:clrMapOvr>
    <a:masterClrMapping/>
  </p:clrMapOvr>
  <p:transition>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Rectangle 4"/>
          <p:cNvSpPr>
            <a:spLocks noGrp="1" noChangeArrowheads="1"/>
          </p:cNvSpPr>
          <p:nvPr>
            <p:ph type="title"/>
          </p:nvPr>
        </p:nvSpPr>
        <p:spPr>
          <a:xfrm>
            <a:off x="990600" y="400050"/>
            <a:ext cx="7772400" cy="571500"/>
          </a:xfrm>
        </p:spPr>
        <p:txBody>
          <a:bodyPr>
            <a:normAutofit fontScale="90000"/>
          </a:bodyPr>
          <a:lstStyle/>
          <a:p>
            <a:pPr eaLnBrk="1" hangingPunct="1">
              <a:defRPr/>
            </a:pPr>
            <a:r>
              <a:rPr lang="en-US" dirty="0" smtClean="0"/>
              <a:t>Non-neutral Keyboard Techniques</a:t>
            </a:r>
          </a:p>
        </p:txBody>
      </p:sp>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165</a:t>
            </a:fld>
            <a:endParaRPr lang="en-US" dirty="0"/>
          </a:p>
        </p:txBody>
      </p:sp>
      <p:pic>
        <p:nvPicPr>
          <p:cNvPr id="2" name="Picture 1">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428750"/>
            <a:ext cx="3560775" cy="2674787"/>
          </a:xfrm>
          <a:prstGeom prst="rect">
            <a:avLst/>
          </a:prstGeom>
          <a:ln>
            <a:noFill/>
          </a:ln>
          <a:effectLst>
            <a:outerShdw blurRad="292100" dist="139700" dir="2700000" algn="tl" rotWithShape="0">
              <a:srgbClr val="333333">
                <a:alpha val="65000"/>
              </a:srgbClr>
            </a:outerShdw>
          </a:effectLst>
        </p:spPr>
      </p:pic>
      <p:pic>
        <p:nvPicPr>
          <p:cNvPr id="3" name="Picture 2">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1428750"/>
            <a:ext cx="3581400" cy="26747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40420329"/>
      </p:ext>
    </p:extLst>
  </p:cSld>
  <p:clrMapOvr>
    <a:masterClrMapping/>
  </p:clrMapOvr>
  <p:transition>
    <p:fad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2434" name="Rectangle 1026"/>
          <p:cNvSpPr>
            <a:spLocks noGrp="1" noChangeArrowheads="1"/>
          </p:cNvSpPr>
          <p:nvPr>
            <p:ph type="body" idx="1"/>
          </p:nvPr>
        </p:nvSpPr>
        <p:spPr>
          <a:xfrm>
            <a:off x="990600" y="800100"/>
            <a:ext cx="7391400" cy="3771900"/>
          </a:xfrm>
        </p:spPr>
        <p:txBody>
          <a:bodyPr/>
          <a:lstStyle/>
          <a:p>
            <a:pPr eaLnBrk="1" hangingPunct="1">
              <a:lnSpc>
                <a:spcPct val="90000"/>
              </a:lnSpc>
              <a:defRPr/>
            </a:pPr>
            <a:r>
              <a:rPr lang="en-US" noProof="1" smtClean="0"/>
              <a:t>Based on technique obtain correct height, reach and angle of keyboard </a:t>
            </a:r>
          </a:p>
          <a:p>
            <a:pPr eaLnBrk="1" hangingPunct="1">
              <a:lnSpc>
                <a:spcPct val="90000"/>
              </a:lnSpc>
              <a:defRPr/>
            </a:pPr>
            <a:r>
              <a:rPr lang="en-US" noProof="1" smtClean="0"/>
              <a:t>Adjust keyboard height and position</a:t>
            </a:r>
          </a:p>
          <a:p>
            <a:pPr lvl="1" eaLnBrk="1" hangingPunct="1">
              <a:lnSpc>
                <a:spcPct val="90000"/>
              </a:lnSpc>
              <a:defRPr/>
            </a:pPr>
            <a:r>
              <a:rPr lang="en-US" noProof="1" smtClean="0"/>
              <a:t>Adjust worksurface height</a:t>
            </a:r>
          </a:p>
          <a:p>
            <a:pPr lvl="1" eaLnBrk="1" hangingPunct="1">
              <a:lnSpc>
                <a:spcPct val="90000"/>
              </a:lnSpc>
              <a:defRPr/>
            </a:pPr>
            <a:r>
              <a:rPr lang="en-US" noProof="1" smtClean="0"/>
              <a:t>Keyboard tray</a:t>
            </a:r>
          </a:p>
          <a:p>
            <a:pPr eaLnBrk="1" hangingPunct="1">
              <a:lnSpc>
                <a:spcPct val="90000"/>
              </a:lnSpc>
              <a:defRPr/>
            </a:pPr>
            <a:r>
              <a:rPr lang="en-US" noProof="1" smtClean="0"/>
              <a:t>If cannot adjust keyboard height, position chair height to place hands in neutral posture in relation to keyboard</a:t>
            </a:r>
          </a:p>
          <a:p>
            <a:pPr lvl="1" eaLnBrk="1" hangingPunct="1">
              <a:lnSpc>
                <a:spcPct val="90000"/>
              </a:lnSpc>
              <a:defRPr/>
            </a:pPr>
            <a:r>
              <a:rPr lang="en-US" dirty="0" smtClean="0"/>
              <a:t>May</a:t>
            </a:r>
            <a:r>
              <a:rPr lang="en-US" noProof="1" smtClean="0"/>
              <a:t> require support for feet if no longer touch floor</a:t>
            </a:r>
          </a:p>
        </p:txBody>
      </p:sp>
      <p:sp>
        <p:nvSpPr>
          <p:cNvPr id="402435" name="Rectangle 1027"/>
          <p:cNvSpPr>
            <a:spLocks noGrp="1" noChangeArrowheads="1"/>
          </p:cNvSpPr>
          <p:nvPr>
            <p:ph type="title"/>
          </p:nvPr>
        </p:nvSpPr>
        <p:spPr/>
        <p:txBody>
          <a:bodyPr/>
          <a:lstStyle/>
          <a:p>
            <a:pPr eaLnBrk="1" hangingPunct="1">
              <a:spcBef>
                <a:spcPts val="800"/>
              </a:spcBef>
              <a:defRPr/>
            </a:pPr>
            <a:r>
              <a:rPr lang="en-US" noProof="1" smtClean="0"/>
              <a:t>Keyboard </a:t>
            </a:r>
            <a:r>
              <a:rPr lang="en-US" dirty="0" smtClean="0"/>
              <a:t>Solutions</a:t>
            </a:r>
            <a:endParaRPr lang="en-US" noProof="1" smtClean="0"/>
          </a:p>
        </p:txBody>
      </p:sp>
      <p:sp>
        <p:nvSpPr>
          <p:cNvPr id="4" name="Slide Number Placeholder 3"/>
          <p:cNvSpPr>
            <a:spLocks noGrp="1"/>
          </p:cNvSpPr>
          <p:nvPr>
            <p:ph type="sldNum" sz="quarter" idx="4"/>
          </p:nvPr>
        </p:nvSpPr>
        <p:spPr>
          <a:xfrm>
            <a:off x="8610600" y="4869656"/>
            <a:ext cx="365760" cy="273844"/>
          </a:xfrm>
        </p:spPr>
        <p:txBody>
          <a:bodyPr/>
          <a:lstStyle/>
          <a:p>
            <a:fld id="{D5BBC35B-A44B-4119-B8DA-DE9E3DFADA20}" type="slidenum">
              <a:rPr lang="en-US" smtClean="0"/>
              <a:pPr/>
              <a:t>166</a:t>
            </a:fld>
            <a:endParaRPr lang="en-US" dirty="0"/>
          </a:p>
        </p:txBody>
      </p:sp>
    </p:spTree>
  </p:cSld>
  <p:clrMapOvr>
    <a:masterClrMapping/>
  </p:clrMapOvr>
  <p:transition>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p:txBody>
          <a:bodyPr/>
          <a:lstStyle/>
          <a:p>
            <a:pPr eaLnBrk="1" hangingPunct="1">
              <a:spcBef>
                <a:spcPts val="800"/>
              </a:spcBef>
              <a:defRPr/>
            </a:pPr>
            <a:r>
              <a:rPr lang="en-US" noProof="1" smtClean="0"/>
              <a:t>Poor Technique</a:t>
            </a:r>
          </a:p>
        </p:txBody>
      </p:sp>
      <p:sp>
        <p:nvSpPr>
          <p:cNvPr id="228355" name="Rectangle 3"/>
          <p:cNvSpPr>
            <a:spLocks noGrp="1" noChangeArrowheads="1"/>
          </p:cNvSpPr>
          <p:nvPr>
            <p:ph type="body" idx="1"/>
          </p:nvPr>
        </p:nvSpPr>
        <p:spPr>
          <a:xfrm>
            <a:off x="304800" y="1047750"/>
            <a:ext cx="2971800" cy="2514600"/>
          </a:xfrm>
        </p:spPr>
        <p:txBody>
          <a:bodyPr>
            <a:normAutofit fontScale="92500" lnSpcReduction="10000"/>
          </a:bodyPr>
          <a:lstStyle/>
          <a:p>
            <a:pPr eaLnBrk="1" hangingPunct="1">
              <a:defRPr/>
            </a:pPr>
            <a:r>
              <a:rPr lang="en-US" dirty="0" smtClean="0"/>
              <a:t>If technique needs improvement</a:t>
            </a:r>
          </a:p>
          <a:p>
            <a:pPr eaLnBrk="1" hangingPunct="1">
              <a:defRPr/>
            </a:pPr>
            <a:r>
              <a:rPr lang="en-US" noProof="1" smtClean="0"/>
              <a:t>Training programs that teach improved technique</a:t>
            </a:r>
          </a:p>
        </p:txBody>
      </p:sp>
      <p:pic>
        <p:nvPicPr>
          <p:cNvPr id="228357" name="Picture 5" descr="typing master"/>
          <p:cNvPicPr>
            <a:picLocks noChangeAspect="1" noChangeArrowheads="1"/>
          </p:cNvPicPr>
          <p:nvPr/>
        </p:nvPicPr>
        <p:blipFill>
          <a:blip r:embed="rId2" cstate="print"/>
          <a:srcRect r="4703" b="4545"/>
          <a:stretch>
            <a:fillRect/>
          </a:stretch>
        </p:blipFill>
        <p:spPr bwMode="auto">
          <a:xfrm>
            <a:off x="5715000" y="1622846"/>
            <a:ext cx="2362200" cy="1600200"/>
          </a:xfrm>
          <a:prstGeom prst="rect">
            <a:avLst/>
          </a:prstGeom>
          <a:ln>
            <a:noFill/>
          </a:ln>
          <a:effectLst>
            <a:outerShdw blurRad="292100" dist="139700" dir="2700000" algn="tl" rotWithShape="0">
              <a:srgbClr val="333333">
                <a:alpha val="65000"/>
              </a:srgbClr>
            </a:outerShdw>
          </a:effectLst>
        </p:spPr>
      </p:pic>
      <p:pic>
        <p:nvPicPr>
          <p:cNvPr id="228358" name="Picture 6" descr="accu type"/>
          <p:cNvPicPr>
            <a:picLocks noChangeAspect="1" noChangeArrowheads="1"/>
          </p:cNvPicPr>
          <p:nvPr/>
        </p:nvPicPr>
        <p:blipFill>
          <a:blip r:embed="rId3" cstate="print"/>
          <a:stretch>
            <a:fillRect/>
          </a:stretch>
        </p:blipFill>
        <p:spPr bwMode="auto">
          <a:xfrm>
            <a:off x="3581400" y="3333750"/>
            <a:ext cx="5000625" cy="148590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167</a:t>
            </a:fld>
            <a:endParaRPr lang="en-US" dirty="0"/>
          </a:p>
        </p:txBody>
      </p:sp>
      <p:pic>
        <p:nvPicPr>
          <p:cNvPr id="681986" name="Picture 2" descr="http://hugapanda.com/wp-content/uploads/2009/10/Mavis-Beacon-Teaches-Typing.jpg"/>
          <p:cNvPicPr>
            <a:picLocks noChangeAspect="1" noChangeArrowheads="1"/>
          </p:cNvPicPr>
          <p:nvPr/>
        </p:nvPicPr>
        <p:blipFill>
          <a:blip r:embed="rId4" cstate="print"/>
          <a:srcRect l="3456" t="1663" r="6695" b="3534"/>
          <a:stretch>
            <a:fillRect/>
          </a:stretch>
        </p:blipFill>
        <p:spPr bwMode="auto">
          <a:xfrm>
            <a:off x="3581400" y="1093177"/>
            <a:ext cx="1905000" cy="208817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3950"/>
            <a:ext cx="4038600" cy="857250"/>
          </a:xfrm>
        </p:spPr>
        <p:txBody>
          <a:bodyPr>
            <a:normAutofit fontScale="90000"/>
          </a:bodyPr>
          <a:lstStyle/>
          <a:p>
            <a:pPr marR="0" rtl="0"/>
            <a:r>
              <a:rPr lang="en-US" b="1" baseline="0" dirty="0" smtClean="0">
                <a:solidFill>
                  <a:srgbClr val="1F497D"/>
                </a:solidFill>
                <a:latin typeface="Arial"/>
              </a:rPr>
              <a:t>Keyboard Shortcuts</a:t>
            </a:r>
          </a:p>
        </p:txBody>
      </p:sp>
      <p:sp>
        <p:nvSpPr>
          <p:cNvPr id="3" name="Text Placeholder 2"/>
          <p:cNvSpPr>
            <a:spLocks noGrp="1"/>
          </p:cNvSpPr>
          <p:nvPr>
            <p:ph type="body" idx="1"/>
          </p:nvPr>
        </p:nvSpPr>
        <p:spPr>
          <a:xfrm>
            <a:off x="762000" y="2343150"/>
            <a:ext cx="3886200" cy="1584722"/>
          </a:xfrm>
        </p:spPr>
        <p:txBody>
          <a:bodyPr>
            <a:normAutofit/>
          </a:bodyPr>
          <a:lstStyle/>
          <a:p>
            <a:r>
              <a:rPr lang="en-US" sz="2800" dirty="0" smtClean="0">
                <a:latin typeface="Arial" pitchFamily="34" charset="0"/>
                <a:cs typeface="Arial" pitchFamily="34" charset="0"/>
              </a:rPr>
              <a:t>Keyboard Shortcut Challenge</a:t>
            </a:r>
          </a:p>
          <a:p>
            <a:r>
              <a:rPr lang="en-US" sz="2800" dirty="0" smtClean="0">
                <a:latin typeface="Arial" pitchFamily="34" charset="0"/>
                <a:cs typeface="Arial" pitchFamily="34" charset="0"/>
              </a:rPr>
              <a:t>Shortcut demo</a:t>
            </a:r>
          </a:p>
        </p:txBody>
      </p:sp>
      <p:pic>
        <p:nvPicPr>
          <p:cNvPr id="817153" name="Picture 1" descr="K:\Courses\Office-computer workspace ergonomics\A Practical Approach to Office Ergonomics\In-depth A Practical Approach to Office Ergonomics\Manual\KB SC.JPG">
            <a:hlinkClick r:id="rId2" action="ppaction://hlinkfile"/>
          </p:cNvPr>
          <p:cNvPicPr>
            <a:picLocks noChangeAspect="1" noChangeArrowheads="1"/>
          </p:cNvPicPr>
          <p:nvPr/>
        </p:nvPicPr>
        <p:blipFill>
          <a:blip r:embed="rId3" cstate="print"/>
          <a:srcRect/>
          <a:stretch>
            <a:fillRect/>
          </a:stretch>
        </p:blipFill>
        <p:spPr bwMode="auto">
          <a:xfrm>
            <a:off x="5105400" y="133350"/>
            <a:ext cx="3657600" cy="4807503"/>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4"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536971"/>
          </a:xfrm>
        </p:spPr>
        <p:txBody>
          <a:bodyPr>
            <a:normAutofit fontScale="90000"/>
          </a:bodyPr>
          <a:lstStyle/>
          <a:p>
            <a:pPr marR="0" rtl="0"/>
            <a:r>
              <a:rPr lang="en-US" sz="3200" b="1" baseline="0" dirty="0" smtClean="0">
                <a:solidFill>
                  <a:srgbClr val="1F497D"/>
                </a:solidFill>
                <a:latin typeface="Arial"/>
              </a:rPr>
              <a:t>Keyboard </a:t>
            </a:r>
            <a:r>
              <a:rPr lang="en-US" sz="3200" b="1" dirty="0" smtClean="0">
                <a:solidFill>
                  <a:srgbClr val="1F497D"/>
                </a:solidFill>
                <a:latin typeface="Arial"/>
              </a:rPr>
              <a:t>Examples</a:t>
            </a:r>
            <a:endParaRPr lang="en-US" sz="3200" b="1" baseline="0" dirty="0" smtClean="0">
              <a:solidFill>
                <a:srgbClr val="1F497D"/>
              </a:solidFill>
              <a:latin typeface="Arial"/>
            </a:endParaRPr>
          </a:p>
        </p:txBody>
      </p:sp>
      <p:pic>
        <p:nvPicPr>
          <p:cNvPr id="617474" name="Picture 2" descr="K:\Courses\Office-computer workspace ergonomics\A Practical Approach to Office Ergonomics\In-depth A Practical Approach to Office Ergonomics\Case Study Pictures Sorted\Keyboard\Budzeak 010.jpg"/>
          <p:cNvPicPr>
            <a:picLocks noChangeAspect="1" noChangeArrowheads="1"/>
          </p:cNvPicPr>
          <p:nvPr/>
        </p:nvPicPr>
        <p:blipFill>
          <a:blip r:embed="rId2" cstate="print"/>
          <a:srcRect/>
          <a:stretch>
            <a:fillRect/>
          </a:stretch>
        </p:blipFill>
        <p:spPr bwMode="auto">
          <a:xfrm>
            <a:off x="762000" y="1200150"/>
            <a:ext cx="3657600" cy="2743200"/>
          </a:xfrm>
          <a:prstGeom prst="rect">
            <a:avLst/>
          </a:prstGeom>
          <a:ln>
            <a:noFill/>
          </a:ln>
          <a:effectLst>
            <a:outerShdw blurRad="292100" dist="139700" dir="2700000" algn="tl" rotWithShape="0">
              <a:srgbClr val="333333">
                <a:alpha val="65000"/>
              </a:srgbClr>
            </a:outerShdw>
          </a:effectLst>
        </p:spPr>
      </p:pic>
      <p:pic>
        <p:nvPicPr>
          <p:cNvPr id="617475" name="Picture 3" descr="K:\Courses\Office-computer workspace ergonomics\A Practical Approach to Office Ergonomics\In-depth A Practical Approach to Office Ergonomics\Case Study Pictures Sorted\Keyboard\Budzeak 009.jpg"/>
          <p:cNvPicPr>
            <a:picLocks noChangeAspect="1" noChangeArrowheads="1"/>
          </p:cNvPicPr>
          <p:nvPr/>
        </p:nvPicPr>
        <p:blipFill>
          <a:blip r:embed="rId3" cstate="print"/>
          <a:srcRect/>
          <a:stretch>
            <a:fillRect/>
          </a:stretch>
        </p:blipFill>
        <p:spPr bwMode="auto">
          <a:xfrm>
            <a:off x="4724400" y="12001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7475"/>
                                        </p:tgtEl>
                                        <p:attrNameLst>
                                          <p:attrName>style.visibility</p:attrName>
                                        </p:attrNameLst>
                                      </p:cBhvr>
                                      <p:to>
                                        <p:strVal val="visible"/>
                                      </p:to>
                                    </p:set>
                                    <p:animEffect transition="in" filter="fade">
                                      <p:cBhvr>
                                        <p:cTn id="7" dur="2000"/>
                                        <p:tgtEl>
                                          <p:spTgt spid="617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990600" y="171450"/>
            <a:ext cx="7239000" cy="571500"/>
          </a:xfrm>
        </p:spPr>
        <p:txBody>
          <a:bodyPr>
            <a:normAutofit fontScale="90000"/>
          </a:bodyPr>
          <a:lstStyle/>
          <a:p>
            <a:pPr eaLnBrk="1" hangingPunct="1">
              <a:defRPr/>
            </a:pPr>
            <a:r>
              <a:rPr lang="en-US" dirty="0" smtClean="0"/>
              <a:t>Course Logistics</a:t>
            </a:r>
          </a:p>
        </p:txBody>
      </p:sp>
      <p:sp>
        <p:nvSpPr>
          <p:cNvPr id="892931" name="Rectangle 3"/>
          <p:cNvSpPr>
            <a:spLocks noGrp="1" noChangeArrowheads="1"/>
          </p:cNvSpPr>
          <p:nvPr>
            <p:ph type="body" sz="half" idx="1"/>
          </p:nvPr>
        </p:nvSpPr>
        <p:spPr>
          <a:xfrm>
            <a:off x="457200" y="800100"/>
            <a:ext cx="4876800" cy="3714750"/>
          </a:xfrm>
        </p:spPr>
        <p:txBody>
          <a:bodyPr>
            <a:normAutofit lnSpcReduction="10000"/>
          </a:bodyPr>
          <a:lstStyle/>
          <a:p>
            <a:pPr eaLnBrk="1" hangingPunct="1">
              <a:lnSpc>
                <a:spcPct val="90000"/>
              </a:lnSpc>
              <a:defRPr/>
            </a:pPr>
            <a:r>
              <a:rPr lang="en-US" dirty="0" smtClean="0"/>
              <a:t>Manual/handouts</a:t>
            </a:r>
          </a:p>
          <a:p>
            <a:pPr eaLnBrk="1" hangingPunct="1">
              <a:lnSpc>
                <a:spcPct val="90000"/>
              </a:lnSpc>
              <a:defRPr/>
            </a:pPr>
            <a:r>
              <a:rPr lang="en-US" dirty="0" smtClean="0"/>
              <a:t>Course Schedule</a:t>
            </a:r>
          </a:p>
          <a:p>
            <a:pPr lvl="1" eaLnBrk="1" hangingPunct="1">
              <a:lnSpc>
                <a:spcPct val="90000"/>
              </a:lnSpc>
              <a:defRPr/>
            </a:pPr>
            <a:r>
              <a:rPr lang="en-US" dirty="0" smtClean="0"/>
              <a:t>Starting/ending  times </a:t>
            </a:r>
          </a:p>
          <a:p>
            <a:pPr lvl="1" eaLnBrk="1" hangingPunct="1">
              <a:lnSpc>
                <a:spcPct val="90000"/>
              </a:lnSpc>
              <a:defRPr/>
            </a:pPr>
            <a:r>
              <a:rPr lang="en-US" dirty="0" smtClean="0"/>
              <a:t>Rest breaks</a:t>
            </a:r>
          </a:p>
          <a:p>
            <a:pPr eaLnBrk="1" hangingPunct="1">
              <a:lnSpc>
                <a:spcPct val="90000"/>
              </a:lnSpc>
              <a:defRPr/>
            </a:pPr>
            <a:r>
              <a:rPr lang="en-US" dirty="0" smtClean="0"/>
              <a:t>Rest rooms</a:t>
            </a:r>
          </a:p>
          <a:p>
            <a:pPr eaLnBrk="1" hangingPunct="1">
              <a:lnSpc>
                <a:spcPct val="90000"/>
              </a:lnSpc>
              <a:defRPr/>
            </a:pPr>
            <a:r>
              <a:rPr lang="en-US" dirty="0" smtClean="0"/>
              <a:t>Fire exits</a:t>
            </a:r>
          </a:p>
          <a:p>
            <a:pPr eaLnBrk="1" hangingPunct="1">
              <a:lnSpc>
                <a:spcPct val="90000"/>
              </a:lnSpc>
              <a:defRPr/>
            </a:pPr>
            <a:r>
              <a:rPr lang="en-US" dirty="0" smtClean="0"/>
              <a:t>Telephones</a:t>
            </a:r>
          </a:p>
          <a:p>
            <a:pPr eaLnBrk="1" hangingPunct="1">
              <a:lnSpc>
                <a:spcPct val="90000"/>
              </a:lnSpc>
              <a:defRPr/>
            </a:pPr>
            <a:r>
              <a:rPr lang="en-US" dirty="0" smtClean="0"/>
              <a:t>Messages</a:t>
            </a:r>
          </a:p>
          <a:p>
            <a:pPr eaLnBrk="1" hangingPunct="1">
              <a:lnSpc>
                <a:spcPct val="90000"/>
              </a:lnSpc>
              <a:defRPr/>
            </a:pPr>
            <a:r>
              <a:rPr lang="en-US" dirty="0" smtClean="0"/>
              <a:t>Group Introductions</a:t>
            </a:r>
          </a:p>
        </p:txBody>
      </p:sp>
      <p:sp>
        <p:nvSpPr>
          <p:cNvPr id="6" name="Slide Number Placeholder 5"/>
          <p:cNvSpPr>
            <a:spLocks noGrp="1"/>
          </p:cNvSpPr>
          <p:nvPr>
            <p:ph type="sldNum" sz="quarter" idx="4"/>
          </p:nvPr>
        </p:nvSpPr>
        <p:spPr>
          <a:xfrm>
            <a:off x="8778875" y="4686300"/>
            <a:ext cx="365125" cy="342900"/>
          </a:xfrm>
        </p:spPr>
        <p:txBody>
          <a:bodyPr/>
          <a:lstStyle/>
          <a:p>
            <a:fld id="{D5BBC35B-A44B-4119-B8DA-DE9E3DFADA20}" type="slidenum">
              <a:rPr lang="en-US" smtClean="0"/>
              <a:pPr/>
              <a:t>17</a:t>
            </a:fld>
            <a:endParaRPr lang="en-US" dirty="0"/>
          </a:p>
        </p:txBody>
      </p:sp>
      <p:pic>
        <p:nvPicPr>
          <p:cNvPr id="45057" name="Picture 1" descr="C:\Users\HP\Downloads\check_off_with_pencil_800_clr.png"/>
          <p:cNvPicPr>
            <a:picLocks noChangeAspect="1" noChangeArrowheads="1"/>
          </p:cNvPicPr>
          <p:nvPr/>
        </p:nvPicPr>
        <p:blipFill>
          <a:blip r:embed="rId2" cstate="print"/>
          <a:srcRect/>
          <a:stretch>
            <a:fillRect/>
          </a:stretch>
        </p:blipFill>
        <p:spPr bwMode="auto">
          <a:xfrm>
            <a:off x="4343400" y="971550"/>
            <a:ext cx="4223657" cy="36957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536971"/>
          </a:xfrm>
        </p:spPr>
        <p:txBody>
          <a:bodyPr>
            <a:normAutofit fontScale="90000"/>
          </a:bodyPr>
          <a:lstStyle/>
          <a:p>
            <a:pPr marR="0" rtl="0"/>
            <a:r>
              <a:rPr lang="en-US" sz="3200" b="1" baseline="0" dirty="0" smtClean="0">
                <a:solidFill>
                  <a:srgbClr val="1F497D"/>
                </a:solidFill>
                <a:latin typeface="Arial"/>
              </a:rPr>
              <a:t>Keyboard </a:t>
            </a:r>
            <a:r>
              <a:rPr lang="en-US" sz="3200" b="1" dirty="0" smtClean="0">
                <a:solidFill>
                  <a:srgbClr val="1F497D"/>
                </a:solidFill>
                <a:latin typeface="Arial"/>
              </a:rPr>
              <a:t>Examples</a:t>
            </a:r>
            <a:endParaRPr lang="en-US" sz="3200" b="1" baseline="0" dirty="0" smtClean="0">
              <a:solidFill>
                <a:srgbClr val="1F497D"/>
              </a:solidFill>
              <a:latin typeface="Arial"/>
            </a:endParaRPr>
          </a:p>
        </p:txBody>
      </p:sp>
      <p:pic>
        <p:nvPicPr>
          <p:cNvPr id="618498" name="Picture 2" descr="K:\Courses\Office-computer workspace ergonomics\A Practical Approach to Office Ergonomics\In-depth A Practical Approach to Office Ergonomics\Case Study Pictures Sorted\Keyboard\IMG_1995.JPG"/>
          <p:cNvPicPr>
            <a:picLocks noChangeAspect="1" noChangeArrowheads="1"/>
          </p:cNvPicPr>
          <p:nvPr/>
        </p:nvPicPr>
        <p:blipFill>
          <a:blip r:embed="rId2" cstate="print"/>
          <a:srcRect/>
          <a:stretch>
            <a:fillRect/>
          </a:stretch>
        </p:blipFill>
        <p:spPr bwMode="auto">
          <a:xfrm>
            <a:off x="838200" y="1047750"/>
            <a:ext cx="3657600" cy="2743200"/>
          </a:xfrm>
          <a:prstGeom prst="rect">
            <a:avLst/>
          </a:prstGeom>
          <a:ln>
            <a:noFill/>
          </a:ln>
          <a:effectLst>
            <a:outerShdw blurRad="292100" dist="139700" dir="2700000" algn="tl" rotWithShape="0">
              <a:srgbClr val="333333">
                <a:alpha val="65000"/>
              </a:srgbClr>
            </a:outerShdw>
          </a:effectLst>
        </p:spPr>
      </p:pic>
      <p:pic>
        <p:nvPicPr>
          <p:cNvPr id="618499" name="Picture 3" descr="K:\Courses\Office-computer workspace ergonomics\A Practical Approach to Office Ergonomics\In-depth A Practical Approach to Office Ergonomics\Case Study Pictures Sorted\Keyboard\IMG_1994.JPG"/>
          <p:cNvPicPr>
            <a:picLocks noChangeAspect="1" noChangeArrowheads="1"/>
          </p:cNvPicPr>
          <p:nvPr/>
        </p:nvPicPr>
        <p:blipFill>
          <a:blip r:embed="rId3" cstate="print"/>
          <a:srcRect/>
          <a:stretch>
            <a:fillRect/>
          </a:stretch>
        </p:blipFill>
        <p:spPr bwMode="auto">
          <a:xfrm>
            <a:off x="4800600" y="10477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536971"/>
          </a:xfrm>
        </p:spPr>
        <p:txBody>
          <a:bodyPr>
            <a:normAutofit fontScale="90000"/>
          </a:bodyPr>
          <a:lstStyle/>
          <a:p>
            <a:pPr marR="0" rtl="0"/>
            <a:r>
              <a:rPr lang="en-US" sz="3200" b="1" baseline="0" dirty="0" smtClean="0">
                <a:solidFill>
                  <a:srgbClr val="1F497D"/>
                </a:solidFill>
                <a:latin typeface="Arial"/>
              </a:rPr>
              <a:t>Keyboard </a:t>
            </a:r>
            <a:r>
              <a:rPr lang="en-US" sz="3200" b="1" dirty="0" smtClean="0">
                <a:solidFill>
                  <a:srgbClr val="1F497D"/>
                </a:solidFill>
                <a:latin typeface="Arial"/>
              </a:rPr>
              <a:t>Examples</a:t>
            </a:r>
            <a:endParaRPr lang="en-US" sz="3200" b="1" baseline="0" dirty="0" smtClean="0">
              <a:solidFill>
                <a:srgbClr val="1F497D"/>
              </a:solidFill>
              <a:latin typeface="Arial"/>
            </a:endParaRPr>
          </a:p>
        </p:txBody>
      </p:sp>
      <p:pic>
        <p:nvPicPr>
          <p:cNvPr id="619522" name="Picture 2" descr="K:\Courses\Office-computer workspace ergonomics\A Practical Approach to Office Ergonomics\In-depth A Practical Approach to Office Ergonomics\Case Study Pictures Sorted\Keyboard\IMG_2750.JPG"/>
          <p:cNvPicPr>
            <a:picLocks noChangeAspect="1" noChangeArrowheads="1"/>
          </p:cNvPicPr>
          <p:nvPr/>
        </p:nvPicPr>
        <p:blipFill>
          <a:blip r:embed="rId2" cstate="print"/>
          <a:srcRect/>
          <a:stretch>
            <a:fillRect/>
          </a:stretch>
        </p:blipFill>
        <p:spPr bwMode="auto">
          <a:xfrm>
            <a:off x="762000" y="1047750"/>
            <a:ext cx="3657600" cy="2743200"/>
          </a:xfrm>
          <a:prstGeom prst="rect">
            <a:avLst/>
          </a:prstGeom>
          <a:ln>
            <a:noFill/>
          </a:ln>
          <a:effectLst>
            <a:outerShdw blurRad="292100" dist="139700" dir="2700000" algn="tl" rotWithShape="0">
              <a:srgbClr val="333333">
                <a:alpha val="65000"/>
              </a:srgbClr>
            </a:outerShdw>
          </a:effectLst>
        </p:spPr>
      </p:pic>
      <p:pic>
        <p:nvPicPr>
          <p:cNvPr id="619523" name="Picture 3" descr="K:\Courses\Office-computer workspace ergonomics\A Practical Approach to Office Ergonomics\In-depth A Practical Approach to Office Ergonomics\Case Study Pictures Sorted\Keyboard\IMG_2753.JPG"/>
          <p:cNvPicPr>
            <a:picLocks noChangeAspect="1" noChangeArrowheads="1"/>
          </p:cNvPicPr>
          <p:nvPr/>
        </p:nvPicPr>
        <p:blipFill>
          <a:blip r:embed="rId3" cstate="print"/>
          <a:srcRect/>
          <a:stretch>
            <a:fillRect/>
          </a:stretch>
        </p:blipFill>
        <p:spPr bwMode="auto">
          <a:xfrm>
            <a:off x="4724400" y="10477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536971"/>
          </a:xfrm>
        </p:spPr>
        <p:txBody>
          <a:bodyPr>
            <a:normAutofit fontScale="90000"/>
          </a:bodyPr>
          <a:lstStyle/>
          <a:p>
            <a:pPr marR="0" rtl="0"/>
            <a:r>
              <a:rPr lang="en-US" sz="3200" b="1" baseline="0" dirty="0" smtClean="0">
                <a:solidFill>
                  <a:srgbClr val="1F497D"/>
                </a:solidFill>
                <a:latin typeface="Arial"/>
              </a:rPr>
              <a:t>Keyboard </a:t>
            </a:r>
            <a:r>
              <a:rPr lang="en-US" sz="3200" b="1" dirty="0" smtClean="0">
                <a:solidFill>
                  <a:srgbClr val="1F497D"/>
                </a:solidFill>
                <a:latin typeface="Arial"/>
              </a:rPr>
              <a:t>Examples</a:t>
            </a:r>
            <a:endParaRPr lang="en-US" sz="3200" b="1" baseline="0" dirty="0" smtClean="0">
              <a:solidFill>
                <a:srgbClr val="1F497D"/>
              </a:solidFill>
              <a:latin typeface="Arial"/>
            </a:endParaRPr>
          </a:p>
        </p:txBody>
      </p:sp>
      <p:pic>
        <p:nvPicPr>
          <p:cNvPr id="620546" name="Picture 2" descr="K:\Courses\Office-computer workspace ergonomics\A Practical Approach to Office Ergonomics\In-depth A Practical Approach to Office Ergonomics\Case Study Pictures Sorted\Keyboard\IMG_8040.JPG"/>
          <p:cNvPicPr>
            <a:picLocks noChangeAspect="1" noChangeArrowheads="1"/>
          </p:cNvPicPr>
          <p:nvPr/>
        </p:nvPicPr>
        <p:blipFill>
          <a:blip r:embed="rId2" cstate="print"/>
          <a:srcRect/>
          <a:stretch>
            <a:fillRect/>
          </a:stretch>
        </p:blipFill>
        <p:spPr bwMode="auto">
          <a:xfrm>
            <a:off x="838200" y="1047750"/>
            <a:ext cx="3657600" cy="2743200"/>
          </a:xfrm>
          <a:prstGeom prst="rect">
            <a:avLst/>
          </a:prstGeom>
          <a:ln>
            <a:noFill/>
          </a:ln>
          <a:effectLst>
            <a:outerShdw blurRad="292100" dist="139700" dir="2700000" algn="tl" rotWithShape="0">
              <a:srgbClr val="333333">
                <a:alpha val="65000"/>
              </a:srgbClr>
            </a:outerShdw>
          </a:effectLst>
        </p:spPr>
      </p:pic>
      <p:pic>
        <p:nvPicPr>
          <p:cNvPr id="620547" name="Picture 3" descr="K:\Courses\Office-computer workspace ergonomics\A Practical Approach to Office Ergonomics\In-depth A Practical Approach to Office Ergonomics\Case Study Pictures Sorted\Keyboard\IMG_8041.JPG"/>
          <p:cNvPicPr>
            <a:picLocks noChangeAspect="1" noChangeArrowheads="1"/>
          </p:cNvPicPr>
          <p:nvPr/>
        </p:nvPicPr>
        <p:blipFill>
          <a:blip r:embed="rId3" cstate="print"/>
          <a:srcRect/>
          <a:stretch>
            <a:fillRect/>
          </a:stretch>
        </p:blipFill>
        <p:spPr bwMode="auto">
          <a:xfrm>
            <a:off x="4800600" y="10477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536971"/>
          </a:xfrm>
        </p:spPr>
        <p:txBody>
          <a:bodyPr>
            <a:normAutofit fontScale="90000"/>
          </a:bodyPr>
          <a:lstStyle/>
          <a:p>
            <a:pPr marR="0" rtl="0"/>
            <a:r>
              <a:rPr lang="en-US" sz="3200" b="1" baseline="0" dirty="0" smtClean="0">
                <a:solidFill>
                  <a:srgbClr val="1F497D"/>
                </a:solidFill>
                <a:latin typeface="Arial"/>
              </a:rPr>
              <a:t>Keyboard </a:t>
            </a:r>
            <a:r>
              <a:rPr lang="en-US" sz="3200" b="1" dirty="0" smtClean="0">
                <a:solidFill>
                  <a:srgbClr val="1F497D"/>
                </a:solidFill>
                <a:latin typeface="Arial"/>
              </a:rPr>
              <a:t>Examples</a:t>
            </a:r>
            <a:endParaRPr lang="en-US" sz="3200" b="1" baseline="0" dirty="0" smtClean="0">
              <a:solidFill>
                <a:srgbClr val="1F497D"/>
              </a:solidFill>
              <a:latin typeface="Arial"/>
            </a:endParaRPr>
          </a:p>
        </p:txBody>
      </p:sp>
      <p:pic>
        <p:nvPicPr>
          <p:cNvPr id="621570" name="Picture 2" descr="K:\Courses\Office-computer workspace ergonomics\A Practical Approach to Office Ergonomics\In-depth A Practical Approach to Office Ergonomics\Case Study Pictures Sorted\Keyboard\Steele 002001.jpg"/>
          <p:cNvPicPr>
            <a:picLocks noChangeAspect="1" noChangeArrowheads="1"/>
          </p:cNvPicPr>
          <p:nvPr/>
        </p:nvPicPr>
        <p:blipFill>
          <a:blip r:embed="rId2" cstate="print"/>
          <a:srcRect/>
          <a:stretch>
            <a:fillRect/>
          </a:stretch>
        </p:blipFill>
        <p:spPr bwMode="auto">
          <a:xfrm>
            <a:off x="4876800" y="1123950"/>
            <a:ext cx="3657600" cy="2743200"/>
          </a:xfrm>
          <a:prstGeom prst="rect">
            <a:avLst/>
          </a:prstGeom>
          <a:ln>
            <a:noFill/>
          </a:ln>
          <a:effectLst>
            <a:outerShdw blurRad="292100" dist="139700" dir="2700000" algn="tl" rotWithShape="0">
              <a:srgbClr val="333333">
                <a:alpha val="65000"/>
              </a:srgbClr>
            </a:outerShdw>
          </a:effectLst>
        </p:spPr>
      </p:pic>
      <p:pic>
        <p:nvPicPr>
          <p:cNvPr id="621571" name="Picture 3" descr="K:\Courses\Office-computer workspace ergonomics\A Practical Approach to Office Ergonomics\In-depth A Practical Approach to Office Ergonomics\Case Study Pictures Sorted\Keyboard\IMG_8521.JPG"/>
          <p:cNvPicPr>
            <a:picLocks noChangeAspect="1" noChangeArrowheads="1"/>
          </p:cNvPicPr>
          <p:nvPr/>
        </p:nvPicPr>
        <p:blipFill>
          <a:blip r:embed="rId3" cstate="print"/>
          <a:srcRect/>
          <a:stretch>
            <a:fillRect/>
          </a:stretch>
        </p:blipFill>
        <p:spPr bwMode="auto">
          <a:xfrm>
            <a:off x="914400" y="11239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536971"/>
          </a:xfrm>
        </p:spPr>
        <p:txBody>
          <a:bodyPr>
            <a:normAutofit fontScale="90000"/>
          </a:bodyPr>
          <a:lstStyle/>
          <a:p>
            <a:pPr marR="0" rtl="0"/>
            <a:r>
              <a:rPr lang="en-US" sz="3200" b="1" baseline="0" dirty="0" smtClean="0">
                <a:solidFill>
                  <a:srgbClr val="1F497D"/>
                </a:solidFill>
                <a:latin typeface="Arial"/>
              </a:rPr>
              <a:t>Keyboard </a:t>
            </a:r>
            <a:r>
              <a:rPr lang="en-US" sz="3200" b="1" dirty="0" smtClean="0">
                <a:solidFill>
                  <a:srgbClr val="1F497D"/>
                </a:solidFill>
                <a:latin typeface="Arial"/>
              </a:rPr>
              <a:t>Examples</a:t>
            </a:r>
            <a:endParaRPr lang="en-US" sz="3200" b="1" baseline="0" dirty="0" smtClean="0">
              <a:solidFill>
                <a:srgbClr val="1F497D"/>
              </a:solidFill>
              <a:latin typeface="Arial"/>
            </a:endParaRPr>
          </a:p>
        </p:txBody>
      </p:sp>
      <p:pic>
        <p:nvPicPr>
          <p:cNvPr id="626690" name="Picture 2" descr="K:\Courses\Office-computer workspace ergonomics\A Practical Approach to Office Ergonomics\In-depth A Practical Approach to Office Ergonomics\Case Study Pictures Sorted\Computer Equipment Position\IMG_1100.JPG"/>
          <p:cNvPicPr>
            <a:picLocks noChangeAspect="1" noChangeArrowheads="1"/>
          </p:cNvPicPr>
          <p:nvPr/>
        </p:nvPicPr>
        <p:blipFill>
          <a:blip r:embed="rId2" cstate="print"/>
          <a:srcRect/>
          <a:stretch>
            <a:fillRect/>
          </a:stretch>
        </p:blipFill>
        <p:spPr bwMode="auto">
          <a:xfrm>
            <a:off x="3200400" y="971550"/>
            <a:ext cx="2743200" cy="2057400"/>
          </a:xfrm>
          <a:prstGeom prst="rect">
            <a:avLst/>
          </a:prstGeom>
          <a:ln>
            <a:noFill/>
          </a:ln>
          <a:effectLst>
            <a:outerShdw blurRad="292100" dist="139700" dir="2700000" algn="tl" rotWithShape="0">
              <a:srgbClr val="333333">
                <a:alpha val="65000"/>
              </a:srgbClr>
            </a:outerShdw>
          </a:effectLst>
        </p:spPr>
      </p:pic>
      <p:pic>
        <p:nvPicPr>
          <p:cNvPr id="626691" name="Picture 3" descr="K:\Courses\Office-computer workspace ergonomics\A Practical Approach to Office Ergonomics\In-depth A Practical Approach to Office Ergonomics\Case Study Pictures Sorted\Computer Equipment Position\IMG_1095.JPG"/>
          <p:cNvPicPr>
            <a:picLocks noChangeAspect="1" noChangeArrowheads="1"/>
          </p:cNvPicPr>
          <p:nvPr/>
        </p:nvPicPr>
        <p:blipFill>
          <a:blip r:embed="rId3" cstate="print"/>
          <a:srcRect/>
          <a:stretch>
            <a:fillRect/>
          </a:stretch>
        </p:blipFill>
        <p:spPr bwMode="auto">
          <a:xfrm>
            <a:off x="228600" y="971550"/>
            <a:ext cx="2743200" cy="2057400"/>
          </a:xfrm>
          <a:prstGeom prst="rect">
            <a:avLst/>
          </a:prstGeom>
          <a:ln>
            <a:noFill/>
          </a:ln>
          <a:effectLst>
            <a:outerShdw blurRad="292100" dist="139700" dir="2700000" algn="tl" rotWithShape="0">
              <a:srgbClr val="333333">
                <a:alpha val="65000"/>
              </a:srgbClr>
            </a:outerShdw>
          </a:effectLst>
        </p:spPr>
      </p:pic>
      <p:pic>
        <p:nvPicPr>
          <p:cNvPr id="626692" name="Picture 4" descr="K:\Courses\Office-computer workspace ergonomics\A Practical Approach to Office Ergonomics\In-depth A Practical Approach to Office Ergonomics\Case Study Pictures Sorted\Computer Equipment Position\IMG_1099.JPG"/>
          <p:cNvPicPr>
            <a:picLocks noChangeAspect="1" noChangeArrowheads="1"/>
          </p:cNvPicPr>
          <p:nvPr/>
        </p:nvPicPr>
        <p:blipFill>
          <a:blip r:embed="rId4" cstate="print"/>
          <a:srcRect/>
          <a:stretch>
            <a:fillRect/>
          </a:stretch>
        </p:blipFill>
        <p:spPr bwMode="auto">
          <a:xfrm>
            <a:off x="6172200" y="971550"/>
            <a:ext cx="2743200" cy="2057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6690"/>
                                        </p:tgtEl>
                                        <p:attrNameLst>
                                          <p:attrName>style.visibility</p:attrName>
                                        </p:attrNameLst>
                                      </p:cBhvr>
                                      <p:to>
                                        <p:strVal val="visible"/>
                                      </p:to>
                                    </p:set>
                                    <p:animEffect transition="in" filter="fade">
                                      <p:cBhvr>
                                        <p:cTn id="7" dur="2000"/>
                                        <p:tgtEl>
                                          <p:spTgt spid="6266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6692"/>
                                        </p:tgtEl>
                                        <p:attrNameLst>
                                          <p:attrName>style.visibility</p:attrName>
                                        </p:attrNameLst>
                                      </p:cBhvr>
                                      <p:to>
                                        <p:strVal val="visible"/>
                                      </p:to>
                                    </p:set>
                                    <p:animEffect transition="in" filter="fade">
                                      <p:cBhvr>
                                        <p:cTn id="12" dur="2000"/>
                                        <p:tgtEl>
                                          <p:spTgt spid="626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57250"/>
          </a:xfrm>
        </p:spPr>
        <p:txBody>
          <a:bodyPr/>
          <a:lstStyle/>
          <a:p>
            <a:pPr marR="0" rtl="0"/>
            <a:r>
              <a:rPr lang="en-US" b="1" baseline="0" dirty="0" smtClean="0">
                <a:solidFill>
                  <a:srgbClr val="1F497D"/>
                </a:solidFill>
                <a:latin typeface="Arial"/>
              </a:rPr>
              <a:t>Voice Recognition</a:t>
            </a:r>
          </a:p>
        </p:txBody>
      </p:sp>
      <p:sp>
        <p:nvSpPr>
          <p:cNvPr id="3" name="Text Placeholder 2"/>
          <p:cNvSpPr>
            <a:spLocks noGrp="1"/>
          </p:cNvSpPr>
          <p:nvPr>
            <p:ph type="body" idx="1"/>
          </p:nvPr>
        </p:nvSpPr>
        <p:spPr>
          <a:xfrm>
            <a:off x="152400" y="971550"/>
            <a:ext cx="3886200" cy="3394472"/>
          </a:xfrm>
        </p:spPr>
        <p:txBody>
          <a:bodyPr>
            <a:normAutofit fontScale="77500" lnSpcReduction="20000"/>
          </a:bodyPr>
          <a:lstStyle/>
          <a:p>
            <a:pPr marR="0" lvl="0" rtl="0"/>
            <a:r>
              <a:rPr lang="en-US" dirty="0" smtClean="0">
                <a:latin typeface="Arial" pitchFamily="34" charset="0"/>
                <a:cs typeface="Arial" pitchFamily="34" charset="0"/>
              </a:rPr>
              <a:t>Talk to your computer/phone/??</a:t>
            </a:r>
          </a:p>
          <a:p>
            <a:pPr marR="0" lvl="1">
              <a:lnSpc>
                <a:spcPct val="110000"/>
              </a:lnSpc>
              <a:defRPr/>
            </a:pPr>
            <a:r>
              <a:rPr lang="en-US" sz="2500" noProof="1" smtClean="0"/>
              <a:t>Star Trek is here and now!</a:t>
            </a:r>
          </a:p>
          <a:p>
            <a:pPr marR="0" lvl="0" rtl="0"/>
            <a:r>
              <a:rPr lang="en-US" dirty="0" smtClean="0">
                <a:latin typeface="Arial" pitchFamily="34" charset="0"/>
                <a:cs typeface="Arial" pitchFamily="34" charset="0"/>
              </a:rPr>
              <a:t>Uses</a:t>
            </a:r>
          </a:p>
          <a:p>
            <a:pPr marR="0" lvl="1">
              <a:defRPr/>
            </a:pPr>
            <a:r>
              <a:rPr lang="en-US" sz="2700" noProof="1" smtClean="0"/>
              <a:t>Control computer</a:t>
            </a:r>
          </a:p>
          <a:p>
            <a:pPr marR="0" lvl="1">
              <a:defRPr/>
            </a:pPr>
            <a:r>
              <a:rPr lang="en-US" sz="2700" noProof="1" smtClean="0"/>
              <a:t>Enter data</a:t>
            </a:r>
          </a:p>
          <a:p>
            <a:pPr marR="0" lvl="1">
              <a:defRPr/>
            </a:pPr>
            <a:r>
              <a:rPr lang="en-US" sz="2700" noProof="1" smtClean="0"/>
              <a:t>Find out if it is raining </a:t>
            </a:r>
          </a:p>
          <a:p>
            <a:pPr marR="0" lvl="0" rtl="0"/>
            <a:r>
              <a:rPr lang="en-US" dirty="0" smtClean="0">
                <a:latin typeface="Arial" pitchFamily="34" charset="0"/>
                <a:cs typeface="Arial" pitchFamily="34" charset="0"/>
              </a:rPr>
              <a:t>Drawbacks</a:t>
            </a:r>
          </a:p>
          <a:p>
            <a:pPr marR="0" lvl="1">
              <a:lnSpc>
                <a:spcPct val="110000"/>
              </a:lnSpc>
              <a:defRPr/>
            </a:pPr>
            <a:r>
              <a:rPr lang="en-US" sz="2700" noProof="1" smtClean="0"/>
              <a:t>Noise in the office</a:t>
            </a:r>
          </a:p>
          <a:p>
            <a:pPr marR="0" lvl="1">
              <a:lnSpc>
                <a:spcPct val="110000"/>
              </a:lnSpc>
              <a:defRPr/>
            </a:pPr>
            <a:r>
              <a:rPr lang="en-US" sz="2700" noProof="1" smtClean="0"/>
              <a:t>Reliability</a:t>
            </a:r>
          </a:p>
          <a:p>
            <a:pPr marR="0" lvl="1">
              <a:lnSpc>
                <a:spcPct val="110000"/>
              </a:lnSpc>
              <a:defRPr/>
            </a:pPr>
            <a:r>
              <a:rPr lang="en-US" sz="2700" noProof="1" smtClean="0"/>
              <a:t>Training</a:t>
            </a:r>
          </a:p>
        </p:txBody>
      </p:sp>
      <p:pic>
        <p:nvPicPr>
          <p:cNvPr id="4" name="rg_hi" descr="https://encrypted-tbn0.google.com/images?q=tbn:ANd9GcQK0VIaa4CnunwTy57KH8xlrJH083qisfNuYvkoZyg2zTN1aIYM"/>
          <p:cNvPicPr/>
          <p:nvPr/>
        </p:nvPicPr>
        <p:blipFill>
          <a:blip r:embed="rId2" cstate="print"/>
          <a:srcRect l="3645" t="3226" r="1585" b="3226"/>
          <a:stretch>
            <a:fillRect/>
          </a:stretch>
        </p:blipFill>
        <p:spPr bwMode="auto">
          <a:xfrm>
            <a:off x="4114800" y="895350"/>
            <a:ext cx="3962400" cy="2209800"/>
          </a:xfrm>
          <a:prstGeom prst="rect">
            <a:avLst/>
          </a:prstGeom>
          <a:ln>
            <a:noFill/>
          </a:ln>
          <a:effectLst>
            <a:outerShdw blurRad="292100" dist="139700" dir="2700000" algn="tl" rotWithShape="0">
              <a:srgbClr val="333333">
                <a:alpha val="65000"/>
              </a:srgbClr>
            </a:outerShdw>
          </a:effectLst>
        </p:spPr>
      </p:pic>
      <p:pic>
        <p:nvPicPr>
          <p:cNvPr id="818178" name="Picture 2" descr="http://di1-1.shoppingshadow.com/images/pi/66/95/3b/101691994-260x260-0-0_Nuance+DRAGON+NATURALLYSPEAKING+HOME+DVD+11+0+US+M.jpg"/>
          <p:cNvPicPr>
            <a:picLocks noChangeAspect="1" noChangeArrowheads="1"/>
          </p:cNvPicPr>
          <p:nvPr/>
        </p:nvPicPr>
        <p:blipFill>
          <a:blip r:embed="rId3" cstate="print"/>
          <a:srcRect/>
          <a:stretch>
            <a:fillRect/>
          </a:stretch>
        </p:blipFill>
        <p:spPr bwMode="auto">
          <a:xfrm>
            <a:off x="5029200" y="3409950"/>
            <a:ext cx="1663749" cy="1657350"/>
          </a:xfrm>
          <a:prstGeom prst="rect">
            <a:avLst/>
          </a:prstGeom>
          <a:noFill/>
        </p:spPr>
      </p:pic>
      <p:pic>
        <p:nvPicPr>
          <p:cNvPr id="818180" name="Picture 4" descr="http://img.ehowcdn.com/article-new/ehow/images/a08/6e/dg/vista-vs-dragon-naturally-speaking-800x800.jpg"/>
          <p:cNvPicPr>
            <a:picLocks noChangeAspect="1" noChangeArrowheads="1"/>
          </p:cNvPicPr>
          <p:nvPr/>
        </p:nvPicPr>
        <p:blipFill>
          <a:blip r:embed="rId4" cstate="print"/>
          <a:srcRect/>
          <a:stretch>
            <a:fillRect/>
          </a:stretch>
        </p:blipFill>
        <p:spPr bwMode="auto">
          <a:xfrm>
            <a:off x="6705600" y="3333750"/>
            <a:ext cx="1371600" cy="1700333"/>
          </a:xfrm>
          <a:prstGeom prst="rect">
            <a:avLst/>
          </a:prstGeom>
          <a:ln>
            <a:noFill/>
          </a:ln>
          <a:effectLst>
            <a:outerShdw blurRad="292100" dist="139700" dir="2700000" algn="tl" rotWithShape="0">
              <a:srgbClr val="333333">
                <a:alpha val="65000"/>
              </a:srgbClr>
            </a:outerShdw>
          </a:effectLst>
        </p:spPr>
      </p:pic>
      <p:pic>
        <p:nvPicPr>
          <p:cNvPr id="7" name="Picture 6" descr="K:\Courses\Images\Misc\financial_data_zoom_in_magnify_800_clr_6750.png"/>
          <p:cNvPicPr>
            <a:picLocks noChangeAspect="1"/>
          </p:cNvPicPr>
          <p:nvPr/>
        </p:nvPicPr>
        <p:blipFill>
          <a:blip r:embed="rId5"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5018015"/>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285750"/>
            <a:ext cx="7772400" cy="571500"/>
          </a:xfrm>
        </p:spPr>
        <p:txBody>
          <a:bodyPr>
            <a:normAutofit fontScale="90000"/>
          </a:bodyPr>
          <a:lstStyle/>
          <a:p>
            <a:pPr eaLnBrk="1" hangingPunct="1">
              <a:spcBef>
                <a:spcPts val="800"/>
              </a:spcBef>
              <a:defRPr/>
            </a:pPr>
            <a:r>
              <a:rPr lang="en-US" noProof="1" smtClean="0"/>
              <a:t>Keyboard</a:t>
            </a:r>
          </a:p>
        </p:txBody>
      </p:sp>
      <p:pic>
        <p:nvPicPr>
          <p:cNvPr id="4" name="Picture 3" descr="Office Ergonomics WSE Form.bmp"/>
          <p:cNvPicPr>
            <a:picLocks noChangeAspect="1"/>
          </p:cNvPicPr>
          <p:nvPr/>
        </p:nvPicPr>
        <p:blipFill>
          <a:blip r:embed="rId2" cstate="print"/>
          <a:stretch>
            <a:fillRect/>
          </a:stretch>
        </p:blipFill>
        <p:spPr>
          <a:xfrm>
            <a:off x="457200" y="971550"/>
            <a:ext cx="893661" cy="1151368"/>
          </a:xfrm>
          <a:prstGeom prst="rect">
            <a:avLst/>
          </a:prstGeom>
          <a:noFill/>
          <a:ln>
            <a:noFill/>
          </a:ln>
        </p:spPr>
      </p:pic>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176</a:t>
            </a:fld>
            <a:endParaRPr lang="en-US" dirty="0"/>
          </a:p>
        </p:txBody>
      </p:sp>
      <p:pic>
        <p:nvPicPr>
          <p:cNvPr id="9" name="Picture 8" descr="mouse.JPG"/>
          <p:cNvPicPr>
            <a:picLocks noChangeAspect="1"/>
          </p:cNvPicPr>
          <p:nvPr/>
        </p:nvPicPr>
        <p:blipFill>
          <a:blip r:embed="rId3" cstate="print"/>
          <a:stretch>
            <a:fillRect/>
          </a:stretch>
        </p:blipFill>
        <p:spPr>
          <a:xfrm>
            <a:off x="1600200" y="971550"/>
            <a:ext cx="6553200" cy="321073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pPr eaLnBrk="1" hangingPunct="1">
              <a:spcBef>
                <a:spcPts val="800"/>
              </a:spcBef>
              <a:defRPr/>
            </a:pPr>
            <a:r>
              <a:rPr lang="en-US" noProof="1" smtClean="0"/>
              <a:t>Take break</a:t>
            </a:r>
          </a:p>
        </p:txBody>
      </p:sp>
      <p:sp>
        <p:nvSpPr>
          <p:cNvPr id="230403" name="Rectangle 3"/>
          <p:cNvSpPr>
            <a:spLocks noGrp="1" noChangeArrowheads="1"/>
          </p:cNvSpPr>
          <p:nvPr>
            <p:ph type="body" idx="1"/>
          </p:nvPr>
        </p:nvSpPr>
        <p:spPr>
          <a:xfrm>
            <a:off x="152400" y="895350"/>
            <a:ext cx="4191000" cy="3505200"/>
          </a:xfrm>
        </p:spPr>
        <p:txBody>
          <a:bodyPr>
            <a:normAutofit fontScale="92500" lnSpcReduction="10000"/>
          </a:bodyPr>
          <a:lstStyle/>
          <a:p>
            <a:pPr eaLnBrk="1" hangingPunct="1">
              <a:defRPr/>
            </a:pPr>
            <a:r>
              <a:rPr lang="en-US" b="1" noProof="1" smtClean="0"/>
              <a:t>Add stretching to day</a:t>
            </a:r>
          </a:p>
          <a:p>
            <a:pPr lvl="1" eaLnBrk="1" hangingPunct="1">
              <a:defRPr/>
            </a:pPr>
            <a:r>
              <a:rPr lang="en-US" noProof="1" smtClean="0"/>
              <a:t>A little post it note put on computer monitor</a:t>
            </a:r>
          </a:p>
          <a:p>
            <a:pPr lvl="1" eaLnBrk="1" hangingPunct="1">
              <a:defRPr/>
            </a:pPr>
            <a:r>
              <a:rPr lang="en-US" noProof="1" smtClean="0"/>
              <a:t>Software that reminds you to stretch</a:t>
            </a:r>
          </a:p>
          <a:p>
            <a:pPr lvl="1" eaLnBrk="1" hangingPunct="1">
              <a:defRPr/>
            </a:pPr>
            <a:r>
              <a:rPr lang="en-US" noProof="1" smtClean="0"/>
              <a:t>Old-fashioned as egg timer</a:t>
            </a:r>
          </a:p>
          <a:p>
            <a:pPr lvl="1" eaLnBrk="1" hangingPunct="1">
              <a:defRPr/>
            </a:pPr>
            <a:r>
              <a:rPr lang="en-US" noProof="1" smtClean="0"/>
              <a:t>Team up with someone else in office </a:t>
            </a:r>
          </a:p>
          <a:p>
            <a:pPr lvl="1" eaLnBrk="1" hangingPunct="1">
              <a:defRPr/>
            </a:pPr>
            <a:r>
              <a:rPr lang="en-US" noProof="1" smtClean="0"/>
              <a:t>Take advantage of natural breaks between activities</a:t>
            </a:r>
          </a:p>
        </p:txBody>
      </p:sp>
      <p:sp>
        <p:nvSpPr>
          <p:cNvPr id="4" name="Slide Number Placeholder 3"/>
          <p:cNvSpPr>
            <a:spLocks noGrp="1"/>
          </p:cNvSpPr>
          <p:nvPr>
            <p:ph type="sldNum" sz="quarter" idx="4"/>
          </p:nvPr>
        </p:nvSpPr>
        <p:spPr>
          <a:xfrm>
            <a:off x="8610600" y="4869656"/>
            <a:ext cx="365760" cy="273844"/>
          </a:xfrm>
        </p:spPr>
        <p:txBody>
          <a:bodyPr/>
          <a:lstStyle/>
          <a:p>
            <a:fld id="{D5BBC35B-A44B-4119-B8DA-DE9E3DFADA20}" type="slidenum">
              <a:rPr lang="en-US" smtClean="0"/>
              <a:pPr/>
              <a:t>177</a:t>
            </a:fld>
            <a:endParaRPr lang="en-US" dirty="0"/>
          </a:p>
        </p:txBody>
      </p:sp>
      <p:pic>
        <p:nvPicPr>
          <p:cNvPr id="5" name="Picture 4" descr="post-it-note-with-a-pin.jpg"/>
          <p:cNvPicPr>
            <a:picLocks noChangeAspect="1"/>
          </p:cNvPicPr>
          <p:nvPr/>
        </p:nvPicPr>
        <p:blipFill>
          <a:blip r:embed="rId2" cstate="print"/>
          <a:stretch>
            <a:fillRect/>
          </a:stretch>
        </p:blipFill>
        <p:spPr>
          <a:xfrm>
            <a:off x="4876800" y="819150"/>
            <a:ext cx="3642698" cy="3632200"/>
          </a:xfrm>
          <a:prstGeom prst="rect">
            <a:avLst/>
          </a:prstGeom>
        </p:spPr>
      </p:pic>
      <p:sp>
        <p:nvSpPr>
          <p:cNvPr id="6" name="TextBox 5"/>
          <p:cNvSpPr txBox="1"/>
          <p:nvPr/>
        </p:nvSpPr>
        <p:spPr>
          <a:xfrm rot="21108275">
            <a:off x="5764053" y="2176161"/>
            <a:ext cx="1993060" cy="830997"/>
          </a:xfrm>
          <a:prstGeom prst="rect">
            <a:avLst/>
          </a:prstGeom>
          <a:noFill/>
        </p:spPr>
        <p:txBody>
          <a:bodyPr wrap="square" rtlCol="0">
            <a:spAutoFit/>
          </a:bodyPr>
          <a:lstStyle/>
          <a:p>
            <a:r>
              <a:rPr lang="en-US" sz="2400" b="1" dirty="0" smtClean="0">
                <a:latin typeface="Bradley Hand ITC" pitchFamily="66" charset="0"/>
              </a:rPr>
              <a:t>Remember to Stretch!</a:t>
            </a:r>
            <a:endParaRPr lang="en-US" sz="2400" b="1" dirty="0">
              <a:latin typeface="Bradley Hand ITC" pitchFamily="66" charset="0"/>
            </a:endParaRPr>
          </a:p>
        </p:txBody>
      </p:sp>
    </p:spTree>
    <p:extLst>
      <p:ext uri="{BB962C8B-B14F-4D97-AF65-F5344CB8AC3E}">
        <p14:creationId xmlns:p14="http://schemas.microsoft.com/office/powerpoint/2010/main" val="781241121"/>
      </p:ext>
    </p:extLst>
  </p:cSld>
  <p:clrMapOvr>
    <a:masterClrMapping/>
  </p:clrMapOvr>
  <p:transition>
    <p:fade/>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smtClean="0">
                <a:solidFill>
                  <a:srgbClr val="1F497D"/>
                </a:solidFill>
                <a:latin typeface="Arial"/>
              </a:rPr>
              <a:t>Break reminder software</a:t>
            </a:r>
          </a:p>
        </p:txBody>
      </p:sp>
      <p:sp>
        <p:nvSpPr>
          <p:cNvPr id="3" name="Text Placeholder 2"/>
          <p:cNvSpPr>
            <a:spLocks noGrp="1"/>
          </p:cNvSpPr>
          <p:nvPr>
            <p:ph type="body" idx="1"/>
          </p:nvPr>
        </p:nvSpPr>
        <p:spPr>
          <a:xfrm>
            <a:off x="152400" y="1123950"/>
            <a:ext cx="4267200" cy="3394472"/>
          </a:xfrm>
        </p:spPr>
        <p:txBody>
          <a:bodyPr>
            <a:normAutofit lnSpcReduction="10000"/>
          </a:bodyPr>
          <a:lstStyle/>
          <a:p>
            <a:pPr marR="0" lvl="0" rtl="0"/>
            <a:r>
              <a:rPr lang="en-US" sz="2500" b="1" noProof="1" smtClean="0">
                <a:latin typeface="Arial" pitchFamily="34" charset="0"/>
                <a:cs typeface="Arial" pitchFamily="34" charset="0"/>
              </a:rPr>
              <a:t>Apps available</a:t>
            </a:r>
          </a:p>
          <a:p>
            <a:pPr marR="0" lvl="1">
              <a:lnSpc>
                <a:spcPct val="90000"/>
              </a:lnSpc>
              <a:defRPr/>
            </a:pPr>
            <a:r>
              <a:rPr lang="en-US" sz="2100" noProof="1" smtClean="0"/>
              <a:t>One option is TimeLeft</a:t>
            </a:r>
          </a:p>
          <a:p>
            <a:pPr lvl="1">
              <a:lnSpc>
                <a:spcPct val="90000"/>
              </a:lnSpc>
              <a:defRPr/>
            </a:pPr>
            <a:r>
              <a:rPr lang="en-US" sz="2000" u="sng" dirty="0" smtClean="0">
                <a:hlinkClick r:id="rId2"/>
              </a:rPr>
              <a:t>http://www.timeleft.info/</a:t>
            </a:r>
            <a:endParaRPr lang="en-US" sz="2000" dirty="0" smtClean="0"/>
          </a:p>
          <a:p>
            <a:pPr lvl="1">
              <a:lnSpc>
                <a:spcPct val="90000"/>
              </a:lnSpc>
              <a:defRPr/>
            </a:pPr>
            <a:r>
              <a:rPr lang="en-US" sz="2100" noProof="1" smtClean="0"/>
              <a:t>TimeLeft  can be used as a countdown clock, reminder, clock, alarm clock, tray clock, stopwatch, timer, sticker, auction watch, work days/hours countdown clock and time synchronization utility</a:t>
            </a:r>
          </a:p>
          <a:p>
            <a:pPr lvl="1">
              <a:lnSpc>
                <a:spcPct val="90000"/>
              </a:lnSpc>
              <a:defRPr/>
            </a:pPr>
            <a:r>
              <a:rPr lang="en-US" sz="2100" noProof="1" smtClean="0"/>
              <a:t>Check with IT about use!</a:t>
            </a:r>
          </a:p>
        </p:txBody>
      </p:sp>
      <p:pic>
        <p:nvPicPr>
          <p:cNvPr id="815106" name="Picture 2" descr="http://www.timeleft.info/images/timeleft.jpg"/>
          <p:cNvPicPr>
            <a:picLocks noChangeAspect="1" noChangeArrowheads="1"/>
          </p:cNvPicPr>
          <p:nvPr/>
        </p:nvPicPr>
        <p:blipFill>
          <a:blip r:embed="rId3" cstate="print"/>
          <a:srcRect/>
          <a:stretch>
            <a:fillRect/>
          </a:stretch>
        </p:blipFill>
        <p:spPr bwMode="auto">
          <a:xfrm>
            <a:off x="4648200" y="1200150"/>
            <a:ext cx="3810000" cy="2857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450789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normAutofit fontScale="90000"/>
          </a:bodyPr>
          <a:lstStyle/>
          <a:p>
            <a:pPr eaLnBrk="1" hangingPunct="1">
              <a:spcBef>
                <a:spcPts val="800"/>
              </a:spcBef>
              <a:defRPr/>
            </a:pPr>
            <a:r>
              <a:rPr lang="en-US" sz="4000" noProof="1" smtClean="0">
                <a:effectLst>
                  <a:outerShdw blurRad="38100" dist="38100" dir="2700000" algn="tl">
                    <a:srgbClr val="000000">
                      <a:alpha val="43137"/>
                    </a:srgbClr>
                  </a:outerShdw>
                </a:effectLst>
              </a:rPr>
              <a:t>Pointing</a:t>
            </a:r>
            <a:r>
              <a:rPr lang="en-US" noProof="1" smtClean="0">
                <a:solidFill>
                  <a:srgbClr val="E48404"/>
                </a:solidFill>
              </a:rPr>
              <a:t> </a:t>
            </a:r>
            <a:r>
              <a:rPr lang="en-US" sz="4000" noProof="1" smtClean="0">
                <a:effectLst>
                  <a:outerShdw blurRad="38100" dist="38100" dir="2700000" algn="tl">
                    <a:srgbClr val="000000">
                      <a:alpha val="43137"/>
                    </a:srgbClr>
                  </a:outerShdw>
                </a:effectLst>
              </a:rPr>
              <a:t>device</a:t>
            </a:r>
          </a:p>
        </p:txBody>
      </p:sp>
      <p:sp>
        <p:nvSpPr>
          <p:cNvPr id="232451" name="Rectangle 3"/>
          <p:cNvSpPr>
            <a:spLocks noGrp="1" noChangeArrowheads="1"/>
          </p:cNvSpPr>
          <p:nvPr>
            <p:ph type="body" sz="half" idx="1"/>
          </p:nvPr>
        </p:nvSpPr>
        <p:spPr/>
        <p:txBody>
          <a:bodyPr/>
          <a:lstStyle/>
          <a:p>
            <a:pPr eaLnBrk="1" hangingPunct="1">
              <a:defRPr/>
            </a:pPr>
            <a:r>
              <a:rPr lang="en-US" sz="2800" b="0" noProof="1" smtClean="0"/>
              <a:t>No not that kind of mouse</a:t>
            </a:r>
            <a:r>
              <a:rPr lang="en-US" sz="2800" b="0" dirty="0" smtClean="0"/>
              <a:t>!</a:t>
            </a:r>
          </a:p>
          <a:p>
            <a:pPr eaLnBrk="1" hangingPunct="1">
              <a:defRPr/>
            </a:pPr>
            <a:r>
              <a:rPr lang="en-US" sz="2800" b="0" dirty="0" smtClean="0"/>
              <a:t>Use mouse as little as possible</a:t>
            </a:r>
          </a:p>
          <a:p>
            <a:pPr lvl="1" eaLnBrk="1" hangingPunct="1">
              <a:defRPr/>
            </a:pPr>
            <a:r>
              <a:rPr lang="en-US" sz="2400" dirty="0" smtClean="0"/>
              <a:t>Keyboard shortcuts</a:t>
            </a:r>
          </a:p>
        </p:txBody>
      </p:sp>
      <p:pic>
        <p:nvPicPr>
          <p:cNvPr id="232456" name="Picture 8" descr="mouse animal"/>
          <p:cNvPicPr>
            <a:picLocks noGrp="1" noChangeAspect="1" noChangeArrowheads="1"/>
          </p:cNvPicPr>
          <p:nvPr>
            <p:ph sz="half" idx="2"/>
          </p:nvPr>
        </p:nvPicPr>
        <p:blipFill>
          <a:blip r:embed="rId2" cstate="print"/>
          <a:stretch>
            <a:fillRect/>
          </a:stretch>
        </p:blipFill>
        <p:spPr>
          <a:xfrm>
            <a:off x="4419600" y="895350"/>
            <a:ext cx="3860800" cy="289560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458200" y="4805958"/>
            <a:ext cx="554832" cy="273844"/>
          </a:xfrm>
        </p:spPr>
        <p:txBody>
          <a:bodyPr/>
          <a:lstStyle/>
          <a:p>
            <a:fld id="{D5BBC35B-A44B-4119-B8DA-DE9E3DFADA20}" type="slidenum">
              <a:rPr kumimoji="0" lang="en-US" smtClean="0"/>
              <a:pPr/>
              <a:t>179</a:t>
            </a:fld>
            <a:endParaRPr kumimoji="0" lang="en-US" sz="1000" b="0"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a:xfrm>
            <a:off x="914400" y="361950"/>
            <a:ext cx="7772400" cy="571500"/>
          </a:xfrm>
        </p:spPr>
        <p:txBody>
          <a:bodyPr>
            <a:normAutofit fontScale="90000"/>
          </a:bodyPr>
          <a:lstStyle/>
          <a:p>
            <a:pPr eaLnBrk="1" hangingPunct="1">
              <a:defRPr/>
            </a:pPr>
            <a:r>
              <a:rPr lang="en-US" dirty="0" smtClean="0"/>
              <a:t>First of all . . . What is Ergonomics?</a:t>
            </a:r>
          </a:p>
        </p:txBody>
      </p:sp>
      <p:sp>
        <p:nvSpPr>
          <p:cNvPr id="363524" name="Rectangle 4"/>
          <p:cNvSpPr>
            <a:spLocks noGrp="1" noChangeArrowheads="1"/>
          </p:cNvSpPr>
          <p:nvPr>
            <p:ph type="body" idx="1"/>
          </p:nvPr>
        </p:nvSpPr>
        <p:spPr>
          <a:xfrm>
            <a:off x="990600" y="1047750"/>
            <a:ext cx="4114800" cy="3600450"/>
          </a:xfrm>
        </p:spPr>
        <p:txBody>
          <a:bodyPr lIns="92075" tIns="46038" rIns="92075" bIns="46038">
            <a:normAutofit lnSpcReduction="10000"/>
          </a:bodyPr>
          <a:lstStyle/>
          <a:p>
            <a:pPr eaLnBrk="1" hangingPunct="1">
              <a:spcBef>
                <a:spcPts val="300"/>
              </a:spcBef>
              <a:spcAft>
                <a:spcPts val="300"/>
              </a:spcAft>
              <a:defRPr/>
            </a:pPr>
            <a:r>
              <a:rPr lang="en-US" dirty="0" smtClean="0"/>
              <a:t>Ergonomics is like throwing a ball into the air</a:t>
            </a:r>
          </a:p>
          <a:p>
            <a:pPr eaLnBrk="1" hangingPunct="1">
              <a:spcBef>
                <a:spcPts val="300"/>
              </a:spcBef>
              <a:spcAft>
                <a:spcPts val="300"/>
              </a:spcAft>
              <a:defRPr/>
            </a:pPr>
            <a:r>
              <a:rPr lang="en-US" dirty="0" smtClean="0"/>
              <a:t>What happens? </a:t>
            </a:r>
          </a:p>
          <a:p>
            <a:pPr eaLnBrk="1" hangingPunct="1">
              <a:spcBef>
                <a:spcPts val="300"/>
              </a:spcBef>
              <a:spcAft>
                <a:spcPts val="300"/>
              </a:spcAft>
              <a:defRPr/>
            </a:pPr>
            <a:r>
              <a:rPr lang="en-US" dirty="0" smtClean="0"/>
              <a:t>Correct! The ball comes back down </a:t>
            </a:r>
          </a:p>
          <a:p>
            <a:pPr eaLnBrk="1" hangingPunct="1">
              <a:spcBef>
                <a:spcPts val="300"/>
              </a:spcBef>
              <a:spcAft>
                <a:spcPts val="300"/>
              </a:spcAft>
              <a:defRPr/>
            </a:pPr>
            <a:r>
              <a:rPr lang="en-US" dirty="0" smtClean="0"/>
              <a:t>Why? Because GRAVITY works!</a:t>
            </a:r>
          </a:p>
        </p:txBody>
      </p:sp>
      <p:pic>
        <p:nvPicPr>
          <p:cNvPr id="5" name="Picture 4" descr="bb.jpg"/>
          <p:cNvPicPr>
            <a:picLocks noChangeAspect="1"/>
          </p:cNvPicPr>
          <p:nvPr/>
        </p:nvPicPr>
        <p:blipFill>
          <a:blip r:embed="rId2" cstate="print"/>
          <a:stretch>
            <a:fillRect/>
          </a:stretch>
        </p:blipFill>
        <p:spPr>
          <a:xfrm>
            <a:off x="5410200" y="1047750"/>
            <a:ext cx="2438400" cy="369014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990600" y="85725"/>
            <a:ext cx="7772400" cy="571500"/>
          </a:xfrm>
        </p:spPr>
        <p:txBody>
          <a:bodyPr>
            <a:normAutofit fontScale="90000"/>
          </a:bodyPr>
          <a:lstStyle/>
          <a:p>
            <a:pPr eaLnBrk="1" hangingPunct="1">
              <a:spcBef>
                <a:spcPts val="800"/>
              </a:spcBef>
              <a:defRPr/>
            </a:pPr>
            <a:r>
              <a:rPr lang="en-US" noProof="1" smtClean="0"/>
              <a:t>Pointing device </a:t>
            </a:r>
            <a:r>
              <a:rPr lang="en-US" dirty="0" smtClean="0"/>
              <a:t>technique</a:t>
            </a:r>
            <a:endParaRPr lang="en-US" noProof="1" smtClean="0"/>
          </a:p>
        </p:txBody>
      </p:sp>
      <p:sp>
        <p:nvSpPr>
          <p:cNvPr id="234499" name="Rectangle 3"/>
          <p:cNvSpPr>
            <a:spLocks noGrp="1" noChangeArrowheads="1"/>
          </p:cNvSpPr>
          <p:nvPr>
            <p:ph type="body" idx="1"/>
          </p:nvPr>
        </p:nvSpPr>
        <p:spPr>
          <a:xfrm>
            <a:off x="762000" y="685800"/>
            <a:ext cx="4038600" cy="4171950"/>
          </a:xfrm>
        </p:spPr>
        <p:txBody>
          <a:bodyPr/>
          <a:lstStyle/>
          <a:p>
            <a:pPr eaLnBrk="1" hangingPunct="1">
              <a:spcBef>
                <a:spcPts val="800"/>
              </a:spcBef>
              <a:defRPr/>
            </a:pPr>
            <a:r>
              <a:rPr lang="en-US" noProof="1" smtClean="0"/>
              <a:t>Neutral positions</a:t>
            </a:r>
          </a:p>
          <a:p>
            <a:pPr lvl="1" eaLnBrk="1" hangingPunct="1">
              <a:defRPr/>
            </a:pPr>
            <a:r>
              <a:rPr lang="en-US" noProof="1" smtClean="0"/>
              <a:t>Same plane as keyboard</a:t>
            </a:r>
          </a:p>
          <a:p>
            <a:pPr eaLnBrk="1" hangingPunct="1">
              <a:defRPr/>
            </a:pPr>
            <a:r>
              <a:rPr lang="en-US" noProof="1" smtClean="0"/>
              <a:t>Mousing style or technique</a:t>
            </a:r>
          </a:p>
          <a:p>
            <a:pPr lvl="1" eaLnBrk="1" hangingPunct="1">
              <a:defRPr/>
            </a:pPr>
            <a:r>
              <a:rPr lang="en-US" noProof="1" smtClean="0"/>
              <a:t>Free float piano playing style</a:t>
            </a:r>
          </a:p>
          <a:p>
            <a:pPr lvl="1" eaLnBrk="1" hangingPunct="1">
              <a:defRPr/>
            </a:pPr>
            <a:r>
              <a:rPr lang="en-US" noProof="1" smtClean="0"/>
              <a:t>Use of worksurface for forearm support</a:t>
            </a:r>
          </a:p>
        </p:txBody>
      </p:sp>
      <p:pic>
        <p:nvPicPr>
          <p:cNvPr id="234500" name="Picture 4" descr="WS 9-8 mouse use no break"/>
          <p:cNvPicPr>
            <a:picLocks noChangeAspect="1" noChangeArrowheads="1"/>
          </p:cNvPicPr>
          <p:nvPr/>
        </p:nvPicPr>
        <p:blipFill>
          <a:blip r:embed="rId2" cstate="print"/>
          <a:stretch>
            <a:fillRect/>
          </a:stretch>
        </p:blipFill>
        <p:spPr bwMode="auto">
          <a:xfrm>
            <a:off x="4953000" y="895350"/>
            <a:ext cx="3845859" cy="29718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458200" y="4869656"/>
            <a:ext cx="518160" cy="273844"/>
          </a:xfrm>
        </p:spPr>
        <p:txBody>
          <a:bodyPr/>
          <a:lstStyle/>
          <a:p>
            <a:fld id="{D5BBC35B-A44B-4119-B8DA-DE9E3DFADA20}" type="slidenum">
              <a:rPr lang="en-US" smtClean="0"/>
              <a:pPr/>
              <a:t>180</a:t>
            </a:fld>
            <a:endParaRPr lang="en-US" dirty="0"/>
          </a:p>
        </p:txBody>
      </p:sp>
    </p:spTree>
  </p:cSld>
  <p:clrMapOvr>
    <a:masterClrMapping/>
  </p:clrMapOvr>
  <p:transition>
    <p:fade/>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1026"/>
          <p:cNvSpPr>
            <a:spLocks noGrp="1" noChangeArrowheads="1"/>
          </p:cNvSpPr>
          <p:nvPr>
            <p:ph type="title"/>
          </p:nvPr>
        </p:nvSpPr>
        <p:spPr/>
        <p:txBody>
          <a:bodyPr/>
          <a:lstStyle/>
          <a:p>
            <a:pPr eaLnBrk="1" hangingPunct="1">
              <a:spcBef>
                <a:spcPts val="800"/>
              </a:spcBef>
              <a:defRPr/>
            </a:pPr>
            <a:r>
              <a:rPr lang="en-US" sz="3600" noProof="1" smtClean="0"/>
              <a:t>Pointing </a:t>
            </a:r>
            <a:r>
              <a:rPr lang="en-US" sz="3600" dirty="0" smtClean="0"/>
              <a:t>D</a:t>
            </a:r>
            <a:r>
              <a:rPr lang="en-US" sz="3600" noProof="1" smtClean="0"/>
              <a:t>evice </a:t>
            </a:r>
            <a:r>
              <a:rPr lang="en-US" sz="3600" dirty="0" smtClean="0"/>
              <a:t>Non-neutral Positions</a:t>
            </a:r>
            <a:endParaRPr lang="en-US" sz="3600" noProof="1" smtClean="0"/>
          </a:p>
        </p:txBody>
      </p:sp>
      <p:pic>
        <p:nvPicPr>
          <p:cNvPr id="403461" name="Picture 1029" descr="WS 9-3 mouse wrong height"/>
          <p:cNvPicPr>
            <a:picLocks noChangeAspect="1" noChangeArrowheads="1"/>
          </p:cNvPicPr>
          <p:nvPr/>
        </p:nvPicPr>
        <p:blipFill>
          <a:blip r:embed="rId2" cstate="print"/>
          <a:stretch>
            <a:fillRect/>
          </a:stretch>
        </p:blipFill>
        <p:spPr bwMode="auto">
          <a:xfrm>
            <a:off x="1371600" y="819150"/>
            <a:ext cx="3302849" cy="1828800"/>
          </a:xfrm>
          <a:prstGeom prst="rect">
            <a:avLst/>
          </a:prstGeom>
          <a:ln>
            <a:noFill/>
          </a:ln>
          <a:effectLst>
            <a:outerShdw blurRad="292100" dist="139700" dir="2700000" algn="tl" rotWithShape="0">
              <a:srgbClr val="333333">
                <a:alpha val="65000"/>
              </a:srgbClr>
            </a:outerShdw>
          </a:effectLst>
        </p:spPr>
      </p:pic>
      <p:pic>
        <p:nvPicPr>
          <p:cNvPr id="403462" name="Picture 1030" descr="WS 9-4 mouse wrong angle"/>
          <p:cNvPicPr>
            <a:picLocks noChangeAspect="1" noChangeArrowheads="1"/>
          </p:cNvPicPr>
          <p:nvPr/>
        </p:nvPicPr>
        <p:blipFill>
          <a:blip r:embed="rId3" cstate="print"/>
          <a:stretch>
            <a:fillRect/>
          </a:stretch>
        </p:blipFill>
        <p:spPr bwMode="auto">
          <a:xfrm>
            <a:off x="1371600" y="2800350"/>
            <a:ext cx="3276600" cy="1828800"/>
          </a:xfrm>
          <a:prstGeom prst="rect">
            <a:avLst/>
          </a:prstGeom>
          <a:ln>
            <a:noFill/>
          </a:ln>
          <a:effectLst>
            <a:outerShdw blurRad="292100" dist="139700" dir="2700000" algn="tl" rotWithShape="0">
              <a:srgbClr val="333333">
                <a:alpha val="65000"/>
              </a:srgbClr>
            </a:outerShdw>
          </a:effectLst>
        </p:spPr>
      </p:pic>
      <p:pic>
        <p:nvPicPr>
          <p:cNvPr id="403463" name="Picture 1031" descr="WS 9-5 mouse wrong placement"/>
          <p:cNvPicPr>
            <a:picLocks noChangeAspect="1" noChangeArrowheads="1"/>
          </p:cNvPicPr>
          <p:nvPr/>
        </p:nvPicPr>
        <p:blipFill>
          <a:blip r:embed="rId4" cstate="print"/>
          <a:srcRect l="3944"/>
          <a:stretch>
            <a:fillRect/>
          </a:stretch>
        </p:blipFill>
        <p:spPr bwMode="auto">
          <a:xfrm>
            <a:off x="4876800" y="819150"/>
            <a:ext cx="3712108" cy="1828800"/>
          </a:xfrm>
          <a:prstGeom prst="rect">
            <a:avLst/>
          </a:prstGeom>
          <a:ln>
            <a:noFill/>
          </a:ln>
          <a:effectLst>
            <a:outerShdw blurRad="292100" dist="139700" dir="2700000" algn="tl" rotWithShape="0">
              <a:srgbClr val="333333">
                <a:alpha val="65000"/>
              </a:srgbClr>
            </a:outerShdw>
          </a:effectLst>
        </p:spPr>
      </p:pic>
      <p:pic>
        <p:nvPicPr>
          <p:cNvPr id="403464" name="Picture 1032" descr="WS 9-7a poor mouse technique"/>
          <p:cNvPicPr>
            <a:picLocks noChangeAspect="1" noChangeArrowheads="1"/>
          </p:cNvPicPr>
          <p:nvPr/>
        </p:nvPicPr>
        <p:blipFill>
          <a:blip r:embed="rId5" cstate="print"/>
          <a:stretch>
            <a:fillRect/>
          </a:stretch>
        </p:blipFill>
        <p:spPr bwMode="auto">
          <a:xfrm>
            <a:off x="4876800" y="2800350"/>
            <a:ext cx="3733800" cy="182880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181</a:t>
            </a:fld>
            <a:endParaRPr lang="en-US" dirty="0"/>
          </a:p>
        </p:txBody>
      </p:sp>
    </p:spTree>
  </p:cSld>
  <p:clrMapOvr>
    <a:masterClrMapping/>
  </p:clrMapOvr>
  <p:transition>
    <p:fade/>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7571" name="Rectangle 3"/>
          <p:cNvSpPr>
            <a:spLocks noGrp="1" noChangeArrowheads="1"/>
          </p:cNvSpPr>
          <p:nvPr>
            <p:ph type="body" idx="1"/>
          </p:nvPr>
        </p:nvSpPr>
        <p:spPr>
          <a:xfrm>
            <a:off x="381000" y="742950"/>
            <a:ext cx="4876800" cy="3886200"/>
          </a:xfrm>
        </p:spPr>
        <p:txBody>
          <a:bodyPr>
            <a:normAutofit fontScale="92500" lnSpcReduction="10000"/>
          </a:bodyPr>
          <a:lstStyle/>
          <a:p>
            <a:r>
              <a:rPr lang="en-US" dirty="0" smtClean="0"/>
              <a:t>In most cases, mouse wrist rest is not recommended</a:t>
            </a:r>
          </a:p>
          <a:p>
            <a:pPr lvl="1"/>
            <a:r>
              <a:rPr lang="en-US" dirty="0" smtClean="0"/>
              <a:t>Wrist rest tends to “anchor” wrist</a:t>
            </a:r>
          </a:p>
          <a:p>
            <a:pPr lvl="1"/>
            <a:r>
              <a:rPr lang="en-US" dirty="0" smtClean="0"/>
              <a:t>Excessive side-to-side deviation of hand</a:t>
            </a:r>
          </a:p>
          <a:p>
            <a:r>
              <a:rPr lang="en-US" dirty="0" smtClean="0"/>
              <a:t>Straight in access</a:t>
            </a:r>
          </a:p>
          <a:p>
            <a:pPr lvl="1"/>
            <a:r>
              <a:rPr lang="en-US" dirty="0" smtClean="0"/>
              <a:t>Allow forearm, wrist and hand moving as unit to manipulate mouse</a:t>
            </a:r>
          </a:p>
          <a:p>
            <a:pPr lvl="1"/>
            <a:r>
              <a:rPr lang="en-US" dirty="0" smtClean="0"/>
              <a:t>Think of mouse as extension of arm NOT just extension of wrist</a:t>
            </a:r>
            <a:endParaRPr lang="en-US" dirty="0"/>
          </a:p>
        </p:txBody>
      </p:sp>
      <p:sp>
        <p:nvSpPr>
          <p:cNvPr id="237573" name="Rectangle 5"/>
          <p:cNvSpPr>
            <a:spLocks noGrp="1" noChangeArrowheads="1"/>
          </p:cNvSpPr>
          <p:nvPr>
            <p:ph type="title"/>
          </p:nvPr>
        </p:nvSpPr>
        <p:spPr/>
        <p:txBody>
          <a:bodyPr/>
          <a:lstStyle/>
          <a:p>
            <a:pPr eaLnBrk="1" hangingPunct="1">
              <a:spcBef>
                <a:spcPts val="800"/>
              </a:spcBef>
              <a:defRPr/>
            </a:pPr>
            <a:r>
              <a:rPr lang="en-US" noProof="1" smtClean="0"/>
              <a:t>Mouse Wrist Rests</a:t>
            </a:r>
          </a:p>
        </p:txBody>
      </p:sp>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182</a:t>
            </a:fld>
            <a:endParaRPr lang="en-US" dirty="0"/>
          </a:p>
        </p:txBody>
      </p:sp>
      <p:pic>
        <p:nvPicPr>
          <p:cNvPr id="7" name="Picture 6" descr="K:\Clients\Medtronic\World Headquarters\Ergonomics Website Revision\Images\Potential Medtronic EE pics\Raw\Reese (1) copy.jpg">
            <a:hlinkClick r:id="rId2" action="ppaction://hlinkfile"/>
          </p:cNvPr>
          <p:cNvPicPr>
            <a:picLocks noChangeAspect="1"/>
          </p:cNvPicPr>
          <p:nvPr/>
        </p:nvPicPr>
        <p:blipFill>
          <a:blip r:embed="rId3" cstate="print"/>
          <a:srcRect/>
          <a:stretch>
            <a:fillRect/>
          </a:stretch>
        </p:blipFill>
        <p:spPr bwMode="auto">
          <a:xfrm>
            <a:off x="5638800" y="742950"/>
            <a:ext cx="2309266" cy="1920240"/>
          </a:xfrm>
          <a:prstGeom prst="rect">
            <a:avLst/>
          </a:prstGeom>
          <a:ln>
            <a:noFill/>
          </a:ln>
          <a:effectLst>
            <a:outerShdw blurRad="292100" dist="139700" dir="2700000" algn="tl" rotWithShape="0">
              <a:srgbClr val="333333">
                <a:alpha val="65000"/>
              </a:srgbClr>
            </a:outerShdw>
          </a:effectLst>
        </p:spPr>
      </p:pic>
      <p:pic>
        <p:nvPicPr>
          <p:cNvPr id="8" name="Picture 7" descr="K:\Clients\Medtronic\World Headquarters\Ergonomics Website Revision\Images\Potential Medtronic EE pics\Raw\Reese (2).jpg">
            <a:hlinkClick r:id="rId4" action="ppaction://hlinkfile"/>
          </p:cNvPr>
          <p:cNvPicPr>
            <a:picLocks noChangeAspect="1"/>
          </p:cNvPicPr>
          <p:nvPr/>
        </p:nvPicPr>
        <p:blipFill>
          <a:blip r:embed="rId5" cstate="print"/>
          <a:srcRect l="9696"/>
          <a:stretch>
            <a:fillRect/>
          </a:stretch>
        </p:blipFill>
        <p:spPr bwMode="auto">
          <a:xfrm>
            <a:off x="5638800" y="2876550"/>
            <a:ext cx="2288173" cy="19202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7571" name="Rectangle 3"/>
          <p:cNvSpPr>
            <a:spLocks noGrp="1" noChangeArrowheads="1"/>
          </p:cNvSpPr>
          <p:nvPr>
            <p:ph type="body" idx="1"/>
          </p:nvPr>
        </p:nvSpPr>
        <p:spPr>
          <a:xfrm>
            <a:off x="838200" y="819150"/>
            <a:ext cx="4419600" cy="4171950"/>
          </a:xfrm>
        </p:spPr>
        <p:txBody>
          <a:bodyPr/>
          <a:lstStyle/>
          <a:p>
            <a:pPr eaLnBrk="1" hangingPunct="1">
              <a:lnSpc>
                <a:spcPct val="90000"/>
              </a:lnSpc>
              <a:defRPr/>
            </a:pPr>
            <a:r>
              <a:rPr lang="en-US" noProof="1" smtClean="0"/>
              <a:t>Based </a:t>
            </a:r>
            <a:r>
              <a:rPr lang="en-US" dirty="0" smtClean="0"/>
              <a:t>on </a:t>
            </a:r>
            <a:r>
              <a:rPr lang="en-US" noProof="1" smtClean="0"/>
              <a:t>technique</a:t>
            </a:r>
          </a:p>
          <a:p>
            <a:pPr lvl="1" eaLnBrk="1" hangingPunct="1">
              <a:lnSpc>
                <a:spcPct val="90000"/>
              </a:lnSpc>
              <a:defRPr/>
            </a:pPr>
            <a:r>
              <a:rPr lang="en-US" noProof="1" smtClean="0"/>
              <a:t>Adjust worksurface height</a:t>
            </a:r>
          </a:p>
          <a:p>
            <a:pPr lvl="1" eaLnBrk="1" hangingPunct="1">
              <a:lnSpc>
                <a:spcPct val="90000"/>
              </a:lnSpc>
              <a:defRPr/>
            </a:pPr>
            <a:r>
              <a:rPr lang="en-US" noProof="1" smtClean="0"/>
              <a:t>Mouse tray</a:t>
            </a:r>
          </a:p>
          <a:p>
            <a:pPr eaLnBrk="1" hangingPunct="1">
              <a:lnSpc>
                <a:spcPct val="90000"/>
              </a:lnSpc>
              <a:defRPr/>
            </a:pPr>
            <a:r>
              <a:rPr lang="en-US" noProof="1" smtClean="0"/>
              <a:t>Cannot adjust mouse height and position</a:t>
            </a:r>
          </a:p>
          <a:p>
            <a:pPr lvl="1" eaLnBrk="1" hangingPunct="1">
              <a:lnSpc>
                <a:spcPct val="90000"/>
              </a:lnSpc>
              <a:defRPr/>
            </a:pPr>
            <a:r>
              <a:rPr lang="en-US" noProof="1" smtClean="0"/>
              <a:t>Position chair height</a:t>
            </a:r>
          </a:p>
          <a:p>
            <a:pPr lvl="1" eaLnBrk="1" hangingPunct="1">
              <a:lnSpc>
                <a:spcPct val="90000"/>
              </a:lnSpc>
              <a:defRPr/>
            </a:pPr>
            <a:r>
              <a:rPr lang="en-US" noProof="1" smtClean="0"/>
              <a:t>May require </a:t>
            </a:r>
            <a:r>
              <a:rPr lang="en-US" dirty="0" smtClean="0"/>
              <a:t>foot </a:t>
            </a:r>
            <a:r>
              <a:rPr lang="en-US" noProof="1" smtClean="0"/>
              <a:t>support </a:t>
            </a:r>
          </a:p>
          <a:p>
            <a:pPr eaLnBrk="1" hangingPunct="1">
              <a:lnSpc>
                <a:spcPct val="90000"/>
              </a:lnSpc>
              <a:defRPr/>
            </a:pPr>
            <a:r>
              <a:rPr lang="en-US" noProof="1" smtClean="0"/>
              <a:t>Keyboard shortcuts</a:t>
            </a:r>
          </a:p>
          <a:p>
            <a:pPr eaLnBrk="1" hangingPunct="1">
              <a:lnSpc>
                <a:spcPct val="90000"/>
              </a:lnSpc>
              <a:defRPr/>
            </a:pPr>
            <a:r>
              <a:rPr lang="en-US" noProof="1" smtClean="0"/>
              <a:t>Zoom with CTRL/SCROLL WHEEL</a:t>
            </a:r>
            <a:endParaRPr lang="en-US" dirty="0" smtClean="0"/>
          </a:p>
        </p:txBody>
      </p:sp>
      <p:sp>
        <p:nvSpPr>
          <p:cNvPr id="237573" name="Rectangle 5"/>
          <p:cNvSpPr>
            <a:spLocks noGrp="1" noChangeArrowheads="1"/>
          </p:cNvSpPr>
          <p:nvPr>
            <p:ph type="title"/>
          </p:nvPr>
        </p:nvSpPr>
        <p:spPr/>
        <p:txBody>
          <a:bodyPr/>
          <a:lstStyle/>
          <a:p>
            <a:pPr eaLnBrk="1" hangingPunct="1">
              <a:spcBef>
                <a:spcPts val="800"/>
              </a:spcBef>
              <a:defRPr/>
            </a:pPr>
            <a:r>
              <a:rPr lang="en-US" noProof="1" smtClean="0"/>
              <a:t>Pointing </a:t>
            </a:r>
            <a:r>
              <a:rPr lang="en-US" dirty="0" smtClean="0"/>
              <a:t>D</a:t>
            </a:r>
            <a:r>
              <a:rPr lang="en-US" noProof="1" smtClean="0"/>
              <a:t>evice </a:t>
            </a:r>
            <a:r>
              <a:rPr lang="en-US" dirty="0" smtClean="0"/>
              <a:t>Solutions</a:t>
            </a:r>
            <a:endParaRPr lang="en-US" noProof="1" smtClean="0"/>
          </a:p>
        </p:txBody>
      </p:sp>
      <p:pic>
        <p:nvPicPr>
          <p:cNvPr id="404488" name="Picture 8" descr="cute drawing of a mouse"/>
          <p:cNvPicPr>
            <a:picLocks noChangeAspect="1" noChangeArrowheads="1"/>
          </p:cNvPicPr>
          <p:nvPr/>
        </p:nvPicPr>
        <p:blipFill>
          <a:blip r:embed="rId2" cstate="print"/>
          <a:srcRect t="16000" r="6667" b="17333"/>
          <a:stretch>
            <a:fillRect/>
          </a:stretch>
        </p:blipFill>
        <p:spPr bwMode="auto">
          <a:xfrm>
            <a:off x="5638800" y="971550"/>
            <a:ext cx="2667000" cy="1905000"/>
          </a:xfrm>
          <a:prstGeom prst="rect">
            <a:avLst/>
          </a:prstGeom>
          <a:noFill/>
          <a:ln>
            <a:noFill/>
          </a:ln>
        </p:spPr>
      </p:pic>
      <p:pic>
        <p:nvPicPr>
          <p:cNvPr id="5" name="Picture 11" descr="intellimouse_explorer"/>
          <p:cNvPicPr>
            <a:picLocks noChangeAspect="1" noChangeArrowheads="1"/>
          </p:cNvPicPr>
          <p:nvPr/>
        </p:nvPicPr>
        <p:blipFill>
          <a:blip r:embed="rId3" cstate="print"/>
          <a:stretch>
            <a:fillRect/>
          </a:stretch>
        </p:blipFill>
        <p:spPr bwMode="auto">
          <a:xfrm>
            <a:off x="5943600" y="3105150"/>
            <a:ext cx="2343150" cy="1866900"/>
          </a:xfrm>
          <a:prstGeom prst="rect">
            <a:avLst/>
          </a:prstGeom>
          <a:noFill/>
          <a:ln>
            <a:noFill/>
          </a:ln>
        </p:spPr>
      </p:pic>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183</a:t>
            </a:fld>
            <a:endParaRPr lang="en-US" dirty="0"/>
          </a:p>
        </p:txBody>
      </p:sp>
    </p:spTree>
  </p:cSld>
  <p:clrMapOvr>
    <a:masterClrMapping/>
  </p:clrMapOvr>
  <p:transition>
    <p:fade/>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5"/>
          <p:cNvSpPr>
            <a:spLocks noChangeArrowheads="1"/>
          </p:cNvSpPr>
          <p:nvPr/>
        </p:nvSpPr>
        <p:spPr bwMode="auto">
          <a:xfrm>
            <a:off x="838200" y="685800"/>
            <a:ext cx="8077200" cy="1005840"/>
          </a:xfrm>
          <a:prstGeom prst="rect">
            <a:avLst/>
          </a:prstGeom>
          <a:solidFill>
            <a:srgbClr val="FFFFFF"/>
          </a:solidFill>
          <a:ln w="9525">
            <a:noFill/>
            <a:miter lim="800000"/>
            <a:headEnd/>
            <a:tailEnd/>
          </a:ln>
        </p:spPr>
        <p:txBody>
          <a:bodyPr wrap="none" anchor="ctr"/>
          <a:lstStyle/>
          <a:p>
            <a:endParaRPr lang="en-US" dirty="0"/>
          </a:p>
        </p:txBody>
      </p:sp>
      <p:sp>
        <p:nvSpPr>
          <p:cNvPr id="496642" name="Rectangle 2"/>
          <p:cNvSpPr>
            <a:spLocks noGrp="1" noChangeArrowheads="1"/>
          </p:cNvSpPr>
          <p:nvPr>
            <p:ph type="title" sz="quarter"/>
          </p:nvPr>
        </p:nvSpPr>
        <p:spPr>
          <a:xfrm>
            <a:off x="990600" y="0"/>
            <a:ext cx="7772400" cy="571500"/>
          </a:xfrm>
        </p:spPr>
        <p:txBody>
          <a:bodyPr>
            <a:normAutofit fontScale="90000"/>
          </a:bodyPr>
          <a:lstStyle/>
          <a:p>
            <a:pPr eaLnBrk="1" hangingPunct="1">
              <a:defRPr/>
            </a:pPr>
            <a:r>
              <a:rPr lang="en-US" sz="4000" dirty="0" smtClean="0">
                <a:effectLst>
                  <a:outerShdw blurRad="38100" dist="38100" dir="2700000" algn="tl">
                    <a:srgbClr val="000000">
                      <a:alpha val="43137"/>
                    </a:srgbClr>
                  </a:outerShdw>
                </a:effectLst>
                <a:latin typeface="Arial" pitchFamily="34" charset="0"/>
                <a:cs typeface="Arial" pitchFamily="34" charset="0"/>
              </a:rPr>
              <a:t>Choosing</a:t>
            </a:r>
            <a:r>
              <a:rPr lang="en-US" sz="4000" dirty="0" smtClean="0">
                <a:solidFill>
                  <a:srgbClr val="E48404"/>
                </a:solidFill>
              </a:rPr>
              <a:t> </a:t>
            </a:r>
            <a:r>
              <a:rPr lang="en-US" sz="4000" dirty="0" smtClean="0">
                <a:effectLst>
                  <a:outerShdw blurRad="38100" dist="38100" dir="2700000" algn="tl">
                    <a:srgbClr val="000000">
                      <a:alpha val="43137"/>
                    </a:srgbClr>
                  </a:outerShdw>
                </a:effectLst>
                <a:latin typeface="Arial" pitchFamily="34" charset="0"/>
                <a:cs typeface="Arial" pitchFamily="34" charset="0"/>
              </a:rPr>
              <a:t>Correct</a:t>
            </a:r>
            <a:r>
              <a:rPr lang="en-US" sz="4000" dirty="0" smtClean="0">
                <a:solidFill>
                  <a:srgbClr val="E48404"/>
                </a:solidFill>
              </a:rPr>
              <a:t> </a:t>
            </a:r>
            <a:r>
              <a:rPr lang="en-US" sz="4000" dirty="0" smtClean="0">
                <a:effectLst>
                  <a:outerShdw blurRad="38100" dist="38100" dir="2700000" algn="tl">
                    <a:srgbClr val="000000">
                      <a:alpha val="43137"/>
                    </a:srgbClr>
                  </a:outerShdw>
                </a:effectLst>
                <a:latin typeface="Arial" pitchFamily="34" charset="0"/>
                <a:cs typeface="Arial" pitchFamily="34" charset="0"/>
              </a:rPr>
              <a:t>Pointing</a:t>
            </a:r>
            <a:r>
              <a:rPr lang="en-US" sz="4000" dirty="0" smtClean="0">
                <a:solidFill>
                  <a:srgbClr val="E48404"/>
                </a:solidFill>
              </a:rPr>
              <a:t> </a:t>
            </a:r>
            <a:r>
              <a:rPr lang="en-US" sz="4000" dirty="0" smtClean="0">
                <a:effectLst>
                  <a:outerShdw blurRad="38100" dist="38100" dir="2700000" algn="tl">
                    <a:srgbClr val="000000">
                      <a:alpha val="43137"/>
                    </a:srgbClr>
                  </a:outerShdw>
                </a:effectLst>
                <a:latin typeface="Arial" pitchFamily="34" charset="0"/>
                <a:cs typeface="Arial" pitchFamily="34" charset="0"/>
              </a:rPr>
              <a:t>Device</a:t>
            </a:r>
          </a:p>
        </p:txBody>
      </p:sp>
      <p:pic>
        <p:nvPicPr>
          <p:cNvPr id="128004" name="Picture 16" descr="joystick"/>
          <p:cNvPicPr>
            <a:picLocks noGrp="1" noChangeAspect="1" noChangeArrowheads="1"/>
          </p:cNvPicPr>
          <p:nvPr>
            <p:ph sz="quarter" idx="1"/>
          </p:nvPr>
        </p:nvPicPr>
        <p:blipFill>
          <a:blip r:embed="rId2" cstate="print"/>
          <a:srcRect/>
          <a:stretch>
            <a:fillRect/>
          </a:stretch>
        </p:blipFill>
        <p:spPr>
          <a:xfrm>
            <a:off x="3429000" y="3562350"/>
            <a:ext cx="1341120" cy="1005840"/>
          </a:xfrm>
        </p:spPr>
      </p:pic>
      <p:pic>
        <p:nvPicPr>
          <p:cNvPr id="128005" name="Picture 18" descr="tablet color"/>
          <p:cNvPicPr>
            <a:picLocks noGrp="1" noChangeAspect="1" noChangeArrowheads="1"/>
          </p:cNvPicPr>
          <p:nvPr>
            <p:ph sz="quarter" idx="2"/>
          </p:nvPr>
        </p:nvPicPr>
        <p:blipFill>
          <a:blip r:embed="rId3" cstate="print"/>
          <a:srcRect/>
          <a:stretch>
            <a:fillRect/>
          </a:stretch>
        </p:blipFill>
        <p:spPr>
          <a:xfrm>
            <a:off x="7162800" y="3486150"/>
            <a:ext cx="1777386" cy="1005840"/>
          </a:xfrm>
        </p:spPr>
      </p:pic>
      <p:pic>
        <p:nvPicPr>
          <p:cNvPr id="128006" name="Picture 20" descr="touch pad"/>
          <p:cNvPicPr>
            <a:picLocks noGrp="1" noChangeAspect="1" noChangeArrowheads="1"/>
          </p:cNvPicPr>
          <p:nvPr>
            <p:ph sz="quarter" idx="3"/>
          </p:nvPr>
        </p:nvPicPr>
        <p:blipFill>
          <a:blip r:embed="rId4" cstate="print"/>
          <a:srcRect/>
          <a:stretch>
            <a:fillRect/>
          </a:stretch>
        </p:blipFill>
        <p:spPr>
          <a:xfrm>
            <a:off x="990600" y="3333750"/>
            <a:ext cx="2254637" cy="1005840"/>
          </a:xfrm>
        </p:spPr>
      </p:pic>
      <p:pic>
        <p:nvPicPr>
          <p:cNvPr id="128007" name="Picture 4" descr="marble"/>
          <p:cNvPicPr>
            <a:picLocks noChangeAspect="1" noChangeArrowheads="1"/>
          </p:cNvPicPr>
          <p:nvPr/>
        </p:nvPicPr>
        <p:blipFill>
          <a:blip r:embed="rId5" cstate="print"/>
          <a:srcRect/>
          <a:stretch>
            <a:fillRect/>
          </a:stretch>
        </p:blipFill>
        <p:spPr bwMode="auto">
          <a:xfrm>
            <a:off x="1066800" y="1885950"/>
            <a:ext cx="1156716" cy="1005840"/>
          </a:xfrm>
          <a:prstGeom prst="rect">
            <a:avLst/>
          </a:prstGeom>
          <a:noFill/>
          <a:ln w="9525">
            <a:noFill/>
            <a:miter lim="800000"/>
            <a:headEnd/>
            <a:tailEnd/>
          </a:ln>
        </p:spPr>
      </p:pic>
      <p:pic>
        <p:nvPicPr>
          <p:cNvPr id="128008" name="Picture 5" descr="mouse traditional"/>
          <p:cNvPicPr>
            <a:picLocks noChangeAspect="1" noChangeArrowheads="1"/>
          </p:cNvPicPr>
          <p:nvPr/>
        </p:nvPicPr>
        <p:blipFill>
          <a:blip r:embed="rId6" cstate="print"/>
          <a:srcRect l="16856" t="25000" b="4291"/>
          <a:stretch>
            <a:fillRect/>
          </a:stretch>
        </p:blipFill>
        <p:spPr bwMode="auto">
          <a:xfrm>
            <a:off x="1295400" y="685800"/>
            <a:ext cx="1558566" cy="1005840"/>
          </a:xfrm>
          <a:prstGeom prst="rect">
            <a:avLst/>
          </a:prstGeom>
          <a:noFill/>
          <a:ln w="9525">
            <a:noFill/>
            <a:miter lim="800000"/>
            <a:headEnd/>
            <a:tailEnd/>
          </a:ln>
        </p:spPr>
      </p:pic>
      <p:pic>
        <p:nvPicPr>
          <p:cNvPr id="128009" name="Picture 8" descr="touch pad"/>
          <p:cNvPicPr>
            <a:picLocks noChangeAspect="1" noChangeArrowheads="1"/>
          </p:cNvPicPr>
          <p:nvPr/>
        </p:nvPicPr>
        <p:blipFill>
          <a:blip r:embed="rId7" cstate="print"/>
          <a:srcRect/>
          <a:stretch>
            <a:fillRect/>
          </a:stretch>
        </p:blipFill>
        <p:spPr bwMode="auto">
          <a:xfrm>
            <a:off x="5638800" y="1962150"/>
            <a:ext cx="2059427" cy="1005840"/>
          </a:xfrm>
          <a:prstGeom prst="rect">
            <a:avLst/>
          </a:prstGeom>
          <a:noFill/>
          <a:ln w="9525">
            <a:noFill/>
            <a:miter lim="800000"/>
            <a:headEnd/>
            <a:tailEnd/>
          </a:ln>
        </p:spPr>
      </p:pic>
      <p:pic>
        <p:nvPicPr>
          <p:cNvPr id="128010" name="Picture 11" descr="intellimouse_explorer"/>
          <p:cNvPicPr>
            <a:picLocks noChangeAspect="1" noChangeArrowheads="1"/>
          </p:cNvPicPr>
          <p:nvPr/>
        </p:nvPicPr>
        <p:blipFill>
          <a:blip r:embed="rId8" cstate="print"/>
          <a:srcRect/>
          <a:stretch>
            <a:fillRect/>
          </a:stretch>
        </p:blipFill>
        <p:spPr bwMode="auto">
          <a:xfrm>
            <a:off x="3581400" y="742950"/>
            <a:ext cx="1683709" cy="1005840"/>
          </a:xfrm>
          <a:prstGeom prst="rect">
            <a:avLst/>
          </a:prstGeom>
          <a:noFill/>
          <a:ln w="9525">
            <a:noFill/>
            <a:miter lim="800000"/>
            <a:headEnd/>
            <a:tailEnd/>
          </a:ln>
        </p:spPr>
      </p:pic>
      <p:pic>
        <p:nvPicPr>
          <p:cNvPr id="128011" name="Picture 13" descr="Kensington Trackball"/>
          <p:cNvPicPr>
            <a:picLocks noChangeAspect="1" noChangeArrowheads="1"/>
          </p:cNvPicPr>
          <p:nvPr/>
        </p:nvPicPr>
        <p:blipFill>
          <a:blip r:embed="rId9" cstate="print"/>
          <a:srcRect/>
          <a:stretch>
            <a:fillRect/>
          </a:stretch>
        </p:blipFill>
        <p:spPr bwMode="auto">
          <a:xfrm>
            <a:off x="6172200" y="742950"/>
            <a:ext cx="1900120" cy="1005840"/>
          </a:xfrm>
          <a:prstGeom prst="rect">
            <a:avLst/>
          </a:prstGeom>
          <a:noFill/>
          <a:ln w="9525">
            <a:noFill/>
            <a:miter lim="800000"/>
            <a:headEnd/>
            <a:tailEnd/>
          </a:ln>
        </p:spPr>
      </p:pic>
      <p:pic>
        <p:nvPicPr>
          <p:cNvPr id="128012" name="Picture 6" descr="key-mice-roller"/>
          <p:cNvPicPr>
            <a:picLocks noGrp="1" noChangeAspect="1" noChangeArrowheads="1"/>
          </p:cNvPicPr>
          <p:nvPr>
            <p:ph sz="quarter" idx="4"/>
          </p:nvPr>
        </p:nvPicPr>
        <p:blipFill>
          <a:blip r:embed="rId10" cstate="print"/>
          <a:srcRect/>
          <a:stretch>
            <a:fillRect/>
          </a:stretch>
        </p:blipFill>
        <p:spPr>
          <a:xfrm>
            <a:off x="3429000" y="2038350"/>
            <a:ext cx="1661640" cy="1005840"/>
          </a:xfrm>
        </p:spPr>
      </p:pic>
      <p:sp>
        <p:nvSpPr>
          <p:cNvPr id="13" name="Slide Number Placeholder 12"/>
          <p:cNvSpPr>
            <a:spLocks noGrp="1"/>
          </p:cNvSpPr>
          <p:nvPr>
            <p:ph type="sldNum" sz="quarter" idx="10"/>
          </p:nvPr>
        </p:nvSpPr>
        <p:spPr>
          <a:xfrm>
            <a:off x="8458200" y="4781550"/>
            <a:ext cx="555625" cy="1029652"/>
          </a:xfrm>
        </p:spPr>
        <p:txBody>
          <a:bodyPr/>
          <a:lstStyle/>
          <a:p>
            <a:fld id="{D5BBC35B-A44B-4119-B8DA-DE9E3DFADA20}" type="slidenum">
              <a:rPr kumimoji="0" lang="en-US" smtClean="0"/>
              <a:pPr/>
              <a:t>184</a:t>
            </a:fld>
            <a:endParaRPr kumimoji="0" lang="en-US" sz="1000" b="0" dirty="0">
              <a:solidFill>
                <a:schemeClr val="tx1"/>
              </a:solidFill>
            </a:endParaRPr>
          </a:p>
        </p:txBody>
      </p:sp>
      <p:pic>
        <p:nvPicPr>
          <p:cNvPr id="14" name="Picture 13" descr="K:\Clients\WorkWell\Therapist Course 2012\Images\vertical-mouse.jpg"/>
          <p:cNvPicPr/>
          <p:nvPr/>
        </p:nvPicPr>
        <p:blipFill>
          <a:blip r:embed="rId11" cstate="print"/>
          <a:srcRect/>
          <a:stretch>
            <a:fillRect/>
          </a:stretch>
        </p:blipFill>
        <p:spPr bwMode="auto">
          <a:xfrm>
            <a:off x="5257800" y="3409950"/>
            <a:ext cx="1806575" cy="149987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9" name="Rectangle 7"/>
          <p:cNvSpPr>
            <a:spLocks noGrp="1" noChangeArrowheads="1"/>
          </p:cNvSpPr>
          <p:nvPr>
            <p:ph type="body" idx="4294967295"/>
          </p:nvPr>
        </p:nvSpPr>
        <p:spPr>
          <a:xfrm>
            <a:off x="0" y="514350"/>
            <a:ext cx="3276600" cy="3276600"/>
          </a:xfrm>
        </p:spPr>
        <p:txBody>
          <a:bodyPr>
            <a:noAutofit/>
          </a:bodyPr>
          <a:lstStyle/>
          <a:p>
            <a:pPr eaLnBrk="1" hangingPunct="1">
              <a:buFont typeface="Wingdings 3" pitchFamily="18" charset="2"/>
              <a:buChar char=""/>
              <a:defRPr/>
            </a:pPr>
            <a:r>
              <a:rPr lang="en-US" sz="3200" b="1" dirty="0" smtClean="0"/>
              <a:t>Mouse Setup</a:t>
            </a:r>
          </a:p>
          <a:p>
            <a:pPr lvl="1">
              <a:lnSpc>
                <a:spcPct val="90000"/>
              </a:lnSpc>
              <a:defRPr/>
            </a:pPr>
            <a:r>
              <a:rPr lang="en-US" noProof="1" smtClean="0"/>
              <a:t>Buttons</a:t>
            </a:r>
          </a:p>
          <a:p>
            <a:pPr lvl="1">
              <a:lnSpc>
                <a:spcPct val="90000"/>
              </a:lnSpc>
              <a:defRPr/>
            </a:pPr>
            <a:r>
              <a:rPr lang="en-US" noProof="1" smtClean="0"/>
              <a:t>Pointers</a:t>
            </a:r>
          </a:p>
          <a:p>
            <a:pPr lvl="1">
              <a:lnSpc>
                <a:spcPct val="90000"/>
              </a:lnSpc>
              <a:defRPr/>
            </a:pPr>
            <a:r>
              <a:rPr lang="en-US" noProof="1" smtClean="0"/>
              <a:t>Pointer Options</a:t>
            </a:r>
          </a:p>
          <a:p>
            <a:pPr lvl="1">
              <a:lnSpc>
                <a:spcPct val="90000"/>
              </a:lnSpc>
              <a:defRPr/>
            </a:pPr>
            <a:r>
              <a:rPr lang="en-US" noProof="1" smtClean="0"/>
              <a:t>Wheel </a:t>
            </a:r>
          </a:p>
          <a:p>
            <a:pPr lvl="1">
              <a:lnSpc>
                <a:spcPct val="90000"/>
              </a:lnSpc>
              <a:defRPr/>
            </a:pPr>
            <a:r>
              <a:rPr lang="en-US" noProof="1" smtClean="0"/>
              <a:t>Hardware</a:t>
            </a:r>
          </a:p>
          <a:p>
            <a:pPr eaLnBrk="1" hangingPunct="1">
              <a:defRPr/>
            </a:pPr>
            <a:endParaRPr lang="en-US" sz="1050" dirty="0" smtClean="0"/>
          </a:p>
        </p:txBody>
      </p:sp>
      <p:sp>
        <p:nvSpPr>
          <p:cNvPr id="7" name="Slide Number Placeholder 6"/>
          <p:cNvSpPr>
            <a:spLocks noGrp="1"/>
          </p:cNvSpPr>
          <p:nvPr>
            <p:ph type="sldNum" sz="quarter" idx="4"/>
          </p:nvPr>
        </p:nvSpPr>
        <p:spPr>
          <a:xfrm>
            <a:off x="8610600" y="4805363"/>
            <a:ext cx="533400" cy="274637"/>
          </a:xfrm>
        </p:spPr>
        <p:txBody>
          <a:bodyPr/>
          <a:lstStyle/>
          <a:p>
            <a:fld id="{D5BBC35B-A44B-4119-B8DA-DE9E3DFADA20}" type="slidenum">
              <a:rPr kumimoji="0" lang="en-US" smtClean="0"/>
              <a:pPr/>
              <a:t>185</a:t>
            </a:fld>
            <a:endParaRPr kumimoji="0" lang="en-US" dirty="0"/>
          </a:p>
        </p:txBody>
      </p:sp>
      <p:pic>
        <p:nvPicPr>
          <p:cNvPr id="129028" name="Picture 10" descr="http://www.microsoft.com/library/media/1033/windowsxp/images/using/setup/personalize/67385-pointer-options-tab.gif"/>
          <p:cNvPicPr>
            <a:picLocks noChangeAspect="1" noChangeArrowheads="1"/>
          </p:cNvPicPr>
          <p:nvPr/>
        </p:nvPicPr>
        <p:blipFill>
          <a:blip r:embed="rId2" cstate="print"/>
          <a:srcRect/>
          <a:stretch>
            <a:fillRect/>
          </a:stretch>
        </p:blipFill>
        <p:spPr bwMode="auto">
          <a:xfrm>
            <a:off x="5943600" y="666750"/>
            <a:ext cx="2967038" cy="2506235"/>
          </a:xfrm>
          <a:prstGeom prst="rect">
            <a:avLst/>
          </a:prstGeom>
          <a:ln>
            <a:noFill/>
          </a:ln>
          <a:effectLst>
            <a:outerShdw blurRad="292100" dist="139700" dir="2700000" algn="tl" rotWithShape="0">
              <a:srgbClr val="333333">
                <a:alpha val="65000"/>
              </a:srgbClr>
            </a:outerShdw>
          </a:effectLst>
        </p:spPr>
      </p:pic>
      <p:pic>
        <p:nvPicPr>
          <p:cNvPr id="5" name="Picture 4" descr="dialogue box1.jpg"/>
          <p:cNvPicPr/>
          <p:nvPr/>
        </p:nvPicPr>
        <p:blipFill>
          <a:blip r:embed="rId3" cstate="print"/>
          <a:stretch>
            <a:fillRect/>
          </a:stretch>
        </p:blipFill>
        <p:spPr>
          <a:xfrm>
            <a:off x="3276600" y="666750"/>
            <a:ext cx="2438400" cy="274048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smtClean="0"/>
              <a:t>Mouse Examples</a:t>
            </a:r>
          </a:p>
        </p:txBody>
      </p:sp>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186</a:t>
            </a:fld>
            <a:endParaRPr lang="en-US" dirty="0"/>
          </a:p>
        </p:txBody>
      </p:sp>
      <p:pic>
        <p:nvPicPr>
          <p:cNvPr id="625666" name="Picture 2" descr="K:\Courses\Office-computer workspace ergonomics\A Practical Approach to Office Ergonomics\In-depth A Practical Approach to Office Ergonomics\Case Study Pictures Sorted\Mouse\Hilll 002.jpg"/>
          <p:cNvPicPr>
            <a:picLocks noChangeAspect="1" noChangeArrowheads="1"/>
          </p:cNvPicPr>
          <p:nvPr/>
        </p:nvPicPr>
        <p:blipFill>
          <a:blip r:embed="rId2" cstate="print"/>
          <a:srcRect/>
          <a:stretch>
            <a:fillRect/>
          </a:stretch>
        </p:blipFill>
        <p:spPr bwMode="auto">
          <a:xfrm>
            <a:off x="762000" y="1047750"/>
            <a:ext cx="3657600" cy="2743200"/>
          </a:xfrm>
          <a:prstGeom prst="rect">
            <a:avLst/>
          </a:prstGeom>
          <a:ln>
            <a:noFill/>
          </a:ln>
          <a:effectLst>
            <a:outerShdw blurRad="292100" dist="139700" dir="2700000" algn="tl" rotWithShape="0">
              <a:srgbClr val="333333">
                <a:alpha val="65000"/>
              </a:srgbClr>
            </a:outerShdw>
          </a:effectLst>
        </p:spPr>
      </p:pic>
      <p:pic>
        <p:nvPicPr>
          <p:cNvPr id="625667" name="Picture 3" descr="K:\Courses\Office-computer workspace ergonomics\A Practical Approach to Office Ergonomics\In-depth A Practical Approach to Office Ergonomics\Case Study Pictures Sorted\Mouse\Hilll 006.jpg"/>
          <p:cNvPicPr>
            <a:picLocks noChangeAspect="1" noChangeArrowheads="1"/>
          </p:cNvPicPr>
          <p:nvPr/>
        </p:nvPicPr>
        <p:blipFill>
          <a:blip r:embed="rId3" cstate="print"/>
          <a:srcRect/>
          <a:stretch>
            <a:fillRect/>
          </a:stretch>
        </p:blipFill>
        <p:spPr bwMode="auto">
          <a:xfrm>
            <a:off x="4724400" y="10477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smtClean="0"/>
              <a:t>Mouse Examples</a:t>
            </a:r>
          </a:p>
        </p:txBody>
      </p:sp>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187</a:t>
            </a:fld>
            <a:endParaRPr lang="en-US" dirty="0"/>
          </a:p>
        </p:txBody>
      </p:sp>
      <p:pic>
        <p:nvPicPr>
          <p:cNvPr id="622594" name="Picture 2" descr="K:\Courses\Office-computer workspace ergonomics\A Practical Approach to Office Ergonomics\In-depth A Practical Approach to Office Ergonomics\Case Study Pictures Sorted\Mouse\Distad 005.jpg"/>
          <p:cNvPicPr>
            <a:picLocks noChangeAspect="1" noChangeArrowheads="1"/>
          </p:cNvPicPr>
          <p:nvPr/>
        </p:nvPicPr>
        <p:blipFill>
          <a:blip r:embed="rId2" cstate="print"/>
          <a:srcRect/>
          <a:stretch>
            <a:fillRect/>
          </a:stretch>
        </p:blipFill>
        <p:spPr bwMode="auto">
          <a:xfrm>
            <a:off x="4800600" y="1123950"/>
            <a:ext cx="3657600" cy="2743200"/>
          </a:xfrm>
          <a:prstGeom prst="rect">
            <a:avLst/>
          </a:prstGeom>
          <a:ln>
            <a:noFill/>
          </a:ln>
          <a:effectLst>
            <a:outerShdw blurRad="292100" dist="139700" dir="2700000" algn="tl" rotWithShape="0">
              <a:srgbClr val="333333">
                <a:alpha val="65000"/>
              </a:srgbClr>
            </a:outerShdw>
          </a:effectLst>
        </p:spPr>
      </p:pic>
      <p:pic>
        <p:nvPicPr>
          <p:cNvPr id="622595" name="Picture 3" descr="K:\Courses\Office-computer workspace ergonomics\A Practical Approach to Office Ergonomics\In-depth A Practical Approach to Office Ergonomics\Case Study Pictures Sorted\Mouse\Distad 004.jpg"/>
          <p:cNvPicPr>
            <a:picLocks noChangeAspect="1" noChangeArrowheads="1"/>
          </p:cNvPicPr>
          <p:nvPr/>
        </p:nvPicPr>
        <p:blipFill>
          <a:blip r:embed="rId3" cstate="print"/>
          <a:srcRect/>
          <a:stretch>
            <a:fillRect/>
          </a:stretch>
        </p:blipFill>
        <p:spPr bwMode="auto">
          <a:xfrm>
            <a:off x="685800" y="11239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smtClean="0"/>
              <a:t>Mouse Examples</a:t>
            </a:r>
          </a:p>
        </p:txBody>
      </p:sp>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188</a:t>
            </a:fld>
            <a:endParaRPr lang="en-US" dirty="0"/>
          </a:p>
        </p:txBody>
      </p:sp>
      <p:pic>
        <p:nvPicPr>
          <p:cNvPr id="623618" name="Picture 2" descr="K:\Courses\Office-computer workspace ergonomics\A Practical Approach to Office Ergonomics\In-depth A Practical Approach to Office Ergonomics\Case Study Pictures Sorted\Mouse\IMG_6446.JPG"/>
          <p:cNvPicPr>
            <a:picLocks noChangeAspect="1" noChangeArrowheads="1"/>
          </p:cNvPicPr>
          <p:nvPr/>
        </p:nvPicPr>
        <p:blipFill>
          <a:blip r:embed="rId2" cstate="print"/>
          <a:srcRect/>
          <a:stretch>
            <a:fillRect/>
          </a:stretch>
        </p:blipFill>
        <p:spPr bwMode="auto">
          <a:xfrm>
            <a:off x="685800" y="1047750"/>
            <a:ext cx="3657600" cy="2743200"/>
          </a:xfrm>
          <a:prstGeom prst="rect">
            <a:avLst/>
          </a:prstGeom>
          <a:ln>
            <a:noFill/>
          </a:ln>
          <a:effectLst>
            <a:outerShdw blurRad="292100" dist="139700" dir="2700000" algn="tl" rotWithShape="0">
              <a:srgbClr val="333333">
                <a:alpha val="65000"/>
              </a:srgbClr>
            </a:outerShdw>
          </a:effectLst>
        </p:spPr>
      </p:pic>
      <p:pic>
        <p:nvPicPr>
          <p:cNvPr id="623619" name="Picture 3" descr="K:\Courses\Office-computer workspace ergonomics\A Practical Approach to Office Ergonomics\In-depth A Practical Approach to Office Ergonomics\Case Study Pictures Sorted\Mouse\misc 011 (3).jpg"/>
          <p:cNvPicPr>
            <a:picLocks noChangeAspect="1" noChangeArrowheads="1"/>
          </p:cNvPicPr>
          <p:nvPr/>
        </p:nvPicPr>
        <p:blipFill>
          <a:blip r:embed="rId3" cstate="print"/>
          <a:srcRect/>
          <a:stretch>
            <a:fillRect/>
          </a:stretch>
        </p:blipFill>
        <p:spPr bwMode="auto">
          <a:xfrm>
            <a:off x="4648200" y="10477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smtClean="0"/>
              <a:t>Mouse Examples</a:t>
            </a:r>
          </a:p>
        </p:txBody>
      </p:sp>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189</a:t>
            </a:fld>
            <a:endParaRPr lang="en-US" dirty="0"/>
          </a:p>
        </p:txBody>
      </p:sp>
      <p:pic>
        <p:nvPicPr>
          <p:cNvPr id="624642" name="Picture 2" descr="K:\Courses\Office-computer workspace ergonomics\A Practical Approach to Office Ergonomics\In-depth A Practical Approach to Office Ergonomics\Case Study Pictures Sorted\Mouse\Natale 001.jpg"/>
          <p:cNvPicPr>
            <a:picLocks noChangeAspect="1" noChangeArrowheads="1"/>
          </p:cNvPicPr>
          <p:nvPr/>
        </p:nvPicPr>
        <p:blipFill>
          <a:blip r:embed="rId2" cstate="print"/>
          <a:srcRect/>
          <a:stretch>
            <a:fillRect/>
          </a:stretch>
        </p:blipFill>
        <p:spPr bwMode="auto">
          <a:xfrm>
            <a:off x="762000" y="1200150"/>
            <a:ext cx="3657600" cy="2743200"/>
          </a:xfrm>
          <a:prstGeom prst="rect">
            <a:avLst/>
          </a:prstGeom>
          <a:ln>
            <a:noFill/>
          </a:ln>
          <a:effectLst>
            <a:outerShdw blurRad="292100" dist="139700" dir="2700000" algn="tl" rotWithShape="0">
              <a:srgbClr val="333333">
                <a:alpha val="65000"/>
              </a:srgbClr>
            </a:outerShdw>
          </a:effectLst>
        </p:spPr>
      </p:pic>
      <p:pic>
        <p:nvPicPr>
          <p:cNvPr id="624643" name="Picture 3" descr="K:\Courses\Office-computer workspace ergonomics\A Practical Approach to Office Ergonomics\In-depth A Practical Approach to Office Ergonomics\Case Study Pictures Sorted\Mouse\Natale 005.jpg"/>
          <p:cNvPicPr>
            <a:picLocks noChangeAspect="1" noChangeArrowheads="1"/>
          </p:cNvPicPr>
          <p:nvPr/>
        </p:nvPicPr>
        <p:blipFill>
          <a:blip r:embed="rId3" cstate="print"/>
          <a:srcRect/>
          <a:stretch>
            <a:fillRect/>
          </a:stretch>
        </p:blipFill>
        <p:spPr bwMode="auto">
          <a:xfrm>
            <a:off x="4648200" y="12001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4546" name="Rectangle 1026"/>
          <p:cNvSpPr>
            <a:spLocks noGrp="1" noChangeArrowheads="1"/>
          </p:cNvSpPr>
          <p:nvPr>
            <p:ph type="title"/>
          </p:nvPr>
        </p:nvSpPr>
        <p:spPr>
          <a:xfrm>
            <a:off x="762000" y="285750"/>
            <a:ext cx="7772400" cy="571500"/>
          </a:xfrm>
        </p:spPr>
        <p:txBody>
          <a:bodyPr>
            <a:normAutofit fontScale="90000"/>
          </a:bodyPr>
          <a:lstStyle/>
          <a:p>
            <a:pPr eaLnBrk="1" hangingPunct="1">
              <a:defRPr/>
            </a:pPr>
            <a:r>
              <a:rPr lang="en-US" dirty="0" smtClean="0"/>
              <a:t>Applied to work</a:t>
            </a:r>
          </a:p>
        </p:txBody>
      </p:sp>
      <p:pic>
        <p:nvPicPr>
          <p:cNvPr id="364549" name="Picture 1029" descr="Bend at file cab"/>
          <p:cNvPicPr>
            <a:picLocks noChangeAspect="1" noChangeArrowheads="1"/>
          </p:cNvPicPr>
          <p:nvPr/>
        </p:nvPicPr>
        <p:blipFill>
          <a:blip r:embed="rId2" cstate="print">
            <a:lum bright="20000" contrast="10000"/>
          </a:blip>
          <a:stretch>
            <a:fillRect/>
          </a:stretch>
        </p:blipFill>
        <p:spPr bwMode="auto">
          <a:xfrm>
            <a:off x="1143000" y="1123950"/>
            <a:ext cx="3051483" cy="3204754"/>
          </a:xfrm>
          <a:prstGeom prst="rect">
            <a:avLst/>
          </a:prstGeom>
          <a:ln>
            <a:noFill/>
          </a:ln>
          <a:effectLst>
            <a:outerShdw blurRad="292100" dist="139700" dir="2700000" algn="tl" rotWithShape="0">
              <a:srgbClr val="333333">
                <a:alpha val="65000"/>
              </a:srgbClr>
            </a:outerShdw>
          </a:effectLst>
        </p:spPr>
      </p:pic>
      <p:pic>
        <p:nvPicPr>
          <p:cNvPr id="364550" name="Picture 1030" descr="Squat at file cab"/>
          <p:cNvPicPr>
            <a:picLocks noChangeAspect="1" noChangeArrowheads="1"/>
          </p:cNvPicPr>
          <p:nvPr/>
        </p:nvPicPr>
        <p:blipFill>
          <a:blip r:embed="rId3" cstate="print">
            <a:lum bright="20000" contrast="10000"/>
          </a:blip>
          <a:stretch>
            <a:fillRect/>
          </a:stretch>
        </p:blipFill>
        <p:spPr bwMode="auto">
          <a:xfrm>
            <a:off x="4572000" y="1123950"/>
            <a:ext cx="3048000" cy="322384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64549"/>
                                        </p:tgtEl>
                                        <p:attrNameLst>
                                          <p:attrName>style.visibility</p:attrName>
                                        </p:attrNameLst>
                                      </p:cBhvr>
                                      <p:to>
                                        <p:strVal val="visible"/>
                                      </p:to>
                                    </p:set>
                                    <p:animEffect transition="in" filter="dissolve">
                                      <p:cBhvr>
                                        <p:cTn id="7" dur="500"/>
                                        <p:tgtEl>
                                          <p:spTgt spid="36454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64550"/>
                                        </p:tgtEl>
                                        <p:attrNameLst>
                                          <p:attrName>style.visibility</p:attrName>
                                        </p:attrNameLst>
                                      </p:cBhvr>
                                      <p:to>
                                        <p:strVal val="visible"/>
                                      </p:to>
                                    </p:set>
                                    <p:animEffect transition="in" filter="dissolve">
                                      <p:cBhvr>
                                        <p:cTn id="12" dur="500"/>
                                        <p:tgtEl>
                                          <p:spTgt spid="364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228600" y="285750"/>
            <a:ext cx="2743200" cy="1219200"/>
          </a:xfrm>
        </p:spPr>
        <p:txBody>
          <a:bodyPr>
            <a:normAutofit/>
          </a:bodyPr>
          <a:lstStyle/>
          <a:p>
            <a:pPr algn="l" eaLnBrk="1" hangingPunct="1">
              <a:spcBef>
                <a:spcPts val="800"/>
              </a:spcBef>
              <a:defRPr/>
            </a:pPr>
            <a:r>
              <a:rPr lang="en-US" sz="2400" noProof="1" smtClean="0"/>
              <a:t>Keyboard/Mouse Examples</a:t>
            </a:r>
          </a:p>
        </p:txBody>
      </p:sp>
      <p:sp>
        <p:nvSpPr>
          <p:cNvPr id="7" name="Slide Number Placeholder 6"/>
          <p:cNvSpPr>
            <a:spLocks noGrp="1"/>
          </p:cNvSpPr>
          <p:nvPr>
            <p:ph type="sldNum" sz="quarter" idx="4"/>
          </p:nvPr>
        </p:nvSpPr>
        <p:spPr>
          <a:xfrm>
            <a:off x="8610600" y="4869656"/>
            <a:ext cx="2743200" cy="273844"/>
          </a:xfrm>
        </p:spPr>
        <p:txBody>
          <a:bodyPr/>
          <a:lstStyle/>
          <a:p>
            <a:fld id="{D5BBC35B-A44B-4119-B8DA-DE9E3DFADA20}" type="slidenum">
              <a:rPr lang="en-US" smtClean="0"/>
              <a:pPr/>
              <a:t>190</a:t>
            </a:fld>
            <a:endParaRPr lang="en-US" dirty="0"/>
          </a:p>
        </p:txBody>
      </p:sp>
      <p:pic>
        <p:nvPicPr>
          <p:cNvPr id="627714" name="Picture 2" descr="K:\Courses\Office-computer workspace ergonomics\A Practical Approach to Office Ergonomics\In-depth A Practical Approach to Office Ergonomics\Case Study Pictures Sorted\Computer Equipment Position\IMG_0505.JPG"/>
          <p:cNvPicPr>
            <a:picLocks noChangeAspect="1" noChangeArrowheads="1"/>
          </p:cNvPicPr>
          <p:nvPr/>
        </p:nvPicPr>
        <p:blipFill>
          <a:blip r:embed="rId2" cstate="print"/>
          <a:srcRect/>
          <a:stretch>
            <a:fillRect/>
          </a:stretch>
        </p:blipFill>
        <p:spPr bwMode="auto">
          <a:xfrm>
            <a:off x="3124200" y="285750"/>
            <a:ext cx="2743200" cy="2057400"/>
          </a:xfrm>
          <a:prstGeom prst="rect">
            <a:avLst/>
          </a:prstGeom>
          <a:ln>
            <a:noFill/>
          </a:ln>
          <a:effectLst>
            <a:outerShdw blurRad="292100" dist="139700" dir="2700000" algn="tl" rotWithShape="0">
              <a:srgbClr val="333333">
                <a:alpha val="65000"/>
              </a:srgbClr>
            </a:outerShdw>
          </a:effectLst>
        </p:spPr>
      </p:pic>
      <p:pic>
        <p:nvPicPr>
          <p:cNvPr id="627715" name="Picture 3" descr="K:\Courses\Office-computer workspace ergonomics\A Practical Approach to Office Ergonomics\In-depth A Practical Approach to Office Ergonomics\Case Study Pictures Sorted\Computer Equipment Position\IMG_0506.JPG"/>
          <p:cNvPicPr>
            <a:picLocks noChangeAspect="1" noChangeArrowheads="1"/>
          </p:cNvPicPr>
          <p:nvPr/>
        </p:nvPicPr>
        <p:blipFill>
          <a:blip r:embed="rId3" cstate="print"/>
          <a:srcRect/>
          <a:stretch>
            <a:fillRect/>
          </a:stretch>
        </p:blipFill>
        <p:spPr bwMode="auto">
          <a:xfrm>
            <a:off x="6019800" y="285750"/>
            <a:ext cx="2743200" cy="2057400"/>
          </a:xfrm>
          <a:prstGeom prst="rect">
            <a:avLst/>
          </a:prstGeom>
          <a:ln>
            <a:noFill/>
          </a:ln>
          <a:effectLst>
            <a:outerShdw blurRad="292100" dist="139700" dir="2700000" algn="tl" rotWithShape="0">
              <a:srgbClr val="333333">
                <a:alpha val="65000"/>
              </a:srgbClr>
            </a:outerShdw>
          </a:effectLst>
        </p:spPr>
      </p:pic>
      <p:pic>
        <p:nvPicPr>
          <p:cNvPr id="627716" name="Picture 4" descr="K:\Courses\Office-computer workspace ergonomics\A Practical Approach to Office Ergonomics\In-depth A Practical Approach to Office Ergonomics\Case Study Pictures Sorted\Computer Equipment Position\IMG_0507.JPG"/>
          <p:cNvPicPr>
            <a:picLocks noChangeAspect="1" noChangeArrowheads="1"/>
          </p:cNvPicPr>
          <p:nvPr/>
        </p:nvPicPr>
        <p:blipFill>
          <a:blip r:embed="rId4" cstate="print"/>
          <a:srcRect/>
          <a:stretch>
            <a:fillRect/>
          </a:stretch>
        </p:blipFill>
        <p:spPr bwMode="auto">
          <a:xfrm>
            <a:off x="6019800" y="2495550"/>
            <a:ext cx="2743200" cy="2057400"/>
          </a:xfrm>
          <a:prstGeom prst="rect">
            <a:avLst/>
          </a:prstGeom>
          <a:ln>
            <a:noFill/>
          </a:ln>
          <a:effectLst>
            <a:outerShdw blurRad="292100" dist="139700" dir="2700000" algn="tl" rotWithShape="0">
              <a:srgbClr val="333333">
                <a:alpha val="65000"/>
              </a:srgbClr>
            </a:outerShdw>
          </a:effectLst>
        </p:spPr>
      </p:pic>
      <p:pic>
        <p:nvPicPr>
          <p:cNvPr id="627717" name="Picture 5" descr="K:\Courses\Office-computer workspace ergonomics\A Practical Approach to Office Ergonomics\In-depth A Practical Approach to Office Ergonomics\Case Study Pictures Sorted\Computer Equipment Position\IMG_0509.JPG"/>
          <p:cNvPicPr>
            <a:picLocks noChangeAspect="1" noChangeArrowheads="1"/>
          </p:cNvPicPr>
          <p:nvPr/>
        </p:nvPicPr>
        <p:blipFill>
          <a:blip r:embed="rId5" cstate="print"/>
          <a:srcRect/>
          <a:stretch>
            <a:fillRect/>
          </a:stretch>
        </p:blipFill>
        <p:spPr bwMode="auto">
          <a:xfrm>
            <a:off x="3124200" y="2495550"/>
            <a:ext cx="2743200" cy="2057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Autofit/>
          </a:bodyPr>
          <a:lstStyle/>
          <a:p>
            <a:pPr eaLnBrk="1" hangingPunct="1">
              <a:spcBef>
                <a:spcPts val="800"/>
              </a:spcBef>
              <a:defRPr/>
            </a:pPr>
            <a:r>
              <a:rPr lang="en-US" sz="3200" noProof="1" smtClean="0"/>
              <a:t>Keyboard/Mouse Examples</a:t>
            </a:r>
          </a:p>
        </p:txBody>
      </p:sp>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191</a:t>
            </a:fld>
            <a:endParaRPr lang="en-US" dirty="0"/>
          </a:p>
        </p:txBody>
      </p:sp>
      <p:pic>
        <p:nvPicPr>
          <p:cNvPr id="628738" name="Picture 2" descr="K:\Courses\Office-computer workspace ergonomics\A Practical Approach to Office Ergonomics\In-depth A Practical Approach to Office Ergonomics\Case Study Pictures Sorted\Computer Equipment Position\IMG_7361.JPG"/>
          <p:cNvPicPr>
            <a:picLocks noChangeAspect="1" noChangeArrowheads="1"/>
          </p:cNvPicPr>
          <p:nvPr/>
        </p:nvPicPr>
        <p:blipFill>
          <a:blip r:embed="rId2" cstate="print"/>
          <a:srcRect/>
          <a:stretch>
            <a:fillRect/>
          </a:stretch>
        </p:blipFill>
        <p:spPr bwMode="auto">
          <a:xfrm>
            <a:off x="6120444" y="971550"/>
            <a:ext cx="2834640" cy="2125980"/>
          </a:xfrm>
          <a:prstGeom prst="rect">
            <a:avLst/>
          </a:prstGeom>
          <a:ln>
            <a:noFill/>
          </a:ln>
          <a:effectLst>
            <a:outerShdw blurRad="292100" dist="139700" dir="2700000" algn="tl" rotWithShape="0">
              <a:srgbClr val="333333">
                <a:alpha val="65000"/>
              </a:srgbClr>
            </a:outerShdw>
          </a:effectLst>
        </p:spPr>
      </p:pic>
      <p:pic>
        <p:nvPicPr>
          <p:cNvPr id="628739" name="Picture 3" descr="K:\Courses\Office-computer workspace ergonomics\A Practical Approach to Office Ergonomics\In-depth A Practical Approach to Office Ergonomics\Case Study Pictures Sorted\Computer Equipment Position\IMG_7355.JPG"/>
          <p:cNvPicPr>
            <a:picLocks noChangeAspect="1" noChangeArrowheads="1"/>
          </p:cNvPicPr>
          <p:nvPr/>
        </p:nvPicPr>
        <p:blipFill>
          <a:blip r:embed="rId3" cstate="print"/>
          <a:srcRect/>
          <a:stretch>
            <a:fillRect/>
          </a:stretch>
        </p:blipFill>
        <p:spPr bwMode="auto">
          <a:xfrm>
            <a:off x="176844" y="971550"/>
            <a:ext cx="2834640" cy="2125980"/>
          </a:xfrm>
          <a:prstGeom prst="rect">
            <a:avLst/>
          </a:prstGeom>
          <a:ln>
            <a:noFill/>
          </a:ln>
          <a:effectLst>
            <a:outerShdw blurRad="292100" dist="139700" dir="2700000" algn="tl" rotWithShape="0">
              <a:srgbClr val="333333">
                <a:alpha val="65000"/>
              </a:srgbClr>
            </a:outerShdw>
          </a:effectLst>
        </p:spPr>
      </p:pic>
      <p:pic>
        <p:nvPicPr>
          <p:cNvPr id="628740" name="Picture 4" descr="K:\Courses\Office-computer workspace ergonomics\A Practical Approach to Office Ergonomics\In-depth A Practical Approach to Office Ergonomics\Case Study Pictures Sorted\Computer Equipment Position\IMG_7356.JPG"/>
          <p:cNvPicPr>
            <a:picLocks noChangeAspect="1" noChangeArrowheads="1"/>
          </p:cNvPicPr>
          <p:nvPr/>
        </p:nvPicPr>
        <p:blipFill>
          <a:blip r:embed="rId4" cstate="print"/>
          <a:srcRect/>
          <a:stretch>
            <a:fillRect/>
          </a:stretch>
        </p:blipFill>
        <p:spPr bwMode="auto">
          <a:xfrm>
            <a:off x="3148644" y="971550"/>
            <a:ext cx="2834640" cy="212598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8739"/>
                                        </p:tgtEl>
                                        <p:attrNameLst>
                                          <p:attrName>style.visibility</p:attrName>
                                        </p:attrNameLst>
                                      </p:cBhvr>
                                      <p:to>
                                        <p:strVal val="visible"/>
                                      </p:to>
                                    </p:set>
                                    <p:animEffect transition="in" filter="fade">
                                      <p:cBhvr>
                                        <p:cTn id="7" dur="2000"/>
                                        <p:tgtEl>
                                          <p:spTgt spid="6287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8738"/>
                                        </p:tgtEl>
                                        <p:attrNameLst>
                                          <p:attrName>style.visibility</p:attrName>
                                        </p:attrNameLst>
                                      </p:cBhvr>
                                      <p:to>
                                        <p:strVal val="visible"/>
                                      </p:to>
                                    </p:set>
                                    <p:animEffect transition="in" filter="fade">
                                      <p:cBhvr>
                                        <p:cTn id="12" dur="2000"/>
                                        <p:tgtEl>
                                          <p:spTgt spid="628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Autofit/>
          </a:bodyPr>
          <a:lstStyle/>
          <a:p>
            <a:pPr eaLnBrk="1" hangingPunct="1">
              <a:spcBef>
                <a:spcPts val="800"/>
              </a:spcBef>
              <a:defRPr/>
            </a:pPr>
            <a:r>
              <a:rPr lang="en-US" sz="3200" noProof="1" smtClean="0"/>
              <a:t>Keyboard/Mouse Examples</a:t>
            </a:r>
          </a:p>
        </p:txBody>
      </p:sp>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192</a:t>
            </a:fld>
            <a:endParaRPr lang="en-US" dirty="0"/>
          </a:p>
        </p:txBody>
      </p:sp>
      <p:pic>
        <p:nvPicPr>
          <p:cNvPr id="629763" name="Picture 3" descr="K:\Courses\Office-computer workspace ergonomics\A Practical Approach to Office Ergonomics\In-depth A Practical Approach to Office Ergonomics\Case Study Pictures Sorted\Computer Equipment Position\IMG_7513.JPG"/>
          <p:cNvPicPr>
            <a:picLocks noChangeAspect="1" noChangeArrowheads="1"/>
          </p:cNvPicPr>
          <p:nvPr/>
        </p:nvPicPr>
        <p:blipFill>
          <a:blip r:embed="rId2" cstate="print"/>
          <a:srcRect/>
          <a:stretch>
            <a:fillRect/>
          </a:stretch>
        </p:blipFill>
        <p:spPr bwMode="auto">
          <a:xfrm>
            <a:off x="6096000" y="895350"/>
            <a:ext cx="2834640" cy="2125980"/>
          </a:xfrm>
          <a:prstGeom prst="rect">
            <a:avLst/>
          </a:prstGeom>
          <a:ln>
            <a:noFill/>
          </a:ln>
          <a:effectLst>
            <a:outerShdw blurRad="292100" dist="139700" dir="2700000" algn="tl" rotWithShape="0">
              <a:srgbClr val="333333">
                <a:alpha val="65000"/>
              </a:srgbClr>
            </a:outerShdw>
          </a:effectLst>
        </p:spPr>
      </p:pic>
      <p:pic>
        <p:nvPicPr>
          <p:cNvPr id="629764" name="Picture 4" descr="K:\Courses\Office-computer workspace ergonomics\A Practical Approach to Office Ergonomics\In-depth A Practical Approach to Office Ergonomics\Case Study Pictures Sorted\Computer Equipment Position\IMG_7514.JPG"/>
          <p:cNvPicPr>
            <a:picLocks noChangeAspect="1" noChangeArrowheads="1"/>
          </p:cNvPicPr>
          <p:nvPr/>
        </p:nvPicPr>
        <p:blipFill>
          <a:blip r:embed="rId3" cstate="print"/>
          <a:srcRect/>
          <a:stretch>
            <a:fillRect/>
          </a:stretch>
        </p:blipFill>
        <p:spPr bwMode="auto">
          <a:xfrm>
            <a:off x="3167330" y="895350"/>
            <a:ext cx="2834640" cy="2125980"/>
          </a:xfrm>
          <a:prstGeom prst="rect">
            <a:avLst/>
          </a:prstGeom>
          <a:ln>
            <a:noFill/>
          </a:ln>
          <a:effectLst>
            <a:outerShdw blurRad="292100" dist="139700" dir="2700000" algn="tl" rotWithShape="0">
              <a:srgbClr val="333333">
                <a:alpha val="65000"/>
              </a:srgbClr>
            </a:outerShdw>
          </a:effectLst>
        </p:spPr>
      </p:pic>
      <p:pic>
        <p:nvPicPr>
          <p:cNvPr id="629765" name="Picture 5" descr="K:\Courses\Office-computer workspace ergonomics\A Practical Approach to Office Ergonomics\In-depth A Practical Approach to Office Ergonomics\Case Study Pictures Sorted\Computer Equipment Position\IMG_7515.JPG"/>
          <p:cNvPicPr>
            <a:picLocks noChangeAspect="1" noChangeArrowheads="1"/>
          </p:cNvPicPr>
          <p:nvPr/>
        </p:nvPicPr>
        <p:blipFill>
          <a:blip r:embed="rId4" cstate="print"/>
          <a:srcRect/>
          <a:stretch>
            <a:fillRect/>
          </a:stretch>
        </p:blipFill>
        <p:spPr bwMode="auto">
          <a:xfrm>
            <a:off x="228600" y="895350"/>
            <a:ext cx="2834640" cy="212598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9765"/>
                                        </p:tgtEl>
                                        <p:attrNameLst>
                                          <p:attrName>style.visibility</p:attrName>
                                        </p:attrNameLst>
                                      </p:cBhvr>
                                      <p:to>
                                        <p:strVal val="visible"/>
                                      </p:to>
                                    </p:set>
                                    <p:animEffect transition="in" filter="fade">
                                      <p:cBhvr>
                                        <p:cTn id="7" dur="2000"/>
                                        <p:tgtEl>
                                          <p:spTgt spid="6297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9763"/>
                                        </p:tgtEl>
                                        <p:attrNameLst>
                                          <p:attrName>style.visibility</p:attrName>
                                        </p:attrNameLst>
                                      </p:cBhvr>
                                      <p:to>
                                        <p:strVal val="visible"/>
                                      </p:to>
                                    </p:set>
                                    <p:animEffect transition="in" filter="fade">
                                      <p:cBhvr>
                                        <p:cTn id="12" dur="2000"/>
                                        <p:tgtEl>
                                          <p:spTgt spid="629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smtClean="0"/>
              <a:t>Mouse/Keyboard/Writing Example</a:t>
            </a:r>
          </a:p>
        </p:txBody>
      </p:sp>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193</a:t>
            </a:fld>
            <a:endParaRPr lang="en-US" dirty="0"/>
          </a:p>
        </p:txBody>
      </p:sp>
      <p:pic>
        <p:nvPicPr>
          <p:cNvPr id="632834" name="Picture 2" descr="K:\Courses\Office-computer workspace ergonomics\A Practical Approach to Office Ergonomics\In-depth A Practical Approach to Office Ergonomics\Case Study Pictures Sorted\Computer Equipment Position\IMG_2484.JPG"/>
          <p:cNvPicPr>
            <a:picLocks noChangeAspect="1" noChangeArrowheads="1"/>
          </p:cNvPicPr>
          <p:nvPr/>
        </p:nvPicPr>
        <p:blipFill>
          <a:blip r:embed="rId2" cstate="print"/>
          <a:srcRect/>
          <a:stretch>
            <a:fillRect/>
          </a:stretch>
        </p:blipFill>
        <p:spPr bwMode="auto">
          <a:xfrm>
            <a:off x="2514600" y="971550"/>
            <a:ext cx="4572000" cy="342900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smtClean="0"/>
              <a:t>Equipment Examples</a:t>
            </a:r>
          </a:p>
        </p:txBody>
      </p:sp>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194</a:t>
            </a:fld>
            <a:endParaRPr lang="en-US" dirty="0"/>
          </a:p>
        </p:txBody>
      </p:sp>
      <p:pic>
        <p:nvPicPr>
          <p:cNvPr id="631810" name="Picture 2" descr="K:\Courses\Office-computer workspace ergonomics\A Practical Approach to Office Ergonomics\In-depth A Practical Approach to Office Ergonomics\Case Study Pictures Sorted\Computer Equipment Position\Rogers 004.jpg"/>
          <p:cNvPicPr>
            <a:picLocks noChangeAspect="1" noChangeArrowheads="1"/>
          </p:cNvPicPr>
          <p:nvPr/>
        </p:nvPicPr>
        <p:blipFill>
          <a:blip r:embed="rId2" cstate="print"/>
          <a:srcRect/>
          <a:stretch>
            <a:fillRect/>
          </a:stretch>
        </p:blipFill>
        <p:spPr bwMode="auto">
          <a:xfrm>
            <a:off x="6096000" y="971550"/>
            <a:ext cx="2743200" cy="2057400"/>
          </a:xfrm>
          <a:prstGeom prst="rect">
            <a:avLst/>
          </a:prstGeom>
          <a:ln>
            <a:noFill/>
          </a:ln>
          <a:effectLst>
            <a:outerShdw blurRad="292100" dist="139700" dir="2700000" algn="tl" rotWithShape="0">
              <a:srgbClr val="333333">
                <a:alpha val="65000"/>
              </a:srgbClr>
            </a:outerShdw>
          </a:effectLst>
        </p:spPr>
      </p:pic>
      <p:pic>
        <p:nvPicPr>
          <p:cNvPr id="631811" name="Picture 3" descr="K:\Courses\Office-computer workspace ergonomics\A Practical Approach to Office Ergonomics\In-depth A Practical Approach to Office Ergonomics\Case Study Pictures Sorted\Computer Equipment Position\Rogers 006.jpg"/>
          <p:cNvPicPr>
            <a:picLocks noChangeAspect="1" noChangeArrowheads="1"/>
          </p:cNvPicPr>
          <p:nvPr/>
        </p:nvPicPr>
        <p:blipFill>
          <a:blip r:embed="rId3" cstate="print"/>
          <a:srcRect/>
          <a:stretch>
            <a:fillRect/>
          </a:stretch>
        </p:blipFill>
        <p:spPr bwMode="auto">
          <a:xfrm>
            <a:off x="3276600" y="971550"/>
            <a:ext cx="2743200" cy="2057400"/>
          </a:xfrm>
          <a:prstGeom prst="rect">
            <a:avLst/>
          </a:prstGeom>
          <a:ln>
            <a:noFill/>
          </a:ln>
          <a:effectLst>
            <a:outerShdw blurRad="292100" dist="139700" dir="2700000" algn="tl" rotWithShape="0">
              <a:srgbClr val="333333">
                <a:alpha val="65000"/>
              </a:srgbClr>
            </a:outerShdw>
          </a:effectLst>
        </p:spPr>
      </p:pic>
      <p:pic>
        <p:nvPicPr>
          <p:cNvPr id="631812" name="Picture 4" descr="K:\Courses\Office-computer workspace ergonomics\A Practical Approach to Office Ergonomics\In-depth A Practical Approach to Office Ergonomics\Case Study Pictures Sorted\Computer Equipment Position\Rogers 003.jpg"/>
          <p:cNvPicPr>
            <a:picLocks noChangeAspect="1" noChangeArrowheads="1"/>
          </p:cNvPicPr>
          <p:nvPr/>
        </p:nvPicPr>
        <p:blipFill>
          <a:blip r:embed="rId4" cstate="print"/>
          <a:srcRect/>
          <a:stretch>
            <a:fillRect/>
          </a:stretch>
        </p:blipFill>
        <p:spPr bwMode="auto">
          <a:xfrm>
            <a:off x="381000" y="971550"/>
            <a:ext cx="2743200" cy="2057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smtClean="0"/>
              <a:t>Mouse</a:t>
            </a:r>
          </a:p>
        </p:txBody>
      </p:sp>
      <p:pic>
        <p:nvPicPr>
          <p:cNvPr id="4" name="Picture 3" descr="Office Ergonomics WSE Form.bmp"/>
          <p:cNvPicPr>
            <a:picLocks noChangeAspect="1"/>
          </p:cNvPicPr>
          <p:nvPr/>
        </p:nvPicPr>
        <p:blipFill>
          <a:blip r:embed="rId2" cstate="print"/>
          <a:stretch>
            <a:fillRect/>
          </a:stretch>
        </p:blipFill>
        <p:spPr>
          <a:xfrm>
            <a:off x="457200" y="895350"/>
            <a:ext cx="893661" cy="1151368"/>
          </a:xfrm>
          <a:prstGeom prst="rect">
            <a:avLst/>
          </a:prstGeom>
          <a:noFill/>
          <a:ln>
            <a:noFill/>
          </a:ln>
        </p:spPr>
      </p:pic>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195</a:t>
            </a:fld>
            <a:endParaRPr lang="en-US" dirty="0"/>
          </a:p>
        </p:txBody>
      </p:sp>
      <p:pic>
        <p:nvPicPr>
          <p:cNvPr id="9" name="Picture 8" descr="mouse 1.JPG"/>
          <p:cNvPicPr>
            <a:picLocks noChangeAspect="1"/>
          </p:cNvPicPr>
          <p:nvPr/>
        </p:nvPicPr>
        <p:blipFill>
          <a:blip r:embed="rId3" cstate="print"/>
          <a:stretch>
            <a:fillRect/>
          </a:stretch>
        </p:blipFill>
        <p:spPr>
          <a:xfrm>
            <a:off x="1524000" y="819150"/>
            <a:ext cx="6581775" cy="347417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066800" y="171450"/>
            <a:ext cx="7772400" cy="571500"/>
          </a:xfrm>
        </p:spPr>
        <p:txBody>
          <a:bodyPr>
            <a:normAutofit fontScale="90000"/>
          </a:bodyPr>
          <a:lstStyle/>
          <a:p>
            <a:pPr eaLnBrk="1" hangingPunct="1">
              <a:spcBef>
                <a:spcPts val="800"/>
              </a:spcBef>
              <a:defRPr/>
            </a:pPr>
            <a:r>
              <a:rPr lang="en-US" noProof="1" smtClean="0"/>
              <a:t>Computer </a:t>
            </a:r>
          </a:p>
        </p:txBody>
      </p:sp>
      <p:sp>
        <p:nvSpPr>
          <p:cNvPr id="269315" name="Rectangle 3"/>
          <p:cNvSpPr>
            <a:spLocks noGrp="1" noChangeArrowheads="1"/>
          </p:cNvSpPr>
          <p:nvPr>
            <p:ph type="body" idx="1"/>
          </p:nvPr>
        </p:nvSpPr>
        <p:spPr>
          <a:xfrm>
            <a:off x="304800" y="742950"/>
            <a:ext cx="3429000" cy="3505200"/>
          </a:xfrm>
        </p:spPr>
        <p:txBody>
          <a:bodyPr>
            <a:normAutofit/>
          </a:bodyPr>
          <a:lstStyle/>
          <a:p>
            <a:pPr eaLnBrk="1" hangingPunct="1">
              <a:lnSpc>
                <a:spcPct val="90000"/>
              </a:lnSpc>
              <a:defRPr/>
            </a:pPr>
            <a:r>
              <a:rPr lang="en-US" b="1" noProof="1" smtClean="0"/>
              <a:t>Where?</a:t>
            </a:r>
          </a:p>
          <a:p>
            <a:pPr lvl="1" eaLnBrk="1" hangingPunct="1">
              <a:lnSpc>
                <a:spcPct val="90000"/>
              </a:lnSpc>
              <a:defRPr/>
            </a:pPr>
            <a:r>
              <a:rPr lang="en-US" noProof="1" smtClean="0"/>
              <a:t>Computer underneath monitor</a:t>
            </a:r>
          </a:p>
          <a:p>
            <a:pPr lvl="1">
              <a:lnSpc>
                <a:spcPct val="90000"/>
              </a:lnSpc>
              <a:buSzPct val="125000"/>
              <a:defRPr/>
            </a:pPr>
            <a:r>
              <a:rPr lang="en-US" noProof="1" smtClean="0"/>
              <a:t>May or may not be appropriate </a:t>
            </a:r>
          </a:p>
          <a:p>
            <a:pPr lvl="1">
              <a:lnSpc>
                <a:spcPct val="90000"/>
              </a:lnSpc>
              <a:buSzPct val="125000"/>
              <a:defRPr/>
            </a:pPr>
            <a:r>
              <a:rPr lang="en-US" noProof="1" smtClean="0"/>
              <a:t>Don’t block ventilation</a:t>
            </a:r>
          </a:p>
          <a:p>
            <a:pPr lvl="1">
              <a:lnSpc>
                <a:spcPct val="90000"/>
              </a:lnSpc>
              <a:buSzPct val="125000"/>
              <a:defRPr/>
            </a:pPr>
            <a:r>
              <a:rPr lang="en-US" noProof="1" smtClean="0"/>
              <a:t>On/off and disc drives access</a:t>
            </a:r>
          </a:p>
          <a:p>
            <a:pPr lvl="1" eaLnBrk="1" hangingPunct="1">
              <a:lnSpc>
                <a:spcPct val="90000"/>
              </a:lnSpc>
              <a:defRPr/>
            </a:pPr>
            <a:endParaRPr lang="en-US" noProof="1" smtClean="0"/>
          </a:p>
          <a:p>
            <a:pPr eaLnBrk="1" hangingPunct="1">
              <a:lnSpc>
                <a:spcPct val="90000"/>
              </a:lnSpc>
              <a:defRPr/>
            </a:pPr>
            <a:endParaRPr lang="en-US" noProof="1" smtClean="0"/>
          </a:p>
        </p:txBody>
      </p:sp>
      <p:pic>
        <p:nvPicPr>
          <p:cNvPr id="269317" name="Picture 5" descr="WS 10"/>
          <p:cNvPicPr>
            <a:picLocks noChangeAspect="1" noChangeArrowheads="1"/>
          </p:cNvPicPr>
          <p:nvPr/>
        </p:nvPicPr>
        <p:blipFill>
          <a:blip r:embed="rId2" cstate="print"/>
          <a:srcRect t="2927"/>
          <a:stretch>
            <a:fillRect/>
          </a:stretch>
        </p:blipFill>
        <p:spPr bwMode="auto">
          <a:xfrm>
            <a:off x="6685930" y="1885950"/>
            <a:ext cx="2074022" cy="2755392"/>
          </a:xfrm>
          <a:prstGeom prst="rect">
            <a:avLst/>
          </a:prstGeom>
          <a:ln>
            <a:noFill/>
          </a:ln>
          <a:effectLst>
            <a:outerShdw blurRad="292100" dist="139700" dir="2700000" algn="tl" rotWithShape="0">
              <a:srgbClr val="333333">
                <a:alpha val="65000"/>
              </a:srgbClr>
            </a:outerShdw>
          </a:effectLst>
        </p:spPr>
      </p:pic>
      <p:sp>
        <p:nvSpPr>
          <p:cNvPr id="269318" name="Rectangle 6"/>
          <p:cNvSpPr>
            <a:spLocks noChangeArrowheads="1"/>
          </p:cNvSpPr>
          <p:nvPr/>
        </p:nvSpPr>
        <p:spPr bwMode="auto">
          <a:xfrm>
            <a:off x="838200" y="2686050"/>
            <a:ext cx="2514600" cy="410882"/>
          </a:xfrm>
          <a:prstGeom prst="rect">
            <a:avLst/>
          </a:prstGeom>
          <a:noFill/>
          <a:ln w="9525">
            <a:noFill/>
            <a:miter lim="800000"/>
            <a:headEnd/>
            <a:tailEnd/>
          </a:ln>
          <a:effectLst/>
        </p:spPr>
        <p:txBody>
          <a:bodyPr>
            <a:spAutoFit/>
          </a:bodyPr>
          <a:lstStyle/>
          <a:p>
            <a:pPr marL="621792" lvl="1" indent="-228600">
              <a:lnSpc>
                <a:spcPct val="90000"/>
              </a:lnSpc>
              <a:spcBef>
                <a:spcPts val="324"/>
              </a:spcBef>
              <a:buClr>
                <a:schemeClr val="accent1"/>
              </a:buClr>
              <a:buSzPct val="125000"/>
              <a:buFont typeface="Verdana"/>
              <a:buChar char="◦"/>
              <a:defRPr/>
            </a:pPr>
            <a:endParaRPr lang="en-US" sz="2300" noProof="1" smtClean="0">
              <a:latin typeface="+mn-lt"/>
            </a:endParaRPr>
          </a:p>
        </p:txBody>
      </p:sp>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196</a:t>
            </a:fld>
            <a:endParaRPr lang="en-US" dirty="0"/>
          </a:p>
        </p:txBody>
      </p:sp>
      <p:pic>
        <p:nvPicPr>
          <p:cNvPr id="8" name="Picture 7" descr="K:\Clients\Medtronic\World Headquarters\Ergonomics Website Revision\Images\Potential Medtronic EE pics\Raw\Cornett 002.jpg"/>
          <p:cNvPicPr/>
          <p:nvPr/>
        </p:nvPicPr>
        <p:blipFill>
          <a:blip r:embed="rId3" cstate="print"/>
          <a:srcRect l="25747" b="15385"/>
          <a:stretch>
            <a:fillRect/>
          </a:stretch>
        </p:blipFill>
        <p:spPr bwMode="auto">
          <a:xfrm>
            <a:off x="3657600" y="1047750"/>
            <a:ext cx="2697018" cy="2286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609600" y="285750"/>
            <a:ext cx="8153400" cy="857250"/>
          </a:xfrm>
        </p:spPr>
        <p:txBody>
          <a:bodyPr/>
          <a:lstStyle/>
          <a:p>
            <a:pPr eaLnBrk="1" hangingPunct="1">
              <a:defRPr/>
            </a:pPr>
            <a:r>
              <a:rPr lang="en-US" sz="3600" dirty="0" smtClean="0"/>
              <a:t>Relationships</a:t>
            </a:r>
            <a:endParaRPr lang="en-US" dirty="0" smtClean="0"/>
          </a:p>
        </p:txBody>
      </p:sp>
      <p:pic>
        <p:nvPicPr>
          <p:cNvPr id="422915" name="Picture 3" descr="stick to turn on CPU"/>
          <p:cNvPicPr>
            <a:picLocks noChangeAspect="1" noChangeArrowheads="1"/>
          </p:cNvPicPr>
          <p:nvPr/>
        </p:nvPicPr>
        <p:blipFill>
          <a:blip r:embed="rId2" cstate="print"/>
          <a:stretch>
            <a:fillRect/>
          </a:stretch>
        </p:blipFill>
        <p:spPr bwMode="auto">
          <a:xfrm>
            <a:off x="2286000" y="1123950"/>
            <a:ext cx="4389120" cy="329184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
          </p:nvPr>
        </p:nvSpPr>
        <p:spPr>
          <a:xfrm>
            <a:off x="8610600" y="4869656"/>
            <a:ext cx="365760" cy="273844"/>
          </a:xfrm>
        </p:spPr>
        <p:txBody>
          <a:bodyPr/>
          <a:lstStyle/>
          <a:p>
            <a:fld id="{D5BBC35B-A44B-4119-B8DA-DE9E3DFADA20}" type="slidenum">
              <a:rPr lang="en-US" smtClean="0"/>
              <a:pPr/>
              <a:t>197</a:t>
            </a:fld>
            <a:endParaRPr lang="en-US" dirty="0"/>
          </a:p>
        </p:txBody>
      </p:sp>
    </p:spTree>
  </p:cSld>
  <p:clrMapOvr>
    <a:masterClrMapping/>
  </p:clrMapOvr>
  <p:transition>
    <p:fade/>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85750"/>
            <a:ext cx="7772400" cy="571500"/>
          </a:xfrm>
        </p:spPr>
        <p:txBody>
          <a:bodyPr>
            <a:normAutofit fontScale="90000"/>
          </a:bodyPr>
          <a:lstStyle/>
          <a:p>
            <a:pPr eaLnBrk="1" hangingPunct="1">
              <a:spcBef>
                <a:spcPts val="800"/>
              </a:spcBef>
              <a:defRPr/>
            </a:pPr>
            <a:r>
              <a:rPr lang="en-US" noProof="1" smtClean="0"/>
              <a:t>Computer</a:t>
            </a:r>
          </a:p>
        </p:txBody>
      </p:sp>
      <p:pic>
        <p:nvPicPr>
          <p:cNvPr id="4" name="Picture 3" descr="Office Ergonomics WSE Form.bmp"/>
          <p:cNvPicPr>
            <a:picLocks noChangeAspect="1"/>
          </p:cNvPicPr>
          <p:nvPr/>
        </p:nvPicPr>
        <p:blipFill>
          <a:blip r:embed="rId2" cstate="print"/>
          <a:stretch>
            <a:fillRect/>
          </a:stretch>
        </p:blipFill>
        <p:spPr>
          <a:xfrm>
            <a:off x="381000" y="1047750"/>
            <a:ext cx="893661" cy="1151368"/>
          </a:xfrm>
          <a:prstGeom prst="rect">
            <a:avLst/>
          </a:prstGeom>
          <a:noFill/>
          <a:ln>
            <a:noFill/>
          </a:ln>
        </p:spPr>
      </p:pic>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198</a:t>
            </a:fld>
            <a:endParaRPr lang="en-US" dirty="0"/>
          </a:p>
        </p:txBody>
      </p:sp>
      <p:pic>
        <p:nvPicPr>
          <p:cNvPr id="9" name="Picture 8" descr="computer.JPG"/>
          <p:cNvPicPr>
            <a:picLocks noChangeAspect="1"/>
          </p:cNvPicPr>
          <p:nvPr/>
        </p:nvPicPr>
        <p:blipFill>
          <a:blip r:embed="rId3" cstate="print"/>
          <a:stretch>
            <a:fillRect/>
          </a:stretch>
        </p:blipFill>
        <p:spPr>
          <a:xfrm>
            <a:off x="1600200" y="1047750"/>
            <a:ext cx="6705600" cy="270933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normAutofit fontScale="90000"/>
          </a:bodyPr>
          <a:lstStyle/>
          <a:p>
            <a:pPr eaLnBrk="1" hangingPunct="1">
              <a:spcBef>
                <a:spcPts val="800"/>
              </a:spcBef>
              <a:defRPr/>
            </a:pPr>
            <a:r>
              <a:rPr lang="en-US" sz="3600" noProof="1" smtClean="0">
                <a:effectLst>
                  <a:outerShdw blurRad="38100" dist="38100" dir="2700000" algn="tl">
                    <a:srgbClr val="000000">
                      <a:alpha val="43137"/>
                    </a:srgbClr>
                  </a:outerShdw>
                </a:effectLst>
              </a:rPr>
              <a:t>Monitor</a:t>
            </a:r>
          </a:p>
        </p:txBody>
      </p:sp>
      <p:sp>
        <p:nvSpPr>
          <p:cNvPr id="238595" name="Rectangle 3"/>
          <p:cNvSpPr>
            <a:spLocks noGrp="1" noChangeArrowheads="1"/>
          </p:cNvSpPr>
          <p:nvPr>
            <p:ph type="body" sz="half" idx="1"/>
          </p:nvPr>
        </p:nvSpPr>
        <p:spPr>
          <a:xfrm>
            <a:off x="533400" y="571500"/>
            <a:ext cx="3962400" cy="4000500"/>
          </a:xfrm>
        </p:spPr>
        <p:txBody>
          <a:bodyPr>
            <a:normAutofit fontScale="92500" lnSpcReduction="10000"/>
          </a:bodyPr>
          <a:lstStyle/>
          <a:p>
            <a:pPr eaLnBrk="1" hangingPunct="1">
              <a:defRPr/>
            </a:pPr>
            <a:r>
              <a:rPr lang="en-US" noProof="1" smtClean="0"/>
              <a:t>Everything need access to may be viewed through monitor</a:t>
            </a:r>
          </a:p>
          <a:p>
            <a:pPr eaLnBrk="1" hangingPunct="1">
              <a:defRPr/>
            </a:pPr>
            <a:r>
              <a:rPr lang="en-US" noProof="1" smtClean="0"/>
              <a:t>Watch people looking at their monitors</a:t>
            </a:r>
          </a:p>
          <a:p>
            <a:pPr lvl="1" eaLnBrk="1" hangingPunct="1">
              <a:defRPr/>
            </a:pPr>
            <a:r>
              <a:rPr lang="en-US" noProof="1" smtClean="0"/>
              <a:t>Almost like monitor is </a:t>
            </a:r>
            <a:r>
              <a:rPr lang="en-US" dirty="0" smtClean="0"/>
              <a:t>a </a:t>
            </a:r>
            <a:r>
              <a:rPr lang="en-US" noProof="1" smtClean="0"/>
              <a:t>vacuum cleaner</a:t>
            </a:r>
          </a:p>
          <a:p>
            <a:pPr lvl="1" eaLnBrk="1" hangingPunct="1">
              <a:defRPr/>
            </a:pPr>
            <a:r>
              <a:rPr lang="en-US" noProof="1" smtClean="0"/>
              <a:t>They turn it on</a:t>
            </a:r>
            <a:r>
              <a:rPr lang="en-US" dirty="0" smtClean="0"/>
              <a:t> . . </a:t>
            </a:r>
            <a:r>
              <a:rPr lang="en-US" noProof="1" smtClean="0"/>
              <a:t>.</a:t>
            </a:r>
            <a:r>
              <a:rPr lang="en-US" dirty="0" smtClean="0"/>
              <a:t> </a:t>
            </a:r>
            <a:r>
              <a:rPr lang="en-US" noProof="1" smtClean="0"/>
              <a:t>and it sucks their head right </a:t>
            </a:r>
            <a:r>
              <a:rPr lang="en-US" dirty="0" smtClean="0"/>
              <a:t> in!</a:t>
            </a:r>
          </a:p>
        </p:txBody>
      </p:sp>
      <p:pic>
        <p:nvPicPr>
          <p:cNvPr id="238599" name="Picture 7" descr="Web browsing"/>
          <p:cNvPicPr>
            <a:picLocks noGrp="1" noChangeAspect="1" noChangeArrowheads="1"/>
          </p:cNvPicPr>
          <p:nvPr>
            <p:ph sz="half" idx="2"/>
          </p:nvPr>
        </p:nvPicPr>
        <p:blipFill>
          <a:blip r:embed="rId2" cstate="print">
            <a:grayscl/>
          </a:blip>
          <a:stretch>
            <a:fillRect/>
          </a:stretch>
        </p:blipFill>
        <p:spPr>
          <a:xfrm>
            <a:off x="4876801" y="2876551"/>
            <a:ext cx="3291840" cy="1991877"/>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647272" y="4805958"/>
            <a:ext cx="365760" cy="273844"/>
          </a:xfrm>
        </p:spPr>
        <p:txBody>
          <a:bodyPr/>
          <a:lstStyle/>
          <a:p>
            <a:fld id="{D5BBC35B-A44B-4119-B8DA-DE9E3DFADA20}" type="slidenum">
              <a:rPr kumimoji="0" lang="en-US" smtClean="0"/>
              <a:pPr/>
              <a:t>199</a:t>
            </a:fld>
            <a:endParaRPr kumimoji="0" lang="en-US" sz="1000" b="0" dirty="0">
              <a:solidFill>
                <a:schemeClr val="tx1"/>
              </a:solidFill>
            </a:endParaRPr>
          </a:p>
        </p:txBody>
      </p:sp>
      <p:pic>
        <p:nvPicPr>
          <p:cNvPr id="542722" name="Picture 2" descr="K:\Clients\Medtronic\World Headquarters\Ergonomics Website Revision\Images\Potential Medtronic EE pics\Raw\Sun.JPG"/>
          <p:cNvPicPr>
            <a:picLocks noChangeAspect="1" noChangeArrowheads="1"/>
          </p:cNvPicPr>
          <p:nvPr/>
        </p:nvPicPr>
        <p:blipFill>
          <a:blip r:embed="rId3" cstate="print"/>
          <a:srcRect l="3125" t="7813" r="5000" b="20000"/>
          <a:stretch>
            <a:fillRect/>
          </a:stretch>
        </p:blipFill>
        <p:spPr bwMode="auto">
          <a:xfrm>
            <a:off x="4876800" y="742950"/>
            <a:ext cx="3291840" cy="193983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2</a:t>
            </a:fld>
            <a:endParaRPr lang="en-US" dirty="0"/>
          </a:p>
        </p:txBody>
      </p:sp>
      <p:sp>
        <p:nvSpPr>
          <p:cNvPr id="4" name="Title 3"/>
          <p:cNvSpPr>
            <a:spLocks noGrp="1"/>
          </p:cNvSpPr>
          <p:nvPr>
            <p:ph type="title"/>
          </p:nvPr>
        </p:nvSpPr>
        <p:spPr/>
        <p:txBody>
          <a:bodyPr/>
          <a:lstStyle/>
          <a:p>
            <a:r>
              <a:rPr lang="en-US" dirty="0" smtClean="0"/>
              <a:t>Case </a:t>
            </a:r>
            <a:r>
              <a:rPr lang="en-US" dirty="0" smtClean="0"/>
              <a:t>Study</a:t>
            </a:r>
            <a:endParaRPr lang="en-US" dirty="0"/>
          </a:p>
        </p:txBody>
      </p:sp>
      <p:pic>
        <p:nvPicPr>
          <p:cNvPr id="576514" name="Picture 2" descr="K:\Clients\CHS\Worksheets\Example Report\IMG_0433.JPG"/>
          <p:cNvPicPr>
            <a:picLocks noChangeAspect="1" noChangeArrowheads="1"/>
          </p:cNvPicPr>
          <p:nvPr/>
        </p:nvPicPr>
        <p:blipFill>
          <a:blip r:embed="rId2" cstate="print"/>
          <a:srcRect/>
          <a:stretch>
            <a:fillRect/>
          </a:stretch>
        </p:blipFill>
        <p:spPr bwMode="auto">
          <a:xfrm>
            <a:off x="4419600" y="1123950"/>
            <a:ext cx="4267200" cy="3200400"/>
          </a:xfrm>
          <a:prstGeom prst="rect">
            <a:avLst/>
          </a:prstGeom>
          <a:ln>
            <a:noFill/>
          </a:ln>
          <a:effectLst>
            <a:outerShdw blurRad="292100" dist="139700" dir="2700000" algn="tl" rotWithShape="0">
              <a:srgbClr val="333333">
                <a:alpha val="65000"/>
              </a:srgbClr>
            </a:outerShdw>
          </a:effectLst>
        </p:spPr>
      </p:pic>
      <p:sp>
        <p:nvSpPr>
          <p:cNvPr id="6" name="Rectangle 3"/>
          <p:cNvSpPr txBox="1">
            <a:spLocks noChangeArrowheads="1"/>
          </p:cNvSpPr>
          <p:nvPr/>
        </p:nvSpPr>
        <p:spPr>
          <a:xfrm>
            <a:off x="457200" y="971550"/>
            <a:ext cx="3962400" cy="3676650"/>
          </a:xfrm>
          <a:prstGeom prst="rect">
            <a:avLst/>
          </a:prstGeom>
        </p:spPr>
        <p:txBody>
          <a:bodyPr vert="horz">
            <a:normAutofit/>
          </a:bodyPr>
          <a:lstStyle/>
          <a:p>
            <a:pPr marL="233363" marR="0" lvl="0" indent="-233363" algn="l" defTabSz="914400" rtl="0" eaLnBrk="1" fontAlgn="auto" latinLnBrk="0" hangingPunct="1">
              <a:lnSpc>
                <a:spcPct val="90000"/>
              </a:lnSpc>
              <a:spcBef>
                <a:spcPts val="0"/>
              </a:spcBef>
              <a:spcAft>
                <a:spcPts val="0"/>
              </a:spcAft>
              <a:buClr>
                <a:schemeClr val="accent1"/>
              </a:buClr>
              <a:buSzPct val="68000"/>
              <a:tabLst/>
              <a:defRPr/>
            </a:pPr>
            <a:r>
              <a:rPr kumimoji="0" lang="en-US" sz="2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Introduce</a:t>
            </a:r>
            <a:r>
              <a:rPr kumimoji="0" lang="en-US" sz="2800" b="1" i="0" u="none" strike="noStrike" kern="1200" cap="none" spc="0" normalizeH="0" noProof="0" dirty="0" smtClean="0">
                <a:ln>
                  <a:noFill/>
                </a:ln>
                <a:solidFill>
                  <a:schemeClr val="tx1"/>
                </a:solidFill>
                <a:effectLst/>
                <a:uLnTx/>
                <a:uFillTx/>
                <a:latin typeface="Arial" pitchFamily="34" charset="0"/>
                <a:ea typeface="+mn-ea"/>
                <a:cs typeface="Arial" pitchFamily="34" charset="0"/>
              </a:rPr>
              <a:t> you to  . . .</a:t>
            </a:r>
          </a:p>
          <a:p>
            <a:pPr marL="233363" marR="0" lvl="0" indent="-233363" algn="l" defTabSz="914400" rtl="0" eaLnBrk="1" fontAlgn="auto" latinLnBrk="0" hangingPunct="1">
              <a:lnSpc>
                <a:spcPct val="90000"/>
              </a:lnSpc>
              <a:spcBef>
                <a:spcPts val="0"/>
              </a:spcBef>
              <a:spcAft>
                <a:spcPts val="0"/>
              </a:spcAft>
              <a:buClr>
                <a:schemeClr val="accent1"/>
              </a:buClr>
              <a:buSzPct val="68000"/>
              <a:tabLst/>
              <a:defRPr/>
            </a:pPr>
            <a:endParaRPr kumimoji="0" lang="en-US" sz="2800" b="1" i="0" u="none" strike="noStrike" kern="1200" cap="none" spc="0" normalizeH="0" noProof="0" dirty="0" smtClean="0">
              <a:ln>
                <a:noFill/>
              </a:ln>
              <a:solidFill>
                <a:schemeClr val="tx1"/>
              </a:solidFill>
              <a:effectLst/>
              <a:uLnTx/>
              <a:uFillTx/>
              <a:latin typeface="Arial" pitchFamily="34" charset="0"/>
              <a:ea typeface="+mn-ea"/>
              <a:cs typeface="Arial" pitchFamily="34" charset="0"/>
            </a:endParaRPr>
          </a:p>
          <a:p>
            <a:pPr marL="233363" marR="0" lvl="0" indent="-233363" algn="l" defTabSz="914400" rtl="0" eaLnBrk="1" fontAlgn="auto" latinLnBrk="0" hangingPunct="1">
              <a:lnSpc>
                <a:spcPct val="90000"/>
              </a:lnSpc>
              <a:spcBef>
                <a:spcPts val="0"/>
              </a:spcBef>
              <a:spcAft>
                <a:spcPts val="0"/>
              </a:spcAft>
              <a:buClr>
                <a:schemeClr val="accent1"/>
              </a:buClr>
              <a:buSzPct val="68000"/>
              <a:tabLst/>
              <a:defRPr/>
            </a:pPr>
            <a:r>
              <a:rPr lang="en-US" sz="2800" b="1" baseline="0" dirty="0" smtClean="0">
                <a:latin typeface="Arial" pitchFamily="34" charset="0"/>
                <a:cs typeface="Arial" pitchFamily="34" charset="0"/>
              </a:rPr>
              <a:t>Mary</a:t>
            </a:r>
            <a:r>
              <a:rPr lang="en-US" sz="2800" b="1" dirty="0" smtClean="0">
                <a:latin typeface="Arial" pitchFamily="34" charset="0"/>
                <a:cs typeface="Arial" pitchFamily="34" charset="0"/>
              </a:rPr>
              <a:t> Johnson </a:t>
            </a:r>
          </a:p>
          <a:p>
            <a:pPr marL="233363" marR="0" lvl="0" indent="-233363" algn="l" defTabSz="914400" rtl="0" eaLnBrk="1" fontAlgn="auto" latinLnBrk="0" hangingPunct="1">
              <a:lnSpc>
                <a:spcPct val="90000"/>
              </a:lnSpc>
              <a:spcBef>
                <a:spcPts val="0"/>
              </a:spcBef>
              <a:spcAft>
                <a:spcPts val="0"/>
              </a:spcAft>
              <a:buClr>
                <a:schemeClr val="accent1"/>
              </a:buClr>
              <a:buSzPct val="68000"/>
              <a:buFont typeface="Wingdings" pitchFamily="2" charset="2"/>
              <a:buChar char="Ø"/>
              <a:tabLst/>
              <a:defRPr/>
            </a:pPr>
            <a:r>
              <a:rPr lang="en-US" sz="2000" b="1" dirty="0" smtClean="0">
                <a:latin typeface="Arial" pitchFamily="34" charset="0"/>
                <a:cs typeface="Arial" pitchFamily="34" charset="0"/>
              </a:rPr>
              <a:t>Customer Service Rep</a:t>
            </a:r>
          </a:p>
          <a:p>
            <a:pPr marL="233363" marR="0" lvl="0" indent="-233363" algn="l" defTabSz="914400" rtl="0" eaLnBrk="1" fontAlgn="auto" latinLnBrk="0" hangingPunct="1">
              <a:lnSpc>
                <a:spcPct val="90000"/>
              </a:lnSpc>
              <a:spcBef>
                <a:spcPts val="0"/>
              </a:spcBef>
              <a:spcAft>
                <a:spcPts val="0"/>
              </a:spcAft>
              <a:buClr>
                <a:schemeClr val="accent1"/>
              </a:buClr>
              <a:buSzPct val="68000"/>
              <a:buFont typeface="Wingdings" pitchFamily="2" charset="2"/>
              <a:buChar char="Ø"/>
              <a:tabLst/>
              <a:defRPr/>
            </a:pPr>
            <a:r>
              <a:rPr lang="en-US" sz="2000" b="1" dirty="0" smtClean="0">
                <a:latin typeface="Arial" pitchFamily="34" charset="0"/>
                <a:cs typeface="Arial" pitchFamily="34" charset="0"/>
              </a:rPr>
              <a:t>Uncomfortable in chair</a:t>
            </a:r>
          </a:p>
          <a:p>
            <a:pPr marL="233363" marR="0" lvl="0" indent="-233363" algn="l" defTabSz="914400" rtl="0" eaLnBrk="1" fontAlgn="auto" latinLnBrk="0" hangingPunct="1">
              <a:lnSpc>
                <a:spcPct val="90000"/>
              </a:lnSpc>
              <a:spcBef>
                <a:spcPts val="0"/>
              </a:spcBef>
              <a:spcAft>
                <a:spcPts val="0"/>
              </a:spcAft>
              <a:buClr>
                <a:schemeClr val="accent1"/>
              </a:buClr>
              <a:buSzPct val="68000"/>
              <a:buFont typeface="Wingdings" pitchFamily="2" charset="2"/>
              <a:buChar char="Ø"/>
              <a:tabLst/>
              <a:defRPr/>
            </a:pPr>
            <a:r>
              <a:rPr lang="en-US" sz="2000" b="1" dirty="0" smtClean="0">
                <a:latin typeface="Arial" pitchFamily="34" charset="0"/>
                <a:cs typeface="Arial" pitchFamily="34" charset="0"/>
              </a:rPr>
              <a:t>Sore neck and shoulders</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4" name="Rectangle 1030"/>
          <p:cNvSpPr>
            <a:spLocks noGrp="1" noChangeArrowheads="1"/>
          </p:cNvSpPr>
          <p:nvPr>
            <p:ph type="body" idx="1"/>
          </p:nvPr>
        </p:nvSpPr>
        <p:spPr>
          <a:xfrm>
            <a:off x="990600" y="400050"/>
            <a:ext cx="3657600" cy="3771900"/>
          </a:xfrm>
        </p:spPr>
        <p:txBody>
          <a:bodyPr lIns="92075" tIns="46038" rIns="92075" bIns="46038">
            <a:normAutofit fontScale="85000" lnSpcReduction="20000"/>
          </a:bodyPr>
          <a:lstStyle/>
          <a:p>
            <a:pPr marL="0" indent="0" eaLnBrk="1" hangingPunct="1">
              <a:spcBef>
                <a:spcPts val="300"/>
              </a:spcBef>
              <a:spcAft>
                <a:spcPts val="300"/>
              </a:spcAft>
              <a:buFont typeface="Wingdings" pitchFamily="2" charset="2"/>
              <a:buNone/>
              <a:defRPr/>
            </a:pPr>
            <a:r>
              <a:rPr lang="en-US" sz="4000" dirty="0" smtClean="0"/>
              <a:t>So, in our workspace, given a certain set of circumstances we will respond in a fairly predictable way</a:t>
            </a:r>
            <a:endParaRPr lang="en-US" sz="2400" dirty="0" smtClean="0"/>
          </a:p>
        </p:txBody>
      </p:sp>
      <p:pic>
        <p:nvPicPr>
          <p:cNvPr id="365575" name="Picture 1031" descr="Bend at file cab"/>
          <p:cNvPicPr>
            <a:picLocks noChangeAspect="1" noChangeArrowheads="1"/>
          </p:cNvPicPr>
          <p:nvPr/>
        </p:nvPicPr>
        <p:blipFill>
          <a:blip r:embed="rId2" cstate="print">
            <a:lum bright="20000" contrast="10000"/>
          </a:blip>
          <a:stretch>
            <a:fillRect/>
          </a:stretch>
        </p:blipFill>
        <p:spPr bwMode="auto">
          <a:xfrm>
            <a:off x="4800600" y="514350"/>
            <a:ext cx="3276600" cy="344117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1950"/>
            <a:ext cx="9144000" cy="857250"/>
          </a:xfrm>
        </p:spPr>
        <p:txBody>
          <a:bodyPr>
            <a:normAutofit fontScale="90000"/>
          </a:bodyPr>
          <a:lstStyle/>
          <a:p>
            <a:pPr marR="0" rtl="0"/>
            <a:r>
              <a:rPr lang="en-US" b="1" baseline="0" dirty="0" smtClean="0">
                <a:solidFill>
                  <a:srgbClr val="1F497D"/>
                </a:solidFill>
                <a:latin typeface="Arial"/>
              </a:rPr>
              <a:t>Visual Considerations </a:t>
            </a:r>
            <a:br>
              <a:rPr lang="en-US" b="1" baseline="0" dirty="0" smtClean="0">
                <a:solidFill>
                  <a:srgbClr val="1F497D"/>
                </a:solidFill>
                <a:latin typeface="Arial"/>
              </a:rPr>
            </a:br>
            <a:r>
              <a:rPr lang="en-US" b="1" baseline="0" dirty="0" smtClean="0">
                <a:solidFill>
                  <a:srgbClr val="1F497D"/>
                </a:solidFill>
                <a:latin typeface="Arial"/>
              </a:rPr>
              <a:t>At Computer Workstations </a:t>
            </a:r>
            <a:endParaRPr lang="en-US" b="1" baseline="0" dirty="0" smtClean="0">
              <a:solidFill>
                <a:srgbClr val="000000"/>
              </a:solidFill>
              <a:latin typeface="Courier New"/>
            </a:endParaRPr>
          </a:p>
        </p:txBody>
      </p:sp>
      <p:pic>
        <p:nvPicPr>
          <p:cNvPr id="4" name="Picture 3" descr="eye_muscles.jpg"/>
          <p:cNvPicPr/>
          <p:nvPr/>
        </p:nvPicPr>
        <p:blipFill>
          <a:blip r:embed="rId2" cstate="print"/>
          <a:srcRect t="3355" b="15100"/>
          <a:stretch>
            <a:fillRect/>
          </a:stretch>
        </p:blipFill>
        <p:spPr bwMode="auto">
          <a:xfrm>
            <a:off x="2590800" y="1504950"/>
            <a:ext cx="4237802" cy="2743200"/>
          </a:xfrm>
          <a:prstGeom prst="rect">
            <a:avLst/>
          </a:prstGeom>
          <a:noFill/>
          <a:ln w="9525">
            <a:noFill/>
            <a:miter lim="800000"/>
            <a:headEnd/>
            <a:tailEnd/>
          </a:ln>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smtClean="0">
                <a:solidFill>
                  <a:srgbClr val="1F497D"/>
                </a:solidFill>
                <a:latin typeface="Arial"/>
              </a:rPr>
              <a:t>Near Work </a:t>
            </a:r>
          </a:p>
        </p:txBody>
      </p:sp>
      <p:sp>
        <p:nvSpPr>
          <p:cNvPr id="3" name="Text Placeholder 2"/>
          <p:cNvSpPr>
            <a:spLocks noGrp="1"/>
          </p:cNvSpPr>
          <p:nvPr>
            <p:ph type="body" idx="1"/>
          </p:nvPr>
        </p:nvSpPr>
        <p:spPr>
          <a:xfrm>
            <a:off x="152400" y="1123950"/>
            <a:ext cx="3429000" cy="3429000"/>
          </a:xfrm>
        </p:spPr>
        <p:txBody>
          <a:bodyPr>
            <a:normAutofit/>
          </a:bodyPr>
          <a:lstStyle/>
          <a:p>
            <a:pPr>
              <a:lnSpc>
                <a:spcPct val="90000"/>
              </a:lnSpc>
              <a:spcBef>
                <a:spcPts val="300"/>
              </a:spcBef>
              <a:spcAft>
                <a:spcPts val="300"/>
              </a:spcAft>
              <a:defRPr/>
            </a:pPr>
            <a:r>
              <a:rPr lang="en-US" sz="2600" noProof="1" smtClean="0">
                <a:latin typeface="Arial" pitchFamily="34" charset="0"/>
                <a:cs typeface="Arial" pitchFamily="34" charset="0"/>
              </a:rPr>
              <a:t>Viewing monitor, or any other close object, eyes need to accommodate and converge</a:t>
            </a:r>
          </a:p>
        </p:txBody>
      </p:sp>
      <p:pic>
        <p:nvPicPr>
          <p:cNvPr id="798721" name="Picture 1" descr="K:\Courses\Office-computer workspace ergonomics\A Practical Approach to Office Ergonomics\In-depth A Practical Approach to Office Ergonomics\Case Study Pictures Sorted\Monitor\Floen 50th 028.jpg"/>
          <p:cNvPicPr>
            <a:picLocks noChangeAspect="1" noChangeArrowheads="1"/>
          </p:cNvPicPr>
          <p:nvPr/>
        </p:nvPicPr>
        <p:blipFill>
          <a:blip r:embed="rId2" cstate="print"/>
          <a:srcRect/>
          <a:stretch>
            <a:fillRect/>
          </a:stretch>
        </p:blipFill>
        <p:spPr bwMode="auto">
          <a:xfrm>
            <a:off x="4038600" y="1276350"/>
            <a:ext cx="4368800" cy="327660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Accommodation </a:t>
            </a:r>
          </a:p>
        </p:txBody>
      </p:sp>
      <p:sp>
        <p:nvSpPr>
          <p:cNvPr id="3" name="Text Placeholder 2"/>
          <p:cNvSpPr>
            <a:spLocks noGrp="1"/>
          </p:cNvSpPr>
          <p:nvPr>
            <p:ph type="body" idx="1"/>
          </p:nvPr>
        </p:nvSpPr>
        <p:spPr>
          <a:xfrm>
            <a:off x="152400" y="1123950"/>
            <a:ext cx="4114800" cy="3352800"/>
          </a:xfrm>
        </p:spPr>
        <p:txBody>
          <a:bodyPr>
            <a:normAutofit fontScale="70000" lnSpcReduction="20000"/>
          </a:bodyPr>
          <a:lstStyle/>
          <a:p>
            <a:r>
              <a:rPr lang="en-US" baseline="0" dirty="0" smtClean="0"/>
              <a:t>Accommodation - process by which eyes adapt to maintain clear focus as visual targets get closer</a:t>
            </a:r>
          </a:p>
          <a:p>
            <a:r>
              <a:rPr lang="en-US" baseline="0" dirty="0" smtClean="0"/>
              <a:t>Small muscle in each eye (ciliary muscle) changes shape of lens capsule.</a:t>
            </a:r>
          </a:p>
          <a:p>
            <a:r>
              <a:rPr lang="en-US" baseline="0" dirty="0" smtClean="0"/>
              <a:t>With proper accommodation, lens bends incoming light rays so they strike retina at a single point, allowing sharp image to be interpreted by brain</a:t>
            </a:r>
          </a:p>
        </p:txBody>
      </p:sp>
      <p:pic>
        <p:nvPicPr>
          <p:cNvPr id="4" name="Picture 3" descr="accommodation.jpg"/>
          <p:cNvPicPr/>
          <p:nvPr/>
        </p:nvPicPr>
        <p:blipFill>
          <a:blip r:embed="rId2" cstate="print"/>
          <a:srcRect/>
          <a:stretch>
            <a:fillRect/>
          </a:stretch>
        </p:blipFill>
        <p:spPr bwMode="auto">
          <a:xfrm>
            <a:off x="4495800" y="1352550"/>
            <a:ext cx="4290775" cy="2514600"/>
          </a:xfrm>
          <a:prstGeom prst="rect">
            <a:avLst/>
          </a:prstGeom>
          <a:noFill/>
          <a:ln w="9525">
            <a:noFill/>
            <a:miter lim="800000"/>
            <a:headEnd/>
            <a:tailEnd/>
          </a:ln>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05979"/>
            <a:ext cx="7772400" cy="857250"/>
          </a:xfrm>
        </p:spPr>
        <p:txBody>
          <a:bodyPr>
            <a:normAutofit/>
          </a:bodyPr>
          <a:lstStyle/>
          <a:p>
            <a:pPr marR="0" rtl="0"/>
            <a:r>
              <a:rPr lang="en-US" sz="3600" b="1" baseline="0" dirty="0" smtClean="0">
                <a:solidFill>
                  <a:srgbClr val="1F497D"/>
                </a:solidFill>
                <a:latin typeface="Arial"/>
              </a:rPr>
              <a:t>Resting Point of Accommodation </a:t>
            </a:r>
          </a:p>
        </p:txBody>
      </p:sp>
      <p:sp>
        <p:nvSpPr>
          <p:cNvPr id="3" name="Text Placeholder 2"/>
          <p:cNvSpPr>
            <a:spLocks noGrp="1"/>
          </p:cNvSpPr>
          <p:nvPr>
            <p:ph type="body" idx="1"/>
          </p:nvPr>
        </p:nvSpPr>
        <p:spPr>
          <a:xfrm>
            <a:off x="152400" y="1123950"/>
            <a:ext cx="3962400" cy="3394472"/>
          </a:xfrm>
        </p:spPr>
        <p:txBody>
          <a:bodyPr>
            <a:normAutofit/>
          </a:bodyPr>
          <a:lstStyle/>
          <a:p>
            <a:pPr marR="0" lvl="0" rtl="0"/>
            <a:r>
              <a:rPr lang="en-US" sz="1900" dirty="0" smtClean="0"/>
              <a:t>Distance at which eyes focus when there is no object on which to focus</a:t>
            </a:r>
          </a:p>
          <a:p>
            <a:pPr marR="0" lvl="0" rtl="0"/>
            <a:r>
              <a:rPr lang="en-US" sz="1900" dirty="0" smtClean="0"/>
              <a:t>Accommodation is more or less "relaxed" </a:t>
            </a:r>
          </a:p>
          <a:p>
            <a:pPr marR="0" lvl="0" rtl="0"/>
            <a:r>
              <a:rPr lang="en-US" sz="1900" dirty="0" smtClean="0"/>
              <a:t>Differs among individuals</a:t>
            </a:r>
          </a:p>
          <a:p>
            <a:pPr marR="0" lvl="0" rtl="0"/>
            <a:r>
              <a:rPr lang="en-US" sz="1900" dirty="0" smtClean="0"/>
              <a:t>Average is around 31.5” for young people and increases with age</a:t>
            </a:r>
          </a:p>
        </p:txBody>
      </p:sp>
      <p:sp>
        <p:nvSpPr>
          <p:cNvPr id="5" name="Rectangle 4"/>
          <p:cNvSpPr/>
          <p:nvPr/>
        </p:nvSpPr>
        <p:spPr>
          <a:xfrm>
            <a:off x="4191000" y="1200150"/>
            <a:ext cx="4343400" cy="297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algn="l" rotWithShape="0">
                  <a:prstClr val="black">
                    <a:alpha val="40000"/>
                  </a:prstClr>
                </a:outerShdw>
              </a:effectLst>
            </a:endParaRPr>
          </a:p>
        </p:txBody>
      </p:sp>
      <p:pic>
        <p:nvPicPr>
          <p:cNvPr id="6" name="Picture 5"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05979"/>
            <a:ext cx="7620000" cy="857250"/>
          </a:xfrm>
        </p:spPr>
        <p:txBody>
          <a:bodyPr>
            <a:normAutofit fontScale="90000"/>
          </a:bodyPr>
          <a:lstStyle/>
          <a:p>
            <a:pPr marR="0" rtl="0"/>
            <a:r>
              <a:rPr lang="en-US" b="1" baseline="0" dirty="0" smtClean="0">
                <a:solidFill>
                  <a:srgbClr val="1F497D"/>
                </a:solidFill>
                <a:latin typeface="Arial"/>
              </a:rPr>
              <a:t>Near Point of Accommodation</a:t>
            </a:r>
          </a:p>
        </p:txBody>
      </p:sp>
      <p:sp>
        <p:nvSpPr>
          <p:cNvPr id="3" name="Text Placeholder 2"/>
          <p:cNvSpPr>
            <a:spLocks noGrp="1"/>
          </p:cNvSpPr>
          <p:nvPr>
            <p:ph type="body" idx="1"/>
          </p:nvPr>
        </p:nvSpPr>
        <p:spPr>
          <a:xfrm>
            <a:off x="152400" y="1123950"/>
            <a:ext cx="4495800" cy="3394472"/>
          </a:xfrm>
        </p:spPr>
        <p:txBody>
          <a:bodyPr>
            <a:normAutofit fontScale="55000" lnSpcReduction="20000"/>
          </a:bodyPr>
          <a:lstStyle/>
          <a:p>
            <a:pPr marR="0" lvl="0" rtl="0"/>
            <a:r>
              <a:rPr lang="en-US" sz="2500" dirty="0" smtClean="0"/>
              <a:t>Closest distance at which object can be brought into sharp focus </a:t>
            </a:r>
          </a:p>
          <a:p>
            <a:pPr marR="0" lvl="0" rtl="0"/>
            <a:r>
              <a:rPr lang="en-US" sz="2500" dirty="0" smtClean="0"/>
              <a:t>With age, lens undergoes changes which cause near point to recede (Grandjean, 1987)</a:t>
            </a:r>
          </a:p>
          <a:p>
            <a:pPr marL="569913" marR="0" lvl="1">
              <a:lnSpc>
                <a:spcPct val="110000"/>
              </a:lnSpc>
              <a:spcBef>
                <a:spcPts val="300"/>
              </a:spcBef>
              <a:spcAft>
                <a:spcPts val="300"/>
              </a:spcAft>
              <a:defRPr/>
            </a:pPr>
            <a:r>
              <a:rPr lang="en-US" sz="2600" noProof="1" smtClean="0">
                <a:latin typeface="Arial" pitchFamily="34" charset="0"/>
                <a:cs typeface="Arial" pitchFamily="34" charset="0"/>
              </a:rPr>
              <a:t>A 16-year-old can focus as close as 3 inches</a:t>
            </a:r>
          </a:p>
          <a:p>
            <a:pPr marL="569913" marR="0" lvl="1">
              <a:lnSpc>
                <a:spcPct val="110000"/>
              </a:lnSpc>
              <a:spcBef>
                <a:spcPts val="300"/>
              </a:spcBef>
              <a:spcAft>
                <a:spcPts val="300"/>
              </a:spcAft>
              <a:defRPr/>
            </a:pPr>
            <a:r>
              <a:rPr lang="en-US" sz="2600" noProof="1" smtClean="0">
                <a:latin typeface="Arial" pitchFamily="34" charset="0"/>
                <a:cs typeface="Arial" pitchFamily="34" charset="0"/>
              </a:rPr>
              <a:t>At age 32 the near point averages 4.7 inches</a:t>
            </a:r>
          </a:p>
          <a:p>
            <a:pPr marL="569913" marR="0" lvl="1">
              <a:lnSpc>
                <a:spcPct val="110000"/>
              </a:lnSpc>
              <a:spcBef>
                <a:spcPts val="300"/>
              </a:spcBef>
              <a:spcAft>
                <a:spcPts val="300"/>
              </a:spcAft>
              <a:defRPr/>
            </a:pPr>
            <a:r>
              <a:rPr lang="en-US" sz="2600" noProof="1" smtClean="0">
                <a:latin typeface="Arial" pitchFamily="34" charset="0"/>
                <a:cs typeface="Arial" pitchFamily="34" charset="0"/>
              </a:rPr>
              <a:t>At age 44 it is 9.8 inches</a:t>
            </a:r>
          </a:p>
          <a:p>
            <a:pPr marL="569913" marR="0" lvl="1">
              <a:lnSpc>
                <a:spcPct val="110000"/>
              </a:lnSpc>
              <a:spcBef>
                <a:spcPts val="300"/>
              </a:spcBef>
              <a:spcAft>
                <a:spcPts val="300"/>
              </a:spcAft>
              <a:defRPr/>
            </a:pPr>
            <a:r>
              <a:rPr lang="en-US" sz="2600" noProof="1" smtClean="0">
                <a:latin typeface="Arial" pitchFamily="34" charset="0"/>
                <a:cs typeface="Arial" pitchFamily="34" charset="0"/>
              </a:rPr>
              <a:t>At age  50 it is 19.7 inches</a:t>
            </a:r>
          </a:p>
          <a:p>
            <a:pPr marL="569913" marR="0" lvl="1">
              <a:lnSpc>
                <a:spcPct val="110000"/>
              </a:lnSpc>
              <a:spcBef>
                <a:spcPts val="300"/>
              </a:spcBef>
              <a:spcAft>
                <a:spcPts val="300"/>
              </a:spcAft>
              <a:defRPr/>
            </a:pPr>
            <a:r>
              <a:rPr lang="en-US" sz="2600" noProof="1" smtClean="0">
                <a:latin typeface="Arial" pitchFamily="34" charset="0"/>
                <a:cs typeface="Arial" pitchFamily="34" charset="0"/>
              </a:rPr>
              <a:t>At age 60 it reaches 39.4 inches</a:t>
            </a:r>
          </a:p>
          <a:p>
            <a:r>
              <a:rPr lang="en-US" sz="2500" dirty="0" smtClean="0"/>
              <a:t>At around age 40, begin to hold reading material farther and farther from eyes until "arms get too short"</a:t>
            </a:r>
          </a:p>
          <a:p>
            <a:r>
              <a:rPr lang="en-US" sz="2500" dirty="0" smtClean="0"/>
              <a:t>Then require reading glasses</a:t>
            </a:r>
          </a:p>
        </p:txBody>
      </p:sp>
      <p:pic>
        <p:nvPicPr>
          <p:cNvPr id="795650" name="Picture 2" descr="http://img.tfd.com/ElMill/F0R-15-S2958.jpg"/>
          <p:cNvPicPr>
            <a:picLocks noChangeAspect="1" noChangeArrowheads="1"/>
          </p:cNvPicPr>
          <p:nvPr/>
        </p:nvPicPr>
        <p:blipFill>
          <a:blip r:embed="rId2" cstate="print"/>
          <a:srcRect/>
          <a:stretch>
            <a:fillRect/>
          </a:stretch>
        </p:blipFill>
        <p:spPr bwMode="auto">
          <a:xfrm>
            <a:off x="4800600" y="1123950"/>
            <a:ext cx="3962400" cy="2710281"/>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05979"/>
            <a:ext cx="7772400" cy="857250"/>
          </a:xfrm>
        </p:spPr>
        <p:txBody>
          <a:bodyPr/>
          <a:lstStyle/>
          <a:p>
            <a:pPr marR="0" rtl="0"/>
            <a:r>
              <a:rPr lang="en-US" b="1" baseline="0" dirty="0" smtClean="0">
                <a:solidFill>
                  <a:srgbClr val="1F497D"/>
                </a:solidFill>
                <a:latin typeface="Arial"/>
              </a:rPr>
              <a:t>Accommodative Problems </a:t>
            </a:r>
          </a:p>
        </p:txBody>
      </p:sp>
      <p:sp>
        <p:nvSpPr>
          <p:cNvPr id="3" name="Text Placeholder 2"/>
          <p:cNvSpPr>
            <a:spLocks noGrp="1"/>
          </p:cNvSpPr>
          <p:nvPr>
            <p:ph type="body" idx="1"/>
          </p:nvPr>
        </p:nvSpPr>
        <p:spPr>
          <a:xfrm>
            <a:off x="152400" y="1123950"/>
            <a:ext cx="4724400" cy="3394472"/>
          </a:xfrm>
        </p:spPr>
        <p:txBody>
          <a:bodyPr/>
          <a:lstStyle/>
          <a:p>
            <a:pPr marR="0" lvl="0" rtl="0"/>
            <a:r>
              <a:rPr lang="en-US" sz="2400" dirty="0" smtClean="0"/>
              <a:t>Computer users generally have more accommodative disorders than rest of population </a:t>
            </a:r>
            <a:r>
              <a:rPr lang="en-US" sz="1400" dirty="0" smtClean="0"/>
              <a:t>(Sheedy, 1990)</a:t>
            </a:r>
            <a:endParaRPr lang="en-US" sz="2400" dirty="0" smtClean="0"/>
          </a:p>
          <a:p>
            <a:pPr marR="0" lvl="1" rtl="0"/>
            <a:r>
              <a:rPr lang="en-US" sz="1800" noProof="1" smtClean="0">
                <a:latin typeface="Arial" pitchFamily="34" charset="0"/>
                <a:cs typeface="Arial" pitchFamily="34" charset="0"/>
              </a:rPr>
              <a:t>Complain of blurred vision when looking at screen</a:t>
            </a:r>
          </a:p>
          <a:p>
            <a:pPr marR="0" lvl="1" rtl="0"/>
            <a:r>
              <a:rPr lang="en-US" sz="1800" noProof="1" smtClean="0">
                <a:latin typeface="Arial" pitchFamily="34" charset="0"/>
                <a:cs typeface="Arial" pitchFamily="34" charset="0"/>
              </a:rPr>
              <a:t>Sometimes have difficulty in shifting focus</a:t>
            </a:r>
          </a:p>
          <a:p>
            <a:pPr marR="0" lvl="1" rtl="0"/>
            <a:r>
              <a:rPr lang="en-US" sz="1800" noProof="1" smtClean="0">
                <a:latin typeface="Arial" pitchFamily="34" charset="0"/>
                <a:cs typeface="Arial" pitchFamily="34" charset="0"/>
              </a:rPr>
              <a:t>Gets worse later in the day and can continue after work </a:t>
            </a:r>
          </a:p>
        </p:txBody>
      </p:sp>
      <p:pic>
        <p:nvPicPr>
          <p:cNvPr id="794625" name="Picture 1" descr="K:\Courses\Office-computer workspace ergonomics\A Practical Approach to Office Ergonomics\In-depth A Practical Approach to Office Ergonomics\Case Study Pictures Sorted\Computer Equipment Position\Misc 004 (2).jpg"/>
          <p:cNvPicPr>
            <a:picLocks noChangeAspect="1" noChangeArrowheads="1"/>
          </p:cNvPicPr>
          <p:nvPr/>
        </p:nvPicPr>
        <p:blipFill>
          <a:blip r:embed="rId2" cstate="print"/>
          <a:srcRect/>
          <a:stretch>
            <a:fillRect/>
          </a:stretch>
        </p:blipFill>
        <p:spPr bwMode="auto">
          <a:xfrm>
            <a:off x="4724400" y="1200150"/>
            <a:ext cx="3962400" cy="297180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05979"/>
            <a:ext cx="7620000" cy="857250"/>
          </a:xfrm>
        </p:spPr>
        <p:txBody>
          <a:bodyPr>
            <a:normAutofit/>
          </a:bodyPr>
          <a:lstStyle/>
          <a:p>
            <a:pPr marR="0" rtl="0"/>
            <a:r>
              <a:rPr lang="en-US" sz="3200" b="1" baseline="0" dirty="0" smtClean="0">
                <a:solidFill>
                  <a:srgbClr val="1F497D"/>
                </a:solidFill>
                <a:latin typeface="Arial"/>
              </a:rPr>
              <a:t>Making Accommodation Easier </a:t>
            </a:r>
          </a:p>
        </p:txBody>
      </p:sp>
      <p:sp>
        <p:nvSpPr>
          <p:cNvPr id="3" name="Text Placeholder 2"/>
          <p:cNvSpPr>
            <a:spLocks noGrp="1"/>
          </p:cNvSpPr>
          <p:nvPr>
            <p:ph type="body" idx="1"/>
          </p:nvPr>
        </p:nvSpPr>
        <p:spPr>
          <a:xfrm>
            <a:off x="152400" y="1123950"/>
            <a:ext cx="4876800" cy="3394472"/>
          </a:xfrm>
        </p:spPr>
        <p:txBody>
          <a:bodyPr>
            <a:normAutofit fontScale="62500" lnSpcReduction="20000"/>
          </a:bodyPr>
          <a:lstStyle/>
          <a:p>
            <a:pPr marR="0" lvl="0" rtl="0"/>
            <a:r>
              <a:rPr lang="en-US" sz="2600" dirty="0" smtClean="0"/>
              <a:t>The first step in reducing the demands on accommodation is simply to do less of it</a:t>
            </a:r>
          </a:p>
          <a:p>
            <a:pPr lvl="1">
              <a:lnSpc>
                <a:spcPct val="120000"/>
              </a:lnSpc>
            </a:pPr>
            <a:r>
              <a:rPr lang="en-US" sz="2600" noProof="1" smtClean="0">
                <a:latin typeface="Arial" pitchFamily="34" charset="0"/>
                <a:cs typeface="Arial" pitchFamily="34" charset="0"/>
              </a:rPr>
              <a:t>Moving screen back will reduce the load on accommodation</a:t>
            </a:r>
          </a:p>
          <a:p>
            <a:pPr lvl="1">
              <a:lnSpc>
                <a:spcPct val="120000"/>
              </a:lnSpc>
            </a:pPr>
            <a:r>
              <a:rPr lang="en-US" sz="2600" noProof="1" smtClean="0">
                <a:latin typeface="Arial" pitchFamily="34" charset="0"/>
                <a:cs typeface="Arial" pitchFamily="34" charset="0"/>
              </a:rPr>
              <a:t>Only practical limit on how far away screen can be is size of letters</a:t>
            </a:r>
          </a:p>
          <a:p>
            <a:pPr lvl="1">
              <a:lnSpc>
                <a:spcPct val="120000"/>
              </a:lnSpc>
            </a:pPr>
            <a:r>
              <a:rPr lang="en-US" sz="2600" noProof="1" smtClean="0">
                <a:latin typeface="Arial" pitchFamily="34" charset="0"/>
                <a:cs typeface="Arial" pitchFamily="34" charset="0"/>
              </a:rPr>
              <a:t>Comfortably interpret what we're looking at; screen is not too far away</a:t>
            </a:r>
          </a:p>
          <a:p>
            <a:r>
              <a:rPr lang="en-US" sz="2600" dirty="0" smtClean="0"/>
              <a:t>Take "vision" breaks</a:t>
            </a:r>
          </a:p>
          <a:p>
            <a:pPr lvl="1">
              <a:lnSpc>
                <a:spcPct val="120000"/>
              </a:lnSpc>
            </a:pPr>
            <a:r>
              <a:rPr lang="en-US" sz="2600" noProof="1" smtClean="0">
                <a:latin typeface="Arial" pitchFamily="34" charset="0"/>
                <a:cs typeface="Arial" pitchFamily="34" charset="0"/>
              </a:rPr>
              <a:t>Look at something at a farther distance or close eyes</a:t>
            </a:r>
          </a:p>
          <a:p>
            <a:pPr lvl="1">
              <a:lnSpc>
                <a:spcPct val="120000"/>
              </a:lnSpc>
            </a:pPr>
            <a:r>
              <a:rPr lang="en-US" sz="2600" noProof="1" smtClean="0">
                <a:latin typeface="Arial" pitchFamily="34" charset="0"/>
                <a:cs typeface="Arial" pitchFamily="34" charset="0"/>
              </a:rPr>
              <a:t>Intersperse computer work with other tasks such as filing</a:t>
            </a:r>
          </a:p>
        </p:txBody>
      </p:sp>
      <p:pic>
        <p:nvPicPr>
          <p:cNvPr id="793601" name="Picture 1" descr="K:\Courses\Office-computer workspace ergonomics\A Practical Approach to Office Ergonomics\In-depth A Practical Approach to Office Ergonomics\Case Study Pictures Sorted\Monitor\IMG_4928.JPG"/>
          <p:cNvPicPr>
            <a:picLocks noChangeAspect="1" noChangeArrowheads="1"/>
          </p:cNvPicPr>
          <p:nvPr/>
        </p:nvPicPr>
        <p:blipFill>
          <a:blip r:embed="rId2" cstate="print"/>
          <a:srcRect/>
          <a:stretch>
            <a:fillRect/>
          </a:stretch>
        </p:blipFill>
        <p:spPr bwMode="auto">
          <a:xfrm>
            <a:off x="5105400" y="1200150"/>
            <a:ext cx="3556000" cy="266700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05979"/>
            <a:ext cx="7848600" cy="857250"/>
          </a:xfrm>
        </p:spPr>
        <p:txBody>
          <a:bodyPr>
            <a:normAutofit/>
          </a:bodyPr>
          <a:lstStyle/>
          <a:p>
            <a:pPr marR="0" rtl="0"/>
            <a:r>
              <a:rPr lang="en-US" sz="3600" b="1" baseline="0" dirty="0" smtClean="0">
                <a:solidFill>
                  <a:srgbClr val="1F497D"/>
                </a:solidFill>
                <a:latin typeface="Arial"/>
              </a:rPr>
              <a:t>Making Accommodation Easier </a:t>
            </a:r>
          </a:p>
        </p:txBody>
      </p:sp>
      <p:sp>
        <p:nvSpPr>
          <p:cNvPr id="3" name="Text Placeholder 2"/>
          <p:cNvSpPr>
            <a:spLocks noGrp="1"/>
          </p:cNvSpPr>
          <p:nvPr>
            <p:ph type="body" idx="1"/>
          </p:nvPr>
        </p:nvSpPr>
        <p:spPr>
          <a:xfrm>
            <a:off x="76200" y="971550"/>
            <a:ext cx="3962400" cy="3352800"/>
          </a:xfrm>
        </p:spPr>
        <p:txBody>
          <a:bodyPr>
            <a:noAutofit/>
          </a:bodyPr>
          <a:lstStyle/>
          <a:p>
            <a:r>
              <a:rPr lang="en-US" sz="2400" dirty="0" smtClean="0"/>
              <a:t>Lowering monitor</a:t>
            </a:r>
          </a:p>
          <a:p>
            <a:pPr lvl="1">
              <a:lnSpc>
                <a:spcPct val="120000"/>
              </a:lnSpc>
            </a:pPr>
            <a:r>
              <a:rPr lang="en-US" sz="1800" noProof="1" smtClean="0">
                <a:latin typeface="Arial" pitchFamily="34" charset="0"/>
                <a:cs typeface="Arial" pitchFamily="34" charset="0"/>
              </a:rPr>
              <a:t>When eyes gaze downward, the near point of accommodation moves inward</a:t>
            </a:r>
          </a:p>
          <a:p>
            <a:pPr lvl="1">
              <a:lnSpc>
                <a:spcPct val="120000"/>
              </a:lnSpc>
            </a:pPr>
            <a:r>
              <a:rPr lang="en-US" sz="1800" noProof="1" smtClean="0">
                <a:latin typeface="Arial" pitchFamily="34" charset="0"/>
                <a:cs typeface="Arial" pitchFamily="34" charset="0"/>
              </a:rPr>
              <a:t>Subjects over age 42 increased ability to accommodate by average of 25.5 % by directing eyes downward in "usual reading position" Ripple (1952)</a:t>
            </a:r>
          </a:p>
        </p:txBody>
      </p:sp>
      <p:pic>
        <p:nvPicPr>
          <p:cNvPr id="848899" name="Picture 3" descr="K:\Courses\Office-computer workspace ergonomics\A Practical Approach to Office Ergonomics\In-depth A Practical Approach to Office Ergonomics\Case Study Pictures Sorted\Monitor\IMG_0317.JPG"/>
          <p:cNvPicPr>
            <a:picLocks noChangeAspect="1" noChangeArrowheads="1"/>
          </p:cNvPicPr>
          <p:nvPr/>
        </p:nvPicPr>
        <p:blipFill>
          <a:blip r:embed="rId2" cstate="print"/>
          <a:srcRect/>
          <a:stretch>
            <a:fillRect/>
          </a:stretch>
        </p:blipFill>
        <p:spPr bwMode="auto">
          <a:xfrm>
            <a:off x="4038600" y="1123950"/>
            <a:ext cx="2743200" cy="2057400"/>
          </a:xfrm>
          <a:prstGeom prst="rect">
            <a:avLst/>
          </a:prstGeom>
          <a:ln>
            <a:noFill/>
          </a:ln>
          <a:effectLst>
            <a:outerShdw blurRad="292100" dist="139700" dir="2700000" algn="tl" rotWithShape="0">
              <a:srgbClr val="333333">
                <a:alpha val="65000"/>
              </a:srgbClr>
            </a:outerShdw>
          </a:effectLst>
        </p:spPr>
      </p:pic>
      <p:pic>
        <p:nvPicPr>
          <p:cNvPr id="848898" name="Picture 2" descr="K:\Courses\Office-computer workspace ergonomics\A Practical Approach to Office Ergonomics\In-depth A Practical Approach to Office Ergonomics\Case Study Pictures Sorted\Monitor\IMG_0325.JPG"/>
          <p:cNvPicPr>
            <a:picLocks noChangeAspect="1" noChangeArrowheads="1"/>
          </p:cNvPicPr>
          <p:nvPr/>
        </p:nvPicPr>
        <p:blipFill>
          <a:blip r:embed="rId3" cstate="print"/>
          <a:srcRect/>
          <a:stretch>
            <a:fillRect/>
          </a:stretch>
        </p:blipFill>
        <p:spPr bwMode="auto">
          <a:xfrm>
            <a:off x="6096000" y="2800350"/>
            <a:ext cx="2743200" cy="2057400"/>
          </a:xfrm>
          <a:prstGeom prst="rect">
            <a:avLst/>
          </a:prstGeom>
          <a:ln>
            <a:noFill/>
          </a:ln>
          <a:effectLst>
            <a:outerShdw blurRad="292100" dist="139700" dir="2700000" algn="tl" rotWithShape="0">
              <a:srgbClr val="333333">
                <a:alpha val="65000"/>
              </a:srgbClr>
            </a:outerShdw>
          </a:effectLst>
        </p:spPr>
      </p:pic>
      <p:pic>
        <p:nvPicPr>
          <p:cNvPr id="6" name="Picture 5" descr="K:\Courses\Images\Misc\financial_data_zoom_in_magnify_800_clr_6750.png"/>
          <p:cNvPicPr>
            <a:picLocks noChangeAspect="1"/>
          </p:cNvPicPr>
          <p:nvPr/>
        </p:nvPicPr>
        <p:blipFill>
          <a:blip r:embed="rId4"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05979"/>
            <a:ext cx="7620000" cy="857250"/>
          </a:xfrm>
        </p:spPr>
        <p:txBody>
          <a:bodyPr>
            <a:normAutofit fontScale="90000"/>
          </a:bodyPr>
          <a:lstStyle/>
          <a:p>
            <a:pPr marR="0" rtl="0"/>
            <a:r>
              <a:rPr lang="en-US" b="1" baseline="0" dirty="0" smtClean="0">
                <a:solidFill>
                  <a:srgbClr val="1F497D"/>
                </a:solidFill>
                <a:latin typeface="Arial"/>
              </a:rPr>
              <a:t>Making Accommodation Easier </a:t>
            </a:r>
          </a:p>
        </p:txBody>
      </p:sp>
      <p:sp>
        <p:nvSpPr>
          <p:cNvPr id="3" name="Text Placeholder 2"/>
          <p:cNvSpPr>
            <a:spLocks noGrp="1"/>
          </p:cNvSpPr>
          <p:nvPr>
            <p:ph type="body" idx="1"/>
          </p:nvPr>
        </p:nvSpPr>
        <p:spPr>
          <a:xfrm>
            <a:off x="152400" y="1123950"/>
            <a:ext cx="4191000" cy="3394472"/>
          </a:xfrm>
        </p:spPr>
        <p:txBody>
          <a:bodyPr>
            <a:normAutofit fontScale="85000" lnSpcReduction="20000"/>
          </a:bodyPr>
          <a:lstStyle/>
          <a:p>
            <a:r>
              <a:rPr lang="en-US" noProof="1" smtClean="0">
                <a:latin typeface="Arial" pitchFamily="34" charset="0"/>
                <a:cs typeface="Arial" pitchFamily="34" charset="0"/>
              </a:rPr>
              <a:t>Try this for yourself</a:t>
            </a:r>
          </a:p>
          <a:p>
            <a:pPr lvl="1">
              <a:lnSpc>
                <a:spcPct val="120000"/>
              </a:lnSpc>
            </a:pPr>
            <a:r>
              <a:rPr lang="en-US" noProof="1" smtClean="0">
                <a:latin typeface="Arial" pitchFamily="34" charset="0"/>
                <a:cs typeface="Arial" pitchFamily="34" charset="0"/>
              </a:rPr>
              <a:t>Hold business card at arm's length in front of your eyes</a:t>
            </a:r>
          </a:p>
          <a:p>
            <a:pPr lvl="1">
              <a:lnSpc>
                <a:spcPct val="120000"/>
              </a:lnSpc>
            </a:pPr>
            <a:r>
              <a:rPr lang="en-US" noProof="1" smtClean="0">
                <a:latin typeface="Arial" pitchFamily="34" charset="0"/>
                <a:cs typeface="Arial" pitchFamily="34" charset="0"/>
              </a:rPr>
              <a:t>Bring it toward you until letters just begin to blur</a:t>
            </a:r>
          </a:p>
          <a:p>
            <a:pPr lvl="1">
              <a:lnSpc>
                <a:spcPct val="120000"/>
              </a:lnSpc>
            </a:pPr>
            <a:r>
              <a:rPr lang="en-US" noProof="1" smtClean="0">
                <a:latin typeface="Arial" pitchFamily="34" charset="0"/>
                <a:cs typeface="Arial" pitchFamily="34" charset="0"/>
              </a:rPr>
              <a:t>Without moving head, gradually lower business card in arc, keeping it the same distance from your eyes</a:t>
            </a:r>
          </a:p>
          <a:p>
            <a:pPr lvl="1">
              <a:lnSpc>
                <a:spcPct val="120000"/>
              </a:lnSpc>
            </a:pPr>
            <a:r>
              <a:rPr lang="en-US" noProof="1" smtClean="0">
                <a:latin typeface="Arial" pitchFamily="34" charset="0"/>
                <a:cs typeface="Arial" pitchFamily="34" charset="0"/>
              </a:rPr>
              <a:t>Notice letters getting sharper</a:t>
            </a:r>
          </a:p>
        </p:txBody>
      </p:sp>
      <p:pic>
        <p:nvPicPr>
          <p:cNvPr id="792578" name="Picture 2" descr="http://t3.gstatic.com/images?q=tbn:ANd9GcRwxLWxfTYjzIsqMJ7CgPWeH7yOgJcjba1Ob_h-Nay2TevUGUL3gXOBZN89"/>
          <p:cNvPicPr>
            <a:picLocks noChangeAspect="1" noChangeArrowheads="1"/>
          </p:cNvPicPr>
          <p:nvPr/>
        </p:nvPicPr>
        <p:blipFill>
          <a:blip r:embed="rId2" cstate="print"/>
          <a:srcRect/>
          <a:stretch>
            <a:fillRect/>
          </a:stretch>
        </p:blipFill>
        <p:spPr bwMode="auto">
          <a:xfrm>
            <a:off x="4419600" y="1200150"/>
            <a:ext cx="4454355" cy="2590800"/>
          </a:xfrm>
          <a:prstGeom prst="rect">
            <a:avLst/>
          </a:prstGeom>
          <a:ln>
            <a:noFill/>
          </a:ln>
          <a:effectLst>
            <a:outerShdw blurRad="292100" dist="139700" dir="2700000" algn="tl" rotWithShape="0">
              <a:srgbClr val="333333">
                <a:alpha val="65000"/>
              </a:srgbClr>
            </a:outerShdw>
          </a:effectLst>
        </p:spPr>
      </p:pic>
      <p:pic>
        <p:nvPicPr>
          <p:cNvPr id="9" name="Picture 8"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smtClean="0">
                <a:solidFill>
                  <a:srgbClr val="1F497D"/>
                </a:solidFill>
                <a:latin typeface="Arial"/>
              </a:rPr>
              <a:t>Convergence </a:t>
            </a:r>
          </a:p>
        </p:txBody>
      </p:sp>
      <p:sp>
        <p:nvSpPr>
          <p:cNvPr id="3" name="Text Placeholder 2"/>
          <p:cNvSpPr>
            <a:spLocks noGrp="1"/>
          </p:cNvSpPr>
          <p:nvPr>
            <p:ph type="body" idx="1"/>
          </p:nvPr>
        </p:nvSpPr>
        <p:spPr>
          <a:xfrm>
            <a:off x="304800" y="971550"/>
            <a:ext cx="3657600" cy="3657600"/>
          </a:xfrm>
        </p:spPr>
        <p:txBody>
          <a:bodyPr>
            <a:normAutofit fontScale="92500" lnSpcReduction="10000"/>
          </a:bodyPr>
          <a:lstStyle/>
          <a:p>
            <a:r>
              <a:rPr lang="en-US" sz="2300" noProof="1" smtClean="0">
                <a:latin typeface="Arial" pitchFamily="34" charset="0"/>
                <a:cs typeface="Arial" pitchFamily="34" charset="0"/>
              </a:rPr>
              <a:t>View close objects, eyes converge, or turn inward towards nose</a:t>
            </a:r>
          </a:p>
          <a:p>
            <a:pPr lvl="1"/>
            <a:r>
              <a:rPr lang="en-US" sz="1900" noProof="1" smtClean="0">
                <a:latin typeface="Arial" pitchFamily="34" charset="0"/>
                <a:cs typeface="Arial" pitchFamily="34" charset="0"/>
              </a:rPr>
              <a:t>Projects image of object to same relative place on each retina</a:t>
            </a:r>
          </a:p>
          <a:p>
            <a:pPr lvl="1"/>
            <a:r>
              <a:rPr lang="en-US" sz="1900" noProof="1" smtClean="0">
                <a:latin typeface="Arial" pitchFamily="34" charset="0"/>
                <a:cs typeface="Arial" pitchFamily="34" charset="0"/>
              </a:rPr>
              <a:t>Without accurate convergence, see double images</a:t>
            </a:r>
          </a:p>
          <a:p>
            <a:pPr lvl="1"/>
            <a:r>
              <a:rPr lang="en-US" sz="1900" noProof="1" smtClean="0">
                <a:latin typeface="Arial" pitchFamily="34" charset="0"/>
                <a:cs typeface="Arial" pitchFamily="34" charset="0"/>
              </a:rPr>
              <a:t>The closer the object, the greater the strain on the muscles that converge the eyes (Collins, 1975)</a:t>
            </a:r>
          </a:p>
        </p:txBody>
      </p:sp>
      <p:pic>
        <p:nvPicPr>
          <p:cNvPr id="4" name="Picture 3" descr="convergence.jpg"/>
          <p:cNvPicPr/>
          <p:nvPr/>
        </p:nvPicPr>
        <p:blipFill>
          <a:blip r:embed="rId2" cstate="print"/>
          <a:srcRect/>
          <a:stretch>
            <a:fillRect/>
          </a:stretch>
        </p:blipFill>
        <p:spPr bwMode="auto">
          <a:xfrm>
            <a:off x="3962400" y="1047750"/>
            <a:ext cx="4114800" cy="2057400"/>
          </a:xfrm>
          <a:prstGeom prst="rect">
            <a:avLst/>
          </a:prstGeom>
          <a:noFill/>
          <a:ln w="9525">
            <a:noFill/>
            <a:miter lim="800000"/>
            <a:headEnd/>
            <a:tailEnd/>
          </a:ln>
        </p:spPr>
      </p:pic>
      <p:pic>
        <p:nvPicPr>
          <p:cNvPr id="791554" name="Picture 2" descr="http://www.oculist.net/others/ebook/generalophthal/vaughan/public/co_figures/ch012/ch12fg5.jpg"/>
          <p:cNvPicPr>
            <a:picLocks noChangeAspect="1" noChangeArrowheads="1"/>
          </p:cNvPicPr>
          <p:nvPr/>
        </p:nvPicPr>
        <p:blipFill>
          <a:blip r:embed="rId3" cstate="print"/>
          <a:srcRect/>
          <a:stretch>
            <a:fillRect/>
          </a:stretch>
        </p:blipFill>
        <p:spPr bwMode="auto">
          <a:xfrm>
            <a:off x="5181600" y="3486150"/>
            <a:ext cx="2266950" cy="1200150"/>
          </a:xfrm>
          <a:prstGeom prst="rect">
            <a:avLst/>
          </a:prstGeom>
          <a:noFill/>
        </p:spPr>
      </p:pic>
      <p:pic>
        <p:nvPicPr>
          <p:cNvPr id="6" name="Picture 5" descr="K:\Courses\Images\Misc\financial_data_zoom_in_magnify_800_clr_6750.png"/>
          <p:cNvPicPr>
            <a:picLocks noChangeAspect="1"/>
          </p:cNvPicPr>
          <p:nvPr/>
        </p:nvPicPr>
        <p:blipFill>
          <a:blip r:embed="rId4"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9426" name="Rectangle 1026"/>
          <p:cNvSpPr>
            <a:spLocks noGrp="1" noChangeArrowheads="1"/>
          </p:cNvSpPr>
          <p:nvPr>
            <p:ph type="title"/>
          </p:nvPr>
        </p:nvSpPr>
        <p:spPr/>
        <p:txBody>
          <a:bodyPr/>
          <a:lstStyle/>
          <a:p>
            <a:pPr eaLnBrk="1" hangingPunct="1">
              <a:defRPr/>
            </a:pPr>
            <a:r>
              <a:rPr lang="en-US" smtClean="0"/>
              <a:t>Definition of Ergonomics</a:t>
            </a:r>
          </a:p>
        </p:txBody>
      </p:sp>
      <p:sp>
        <p:nvSpPr>
          <p:cNvPr id="359427" name="Rectangle 1027"/>
          <p:cNvSpPr>
            <a:spLocks noGrp="1" noChangeArrowheads="1"/>
          </p:cNvSpPr>
          <p:nvPr>
            <p:ph type="body" idx="1"/>
          </p:nvPr>
        </p:nvSpPr>
        <p:spPr>
          <a:xfrm>
            <a:off x="838200" y="800100"/>
            <a:ext cx="3200400" cy="3943350"/>
          </a:xfrm>
        </p:spPr>
        <p:txBody>
          <a:bodyPr>
            <a:normAutofit fontScale="92500"/>
          </a:bodyPr>
          <a:lstStyle/>
          <a:p>
            <a:pPr marL="0" indent="0" eaLnBrk="1" hangingPunct="1">
              <a:lnSpc>
                <a:spcPct val="90000"/>
              </a:lnSpc>
              <a:buFont typeface="Wingdings" pitchFamily="2" charset="2"/>
              <a:buNone/>
              <a:defRPr/>
            </a:pPr>
            <a:r>
              <a:rPr lang="en-US" dirty="0" smtClean="0"/>
              <a:t>The word </a:t>
            </a:r>
            <a:r>
              <a:rPr lang="en-US" b="1" dirty="0" smtClean="0">
                <a:solidFill>
                  <a:schemeClr val="tx2"/>
                </a:solidFill>
              </a:rPr>
              <a:t>“ergonomics” </a:t>
            </a:r>
            <a:r>
              <a:rPr lang="en-US" dirty="0" smtClean="0"/>
              <a:t>comes to us from the Greek</a:t>
            </a:r>
          </a:p>
          <a:p>
            <a:pPr marL="0" indent="0" eaLnBrk="1" hangingPunct="1">
              <a:lnSpc>
                <a:spcPct val="90000"/>
              </a:lnSpc>
              <a:buFont typeface="Wingdings" pitchFamily="2" charset="2"/>
              <a:buNone/>
              <a:defRPr/>
            </a:pPr>
            <a:r>
              <a:rPr lang="en-US" dirty="0" smtClean="0"/>
              <a:t>Ergon means work and nomos means the laws or study of</a:t>
            </a:r>
          </a:p>
          <a:p>
            <a:pPr marL="0" indent="0" eaLnBrk="1" hangingPunct="1">
              <a:lnSpc>
                <a:spcPct val="90000"/>
              </a:lnSpc>
              <a:buFont typeface="Wingdings" pitchFamily="2" charset="2"/>
              <a:buNone/>
              <a:defRPr/>
            </a:pPr>
            <a:r>
              <a:rPr lang="en-US" dirty="0" smtClean="0"/>
              <a:t>So, ergonomics is literally the</a:t>
            </a:r>
            <a:r>
              <a:rPr lang="en-US" b="1" dirty="0" smtClean="0">
                <a:solidFill>
                  <a:schemeClr val="tx2"/>
                </a:solidFill>
              </a:rPr>
              <a:t> “study of work”</a:t>
            </a:r>
            <a:r>
              <a:rPr lang="en-US" dirty="0" smtClean="0">
                <a:solidFill>
                  <a:srgbClr val="FF0000"/>
                </a:solidFill>
              </a:rPr>
              <a:t/>
            </a:r>
            <a:br>
              <a:rPr lang="en-US" dirty="0" smtClean="0">
                <a:solidFill>
                  <a:srgbClr val="FF0000"/>
                </a:solidFill>
              </a:rPr>
            </a:br>
            <a:endParaRPr lang="en-US" dirty="0" smtClean="0">
              <a:solidFill>
                <a:srgbClr val="FF0000"/>
              </a:solidFill>
            </a:endParaRPr>
          </a:p>
        </p:txBody>
      </p:sp>
      <p:pic>
        <p:nvPicPr>
          <p:cNvPr id="359428" name="Picture 1028" descr="Handset"/>
          <p:cNvPicPr>
            <a:picLocks noChangeAspect="1" noChangeArrowheads="1"/>
          </p:cNvPicPr>
          <p:nvPr/>
        </p:nvPicPr>
        <p:blipFill>
          <a:blip r:embed="rId2" cstate="print"/>
          <a:stretch>
            <a:fillRect/>
          </a:stretch>
        </p:blipFill>
        <p:spPr bwMode="auto">
          <a:xfrm>
            <a:off x="4114800" y="1047750"/>
            <a:ext cx="4114800" cy="305035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Resting Point of Vergence </a:t>
            </a:r>
          </a:p>
        </p:txBody>
      </p:sp>
      <p:sp>
        <p:nvSpPr>
          <p:cNvPr id="3" name="Text Placeholder 2"/>
          <p:cNvSpPr>
            <a:spLocks noGrp="1"/>
          </p:cNvSpPr>
          <p:nvPr>
            <p:ph type="body" idx="1"/>
          </p:nvPr>
        </p:nvSpPr>
        <p:spPr>
          <a:xfrm>
            <a:off x="152400" y="1123950"/>
            <a:ext cx="3810000" cy="3505200"/>
          </a:xfrm>
        </p:spPr>
        <p:txBody>
          <a:bodyPr>
            <a:normAutofit fontScale="55000" lnSpcReduction="20000"/>
          </a:bodyPr>
          <a:lstStyle/>
          <a:p>
            <a:pPr marR="0" lvl="0" rtl="0"/>
            <a:r>
              <a:rPr lang="en-US" sz="2900" noProof="1" smtClean="0">
                <a:latin typeface="Arial" pitchFamily="34" charset="0"/>
                <a:cs typeface="Arial" pitchFamily="34" charset="0"/>
              </a:rPr>
              <a:t>With nothing to look at, eyes converge to a distance called "resting point of vergence." </a:t>
            </a:r>
          </a:p>
          <a:p>
            <a:pPr marR="0" lvl="0" rtl="0"/>
            <a:r>
              <a:rPr lang="en-US" sz="2900" noProof="1" smtClean="0">
                <a:latin typeface="Arial" pitchFamily="34" charset="0"/>
                <a:cs typeface="Arial" pitchFamily="34" charset="0"/>
              </a:rPr>
              <a:t>Convergence plays larger role in eye strain at computer workstations than accommodation (Jaschinski-Kruza, 1988)</a:t>
            </a:r>
          </a:p>
          <a:p>
            <a:pPr marR="0" lvl="1" rtl="0">
              <a:lnSpc>
                <a:spcPct val="120000"/>
              </a:lnSpc>
            </a:pPr>
            <a:r>
              <a:rPr lang="en-US" sz="2500" noProof="1" smtClean="0">
                <a:latin typeface="Arial" pitchFamily="34" charset="0"/>
                <a:cs typeface="Arial" pitchFamily="34" charset="0"/>
              </a:rPr>
              <a:t>Subjects with "far" resting points of vergence experienced more eye strain working at a computer 20 inches away than those subjects with "close" resting points of vergence</a:t>
            </a:r>
          </a:p>
          <a:p>
            <a:pPr marR="0" lvl="1" rtl="0">
              <a:lnSpc>
                <a:spcPct val="120000"/>
              </a:lnSpc>
            </a:pPr>
            <a:r>
              <a:rPr lang="en-US" sz="2500" noProof="1" smtClean="0">
                <a:latin typeface="Arial" pitchFamily="34" charset="0"/>
                <a:cs typeface="Arial" pitchFamily="34" charset="0"/>
              </a:rPr>
              <a:t>Subjects with close resting points of vergence had less eye strain viewing the monitor at 40 inches.</a:t>
            </a:r>
          </a:p>
        </p:txBody>
      </p:sp>
      <p:sp>
        <p:nvSpPr>
          <p:cNvPr id="4" name="Rectangle 3"/>
          <p:cNvSpPr/>
          <p:nvPr/>
        </p:nvSpPr>
        <p:spPr>
          <a:xfrm>
            <a:off x="4191000" y="1200150"/>
            <a:ext cx="4343400" cy="297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algn="l" rotWithShape="0">
                  <a:prstClr val="black">
                    <a:alpha val="40000"/>
                  </a:prstClr>
                </a:outerShdw>
              </a:effectLst>
            </a:endParaRPr>
          </a:p>
        </p:txBody>
      </p:sp>
      <p:pic>
        <p:nvPicPr>
          <p:cNvPr id="5" name="Picture 4"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Resting Point of Vergence </a:t>
            </a:r>
          </a:p>
        </p:txBody>
      </p:sp>
      <p:sp>
        <p:nvSpPr>
          <p:cNvPr id="3" name="Text Placeholder 2"/>
          <p:cNvSpPr>
            <a:spLocks noGrp="1"/>
          </p:cNvSpPr>
          <p:nvPr>
            <p:ph type="body" idx="1"/>
          </p:nvPr>
        </p:nvSpPr>
        <p:spPr>
          <a:xfrm>
            <a:off x="152400" y="1123950"/>
            <a:ext cx="3733800" cy="3352800"/>
          </a:xfrm>
        </p:spPr>
        <p:txBody>
          <a:bodyPr>
            <a:normAutofit fontScale="92500" lnSpcReduction="10000"/>
          </a:bodyPr>
          <a:lstStyle/>
          <a:p>
            <a:pPr marR="0" lvl="0" rtl="0"/>
            <a:r>
              <a:rPr lang="en-US" sz="2400" noProof="1" smtClean="0">
                <a:latin typeface="Arial" pitchFamily="34" charset="0"/>
                <a:cs typeface="Arial" pitchFamily="34" charset="0"/>
              </a:rPr>
              <a:t>Resting point of vergence changes with gaze angle </a:t>
            </a:r>
            <a:r>
              <a:rPr lang="en-US" sz="1600" noProof="1" smtClean="0">
                <a:latin typeface="Arial" pitchFamily="34" charset="0"/>
                <a:cs typeface="Arial" pitchFamily="34" charset="0"/>
              </a:rPr>
              <a:t>(Heuer and Owens, 1989)</a:t>
            </a:r>
            <a:endParaRPr lang="en-US" sz="2400" noProof="1" smtClean="0">
              <a:latin typeface="Arial" pitchFamily="34" charset="0"/>
              <a:cs typeface="Arial" pitchFamily="34" charset="0"/>
            </a:endParaRPr>
          </a:p>
          <a:p>
            <a:pPr marR="0" lvl="1" rtl="0"/>
            <a:r>
              <a:rPr lang="en-US" sz="1800" noProof="1" smtClean="0">
                <a:latin typeface="Arial" pitchFamily="34" charset="0"/>
                <a:cs typeface="Arial" pitchFamily="34" charset="0"/>
              </a:rPr>
              <a:t>Looking horizontally, resting point averages about 45 inches</a:t>
            </a:r>
          </a:p>
          <a:p>
            <a:pPr marR="0" lvl="1" rtl="0"/>
            <a:r>
              <a:rPr lang="en-US" sz="1800" noProof="1" smtClean="0">
                <a:latin typeface="Arial" pitchFamily="34" charset="0"/>
                <a:cs typeface="Arial" pitchFamily="34" charset="0"/>
              </a:rPr>
              <a:t>Looking upward 30</a:t>
            </a:r>
            <a:r>
              <a:rPr lang="en-US" sz="1800" baseline="30000" noProof="1" smtClean="0">
                <a:latin typeface="Arial" pitchFamily="34" charset="0"/>
                <a:cs typeface="Arial" pitchFamily="34" charset="0"/>
              </a:rPr>
              <a:t>0</a:t>
            </a:r>
            <a:r>
              <a:rPr lang="en-US" sz="1800" noProof="1" smtClean="0">
                <a:latin typeface="Arial" pitchFamily="34" charset="0"/>
                <a:cs typeface="Arial" pitchFamily="34" charset="0"/>
              </a:rPr>
              <a:t>, resting point of vergence goes out to about 53”</a:t>
            </a:r>
          </a:p>
          <a:p>
            <a:pPr marR="0" lvl="1" rtl="0"/>
            <a:r>
              <a:rPr lang="en-US" sz="1800" noProof="1" smtClean="0">
                <a:latin typeface="Arial" pitchFamily="34" charset="0"/>
                <a:cs typeface="Arial" pitchFamily="34" charset="0"/>
              </a:rPr>
              <a:t>30</a:t>
            </a:r>
            <a:r>
              <a:rPr lang="en-US" sz="1800" baseline="30000" noProof="1" smtClean="0">
                <a:latin typeface="Arial" pitchFamily="34" charset="0"/>
                <a:cs typeface="Arial" pitchFamily="34" charset="0"/>
              </a:rPr>
              <a:t>0</a:t>
            </a:r>
            <a:r>
              <a:rPr lang="en-US" sz="1800" noProof="1" smtClean="0">
                <a:latin typeface="Arial" pitchFamily="34" charset="0"/>
                <a:cs typeface="Arial" pitchFamily="34" charset="0"/>
              </a:rPr>
              <a:t> downward gaze angle, it moves inward to 35”</a:t>
            </a:r>
          </a:p>
        </p:txBody>
      </p:sp>
      <p:sp>
        <p:nvSpPr>
          <p:cNvPr id="5" name="Rectangle 4"/>
          <p:cNvSpPr/>
          <p:nvPr/>
        </p:nvSpPr>
        <p:spPr>
          <a:xfrm>
            <a:off x="4191000" y="1200150"/>
            <a:ext cx="4343400" cy="297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algn="l" rotWithShape="0">
                  <a:prstClr val="black">
                    <a:alpha val="40000"/>
                  </a:prstClr>
                </a:outerShdw>
              </a:effectLst>
            </a:endParaRPr>
          </a:p>
        </p:txBody>
      </p:sp>
      <p:sp>
        <p:nvSpPr>
          <p:cNvPr id="6" name="Rectangle 5"/>
          <p:cNvSpPr/>
          <p:nvPr/>
        </p:nvSpPr>
        <p:spPr>
          <a:xfrm>
            <a:off x="3962400" y="1352550"/>
            <a:ext cx="48006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978218" y="2571750"/>
            <a:ext cx="48006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937956" y="3867150"/>
            <a:ext cx="48006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Convergence Problems </a:t>
            </a:r>
          </a:p>
        </p:txBody>
      </p:sp>
      <p:sp>
        <p:nvSpPr>
          <p:cNvPr id="3" name="Text Placeholder 2"/>
          <p:cNvSpPr>
            <a:spLocks noGrp="1"/>
          </p:cNvSpPr>
          <p:nvPr>
            <p:ph type="body" idx="1"/>
          </p:nvPr>
        </p:nvSpPr>
        <p:spPr>
          <a:xfrm>
            <a:off x="609600" y="1352550"/>
            <a:ext cx="4343400" cy="3394472"/>
          </a:xfrm>
        </p:spPr>
        <p:txBody>
          <a:bodyPr>
            <a:normAutofit/>
          </a:bodyPr>
          <a:lstStyle/>
          <a:p>
            <a:pPr marR="0" lvl="0" rtl="0"/>
            <a:r>
              <a:rPr lang="en-US" sz="2200" noProof="1" smtClean="0">
                <a:latin typeface="Arial" pitchFamily="34" charset="0"/>
                <a:cs typeface="Arial" pitchFamily="34" charset="0"/>
              </a:rPr>
              <a:t>Obvious sign of too much stress on the convergence system is double vision</a:t>
            </a:r>
          </a:p>
          <a:p>
            <a:pPr marR="0" lvl="0" rtl="0"/>
            <a:r>
              <a:rPr lang="en-US" sz="2200" noProof="1" smtClean="0">
                <a:latin typeface="Arial" pitchFamily="34" charset="0"/>
                <a:cs typeface="Arial" pitchFamily="34" charset="0"/>
              </a:rPr>
              <a:t>Other symptoms are headaches, irritated eyes and general fatigue</a:t>
            </a:r>
          </a:p>
        </p:txBody>
      </p:sp>
      <p:pic>
        <p:nvPicPr>
          <p:cNvPr id="789506" name="Picture 2" descr="http://www.totaleye.org/wp-content/uploads/2012/04/double-vision1.jpg"/>
          <p:cNvPicPr>
            <a:picLocks noChangeAspect="1" noChangeArrowheads="1"/>
          </p:cNvPicPr>
          <p:nvPr/>
        </p:nvPicPr>
        <p:blipFill>
          <a:blip r:embed="rId2" cstate="print"/>
          <a:srcRect/>
          <a:stretch>
            <a:fillRect/>
          </a:stretch>
        </p:blipFill>
        <p:spPr bwMode="auto">
          <a:xfrm>
            <a:off x="4876800" y="1123950"/>
            <a:ext cx="3524250" cy="3086101"/>
          </a:xfrm>
          <a:prstGeom prst="rect">
            <a:avLst/>
          </a:prstGeom>
          <a:noFill/>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05979"/>
            <a:ext cx="7620000" cy="857250"/>
          </a:xfrm>
        </p:spPr>
        <p:txBody>
          <a:bodyPr>
            <a:normAutofit/>
          </a:bodyPr>
          <a:lstStyle/>
          <a:p>
            <a:pPr marR="0" rtl="0"/>
            <a:r>
              <a:rPr lang="en-US" sz="3600" b="1" baseline="0" dirty="0" smtClean="0">
                <a:solidFill>
                  <a:srgbClr val="1F497D"/>
                </a:solidFill>
                <a:latin typeface="Arial"/>
              </a:rPr>
              <a:t>Making Convergence Easier </a:t>
            </a:r>
          </a:p>
        </p:txBody>
      </p:sp>
      <p:sp>
        <p:nvSpPr>
          <p:cNvPr id="3" name="Text Placeholder 2"/>
          <p:cNvSpPr>
            <a:spLocks noGrp="1"/>
          </p:cNvSpPr>
          <p:nvPr>
            <p:ph type="body" idx="1"/>
          </p:nvPr>
        </p:nvSpPr>
        <p:spPr>
          <a:xfrm>
            <a:off x="152400" y="971550"/>
            <a:ext cx="5257800" cy="3394472"/>
          </a:xfrm>
        </p:spPr>
        <p:txBody>
          <a:bodyPr>
            <a:normAutofit fontScale="62500" lnSpcReduction="20000"/>
          </a:bodyPr>
          <a:lstStyle/>
          <a:p>
            <a:pPr marR="0" lvl="0" rtl="0"/>
            <a:r>
              <a:rPr lang="en-US" sz="2800" noProof="1" smtClean="0">
                <a:latin typeface="Arial" pitchFamily="34" charset="0"/>
                <a:cs typeface="Arial" pitchFamily="34" charset="0"/>
              </a:rPr>
              <a:t>Increase distance</a:t>
            </a:r>
          </a:p>
          <a:p>
            <a:pPr lvl="1">
              <a:lnSpc>
                <a:spcPct val="120000"/>
              </a:lnSpc>
            </a:pPr>
            <a:r>
              <a:rPr lang="en-US" sz="2200" noProof="1" smtClean="0">
                <a:latin typeface="Arial" pitchFamily="34" charset="0"/>
                <a:cs typeface="Arial" pitchFamily="34" charset="0"/>
              </a:rPr>
              <a:t>Just as placing monitor farther away reduces demand on accommodation, it also reduces demand on convergence</a:t>
            </a:r>
          </a:p>
          <a:p>
            <a:pPr lvl="1">
              <a:lnSpc>
                <a:spcPct val="120000"/>
              </a:lnSpc>
            </a:pPr>
            <a:r>
              <a:rPr lang="en-US" sz="2200" noProof="1" smtClean="0">
                <a:latin typeface="Arial" pitchFamily="34" charset="0"/>
                <a:cs typeface="Arial" pitchFamily="34" charset="0"/>
              </a:rPr>
              <a:t> The farther away a visual target is, the less convergence is required </a:t>
            </a:r>
          </a:p>
          <a:p>
            <a:pPr marR="0" lvl="0" rtl="0"/>
            <a:r>
              <a:rPr lang="en-US" sz="2800" noProof="1" smtClean="0">
                <a:latin typeface="Arial" pitchFamily="34" charset="0"/>
                <a:cs typeface="Arial" pitchFamily="34" charset="0"/>
              </a:rPr>
              <a:t>Lowering monitor</a:t>
            </a:r>
          </a:p>
          <a:p>
            <a:pPr marR="0" lvl="1">
              <a:lnSpc>
                <a:spcPct val="120000"/>
              </a:lnSpc>
            </a:pPr>
            <a:r>
              <a:rPr lang="en-US" sz="2200" noProof="1" smtClean="0">
                <a:latin typeface="Arial" pitchFamily="34" charset="0"/>
                <a:cs typeface="Arial" pitchFamily="34" charset="0"/>
              </a:rPr>
              <a:t>Because resting point of convergence moves inward with a downward gaze angle, lowering monitor reduces demand on vergence system</a:t>
            </a:r>
          </a:p>
          <a:p>
            <a:pPr marR="0" lvl="1">
              <a:lnSpc>
                <a:spcPct val="120000"/>
              </a:lnSpc>
            </a:pPr>
            <a:r>
              <a:rPr lang="en-US" sz="2200" noProof="1" smtClean="0">
                <a:latin typeface="Arial" pitchFamily="34" charset="0"/>
                <a:cs typeface="Arial" pitchFamily="34" charset="0"/>
              </a:rPr>
              <a:t>Monitor would have to be 45 inches from eyes at a horizontal gaze angle to reduce effort of convergence to same level it would be at 32” with a 40</a:t>
            </a:r>
            <a:r>
              <a:rPr lang="en-US" sz="2200" baseline="30000" noProof="1" smtClean="0">
                <a:latin typeface="Arial" pitchFamily="34" charset="0"/>
                <a:cs typeface="Arial" pitchFamily="34" charset="0"/>
              </a:rPr>
              <a:t>0</a:t>
            </a:r>
            <a:r>
              <a:rPr lang="en-US" sz="2200" noProof="1" smtClean="0">
                <a:latin typeface="Arial" pitchFamily="34" charset="0"/>
                <a:cs typeface="Arial" pitchFamily="34" charset="0"/>
              </a:rPr>
              <a:t> downward gaze angle</a:t>
            </a:r>
          </a:p>
        </p:txBody>
      </p:sp>
      <p:pic>
        <p:nvPicPr>
          <p:cNvPr id="4" name="Picture 2" descr="K:\Courses\Office-computer workspace ergonomics\A Practical Approach to Office Ergonomics\In-depth A Practical Approach to Office Ergonomics\Case Study Pictures Sorted\Monitor\IMG_0325.JPG"/>
          <p:cNvPicPr>
            <a:picLocks noChangeAspect="1" noChangeArrowheads="1"/>
          </p:cNvPicPr>
          <p:nvPr/>
        </p:nvPicPr>
        <p:blipFill>
          <a:blip r:embed="rId2" cstate="print"/>
          <a:srcRect/>
          <a:stretch>
            <a:fillRect/>
          </a:stretch>
        </p:blipFill>
        <p:spPr bwMode="auto">
          <a:xfrm>
            <a:off x="5562600" y="1200150"/>
            <a:ext cx="3251200" cy="243840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Depth of Focus </a:t>
            </a:r>
          </a:p>
        </p:txBody>
      </p:sp>
      <p:sp>
        <p:nvSpPr>
          <p:cNvPr id="3" name="Text Placeholder 2"/>
          <p:cNvSpPr>
            <a:spLocks noGrp="1"/>
          </p:cNvSpPr>
          <p:nvPr>
            <p:ph type="body" idx="1"/>
          </p:nvPr>
        </p:nvSpPr>
        <p:spPr>
          <a:xfrm>
            <a:off x="152400" y="1123950"/>
            <a:ext cx="4419600" cy="3394472"/>
          </a:xfrm>
        </p:spPr>
        <p:txBody>
          <a:bodyPr/>
          <a:lstStyle/>
          <a:p>
            <a:pPr marR="0" lvl="0" rtl="0"/>
            <a:r>
              <a:rPr lang="en-US" b="1" baseline="0" dirty="0" smtClean="0">
                <a:solidFill>
                  <a:srgbClr val="1F497D"/>
                </a:solidFill>
                <a:latin typeface="Arial"/>
              </a:rPr>
              <a:t>Viewing distance</a:t>
            </a:r>
          </a:p>
          <a:p>
            <a:pPr lvl="1"/>
            <a:r>
              <a:rPr lang="en-US" baseline="0" dirty="0" smtClean="0">
                <a:latin typeface="Arial"/>
              </a:rPr>
              <a:t>When viewing distance changes, eyes must refocus to maintain sharp image</a:t>
            </a:r>
          </a:p>
          <a:p>
            <a:pPr lvl="1"/>
            <a:r>
              <a:rPr lang="en-US" baseline="0" dirty="0" smtClean="0">
                <a:latin typeface="Arial"/>
              </a:rPr>
              <a:t>Depth of focus is range of distances that do not require eyes to refocus</a:t>
            </a:r>
            <a:endParaRPr lang="en-US" dirty="0"/>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787460" name="Picture 4" descr="Shallow Depth of Field"/>
          <p:cNvPicPr>
            <a:picLocks noChangeAspect="1" noChangeArrowheads="1"/>
          </p:cNvPicPr>
          <p:nvPr/>
        </p:nvPicPr>
        <p:blipFill>
          <a:blip r:embed="rId3" cstate="print"/>
          <a:srcRect t="5333" b="30667"/>
          <a:stretch>
            <a:fillRect/>
          </a:stretch>
        </p:blipFill>
        <p:spPr bwMode="auto">
          <a:xfrm>
            <a:off x="4419600" y="1276350"/>
            <a:ext cx="4167188" cy="2667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8001000" cy="857250"/>
          </a:xfrm>
        </p:spPr>
        <p:txBody>
          <a:bodyPr>
            <a:normAutofit/>
          </a:bodyPr>
          <a:lstStyle/>
          <a:p>
            <a:pPr marR="0" rtl="0"/>
            <a:r>
              <a:rPr lang="en-US" sz="4000" b="1" baseline="0" dirty="0" smtClean="0">
                <a:solidFill>
                  <a:srgbClr val="1F497D"/>
                </a:solidFill>
                <a:latin typeface="Arial"/>
              </a:rPr>
              <a:t>Depth of Focus Problems </a:t>
            </a:r>
          </a:p>
        </p:txBody>
      </p:sp>
      <p:sp>
        <p:nvSpPr>
          <p:cNvPr id="3" name="Text Placeholder 2"/>
          <p:cNvSpPr>
            <a:spLocks noGrp="1"/>
          </p:cNvSpPr>
          <p:nvPr>
            <p:ph type="body" idx="1"/>
          </p:nvPr>
        </p:nvSpPr>
        <p:spPr>
          <a:xfrm>
            <a:off x="152400" y="1047750"/>
            <a:ext cx="4876800" cy="3505200"/>
          </a:xfrm>
        </p:spPr>
        <p:txBody>
          <a:bodyPr>
            <a:normAutofit fontScale="70000" lnSpcReduction="20000"/>
          </a:bodyPr>
          <a:lstStyle/>
          <a:p>
            <a:pPr marR="0" lvl="0" rtl="0"/>
            <a:r>
              <a:rPr lang="en-US" b="1" baseline="0" dirty="0" smtClean="0">
                <a:latin typeface="Arial"/>
              </a:rPr>
              <a:t>Depth of focus can be factor for the over age 40 computer user who works with both screen and documents</a:t>
            </a:r>
          </a:p>
          <a:p>
            <a:pPr lvl="1"/>
            <a:r>
              <a:rPr lang="en-US" baseline="0" dirty="0" smtClean="0">
                <a:latin typeface="Arial"/>
              </a:rPr>
              <a:t>If user has lenses set for one viewing distance, both screen and document must be at approximately same distance </a:t>
            </a:r>
          </a:p>
          <a:p>
            <a:pPr lvl="1"/>
            <a:r>
              <a:rPr lang="en-US" baseline="0" dirty="0" smtClean="0">
                <a:latin typeface="Arial"/>
              </a:rPr>
              <a:t>If letters are large enough, both screen and document can be placed at a far distance</a:t>
            </a:r>
          </a:p>
          <a:p>
            <a:pPr marR="0" lvl="0" rtl="0"/>
            <a:r>
              <a:rPr lang="en-US" b="1" baseline="0" dirty="0" smtClean="0">
                <a:latin typeface="Arial"/>
              </a:rPr>
              <a:t>Most of time, document has smaller characters than screen</a:t>
            </a:r>
          </a:p>
          <a:p>
            <a:pPr lvl="1"/>
            <a:r>
              <a:rPr lang="en-US" baseline="0" dirty="0" smtClean="0">
                <a:latin typeface="Arial"/>
              </a:rPr>
              <a:t>Moving documents farther back could make letters too small to read</a:t>
            </a:r>
          </a:p>
          <a:p>
            <a:pPr lvl="1"/>
            <a:r>
              <a:rPr lang="en-US" baseline="0" dirty="0" smtClean="0">
                <a:latin typeface="Arial"/>
              </a:rPr>
              <a:t>Moving screen closer increases stresses on convergence and accommodation</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785409" name="Picture 1" descr="K:\Courses\Office-computer workspace ergonomics\A Practical Approach to Office Ergonomics\In-depth A Practical Approach to Office Ergonomics\Case Study Pictures Sorted\Document holder\misc 045.jpg"/>
          <p:cNvPicPr>
            <a:picLocks noChangeAspect="1" noChangeArrowheads="1"/>
          </p:cNvPicPr>
          <p:nvPr/>
        </p:nvPicPr>
        <p:blipFill>
          <a:blip r:embed="rId3" cstate="print"/>
          <a:srcRect/>
          <a:stretch>
            <a:fillRect/>
          </a:stretch>
        </p:blipFill>
        <p:spPr bwMode="auto">
          <a:xfrm>
            <a:off x="5029200" y="1200150"/>
            <a:ext cx="3759200" cy="2819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05979"/>
            <a:ext cx="7924800" cy="857250"/>
          </a:xfrm>
        </p:spPr>
        <p:txBody>
          <a:bodyPr/>
          <a:lstStyle/>
          <a:p>
            <a:pPr marR="0" rtl="0"/>
            <a:r>
              <a:rPr lang="en-US" b="1" baseline="0" dirty="0" smtClean="0">
                <a:solidFill>
                  <a:srgbClr val="1F497D"/>
                </a:solidFill>
                <a:latin typeface="Arial"/>
              </a:rPr>
              <a:t>Depth of Focus Solutions </a:t>
            </a:r>
          </a:p>
        </p:txBody>
      </p:sp>
      <p:sp>
        <p:nvSpPr>
          <p:cNvPr id="3" name="Text Placeholder 2"/>
          <p:cNvSpPr>
            <a:spLocks noGrp="1"/>
          </p:cNvSpPr>
          <p:nvPr>
            <p:ph type="body" idx="1"/>
          </p:nvPr>
        </p:nvSpPr>
        <p:spPr>
          <a:xfrm>
            <a:off x="152400" y="971550"/>
            <a:ext cx="3505200" cy="3810000"/>
          </a:xfrm>
        </p:spPr>
        <p:txBody>
          <a:bodyPr>
            <a:normAutofit/>
          </a:bodyPr>
          <a:lstStyle/>
          <a:p>
            <a:pPr marR="0" lvl="0" rtl="0"/>
            <a:r>
              <a:rPr lang="fr-FR" b="1" baseline="0" dirty="0" smtClean="0">
                <a:latin typeface="Arial"/>
              </a:rPr>
              <a:t>Make font sizes on documents larger</a:t>
            </a:r>
          </a:p>
          <a:p>
            <a:pPr marR="0" lvl="1" rtl="0"/>
            <a:r>
              <a:rPr lang="en-US" sz="2100" dirty="0" smtClean="0">
                <a:latin typeface="Arial"/>
              </a:rPr>
              <a:t>Both screen and document can then be placed at a farther viewing distance</a:t>
            </a:r>
          </a:p>
        </p:txBody>
      </p:sp>
      <p:pic>
        <p:nvPicPr>
          <p:cNvPr id="5" name="Picture 4"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784388" name="Picture 4" descr="http://docs.cksource.com/images/b/ba/CKEditor_size_example.png"/>
          <p:cNvPicPr>
            <a:picLocks noChangeAspect="1" noChangeArrowheads="1"/>
          </p:cNvPicPr>
          <p:nvPr/>
        </p:nvPicPr>
        <p:blipFill>
          <a:blip r:embed="rId3" cstate="print"/>
          <a:srcRect l="1526" b="13333"/>
          <a:stretch>
            <a:fillRect/>
          </a:stretch>
        </p:blipFill>
        <p:spPr bwMode="auto">
          <a:xfrm>
            <a:off x="3657600" y="1276350"/>
            <a:ext cx="5181600" cy="208755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05979"/>
            <a:ext cx="7924800" cy="857250"/>
          </a:xfrm>
        </p:spPr>
        <p:txBody>
          <a:bodyPr/>
          <a:lstStyle/>
          <a:p>
            <a:pPr marR="0" rtl="0"/>
            <a:r>
              <a:rPr lang="en-US" b="1" baseline="0" dirty="0" smtClean="0">
                <a:solidFill>
                  <a:srgbClr val="1F497D"/>
                </a:solidFill>
                <a:latin typeface="Arial"/>
              </a:rPr>
              <a:t>Depth of Focus Solutions </a:t>
            </a:r>
          </a:p>
        </p:txBody>
      </p:sp>
      <p:sp>
        <p:nvSpPr>
          <p:cNvPr id="3" name="Text Placeholder 2"/>
          <p:cNvSpPr>
            <a:spLocks noGrp="1"/>
          </p:cNvSpPr>
          <p:nvPr>
            <p:ph type="body" idx="1"/>
          </p:nvPr>
        </p:nvSpPr>
        <p:spPr>
          <a:xfrm>
            <a:off x="152400" y="971550"/>
            <a:ext cx="4800600" cy="3810000"/>
          </a:xfrm>
        </p:spPr>
        <p:txBody>
          <a:bodyPr>
            <a:normAutofit fontScale="77500" lnSpcReduction="20000"/>
          </a:bodyPr>
          <a:lstStyle/>
          <a:p>
            <a:pPr marR="0" lvl="0" rtl="0"/>
            <a:r>
              <a:rPr lang="en-US" b="1" baseline="0" dirty="0" smtClean="0">
                <a:latin typeface="Arial"/>
              </a:rPr>
              <a:t>Increase luminance levels</a:t>
            </a:r>
          </a:p>
          <a:p>
            <a:pPr marR="0" lvl="1" rtl="0"/>
            <a:r>
              <a:rPr lang="en-US" sz="2100" dirty="0" smtClean="0">
                <a:latin typeface="Arial"/>
              </a:rPr>
              <a:t>Constricting pupil increases depth of focus</a:t>
            </a:r>
          </a:p>
          <a:p>
            <a:pPr marR="0" lvl="1" rtl="0"/>
            <a:r>
              <a:rPr lang="en-US" sz="2100" dirty="0" smtClean="0">
                <a:latin typeface="Arial"/>
              </a:rPr>
              <a:t>Pupils automatically constrict with higher light levels</a:t>
            </a:r>
          </a:p>
          <a:p>
            <a:pPr marR="0" lvl="1" rtl="0"/>
            <a:r>
              <a:rPr lang="en-US" sz="2100" dirty="0" smtClean="0">
                <a:latin typeface="Arial"/>
              </a:rPr>
              <a:t>Increase depth of focus by increasing luminance levels of screen and documents</a:t>
            </a:r>
          </a:p>
          <a:p>
            <a:pPr marR="0" lvl="0" rtl="0"/>
            <a:r>
              <a:rPr lang="en-US" b="1" baseline="0" dirty="0" smtClean="0">
                <a:latin typeface="Arial"/>
              </a:rPr>
              <a:t>Increase task lighting (not room lighting)</a:t>
            </a:r>
          </a:p>
          <a:p>
            <a:pPr marR="0" lvl="1" rtl="0"/>
            <a:r>
              <a:rPr lang="en-US" sz="2100" dirty="0" smtClean="0">
                <a:latin typeface="Arial"/>
              </a:rPr>
              <a:t>Avoid increasing overall room lighting because that can increase glare and reflections on screen</a:t>
            </a:r>
          </a:p>
          <a:p>
            <a:pPr marR="0" lvl="1" rtl="0"/>
            <a:r>
              <a:rPr lang="en-US" sz="2100" dirty="0" smtClean="0">
                <a:latin typeface="Arial"/>
              </a:rPr>
              <a:t>Strategically placed, variable-intensity task lighting can increase brightness of source documents without introducing glare</a:t>
            </a:r>
          </a:p>
        </p:txBody>
      </p:sp>
      <p:pic>
        <p:nvPicPr>
          <p:cNvPr id="5" name="Picture 4"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850946" name="Picture 2" descr="K:\Courses\Office-computer workspace ergonomics\A Practical Approach to Office Ergonomics\In-depth A Practical Approach to Office Ergonomics\Case Study Pictures Sorted\Light\IMG_7600.JPG"/>
          <p:cNvPicPr>
            <a:picLocks noChangeAspect="1" noChangeArrowheads="1"/>
          </p:cNvPicPr>
          <p:nvPr/>
        </p:nvPicPr>
        <p:blipFill>
          <a:blip r:embed="rId3" cstate="print"/>
          <a:srcRect/>
          <a:stretch>
            <a:fillRect/>
          </a:stretch>
        </p:blipFill>
        <p:spPr bwMode="auto">
          <a:xfrm>
            <a:off x="5029200" y="1123950"/>
            <a:ext cx="3860800" cy="28956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smtClean="0">
                <a:solidFill>
                  <a:srgbClr val="1F497D"/>
                </a:solidFill>
                <a:latin typeface="Arial"/>
              </a:rPr>
              <a:t>Dry Eyes </a:t>
            </a:r>
          </a:p>
        </p:txBody>
      </p:sp>
      <p:sp>
        <p:nvSpPr>
          <p:cNvPr id="3" name="Text Placeholder 2"/>
          <p:cNvSpPr>
            <a:spLocks noGrp="1"/>
          </p:cNvSpPr>
          <p:nvPr>
            <p:ph type="body" idx="1"/>
          </p:nvPr>
        </p:nvSpPr>
        <p:spPr>
          <a:xfrm>
            <a:off x="152400" y="1047750"/>
            <a:ext cx="4572000" cy="3394472"/>
          </a:xfrm>
        </p:spPr>
        <p:txBody>
          <a:bodyPr>
            <a:normAutofit fontScale="77500" lnSpcReduction="20000"/>
          </a:bodyPr>
          <a:lstStyle/>
          <a:p>
            <a:pPr marR="0" lvl="0" rtl="0"/>
            <a:r>
              <a:rPr lang="en-US" b="1" baseline="0" dirty="0" smtClean="0">
                <a:latin typeface="Arial"/>
              </a:rPr>
              <a:t>Thin layer of tears that covers surface of eyes dries out when exposed to the air</a:t>
            </a:r>
          </a:p>
          <a:p>
            <a:pPr marR="0" lvl="0" rtl="0"/>
            <a:r>
              <a:rPr lang="en-US" b="1" baseline="0" dirty="0" smtClean="0">
                <a:latin typeface="Arial"/>
              </a:rPr>
              <a:t>Blinking spreads a new tear layer</a:t>
            </a:r>
          </a:p>
          <a:p>
            <a:pPr marR="0" lvl="0" rtl="0"/>
            <a:r>
              <a:rPr lang="en-US" b="1" baseline="0" dirty="0" smtClean="0">
                <a:latin typeface="Arial"/>
              </a:rPr>
              <a:t>If tear layer evaporates, result can be dry eye syndrome</a:t>
            </a:r>
          </a:p>
          <a:p>
            <a:pPr marR="0" lvl="1" rtl="0"/>
            <a:r>
              <a:rPr lang="en-US" dirty="0" smtClean="0">
                <a:latin typeface="Arial"/>
              </a:rPr>
              <a:t>Sufferers complain of burning, itchy eyes, eye irritation and "red eyes" </a:t>
            </a:r>
          </a:p>
          <a:p>
            <a:pPr marR="0" lvl="1" rtl="0"/>
            <a:r>
              <a:rPr lang="en-US" dirty="0" smtClean="0">
                <a:latin typeface="Arial"/>
              </a:rPr>
              <a:t>Caused by combination of infrequent blinking and dust particles or other irritants in air</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783364" name="Picture 4" descr="http://t3.gstatic.com/images?q=tbn:ANd9GcTktGzuYKxjlA-KDZOzO9enDHCKh0NyCdmqvhPwKW5fXsOhApcii8B0ivi2"/>
          <p:cNvPicPr>
            <a:picLocks noChangeAspect="1" noChangeArrowheads="1"/>
          </p:cNvPicPr>
          <p:nvPr/>
        </p:nvPicPr>
        <p:blipFill>
          <a:blip r:embed="rId3" cstate="print"/>
          <a:srcRect/>
          <a:stretch>
            <a:fillRect/>
          </a:stretch>
        </p:blipFill>
        <p:spPr bwMode="auto">
          <a:xfrm>
            <a:off x="4800600" y="1123950"/>
            <a:ext cx="4114800" cy="309801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smtClean="0">
                <a:solidFill>
                  <a:srgbClr val="1F497D"/>
                </a:solidFill>
                <a:latin typeface="Arial"/>
              </a:rPr>
              <a:t>Dry Eyes </a:t>
            </a:r>
          </a:p>
        </p:txBody>
      </p:sp>
      <p:sp>
        <p:nvSpPr>
          <p:cNvPr id="3" name="Text Placeholder 2"/>
          <p:cNvSpPr>
            <a:spLocks noGrp="1"/>
          </p:cNvSpPr>
          <p:nvPr>
            <p:ph type="body" idx="1"/>
          </p:nvPr>
        </p:nvSpPr>
        <p:spPr>
          <a:xfrm>
            <a:off x="152400" y="971550"/>
            <a:ext cx="4419600" cy="3200400"/>
          </a:xfrm>
        </p:spPr>
        <p:txBody>
          <a:bodyPr>
            <a:noAutofit/>
          </a:bodyPr>
          <a:lstStyle/>
          <a:p>
            <a:pPr marR="0" lvl="0" rtl="0"/>
            <a:r>
              <a:rPr lang="en-US" sz="1800" b="1" baseline="0" dirty="0" smtClean="0">
                <a:latin typeface="Arial"/>
              </a:rPr>
              <a:t>Tears evaporate at a faster rate when gaze straight ahead at monitor than when look downward in reading position</a:t>
            </a:r>
          </a:p>
          <a:p>
            <a:pPr marR="0" lvl="0" rtl="0"/>
            <a:r>
              <a:rPr lang="en-US" sz="1800" b="1" baseline="0" dirty="0" smtClean="0">
                <a:latin typeface="Arial"/>
              </a:rPr>
              <a:t>Blink less with increased rate of tear evaporation when viewing monitor than under relaxed conditions</a:t>
            </a:r>
          </a:p>
          <a:p>
            <a:pPr marR="0" lvl="0" rtl="0"/>
            <a:r>
              <a:rPr lang="en-US" sz="1800" b="1" baseline="0" dirty="0" smtClean="0">
                <a:latin typeface="Arial"/>
              </a:rPr>
              <a:t>Look downward at a 45</a:t>
            </a:r>
            <a:r>
              <a:rPr lang="en-US" sz="1800" b="1" baseline="30000" dirty="0" smtClean="0">
                <a:latin typeface="Arial"/>
              </a:rPr>
              <a:t>0</a:t>
            </a:r>
            <a:r>
              <a:rPr lang="en-US" sz="1800" b="1" baseline="0" dirty="0" smtClean="0">
                <a:latin typeface="Arial"/>
              </a:rPr>
              <a:t> angle, exposed over 40 percent less  of the eyeball's surface than when looking straight ahead </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5" name="Picture 4"/>
          <p:cNvPicPr/>
          <p:nvPr/>
        </p:nvPicPr>
        <p:blipFill>
          <a:blip r:embed="rId3" cstate="print"/>
          <a:srcRect l="6824" t="57893" r="14546" b="10646"/>
          <a:stretch>
            <a:fillRect/>
          </a:stretch>
        </p:blipFill>
        <p:spPr bwMode="auto">
          <a:xfrm>
            <a:off x="4572000" y="1123950"/>
            <a:ext cx="4267200" cy="2438400"/>
          </a:xfrm>
          <a:prstGeom prst="rect">
            <a:avLst/>
          </a:prstGeom>
          <a:ln>
            <a:noFill/>
          </a:ln>
          <a:effectLst>
            <a:outerShdw blurRad="292100" dist="139700" dir="2700000" algn="tl" rotWithShape="0">
              <a:srgbClr val="333333">
                <a:alpha val="65000"/>
              </a:srgbClr>
            </a:outerShdw>
          </a:effectLst>
        </p:spPr>
      </p:pic>
      <p:pic>
        <p:nvPicPr>
          <p:cNvPr id="6" name="Picture 5" descr="K:\Courses\Images\Misc\financial_data_zoom_in_magnify_800_clr_6750.png"/>
          <p:cNvPicPr>
            <a:picLocks noChangeAspect="1"/>
          </p:cNvPicPr>
          <p:nvPr/>
        </p:nvPicPr>
        <p:blipFill>
          <a:blip r:embed="rId2" cstate="print"/>
          <a:srcRect/>
          <a:stretch>
            <a:fillRect/>
          </a:stretch>
        </p:blipFill>
        <p:spPr bwMode="auto">
          <a:xfrm>
            <a:off x="304800" y="2857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2498" name="Rectangle 1026"/>
          <p:cNvSpPr>
            <a:spLocks noGrp="1" noChangeArrowheads="1"/>
          </p:cNvSpPr>
          <p:nvPr>
            <p:ph type="title"/>
          </p:nvPr>
        </p:nvSpPr>
        <p:spPr>
          <a:xfrm>
            <a:off x="1371600" y="571500"/>
            <a:ext cx="7772400" cy="571500"/>
          </a:xfrm>
        </p:spPr>
        <p:txBody>
          <a:bodyPr>
            <a:normAutofit fontScale="90000"/>
          </a:bodyPr>
          <a:lstStyle/>
          <a:p>
            <a:pPr algn="l" eaLnBrk="1" hangingPunct="1">
              <a:defRPr/>
            </a:pPr>
            <a:r>
              <a:rPr lang="en-US" sz="6600" dirty="0" smtClean="0"/>
              <a:t>Ergonomics . . .</a:t>
            </a:r>
            <a:r>
              <a:rPr lang="en-US" sz="5400" dirty="0" smtClean="0"/>
              <a:t> </a:t>
            </a:r>
          </a:p>
        </p:txBody>
      </p:sp>
      <p:sp>
        <p:nvSpPr>
          <p:cNvPr id="362499" name="Rectangle 1027"/>
          <p:cNvSpPr>
            <a:spLocks noGrp="1" noChangeArrowheads="1"/>
          </p:cNvSpPr>
          <p:nvPr>
            <p:ph type="body" idx="1"/>
          </p:nvPr>
        </p:nvSpPr>
        <p:spPr>
          <a:xfrm>
            <a:off x="938213" y="1314450"/>
            <a:ext cx="7848600" cy="2971800"/>
          </a:xfrm>
        </p:spPr>
        <p:txBody>
          <a:bodyPr>
            <a:normAutofit fontScale="85000" lnSpcReduction="10000"/>
          </a:bodyPr>
          <a:lstStyle/>
          <a:p>
            <a:pPr marL="47625" indent="-47625" eaLnBrk="1" hangingPunct="1">
              <a:buFont typeface="Wingdings" pitchFamily="2" charset="2"/>
              <a:buNone/>
              <a:defRPr/>
            </a:pPr>
            <a:r>
              <a:rPr lang="en-US" sz="4000" dirty="0" smtClean="0"/>
              <a:t>The enhancement of all aspects of job performance </a:t>
            </a:r>
            <a:r>
              <a:rPr lang="en-US" sz="4000" b="1" dirty="0" smtClean="0">
                <a:solidFill>
                  <a:schemeClr val="tx2"/>
                </a:solidFill>
              </a:rPr>
              <a:t>– safety, quality and productivity – </a:t>
            </a:r>
            <a:r>
              <a:rPr lang="en-US" sz="4000" dirty="0" smtClean="0"/>
              <a:t>accomplished through the appropriate</a:t>
            </a:r>
            <a:r>
              <a:rPr lang="en-US" sz="4000" b="1" dirty="0" smtClean="0"/>
              <a:t> </a:t>
            </a:r>
            <a:r>
              <a:rPr lang="en-US" sz="4000" b="1" dirty="0" smtClean="0">
                <a:solidFill>
                  <a:schemeClr val="tx2"/>
                </a:solidFill>
              </a:rPr>
              <a:t>design and use </a:t>
            </a:r>
            <a:r>
              <a:rPr lang="en-US" sz="4000" dirty="0" smtClean="0"/>
              <a:t>of workstations, work processes and the overall organization of work</a:t>
            </a:r>
          </a:p>
        </p:txBody>
      </p:sp>
    </p:spTree>
  </p:cSld>
  <p:clrMapOvr>
    <a:masterClrMapping/>
  </p:clrMapOvr>
  <p:transition>
    <p:fade/>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8001000" cy="857250"/>
          </a:xfrm>
        </p:spPr>
        <p:txBody>
          <a:bodyPr/>
          <a:lstStyle/>
          <a:p>
            <a:pPr marR="0" rtl="0"/>
            <a:r>
              <a:rPr lang="en-US" b="1" baseline="0" dirty="0" smtClean="0">
                <a:solidFill>
                  <a:srgbClr val="1F497D"/>
                </a:solidFill>
                <a:latin typeface="Arial"/>
              </a:rPr>
              <a:t>Dry Eye Solutions </a:t>
            </a:r>
          </a:p>
        </p:txBody>
      </p:sp>
      <p:sp>
        <p:nvSpPr>
          <p:cNvPr id="3" name="Text Placeholder 2"/>
          <p:cNvSpPr>
            <a:spLocks noGrp="1"/>
          </p:cNvSpPr>
          <p:nvPr>
            <p:ph type="body" idx="1"/>
          </p:nvPr>
        </p:nvSpPr>
        <p:spPr>
          <a:xfrm>
            <a:off x="152400" y="1123950"/>
            <a:ext cx="4191000" cy="3657600"/>
          </a:xfrm>
        </p:spPr>
        <p:txBody>
          <a:bodyPr>
            <a:normAutofit fontScale="70000" lnSpcReduction="20000"/>
          </a:bodyPr>
          <a:lstStyle/>
          <a:p>
            <a:pPr marR="0" lvl="0" rtl="0"/>
            <a:r>
              <a:rPr lang="en-US" sz="2600" b="1" baseline="0" dirty="0" smtClean="0">
                <a:latin typeface="Arial"/>
              </a:rPr>
              <a:t>Eliminate airborne irritants (change the air filter in HVAC system)</a:t>
            </a:r>
          </a:p>
          <a:p>
            <a:pPr marR="0" lvl="0" rtl="0"/>
            <a:r>
              <a:rPr lang="en-US" sz="2600" b="1" baseline="0" dirty="0" smtClean="0">
                <a:latin typeface="Arial"/>
              </a:rPr>
              <a:t>Increase humidity</a:t>
            </a:r>
          </a:p>
          <a:p>
            <a:pPr marR="0" lvl="0" rtl="0"/>
            <a:r>
              <a:rPr lang="en-US" sz="2600" b="1" baseline="0" dirty="0" smtClean="0">
                <a:latin typeface="Arial"/>
              </a:rPr>
              <a:t>Apply a solution of artificial tears</a:t>
            </a:r>
          </a:p>
          <a:p>
            <a:pPr marR="0" lvl="0" rtl="0"/>
            <a:r>
              <a:rPr lang="en-US" sz="2600" b="1" baseline="0" dirty="0" smtClean="0">
                <a:latin typeface="Arial"/>
              </a:rPr>
              <a:t>Look downward (lower monitor and tilt screen upward)</a:t>
            </a:r>
          </a:p>
          <a:p>
            <a:pPr marR="0" lvl="1" rtl="0"/>
            <a:r>
              <a:rPr lang="en-US" dirty="0" smtClean="0">
                <a:latin typeface="Arial"/>
              </a:rPr>
              <a:t>Eyelids partially close when looking downward</a:t>
            </a:r>
          </a:p>
          <a:p>
            <a:pPr marR="0" lvl="1" rtl="0"/>
            <a:r>
              <a:rPr lang="en-US" dirty="0" smtClean="0">
                <a:latin typeface="Arial"/>
              </a:rPr>
              <a:t>Reduces surface of eyeball exposed to the atmosphere</a:t>
            </a:r>
          </a:p>
          <a:p>
            <a:pPr marR="0" lvl="1" rtl="0"/>
            <a:r>
              <a:rPr lang="en-US" dirty="0" smtClean="0">
                <a:latin typeface="Arial"/>
              </a:rPr>
              <a:t>Helps counteract effects of reduced blinking</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782338" name="Picture 2" descr="http://cdn.sheknows.com/articles/crave/dry_eyes.jpg"/>
          <p:cNvPicPr>
            <a:picLocks noChangeAspect="1" noChangeArrowheads="1"/>
          </p:cNvPicPr>
          <p:nvPr/>
        </p:nvPicPr>
        <p:blipFill>
          <a:blip r:embed="rId3" cstate="print"/>
          <a:srcRect/>
          <a:stretch>
            <a:fillRect/>
          </a:stretch>
        </p:blipFill>
        <p:spPr bwMode="auto">
          <a:xfrm>
            <a:off x="4419600" y="1047750"/>
            <a:ext cx="2743200" cy="1824228"/>
          </a:xfrm>
          <a:prstGeom prst="rect">
            <a:avLst/>
          </a:prstGeom>
          <a:ln>
            <a:noFill/>
          </a:ln>
          <a:effectLst>
            <a:outerShdw blurRad="292100" dist="139700" dir="2700000" algn="tl" rotWithShape="0">
              <a:srgbClr val="333333">
                <a:alpha val="65000"/>
              </a:srgbClr>
            </a:outerShdw>
          </a:effectLst>
        </p:spPr>
      </p:pic>
      <p:pic>
        <p:nvPicPr>
          <p:cNvPr id="782339" name="Picture 3" descr="K:\Courses\Office-computer workspace ergonomics\A Practical Approach to Office Ergonomics\In-depth A Practical Approach to Office Ergonomics\Case Study Pictures Sorted\Monitor\IMG_0777.JPG"/>
          <p:cNvPicPr>
            <a:picLocks noChangeAspect="1" noChangeArrowheads="1"/>
          </p:cNvPicPr>
          <p:nvPr/>
        </p:nvPicPr>
        <p:blipFill>
          <a:blip r:embed="rId4" cstate="print"/>
          <a:srcRect t="12969" r="7090" b="15781"/>
          <a:stretch>
            <a:fillRect/>
          </a:stretch>
        </p:blipFill>
        <p:spPr bwMode="auto">
          <a:xfrm>
            <a:off x="5334000" y="3028950"/>
            <a:ext cx="3291840" cy="189331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p:txBody>
          <a:bodyPr>
            <a:normAutofit fontScale="90000"/>
          </a:bodyPr>
          <a:lstStyle/>
          <a:p>
            <a:pPr eaLnBrk="1" hangingPunct="1">
              <a:spcBef>
                <a:spcPts val="800"/>
              </a:spcBef>
              <a:defRPr/>
            </a:pPr>
            <a:r>
              <a:rPr lang="en-US" sz="4000" noProof="1" smtClean="0">
                <a:effectLst>
                  <a:outerShdw blurRad="38100" dist="38100" dir="2700000" algn="tl">
                    <a:srgbClr val="000000">
                      <a:alpha val="43137"/>
                    </a:srgbClr>
                  </a:outerShdw>
                </a:effectLst>
                <a:latin typeface="Arial" pitchFamily="34" charset="0"/>
                <a:cs typeface="Arial" pitchFamily="34" charset="0"/>
              </a:rPr>
              <a:t>Monitors</a:t>
            </a:r>
          </a:p>
        </p:txBody>
      </p:sp>
      <p:sp>
        <p:nvSpPr>
          <p:cNvPr id="546819" name="Rectangle 3"/>
          <p:cNvSpPr>
            <a:spLocks noGrp="1" noChangeArrowheads="1"/>
          </p:cNvSpPr>
          <p:nvPr>
            <p:ph type="body" sz="half" idx="1"/>
          </p:nvPr>
        </p:nvSpPr>
        <p:spPr>
          <a:xfrm>
            <a:off x="838200" y="800100"/>
            <a:ext cx="3810000" cy="3086100"/>
          </a:xfrm>
        </p:spPr>
        <p:txBody>
          <a:bodyPr>
            <a:normAutofit lnSpcReduction="10000"/>
          </a:bodyPr>
          <a:lstStyle/>
          <a:p>
            <a:pPr eaLnBrk="1" hangingPunct="1">
              <a:defRPr/>
            </a:pPr>
            <a:r>
              <a:rPr lang="en-US" dirty="0" smtClean="0"/>
              <a:t>LCD</a:t>
            </a:r>
          </a:p>
          <a:p>
            <a:pPr eaLnBrk="1" hangingPunct="1">
              <a:defRPr/>
            </a:pPr>
            <a:r>
              <a:rPr lang="en-US" dirty="0" smtClean="0"/>
              <a:t>Factors</a:t>
            </a:r>
          </a:p>
          <a:p>
            <a:pPr lvl="1" eaLnBrk="1" hangingPunct="1">
              <a:defRPr/>
            </a:pPr>
            <a:r>
              <a:rPr lang="en-US" dirty="0" smtClean="0"/>
              <a:t>Physical size</a:t>
            </a:r>
          </a:p>
          <a:p>
            <a:pPr lvl="1" eaLnBrk="1" hangingPunct="1">
              <a:defRPr/>
            </a:pPr>
            <a:r>
              <a:rPr lang="en-US" dirty="0" smtClean="0"/>
              <a:t>Resolution</a:t>
            </a:r>
          </a:p>
          <a:p>
            <a:pPr lvl="1" eaLnBrk="1" hangingPunct="1">
              <a:defRPr/>
            </a:pPr>
            <a:r>
              <a:rPr lang="en-US" dirty="0" smtClean="0"/>
              <a:t>Display size</a:t>
            </a:r>
          </a:p>
          <a:p>
            <a:pPr lvl="1" eaLnBrk="1" hangingPunct="1">
              <a:defRPr/>
            </a:pPr>
            <a:r>
              <a:rPr lang="en-US" dirty="0" smtClean="0"/>
              <a:t>Colors</a:t>
            </a:r>
          </a:p>
          <a:p>
            <a:pPr lvl="1" eaLnBrk="1" hangingPunct="1">
              <a:defRPr/>
            </a:pPr>
            <a:r>
              <a:rPr lang="en-US" dirty="0" smtClean="0"/>
              <a:t>Brightness</a:t>
            </a:r>
          </a:p>
          <a:p>
            <a:pPr lvl="1" eaLnBrk="1" hangingPunct="1">
              <a:defRPr/>
            </a:pPr>
            <a:r>
              <a:rPr lang="en-US" dirty="0" smtClean="0"/>
              <a:t>Viewing angle</a:t>
            </a:r>
          </a:p>
          <a:p>
            <a:pPr lvl="1" eaLnBrk="1" hangingPunct="1">
              <a:defRPr/>
            </a:pPr>
            <a:endParaRPr lang="en-US" dirty="0" smtClean="0"/>
          </a:p>
          <a:p>
            <a:pPr lvl="1" eaLnBrk="1" hangingPunct="1">
              <a:defRPr/>
            </a:pPr>
            <a:endParaRPr lang="en-US" dirty="0" smtClean="0"/>
          </a:p>
          <a:p>
            <a:pPr eaLnBrk="1" hangingPunct="1">
              <a:defRPr/>
            </a:pPr>
            <a:endParaRPr lang="en-US" dirty="0" smtClean="0"/>
          </a:p>
        </p:txBody>
      </p:sp>
      <p:pic>
        <p:nvPicPr>
          <p:cNvPr id="135174" name="Picture 3" descr="dell_2001fp_1"/>
          <p:cNvPicPr>
            <a:picLocks noGrp="1" noChangeAspect="1" noChangeArrowheads="1"/>
          </p:cNvPicPr>
          <p:nvPr>
            <p:ph sz="quarter" idx="2"/>
          </p:nvPr>
        </p:nvPicPr>
        <p:blipFill>
          <a:blip r:embed="rId2" cstate="print"/>
          <a:srcRect/>
          <a:stretch>
            <a:fillRect/>
          </a:stretch>
        </p:blipFill>
        <p:spPr>
          <a:xfrm>
            <a:off x="4724400" y="971550"/>
            <a:ext cx="2743200" cy="3621024"/>
          </a:xfrm>
        </p:spPr>
      </p:pic>
      <p:sp>
        <p:nvSpPr>
          <p:cNvPr id="7" name="Slide Number Placeholder 6"/>
          <p:cNvSpPr>
            <a:spLocks noGrp="1"/>
          </p:cNvSpPr>
          <p:nvPr>
            <p:ph type="sldNum" sz="quarter" idx="4"/>
          </p:nvPr>
        </p:nvSpPr>
        <p:spPr>
          <a:xfrm>
            <a:off x="8647272" y="4805958"/>
            <a:ext cx="365760" cy="273844"/>
          </a:xfrm>
        </p:spPr>
        <p:txBody>
          <a:bodyPr/>
          <a:lstStyle/>
          <a:p>
            <a:fld id="{D5BBC35B-A44B-4119-B8DA-DE9E3DFADA20}" type="slidenum">
              <a:rPr kumimoji="0" lang="en-US" smtClean="0"/>
              <a:pPr/>
              <a:t>221</a:t>
            </a:fld>
            <a:endParaRPr kumimoji="0" lang="en-US" sz="1000" b="0"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pPr eaLnBrk="1" hangingPunct="1">
              <a:spcBef>
                <a:spcPts val="800"/>
              </a:spcBef>
              <a:defRPr/>
            </a:pPr>
            <a:r>
              <a:rPr lang="en-US" noProof="1" smtClean="0"/>
              <a:t>Glare</a:t>
            </a:r>
          </a:p>
        </p:txBody>
      </p:sp>
      <p:sp>
        <p:nvSpPr>
          <p:cNvPr id="243715" name="Rectangle 3"/>
          <p:cNvSpPr>
            <a:spLocks noGrp="1" noChangeArrowheads="1"/>
          </p:cNvSpPr>
          <p:nvPr>
            <p:ph type="body" idx="1"/>
          </p:nvPr>
        </p:nvSpPr>
        <p:spPr>
          <a:xfrm>
            <a:off x="152400" y="590550"/>
            <a:ext cx="3352800" cy="4114800"/>
          </a:xfrm>
        </p:spPr>
        <p:txBody>
          <a:bodyPr>
            <a:normAutofit fontScale="92500" lnSpcReduction="10000"/>
          </a:bodyPr>
          <a:lstStyle/>
          <a:p>
            <a:pPr eaLnBrk="1" hangingPunct="1">
              <a:defRPr/>
            </a:pPr>
            <a:r>
              <a:rPr lang="en-US" sz="2800" noProof="1" smtClean="0"/>
              <a:t>Unwanted light directed or reflected into eyes</a:t>
            </a:r>
          </a:p>
          <a:p>
            <a:pPr eaLnBrk="1" hangingPunct="1">
              <a:defRPr/>
            </a:pPr>
            <a:r>
              <a:rPr lang="en-US" sz="2800" noProof="1" smtClean="0"/>
              <a:t>Sources</a:t>
            </a:r>
          </a:p>
          <a:p>
            <a:pPr lvl="1" eaLnBrk="1" hangingPunct="1">
              <a:defRPr/>
            </a:pPr>
            <a:r>
              <a:rPr lang="en-US" sz="2400" noProof="1" smtClean="0"/>
              <a:t>Overhead lights</a:t>
            </a:r>
          </a:p>
          <a:p>
            <a:pPr lvl="1" eaLnBrk="1" hangingPunct="1">
              <a:defRPr/>
            </a:pPr>
            <a:r>
              <a:rPr lang="en-US" sz="2400" noProof="1" smtClean="0"/>
              <a:t>Task lights</a:t>
            </a:r>
          </a:p>
          <a:p>
            <a:pPr lvl="1" eaLnBrk="1" hangingPunct="1">
              <a:defRPr/>
            </a:pPr>
            <a:r>
              <a:rPr lang="en-US" sz="2400" noProof="1" smtClean="0"/>
              <a:t>Outside light</a:t>
            </a:r>
          </a:p>
          <a:p>
            <a:pPr lvl="1" eaLnBrk="1" hangingPunct="1">
              <a:defRPr/>
            </a:pPr>
            <a:r>
              <a:rPr lang="en-US" sz="2400" noProof="1" smtClean="0"/>
              <a:t>Any shiny surface</a:t>
            </a:r>
          </a:p>
          <a:p>
            <a:pPr lvl="1" eaLnBrk="1" hangingPunct="1">
              <a:defRPr/>
            </a:pPr>
            <a:r>
              <a:rPr lang="en-US" sz="2400" noProof="1" smtClean="0"/>
              <a:t>Any white/bright object</a:t>
            </a:r>
          </a:p>
        </p:txBody>
      </p:sp>
      <p:pic>
        <p:nvPicPr>
          <p:cNvPr id="243716" name="Picture 4" descr="Ws 10-4 monitor glare"/>
          <p:cNvPicPr>
            <a:picLocks noChangeAspect="1" noChangeArrowheads="1"/>
          </p:cNvPicPr>
          <p:nvPr/>
        </p:nvPicPr>
        <p:blipFill>
          <a:blip r:embed="rId2" cstate="print"/>
          <a:srcRect t="10883" r="15313"/>
          <a:stretch>
            <a:fillRect/>
          </a:stretch>
        </p:blipFill>
        <p:spPr bwMode="auto">
          <a:xfrm>
            <a:off x="3124200" y="742950"/>
            <a:ext cx="2821884" cy="19812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382000" y="4869656"/>
            <a:ext cx="594360" cy="273844"/>
          </a:xfrm>
        </p:spPr>
        <p:txBody>
          <a:bodyPr/>
          <a:lstStyle/>
          <a:p>
            <a:fld id="{D5BBC35B-A44B-4119-B8DA-DE9E3DFADA20}" type="slidenum">
              <a:rPr lang="en-US" smtClean="0"/>
              <a:pPr/>
              <a:t>222</a:t>
            </a:fld>
            <a:endParaRPr lang="en-US" dirty="0"/>
          </a:p>
        </p:txBody>
      </p:sp>
      <p:pic>
        <p:nvPicPr>
          <p:cNvPr id="641026" name="Picture 2" descr="K:\Courses\Office-computer workspace ergonomics\A Practical Approach to Office Ergonomics\In-depth A Practical Approach to Office Ergonomics\Case Study Pictures Sorted\Monitor\IMG_4931.JPG"/>
          <p:cNvPicPr>
            <a:picLocks noChangeAspect="1" noChangeArrowheads="1"/>
          </p:cNvPicPr>
          <p:nvPr/>
        </p:nvPicPr>
        <p:blipFill>
          <a:blip r:embed="rId3" cstate="print"/>
          <a:srcRect/>
          <a:stretch>
            <a:fillRect/>
          </a:stretch>
        </p:blipFill>
        <p:spPr bwMode="auto">
          <a:xfrm>
            <a:off x="6019800" y="2571750"/>
            <a:ext cx="2743200" cy="2057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p:txBody>
          <a:bodyPr/>
          <a:lstStyle/>
          <a:p>
            <a:pPr eaLnBrk="1" hangingPunct="1">
              <a:spcBef>
                <a:spcPts val="800"/>
              </a:spcBef>
              <a:defRPr/>
            </a:pPr>
            <a:r>
              <a:rPr lang="en-US" dirty="0" smtClean="0"/>
              <a:t>C</a:t>
            </a:r>
            <a:r>
              <a:rPr lang="en-US" noProof="1" smtClean="0"/>
              <a:t>ontrol </a:t>
            </a:r>
            <a:r>
              <a:rPr lang="en-US" dirty="0" smtClean="0"/>
              <a:t>Glare</a:t>
            </a:r>
            <a:endParaRPr lang="en-US" noProof="1" smtClean="0"/>
          </a:p>
        </p:txBody>
      </p:sp>
      <p:sp>
        <p:nvSpPr>
          <p:cNvPr id="404483" name="Rectangle 3"/>
          <p:cNvSpPr>
            <a:spLocks noGrp="1" noChangeArrowheads="1"/>
          </p:cNvSpPr>
          <p:nvPr>
            <p:ph type="body" idx="1"/>
          </p:nvPr>
        </p:nvSpPr>
        <p:spPr>
          <a:xfrm>
            <a:off x="1447800" y="895350"/>
            <a:ext cx="2514600" cy="3886200"/>
          </a:xfrm>
        </p:spPr>
        <p:txBody>
          <a:bodyPr/>
          <a:lstStyle/>
          <a:p>
            <a:pPr eaLnBrk="1" hangingPunct="1">
              <a:defRPr/>
            </a:pPr>
            <a:r>
              <a:rPr lang="en-US" noProof="1" smtClean="0"/>
              <a:t>First step</a:t>
            </a:r>
          </a:p>
          <a:p>
            <a:pPr lvl="1" eaLnBrk="1" hangingPunct="1">
              <a:defRPr/>
            </a:pPr>
            <a:r>
              <a:rPr lang="en-US" noProof="1" smtClean="0"/>
              <a:t>Identify glare source</a:t>
            </a:r>
            <a:endParaRPr lang="en-US" dirty="0" smtClean="0"/>
          </a:p>
          <a:p>
            <a:pPr eaLnBrk="1" hangingPunct="1">
              <a:defRPr/>
            </a:pPr>
            <a:r>
              <a:rPr lang="en-US" dirty="0" smtClean="0"/>
              <a:t>Control</a:t>
            </a:r>
            <a:endParaRPr lang="en-US" noProof="1" smtClean="0"/>
          </a:p>
          <a:p>
            <a:pPr lvl="1" eaLnBrk="1" hangingPunct="1">
              <a:defRPr/>
            </a:pPr>
            <a:r>
              <a:rPr lang="en-US" noProof="1" smtClean="0"/>
              <a:t>Control source</a:t>
            </a:r>
          </a:p>
          <a:p>
            <a:pPr lvl="1" eaLnBrk="1" hangingPunct="1">
              <a:defRPr/>
            </a:pPr>
            <a:r>
              <a:rPr lang="en-US" noProof="1" smtClean="0"/>
              <a:t>Control path</a:t>
            </a:r>
          </a:p>
        </p:txBody>
      </p:sp>
      <p:pic>
        <p:nvPicPr>
          <p:cNvPr id="404484" name="Picture 4" descr="WS 10"/>
          <p:cNvPicPr>
            <a:picLocks noChangeAspect="1" noChangeArrowheads="1"/>
          </p:cNvPicPr>
          <p:nvPr/>
        </p:nvPicPr>
        <p:blipFill>
          <a:blip r:embed="rId2" cstate="print"/>
          <a:stretch>
            <a:fillRect/>
          </a:stretch>
        </p:blipFill>
        <p:spPr bwMode="auto">
          <a:xfrm>
            <a:off x="4572000" y="2876550"/>
            <a:ext cx="2933515" cy="1920240"/>
          </a:xfrm>
          <a:prstGeom prst="rect">
            <a:avLst/>
          </a:prstGeom>
          <a:ln>
            <a:noFill/>
          </a:ln>
          <a:effectLst>
            <a:outerShdw blurRad="292100" dist="139700" dir="2700000" algn="tl" rotWithShape="0">
              <a:srgbClr val="333333">
                <a:alpha val="65000"/>
              </a:srgbClr>
            </a:outerShdw>
          </a:effectLst>
        </p:spPr>
      </p:pic>
      <p:pic>
        <p:nvPicPr>
          <p:cNvPr id="404485" name="Picture 5" descr="WS 15"/>
          <p:cNvPicPr>
            <a:picLocks noChangeAspect="1" noChangeArrowheads="1"/>
          </p:cNvPicPr>
          <p:nvPr/>
        </p:nvPicPr>
        <p:blipFill>
          <a:blip r:embed="rId3" cstate="print"/>
          <a:stretch>
            <a:fillRect/>
          </a:stretch>
        </p:blipFill>
        <p:spPr bwMode="auto">
          <a:xfrm>
            <a:off x="4572000" y="819150"/>
            <a:ext cx="2915483" cy="192024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223</a:t>
            </a:fld>
            <a:endParaRPr lang="en-US" dirty="0"/>
          </a:p>
        </p:txBody>
      </p:sp>
    </p:spTree>
  </p:cSld>
  <p:clrMapOvr>
    <a:masterClrMapping/>
  </p:clrMapOvr>
  <p:transition>
    <p:fade/>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p:txBody>
          <a:bodyPr/>
          <a:lstStyle/>
          <a:p>
            <a:pPr eaLnBrk="1" hangingPunct="1">
              <a:spcBef>
                <a:spcPts val="800"/>
              </a:spcBef>
              <a:defRPr/>
            </a:pPr>
            <a:r>
              <a:rPr lang="en-US" noProof="1" smtClean="0"/>
              <a:t>Use glare screen</a:t>
            </a:r>
          </a:p>
        </p:txBody>
      </p:sp>
      <p:sp>
        <p:nvSpPr>
          <p:cNvPr id="249859" name="Rectangle 3"/>
          <p:cNvSpPr>
            <a:spLocks noGrp="1" noChangeArrowheads="1"/>
          </p:cNvSpPr>
          <p:nvPr>
            <p:ph type="body" idx="1"/>
          </p:nvPr>
        </p:nvSpPr>
        <p:spPr>
          <a:xfrm>
            <a:off x="533400" y="800100"/>
            <a:ext cx="4724400" cy="4057650"/>
          </a:xfrm>
        </p:spPr>
        <p:txBody>
          <a:bodyPr>
            <a:normAutofit fontScale="92500" lnSpcReduction="10000"/>
          </a:bodyPr>
          <a:lstStyle/>
          <a:p>
            <a:pPr eaLnBrk="1" hangingPunct="1">
              <a:lnSpc>
                <a:spcPct val="90000"/>
              </a:lnSpc>
              <a:defRPr/>
            </a:pPr>
            <a:r>
              <a:rPr lang="en-US" sz="2800" noProof="1" smtClean="0"/>
              <a:t>Get what you pay for</a:t>
            </a:r>
          </a:p>
          <a:p>
            <a:pPr lvl="1" eaLnBrk="1" hangingPunct="1">
              <a:lnSpc>
                <a:spcPct val="90000"/>
              </a:lnSpc>
              <a:defRPr/>
            </a:pPr>
            <a:r>
              <a:rPr lang="en-US" sz="2400" noProof="1" smtClean="0"/>
              <a:t>Inexpensive glare screen is generally just wire mesh</a:t>
            </a:r>
          </a:p>
          <a:p>
            <a:pPr lvl="1" eaLnBrk="1" hangingPunct="1">
              <a:lnSpc>
                <a:spcPct val="90000"/>
              </a:lnSpc>
              <a:defRPr/>
            </a:pPr>
            <a:r>
              <a:rPr lang="en-US" sz="2400" noProof="1" smtClean="0"/>
              <a:t>Will cut glare at expense of character quality</a:t>
            </a:r>
          </a:p>
          <a:p>
            <a:pPr lvl="1" eaLnBrk="1" hangingPunct="1">
              <a:lnSpc>
                <a:spcPct val="90000"/>
              </a:lnSpc>
              <a:defRPr/>
            </a:pPr>
            <a:r>
              <a:rPr lang="en-US" sz="2400" noProof="1" smtClean="0"/>
              <a:t> Good quality optical glass glare screen</a:t>
            </a:r>
          </a:p>
          <a:p>
            <a:pPr eaLnBrk="1" hangingPunct="1">
              <a:lnSpc>
                <a:spcPct val="90000"/>
              </a:lnSpc>
              <a:defRPr/>
            </a:pPr>
            <a:r>
              <a:rPr lang="en-US" sz="2800" noProof="1" smtClean="0"/>
              <a:t>Don’t have light source such as window directly behind monitor</a:t>
            </a:r>
          </a:p>
          <a:p>
            <a:pPr lvl="1" eaLnBrk="1" hangingPunct="1">
              <a:lnSpc>
                <a:spcPct val="90000"/>
              </a:lnSpc>
              <a:defRPr/>
            </a:pPr>
            <a:r>
              <a:rPr lang="en-US" sz="2400" noProof="1" smtClean="0"/>
              <a:t>Reposition monitor</a:t>
            </a:r>
          </a:p>
          <a:p>
            <a:pPr lvl="1" eaLnBrk="1" hangingPunct="1">
              <a:lnSpc>
                <a:spcPct val="90000"/>
              </a:lnSpc>
              <a:defRPr/>
            </a:pPr>
            <a:r>
              <a:rPr lang="en-US" sz="2400" noProof="1" smtClean="0"/>
              <a:t>Shade window</a:t>
            </a:r>
          </a:p>
        </p:txBody>
      </p:sp>
      <p:pic>
        <p:nvPicPr>
          <p:cNvPr id="249860" name="Picture 4" descr="Monitor window behind MED"/>
          <p:cNvPicPr>
            <a:picLocks noChangeAspect="1" noChangeArrowheads="1"/>
          </p:cNvPicPr>
          <p:nvPr/>
        </p:nvPicPr>
        <p:blipFill>
          <a:blip r:embed="rId2" cstate="screen"/>
          <a:stretch>
            <a:fillRect/>
          </a:stretch>
        </p:blipFill>
        <p:spPr bwMode="auto">
          <a:xfrm>
            <a:off x="5486400" y="2800350"/>
            <a:ext cx="2558720" cy="1920240"/>
          </a:xfrm>
          <a:prstGeom prst="rect">
            <a:avLst/>
          </a:prstGeom>
          <a:ln>
            <a:noFill/>
          </a:ln>
          <a:effectLst>
            <a:outerShdw blurRad="292100" dist="139700" dir="2700000" algn="tl" rotWithShape="0">
              <a:srgbClr val="333333">
                <a:alpha val="65000"/>
              </a:srgbClr>
            </a:outerShdw>
          </a:effectLst>
        </p:spPr>
      </p:pic>
      <p:pic>
        <p:nvPicPr>
          <p:cNvPr id="249861" name="Picture 5" descr="WS 10-12 glare screen"/>
          <p:cNvPicPr>
            <a:picLocks noChangeAspect="1" noChangeArrowheads="1"/>
          </p:cNvPicPr>
          <p:nvPr/>
        </p:nvPicPr>
        <p:blipFill>
          <a:blip r:embed="rId3" cstate="print"/>
          <a:stretch>
            <a:fillRect/>
          </a:stretch>
        </p:blipFill>
        <p:spPr bwMode="auto">
          <a:xfrm>
            <a:off x="5486400" y="742950"/>
            <a:ext cx="2514600" cy="192024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224</a:t>
            </a:fld>
            <a:endParaRPr lang="en-US" dirty="0"/>
          </a:p>
        </p:txBody>
      </p:sp>
    </p:spTree>
  </p:cSld>
  <p:clrMapOvr>
    <a:masterClrMapping/>
  </p:clrMapOvr>
  <p:transition>
    <p:fade/>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304800" y="895350"/>
            <a:ext cx="4267200" cy="2667000"/>
          </a:xfrm>
        </p:spPr>
        <p:txBody>
          <a:bodyPr>
            <a:normAutofit/>
          </a:bodyPr>
          <a:lstStyle/>
          <a:p>
            <a:pPr algn="l" eaLnBrk="1" hangingPunct="1">
              <a:spcBef>
                <a:spcPts val="800"/>
              </a:spcBef>
              <a:defRPr/>
            </a:pPr>
            <a:r>
              <a:rPr lang="en-US" noProof="1" smtClean="0"/>
              <a:t>Adjust monitor screen brightness and contrast </a:t>
            </a:r>
          </a:p>
        </p:txBody>
      </p:sp>
      <p:pic>
        <p:nvPicPr>
          <p:cNvPr id="169987" name="Picture 4" descr="Ws 10-5 adjust monitor controls"/>
          <p:cNvPicPr>
            <a:picLocks noChangeAspect="1" noChangeArrowheads="1"/>
          </p:cNvPicPr>
          <p:nvPr/>
        </p:nvPicPr>
        <p:blipFill>
          <a:blip r:embed="rId2" cstate="print"/>
          <a:stretch>
            <a:fillRect/>
          </a:stretch>
        </p:blipFill>
        <p:spPr bwMode="auto">
          <a:xfrm>
            <a:off x="4648200" y="1047750"/>
            <a:ext cx="4114800" cy="2841171"/>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
          </p:nvPr>
        </p:nvSpPr>
        <p:spPr>
          <a:xfrm>
            <a:off x="8610600" y="4869656"/>
            <a:ext cx="365760" cy="273844"/>
          </a:xfrm>
        </p:spPr>
        <p:txBody>
          <a:bodyPr/>
          <a:lstStyle/>
          <a:p>
            <a:fld id="{D5BBC35B-A44B-4119-B8DA-DE9E3DFADA20}" type="slidenum">
              <a:rPr lang="en-US" smtClean="0"/>
              <a:pPr/>
              <a:t>225</a:t>
            </a:fld>
            <a:endParaRPr lang="en-US" dirty="0"/>
          </a:p>
        </p:txBody>
      </p:sp>
    </p:spTree>
  </p:cSld>
  <p:clrMapOvr>
    <a:masterClrMapping/>
  </p:clrMapOvr>
  <p:transition>
    <p:fade/>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p:txBody>
          <a:bodyPr/>
          <a:lstStyle/>
          <a:p>
            <a:pPr eaLnBrk="1" hangingPunct="1">
              <a:spcBef>
                <a:spcPts val="800"/>
              </a:spcBef>
              <a:defRPr/>
            </a:pPr>
            <a:r>
              <a:rPr lang="en-US" dirty="0" smtClean="0"/>
              <a:t>Monitor Resolution</a:t>
            </a:r>
            <a:endParaRPr lang="en-US" noProof="1" smtClean="0"/>
          </a:p>
        </p:txBody>
      </p:sp>
      <p:sp>
        <p:nvSpPr>
          <p:cNvPr id="594947" name="Rectangle 3"/>
          <p:cNvSpPr>
            <a:spLocks noGrp="1" noChangeArrowheads="1"/>
          </p:cNvSpPr>
          <p:nvPr>
            <p:ph type="body" idx="1"/>
          </p:nvPr>
        </p:nvSpPr>
        <p:spPr>
          <a:xfrm>
            <a:off x="457200" y="1085850"/>
            <a:ext cx="3429000" cy="4057650"/>
          </a:xfrm>
        </p:spPr>
        <p:txBody>
          <a:bodyPr>
            <a:normAutofit/>
          </a:bodyPr>
          <a:lstStyle/>
          <a:p>
            <a:pPr eaLnBrk="1" hangingPunct="1">
              <a:lnSpc>
                <a:spcPct val="90000"/>
              </a:lnSpc>
              <a:defRPr/>
            </a:pPr>
            <a:r>
              <a:rPr lang="en-US" dirty="0" smtClean="0"/>
              <a:t>Pixel (picture element)</a:t>
            </a:r>
            <a:endParaRPr lang="en-US" noProof="1" smtClean="0"/>
          </a:p>
          <a:p>
            <a:pPr lvl="1" eaLnBrk="1" hangingPunct="1">
              <a:lnSpc>
                <a:spcPct val="90000"/>
              </a:lnSpc>
              <a:defRPr/>
            </a:pPr>
            <a:r>
              <a:rPr lang="en-US" dirty="0" smtClean="0"/>
              <a:t>640 by 480</a:t>
            </a:r>
          </a:p>
          <a:p>
            <a:pPr lvl="1" eaLnBrk="1" hangingPunct="1">
              <a:lnSpc>
                <a:spcPct val="90000"/>
              </a:lnSpc>
              <a:defRPr/>
            </a:pPr>
            <a:r>
              <a:rPr lang="en-US" sz="2400" dirty="0" smtClean="0"/>
              <a:t>800 by 600</a:t>
            </a:r>
          </a:p>
          <a:p>
            <a:pPr lvl="1" eaLnBrk="1" hangingPunct="1">
              <a:lnSpc>
                <a:spcPct val="90000"/>
              </a:lnSpc>
              <a:defRPr/>
            </a:pPr>
            <a:r>
              <a:rPr lang="en-US" sz="1800" dirty="0" smtClean="0"/>
              <a:t>1024 by 768</a:t>
            </a:r>
          </a:p>
          <a:p>
            <a:pPr lvl="1" eaLnBrk="1" hangingPunct="1">
              <a:lnSpc>
                <a:spcPct val="90000"/>
              </a:lnSpc>
              <a:defRPr/>
            </a:pPr>
            <a:r>
              <a:rPr lang="en-US" sz="1400" dirty="0" smtClean="0"/>
              <a:t>1600 by 1800</a:t>
            </a:r>
          </a:p>
          <a:p>
            <a:pPr lvl="1" eaLnBrk="1" hangingPunct="1">
              <a:lnSpc>
                <a:spcPct val="90000"/>
              </a:lnSpc>
              <a:defRPr/>
            </a:pPr>
            <a:endParaRPr lang="en-US" sz="1400" dirty="0" smtClean="0"/>
          </a:p>
        </p:txBody>
      </p:sp>
      <p:pic>
        <p:nvPicPr>
          <p:cNvPr id="175108" name="Picture 7" descr="lcd200"/>
          <p:cNvPicPr>
            <a:picLocks noChangeAspect="1" noChangeArrowheads="1"/>
          </p:cNvPicPr>
          <p:nvPr/>
        </p:nvPicPr>
        <p:blipFill>
          <a:blip r:embed="rId2" cstate="print"/>
          <a:stretch>
            <a:fillRect/>
          </a:stretch>
        </p:blipFill>
        <p:spPr bwMode="auto">
          <a:xfrm>
            <a:off x="3505200" y="1123950"/>
            <a:ext cx="4724400" cy="236220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382000" y="4868863"/>
            <a:ext cx="593725" cy="274637"/>
          </a:xfrm>
        </p:spPr>
        <p:txBody>
          <a:bodyPr/>
          <a:lstStyle/>
          <a:p>
            <a:fld id="{D5BBC35B-A44B-4119-B8DA-DE9E3DFADA20}" type="slidenum">
              <a:rPr lang="en-US" smtClean="0"/>
              <a:pPr/>
              <a:t>226</a:t>
            </a:fld>
            <a:endParaRPr lang="en-US" dirty="0"/>
          </a:p>
        </p:txBody>
      </p:sp>
    </p:spTree>
  </p:cSld>
  <p:clrMapOvr>
    <a:masterClrMapping/>
  </p:clrMapOvr>
  <p:transition>
    <p:fade/>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05979"/>
            <a:ext cx="8153400" cy="857250"/>
          </a:xfrm>
        </p:spPr>
        <p:txBody>
          <a:bodyPr/>
          <a:lstStyle/>
          <a:p>
            <a:pPr marR="0" rtl="0"/>
            <a:r>
              <a:rPr lang="en-US" b="1" baseline="0" dirty="0" smtClean="0">
                <a:solidFill>
                  <a:srgbClr val="1F497D"/>
                </a:solidFill>
                <a:latin typeface="Arial"/>
              </a:rPr>
              <a:t>Determine Resolution</a:t>
            </a:r>
          </a:p>
        </p:txBody>
      </p:sp>
      <p:sp>
        <p:nvSpPr>
          <p:cNvPr id="3" name="Text Placeholder 2"/>
          <p:cNvSpPr>
            <a:spLocks noGrp="1"/>
          </p:cNvSpPr>
          <p:nvPr>
            <p:ph type="body" idx="1"/>
          </p:nvPr>
        </p:nvSpPr>
        <p:spPr>
          <a:xfrm>
            <a:off x="0" y="1123950"/>
            <a:ext cx="2590800" cy="3394472"/>
          </a:xfrm>
        </p:spPr>
        <p:txBody>
          <a:bodyPr/>
          <a:lstStyle/>
          <a:p>
            <a:r>
              <a:rPr lang="en-US" dirty="0" smtClean="0"/>
              <a:t>Display dialogue box</a:t>
            </a:r>
          </a:p>
          <a:p>
            <a:r>
              <a:rPr lang="en-US" dirty="0" smtClean="0"/>
              <a:t>Is it set to Native Resolution?</a:t>
            </a:r>
            <a:endParaRPr lang="en-US" dirty="0"/>
          </a:p>
        </p:txBody>
      </p:sp>
      <p:pic>
        <p:nvPicPr>
          <p:cNvPr id="5" name="Picture 4" descr="dialogue box.JPG"/>
          <p:cNvPicPr/>
          <p:nvPr/>
        </p:nvPicPr>
        <p:blipFill>
          <a:blip r:embed="rId2" cstate="print"/>
          <a:stretch>
            <a:fillRect/>
          </a:stretch>
        </p:blipFill>
        <p:spPr>
          <a:xfrm>
            <a:off x="2667000" y="1123950"/>
            <a:ext cx="3017520" cy="2230990"/>
          </a:xfrm>
          <a:prstGeom prst="rect">
            <a:avLst/>
          </a:prstGeom>
          <a:ln>
            <a:noFill/>
          </a:ln>
          <a:effectLst>
            <a:outerShdw blurRad="292100" dist="139700" dir="2700000" algn="tl" rotWithShape="0">
              <a:srgbClr val="333333">
                <a:alpha val="65000"/>
              </a:srgbClr>
            </a:outerShdw>
          </a:effectLst>
        </p:spPr>
      </p:pic>
      <p:pic>
        <p:nvPicPr>
          <p:cNvPr id="8" name="Picture 7" descr="K:\ErgoSystems Website\Rosemount Version Office\Office Ergonomics Website\Images\Monitors\display_settings.JPG"/>
          <p:cNvPicPr/>
          <p:nvPr/>
        </p:nvPicPr>
        <p:blipFill>
          <a:blip r:embed="rId3" cstate="print"/>
          <a:srcRect/>
          <a:stretch>
            <a:fillRect/>
          </a:stretch>
        </p:blipFill>
        <p:spPr bwMode="auto">
          <a:xfrm>
            <a:off x="5943600" y="1123950"/>
            <a:ext cx="3017520" cy="3060074"/>
          </a:xfrm>
          <a:prstGeom prst="rect">
            <a:avLst/>
          </a:prstGeom>
          <a:ln>
            <a:noFill/>
          </a:ln>
          <a:effectLst>
            <a:outerShdw blurRad="292100" dist="139700" dir="2700000" algn="tl" rotWithShape="0">
              <a:srgbClr val="333333">
                <a:alpha val="65000"/>
              </a:srgbClr>
            </a:outerShdw>
          </a:effectLst>
        </p:spPr>
      </p:pic>
      <p:pic>
        <p:nvPicPr>
          <p:cNvPr id="9" name="Picture 8" descr="K:\Courses\Images\Misc\financial_data_zoom_in_magnify_800_clr_6750.png"/>
          <p:cNvPicPr>
            <a:picLocks noChangeAspect="1"/>
          </p:cNvPicPr>
          <p:nvPr/>
        </p:nvPicPr>
        <p:blipFill>
          <a:blip r:embed="rId4"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05979"/>
            <a:ext cx="8229600" cy="857250"/>
          </a:xfrm>
        </p:spPr>
        <p:txBody>
          <a:bodyPr>
            <a:normAutofit fontScale="90000"/>
          </a:bodyPr>
          <a:lstStyle/>
          <a:p>
            <a:pPr marR="0" rtl="0"/>
            <a:r>
              <a:rPr lang="en-US" b="1" baseline="0" dirty="0" smtClean="0">
                <a:solidFill>
                  <a:srgbClr val="1F497D"/>
                </a:solidFill>
                <a:latin typeface="Arial"/>
              </a:rPr>
              <a:t>Native vs. Non-Native Resolution</a:t>
            </a:r>
          </a:p>
        </p:txBody>
      </p:sp>
      <p:sp>
        <p:nvSpPr>
          <p:cNvPr id="3" name="Text Placeholder 2"/>
          <p:cNvSpPr>
            <a:spLocks noGrp="1"/>
          </p:cNvSpPr>
          <p:nvPr>
            <p:ph type="body" idx="1"/>
          </p:nvPr>
        </p:nvSpPr>
        <p:spPr>
          <a:xfrm>
            <a:off x="152400" y="1123950"/>
            <a:ext cx="3733800" cy="3394472"/>
          </a:xfrm>
        </p:spPr>
        <p:txBody>
          <a:bodyPr/>
          <a:lstStyle/>
          <a:p>
            <a:r>
              <a:rPr lang="en-US" dirty="0" smtClean="0"/>
              <a:t>Use Native Resolution along with increased text size to your advantage</a:t>
            </a:r>
          </a:p>
          <a:p>
            <a:r>
              <a:rPr lang="en-US" dirty="0" smtClean="0"/>
              <a:t>Your eyes will thank you for it! </a:t>
            </a:r>
          </a:p>
          <a:p>
            <a:endParaRPr lang="en-US" dirty="0"/>
          </a:p>
        </p:txBody>
      </p:sp>
      <p:pic>
        <p:nvPicPr>
          <p:cNvPr id="765954" name="Picture 2" descr="http://www.liax.net/blog/wp-content/uploads/native-resolution.jpg"/>
          <p:cNvPicPr>
            <a:picLocks noChangeAspect="1" noChangeArrowheads="1"/>
          </p:cNvPicPr>
          <p:nvPr/>
        </p:nvPicPr>
        <p:blipFill>
          <a:blip r:embed="rId2" cstate="print"/>
          <a:srcRect/>
          <a:stretch>
            <a:fillRect/>
          </a:stretch>
        </p:blipFill>
        <p:spPr bwMode="auto">
          <a:xfrm>
            <a:off x="4038600" y="1047749"/>
            <a:ext cx="4648200" cy="3665939"/>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smtClean="0">
                <a:solidFill>
                  <a:srgbClr val="1F497D"/>
                </a:solidFill>
                <a:latin typeface="Arial"/>
              </a:rPr>
              <a:t>Increase text size</a:t>
            </a:r>
          </a:p>
        </p:txBody>
      </p:sp>
      <p:sp>
        <p:nvSpPr>
          <p:cNvPr id="3" name="Text Placeholder 2"/>
          <p:cNvSpPr>
            <a:spLocks noGrp="1"/>
          </p:cNvSpPr>
          <p:nvPr>
            <p:ph type="body" idx="1"/>
          </p:nvPr>
        </p:nvSpPr>
        <p:spPr/>
        <p:txBody>
          <a:bodyPr>
            <a:normAutofit fontScale="77500" lnSpcReduction="20000"/>
          </a:bodyPr>
          <a:lstStyle/>
          <a:p>
            <a:r>
              <a:rPr lang="en-US" dirty="0" smtClean="0"/>
              <a:t>Windows default text size</a:t>
            </a:r>
          </a:p>
          <a:p>
            <a:r>
              <a:rPr lang="en-US" dirty="0" smtClean="0"/>
              <a:t>The very first thing to do is to increase your default Windows text size to Extra Large</a:t>
            </a:r>
          </a:p>
          <a:p>
            <a:r>
              <a:rPr lang="en-US" dirty="0" smtClean="0"/>
              <a:t>Here is how: (first make sure you are displaying in native resolution) </a:t>
            </a:r>
            <a:r>
              <a:rPr lang="en-US" sz="1700" dirty="0" smtClean="0"/>
              <a:t>Note: the exact method will vary based on the computer’s operating system</a:t>
            </a:r>
            <a:endParaRPr lang="en-US" dirty="0" smtClean="0"/>
          </a:p>
          <a:p>
            <a:pPr lvl="1"/>
            <a:r>
              <a:rPr lang="en-US" dirty="0" smtClean="0"/>
              <a:t>Go to your Desktop</a:t>
            </a:r>
          </a:p>
          <a:p>
            <a:pPr lvl="1"/>
            <a:r>
              <a:rPr lang="en-US" dirty="0" smtClean="0"/>
              <a:t>Right mouse click in any open space on the desktop to open the dialog box. </a:t>
            </a:r>
          </a:p>
          <a:p>
            <a:pPr lvl="1"/>
            <a:r>
              <a:rPr lang="en-US" dirty="0" smtClean="0"/>
              <a:t>Click Properties </a:t>
            </a:r>
          </a:p>
          <a:p>
            <a:pPr lvl="1"/>
            <a:r>
              <a:rPr lang="en-US" dirty="0" smtClean="0"/>
              <a:t>Click Settings </a:t>
            </a:r>
          </a:p>
          <a:p>
            <a:pPr lvl="1"/>
            <a:r>
              <a:rPr lang="en-US" dirty="0" smtClean="0"/>
              <a:t>Click Advanced Select Extra Large font size under Display </a:t>
            </a:r>
          </a:p>
          <a:p>
            <a:pPr lvl="1"/>
            <a:r>
              <a:rPr lang="en-US" dirty="0" smtClean="0"/>
              <a:t>Click OK</a:t>
            </a:r>
          </a:p>
          <a:p>
            <a:endParaRPr lang="en-US" dirty="0"/>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2"/>
          <p:cNvSpPr>
            <a:spLocks noGrp="1" noChangeArrowheads="1"/>
          </p:cNvSpPr>
          <p:nvPr>
            <p:ph type="title"/>
          </p:nvPr>
        </p:nvSpPr>
        <p:spPr/>
        <p:txBody>
          <a:bodyPr/>
          <a:lstStyle/>
          <a:p>
            <a:pPr eaLnBrk="1" hangingPunct="1">
              <a:spcBef>
                <a:spcPts val="800"/>
              </a:spcBef>
              <a:defRPr/>
            </a:pPr>
            <a:r>
              <a:rPr lang="en-US" noProof="1" smtClean="0"/>
              <a:t>Ergonomics Principles</a:t>
            </a:r>
          </a:p>
        </p:txBody>
      </p:sp>
      <p:pic>
        <p:nvPicPr>
          <p:cNvPr id="618499" name="Picture 3" descr="WS XX peninsula desk"/>
          <p:cNvPicPr>
            <a:picLocks noChangeAspect="1" noChangeArrowheads="1"/>
          </p:cNvPicPr>
          <p:nvPr/>
        </p:nvPicPr>
        <p:blipFill>
          <a:blip r:embed="rId2" cstate="print">
            <a:lum bright="10000"/>
          </a:blip>
          <a:stretch>
            <a:fillRect/>
          </a:stretch>
        </p:blipFill>
        <p:spPr bwMode="auto">
          <a:xfrm>
            <a:off x="1905000" y="819150"/>
            <a:ext cx="5334000" cy="368546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smtClean="0">
                <a:solidFill>
                  <a:srgbClr val="1F497D"/>
                </a:solidFill>
                <a:latin typeface="Arial"/>
              </a:rPr>
              <a:t>Word and Excel text size</a:t>
            </a:r>
          </a:p>
        </p:txBody>
      </p:sp>
      <p:sp>
        <p:nvSpPr>
          <p:cNvPr id="3" name="Text Placeholder 2"/>
          <p:cNvSpPr>
            <a:spLocks noGrp="1"/>
          </p:cNvSpPr>
          <p:nvPr>
            <p:ph type="body" idx="1"/>
          </p:nvPr>
        </p:nvSpPr>
        <p:spPr/>
        <p:txBody>
          <a:bodyPr>
            <a:normAutofit/>
          </a:bodyPr>
          <a:lstStyle/>
          <a:p>
            <a:r>
              <a:rPr lang="en-US" dirty="0" smtClean="0"/>
              <a:t>In software like Word and Excel use the zoom feature to increase text size. Here is how:</a:t>
            </a:r>
          </a:p>
          <a:p>
            <a:pPr lvl="1"/>
            <a:r>
              <a:rPr lang="en-US" dirty="0" smtClean="0"/>
              <a:t>In the Tool bar select the Zoom 100% tool and either select a default value like 150% or type in the desired zoom, for example 125%. </a:t>
            </a:r>
          </a:p>
          <a:p>
            <a:pPr lvl="1"/>
            <a:r>
              <a:rPr lang="en-US" dirty="0" smtClean="0"/>
              <a:t>Alternatively use the scroll wheel on your mouse by holding the Ctrl key and roll the wheel to make the text larger or smaller (pretty cool, huh?)</a:t>
            </a:r>
          </a:p>
          <a:p>
            <a:endParaRPr lang="en-US" dirty="0"/>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smtClean="0">
                <a:solidFill>
                  <a:srgbClr val="1F497D"/>
                </a:solidFill>
                <a:latin typeface="Arial"/>
              </a:rPr>
              <a:t>Outlook text size</a:t>
            </a:r>
          </a:p>
        </p:txBody>
      </p:sp>
      <p:sp>
        <p:nvSpPr>
          <p:cNvPr id="3" name="Text Placeholder 2"/>
          <p:cNvSpPr>
            <a:spLocks noGrp="1"/>
          </p:cNvSpPr>
          <p:nvPr>
            <p:ph type="body" idx="1"/>
          </p:nvPr>
        </p:nvSpPr>
        <p:spPr>
          <a:xfrm>
            <a:off x="152400" y="1123950"/>
            <a:ext cx="4038600" cy="3394472"/>
          </a:xfrm>
        </p:spPr>
        <p:txBody>
          <a:bodyPr>
            <a:normAutofit fontScale="62500" lnSpcReduction="20000"/>
          </a:bodyPr>
          <a:lstStyle/>
          <a:p>
            <a:r>
              <a:rPr lang="en-US" dirty="0" smtClean="0"/>
              <a:t>Your Outlook Inbox will still have small text (the default is 8 pt)</a:t>
            </a:r>
          </a:p>
          <a:p>
            <a:r>
              <a:rPr lang="en-US" dirty="0" smtClean="0"/>
              <a:t>Here is how to increase text size </a:t>
            </a:r>
            <a:r>
              <a:rPr lang="en-US" sz="1800" dirty="0" smtClean="0"/>
              <a:t>(note: may vary based software version):</a:t>
            </a:r>
            <a:endParaRPr lang="en-US" dirty="0" smtClean="0"/>
          </a:p>
          <a:p>
            <a:pPr lvl="1"/>
            <a:r>
              <a:rPr lang="en-US" dirty="0" smtClean="0"/>
              <a:t>On the View menu</a:t>
            </a:r>
          </a:p>
          <a:p>
            <a:pPr lvl="1"/>
            <a:r>
              <a:rPr lang="en-US" dirty="0" smtClean="0"/>
              <a:t>Point to Arrange By</a:t>
            </a:r>
          </a:p>
          <a:p>
            <a:pPr lvl="1"/>
            <a:r>
              <a:rPr lang="en-US" dirty="0" smtClean="0"/>
              <a:t>Point to Current View</a:t>
            </a:r>
          </a:p>
          <a:p>
            <a:pPr lvl="1"/>
            <a:r>
              <a:rPr lang="en-US" dirty="0" smtClean="0"/>
              <a:t>Click Customize Current View </a:t>
            </a:r>
          </a:p>
          <a:p>
            <a:pPr lvl="1"/>
            <a:r>
              <a:rPr lang="en-US" dirty="0" smtClean="0"/>
              <a:t>Click Other Settings </a:t>
            </a:r>
          </a:p>
          <a:p>
            <a:pPr lvl="1"/>
            <a:r>
              <a:rPr lang="en-US" dirty="0" smtClean="0"/>
              <a:t>Click Row Font In the Size box</a:t>
            </a:r>
          </a:p>
          <a:p>
            <a:pPr lvl="1"/>
            <a:r>
              <a:rPr lang="en-US" dirty="0" smtClean="0"/>
              <a:t>Type the font size that you want to use for your e-mail list</a:t>
            </a:r>
          </a:p>
          <a:p>
            <a:pPr lvl="1"/>
            <a:r>
              <a:rPr lang="en-US" dirty="0" smtClean="0"/>
              <a:t>Click OK three times</a:t>
            </a:r>
          </a:p>
          <a:p>
            <a:endParaRPr lang="en-US" dirty="0"/>
          </a:p>
        </p:txBody>
      </p:sp>
      <p:pic>
        <p:nvPicPr>
          <p:cNvPr id="4" name="Picture 3" descr="outlook.JPG"/>
          <p:cNvPicPr>
            <a:picLocks noChangeAspect="1"/>
          </p:cNvPicPr>
          <p:nvPr/>
        </p:nvPicPr>
        <p:blipFill>
          <a:blip r:embed="rId2" cstate="print"/>
          <a:srcRect/>
          <a:stretch>
            <a:fillRect/>
          </a:stretch>
        </p:blipFill>
        <p:spPr>
          <a:xfrm>
            <a:off x="4267200" y="1123950"/>
            <a:ext cx="4271656" cy="335280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p:txBody>
          <a:bodyPr>
            <a:normAutofit fontScale="90000"/>
          </a:bodyPr>
          <a:lstStyle/>
          <a:p>
            <a:pPr eaLnBrk="1" hangingPunct="1">
              <a:defRPr/>
            </a:pPr>
            <a:r>
              <a:rPr lang="en-US" sz="4000" dirty="0" smtClean="0">
                <a:effectLst>
                  <a:outerShdw blurRad="38100" dist="38100" dir="2700000" algn="tl">
                    <a:srgbClr val="000000">
                      <a:alpha val="43137"/>
                    </a:srgbClr>
                  </a:outerShdw>
                </a:effectLst>
              </a:rPr>
              <a:t>Monitor</a:t>
            </a:r>
            <a:r>
              <a:rPr lang="en-US" dirty="0" smtClean="0">
                <a:solidFill>
                  <a:srgbClr val="E48404"/>
                </a:solidFill>
              </a:rPr>
              <a:t> </a:t>
            </a:r>
            <a:r>
              <a:rPr lang="en-US" sz="4000" dirty="0" smtClean="0">
                <a:effectLst>
                  <a:outerShdw blurRad="38100" dist="38100" dir="2700000" algn="tl">
                    <a:srgbClr val="000000">
                      <a:alpha val="43137"/>
                    </a:srgbClr>
                  </a:outerShdw>
                </a:effectLst>
              </a:rPr>
              <a:t>Height</a:t>
            </a:r>
          </a:p>
        </p:txBody>
      </p:sp>
      <p:sp>
        <p:nvSpPr>
          <p:cNvPr id="550915" name="Rectangle 3"/>
          <p:cNvSpPr>
            <a:spLocks noGrp="1" noChangeArrowheads="1"/>
          </p:cNvSpPr>
          <p:nvPr>
            <p:ph type="body" sz="half" idx="1"/>
          </p:nvPr>
        </p:nvSpPr>
        <p:spPr>
          <a:xfrm>
            <a:off x="762000" y="819150"/>
            <a:ext cx="2895600" cy="3981450"/>
          </a:xfrm>
        </p:spPr>
        <p:txBody>
          <a:bodyPr/>
          <a:lstStyle/>
          <a:p>
            <a:pPr eaLnBrk="1" hangingPunct="1">
              <a:defRPr/>
            </a:pPr>
            <a:r>
              <a:rPr lang="en-US" dirty="0" smtClean="0"/>
              <a:t>Where do we naturally read?</a:t>
            </a:r>
          </a:p>
          <a:p>
            <a:pPr eaLnBrk="1" hangingPunct="1">
              <a:defRPr/>
            </a:pPr>
            <a:r>
              <a:rPr lang="en-US" dirty="0" smtClean="0"/>
              <a:t>We read looking out and down</a:t>
            </a:r>
          </a:p>
          <a:p>
            <a:pPr eaLnBrk="1" hangingPunct="1">
              <a:buNone/>
              <a:defRPr/>
            </a:pPr>
            <a:endParaRPr lang="en-US" dirty="0" smtClean="0"/>
          </a:p>
        </p:txBody>
      </p:sp>
      <p:pic>
        <p:nvPicPr>
          <p:cNvPr id="550916" name="Picture 4" descr="newspaper"/>
          <p:cNvPicPr>
            <a:picLocks noGrp="1" noChangeAspect="1" noChangeArrowheads="1"/>
          </p:cNvPicPr>
          <p:nvPr>
            <p:ph sz="half" idx="2"/>
          </p:nvPr>
        </p:nvPicPr>
        <p:blipFill>
          <a:blip r:embed="rId2" cstate="print"/>
          <a:stretch>
            <a:fillRect/>
          </a:stretch>
        </p:blipFill>
        <p:spPr>
          <a:xfrm>
            <a:off x="3733800" y="895350"/>
            <a:ext cx="4419600" cy="3299425"/>
          </a:xfrm>
          <a:prstGeom prst="rect">
            <a:avLst/>
          </a:prstGeom>
          <a:noFill/>
          <a:ln>
            <a:noFill/>
          </a:ln>
        </p:spPr>
      </p:pic>
      <p:sp>
        <p:nvSpPr>
          <p:cNvPr id="6" name="Slide Number Placeholder 5"/>
          <p:cNvSpPr>
            <a:spLocks noGrp="1"/>
          </p:cNvSpPr>
          <p:nvPr>
            <p:ph type="sldNum" sz="quarter" idx="4"/>
          </p:nvPr>
        </p:nvSpPr>
        <p:spPr>
          <a:xfrm>
            <a:off x="8534400" y="4805363"/>
            <a:ext cx="479425" cy="274637"/>
          </a:xfrm>
        </p:spPr>
        <p:txBody>
          <a:bodyPr/>
          <a:lstStyle/>
          <a:p>
            <a:fld id="{D5BBC35B-A44B-4119-B8DA-DE9E3DFADA20}" type="slidenum">
              <a:rPr kumimoji="0" lang="en-US" smtClean="0"/>
              <a:pPr/>
              <a:t>232</a:t>
            </a:fld>
            <a:endParaRPr kumimoji="0" lang="en-US" sz="1000" b="0"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p:txBody>
          <a:bodyPr>
            <a:normAutofit fontScale="90000"/>
          </a:bodyPr>
          <a:lstStyle/>
          <a:p>
            <a:pPr eaLnBrk="1" hangingPunct="1">
              <a:defRPr/>
            </a:pPr>
            <a:r>
              <a:rPr lang="en-US" sz="4000" dirty="0" smtClean="0">
                <a:effectLst>
                  <a:outerShdw blurRad="38100" dist="38100" dir="2700000" algn="tl">
                    <a:srgbClr val="000000">
                      <a:alpha val="43137"/>
                    </a:srgbClr>
                  </a:outerShdw>
                </a:effectLst>
              </a:rPr>
              <a:t>Monitor</a:t>
            </a:r>
            <a:r>
              <a:rPr lang="en-US" dirty="0" smtClean="0">
                <a:solidFill>
                  <a:srgbClr val="E48404"/>
                </a:solidFill>
              </a:rPr>
              <a:t> </a:t>
            </a:r>
            <a:r>
              <a:rPr lang="en-US" sz="4000" dirty="0" smtClean="0">
                <a:effectLst>
                  <a:outerShdw blurRad="38100" dist="38100" dir="2700000" algn="tl">
                    <a:srgbClr val="000000">
                      <a:alpha val="43137"/>
                    </a:srgbClr>
                  </a:outerShdw>
                </a:effectLst>
              </a:rPr>
              <a:t>Height</a:t>
            </a:r>
          </a:p>
        </p:txBody>
      </p:sp>
      <p:sp>
        <p:nvSpPr>
          <p:cNvPr id="550915" name="Rectangle 3"/>
          <p:cNvSpPr>
            <a:spLocks noGrp="1" noChangeArrowheads="1"/>
          </p:cNvSpPr>
          <p:nvPr>
            <p:ph type="body" sz="half" idx="1"/>
          </p:nvPr>
        </p:nvSpPr>
        <p:spPr>
          <a:xfrm>
            <a:off x="762000" y="819150"/>
            <a:ext cx="2895600" cy="3981450"/>
          </a:xfrm>
        </p:spPr>
        <p:txBody>
          <a:bodyPr>
            <a:normAutofit lnSpcReduction="10000"/>
          </a:bodyPr>
          <a:lstStyle/>
          <a:p>
            <a:pPr eaLnBrk="1" hangingPunct="1">
              <a:defRPr/>
            </a:pPr>
            <a:r>
              <a:rPr lang="en-US" b="0" dirty="0" smtClean="0"/>
              <a:t>Top of screen no higher than eye level</a:t>
            </a:r>
          </a:p>
          <a:p>
            <a:pPr eaLnBrk="1" hangingPunct="1">
              <a:defRPr/>
            </a:pPr>
            <a:r>
              <a:rPr lang="en-US" b="0" dirty="0" smtClean="0"/>
              <a:t>Look out and use downward eye movement to look at lower part of screen </a:t>
            </a:r>
          </a:p>
          <a:p>
            <a:pPr eaLnBrk="1" hangingPunct="1">
              <a:defRPr/>
            </a:pPr>
            <a:endParaRPr lang="en-US" dirty="0" smtClean="0"/>
          </a:p>
          <a:p>
            <a:pPr eaLnBrk="1" hangingPunct="1">
              <a:buNone/>
              <a:defRPr/>
            </a:pPr>
            <a:endParaRPr lang="en-US" dirty="0" smtClean="0"/>
          </a:p>
        </p:txBody>
      </p:sp>
      <p:sp>
        <p:nvSpPr>
          <p:cNvPr id="6" name="Slide Number Placeholder 5"/>
          <p:cNvSpPr>
            <a:spLocks noGrp="1"/>
          </p:cNvSpPr>
          <p:nvPr>
            <p:ph type="sldNum" sz="quarter" idx="4"/>
          </p:nvPr>
        </p:nvSpPr>
        <p:spPr>
          <a:xfrm>
            <a:off x="8534400" y="4805363"/>
            <a:ext cx="479425" cy="274637"/>
          </a:xfrm>
        </p:spPr>
        <p:txBody>
          <a:bodyPr/>
          <a:lstStyle/>
          <a:p>
            <a:fld id="{D5BBC35B-A44B-4119-B8DA-DE9E3DFADA20}" type="slidenum">
              <a:rPr kumimoji="0" lang="en-US" smtClean="0"/>
              <a:pPr/>
              <a:t>233</a:t>
            </a:fld>
            <a:endParaRPr kumimoji="0" lang="en-US" sz="1000" b="0" dirty="0">
              <a:solidFill>
                <a:schemeClr val="tx1"/>
              </a:solidFill>
            </a:endParaRPr>
          </a:p>
        </p:txBody>
      </p:sp>
      <p:grpSp>
        <p:nvGrpSpPr>
          <p:cNvPr id="10" name="Group 9"/>
          <p:cNvGrpSpPr/>
          <p:nvPr/>
        </p:nvGrpSpPr>
        <p:grpSpPr>
          <a:xfrm>
            <a:off x="3962400" y="971550"/>
            <a:ext cx="4559012" cy="3429000"/>
            <a:chOff x="3962400" y="971550"/>
            <a:chExt cx="4559012" cy="3429000"/>
          </a:xfrm>
        </p:grpSpPr>
        <p:pic>
          <p:nvPicPr>
            <p:cNvPr id="8" name="Picture 7" descr="K:\Clients\Medtronic\World Headquarters\Ergonomics Website Revision\Images\Potential Medtronic EE pics\Raw\Skidmore 006.jpg"/>
            <p:cNvPicPr/>
            <p:nvPr/>
          </p:nvPicPr>
          <p:blipFill>
            <a:blip r:embed="rId2" cstate="print"/>
            <a:stretch>
              <a:fillRect/>
            </a:stretch>
          </p:blipFill>
          <p:spPr bwMode="auto">
            <a:xfrm>
              <a:off x="3962400" y="971550"/>
              <a:ext cx="4559012" cy="3429000"/>
            </a:xfrm>
            <a:prstGeom prst="rect">
              <a:avLst/>
            </a:prstGeom>
            <a:noFill/>
            <a:ln>
              <a:noFill/>
            </a:ln>
          </p:spPr>
        </p:pic>
        <p:sp>
          <p:nvSpPr>
            <p:cNvPr id="541698" name="AutoShape 2"/>
            <p:cNvSpPr>
              <a:spLocks noChangeArrowheads="1"/>
            </p:cNvSpPr>
            <p:nvPr/>
          </p:nvSpPr>
          <p:spPr bwMode="auto">
            <a:xfrm rot="1439034" flipV="1">
              <a:off x="5618967" y="2291900"/>
              <a:ext cx="1898931" cy="178699"/>
            </a:xfrm>
            <a:prstGeom prst="rightArrow">
              <a:avLst>
                <a:gd name="adj1" fmla="val 50000"/>
                <a:gd name="adj2" fmla="val 307458"/>
              </a:avLst>
            </a:prstGeom>
            <a:solidFill>
              <a:srgbClr val="FFFF00"/>
            </a:solidFill>
            <a:ln w="9525">
              <a:no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 name="AutoShape 2"/>
            <p:cNvSpPr>
              <a:spLocks noChangeArrowheads="1"/>
            </p:cNvSpPr>
            <p:nvPr/>
          </p:nvSpPr>
          <p:spPr bwMode="auto">
            <a:xfrm flipV="1">
              <a:off x="5724276" y="1895576"/>
              <a:ext cx="1898931" cy="178699"/>
            </a:xfrm>
            <a:prstGeom prst="rightArrow">
              <a:avLst>
                <a:gd name="adj1" fmla="val 50000"/>
                <a:gd name="adj2" fmla="val 307458"/>
              </a:avLst>
            </a:prstGeom>
            <a:solidFill>
              <a:srgbClr val="FFFF00"/>
            </a:solidFill>
            <a:ln w="9525">
              <a:no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ransition>
    <p:fade/>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lstStyle/>
          <a:p>
            <a:pPr eaLnBrk="1" hangingPunct="1">
              <a:spcBef>
                <a:spcPts val="800"/>
              </a:spcBef>
              <a:defRPr/>
            </a:pPr>
            <a:r>
              <a:rPr lang="en-US" noProof="1" smtClean="0"/>
              <a:t>Monitor </a:t>
            </a:r>
            <a:r>
              <a:rPr lang="en-US" dirty="0" smtClean="0"/>
              <a:t>too high</a:t>
            </a:r>
            <a:endParaRPr lang="en-US" noProof="1" smtClean="0"/>
          </a:p>
        </p:txBody>
      </p:sp>
      <p:sp>
        <p:nvSpPr>
          <p:cNvPr id="252931" name="Rectangle 3"/>
          <p:cNvSpPr>
            <a:spLocks noGrp="1" noChangeArrowheads="1"/>
          </p:cNvSpPr>
          <p:nvPr>
            <p:ph type="body" idx="1"/>
          </p:nvPr>
        </p:nvSpPr>
        <p:spPr>
          <a:xfrm>
            <a:off x="228600" y="895350"/>
            <a:ext cx="4343400" cy="4038600"/>
          </a:xfrm>
        </p:spPr>
        <p:txBody>
          <a:bodyPr>
            <a:noAutofit/>
          </a:bodyPr>
          <a:lstStyle/>
          <a:p>
            <a:pPr eaLnBrk="1" hangingPunct="1">
              <a:defRPr/>
            </a:pPr>
            <a:r>
              <a:rPr lang="en-US" sz="2400" dirty="0" smtClean="0"/>
              <a:t>If screen too high</a:t>
            </a:r>
            <a:endParaRPr lang="en-US" sz="2400" noProof="1" smtClean="0"/>
          </a:p>
          <a:p>
            <a:pPr lvl="1" eaLnBrk="1" hangingPunct="1">
              <a:defRPr/>
            </a:pPr>
            <a:r>
              <a:rPr lang="en-US" sz="1800" noProof="1" smtClean="0"/>
              <a:t>Forces eyes wider open than usual</a:t>
            </a:r>
          </a:p>
          <a:p>
            <a:pPr lvl="1" eaLnBrk="1" hangingPunct="1">
              <a:defRPr/>
            </a:pPr>
            <a:r>
              <a:rPr lang="en-US" sz="1800" noProof="1" smtClean="0"/>
              <a:t>Less tearing - eyes become more dry</a:t>
            </a:r>
          </a:p>
          <a:p>
            <a:pPr lvl="1">
              <a:defRPr/>
            </a:pPr>
            <a:r>
              <a:rPr lang="en-US" sz="1800" noProof="1" smtClean="0"/>
              <a:t>Tip head back putting additional strain into neck and shoulders</a:t>
            </a:r>
          </a:p>
          <a:p>
            <a:pPr marL="365760" lvl="1" indent="-256032">
              <a:spcBef>
                <a:spcPts val="0"/>
              </a:spcBef>
              <a:buSzPct val="68000"/>
              <a:buFont typeface="Wingdings 3"/>
              <a:buChar char=""/>
              <a:defRPr/>
            </a:pPr>
            <a:r>
              <a:rPr lang="en-US" sz="2400" b="1" noProof="1" smtClean="0">
                <a:solidFill>
                  <a:schemeClr val="tx2"/>
                </a:solidFill>
                <a:latin typeface="Arial" pitchFamily="34" charset="0"/>
                <a:cs typeface="Arial" pitchFamily="34" charset="0"/>
              </a:rPr>
              <a:t>Solutions</a:t>
            </a:r>
          </a:p>
          <a:p>
            <a:pPr lvl="1">
              <a:buSzPct val="125000"/>
              <a:defRPr/>
            </a:pPr>
            <a:r>
              <a:rPr lang="en-US" sz="1800" noProof="1" smtClean="0"/>
              <a:t>Tip monitor slightly forward</a:t>
            </a:r>
          </a:p>
          <a:p>
            <a:pPr lvl="1">
              <a:buSzPct val="125000"/>
              <a:defRPr/>
            </a:pPr>
            <a:r>
              <a:rPr lang="en-US" sz="1800" noProof="1" smtClean="0"/>
              <a:t>Raise chair slightly </a:t>
            </a:r>
          </a:p>
          <a:p>
            <a:pPr lvl="1">
              <a:buSzPct val="125000"/>
              <a:defRPr/>
            </a:pPr>
            <a:r>
              <a:rPr lang="en-US" sz="1800" noProof="1" smtClean="0"/>
              <a:t>Lower worksurface</a:t>
            </a:r>
          </a:p>
          <a:p>
            <a:pPr lvl="1" eaLnBrk="1" hangingPunct="1">
              <a:defRPr/>
            </a:pPr>
            <a:endParaRPr lang="en-US" sz="1800" noProof="1" smtClean="0"/>
          </a:p>
        </p:txBody>
      </p:sp>
      <p:pic>
        <p:nvPicPr>
          <p:cNvPr id="252932" name="Picture 4" descr="WS 10-6 monitor too high"/>
          <p:cNvPicPr>
            <a:picLocks noChangeAspect="1" noChangeArrowheads="1"/>
          </p:cNvPicPr>
          <p:nvPr/>
        </p:nvPicPr>
        <p:blipFill>
          <a:blip r:embed="rId2" cstate="print"/>
          <a:stretch>
            <a:fillRect/>
          </a:stretch>
        </p:blipFill>
        <p:spPr bwMode="auto">
          <a:xfrm>
            <a:off x="4648200" y="1047750"/>
            <a:ext cx="4293220" cy="2286000"/>
          </a:xfrm>
          <a:prstGeom prst="rect">
            <a:avLst/>
          </a:prstGeom>
          <a:noFill/>
          <a:ln>
            <a:noFill/>
          </a:ln>
        </p:spPr>
      </p:pic>
      <p:sp>
        <p:nvSpPr>
          <p:cNvPr id="144389" name="Line 6"/>
          <p:cNvSpPr>
            <a:spLocks noChangeShapeType="1"/>
          </p:cNvSpPr>
          <p:nvPr/>
        </p:nvSpPr>
        <p:spPr bwMode="auto">
          <a:xfrm>
            <a:off x="4800600" y="2038350"/>
            <a:ext cx="4114800" cy="0"/>
          </a:xfrm>
          <a:prstGeom prst="line">
            <a:avLst/>
          </a:prstGeom>
          <a:noFill/>
          <a:ln w="57150">
            <a:solidFill>
              <a:srgbClr val="FF0000"/>
            </a:solidFill>
            <a:miter lim="800000"/>
            <a:headEnd type="triangle" w="med" len="med"/>
            <a:tailEnd type="triangle" w="med" len="med"/>
          </a:ln>
        </p:spPr>
        <p:txBody>
          <a:bodyPr wrap="none"/>
          <a:lstStyle/>
          <a:p>
            <a:endParaRPr lang="en-US" dirty="0"/>
          </a:p>
        </p:txBody>
      </p:sp>
      <p:sp>
        <p:nvSpPr>
          <p:cNvPr id="252935" name="Rectangle 7"/>
          <p:cNvSpPr>
            <a:spLocks noChangeArrowheads="1"/>
          </p:cNvSpPr>
          <p:nvPr/>
        </p:nvSpPr>
        <p:spPr bwMode="auto">
          <a:xfrm>
            <a:off x="914400" y="3314700"/>
            <a:ext cx="5105400" cy="3086100"/>
          </a:xfrm>
          <a:prstGeom prst="rect">
            <a:avLst/>
          </a:prstGeom>
          <a:noFill/>
          <a:ln w="9525">
            <a:noFill/>
            <a:miter lim="800000"/>
            <a:headEnd/>
            <a:tailEnd/>
          </a:ln>
          <a:effectLst/>
        </p:spPr>
        <p:txBody>
          <a:bodyPr/>
          <a:lstStyle/>
          <a:p>
            <a:pPr marL="742950" lvl="1" indent="-285750">
              <a:spcBef>
                <a:spcPct val="20000"/>
              </a:spcBef>
              <a:buClr>
                <a:srgbClr val="800000"/>
              </a:buClr>
              <a:buSzPct val="125000"/>
              <a:buFontTx/>
              <a:buChar char="•"/>
              <a:defRPr/>
            </a:pPr>
            <a:endParaRPr lang="en-US" sz="3200" noProof="1">
              <a:effectLst>
                <a:outerShdw blurRad="38100" dist="38100" dir="2700000" algn="tl">
                  <a:srgbClr val="000000"/>
                </a:outerShdw>
              </a:effectLst>
              <a:latin typeface="Impact" pitchFamily="34" charset="0"/>
              <a:cs typeface="+mn-cs"/>
            </a:endParaRPr>
          </a:p>
        </p:txBody>
      </p:sp>
      <p:sp>
        <p:nvSpPr>
          <p:cNvPr id="7" name="Slide Number Placeholder 6"/>
          <p:cNvSpPr>
            <a:spLocks noGrp="1"/>
          </p:cNvSpPr>
          <p:nvPr>
            <p:ph type="sldNum" sz="quarter" idx="4"/>
          </p:nvPr>
        </p:nvSpPr>
        <p:spPr>
          <a:xfrm>
            <a:off x="8382000" y="4868863"/>
            <a:ext cx="593725" cy="274637"/>
          </a:xfrm>
        </p:spPr>
        <p:txBody>
          <a:bodyPr/>
          <a:lstStyle/>
          <a:p>
            <a:fld id="{D5BBC35B-A44B-4119-B8DA-DE9E3DFADA20}" type="slidenum">
              <a:rPr lang="en-US" smtClean="0"/>
              <a:pPr/>
              <a:t>234</a:t>
            </a:fld>
            <a:endParaRPr lang="en-US" dirty="0"/>
          </a:p>
        </p:txBody>
      </p:sp>
    </p:spTree>
  </p:cSld>
  <p:clrMapOvr>
    <a:masterClrMapping/>
  </p:clrMapOvr>
  <p:transition>
    <p:fade/>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pPr eaLnBrk="1" hangingPunct="1">
              <a:spcBef>
                <a:spcPts val="800"/>
              </a:spcBef>
              <a:defRPr/>
            </a:pPr>
            <a:r>
              <a:rPr lang="en-US" noProof="1" smtClean="0"/>
              <a:t>Monitor too low</a:t>
            </a:r>
          </a:p>
        </p:txBody>
      </p:sp>
      <p:sp>
        <p:nvSpPr>
          <p:cNvPr id="257027" name="Rectangle 3"/>
          <p:cNvSpPr>
            <a:spLocks noGrp="1" noChangeArrowheads="1"/>
          </p:cNvSpPr>
          <p:nvPr>
            <p:ph type="body" idx="1"/>
          </p:nvPr>
        </p:nvSpPr>
        <p:spPr>
          <a:xfrm>
            <a:off x="228600" y="666750"/>
            <a:ext cx="3352800" cy="3657600"/>
          </a:xfrm>
        </p:spPr>
        <p:txBody>
          <a:bodyPr/>
          <a:lstStyle/>
          <a:p>
            <a:pPr eaLnBrk="1" hangingPunct="1">
              <a:defRPr/>
            </a:pPr>
            <a:r>
              <a:rPr lang="en-US" dirty="0" smtClean="0"/>
              <a:t>If screen too low</a:t>
            </a:r>
          </a:p>
          <a:p>
            <a:pPr lvl="1" eaLnBrk="1" hangingPunct="1">
              <a:defRPr/>
            </a:pPr>
            <a:r>
              <a:rPr lang="en-US" dirty="0" smtClean="0"/>
              <a:t>Head forward</a:t>
            </a:r>
          </a:p>
          <a:p>
            <a:pPr eaLnBrk="1" hangingPunct="1">
              <a:defRPr/>
            </a:pPr>
            <a:r>
              <a:rPr lang="en-US" dirty="0" smtClean="0"/>
              <a:t>Solutions</a:t>
            </a:r>
          </a:p>
          <a:p>
            <a:pPr lvl="1" eaLnBrk="1" hangingPunct="1">
              <a:defRPr/>
            </a:pPr>
            <a:r>
              <a:rPr lang="en-US" noProof="1" smtClean="0"/>
              <a:t>Adjust monitor stand – if adjustable</a:t>
            </a:r>
          </a:p>
          <a:p>
            <a:pPr lvl="1" eaLnBrk="1" hangingPunct="1">
              <a:defRPr/>
            </a:pPr>
            <a:r>
              <a:rPr lang="en-US" noProof="1" smtClean="0"/>
              <a:t>Monitor arms</a:t>
            </a:r>
          </a:p>
          <a:p>
            <a:pPr lvl="1" eaLnBrk="1" hangingPunct="1">
              <a:defRPr/>
            </a:pPr>
            <a:r>
              <a:rPr lang="en-US" noProof="1" smtClean="0"/>
              <a:t>Monitor stands</a:t>
            </a:r>
            <a:r>
              <a:rPr lang="en-US" dirty="0" smtClean="0"/>
              <a:t>/Risers</a:t>
            </a:r>
            <a:endParaRPr lang="en-US" noProof="1" smtClean="0"/>
          </a:p>
        </p:txBody>
      </p:sp>
      <p:pic>
        <p:nvPicPr>
          <p:cNvPr id="257028" name="Picture 4" descr="Ws 10-6 monitor too low"/>
          <p:cNvPicPr>
            <a:picLocks noChangeAspect="1" noChangeArrowheads="1"/>
          </p:cNvPicPr>
          <p:nvPr/>
        </p:nvPicPr>
        <p:blipFill>
          <a:blip r:embed="rId2" cstate="print"/>
          <a:stretch>
            <a:fillRect/>
          </a:stretch>
        </p:blipFill>
        <p:spPr bwMode="auto">
          <a:xfrm>
            <a:off x="3505200" y="819150"/>
            <a:ext cx="3291840" cy="2157984"/>
          </a:xfrm>
          <a:prstGeom prst="rect">
            <a:avLst/>
          </a:prstGeom>
          <a:ln>
            <a:noFill/>
          </a:ln>
          <a:effectLst>
            <a:outerShdw blurRad="292100" dist="139700" dir="2700000" algn="tl" rotWithShape="0">
              <a:srgbClr val="333333">
                <a:alpha val="65000"/>
              </a:srgbClr>
            </a:outerShdw>
          </a:effectLst>
        </p:spPr>
      </p:pic>
      <p:pic>
        <p:nvPicPr>
          <p:cNvPr id="257029" name="Picture 5" descr="WS 10-16 one inch monitor risers"/>
          <p:cNvPicPr>
            <a:picLocks noChangeAspect="1" noChangeArrowheads="1"/>
          </p:cNvPicPr>
          <p:nvPr/>
        </p:nvPicPr>
        <p:blipFill>
          <a:blip r:embed="rId3" cstate="print"/>
          <a:stretch>
            <a:fillRect/>
          </a:stretch>
        </p:blipFill>
        <p:spPr bwMode="auto">
          <a:xfrm>
            <a:off x="3505200" y="3105150"/>
            <a:ext cx="3276600" cy="1725168"/>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
          </p:nvPr>
        </p:nvSpPr>
        <p:spPr>
          <a:xfrm>
            <a:off x="8458200" y="4868863"/>
            <a:ext cx="517525" cy="274637"/>
          </a:xfrm>
        </p:spPr>
        <p:txBody>
          <a:bodyPr/>
          <a:lstStyle/>
          <a:p>
            <a:fld id="{D5BBC35B-A44B-4119-B8DA-DE9E3DFADA20}" type="slidenum">
              <a:rPr lang="en-US" smtClean="0"/>
              <a:pPr/>
              <a:t>235</a:t>
            </a:fld>
            <a:endParaRPr lang="en-US" dirty="0"/>
          </a:p>
        </p:txBody>
      </p:sp>
      <p:pic>
        <p:nvPicPr>
          <p:cNvPr id="8" name="Picture 7" descr="MV15DC_MOView_ArmProfile-s.jpg"/>
          <p:cNvPicPr>
            <a:picLocks noChangeAspect="1"/>
          </p:cNvPicPr>
          <p:nvPr/>
        </p:nvPicPr>
        <p:blipFill>
          <a:blip r:embed="rId4" cstate="print"/>
          <a:stretch>
            <a:fillRect/>
          </a:stretch>
        </p:blipFill>
        <p:spPr>
          <a:xfrm>
            <a:off x="7010400" y="2245684"/>
            <a:ext cx="1905000" cy="25812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eaLnBrk="1" hangingPunct="1">
              <a:spcBef>
                <a:spcPts val="800"/>
              </a:spcBef>
              <a:defRPr/>
            </a:pPr>
            <a:r>
              <a:rPr lang="en-US" dirty="0" smtClean="0"/>
              <a:t>Monitor </a:t>
            </a:r>
            <a:r>
              <a:rPr lang="en-US" noProof="1" smtClean="0"/>
              <a:t>Distance</a:t>
            </a:r>
          </a:p>
        </p:txBody>
      </p:sp>
      <p:sp>
        <p:nvSpPr>
          <p:cNvPr id="259075" name="Rectangle 3"/>
          <p:cNvSpPr>
            <a:spLocks noGrp="1" noChangeArrowheads="1"/>
          </p:cNvSpPr>
          <p:nvPr>
            <p:ph type="body" idx="1"/>
          </p:nvPr>
        </p:nvSpPr>
        <p:spPr>
          <a:xfrm>
            <a:off x="457200" y="628650"/>
            <a:ext cx="3429000" cy="4057650"/>
          </a:xfrm>
        </p:spPr>
        <p:txBody>
          <a:bodyPr>
            <a:normAutofit lnSpcReduction="10000"/>
          </a:bodyPr>
          <a:lstStyle/>
          <a:p>
            <a:pPr eaLnBrk="1" hangingPunct="1">
              <a:defRPr/>
            </a:pPr>
            <a:r>
              <a:rPr lang="en-US" noProof="1" smtClean="0"/>
              <a:t>Eyes</a:t>
            </a:r>
          </a:p>
          <a:p>
            <a:pPr lvl="1" eaLnBrk="1" hangingPunct="1">
              <a:defRPr/>
            </a:pPr>
            <a:r>
              <a:rPr lang="en-US" noProof="1" smtClean="0"/>
              <a:t>Accommodation Convergence</a:t>
            </a:r>
            <a:endParaRPr lang="en-US" dirty="0" smtClean="0"/>
          </a:p>
          <a:p>
            <a:pPr eaLnBrk="1" hangingPunct="1">
              <a:defRPr/>
            </a:pPr>
            <a:r>
              <a:rPr lang="en-US" noProof="1" smtClean="0"/>
              <a:t>Guideline</a:t>
            </a:r>
          </a:p>
          <a:p>
            <a:pPr lvl="1" eaLnBrk="1" hangingPunct="1">
              <a:defRPr/>
            </a:pPr>
            <a:r>
              <a:rPr lang="en-US" noProof="1" smtClean="0"/>
              <a:t>Get screen as far away from user as possible</a:t>
            </a:r>
          </a:p>
          <a:p>
            <a:pPr lvl="2">
              <a:defRPr/>
            </a:pPr>
            <a:r>
              <a:rPr lang="en-US" noProof="1" smtClean="0"/>
              <a:t>At least arm’s length</a:t>
            </a:r>
          </a:p>
          <a:p>
            <a:pPr lvl="2">
              <a:defRPr/>
            </a:pPr>
            <a:r>
              <a:rPr lang="en-US" noProof="1" smtClean="0"/>
              <a:t>Still be able to read it clearly with good posture</a:t>
            </a:r>
          </a:p>
        </p:txBody>
      </p:sp>
      <p:pic>
        <p:nvPicPr>
          <p:cNvPr id="259076" name="Picture 4" descr="WS 10-17b look at finger"/>
          <p:cNvPicPr>
            <a:picLocks noChangeAspect="1" noChangeArrowheads="1"/>
          </p:cNvPicPr>
          <p:nvPr/>
        </p:nvPicPr>
        <p:blipFill>
          <a:blip r:embed="rId2" cstate="print"/>
          <a:stretch>
            <a:fillRect/>
          </a:stretch>
        </p:blipFill>
        <p:spPr bwMode="auto">
          <a:xfrm>
            <a:off x="4191000" y="742950"/>
            <a:ext cx="3962400" cy="1795694"/>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382000" y="4868863"/>
            <a:ext cx="593725" cy="274637"/>
          </a:xfrm>
        </p:spPr>
        <p:txBody>
          <a:bodyPr/>
          <a:lstStyle/>
          <a:p>
            <a:fld id="{D5BBC35B-A44B-4119-B8DA-DE9E3DFADA20}" type="slidenum">
              <a:rPr lang="en-US" smtClean="0"/>
              <a:pPr/>
              <a:t>236</a:t>
            </a:fld>
            <a:endParaRPr lang="en-US" dirty="0"/>
          </a:p>
        </p:txBody>
      </p:sp>
      <p:pic>
        <p:nvPicPr>
          <p:cNvPr id="539650" name="Picture 2" descr="K:\Clients\Medtronic\World Headquarters\Ergonomics Website Revision\Images\Potential Medtronic EE pics\Raw\Beatrez.jpg"/>
          <p:cNvPicPr>
            <a:picLocks noChangeAspect="1" noChangeArrowheads="1"/>
          </p:cNvPicPr>
          <p:nvPr/>
        </p:nvPicPr>
        <p:blipFill>
          <a:blip r:embed="rId3" cstate="print"/>
          <a:srcRect l="15856" t="13750" r="24063" b="42031"/>
          <a:stretch>
            <a:fillRect/>
          </a:stretch>
        </p:blipFill>
        <p:spPr bwMode="auto">
          <a:xfrm>
            <a:off x="4191000" y="2724150"/>
            <a:ext cx="3975756" cy="21945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0" y="133350"/>
            <a:ext cx="9144000" cy="857250"/>
          </a:xfrm>
        </p:spPr>
        <p:txBody>
          <a:bodyPr/>
          <a:lstStyle/>
          <a:p>
            <a:pPr eaLnBrk="1" hangingPunct="1">
              <a:spcBef>
                <a:spcPts val="800"/>
              </a:spcBef>
              <a:defRPr/>
            </a:pPr>
            <a:r>
              <a:rPr lang="en-US" noProof="1" smtClean="0"/>
              <a:t>Monitor too far away</a:t>
            </a:r>
          </a:p>
        </p:txBody>
      </p:sp>
      <p:sp>
        <p:nvSpPr>
          <p:cNvPr id="261123" name="Rectangle 3"/>
          <p:cNvSpPr>
            <a:spLocks noGrp="1" noChangeArrowheads="1"/>
          </p:cNvSpPr>
          <p:nvPr>
            <p:ph type="body" idx="1"/>
          </p:nvPr>
        </p:nvSpPr>
        <p:spPr>
          <a:xfrm>
            <a:off x="457200" y="1123950"/>
            <a:ext cx="2819400" cy="3086100"/>
          </a:xfrm>
        </p:spPr>
        <p:txBody>
          <a:bodyPr/>
          <a:lstStyle/>
          <a:p>
            <a:pPr eaLnBrk="1" hangingPunct="1">
              <a:defRPr/>
            </a:pPr>
            <a:r>
              <a:rPr lang="en-US" noProof="1" smtClean="0"/>
              <a:t>Slide screen towards user</a:t>
            </a:r>
          </a:p>
        </p:txBody>
      </p:sp>
      <p:pic>
        <p:nvPicPr>
          <p:cNvPr id="261124" name="Picture 4" descr="WS 10-17c adjust monitor slide monitor closer"/>
          <p:cNvPicPr>
            <a:picLocks noChangeAspect="1" noChangeArrowheads="1"/>
          </p:cNvPicPr>
          <p:nvPr/>
        </p:nvPicPr>
        <p:blipFill>
          <a:blip r:embed="rId2" cstate="print"/>
          <a:stretch>
            <a:fillRect/>
          </a:stretch>
        </p:blipFill>
        <p:spPr bwMode="auto">
          <a:xfrm>
            <a:off x="3429000" y="1123950"/>
            <a:ext cx="5118507" cy="30480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305800" y="4868863"/>
            <a:ext cx="669925" cy="274637"/>
          </a:xfrm>
        </p:spPr>
        <p:txBody>
          <a:bodyPr/>
          <a:lstStyle/>
          <a:p>
            <a:fld id="{D5BBC35B-A44B-4119-B8DA-DE9E3DFADA20}" type="slidenum">
              <a:rPr lang="en-US" smtClean="0"/>
              <a:pPr/>
              <a:t>237</a:t>
            </a:fld>
            <a:endParaRPr lang="en-US" dirty="0"/>
          </a:p>
        </p:txBody>
      </p:sp>
    </p:spTree>
  </p:cSld>
  <p:clrMapOvr>
    <a:masterClrMapping/>
  </p:clrMapOvr>
  <p:transition>
    <p:fade/>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lstStyle/>
          <a:p>
            <a:pPr eaLnBrk="1" hangingPunct="1">
              <a:spcBef>
                <a:spcPts val="800"/>
              </a:spcBef>
              <a:defRPr/>
            </a:pPr>
            <a:r>
              <a:rPr lang="en-US" noProof="1" smtClean="0"/>
              <a:t>Monitor too close</a:t>
            </a:r>
          </a:p>
        </p:txBody>
      </p:sp>
      <p:sp>
        <p:nvSpPr>
          <p:cNvPr id="263171" name="Rectangle 3"/>
          <p:cNvSpPr>
            <a:spLocks noGrp="1" noChangeArrowheads="1"/>
          </p:cNvSpPr>
          <p:nvPr>
            <p:ph type="body" idx="1"/>
          </p:nvPr>
        </p:nvSpPr>
        <p:spPr>
          <a:xfrm>
            <a:off x="152400" y="895350"/>
            <a:ext cx="3276600" cy="3657600"/>
          </a:xfrm>
        </p:spPr>
        <p:txBody>
          <a:bodyPr>
            <a:normAutofit fontScale="85000" lnSpcReduction="10000"/>
          </a:bodyPr>
          <a:lstStyle/>
          <a:p>
            <a:pPr eaLnBrk="1" hangingPunct="1">
              <a:defRPr/>
            </a:pPr>
            <a:r>
              <a:rPr lang="en-US" sz="2800" noProof="1" smtClean="0"/>
              <a:t>Reconfigure monitor placement on desk</a:t>
            </a:r>
          </a:p>
          <a:p>
            <a:pPr eaLnBrk="1" hangingPunct="1">
              <a:defRPr/>
            </a:pPr>
            <a:r>
              <a:rPr lang="en-US" sz="2800" noProof="1" smtClean="0"/>
              <a:t>Add keyboard tray </a:t>
            </a:r>
          </a:p>
          <a:p>
            <a:pPr eaLnBrk="1" hangingPunct="1">
              <a:defRPr/>
            </a:pPr>
            <a:r>
              <a:rPr lang="en-US" sz="2800" noProof="1" smtClean="0"/>
              <a:t>At minimum push chair back from worksurface to give eyes a break</a:t>
            </a:r>
          </a:p>
        </p:txBody>
      </p:sp>
      <p:pic>
        <p:nvPicPr>
          <p:cNvPr id="177157" name="Picture 5" descr="WS 10"/>
          <p:cNvPicPr>
            <a:picLocks noChangeAspect="1" noChangeArrowheads="1"/>
          </p:cNvPicPr>
          <p:nvPr/>
        </p:nvPicPr>
        <p:blipFill>
          <a:blip r:embed="rId2" cstate="screen"/>
          <a:srcRect l="13499"/>
          <a:stretch>
            <a:fillRect/>
          </a:stretch>
        </p:blipFill>
        <p:spPr bwMode="auto">
          <a:xfrm>
            <a:off x="3584938" y="806748"/>
            <a:ext cx="2441448" cy="1706880"/>
          </a:xfrm>
          <a:prstGeom prst="rect">
            <a:avLst/>
          </a:prstGeom>
          <a:ln>
            <a:noFill/>
          </a:ln>
          <a:effectLst>
            <a:outerShdw blurRad="292100" dist="139700" dir="2700000" algn="tl" rotWithShape="0">
              <a:srgbClr val="333333">
                <a:alpha val="65000"/>
              </a:srgbClr>
            </a:outerShdw>
          </a:effectLst>
        </p:spPr>
      </p:pic>
      <p:pic>
        <p:nvPicPr>
          <p:cNvPr id="263174" name="Picture 6" descr="WS 10-20 push back from monitor"/>
          <p:cNvPicPr>
            <a:picLocks noChangeAspect="1" noChangeArrowheads="1"/>
          </p:cNvPicPr>
          <p:nvPr/>
        </p:nvPicPr>
        <p:blipFill>
          <a:blip r:embed="rId3" cstate="print"/>
          <a:stretch>
            <a:fillRect/>
          </a:stretch>
        </p:blipFill>
        <p:spPr bwMode="auto">
          <a:xfrm>
            <a:off x="5344633" y="2718824"/>
            <a:ext cx="3438144" cy="1652016"/>
          </a:xfrm>
          <a:prstGeom prst="rect">
            <a:avLst/>
          </a:prstGeom>
          <a:ln>
            <a:noFill/>
          </a:ln>
          <a:effectLst>
            <a:outerShdw blurRad="292100" dist="139700" dir="2700000" algn="tl" rotWithShape="0">
              <a:srgbClr val="333333">
                <a:alpha val="65000"/>
              </a:srgbClr>
            </a:outerShdw>
          </a:effectLst>
        </p:spPr>
      </p:pic>
      <p:pic>
        <p:nvPicPr>
          <p:cNvPr id="263175" name="Picture 7" descr="WS 8-8d adjust keyboard height position"/>
          <p:cNvPicPr>
            <a:picLocks noChangeAspect="1" noChangeArrowheads="1"/>
          </p:cNvPicPr>
          <p:nvPr/>
        </p:nvPicPr>
        <p:blipFill>
          <a:blip r:embed="rId4" cstate="print"/>
          <a:stretch>
            <a:fillRect/>
          </a:stretch>
        </p:blipFill>
        <p:spPr bwMode="auto">
          <a:xfrm>
            <a:off x="6248400" y="1310018"/>
            <a:ext cx="2523744" cy="1207008"/>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
          </p:nvPr>
        </p:nvSpPr>
        <p:spPr>
          <a:xfrm>
            <a:off x="8382000" y="4868863"/>
            <a:ext cx="593725" cy="274637"/>
          </a:xfrm>
        </p:spPr>
        <p:txBody>
          <a:bodyPr/>
          <a:lstStyle/>
          <a:p>
            <a:fld id="{D5BBC35B-A44B-4119-B8DA-DE9E3DFADA20}" type="slidenum">
              <a:rPr lang="en-US" smtClean="0"/>
              <a:pPr/>
              <a:t>238</a:t>
            </a:fld>
            <a:endParaRPr lang="en-US" dirty="0"/>
          </a:p>
        </p:txBody>
      </p:sp>
    </p:spTree>
  </p:cSld>
  <p:clrMapOvr>
    <a:masterClrMapping/>
  </p:clrMapOvr>
  <p:transition>
    <p:fade/>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979"/>
            <a:ext cx="8305800" cy="857250"/>
          </a:xfrm>
        </p:spPr>
        <p:txBody>
          <a:bodyPr>
            <a:noAutofit/>
          </a:bodyPr>
          <a:lstStyle/>
          <a:p>
            <a:pPr marR="0" rtl="0"/>
            <a:r>
              <a:rPr lang="en-US" sz="3200" b="1" baseline="0" dirty="0" smtClean="0">
                <a:solidFill>
                  <a:srgbClr val="1F497D"/>
                </a:solidFill>
                <a:latin typeface="Arial"/>
              </a:rPr>
              <a:t>Monitor Placement Recommendations</a:t>
            </a:r>
          </a:p>
        </p:txBody>
      </p:sp>
      <p:sp>
        <p:nvSpPr>
          <p:cNvPr id="3" name="Text Placeholder 2"/>
          <p:cNvSpPr>
            <a:spLocks noGrp="1"/>
          </p:cNvSpPr>
          <p:nvPr>
            <p:ph type="body" idx="1"/>
          </p:nvPr>
        </p:nvSpPr>
        <p:spPr>
          <a:xfrm>
            <a:off x="152400" y="971550"/>
            <a:ext cx="4953000" cy="3810000"/>
          </a:xfrm>
        </p:spPr>
        <p:txBody>
          <a:bodyPr>
            <a:normAutofit fontScale="47500" lnSpcReduction="20000"/>
          </a:bodyPr>
          <a:lstStyle/>
          <a:p>
            <a:pPr marR="0" lvl="0" rtl="0"/>
            <a:r>
              <a:rPr lang="en-US" sz="3400" b="1" baseline="0" dirty="0" smtClean="0">
                <a:latin typeface="Arial"/>
              </a:rPr>
              <a:t>Distance</a:t>
            </a:r>
            <a:endParaRPr lang="en-US" b="1" baseline="0" dirty="0" smtClean="0">
              <a:latin typeface="Arial"/>
            </a:endParaRPr>
          </a:p>
          <a:p>
            <a:pPr marR="0" lvl="1">
              <a:lnSpc>
                <a:spcPct val="120000"/>
              </a:lnSpc>
              <a:defRPr/>
            </a:pPr>
            <a:r>
              <a:rPr lang="en-US" sz="3000" noProof="1" smtClean="0"/>
              <a:t>Further is better</a:t>
            </a:r>
          </a:p>
          <a:p>
            <a:pPr marR="0" lvl="1">
              <a:lnSpc>
                <a:spcPct val="120000"/>
              </a:lnSpc>
              <a:defRPr/>
            </a:pPr>
            <a:r>
              <a:rPr lang="en-US" sz="3000" noProof="1" smtClean="0"/>
              <a:t>More than 25 inches</a:t>
            </a:r>
          </a:p>
          <a:p>
            <a:pPr marR="0" lvl="1">
              <a:lnSpc>
                <a:spcPct val="120000"/>
              </a:lnSpc>
              <a:defRPr/>
            </a:pPr>
            <a:r>
              <a:rPr lang="en-US" sz="3000" noProof="1" smtClean="0"/>
              <a:t>Increase image size: CTRL +, CTRL -; CTRL + Mouse Scroll Wheel </a:t>
            </a:r>
          </a:p>
          <a:p>
            <a:pPr marR="0" lvl="0" rtl="0"/>
            <a:r>
              <a:rPr lang="en-US" sz="3400" b="1" baseline="0" dirty="0" smtClean="0">
                <a:latin typeface="Arial"/>
              </a:rPr>
              <a:t>Height</a:t>
            </a:r>
            <a:endParaRPr lang="en-US" b="1" baseline="0" dirty="0" smtClean="0">
              <a:latin typeface="Arial"/>
            </a:endParaRPr>
          </a:p>
          <a:p>
            <a:pPr lvl="1">
              <a:lnSpc>
                <a:spcPct val="120000"/>
              </a:lnSpc>
              <a:defRPr/>
            </a:pPr>
            <a:r>
              <a:rPr lang="en-US" sz="3000" noProof="1" smtClean="0"/>
              <a:t>The center of screen at -350</a:t>
            </a:r>
          </a:p>
          <a:p>
            <a:pPr lvl="1">
              <a:lnSpc>
                <a:spcPct val="120000"/>
              </a:lnSpc>
              <a:defRPr/>
            </a:pPr>
            <a:r>
              <a:rPr lang="en-US" sz="3000" noProof="1" smtClean="0"/>
              <a:t>Viewing area between -150 &amp; -500</a:t>
            </a:r>
          </a:p>
          <a:p>
            <a:pPr lvl="1">
              <a:lnSpc>
                <a:spcPct val="120000"/>
              </a:lnSpc>
              <a:defRPr/>
            </a:pPr>
            <a:r>
              <a:rPr lang="en-US" sz="3000" noProof="1" smtClean="0"/>
              <a:t>Essentially position height to allow monitor to be in the usual reading zone</a:t>
            </a:r>
          </a:p>
          <a:p>
            <a:pPr marR="0" lvl="0" rtl="0"/>
            <a:r>
              <a:rPr lang="en-US" sz="3400" b="1" baseline="0" dirty="0" smtClean="0">
                <a:latin typeface="Arial"/>
              </a:rPr>
              <a:t>Tilt/ Angle of screen</a:t>
            </a:r>
          </a:p>
          <a:p>
            <a:pPr lvl="1">
              <a:lnSpc>
                <a:spcPct val="120000"/>
              </a:lnSpc>
              <a:defRPr/>
            </a:pPr>
            <a:r>
              <a:rPr lang="en-US" sz="3500" noProof="1" smtClean="0"/>
              <a:t>Tilt/angle of screen to allow equal viewing distance from eyes to screen from top to bottom of screen</a:t>
            </a:r>
          </a:p>
        </p:txBody>
      </p:sp>
      <p:pic>
        <p:nvPicPr>
          <p:cNvPr id="5" name="Picture 4"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6" name="Picture 5" descr="Monitor 15-50 deg.jpg"/>
          <p:cNvPicPr/>
          <p:nvPr/>
        </p:nvPicPr>
        <p:blipFill>
          <a:blip r:embed="rId3" cstate="print"/>
          <a:srcRect/>
          <a:stretch>
            <a:fillRect/>
          </a:stretch>
        </p:blipFill>
        <p:spPr bwMode="auto">
          <a:xfrm>
            <a:off x="5105400" y="1276350"/>
            <a:ext cx="3657600" cy="3048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9523" name="Rectangle 3"/>
          <p:cNvSpPr>
            <a:spLocks noGrp="1" noChangeArrowheads="1"/>
          </p:cNvSpPr>
          <p:nvPr>
            <p:ph type="title"/>
          </p:nvPr>
        </p:nvSpPr>
        <p:spPr/>
        <p:txBody>
          <a:bodyPr/>
          <a:lstStyle/>
          <a:p>
            <a:pPr eaLnBrk="1" hangingPunct="1">
              <a:spcBef>
                <a:spcPts val="800"/>
              </a:spcBef>
              <a:defRPr/>
            </a:pPr>
            <a:r>
              <a:rPr lang="en-US" noProof="1" smtClean="0"/>
              <a:t>Position and support in neutral </a:t>
            </a:r>
          </a:p>
        </p:txBody>
      </p:sp>
      <p:sp>
        <p:nvSpPr>
          <p:cNvPr id="619524" name="Rectangle 4"/>
          <p:cNvSpPr>
            <a:spLocks noChangeArrowheads="1"/>
          </p:cNvSpPr>
          <p:nvPr/>
        </p:nvSpPr>
        <p:spPr bwMode="auto">
          <a:xfrm>
            <a:off x="928784" y="756168"/>
            <a:ext cx="7315200" cy="400050"/>
          </a:xfrm>
          <a:prstGeom prst="rect">
            <a:avLst/>
          </a:prstGeom>
          <a:solidFill>
            <a:schemeClr val="bg1"/>
          </a:solidFill>
          <a:ln w="9525">
            <a:noFill/>
            <a:miter lim="800000"/>
            <a:headEnd/>
            <a:tailEnd/>
          </a:ln>
        </p:spPr>
        <p:txBody>
          <a:bodyPr wrap="none" anchor="ctr"/>
          <a:lstStyle/>
          <a:p>
            <a:endParaRPr lang="en-US"/>
          </a:p>
        </p:txBody>
      </p:sp>
      <p:sp>
        <p:nvSpPr>
          <p:cNvPr id="619525" name="Rectangle 5"/>
          <p:cNvSpPr>
            <a:spLocks noGrp="1" noChangeArrowheads="1"/>
          </p:cNvSpPr>
          <p:nvPr>
            <p:ph type="body" idx="1"/>
          </p:nvPr>
        </p:nvSpPr>
        <p:spPr>
          <a:xfrm>
            <a:off x="635136" y="713305"/>
            <a:ext cx="3962400" cy="400050"/>
          </a:xfrm>
        </p:spPr>
        <p:txBody>
          <a:bodyPr>
            <a:normAutofit fontScale="70000" lnSpcReduction="20000"/>
          </a:bodyPr>
          <a:lstStyle/>
          <a:p>
            <a:pPr algn="ctr" eaLnBrk="1" hangingPunct="1">
              <a:buFont typeface="Wingdings" pitchFamily="2" charset="2"/>
              <a:buNone/>
              <a:defRPr/>
            </a:pPr>
            <a:r>
              <a:rPr lang="en-US" sz="3600" dirty="0" smtClean="0"/>
              <a:t>Body</a:t>
            </a:r>
            <a:r>
              <a:rPr lang="en-US" sz="3600" noProof="1" smtClean="0"/>
              <a:t> neutral</a:t>
            </a:r>
            <a:endParaRPr lang="en-US" sz="3600" dirty="0" smtClean="0"/>
          </a:p>
          <a:p>
            <a:pPr lvl="1" eaLnBrk="1" hangingPunct="1">
              <a:buFontTx/>
              <a:buNone/>
              <a:defRPr/>
            </a:pPr>
            <a:endParaRPr lang="en-US" sz="3200" noProof="1" smtClean="0"/>
          </a:p>
        </p:txBody>
      </p:sp>
      <p:sp>
        <p:nvSpPr>
          <p:cNvPr id="619526" name="Rectangle 6"/>
          <p:cNvSpPr>
            <a:spLocks noChangeArrowheads="1"/>
          </p:cNvSpPr>
          <p:nvPr/>
        </p:nvSpPr>
        <p:spPr bwMode="auto">
          <a:xfrm>
            <a:off x="4764845" y="646630"/>
            <a:ext cx="2874506" cy="477054"/>
          </a:xfrm>
          <a:prstGeom prst="rect">
            <a:avLst/>
          </a:prstGeom>
          <a:noFill/>
          <a:ln w="9525">
            <a:noFill/>
            <a:miter lim="800000"/>
            <a:headEnd/>
            <a:tailEnd/>
          </a:ln>
          <a:effectLst/>
        </p:spPr>
        <p:txBody>
          <a:bodyPr wrap="none">
            <a:spAutoFit/>
          </a:bodyPr>
          <a:lstStyle/>
          <a:p>
            <a:pPr algn="ctr">
              <a:defRPr/>
            </a:pPr>
            <a:r>
              <a:rPr lang="en-US" sz="2500" b="1" noProof="1" smtClean="0">
                <a:solidFill>
                  <a:schemeClr val="tx2"/>
                </a:solidFill>
                <a:latin typeface="Arial" pitchFamily="34" charset="0"/>
                <a:cs typeface="Arial" pitchFamily="34" charset="0"/>
              </a:rPr>
              <a:t>Arm/Hand neutral</a:t>
            </a:r>
            <a:endParaRPr lang="en-US" sz="2500" b="1" noProof="1">
              <a:solidFill>
                <a:schemeClr val="tx2"/>
              </a:solidFill>
              <a:latin typeface="Arial" pitchFamily="34" charset="0"/>
              <a:cs typeface="Arial" pitchFamily="34" charset="0"/>
            </a:endParaRPr>
          </a:p>
        </p:txBody>
      </p:sp>
      <p:pic>
        <p:nvPicPr>
          <p:cNvPr id="49163" name="Picture 8" descr="Female side view neutral"/>
          <p:cNvPicPr>
            <a:picLocks noChangeAspect="1" noChangeArrowheads="1"/>
          </p:cNvPicPr>
          <p:nvPr/>
        </p:nvPicPr>
        <p:blipFill>
          <a:blip r:embed="rId2" cstate="print"/>
          <a:stretch>
            <a:fillRect/>
          </a:stretch>
        </p:blipFill>
        <p:spPr bwMode="auto">
          <a:xfrm>
            <a:off x="2757584" y="1103830"/>
            <a:ext cx="1264227" cy="3413413"/>
          </a:xfrm>
          <a:prstGeom prst="rect">
            <a:avLst/>
          </a:prstGeom>
          <a:noFill/>
          <a:ln>
            <a:noFill/>
          </a:ln>
        </p:spPr>
      </p:pic>
      <p:pic>
        <p:nvPicPr>
          <p:cNvPr id="49164" name="Picture 9" descr="Female Front neutral"/>
          <p:cNvPicPr>
            <a:picLocks noChangeAspect="1" noChangeArrowheads="1"/>
          </p:cNvPicPr>
          <p:nvPr/>
        </p:nvPicPr>
        <p:blipFill>
          <a:blip r:embed="rId3" cstate="print"/>
          <a:stretch>
            <a:fillRect/>
          </a:stretch>
        </p:blipFill>
        <p:spPr bwMode="auto">
          <a:xfrm>
            <a:off x="1250836" y="1103830"/>
            <a:ext cx="1517073" cy="3413414"/>
          </a:xfrm>
          <a:prstGeom prst="rect">
            <a:avLst/>
          </a:prstGeom>
          <a:noFill/>
          <a:ln>
            <a:noFill/>
          </a:ln>
        </p:spPr>
      </p:pic>
      <p:pic>
        <p:nvPicPr>
          <p:cNvPr id="49161" name="Picture 11" descr="Female diag hand neutral"/>
          <p:cNvPicPr>
            <a:picLocks noChangeAspect="1" noChangeArrowheads="1"/>
          </p:cNvPicPr>
          <p:nvPr/>
        </p:nvPicPr>
        <p:blipFill>
          <a:blip r:embed="rId4" cstate="print"/>
          <a:stretch>
            <a:fillRect/>
          </a:stretch>
        </p:blipFill>
        <p:spPr bwMode="auto">
          <a:xfrm>
            <a:off x="6186584" y="1103830"/>
            <a:ext cx="1390650" cy="3350202"/>
          </a:xfrm>
          <a:prstGeom prst="rect">
            <a:avLst/>
          </a:prstGeom>
          <a:noFill/>
          <a:ln>
            <a:noFill/>
          </a:ln>
        </p:spPr>
      </p:pic>
      <p:pic>
        <p:nvPicPr>
          <p:cNvPr id="49162" name="Picture 12" descr="Female side hands neutral"/>
          <p:cNvPicPr>
            <a:picLocks noChangeAspect="1" noChangeArrowheads="1"/>
          </p:cNvPicPr>
          <p:nvPr/>
        </p:nvPicPr>
        <p:blipFill>
          <a:blip r:embed="rId5" cstate="print"/>
          <a:stretch>
            <a:fillRect/>
          </a:stretch>
        </p:blipFill>
        <p:spPr bwMode="auto">
          <a:xfrm>
            <a:off x="4814984" y="1103830"/>
            <a:ext cx="1390650" cy="3350202"/>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05979"/>
            <a:ext cx="8153400" cy="857250"/>
          </a:xfrm>
        </p:spPr>
        <p:txBody>
          <a:bodyPr>
            <a:noAutofit/>
          </a:bodyPr>
          <a:lstStyle/>
          <a:p>
            <a:pPr marR="0" rtl="0"/>
            <a:r>
              <a:rPr lang="en-US" sz="3200" b="1" baseline="0" dirty="0" smtClean="0">
                <a:solidFill>
                  <a:srgbClr val="1F497D"/>
                </a:solidFill>
                <a:latin typeface="Arial"/>
              </a:rPr>
              <a:t>Monitor Placement Recommendations</a:t>
            </a:r>
          </a:p>
        </p:txBody>
      </p:sp>
      <p:sp>
        <p:nvSpPr>
          <p:cNvPr id="3" name="Text Placeholder 2"/>
          <p:cNvSpPr>
            <a:spLocks noGrp="1"/>
          </p:cNvSpPr>
          <p:nvPr>
            <p:ph type="body" idx="1"/>
          </p:nvPr>
        </p:nvSpPr>
        <p:spPr>
          <a:xfrm>
            <a:off x="152400" y="1123950"/>
            <a:ext cx="4876800" cy="3394472"/>
          </a:xfrm>
        </p:spPr>
        <p:txBody>
          <a:bodyPr>
            <a:normAutofit lnSpcReduction="10000"/>
          </a:bodyPr>
          <a:lstStyle/>
          <a:p>
            <a:pPr marR="0" lvl="0" rtl="0"/>
            <a:r>
              <a:rPr lang="en-US" sz="2000" b="1" baseline="0" dirty="0" smtClean="0">
                <a:latin typeface="Arial"/>
              </a:rPr>
              <a:t>Alignment (side-to-side)</a:t>
            </a:r>
          </a:p>
          <a:p>
            <a:pPr marR="0" lvl="1" rtl="0"/>
            <a:r>
              <a:rPr lang="en-US" sz="1500" noProof="1" smtClean="0"/>
              <a:t>Particularly for dual and more monitor setups</a:t>
            </a:r>
          </a:p>
          <a:p>
            <a:pPr marR="0" lvl="1" rtl="0"/>
            <a:r>
              <a:rPr lang="en-US" sz="1500" noProof="1" smtClean="0"/>
              <a:t>Projected onto inside wall of a sphere</a:t>
            </a:r>
          </a:p>
          <a:p>
            <a:pPr marR="0" lvl="1" rtl="0"/>
            <a:r>
              <a:rPr lang="en-US" sz="1500" noProof="1" smtClean="0"/>
              <a:t>Want to maintain focal distance of each of part of the screen</a:t>
            </a:r>
          </a:p>
          <a:p>
            <a:pPr marR="0" lvl="1" rtl="0"/>
            <a:r>
              <a:rPr lang="en-US" sz="1500" noProof="1" smtClean="0"/>
              <a:t>Create a monitor array to allow for equal viewing distance from the eyes to the screens from side to side of the screen</a:t>
            </a:r>
          </a:p>
          <a:p>
            <a:pPr marR="0" lvl="1" rtl="0"/>
            <a:r>
              <a:rPr lang="en-US" sz="1500" noProof="1" smtClean="0"/>
              <a:t>Configuration</a:t>
            </a:r>
          </a:p>
          <a:p>
            <a:pPr lvl="2"/>
            <a:r>
              <a:rPr lang="en-US" sz="1600" baseline="0" dirty="0" smtClean="0">
                <a:solidFill>
                  <a:srgbClr val="000000"/>
                </a:solidFill>
                <a:latin typeface="+mj-lt"/>
              </a:rPr>
              <a:t>Primary/Primary (each monitor viewed approximately 50% of the time)</a:t>
            </a:r>
          </a:p>
          <a:p>
            <a:pPr lvl="2"/>
            <a:r>
              <a:rPr lang="en-US" sz="1600" baseline="0" dirty="0" smtClean="0">
                <a:solidFill>
                  <a:srgbClr val="000000"/>
                </a:solidFill>
                <a:latin typeface="+mj-lt"/>
              </a:rPr>
              <a:t>Primary/Secondary (one monitor is viewed predominantly)</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5" name="rg_hi" descr="https://encrypted-tbn2.google.com/images?q=tbn:ANd9GcT8xIrFKNYzdDS_e42U0qeE_nioxPGMJnCVlX8-Ilx8_ZLzkuc_"/>
          <p:cNvPicPr/>
          <p:nvPr/>
        </p:nvPicPr>
        <p:blipFill>
          <a:blip r:embed="rId3" cstate="print"/>
          <a:srcRect/>
          <a:stretch>
            <a:fillRect/>
          </a:stretch>
        </p:blipFill>
        <p:spPr bwMode="auto">
          <a:xfrm>
            <a:off x="4953000" y="1200150"/>
            <a:ext cx="3886200"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p:txBody>
          <a:bodyPr/>
          <a:lstStyle/>
          <a:p>
            <a:pPr eaLnBrk="1" hangingPunct="1">
              <a:spcBef>
                <a:spcPts val="800"/>
              </a:spcBef>
              <a:defRPr/>
            </a:pPr>
            <a:r>
              <a:rPr lang="en-US" noProof="1" smtClean="0"/>
              <a:t>Dirty monitor screens</a:t>
            </a:r>
          </a:p>
        </p:txBody>
      </p:sp>
      <p:sp>
        <p:nvSpPr>
          <p:cNvPr id="265219" name="Rectangle 3"/>
          <p:cNvSpPr>
            <a:spLocks noGrp="1" noChangeArrowheads="1"/>
          </p:cNvSpPr>
          <p:nvPr>
            <p:ph type="body" idx="1"/>
          </p:nvPr>
        </p:nvSpPr>
        <p:spPr>
          <a:xfrm>
            <a:off x="457200" y="1123950"/>
            <a:ext cx="2743200" cy="3394472"/>
          </a:xfrm>
        </p:spPr>
        <p:txBody>
          <a:bodyPr>
            <a:normAutofit/>
          </a:bodyPr>
          <a:lstStyle/>
          <a:p>
            <a:pPr eaLnBrk="1" hangingPunct="1">
              <a:defRPr/>
            </a:pPr>
            <a:r>
              <a:rPr lang="en-US" noProof="1" smtClean="0"/>
              <a:t>On regular basis, clean monitor screen</a:t>
            </a:r>
          </a:p>
          <a:p>
            <a:pPr eaLnBrk="1" hangingPunct="1">
              <a:defRPr/>
            </a:pPr>
            <a:r>
              <a:rPr lang="en-US" noProof="1" smtClean="0"/>
              <a:t>Only use approved cleaning measures</a:t>
            </a:r>
          </a:p>
        </p:txBody>
      </p:sp>
      <p:sp>
        <p:nvSpPr>
          <p:cNvPr id="6" name="Slide Number Placeholder 5"/>
          <p:cNvSpPr>
            <a:spLocks noGrp="1"/>
          </p:cNvSpPr>
          <p:nvPr>
            <p:ph type="sldNum" sz="quarter" idx="4"/>
          </p:nvPr>
        </p:nvSpPr>
        <p:spPr>
          <a:xfrm>
            <a:off x="8382000" y="4868863"/>
            <a:ext cx="593725" cy="274637"/>
          </a:xfrm>
        </p:spPr>
        <p:txBody>
          <a:bodyPr/>
          <a:lstStyle/>
          <a:p>
            <a:fld id="{D5BBC35B-A44B-4119-B8DA-DE9E3DFADA20}" type="slidenum">
              <a:rPr lang="en-US" smtClean="0"/>
              <a:pPr/>
              <a:t>241</a:t>
            </a:fld>
            <a:endParaRPr lang="en-US" dirty="0"/>
          </a:p>
        </p:txBody>
      </p:sp>
      <p:pic>
        <p:nvPicPr>
          <p:cNvPr id="7" name="Picture 6" descr="c00411741.jpg"/>
          <p:cNvPicPr>
            <a:picLocks noChangeAspect="1"/>
          </p:cNvPicPr>
          <p:nvPr/>
        </p:nvPicPr>
        <p:blipFill>
          <a:blip r:embed="rId2" cstate="print"/>
          <a:stretch>
            <a:fillRect/>
          </a:stretch>
        </p:blipFill>
        <p:spPr>
          <a:xfrm>
            <a:off x="3581400" y="971550"/>
            <a:ext cx="4857750" cy="36480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8130" name="Rectangle 2"/>
          <p:cNvSpPr>
            <a:spLocks noGrp="1" noChangeArrowheads="1"/>
          </p:cNvSpPr>
          <p:nvPr>
            <p:ph type="title" idx="4294967295"/>
          </p:nvPr>
        </p:nvSpPr>
        <p:spPr>
          <a:xfrm>
            <a:off x="0" y="0"/>
            <a:ext cx="9144000" cy="857250"/>
          </a:xfrm>
        </p:spPr>
        <p:txBody>
          <a:bodyPr/>
          <a:lstStyle/>
          <a:p>
            <a:pPr>
              <a:spcBef>
                <a:spcPts val="800"/>
              </a:spcBef>
              <a:defRPr/>
            </a:pPr>
            <a:r>
              <a:rPr lang="en-US" sz="3600" noProof="1" smtClean="0">
                <a:solidFill>
                  <a:schemeClr val="tx2"/>
                </a:solidFill>
                <a:effectLst>
                  <a:outerShdw blurRad="38100" dist="38100" dir="2700000" algn="tl">
                    <a:srgbClr val="000000">
                      <a:alpha val="43137"/>
                    </a:srgbClr>
                  </a:outerShdw>
                </a:effectLst>
                <a:latin typeface="Arial" pitchFamily="34" charset="0"/>
                <a:cs typeface="Arial" pitchFamily="34" charset="0"/>
              </a:rPr>
              <a:t>Dual</a:t>
            </a:r>
            <a:r>
              <a:rPr lang="en-US" dirty="0" smtClean="0">
                <a:solidFill>
                  <a:srgbClr val="E48404"/>
                </a:solidFill>
              </a:rPr>
              <a:t> </a:t>
            </a:r>
            <a:r>
              <a:rPr lang="en-US" sz="3600" noProof="1" smtClean="0">
                <a:solidFill>
                  <a:schemeClr val="tx2"/>
                </a:solidFill>
                <a:effectLst>
                  <a:outerShdw blurRad="38100" dist="38100" dir="2700000" algn="tl">
                    <a:srgbClr val="000000">
                      <a:alpha val="43137"/>
                    </a:srgbClr>
                  </a:outerShdw>
                </a:effectLst>
                <a:latin typeface="Arial" pitchFamily="34" charset="0"/>
                <a:cs typeface="Arial" pitchFamily="34" charset="0"/>
              </a:rPr>
              <a:t>Monitors</a:t>
            </a:r>
            <a:endParaRPr lang="en-US" sz="3600" noProof="1">
              <a:solidFill>
                <a:schemeClr val="tx2"/>
              </a:solidFill>
              <a:effectLst>
                <a:outerShdw blurRad="38100" dist="38100" dir="2700000" algn="tl">
                  <a:srgbClr val="000000">
                    <a:alpha val="43137"/>
                  </a:srgbClr>
                </a:outerShdw>
              </a:effectLst>
              <a:latin typeface="Arial" pitchFamily="34" charset="0"/>
              <a:cs typeface="Arial" pitchFamily="34" charset="0"/>
            </a:endParaRPr>
          </a:p>
        </p:txBody>
      </p:sp>
      <p:pic>
        <p:nvPicPr>
          <p:cNvPr id="164867" name="Picture 6" descr="Dual Monitor 030"/>
          <p:cNvPicPr>
            <a:picLocks noGrp="1" noChangeAspect="1" noChangeArrowheads="1"/>
          </p:cNvPicPr>
          <p:nvPr>
            <p:ph sz="half" idx="4294967295"/>
          </p:nvPr>
        </p:nvPicPr>
        <p:blipFill>
          <a:blip r:embed="rId3" cstate="screen"/>
          <a:stretch>
            <a:fillRect/>
          </a:stretch>
        </p:blipFill>
        <p:spPr>
          <a:xfrm>
            <a:off x="4609206" y="819150"/>
            <a:ext cx="3810000" cy="2859024"/>
          </a:xfrm>
          <a:prstGeom prst="rect">
            <a:avLst/>
          </a:prstGeom>
          <a:ln>
            <a:noFill/>
          </a:ln>
          <a:effectLst>
            <a:outerShdw blurRad="292100" dist="139700" dir="2700000" algn="tl" rotWithShape="0">
              <a:srgbClr val="333333">
                <a:alpha val="65000"/>
              </a:srgbClr>
            </a:outerShdw>
          </a:effectLst>
        </p:spPr>
      </p:pic>
      <p:pic>
        <p:nvPicPr>
          <p:cNvPr id="164870" name="Picture 9" descr="Dual Monitor 001"/>
          <p:cNvPicPr>
            <a:picLocks noGrp="1" noChangeAspect="1" noChangeArrowheads="1"/>
          </p:cNvPicPr>
          <p:nvPr>
            <p:ph sz="half" idx="4294967295"/>
          </p:nvPr>
        </p:nvPicPr>
        <p:blipFill>
          <a:blip r:embed="rId4" cstate="screen"/>
          <a:stretch>
            <a:fillRect/>
          </a:stretch>
        </p:blipFill>
        <p:spPr>
          <a:xfrm>
            <a:off x="646806" y="819150"/>
            <a:ext cx="3810000" cy="2859024"/>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
          </p:nvPr>
        </p:nvSpPr>
        <p:spPr>
          <a:xfrm>
            <a:off x="8610600" y="4805363"/>
            <a:ext cx="533400" cy="274637"/>
          </a:xfrm>
        </p:spPr>
        <p:txBody>
          <a:bodyPr/>
          <a:lstStyle/>
          <a:p>
            <a:fld id="{D5BBC35B-A44B-4119-B8DA-DE9E3DFADA20}" type="slidenum">
              <a:rPr kumimoji="0" lang="en-US" smtClean="0"/>
              <a:pPr/>
              <a:t>242</a:t>
            </a:fld>
            <a:endParaRPr kumimoji="0" lang="en-US" dirty="0"/>
          </a:p>
        </p:txBody>
      </p:sp>
      <p:sp>
        <p:nvSpPr>
          <p:cNvPr id="688131" name="Rectangle 3"/>
          <p:cNvSpPr>
            <a:spLocks noChangeArrowheads="1"/>
          </p:cNvSpPr>
          <p:nvPr/>
        </p:nvSpPr>
        <p:spPr bwMode="auto">
          <a:xfrm>
            <a:off x="4609206" y="3790950"/>
            <a:ext cx="3810000" cy="571500"/>
          </a:xfrm>
          <a:prstGeom prst="rect">
            <a:avLst/>
          </a:prstGeom>
          <a:noFill/>
          <a:ln w="9525">
            <a:noFill/>
            <a:miter lim="800000"/>
            <a:headEnd/>
            <a:tailEnd/>
          </a:ln>
          <a:effectLst/>
        </p:spPr>
        <p:txBody>
          <a:bodyPr/>
          <a:lstStyle/>
          <a:p>
            <a:pPr marL="342900" indent="-342900" algn="ctr">
              <a:spcBef>
                <a:spcPct val="20000"/>
              </a:spcBef>
              <a:buClr>
                <a:srgbClr val="FF0000"/>
              </a:buClr>
              <a:buSzPct val="125000"/>
              <a:buFont typeface="Wingdings" pitchFamily="2" charset="2"/>
              <a:buNone/>
              <a:defRPr/>
            </a:pPr>
            <a:r>
              <a:rPr lang="en-US" sz="3200" b="1" dirty="0">
                <a:solidFill>
                  <a:schemeClr val="tx2"/>
                </a:solidFill>
                <a:latin typeface="Arial" pitchFamily="34" charset="0"/>
                <a:cs typeface="Arial" pitchFamily="34" charset="0"/>
              </a:rPr>
              <a:t>Primary/Primary</a:t>
            </a:r>
            <a:endParaRPr lang="en-US" sz="3200" b="1" noProof="1">
              <a:solidFill>
                <a:schemeClr val="tx2"/>
              </a:solidFill>
              <a:latin typeface="Arial" pitchFamily="34" charset="0"/>
              <a:cs typeface="Arial" pitchFamily="34" charset="0"/>
            </a:endParaRPr>
          </a:p>
          <a:p>
            <a:pPr marL="3543300" lvl="7" indent="-342900" algn="ctr">
              <a:spcBef>
                <a:spcPct val="20000"/>
              </a:spcBef>
              <a:buClr>
                <a:srgbClr val="FF0000"/>
              </a:buClr>
              <a:buSzPct val="125000"/>
              <a:buFont typeface="Wingdings" pitchFamily="2" charset="2"/>
              <a:buChar char="§"/>
              <a:defRPr/>
            </a:pPr>
            <a:endParaRPr lang="en-US" sz="3200" noProof="1">
              <a:effectLst>
                <a:outerShdw blurRad="38100" dist="38100" dir="2700000" algn="tl">
                  <a:srgbClr val="000000"/>
                </a:outerShdw>
              </a:effectLst>
              <a:latin typeface="Impact" pitchFamily="34" charset="0"/>
              <a:cs typeface="+mn-cs"/>
            </a:endParaRPr>
          </a:p>
        </p:txBody>
      </p:sp>
      <p:sp>
        <p:nvSpPr>
          <p:cNvPr id="688132" name="Rectangle 4"/>
          <p:cNvSpPr>
            <a:spLocks noChangeArrowheads="1"/>
          </p:cNvSpPr>
          <p:nvPr/>
        </p:nvSpPr>
        <p:spPr bwMode="auto">
          <a:xfrm>
            <a:off x="723006" y="3790950"/>
            <a:ext cx="3733800" cy="514350"/>
          </a:xfrm>
          <a:prstGeom prst="rect">
            <a:avLst/>
          </a:prstGeom>
          <a:noFill/>
          <a:ln w="9525">
            <a:noFill/>
            <a:miter lim="800000"/>
            <a:headEnd/>
            <a:tailEnd/>
          </a:ln>
          <a:effectLst/>
        </p:spPr>
        <p:txBody>
          <a:bodyPr/>
          <a:lstStyle/>
          <a:p>
            <a:pPr marL="342900" indent="-342900" algn="ctr">
              <a:spcBef>
                <a:spcPct val="20000"/>
              </a:spcBef>
              <a:buClr>
                <a:srgbClr val="FF0000"/>
              </a:buClr>
              <a:buSzPct val="125000"/>
              <a:buFont typeface="Wingdings" pitchFamily="2" charset="2"/>
              <a:buNone/>
              <a:defRPr/>
            </a:pPr>
            <a:r>
              <a:rPr lang="en-US" sz="3200" b="1" dirty="0">
                <a:solidFill>
                  <a:schemeClr val="tx2"/>
                </a:solidFill>
                <a:latin typeface="Arial" pitchFamily="34" charset="0"/>
                <a:cs typeface="Arial" pitchFamily="34" charset="0"/>
              </a:rPr>
              <a:t>Primary/Primary</a:t>
            </a:r>
            <a:endParaRPr lang="en-US" sz="3200" b="1" noProof="1">
              <a:solidFill>
                <a:schemeClr val="tx2"/>
              </a:solidFill>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082" name="Rectangle 2"/>
          <p:cNvSpPr>
            <a:spLocks noGrp="1" noChangeArrowheads="1"/>
          </p:cNvSpPr>
          <p:nvPr>
            <p:ph type="title" idx="4294967295"/>
          </p:nvPr>
        </p:nvSpPr>
        <p:spPr>
          <a:xfrm>
            <a:off x="0" y="0"/>
            <a:ext cx="9144000" cy="857250"/>
          </a:xfrm>
        </p:spPr>
        <p:txBody>
          <a:bodyPr/>
          <a:lstStyle/>
          <a:p>
            <a:pPr>
              <a:spcBef>
                <a:spcPts val="800"/>
              </a:spcBef>
              <a:defRPr/>
            </a:pPr>
            <a:r>
              <a:rPr lang="en-US" sz="3600" noProof="1" smtClean="0">
                <a:solidFill>
                  <a:schemeClr val="tx2"/>
                </a:solidFill>
                <a:effectLst>
                  <a:outerShdw blurRad="38100" dist="38100" dir="2700000" algn="tl">
                    <a:srgbClr val="000000">
                      <a:alpha val="43137"/>
                    </a:srgbClr>
                  </a:outerShdw>
                </a:effectLst>
                <a:latin typeface="Arial" pitchFamily="34" charset="0"/>
                <a:cs typeface="Arial" pitchFamily="34" charset="0"/>
              </a:rPr>
              <a:t>Dual</a:t>
            </a:r>
            <a:r>
              <a:rPr lang="en-US" dirty="0" smtClean="0">
                <a:solidFill>
                  <a:srgbClr val="E48404"/>
                </a:solidFill>
              </a:rPr>
              <a:t> </a:t>
            </a:r>
            <a:r>
              <a:rPr lang="en-US" sz="3600" noProof="1" smtClean="0">
                <a:solidFill>
                  <a:schemeClr val="tx2"/>
                </a:solidFill>
                <a:effectLst>
                  <a:outerShdw blurRad="38100" dist="38100" dir="2700000" algn="tl">
                    <a:srgbClr val="000000">
                      <a:alpha val="43137"/>
                    </a:srgbClr>
                  </a:outerShdw>
                </a:effectLst>
                <a:latin typeface="Arial" pitchFamily="34" charset="0"/>
                <a:cs typeface="Arial" pitchFamily="34" charset="0"/>
              </a:rPr>
              <a:t>Monitors</a:t>
            </a:r>
            <a:endParaRPr lang="en-US" sz="3600" noProof="1">
              <a:solidFill>
                <a:schemeClr val="tx2"/>
              </a:solidFill>
              <a:effectLst>
                <a:outerShdw blurRad="38100" dist="38100" dir="2700000" algn="tl">
                  <a:srgbClr val="000000">
                    <a:alpha val="43137"/>
                  </a:srgbClr>
                </a:outerShdw>
              </a:effectLst>
              <a:latin typeface="Arial" pitchFamily="34" charset="0"/>
              <a:cs typeface="Arial" pitchFamily="34" charset="0"/>
            </a:endParaRPr>
          </a:p>
        </p:txBody>
      </p:sp>
      <p:pic>
        <p:nvPicPr>
          <p:cNvPr id="163843" name="Picture 14" descr="Dual Monitor 031"/>
          <p:cNvPicPr>
            <a:picLocks noGrp="1" noChangeAspect="1" noChangeArrowheads="1"/>
          </p:cNvPicPr>
          <p:nvPr>
            <p:ph sz="half" idx="4294967295"/>
          </p:nvPr>
        </p:nvPicPr>
        <p:blipFill>
          <a:blip r:embed="rId3" cstate="screen"/>
          <a:stretch>
            <a:fillRect/>
          </a:stretch>
        </p:blipFill>
        <p:spPr>
          <a:xfrm>
            <a:off x="682243" y="819150"/>
            <a:ext cx="3810000" cy="2859024"/>
          </a:xfrm>
          <a:prstGeom prst="rect">
            <a:avLst/>
          </a:prstGeom>
          <a:ln>
            <a:noFill/>
          </a:ln>
          <a:effectLst>
            <a:outerShdw blurRad="292100" dist="139700" dir="2700000" algn="tl" rotWithShape="0">
              <a:srgbClr val="333333">
                <a:alpha val="65000"/>
              </a:srgbClr>
            </a:outerShdw>
          </a:effectLst>
        </p:spPr>
      </p:pic>
      <p:pic>
        <p:nvPicPr>
          <p:cNvPr id="163846" name="Picture 16" descr="Dual Monitor 003"/>
          <p:cNvPicPr>
            <a:picLocks noGrp="1" noChangeAspect="1" noChangeArrowheads="1"/>
          </p:cNvPicPr>
          <p:nvPr>
            <p:ph sz="half" idx="4294967295"/>
          </p:nvPr>
        </p:nvPicPr>
        <p:blipFill>
          <a:blip r:embed="rId4" cstate="screen"/>
          <a:stretch>
            <a:fillRect/>
          </a:stretch>
        </p:blipFill>
        <p:spPr>
          <a:xfrm>
            <a:off x="4720843" y="819150"/>
            <a:ext cx="3810000" cy="2859024"/>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
          </p:nvPr>
        </p:nvSpPr>
        <p:spPr>
          <a:xfrm>
            <a:off x="8610600" y="4805363"/>
            <a:ext cx="533400" cy="274637"/>
          </a:xfrm>
        </p:spPr>
        <p:txBody>
          <a:bodyPr/>
          <a:lstStyle/>
          <a:p>
            <a:fld id="{D5BBC35B-A44B-4119-B8DA-DE9E3DFADA20}" type="slidenum">
              <a:rPr kumimoji="0" lang="en-US" smtClean="0"/>
              <a:pPr/>
              <a:t>243</a:t>
            </a:fld>
            <a:endParaRPr kumimoji="0" lang="en-US" dirty="0"/>
          </a:p>
        </p:txBody>
      </p:sp>
      <p:sp>
        <p:nvSpPr>
          <p:cNvPr id="686085" name="Rectangle 5"/>
          <p:cNvSpPr>
            <a:spLocks noChangeArrowheads="1"/>
          </p:cNvSpPr>
          <p:nvPr/>
        </p:nvSpPr>
        <p:spPr bwMode="auto">
          <a:xfrm>
            <a:off x="4720843" y="3790950"/>
            <a:ext cx="3886200" cy="571500"/>
          </a:xfrm>
          <a:prstGeom prst="rect">
            <a:avLst/>
          </a:prstGeom>
          <a:noFill/>
          <a:ln w="9525">
            <a:noFill/>
            <a:miter lim="800000"/>
            <a:headEnd/>
            <a:tailEnd/>
          </a:ln>
          <a:effectLst/>
        </p:spPr>
        <p:txBody>
          <a:bodyPr/>
          <a:lstStyle/>
          <a:p>
            <a:pPr marL="342900" indent="-342900" algn="ctr">
              <a:spcBef>
                <a:spcPct val="20000"/>
              </a:spcBef>
              <a:buClr>
                <a:srgbClr val="FF0000"/>
              </a:buClr>
              <a:buSzPct val="125000"/>
              <a:buFont typeface="Wingdings" pitchFamily="2" charset="2"/>
              <a:buNone/>
              <a:defRPr/>
            </a:pPr>
            <a:r>
              <a:rPr lang="en-US" sz="3200" b="1" dirty="0">
                <a:solidFill>
                  <a:schemeClr val="tx2"/>
                </a:solidFill>
                <a:latin typeface="Arial" pitchFamily="34" charset="0"/>
                <a:cs typeface="Arial" pitchFamily="34" charset="0"/>
              </a:rPr>
              <a:t>Primary/Secondary</a:t>
            </a:r>
            <a:endParaRPr lang="en-US" sz="3200" b="1" noProof="1">
              <a:solidFill>
                <a:schemeClr val="tx2"/>
              </a:solidFill>
              <a:latin typeface="Arial" pitchFamily="34" charset="0"/>
              <a:cs typeface="Arial" pitchFamily="34" charset="0"/>
            </a:endParaRPr>
          </a:p>
          <a:p>
            <a:pPr marL="342900" indent="-342900" algn="ctr">
              <a:spcBef>
                <a:spcPct val="20000"/>
              </a:spcBef>
              <a:buClr>
                <a:srgbClr val="FF0000"/>
              </a:buClr>
              <a:buSzPct val="125000"/>
              <a:buFont typeface="Wingdings" pitchFamily="2" charset="2"/>
              <a:buChar char="§"/>
              <a:defRPr/>
            </a:pPr>
            <a:endParaRPr lang="en-US" sz="3200" noProof="1">
              <a:effectLst>
                <a:outerShdw blurRad="38100" dist="38100" dir="2700000" algn="tl">
                  <a:srgbClr val="000000"/>
                </a:outerShdw>
              </a:effectLst>
              <a:latin typeface="Impact" pitchFamily="34" charset="0"/>
              <a:cs typeface="+mn-cs"/>
            </a:endParaRPr>
          </a:p>
        </p:txBody>
      </p:sp>
      <p:sp>
        <p:nvSpPr>
          <p:cNvPr id="686086" name="Rectangle 6"/>
          <p:cNvSpPr>
            <a:spLocks noChangeArrowheads="1"/>
          </p:cNvSpPr>
          <p:nvPr/>
        </p:nvSpPr>
        <p:spPr bwMode="auto">
          <a:xfrm>
            <a:off x="609600" y="3790950"/>
            <a:ext cx="3962400" cy="514350"/>
          </a:xfrm>
          <a:prstGeom prst="rect">
            <a:avLst/>
          </a:prstGeom>
          <a:noFill/>
          <a:ln w="9525">
            <a:noFill/>
            <a:miter lim="800000"/>
            <a:headEnd/>
            <a:tailEnd/>
          </a:ln>
          <a:effectLst/>
        </p:spPr>
        <p:txBody>
          <a:bodyPr/>
          <a:lstStyle/>
          <a:p>
            <a:pPr marL="342900" indent="-342900" algn="ctr">
              <a:spcBef>
                <a:spcPct val="20000"/>
              </a:spcBef>
              <a:buClr>
                <a:srgbClr val="FF0000"/>
              </a:buClr>
              <a:buSzPct val="125000"/>
              <a:buFont typeface="Wingdings" pitchFamily="2" charset="2"/>
              <a:buNone/>
              <a:defRPr/>
            </a:pPr>
            <a:r>
              <a:rPr lang="en-US" sz="3200" b="1" dirty="0">
                <a:solidFill>
                  <a:schemeClr val="tx2"/>
                </a:solidFill>
                <a:latin typeface="Arial" pitchFamily="34" charset="0"/>
                <a:cs typeface="Arial" pitchFamily="34" charset="0"/>
              </a:rPr>
              <a:t>Primary/Secondary</a:t>
            </a:r>
            <a:endParaRPr lang="en-US" sz="3200" b="1" noProof="1">
              <a:solidFill>
                <a:schemeClr val="tx2"/>
              </a:solidFill>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normAutofit fontScale="90000"/>
          </a:bodyPr>
          <a:lstStyle/>
          <a:p>
            <a:pPr eaLnBrk="1" hangingPunct="1">
              <a:spcBef>
                <a:spcPts val="800"/>
              </a:spcBef>
              <a:defRPr/>
            </a:pPr>
            <a:r>
              <a:rPr lang="en-US" sz="4000" dirty="0" smtClean="0">
                <a:effectLst>
                  <a:outerShdw blurRad="38100" dist="38100" dir="2700000" algn="tl">
                    <a:srgbClr val="000000">
                      <a:alpha val="43137"/>
                    </a:srgbClr>
                  </a:outerShdw>
                </a:effectLst>
                <a:latin typeface="Arial" pitchFamily="34" charset="0"/>
                <a:cs typeface="Arial" pitchFamily="34" charset="0"/>
              </a:rPr>
              <a:t>Eye</a:t>
            </a:r>
            <a:r>
              <a:rPr lang="en-US" dirty="0" smtClean="0">
                <a:solidFill>
                  <a:srgbClr val="E48404"/>
                </a:solidFill>
              </a:rPr>
              <a:t> </a:t>
            </a:r>
            <a:r>
              <a:rPr lang="en-US" sz="4000" dirty="0" smtClean="0">
                <a:effectLst>
                  <a:outerShdw blurRad="38100" dist="38100" dir="2700000" algn="tl">
                    <a:srgbClr val="000000">
                      <a:alpha val="43137"/>
                    </a:srgbClr>
                  </a:outerShdw>
                </a:effectLst>
                <a:latin typeface="Arial" pitchFamily="34" charset="0"/>
                <a:cs typeface="Arial" pitchFamily="34" charset="0"/>
              </a:rPr>
              <a:t>Examinations</a:t>
            </a:r>
            <a:endParaRPr lang="en-US" sz="4000" noProof="1" smtClean="0">
              <a:effectLst>
                <a:outerShdw blurRad="38100" dist="38100" dir="2700000" algn="tl">
                  <a:srgbClr val="000000">
                    <a:alpha val="43137"/>
                  </a:srgbClr>
                </a:outerShdw>
              </a:effectLst>
              <a:latin typeface="Arial" pitchFamily="34" charset="0"/>
              <a:cs typeface="Arial" pitchFamily="34" charset="0"/>
            </a:endParaRPr>
          </a:p>
        </p:txBody>
      </p:sp>
      <p:sp>
        <p:nvSpPr>
          <p:cNvPr id="267267" name="Rectangle 3"/>
          <p:cNvSpPr>
            <a:spLocks noGrp="1" noChangeArrowheads="1"/>
          </p:cNvSpPr>
          <p:nvPr>
            <p:ph type="body" sz="half" idx="1"/>
          </p:nvPr>
        </p:nvSpPr>
        <p:spPr>
          <a:xfrm>
            <a:off x="1219200" y="1123950"/>
            <a:ext cx="3810000" cy="3086100"/>
          </a:xfrm>
        </p:spPr>
        <p:txBody>
          <a:bodyPr>
            <a:normAutofit fontScale="92500"/>
          </a:bodyPr>
          <a:lstStyle/>
          <a:p>
            <a:pPr eaLnBrk="1" hangingPunct="1">
              <a:defRPr/>
            </a:pPr>
            <a:r>
              <a:rPr lang="en-US" dirty="0" smtClean="0"/>
              <a:t>Regular eye examinations </a:t>
            </a:r>
          </a:p>
          <a:p>
            <a:pPr eaLnBrk="1" hangingPunct="1">
              <a:defRPr/>
            </a:pPr>
            <a:r>
              <a:rPr lang="en-US" dirty="0" smtClean="0"/>
              <a:t>Eyewear prescriptions changes</a:t>
            </a:r>
          </a:p>
          <a:p>
            <a:pPr eaLnBrk="1" hangingPunct="1">
              <a:defRPr/>
            </a:pPr>
            <a:r>
              <a:rPr lang="en-US" dirty="0" smtClean="0"/>
              <a:t>Eye health in general</a:t>
            </a:r>
          </a:p>
          <a:p>
            <a:pPr eaLnBrk="1" hangingPunct="1">
              <a:defRPr/>
            </a:pPr>
            <a:r>
              <a:rPr lang="en-US" dirty="0" smtClean="0"/>
              <a:t>Based on job task</a:t>
            </a:r>
            <a:endParaRPr lang="en-US" noProof="1" smtClean="0"/>
          </a:p>
        </p:txBody>
      </p:sp>
      <p:pic>
        <p:nvPicPr>
          <p:cNvPr id="267274" name="Picture 10" descr="chart"/>
          <p:cNvPicPr>
            <a:picLocks noGrp="1" noChangeAspect="1" noChangeArrowheads="1"/>
          </p:cNvPicPr>
          <p:nvPr>
            <p:ph sz="quarter" idx="3"/>
          </p:nvPr>
        </p:nvPicPr>
        <p:blipFill>
          <a:blip r:embed="rId2" cstate="print"/>
          <a:stretch>
            <a:fillRect/>
          </a:stretch>
        </p:blipFill>
        <p:spPr>
          <a:xfrm>
            <a:off x="5029200" y="895350"/>
            <a:ext cx="2819400" cy="3647319"/>
          </a:xfrm>
          <a:prstGeom prst="rect">
            <a:avLst/>
          </a:prstGeom>
          <a:noFill/>
          <a:ln>
            <a:noFill/>
          </a:ln>
        </p:spPr>
      </p:pic>
      <p:sp>
        <p:nvSpPr>
          <p:cNvPr id="5" name="Slide Number Placeholder 4"/>
          <p:cNvSpPr>
            <a:spLocks noGrp="1"/>
          </p:cNvSpPr>
          <p:nvPr>
            <p:ph type="sldNum" sz="quarter" idx="4"/>
          </p:nvPr>
        </p:nvSpPr>
        <p:spPr>
          <a:xfrm>
            <a:off x="8458200" y="4805363"/>
            <a:ext cx="555625" cy="274637"/>
          </a:xfrm>
        </p:spPr>
        <p:txBody>
          <a:bodyPr/>
          <a:lstStyle/>
          <a:p>
            <a:fld id="{D5BBC35B-A44B-4119-B8DA-DE9E3DFADA20}" type="slidenum">
              <a:rPr kumimoji="0" lang="en-US" smtClean="0"/>
              <a:pPr/>
              <a:t>244</a:t>
            </a:fld>
            <a:endParaRPr kumimoji="0" lang="en-US" sz="1000" b="0"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smtClean="0">
                <a:solidFill>
                  <a:srgbClr val="1F497D"/>
                </a:solidFill>
                <a:latin typeface="Arial"/>
              </a:rPr>
              <a:t>Eyeglasses</a:t>
            </a:r>
          </a:p>
        </p:txBody>
      </p:sp>
      <p:pic>
        <p:nvPicPr>
          <p:cNvPr id="4" name="il_fi" descr="http://2.bp.blogspot.com/_rAiL3KlW8f8/S-JqUOb54iI/AAAAAAAACYU/o4rabwfIavQ/s1600/glasses.jpg"/>
          <p:cNvPicPr/>
          <p:nvPr/>
        </p:nvPicPr>
        <p:blipFill>
          <a:blip r:embed="rId2" cstate="print"/>
          <a:srcRect t="20965" b="20965"/>
          <a:stretch>
            <a:fillRect/>
          </a:stretch>
        </p:blipFill>
        <p:spPr bwMode="auto">
          <a:xfrm>
            <a:off x="1371600" y="1352550"/>
            <a:ext cx="6496110" cy="2819400"/>
          </a:xfrm>
          <a:prstGeom prst="rect">
            <a:avLst/>
          </a:prstGeom>
          <a:noFill/>
          <a:ln w="9525">
            <a:noFill/>
            <a:miter lim="800000"/>
            <a:headEnd/>
            <a:tailEnd/>
          </a:ln>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smtClean="0">
                <a:solidFill>
                  <a:srgbClr val="1F497D"/>
                </a:solidFill>
                <a:latin typeface="Arial"/>
              </a:rPr>
              <a:t>Bifocal</a:t>
            </a:r>
          </a:p>
        </p:txBody>
      </p:sp>
      <p:sp>
        <p:nvSpPr>
          <p:cNvPr id="3" name="Text Placeholder 2"/>
          <p:cNvSpPr>
            <a:spLocks noGrp="1"/>
          </p:cNvSpPr>
          <p:nvPr>
            <p:ph type="body" idx="1"/>
          </p:nvPr>
        </p:nvSpPr>
        <p:spPr>
          <a:xfrm>
            <a:off x="533400" y="1123950"/>
            <a:ext cx="3733800" cy="3352800"/>
          </a:xfrm>
        </p:spPr>
        <p:txBody>
          <a:bodyPr/>
          <a:lstStyle/>
          <a:p>
            <a:r>
              <a:rPr lang="en-US" b="1" baseline="0" dirty="0" smtClean="0"/>
              <a:t>Upper part set for distance  </a:t>
            </a:r>
          </a:p>
          <a:p>
            <a:r>
              <a:rPr lang="en-US" b="1" baseline="0" dirty="0" smtClean="0"/>
              <a:t>Lower area is set to focus at the typical reading distance</a:t>
            </a:r>
          </a:p>
        </p:txBody>
      </p:sp>
      <p:pic>
        <p:nvPicPr>
          <p:cNvPr id="4" name="il_fi" descr="http://www.gatoroptical.com/images/bifocal%20lens.jpg"/>
          <p:cNvPicPr/>
          <p:nvPr/>
        </p:nvPicPr>
        <p:blipFill>
          <a:blip r:embed="rId2" cstate="print"/>
          <a:srcRect/>
          <a:stretch>
            <a:fillRect/>
          </a:stretch>
        </p:blipFill>
        <p:spPr bwMode="auto">
          <a:xfrm>
            <a:off x="4724400" y="1200150"/>
            <a:ext cx="3505200" cy="3155265"/>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Trifocal</a:t>
            </a:r>
          </a:p>
        </p:txBody>
      </p:sp>
      <p:sp>
        <p:nvSpPr>
          <p:cNvPr id="3" name="Text Placeholder 2"/>
          <p:cNvSpPr>
            <a:spLocks noGrp="1"/>
          </p:cNvSpPr>
          <p:nvPr>
            <p:ph type="body" idx="1"/>
          </p:nvPr>
        </p:nvSpPr>
        <p:spPr>
          <a:xfrm>
            <a:off x="152400" y="1123950"/>
            <a:ext cx="4191000" cy="3394472"/>
          </a:xfrm>
        </p:spPr>
        <p:txBody>
          <a:bodyPr>
            <a:normAutofit/>
          </a:bodyPr>
          <a:lstStyle/>
          <a:p>
            <a:r>
              <a:rPr lang="en-US" dirty="0" smtClean="0"/>
              <a:t>Top part for distance</a:t>
            </a:r>
          </a:p>
          <a:p>
            <a:r>
              <a:rPr lang="en-US" dirty="0" smtClean="0"/>
              <a:t>Middle part for arm’s length </a:t>
            </a:r>
          </a:p>
          <a:p>
            <a:r>
              <a:rPr lang="en-US" dirty="0" smtClean="0"/>
              <a:t>Bottom part for near vision</a:t>
            </a:r>
          </a:p>
        </p:txBody>
      </p:sp>
      <p:pic>
        <p:nvPicPr>
          <p:cNvPr id="4" name="il_fi" descr="http://i1.allaboutvision.com/i/eyeglasses/bifocals-trifocal-e-d-324x184.jpg"/>
          <p:cNvPicPr/>
          <p:nvPr/>
        </p:nvPicPr>
        <p:blipFill>
          <a:blip r:embed="rId2" cstate="print"/>
          <a:srcRect t="14468"/>
          <a:stretch>
            <a:fillRect/>
          </a:stretch>
        </p:blipFill>
        <p:spPr bwMode="auto">
          <a:xfrm>
            <a:off x="4191000" y="1276350"/>
            <a:ext cx="4690234" cy="228600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05979"/>
            <a:ext cx="7772400" cy="857250"/>
          </a:xfrm>
        </p:spPr>
        <p:txBody>
          <a:bodyPr>
            <a:noAutofit/>
          </a:bodyPr>
          <a:lstStyle/>
          <a:p>
            <a:pPr marR="0" rtl="0"/>
            <a:r>
              <a:rPr lang="en-US" sz="3200" b="1" baseline="0" dirty="0" smtClean="0">
                <a:solidFill>
                  <a:srgbClr val="1F497D"/>
                </a:solidFill>
                <a:latin typeface="Arial"/>
              </a:rPr>
              <a:t>PAL (Progressive Addition Lenses)</a:t>
            </a:r>
          </a:p>
        </p:txBody>
      </p:sp>
      <p:sp>
        <p:nvSpPr>
          <p:cNvPr id="3" name="Text Placeholder 2"/>
          <p:cNvSpPr>
            <a:spLocks noGrp="1"/>
          </p:cNvSpPr>
          <p:nvPr>
            <p:ph type="body" idx="1"/>
          </p:nvPr>
        </p:nvSpPr>
        <p:spPr>
          <a:xfrm>
            <a:off x="152400" y="1123950"/>
            <a:ext cx="4572000" cy="3124200"/>
          </a:xfrm>
        </p:spPr>
        <p:txBody>
          <a:bodyPr>
            <a:noAutofit/>
          </a:bodyPr>
          <a:lstStyle/>
          <a:p>
            <a:r>
              <a:rPr lang="en-US" sz="1800" b="1" dirty="0" smtClean="0">
                <a:solidFill>
                  <a:schemeClr val="tx2"/>
                </a:solidFill>
              </a:rPr>
              <a:t>Progressive lenses have basically the same three distances of focus as a trifocal</a:t>
            </a:r>
          </a:p>
          <a:p>
            <a:r>
              <a:rPr lang="en-US" sz="1800" b="1" dirty="0" smtClean="0">
                <a:solidFill>
                  <a:schemeClr val="tx2"/>
                </a:solidFill>
              </a:rPr>
              <a:t>Infinite number of focus points in between each of them</a:t>
            </a:r>
          </a:p>
          <a:p>
            <a:r>
              <a:rPr lang="en-US" sz="1800" b="1" dirty="0" smtClean="0">
                <a:solidFill>
                  <a:schemeClr val="tx2"/>
                </a:solidFill>
              </a:rPr>
              <a:t>Disadvantage of progressive lenses:</a:t>
            </a:r>
          </a:p>
          <a:p>
            <a:pPr lvl="1"/>
            <a:r>
              <a:rPr lang="en-US" sz="1400" b="1" dirty="0" smtClean="0"/>
              <a:t>Distortion in peripheral vision (where they eliminate the lines)</a:t>
            </a:r>
          </a:p>
          <a:p>
            <a:pPr lvl="1"/>
            <a:r>
              <a:rPr lang="en-US" sz="1400" b="1" dirty="0" smtClean="0"/>
              <a:t>Small intermediate area</a:t>
            </a:r>
          </a:p>
          <a:p>
            <a:pPr lvl="1"/>
            <a:r>
              <a:rPr lang="en-US" sz="1400" b="1" dirty="0" smtClean="0"/>
              <a:t>Lot of head movement required to use lenses</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5" name="il_fi" descr="http://lib.opticsplanet.com/progressive-lens.gif"/>
          <p:cNvPicPr/>
          <p:nvPr/>
        </p:nvPicPr>
        <p:blipFill>
          <a:blip r:embed="rId3" cstate="print"/>
          <a:srcRect/>
          <a:stretch>
            <a:fillRect/>
          </a:stretch>
        </p:blipFill>
        <p:spPr bwMode="auto">
          <a:xfrm>
            <a:off x="4876800" y="1276350"/>
            <a:ext cx="3718207" cy="2667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p:txBody>
          <a:bodyPr/>
          <a:lstStyle/>
          <a:p>
            <a:pPr eaLnBrk="1" hangingPunct="1">
              <a:spcBef>
                <a:spcPts val="800"/>
              </a:spcBef>
              <a:defRPr/>
            </a:pPr>
            <a:r>
              <a:rPr lang="en-US" dirty="0" smtClean="0"/>
              <a:t>Presbyopia</a:t>
            </a:r>
            <a:endParaRPr lang="en-US" noProof="1" smtClean="0"/>
          </a:p>
        </p:txBody>
      </p:sp>
      <p:sp>
        <p:nvSpPr>
          <p:cNvPr id="553987" name="Rectangle 3"/>
          <p:cNvSpPr>
            <a:spLocks noGrp="1" noChangeArrowheads="1"/>
          </p:cNvSpPr>
          <p:nvPr>
            <p:ph type="body" idx="1"/>
          </p:nvPr>
        </p:nvSpPr>
        <p:spPr>
          <a:xfrm>
            <a:off x="381000" y="819150"/>
            <a:ext cx="4495800" cy="3962400"/>
          </a:xfrm>
        </p:spPr>
        <p:txBody>
          <a:bodyPr>
            <a:normAutofit fontScale="70000" lnSpcReduction="20000"/>
          </a:bodyPr>
          <a:lstStyle/>
          <a:p>
            <a:pPr eaLnBrk="1" hangingPunct="1">
              <a:defRPr/>
            </a:pPr>
            <a:r>
              <a:rPr lang="en-US" dirty="0" smtClean="0"/>
              <a:t>Age-related process</a:t>
            </a:r>
          </a:p>
          <a:p>
            <a:pPr eaLnBrk="1" hangingPunct="1">
              <a:defRPr/>
            </a:pPr>
            <a:r>
              <a:rPr lang="en-US" dirty="0" smtClean="0"/>
              <a:t>Slow loss of flexibility within lens inside eye </a:t>
            </a:r>
          </a:p>
          <a:p>
            <a:r>
              <a:rPr lang="en-US" sz="2800" dirty="0" smtClean="0"/>
              <a:t>More presbyopes select eyeglasses over contact lenses and surgery to improve their vision.</a:t>
            </a:r>
          </a:p>
          <a:p>
            <a:r>
              <a:rPr lang="en-US" sz="2800" dirty="0" smtClean="0"/>
              <a:t>74% of patients ages 45 to 54 and about 85% of patients 55 and over wear eyeglasses </a:t>
            </a:r>
            <a:r>
              <a:rPr lang="en-US" sz="1700" dirty="0" smtClean="0"/>
              <a:t>(Jobson’s  Vision Watch study of approximately 100,000 patients)</a:t>
            </a:r>
            <a:endParaRPr lang="en-US" dirty="0" smtClean="0"/>
          </a:p>
          <a:p>
            <a:pPr eaLnBrk="1" hangingPunct="1">
              <a:defRPr/>
            </a:pPr>
            <a:r>
              <a:rPr lang="en-US" dirty="0" smtClean="0"/>
              <a:t>Solutions</a:t>
            </a:r>
          </a:p>
          <a:p>
            <a:pPr lvl="1" eaLnBrk="1" hangingPunct="1">
              <a:defRPr/>
            </a:pPr>
            <a:r>
              <a:rPr lang="en-US" noProof="1" smtClean="0"/>
              <a:t>Bifocals</a:t>
            </a:r>
            <a:endParaRPr lang="en-US" dirty="0" smtClean="0"/>
          </a:p>
          <a:p>
            <a:pPr lvl="1" eaLnBrk="1" hangingPunct="1">
              <a:defRPr/>
            </a:pPr>
            <a:r>
              <a:rPr lang="en-US" noProof="1" smtClean="0"/>
              <a:t>Computer glasses</a:t>
            </a:r>
            <a:endParaRPr lang="en-US" dirty="0" smtClean="0"/>
          </a:p>
          <a:p>
            <a:pPr lvl="1" eaLnBrk="1" hangingPunct="1">
              <a:defRPr/>
            </a:pPr>
            <a:r>
              <a:rPr lang="en-US" dirty="0" smtClean="0"/>
              <a:t>Lower monitor</a:t>
            </a:r>
            <a:endParaRPr lang="en-US" noProof="1" smtClean="0"/>
          </a:p>
        </p:txBody>
      </p:sp>
      <p:pic>
        <p:nvPicPr>
          <p:cNvPr id="553988" name="Picture 4" descr="WS XX bifocal bad head position"/>
          <p:cNvPicPr>
            <a:picLocks noChangeAspect="1" noChangeArrowheads="1"/>
          </p:cNvPicPr>
          <p:nvPr/>
        </p:nvPicPr>
        <p:blipFill>
          <a:blip r:embed="rId2" cstate="print"/>
          <a:stretch>
            <a:fillRect/>
          </a:stretch>
        </p:blipFill>
        <p:spPr bwMode="auto">
          <a:xfrm>
            <a:off x="5257800" y="819150"/>
            <a:ext cx="3401568" cy="1792224"/>
          </a:xfrm>
          <a:prstGeom prst="rect">
            <a:avLst/>
          </a:prstGeom>
          <a:ln>
            <a:noFill/>
          </a:ln>
          <a:effectLst>
            <a:outerShdw blurRad="292100" dist="139700" dir="2700000" algn="tl" rotWithShape="0">
              <a:srgbClr val="333333">
                <a:alpha val="65000"/>
              </a:srgbClr>
            </a:outerShdw>
          </a:effectLst>
        </p:spPr>
      </p:pic>
      <p:pic>
        <p:nvPicPr>
          <p:cNvPr id="553989" name="Picture 5" descr="WS XX bifocal lower monitor"/>
          <p:cNvPicPr>
            <a:picLocks noChangeAspect="1" noChangeArrowheads="1"/>
          </p:cNvPicPr>
          <p:nvPr/>
        </p:nvPicPr>
        <p:blipFill>
          <a:blip r:embed="rId3" cstate="print"/>
          <a:stretch>
            <a:fillRect/>
          </a:stretch>
        </p:blipFill>
        <p:spPr bwMode="auto">
          <a:xfrm>
            <a:off x="5334000" y="2800350"/>
            <a:ext cx="3401568" cy="2048256"/>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534400" y="4868863"/>
            <a:ext cx="441325" cy="274637"/>
          </a:xfrm>
        </p:spPr>
        <p:txBody>
          <a:bodyPr/>
          <a:lstStyle/>
          <a:p>
            <a:fld id="{D5BBC35B-A44B-4119-B8DA-DE9E3DFADA20}" type="slidenum">
              <a:rPr lang="en-US" smtClean="0"/>
              <a:pPr/>
              <a:t>249</a:t>
            </a:fld>
            <a:endParaRPr lang="en-US" dirty="0"/>
          </a:p>
        </p:txBody>
      </p:sp>
      <p:pic>
        <p:nvPicPr>
          <p:cNvPr id="7" name="Picture 6" descr="K:\Courses\Images\Misc\financial_data_zoom_in_magnify_800_clr_6750.png"/>
          <p:cNvPicPr>
            <a:picLocks noChangeAspect="1"/>
          </p:cNvPicPr>
          <p:nvPr/>
        </p:nvPicPr>
        <p:blipFill>
          <a:blip r:embed="rId4"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1571" name="Rectangle 3"/>
          <p:cNvSpPr>
            <a:spLocks noGrp="1" noChangeArrowheads="1"/>
          </p:cNvSpPr>
          <p:nvPr>
            <p:ph type="body" idx="1"/>
          </p:nvPr>
        </p:nvSpPr>
        <p:spPr>
          <a:xfrm>
            <a:off x="990600" y="800100"/>
            <a:ext cx="3657600" cy="4171950"/>
          </a:xfrm>
        </p:spPr>
        <p:txBody>
          <a:bodyPr>
            <a:normAutofit fontScale="92500" lnSpcReduction="20000"/>
          </a:bodyPr>
          <a:lstStyle/>
          <a:p>
            <a:pPr eaLnBrk="1" hangingPunct="1">
              <a:lnSpc>
                <a:spcPct val="90000"/>
              </a:lnSpc>
              <a:defRPr/>
            </a:pPr>
            <a:r>
              <a:rPr lang="en-US" sz="2800" noProof="1" smtClean="0"/>
              <a:t>Seated</a:t>
            </a:r>
          </a:p>
          <a:p>
            <a:pPr lvl="1" eaLnBrk="1" hangingPunct="1">
              <a:lnSpc>
                <a:spcPct val="90000"/>
              </a:lnSpc>
              <a:defRPr/>
            </a:pPr>
            <a:r>
              <a:rPr lang="en-US" sz="2400" noProof="1" smtClean="0"/>
              <a:t>Compression of soft tissues</a:t>
            </a:r>
            <a:endParaRPr lang="en-US" sz="2400" dirty="0" smtClean="0"/>
          </a:p>
          <a:p>
            <a:pPr lvl="1" eaLnBrk="1" hangingPunct="1">
              <a:lnSpc>
                <a:spcPct val="90000"/>
              </a:lnSpc>
              <a:defRPr/>
            </a:pPr>
            <a:r>
              <a:rPr lang="en-US" sz="2400" dirty="0" smtClean="0"/>
              <a:t>D</a:t>
            </a:r>
            <a:r>
              <a:rPr lang="en-US" sz="2400" noProof="1" smtClean="0"/>
              <a:t>ecrease in blood flow and circulation</a:t>
            </a:r>
          </a:p>
          <a:p>
            <a:pPr lvl="1" eaLnBrk="1" hangingPunct="1">
              <a:lnSpc>
                <a:spcPct val="90000"/>
              </a:lnSpc>
              <a:defRPr/>
            </a:pPr>
            <a:r>
              <a:rPr lang="en-US" sz="2400" noProof="1" smtClean="0">
                <a:solidFill>
                  <a:srgbClr val="FFFFFF"/>
                </a:solidFill>
              </a:rPr>
              <a:t>Proper seated support is critical</a:t>
            </a:r>
          </a:p>
          <a:p>
            <a:pPr eaLnBrk="1" hangingPunct="1">
              <a:lnSpc>
                <a:spcPct val="90000"/>
              </a:lnSpc>
              <a:defRPr/>
            </a:pPr>
            <a:r>
              <a:rPr lang="en-US" sz="2800" noProof="1" smtClean="0"/>
              <a:t>Limbs</a:t>
            </a:r>
          </a:p>
          <a:p>
            <a:pPr lvl="1" eaLnBrk="1" hangingPunct="1">
              <a:lnSpc>
                <a:spcPct val="90000"/>
              </a:lnSpc>
              <a:defRPr/>
            </a:pPr>
            <a:r>
              <a:rPr lang="en-US" sz="2400" noProof="1" smtClean="0"/>
              <a:t>Proper support for limbs</a:t>
            </a:r>
            <a:endParaRPr lang="en-US" sz="2400" dirty="0" smtClean="0"/>
          </a:p>
          <a:p>
            <a:pPr lvl="1" eaLnBrk="1" hangingPunct="1">
              <a:lnSpc>
                <a:spcPct val="90000"/>
              </a:lnSpc>
              <a:defRPr/>
            </a:pPr>
            <a:r>
              <a:rPr lang="en-US" sz="2400" dirty="0" smtClean="0"/>
              <a:t>R</a:t>
            </a:r>
            <a:r>
              <a:rPr lang="en-US" sz="2400" noProof="1" smtClean="0"/>
              <a:t>emoves strain of weight bearing</a:t>
            </a:r>
            <a:endParaRPr lang="en-US" sz="2400" dirty="0" smtClean="0"/>
          </a:p>
          <a:p>
            <a:pPr lvl="1" eaLnBrk="1" hangingPunct="1">
              <a:lnSpc>
                <a:spcPct val="90000"/>
              </a:lnSpc>
              <a:defRPr/>
            </a:pPr>
            <a:r>
              <a:rPr lang="en-US" sz="2400" dirty="0" smtClean="0"/>
              <a:t>U</a:t>
            </a:r>
            <a:r>
              <a:rPr lang="en-US" sz="2400" noProof="1" smtClean="0"/>
              <a:t>nloads neck, shoulders and back</a:t>
            </a:r>
          </a:p>
        </p:txBody>
      </p:sp>
      <p:pic>
        <p:nvPicPr>
          <p:cNvPr id="621572" name="Picture 4" descr="WS 5-9a back height"/>
          <p:cNvPicPr>
            <a:picLocks noChangeAspect="1" noChangeArrowheads="1"/>
          </p:cNvPicPr>
          <p:nvPr/>
        </p:nvPicPr>
        <p:blipFill>
          <a:blip r:embed="rId2" cstate="print"/>
          <a:stretch>
            <a:fillRect/>
          </a:stretch>
        </p:blipFill>
        <p:spPr bwMode="auto">
          <a:xfrm>
            <a:off x="4648200" y="819150"/>
            <a:ext cx="1948721" cy="2311400"/>
          </a:xfrm>
          <a:prstGeom prst="rect">
            <a:avLst/>
          </a:prstGeom>
          <a:ln>
            <a:noFill/>
          </a:ln>
          <a:effectLst>
            <a:outerShdw blurRad="292100" dist="139700" dir="2700000" algn="tl" rotWithShape="0">
              <a:srgbClr val="333333">
                <a:alpha val="65000"/>
              </a:srgbClr>
            </a:outerShdw>
          </a:effectLst>
        </p:spPr>
      </p:pic>
      <p:pic>
        <p:nvPicPr>
          <p:cNvPr id="621573" name="Picture 5" descr="WS 5-11 arm rest"/>
          <p:cNvPicPr>
            <a:picLocks noChangeAspect="1" noChangeArrowheads="1"/>
          </p:cNvPicPr>
          <p:nvPr/>
        </p:nvPicPr>
        <p:blipFill>
          <a:blip r:embed="rId3" cstate="print"/>
          <a:stretch>
            <a:fillRect/>
          </a:stretch>
        </p:blipFill>
        <p:spPr bwMode="auto">
          <a:xfrm>
            <a:off x="6781800" y="2571750"/>
            <a:ext cx="1981200" cy="2311400"/>
          </a:xfrm>
          <a:prstGeom prst="rect">
            <a:avLst/>
          </a:prstGeom>
          <a:ln>
            <a:noFill/>
          </a:ln>
          <a:effectLst>
            <a:outerShdw blurRad="292100" dist="139700" dir="2700000" algn="tl" rotWithShape="0">
              <a:srgbClr val="333333">
                <a:alpha val="65000"/>
              </a:srgbClr>
            </a:outerShdw>
          </a:effectLst>
        </p:spPr>
      </p:pic>
      <p:sp>
        <p:nvSpPr>
          <p:cNvPr id="6" name="Rectangle 2"/>
          <p:cNvSpPr>
            <a:spLocks noGrp="1" noChangeArrowheads="1"/>
          </p:cNvSpPr>
          <p:nvPr>
            <p:ph type="title"/>
          </p:nvPr>
        </p:nvSpPr>
        <p:spPr/>
        <p:txBody>
          <a:bodyPr/>
          <a:lstStyle/>
          <a:p>
            <a:pPr eaLnBrk="1" hangingPunct="1">
              <a:spcBef>
                <a:spcPts val="800"/>
              </a:spcBef>
              <a:defRPr/>
            </a:pPr>
            <a:r>
              <a:rPr lang="en-US" noProof="1" smtClean="0"/>
              <a:t>Provide support for body/limbs</a:t>
            </a:r>
          </a:p>
        </p:txBody>
      </p:sp>
    </p:spTree>
  </p:cSld>
  <p:clrMapOvr>
    <a:masterClrMapping/>
  </p:clrMapOvr>
  <p:transition>
    <p:fade/>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smtClean="0">
                <a:solidFill>
                  <a:srgbClr val="1F497D"/>
                </a:solidFill>
                <a:latin typeface="Arial"/>
              </a:rPr>
              <a:t>Computer glasses</a:t>
            </a:r>
          </a:p>
        </p:txBody>
      </p:sp>
      <p:sp>
        <p:nvSpPr>
          <p:cNvPr id="3" name="Text Placeholder 2"/>
          <p:cNvSpPr>
            <a:spLocks noGrp="1"/>
          </p:cNvSpPr>
          <p:nvPr>
            <p:ph type="body" idx="1"/>
          </p:nvPr>
        </p:nvSpPr>
        <p:spPr>
          <a:xfrm>
            <a:off x="152400" y="1123950"/>
            <a:ext cx="4724400" cy="3394472"/>
          </a:xfrm>
        </p:spPr>
        <p:txBody>
          <a:bodyPr>
            <a:normAutofit lnSpcReduction="10000"/>
          </a:bodyPr>
          <a:lstStyle/>
          <a:p>
            <a:pPr marL="365760" marR="0" lvl="1" indent="-256032">
              <a:lnSpc>
                <a:spcPct val="90000"/>
              </a:lnSpc>
              <a:spcBef>
                <a:spcPts val="0"/>
              </a:spcBef>
              <a:buSzPct val="68000"/>
              <a:buFont typeface="Wingdings 3"/>
              <a:buChar char=""/>
              <a:defRPr/>
            </a:pPr>
            <a:r>
              <a:rPr lang="en-US" sz="2100" b="1" dirty="0" smtClean="0">
                <a:solidFill>
                  <a:schemeClr val="tx2"/>
                </a:solidFill>
                <a:latin typeface="Arial" pitchFamily="34" charset="0"/>
                <a:cs typeface="Arial" pitchFamily="34" charset="0"/>
              </a:rPr>
              <a:t>Single lens</a:t>
            </a:r>
          </a:p>
          <a:p>
            <a:pPr marR="0" lvl="1">
              <a:lnSpc>
                <a:spcPct val="80000"/>
              </a:lnSpc>
              <a:defRPr/>
            </a:pPr>
            <a:r>
              <a:rPr lang="en-US" sz="1700" noProof="1" smtClean="0"/>
              <a:t>Used only at the computer workstation</a:t>
            </a:r>
          </a:p>
          <a:p>
            <a:pPr marR="0" lvl="1">
              <a:lnSpc>
                <a:spcPct val="80000"/>
              </a:lnSpc>
              <a:defRPr/>
            </a:pPr>
            <a:r>
              <a:rPr lang="en-US" sz="1700" noProof="1" smtClean="0"/>
              <a:t>Computer screens are primarily viewed with limited hardcopy</a:t>
            </a:r>
          </a:p>
          <a:p>
            <a:pPr marR="0" lvl="1">
              <a:lnSpc>
                <a:spcPct val="80000"/>
              </a:lnSpc>
              <a:defRPr/>
            </a:pPr>
            <a:r>
              <a:rPr lang="en-US" sz="1700" noProof="1" smtClean="0"/>
              <a:t>If hardcopy viewed, it can be placed at same position as monitor</a:t>
            </a:r>
          </a:p>
          <a:p>
            <a:pPr marL="365760" marR="0" lvl="1" indent="-256032">
              <a:lnSpc>
                <a:spcPct val="90000"/>
              </a:lnSpc>
              <a:spcBef>
                <a:spcPts val="0"/>
              </a:spcBef>
              <a:buSzPct val="68000"/>
              <a:buFont typeface="Wingdings 3"/>
              <a:buChar char=""/>
              <a:defRPr/>
            </a:pPr>
            <a:r>
              <a:rPr lang="en-US" sz="2100" b="1" dirty="0" smtClean="0">
                <a:solidFill>
                  <a:schemeClr val="tx2"/>
                </a:solidFill>
                <a:latin typeface="Arial" pitchFamily="34" charset="0"/>
                <a:cs typeface="Arial" pitchFamily="34" charset="0"/>
              </a:rPr>
              <a:t>Bifocal lens</a:t>
            </a:r>
          </a:p>
          <a:p>
            <a:pPr marR="0" lvl="1">
              <a:lnSpc>
                <a:spcPct val="90000"/>
              </a:lnSpc>
              <a:defRPr/>
            </a:pPr>
            <a:r>
              <a:rPr lang="en-US" sz="1600" noProof="1" smtClean="0"/>
              <a:t>Used only at the computer workstation</a:t>
            </a:r>
          </a:p>
          <a:p>
            <a:pPr marR="0" lvl="1">
              <a:lnSpc>
                <a:spcPct val="90000"/>
              </a:lnSpc>
              <a:defRPr/>
            </a:pPr>
            <a:r>
              <a:rPr lang="en-US" sz="1600" noProof="1" smtClean="0"/>
              <a:t>Combination of monitor and hardcopy viewing</a:t>
            </a:r>
          </a:p>
          <a:p>
            <a:pPr marR="0" lvl="1">
              <a:lnSpc>
                <a:spcPct val="90000"/>
              </a:lnSpc>
              <a:defRPr/>
            </a:pPr>
            <a:r>
              <a:rPr lang="en-US" sz="1600" noProof="1" smtClean="0"/>
              <a:t>Monitors placed at 24 to 30 inches</a:t>
            </a:r>
          </a:p>
          <a:p>
            <a:pPr marR="0" lvl="1">
              <a:lnSpc>
                <a:spcPct val="90000"/>
              </a:lnSpc>
              <a:defRPr/>
            </a:pPr>
            <a:r>
              <a:rPr lang="en-US" sz="1600" noProof="1" smtClean="0"/>
              <a:t>Hardcopy is placed at 14 to 16 inches at lower-level</a:t>
            </a:r>
          </a:p>
          <a:p>
            <a:pPr marR="0" lvl="1">
              <a:lnSpc>
                <a:spcPct val="90000"/>
              </a:lnSpc>
              <a:defRPr/>
            </a:pPr>
            <a:r>
              <a:rPr lang="en-US" sz="1600" noProof="1" smtClean="0"/>
              <a:t>Best position for hardcopy is between the keyboard and monitor</a:t>
            </a:r>
          </a:p>
        </p:txBody>
      </p:sp>
      <p:pic>
        <p:nvPicPr>
          <p:cNvPr id="743425" name="Picture 1" descr="K:\Courses\Office-computer workspace ergonomics\A Practical Approach to Office Ergonomics\In-depth A Practical Approach to Office Ergonomics\Case Study Pictures Sorted\Document holder\Langerud 006.jpg"/>
          <p:cNvPicPr>
            <a:picLocks noChangeAspect="1" noChangeArrowheads="1"/>
          </p:cNvPicPr>
          <p:nvPr/>
        </p:nvPicPr>
        <p:blipFill>
          <a:blip r:embed="rId2" cstate="print">
            <a:lum bright="10000"/>
          </a:blip>
          <a:srcRect/>
          <a:stretch>
            <a:fillRect/>
          </a:stretch>
        </p:blipFill>
        <p:spPr bwMode="auto">
          <a:xfrm>
            <a:off x="4876800" y="1276350"/>
            <a:ext cx="3962400" cy="297180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05979"/>
            <a:ext cx="7772400" cy="857250"/>
          </a:xfrm>
        </p:spPr>
        <p:txBody>
          <a:bodyPr>
            <a:normAutofit/>
          </a:bodyPr>
          <a:lstStyle/>
          <a:p>
            <a:r>
              <a:rPr lang="en-US" dirty="0" smtClean="0">
                <a:solidFill>
                  <a:srgbClr val="1F497D"/>
                </a:solidFill>
              </a:rPr>
              <a:t>Touchscreen monitors </a:t>
            </a:r>
            <a:endParaRPr lang="en-US" b="1" baseline="0" dirty="0" smtClean="0">
              <a:solidFill>
                <a:srgbClr val="1F497D"/>
              </a:solidFill>
              <a:latin typeface="Arial"/>
            </a:endParaRPr>
          </a:p>
        </p:txBody>
      </p:sp>
      <p:sp>
        <p:nvSpPr>
          <p:cNvPr id="3" name="Text Placeholder 2"/>
          <p:cNvSpPr>
            <a:spLocks noGrp="1"/>
          </p:cNvSpPr>
          <p:nvPr>
            <p:ph type="body" idx="1"/>
          </p:nvPr>
        </p:nvSpPr>
        <p:spPr>
          <a:xfrm>
            <a:off x="152400" y="1123950"/>
            <a:ext cx="4038600" cy="3394472"/>
          </a:xfrm>
        </p:spPr>
        <p:txBody>
          <a:bodyPr>
            <a:normAutofit fontScale="47500" lnSpcReduction="20000"/>
          </a:bodyPr>
          <a:lstStyle/>
          <a:p>
            <a:r>
              <a:rPr lang="en-US" sz="3400" dirty="0" smtClean="0">
                <a:solidFill>
                  <a:srgbClr val="1F497D"/>
                </a:solidFill>
              </a:rPr>
              <a:t>Physical touch as well as visual issue </a:t>
            </a:r>
          </a:p>
          <a:p>
            <a:pPr marR="0" lvl="0" rtl="0"/>
            <a:r>
              <a:rPr lang="en-US" sz="3400" dirty="0" smtClean="0">
                <a:solidFill>
                  <a:srgbClr val="1F497D"/>
                </a:solidFill>
              </a:rPr>
              <a:t>Arm’s reach</a:t>
            </a:r>
          </a:p>
          <a:p>
            <a:pPr marR="0" lvl="1" rtl="0"/>
            <a:r>
              <a:rPr lang="en-US" sz="2700" noProof="1" smtClean="0"/>
              <a:t>Any touchscreen requires user to sit within arm’s reach of device</a:t>
            </a:r>
          </a:p>
          <a:p>
            <a:pPr marR="0" lvl="1" rtl="0"/>
            <a:r>
              <a:rPr lang="en-US" sz="2700" noProof="1" smtClean="0"/>
              <a:t> Simply replacing traditional computer monitor with a touch-enabled screen is not acceptable</a:t>
            </a:r>
          </a:p>
          <a:p>
            <a:pPr marR="0" lvl="1" rtl="0"/>
            <a:r>
              <a:rPr lang="en-US" sz="2700" noProof="1" smtClean="0"/>
              <a:t>In most cases, new screen will be outside of acceptable “Reach envelope”</a:t>
            </a:r>
          </a:p>
          <a:p>
            <a:pPr marR="0" lvl="0" rtl="0"/>
            <a:r>
              <a:rPr lang="en-US" sz="3400" dirty="0" smtClean="0">
                <a:solidFill>
                  <a:srgbClr val="1F497D"/>
                </a:solidFill>
              </a:rPr>
              <a:t>Data entry</a:t>
            </a:r>
          </a:p>
          <a:p>
            <a:pPr marR="0" lvl="1" rtl="0"/>
            <a:r>
              <a:rPr lang="en-US" sz="2700" noProof="1" smtClean="0"/>
              <a:t>Touchscreen monitors effective with minimal data entry required</a:t>
            </a:r>
          </a:p>
          <a:p>
            <a:pPr marR="0" lvl="1" rtl="0"/>
            <a:r>
              <a:rPr lang="en-US" sz="2700" noProof="1" smtClean="0"/>
              <a:t>If significant data entry required, separate keyboard and mouse will be needed</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5" name="il_fi" descr="http://uvenet.com/wp-content/uploads/2011/10/hp_touchsmart_iq800_2-thumb-450x300.jpg"/>
          <p:cNvPicPr/>
          <p:nvPr/>
        </p:nvPicPr>
        <p:blipFill>
          <a:blip r:embed="rId3" cstate="print"/>
          <a:srcRect/>
          <a:stretch>
            <a:fillRect/>
          </a:stretch>
        </p:blipFill>
        <p:spPr bwMode="auto">
          <a:xfrm>
            <a:off x="4343400" y="1200150"/>
            <a:ext cx="4345862" cy="28956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05979"/>
            <a:ext cx="7772400" cy="857250"/>
          </a:xfrm>
        </p:spPr>
        <p:txBody>
          <a:bodyPr>
            <a:normAutofit/>
          </a:bodyPr>
          <a:lstStyle/>
          <a:p>
            <a:r>
              <a:rPr lang="en-US" dirty="0" smtClean="0">
                <a:solidFill>
                  <a:srgbClr val="1F497D"/>
                </a:solidFill>
              </a:rPr>
              <a:t>Touchscreen monitors </a:t>
            </a:r>
            <a:endParaRPr lang="en-US" b="1" baseline="0" dirty="0" smtClean="0">
              <a:solidFill>
                <a:srgbClr val="1F497D"/>
              </a:solidFill>
              <a:latin typeface="Arial"/>
            </a:endParaRPr>
          </a:p>
        </p:txBody>
      </p:sp>
      <p:sp>
        <p:nvSpPr>
          <p:cNvPr id="3" name="Text Placeholder 2"/>
          <p:cNvSpPr>
            <a:spLocks noGrp="1"/>
          </p:cNvSpPr>
          <p:nvPr>
            <p:ph type="body" idx="1"/>
          </p:nvPr>
        </p:nvSpPr>
        <p:spPr>
          <a:xfrm>
            <a:off x="0" y="1047750"/>
            <a:ext cx="4572000" cy="3394472"/>
          </a:xfrm>
        </p:spPr>
        <p:txBody>
          <a:bodyPr>
            <a:normAutofit lnSpcReduction="10000"/>
          </a:bodyPr>
          <a:lstStyle/>
          <a:p>
            <a:pPr marR="0" lvl="0" rtl="0"/>
            <a:r>
              <a:rPr lang="en-US" dirty="0" smtClean="0">
                <a:solidFill>
                  <a:srgbClr val="1F497D"/>
                </a:solidFill>
              </a:rPr>
              <a:t>Touchscreen and beyond </a:t>
            </a:r>
          </a:p>
          <a:p>
            <a:pPr lvl="1"/>
            <a:r>
              <a:rPr lang="en-US" sz="2400" noProof="1" smtClean="0"/>
              <a:t>Gesture recognition</a:t>
            </a:r>
          </a:p>
          <a:p>
            <a:pPr lvl="2"/>
            <a:r>
              <a:rPr lang="en-US" baseline="0" dirty="0" smtClean="0">
                <a:solidFill>
                  <a:srgbClr val="000000"/>
                </a:solidFill>
              </a:rPr>
              <a:t>Interpreting human gestures via mathematical algorithms</a:t>
            </a:r>
          </a:p>
          <a:p>
            <a:pPr lvl="2"/>
            <a:r>
              <a:rPr lang="en-US" baseline="0" dirty="0" smtClean="0">
                <a:solidFill>
                  <a:srgbClr val="000000"/>
                </a:solidFill>
              </a:rPr>
              <a:t>Gestures can originate from any bodily motion or state but commonly originate from face or hand</a:t>
            </a:r>
          </a:p>
          <a:p>
            <a:pPr lvl="1"/>
            <a:r>
              <a:rPr lang="en-US" sz="2200" noProof="1" smtClean="0"/>
              <a:t>Only a hint of things to come!</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5" name="il_fi" descr="http://files-5.123kinect.com/wp-content/uploads/2012/04/gesture-pak-top.jpg"/>
          <p:cNvPicPr/>
          <p:nvPr/>
        </p:nvPicPr>
        <p:blipFill>
          <a:blip r:embed="rId3" cstate="print"/>
          <a:srcRect/>
          <a:stretch>
            <a:fillRect/>
          </a:stretch>
        </p:blipFill>
        <p:spPr bwMode="auto">
          <a:xfrm>
            <a:off x="4648200" y="1276350"/>
            <a:ext cx="3962400" cy="201026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smtClean="0"/>
              <a:t>Monitor Examples</a:t>
            </a:r>
          </a:p>
        </p:txBody>
      </p:sp>
      <p:sp>
        <p:nvSpPr>
          <p:cNvPr id="7" name="Slide Number Placeholder 6"/>
          <p:cNvSpPr>
            <a:spLocks noGrp="1"/>
          </p:cNvSpPr>
          <p:nvPr>
            <p:ph type="sldNum" sz="quarter" idx="4"/>
          </p:nvPr>
        </p:nvSpPr>
        <p:spPr>
          <a:xfrm>
            <a:off x="8382000" y="4868863"/>
            <a:ext cx="593725" cy="274637"/>
          </a:xfrm>
        </p:spPr>
        <p:txBody>
          <a:bodyPr/>
          <a:lstStyle/>
          <a:p>
            <a:fld id="{D5BBC35B-A44B-4119-B8DA-DE9E3DFADA20}" type="slidenum">
              <a:rPr lang="en-US" smtClean="0"/>
              <a:pPr/>
              <a:t>253</a:t>
            </a:fld>
            <a:endParaRPr lang="en-US" dirty="0"/>
          </a:p>
        </p:txBody>
      </p:sp>
      <p:pic>
        <p:nvPicPr>
          <p:cNvPr id="633858" name="Picture 2" descr="K:\Courses\Office-computer workspace ergonomics\A Practical Approach to Office Ergonomics\In-depth A Practical Approach to Office Ergonomics\Case Study Pictures Sorted\Monitor\Budzeak 008.jpg"/>
          <p:cNvPicPr>
            <a:picLocks noChangeAspect="1" noChangeArrowheads="1"/>
          </p:cNvPicPr>
          <p:nvPr/>
        </p:nvPicPr>
        <p:blipFill>
          <a:blip r:embed="rId2" cstate="print"/>
          <a:srcRect/>
          <a:stretch>
            <a:fillRect/>
          </a:stretch>
        </p:blipFill>
        <p:spPr bwMode="auto">
          <a:xfrm>
            <a:off x="4800600" y="1047750"/>
            <a:ext cx="3657600" cy="2743199"/>
          </a:xfrm>
          <a:prstGeom prst="rect">
            <a:avLst/>
          </a:prstGeom>
          <a:ln>
            <a:noFill/>
          </a:ln>
          <a:effectLst>
            <a:outerShdw blurRad="292100" dist="139700" dir="2700000" algn="tl" rotWithShape="0">
              <a:srgbClr val="333333">
                <a:alpha val="65000"/>
              </a:srgbClr>
            </a:outerShdw>
          </a:effectLst>
        </p:spPr>
      </p:pic>
      <p:pic>
        <p:nvPicPr>
          <p:cNvPr id="633859" name="Picture 3" descr="K:\Courses\Office-computer workspace ergonomics\A Practical Approach to Office Ergonomics\In-depth A Practical Approach to Office Ergonomics\Case Study Pictures Sorted\Monitor\Budzeak 007.jpg"/>
          <p:cNvPicPr>
            <a:picLocks noChangeAspect="1" noChangeArrowheads="1"/>
          </p:cNvPicPr>
          <p:nvPr/>
        </p:nvPicPr>
        <p:blipFill>
          <a:blip r:embed="rId3" cstate="print"/>
          <a:srcRect/>
          <a:stretch>
            <a:fillRect/>
          </a:stretch>
        </p:blipFill>
        <p:spPr bwMode="auto">
          <a:xfrm>
            <a:off x="762000" y="1047750"/>
            <a:ext cx="3657600" cy="274319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3858"/>
                                        </p:tgtEl>
                                        <p:attrNameLst>
                                          <p:attrName>style.visibility</p:attrName>
                                        </p:attrNameLst>
                                      </p:cBhvr>
                                      <p:to>
                                        <p:strVal val="visible"/>
                                      </p:to>
                                    </p:set>
                                    <p:animEffect transition="in" filter="fade">
                                      <p:cBhvr>
                                        <p:cTn id="7" dur="2000"/>
                                        <p:tgtEl>
                                          <p:spTgt spid="633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smtClean="0"/>
              <a:t>Monitor Examples</a:t>
            </a:r>
          </a:p>
        </p:txBody>
      </p:sp>
      <p:sp>
        <p:nvSpPr>
          <p:cNvPr id="7" name="Slide Number Placeholder 6"/>
          <p:cNvSpPr>
            <a:spLocks noGrp="1"/>
          </p:cNvSpPr>
          <p:nvPr>
            <p:ph type="sldNum" sz="quarter" idx="4"/>
          </p:nvPr>
        </p:nvSpPr>
        <p:spPr>
          <a:xfrm>
            <a:off x="8382000" y="4868863"/>
            <a:ext cx="593725" cy="274637"/>
          </a:xfrm>
        </p:spPr>
        <p:txBody>
          <a:bodyPr/>
          <a:lstStyle/>
          <a:p>
            <a:fld id="{D5BBC35B-A44B-4119-B8DA-DE9E3DFADA20}" type="slidenum">
              <a:rPr lang="en-US" smtClean="0"/>
              <a:pPr/>
              <a:t>254</a:t>
            </a:fld>
            <a:endParaRPr lang="en-US" dirty="0"/>
          </a:p>
        </p:txBody>
      </p:sp>
      <p:pic>
        <p:nvPicPr>
          <p:cNvPr id="634882" name="Picture 2" descr="K:\Courses\Office-computer workspace ergonomics\A Practical Approach to Office Ergonomics\In-depth A Practical Approach to Office Ergonomics\Case Study Pictures Sorted\Monitor\Cornett 006.jpg"/>
          <p:cNvPicPr>
            <a:picLocks noChangeAspect="1" noChangeArrowheads="1"/>
          </p:cNvPicPr>
          <p:nvPr/>
        </p:nvPicPr>
        <p:blipFill>
          <a:blip r:embed="rId2" cstate="print"/>
          <a:srcRect/>
          <a:stretch>
            <a:fillRect/>
          </a:stretch>
        </p:blipFill>
        <p:spPr bwMode="auto">
          <a:xfrm>
            <a:off x="4800600" y="1047750"/>
            <a:ext cx="3657600" cy="2743200"/>
          </a:xfrm>
          <a:prstGeom prst="rect">
            <a:avLst/>
          </a:prstGeom>
          <a:ln>
            <a:noFill/>
          </a:ln>
          <a:effectLst>
            <a:outerShdw blurRad="292100" dist="139700" dir="2700000" algn="tl" rotWithShape="0">
              <a:srgbClr val="333333">
                <a:alpha val="65000"/>
              </a:srgbClr>
            </a:outerShdw>
          </a:effectLst>
        </p:spPr>
      </p:pic>
      <p:pic>
        <p:nvPicPr>
          <p:cNvPr id="634883" name="Picture 3" descr="K:\Courses\Office-computer workspace ergonomics\A Practical Approach to Office Ergonomics\In-depth A Practical Approach to Office Ergonomics\Case Study Pictures Sorted\Monitor\Cornett 002.jpg"/>
          <p:cNvPicPr>
            <a:picLocks noChangeAspect="1" noChangeArrowheads="1"/>
          </p:cNvPicPr>
          <p:nvPr/>
        </p:nvPicPr>
        <p:blipFill>
          <a:blip r:embed="rId3" cstate="print"/>
          <a:srcRect/>
          <a:stretch>
            <a:fillRect/>
          </a:stretch>
        </p:blipFill>
        <p:spPr bwMode="auto">
          <a:xfrm>
            <a:off x="838200" y="10477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4882"/>
                                        </p:tgtEl>
                                        <p:attrNameLst>
                                          <p:attrName>style.visibility</p:attrName>
                                        </p:attrNameLst>
                                      </p:cBhvr>
                                      <p:to>
                                        <p:strVal val="visible"/>
                                      </p:to>
                                    </p:set>
                                    <p:animEffect transition="in" filter="fade">
                                      <p:cBhvr>
                                        <p:cTn id="7" dur="2000"/>
                                        <p:tgtEl>
                                          <p:spTgt spid="634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smtClean="0"/>
              <a:t>Monitor Examples</a:t>
            </a:r>
          </a:p>
        </p:txBody>
      </p:sp>
      <p:sp>
        <p:nvSpPr>
          <p:cNvPr id="7" name="Slide Number Placeholder 6"/>
          <p:cNvSpPr>
            <a:spLocks noGrp="1"/>
          </p:cNvSpPr>
          <p:nvPr>
            <p:ph type="sldNum" sz="quarter" idx="4"/>
          </p:nvPr>
        </p:nvSpPr>
        <p:spPr>
          <a:xfrm>
            <a:off x="8382000" y="4868863"/>
            <a:ext cx="593725" cy="274637"/>
          </a:xfrm>
        </p:spPr>
        <p:txBody>
          <a:bodyPr/>
          <a:lstStyle/>
          <a:p>
            <a:fld id="{D5BBC35B-A44B-4119-B8DA-DE9E3DFADA20}" type="slidenum">
              <a:rPr lang="en-US" smtClean="0"/>
              <a:pPr/>
              <a:t>255</a:t>
            </a:fld>
            <a:endParaRPr lang="en-US" dirty="0"/>
          </a:p>
        </p:txBody>
      </p:sp>
      <p:pic>
        <p:nvPicPr>
          <p:cNvPr id="635906" name="Picture 2" descr="K:\Courses\Office-computer workspace ergonomics\A Practical Approach to Office Ergonomics\In-depth A Practical Approach to Office Ergonomics\Case Study Pictures Sorted\Monitor\IMG_0325.JPG"/>
          <p:cNvPicPr>
            <a:picLocks noChangeAspect="1" noChangeArrowheads="1"/>
          </p:cNvPicPr>
          <p:nvPr/>
        </p:nvPicPr>
        <p:blipFill>
          <a:blip r:embed="rId2" cstate="print"/>
          <a:srcRect/>
          <a:stretch>
            <a:fillRect/>
          </a:stretch>
        </p:blipFill>
        <p:spPr bwMode="auto">
          <a:xfrm>
            <a:off x="4648200" y="971550"/>
            <a:ext cx="3657600" cy="2743200"/>
          </a:xfrm>
          <a:prstGeom prst="rect">
            <a:avLst/>
          </a:prstGeom>
          <a:ln>
            <a:noFill/>
          </a:ln>
          <a:effectLst>
            <a:outerShdw blurRad="292100" dist="139700" dir="2700000" algn="tl" rotWithShape="0">
              <a:srgbClr val="333333">
                <a:alpha val="65000"/>
              </a:srgbClr>
            </a:outerShdw>
          </a:effectLst>
        </p:spPr>
      </p:pic>
      <p:pic>
        <p:nvPicPr>
          <p:cNvPr id="635907" name="Picture 3" descr="K:\Courses\Office-computer workspace ergonomics\A Practical Approach to Office Ergonomics\In-depth A Practical Approach to Office Ergonomics\Case Study Pictures Sorted\Monitor\IMG_0317.JPG"/>
          <p:cNvPicPr>
            <a:picLocks noChangeAspect="1" noChangeArrowheads="1"/>
          </p:cNvPicPr>
          <p:nvPr/>
        </p:nvPicPr>
        <p:blipFill>
          <a:blip r:embed="rId3" cstate="print"/>
          <a:srcRect/>
          <a:stretch>
            <a:fillRect/>
          </a:stretch>
        </p:blipFill>
        <p:spPr bwMode="auto">
          <a:xfrm>
            <a:off x="762000" y="9715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5906"/>
                                        </p:tgtEl>
                                        <p:attrNameLst>
                                          <p:attrName>style.visibility</p:attrName>
                                        </p:attrNameLst>
                                      </p:cBhvr>
                                      <p:to>
                                        <p:strVal val="visible"/>
                                      </p:to>
                                    </p:set>
                                    <p:animEffect transition="in" filter="fade">
                                      <p:cBhvr>
                                        <p:cTn id="7" dur="2000"/>
                                        <p:tgtEl>
                                          <p:spTgt spid="635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smtClean="0"/>
              <a:t>Monitor Examples</a:t>
            </a:r>
          </a:p>
        </p:txBody>
      </p:sp>
      <p:sp>
        <p:nvSpPr>
          <p:cNvPr id="7" name="Slide Number Placeholder 6"/>
          <p:cNvSpPr>
            <a:spLocks noGrp="1"/>
          </p:cNvSpPr>
          <p:nvPr>
            <p:ph type="sldNum" sz="quarter" idx="4"/>
          </p:nvPr>
        </p:nvSpPr>
        <p:spPr>
          <a:xfrm>
            <a:off x="8382000" y="4868863"/>
            <a:ext cx="593725" cy="274637"/>
          </a:xfrm>
        </p:spPr>
        <p:txBody>
          <a:bodyPr/>
          <a:lstStyle/>
          <a:p>
            <a:fld id="{D5BBC35B-A44B-4119-B8DA-DE9E3DFADA20}" type="slidenum">
              <a:rPr lang="en-US" smtClean="0"/>
              <a:pPr/>
              <a:t>256</a:t>
            </a:fld>
            <a:endParaRPr lang="en-US" dirty="0"/>
          </a:p>
        </p:txBody>
      </p:sp>
      <p:pic>
        <p:nvPicPr>
          <p:cNvPr id="636930" name="Picture 2" descr="K:\Courses\Office-computer workspace ergonomics\A Practical Approach to Office Ergonomics\In-depth A Practical Approach to Office Ergonomics\Case Study Pictures Sorted\Monitor\IMG_0613.JPG"/>
          <p:cNvPicPr>
            <a:picLocks noChangeAspect="1" noChangeArrowheads="1"/>
          </p:cNvPicPr>
          <p:nvPr/>
        </p:nvPicPr>
        <p:blipFill>
          <a:blip r:embed="rId2" cstate="print"/>
          <a:srcRect/>
          <a:stretch>
            <a:fillRect/>
          </a:stretch>
        </p:blipFill>
        <p:spPr bwMode="auto">
          <a:xfrm>
            <a:off x="838200" y="1047750"/>
            <a:ext cx="3657600" cy="2743200"/>
          </a:xfrm>
          <a:prstGeom prst="rect">
            <a:avLst/>
          </a:prstGeom>
          <a:ln>
            <a:noFill/>
          </a:ln>
          <a:effectLst>
            <a:outerShdw blurRad="292100" dist="139700" dir="2700000" algn="tl" rotWithShape="0">
              <a:srgbClr val="333333">
                <a:alpha val="65000"/>
              </a:srgbClr>
            </a:outerShdw>
          </a:effectLst>
        </p:spPr>
      </p:pic>
      <p:pic>
        <p:nvPicPr>
          <p:cNvPr id="636931" name="Picture 3" descr="K:\Courses\Office-computer workspace ergonomics\A Practical Approach to Office Ergonomics\In-depth A Practical Approach to Office Ergonomics\Case Study Pictures Sorted\Monitor\IMG_0614.JPG"/>
          <p:cNvPicPr>
            <a:picLocks noChangeAspect="1" noChangeArrowheads="1"/>
          </p:cNvPicPr>
          <p:nvPr/>
        </p:nvPicPr>
        <p:blipFill>
          <a:blip r:embed="rId3" cstate="print"/>
          <a:srcRect/>
          <a:stretch>
            <a:fillRect/>
          </a:stretch>
        </p:blipFill>
        <p:spPr bwMode="auto">
          <a:xfrm>
            <a:off x="4800600" y="10477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6931"/>
                                        </p:tgtEl>
                                        <p:attrNameLst>
                                          <p:attrName>style.visibility</p:attrName>
                                        </p:attrNameLst>
                                      </p:cBhvr>
                                      <p:to>
                                        <p:strVal val="visible"/>
                                      </p:to>
                                    </p:set>
                                    <p:animEffect transition="in" filter="fade">
                                      <p:cBhvr>
                                        <p:cTn id="7" dur="2000"/>
                                        <p:tgtEl>
                                          <p:spTgt spid="636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smtClean="0"/>
              <a:t>Monitor Examples</a:t>
            </a:r>
          </a:p>
        </p:txBody>
      </p:sp>
      <p:sp>
        <p:nvSpPr>
          <p:cNvPr id="7" name="Slide Number Placeholder 6"/>
          <p:cNvSpPr>
            <a:spLocks noGrp="1"/>
          </p:cNvSpPr>
          <p:nvPr>
            <p:ph type="sldNum" sz="quarter" idx="4"/>
          </p:nvPr>
        </p:nvSpPr>
        <p:spPr>
          <a:xfrm>
            <a:off x="8382000" y="4868863"/>
            <a:ext cx="593725" cy="274637"/>
          </a:xfrm>
        </p:spPr>
        <p:txBody>
          <a:bodyPr/>
          <a:lstStyle/>
          <a:p>
            <a:fld id="{D5BBC35B-A44B-4119-B8DA-DE9E3DFADA20}" type="slidenum">
              <a:rPr lang="en-US" smtClean="0"/>
              <a:pPr/>
              <a:t>257</a:t>
            </a:fld>
            <a:endParaRPr lang="en-US" dirty="0"/>
          </a:p>
        </p:txBody>
      </p:sp>
      <p:pic>
        <p:nvPicPr>
          <p:cNvPr id="637954" name="Picture 2" descr="K:\Courses\Office-computer workspace ergonomics\A Practical Approach to Office Ergonomics\In-depth A Practical Approach to Office Ergonomics\Case Study Pictures Sorted\Monitor\IMG_0777.JPG"/>
          <p:cNvPicPr>
            <a:picLocks noChangeAspect="1" noChangeArrowheads="1"/>
          </p:cNvPicPr>
          <p:nvPr/>
        </p:nvPicPr>
        <p:blipFill>
          <a:blip r:embed="rId2" cstate="print"/>
          <a:srcRect/>
          <a:stretch>
            <a:fillRect/>
          </a:stretch>
        </p:blipFill>
        <p:spPr bwMode="auto">
          <a:xfrm>
            <a:off x="4724400" y="971550"/>
            <a:ext cx="3657600" cy="2743200"/>
          </a:xfrm>
          <a:prstGeom prst="rect">
            <a:avLst/>
          </a:prstGeom>
          <a:ln>
            <a:noFill/>
          </a:ln>
          <a:effectLst>
            <a:outerShdw blurRad="292100" dist="139700" dir="2700000" algn="tl" rotWithShape="0">
              <a:srgbClr val="333333">
                <a:alpha val="65000"/>
              </a:srgbClr>
            </a:outerShdw>
          </a:effectLst>
        </p:spPr>
      </p:pic>
      <p:pic>
        <p:nvPicPr>
          <p:cNvPr id="637955" name="Picture 3" descr="K:\Courses\Office-computer workspace ergonomics\A Practical Approach to Office Ergonomics\In-depth A Practical Approach to Office Ergonomics\Case Study Pictures Sorted\Monitor\IMG_0776.JPG"/>
          <p:cNvPicPr>
            <a:picLocks noChangeAspect="1" noChangeArrowheads="1"/>
          </p:cNvPicPr>
          <p:nvPr/>
        </p:nvPicPr>
        <p:blipFill>
          <a:blip r:embed="rId3" cstate="print"/>
          <a:srcRect/>
          <a:stretch>
            <a:fillRect/>
          </a:stretch>
        </p:blipFill>
        <p:spPr bwMode="auto">
          <a:xfrm>
            <a:off x="762000" y="9715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7954"/>
                                        </p:tgtEl>
                                        <p:attrNameLst>
                                          <p:attrName>style.visibility</p:attrName>
                                        </p:attrNameLst>
                                      </p:cBhvr>
                                      <p:to>
                                        <p:strVal val="visible"/>
                                      </p:to>
                                    </p:set>
                                    <p:animEffect transition="in" filter="fade">
                                      <p:cBhvr>
                                        <p:cTn id="7" dur="2000"/>
                                        <p:tgtEl>
                                          <p:spTgt spid="6379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smtClean="0"/>
              <a:t>Monitor Examples</a:t>
            </a:r>
          </a:p>
        </p:txBody>
      </p:sp>
      <p:sp>
        <p:nvSpPr>
          <p:cNvPr id="7" name="Slide Number Placeholder 6"/>
          <p:cNvSpPr>
            <a:spLocks noGrp="1"/>
          </p:cNvSpPr>
          <p:nvPr>
            <p:ph type="sldNum" sz="quarter" idx="4"/>
          </p:nvPr>
        </p:nvSpPr>
        <p:spPr>
          <a:xfrm>
            <a:off x="8382000" y="4868863"/>
            <a:ext cx="593725" cy="274637"/>
          </a:xfrm>
        </p:spPr>
        <p:txBody>
          <a:bodyPr/>
          <a:lstStyle/>
          <a:p>
            <a:fld id="{D5BBC35B-A44B-4119-B8DA-DE9E3DFADA20}" type="slidenum">
              <a:rPr lang="en-US" smtClean="0"/>
              <a:pPr/>
              <a:t>258</a:t>
            </a:fld>
            <a:endParaRPr lang="en-US" dirty="0"/>
          </a:p>
        </p:txBody>
      </p:sp>
      <p:pic>
        <p:nvPicPr>
          <p:cNvPr id="638978" name="Picture 2" descr="K:\Courses\Office-computer workspace ergonomics\A Practical Approach to Office Ergonomics\In-depth A Practical Approach to Office Ergonomics\Case Study Pictures Sorted\Monitor\IMG_5000.JPG"/>
          <p:cNvPicPr>
            <a:picLocks noChangeAspect="1" noChangeArrowheads="1"/>
          </p:cNvPicPr>
          <p:nvPr/>
        </p:nvPicPr>
        <p:blipFill>
          <a:blip r:embed="rId2" cstate="print"/>
          <a:srcRect/>
          <a:stretch>
            <a:fillRect/>
          </a:stretch>
        </p:blipFill>
        <p:spPr bwMode="auto">
          <a:xfrm>
            <a:off x="4724400" y="1047750"/>
            <a:ext cx="3657600" cy="2743200"/>
          </a:xfrm>
          <a:prstGeom prst="rect">
            <a:avLst/>
          </a:prstGeom>
          <a:ln>
            <a:noFill/>
          </a:ln>
          <a:effectLst>
            <a:outerShdw blurRad="292100" dist="139700" dir="2700000" algn="tl" rotWithShape="0">
              <a:srgbClr val="333333">
                <a:alpha val="65000"/>
              </a:srgbClr>
            </a:outerShdw>
          </a:effectLst>
        </p:spPr>
      </p:pic>
      <p:pic>
        <p:nvPicPr>
          <p:cNvPr id="638979" name="Picture 3" descr="K:\Courses\Office-computer workspace ergonomics\A Practical Approach to Office Ergonomics\In-depth A Practical Approach to Office Ergonomics\Case Study Pictures Sorted\Monitor\IMG_4999.JPG"/>
          <p:cNvPicPr>
            <a:picLocks noChangeAspect="1" noChangeArrowheads="1"/>
          </p:cNvPicPr>
          <p:nvPr/>
        </p:nvPicPr>
        <p:blipFill>
          <a:blip r:embed="rId3" cstate="print"/>
          <a:srcRect/>
          <a:stretch>
            <a:fillRect/>
          </a:stretch>
        </p:blipFill>
        <p:spPr bwMode="auto">
          <a:xfrm>
            <a:off x="838200" y="10477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8978"/>
                                        </p:tgtEl>
                                        <p:attrNameLst>
                                          <p:attrName>style.visibility</p:attrName>
                                        </p:attrNameLst>
                                      </p:cBhvr>
                                      <p:to>
                                        <p:strVal val="visible"/>
                                      </p:to>
                                    </p:set>
                                    <p:animEffect transition="in" filter="fade">
                                      <p:cBhvr>
                                        <p:cTn id="7" dur="2000"/>
                                        <p:tgtEl>
                                          <p:spTgt spid="638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smtClean="0"/>
              <a:t>Monitor Examples</a:t>
            </a:r>
          </a:p>
        </p:txBody>
      </p:sp>
      <p:sp>
        <p:nvSpPr>
          <p:cNvPr id="7" name="Slide Number Placeholder 6"/>
          <p:cNvSpPr>
            <a:spLocks noGrp="1"/>
          </p:cNvSpPr>
          <p:nvPr>
            <p:ph type="sldNum" sz="quarter" idx="4"/>
          </p:nvPr>
        </p:nvSpPr>
        <p:spPr>
          <a:xfrm>
            <a:off x="8382000" y="4868863"/>
            <a:ext cx="593725" cy="274637"/>
          </a:xfrm>
        </p:spPr>
        <p:txBody>
          <a:bodyPr/>
          <a:lstStyle/>
          <a:p>
            <a:fld id="{D5BBC35B-A44B-4119-B8DA-DE9E3DFADA20}" type="slidenum">
              <a:rPr lang="en-US" smtClean="0"/>
              <a:pPr/>
              <a:t>259</a:t>
            </a:fld>
            <a:endParaRPr lang="en-US" dirty="0"/>
          </a:p>
        </p:txBody>
      </p:sp>
      <p:pic>
        <p:nvPicPr>
          <p:cNvPr id="640002" name="Picture 2" descr="K:\Courses\Office-computer workspace ergonomics\A Practical Approach to Office Ergonomics\In-depth A Practical Approach to Office Ergonomics\Case Study Pictures Sorted\Monitor\IMG_7795.JPG"/>
          <p:cNvPicPr>
            <a:picLocks noChangeAspect="1" noChangeArrowheads="1"/>
          </p:cNvPicPr>
          <p:nvPr/>
        </p:nvPicPr>
        <p:blipFill>
          <a:blip r:embed="rId2" cstate="print"/>
          <a:srcRect/>
          <a:stretch>
            <a:fillRect/>
          </a:stretch>
        </p:blipFill>
        <p:spPr bwMode="auto">
          <a:xfrm>
            <a:off x="4724400" y="971550"/>
            <a:ext cx="3657600" cy="2743200"/>
          </a:xfrm>
          <a:prstGeom prst="rect">
            <a:avLst/>
          </a:prstGeom>
          <a:ln>
            <a:noFill/>
          </a:ln>
          <a:effectLst>
            <a:outerShdw blurRad="292100" dist="139700" dir="2700000" algn="tl" rotWithShape="0">
              <a:srgbClr val="333333">
                <a:alpha val="65000"/>
              </a:srgbClr>
            </a:outerShdw>
          </a:effectLst>
        </p:spPr>
      </p:pic>
      <p:pic>
        <p:nvPicPr>
          <p:cNvPr id="640003" name="Picture 3" descr="K:\Courses\Office-computer workspace ergonomics\A Practical Approach to Office Ergonomics\In-depth A Practical Approach to Office Ergonomics\Case Study Pictures Sorted\Monitor\IMG_7794.JPG"/>
          <p:cNvPicPr>
            <a:picLocks noChangeAspect="1" noChangeArrowheads="1"/>
          </p:cNvPicPr>
          <p:nvPr/>
        </p:nvPicPr>
        <p:blipFill>
          <a:blip r:embed="rId3" cstate="print"/>
          <a:srcRect/>
          <a:stretch>
            <a:fillRect/>
          </a:stretch>
        </p:blipFill>
        <p:spPr bwMode="auto">
          <a:xfrm>
            <a:off x="838200" y="9715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0002"/>
                                        </p:tgtEl>
                                        <p:attrNameLst>
                                          <p:attrName>style.visibility</p:attrName>
                                        </p:attrNameLst>
                                      </p:cBhvr>
                                      <p:to>
                                        <p:strVal val="visible"/>
                                      </p:to>
                                    </p:set>
                                    <p:animEffect transition="in" filter="fade">
                                      <p:cBhvr>
                                        <p:cTn id="7" dur="2000"/>
                                        <p:tgtEl>
                                          <p:spTgt spid="640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0546" name="Rectangle 2"/>
          <p:cNvSpPr>
            <a:spLocks noGrp="1" noChangeArrowheads="1"/>
          </p:cNvSpPr>
          <p:nvPr>
            <p:ph type="title"/>
          </p:nvPr>
        </p:nvSpPr>
        <p:spPr/>
        <p:txBody>
          <a:bodyPr>
            <a:noAutofit/>
          </a:bodyPr>
          <a:lstStyle/>
          <a:p>
            <a:pPr eaLnBrk="1" hangingPunct="1">
              <a:spcBef>
                <a:spcPts val="800"/>
              </a:spcBef>
              <a:defRPr/>
            </a:pPr>
            <a:r>
              <a:rPr lang="en-US" sz="3600" noProof="1" smtClean="0">
                <a:effectLst>
                  <a:outerShdw blurRad="38100" dist="38100" dir="2700000" algn="tl">
                    <a:srgbClr val="000000">
                      <a:alpha val="43137"/>
                    </a:srgbClr>
                  </a:outerShdw>
                </a:effectLst>
              </a:rPr>
              <a:t>Provide support for body/limbs</a:t>
            </a:r>
          </a:p>
        </p:txBody>
      </p:sp>
      <p:sp>
        <p:nvSpPr>
          <p:cNvPr id="620547" name="Rectangle 3"/>
          <p:cNvSpPr>
            <a:spLocks noGrp="1" noChangeArrowheads="1"/>
          </p:cNvSpPr>
          <p:nvPr>
            <p:ph type="body" sz="half" idx="1"/>
          </p:nvPr>
        </p:nvSpPr>
        <p:spPr>
          <a:xfrm>
            <a:off x="152400" y="895350"/>
            <a:ext cx="4343400" cy="3086100"/>
          </a:xfrm>
        </p:spPr>
        <p:txBody>
          <a:bodyPr>
            <a:normAutofit fontScale="85000" lnSpcReduction="10000"/>
          </a:bodyPr>
          <a:lstStyle/>
          <a:p>
            <a:pPr eaLnBrk="1" hangingPunct="1">
              <a:lnSpc>
                <a:spcPct val="90000"/>
              </a:lnSpc>
              <a:defRPr/>
            </a:pPr>
            <a:r>
              <a:rPr lang="en-US" sz="2800" noProof="1" smtClean="0"/>
              <a:t>Standing – sustained</a:t>
            </a:r>
          </a:p>
          <a:p>
            <a:pPr lvl="1" eaLnBrk="1" hangingPunct="1">
              <a:lnSpc>
                <a:spcPct val="90000"/>
              </a:lnSpc>
              <a:defRPr/>
            </a:pPr>
            <a:r>
              <a:rPr lang="en-US" sz="2400" noProof="1" smtClean="0"/>
              <a:t>Unsupported standing for extended periods is not desired</a:t>
            </a:r>
            <a:endParaRPr lang="en-US" sz="2400" dirty="0" smtClean="0"/>
          </a:p>
          <a:p>
            <a:pPr lvl="1" eaLnBrk="1" hangingPunct="1">
              <a:lnSpc>
                <a:spcPct val="90000"/>
              </a:lnSpc>
              <a:defRPr/>
            </a:pPr>
            <a:r>
              <a:rPr lang="en-US" sz="2400" noProof="1" smtClean="0"/>
              <a:t>Joint compression occurs</a:t>
            </a:r>
            <a:r>
              <a:rPr lang="en-US" sz="2400" dirty="0" smtClean="0"/>
              <a:t> d</a:t>
            </a:r>
            <a:r>
              <a:rPr lang="en-US" sz="2400" noProof="1" smtClean="0"/>
              <a:t>ecreasing joint space</a:t>
            </a:r>
            <a:endParaRPr lang="en-US" sz="2400" dirty="0" smtClean="0"/>
          </a:p>
          <a:p>
            <a:pPr lvl="1" eaLnBrk="1" hangingPunct="1">
              <a:lnSpc>
                <a:spcPct val="90000"/>
              </a:lnSpc>
              <a:defRPr/>
            </a:pPr>
            <a:r>
              <a:rPr lang="en-US" sz="2400" dirty="0" smtClean="0"/>
              <a:t>In</a:t>
            </a:r>
            <a:r>
              <a:rPr lang="en-US" sz="2400" noProof="1" smtClean="0"/>
              <a:t>adequate joint lubrication</a:t>
            </a:r>
            <a:endParaRPr lang="en-US" sz="2400" dirty="0" smtClean="0"/>
          </a:p>
          <a:p>
            <a:pPr lvl="1" eaLnBrk="1" hangingPunct="1">
              <a:lnSpc>
                <a:spcPct val="90000"/>
              </a:lnSpc>
              <a:defRPr/>
            </a:pPr>
            <a:r>
              <a:rPr lang="en-US" sz="2400" noProof="1" smtClean="0"/>
              <a:t>Fluid tends to pool in lower extremities</a:t>
            </a:r>
          </a:p>
          <a:p>
            <a:pPr marL="365125" indent="-255588" eaLnBrk="1" hangingPunct="1">
              <a:lnSpc>
                <a:spcPct val="90000"/>
              </a:lnSpc>
              <a:defRPr/>
            </a:pPr>
            <a:r>
              <a:rPr lang="en-US" sz="2800" noProof="1" smtClean="0">
                <a:solidFill>
                  <a:schemeClr val="tx2"/>
                </a:solidFill>
              </a:rPr>
              <a:t>The bottom line . . . tiring! </a:t>
            </a:r>
          </a:p>
        </p:txBody>
      </p:sp>
      <p:pic>
        <p:nvPicPr>
          <p:cNvPr id="6" name="Picture 5" descr="MV Reception 014.jpg"/>
          <p:cNvPicPr/>
          <p:nvPr/>
        </p:nvPicPr>
        <p:blipFill>
          <a:blip r:embed="rId2" cstate="screen"/>
          <a:srcRect r="12449"/>
          <a:stretch>
            <a:fillRect/>
          </a:stretch>
        </p:blipFill>
        <p:spPr>
          <a:xfrm>
            <a:off x="4572000" y="895350"/>
            <a:ext cx="3902626" cy="3352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smtClean="0"/>
              <a:t>Monitor</a:t>
            </a:r>
          </a:p>
        </p:txBody>
      </p:sp>
      <p:pic>
        <p:nvPicPr>
          <p:cNvPr id="4" name="Picture 3" descr="Office Ergonomics WSE Form.bmp"/>
          <p:cNvPicPr>
            <a:picLocks noChangeAspect="1"/>
          </p:cNvPicPr>
          <p:nvPr/>
        </p:nvPicPr>
        <p:blipFill>
          <a:blip r:embed="rId2" cstate="print"/>
          <a:stretch>
            <a:fillRect/>
          </a:stretch>
        </p:blipFill>
        <p:spPr>
          <a:xfrm>
            <a:off x="457200" y="819150"/>
            <a:ext cx="893661" cy="1151368"/>
          </a:xfrm>
          <a:prstGeom prst="rect">
            <a:avLst/>
          </a:prstGeom>
          <a:noFill/>
          <a:ln>
            <a:noFill/>
          </a:ln>
        </p:spPr>
      </p:pic>
      <p:sp>
        <p:nvSpPr>
          <p:cNvPr id="7" name="Slide Number Placeholder 6"/>
          <p:cNvSpPr>
            <a:spLocks noGrp="1"/>
          </p:cNvSpPr>
          <p:nvPr>
            <p:ph type="sldNum" sz="quarter" idx="4"/>
          </p:nvPr>
        </p:nvSpPr>
        <p:spPr>
          <a:xfrm>
            <a:off x="8382000" y="4868863"/>
            <a:ext cx="593725" cy="274637"/>
          </a:xfrm>
        </p:spPr>
        <p:txBody>
          <a:bodyPr/>
          <a:lstStyle/>
          <a:p>
            <a:fld id="{D5BBC35B-A44B-4119-B8DA-DE9E3DFADA20}" type="slidenum">
              <a:rPr lang="en-US" smtClean="0"/>
              <a:pPr/>
              <a:t>260</a:t>
            </a:fld>
            <a:endParaRPr lang="en-US" dirty="0"/>
          </a:p>
        </p:txBody>
      </p:sp>
      <p:pic>
        <p:nvPicPr>
          <p:cNvPr id="9" name="Picture 8" descr="monitor.JPG"/>
          <p:cNvPicPr>
            <a:picLocks noChangeAspect="1"/>
          </p:cNvPicPr>
          <p:nvPr/>
        </p:nvPicPr>
        <p:blipFill>
          <a:blip r:embed="rId3" cstate="print"/>
          <a:stretch>
            <a:fillRect/>
          </a:stretch>
        </p:blipFill>
        <p:spPr>
          <a:xfrm>
            <a:off x="1524000" y="819150"/>
            <a:ext cx="6974990" cy="2971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normAutofit fontScale="90000"/>
          </a:bodyPr>
          <a:lstStyle/>
          <a:p>
            <a:pPr eaLnBrk="1" hangingPunct="1">
              <a:spcBef>
                <a:spcPts val="800"/>
              </a:spcBef>
              <a:defRPr/>
            </a:pPr>
            <a:r>
              <a:rPr lang="en-US" sz="4000" noProof="1" smtClean="0">
                <a:effectLst>
                  <a:outerShdw blurRad="38100" dist="38100" dir="2700000" algn="tl">
                    <a:srgbClr val="000000">
                      <a:alpha val="43137"/>
                    </a:srgbClr>
                  </a:outerShdw>
                </a:effectLst>
                <a:latin typeface="Arial" pitchFamily="34" charset="0"/>
                <a:cs typeface="Arial" pitchFamily="34" charset="0"/>
              </a:rPr>
              <a:t>Document</a:t>
            </a:r>
            <a:r>
              <a:rPr lang="en-US" noProof="1" smtClean="0">
                <a:solidFill>
                  <a:srgbClr val="E48404"/>
                </a:solidFill>
              </a:rPr>
              <a:t> </a:t>
            </a:r>
            <a:r>
              <a:rPr lang="en-US" sz="4000" noProof="1" smtClean="0">
                <a:effectLst>
                  <a:outerShdw blurRad="38100" dist="38100" dir="2700000" algn="tl">
                    <a:srgbClr val="000000">
                      <a:alpha val="43137"/>
                    </a:srgbClr>
                  </a:outerShdw>
                </a:effectLst>
                <a:latin typeface="Arial" pitchFamily="34" charset="0"/>
                <a:cs typeface="Arial" pitchFamily="34" charset="0"/>
              </a:rPr>
              <a:t>holder</a:t>
            </a:r>
          </a:p>
        </p:txBody>
      </p:sp>
      <p:sp>
        <p:nvSpPr>
          <p:cNvPr id="271363" name="Rectangle 3"/>
          <p:cNvSpPr>
            <a:spLocks noGrp="1" noChangeArrowheads="1"/>
          </p:cNvSpPr>
          <p:nvPr>
            <p:ph type="body" sz="half" idx="1"/>
          </p:nvPr>
        </p:nvSpPr>
        <p:spPr>
          <a:xfrm>
            <a:off x="152400" y="895350"/>
            <a:ext cx="2514600" cy="3086100"/>
          </a:xfrm>
        </p:spPr>
        <p:txBody>
          <a:bodyPr/>
          <a:lstStyle/>
          <a:p>
            <a:pPr eaLnBrk="1" hangingPunct="1">
              <a:defRPr/>
            </a:pPr>
            <a:r>
              <a:rPr lang="en-US" sz="2800" noProof="1" smtClean="0"/>
              <a:t>Horizontal vs. inclined</a:t>
            </a:r>
          </a:p>
        </p:txBody>
      </p:sp>
      <p:pic>
        <p:nvPicPr>
          <p:cNvPr id="271364" name="Picture 4" descr="WS 6-28 improper doc position"/>
          <p:cNvPicPr>
            <a:picLocks noChangeAspect="1" noChangeArrowheads="1"/>
          </p:cNvPicPr>
          <p:nvPr/>
        </p:nvPicPr>
        <p:blipFill>
          <a:blip r:embed="rId2" cstate="print"/>
          <a:stretch>
            <a:fillRect/>
          </a:stretch>
        </p:blipFill>
        <p:spPr bwMode="auto">
          <a:xfrm>
            <a:off x="2819400" y="895350"/>
            <a:ext cx="2702500" cy="1828800"/>
          </a:xfrm>
          <a:prstGeom prst="rect">
            <a:avLst/>
          </a:prstGeom>
          <a:ln>
            <a:noFill/>
          </a:ln>
          <a:effectLst>
            <a:outerShdw blurRad="292100" dist="139700" dir="2700000" algn="tl" rotWithShape="0">
              <a:srgbClr val="333333">
                <a:alpha val="65000"/>
              </a:srgbClr>
            </a:outerShdw>
          </a:effectLst>
        </p:spPr>
      </p:pic>
      <p:pic>
        <p:nvPicPr>
          <p:cNvPr id="271366" name="Picture 6" descr="WS 6-28a doc holder"/>
          <p:cNvPicPr>
            <a:picLocks noChangeAspect="1" noChangeArrowheads="1"/>
          </p:cNvPicPr>
          <p:nvPr/>
        </p:nvPicPr>
        <p:blipFill>
          <a:blip r:embed="rId3" cstate="print"/>
          <a:stretch>
            <a:fillRect/>
          </a:stretch>
        </p:blipFill>
        <p:spPr bwMode="auto">
          <a:xfrm>
            <a:off x="5791200" y="895350"/>
            <a:ext cx="3164199" cy="1828800"/>
          </a:xfrm>
          <a:prstGeom prst="rect">
            <a:avLst/>
          </a:prstGeom>
          <a:ln>
            <a:noFill/>
          </a:ln>
          <a:effectLst>
            <a:outerShdw blurRad="292100" dist="139700" dir="2700000" algn="tl" rotWithShape="0">
              <a:srgbClr val="333333">
                <a:alpha val="65000"/>
              </a:srgbClr>
            </a:outerShdw>
          </a:effectLst>
        </p:spPr>
      </p:pic>
      <p:pic>
        <p:nvPicPr>
          <p:cNvPr id="271367" name="Picture 7" descr="WS 6-28b doc holder btw monitor keyboard"/>
          <p:cNvPicPr>
            <a:picLocks noChangeAspect="1" noChangeArrowheads="1"/>
          </p:cNvPicPr>
          <p:nvPr/>
        </p:nvPicPr>
        <p:blipFill>
          <a:blip r:embed="rId4" cstate="print"/>
          <a:stretch>
            <a:fillRect/>
          </a:stretch>
        </p:blipFill>
        <p:spPr bwMode="auto">
          <a:xfrm>
            <a:off x="4081132" y="2952750"/>
            <a:ext cx="3193323" cy="1828800"/>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
          </p:nvPr>
        </p:nvSpPr>
        <p:spPr>
          <a:xfrm>
            <a:off x="8382000" y="4705350"/>
            <a:ext cx="631825" cy="274637"/>
          </a:xfrm>
        </p:spPr>
        <p:txBody>
          <a:bodyPr/>
          <a:lstStyle/>
          <a:p>
            <a:fld id="{D5BBC35B-A44B-4119-B8DA-DE9E3DFADA20}" type="slidenum">
              <a:rPr kumimoji="0" lang="en-US" smtClean="0"/>
              <a:pPr/>
              <a:t>261</a:t>
            </a:fld>
            <a:endParaRPr kumimoji="0" lang="en-US" sz="1000" b="0" dirty="0">
              <a:solidFill>
                <a:schemeClr val="tx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1363">
                                            <p:txEl>
                                              <p:pRg st="0" end="0"/>
                                            </p:txEl>
                                          </p:spTgt>
                                        </p:tgtEl>
                                        <p:attrNameLst>
                                          <p:attrName>style.visibility</p:attrName>
                                        </p:attrNameLst>
                                      </p:cBhvr>
                                      <p:to>
                                        <p:strVal val="visible"/>
                                      </p:to>
                                    </p:set>
                                    <p:animEffect transition="in" filter="wipe(left)">
                                      <p:cBhvr>
                                        <p:cTn id="7" dur="500"/>
                                        <p:tgtEl>
                                          <p:spTgt spid="271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1364"/>
                                        </p:tgtEl>
                                        <p:attrNameLst>
                                          <p:attrName>style.visibility</p:attrName>
                                        </p:attrNameLst>
                                      </p:cBhvr>
                                      <p:to>
                                        <p:strVal val="visible"/>
                                      </p:to>
                                    </p:set>
                                    <p:animEffect transition="in" filter="dissolve">
                                      <p:cBhvr>
                                        <p:cTn id="12" dur="500"/>
                                        <p:tgtEl>
                                          <p:spTgt spid="27136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71366"/>
                                        </p:tgtEl>
                                        <p:attrNameLst>
                                          <p:attrName>style.visibility</p:attrName>
                                        </p:attrNameLst>
                                      </p:cBhvr>
                                      <p:to>
                                        <p:strVal val="visible"/>
                                      </p:to>
                                    </p:set>
                                    <p:animEffect transition="in" filter="dissolve">
                                      <p:cBhvr>
                                        <p:cTn id="17" dur="500"/>
                                        <p:tgtEl>
                                          <p:spTgt spid="27136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71367"/>
                                        </p:tgtEl>
                                        <p:attrNameLst>
                                          <p:attrName>style.visibility</p:attrName>
                                        </p:attrNameLst>
                                      </p:cBhvr>
                                      <p:to>
                                        <p:strVal val="visible"/>
                                      </p:to>
                                    </p:set>
                                    <p:animEffect transition="in" filter="dissolve">
                                      <p:cBhvr>
                                        <p:cTn id="22" dur="500"/>
                                        <p:tgtEl>
                                          <p:spTgt spid="271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build="p" autoUpdateAnimBg="0"/>
    </p:bldLst>
  </p:timing>
</p:sld>
</file>

<file path=ppt/slides/slide2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0" y="171450"/>
            <a:ext cx="9144000" cy="571500"/>
          </a:xfrm>
        </p:spPr>
        <p:txBody>
          <a:bodyPr>
            <a:normAutofit fontScale="90000"/>
          </a:bodyPr>
          <a:lstStyle/>
          <a:p>
            <a:pPr eaLnBrk="1" hangingPunct="1">
              <a:spcBef>
                <a:spcPts val="800"/>
              </a:spcBef>
              <a:defRPr/>
            </a:pPr>
            <a:r>
              <a:rPr lang="en-US" sz="4000" noProof="1" smtClean="0">
                <a:effectLst>
                  <a:outerShdw blurRad="38100" dist="38100" dir="2700000" algn="tl">
                    <a:srgbClr val="000000">
                      <a:alpha val="43137"/>
                    </a:srgbClr>
                  </a:outerShdw>
                </a:effectLst>
                <a:latin typeface="Arial" pitchFamily="34" charset="0"/>
                <a:cs typeface="Arial" pitchFamily="34" charset="0"/>
              </a:rPr>
              <a:t>Document</a:t>
            </a:r>
            <a:r>
              <a:rPr lang="en-US" noProof="1" smtClean="0">
                <a:solidFill>
                  <a:srgbClr val="E48404"/>
                </a:solidFill>
              </a:rPr>
              <a:t> </a:t>
            </a:r>
            <a:r>
              <a:rPr lang="en-US" sz="4000" noProof="1" smtClean="0">
                <a:effectLst>
                  <a:outerShdw blurRad="38100" dist="38100" dir="2700000" algn="tl">
                    <a:srgbClr val="000000">
                      <a:alpha val="43137"/>
                    </a:srgbClr>
                  </a:outerShdw>
                </a:effectLst>
                <a:latin typeface="Arial" pitchFamily="34" charset="0"/>
                <a:cs typeface="Arial" pitchFamily="34" charset="0"/>
              </a:rPr>
              <a:t>holders</a:t>
            </a:r>
          </a:p>
        </p:txBody>
      </p:sp>
      <p:sp>
        <p:nvSpPr>
          <p:cNvPr id="271363" name="Rectangle 3"/>
          <p:cNvSpPr>
            <a:spLocks noGrp="1" noChangeArrowheads="1"/>
          </p:cNvSpPr>
          <p:nvPr>
            <p:ph type="body" sz="half" idx="1"/>
          </p:nvPr>
        </p:nvSpPr>
        <p:spPr>
          <a:xfrm>
            <a:off x="228600" y="742950"/>
            <a:ext cx="2895600" cy="3086100"/>
          </a:xfrm>
        </p:spPr>
        <p:txBody>
          <a:bodyPr>
            <a:normAutofit/>
          </a:bodyPr>
          <a:lstStyle/>
          <a:p>
            <a:pPr eaLnBrk="1" hangingPunct="1">
              <a:buClr>
                <a:schemeClr val="bg2">
                  <a:lumMod val="50000"/>
                </a:schemeClr>
              </a:buClr>
              <a:buFont typeface="Wingdings 3" pitchFamily="18" charset="2"/>
              <a:buChar char=""/>
              <a:defRPr/>
            </a:pPr>
            <a:r>
              <a:rPr lang="en-US" sz="3200" noProof="1" smtClean="0"/>
              <a:t>Landscape</a:t>
            </a:r>
          </a:p>
          <a:p>
            <a:pPr eaLnBrk="1" hangingPunct="1">
              <a:buClr>
                <a:schemeClr val="bg2">
                  <a:lumMod val="50000"/>
                </a:schemeClr>
              </a:buClr>
              <a:buFont typeface="Wingdings 3" pitchFamily="18" charset="2"/>
              <a:buChar char=""/>
              <a:defRPr/>
            </a:pPr>
            <a:r>
              <a:rPr lang="en-US" sz="3200" noProof="1" smtClean="0"/>
              <a:t>Portrait</a:t>
            </a:r>
          </a:p>
          <a:p>
            <a:pPr eaLnBrk="1" hangingPunct="1">
              <a:buClr>
                <a:schemeClr val="bg2">
                  <a:lumMod val="50000"/>
                </a:schemeClr>
              </a:buClr>
              <a:buFont typeface="Wingdings 3" pitchFamily="18" charset="2"/>
              <a:buChar char=""/>
              <a:defRPr/>
            </a:pPr>
            <a:r>
              <a:rPr lang="en-US" sz="3200" noProof="1" smtClean="0"/>
              <a:t>Read Write Stand</a:t>
            </a:r>
          </a:p>
        </p:txBody>
      </p:sp>
      <p:pic>
        <p:nvPicPr>
          <p:cNvPr id="244738" name="Picture 2" descr="http://www.ergonomicsnow.com.au/products/images/document_holder4.jpg"/>
          <p:cNvPicPr>
            <a:picLocks noChangeAspect="1" noChangeArrowheads="1"/>
          </p:cNvPicPr>
          <p:nvPr/>
        </p:nvPicPr>
        <p:blipFill>
          <a:blip r:embed="rId2" cstate="print"/>
          <a:stretch>
            <a:fillRect/>
          </a:stretch>
        </p:blipFill>
        <p:spPr bwMode="auto">
          <a:xfrm>
            <a:off x="3200400" y="819150"/>
            <a:ext cx="2352328" cy="1905000"/>
          </a:xfrm>
          <a:prstGeom prst="rect">
            <a:avLst/>
          </a:prstGeom>
          <a:noFill/>
          <a:ln>
            <a:noFill/>
          </a:ln>
        </p:spPr>
      </p:pic>
      <p:pic>
        <p:nvPicPr>
          <p:cNvPr id="244740" name="Picture 4" descr="http://www.shoplet.com/office/plimages/Desktop-Document-Holder-fold-Flat-150-sheet-capacity-9-3-8-x-12-Black_133878.jpg"/>
          <p:cNvPicPr>
            <a:picLocks noChangeAspect="1" noChangeArrowheads="1"/>
          </p:cNvPicPr>
          <p:nvPr/>
        </p:nvPicPr>
        <p:blipFill>
          <a:blip r:embed="rId3" cstate="print"/>
          <a:srcRect l="10000" t="13333" r="16666" b="13333"/>
          <a:stretch>
            <a:fillRect/>
          </a:stretch>
        </p:blipFill>
        <p:spPr bwMode="auto">
          <a:xfrm>
            <a:off x="6477000" y="895350"/>
            <a:ext cx="1981200" cy="1981200"/>
          </a:xfrm>
          <a:prstGeom prst="rect">
            <a:avLst/>
          </a:prstGeom>
          <a:noFill/>
          <a:ln>
            <a:noFill/>
          </a:ln>
        </p:spPr>
      </p:pic>
      <p:pic>
        <p:nvPicPr>
          <p:cNvPr id="244742" name="Picture 6" descr="http://www.eofficedirect.com/image.aspx?resize=300;300;true;true&amp;file=/images/full/SAF2156_1_1.JPG"/>
          <p:cNvPicPr>
            <a:picLocks noChangeAspect="1" noChangeArrowheads="1"/>
          </p:cNvPicPr>
          <p:nvPr/>
        </p:nvPicPr>
        <p:blipFill>
          <a:blip r:embed="rId4" cstate="print"/>
          <a:srcRect t="20667" b="26000"/>
          <a:stretch>
            <a:fillRect/>
          </a:stretch>
        </p:blipFill>
        <p:spPr bwMode="auto">
          <a:xfrm>
            <a:off x="3857625" y="2724150"/>
            <a:ext cx="3571875" cy="1905000"/>
          </a:xfrm>
          <a:prstGeom prst="rect">
            <a:avLst/>
          </a:prstGeom>
          <a:noFill/>
          <a:ln>
            <a:noFill/>
          </a:ln>
        </p:spPr>
      </p:pic>
      <p:sp>
        <p:nvSpPr>
          <p:cNvPr id="7" name="Slide Number Placeholder 6"/>
          <p:cNvSpPr>
            <a:spLocks noGrp="1"/>
          </p:cNvSpPr>
          <p:nvPr>
            <p:ph type="sldNum" sz="quarter" idx="4"/>
          </p:nvPr>
        </p:nvSpPr>
        <p:spPr>
          <a:xfrm>
            <a:off x="8382000" y="4805363"/>
            <a:ext cx="631825" cy="274637"/>
          </a:xfrm>
        </p:spPr>
        <p:txBody>
          <a:bodyPr/>
          <a:lstStyle/>
          <a:p>
            <a:fld id="{D5BBC35B-A44B-4119-B8DA-DE9E3DFADA20}" type="slidenum">
              <a:rPr kumimoji="0" lang="en-US" smtClean="0"/>
              <a:pPr/>
              <a:t>262</a:t>
            </a:fld>
            <a:endParaRPr kumimoji="0" lang="en-US" sz="1000" b="0"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209550"/>
            <a:ext cx="7772400" cy="571500"/>
          </a:xfrm>
        </p:spPr>
        <p:txBody>
          <a:bodyPr>
            <a:normAutofit fontScale="90000"/>
          </a:bodyPr>
          <a:lstStyle/>
          <a:p>
            <a:pPr eaLnBrk="1" hangingPunct="1">
              <a:spcBef>
                <a:spcPts val="800"/>
              </a:spcBef>
              <a:defRPr/>
            </a:pPr>
            <a:r>
              <a:rPr lang="en-US" sz="4000" noProof="1" smtClean="0"/>
              <a:t>Document</a:t>
            </a:r>
            <a:r>
              <a:rPr lang="en-US" noProof="1" smtClean="0"/>
              <a:t> Holder Examples</a:t>
            </a:r>
          </a:p>
        </p:txBody>
      </p:sp>
      <p:sp>
        <p:nvSpPr>
          <p:cNvPr id="7" name="Slide Number Placeholder 6"/>
          <p:cNvSpPr>
            <a:spLocks noGrp="1"/>
          </p:cNvSpPr>
          <p:nvPr>
            <p:ph type="sldNum" sz="quarter" idx="4"/>
          </p:nvPr>
        </p:nvSpPr>
        <p:spPr>
          <a:xfrm>
            <a:off x="8458200" y="4868863"/>
            <a:ext cx="517525" cy="274637"/>
          </a:xfrm>
        </p:spPr>
        <p:txBody>
          <a:bodyPr/>
          <a:lstStyle/>
          <a:p>
            <a:fld id="{D5BBC35B-A44B-4119-B8DA-DE9E3DFADA20}" type="slidenum">
              <a:rPr lang="en-US" smtClean="0"/>
              <a:pPr/>
              <a:t>263</a:t>
            </a:fld>
            <a:endParaRPr lang="en-US" dirty="0"/>
          </a:p>
        </p:txBody>
      </p:sp>
      <p:pic>
        <p:nvPicPr>
          <p:cNvPr id="642050" name="Picture 2" descr="K:\Courses\Office-computer workspace ergonomics\A Practical Approach to Office Ergonomics\In-depth A Practical Approach to Office Ergonomics\Case Study Pictures Sorted\Document holder\IMG_9629.JPG"/>
          <p:cNvPicPr>
            <a:picLocks noChangeAspect="1" noChangeArrowheads="1"/>
          </p:cNvPicPr>
          <p:nvPr/>
        </p:nvPicPr>
        <p:blipFill>
          <a:blip r:embed="rId2" cstate="print"/>
          <a:srcRect/>
          <a:stretch>
            <a:fillRect/>
          </a:stretch>
        </p:blipFill>
        <p:spPr bwMode="auto">
          <a:xfrm>
            <a:off x="990600" y="971550"/>
            <a:ext cx="3657600" cy="2742921"/>
          </a:xfrm>
          <a:prstGeom prst="rect">
            <a:avLst/>
          </a:prstGeom>
          <a:ln>
            <a:noFill/>
          </a:ln>
          <a:effectLst>
            <a:outerShdw blurRad="292100" dist="139700" dir="2700000" algn="tl" rotWithShape="0">
              <a:srgbClr val="333333">
                <a:alpha val="65000"/>
              </a:srgbClr>
            </a:outerShdw>
          </a:effectLst>
        </p:spPr>
      </p:pic>
      <p:pic>
        <p:nvPicPr>
          <p:cNvPr id="642051" name="Picture 3" descr="K:\Courses\Office-computer workspace ergonomics\A Practical Approach to Office Ergonomics\In-depth A Practical Approach to Office Ergonomics\Case Study Pictures Sorted\Document holder\IMG_9621.JPG"/>
          <p:cNvPicPr>
            <a:picLocks noChangeAspect="1" noChangeArrowheads="1"/>
          </p:cNvPicPr>
          <p:nvPr/>
        </p:nvPicPr>
        <p:blipFill>
          <a:blip r:embed="rId3" cstate="print"/>
          <a:srcRect/>
          <a:stretch>
            <a:fillRect/>
          </a:stretch>
        </p:blipFill>
        <p:spPr bwMode="auto">
          <a:xfrm>
            <a:off x="4953000" y="971550"/>
            <a:ext cx="3657600" cy="274292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209550"/>
            <a:ext cx="7772400" cy="571500"/>
          </a:xfrm>
        </p:spPr>
        <p:txBody>
          <a:bodyPr>
            <a:normAutofit fontScale="90000"/>
          </a:bodyPr>
          <a:lstStyle/>
          <a:p>
            <a:pPr eaLnBrk="1" hangingPunct="1">
              <a:spcBef>
                <a:spcPts val="800"/>
              </a:spcBef>
              <a:defRPr/>
            </a:pPr>
            <a:r>
              <a:rPr lang="en-US" sz="4000" noProof="1" smtClean="0"/>
              <a:t>Document</a:t>
            </a:r>
            <a:r>
              <a:rPr lang="en-US" noProof="1" smtClean="0"/>
              <a:t> Holder Examples</a:t>
            </a:r>
          </a:p>
        </p:txBody>
      </p:sp>
      <p:sp>
        <p:nvSpPr>
          <p:cNvPr id="7" name="Slide Number Placeholder 6"/>
          <p:cNvSpPr>
            <a:spLocks noGrp="1"/>
          </p:cNvSpPr>
          <p:nvPr>
            <p:ph type="sldNum" sz="quarter" idx="4"/>
          </p:nvPr>
        </p:nvSpPr>
        <p:spPr>
          <a:xfrm>
            <a:off x="8458200" y="4868863"/>
            <a:ext cx="517525" cy="274637"/>
          </a:xfrm>
        </p:spPr>
        <p:txBody>
          <a:bodyPr/>
          <a:lstStyle/>
          <a:p>
            <a:fld id="{D5BBC35B-A44B-4119-B8DA-DE9E3DFADA20}" type="slidenum">
              <a:rPr lang="en-US" smtClean="0"/>
              <a:pPr/>
              <a:t>264</a:t>
            </a:fld>
            <a:endParaRPr lang="en-US" dirty="0"/>
          </a:p>
        </p:txBody>
      </p:sp>
      <p:pic>
        <p:nvPicPr>
          <p:cNvPr id="643074" name="Picture 2" descr="K:\Courses\Office-computer workspace ergonomics\A Practical Approach to Office Ergonomics\In-depth A Practical Approach to Office Ergonomics\Case Study Pictures Sorted\Document holder\Mead 003.jpg"/>
          <p:cNvPicPr>
            <a:picLocks noChangeAspect="1" noChangeArrowheads="1"/>
          </p:cNvPicPr>
          <p:nvPr/>
        </p:nvPicPr>
        <p:blipFill>
          <a:blip r:embed="rId2" cstate="print"/>
          <a:srcRect/>
          <a:stretch>
            <a:fillRect/>
          </a:stretch>
        </p:blipFill>
        <p:spPr bwMode="auto">
          <a:xfrm>
            <a:off x="838200" y="971550"/>
            <a:ext cx="3657600" cy="2743200"/>
          </a:xfrm>
          <a:prstGeom prst="rect">
            <a:avLst/>
          </a:prstGeom>
          <a:ln>
            <a:noFill/>
          </a:ln>
          <a:effectLst>
            <a:outerShdw blurRad="292100" dist="139700" dir="2700000" algn="tl" rotWithShape="0">
              <a:srgbClr val="333333">
                <a:alpha val="65000"/>
              </a:srgbClr>
            </a:outerShdw>
          </a:effectLst>
        </p:spPr>
      </p:pic>
      <p:pic>
        <p:nvPicPr>
          <p:cNvPr id="643075" name="Picture 3" descr="K:\Courses\Office-computer workspace ergonomics\A Practical Approach to Office Ergonomics\In-depth A Practical Approach to Office Ergonomics\Case Study Pictures Sorted\Document holder\IMG_7347.JPG"/>
          <p:cNvPicPr>
            <a:picLocks noChangeAspect="1" noChangeArrowheads="1"/>
          </p:cNvPicPr>
          <p:nvPr/>
        </p:nvPicPr>
        <p:blipFill>
          <a:blip r:embed="rId3" cstate="print"/>
          <a:srcRect/>
          <a:stretch>
            <a:fillRect/>
          </a:stretch>
        </p:blipFill>
        <p:spPr bwMode="auto">
          <a:xfrm>
            <a:off x="4800600" y="9715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209550"/>
            <a:ext cx="7772400" cy="571500"/>
          </a:xfrm>
        </p:spPr>
        <p:txBody>
          <a:bodyPr>
            <a:normAutofit fontScale="90000"/>
          </a:bodyPr>
          <a:lstStyle/>
          <a:p>
            <a:pPr eaLnBrk="1" hangingPunct="1">
              <a:spcBef>
                <a:spcPts val="800"/>
              </a:spcBef>
              <a:defRPr/>
            </a:pPr>
            <a:r>
              <a:rPr lang="en-US" sz="4000" noProof="1" smtClean="0"/>
              <a:t>Document</a:t>
            </a:r>
            <a:r>
              <a:rPr lang="en-US" noProof="1" smtClean="0"/>
              <a:t> Holder Examples</a:t>
            </a:r>
          </a:p>
        </p:txBody>
      </p:sp>
      <p:sp>
        <p:nvSpPr>
          <p:cNvPr id="7" name="Slide Number Placeholder 6"/>
          <p:cNvSpPr>
            <a:spLocks noGrp="1"/>
          </p:cNvSpPr>
          <p:nvPr>
            <p:ph type="sldNum" sz="quarter" idx="4"/>
          </p:nvPr>
        </p:nvSpPr>
        <p:spPr>
          <a:xfrm>
            <a:off x="8458200" y="4868863"/>
            <a:ext cx="517525" cy="274637"/>
          </a:xfrm>
        </p:spPr>
        <p:txBody>
          <a:bodyPr/>
          <a:lstStyle/>
          <a:p>
            <a:fld id="{D5BBC35B-A44B-4119-B8DA-DE9E3DFADA20}" type="slidenum">
              <a:rPr lang="en-US" smtClean="0"/>
              <a:pPr/>
              <a:t>265</a:t>
            </a:fld>
            <a:endParaRPr lang="en-US" dirty="0"/>
          </a:p>
        </p:txBody>
      </p:sp>
      <p:pic>
        <p:nvPicPr>
          <p:cNvPr id="642050" name="Picture 2" descr="K:\Courses\Office-computer workspace ergonomics\A Practical Approach to Office Ergonomics\In-depth A Practical Approach to Office Ergonomics\Case Study Pictures Sorted\Document holder\IMG_9629.JPG"/>
          <p:cNvPicPr>
            <a:picLocks noChangeAspect="1" noChangeArrowheads="1"/>
          </p:cNvPicPr>
          <p:nvPr/>
        </p:nvPicPr>
        <p:blipFill>
          <a:blip r:embed="rId2" cstate="print"/>
          <a:srcRect/>
          <a:stretch>
            <a:fillRect/>
          </a:stretch>
        </p:blipFill>
        <p:spPr bwMode="auto">
          <a:xfrm>
            <a:off x="990600" y="971550"/>
            <a:ext cx="3657600" cy="2742921"/>
          </a:xfrm>
          <a:prstGeom prst="rect">
            <a:avLst/>
          </a:prstGeom>
          <a:ln>
            <a:noFill/>
          </a:ln>
          <a:effectLst>
            <a:outerShdw blurRad="292100" dist="139700" dir="2700000" algn="tl" rotWithShape="0">
              <a:srgbClr val="333333">
                <a:alpha val="65000"/>
              </a:srgbClr>
            </a:outerShdw>
          </a:effectLst>
        </p:spPr>
      </p:pic>
      <p:pic>
        <p:nvPicPr>
          <p:cNvPr id="642051" name="Picture 3" descr="K:\Courses\Office-computer workspace ergonomics\A Practical Approach to Office Ergonomics\In-depth A Practical Approach to Office Ergonomics\Case Study Pictures Sorted\Document holder\IMG_9621.JPG"/>
          <p:cNvPicPr>
            <a:picLocks noChangeAspect="1" noChangeArrowheads="1"/>
          </p:cNvPicPr>
          <p:nvPr/>
        </p:nvPicPr>
        <p:blipFill>
          <a:blip r:embed="rId3" cstate="print"/>
          <a:srcRect/>
          <a:stretch>
            <a:fillRect/>
          </a:stretch>
        </p:blipFill>
        <p:spPr bwMode="auto">
          <a:xfrm>
            <a:off x="4953000" y="971550"/>
            <a:ext cx="3657600" cy="274292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209550"/>
            <a:ext cx="7772400" cy="571500"/>
          </a:xfrm>
        </p:spPr>
        <p:txBody>
          <a:bodyPr>
            <a:normAutofit fontScale="90000"/>
          </a:bodyPr>
          <a:lstStyle/>
          <a:p>
            <a:pPr eaLnBrk="1" hangingPunct="1">
              <a:spcBef>
                <a:spcPts val="800"/>
              </a:spcBef>
              <a:defRPr/>
            </a:pPr>
            <a:r>
              <a:rPr lang="en-US" sz="4000" noProof="1" smtClean="0"/>
              <a:t>Document</a:t>
            </a:r>
            <a:r>
              <a:rPr lang="en-US" noProof="1" smtClean="0"/>
              <a:t> Holder</a:t>
            </a:r>
          </a:p>
        </p:txBody>
      </p:sp>
      <p:pic>
        <p:nvPicPr>
          <p:cNvPr id="4" name="Picture 3" descr="Office Ergonomics WSE Form.bmp"/>
          <p:cNvPicPr>
            <a:picLocks noChangeAspect="1"/>
          </p:cNvPicPr>
          <p:nvPr/>
        </p:nvPicPr>
        <p:blipFill>
          <a:blip r:embed="rId2" cstate="print"/>
          <a:stretch>
            <a:fillRect/>
          </a:stretch>
        </p:blipFill>
        <p:spPr>
          <a:xfrm>
            <a:off x="381000" y="895350"/>
            <a:ext cx="893661" cy="1151368"/>
          </a:xfrm>
          <a:prstGeom prst="rect">
            <a:avLst/>
          </a:prstGeom>
          <a:noFill/>
          <a:ln>
            <a:noFill/>
          </a:ln>
        </p:spPr>
      </p:pic>
      <p:sp>
        <p:nvSpPr>
          <p:cNvPr id="7" name="Slide Number Placeholder 6"/>
          <p:cNvSpPr>
            <a:spLocks noGrp="1"/>
          </p:cNvSpPr>
          <p:nvPr>
            <p:ph type="sldNum" sz="quarter" idx="4"/>
          </p:nvPr>
        </p:nvSpPr>
        <p:spPr>
          <a:xfrm>
            <a:off x="8458200" y="4868863"/>
            <a:ext cx="517525" cy="274637"/>
          </a:xfrm>
        </p:spPr>
        <p:txBody>
          <a:bodyPr/>
          <a:lstStyle/>
          <a:p>
            <a:fld id="{D5BBC35B-A44B-4119-B8DA-DE9E3DFADA20}" type="slidenum">
              <a:rPr lang="en-US" smtClean="0"/>
              <a:pPr/>
              <a:t>266</a:t>
            </a:fld>
            <a:endParaRPr lang="en-US" dirty="0"/>
          </a:p>
        </p:txBody>
      </p:sp>
      <p:pic>
        <p:nvPicPr>
          <p:cNvPr id="9" name="Picture 8" descr="DH.JPG"/>
          <p:cNvPicPr>
            <a:picLocks noChangeAspect="1"/>
          </p:cNvPicPr>
          <p:nvPr/>
        </p:nvPicPr>
        <p:blipFill>
          <a:blip r:embed="rId3" cstate="print"/>
          <a:stretch>
            <a:fillRect/>
          </a:stretch>
        </p:blipFill>
        <p:spPr>
          <a:xfrm>
            <a:off x="1600200" y="895350"/>
            <a:ext cx="6628957" cy="34747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p:txBody>
          <a:bodyPr>
            <a:normAutofit fontScale="90000"/>
          </a:bodyPr>
          <a:lstStyle/>
          <a:p>
            <a:pPr eaLnBrk="1" hangingPunct="1">
              <a:spcBef>
                <a:spcPts val="800"/>
              </a:spcBef>
              <a:defRPr/>
            </a:pPr>
            <a:r>
              <a:rPr lang="en-US" sz="3600" noProof="1" smtClean="0">
                <a:effectLst>
                  <a:outerShdw blurRad="38100" dist="38100" dir="2700000" algn="tl">
                    <a:srgbClr val="000000">
                      <a:alpha val="43137"/>
                    </a:srgbClr>
                  </a:outerShdw>
                </a:effectLst>
              </a:rPr>
              <a:t>Laptops</a:t>
            </a:r>
          </a:p>
        </p:txBody>
      </p:sp>
      <p:sp>
        <p:nvSpPr>
          <p:cNvPr id="273411" name="Rectangle 3"/>
          <p:cNvSpPr>
            <a:spLocks noGrp="1" noChangeArrowheads="1"/>
          </p:cNvSpPr>
          <p:nvPr>
            <p:ph type="body" sz="half" idx="1"/>
          </p:nvPr>
        </p:nvSpPr>
        <p:spPr>
          <a:xfrm>
            <a:off x="152400" y="800100"/>
            <a:ext cx="3429000" cy="3600450"/>
          </a:xfrm>
        </p:spPr>
        <p:txBody>
          <a:bodyPr>
            <a:normAutofit/>
          </a:bodyPr>
          <a:lstStyle/>
          <a:p>
            <a:pPr eaLnBrk="1" hangingPunct="1">
              <a:defRPr/>
            </a:pPr>
            <a:r>
              <a:rPr lang="en-US" sz="2800" b="0" noProof="1" smtClean="0"/>
              <a:t>Design violates basic ergonomic principles</a:t>
            </a:r>
          </a:p>
          <a:p>
            <a:pPr eaLnBrk="1" hangingPunct="1">
              <a:defRPr/>
            </a:pPr>
            <a:r>
              <a:rPr lang="en-US" sz="2800" b="0" noProof="1" smtClean="0"/>
              <a:t>Fixed position keyboard and monitor</a:t>
            </a:r>
          </a:p>
        </p:txBody>
      </p:sp>
      <p:pic>
        <p:nvPicPr>
          <p:cNvPr id="273415" name="Picture 7" descr="laptop on desk"/>
          <p:cNvPicPr>
            <a:picLocks noGrp="1" noChangeAspect="1" noChangeArrowheads="1"/>
          </p:cNvPicPr>
          <p:nvPr>
            <p:ph sz="half" idx="2"/>
          </p:nvPr>
        </p:nvPicPr>
        <p:blipFill>
          <a:blip r:embed="rId2" cstate="print"/>
          <a:stretch>
            <a:fillRect/>
          </a:stretch>
        </p:blipFill>
        <p:spPr>
          <a:xfrm>
            <a:off x="3733800" y="895350"/>
            <a:ext cx="4754880" cy="356616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458200" y="4805363"/>
            <a:ext cx="555625" cy="274637"/>
          </a:xfrm>
        </p:spPr>
        <p:txBody>
          <a:bodyPr/>
          <a:lstStyle/>
          <a:p>
            <a:fld id="{D5BBC35B-A44B-4119-B8DA-DE9E3DFADA20}" type="slidenum">
              <a:rPr kumimoji="0" lang="en-US" smtClean="0"/>
              <a:pPr/>
              <a:t>267</a:t>
            </a:fld>
            <a:endParaRPr kumimoji="0" lang="en-US" sz="1000" b="0"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p:txBody>
          <a:bodyPr/>
          <a:lstStyle/>
          <a:p>
            <a:pPr eaLnBrk="1" hangingPunct="1">
              <a:spcBef>
                <a:spcPts val="800"/>
              </a:spcBef>
              <a:defRPr/>
            </a:pPr>
            <a:r>
              <a:rPr lang="en-US" dirty="0" smtClean="0"/>
              <a:t>Occasional </a:t>
            </a:r>
            <a:r>
              <a:rPr lang="en-US" noProof="1" smtClean="0"/>
              <a:t>Laptop User</a:t>
            </a:r>
          </a:p>
        </p:txBody>
      </p:sp>
      <p:sp>
        <p:nvSpPr>
          <p:cNvPr id="275459" name="Rectangle 3"/>
          <p:cNvSpPr>
            <a:spLocks noGrp="1" noChangeArrowheads="1"/>
          </p:cNvSpPr>
          <p:nvPr>
            <p:ph type="body" idx="1"/>
          </p:nvPr>
        </p:nvSpPr>
        <p:spPr>
          <a:xfrm>
            <a:off x="533400" y="742950"/>
            <a:ext cx="4191000" cy="3771900"/>
          </a:xfrm>
        </p:spPr>
        <p:txBody>
          <a:bodyPr>
            <a:normAutofit fontScale="92500" lnSpcReduction="20000"/>
          </a:bodyPr>
          <a:lstStyle/>
          <a:p>
            <a:pPr eaLnBrk="1" hangingPunct="1">
              <a:defRPr/>
            </a:pPr>
            <a:r>
              <a:rPr lang="en-US" sz="2800" noProof="1" smtClean="0"/>
              <a:t>Occasional Users</a:t>
            </a:r>
          </a:p>
          <a:p>
            <a:pPr lvl="1" eaLnBrk="1" hangingPunct="1">
              <a:defRPr/>
            </a:pPr>
            <a:r>
              <a:rPr lang="en-US" sz="2400" noProof="1" smtClean="0"/>
              <a:t>Better off sacrificing neck posture rather than wrist posture </a:t>
            </a:r>
          </a:p>
          <a:p>
            <a:pPr eaLnBrk="1" hangingPunct="1">
              <a:defRPr/>
            </a:pPr>
            <a:r>
              <a:rPr lang="en-US" sz="2800" noProof="1" smtClean="0"/>
              <a:t>Find comfortable chair </a:t>
            </a:r>
          </a:p>
          <a:p>
            <a:pPr lvl="1" eaLnBrk="1" hangingPunct="1">
              <a:defRPr/>
            </a:pPr>
            <a:r>
              <a:rPr lang="en-US" sz="2400" noProof="1" smtClean="0"/>
              <a:t>Position in lap or on table for most neutral wrist posture that you can achieve </a:t>
            </a:r>
          </a:p>
          <a:p>
            <a:pPr lvl="1" eaLnBrk="1" hangingPunct="1">
              <a:defRPr/>
            </a:pPr>
            <a:r>
              <a:rPr lang="en-US" sz="2400" noProof="1" smtClean="0"/>
              <a:t>Angle laptop screen so can see with least amount of neck deviation </a:t>
            </a:r>
          </a:p>
        </p:txBody>
      </p:sp>
      <p:pic>
        <p:nvPicPr>
          <p:cNvPr id="275460" name="Picture 4" descr="WS 18"/>
          <p:cNvPicPr>
            <a:picLocks noChangeAspect="1" noChangeArrowheads="1"/>
          </p:cNvPicPr>
          <p:nvPr/>
        </p:nvPicPr>
        <p:blipFill>
          <a:blip r:embed="rId2" cstate="print"/>
          <a:stretch>
            <a:fillRect/>
          </a:stretch>
        </p:blipFill>
        <p:spPr bwMode="auto">
          <a:xfrm>
            <a:off x="4953001" y="819150"/>
            <a:ext cx="2363372" cy="1828800"/>
          </a:xfrm>
          <a:prstGeom prst="rect">
            <a:avLst/>
          </a:prstGeom>
          <a:ln>
            <a:noFill/>
          </a:ln>
          <a:effectLst>
            <a:outerShdw blurRad="292100" dist="139700" dir="2700000" algn="tl" rotWithShape="0">
              <a:srgbClr val="333333">
                <a:alpha val="65000"/>
              </a:srgbClr>
            </a:outerShdw>
          </a:effectLst>
        </p:spPr>
      </p:pic>
      <p:pic>
        <p:nvPicPr>
          <p:cNvPr id="275461" name="Picture 5" descr="WS 19"/>
          <p:cNvPicPr>
            <a:picLocks noChangeAspect="1" noChangeArrowheads="1"/>
          </p:cNvPicPr>
          <p:nvPr/>
        </p:nvPicPr>
        <p:blipFill>
          <a:blip r:embed="rId3" cstate="print"/>
          <a:stretch>
            <a:fillRect/>
          </a:stretch>
        </p:blipFill>
        <p:spPr bwMode="auto">
          <a:xfrm>
            <a:off x="4953000" y="2800350"/>
            <a:ext cx="3218688" cy="201168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458200" y="4868863"/>
            <a:ext cx="517525" cy="274637"/>
          </a:xfrm>
        </p:spPr>
        <p:txBody>
          <a:bodyPr/>
          <a:lstStyle/>
          <a:p>
            <a:fld id="{D5BBC35B-A44B-4119-B8DA-DE9E3DFADA20}" type="slidenum">
              <a:rPr lang="en-US" smtClean="0"/>
              <a:pPr/>
              <a:t>268</a:t>
            </a:fld>
            <a:endParaRPr lang="en-US" dirty="0"/>
          </a:p>
        </p:txBody>
      </p:sp>
    </p:spTree>
  </p:cSld>
  <p:clrMapOvr>
    <a:masterClrMapping/>
  </p:clrMapOvr>
  <p:transition>
    <p:fade/>
  </p:transition>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normAutofit fontScale="90000"/>
          </a:bodyPr>
          <a:lstStyle/>
          <a:p>
            <a:pPr eaLnBrk="1" hangingPunct="1">
              <a:spcBef>
                <a:spcPts val="800"/>
              </a:spcBef>
              <a:defRPr/>
            </a:pPr>
            <a:r>
              <a:rPr lang="en-US" sz="4000" noProof="1" smtClean="0">
                <a:effectLst>
                  <a:outerShdw blurRad="38100" dist="38100" dir="2700000" algn="tl">
                    <a:srgbClr val="000000">
                      <a:alpha val="43137"/>
                    </a:srgbClr>
                  </a:outerShdw>
                </a:effectLst>
                <a:latin typeface="Arial" pitchFamily="34" charset="0"/>
                <a:cs typeface="Arial" pitchFamily="34" charset="0"/>
              </a:rPr>
              <a:t>Full-time</a:t>
            </a:r>
            <a:r>
              <a:rPr lang="en-US" noProof="1" smtClean="0">
                <a:solidFill>
                  <a:srgbClr val="E48404"/>
                </a:solidFill>
              </a:rPr>
              <a:t> </a:t>
            </a:r>
            <a:r>
              <a:rPr lang="en-US" sz="4000" dirty="0" smtClean="0">
                <a:effectLst>
                  <a:outerShdw blurRad="38100" dist="38100" dir="2700000" algn="tl">
                    <a:srgbClr val="000000">
                      <a:alpha val="43137"/>
                    </a:srgbClr>
                  </a:outerShdw>
                </a:effectLst>
                <a:latin typeface="Arial" pitchFamily="34" charset="0"/>
                <a:cs typeface="Arial" pitchFamily="34" charset="0"/>
              </a:rPr>
              <a:t>Laptop</a:t>
            </a:r>
            <a:r>
              <a:rPr lang="en-US" dirty="0" smtClean="0">
                <a:solidFill>
                  <a:srgbClr val="E48404"/>
                </a:solidFill>
              </a:rPr>
              <a:t> </a:t>
            </a:r>
            <a:r>
              <a:rPr lang="en-US" sz="4000" noProof="1" smtClean="0">
                <a:effectLst>
                  <a:outerShdw blurRad="38100" dist="38100" dir="2700000" algn="tl">
                    <a:srgbClr val="000000">
                      <a:alpha val="43137"/>
                    </a:srgbClr>
                  </a:outerShdw>
                </a:effectLst>
                <a:latin typeface="Arial" pitchFamily="34" charset="0"/>
                <a:cs typeface="Arial" pitchFamily="34" charset="0"/>
              </a:rPr>
              <a:t>User</a:t>
            </a:r>
          </a:p>
        </p:txBody>
      </p:sp>
      <p:sp>
        <p:nvSpPr>
          <p:cNvPr id="277507" name="Rectangle 3"/>
          <p:cNvSpPr>
            <a:spLocks noGrp="1" noChangeArrowheads="1"/>
          </p:cNvSpPr>
          <p:nvPr>
            <p:ph type="body" sz="half" idx="1"/>
          </p:nvPr>
        </p:nvSpPr>
        <p:spPr>
          <a:xfrm>
            <a:off x="381000" y="742950"/>
            <a:ext cx="4800600" cy="4114800"/>
          </a:xfrm>
        </p:spPr>
        <p:txBody>
          <a:bodyPr>
            <a:normAutofit fontScale="85000" lnSpcReduction="20000"/>
          </a:bodyPr>
          <a:lstStyle/>
          <a:p>
            <a:pPr eaLnBrk="1" hangingPunct="1">
              <a:defRPr/>
            </a:pPr>
            <a:r>
              <a:rPr lang="en-US" sz="2600" noProof="1" smtClean="0"/>
              <a:t>Use separate keyboard</a:t>
            </a:r>
            <a:r>
              <a:rPr lang="en-US" sz="2600" dirty="0" smtClean="0"/>
              <a:t>/</a:t>
            </a:r>
            <a:r>
              <a:rPr lang="en-US" sz="2600" noProof="1" smtClean="0"/>
              <a:t>mouse</a:t>
            </a:r>
          </a:p>
          <a:p>
            <a:pPr eaLnBrk="1" hangingPunct="1">
              <a:defRPr/>
            </a:pPr>
            <a:r>
              <a:rPr lang="en-US" sz="2600" dirty="0" smtClean="0"/>
              <a:t>P</a:t>
            </a:r>
            <a:r>
              <a:rPr lang="en-US" sz="2600" noProof="1" smtClean="0"/>
              <a:t>ort replicator/docking station</a:t>
            </a:r>
          </a:p>
          <a:p>
            <a:pPr eaLnBrk="1" hangingPunct="1">
              <a:defRPr/>
            </a:pPr>
            <a:r>
              <a:rPr lang="en-US" sz="2600" noProof="1" smtClean="0"/>
              <a:t>Position on desk/worksurface to see screen without bending neck</a:t>
            </a:r>
          </a:p>
          <a:p>
            <a:pPr eaLnBrk="1" hangingPunct="1">
              <a:defRPr/>
            </a:pPr>
            <a:r>
              <a:rPr lang="en-US" sz="2600" dirty="0" smtClean="0"/>
              <a:t>E</a:t>
            </a:r>
            <a:r>
              <a:rPr lang="en-US" sz="2600" noProof="1" smtClean="0"/>
              <a:t>levate off desk surface using stable support surface, such as computer monitor pedestal</a:t>
            </a:r>
          </a:p>
          <a:p>
            <a:pPr eaLnBrk="1" hangingPunct="1">
              <a:defRPr/>
            </a:pPr>
            <a:r>
              <a:rPr lang="en-US" sz="2600" noProof="1" smtClean="0"/>
              <a:t>Follow postural guidelines for working at computer workstation</a:t>
            </a:r>
            <a:endParaRPr lang="en-US" sz="2600" dirty="0" smtClean="0"/>
          </a:p>
          <a:p>
            <a:pPr eaLnBrk="1" hangingPunct="1">
              <a:defRPr/>
            </a:pPr>
            <a:r>
              <a:rPr lang="en-US" sz="2600" dirty="0" smtClean="0"/>
              <a:t>Transport with bag or wheeled cart</a:t>
            </a:r>
            <a:endParaRPr lang="en-US" sz="2600" noProof="1" smtClean="0"/>
          </a:p>
        </p:txBody>
      </p:sp>
      <p:pic>
        <p:nvPicPr>
          <p:cNvPr id="277508" name="Picture 4" descr="portrep"/>
          <p:cNvPicPr>
            <a:picLocks noGrp="1" noChangeAspect="1" noChangeArrowheads="1"/>
          </p:cNvPicPr>
          <p:nvPr>
            <p:ph sz="quarter" idx="2"/>
          </p:nvPr>
        </p:nvPicPr>
        <p:blipFill>
          <a:blip r:embed="rId2" cstate="print"/>
          <a:stretch>
            <a:fillRect/>
          </a:stretch>
        </p:blipFill>
        <p:spPr>
          <a:xfrm>
            <a:off x="5410200" y="895350"/>
            <a:ext cx="2150288" cy="1554480"/>
          </a:xfrm>
          <a:prstGeom prst="rect">
            <a:avLst/>
          </a:prstGeom>
          <a:ln>
            <a:noFill/>
          </a:ln>
          <a:effectLst>
            <a:outerShdw blurRad="292100" dist="139700" dir="2700000" algn="tl" rotWithShape="0">
              <a:srgbClr val="333333">
                <a:alpha val="65000"/>
              </a:srgbClr>
            </a:outerShdw>
          </a:effectLst>
        </p:spPr>
      </p:pic>
      <p:pic>
        <p:nvPicPr>
          <p:cNvPr id="277510" name="Picture 6" descr="laptop stand"/>
          <p:cNvPicPr>
            <a:picLocks noGrp="1" noChangeAspect="1" noChangeArrowheads="1"/>
          </p:cNvPicPr>
          <p:nvPr>
            <p:ph sz="quarter" idx="3"/>
          </p:nvPr>
        </p:nvPicPr>
        <p:blipFill>
          <a:blip r:embed="rId3" cstate="print"/>
          <a:stretch>
            <a:fillRect/>
          </a:stretch>
        </p:blipFill>
        <p:spPr>
          <a:xfrm>
            <a:off x="5410200" y="2647950"/>
            <a:ext cx="2857500" cy="2181225"/>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534400" y="4805363"/>
            <a:ext cx="479425" cy="274637"/>
          </a:xfrm>
        </p:spPr>
        <p:txBody>
          <a:bodyPr/>
          <a:lstStyle/>
          <a:p>
            <a:fld id="{D5BBC35B-A44B-4119-B8DA-DE9E3DFADA20}" type="slidenum">
              <a:rPr kumimoji="0" lang="en-US" smtClean="0"/>
              <a:pPr/>
              <a:t>269</a:t>
            </a:fld>
            <a:endParaRPr kumimoji="0" lang="en-US" sz="1000" b="0"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3618" name="Rectangle 2"/>
          <p:cNvSpPr>
            <a:spLocks noGrp="1" noChangeArrowheads="1"/>
          </p:cNvSpPr>
          <p:nvPr>
            <p:ph type="title"/>
          </p:nvPr>
        </p:nvSpPr>
        <p:spPr/>
        <p:txBody>
          <a:bodyPr/>
          <a:lstStyle/>
          <a:p>
            <a:pPr eaLnBrk="1" hangingPunct="1">
              <a:spcBef>
                <a:spcPts val="800"/>
              </a:spcBef>
              <a:defRPr/>
            </a:pPr>
            <a:r>
              <a:rPr lang="en-US" noProof="1" smtClean="0"/>
              <a:t>Work in reach zone </a:t>
            </a:r>
          </a:p>
        </p:txBody>
      </p:sp>
      <p:sp>
        <p:nvSpPr>
          <p:cNvPr id="623619" name="Rectangle 3"/>
          <p:cNvSpPr>
            <a:spLocks noGrp="1" noChangeArrowheads="1"/>
          </p:cNvSpPr>
          <p:nvPr>
            <p:ph type="body" idx="1"/>
          </p:nvPr>
        </p:nvSpPr>
        <p:spPr>
          <a:xfrm>
            <a:off x="609600" y="800100"/>
            <a:ext cx="3276600" cy="3829050"/>
          </a:xfrm>
        </p:spPr>
        <p:txBody>
          <a:bodyPr>
            <a:normAutofit lnSpcReduction="10000"/>
          </a:bodyPr>
          <a:lstStyle/>
          <a:p>
            <a:pPr eaLnBrk="1" hangingPunct="1">
              <a:defRPr/>
            </a:pPr>
            <a:r>
              <a:rPr lang="en-US" noProof="1" smtClean="0"/>
              <a:t>Stature and arm’s length determine reach zone</a:t>
            </a:r>
            <a:endParaRPr lang="en-US" dirty="0" smtClean="0"/>
          </a:p>
          <a:p>
            <a:pPr eaLnBrk="1" hangingPunct="1">
              <a:defRPr/>
            </a:pPr>
            <a:r>
              <a:rPr lang="en-US" noProof="1" smtClean="0"/>
              <a:t>Determine individual reach zone and set up workstation to promote reach in that zone</a:t>
            </a:r>
          </a:p>
        </p:txBody>
      </p:sp>
      <p:pic>
        <p:nvPicPr>
          <p:cNvPr id="5" name="Picture 4" descr="09110"/>
          <p:cNvPicPr/>
          <p:nvPr/>
        </p:nvPicPr>
        <p:blipFill>
          <a:blip r:embed="rId2" cstate="print"/>
          <a:srcRect l="7213" t="10001" r="7213" b="8235"/>
          <a:stretch>
            <a:fillRect/>
          </a:stretch>
        </p:blipFill>
        <p:spPr bwMode="auto">
          <a:xfrm>
            <a:off x="3962400" y="1047750"/>
            <a:ext cx="4275525" cy="2286000"/>
          </a:xfrm>
          <a:prstGeom prst="rect">
            <a:avLst/>
          </a:prstGeom>
          <a:noFill/>
        </p:spPr>
      </p:pic>
    </p:spTree>
  </p:cSld>
  <p:clrMapOvr>
    <a:masterClrMapping/>
  </p:clrMapOvr>
  <p:transition>
    <p:fade/>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09550"/>
            <a:ext cx="7543800" cy="857250"/>
          </a:xfrm>
        </p:spPr>
        <p:txBody>
          <a:bodyPr>
            <a:noAutofit/>
          </a:bodyPr>
          <a:lstStyle/>
          <a:p>
            <a:pPr marR="0" rtl="0"/>
            <a:r>
              <a:rPr lang="en-US" sz="3200" b="1" baseline="0" dirty="0" smtClean="0">
                <a:solidFill>
                  <a:srgbClr val="1F497D"/>
                </a:solidFill>
                <a:latin typeface="Arial"/>
              </a:rPr>
              <a:t>Tablets revolutionizing computer use! </a:t>
            </a:r>
          </a:p>
        </p:txBody>
      </p:sp>
      <p:sp>
        <p:nvSpPr>
          <p:cNvPr id="3" name="Text Placeholder 2"/>
          <p:cNvSpPr>
            <a:spLocks noGrp="1"/>
          </p:cNvSpPr>
          <p:nvPr>
            <p:ph type="body" idx="1"/>
          </p:nvPr>
        </p:nvSpPr>
        <p:spPr>
          <a:xfrm>
            <a:off x="152400" y="1123950"/>
            <a:ext cx="3276600" cy="3394472"/>
          </a:xfrm>
        </p:spPr>
        <p:txBody>
          <a:bodyPr>
            <a:normAutofit/>
          </a:bodyPr>
          <a:lstStyle/>
          <a:p>
            <a:pPr marR="0" lvl="0" rtl="0"/>
            <a:r>
              <a:rPr lang="en-US" sz="2000" b="1" i="1" baseline="0" dirty="0" smtClean="0">
                <a:latin typeface="Arial"/>
              </a:rPr>
              <a:t>E-book readers</a:t>
            </a:r>
          </a:p>
          <a:p>
            <a:pPr marR="0" lvl="0" rtl="0"/>
            <a:r>
              <a:rPr lang="en-US" sz="2000" b="1" i="1" baseline="0" dirty="0" smtClean="0">
                <a:latin typeface="Arial"/>
              </a:rPr>
              <a:t>Merging of cell phone and computer</a:t>
            </a:r>
          </a:p>
          <a:p>
            <a:pPr marR="0" lvl="0" rtl="0"/>
            <a:r>
              <a:rPr lang="en-US" sz="2000" b="1" i="1" baseline="0" dirty="0" smtClean="0">
                <a:latin typeface="Arial"/>
              </a:rPr>
              <a:t>Social media</a:t>
            </a:r>
          </a:p>
          <a:p>
            <a:pPr marR="0" lvl="0" rtl="0"/>
            <a:r>
              <a:rPr lang="en-US" sz="2000" b="1" i="1" baseline="0" dirty="0" smtClean="0">
                <a:latin typeface="Arial"/>
              </a:rPr>
              <a:t>Instant access to information</a:t>
            </a:r>
          </a:p>
          <a:p>
            <a:pPr marR="0" lvl="0" rtl="0"/>
            <a:r>
              <a:rPr lang="en-US" sz="2000" b="1" i="1" baseline="0" dirty="0" smtClean="0">
                <a:latin typeface="Arial"/>
              </a:rPr>
              <a:t>Business applications</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738305" name="Picture 1"/>
          <p:cNvPicPr>
            <a:picLocks noChangeAspect="1" noChangeArrowheads="1"/>
          </p:cNvPicPr>
          <p:nvPr/>
        </p:nvPicPr>
        <p:blipFill>
          <a:blip r:embed="rId3" cstate="print"/>
          <a:srcRect/>
          <a:stretch>
            <a:fillRect/>
          </a:stretch>
        </p:blipFill>
        <p:spPr bwMode="auto">
          <a:xfrm>
            <a:off x="3505200" y="1200150"/>
            <a:ext cx="2773363" cy="2225675"/>
          </a:xfrm>
          <a:prstGeom prst="rect">
            <a:avLst/>
          </a:prstGeom>
          <a:noFill/>
          <a:ln w="9525">
            <a:noFill/>
            <a:miter lim="800000"/>
            <a:headEnd/>
            <a:tailEnd/>
          </a:ln>
          <a:effectLst/>
        </p:spPr>
      </p:pic>
      <p:pic>
        <p:nvPicPr>
          <p:cNvPr id="6" name="il_fi" descr="http://2.bp.blogspot.com/-nIOCqeGy11A/T1icJuk_bYI/AAAAAAAAAtA/u5t_McJmTEI/s320/Ipad-Keynote.jpg"/>
          <p:cNvPicPr/>
          <p:nvPr/>
        </p:nvPicPr>
        <p:blipFill>
          <a:blip r:embed="rId4" cstate="print"/>
          <a:srcRect/>
          <a:stretch>
            <a:fillRect/>
          </a:stretch>
        </p:blipFill>
        <p:spPr bwMode="auto">
          <a:xfrm>
            <a:off x="6477000" y="2266950"/>
            <a:ext cx="2468880" cy="245199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33350"/>
            <a:ext cx="8001000" cy="857250"/>
          </a:xfrm>
        </p:spPr>
        <p:txBody>
          <a:bodyPr>
            <a:noAutofit/>
          </a:bodyPr>
          <a:lstStyle/>
          <a:p>
            <a:pPr marR="0" rtl="0"/>
            <a:r>
              <a:rPr lang="en-US" sz="3200" b="1" baseline="0" dirty="0" smtClean="0">
                <a:solidFill>
                  <a:srgbClr val="1F497D"/>
                </a:solidFill>
                <a:latin typeface="Arial"/>
              </a:rPr>
              <a:t>Tablets have all ergonomics</a:t>
            </a:r>
            <a:br>
              <a:rPr lang="en-US" sz="3200" b="1" baseline="0" dirty="0" smtClean="0">
                <a:solidFill>
                  <a:srgbClr val="1F497D"/>
                </a:solidFill>
                <a:latin typeface="Arial"/>
              </a:rPr>
            </a:br>
            <a:r>
              <a:rPr lang="en-US" sz="3200" b="1" baseline="0" dirty="0" smtClean="0">
                <a:solidFill>
                  <a:srgbClr val="1F497D"/>
                </a:solidFill>
                <a:latin typeface="Arial"/>
              </a:rPr>
              <a:t> challenges associated with laptops</a:t>
            </a:r>
          </a:p>
        </p:txBody>
      </p:sp>
      <p:sp>
        <p:nvSpPr>
          <p:cNvPr id="3" name="Text Placeholder 2"/>
          <p:cNvSpPr>
            <a:spLocks noGrp="1"/>
          </p:cNvSpPr>
          <p:nvPr>
            <p:ph type="body" idx="1"/>
          </p:nvPr>
        </p:nvSpPr>
        <p:spPr>
          <a:xfrm>
            <a:off x="152400" y="1123950"/>
            <a:ext cx="3810000" cy="3394472"/>
          </a:xfrm>
        </p:spPr>
        <p:txBody>
          <a:bodyPr>
            <a:normAutofit/>
          </a:bodyPr>
          <a:lstStyle/>
          <a:p>
            <a:pPr marR="0" lvl="0" rtl="0"/>
            <a:r>
              <a:rPr lang="en-US" sz="2400" b="1" baseline="0" dirty="0" smtClean="0">
                <a:latin typeface="Arial"/>
              </a:rPr>
              <a:t>Typing on tablet touchscreen while tablet rests on flat surface</a:t>
            </a:r>
          </a:p>
          <a:p>
            <a:pPr marR="0" lvl="1" rtl="0"/>
            <a:r>
              <a:rPr lang="en-US" sz="2000" noProof="1" smtClean="0"/>
              <a:t>Forces neck into more extreme static neck flexion or extension depending on user’s posture</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5" name="il_fi" descr="http://static.arstechnica.com/wifi-ipad-review/ipad-typing.jpg"/>
          <p:cNvPicPr/>
          <p:nvPr/>
        </p:nvPicPr>
        <p:blipFill>
          <a:blip r:embed="rId3" cstate="print"/>
          <a:srcRect/>
          <a:stretch>
            <a:fillRect/>
          </a:stretch>
        </p:blipFill>
        <p:spPr bwMode="auto">
          <a:xfrm>
            <a:off x="4114800" y="1276350"/>
            <a:ext cx="3962400" cy="25146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05979"/>
            <a:ext cx="7543800" cy="857250"/>
          </a:xfrm>
        </p:spPr>
        <p:txBody>
          <a:bodyPr>
            <a:noAutofit/>
          </a:bodyPr>
          <a:lstStyle/>
          <a:p>
            <a:pPr marR="0" rtl="0"/>
            <a:r>
              <a:rPr lang="en-US" sz="3600" b="1" baseline="0" dirty="0" smtClean="0">
                <a:solidFill>
                  <a:srgbClr val="1F497D"/>
                </a:solidFill>
                <a:latin typeface="Arial"/>
              </a:rPr>
              <a:t>Keyboards and monitor position</a:t>
            </a:r>
          </a:p>
        </p:txBody>
      </p:sp>
      <p:sp>
        <p:nvSpPr>
          <p:cNvPr id="3" name="Text Placeholder 2"/>
          <p:cNvSpPr>
            <a:spLocks noGrp="1"/>
          </p:cNvSpPr>
          <p:nvPr>
            <p:ph type="body" idx="1"/>
          </p:nvPr>
        </p:nvSpPr>
        <p:spPr>
          <a:xfrm>
            <a:off x="152400" y="1123950"/>
            <a:ext cx="3962400" cy="3394472"/>
          </a:xfrm>
        </p:spPr>
        <p:txBody>
          <a:bodyPr>
            <a:normAutofit fontScale="77500" lnSpcReduction="20000"/>
          </a:bodyPr>
          <a:lstStyle/>
          <a:p>
            <a:pPr marR="0" lvl="0" rtl="0"/>
            <a:r>
              <a:rPr lang="en-US" b="1" baseline="0" dirty="0" smtClean="0">
                <a:latin typeface="Arial"/>
              </a:rPr>
              <a:t>Issue with neutral arm position to use keyboard</a:t>
            </a:r>
          </a:p>
          <a:p>
            <a:pPr marR="0" lvl="0" rtl="0"/>
            <a:r>
              <a:rPr lang="en-US" b="1" baseline="0" dirty="0" smtClean="0">
                <a:latin typeface="Arial"/>
              </a:rPr>
              <a:t>Monitor is tied to the keyboard in terms of position</a:t>
            </a:r>
          </a:p>
          <a:p>
            <a:pPr marR="0" lvl="1" rtl="0"/>
            <a:r>
              <a:rPr lang="en-US" sz="2000" noProof="1" smtClean="0"/>
              <a:t>Result is out of neutral head and neck and position in conjunction with out of neutral upper extremity position</a:t>
            </a:r>
          </a:p>
          <a:p>
            <a:pPr marR="0" lvl="0" rtl="0"/>
            <a:r>
              <a:rPr lang="en-US" b="1" baseline="0" dirty="0" smtClean="0">
                <a:latin typeface="Arial"/>
              </a:rPr>
              <a:t>Platform holders/separate keyboards</a:t>
            </a:r>
          </a:p>
          <a:p>
            <a:pPr marR="0" lvl="1" rtl="0"/>
            <a:r>
              <a:rPr lang="en-US" sz="2000" noProof="1" smtClean="0"/>
              <a:t>One option is the use of portable keyboards and holder for the tablet</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5" name="il_fi" descr="http://www.techaddition.com/wp-content/uploads/2012/03/targus-versavu-bluetooth-keyboard-case-new-ipad-3.jpg"/>
          <p:cNvPicPr/>
          <p:nvPr/>
        </p:nvPicPr>
        <p:blipFill>
          <a:blip r:embed="rId3" cstate="print"/>
          <a:srcRect/>
          <a:stretch>
            <a:fillRect/>
          </a:stretch>
        </p:blipFill>
        <p:spPr bwMode="auto">
          <a:xfrm>
            <a:off x="4267200" y="1047750"/>
            <a:ext cx="1828800" cy="2133600"/>
          </a:xfrm>
          <a:prstGeom prst="rect">
            <a:avLst/>
          </a:prstGeom>
          <a:ln>
            <a:noFill/>
          </a:ln>
          <a:effectLst>
            <a:outerShdw blurRad="292100" dist="139700" dir="2700000" algn="tl" rotWithShape="0">
              <a:srgbClr val="333333">
                <a:alpha val="65000"/>
              </a:srgbClr>
            </a:outerShdw>
          </a:effectLst>
        </p:spPr>
      </p:pic>
      <p:pic>
        <p:nvPicPr>
          <p:cNvPr id="6" name="il_fi" descr="http://rossdawsonblog.com/wp/wp-content/uploads/2011/03/iPadkeyboard_cafe.jpg"/>
          <p:cNvPicPr/>
          <p:nvPr/>
        </p:nvPicPr>
        <p:blipFill>
          <a:blip r:embed="rId4" cstate="print"/>
          <a:srcRect/>
          <a:stretch>
            <a:fillRect/>
          </a:stretch>
        </p:blipFill>
        <p:spPr bwMode="auto">
          <a:xfrm>
            <a:off x="6019800" y="2800350"/>
            <a:ext cx="2743200" cy="204991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pPr eaLnBrk="1" hangingPunct="1">
              <a:spcBef>
                <a:spcPts val="800"/>
              </a:spcBef>
              <a:defRPr/>
            </a:pPr>
            <a:r>
              <a:rPr lang="en-US" noProof="1" smtClean="0"/>
              <a:t>Telephone</a:t>
            </a:r>
          </a:p>
        </p:txBody>
      </p:sp>
      <p:sp>
        <p:nvSpPr>
          <p:cNvPr id="279555" name="Rectangle 3"/>
          <p:cNvSpPr>
            <a:spLocks noGrp="1" noChangeArrowheads="1"/>
          </p:cNvSpPr>
          <p:nvPr>
            <p:ph type="body" idx="1"/>
          </p:nvPr>
        </p:nvSpPr>
        <p:spPr>
          <a:xfrm>
            <a:off x="838200" y="800100"/>
            <a:ext cx="3429000" cy="3829050"/>
          </a:xfrm>
        </p:spPr>
        <p:txBody>
          <a:bodyPr/>
          <a:lstStyle/>
          <a:p>
            <a:pPr eaLnBrk="1" hangingPunct="1">
              <a:lnSpc>
                <a:spcPct val="90000"/>
              </a:lnSpc>
              <a:defRPr/>
            </a:pPr>
            <a:r>
              <a:rPr lang="en-US" noProof="1" smtClean="0"/>
              <a:t>Frequency and duration</a:t>
            </a:r>
            <a:endParaRPr lang="en-US" dirty="0" smtClean="0"/>
          </a:p>
          <a:p>
            <a:pPr lvl="1" eaLnBrk="1" hangingPunct="1">
              <a:lnSpc>
                <a:spcPct val="90000"/>
              </a:lnSpc>
              <a:defRPr/>
            </a:pPr>
            <a:r>
              <a:rPr lang="en-US" dirty="0" smtClean="0"/>
              <a:t>More than 1 to 2 hours/day</a:t>
            </a:r>
          </a:p>
          <a:p>
            <a:pPr lvl="1" eaLnBrk="1" hangingPunct="1">
              <a:lnSpc>
                <a:spcPct val="90000"/>
              </a:lnSpc>
              <a:defRPr/>
            </a:pPr>
            <a:r>
              <a:rPr lang="en-US" dirty="0" smtClean="0"/>
              <a:t>More than 1 to 2 minute calls</a:t>
            </a:r>
          </a:p>
          <a:p>
            <a:pPr lvl="1">
              <a:lnSpc>
                <a:spcPct val="90000"/>
              </a:lnSpc>
              <a:defRPr/>
            </a:pPr>
            <a:r>
              <a:rPr lang="en-US" dirty="0" smtClean="0"/>
              <a:t>Should have hands free to operate equipment</a:t>
            </a:r>
          </a:p>
        </p:txBody>
      </p:sp>
      <p:pic>
        <p:nvPicPr>
          <p:cNvPr id="279556" name="Picture 4" descr="WS 13-2 hold phone by hand"/>
          <p:cNvPicPr>
            <a:picLocks noChangeAspect="1" noChangeArrowheads="1"/>
          </p:cNvPicPr>
          <p:nvPr/>
        </p:nvPicPr>
        <p:blipFill>
          <a:blip r:embed="rId2" cstate="print"/>
          <a:stretch>
            <a:fillRect/>
          </a:stretch>
        </p:blipFill>
        <p:spPr bwMode="auto">
          <a:xfrm>
            <a:off x="4724400" y="819150"/>
            <a:ext cx="3048000" cy="4016963"/>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458200" y="4868863"/>
            <a:ext cx="517525" cy="274637"/>
          </a:xfrm>
        </p:spPr>
        <p:txBody>
          <a:bodyPr/>
          <a:lstStyle/>
          <a:p>
            <a:fld id="{D5BBC35B-A44B-4119-B8DA-DE9E3DFADA20}" type="slidenum">
              <a:rPr lang="en-US" smtClean="0"/>
              <a:pPr/>
              <a:t>273</a:t>
            </a:fld>
            <a:endParaRPr lang="en-US" dirty="0"/>
          </a:p>
        </p:txBody>
      </p:sp>
    </p:spTree>
  </p:cSld>
  <p:clrMapOvr>
    <a:masterClrMapping/>
  </p:clrMapOvr>
  <p:transition>
    <p:fade/>
  </p:transition>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5506" name="Rectangle 1026"/>
          <p:cNvSpPr>
            <a:spLocks noGrp="1" noChangeArrowheads="1"/>
          </p:cNvSpPr>
          <p:nvPr>
            <p:ph type="title"/>
          </p:nvPr>
        </p:nvSpPr>
        <p:spPr/>
        <p:txBody>
          <a:bodyPr/>
          <a:lstStyle/>
          <a:p>
            <a:pPr eaLnBrk="1" hangingPunct="1">
              <a:defRPr/>
            </a:pPr>
            <a:r>
              <a:rPr lang="en-US" dirty="0" smtClean="0"/>
              <a:t>Telephone Types</a:t>
            </a:r>
          </a:p>
        </p:txBody>
      </p:sp>
      <p:sp>
        <p:nvSpPr>
          <p:cNvPr id="405507" name="Rectangle 1027"/>
          <p:cNvSpPr>
            <a:spLocks noGrp="1" noChangeArrowheads="1"/>
          </p:cNvSpPr>
          <p:nvPr>
            <p:ph type="body" idx="1"/>
          </p:nvPr>
        </p:nvSpPr>
        <p:spPr>
          <a:xfrm>
            <a:off x="457200" y="819150"/>
            <a:ext cx="2895600" cy="3505200"/>
          </a:xfrm>
        </p:spPr>
        <p:txBody>
          <a:bodyPr>
            <a:normAutofit fontScale="92500" lnSpcReduction="10000"/>
          </a:bodyPr>
          <a:lstStyle/>
          <a:p>
            <a:pPr eaLnBrk="1" hangingPunct="1">
              <a:defRPr/>
            </a:pPr>
            <a:r>
              <a:rPr lang="en-US" dirty="0" smtClean="0"/>
              <a:t>Handsets</a:t>
            </a:r>
          </a:p>
          <a:p>
            <a:pPr lvl="1">
              <a:defRPr/>
            </a:pPr>
            <a:r>
              <a:rPr lang="en-US" dirty="0" smtClean="0"/>
              <a:t>Awkward head, neck and arm position</a:t>
            </a:r>
          </a:p>
          <a:p>
            <a:pPr eaLnBrk="1" hangingPunct="1">
              <a:defRPr/>
            </a:pPr>
            <a:r>
              <a:rPr lang="en-US" dirty="0" smtClean="0"/>
              <a:t>Shoulder cradle</a:t>
            </a:r>
          </a:p>
          <a:p>
            <a:pPr lvl="1">
              <a:lnSpc>
                <a:spcPct val="110000"/>
              </a:lnSpc>
              <a:buSzPct val="68000"/>
              <a:defRPr/>
            </a:pPr>
            <a:r>
              <a:rPr lang="en-US" dirty="0" smtClean="0"/>
              <a:t>Still have awkward head, neck and arm position</a:t>
            </a:r>
          </a:p>
          <a:p>
            <a:pPr lvl="1">
              <a:defRPr/>
            </a:pPr>
            <a:endParaRPr lang="en-US" dirty="0" smtClean="0"/>
          </a:p>
        </p:txBody>
      </p:sp>
      <p:pic>
        <p:nvPicPr>
          <p:cNvPr id="405509" name="Picture 1029" descr="WS 13-2 phone btw shoulder ear"/>
          <p:cNvPicPr>
            <a:picLocks noChangeAspect="1" noChangeArrowheads="1"/>
          </p:cNvPicPr>
          <p:nvPr/>
        </p:nvPicPr>
        <p:blipFill>
          <a:blip r:embed="rId2" cstate="print"/>
          <a:stretch>
            <a:fillRect/>
          </a:stretch>
        </p:blipFill>
        <p:spPr bwMode="auto">
          <a:xfrm>
            <a:off x="3429000" y="895350"/>
            <a:ext cx="2596896" cy="2286000"/>
          </a:xfrm>
          <a:prstGeom prst="rect">
            <a:avLst/>
          </a:prstGeom>
          <a:ln>
            <a:noFill/>
          </a:ln>
          <a:effectLst>
            <a:outerShdw blurRad="292100" dist="139700" dir="2700000" algn="tl" rotWithShape="0">
              <a:srgbClr val="333333">
                <a:alpha val="65000"/>
              </a:srgbClr>
            </a:outerShdw>
          </a:effectLst>
        </p:spPr>
      </p:pic>
      <p:pic>
        <p:nvPicPr>
          <p:cNvPr id="405510" name="Picture 1030" descr="WS 13-4 phone cradle"/>
          <p:cNvPicPr>
            <a:picLocks noChangeAspect="1" noChangeArrowheads="1"/>
          </p:cNvPicPr>
          <p:nvPr/>
        </p:nvPicPr>
        <p:blipFill>
          <a:blip r:embed="rId3" cstate="print"/>
          <a:stretch>
            <a:fillRect/>
          </a:stretch>
        </p:blipFill>
        <p:spPr bwMode="auto">
          <a:xfrm>
            <a:off x="6248400" y="2038350"/>
            <a:ext cx="2560320" cy="2602992"/>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458200" y="4868863"/>
            <a:ext cx="517525" cy="274637"/>
          </a:xfrm>
        </p:spPr>
        <p:txBody>
          <a:bodyPr/>
          <a:lstStyle/>
          <a:p>
            <a:fld id="{D5BBC35B-A44B-4119-B8DA-DE9E3DFADA20}" type="slidenum">
              <a:rPr lang="en-US" smtClean="0"/>
              <a:pPr/>
              <a:t>274</a:t>
            </a:fld>
            <a:endParaRPr lang="en-US" dirty="0"/>
          </a:p>
        </p:txBody>
      </p:sp>
    </p:spTree>
  </p:cSld>
  <p:clrMapOvr>
    <a:masterClrMapping/>
  </p:clrMapOvr>
  <p:transition>
    <p:fade/>
  </p:transition>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7555" name="Rectangle 1027"/>
          <p:cNvSpPr>
            <a:spLocks noGrp="1" noChangeArrowheads="1"/>
          </p:cNvSpPr>
          <p:nvPr>
            <p:ph type="body" idx="1"/>
          </p:nvPr>
        </p:nvSpPr>
        <p:spPr/>
        <p:txBody>
          <a:bodyPr/>
          <a:lstStyle/>
          <a:p>
            <a:pPr eaLnBrk="1" hangingPunct="1">
              <a:defRPr/>
            </a:pPr>
            <a:r>
              <a:rPr lang="en-US" noProof="1" smtClean="0"/>
              <a:t>Headsets</a:t>
            </a:r>
          </a:p>
          <a:p>
            <a:pPr lvl="1" eaLnBrk="1" hangingPunct="1">
              <a:defRPr/>
            </a:pPr>
            <a:r>
              <a:rPr lang="en-US" noProof="1" smtClean="0"/>
              <a:t>Wireless</a:t>
            </a:r>
          </a:p>
          <a:p>
            <a:pPr lvl="1" eaLnBrk="1" hangingPunct="1">
              <a:defRPr/>
            </a:pPr>
            <a:r>
              <a:rPr lang="en-US" noProof="1" smtClean="0"/>
              <a:t>Bluetooth</a:t>
            </a:r>
          </a:p>
          <a:p>
            <a:pPr lvl="1" eaLnBrk="1" hangingPunct="1">
              <a:buFontTx/>
              <a:buNone/>
              <a:defRPr/>
            </a:pPr>
            <a:endParaRPr lang="en-US" noProof="1" smtClean="0"/>
          </a:p>
        </p:txBody>
      </p:sp>
      <p:sp>
        <p:nvSpPr>
          <p:cNvPr id="407558" name="Rectangle 1030"/>
          <p:cNvSpPr>
            <a:spLocks noGrp="1" noChangeArrowheads="1"/>
          </p:cNvSpPr>
          <p:nvPr>
            <p:ph type="title"/>
          </p:nvPr>
        </p:nvSpPr>
        <p:spPr/>
        <p:txBody>
          <a:bodyPr/>
          <a:lstStyle/>
          <a:p>
            <a:pPr eaLnBrk="1" hangingPunct="1">
              <a:defRPr/>
            </a:pPr>
            <a:r>
              <a:rPr lang="en-US" dirty="0" smtClean="0"/>
              <a:t>Telephone Types</a:t>
            </a:r>
          </a:p>
        </p:txBody>
      </p:sp>
      <p:pic>
        <p:nvPicPr>
          <p:cNvPr id="164873" name="Picture 9" descr="http://www.tecsol.com.au/images/VOY-510S.jpg"/>
          <p:cNvPicPr>
            <a:picLocks noChangeAspect="1" noChangeArrowheads="1"/>
          </p:cNvPicPr>
          <p:nvPr/>
        </p:nvPicPr>
        <p:blipFill>
          <a:blip r:embed="rId2" cstate="print"/>
          <a:stretch>
            <a:fillRect/>
          </a:stretch>
        </p:blipFill>
        <p:spPr bwMode="auto">
          <a:xfrm>
            <a:off x="5791200" y="1276350"/>
            <a:ext cx="2948878" cy="3108960"/>
          </a:xfrm>
          <a:prstGeom prst="rect">
            <a:avLst/>
          </a:prstGeom>
          <a:ln>
            <a:noFill/>
          </a:ln>
          <a:effectLst>
            <a:outerShdw blurRad="292100" dist="139700" dir="2700000" algn="tl" rotWithShape="0">
              <a:srgbClr val="333333">
                <a:alpha val="65000"/>
              </a:srgbClr>
            </a:outerShdw>
          </a:effectLst>
        </p:spPr>
      </p:pic>
      <p:pic>
        <p:nvPicPr>
          <p:cNvPr id="164875" name="Picture 11" descr="http://www.webstockpro.com/Comp/Corbis/42-16415358.JPG"/>
          <p:cNvPicPr>
            <a:picLocks noChangeAspect="1" noChangeArrowheads="1"/>
          </p:cNvPicPr>
          <p:nvPr/>
        </p:nvPicPr>
        <p:blipFill>
          <a:blip r:embed="rId3" cstate="print"/>
          <a:stretch>
            <a:fillRect/>
          </a:stretch>
        </p:blipFill>
        <p:spPr bwMode="auto">
          <a:xfrm>
            <a:off x="2362200" y="1276350"/>
            <a:ext cx="3108960" cy="310896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458200" y="4868863"/>
            <a:ext cx="517525" cy="274637"/>
          </a:xfrm>
        </p:spPr>
        <p:txBody>
          <a:bodyPr/>
          <a:lstStyle/>
          <a:p>
            <a:fld id="{D5BBC35B-A44B-4119-B8DA-DE9E3DFADA20}" type="slidenum">
              <a:rPr lang="en-US" smtClean="0"/>
              <a:pPr/>
              <a:t>275</a:t>
            </a:fld>
            <a:endParaRPr lang="en-US" dirty="0"/>
          </a:p>
        </p:txBody>
      </p:sp>
    </p:spTree>
  </p:cSld>
  <p:clrMapOvr>
    <a:masterClrMapping/>
  </p:clrMapOvr>
  <p:transition>
    <p:fade/>
  </p:transition>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85750"/>
            <a:ext cx="7772400" cy="571500"/>
          </a:xfrm>
        </p:spPr>
        <p:txBody>
          <a:bodyPr>
            <a:normAutofit fontScale="90000"/>
          </a:bodyPr>
          <a:lstStyle/>
          <a:p>
            <a:pPr eaLnBrk="1" hangingPunct="1">
              <a:spcBef>
                <a:spcPts val="800"/>
              </a:spcBef>
              <a:defRPr/>
            </a:pPr>
            <a:r>
              <a:rPr lang="en-US" noProof="1" smtClean="0"/>
              <a:t>Telephone Examples</a:t>
            </a:r>
          </a:p>
        </p:txBody>
      </p:sp>
      <p:sp>
        <p:nvSpPr>
          <p:cNvPr id="7" name="Slide Number Placeholder 6"/>
          <p:cNvSpPr>
            <a:spLocks noGrp="1"/>
          </p:cNvSpPr>
          <p:nvPr>
            <p:ph type="sldNum" sz="quarter" idx="4"/>
          </p:nvPr>
        </p:nvSpPr>
        <p:spPr>
          <a:xfrm>
            <a:off x="8534400" y="4868863"/>
            <a:ext cx="441325" cy="274637"/>
          </a:xfrm>
        </p:spPr>
        <p:txBody>
          <a:bodyPr/>
          <a:lstStyle/>
          <a:p>
            <a:fld id="{D5BBC35B-A44B-4119-B8DA-DE9E3DFADA20}" type="slidenum">
              <a:rPr lang="en-US" smtClean="0"/>
              <a:pPr/>
              <a:t>276</a:t>
            </a:fld>
            <a:endParaRPr lang="en-US" dirty="0"/>
          </a:p>
        </p:txBody>
      </p:sp>
      <p:pic>
        <p:nvPicPr>
          <p:cNvPr id="644098" name="Picture 2" descr="K:\Courses\Office-computer workspace ergonomics\A Practical Approach to Office Ergonomics\In-depth A Practical Approach to Office Ergonomics\Case Study Pictures Sorted\Telephone\IMG_1978.JPG"/>
          <p:cNvPicPr>
            <a:picLocks noChangeAspect="1" noChangeArrowheads="1"/>
          </p:cNvPicPr>
          <p:nvPr/>
        </p:nvPicPr>
        <p:blipFill>
          <a:blip r:embed="rId2" cstate="print"/>
          <a:srcRect/>
          <a:stretch>
            <a:fillRect/>
          </a:stretch>
        </p:blipFill>
        <p:spPr bwMode="auto">
          <a:xfrm>
            <a:off x="4800600" y="971550"/>
            <a:ext cx="3657600" cy="2743200"/>
          </a:xfrm>
          <a:prstGeom prst="rect">
            <a:avLst/>
          </a:prstGeom>
          <a:ln>
            <a:noFill/>
          </a:ln>
          <a:effectLst>
            <a:outerShdw blurRad="292100" dist="139700" dir="2700000" algn="tl" rotWithShape="0">
              <a:srgbClr val="333333">
                <a:alpha val="65000"/>
              </a:srgbClr>
            </a:outerShdw>
          </a:effectLst>
        </p:spPr>
      </p:pic>
      <p:pic>
        <p:nvPicPr>
          <p:cNvPr id="644099" name="Picture 3" descr="K:\Courses\Office-computer workspace ergonomics\A Practical Approach to Office Ergonomics\In-depth A Practical Approach to Office Ergonomics\Case Study Pictures Sorted\Telephone\IMG_1976.JPG"/>
          <p:cNvPicPr>
            <a:picLocks noChangeAspect="1" noChangeArrowheads="1"/>
          </p:cNvPicPr>
          <p:nvPr/>
        </p:nvPicPr>
        <p:blipFill>
          <a:blip r:embed="rId3" cstate="print"/>
          <a:srcRect/>
          <a:stretch>
            <a:fillRect/>
          </a:stretch>
        </p:blipFill>
        <p:spPr bwMode="auto">
          <a:xfrm>
            <a:off x="838200" y="9715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4098"/>
                                        </p:tgtEl>
                                        <p:attrNameLst>
                                          <p:attrName>style.visibility</p:attrName>
                                        </p:attrNameLst>
                                      </p:cBhvr>
                                      <p:to>
                                        <p:strVal val="visible"/>
                                      </p:to>
                                    </p:set>
                                    <p:animEffect transition="in" filter="fade">
                                      <p:cBhvr>
                                        <p:cTn id="7" dur="2000"/>
                                        <p:tgtEl>
                                          <p:spTgt spid="64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85750"/>
            <a:ext cx="7772400" cy="571500"/>
          </a:xfrm>
        </p:spPr>
        <p:txBody>
          <a:bodyPr>
            <a:normAutofit fontScale="90000"/>
          </a:bodyPr>
          <a:lstStyle/>
          <a:p>
            <a:pPr eaLnBrk="1" hangingPunct="1">
              <a:spcBef>
                <a:spcPts val="800"/>
              </a:spcBef>
              <a:defRPr/>
            </a:pPr>
            <a:r>
              <a:rPr lang="en-US" noProof="1" smtClean="0"/>
              <a:t>Telephone Examples</a:t>
            </a:r>
          </a:p>
        </p:txBody>
      </p:sp>
      <p:sp>
        <p:nvSpPr>
          <p:cNvPr id="7" name="Slide Number Placeholder 6"/>
          <p:cNvSpPr>
            <a:spLocks noGrp="1"/>
          </p:cNvSpPr>
          <p:nvPr>
            <p:ph type="sldNum" sz="quarter" idx="4"/>
          </p:nvPr>
        </p:nvSpPr>
        <p:spPr>
          <a:xfrm>
            <a:off x="8534400" y="4868863"/>
            <a:ext cx="441325" cy="274637"/>
          </a:xfrm>
        </p:spPr>
        <p:txBody>
          <a:bodyPr/>
          <a:lstStyle/>
          <a:p>
            <a:fld id="{D5BBC35B-A44B-4119-B8DA-DE9E3DFADA20}" type="slidenum">
              <a:rPr lang="en-US" smtClean="0"/>
              <a:pPr/>
              <a:t>277</a:t>
            </a:fld>
            <a:endParaRPr lang="en-US" dirty="0"/>
          </a:p>
        </p:txBody>
      </p:sp>
      <p:pic>
        <p:nvPicPr>
          <p:cNvPr id="645122" name="Picture 2" descr="K:\Courses\Office-computer workspace ergonomics\A Practical Approach to Office Ergonomics\In-depth A Practical Approach to Office Ergonomics\Case Study Pictures Sorted\Telephone\MV Reception 042.jpg"/>
          <p:cNvPicPr>
            <a:picLocks noChangeAspect="1" noChangeArrowheads="1"/>
          </p:cNvPicPr>
          <p:nvPr/>
        </p:nvPicPr>
        <p:blipFill>
          <a:blip r:embed="rId2" cstate="print"/>
          <a:srcRect/>
          <a:stretch>
            <a:fillRect/>
          </a:stretch>
        </p:blipFill>
        <p:spPr bwMode="auto">
          <a:xfrm>
            <a:off x="4724400" y="1047750"/>
            <a:ext cx="3657600" cy="2743200"/>
          </a:xfrm>
          <a:prstGeom prst="rect">
            <a:avLst/>
          </a:prstGeom>
          <a:ln>
            <a:noFill/>
          </a:ln>
          <a:effectLst>
            <a:outerShdw blurRad="292100" dist="139700" dir="2700000" algn="tl" rotWithShape="0">
              <a:srgbClr val="333333">
                <a:alpha val="65000"/>
              </a:srgbClr>
            </a:outerShdw>
          </a:effectLst>
        </p:spPr>
      </p:pic>
      <p:pic>
        <p:nvPicPr>
          <p:cNvPr id="645123" name="Picture 3" descr="K:\Courses\Office-computer workspace ergonomics\A Practical Approach to Office Ergonomics\In-depth A Practical Approach to Office Ergonomics\Case Study Pictures Sorted\Telephone\MV Reception 041.jpg"/>
          <p:cNvPicPr>
            <a:picLocks noChangeAspect="1" noChangeArrowheads="1"/>
          </p:cNvPicPr>
          <p:nvPr/>
        </p:nvPicPr>
        <p:blipFill>
          <a:blip r:embed="rId3" cstate="print"/>
          <a:srcRect/>
          <a:stretch>
            <a:fillRect/>
          </a:stretch>
        </p:blipFill>
        <p:spPr bwMode="auto">
          <a:xfrm>
            <a:off x="762000" y="10477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5122"/>
                                        </p:tgtEl>
                                        <p:attrNameLst>
                                          <p:attrName>style.visibility</p:attrName>
                                        </p:attrNameLst>
                                      </p:cBhvr>
                                      <p:to>
                                        <p:strVal val="visible"/>
                                      </p:to>
                                    </p:set>
                                    <p:animEffect transition="in" filter="fade">
                                      <p:cBhvr>
                                        <p:cTn id="7" dur="2000"/>
                                        <p:tgtEl>
                                          <p:spTgt spid="64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85750"/>
            <a:ext cx="7772400" cy="571500"/>
          </a:xfrm>
        </p:spPr>
        <p:txBody>
          <a:bodyPr>
            <a:normAutofit fontScale="90000"/>
          </a:bodyPr>
          <a:lstStyle/>
          <a:p>
            <a:pPr eaLnBrk="1" hangingPunct="1">
              <a:spcBef>
                <a:spcPts val="800"/>
              </a:spcBef>
              <a:defRPr/>
            </a:pPr>
            <a:r>
              <a:rPr lang="en-US" noProof="1" smtClean="0"/>
              <a:t>Telephone</a:t>
            </a:r>
          </a:p>
        </p:txBody>
      </p:sp>
      <p:pic>
        <p:nvPicPr>
          <p:cNvPr id="4" name="Picture 3" descr="Office Ergonomics WSE Form.bmp"/>
          <p:cNvPicPr>
            <a:picLocks noChangeAspect="1"/>
          </p:cNvPicPr>
          <p:nvPr/>
        </p:nvPicPr>
        <p:blipFill>
          <a:blip r:embed="rId2" cstate="print"/>
          <a:stretch>
            <a:fillRect/>
          </a:stretch>
        </p:blipFill>
        <p:spPr>
          <a:xfrm>
            <a:off x="457200" y="895350"/>
            <a:ext cx="893661" cy="1151368"/>
          </a:xfrm>
          <a:prstGeom prst="rect">
            <a:avLst/>
          </a:prstGeom>
          <a:noFill/>
          <a:ln>
            <a:noFill/>
          </a:ln>
        </p:spPr>
      </p:pic>
      <p:sp>
        <p:nvSpPr>
          <p:cNvPr id="7" name="Slide Number Placeholder 6"/>
          <p:cNvSpPr>
            <a:spLocks noGrp="1"/>
          </p:cNvSpPr>
          <p:nvPr>
            <p:ph type="sldNum" sz="quarter" idx="4"/>
          </p:nvPr>
        </p:nvSpPr>
        <p:spPr>
          <a:xfrm>
            <a:off x="8534400" y="4868863"/>
            <a:ext cx="441325" cy="274637"/>
          </a:xfrm>
        </p:spPr>
        <p:txBody>
          <a:bodyPr/>
          <a:lstStyle/>
          <a:p>
            <a:fld id="{D5BBC35B-A44B-4119-B8DA-DE9E3DFADA20}" type="slidenum">
              <a:rPr lang="en-US" smtClean="0"/>
              <a:pPr/>
              <a:t>278</a:t>
            </a:fld>
            <a:endParaRPr lang="en-US" dirty="0"/>
          </a:p>
        </p:txBody>
      </p:sp>
      <p:pic>
        <p:nvPicPr>
          <p:cNvPr id="9" name="Picture 8" descr="telephone.JPG"/>
          <p:cNvPicPr>
            <a:picLocks noChangeAspect="1"/>
          </p:cNvPicPr>
          <p:nvPr/>
        </p:nvPicPr>
        <p:blipFill>
          <a:blip r:embed="rId3" cstate="print"/>
          <a:stretch>
            <a:fillRect/>
          </a:stretch>
        </p:blipFill>
        <p:spPr>
          <a:xfrm>
            <a:off x="1600200" y="895350"/>
            <a:ext cx="6705600" cy="275720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pPr eaLnBrk="1" hangingPunct="1">
              <a:spcBef>
                <a:spcPts val="800"/>
              </a:spcBef>
              <a:defRPr/>
            </a:pPr>
            <a:r>
              <a:rPr lang="en-US" noProof="1" smtClean="0"/>
              <a:t>Handwriting/Reading</a:t>
            </a:r>
          </a:p>
        </p:txBody>
      </p:sp>
      <p:sp>
        <p:nvSpPr>
          <p:cNvPr id="281603" name="Rectangle 3"/>
          <p:cNvSpPr>
            <a:spLocks noGrp="1" noChangeArrowheads="1"/>
          </p:cNvSpPr>
          <p:nvPr>
            <p:ph type="body" idx="1"/>
          </p:nvPr>
        </p:nvSpPr>
        <p:spPr>
          <a:xfrm>
            <a:off x="152400" y="1047750"/>
            <a:ext cx="3733800" cy="3394472"/>
          </a:xfrm>
        </p:spPr>
        <p:txBody>
          <a:bodyPr/>
          <a:lstStyle/>
          <a:p>
            <a:pPr eaLnBrk="1" hangingPunct="1">
              <a:defRPr/>
            </a:pPr>
            <a:r>
              <a:rPr lang="en-US" noProof="1" smtClean="0"/>
              <a:t>Use good old pen and paper</a:t>
            </a:r>
          </a:p>
          <a:p>
            <a:pPr eaLnBrk="1" hangingPunct="1">
              <a:defRPr/>
            </a:pPr>
            <a:r>
              <a:rPr lang="en-US" noProof="1" smtClean="0"/>
              <a:t>The paperless office?</a:t>
            </a:r>
          </a:p>
        </p:txBody>
      </p:sp>
      <p:pic>
        <p:nvPicPr>
          <p:cNvPr id="281604" name="Picture 4" descr="WS 11-4 hold pen tightly"/>
          <p:cNvPicPr>
            <a:picLocks noChangeAspect="1" noChangeArrowheads="1"/>
          </p:cNvPicPr>
          <p:nvPr/>
        </p:nvPicPr>
        <p:blipFill>
          <a:blip r:embed="rId2" cstate="print"/>
          <a:stretch>
            <a:fillRect/>
          </a:stretch>
        </p:blipFill>
        <p:spPr bwMode="auto">
          <a:xfrm>
            <a:off x="3810000" y="1200150"/>
            <a:ext cx="4648200" cy="3329365"/>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458200" y="4868863"/>
            <a:ext cx="517525" cy="274637"/>
          </a:xfrm>
        </p:spPr>
        <p:txBody>
          <a:bodyPr/>
          <a:lstStyle/>
          <a:p>
            <a:fld id="{D5BBC35B-A44B-4119-B8DA-DE9E3DFADA20}" type="slidenum">
              <a:rPr lang="en-US" smtClean="0"/>
              <a:pPr/>
              <a:t>279</a:t>
            </a:fld>
            <a:endParaRPr lang="en-US" dirty="0"/>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42" name="Rectangle 2"/>
          <p:cNvSpPr>
            <a:spLocks noGrp="1" noChangeArrowheads="1"/>
          </p:cNvSpPr>
          <p:nvPr>
            <p:ph type="title"/>
          </p:nvPr>
        </p:nvSpPr>
        <p:spPr/>
        <p:txBody>
          <a:bodyPr/>
          <a:lstStyle/>
          <a:p>
            <a:pPr eaLnBrk="1" hangingPunct="1">
              <a:spcBef>
                <a:spcPts val="800"/>
              </a:spcBef>
              <a:defRPr/>
            </a:pPr>
            <a:r>
              <a:rPr lang="en-US" sz="4000" noProof="1" smtClean="0"/>
              <a:t>Promote effective work processes</a:t>
            </a:r>
          </a:p>
        </p:txBody>
      </p:sp>
      <p:sp>
        <p:nvSpPr>
          <p:cNvPr id="624643" name="Rectangle 3"/>
          <p:cNvSpPr>
            <a:spLocks noGrp="1" noChangeArrowheads="1"/>
          </p:cNvSpPr>
          <p:nvPr>
            <p:ph type="body" idx="1"/>
          </p:nvPr>
        </p:nvSpPr>
        <p:spPr>
          <a:xfrm>
            <a:off x="762000" y="742950"/>
            <a:ext cx="3886200" cy="3505200"/>
          </a:xfrm>
        </p:spPr>
        <p:txBody>
          <a:bodyPr>
            <a:normAutofit lnSpcReduction="10000"/>
          </a:bodyPr>
          <a:lstStyle/>
          <a:p>
            <a:pPr eaLnBrk="1" hangingPunct="1">
              <a:defRPr/>
            </a:pPr>
            <a:r>
              <a:rPr lang="en-US" sz="2400" noProof="1" smtClean="0"/>
              <a:t>Take step back and really examine why something is done as it is</a:t>
            </a:r>
          </a:p>
          <a:p>
            <a:pPr eaLnBrk="1" hangingPunct="1">
              <a:defRPr/>
            </a:pPr>
            <a:r>
              <a:rPr lang="en-US" sz="2400" noProof="1" smtClean="0"/>
              <a:t>If answer is, </a:t>
            </a:r>
            <a:r>
              <a:rPr lang="en-US" sz="2400" b="1" noProof="1" smtClean="0">
                <a:solidFill>
                  <a:schemeClr val="tx2"/>
                </a:solidFill>
              </a:rPr>
              <a:t>‘Because it has always been done that way!’</a:t>
            </a:r>
            <a:endParaRPr lang="en-US" sz="2400" b="1" dirty="0" smtClean="0">
              <a:solidFill>
                <a:schemeClr val="tx2"/>
              </a:solidFill>
            </a:endParaRPr>
          </a:p>
          <a:p>
            <a:pPr eaLnBrk="1" hangingPunct="1">
              <a:defRPr/>
            </a:pPr>
            <a:r>
              <a:rPr lang="en-US" sz="2400" dirty="0" smtClean="0"/>
              <a:t>T</a:t>
            </a:r>
            <a:r>
              <a:rPr lang="en-US" sz="2400" noProof="1" smtClean="0"/>
              <a:t>ake fresh look</a:t>
            </a:r>
            <a:endParaRPr lang="en-US" sz="2400" dirty="0" smtClean="0"/>
          </a:p>
          <a:p>
            <a:pPr eaLnBrk="1" hangingPunct="1">
              <a:defRPr/>
            </a:pPr>
            <a:r>
              <a:rPr lang="en-US" sz="2400" noProof="1" smtClean="0"/>
              <a:t>Is there better way to get it done?</a:t>
            </a:r>
          </a:p>
        </p:txBody>
      </p:sp>
      <p:pic>
        <p:nvPicPr>
          <p:cNvPr id="624644" name="Picture 4" descr="Overview KB tray"/>
          <p:cNvPicPr>
            <a:picLocks noChangeAspect="1" noChangeArrowheads="1"/>
          </p:cNvPicPr>
          <p:nvPr/>
        </p:nvPicPr>
        <p:blipFill>
          <a:blip r:embed="rId2" cstate="print">
            <a:lum bright="20000" contrast="10000"/>
          </a:blip>
          <a:stretch>
            <a:fillRect/>
          </a:stretch>
        </p:blipFill>
        <p:spPr bwMode="auto">
          <a:xfrm>
            <a:off x="4648200" y="819150"/>
            <a:ext cx="3678396" cy="3581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pPr eaLnBrk="1" hangingPunct="1">
              <a:spcBef>
                <a:spcPts val="800"/>
              </a:spcBef>
              <a:defRPr/>
            </a:pPr>
            <a:r>
              <a:rPr lang="en-US" noProof="1" smtClean="0"/>
              <a:t>Solutions</a:t>
            </a:r>
          </a:p>
        </p:txBody>
      </p:sp>
      <p:sp>
        <p:nvSpPr>
          <p:cNvPr id="283651" name="Rectangle 3"/>
          <p:cNvSpPr>
            <a:spLocks noGrp="1" noChangeArrowheads="1"/>
          </p:cNvSpPr>
          <p:nvPr>
            <p:ph type="body" idx="1"/>
          </p:nvPr>
        </p:nvSpPr>
        <p:spPr>
          <a:xfrm>
            <a:off x="685800" y="800100"/>
            <a:ext cx="3581400" cy="4343400"/>
          </a:xfrm>
        </p:spPr>
        <p:txBody>
          <a:bodyPr>
            <a:normAutofit/>
          </a:bodyPr>
          <a:lstStyle/>
          <a:p>
            <a:pPr eaLnBrk="1" hangingPunct="1">
              <a:defRPr/>
            </a:pPr>
            <a:r>
              <a:rPr lang="en-US" sz="2800" noProof="1" smtClean="0"/>
              <a:t>Inclined</a:t>
            </a:r>
          </a:p>
          <a:p>
            <a:pPr lvl="1" eaLnBrk="1" hangingPunct="1">
              <a:defRPr/>
            </a:pPr>
            <a:r>
              <a:rPr lang="en-US" sz="2400" noProof="1" smtClean="0"/>
              <a:t>Document stand or podium</a:t>
            </a:r>
          </a:p>
          <a:p>
            <a:pPr eaLnBrk="1" hangingPunct="1">
              <a:defRPr/>
            </a:pPr>
            <a:r>
              <a:rPr lang="en-US" sz="2800" noProof="1" smtClean="0"/>
              <a:t>Gripping</a:t>
            </a:r>
          </a:p>
          <a:p>
            <a:pPr lvl="1" eaLnBrk="1" hangingPunct="1">
              <a:defRPr/>
            </a:pPr>
            <a:r>
              <a:rPr lang="en-US" sz="2400" noProof="1" smtClean="0"/>
              <a:t>Is it really true, harder you squeeze more ink will come out? </a:t>
            </a:r>
            <a:endParaRPr lang="en-US" sz="2400" dirty="0" smtClean="0"/>
          </a:p>
        </p:txBody>
      </p:sp>
      <p:pic>
        <p:nvPicPr>
          <p:cNvPr id="283652" name="Picture 4" descr="WS 11-7 Inclined worksurface"/>
          <p:cNvPicPr>
            <a:picLocks noChangeAspect="1" noChangeArrowheads="1"/>
          </p:cNvPicPr>
          <p:nvPr/>
        </p:nvPicPr>
        <p:blipFill>
          <a:blip r:embed="rId2" cstate="print"/>
          <a:stretch>
            <a:fillRect/>
          </a:stretch>
        </p:blipFill>
        <p:spPr bwMode="auto">
          <a:xfrm>
            <a:off x="4495800" y="819150"/>
            <a:ext cx="3291840" cy="1828800"/>
          </a:xfrm>
          <a:prstGeom prst="rect">
            <a:avLst/>
          </a:prstGeom>
          <a:ln>
            <a:noFill/>
          </a:ln>
          <a:effectLst>
            <a:outerShdw blurRad="292100" dist="139700" dir="2700000" algn="tl" rotWithShape="0">
              <a:srgbClr val="333333">
                <a:alpha val="65000"/>
              </a:srgbClr>
            </a:outerShdw>
          </a:effectLst>
        </p:spPr>
      </p:pic>
      <p:pic>
        <p:nvPicPr>
          <p:cNvPr id="283653" name="Picture 5" descr="WS 11-4 hold pen tightly"/>
          <p:cNvPicPr>
            <a:picLocks noChangeAspect="1" noChangeArrowheads="1"/>
          </p:cNvPicPr>
          <p:nvPr/>
        </p:nvPicPr>
        <p:blipFill>
          <a:blip r:embed="rId3" cstate="print"/>
          <a:stretch>
            <a:fillRect/>
          </a:stretch>
        </p:blipFill>
        <p:spPr bwMode="auto">
          <a:xfrm>
            <a:off x="4518835" y="2876550"/>
            <a:ext cx="3276600" cy="1804416"/>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534400" y="4868863"/>
            <a:ext cx="441325" cy="274637"/>
          </a:xfrm>
        </p:spPr>
        <p:txBody>
          <a:bodyPr/>
          <a:lstStyle/>
          <a:p>
            <a:fld id="{D5BBC35B-A44B-4119-B8DA-DE9E3DFADA20}" type="slidenum">
              <a:rPr lang="en-US" smtClean="0"/>
              <a:pPr/>
              <a:t>280</a:t>
            </a:fld>
            <a:endParaRPr lang="en-US" dirty="0"/>
          </a:p>
        </p:txBody>
      </p:sp>
    </p:spTree>
  </p:cSld>
  <p:clrMapOvr>
    <a:masterClrMapping/>
  </p:clrMapOvr>
  <p:transition>
    <p:fade/>
  </p:transition>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pPr eaLnBrk="1" hangingPunct="1">
              <a:spcBef>
                <a:spcPts val="800"/>
              </a:spcBef>
              <a:defRPr/>
            </a:pPr>
            <a:r>
              <a:rPr lang="en-US" noProof="1" smtClean="0"/>
              <a:t>Office equipment</a:t>
            </a:r>
          </a:p>
        </p:txBody>
      </p:sp>
      <p:sp>
        <p:nvSpPr>
          <p:cNvPr id="285699" name="Rectangle 3"/>
          <p:cNvSpPr>
            <a:spLocks noGrp="1" noChangeArrowheads="1"/>
          </p:cNvSpPr>
          <p:nvPr>
            <p:ph type="body" idx="1"/>
          </p:nvPr>
        </p:nvSpPr>
        <p:spPr>
          <a:xfrm>
            <a:off x="381000" y="800100"/>
            <a:ext cx="3810000" cy="3943350"/>
          </a:xfrm>
        </p:spPr>
        <p:txBody>
          <a:bodyPr>
            <a:normAutofit fontScale="92500" lnSpcReduction="10000"/>
          </a:bodyPr>
          <a:lstStyle/>
          <a:p>
            <a:pPr eaLnBrk="1" hangingPunct="1">
              <a:lnSpc>
                <a:spcPct val="90000"/>
              </a:lnSpc>
              <a:defRPr/>
            </a:pPr>
            <a:r>
              <a:rPr lang="en-US" sz="2800" noProof="1" smtClean="0"/>
              <a:t>Make use of principles to position office equipment</a:t>
            </a:r>
          </a:p>
          <a:p>
            <a:pPr lvl="1" eaLnBrk="1" hangingPunct="1">
              <a:lnSpc>
                <a:spcPct val="90000"/>
              </a:lnSpc>
              <a:defRPr/>
            </a:pPr>
            <a:r>
              <a:rPr lang="en-US" sz="2400" noProof="1" smtClean="0"/>
              <a:t>Calculator</a:t>
            </a:r>
          </a:p>
          <a:p>
            <a:pPr lvl="1" eaLnBrk="1" hangingPunct="1">
              <a:lnSpc>
                <a:spcPct val="90000"/>
              </a:lnSpc>
              <a:defRPr/>
            </a:pPr>
            <a:r>
              <a:rPr lang="en-US" sz="2400" noProof="1" smtClean="0"/>
              <a:t>Printer</a:t>
            </a:r>
          </a:p>
          <a:p>
            <a:pPr lvl="1" eaLnBrk="1" hangingPunct="1">
              <a:lnSpc>
                <a:spcPct val="90000"/>
              </a:lnSpc>
              <a:defRPr/>
            </a:pPr>
            <a:r>
              <a:rPr lang="en-US" sz="2400" noProof="1" smtClean="0"/>
              <a:t>Fax</a:t>
            </a:r>
          </a:p>
          <a:p>
            <a:pPr lvl="1" eaLnBrk="1" hangingPunct="1">
              <a:lnSpc>
                <a:spcPct val="90000"/>
              </a:lnSpc>
              <a:defRPr/>
            </a:pPr>
            <a:r>
              <a:rPr lang="en-US" sz="2400" noProof="1" smtClean="0"/>
              <a:t>Writing utensils</a:t>
            </a:r>
          </a:p>
          <a:p>
            <a:pPr lvl="1" eaLnBrk="1" hangingPunct="1">
              <a:lnSpc>
                <a:spcPct val="90000"/>
              </a:lnSpc>
              <a:defRPr/>
            </a:pPr>
            <a:r>
              <a:rPr lang="en-US" sz="2400" noProof="1" smtClean="0"/>
              <a:t>Scissors</a:t>
            </a:r>
          </a:p>
          <a:p>
            <a:pPr lvl="1" eaLnBrk="1" hangingPunct="1">
              <a:lnSpc>
                <a:spcPct val="90000"/>
              </a:lnSpc>
              <a:defRPr/>
            </a:pPr>
            <a:r>
              <a:rPr lang="en-US" sz="2400" noProof="1" smtClean="0"/>
              <a:t>Paper clips</a:t>
            </a:r>
          </a:p>
          <a:p>
            <a:pPr lvl="1" eaLnBrk="1" hangingPunct="1">
              <a:lnSpc>
                <a:spcPct val="90000"/>
              </a:lnSpc>
              <a:defRPr/>
            </a:pPr>
            <a:r>
              <a:rPr lang="en-US" sz="2400" noProof="1" smtClean="0"/>
              <a:t>Stapler</a:t>
            </a:r>
          </a:p>
          <a:p>
            <a:pPr lvl="1" eaLnBrk="1" hangingPunct="1">
              <a:lnSpc>
                <a:spcPct val="90000"/>
              </a:lnSpc>
              <a:defRPr/>
            </a:pPr>
            <a:r>
              <a:rPr lang="en-US" sz="2400" dirty="0" smtClean="0"/>
              <a:t>Stuff</a:t>
            </a:r>
            <a:endParaRPr lang="en-US" sz="2400" noProof="1" smtClean="0"/>
          </a:p>
        </p:txBody>
      </p:sp>
      <p:pic>
        <p:nvPicPr>
          <p:cNvPr id="285700" name="Picture 4" descr="office general doc holders MED"/>
          <p:cNvPicPr>
            <a:picLocks noChangeAspect="1" noChangeArrowheads="1"/>
          </p:cNvPicPr>
          <p:nvPr/>
        </p:nvPicPr>
        <p:blipFill>
          <a:blip r:embed="rId2" cstate="print"/>
          <a:stretch>
            <a:fillRect/>
          </a:stretch>
        </p:blipFill>
        <p:spPr bwMode="auto">
          <a:xfrm>
            <a:off x="4191000" y="895350"/>
            <a:ext cx="3962400" cy="3671722"/>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458200" y="4868863"/>
            <a:ext cx="517525" cy="274637"/>
          </a:xfrm>
        </p:spPr>
        <p:txBody>
          <a:bodyPr/>
          <a:lstStyle/>
          <a:p>
            <a:fld id="{D5BBC35B-A44B-4119-B8DA-DE9E3DFADA20}" type="slidenum">
              <a:rPr lang="en-US" smtClean="0"/>
              <a:pPr/>
              <a:t>281</a:t>
            </a:fld>
            <a:endParaRPr lang="en-US" dirty="0"/>
          </a:p>
        </p:txBody>
      </p:sp>
    </p:spTree>
  </p:cSld>
  <p:clrMapOvr>
    <a:masterClrMapping/>
  </p:clrMapOvr>
  <p:transition>
    <p:fade/>
  </p:transition>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a:xfrm>
            <a:off x="609600" y="285750"/>
            <a:ext cx="8153400" cy="857250"/>
          </a:xfrm>
        </p:spPr>
        <p:txBody>
          <a:bodyPr/>
          <a:lstStyle/>
          <a:p>
            <a:pPr eaLnBrk="1" hangingPunct="1">
              <a:defRPr/>
            </a:pPr>
            <a:r>
              <a:rPr lang="en-US" sz="3600" dirty="0" smtClean="0"/>
              <a:t>Relationships</a:t>
            </a:r>
            <a:endParaRPr lang="en-US" dirty="0" smtClean="0"/>
          </a:p>
        </p:txBody>
      </p:sp>
      <p:pic>
        <p:nvPicPr>
          <p:cNvPr id="431107" name="Picture 3" descr="check printer reach"/>
          <p:cNvPicPr>
            <a:picLocks noChangeAspect="1" noChangeArrowheads="1"/>
          </p:cNvPicPr>
          <p:nvPr/>
        </p:nvPicPr>
        <p:blipFill>
          <a:blip r:embed="rId2" cstate="print"/>
          <a:stretch>
            <a:fillRect/>
          </a:stretch>
        </p:blipFill>
        <p:spPr bwMode="auto">
          <a:xfrm>
            <a:off x="2286000" y="1123950"/>
            <a:ext cx="4572000" cy="342900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
          </p:nvPr>
        </p:nvSpPr>
        <p:spPr>
          <a:xfrm>
            <a:off x="8534400" y="4868863"/>
            <a:ext cx="457200" cy="274637"/>
          </a:xfrm>
        </p:spPr>
        <p:txBody>
          <a:bodyPr/>
          <a:lstStyle/>
          <a:p>
            <a:fld id="{D5BBC35B-A44B-4119-B8DA-DE9E3DFADA20}" type="slidenum">
              <a:rPr lang="en-US" smtClean="0"/>
              <a:pPr/>
              <a:t>282</a:t>
            </a:fld>
            <a:endParaRPr lang="en-US" dirty="0"/>
          </a:p>
        </p:txBody>
      </p:sp>
    </p:spTree>
  </p:cSld>
  <p:clrMapOvr>
    <a:masterClrMapping/>
  </p:clrMapOvr>
  <p:transition>
    <p:fade/>
  </p:transition>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990600" y="0"/>
            <a:ext cx="7772400" cy="571500"/>
          </a:xfrm>
        </p:spPr>
        <p:txBody>
          <a:bodyPr>
            <a:normAutofit fontScale="90000"/>
          </a:bodyPr>
          <a:lstStyle/>
          <a:p>
            <a:pPr eaLnBrk="1" hangingPunct="1">
              <a:spcBef>
                <a:spcPts val="800"/>
              </a:spcBef>
              <a:defRPr/>
            </a:pPr>
            <a:r>
              <a:rPr lang="en-US" dirty="0" smtClean="0"/>
              <a:t>Storage/</a:t>
            </a:r>
            <a:r>
              <a:rPr lang="en-US" noProof="1" smtClean="0"/>
              <a:t>Reach zone</a:t>
            </a:r>
          </a:p>
        </p:txBody>
      </p:sp>
      <p:sp>
        <p:nvSpPr>
          <p:cNvPr id="288771" name="Rectangle 3"/>
          <p:cNvSpPr>
            <a:spLocks noGrp="1" noChangeArrowheads="1"/>
          </p:cNvSpPr>
          <p:nvPr>
            <p:ph type="body" idx="1"/>
          </p:nvPr>
        </p:nvSpPr>
        <p:spPr>
          <a:xfrm>
            <a:off x="1066800" y="727472"/>
            <a:ext cx="4191000" cy="4000500"/>
          </a:xfrm>
        </p:spPr>
        <p:txBody>
          <a:bodyPr>
            <a:normAutofit fontScale="92500" lnSpcReduction="10000"/>
          </a:bodyPr>
          <a:lstStyle/>
          <a:p>
            <a:pPr eaLnBrk="1" hangingPunct="1">
              <a:lnSpc>
                <a:spcPct val="90000"/>
              </a:lnSpc>
              <a:defRPr/>
            </a:pPr>
            <a:r>
              <a:rPr lang="en-US" sz="2800" noProof="1" smtClean="0"/>
              <a:t>Primary</a:t>
            </a:r>
            <a:r>
              <a:rPr lang="en-US" sz="2800" dirty="0" smtClean="0"/>
              <a:t> </a:t>
            </a:r>
          </a:p>
          <a:p>
            <a:pPr lvl="1" eaLnBrk="1" hangingPunct="1">
              <a:lnSpc>
                <a:spcPct val="90000"/>
              </a:lnSpc>
              <a:defRPr/>
            </a:pPr>
            <a:r>
              <a:rPr lang="en-US" sz="2400" dirty="0" smtClean="0"/>
              <a:t>F</a:t>
            </a:r>
            <a:r>
              <a:rPr lang="en-US" sz="2400" noProof="1" smtClean="0"/>
              <a:t>requently accessed from seating system</a:t>
            </a:r>
          </a:p>
          <a:p>
            <a:pPr lvl="1" eaLnBrk="1" hangingPunct="1">
              <a:lnSpc>
                <a:spcPct val="90000"/>
              </a:lnSpc>
              <a:defRPr/>
            </a:pPr>
            <a:r>
              <a:rPr lang="en-US" sz="2400" noProof="1" smtClean="0"/>
              <a:t>Within easy reach</a:t>
            </a:r>
          </a:p>
          <a:p>
            <a:pPr eaLnBrk="1" hangingPunct="1">
              <a:lnSpc>
                <a:spcPct val="90000"/>
              </a:lnSpc>
              <a:defRPr/>
            </a:pPr>
            <a:r>
              <a:rPr lang="en-US" sz="2800" noProof="1" smtClean="0"/>
              <a:t>Secondary</a:t>
            </a:r>
            <a:r>
              <a:rPr lang="en-US" sz="2800" dirty="0" smtClean="0"/>
              <a:t> </a:t>
            </a:r>
          </a:p>
          <a:p>
            <a:pPr lvl="1" eaLnBrk="1" hangingPunct="1">
              <a:lnSpc>
                <a:spcPct val="90000"/>
              </a:lnSpc>
              <a:defRPr/>
            </a:pPr>
            <a:r>
              <a:rPr lang="en-US" sz="2400" noProof="1" smtClean="0"/>
              <a:t>Occasionally accessed</a:t>
            </a:r>
          </a:p>
          <a:p>
            <a:pPr lvl="1" eaLnBrk="1" hangingPunct="1">
              <a:lnSpc>
                <a:spcPct val="90000"/>
              </a:lnSpc>
              <a:defRPr/>
            </a:pPr>
            <a:r>
              <a:rPr lang="en-US" sz="2400" noProof="1" smtClean="0"/>
              <a:t>Located in gray zone</a:t>
            </a:r>
            <a:endParaRPr lang="en-US" sz="2400" dirty="0" smtClean="0"/>
          </a:p>
          <a:p>
            <a:pPr lvl="1" eaLnBrk="1" hangingPunct="1">
              <a:lnSpc>
                <a:spcPct val="90000"/>
              </a:lnSpc>
              <a:defRPr/>
            </a:pPr>
            <a:r>
              <a:rPr lang="en-US" sz="2400" dirty="0" smtClean="0"/>
              <a:t>Danger Zone!</a:t>
            </a:r>
          </a:p>
          <a:p>
            <a:pPr eaLnBrk="1" hangingPunct="1">
              <a:lnSpc>
                <a:spcPct val="90000"/>
              </a:lnSpc>
              <a:defRPr/>
            </a:pPr>
            <a:r>
              <a:rPr lang="en-US" sz="2800" noProof="1" smtClean="0"/>
              <a:t>Tertiary </a:t>
            </a:r>
            <a:endParaRPr lang="en-US" sz="2800" dirty="0" smtClean="0"/>
          </a:p>
          <a:p>
            <a:pPr lvl="1" eaLnBrk="1" hangingPunct="1">
              <a:lnSpc>
                <a:spcPct val="90000"/>
              </a:lnSpc>
              <a:defRPr/>
            </a:pPr>
            <a:r>
              <a:rPr lang="en-US" sz="2400" dirty="0" smtClean="0"/>
              <a:t>Very o</a:t>
            </a:r>
            <a:r>
              <a:rPr lang="en-US" sz="2400" noProof="1" smtClean="0"/>
              <a:t>ccasionally access</a:t>
            </a:r>
            <a:r>
              <a:rPr lang="en-US" sz="2400" dirty="0" smtClean="0"/>
              <a:t>ed</a:t>
            </a:r>
          </a:p>
          <a:p>
            <a:pPr lvl="1" eaLnBrk="1" hangingPunct="1">
              <a:lnSpc>
                <a:spcPct val="90000"/>
              </a:lnSpc>
              <a:defRPr/>
            </a:pPr>
            <a:r>
              <a:rPr lang="en-US" sz="2400" dirty="0" smtClean="0"/>
              <a:t>Have to get up and move to access</a:t>
            </a:r>
            <a:endParaRPr lang="en-US" sz="2400" noProof="1" smtClean="0"/>
          </a:p>
        </p:txBody>
      </p:sp>
      <p:pic>
        <p:nvPicPr>
          <p:cNvPr id="288773" name="Picture 5" descr="reach for file"/>
          <p:cNvPicPr>
            <a:picLocks noChangeAspect="1" noChangeArrowheads="1"/>
          </p:cNvPicPr>
          <p:nvPr/>
        </p:nvPicPr>
        <p:blipFill>
          <a:blip r:embed="rId2" cstate="print"/>
          <a:stretch>
            <a:fillRect/>
          </a:stretch>
        </p:blipFill>
        <p:spPr bwMode="auto">
          <a:xfrm>
            <a:off x="5410200" y="3584789"/>
            <a:ext cx="1920240" cy="1280160"/>
          </a:xfrm>
          <a:prstGeom prst="rect">
            <a:avLst/>
          </a:prstGeom>
          <a:ln>
            <a:noFill/>
          </a:ln>
          <a:effectLst>
            <a:outerShdw blurRad="292100" dist="139700" dir="2700000" algn="tl" rotWithShape="0">
              <a:srgbClr val="333333">
                <a:alpha val="65000"/>
              </a:srgbClr>
            </a:outerShdw>
          </a:effectLst>
        </p:spPr>
      </p:pic>
      <p:pic>
        <p:nvPicPr>
          <p:cNvPr id="288776" name="Picture 8" descr="WS 14"/>
          <p:cNvPicPr>
            <a:picLocks noChangeAspect="1" noChangeArrowheads="1"/>
          </p:cNvPicPr>
          <p:nvPr/>
        </p:nvPicPr>
        <p:blipFill>
          <a:blip r:embed="rId3" cstate="print"/>
          <a:stretch>
            <a:fillRect/>
          </a:stretch>
        </p:blipFill>
        <p:spPr bwMode="auto">
          <a:xfrm>
            <a:off x="5410200" y="2034540"/>
            <a:ext cx="1904999" cy="1388388"/>
          </a:xfrm>
          <a:prstGeom prst="rect">
            <a:avLst/>
          </a:prstGeom>
          <a:ln>
            <a:noFill/>
          </a:ln>
          <a:effectLst>
            <a:outerShdw blurRad="292100" dist="139700" dir="2700000" algn="tl" rotWithShape="0">
              <a:srgbClr val="333333">
                <a:alpha val="65000"/>
              </a:srgbClr>
            </a:outerShdw>
          </a:effectLst>
        </p:spPr>
      </p:pic>
      <p:pic>
        <p:nvPicPr>
          <p:cNvPr id="288772" name="Picture 4" descr="Doc holder wood pod"/>
          <p:cNvPicPr>
            <a:picLocks noChangeAspect="1" noChangeArrowheads="1"/>
          </p:cNvPicPr>
          <p:nvPr/>
        </p:nvPicPr>
        <p:blipFill>
          <a:blip r:embed="rId4" cstate="print"/>
          <a:stretch>
            <a:fillRect/>
          </a:stretch>
        </p:blipFill>
        <p:spPr bwMode="auto">
          <a:xfrm>
            <a:off x="5410200" y="613127"/>
            <a:ext cx="1920240" cy="128016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
          </p:nvPr>
        </p:nvSpPr>
        <p:spPr>
          <a:xfrm>
            <a:off x="8458200" y="4868863"/>
            <a:ext cx="517525" cy="274637"/>
          </a:xfrm>
        </p:spPr>
        <p:txBody>
          <a:bodyPr/>
          <a:lstStyle/>
          <a:p>
            <a:fld id="{D5BBC35B-A44B-4119-B8DA-DE9E3DFADA20}" type="slidenum">
              <a:rPr lang="en-US" smtClean="0"/>
              <a:pPr/>
              <a:t>283</a:t>
            </a:fld>
            <a:endParaRPr lang="en-US" dirty="0"/>
          </a:p>
        </p:txBody>
      </p:sp>
    </p:spTree>
  </p:cSld>
  <p:clrMapOvr>
    <a:masterClrMapping/>
  </p:clrMapOvr>
  <p:transition>
    <p:fade/>
  </p:transition>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990600" y="0"/>
            <a:ext cx="7772400" cy="571500"/>
          </a:xfrm>
        </p:spPr>
        <p:txBody>
          <a:bodyPr>
            <a:normAutofit fontScale="90000"/>
          </a:bodyPr>
          <a:lstStyle/>
          <a:p>
            <a:pPr eaLnBrk="1" hangingPunct="1">
              <a:spcBef>
                <a:spcPts val="800"/>
              </a:spcBef>
              <a:defRPr/>
            </a:pPr>
            <a:r>
              <a:rPr lang="en-US" dirty="0" smtClean="0"/>
              <a:t>Storage</a:t>
            </a:r>
            <a:endParaRPr lang="en-US" noProof="1" smtClean="0"/>
          </a:p>
        </p:txBody>
      </p:sp>
      <p:sp>
        <p:nvSpPr>
          <p:cNvPr id="290819" name="Rectangle 3"/>
          <p:cNvSpPr>
            <a:spLocks noGrp="1" noChangeArrowheads="1"/>
          </p:cNvSpPr>
          <p:nvPr>
            <p:ph type="body" idx="1"/>
          </p:nvPr>
        </p:nvSpPr>
        <p:spPr>
          <a:xfrm>
            <a:off x="457200" y="514350"/>
            <a:ext cx="3886200" cy="4000500"/>
          </a:xfrm>
        </p:spPr>
        <p:txBody>
          <a:bodyPr/>
          <a:lstStyle/>
          <a:p>
            <a:pPr eaLnBrk="1" hangingPunct="1">
              <a:lnSpc>
                <a:spcPct val="90000"/>
              </a:lnSpc>
              <a:defRPr/>
            </a:pPr>
            <a:r>
              <a:rPr lang="en-US" noProof="1" smtClean="0"/>
              <a:t>Storage types</a:t>
            </a:r>
          </a:p>
          <a:p>
            <a:pPr lvl="1" eaLnBrk="1" hangingPunct="1">
              <a:lnSpc>
                <a:spcPct val="90000"/>
              </a:lnSpc>
              <a:defRPr/>
            </a:pPr>
            <a:r>
              <a:rPr lang="en-US" noProof="1" smtClean="0"/>
              <a:t>Vertical storage racks</a:t>
            </a:r>
          </a:p>
          <a:p>
            <a:pPr lvl="1" eaLnBrk="1" hangingPunct="1">
              <a:lnSpc>
                <a:spcPct val="90000"/>
              </a:lnSpc>
              <a:defRPr/>
            </a:pPr>
            <a:r>
              <a:rPr lang="en-US" noProof="1" smtClean="0"/>
              <a:t>Horizontal storage bin</a:t>
            </a:r>
          </a:p>
          <a:p>
            <a:pPr lvl="1" eaLnBrk="1" hangingPunct="1">
              <a:lnSpc>
                <a:spcPct val="90000"/>
              </a:lnSpc>
              <a:defRPr/>
            </a:pPr>
            <a:r>
              <a:rPr lang="en-US" noProof="1" smtClean="0"/>
              <a:t>Wall hanging storage</a:t>
            </a:r>
          </a:p>
          <a:p>
            <a:pPr eaLnBrk="1" hangingPunct="1">
              <a:lnSpc>
                <a:spcPct val="90000"/>
              </a:lnSpc>
              <a:defRPr/>
            </a:pPr>
            <a:r>
              <a:rPr lang="en-US" noProof="1" smtClean="0"/>
              <a:t>File cabinet types</a:t>
            </a:r>
          </a:p>
          <a:p>
            <a:pPr lvl="1" eaLnBrk="1" hangingPunct="1">
              <a:lnSpc>
                <a:spcPct val="90000"/>
              </a:lnSpc>
              <a:defRPr/>
            </a:pPr>
            <a:r>
              <a:rPr lang="en-US" noProof="1" smtClean="0"/>
              <a:t>Vertical</a:t>
            </a:r>
          </a:p>
          <a:p>
            <a:pPr lvl="1" eaLnBrk="1" hangingPunct="1">
              <a:lnSpc>
                <a:spcPct val="90000"/>
              </a:lnSpc>
              <a:defRPr/>
            </a:pPr>
            <a:r>
              <a:rPr lang="en-US" noProof="1" smtClean="0"/>
              <a:t>Lateral</a:t>
            </a:r>
          </a:p>
          <a:p>
            <a:pPr lvl="1" eaLnBrk="1" hangingPunct="1">
              <a:lnSpc>
                <a:spcPct val="90000"/>
              </a:lnSpc>
              <a:defRPr/>
            </a:pPr>
            <a:r>
              <a:rPr lang="en-US" noProof="1" smtClean="0"/>
              <a:t>Rolling</a:t>
            </a:r>
          </a:p>
          <a:p>
            <a:pPr>
              <a:lnSpc>
                <a:spcPct val="90000"/>
              </a:lnSpc>
              <a:defRPr/>
            </a:pPr>
            <a:r>
              <a:rPr lang="en-US" noProof="1" smtClean="0"/>
              <a:t>Don’t overfill</a:t>
            </a:r>
          </a:p>
          <a:p>
            <a:pPr lvl="1">
              <a:lnSpc>
                <a:spcPct val="90000"/>
              </a:lnSpc>
              <a:defRPr/>
            </a:pPr>
            <a:r>
              <a:rPr lang="en-US" noProof="1" smtClean="0"/>
              <a:t>50 files in cabinet that holds 30!</a:t>
            </a:r>
          </a:p>
        </p:txBody>
      </p:sp>
      <p:pic>
        <p:nvPicPr>
          <p:cNvPr id="290820" name="Picture 4" descr="WS 6"/>
          <p:cNvPicPr>
            <a:picLocks noChangeAspect="1" noChangeArrowheads="1"/>
          </p:cNvPicPr>
          <p:nvPr/>
        </p:nvPicPr>
        <p:blipFill>
          <a:blip r:embed="rId2" cstate="print"/>
          <a:stretch>
            <a:fillRect/>
          </a:stretch>
        </p:blipFill>
        <p:spPr bwMode="auto">
          <a:xfrm>
            <a:off x="4572000" y="721684"/>
            <a:ext cx="1922585" cy="1828800"/>
          </a:xfrm>
          <a:prstGeom prst="rect">
            <a:avLst/>
          </a:prstGeom>
          <a:ln>
            <a:noFill/>
          </a:ln>
          <a:effectLst>
            <a:outerShdw blurRad="292100" dist="139700" dir="2700000" algn="tl" rotWithShape="0">
              <a:srgbClr val="333333">
                <a:alpha val="65000"/>
              </a:srgbClr>
            </a:outerShdw>
          </a:effectLst>
        </p:spPr>
      </p:pic>
      <p:pic>
        <p:nvPicPr>
          <p:cNvPr id="290821" name="Picture 5" descr="hanging file storage"/>
          <p:cNvPicPr>
            <a:picLocks noChangeAspect="1" noChangeArrowheads="1"/>
          </p:cNvPicPr>
          <p:nvPr/>
        </p:nvPicPr>
        <p:blipFill>
          <a:blip r:embed="rId3" cstate="print"/>
          <a:stretch>
            <a:fillRect/>
          </a:stretch>
        </p:blipFill>
        <p:spPr bwMode="auto">
          <a:xfrm>
            <a:off x="6705601" y="685800"/>
            <a:ext cx="1800808" cy="1828800"/>
          </a:xfrm>
          <a:prstGeom prst="rect">
            <a:avLst/>
          </a:prstGeom>
          <a:ln>
            <a:noFill/>
          </a:ln>
          <a:effectLst>
            <a:outerShdw blurRad="292100" dist="139700" dir="2700000" algn="tl" rotWithShape="0">
              <a:srgbClr val="333333">
                <a:alpha val="65000"/>
              </a:srgbClr>
            </a:outerShdw>
          </a:effectLst>
        </p:spPr>
      </p:pic>
      <p:pic>
        <p:nvPicPr>
          <p:cNvPr id="290823" name="Picture 7" descr="pedestals1"/>
          <p:cNvPicPr>
            <a:picLocks noChangeAspect="1" noChangeArrowheads="1"/>
          </p:cNvPicPr>
          <p:nvPr/>
        </p:nvPicPr>
        <p:blipFill>
          <a:blip r:embed="rId4" cstate="print"/>
          <a:stretch>
            <a:fillRect/>
          </a:stretch>
        </p:blipFill>
        <p:spPr bwMode="auto">
          <a:xfrm>
            <a:off x="4114800" y="2724150"/>
            <a:ext cx="2415396" cy="1828800"/>
          </a:xfrm>
          <a:prstGeom prst="rect">
            <a:avLst/>
          </a:prstGeom>
          <a:ln>
            <a:noFill/>
          </a:ln>
          <a:effectLst>
            <a:outerShdw blurRad="292100" dist="139700" dir="2700000" algn="tl" rotWithShape="0">
              <a:srgbClr val="333333">
                <a:alpha val="65000"/>
              </a:srgbClr>
            </a:outerShdw>
          </a:effectLst>
        </p:spPr>
      </p:pic>
      <p:pic>
        <p:nvPicPr>
          <p:cNvPr id="290824" name="Picture 8" descr="lateral files"/>
          <p:cNvPicPr>
            <a:picLocks noChangeAspect="1" noChangeArrowheads="1"/>
          </p:cNvPicPr>
          <p:nvPr/>
        </p:nvPicPr>
        <p:blipFill>
          <a:blip r:embed="rId5" cstate="print"/>
          <a:stretch>
            <a:fillRect/>
          </a:stretch>
        </p:blipFill>
        <p:spPr bwMode="auto">
          <a:xfrm>
            <a:off x="6749901" y="2724150"/>
            <a:ext cx="1735183" cy="1828800"/>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
          </p:nvPr>
        </p:nvSpPr>
        <p:spPr>
          <a:xfrm>
            <a:off x="8305800" y="4868863"/>
            <a:ext cx="669925" cy="274637"/>
          </a:xfrm>
        </p:spPr>
        <p:txBody>
          <a:bodyPr/>
          <a:lstStyle/>
          <a:p>
            <a:fld id="{D5BBC35B-A44B-4119-B8DA-DE9E3DFADA20}" type="slidenum">
              <a:rPr lang="en-US" smtClean="0"/>
              <a:pPr/>
              <a:t>284</a:t>
            </a:fld>
            <a:endParaRPr lang="en-US" dirty="0"/>
          </a:p>
        </p:txBody>
      </p:sp>
    </p:spTree>
  </p:cSld>
  <p:clrMapOvr>
    <a:masterClrMapping/>
  </p:clrMapOvr>
  <p:transition>
    <p:fade/>
  </p:transition>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990600" y="0"/>
            <a:ext cx="7772400" cy="571500"/>
          </a:xfrm>
        </p:spPr>
        <p:txBody>
          <a:bodyPr>
            <a:normAutofit fontScale="90000"/>
          </a:bodyPr>
          <a:lstStyle/>
          <a:p>
            <a:pPr eaLnBrk="1" hangingPunct="1">
              <a:spcBef>
                <a:spcPts val="800"/>
              </a:spcBef>
              <a:defRPr/>
            </a:pPr>
            <a:r>
              <a:rPr lang="en-US" dirty="0" smtClean="0"/>
              <a:t>Storage</a:t>
            </a:r>
            <a:endParaRPr lang="en-US" noProof="1" smtClean="0"/>
          </a:p>
        </p:txBody>
      </p:sp>
      <p:sp>
        <p:nvSpPr>
          <p:cNvPr id="290819" name="Rectangle 3"/>
          <p:cNvSpPr>
            <a:spLocks noGrp="1" noChangeArrowheads="1"/>
          </p:cNvSpPr>
          <p:nvPr>
            <p:ph type="body" idx="1"/>
          </p:nvPr>
        </p:nvSpPr>
        <p:spPr>
          <a:xfrm>
            <a:off x="1066800" y="819150"/>
            <a:ext cx="3886200" cy="4000500"/>
          </a:xfrm>
        </p:spPr>
        <p:txBody>
          <a:bodyPr/>
          <a:lstStyle/>
          <a:p>
            <a:pPr>
              <a:lnSpc>
                <a:spcPct val="90000"/>
              </a:lnSpc>
              <a:defRPr/>
            </a:pPr>
            <a:r>
              <a:rPr lang="en-US" noProof="1" smtClean="0"/>
              <a:t>Don’t overfill</a:t>
            </a:r>
          </a:p>
          <a:p>
            <a:pPr lvl="1">
              <a:lnSpc>
                <a:spcPct val="90000"/>
              </a:lnSpc>
              <a:defRPr/>
            </a:pPr>
            <a:r>
              <a:rPr lang="en-US" noProof="1" smtClean="0"/>
              <a:t>50 files in cabinet that holds 30!</a:t>
            </a:r>
          </a:p>
          <a:p>
            <a:pPr>
              <a:lnSpc>
                <a:spcPct val="90000"/>
              </a:lnSpc>
              <a:defRPr/>
            </a:pPr>
            <a:r>
              <a:rPr lang="en-US" noProof="1" smtClean="0"/>
              <a:t>Purge on regular basis</a:t>
            </a:r>
          </a:p>
          <a:p>
            <a:pPr>
              <a:lnSpc>
                <a:spcPct val="90000"/>
              </a:lnSpc>
              <a:defRPr/>
            </a:pPr>
            <a:r>
              <a:rPr lang="en-US" noProof="1" smtClean="0"/>
              <a:t>Position commonly accessed file in suitable reach zone</a:t>
            </a:r>
          </a:p>
        </p:txBody>
      </p:sp>
      <p:sp>
        <p:nvSpPr>
          <p:cNvPr id="8" name="Slide Number Placeholder 7"/>
          <p:cNvSpPr>
            <a:spLocks noGrp="1"/>
          </p:cNvSpPr>
          <p:nvPr>
            <p:ph type="sldNum" sz="quarter" idx="4"/>
          </p:nvPr>
        </p:nvSpPr>
        <p:spPr>
          <a:xfrm>
            <a:off x="8305800" y="4868863"/>
            <a:ext cx="669925" cy="274637"/>
          </a:xfrm>
        </p:spPr>
        <p:txBody>
          <a:bodyPr/>
          <a:lstStyle/>
          <a:p>
            <a:fld id="{D5BBC35B-A44B-4119-B8DA-DE9E3DFADA20}" type="slidenum">
              <a:rPr lang="en-US" smtClean="0"/>
              <a:pPr/>
              <a:t>285</a:t>
            </a:fld>
            <a:endParaRPr lang="en-US" dirty="0"/>
          </a:p>
        </p:txBody>
      </p:sp>
      <p:pic>
        <p:nvPicPr>
          <p:cNvPr id="9" name="Picture 8" descr="K:\Clients\WorkWell\Therapist Course 2012\Images\file drawer[9].jpg"/>
          <p:cNvPicPr/>
          <p:nvPr/>
        </p:nvPicPr>
        <p:blipFill>
          <a:blip r:embed="rId2" cstate="print"/>
          <a:srcRect/>
          <a:stretch>
            <a:fillRect/>
          </a:stretch>
        </p:blipFill>
        <p:spPr bwMode="auto">
          <a:xfrm>
            <a:off x="5029200" y="819150"/>
            <a:ext cx="2743200" cy="371383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990600" y="0"/>
            <a:ext cx="7772400" cy="571500"/>
          </a:xfrm>
        </p:spPr>
        <p:txBody>
          <a:bodyPr>
            <a:normAutofit fontScale="90000"/>
          </a:bodyPr>
          <a:lstStyle/>
          <a:p>
            <a:pPr eaLnBrk="1" hangingPunct="1">
              <a:spcBef>
                <a:spcPts val="800"/>
              </a:spcBef>
              <a:defRPr/>
            </a:pPr>
            <a:r>
              <a:rPr lang="en-US" dirty="0" smtClean="0"/>
              <a:t>Carts and Shelves</a:t>
            </a:r>
            <a:endParaRPr lang="en-US" noProof="1" smtClean="0"/>
          </a:p>
        </p:txBody>
      </p:sp>
      <p:sp>
        <p:nvSpPr>
          <p:cNvPr id="8" name="Slide Number Placeholder 7"/>
          <p:cNvSpPr>
            <a:spLocks noGrp="1"/>
          </p:cNvSpPr>
          <p:nvPr>
            <p:ph type="sldNum" sz="quarter" idx="4"/>
          </p:nvPr>
        </p:nvSpPr>
        <p:spPr>
          <a:xfrm>
            <a:off x="8305800" y="4868863"/>
            <a:ext cx="669925" cy="274637"/>
          </a:xfrm>
        </p:spPr>
        <p:txBody>
          <a:bodyPr/>
          <a:lstStyle/>
          <a:p>
            <a:fld id="{D5BBC35B-A44B-4119-B8DA-DE9E3DFADA20}" type="slidenum">
              <a:rPr lang="en-US" smtClean="0"/>
              <a:pPr/>
              <a:t>286</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725" y="571500"/>
            <a:ext cx="2743200" cy="360152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571500"/>
            <a:ext cx="2743200" cy="361740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2800" y="576690"/>
            <a:ext cx="2743200" cy="36142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647649"/>
      </p:ext>
    </p:extLst>
  </p:cSld>
  <p:clrMapOvr>
    <a:masterClrMapping/>
  </p:clrMapOvr>
  <p:transition>
    <p:fade/>
  </p:transition>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85750"/>
            <a:ext cx="7772400" cy="571500"/>
          </a:xfrm>
        </p:spPr>
        <p:txBody>
          <a:bodyPr>
            <a:normAutofit fontScale="90000"/>
          </a:bodyPr>
          <a:lstStyle/>
          <a:p>
            <a:pPr eaLnBrk="1" hangingPunct="1">
              <a:spcBef>
                <a:spcPts val="800"/>
              </a:spcBef>
              <a:defRPr/>
            </a:pPr>
            <a:r>
              <a:rPr lang="en-US" noProof="1" smtClean="0"/>
              <a:t>Storage Examples</a:t>
            </a:r>
          </a:p>
        </p:txBody>
      </p:sp>
      <p:sp>
        <p:nvSpPr>
          <p:cNvPr id="7" name="Slide Number Placeholder 6"/>
          <p:cNvSpPr>
            <a:spLocks noGrp="1"/>
          </p:cNvSpPr>
          <p:nvPr>
            <p:ph type="sldNum" sz="quarter" idx="4"/>
          </p:nvPr>
        </p:nvSpPr>
        <p:spPr>
          <a:xfrm>
            <a:off x="8534400" y="4868863"/>
            <a:ext cx="441325" cy="274637"/>
          </a:xfrm>
        </p:spPr>
        <p:txBody>
          <a:bodyPr/>
          <a:lstStyle/>
          <a:p>
            <a:fld id="{D5BBC35B-A44B-4119-B8DA-DE9E3DFADA20}" type="slidenum">
              <a:rPr lang="en-US" smtClean="0"/>
              <a:pPr/>
              <a:t>287</a:t>
            </a:fld>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200" y="1110300"/>
            <a:ext cx="3657600" cy="27432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3800" y="1123950"/>
            <a:ext cx="3657600" cy="2743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813561"/>
      </p:ext>
    </p:extLst>
  </p:cSld>
  <p:clrMapOvr>
    <a:masterClrMapping/>
  </p:clrMapOvr>
  <p:transition>
    <p:fade/>
  </p:transition>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85750"/>
            <a:ext cx="7772400" cy="571500"/>
          </a:xfrm>
        </p:spPr>
        <p:txBody>
          <a:bodyPr>
            <a:normAutofit fontScale="90000"/>
          </a:bodyPr>
          <a:lstStyle/>
          <a:p>
            <a:pPr eaLnBrk="1" hangingPunct="1">
              <a:spcBef>
                <a:spcPts val="800"/>
              </a:spcBef>
              <a:defRPr/>
            </a:pPr>
            <a:r>
              <a:rPr lang="en-US" noProof="1" smtClean="0"/>
              <a:t>Storage Examples</a:t>
            </a:r>
          </a:p>
        </p:txBody>
      </p:sp>
      <p:sp>
        <p:nvSpPr>
          <p:cNvPr id="7" name="Slide Number Placeholder 6"/>
          <p:cNvSpPr>
            <a:spLocks noGrp="1"/>
          </p:cNvSpPr>
          <p:nvPr>
            <p:ph type="sldNum" sz="quarter" idx="4"/>
          </p:nvPr>
        </p:nvSpPr>
        <p:spPr>
          <a:xfrm>
            <a:off x="8534400" y="4868863"/>
            <a:ext cx="441325" cy="274637"/>
          </a:xfrm>
        </p:spPr>
        <p:txBody>
          <a:bodyPr/>
          <a:lstStyle/>
          <a:p>
            <a:fld id="{D5BBC35B-A44B-4119-B8DA-DE9E3DFADA20}" type="slidenum">
              <a:rPr lang="en-US" smtClean="0"/>
              <a:pPr/>
              <a:t>288</a:t>
            </a:fld>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971550"/>
            <a:ext cx="2743200" cy="36576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971550"/>
            <a:ext cx="2743200" cy="3657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39449045"/>
      </p:ext>
    </p:extLst>
  </p:cSld>
  <p:clrMapOvr>
    <a:masterClrMapping/>
  </p:clrMapOvr>
  <p:transition>
    <p:fade/>
  </p:transition>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85750"/>
            <a:ext cx="7772400" cy="571500"/>
          </a:xfrm>
        </p:spPr>
        <p:txBody>
          <a:bodyPr>
            <a:normAutofit fontScale="90000"/>
          </a:bodyPr>
          <a:lstStyle/>
          <a:p>
            <a:pPr eaLnBrk="1" hangingPunct="1">
              <a:spcBef>
                <a:spcPts val="800"/>
              </a:spcBef>
              <a:defRPr/>
            </a:pPr>
            <a:r>
              <a:rPr lang="en-US" noProof="1" smtClean="0"/>
              <a:t>Storage Examples</a:t>
            </a:r>
          </a:p>
        </p:txBody>
      </p:sp>
      <p:sp>
        <p:nvSpPr>
          <p:cNvPr id="7" name="Slide Number Placeholder 6"/>
          <p:cNvSpPr>
            <a:spLocks noGrp="1"/>
          </p:cNvSpPr>
          <p:nvPr>
            <p:ph type="sldNum" sz="quarter" idx="4"/>
          </p:nvPr>
        </p:nvSpPr>
        <p:spPr>
          <a:xfrm>
            <a:off x="8534400" y="4868863"/>
            <a:ext cx="441325" cy="274637"/>
          </a:xfrm>
        </p:spPr>
        <p:txBody>
          <a:bodyPr/>
          <a:lstStyle/>
          <a:p>
            <a:fld id="{D5BBC35B-A44B-4119-B8DA-DE9E3DFADA20}" type="slidenum">
              <a:rPr lang="en-US" smtClean="0"/>
              <a:pPr/>
              <a:t>289</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352550"/>
            <a:ext cx="3251200" cy="24384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1352550"/>
            <a:ext cx="3251200" cy="2438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35592612"/>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5666" name="Rectangle 2"/>
          <p:cNvSpPr>
            <a:spLocks noGrp="1" noChangeArrowheads="1"/>
          </p:cNvSpPr>
          <p:nvPr>
            <p:ph type="title"/>
          </p:nvPr>
        </p:nvSpPr>
        <p:spPr>
          <a:xfrm>
            <a:off x="838200" y="438150"/>
            <a:ext cx="7772400" cy="571500"/>
          </a:xfrm>
        </p:spPr>
        <p:txBody>
          <a:bodyPr>
            <a:normAutofit fontScale="90000"/>
          </a:bodyPr>
          <a:lstStyle/>
          <a:p>
            <a:pPr eaLnBrk="1" hangingPunct="1">
              <a:spcBef>
                <a:spcPts val="800"/>
              </a:spcBef>
              <a:defRPr/>
            </a:pPr>
            <a:r>
              <a:rPr lang="en-US" noProof="1" smtClean="0"/>
              <a:t>Moderate Environment</a:t>
            </a:r>
            <a:endParaRPr lang="en-US" sz="3600" noProof="1" smtClean="0"/>
          </a:p>
        </p:txBody>
      </p:sp>
      <p:sp>
        <p:nvSpPr>
          <p:cNvPr id="625667" name="Rectangle 3"/>
          <p:cNvSpPr>
            <a:spLocks noGrp="1" noChangeArrowheads="1"/>
          </p:cNvSpPr>
          <p:nvPr>
            <p:ph type="body" idx="1"/>
          </p:nvPr>
        </p:nvSpPr>
        <p:spPr>
          <a:xfrm>
            <a:off x="457200" y="1257300"/>
            <a:ext cx="2819400" cy="3028950"/>
          </a:xfrm>
        </p:spPr>
        <p:txBody>
          <a:bodyPr/>
          <a:lstStyle/>
          <a:p>
            <a:pPr eaLnBrk="1" hangingPunct="1">
              <a:defRPr/>
            </a:pPr>
            <a:r>
              <a:rPr lang="en-US" dirty="0" smtClean="0"/>
              <a:t>L</a:t>
            </a:r>
            <a:r>
              <a:rPr lang="en-US" noProof="1" smtClean="0"/>
              <a:t>ight</a:t>
            </a:r>
            <a:endParaRPr lang="en-US" dirty="0" smtClean="0"/>
          </a:p>
          <a:p>
            <a:pPr eaLnBrk="1" hangingPunct="1">
              <a:defRPr/>
            </a:pPr>
            <a:r>
              <a:rPr lang="en-US" dirty="0" smtClean="0"/>
              <a:t>N</a:t>
            </a:r>
            <a:r>
              <a:rPr lang="en-US" noProof="1" smtClean="0"/>
              <a:t>oise</a:t>
            </a:r>
            <a:endParaRPr lang="en-US" dirty="0" smtClean="0"/>
          </a:p>
          <a:p>
            <a:pPr eaLnBrk="1" hangingPunct="1">
              <a:defRPr/>
            </a:pPr>
            <a:r>
              <a:rPr lang="en-US" dirty="0" smtClean="0"/>
              <a:t>T</a:t>
            </a:r>
            <a:r>
              <a:rPr lang="en-US" noProof="1" smtClean="0"/>
              <a:t>emperature</a:t>
            </a:r>
            <a:endParaRPr lang="en-US" dirty="0" smtClean="0"/>
          </a:p>
          <a:p>
            <a:pPr eaLnBrk="1" hangingPunct="1">
              <a:defRPr/>
            </a:pPr>
            <a:r>
              <a:rPr lang="en-US" dirty="0" smtClean="0"/>
              <a:t>V</a:t>
            </a:r>
            <a:r>
              <a:rPr lang="en-US" noProof="1" smtClean="0"/>
              <a:t>entilation</a:t>
            </a:r>
            <a:endParaRPr lang="en-US" dirty="0" smtClean="0"/>
          </a:p>
        </p:txBody>
      </p:sp>
      <p:pic>
        <p:nvPicPr>
          <p:cNvPr id="625668" name="Picture 4" descr="WS XX general office scene"/>
          <p:cNvPicPr>
            <a:picLocks noChangeAspect="1" noChangeArrowheads="1"/>
          </p:cNvPicPr>
          <p:nvPr/>
        </p:nvPicPr>
        <p:blipFill>
          <a:blip r:embed="rId2" cstate="print"/>
          <a:stretch>
            <a:fillRect/>
          </a:stretch>
        </p:blipFill>
        <p:spPr bwMode="auto">
          <a:xfrm>
            <a:off x="3276600" y="1257299"/>
            <a:ext cx="4495800" cy="326480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85750"/>
            <a:ext cx="7772400" cy="571500"/>
          </a:xfrm>
        </p:spPr>
        <p:txBody>
          <a:bodyPr>
            <a:normAutofit fontScale="90000"/>
          </a:bodyPr>
          <a:lstStyle/>
          <a:p>
            <a:pPr eaLnBrk="1" hangingPunct="1">
              <a:spcBef>
                <a:spcPts val="800"/>
              </a:spcBef>
              <a:defRPr/>
            </a:pPr>
            <a:r>
              <a:rPr lang="en-US" noProof="1" smtClean="0"/>
              <a:t>Storage Examples</a:t>
            </a:r>
          </a:p>
        </p:txBody>
      </p:sp>
      <p:sp>
        <p:nvSpPr>
          <p:cNvPr id="7" name="Slide Number Placeholder 6"/>
          <p:cNvSpPr>
            <a:spLocks noGrp="1"/>
          </p:cNvSpPr>
          <p:nvPr>
            <p:ph type="sldNum" sz="quarter" idx="4"/>
          </p:nvPr>
        </p:nvSpPr>
        <p:spPr>
          <a:xfrm>
            <a:off x="8534400" y="4868863"/>
            <a:ext cx="441325" cy="274637"/>
          </a:xfrm>
        </p:spPr>
        <p:txBody>
          <a:bodyPr/>
          <a:lstStyle/>
          <a:p>
            <a:fld id="{D5BBC35B-A44B-4119-B8DA-DE9E3DFADA20}" type="slidenum">
              <a:rPr lang="en-US" smtClean="0"/>
              <a:pPr/>
              <a:t>290</a:t>
            </a:fld>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047750"/>
            <a:ext cx="3657600" cy="27432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8600" y="1047750"/>
            <a:ext cx="3657600" cy="2743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9722511"/>
      </p:ext>
    </p:extLst>
  </p:cSld>
  <p:clrMapOvr>
    <a:masterClrMapping/>
  </p:clrMapOvr>
  <p:transition>
    <p:fade/>
  </p:transition>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85750"/>
            <a:ext cx="7772400" cy="571500"/>
          </a:xfrm>
        </p:spPr>
        <p:txBody>
          <a:bodyPr>
            <a:normAutofit fontScale="90000"/>
          </a:bodyPr>
          <a:lstStyle/>
          <a:p>
            <a:pPr eaLnBrk="1" hangingPunct="1">
              <a:spcBef>
                <a:spcPts val="800"/>
              </a:spcBef>
              <a:defRPr/>
            </a:pPr>
            <a:r>
              <a:rPr lang="en-US" noProof="1" smtClean="0"/>
              <a:t>Storage</a:t>
            </a:r>
          </a:p>
        </p:txBody>
      </p:sp>
      <p:pic>
        <p:nvPicPr>
          <p:cNvPr id="4" name="Picture 3" descr="Office Ergonomics WSE Form.bmp"/>
          <p:cNvPicPr>
            <a:picLocks noChangeAspect="1"/>
          </p:cNvPicPr>
          <p:nvPr/>
        </p:nvPicPr>
        <p:blipFill>
          <a:blip r:embed="rId2" cstate="print"/>
          <a:stretch>
            <a:fillRect/>
          </a:stretch>
        </p:blipFill>
        <p:spPr>
          <a:xfrm>
            <a:off x="381000" y="971550"/>
            <a:ext cx="893661" cy="1151368"/>
          </a:xfrm>
          <a:prstGeom prst="rect">
            <a:avLst/>
          </a:prstGeom>
          <a:noFill/>
          <a:ln>
            <a:noFill/>
          </a:ln>
        </p:spPr>
      </p:pic>
      <p:sp>
        <p:nvSpPr>
          <p:cNvPr id="7" name="Slide Number Placeholder 6"/>
          <p:cNvSpPr>
            <a:spLocks noGrp="1"/>
          </p:cNvSpPr>
          <p:nvPr>
            <p:ph type="sldNum" sz="quarter" idx="4"/>
          </p:nvPr>
        </p:nvSpPr>
        <p:spPr>
          <a:xfrm>
            <a:off x="8534400" y="4868863"/>
            <a:ext cx="441325" cy="274637"/>
          </a:xfrm>
        </p:spPr>
        <p:txBody>
          <a:bodyPr/>
          <a:lstStyle/>
          <a:p>
            <a:fld id="{D5BBC35B-A44B-4119-B8DA-DE9E3DFADA20}" type="slidenum">
              <a:rPr lang="en-US" smtClean="0"/>
              <a:pPr/>
              <a:t>291</a:t>
            </a:fld>
            <a:endParaRPr lang="en-US" dirty="0"/>
          </a:p>
        </p:txBody>
      </p:sp>
      <p:pic>
        <p:nvPicPr>
          <p:cNvPr id="9" name="Picture 8" descr="storage.JPG"/>
          <p:cNvPicPr>
            <a:picLocks noChangeAspect="1"/>
          </p:cNvPicPr>
          <p:nvPr/>
        </p:nvPicPr>
        <p:blipFill>
          <a:blip r:embed="rId3" cstate="print"/>
          <a:stretch>
            <a:fillRect/>
          </a:stretch>
        </p:blipFill>
        <p:spPr>
          <a:xfrm>
            <a:off x="1524000" y="971550"/>
            <a:ext cx="6853250" cy="26517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a:lstStyle/>
          <a:p>
            <a:pPr>
              <a:spcBef>
                <a:spcPts val="800"/>
              </a:spcBef>
            </a:pPr>
            <a:r>
              <a:rPr lang="en-US" noProof="1"/>
              <a:t>Conference rooms</a:t>
            </a:r>
          </a:p>
        </p:txBody>
      </p:sp>
      <p:sp>
        <p:nvSpPr>
          <p:cNvPr id="291843" name="Rectangle 3"/>
          <p:cNvSpPr>
            <a:spLocks noGrp="1" noChangeArrowheads="1"/>
          </p:cNvSpPr>
          <p:nvPr>
            <p:ph type="body" idx="1"/>
          </p:nvPr>
        </p:nvSpPr>
        <p:spPr>
          <a:xfrm>
            <a:off x="457200" y="800100"/>
            <a:ext cx="3200400" cy="3543300"/>
          </a:xfrm>
        </p:spPr>
        <p:txBody>
          <a:bodyPr/>
          <a:lstStyle/>
          <a:p>
            <a:r>
              <a:rPr lang="en-US" noProof="1"/>
              <a:t>How to enhance audience reception of information</a:t>
            </a:r>
          </a:p>
          <a:p>
            <a:r>
              <a:rPr lang="en-US" noProof="1"/>
              <a:t>Lack of physical movement</a:t>
            </a:r>
            <a:endParaRPr lang="en-US" dirty="0"/>
          </a:p>
        </p:txBody>
      </p:sp>
      <p:pic>
        <p:nvPicPr>
          <p:cNvPr id="291844" name="Picture 4" descr="WS 12"/>
          <p:cNvPicPr>
            <a:picLocks noChangeAspect="1" noChangeArrowheads="1"/>
          </p:cNvPicPr>
          <p:nvPr/>
        </p:nvPicPr>
        <p:blipFill>
          <a:blip r:embed="rId2" cstate="print"/>
          <a:srcRect l="4062" t="2927" r="2188" b="7494"/>
          <a:stretch>
            <a:fillRect/>
          </a:stretch>
        </p:blipFill>
        <p:spPr bwMode="auto">
          <a:xfrm>
            <a:off x="3810000" y="971550"/>
            <a:ext cx="4724400" cy="3011801"/>
          </a:xfrm>
          <a:prstGeom prst="rect">
            <a:avLst/>
          </a:prstGeom>
          <a:ln>
            <a:noFill/>
          </a:ln>
          <a:effectLst>
            <a:outerShdw blurRad="292100" dist="139700" dir="2700000" algn="tl" rotWithShape="0">
              <a:srgbClr val="333333">
                <a:alpha val="65000"/>
              </a:srgbClr>
            </a:outerShdw>
          </a:effectLst>
        </p:spPr>
      </p:pic>
      <p:sp>
        <p:nvSpPr>
          <p:cNvPr id="5" name="Slide Number Placeholder 6"/>
          <p:cNvSpPr txBox="1">
            <a:spLocks/>
          </p:cNvSpPr>
          <p:nvPr/>
        </p:nvSpPr>
        <p:spPr>
          <a:xfrm>
            <a:off x="8534400" y="4868863"/>
            <a:ext cx="441325" cy="274637"/>
          </a:xfrm>
          <a:prstGeom prst="rect">
            <a:avLst/>
          </a:prstGeom>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D5BBC35B-A44B-4119-B8DA-DE9E3DFADA20}" type="slidenum">
              <a:rPr kumimoji="0" lang="en-US" sz="1200" b="0" i="0" u="none" strike="noStrike" kern="1200" cap="none" spc="0" normalizeH="0" baseline="0" noProof="0" smtClean="0">
                <a:ln>
                  <a:noFill/>
                </a:ln>
                <a:solidFill>
                  <a:schemeClr val="bg2">
                    <a:lumMod val="50000"/>
                  </a:scheme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292</a:t>
            </a:fld>
            <a:endParaRPr kumimoji="0" lang="en-US" sz="1200" b="0"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endParaRPr>
          </a:p>
        </p:txBody>
      </p:sp>
    </p:spTree>
  </p:cSld>
  <p:clrMapOvr>
    <a:masterClrMapping/>
  </p:clrMapOvr>
  <p:transition>
    <p:fade/>
  </p:transition>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02" name="Rectangle 1026"/>
          <p:cNvSpPr>
            <a:spLocks noGrp="1" noChangeArrowheads="1"/>
          </p:cNvSpPr>
          <p:nvPr>
            <p:ph type="title"/>
          </p:nvPr>
        </p:nvSpPr>
        <p:spPr/>
        <p:txBody>
          <a:bodyPr/>
          <a:lstStyle/>
          <a:p>
            <a:r>
              <a:rPr lang="en-US"/>
              <a:t>Conference Rooms</a:t>
            </a:r>
            <a:endParaRPr lang="en-US" noProof="1"/>
          </a:p>
        </p:txBody>
      </p:sp>
      <p:sp>
        <p:nvSpPr>
          <p:cNvPr id="409603" name="Rectangle 1027"/>
          <p:cNvSpPr>
            <a:spLocks noGrp="1" noChangeArrowheads="1"/>
          </p:cNvSpPr>
          <p:nvPr>
            <p:ph type="body" idx="1"/>
          </p:nvPr>
        </p:nvSpPr>
        <p:spPr>
          <a:xfrm>
            <a:off x="1143000" y="742950"/>
            <a:ext cx="3657600" cy="3695700"/>
          </a:xfrm>
        </p:spPr>
        <p:txBody>
          <a:bodyPr>
            <a:normAutofit lnSpcReduction="10000"/>
          </a:bodyPr>
          <a:lstStyle/>
          <a:p>
            <a:r>
              <a:rPr lang="en-US" sz="2800" noProof="1"/>
              <a:t>Look for as many opportunities as possible to move as part of meeting</a:t>
            </a:r>
          </a:p>
          <a:p>
            <a:pPr lvl="1"/>
            <a:r>
              <a:rPr lang="en-US" sz="2400" dirty="0"/>
              <a:t>S</a:t>
            </a:r>
            <a:r>
              <a:rPr lang="en-US" sz="2400" noProof="1"/>
              <a:t>tanding mixed in with sitting</a:t>
            </a:r>
          </a:p>
          <a:p>
            <a:r>
              <a:rPr lang="en-US" sz="2800" noProof="1"/>
              <a:t>Bring in small footrest or back cushion</a:t>
            </a:r>
          </a:p>
        </p:txBody>
      </p:sp>
      <p:pic>
        <p:nvPicPr>
          <p:cNvPr id="409604" name="Picture 1028" descr="WS 12"/>
          <p:cNvPicPr>
            <a:picLocks noChangeAspect="1" noChangeArrowheads="1"/>
          </p:cNvPicPr>
          <p:nvPr/>
        </p:nvPicPr>
        <p:blipFill>
          <a:blip r:embed="rId2" cstate="print"/>
          <a:srcRect l="4358" t="5554" r="3904" b="6946"/>
          <a:stretch>
            <a:fillRect/>
          </a:stretch>
        </p:blipFill>
        <p:spPr bwMode="auto">
          <a:xfrm>
            <a:off x="5410200" y="819151"/>
            <a:ext cx="2743200" cy="1745673"/>
          </a:xfrm>
          <a:prstGeom prst="rect">
            <a:avLst/>
          </a:prstGeom>
          <a:ln>
            <a:noFill/>
          </a:ln>
          <a:effectLst>
            <a:outerShdw blurRad="292100" dist="139700" dir="2700000" algn="tl" rotWithShape="0">
              <a:srgbClr val="333333">
                <a:alpha val="65000"/>
              </a:srgbClr>
            </a:outerShdw>
          </a:effectLst>
        </p:spPr>
      </p:pic>
      <p:pic>
        <p:nvPicPr>
          <p:cNvPr id="409605" name="Picture 1029" descr="Ws 12"/>
          <p:cNvPicPr>
            <a:picLocks noChangeAspect="1" noChangeArrowheads="1"/>
          </p:cNvPicPr>
          <p:nvPr/>
        </p:nvPicPr>
        <p:blipFill>
          <a:blip r:embed="rId3" cstate="print"/>
          <a:srcRect l="5560" r="2702" b="8334"/>
          <a:stretch>
            <a:fillRect/>
          </a:stretch>
        </p:blipFill>
        <p:spPr bwMode="auto">
          <a:xfrm>
            <a:off x="5410200" y="2800350"/>
            <a:ext cx="2743200" cy="1828800"/>
          </a:xfrm>
          <a:prstGeom prst="rect">
            <a:avLst/>
          </a:prstGeom>
          <a:ln>
            <a:noFill/>
          </a:ln>
          <a:effectLst>
            <a:outerShdw blurRad="292100" dist="139700" dir="2700000" algn="tl" rotWithShape="0">
              <a:srgbClr val="333333">
                <a:alpha val="65000"/>
              </a:srgbClr>
            </a:outerShdw>
          </a:effectLst>
        </p:spPr>
      </p:pic>
      <p:sp>
        <p:nvSpPr>
          <p:cNvPr id="6" name="Slide Number Placeholder 6"/>
          <p:cNvSpPr txBox="1">
            <a:spLocks/>
          </p:cNvSpPr>
          <p:nvPr/>
        </p:nvSpPr>
        <p:spPr>
          <a:xfrm>
            <a:off x="8534400" y="4868863"/>
            <a:ext cx="441325" cy="274637"/>
          </a:xfrm>
          <a:prstGeom prst="rect">
            <a:avLst/>
          </a:prstGeom>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D5BBC35B-A44B-4119-B8DA-DE9E3DFADA20}" type="slidenum">
              <a:rPr kumimoji="0" lang="en-US" sz="1200" b="0" i="0" u="none" strike="noStrike" kern="1200" cap="none" spc="0" normalizeH="0" baseline="0" noProof="0" smtClean="0">
                <a:ln>
                  <a:noFill/>
                </a:ln>
                <a:solidFill>
                  <a:schemeClr val="bg2">
                    <a:lumMod val="50000"/>
                  </a:scheme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293</a:t>
            </a:fld>
            <a:endParaRPr kumimoji="0" lang="en-US" sz="1200" b="0"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endParaRPr>
          </a:p>
        </p:txBody>
      </p:sp>
    </p:spTree>
  </p:cSld>
  <p:clrMapOvr>
    <a:masterClrMapping/>
  </p:clrMapOvr>
  <p:transition>
    <p:fade/>
  </p:transition>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1026"/>
          <p:cNvSpPr>
            <a:spLocks noGrp="1" noChangeArrowheads="1"/>
          </p:cNvSpPr>
          <p:nvPr>
            <p:ph type="title"/>
          </p:nvPr>
        </p:nvSpPr>
        <p:spPr>
          <a:xfrm>
            <a:off x="0" y="171450"/>
            <a:ext cx="9144000" cy="571500"/>
          </a:xfrm>
        </p:spPr>
        <p:txBody>
          <a:bodyPr>
            <a:normAutofit fontScale="90000"/>
          </a:bodyPr>
          <a:lstStyle/>
          <a:p>
            <a:pPr eaLnBrk="1" hangingPunct="1">
              <a:defRPr/>
            </a:pPr>
            <a:r>
              <a:rPr lang="en-US" noProof="1" smtClean="0"/>
              <a:t>Lighting</a:t>
            </a:r>
            <a:r>
              <a:rPr lang="en-US" dirty="0" smtClean="0"/>
              <a:t> – General and Task</a:t>
            </a:r>
            <a:endParaRPr lang="en-US" noProof="1" smtClean="0"/>
          </a:p>
        </p:txBody>
      </p:sp>
      <p:pic>
        <p:nvPicPr>
          <p:cNvPr id="408580" name="Picture 1028" descr="WS 11-5 low light level"/>
          <p:cNvPicPr>
            <a:picLocks noChangeAspect="1" noChangeArrowheads="1"/>
          </p:cNvPicPr>
          <p:nvPr/>
        </p:nvPicPr>
        <p:blipFill>
          <a:blip r:embed="rId2" cstate="print"/>
          <a:stretch>
            <a:fillRect/>
          </a:stretch>
        </p:blipFill>
        <p:spPr bwMode="auto">
          <a:xfrm>
            <a:off x="2236373" y="819150"/>
            <a:ext cx="2132741" cy="1828800"/>
          </a:xfrm>
          <a:prstGeom prst="rect">
            <a:avLst/>
          </a:prstGeom>
          <a:ln>
            <a:noFill/>
          </a:ln>
          <a:effectLst>
            <a:outerShdw blurRad="292100" dist="139700" dir="2700000" algn="tl" rotWithShape="0">
              <a:srgbClr val="333333">
                <a:alpha val="65000"/>
              </a:srgbClr>
            </a:outerShdw>
          </a:effectLst>
        </p:spPr>
      </p:pic>
      <p:pic>
        <p:nvPicPr>
          <p:cNvPr id="408581" name="Picture 1029" descr="WS 11-6 too much light glare"/>
          <p:cNvPicPr>
            <a:picLocks noChangeAspect="1" noChangeArrowheads="1"/>
          </p:cNvPicPr>
          <p:nvPr/>
        </p:nvPicPr>
        <p:blipFill>
          <a:blip r:embed="rId3" cstate="screen"/>
          <a:stretch>
            <a:fillRect/>
          </a:stretch>
        </p:blipFill>
        <p:spPr bwMode="auto">
          <a:xfrm>
            <a:off x="4522373" y="800100"/>
            <a:ext cx="2379878" cy="1828800"/>
          </a:xfrm>
          <a:prstGeom prst="rect">
            <a:avLst/>
          </a:prstGeom>
          <a:ln>
            <a:noFill/>
          </a:ln>
          <a:effectLst>
            <a:outerShdw blurRad="292100" dist="139700" dir="2700000" algn="tl" rotWithShape="0">
              <a:srgbClr val="333333">
                <a:alpha val="65000"/>
              </a:srgbClr>
            </a:outerShdw>
          </a:effectLst>
        </p:spPr>
      </p:pic>
      <p:pic>
        <p:nvPicPr>
          <p:cNvPr id="408582" name="Picture 1030" descr="WS 11-9 task light on hard copy"/>
          <p:cNvPicPr>
            <a:picLocks noChangeAspect="1" noChangeArrowheads="1"/>
          </p:cNvPicPr>
          <p:nvPr/>
        </p:nvPicPr>
        <p:blipFill>
          <a:blip r:embed="rId4" cstate="print"/>
          <a:stretch>
            <a:fillRect/>
          </a:stretch>
        </p:blipFill>
        <p:spPr bwMode="auto">
          <a:xfrm>
            <a:off x="4522373" y="2800350"/>
            <a:ext cx="2377440" cy="1802726"/>
          </a:xfrm>
          <a:prstGeom prst="rect">
            <a:avLst/>
          </a:prstGeom>
          <a:ln>
            <a:noFill/>
          </a:ln>
          <a:effectLst>
            <a:outerShdw blurRad="292100" dist="139700" dir="2700000" algn="tl" rotWithShape="0">
              <a:srgbClr val="333333">
                <a:alpha val="65000"/>
              </a:srgbClr>
            </a:outerShdw>
          </a:effectLst>
        </p:spPr>
      </p:pic>
      <p:pic>
        <p:nvPicPr>
          <p:cNvPr id="408583" name="Picture 1031" descr="WS 11"/>
          <p:cNvPicPr>
            <a:picLocks noChangeAspect="1" noChangeArrowheads="1"/>
          </p:cNvPicPr>
          <p:nvPr/>
        </p:nvPicPr>
        <p:blipFill>
          <a:blip r:embed="rId5" cstate="screen"/>
          <a:stretch>
            <a:fillRect/>
          </a:stretch>
        </p:blipFill>
        <p:spPr bwMode="auto">
          <a:xfrm>
            <a:off x="2202705" y="2800350"/>
            <a:ext cx="2171700" cy="182880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
          </p:nvPr>
        </p:nvSpPr>
        <p:spPr>
          <a:xfrm>
            <a:off x="8458200" y="4868863"/>
            <a:ext cx="517525" cy="274637"/>
          </a:xfrm>
        </p:spPr>
        <p:txBody>
          <a:bodyPr/>
          <a:lstStyle/>
          <a:p>
            <a:fld id="{D5BBC35B-A44B-4119-B8DA-DE9E3DFADA20}" type="slidenum">
              <a:rPr lang="en-US" smtClean="0"/>
              <a:pPr/>
              <a:t>294</a:t>
            </a:fld>
            <a:endParaRPr lang="en-US" dirty="0"/>
          </a:p>
        </p:txBody>
      </p:sp>
    </p:spTree>
  </p:cSld>
  <p:clrMapOvr>
    <a:masterClrMapping/>
  </p:clrMapOvr>
  <p:transition>
    <p:fade/>
  </p:transition>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p:txBody>
          <a:bodyPr/>
          <a:lstStyle/>
          <a:p>
            <a:pPr eaLnBrk="1" hangingPunct="1">
              <a:spcBef>
                <a:spcPts val="800"/>
              </a:spcBef>
              <a:defRPr/>
            </a:pPr>
            <a:r>
              <a:rPr lang="en-US" noProof="1" smtClean="0"/>
              <a:t>Light solutions</a:t>
            </a:r>
          </a:p>
        </p:txBody>
      </p:sp>
      <p:sp>
        <p:nvSpPr>
          <p:cNvPr id="293891" name="Rectangle 3"/>
          <p:cNvSpPr>
            <a:spLocks noGrp="1" noChangeArrowheads="1"/>
          </p:cNvSpPr>
          <p:nvPr>
            <p:ph type="body" idx="1"/>
          </p:nvPr>
        </p:nvSpPr>
        <p:spPr>
          <a:xfrm>
            <a:off x="228600" y="590550"/>
            <a:ext cx="3581400" cy="4000500"/>
          </a:xfrm>
        </p:spPr>
        <p:txBody>
          <a:bodyPr>
            <a:normAutofit fontScale="92500"/>
          </a:bodyPr>
          <a:lstStyle/>
          <a:p>
            <a:pPr eaLnBrk="1" hangingPunct="1">
              <a:lnSpc>
                <a:spcPct val="90000"/>
              </a:lnSpc>
              <a:defRPr/>
            </a:pPr>
            <a:r>
              <a:rPr lang="en-US" noProof="1" smtClean="0"/>
              <a:t>Too much</a:t>
            </a:r>
            <a:endParaRPr lang="en-US" dirty="0" smtClean="0"/>
          </a:p>
          <a:p>
            <a:pPr lvl="1" eaLnBrk="1" hangingPunct="1">
              <a:lnSpc>
                <a:spcPct val="90000"/>
              </a:lnSpc>
              <a:defRPr/>
            </a:pPr>
            <a:r>
              <a:rPr lang="en-US" dirty="0" smtClean="0"/>
              <a:t>Turn out lights</a:t>
            </a:r>
            <a:endParaRPr lang="en-US" noProof="1" smtClean="0"/>
          </a:p>
          <a:p>
            <a:pPr eaLnBrk="1" hangingPunct="1">
              <a:lnSpc>
                <a:spcPct val="90000"/>
              </a:lnSpc>
              <a:defRPr/>
            </a:pPr>
            <a:r>
              <a:rPr lang="en-US" noProof="1" smtClean="0"/>
              <a:t>Too little</a:t>
            </a:r>
          </a:p>
          <a:p>
            <a:pPr lvl="1" eaLnBrk="1" hangingPunct="1">
              <a:lnSpc>
                <a:spcPct val="90000"/>
              </a:lnSpc>
              <a:defRPr/>
            </a:pPr>
            <a:r>
              <a:rPr lang="en-US" noProof="1" smtClean="0"/>
              <a:t>Add overhead lights</a:t>
            </a:r>
          </a:p>
          <a:p>
            <a:pPr lvl="2" eaLnBrk="1" hangingPunct="1">
              <a:lnSpc>
                <a:spcPct val="90000"/>
              </a:lnSpc>
              <a:defRPr/>
            </a:pPr>
            <a:r>
              <a:rPr lang="en-US" noProof="1" smtClean="0"/>
              <a:t>Add indirect lights</a:t>
            </a:r>
            <a:endParaRPr lang="en-US" dirty="0" smtClean="0"/>
          </a:p>
          <a:p>
            <a:pPr lvl="2" eaLnBrk="1" hangingPunct="1">
              <a:lnSpc>
                <a:spcPct val="90000"/>
              </a:lnSpc>
              <a:defRPr/>
            </a:pPr>
            <a:r>
              <a:rPr lang="en-US" dirty="0" smtClean="0"/>
              <a:t>Bo</a:t>
            </a:r>
            <a:r>
              <a:rPr lang="en-US" noProof="1" smtClean="0"/>
              <a:t>unce light off of ceiling and walls</a:t>
            </a:r>
          </a:p>
          <a:p>
            <a:pPr lvl="1" eaLnBrk="1" hangingPunct="1">
              <a:lnSpc>
                <a:spcPct val="90000"/>
              </a:lnSpc>
              <a:defRPr/>
            </a:pPr>
            <a:r>
              <a:rPr lang="en-US" dirty="0" smtClean="0"/>
              <a:t>Add t</a:t>
            </a:r>
            <a:r>
              <a:rPr lang="en-US" noProof="1" smtClean="0"/>
              <a:t>ask light</a:t>
            </a:r>
          </a:p>
          <a:p>
            <a:pPr lvl="2" eaLnBrk="1" hangingPunct="1">
              <a:lnSpc>
                <a:spcPct val="90000"/>
              </a:lnSpc>
              <a:defRPr/>
            </a:pPr>
            <a:r>
              <a:rPr lang="en-US" noProof="1" smtClean="0"/>
              <a:t>Desktop or wall panel lamp</a:t>
            </a:r>
          </a:p>
          <a:p>
            <a:pPr lvl="2" eaLnBrk="1" hangingPunct="1">
              <a:lnSpc>
                <a:spcPct val="90000"/>
              </a:lnSpc>
              <a:defRPr/>
            </a:pPr>
            <a:r>
              <a:rPr lang="en-US" noProof="1" smtClean="0"/>
              <a:t>Position light carefully</a:t>
            </a:r>
            <a:endParaRPr lang="en-US" dirty="0" smtClean="0"/>
          </a:p>
          <a:p>
            <a:pPr eaLnBrk="1" hangingPunct="1">
              <a:lnSpc>
                <a:spcPct val="90000"/>
              </a:lnSpc>
              <a:defRPr/>
            </a:pPr>
            <a:r>
              <a:rPr lang="en-US" dirty="0" smtClean="0"/>
              <a:t>Lighting Design</a:t>
            </a:r>
            <a:endParaRPr lang="en-US" noProof="1" smtClean="0"/>
          </a:p>
        </p:txBody>
      </p:sp>
      <p:pic>
        <p:nvPicPr>
          <p:cNvPr id="293892" name="Picture 4" descr="WS 15"/>
          <p:cNvPicPr>
            <a:picLocks noChangeAspect="1" noChangeArrowheads="1"/>
          </p:cNvPicPr>
          <p:nvPr/>
        </p:nvPicPr>
        <p:blipFill>
          <a:blip r:embed="rId2" cstate="print"/>
          <a:stretch>
            <a:fillRect/>
          </a:stretch>
        </p:blipFill>
        <p:spPr bwMode="auto">
          <a:xfrm>
            <a:off x="3733800" y="742950"/>
            <a:ext cx="3108960" cy="2602992"/>
          </a:xfrm>
          <a:prstGeom prst="rect">
            <a:avLst/>
          </a:prstGeom>
          <a:ln>
            <a:noFill/>
          </a:ln>
          <a:effectLst>
            <a:outerShdw blurRad="292100" dist="139700" dir="2700000" algn="tl" rotWithShape="0">
              <a:srgbClr val="333333">
                <a:alpha val="65000"/>
              </a:srgbClr>
            </a:outerShdw>
          </a:effectLst>
        </p:spPr>
      </p:pic>
      <p:pic>
        <p:nvPicPr>
          <p:cNvPr id="410631" name="Picture 7" descr="vision2"/>
          <p:cNvPicPr>
            <a:picLocks noChangeAspect="1" noChangeArrowheads="1"/>
          </p:cNvPicPr>
          <p:nvPr/>
        </p:nvPicPr>
        <p:blipFill>
          <a:blip r:embed="rId3" cstate="print"/>
          <a:stretch>
            <a:fillRect/>
          </a:stretch>
        </p:blipFill>
        <p:spPr bwMode="auto">
          <a:xfrm>
            <a:off x="7162800" y="2647950"/>
            <a:ext cx="1645267" cy="201168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458200" y="4868863"/>
            <a:ext cx="517525" cy="274637"/>
          </a:xfrm>
        </p:spPr>
        <p:txBody>
          <a:bodyPr/>
          <a:lstStyle/>
          <a:p>
            <a:fld id="{D5BBC35B-A44B-4119-B8DA-DE9E3DFADA20}" type="slidenum">
              <a:rPr lang="en-US" smtClean="0"/>
              <a:pPr/>
              <a:t>295</a:t>
            </a:fld>
            <a:endParaRPr lang="en-US" dirty="0"/>
          </a:p>
        </p:txBody>
      </p:sp>
    </p:spTree>
  </p:cSld>
  <p:clrMapOvr>
    <a:masterClrMapping/>
  </p:clrMapOvr>
  <p:transition>
    <p:fade/>
  </p:transition>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09600" y="285750"/>
            <a:ext cx="7772400" cy="571500"/>
          </a:xfrm>
        </p:spPr>
        <p:txBody>
          <a:bodyPr>
            <a:normAutofit fontScale="90000"/>
          </a:bodyPr>
          <a:lstStyle/>
          <a:p>
            <a:pPr eaLnBrk="1" hangingPunct="1">
              <a:spcBef>
                <a:spcPts val="800"/>
              </a:spcBef>
              <a:defRPr/>
            </a:pPr>
            <a:r>
              <a:rPr lang="en-US" noProof="1" smtClean="0"/>
              <a:t>Illumination</a:t>
            </a:r>
          </a:p>
        </p:txBody>
      </p:sp>
      <p:pic>
        <p:nvPicPr>
          <p:cNvPr id="4" name="Picture 3" descr="Office Ergonomics WSE Form.bmp"/>
          <p:cNvPicPr>
            <a:picLocks noChangeAspect="1"/>
          </p:cNvPicPr>
          <p:nvPr/>
        </p:nvPicPr>
        <p:blipFill>
          <a:blip r:embed="rId2" cstate="print"/>
          <a:stretch>
            <a:fillRect/>
          </a:stretch>
        </p:blipFill>
        <p:spPr>
          <a:xfrm>
            <a:off x="457200" y="971550"/>
            <a:ext cx="893661" cy="1151368"/>
          </a:xfrm>
          <a:prstGeom prst="rect">
            <a:avLst/>
          </a:prstGeom>
          <a:noFill/>
          <a:ln>
            <a:noFill/>
          </a:ln>
        </p:spPr>
      </p:pic>
      <p:sp>
        <p:nvSpPr>
          <p:cNvPr id="7" name="Slide Number Placeholder 6"/>
          <p:cNvSpPr>
            <a:spLocks noGrp="1"/>
          </p:cNvSpPr>
          <p:nvPr>
            <p:ph type="sldNum" sz="quarter" idx="4"/>
          </p:nvPr>
        </p:nvSpPr>
        <p:spPr>
          <a:xfrm>
            <a:off x="8382000" y="4868863"/>
            <a:ext cx="593725" cy="274637"/>
          </a:xfrm>
        </p:spPr>
        <p:txBody>
          <a:bodyPr/>
          <a:lstStyle/>
          <a:p>
            <a:fld id="{D5BBC35B-A44B-4119-B8DA-DE9E3DFADA20}" type="slidenum">
              <a:rPr lang="en-US" smtClean="0"/>
              <a:pPr/>
              <a:t>296</a:t>
            </a:fld>
            <a:endParaRPr lang="en-US" dirty="0"/>
          </a:p>
        </p:txBody>
      </p:sp>
      <p:pic>
        <p:nvPicPr>
          <p:cNvPr id="9" name="Picture 8" descr="lighting.JPG"/>
          <p:cNvPicPr>
            <a:picLocks noChangeAspect="1"/>
          </p:cNvPicPr>
          <p:nvPr/>
        </p:nvPicPr>
        <p:blipFill>
          <a:blip r:embed="rId3" cstate="print"/>
          <a:stretch>
            <a:fillRect/>
          </a:stretch>
        </p:blipFill>
        <p:spPr>
          <a:xfrm>
            <a:off x="1600199" y="971550"/>
            <a:ext cx="7175011" cy="2819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64" name="Picture 4" descr="over CS"/>
          <p:cNvPicPr>
            <a:picLocks noChangeAspect="1" noChangeArrowheads="1"/>
          </p:cNvPicPr>
          <p:nvPr/>
        </p:nvPicPr>
        <p:blipFill>
          <a:blip r:embed="rId2" cstate="print"/>
          <a:stretch>
            <a:fillRect/>
          </a:stretch>
        </p:blipFill>
        <p:spPr bwMode="auto">
          <a:xfrm>
            <a:off x="3962400" y="971550"/>
            <a:ext cx="4572000" cy="3429000"/>
          </a:xfrm>
          <a:prstGeom prst="rect">
            <a:avLst/>
          </a:prstGeom>
          <a:ln>
            <a:noFill/>
          </a:ln>
          <a:effectLst>
            <a:outerShdw blurRad="292100" dist="139700" dir="2700000" algn="tl" rotWithShape="0">
              <a:srgbClr val="333333">
                <a:alpha val="65000"/>
              </a:srgbClr>
            </a:outerShdw>
          </a:effectLst>
        </p:spPr>
      </p:pic>
      <p:sp>
        <p:nvSpPr>
          <p:cNvPr id="296962" name="Rectangle 2"/>
          <p:cNvSpPr>
            <a:spLocks noGrp="1" noChangeArrowheads="1"/>
          </p:cNvSpPr>
          <p:nvPr>
            <p:ph type="title"/>
          </p:nvPr>
        </p:nvSpPr>
        <p:spPr/>
        <p:txBody>
          <a:bodyPr/>
          <a:lstStyle/>
          <a:p>
            <a:pPr eaLnBrk="1" hangingPunct="1">
              <a:spcBef>
                <a:spcPts val="800"/>
              </a:spcBef>
              <a:defRPr/>
            </a:pPr>
            <a:r>
              <a:rPr lang="en-US" noProof="1" smtClean="0"/>
              <a:t>Noise</a:t>
            </a:r>
          </a:p>
        </p:txBody>
      </p:sp>
      <p:sp>
        <p:nvSpPr>
          <p:cNvPr id="296963" name="Rectangle 3"/>
          <p:cNvSpPr>
            <a:spLocks noGrp="1" noChangeArrowheads="1"/>
          </p:cNvSpPr>
          <p:nvPr>
            <p:ph type="body" idx="1"/>
          </p:nvPr>
        </p:nvSpPr>
        <p:spPr>
          <a:xfrm>
            <a:off x="304800" y="819150"/>
            <a:ext cx="3276600" cy="3771900"/>
          </a:xfrm>
        </p:spPr>
        <p:txBody>
          <a:bodyPr>
            <a:normAutofit fontScale="92500" lnSpcReduction="10000"/>
          </a:bodyPr>
          <a:lstStyle/>
          <a:p>
            <a:pPr eaLnBrk="1" hangingPunct="1">
              <a:lnSpc>
                <a:spcPct val="90000"/>
              </a:lnSpc>
              <a:defRPr/>
            </a:pPr>
            <a:r>
              <a:rPr lang="en-US" noProof="1" smtClean="0"/>
              <a:t>Office can be noisy place</a:t>
            </a:r>
          </a:p>
          <a:p>
            <a:pPr eaLnBrk="1" hangingPunct="1">
              <a:lnSpc>
                <a:spcPct val="90000"/>
              </a:lnSpc>
              <a:defRPr/>
            </a:pPr>
            <a:r>
              <a:rPr lang="en-US" noProof="1" smtClean="0"/>
              <a:t>Contributing factor to fatigue and general stress</a:t>
            </a:r>
          </a:p>
          <a:p>
            <a:pPr eaLnBrk="1" hangingPunct="1">
              <a:lnSpc>
                <a:spcPct val="90000"/>
              </a:lnSpc>
              <a:defRPr/>
            </a:pPr>
            <a:r>
              <a:rPr lang="en-US" noProof="1" smtClean="0"/>
              <a:t>Noise level</a:t>
            </a:r>
          </a:p>
          <a:p>
            <a:pPr lvl="1" eaLnBrk="1" hangingPunct="1">
              <a:lnSpc>
                <a:spcPct val="90000"/>
              </a:lnSpc>
              <a:defRPr/>
            </a:pPr>
            <a:r>
              <a:rPr lang="en-US" noProof="1" smtClean="0"/>
              <a:t>Too much noise</a:t>
            </a:r>
          </a:p>
          <a:p>
            <a:pPr lvl="1" eaLnBrk="1" hangingPunct="1">
              <a:lnSpc>
                <a:spcPct val="90000"/>
              </a:lnSpc>
              <a:defRPr/>
            </a:pPr>
            <a:r>
              <a:rPr lang="en-US" noProof="1" smtClean="0"/>
              <a:t>Too little noise</a:t>
            </a:r>
          </a:p>
          <a:p>
            <a:pPr eaLnBrk="1" hangingPunct="1">
              <a:lnSpc>
                <a:spcPct val="90000"/>
              </a:lnSpc>
              <a:defRPr/>
            </a:pPr>
            <a:r>
              <a:rPr lang="en-US" noProof="1" smtClean="0"/>
              <a:t>Noise source</a:t>
            </a:r>
          </a:p>
          <a:p>
            <a:pPr lvl="1" eaLnBrk="1" hangingPunct="1">
              <a:lnSpc>
                <a:spcPct val="90000"/>
              </a:lnSpc>
              <a:defRPr/>
            </a:pPr>
            <a:r>
              <a:rPr lang="en-US" noProof="1" smtClean="0"/>
              <a:t>Figure out where noise is coming from</a:t>
            </a:r>
          </a:p>
        </p:txBody>
      </p:sp>
      <p:sp>
        <p:nvSpPr>
          <p:cNvPr id="5" name="Slide Number Placeholder 4"/>
          <p:cNvSpPr>
            <a:spLocks noGrp="1"/>
          </p:cNvSpPr>
          <p:nvPr>
            <p:ph type="sldNum" sz="quarter" idx="4"/>
          </p:nvPr>
        </p:nvSpPr>
        <p:spPr>
          <a:xfrm>
            <a:off x="8458200" y="4868863"/>
            <a:ext cx="517525" cy="274637"/>
          </a:xfrm>
        </p:spPr>
        <p:txBody>
          <a:bodyPr/>
          <a:lstStyle/>
          <a:p>
            <a:fld id="{D5BBC35B-A44B-4119-B8DA-DE9E3DFADA20}" type="slidenum">
              <a:rPr lang="en-US" smtClean="0"/>
              <a:pPr/>
              <a:t>297</a:t>
            </a:fld>
            <a:endParaRPr lang="en-US" dirty="0"/>
          </a:p>
        </p:txBody>
      </p:sp>
    </p:spTree>
  </p:cSld>
  <p:clrMapOvr>
    <a:masterClrMapping/>
  </p:clrMapOvr>
  <p:transition>
    <p:fade/>
  </p:transition>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p:txBody>
          <a:bodyPr/>
          <a:lstStyle/>
          <a:p>
            <a:pPr eaLnBrk="1" hangingPunct="1">
              <a:defRPr/>
            </a:pPr>
            <a:r>
              <a:rPr lang="en-US" dirty="0" smtClean="0"/>
              <a:t>Control Noise</a:t>
            </a:r>
          </a:p>
        </p:txBody>
      </p:sp>
      <p:sp>
        <p:nvSpPr>
          <p:cNvPr id="410627" name="Rectangle 3"/>
          <p:cNvSpPr>
            <a:spLocks noGrp="1" noChangeArrowheads="1"/>
          </p:cNvSpPr>
          <p:nvPr>
            <p:ph type="body" idx="1"/>
          </p:nvPr>
        </p:nvSpPr>
        <p:spPr>
          <a:xfrm>
            <a:off x="762000" y="742950"/>
            <a:ext cx="3276600" cy="3886200"/>
          </a:xfrm>
        </p:spPr>
        <p:txBody>
          <a:bodyPr>
            <a:normAutofit fontScale="92500" lnSpcReduction="10000"/>
          </a:bodyPr>
          <a:lstStyle/>
          <a:p>
            <a:pPr eaLnBrk="1" hangingPunct="1">
              <a:lnSpc>
                <a:spcPct val="90000"/>
              </a:lnSpc>
              <a:defRPr/>
            </a:pPr>
            <a:r>
              <a:rPr lang="en-US" sz="2800" noProof="1" smtClean="0"/>
              <a:t>People noise</a:t>
            </a:r>
          </a:p>
          <a:p>
            <a:pPr lvl="1" eaLnBrk="1" hangingPunct="1">
              <a:lnSpc>
                <a:spcPct val="90000"/>
              </a:lnSpc>
              <a:defRPr/>
            </a:pPr>
            <a:r>
              <a:rPr lang="en-US" sz="2400" noProof="1" smtClean="0"/>
              <a:t>Limit volume and length of conversations</a:t>
            </a:r>
          </a:p>
          <a:p>
            <a:pPr lvl="1" eaLnBrk="1" hangingPunct="1">
              <a:lnSpc>
                <a:spcPct val="90000"/>
              </a:lnSpc>
              <a:defRPr/>
            </a:pPr>
            <a:r>
              <a:rPr lang="en-US" sz="2400" noProof="1" smtClean="0"/>
              <a:t>Make good use of more public areas or conference rooms</a:t>
            </a:r>
          </a:p>
          <a:p>
            <a:pPr eaLnBrk="1" hangingPunct="1">
              <a:lnSpc>
                <a:spcPct val="90000"/>
              </a:lnSpc>
              <a:spcBef>
                <a:spcPts val="800"/>
              </a:spcBef>
              <a:defRPr/>
            </a:pPr>
            <a:r>
              <a:rPr lang="en-US" sz="2800" noProof="1" smtClean="0"/>
              <a:t>Equipment noise</a:t>
            </a:r>
          </a:p>
          <a:p>
            <a:pPr lvl="1" eaLnBrk="1" hangingPunct="1">
              <a:lnSpc>
                <a:spcPct val="90000"/>
              </a:lnSpc>
              <a:defRPr/>
            </a:pPr>
            <a:r>
              <a:rPr lang="en-US" sz="2400" noProof="1" smtClean="0"/>
              <a:t>Move equipment </a:t>
            </a:r>
          </a:p>
          <a:p>
            <a:pPr lvl="1" eaLnBrk="1" hangingPunct="1">
              <a:lnSpc>
                <a:spcPct val="90000"/>
              </a:lnSpc>
              <a:defRPr/>
            </a:pPr>
            <a:r>
              <a:rPr lang="en-US" sz="2400" noProof="1" smtClean="0"/>
              <a:t>Noise enclosures</a:t>
            </a:r>
          </a:p>
          <a:p>
            <a:pPr lvl="1" eaLnBrk="1" hangingPunct="1">
              <a:lnSpc>
                <a:spcPct val="90000"/>
              </a:lnSpc>
              <a:defRPr/>
            </a:pPr>
            <a:r>
              <a:rPr lang="en-US" sz="2400" noProof="1" smtClean="0"/>
              <a:t>White noise</a:t>
            </a:r>
          </a:p>
        </p:txBody>
      </p:sp>
      <p:pic>
        <p:nvPicPr>
          <p:cNvPr id="410628" name="Picture 4" descr="WS XX conference table"/>
          <p:cNvPicPr>
            <a:picLocks noChangeAspect="1" noChangeArrowheads="1"/>
          </p:cNvPicPr>
          <p:nvPr/>
        </p:nvPicPr>
        <p:blipFill>
          <a:blip r:embed="rId2" cstate="print"/>
          <a:stretch>
            <a:fillRect/>
          </a:stretch>
        </p:blipFill>
        <p:spPr bwMode="auto">
          <a:xfrm>
            <a:off x="4419600" y="895350"/>
            <a:ext cx="2971800" cy="2088874"/>
          </a:xfrm>
          <a:prstGeom prst="rect">
            <a:avLst/>
          </a:prstGeom>
          <a:ln>
            <a:noFill/>
          </a:ln>
          <a:effectLst>
            <a:outerShdw blurRad="292100" dist="139700" dir="2700000" algn="tl" rotWithShape="0">
              <a:srgbClr val="333333">
                <a:alpha val="65000"/>
              </a:srgbClr>
            </a:outerShdw>
          </a:effectLst>
        </p:spPr>
      </p:pic>
      <p:pic>
        <p:nvPicPr>
          <p:cNvPr id="410629" name="Picture 5" descr="WS XX line up of copy machines"/>
          <p:cNvPicPr>
            <a:picLocks noChangeAspect="1" noChangeArrowheads="1"/>
          </p:cNvPicPr>
          <p:nvPr/>
        </p:nvPicPr>
        <p:blipFill>
          <a:blip r:embed="rId3" cstate="print"/>
          <a:stretch>
            <a:fillRect/>
          </a:stretch>
        </p:blipFill>
        <p:spPr bwMode="auto">
          <a:xfrm>
            <a:off x="4407198" y="3105150"/>
            <a:ext cx="3803904" cy="1761744"/>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458200" y="4868863"/>
            <a:ext cx="517525" cy="274637"/>
          </a:xfrm>
        </p:spPr>
        <p:txBody>
          <a:bodyPr/>
          <a:lstStyle/>
          <a:p>
            <a:fld id="{D5BBC35B-A44B-4119-B8DA-DE9E3DFADA20}" type="slidenum">
              <a:rPr lang="en-US" smtClean="0"/>
              <a:pPr/>
              <a:t>298</a:t>
            </a:fld>
            <a:endParaRPr lang="en-US" dirty="0"/>
          </a:p>
        </p:txBody>
      </p:sp>
    </p:spTree>
  </p:cSld>
  <p:clrMapOvr>
    <a:masterClrMapping/>
  </p:clrMapOvr>
  <p:transition>
    <p:fade/>
  </p:transition>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pPr eaLnBrk="1" hangingPunct="1">
              <a:spcBef>
                <a:spcPts val="800"/>
              </a:spcBef>
              <a:defRPr/>
            </a:pPr>
            <a:r>
              <a:rPr lang="en-US" noProof="1" smtClean="0"/>
              <a:t>Temperature</a:t>
            </a:r>
            <a:endParaRPr lang="en-US" dirty="0" smtClean="0"/>
          </a:p>
        </p:txBody>
      </p:sp>
      <p:sp>
        <p:nvSpPr>
          <p:cNvPr id="302083" name="Rectangle 3"/>
          <p:cNvSpPr>
            <a:spLocks noGrp="1" noChangeArrowheads="1"/>
          </p:cNvSpPr>
          <p:nvPr>
            <p:ph type="body" idx="1"/>
          </p:nvPr>
        </p:nvSpPr>
        <p:spPr>
          <a:xfrm>
            <a:off x="304800" y="971550"/>
            <a:ext cx="3810000" cy="3448050"/>
          </a:xfrm>
        </p:spPr>
        <p:txBody>
          <a:bodyPr/>
          <a:lstStyle/>
          <a:p>
            <a:pPr eaLnBrk="1" hangingPunct="1">
              <a:spcBef>
                <a:spcPts val="800"/>
              </a:spcBef>
              <a:defRPr/>
            </a:pPr>
            <a:r>
              <a:rPr lang="en-US" dirty="0" smtClean="0"/>
              <a:t>Never agree on same temperature!</a:t>
            </a:r>
          </a:p>
          <a:p>
            <a:pPr eaLnBrk="1" hangingPunct="1">
              <a:spcBef>
                <a:spcPts val="800"/>
              </a:spcBef>
              <a:defRPr/>
            </a:pPr>
            <a:r>
              <a:rPr lang="en-US" dirty="0" smtClean="0"/>
              <a:t>We have different “internal thermostats”</a:t>
            </a:r>
          </a:p>
          <a:p>
            <a:pPr lvl="1">
              <a:spcBef>
                <a:spcPts val="800"/>
              </a:spcBef>
              <a:defRPr/>
            </a:pPr>
            <a:r>
              <a:rPr lang="en-US" dirty="0" smtClean="0"/>
              <a:t>Too hot!</a:t>
            </a:r>
          </a:p>
          <a:p>
            <a:pPr lvl="1">
              <a:spcBef>
                <a:spcPts val="800"/>
              </a:spcBef>
              <a:defRPr/>
            </a:pPr>
            <a:r>
              <a:rPr lang="en-US" dirty="0" smtClean="0"/>
              <a:t>Too cold!</a:t>
            </a:r>
          </a:p>
        </p:txBody>
      </p:sp>
      <p:pic>
        <p:nvPicPr>
          <p:cNvPr id="200708" name="Picture 6" descr="WS 17-1 thermostat"/>
          <p:cNvPicPr>
            <a:picLocks noChangeAspect="1" noChangeArrowheads="1"/>
          </p:cNvPicPr>
          <p:nvPr/>
        </p:nvPicPr>
        <p:blipFill>
          <a:blip r:embed="rId2" cstate="print"/>
          <a:srcRect t="2358"/>
          <a:stretch>
            <a:fillRect/>
          </a:stretch>
        </p:blipFill>
        <p:spPr bwMode="auto">
          <a:xfrm>
            <a:off x="4191000" y="1123950"/>
            <a:ext cx="4495800" cy="3155628"/>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305800" y="4868863"/>
            <a:ext cx="669925" cy="274637"/>
          </a:xfrm>
        </p:spPr>
        <p:txBody>
          <a:bodyPr/>
          <a:lstStyle/>
          <a:p>
            <a:fld id="{D5BBC35B-A44B-4119-B8DA-DE9E3DFADA20}" type="slidenum">
              <a:rPr lang="en-US" smtClean="0"/>
              <a:pPr/>
              <a:t>299</a:t>
            </a:fld>
            <a:endParaRPr lang="en-US" dirty="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3</a:t>
            </a:fld>
            <a:endParaRPr lang="en-US" dirty="0"/>
          </a:p>
        </p:txBody>
      </p:sp>
      <p:pic>
        <p:nvPicPr>
          <p:cNvPr id="577538" name="Picture 2" descr="K:\Clients\CHS\Worksheets\Example Report\Example Page 1.JPG"/>
          <p:cNvPicPr>
            <a:picLocks noChangeAspect="1" noChangeArrowheads="1"/>
          </p:cNvPicPr>
          <p:nvPr/>
        </p:nvPicPr>
        <p:blipFill>
          <a:blip r:embed="rId2" cstate="print"/>
          <a:srcRect/>
          <a:stretch>
            <a:fillRect/>
          </a:stretch>
        </p:blipFill>
        <p:spPr bwMode="auto">
          <a:xfrm>
            <a:off x="5105400" y="285750"/>
            <a:ext cx="3510390" cy="4572000"/>
          </a:xfrm>
          <a:prstGeom prst="rect">
            <a:avLst/>
          </a:prstGeom>
          <a:ln>
            <a:noFill/>
          </a:ln>
          <a:effectLst>
            <a:outerShdw blurRad="292100" dist="139700" dir="2700000" algn="tl" rotWithShape="0">
              <a:srgbClr val="333333">
                <a:alpha val="65000"/>
              </a:srgbClr>
            </a:outerShdw>
          </a:effectLst>
        </p:spPr>
      </p:pic>
      <p:pic>
        <p:nvPicPr>
          <p:cNvPr id="8" name="Picture 2" descr="K:\Clients\CHS\Worksheets\Example Report\IMG_0433.JPG"/>
          <p:cNvPicPr>
            <a:picLocks noChangeAspect="1" noChangeArrowheads="1"/>
          </p:cNvPicPr>
          <p:nvPr/>
        </p:nvPicPr>
        <p:blipFill>
          <a:blip r:embed="rId3" cstate="print"/>
          <a:srcRect/>
          <a:stretch>
            <a:fillRect/>
          </a:stretch>
        </p:blipFill>
        <p:spPr bwMode="auto">
          <a:xfrm>
            <a:off x="381000" y="361950"/>
            <a:ext cx="4267200" cy="3200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p:txBody>
          <a:bodyPr/>
          <a:lstStyle/>
          <a:p>
            <a:pPr eaLnBrk="1" hangingPunct="1">
              <a:spcBef>
                <a:spcPts val="800"/>
              </a:spcBef>
              <a:defRPr/>
            </a:pPr>
            <a:r>
              <a:rPr lang="en-US" sz="4000" noProof="1" smtClean="0"/>
              <a:t>Movement, Movement, Movement!</a:t>
            </a:r>
          </a:p>
        </p:txBody>
      </p:sp>
      <p:sp>
        <p:nvSpPr>
          <p:cNvPr id="626691" name="Rectangle 3"/>
          <p:cNvSpPr>
            <a:spLocks noGrp="1" noChangeArrowheads="1"/>
          </p:cNvSpPr>
          <p:nvPr>
            <p:ph type="body" idx="1"/>
          </p:nvPr>
        </p:nvSpPr>
        <p:spPr>
          <a:xfrm>
            <a:off x="762000" y="742950"/>
            <a:ext cx="3657600" cy="3886200"/>
          </a:xfrm>
        </p:spPr>
        <p:txBody>
          <a:bodyPr>
            <a:noAutofit/>
          </a:bodyPr>
          <a:lstStyle/>
          <a:p>
            <a:pPr eaLnBrk="1" hangingPunct="1">
              <a:lnSpc>
                <a:spcPct val="90000"/>
              </a:lnSpc>
              <a:defRPr/>
            </a:pPr>
            <a:r>
              <a:rPr lang="en-US" sz="2000" noProof="1" smtClean="0"/>
              <a:t>Directly addresses our need to move to stay healthy</a:t>
            </a:r>
          </a:p>
          <a:p>
            <a:pPr eaLnBrk="1" hangingPunct="1">
              <a:lnSpc>
                <a:spcPct val="90000"/>
              </a:lnSpc>
              <a:defRPr/>
            </a:pPr>
            <a:r>
              <a:rPr lang="en-US" sz="2000" noProof="1" smtClean="0"/>
              <a:t>Provide workplace where regular movement is built into course of doing business</a:t>
            </a:r>
          </a:p>
          <a:p>
            <a:pPr eaLnBrk="1" hangingPunct="1">
              <a:lnSpc>
                <a:spcPct val="90000"/>
              </a:lnSpc>
              <a:defRPr/>
            </a:pPr>
            <a:r>
              <a:rPr lang="en-US" sz="2000" noProof="1" smtClean="0"/>
              <a:t>Movement helps to control fatigue by:</a:t>
            </a:r>
          </a:p>
          <a:p>
            <a:pPr lvl="1" eaLnBrk="1" hangingPunct="1">
              <a:lnSpc>
                <a:spcPct val="90000"/>
              </a:lnSpc>
              <a:defRPr/>
            </a:pPr>
            <a:r>
              <a:rPr lang="en-US" sz="1800" noProof="1" smtClean="0"/>
              <a:t>Relieving awkward and sustained positions</a:t>
            </a:r>
          </a:p>
          <a:p>
            <a:pPr lvl="1" eaLnBrk="1" hangingPunct="1">
              <a:lnSpc>
                <a:spcPct val="90000"/>
              </a:lnSpc>
              <a:defRPr/>
            </a:pPr>
            <a:r>
              <a:rPr lang="en-US" sz="1800" noProof="1" smtClean="0"/>
              <a:t>Promoting circulation to body's tissues</a:t>
            </a:r>
          </a:p>
        </p:txBody>
      </p:sp>
      <p:pic>
        <p:nvPicPr>
          <p:cNvPr id="626692" name="Picture 4" descr="arm circles"/>
          <p:cNvPicPr>
            <a:picLocks noChangeAspect="1" noChangeArrowheads="1"/>
          </p:cNvPicPr>
          <p:nvPr/>
        </p:nvPicPr>
        <p:blipFill>
          <a:blip r:embed="rId2" cstate="print"/>
          <a:srcRect r="4094" b="9728"/>
          <a:stretch>
            <a:fillRect/>
          </a:stretch>
        </p:blipFill>
        <p:spPr bwMode="auto">
          <a:xfrm>
            <a:off x="5029200" y="2952750"/>
            <a:ext cx="2743200" cy="1940313"/>
          </a:xfrm>
          <a:prstGeom prst="rect">
            <a:avLst/>
          </a:prstGeom>
          <a:ln>
            <a:noFill/>
          </a:ln>
          <a:effectLst>
            <a:outerShdw blurRad="292100" dist="139700" dir="2700000" algn="tl" rotWithShape="0">
              <a:srgbClr val="333333">
                <a:alpha val="65000"/>
              </a:srgbClr>
            </a:outerShdw>
          </a:effectLst>
        </p:spPr>
      </p:pic>
      <p:pic>
        <p:nvPicPr>
          <p:cNvPr id="626693" name="Picture 5" descr="swimming"/>
          <p:cNvPicPr>
            <a:picLocks noChangeAspect="1" noChangeArrowheads="1"/>
          </p:cNvPicPr>
          <p:nvPr/>
        </p:nvPicPr>
        <p:blipFill>
          <a:blip r:embed="rId3" cstate="print"/>
          <a:srcRect r="2141" b="5263"/>
          <a:stretch>
            <a:fillRect/>
          </a:stretch>
        </p:blipFill>
        <p:spPr bwMode="auto">
          <a:xfrm>
            <a:off x="5029200" y="819149"/>
            <a:ext cx="2743200" cy="200596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p:txBody>
          <a:bodyPr/>
          <a:lstStyle/>
          <a:p>
            <a:pPr eaLnBrk="1" hangingPunct="1">
              <a:spcBef>
                <a:spcPts val="800"/>
              </a:spcBef>
              <a:defRPr/>
            </a:pPr>
            <a:r>
              <a:rPr lang="en-US" noProof="1" smtClean="0"/>
              <a:t>Temperature solutions</a:t>
            </a:r>
          </a:p>
        </p:txBody>
      </p:sp>
      <p:sp>
        <p:nvSpPr>
          <p:cNvPr id="412675" name="Rectangle 3"/>
          <p:cNvSpPr>
            <a:spLocks noGrp="1" noChangeArrowheads="1"/>
          </p:cNvSpPr>
          <p:nvPr>
            <p:ph type="body" idx="1"/>
          </p:nvPr>
        </p:nvSpPr>
        <p:spPr>
          <a:xfrm>
            <a:off x="990600" y="800100"/>
            <a:ext cx="2895600" cy="3657600"/>
          </a:xfrm>
        </p:spPr>
        <p:txBody>
          <a:bodyPr/>
          <a:lstStyle/>
          <a:p>
            <a:pPr eaLnBrk="1" hangingPunct="1">
              <a:defRPr/>
            </a:pPr>
            <a:r>
              <a:rPr lang="en-US" noProof="1" smtClean="0"/>
              <a:t>Survey</a:t>
            </a:r>
            <a:r>
              <a:rPr lang="en-US" dirty="0" smtClean="0"/>
              <a:t> group</a:t>
            </a:r>
          </a:p>
          <a:p>
            <a:pPr lvl="1" eaLnBrk="1" hangingPunct="1">
              <a:defRPr/>
            </a:pPr>
            <a:r>
              <a:rPr lang="en-US" dirty="0" smtClean="0"/>
              <a:t>General consensus</a:t>
            </a:r>
            <a:endParaRPr lang="en-US" noProof="1" smtClean="0"/>
          </a:p>
          <a:p>
            <a:pPr eaLnBrk="1" hangingPunct="1">
              <a:spcBef>
                <a:spcPts val="800"/>
              </a:spcBef>
              <a:defRPr/>
            </a:pPr>
            <a:r>
              <a:rPr lang="en-US" noProof="1" smtClean="0"/>
              <a:t>Controls</a:t>
            </a:r>
            <a:endParaRPr lang="en-US" dirty="0" smtClean="0"/>
          </a:p>
          <a:p>
            <a:pPr lvl="1" eaLnBrk="1" hangingPunct="1">
              <a:spcBef>
                <a:spcPts val="800"/>
              </a:spcBef>
              <a:defRPr/>
            </a:pPr>
            <a:r>
              <a:rPr lang="en-US" dirty="0" smtClean="0"/>
              <a:t>Window shade</a:t>
            </a:r>
            <a:endParaRPr lang="en-US" noProof="1" smtClean="0"/>
          </a:p>
          <a:p>
            <a:pPr lvl="1" eaLnBrk="1" hangingPunct="1">
              <a:defRPr/>
            </a:pPr>
            <a:r>
              <a:rPr lang="en-US" noProof="1" smtClean="0"/>
              <a:t>Sweater</a:t>
            </a:r>
          </a:p>
          <a:p>
            <a:pPr lvl="1" eaLnBrk="1" hangingPunct="1">
              <a:defRPr/>
            </a:pPr>
            <a:r>
              <a:rPr lang="en-US" noProof="1" smtClean="0"/>
              <a:t>Personal fan</a:t>
            </a:r>
          </a:p>
        </p:txBody>
      </p:sp>
      <p:pic>
        <p:nvPicPr>
          <p:cNvPr id="412676" name="Picture 4" descr="WS 17"/>
          <p:cNvPicPr>
            <a:picLocks noChangeAspect="1" noChangeArrowheads="1"/>
          </p:cNvPicPr>
          <p:nvPr/>
        </p:nvPicPr>
        <p:blipFill>
          <a:blip r:embed="rId2" cstate="print"/>
          <a:stretch>
            <a:fillRect/>
          </a:stretch>
        </p:blipFill>
        <p:spPr bwMode="auto">
          <a:xfrm>
            <a:off x="4495800" y="2800350"/>
            <a:ext cx="1784909" cy="1828800"/>
          </a:xfrm>
          <a:prstGeom prst="rect">
            <a:avLst/>
          </a:prstGeom>
          <a:ln>
            <a:noFill/>
          </a:ln>
          <a:effectLst>
            <a:outerShdw blurRad="292100" dist="139700" dir="2700000" algn="tl" rotWithShape="0">
              <a:srgbClr val="333333">
                <a:alpha val="65000"/>
              </a:srgbClr>
            </a:outerShdw>
          </a:effectLst>
        </p:spPr>
      </p:pic>
      <p:pic>
        <p:nvPicPr>
          <p:cNvPr id="412677" name="Picture 5" descr="WS 15"/>
          <p:cNvPicPr>
            <a:picLocks noChangeAspect="1" noChangeArrowheads="1"/>
          </p:cNvPicPr>
          <p:nvPr/>
        </p:nvPicPr>
        <p:blipFill>
          <a:blip r:embed="rId3" cstate="screen">
            <a:lum bright="10000"/>
          </a:blip>
          <a:stretch>
            <a:fillRect/>
          </a:stretch>
        </p:blipFill>
        <p:spPr bwMode="auto">
          <a:xfrm>
            <a:off x="4495800" y="819150"/>
            <a:ext cx="2780232" cy="182880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
          </p:nvPr>
        </p:nvSpPr>
        <p:spPr>
          <a:xfrm>
            <a:off x="8534400" y="4868863"/>
            <a:ext cx="441325" cy="274637"/>
          </a:xfrm>
        </p:spPr>
        <p:txBody>
          <a:bodyPr/>
          <a:lstStyle/>
          <a:p>
            <a:fld id="{D5BBC35B-A44B-4119-B8DA-DE9E3DFADA20}" type="slidenum">
              <a:rPr lang="en-US" smtClean="0"/>
              <a:pPr/>
              <a:t>300</a:t>
            </a:fld>
            <a:endParaRPr lang="en-US" dirty="0"/>
          </a:p>
        </p:txBody>
      </p:sp>
      <p:pic>
        <p:nvPicPr>
          <p:cNvPr id="8" name="Picture 7" descr="usbr-350a.jpg"/>
          <p:cNvPicPr>
            <a:picLocks noChangeAspect="1"/>
          </p:cNvPicPr>
          <p:nvPr/>
        </p:nvPicPr>
        <p:blipFill>
          <a:blip r:embed="rId4" cstate="print"/>
          <a:stretch>
            <a:fillRect/>
          </a:stretch>
        </p:blipFill>
        <p:spPr>
          <a:xfrm>
            <a:off x="6487633" y="2789717"/>
            <a:ext cx="1828800" cy="1828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0" y="285750"/>
            <a:ext cx="9144000" cy="571500"/>
          </a:xfrm>
        </p:spPr>
        <p:txBody>
          <a:bodyPr>
            <a:normAutofit/>
          </a:bodyPr>
          <a:lstStyle/>
          <a:p>
            <a:pPr eaLnBrk="1" hangingPunct="1">
              <a:spcBef>
                <a:spcPts val="800"/>
              </a:spcBef>
              <a:defRPr/>
            </a:pPr>
            <a:r>
              <a:rPr lang="en-US" sz="2800" noProof="1" smtClean="0"/>
              <a:t>Recommended Specifications</a:t>
            </a:r>
          </a:p>
        </p:txBody>
      </p:sp>
      <p:pic>
        <p:nvPicPr>
          <p:cNvPr id="4" name="Picture 3" descr="Office Ergonomics WSE Form.bmp"/>
          <p:cNvPicPr>
            <a:picLocks noChangeAspect="1"/>
          </p:cNvPicPr>
          <p:nvPr/>
        </p:nvPicPr>
        <p:blipFill>
          <a:blip r:embed="rId2" cstate="print"/>
          <a:stretch>
            <a:fillRect/>
          </a:stretch>
        </p:blipFill>
        <p:spPr>
          <a:xfrm>
            <a:off x="381000" y="1200150"/>
            <a:ext cx="735712" cy="947697"/>
          </a:xfrm>
          <a:prstGeom prst="rect">
            <a:avLst/>
          </a:prstGeom>
          <a:noFill/>
          <a:ln>
            <a:noFill/>
          </a:ln>
        </p:spPr>
      </p:pic>
      <p:sp>
        <p:nvSpPr>
          <p:cNvPr id="8" name="Slide Number Placeholder 7"/>
          <p:cNvSpPr>
            <a:spLocks noGrp="1"/>
          </p:cNvSpPr>
          <p:nvPr>
            <p:ph type="sldNum" sz="quarter" idx="4"/>
          </p:nvPr>
        </p:nvSpPr>
        <p:spPr>
          <a:xfrm>
            <a:off x="8382000" y="4868863"/>
            <a:ext cx="593725" cy="274637"/>
          </a:xfrm>
        </p:spPr>
        <p:txBody>
          <a:bodyPr/>
          <a:lstStyle/>
          <a:p>
            <a:fld id="{D5BBC35B-A44B-4119-B8DA-DE9E3DFADA20}" type="slidenum">
              <a:rPr lang="en-US" smtClean="0"/>
              <a:pPr/>
              <a:t>301</a:t>
            </a:fld>
            <a:endParaRPr lang="en-US" dirty="0"/>
          </a:p>
        </p:txBody>
      </p:sp>
      <p:pic>
        <p:nvPicPr>
          <p:cNvPr id="9" name="Picture 8" descr="specs.JPG"/>
          <p:cNvPicPr>
            <a:picLocks noChangeAspect="1"/>
          </p:cNvPicPr>
          <p:nvPr/>
        </p:nvPicPr>
        <p:blipFill>
          <a:blip r:embed="rId3" cstate="print"/>
          <a:stretch>
            <a:fillRect/>
          </a:stretch>
        </p:blipFill>
        <p:spPr>
          <a:xfrm>
            <a:off x="1219200" y="1200150"/>
            <a:ext cx="7610475" cy="22669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0" y="87352"/>
            <a:ext cx="9144000" cy="571500"/>
          </a:xfrm>
        </p:spPr>
        <p:txBody>
          <a:bodyPr>
            <a:normAutofit/>
          </a:bodyPr>
          <a:lstStyle/>
          <a:p>
            <a:pPr eaLnBrk="1" hangingPunct="1">
              <a:spcBef>
                <a:spcPts val="800"/>
              </a:spcBef>
              <a:defRPr/>
            </a:pPr>
            <a:r>
              <a:rPr lang="en-US" sz="2800" noProof="1" smtClean="0"/>
              <a:t>Recommended Specifications</a:t>
            </a:r>
          </a:p>
        </p:txBody>
      </p:sp>
      <p:sp>
        <p:nvSpPr>
          <p:cNvPr id="8" name="Slide Number Placeholder 7"/>
          <p:cNvSpPr>
            <a:spLocks noGrp="1"/>
          </p:cNvSpPr>
          <p:nvPr>
            <p:ph type="sldNum" sz="quarter" idx="4"/>
          </p:nvPr>
        </p:nvSpPr>
        <p:spPr>
          <a:xfrm>
            <a:off x="8382000" y="4868863"/>
            <a:ext cx="593725" cy="274637"/>
          </a:xfrm>
        </p:spPr>
        <p:txBody>
          <a:bodyPr/>
          <a:lstStyle/>
          <a:p>
            <a:fld id="{D5BBC35B-A44B-4119-B8DA-DE9E3DFADA20}" type="slidenum">
              <a:rPr lang="en-US" smtClean="0"/>
              <a:pPr/>
              <a:t>302</a:t>
            </a:fld>
            <a:endParaRPr lang="en-US" dirty="0"/>
          </a:p>
        </p:txBody>
      </p:sp>
      <p:pic>
        <p:nvPicPr>
          <p:cNvPr id="6" name="Picture 5" descr="Rec Specs.png"/>
          <p:cNvPicPr/>
          <p:nvPr/>
        </p:nvPicPr>
        <p:blipFill>
          <a:blip r:embed="rId2" cstate="print"/>
          <a:srcRect l="4373" r="2554"/>
          <a:stretch>
            <a:fillRect/>
          </a:stretch>
        </p:blipFill>
        <p:spPr>
          <a:xfrm>
            <a:off x="5105400" y="817716"/>
            <a:ext cx="3810000" cy="35066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specs.JPG"/>
          <p:cNvPicPr>
            <a:picLocks noChangeAspect="1"/>
          </p:cNvPicPr>
          <p:nvPr/>
        </p:nvPicPr>
        <p:blipFill>
          <a:blip r:embed="rId3" cstate="print"/>
          <a:stretch>
            <a:fillRect/>
          </a:stretch>
        </p:blipFill>
        <p:spPr>
          <a:xfrm>
            <a:off x="152400" y="819151"/>
            <a:ext cx="4754880" cy="14163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82658" name="Picture 2" descr="K:\Clients\CHS\Worksheets\Example Report\Example Page 4.JPG"/>
          <p:cNvPicPr>
            <a:picLocks noChangeAspect="1" noChangeArrowheads="1"/>
          </p:cNvPicPr>
          <p:nvPr/>
        </p:nvPicPr>
        <p:blipFill>
          <a:blip r:embed="rId4" cstate="print"/>
          <a:srcRect l="1592" t="36111" r="2870" b="34514"/>
          <a:stretch>
            <a:fillRect/>
          </a:stretch>
        </p:blipFill>
        <p:spPr bwMode="auto">
          <a:xfrm>
            <a:off x="152400" y="2420784"/>
            <a:ext cx="4754880" cy="19107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ffice Ergonomics WSE Form.bmp"/>
          <p:cNvPicPr>
            <a:picLocks noChangeAspect="1"/>
          </p:cNvPicPr>
          <p:nvPr/>
        </p:nvPicPr>
        <p:blipFill>
          <a:blip r:embed="rId2" cstate="print"/>
          <a:stretch>
            <a:fillRect/>
          </a:stretch>
        </p:blipFill>
        <p:spPr>
          <a:xfrm>
            <a:off x="304800" y="971550"/>
            <a:ext cx="735712" cy="947697"/>
          </a:xfrm>
          <a:prstGeom prst="rect">
            <a:avLst/>
          </a:prstGeom>
          <a:noFill/>
          <a:ln>
            <a:noFill/>
          </a:ln>
        </p:spPr>
      </p:pic>
      <p:sp>
        <p:nvSpPr>
          <p:cNvPr id="8" name="Slide Number Placeholder 7"/>
          <p:cNvSpPr>
            <a:spLocks noGrp="1"/>
          </p:cNvSpPr>
          <p:nvPr>
            <p:ph type="sldNum" sz="quarter" idx="4"/>
          </p:nvPr>
        </p:nvSpPr>
        <p:spPr>
          <a:xfrm>
            <a:off x="8382000" y="4869656"/>
            <a:ext cx="594360" cy="273844"/>
          </a:xfrm>
        </p:spPr>
        <p:txBody>
          <a:bodyPr/>
          <a:lstStyle/>
          <a:p>
            <a:fld id="{D5BBC35B-A44B-4119-B8DA-DE9E3DFADA20}" type="slidenum">
              <a:rPr lang="en-US" smtClean="0"/>
              <a:pPr/>
              <a:t>303</a:t>
            </a:fld>
            <a:endParaRPr lang="en-US" dirty="0"/>
          </a:p>
        </p:txBody>
      </p:sp>
      <p:sp>
        <p:nvSpPr>
          <p:cNvPr id="12" name="Rectangle 2"/>
          <p:cNvSpPr txBox="1">
            <a:spLocks noChangeArrowheads="1"/>
          </p:cNvSpPr>
          <p:nvPr/>
        </p:nvSpPr>
        <p:spPr>
          <a:xfrm>
            <a:off x="0" y="133350"/>
            <a:ext cx="9144000" cy="571500"/>
          </a:xfrm>
          <a:prstGeom prst="rect">
            <a:avLst/>
          </a:prstGeom>
          <a:effectLst/>
        </p:spPr>
        <p:txBody>
          <a:bodyPr vert="horz" rtlCol="0" anchor="ctr">
            <a:normAutofit fontScale="97500"/>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ts val="800"/>
              </a:spcBef>
              <a:spcAft>
                <a:spcPts val="0"/>
              </a:spcAft>
              <a:buClrTx/>
              <a:buSzTx/>
              <a:buFontTx/>
              <a:buNone/>
              <a:tabLst/>
              <a:defRPr/>
            </a:pPr>
            <a:r>
              <a:rPr lang="en-US" sz="2800" b="1" noProof="1" smtClean="0">
                <a:solidFill>
                  <a:schemeClr val="tx2"/>
                </a:solidFill>
                <a:effectLst>
                  <a:outerShdw blurRad="38100" dist="38100" dir="2700000" algn="tl">
                    <a:srgbClr val="000000">
                      <a:alpha val="43137"/>
                    </a:srgbClr>
                  </a:outerShdw>
                </a:effectLst>
                <a:latin typeface="Arial" pitchFamily="34" charset="0"/>
                <a:ea typeface="+mj-ea"/>
                <a:cs typeface="Arial" pitchFamily="34" charset="0"/>
              </a:rPr>
              <a:t>Follow-up</a:t>
            </a:r>
          </a:p>
        </p:txBody>
      </p:sp>
      <p:pic>
        <p:nvPicPr>
          <p:cNvPr id="13" name="Picture 12" descr="FU.JPG"/>
          <p:cNvPicPr>
            <a:picLocks noChangeAspect="1"/>
          </p:cNvPicPr>
          <p:nvPr/>
        </p:nvPicPr>
        <p:blipFill>
          <a:blip r:embed="rId3" cstate="print"/>
          <a:stretch>
            <a:fillRect/>
          </a:stretch>
        </p:blipFill>
        <p:spPr>
          <a:xfrm>
            <a:off x="1143000" y="895350"/>
            <a:ext cx="7572375" cy="13525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05979"/>
            <a:ext cx="7696200" cy="857250"/>
          </a:xfrm>
        </p:spPr>
        <p:txBody>
          <a:bodyPr>
            <a:noAutofit/>
          </a:bodyPr>
          <a:lstStyle/>
          <a:p>
            <a:pPr marR="0" rtl="0"/>
            <a:r>
              <a:rPr lang="en-US" sz="3200" b="1" baseline="0" dirty="0" smtClean="0">
                <a:solidFill>
                  <a:srgbClr val="1F497D"/>
                </a:solidFill>
                <a:latin typeface="Arial"/>
              </a:rPr>
              <a:t>Future Trends in Office Technology</a:t>
            </a:r>
          </a:p>
        </p:txBody>
      </p:sp>
      <p:sp>
        <p:nvSpPr>
          <p:cNvPr id="3" name="Text Placeholder 2"/>
          <p:cNvSpPr>
            <a:spLocks noGrp="1"/>
          </p:cNvSpPr>
          <p:nvPr>
            <p:ph type="body" idx="1"/>
          </p:nvPr>
        </p:nvSpPr>
        <p:spPr>
          <a:xfrm>
            <a:off x="304800" y="1200150"/>
            <a:ext cx="4038600" cy="3394472"/>
          </a:xfrm>
        </p:spPr>
        <p:txBody>
          <a:bodyPr/>
          <a:lstStyle/>
          <a:p>
            <a:pPr marR="0" lvl="0" rtl="0"/>
            <a:r>
              <a:rPr lang="en-US" b="1" baseline="0" dirty="0" smtClean="0">
                <a:solidFill>
                  <a:srgbClr val="1F497D"/>
                </a:solidFill>
                <a:latin typeface="Arial"/>
              </a:rPr>
              <a:t>Office of the Future: 2020 </a:t>
            </a:r>
            <a:r>
              <a:rPr lang="en-US" sz="1800" b="1" baseline="0" dirty="0" smtClean="0">
                <a:solidFill>
                  <a:srgbClr val="1F497D"/>
                </a:solidFill>
                <a:latin typeface="Arial"/>
              </a:rPr>
              <a:t>(International Association of Administrative Professionals) </a:t>
            </a:r>
            <a:r>
              <a:rPr lang="en-US" b="1" u="sng" baseline="0" dirty="0" smtClean="0">
                <a:solidFill>
                  <a:srgbClr val="0000FF"/>
                </a:solidFill>
                <a:latin typeface="Arial"/>
                <a:hlinkClick r:id="rId2"/>
              </a:rPr>
              <a:t>www.iaap-hq.org</a:t>
            </a:r>
            <a:endParaRPr lang="en-US" dirty="0"/>
          </a:p>
        </p:txBody>
      </p:sp>
      <p:pic>
        <p:nvPicPr>
          <p:cNvPr id="703490" name="Picture 2" descr="https://encrypted-tbn3.google.com/images?q=tbn:ANd9GcRUWOqdnL6bnGkqXtS1Dm_IzB5a-XRaUBbaXBoq4B6mGz3jNq27"/>
          <p:cNvPicPr>
            <a:picLocks noChangeAspect="1" noChangeArrowheads="1"/>
          </p:cNvPicPr>
          <p:nvPr/>
        </p:nvPicPr>
        <p:blipFill>
          <a:blip r:embed="rId3" cstate="print"/>
          <a:srcRect/>
          <a:stretch>
            <a:fillRect/>
          </a:stretch>
        </p:blipFill>
        <p:spPr bwMode="auto">
          <a:xfrm>
            <a:off x="4419599" y="1276350"/>
            <a:ext cx="4347605" cy="228600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4"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05979"/>
            <a:ext cx="7848600" cy="857250"/>
          </a:xfrm>
        </p:spPr>
        <p:txBody>
          <a:bodyPr>
            <a:noAutofit/>
          </a:bodyPr>
          <a:lstStyle/>
          <a:p>
            <a:pPr marR="0" rtl="0"/>
            <a:r>
              <a:rPr lang="en-US" sz="2400" b="1" baseline="0" dirty="0" smtClean="0">
                <a:solidFill>
                  <a:srgbClr val="1F497D"/>
                </a:solidFill>
                <a:latin typeface="Arial"/>
              </a:rPr>
              <a:t>Technology tools provide even greater flexibility</a:t>
            </a:r>
          </a:p>
        </p:txBody>
      </p:sp>
      <p:sp>
        <p:nvSpPr>
          <p:cNvPr id="3" name="Text Placeholder 2"/>
          <p:cNvSpPr>
            <a:spLocks noGrp="1"/>
          </p:cNvSpPr>
          <p:nvPr>
            <p:ph type="body" idx="1"/>
          </p:nvPr>
        </p:nvSpPr>
        <p:spPr>
          <a:xfrm>
            <a:off x="152400" y="1200150"/>
            <a:ext cx="4267200" cy="3581400"/>
          </a:xfrm>
        </p:spPr>
        <p:txBody>
          <a:bodyPr>
            <a:normAutofit/>
          </a:bodyPr>
          <a:lstStyle/>
          <a:p>
            <a:pPr marR="0" lvl="0" rtl="0"/>
            <a:r>
              <a:rPr lang="en-US" sz="1800" b="1" baseline="0" dirty="0" smtClean="0">
                <a:latin typeface="Arial"/>
              </a:rPr>
              <a:t>Miniature wireless devices, WiFi, WiMax and mobile technology will continue to allow a company’s staff to work outside of office with greater ease </a:t>
            </a:r>
          </a:p>
          <a:p>
            <a:pPr marR="0" lvl="0" rtl="0"/>
            <a:r>
              <a:rPr lang="en-US" sz="1800" b="1" baseline="0" dirty="0" smtClean="0">
                <a:latin typeface="Arial"/>
              </a:rPr>
              <a:t>Virtual environments and web-based conferencing services will provide off-site employees with real-time access to meetings, reducing need to travel</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700418" name="Picture 2" descr="http://3.bp.blogspot.com/-1LpHZyIoTio/ToVCJ8on3oI/AAAAAAAAAiw/BYDAWaJQKcI/s1600/virtualmeeting.jpg"/>
          <p:cNvPicPr>
            <a:picLocks noChangeAspect="1" noChangeArrowheads="1"/>
          </p:cNvPicPr>
          <p:nvPr/>
        </p:nvPicPr>
        <p:blipFill>
          <a:blip r:embed="rId3" cstate="print"/>
          <a:srcRect/>
          <a:stretch>
            <a:fillRect/>
          </a:stretch>
        </p:blipFill>
        <p:spPr bwMode="auto">
          <a:xfrm>
            <a:off x="4495800" y="1200150"/>
            <a:ext cx="4286250" cy="265747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05979"/>
            <a:ext cx="7543800" cy="857250"/>
          </a:xfrm>
        </p:spPr>
        <p:txBody>
          <a:bodyPr/>
          <a:lstStyle/>
          <a:p>
            <a:pPr marR="0" rtl="0"/>
            <a:r>
              <a:rPr lang="en-US" b="1" baseline="0" dirty="0" smtClean="0">
                <a:solidFill>
                  <a:srgbClr val="1F497D"/>
                </a:solidFill>
                <a:latin typeface="Arial"/>
              </a:rPr>
              <a:t>Telecommuting to rise</a:t>
            </a:r>
          </a:p>
        </p:txBody>
      </p:sp>
      <p:sp>
        <p:nvSpPr>
          <p:cNvPr id="3" name="Text Placeholder 2"/>
          <p:cNvSpPr>
            <a:spLocks noGrp="1"/>
          </p:cNvSpPr>
          <p:nvPr>
            <p:ph type="body" idx="1"/>
          </p:nvPr>
        </p:nvSpPr>
        <p:spPr>
          <a:xfrm>
            <a:off x="152400" y="971550"/>
            <a:ext cx="4572000" cy="3733800"/>
          </a:xfrm>
        </p:spPr>
        <p:txBody>
          <a:bodyPr>
            <a:normAutofit fontScale="77500" lnSpcReduction="20000"/>
          </a:bodyPr>
          <a:lstStyle/>
          <a:p>
            <a:pPr marR="0" lvl="0" rtl="0"/>
            <a:r>
              <a:rPr lang="en-US" b="1" i="1" baseline="0" dirty="0" smtClean="0">
                <a:latin typeface="Arial"/>
              </a:rPr>
              <a:t>Improved wireless connectivity will allow for increasingly flexible workforce</a:t>
            </a:r>
          </a:p>
          <a:p>
            <a:pPr lvl="1"/>
            <a:r>
              <a:rPr lang="en-US" b="1" i="1" baseline="0" dirty="0" smtClean="0">
                <a:latin typeface="Arial"/>
              </a:rPr>
              <a:t>Eighty-seven percent of executives surveyed believe telecommuting will increase in the next 10 to 15 years</a:t>
            </a:r>
          </a:p>
          <a:p>
            <a:pPr lvl="1"/>
            <a:r>
              <a:rPr lang="en-US" b="1" i="1" baseline="0" dirty="0" smtClean="0">
                <a:latin typeface="Arial"/>
              </a:rPr>
              <a:t>Telecommuting enables employees to work where it’s most convenient, but it also challenges interpersonal skills</a:t>
            </a:r>
          </a:p>
          <a:p>
            <a:pPr lvl="1"/>
            <a:r>
              <a:rPr lang="en-US" b="1" i="1" baseline="0" dirty="0" smtClean="0">
                <a:latin typeface="Arial"/>
              </a:rPr>
              <a:t>Must build relationships with coworkers while having fewer in-person interactions</a:t>
            </a:r>
          </a:p>
        </p:txBody>
      </p:sp>
      <p:pic>
        <p:nvPicPr>
          <p:cNvPr id="5" name="Picture 4"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699396" name="Picture 4" descr="http://smartwomanonline.com/wp-content/uploads/2008/08/jupitertelecommuting1.jpg"/>
          <p:cNvPicPr>
            <a:picLocks noChangeAspect="1" noChangeArrowheads="1"/>
          </p:cNvPicPr>
          <p:nvPr/>
        </p:nvPicPr>
        <p:blipFill>
          <a:blip r:embed="rId3" cstate="print"/>
          <a:srcRect/>
          <a:stretch>
            <a:fillRect/>
          </a:stretch>
        </p:blipFill>
        <p:spPr bwMode="auto">
          <a:xfrm>
            <a:off x="4876800" y="1581150"/>
            <a:ext cx="3657600" cy="2438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Staff to put in more time</a:t>
            </a:r>
          </a:p>
        </p:txBody>
      </p:sp>
      <p:sp>
        <p:nvSpPr>
          <p:cNvPr id="3" name="Text Placeholder 2"/>
          <p:cNvSpPr>
            <a:spLocks noGrp="1"/>
          </p:cNvSpPr>
          <p:nvPr>
            <p:ph type="body" idx="1"/>
          </p:nvPr>
        </p:nvSpPr>
        <p:spPr/>
        <p:txBody>
          <a:bodyPr/>
          <a:lstStyle/>
          <a:p>
            <a:pPr marR="0" lvl="0" rtl="0"/>
            <a:r>
              <a:rPr lang="en-US" b="1" i="1" baseline="0" smtClean="0">
                <a:latin typeface="Arial"/>
              </a:rPr>
              <a:t>Forty-two percent of executives surveyed by OfficeTeam think employees will be working more hours in 10 to 15 years. </a:t>
            </a:r>
          </a:p>
          <a:p>
            <a:pPr marR="0" lvl="0" rtl="0"/>
            <a:r>
              <a:rPr lang="en-US" b="1" i="1" baseline="0" smtClean="0">
                <a:latin typeface="Arial"/>
              </a:rPr>
              <a:t>Only 9 percent said they would be working fewer hours.</a:t>
            </a:r>
          </a:p>
        </p:txBody>
      </p:sp>
      <p:pic>
        <p:nvPicPr>
          <p:cNvPr id="5" name="Picture 4"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05979"/>
            <a:ext cx="8077200" cy="857250"/>
          </a:xfrm>
        </p:spPr>
        <p:txBody>
          <a:bodyPr>
            <a:noAutofit/>
          </a:bodyPr>
          <a:lstStyle/>
          <a:p>
            <a:pPr marR="0" rtl="0"/>
            <a:r>
              <a:rPr lang="en-US" sz="2800" b="1" baseline="0" dirty="0" smtClean="0">
                <a:solidFill>
                  <a:srgbClr val="1F497D"/>
                </a:solidFill>
                <a:latin typeface="Arial"/>
              </a:rPr>
              <a:t>Workers will stay in touch while on vacation</a:t>
            </a:r>
          </a:p>
        </p:txBody>
      </p:sp>
      <p:sp>
        <p:nvSpPr>
          <p:cNvPr id="3" name="Text Placeholder 2"/>
          <p:cNvSpPr>
            <a:spLocks noGrp="1"/>
          </p:cNvSpPr>
          <p:nvPr>
            <p:ph type="body" idx="1"/>
          </p:nvPr>
        </p:nvSpPr>
        <p:spPr>
          <a:xfrm>
            <a:off x="152400" y="1123950"/>
            <a:ext cx="4114800" cy="3352800"/>
          </a:xfrm>
        </p:spPr>
        <p:txBody>
          <a:bodyPr>
            <a:normAutofit fontScale="77500" lnSpcReduction="20000"/>
          </a:bodyPr>
          <a:lstStyle/>
          <a:p>
            <a:pPr marR="0" lvl="0" rtl="0"/>
            <a:r>
              <a:rPr lang="en-US" b="1" i="1" baseline="0" dirty="0" smtClean="0">
                <a:latin typeface="Arial"/>
              </a:rPr>
              <a:t>With the proliferation of wireless technology, staff will be expected to remain in close contact with the office while they’re away </a:t>
            </a:r>
          </a:p>
          <a:p>
            <a:pPr marR="0" lvl="0" rtl="0"/>
            <a:r>
              <a:rPr lang="en-US" b="1" i="1" baseline="0" dirty="0" smtClean="0">
                <a:latin typeface="Arial"/>
              </a:rPr>
              <a:t>Eighty-six percent of executives surveyed said workers will be more connected to the office while on vacation in the future</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697346" name="Picture 2" descr="http://hrtechnews.com/wp-content/uploads/2008/02/telecommuting.jpg"/>
          <p:cNvPicPr>
            <a:picLocks noChangeAspect="1" noChangeArrowheads="1"/>
          </p:cNvPicPr>
          <p:nvPr/>
        </p:nvPicPr>
        <p:blipFill>
          <a:blip r:embed="rId3" cstate="print"/>
          <a:srcRect/>
          <a:stretch>
            <a:fillRect/>
          </a:stretch>
        </p:blipFill>
        <p:spPr bwMode="auto">
          <a:xfrm>
            <a:off x="4267200" y="1123949"/>
            <a:ext cx="4495800" cy="249766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8001000" cy="857250"/>
          </a:xfrm>
        </p:spPr>
        <p:txBody>
          <a:bodyPr>
            <a:noAutofit/>
          </a:bodyPr>
          <a:lstStyle/>
          <a:p>
            <a:pPr marR="0" rtl="0"/>
            <a:r>
              <a:rPr lang="en-US" sz="2800" b="1" baseline="0" dirty="0" smtClean="0">
                <a:solidFill>
                  <a:srgbClr val="1F497D"/>
                </a:solidFill>
                <a:latin typeface="Arial"/>
              </a:rPr>
              <a:t>Companies/employees take a </a:t>
            </a:r>
            <a:br>
              <a:rPr lang="en-US" sz="2800" b="1" baseline="0" dirty="0" smtClean="0">
                <a:solidFill>
                  <a:srgbClr val="1F497D"/>
                </a:solidFill>
                <a:latin typeface="Arial"/>
              </a:rPr>
            </a:br>
            <a:r>
              <a:rPr lang="en-US" sz="2800" b="1" baseline="0" dirty="0" smtClean="0">
                <a:solidFill>
                  <a:srgbClr val="1F497D"/>
                </a:solidFill>
                <a:latin typeface="Arial"/>
              </a:rPr>
              <a:t>new view on work/life balance</a:t>
            </a:r>
          </a:p>
        </p:txBody>
      </p:sp>
      <p:sp>
        <p:nvSpPr>
          <p:cNvPr id="3" name="Text Placeholder 2"/>
          <p:cNvSpPr>
            <a:spLocks noGrp="1"/>
          </p:cNvSpPr>
          <p:nvPr>
            <p:ph type="body" idx="1"/>
          </p:nvPr>
        </p:nvSpPr>
        <p:spPr>
          <a:xfrm>
            <a:off x="533400" y="1352550"/>
            <a:ext cx="8229600" cy="3394472"/>
          </a:xfrm>
        </p:spPr>
        <p:txBody>
          <a:bodyPr>
            <a:normAutofit/>
          </a:bodyPr>
          <a:lstStyle/>
          <a:p>
            <a:pPr marR="0" lvl="0" rtl="0"/>
            <a:r>
              <a:rPr lang="en-US" sz="2400" b="1" i="1" baseline="0" dirty="0" smtClean="0">
                <a:latin typeface="Arial"/>
              </a:rPr>
              <a:t>People may put in more time, but they will do so using tools that provide more control over their schedules and enable them to better balance priorities</a:t>
            </a:r>
          </a:p>
          <a:p>
            <a:pPr marR="0" lvl="0" rtl="0"/>
            <a:r>
              <a:rPr lang="en-US" sz="2400" b="1" i="1" baseline="0" dirty="0" smtClean="0">
                <a:latin typeface="Arial"/>
              </a:rPr>
              <a:t>There will be an increasingly blurred line between work and other activities; people will need to multitask to meet all of their obligations efficiently</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7714" name="Rectangle 2"/>
          <p:cNvSpPr>
            <a:spLocks noGrp="1" noChangeArrowheads="1"/>
          </p:cNvSpPr>
          <p:nvPr>
            <p:ph type="title"/>
          </p:nvPr>
        </p:nvSpPr>
        <p:spPr/>
        <p:txBody>
          <a:bodyPr/>
          <a:lstStyle/>
          <a:p>
            <a:pPr eaLnBrk="1" hangingPunct="1">
              <a:spcBef>
                <a:spcPts val="800"/>
              </a:spcBef>
              <a:defRPr/>
            </a:pPr>
            <a:r>
              <a:rPr lang="en-US" sz="4000" noProof="1" smtClean="0"/>
              <a:t>Ergonomics Principles</a:t>
            </a:r>
            <a:r>
              <a:rPr lang="en-US" noProof="1" smtClean="0"/>
              <a:t> </a:t>
            </a:r>
          </a:p>
        </p:txBody>
      </p:sp>
      <p:sp>
        <p:nvSpPr>
          <p:cNvPr id="627715" name="Rectangle 3"/>
          <p:cNvSpPr>
            <a:spLocks noGrp="1" noChangeArrowheads="1"/>
          </p:cNvSpPr>
          <p:nvPr>
            <p:ph type="body" idx="1"/>
          </p:nvPr>
        </p:nvSpPr>
        <p:spPr>
          <a:xfrm>
            <a:off x="762000" y="800100"/>
            <a:ext cx="8153400" cy="3886200"/>
          </a:xfrm>
        </p:spPr>
        <p:txBody>
          <a:bodyPr>
            <a:normAutofit lnSpcReduction="10000"/>
          </a:bodyPr>
          <a:lstStyle/>
          <a:p>
            <a:pPr eaLnBrk="1" hangingPunct="1">
              <a:defRPr/>
            </a:pPr>
            <a:r>
              <a:rPr lang="en-US" sz="3600" noProof="1" smtClean="0"/>
              <a:t>Position and support body in neutral</a:t>
            </a:r>
          </a:p>
          <a:p>
            <a:pPr eaLnBrk="1" hangingPunct="1">
              <a:defRPr/>
            </a:pPr>
            <a:r>
              <a:rPr lang="en-US" sz="3600" noProof="1" smtClean="0"/>
              <a:t>Provide support for body/limbs</a:t>
            </a:r>
          </a:p>
          <a:p>
            <a:pPr eaLnBrk="1" hangingPunct="1">
              <a:defRPr/>
            </a:pPr>
            <a:r>
              <a:rPr lang="en-US" sz="3600" noProof="1" smtClean="0"/>
              <a:t>Work in reach zone</a:t>
            </a:r>
          </a:p>
          <a:p>
            <a:pPr eaLnBrk="1" hangingPunct="1">
              <a:defRPr/>
            </a:pPr>
            <a:r>
              <a:rPr lang="en-US" sz="3600" noProof="1" smtClean="0"/>
              <a:t>Promote effective work processes</a:t>
            </a:r>
          </a:p>
          <a:p>
            <a:pPr eaLnBrk="1" hangingPunct="1">
              <a:defRPr/>
            </a:pPr>
            <a:r>
              <a:rPr lang="en-US" sz="3600" noProof="1" smtClean="0"/>
              <a:t>Provide moderate environment</a:t>
            </a:r>
          </a:p>
          <a:p>
            <a:pPr eaLnBrk="1" hangingPunct="1">
              <a:defRPr/>
            </a:pPr>
            <a:r>
              <a:rPr lang="en-US" sz="3600" noProof="1" smtClean="0"/>
              <a:t>Promote physical movement</a:t>
            </a:r>
          </a:p>
        </p:txBody>
      </p:sp>
    </p:spTree>
  </p:cSld>
  <p:clrMapOvr>
    <a:masterClrMapping/>
  </p:clrMapOvr>
  <p:transition>
    <p:fade/>
  </p:transition>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Plug and play offices</a:t>
            </a:r>
          </a:p>
        </p:txBody>
      </p:sp>
      <p:sp>
        <p:nvSpPr>
          <p:cNvPr id="3" name="Text Placeholder 2"/>
          <p:cNvSpPr>
            <a:spLocks noGrp="1"/>
          </p:cNvSpPr>
          <p:nvPr>
            <p:ph type="body" idx="1"/>
          </p:nvPr>
        </p:nvSpPr>
        <p:spPr/>
        <p:txBody>
          <a:bodyPr/>
          <a:lstStyle/>
          <a:p>
            <a:pPr marR="0" lvl="0" rtl="0"/>
            <a:r>
              <a:rPr lang="en-US" b="1" i="1" baseline="0" dirty="0" smtClean="0">
                <a:latin typeface="Arial"/>
              </a:rPr>
              <a:t>Increasingly, companies will depend on temporary, instant "plug and play" offices that can be established wherever needed</a:t>
            </a:r>
          </a:p>
          <a:p>
            <a:pPr marR="0" lvl="0" rtl="0"/>
            <a:r>
              <a:rPr lang="en-US" i="1" dirty="0" smtClean="0">
                <a:latin typeface="Arial"/>
              </a:rPr>
              <a:t>I</a:t>
            </a:r>
            <a:r>
              <a:rPr lang="en-US" b="1" i="1" baseline="0" dirty="0" smtClean="0">
                <a:latin typeface="Arial"/>
              </a:rPr>
              <a:t>n commercial spaces that are fully wired and readily adaptable to the needs of business tenants, for example</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05979"/>
            <a:ext cx="7924800" cy="857250"/>
          </a:xfrm>
        </p:spPr>
        <p:txBody>
          <a:bodyPr>
            <a:normAutofit fontScale="90000"/>
          </a:bodyPr>
          <a:lstStyle/>
          <a:p>
            <a:pPr marR="0" rtl="0"/>
            <a:r>
              <a:rPr lang="en-US" b="1" baseline="0" dirty="0" smtClean="0">
                <a:solidFill>
                  <a:srgbClr val="1F497D"/>
                </a:solidFill>
                <a:latin typeface="Arial"/>
              </a:rPr>
              <a:t>Ubiquitous wireless connectivity</a:t>
            </a:r>
          </a:p>
        </p:txBody>
      </p:sp>
      <p:sp>
        <p:nvSpPr>
          <p:cNvPr id="3" name="Text Placeholder 2"/>
          <p:cNvSpPr>
            <a:spLocks noGrp="1"/>
          </p:cNvSpPr>
          <p:nvPr>
            <p:ph type="body" idx="1"/>
          </p:nvPr>
        </p:nvSpPr>
        <p:spPr>
          <a:xfrm>
            <a:off x="152400" y="1123950"/>
            <a:ext cx="4267200" cy="3733800"/>
          </a:xfrm>
        </p:spPr>
        <p:txBody>
          <a:bodyPr>
            <a:noAutofit/>
          </a:bodyPr>
          <a:lstStyle/>
          <a:p>
            <a:pPr marR="0" lvl="0" rtl="0"/>
            <a:r>
              <a:rPr lang="en-US" sz="1800" b="1" i="1" baseline="0" dirty="0" smtClean="0">
                <a:latin typeface="Arial"/>
              </a:rPr>
              <a:t>Permit people to easily collaborate with their colleagues</a:t>
            </a:r>
          </a:p>
          <a:p>
            <a:pPr marR="0" lvl="0" rtl="0"/>
            <a:r>
              <a:rPr lang="en-US" sz="1800" b="1" i="1" baseline="0" dirty="0" smtClean="0">
                <a:latin typeface="Arial"/>
              </a:rPr>
              <a:t>Advanced electronic communication devices will eliminate traditional time, distance and language barriers, facilitating communication and preventing lags in production</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693250" name="Picture 2" descr="http://www.digitalbirmingham.co.uk/uploaded_images/1231428186-Wireless%20connectivity.jpg"/>
          <p:cNvPicPr>
            <a:picLocks noChangeAspect="1" noChangeArrowheads="1"/>
          </p:cNvPicPr>
          <p:nvPr/>
        </p:nvPicPr>
        <p:blipFill>
          <a:blip r:embed="rId3" cstate="email"/>
          <a:srcRect/>
          <a:stretch>
            <a:fillRect/>
          </a:stretch>
        </p:blipFill>
        <p:spPr bwMode="auto">
          <a:xfrm>
            <a:off x="4495800" y="1276350"/>
            <a:ext cx="4114800" cy="307967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05979"/>
            <a:ext cx="7848600" cy="857250"/>
          </a:xfrm>
        </p:spPr>
        <p:txBody>
          <a:bodyPr>
            <a:normAutofit/>
          </a:bodyPr>
          <a:lstStyle/>
          <a:p>
            <a:pPr marR="0" rtl="0"/>
            <a:r>
              <a:rPr lang="en-US" sz="2800" b="1" baseline="0" dirty="0" smtClean="0">
                <a:solidFill>
                  <a:srgbClr val="1F497D"/>
                </a:solidFill>
                <a:latin typeface="Arial"/>
              </a:rPr>
              <a:t>NEW TRENDS IN OFFICE DESIGN</a:t>
            </a:r>
            <a:r>
              <a:rPr lang="en-US" sz="1050" b="1" baseline="0" dirty="0" smtClean="0">
                <a:solidFill>
                  <a:srgbClr val="1F497D"/>
                </a:solidFill>
                <a:latin typeface="Arial"/>
              </a:rPr>
              <a:t> </a:t>
            </a:r>
            <a:r>
              <a:rPr lang="en-US" sz="1400" b="1" baseline="0" dirty="0" smtClean="0">
                <a:solidFill>
                  <a:schemeClr val="tx1"/>
                </a:solidFill>
                <a:latin typeface="Arial"/>
              </a:rPr>
              <a:t>(by Bob Brooke)</a:t>
            </a:r>
            <a:endParaRPr lang="en-US" sz="2800" b="1" baseline="0" dirty="0" smtClean="0">
              <a:solidFill>
                <a:schemeClr val="tx1"/>
              </a:solidFill>
              <a:latin typeface="Arial"/>
            </a:endParaRP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5" name="Picture 4" descr="http://www.bobbrooke.com/office.gif"/>
          <p:cNvPicPr/>
          <p:nvPr/>
        </p:nvPicPr>
        <p:blipFill>
          <a:blip r:embed="rId3" cstate="print"/>
          <a:srcRect/>
          <a:stretch>
            <a:fillRect/>
          </a:stretch>
        </p:blipFill>
        <p:spPr bwMode="auto">
          <a:xfrm>
            <a:off x="5257800" y="1276350"/>
            <a:ext cx="3581400" cy="2362200"/>
          </a:xfrm>
          <a:prstGeom prst="rect">
            <a:avLst/>
          </a:prstGeom>
          <a:ln>
            <a:noFill/>
          </a:ln>
          <a:effectLst>
            <a:outerShdw blurRad="292100" dist="139700" dir="2700000" algn="tl" rotWithShape="0">
              <a:srgbClr val="333333">
                <a:alpha val="65000"/>
              </a:srgbClr>
            </a:outerShdw>
          </a:effectLst>
        </p:spPr>
      </p:pic>
      <p:sp>
        <p:nvSpPr>
          <p:cNvPr id="6" name="Text Placeholder 5"/>
          <p:cNvSpPr>
            <a:spLocks noGrp="1"/>
          </p:cNvSpPr>
          <p:nvPr>
            <p:ph type="body" idx="1"/>
          </p:nvPr>
        </p:nvSpPr>
        <p:spPr/>
        <p:txBody>
          <a:bodyPr/>
          <a:lstStyle/>
          <a:p>
            <a:pPr marR="0" lvl="0" rtl="0"/>
            <a:r>
              <a:rPr lang="en-US" b="1" baseline="0" dirty="0" smtClean="0">
                <a:solidFill>
                  <a:srgbClr val="1F497D"/>
                </a:solidFill>
                <a:latin typeface="Arial"/>
              </a:rPr>
              <a:t>Flexibility</a:t>
            </a:r>
          </a:p>
          <a:p>
            <a:pPr marR="0" lvl="0" rtl="0"/>
            <a:r>
              <a:rPr lang="en-US" b="1" baseline="0" dirty="0" smtClean="0">
                <a:solidFill>
                  <a:srgbClr val="1F497D"/>
                </a:solidFill>
                <a:latin typeface="Arial"/>
              </a:rPr>
              <a:t>Downsizing workspace</a:t>
            </a:r>
          </a:p>
          <a:p>
            <a:pPr marR="0" lvl="0" rtl="0"/>
            <a:r>
              <a:rPr lang="en-US" b="1" baseline="0" dirty="0" smtClean="0">
                <a:solidFill>
                  <a:srgbClr val="1F497D"/>
                </a:solidFill>
                <a:latin typeface="Arial"/>
              </a:rPr>
              <a:t>Telecommunications rooms</a:t>
            </a:r>
          </a:p>
          <a:p>
            <a:pPr marR="0" lvl="0" rtl="0"/>
            <a:r>
              <a:rPr lang="en-US" b="1" baseline="0" dirty="0" smtClean="0">
                <a:solidFill>
                  <a:srgbClr val="1F497D"/>
                </a:solidFill>
                <a:latin typeface="Arial"/>
              </a:rPr>
              <a:t>Modular furniture systems</a:t>
            </a:r>
          </a:p>
          <a:p>
            <a:pPr marR="0" lvl="0" rtl="0"/>
            <a:r>
              <a:rPr lang="en-US" b="1" baseline="0" dirty="0" smtClean="0">
                <a:solidFill>
                  <a:srgbClr val="1F497D"/>
                </a:solidFill>
                <a:latin typeface="Arial"/>
              </a:rPr>
              <a:t>Open environment</a:t>
            </a:r>
          </a:p>
          <a:p>
            <a:pPr marR="0" lvl="0" rtl="0"/>
            <a:r>
              <a:rPr lang="en-US" b="1" baseline="0" dirty="0" smtClean="0">
                <a:solidFill>
                  <a:srgbClr val="1F497D"/>
                </a:solidFill>
                <a:latin typeface="Arial"/>
              </a:rPr>
              <a:t>Power to the workstation</a:t>
            </a:r>
          </a:p>
          <a:p>
            <a:pPr marR="0" lvl="0" rtl="0"/>
            <a:r>
              <a:rPr lang="en-US" b="1" baseline="0" dirty="0" smtClean="0">
                <a:solidFill>
                  <a:srgbClr val="1F497D"/>
                </a:solidFill>
                <a:latin typeface="Arial"/>
              </a:rPr>
              <a:t>Hoteling </a:t>
            </a:r>
            <a:endParaRPr lang="en-US" dirty="0"/>
          </a:p>
        </p:txBody>
      </p:sp>
    </p:spTree>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05979"/>
            <a:ext cx="8229600" cy="857250"/>
          </a:xfrm>
        </p:spPr>
        <p:txBody>
          <a:bodyPr>
            <a:noAutofit/>
          </a:bodyPr>
          <a:lstStyle/>
          <a:p>
            <a:pPr marR="0" rtl="0"/>
            <a:r>
              <a:rPr lang="en-US" sz="2800" b="1" baseline="0" dirty="0" smtClean="0">
                <a:solidFill>
                  <a:srgbClr val="1F497D"/>
                </a:solidFill>
                <a:latin typeface="Arial"/>
              </a:rPr>
              <a:t>Must-know Trends in Office </a:t>
            </a:r>
            <a:r>
              <a:rPr lang="en-US" sz="2800" b="1" baseline="0" dirty="0" err="1" smtClean="0">
                <a:solidFill>
                  <a:srgbClr val="1F497D"/>
                </a:solidFill>
                <a:latin typeface="Arial"/>
              </a:rPr>
              <a:t>Fitouts</a:t>
            </a:r>
            <a:r>
              <a:rPr lang="en-US" sz="2800" b="1" baseline="0" dirty="0" smtClean="0">
                <a:solidFill>
                  <a:srgbClr val="1F497D"/>
                </a:solidFill>
                <a:latin typeface="Arial"/>
              </a:rPr>
              <a:t> </a:t>
            </a:r>
            <a:r>
              <a:rPr lang="en-US" sz="1200" b="1" baseline="0" dirty="0" smtClean="0">
                <a:solidFill>
                  <a:srgbClr val="1F497D"/>
                </a:solidFill>
                <a:latin typeface="Arial"/>
              </a:rPr>
              <a:t>(By Peter Fabris)</a:t>
            </a:r>
            <a:endParaRPr lang="en-US" sz="2800" b="1" baseline="0" dirty="0" smtClean="0">
              <a:solidFill>
                <a:srgbClr val="1F497D"/>
              </a:solidFill>
              <a:latin typeface="Arial"/>
            </a:endParaRPr>
          </a:p>
        </p:txBody>
      </p:sp>
      <p:sp>
        <p:nvSpPr>
          <p:cNvPr id="3" name="Text Placeholder 2"/>
          <p:cNvSpPr>
            <a:spLocks noGrp="1"/>
          </p:cNvSpPr>
          <p:nvPr>
            <p:ph type="body" idx="1"/>
          </p:nvPr>
        </p:nvSpPr>
        <p:spPr>
          <a:xfrm>
            <a:off x="152400" y="1123950"/>
            <a:ext cx="4419600" cy="3200400"/>
          </a:xfrm>
        </p:spPr>
        <p:txBody>
          <a:bodyPr>
            <a:normAutofit fontScale="77500" lnSpcReduction="20000"/>
          </a:bodyPr>
          <a:lstStyle/>
          <a:p>
            <a:pPr marR="0" lvl="0" rtl="0"/>
            <a:r>
              <a:rPr lang="en-US" b="1" baseline="0" dirty="0" smtClean="0">
                <a:solidFill>
                  <a:srgbClr val="1F497D"/>
                </a:solidFill>
                <a:latin typeface="Arial"/>
              </a:rPr>
              <a:t>Say goodbye to high partitions—hello, open office</a:t>
            </a:r>
          </a:p>
          <a:p>
            <a:pPr marR="0" lvl="0" rtl="0"/>
            <a:r>
              <a:rPr lang="en-US" b="1" baseline="0" dirty="0" smtClean="0">
                <a:solidFill>
                  <a:srgbClr val="1F497D"/>
                </a:solidFill>
                <a:latin typeface="Arial"/>
              </a:rPr>
              <a:t>Manage noise and privacy—and not just through design</a:t>
            </a:r>
          </a:p>
          <a:p>
            <a:pPr marR="0" lvl="0" rtl="0"/>
            <a:r>
              <a:rPr lang="en-US" b="1" baseline="0" dirty="0" smtClean="0">
                <a:solidFill>
                  <a:srgbClr val="1F497D"/>
                </a:solidFill>
                <a:latin typeface="Arial"/>
              </a:rPr>
              <a:t>Program in more team rooms, not necessarily more conference rooms</a:t>
            </a:r>
          </a:p>
          <a:p>
            <a:pPr marR="0" lvl="0" rtl="0"/>
            <a:r>
              <a:rPr lang="en-US" b="1" baseline="0" dirty="0" smtClean="0">
                <a:solidFill>
                  <a:srgbClr val="1F497D"/>
                </a:solidFill>
                <a:latin typeface="Arial"/>
              </a:rPr>
              <a:t>Allow for appropriate amount of flexible space</a:t>
            </a:r>
          </a:p>
          <a:p>
            <a:pPr marR="0" lvl="0" rtl="0"/>
            <a:r>
              <a:rPr lang="en-US" b="1" baseline="0" dirty="0" smtClean="0">
                <a:solidFill>
                  <a:srgbClr val="1F497D"/>
                </a:solidFill>
                <a:latin typeface="Arial"/>
              </a:rPr>
              <a:t>Design common areas to serve  organizational goals</a:t>
            </a:r>
            <a:endParaRPr lang="en-US" dirty="0"/>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5" name="Picture 4" descr="http://www.bdcnetwork.com/sites/default/files/imagecache/article_image_sized/WorkplaceDesignweb.jpg"/>
          <p:cNvPicPr/>
          <p:nvPr/>
        </p:nvPicPr>
        <p:blipFill>
          <a:blip r:embed="rId3" cstate="print"/>
          <a:srcRect/>
          <a:stretch>
            <a:fillRect/>
          </a:stretch>
        </p:blipFill>
        <p:spPr bwMode="auto">
          <a:xfrm>
            <a:off x="4572000" y="1200150"/>
            <a:ext cx="4191000" cy="2057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58200" cy="628650"/>
          </a:xfrm>
        </p:spPr>
        <p:txBody>
          <a:bodyPr>
            <a:noAutofit/>
          </a:bodyPr>
          <a:lstStyle/>
          <a:p>
            <a:pPr marR="0" rtl="0">
              <a:lnSpc>
                <a:spcPts val="6000"/>
              </a:lnSpc>
            </a:pPr>
            <a:r>
              <a:rPr lang="en-US" sz="3600" b="1" baseline="0" dirty="0" smtClean="0">
                <a:solidFill>
                  <a:srgbClr val="2B5A93"/>
                </a:solidFill>
                <a:effectLst>
                  <a:outerShdw blurRad="38100" dist="38100" dir="2700000" algn="tl">
                    <a:srgbClr val="000000">
                      <a:alpha val="43137"/>
                    </a:srgbClr>
                  </a:outerShdw>
                </a:effectLst>
                <a:latin typeface="Arial"/>
              </a:rPr>
              <a:t>Ergonomics and the</a:t>
            </a:r>
            <a:r>
              <a:rPr lang="en-US" sz="3600" b="1" dirty="0" smtClean="0">
                <a:solidFill>
                  <a:srgbClr val="2B5A93"/>
                </a:solidFill>
                <a:effectLst>
                  <a:outerShdw blurRad="38100" dist="38100" dir="2700000" algn="tl">
                    <a:srgbClr val="000000">
                      <a:alpha val="43137"/>
                    </a:srgbClr>
                  </a:outerShdw>
                </a:effectLst>
                <a:latin typeface="Arial"/>
              </a:rPr>
              <a:t> </a:t>
            </a:r>
            <a:r>
              <a:rPr lang="en-US" sz="3600" b="1" baseline="0" dirty="0" smtClean="0">
                <a:solidFill>
                  <a:srgbClr val="2B5A93"/>
                </a:solidFill>
                <a:effectLst>
                  <a:outerShdw blurRad="38100" dist="38100" dir="2700000" algn="tl">
                    <a:srgbClr val="000000">
                      <a:alpha val="43137"/>
                    </a:srgbClr>
                  </a:outerShdw>
                </a:effectLst>
                <a:latin typeface="Arial"/>
              </a:rPr>
              <a:t>Aging Workforce</a:t>
            </a:r>
          </a:p>
        </p:txBody>
      </p:sp>
      <p:sp>
        <p:nvSpPr>
          <p:cNvPr id="11" name="Text Placeholder 2"/>
          <p:cNvSpPr>
            <a:spLocks noGrp="1"/>
          </p:cNvSpPr>
          <p:nvPr>
            <p:ph type="body" idx="1"/>
          </p:nvPr>
        </p:nvSpPr>
        <p:spPr>
          <a:xfrm>
            <a:off x="609600" y="1371600"/>
            <a:ext cx="4267200" cy="2857500"/>
          </a:xfrm>
        </p:spPr>
        <p:txBody>
          <a:bodyPr>
            <a:normAutofit/>
          </a:bodyPr>
          <a:lstStyle/>
          <a:p>
            <a:pPr marL="173038" marR="0" lvl="0" indent="-173038" rtl="0">
              <a:buNone/>
            </a:pPr>
            <a:r>
              <a:rPr lang="en-US" sz="2800" baseline="0" dirty="0" smtClean="0">
                <a:solidFill>
                  <a:srgbClr val="2B5A93"/>
                </a:solidFill>
                <a:latin typeface="Arial"/>
              </a:rPr>
              <a:t>“Thirty-five is when you finally get your head together and your body starts falling apart.”</a:t>
            </a:r>
          </a:p>
          <a:p>
            <a:pPr marR="0" lvl="1" algn="r" rtl="0">
              <a:buNone/>
            </a:pPr>
            <a:r>
              <a:rPr lang="en-US" sz="2000" baseline="0" dirty="0" smtClean="0">
                <a:solidFill>
                  <a:srgbClr val="2B5A93"/>
                </a:solidFill>
                <a:latin typeface="Arial"/>
              </a:rPr>
              <a:t>Caryn Leschen</a:t>
            </a:r>
          </a:p>
          <a:p>
            <a:pPr marR="0" lvl="1" rtl="0"/>
            <a:endParaRPr lang="en-US" sz="2400" dirty="0" smtClean="0">
              <a:latin typeface="Arial"/>
            </a:endParaRPr>
          </a:p>
        </p:txBody>
      </p:sp>
      <p:sp>
        <p:nvSpPr>
          <p:cNvPr id="12" name="Slide Number Placeholder 11"/>
          <p:cNvSpPr>
            <a:spLocks noGrp="1"/>
          </p:cNvSpPr>
          <p:nvPr>
            <p:ph type="sldNum" sz="quarter" idx="12"/>
          </p:nvPr>
        </p:nvSpPr>
        <p:spPr/>
        <p:txBody>
          <a:bodyPr/>
          <a:lstStyle/>
          <a:p>
            <a:fld id="{E3E267E3-D4FD-48C5-BB18-67E28728C1D6}" type="slidenum">
              <a:rPr lang="en-US" smtClean="0"/>
              <a:pPr/>
              <a:t>314</a:t>
            </a:fld>
            <a:endParaRPr lang="en-US"/>
          </a:p>
        </p:txBody>
      </p:sp>
      <p:pic>
        <p:nvPicPr>
          <p:cNvPr id="2049" name="Picture 1" descr="C:\Users\HP\Downloads\stick_figure_sit_in_question_mark_400_clr.png"/>
          <p:cNvPicPr>
            <a:picLocks noChangeAspect="1" noChangeArrowheads="1"/>
          </p:cNvPicPr>
          <p:nvPr/>
        </p:nvPicPr>
        <p:blipFill>
          <a:blip r:embed="rId2" cstate="print"/>
          <a:srcRect/>
          <a:stretch>
            <a:fillRect/>
          </a:stretch>
        </p:blipFill>
        <p:spPr bwMode="auto">
          <a:xfrm>
            <a:off x="4953001" y="1200150"/>
            <a:ext cx="3571875" cy="2857500"/>
          </a:xfrm>
          <a:prstGeom prst="rect">
            <a:avLst/>
          </a:prstGeom>
          <a:noFill/>
        </p:spPr>
      </p:pic>
    </p:spTree>
  </p:cSld>
  <p:clrMapOvr>
    <a:masterClrMapping/>
  </p:clrMapOvr>
  <p:transition>
    <p:fade/>
  </p:transition>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latin typeface="Arial"/>
              </a:rPr>
              <a:t>Life Expectancy</a:t>
            </a:r>
          </a:p>
        </p:txBody>
      </p:sp>
      <p:sp>
        <p:nvSpPr>
          <p:cNvPr id="4" name="Slide Number Placeholder 3"/>
          <p:cNvSpPr>
            <a:spLocks noGrp="1"/>
          </p:cNvSpPr>
          <p:nvPr>
            <p:ph type="sldNum" sz="quarter" idx="12"/>
          </p:nvPr>
        </p:nvSpPr>
        <p:spPr/>
        <p:txBody>
          <a:bodyPr/>
          <a:lstStyle/>
          <a:p>
            <a:fld id="{E3E267E3-D4FD-48C5-BB18-67E28728C1D6}" type="slidenum">
              <a:rPr lang="en-US" smtClean="0"/>
              <a:pPr/>
              <a:t>315</a:t>
            </a:fld>
            <a:endParaRPr lang="en-US"/>
          </a:p>
        </p:txBody>
      </p:sp>
      <p:graphicFrame>
        <p:nvGraphicFramePr>
          <p:cNvPr id="6" name="Table 5"/>
          <p:cNvGraphicFramePr>
            <a:graphicFrameLocks noGrp="1"/>
          </p:cNvGraphicFramePr>
          <p:nvPr/>
        </p:nvGraphicFramePr>
        <p:xfrm>
          <a:off x="1219199" y="1143000"/>
          <a:ext cx="6629402" cy="2697480"/>
        </p:xfrm>
        <a:graphic>
          <a:graphicData uri="http://schemas.openxmlformats.org/drawingml/2006/table">
            <a:tbl>
              <a:tblPr/>
              <a:tblGrid>
                <a:gridCol w="1248394"/>
                <a:gridCol w="2690504"/>
                <a:gridCol w="2690504"/>
              </a:tblGrid>
              <a:tr h="822960">
                <a:tc>
                  <a:txBody>
                    <a:bodyPr/>
                    <a:lstStyle/>
                    <a:p>
                      <a:pPr marL="0" marR="0" algn="ctr">
                        <a:spcBef>
                          <a:spcPts val="600"/>
                        </a:spcBef>
                        <a:spcAft>
                          <a:spcPts val="200"/>
                        </a:spcAft>
                      </a:pPr>
                      <a:r>
                        <a:rPr lang="en-US" sz="1800" b="1" dirty="0">
                          <a:solidFill>
                            <a:schemeClr val="bg1"/>
                          </a:solidFill>
                          <a:effectLst>
                            <a:outerShdw blurRad="38100" dist="38100" dir="2700000" algn="tl">
                              <a:srgbClr val="000000">
                                <a:alpha val="43137"/>
                              </a:srgbClr>
                            </a:outerShdw>
                          </a:effectLst>
                          <a:latin typeface="Arial" pitchFamily="34" charset="0"/>
                          <a:ea typeface="Times New Roman"/>
                          <a:cs typeface="Arial" pitchFamily="34" charset="0"/>
                        </a:rPr>
                        <a:t>Year born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C7689"/>
                    </a:solidFill>
                  </a:tcPr>
                </a:tc>
                <a:tc>
                  <a:txBody>
                    <a:bodyPr/>
                    <a:lstStyle/>
                    <a:p>
                      <a:pPr marL="0" marR="0" algn="ctr">
                        <a:spcBef>
                          <a:spcPts val="600"/>
                        </a:spcBef>
                        <a:spcAft>
                          <a:spcPts val="200"/>
                        </a:spcAft>
                      </a:pPr>
                      <a:r>
                        <a:rPr lang="en-US" sz="1800" b="1" dirty="0">
                          <a:solidFill>
                            <a:schemeClr val="bg1"/>
                          </a:solidFill>
                          <a:effectLst>
                            <a:outerShdw blurRad="38100" dist="38100" dir="2700000" algn="tl">
                              <a:srgbClr val="000000">
                                <a:alpha val="43137"/>
                              </a:srgbClr>
                            </a:outerShdw>
                          </a:effectLst>
                          <a:latin typeface="Arial" pitchFamily="34" charset="0"/>
                          <a:ea typeface="Times New Roman"/>
                          <a:cs typeface="Arial" pitchFamily="34" charset="0"/>
                        </a:rPr>
                        <a:t>Average life expectancy (male)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C7689"/>
                    </a:solidFill>
                  </a:tcPr>
                </a:tc>
                <a:tc>
                  <a:txBody>
                    <a:bodyPr/>
                    <a:lstStyle/>
                    <a:p>
                      <a:pPr marL="0" marR="0" algn="ctr">
                        <a:spcBef>
                          <a:spcPts val="600"/>
                        </a:spcBef>
                        <a:spcAft>
                          <a:spcPts val="200"/>
                        </a:spcAft>
                      </a:pPr>
                      <a:r>
                        <a:rPr lang="en-US" sz="1800" b="1" dirty="0">
                          <a:solidFill>
                            <a:schemeClr val="bg1"/>
                          </a:solidFill>
                          <a:effectLst>
                            <a:outerShdw blurRad="38100" dist="38100" dir="2700000" algn="tl">
                              <a:srgbClr val="000000">
                                <a:alpha val="43137"/>
                              </a:srgbClr>
                            </a:outerShdw>
                          </a:effectLst>
                          <a:latin typeface="Arial" pitchFamily="34" charset="0"/>
                          <a:ea typeface="Times New Roman"/>
                          <a:cs typeface="Arial" pitchFamily="34" charset="0"/>
                        </a:rPr>
                        <a:t>Average life expectancy (female)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C7689"/>
                    </a:solidFill>
                  </a:tcPr>
                </a:tc>
              </a:tr>
              <a:tr h="468630">
                <a:tc>
                  <a:txBody>
                    <a:bodyPr/>
                    <a:lstStyle/>
                    <a:p>
                      <a:pPr marL="0" marR="0" algn="ctr">
                        <a:spcBef>
                          <a:spcPts val="600"/>
                        </a:spcBef>
                        <a:spcAft>
                          <a:spcPts val="200"/>
                        </a:spcAft>
                      </a:pPr>
                      <a:r>
                        <a:rPr lang="en-US" sz="1800" b="1">
                          <a:latin typeface="Arial" pitchFamily="34" charset="0"/>
                          <a:ea typeface="Times New Roman"/>
                          <a:cs typeface="Arial" pitchFamily="34" charset="0"/>
                        </a:rPr>
                        <a:t>1850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200"/>
                        </a:spcAft>
                      </a:pPr>
                      <a:r>
                        <a:rPr lang="en-US" sz="1800" b="1" dirty="0">
                          <a:latin typeface="Arial" pitchFamily="34" charset="0"/>
                          <a:ea typeface="Times New Roman"/>
                          <a:cs typeface="Arial" pitchFamily="34" charset="0"/>
                        </a:rPr>
                        <a:t>38.3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200"/>
                        </a:spcAft>
                      </a:pPr>
                      <a:r>
                        <a:rPr lang="en-US" sz="1800" b="1">
                          <a:latin typeface="Arial" pitchFamily="34" charset="0"/>
                          <a:ea typeface="Times New Roman"/>
                          <a:cs typeface="Arial" pitchFamily="34" charset="0"/>
                        </a:rPr>
                        <a:t>40.5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8630">
                <a:tc>
                  <a:txBody>
                    <a:bodyPr/>
                    <a:lstStyle/>
                    <a:p>
                      <a:pPr marL="0" marR="0" algn="ctr">
                        <a:spcBef>
                          <a:spcPts val="600"/>
                        </a:spcBef>
                        <a:spcAft>
                          <a:spcPts val="200"/>
                        </a:spcAft>
                      </a:pPr>
                      <a:r>
                        <a:rPr lang="en-US" sz="1800" b="1">
                          <a:latin typeface="Arial" pitchFamily="34" charset="0"/>
                          <a:ea typeface="Times New Roman"/>
                          <a:cs typeface="Arial" pitchFamily="34" charset="0"/>
                        </a:rPr>
                        <a:t>1900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200"/>
                        </a:spcAft>
                      </a:pPr>
                      <a:r>
                        <a:rPr lang="en-US" sz="1800" b="1" dirty="0">
                          <a:latin typeface="Arial" pitchFamily="34" charset="0"/>
                          <a:ea typeface="Times New Roman"/>
                          <a:cs typeface="Arial" pitchFamily="34" charset="0"/>
                        </a:rPr>
                        <a:t>48.2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200"/>
                        </a:spcAft>
                      </a:pPr>
                      <a:r>
                        <a:rPr lang="en-US" sz="1800" b="1" dirty="0">
                          <a:latin typeface="Arial" pitchFamily="34" charset="0"/>
                          <a:ea typeface="Times New Roman"/>
                          <a:cs typeface="Arial" pitchFamily="34" charset="0"/>
                        </a:rPr>
                        <a:t>51.1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8630">
                <a:tc>
                  <a:txBody>
                    <a:bodyPr/>
                    <a:lstStyle/>
                    <a:p>
                      <a:pPr marL="0" marR="0" algn="ctr">
                        <a:spcBef>
                          <a:spcPts val="600"/>
                        </a:spcBef>
                        <a:spcAft>
                          <a:spcPts val="200"/>
                        </a:spcAft>
                      </a:pPr>
                      <a:r>
                        <a:rPr lang="en-US" sz="1800" b="1">
                          <a:latin typeface="Arial" pitchFamily="34" charset="0"/>
                          <a:ea typeface="Times New Roman"/>
                          <a:cs typeface="Arial" pitchFamily="34" charset="0"/>
                        </a:rPr>
                        <a:t>1950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200"/>
                        </a:spcAft>
                      </a:pPr>
                      <a:r>
                        <a:rPr lang="en-US" sz="1800" b="1">
                          <a:latin typeface="Arial" pitchFamily="34" charset="0"/>
                          <a:ea typeface="Times New Roman"/>
                          <a:cs typeface="Arial" pitchFamily="34" charset="0"/>
                        </a:rPr>
                        <a:t>66.3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200"/>
                        </a:spcAft>
                      </a:pPr>
                      <a:r>
                        <a:rPr lang="en-US" sz="1800" b="1" dirty="0">
                          <a:latin typeface="Arial" pitchFamily="34" charset="0"/>
                          <a:ea typeface="Times New Roman"/>
                          <a:cs typeface="Arial" pitchFamily="34" charset="0"/>
                        </a:rPr>
                        <a:t>72.0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8630">
                <a:tc>
                  <a:txBody>
                    <a:bodyPr/>
                    <a:lstStyle/>
                    <a:p>
                      <a:pPr marL="0" marR="0" algn="ctr">
                        <a:spcBef>
                          <a:spcPts val="600"/>
                        </a:spcBef>
                        <a:spcAft>
                          <a:spcPts val="200"/>
                        </a:spcAft>
                      </a:pPr>
                      <a:r>
                        <a:rPr lang="en-US" sz="1800" b="1">
                          <a:latin typeface="Arial" pitchFamily="34" charset="0"/>
                          <a:ea typeface="Times New Roman"/>
                          <a:cs typeface="Arial" pitchFamily="34" charset="0"/>
                        </a:rPr>
                        <a:t>2000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200"/>
                        </a:spcAft>
                      </a:pPr>
                      <a:r>
                        <a:rPr lang="en-US" sz="1800" b="1">
                          <a:latin typeface="Arial" pitchFamily="34" charset="0"/>
                          <a:ea typeface="Times New Roman"/>
                          <a:cs typeface="Arial" pitchFamily="34" charset="0"/>
                        </a:rPr>
                        <a:t>74.8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200"/>
                        </a:spcAft>
                      </a:pPr>
                      <a:r>
                        <a:rPr lang="en-US" sz="1800" b="1" dirty="0">
                          <a:latin typeface="Arial" pitchFamily="34" charset="0"/>
                          <a:ea typeface="Times New Roman"/>
                          <a:cs typeface="Arial" pitchFamily="34" charset="0"/>
                        </a:rPr>
                        <a:t>80.0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fade/>
  </p:transition>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baseline="0" dirty="0" smtClean="0">
                <a:latin typeface="Arial"/>
              </a:rPr>
              <a:t>Acute Illness/Injury vs.</a:t>
            </a:r>
            <a:br>
              <a:rPr lang="en-US" b="1" baseline="0" dirty="0" smtClean="0">
                <a:latin typeface="Arial"/>
              </a:rPr>
            </a:br>
            <a:r>
              <a:rPr lang="en-US" b="1" baseline="0" dirty="0" smtClean="0">
                <a:latin typeface="Arial"/>
              </a:rPr>
              <a:t> Chronic Diseases of Aging</a:t>
            </a:r>
            <a:endParaRPr lang="en-US" dirty="0"/>
          </a:p>
        </p:txBody>
      </p:sp>
      <p:sp>
        <p:nvSpPr>
          <p:cNvPr id="3" name="Text Placeholder 2"/>
          <p:cNvSpPr>
            <a:spLocks noGrp="1"/>
          </p:cNvSpPr>
          <p:nvPr>
            <p:ph type="body" idx="1"/>
          </p:nvPr>
        </p:nvSpPr>
        <p:spPr/>
        <p:txBody>
          <a:bodyPr>
            <a:normAutofit fontScale="70000" lnSpcReduction="20000"/>
          </a:bodyPr>
          <a:lstStyle/>
          <a:p>
            <a:pPr marR="0" lvl="0" rtl="0"/>
            <a:r>
              <a:rPr lang="en-US" baseline="0" dirty="0" smtClean="0">
                <a:latin typeface="Arial"/>
              </a:rPr>
              <a:t>Acute Illness/Injury</a:t>
            </a:r>
          </a:p>
          <a:p>
            <a:pPr marR="0" lvl="1" rtl="0"/>
            <a:r>
              <a:rPr lang="en-US" baseline="0" dirty="0" smtClean="0">
                <a:latin typeface="Arial"/>
              </a:rPr>
              <a:t>Pneumonia</a:t>
            </a:r>
          </a:p>
          <a:p>
            <a:pPr marR="0" lvl="1" rtl="0"/>
            <a:r>
              <a:rPr lang="en-US" baseline="0" dirty="0" smtClean="0">
                <a:latin typeface="Arial"/>
              </a:rPr>
              <a:t>Tuberculosis</a:t>
            </a:r>
          </a:p>
          <a:p>
            <a:pPr marR="0" lvl="1" rtl="0"/>
            <a:r>
              <a:rPr lang="en-US" baseline="0" dirty="0" smtClean="0">
                <a:latin typeface="Arial"/>
              </a:rPr>
              <a:t>Diarrhea related </a:t>
            </a:r>
          </a:p>
          <a:p>
            <a:pPr marR="0" lvl="1" rtl="0"/>
            <a:r>
              <a:rPr lang="en-US" baseline="0" dirty="0" smtClean="0">
                <a:latin typeface="Arial"/>
              </a:rPr>
              <a:t>Accidents</a:t>
            </a:r>
          </a:p>
          <a:p>
            <a:pPr marR="0" lvl="1" rtl="0"/>
            <a:r>
              <a:rPr lang="en-US" baseline="0" dirty="0" smtClean="0">
                <a:latin typeface="Arial"/>
              </a:rPr>
              <a:t>Childhood diseases</a:t>
            </a:r>
          </a:p>
          <a:p>
            <a:pPr marR="0" lvl="0" rtl="0"/>
            <a:r>
              <a:rPr lang="en-US" baseline="0" dirty="0" smtClean="0">
                <a:latin typeface="Arial"/>
              </a:rPr>
              <a:t>Chronic Disease</a:t>
            </a:r>
          </a:p>
          <a:p>
            <a:pPr marR="0" lvl="1" rtl="0"/>
            <a:r>
              <a:rPr lang="en-US" baseline="0" dirty="0" smtClean="0">
                <a:latin typeface="Arial"/>
              </a:rPr>
              <a:t>Heart disease</a:t>
            </a:r>
          </a:p>
          <a:p>
            <a:pPr marR="0" lvl="1" rtl="0"/>
            <a:r>
              <a:rPr lang="en-US" baseline="0" dirty="0" smtClean="0">
                <a:latin typeface="Arial"/>
              </a:rPr>
              <a:t>Cancer </a:t>
            </a:r>
          </a:p>
          <a:p>
            <a:pPr marR="0" lvl="1" rtl="0"/>
            <a:r>
              <a:rPr lang="en-US" baseline="0" dirty="0" smtClean="0">
                <a:latin typeface="Arial"/>
              </a:rPr>
              <a:t>Strokes</a:t>
            </a:r>
          </a:p>
          <a:p>
            <a:pPr marR="0" lvl="1" rtl="0"/>
            <a:r>
              <a:rPr lang="en-US" baseline="0" dirty="0" smtClean="0">
                <a:latin typeface="Arial"/>
              </a:rPr>
              <a:t>Diabetes</a:t>
            </a:r>
          </a:p>
          <a:p>
            <a:pPr marR="0" lvl="1" rtl="0"/>
            <a:r>
              <a:rPr lang="en-US" baseline="0" dirty="0" smtClean="0">
                <a:latin typeface="Arial"/>
              </a:rPr>
              <a:t>Respiratory</a:t>
            </a:r>
          </a:p>
          <a:p>
            <a:pPr marR="0" lvl="1" rtl="0"/>
            <a:r>
              <a:rPr lang="en-US" baseline="0" dirty="0" smtClean="0">
                <a:latin typeface="Arial"/>
              </a:rPr>
              <a:t>Arthritis</a:t>
            </a:r>
            <a:endParaRPr lang="en-US" dirty="0"/>
          </a:p>
        </p:txBody>
      </p:sp>
      <p:sp>
        <p:nvSpPr>
          <p:cNvPr id="4" name="Slide Number Placeholder 3"/>
          <p:cNvSpPr>
            <a:spLocks noGrp="1"/>
          </p:cNvSpPr>
          <p:nvPr>
            <p:ph type="sldNum" sz="quarter" idx="12"/>
          </p:nvPr>
        </p:nvSpPr>
        <p:spPr/>
        <p:txBody>
          <a:bodyPr/>
          <a:lstStyle/>
          <a:p>
            <a:fld id="{E3E267E3-D4FD-48C5-BB18-67E28728C1D6}" type="slidenum">
              <a:rPr lang="en-US" smtClean="0"/>
              <a:pPr/>
              <a:t>316</a:t>
            </a:fld>
            <a:endParaRPr lang="en-US"/>
          </a:p>
        </p:txBody>
      </p:sp>
      <p:pic>
        <p:nvPicPr>
          <p:cNvPr id="4097" name="Picture 1"/>
          <p:cNvPicPr>
            <a:picLocks noChangeAspect="1" noChangeArrowheads="1"/>
          </p:cNvPicPr>
          <p:nvPr/>
        </p:nvPicPr>
        <p:blipFill>
          <a:blip r:embed="rId2" cstate="print"/>
          <a:srcRect/>
          <a:stretch>
            <a:fillRect/>
          </a:stretch>
        </p:blipFill>
        <p:spPr bwMode="auto">
          <a:xfrm>
            <a:off x="4038600" y="1200150"/>
            <a:ext cx="2658266" cy="2125980"/>
          </a:xfrm>
          <a:prstGeom prst="rect">
            <a:avLst/>
          </a:prstGeom>
          <a:ln>
            <a:noFill/>
          </a:ln>
          <a:effectLst>
            <a:outerShdw blurRad="292100" dist="139700" dir="2700000" algn="tl" rotWithShape="0">
              <a:srgbClr val="333333">
                <a:alpha val="65000"/>
              </a:srgbClr>
            </a:outerShdw>
          </a:effectLst>
        </p:spPr>
      </p:pic>
      <p:pic>
        <p:nvPicPr>
          <p:cNvPr id="4098" name="Picture 2"/>
          <p:cNvPicPr>
            <a:picLocks noChangeAspect="1" noChangeArrowheads="1"/>
          </p:cNvPicPr>
          <p:nvPr/>
        </p:nvPicPr>
        <p:blipFill>
          <a:blip r:embed="rId3" cstate="print"/>
          <a:srcRect/>
          <a:stretch>
            <a:fillRect/>
          </a:stretch>
        </p:blipFill>
        <p:spPr bwMode="auto">
          <a:xfrm>
            <a:off x="5181600" y="2686050"/>
            <a:ext cx="3524250" cy="198596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latin typeface="Arial"/>
              </a:rPr>
              <a:t>Aging Worker – Defined</a:t>
            </a:r>
          </a:p>
        </p:txBody>
      </p:sp>
      <p:sp>
        <p:nvSpPr>
          <p:cNvPr id="3" name="Text Placeholder 2"/>
          <p:cNvSpPr>
            <a:spLocks noGrp="1"/>
          </p:cNvSpPr>
          <p:nvPr>
            <p:ph type="body" idx="1"/>
          </p:nvPr>
        </p:nvSpPr>
        <p:spPr>
          <a:xfrm>
            <a:off x="381000" y="1085850"/>
            <a:ext cx="4724400" cy="3848100"/>
          </a:xfrm>
        </p:spPr>
        <p:txBody>
          <a:bodyPr>
            <a:normAutofit fontScale="70000" lnSpcReduction="20000"/>
          </a:bodyPr>
          <a:lstStyle/>
          <a:p>
            <a:pPr lvl="0"/>
            <a:r>
              <a:rPr lang="en-US" b="1" dirty="0" smtClean="0">
                <a:latin typeface="Arial"/>
              </a:rPr>
              <a:t>40 years or older </a:t>
            </a:r>
            <a:r>
              <a:rPr lang="en-US" dirty="0" smtClean="0">
                <a:latin typeface="Arial"/>
              </a:rPr>
              <a:t>– i</a:t>
            </a:r>
            <a:r>
              <a:rPr lang="en-US" baseline="0" dirty="0" smtClean="0">
                <a:latin typeface="Arial"/>
              </a:rPr>
              <a:t>n terms of age discrimination </a:t>
            </a:r>
          </a:p>
          <a:p>
            <a:pPr marR="0" lvl="1" rtl="0"/>
            <a:r>
              <a:rPr lang="en-US" baseline="0" dirty="0" smtClean="0">
                <a:latin typeface="Arial"/>
              </a:rPr>
              <a:t>The Age Discrimination in Employment Act of 1967</a:t>
            </a:r>
          </a:p>
          <a:p>
            <a:pPr lvl="0"/>
            <a:r>
              <a:rPr lang="en-US" b="1" dirty="0" smtClean="0">
                <a:latin typeface="Arial"/>
              </a:rPr>
              <a:t>45 years or older </a:t>
            </a:r>
            <a:r>
              <a:rPr lang="en-US" dirty="0" smtClean="0">
                <a:latin typeface="Arial"/>
              </a:rPr>
              <a:t>– o</a:t>
            </a:r>
            <a:r>
              <a:rPr lang="en-US" baseline="0" dirty="0" smtClean="0">
                <a:latin typeface="Arial"/>
              </a:rPr>
              <a:t>ther agencies</a:t>
            </a:r>
          </a:p>
          <a:p>
            <a:pPr marR="0" lvl="1" rtl="0"/>
            <a:r>
              <a:rPr lang="en-US" baseline="0" dirty="0" smtClean="0">
                <a:latin typeface="Arial"/>
              </a:rPr>
              <a:t>The Committee for Economic Development’s New Opportunities for Older Workers</a:t>
            </a:r>
          </a:p>
          <a:p>
            <a:pPr marR="0" lvl="0" rtl="0"/>
            <a:r>
              <a:rPr lang="en-US" b="1" baseline="0" dirty="0" smtClean="0">
                <a:latin typeface="Arial"/>
              </a:rPr>
              <a:t>50 years</a:t>
            </a:r>
            <a:r>
              <a:rPr lang="en-US" b="1" dirty="0" smtClean="0">
                <a:latin typeface="Arial"/>
              </a:rPr>
              <a:t> or older </a:t>
            </a:r>
            <a:r>
              <a:rPr lang="en-US" dirty="0" smtClean="0">
                <a:latin typeface="Arial"/>
              </a:rPr>
              <a:t>– </a:t>
            </a:r>
            <a:r>
              <a:rPr lang="en-US" baseline="0" dirty="0" smtClean="0">
                <a:latin typeface="Arial"/>
              </a:rPr>
              <a:t>AARP</a:t>
            </a:r>
            <a:r>
              <a:rPr lang="en-US" dirty="0" smtClean="0">
                <a:latin typeface="Arial"/>
              </a:rPr>
              <a:t> </a:t>
            </a:r>
            <a:r>
              <a:rPr lang="en-US" baseline="0" dirty="0" smtClean="0">
                <a:latin typeface="Arial"/>
              </a:rPr>
              <a:t>membership </a:t>
            </a:r>
          </a:p>
          <a:p>
            <a:pPr lvl="0"/>
            <a:r>
              <a:rPr lang="en-US" b="1" dirty="0" smtClean="0">
                <a:latin typeface="Arial"/>
              </a:rPr>
              <a:t>55 years or older </a:t>
            </a:r>
            <a:r>
              <a:rPr lang="en-US" dirty="0" smtClean="0">
                <a:latin typeface="Arial"/>
              </a:rPr>
              <a:t>– a</a:t>
            </a:r>
            <a:r>
              <a:rPr lang="en-US" baseline="0" dirty="0" smtClean="0">
                <a:latin typeface="Arial"/>
              </a:rPr>
              <a:t>s consumers </a:t>
            </a:r>
          </a:p>
          <a:p>
            <a:pPr marR="0" lvl="1" rtl="0"/>
            <a:r>
              <a:rPr lang="en-US" baseline="0" dirty="0" smtClean="0">
                <a:latin typeface="Arial"/>
              </a:rPr>
              <a:t>The “Senior Discount!” </a:t>
            </a:r>
          </a:p>
          <a:p>
            <a:pPr marR="0" lvl="0" rtl="0"/>
            <a:r>
              <a:rPr lang="en-US" b="1" baseline="0" dirty="0" smtClean="0">
                <a:latin typeface="Arial"/>
              </a:rPr>
              <a:t>??</a:t>
            </a:r>
            <a:r>
              <a:rPr lang="en-US" baseline="0" dirty="0" smtClean="0">
                <a:latin typeface="Arial"/>
              </a:rPr>
              <a:t> – What age do you consider a person to be old?</a:t>
            </a:r>
          </a:p>
        </p:txBody>
      </p:sp>
      <p:sp>
        <p:nvSpPr>
          <p:cNvPr id="4" name="Slide Number Placeholder 3"/>
          <p:cNvSpPr>
            <a:spLocks noGrp="1"/>
          </p:cNvSpPr>
          <p:nvPr>
            <p:ph type="sldNum" sz="quarter" idx="12"/>
          </p:nvPr>
        </p:nvSpPr>
        <p:spPr/>
        <p:txBody>
          <a:bodyPr/>
          <a:lstStyle/>
          <a:p>
            <a:fld id="{E3E267E3-D4FD-48C5-BB18-67E28728C1D6}" type="slidenum">
              <a:rPr lang="en-US" smtClean="0"/>
              <a:pPr/>
              <a:t>317</a:t>
            </a:fld>
            <a:endParaRPr lang="en-US"/>
          </a:p>
        </p:txBody>
      </p:sp>
      <p:pic>
        <p:nvPicPr>
          <p:cNvPr id="6" name="Picture 1" descr="C:\Users\HP\Downloads\stick_figure_sit_in_question_mark_400_clr.png"/>
          <p:cNvPicPr>
            <a:picLocks noChangeAspect="1" noChangeArrowheads="1"/>
          </p:cNvPicPr>
          <p:nvPr/>
        </p:nvPicPr>
        <p:blipFill>
          <a:blip r:embed="rId2" cstate="print"/>
          <a:srcRect/>
          <a:stretch>
            <a:fillRect/>
          </a:stretch>
        </p:blipFill>
        <p:spPr bwMode="auto">
          <a:xfrm>
            <a:off x="4953001" y="1200150"/>
            <a:ext cx="3571875" cy="2857500"/>
          </a:xfrm>
          <a:prstGeom prst="rect">
            <a:avLst/>
          </a:prstGeom>
          <a:noFill/>
        </p:spPr>
      </p:pic>
    </p:spTree>
  </p:cSld>
  <p:clrMapOvr>
    <a:masterClrMapping/>
  </p:clrMapOvr>
  <p:transition>
    <p:fade/>
  </p:transition>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latin typeface="Arial"/>
              </a:rPr>
              <a:t>Working Longer</a:t>
            </a:r>
          </a:p>
        </p:txBody>
      </p:sp>
      <p:sp>
        <p:nvSpPr>
          <p:cNvPr id="3" name="Text Placeholder 2"/>
          <p:cNvSpPr>
            <a:spLocks noGrp="1"/>
          </p:cNvSpPr>
          <p:nvPr>
            <p:ph type="body" idx="1"/>
          </p:nvPr>
        </p:nvSpPr>
        <p:spPr>
          <a:xfrm>
            <a:off x="457200" y="1110997"/>
            <a:ext cx="4419600" cy="3346704"/>
          </a:xfrm>
        </p:spPr>
        <p:txBody>
          <a:bodyPr>
            <a:normAutofit fontScale="70000" lnSpcReduction="20000"/>
          </a:bodyPr>
          <a:lstStyle/>
          <a:p>
            <a:pPr marR="0" lvl="0" rtl="0"/>
            <a:r>
              <a:rPr lang="en-US" baseline="0" dirty="0" smtClean="0">
                <a:latin typeface="Arial"/>
              </a:rPr>
              <a:t>By 2010, more than 25% of working population reached retirement age</a:t>
            </a:r>
          </a:p>
          <a:p>
            <a:pPr marR="0" lvl="0" rtl="0"/>
            <a:r>
              <a:rPr lang="en-US" baseline="0" dirty="0" smtClean="0">
                <a:latin typeface="Arial"/>
              </a:rPr>
              <a:t>AARP study: 69% of baby boomers plan to continue working past the age of 65</a:t>
            </a:r>
          </a:p>
          <a:p>
            <a:pPr marR="0" lvl="0" rtl="0"/>
            <a:r>
              <a:rPr lang="en-US" baseline="0" dirty="0" smtClean="0">
                <a:latin typeface="Arial"/>
              </a:rPr>
              <a:t>Working to retain medical benefits</a:t>
            </a:r>
          </a:p>
          <a:p>
            <a:pPr marR="0" lvl="0" rtl="0"/>
            <a:r>
              <a:rPr lang="en-US" baseline="0" dirty="0" smtClean="0">
                <a:latin typeface="Arial"/>
              </a:rPr>
              <a:t>Personal fulfillment as a reason to stay active in the workforce</a:t>
            </a:r>
          </a:p>
          <a:p>
            <a:pPr marR="0" lvl="1" rtl="0"/>
            <a:r>
              <a:rPr lang="en-US" baseline="0" dirty="0" smtClean="0">
                <a:latin typeface="Arial"/>
              </a:rPr>
              <a:t>Desire to feel useful and valued</a:t>
            </a:r>
          </a:p>
          <a:p>
            <a:pPr marR="0" lvl="1" rtl="0"/>
            <a:r>
              <a:rPr lang="en-US" baseline="0" dirty="0" smtClean="0">
                <a:latin typeface="Arial"/>
              </a:rPr>
              <a:t>To perform activities  of interest</a:t>
            </a:r>
          </a:p>
          <a:p>
            <a:pPr marR="0" lvl="1" rtl="0"/>
            <a:r>
              <a:rPr lang="en-US" baseline="0" dirty="0" smtClean="0">
                <a:latin typeface="Arial"/>
              </a:rPr>
              <a:t>Maintain social contacts</a:t>
            </a:r>
          </a:p>
        </p:txBody>
      </p:sp>
      <p:sp>
        <p:nvSpPr>
          <p:cNvPr id="4" name="Slide Number Placeholder 3"/>
          <p:cNvSpPr>
            <a:spLocks noGrp="1"/>
          </p:cNvSpPr>
          <p:nvPr>
            <p:ph type="sldNum" sz="quarter" idx="12"/>
          </p:nvPr>
        </p:nvSpPr>
        <p:spPr/>
        <p:txBody>
          <a:bodyPr/>
          <a:lstStyle/>
          <a:p>
            <a:fld id="{E3E267E3-D4FD-48C5-BB18-67E28728C1D6}" type="slidenum">
              <a:rPr lang="en-US" smtClean="0"/>
              <a:pPr/>
              <a:t>318</a:t>
            </a:fld>
            <a:endParaRPr lang="en-US"/>
          </a:p>
        </p:txBody>
      </p:sp>
      <p:pic>
        <p:nvPicPr>
          <p:cNvPr id="671745" name="Picture 1" descr="K:\Courses\Office-computer workspace ergonomics\A Practical Approach to Office Ergonomics\In-depth A Practical Approach to Office Ergonomics\Case Study Pictures Sorted\Chair\IMG_0089.JPG"/>
          <p:cNvPicPr>
            <a:picLocks noChangeAspect="1" noChangeArrowheads="1"/>
          </p:cNvPicPr>
          <p:nvPr/>
        </p:nvPicPr>
        <p:blipFill>
          <a:blip r:embed="rId2" cstate="print"/>
          <a:srcRect/>
          <a:stretch>
            <a:fillRect/>
          </a:stretch>
        </p:blipFill>
        <p:spPr bwMode="auto">
          <a:xfrm>
            <a:off x="4800600" y="11239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b="1" baseline="0" dirty="0" smtClean="0">
                <a:latin typeface="Arial"/>
              </a:rPr>
              <a:t>Benefits of Accommodating</a:t>
            </a:r>
            <a:br>
              <a:rPr lang="en-US" b="1" baseline="0" dirty="0" smtClean="0">
                <a:latin typeface="Arial"/>
              </a:rPr>
            </a:br>
            <a:r>
              <a:rPr lang="en-US" b="1" baseline="0" dirty="0" smtClean="0">
                <a:latin typeface="Arial"/>
              </a:rPr>
              <a:t> Older Workforce</a:t>
            </a:r>
          </a:p>
        </p:txBody>
      </p:sp>
      <p:sp>
        <p:nvSpPr>
          <p:cNvPr id="3" name="Text Placeholder 2"/>
          <p:cNvSpPr>
            <a:spLocks noGrp="1"/>
          </p:cNvSpPr>
          <p:nvPr>
            <p:ph type="body" idx="1"/>
          </p:nvPr>
        </p:nvSpPr>
        <p:spPr>
          <a:xfrm>
            <a:off x="457200" y="1110996"/>
            <a:ext cx="4191000" cy="3518154"/>
          </a:xfrm>
        </p:spPr>
        <p:txBody>
          <a:bodyPr>
            <a:normAutofit fontScale="77500" lnSpcReduction="20000"/>
          </a:bodyPr>
          <a:lstStyle/>
          <a:p>
            <a:pPr marR="0" lvl="0" rtl="0"/>
            <a:r>
              <a:rPr lang="en-US" baseline="0" dirty="0" smtClean="0">
                <a:latin typeface="Arial"/>
              </a:rPr>
              <a:t>Maintain productive workforce</a:t>
            </a:r>
          </a:p>
          <a:p>
            <a:pPr marR="0" lvl="1" rtl="0"/>
            <a:r>
              <a:rPr lang="en-US" baseline="0" dirty="0" smtClean="0">
                <a:latin typeface="Arial"/>
              </a:rPr>
              <a:t>More flexible in schedules</a:t>
            </a:r>
          </a:p>
          <a:p>
            <a:pPr marR="0" lvl="1" rtl="0"/>
            <a:r>
              <a:rPr lang="en-US" baseline="0" dirty="0" smtClean="0">
                <a:latin typeface="Arial"/>
              </a:rPr>
              <a:t>High level of work ethic</a:t>
            </a:r>
          </a:p>
          <a:p>
            <a:pPr marR="0" lvl="1" rtl="0"/>
            <a:r>
              <a:rPr lang="en-US" baseline="0" dirty="0" smtClean="0">
                <a:latin typeface="Arial"/>
              </a:rPr>
              <a:t>Loyal and dependable</a:t>
            </a:r>
          </a:p>
          <a:p>
            <a:pPr marR="0" lvl="0" rtl="0"/>
            <a:r>
              <a:rPr lang="en-US" baseline="0" dirty="0" smtClean="0">
                <a:latin typeface="Arial"/>
              </a:rPr>
              <a:t>Optimize wisdom and experience of aging employees</a:t>
            </a:r>
          </a:p>
          <a:p>
            <a:pPr marR="0" lvl="1" rtl="0"/>
            <a:r>
              <a:rPr lang="en-US" baseline="0" dirty="0" smtClean="0">
                <a:latin typeface="Arial"/>
              </a:rPr>
              <a:t>Experienced employees serve as mentors to younger generations</a:t>
            </a:r>
          </a:p>
          <a:p>
            <a:pPr marR="0" lvl="0" rtl="0"/>
            <a:r>
              <a:rPr lang="en-US" baseline="0" dirty="0" smtClean="0">
                <a:latin typeface="Arial"/>
              </a:rPr>
              <a:t>Retaining skilled employee reduces expense of staff turnover</a:t>
            </a:r>
            <a:endParaRPr lang="en-US" baseline="0" dirty="0" smtClean="0">
              <a:latin typeface="Times New Roman"/>
            </a:endParaRPr>
          </a:p>
        </p:txBody>
      </p:sp>
      <p:sp>
        <p:nvSpPr>
          <p:cNvPr id="4" name="Slide Number Placeholder 3"/>
          <p:cNvSpPr>
            <a:spLocks noGrp="1"/>
          </p:cNvSpPr>
          <p:nvPr>
            <p:ph type="sldNum" sz="quarter" idx="12"/>
          </p:nvPr>
        </p:nvSpPr>
        <p:spPr/>
        <p:txBody>
          <a:bodyPr/>
          <a:lstStyle/>
          <a:p>
            <a:fld id="{E3E267E3-D4FD-48C5-BB18-67E28728C1D6}" type="slidenum">
              <a:rPr lang="en-US" smtClean="0"/>
              <a:pPr/>
              <a:t>319</a:t>
            </a:fld>
            <a:endParaRPr lang="en-US"/>
          </a:p>
        </p:txBody>
      </p:sp>
      <p:pic>
        <p:nvPicPr>
          <p:cNvPr id="46081" name="Picture 1" descr="L:\Clients\City of Minneapolis\Water 11-2-11\Images\13.JPG"/>
          <p:cNvPicPr>
            <a:picLocks noChangeAspect="1" noChangeArrowheads="1"/>
          </p:cNvPicPr>
          <p:nvPr/>
        </p:nvPicPr>
        <p:blipFill>
          <a:blip r:embed="rId2" cstate="print"/>
          <a:srcRect l="12764" r="34343"/>
          <a:stretch>
            <a:fillRect/>
          </a:stretch>
        </p:blipFill>
        <p:spPr bwMode="auto">
          <a:xfrm>
            <a:off x="5029200" y="1200150"/>
            <a:ext cx="3286435" cy="34747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0" y="0"/>
            <a:ext cx="9144000" cy="857250"/>
          </a:xfrm>
        </p:spPr>
        <p:txBody>
          <a:bodyPr/>
          <a:lstStyle/>
          <a:p>
            <a:pPr eaLnBrk="1" hangingPunct="1">
              <a:spcBef>
                <a:spcPts val="800"/>
              </a:spcBef>
              <a:defRPr/>
            </a:pPr>
            <a:r>
              <a:rPr lang="en-US" noProof="1" smtClean="0"/>
              <a:t>Office Ergonomics Applications </a:t>
            </a:r>
          </a:p>
        </p:txBody>
      </p:sp>
      <p:sp>
        <p:nvSpPr>
          <p:cNvPr id="116739" name="Rectangle 3"/>
          <p:cNvSpPr>
            <a:spLocks noGrp="1" noChangeArrowheads="1"/>
          </p:cNvSpPr>
          <p:nvPr>
            <p:ph type="body" idx="1"/>
          </p:nvPr>
        </p:nvSpPr>
        <p:spPr>
          <a:xfrm>
            <a:off x="914400" y="742950"/>
            <a:ext cx="7772400" cy="3086100"/>
          </a:xfrm>
        </p:spPr>
        <p:txBody>
          <a:bodyPr/>
          <a:lstStyle/>
          <a:p>
            <a:pPr algn="ctr" eaLnBrk="1" hangingPunct="1">
              <a:buFont typeface="Arial" pitchFamily="34" charset="0"/>
              <a:buNone/>
              <a:defRPr/>
            </a:pPr>
            <a:r>
              <a:rPr lang="en-US" noProof="1" smtClean="0"/>
              <a:t>Typewriters to computers! </a:t>
            </a:r>
          </a:p>
        </p:txBody>
      </p:sp>
      <p:sp>
        <p:nvSpPr>
          <p:cNvPr id="116740" name="Rectangle 4"/>
          <p:cNvSpPr>
            <a:spLocks noChangeArrowheads="1"/>
          </p:cNvSpPr>
          <p:nvPr/>
        </p:nvSpPr>
        <p:spPr bwMode="auto">
          <a:xfrm>
            <a:off x="838200" y="3790950"/>
            <a:ext cx="7848600" cy="1077218"/>
          </a:xfrm>
          <a:prstGeom prst="rect">
            <a:avLst/>
          </a:prstGeom>
          <a:noFill/>
          <a:ln w="9525">
            <a:noFill/>
            <a:miter lim="800000"/>
            <a:headEnd/>
            <a:tailEnd/>
          </a:ln>
          <a:effectLst/>
        </p:spPr>
        <p:txBody>
          <a:bodyPr wrap="square">
            <a:spAutoFit/>
          </a:bodyPr>
          <a:lstStyle/>
          <a:p>
            <a:pPr algn="ctr">
              <a:spcBef>
                <a:spcPts val="0"/>
              </a:spcBef>
              <a:buClr>
                <a:srgbClr val="FF0000"/>
              </a:buClr>
              <a:buSzPct val="125000"/>
              <a:defRPr/>
            </a:pPr>
            <a:r>
              <a:rPr lang="en-US" sz="2400" b="1" noProof="1">
                <a:solidFill>
                  <a:schemeClr val="tx2"/>
                </a:solidFill>
                <a:latin typeface="Arial" pitchFamily="34" charset="0"/>
                <a:cs typeface="Arial" pitchFamily="34" charset="0"/>
              </a:rPr>
              <a:t>Where do we use computers?</a:t>
            </a:r>
          </a:p>
          <a:p>
            <a:pPr algn="ctr">
              <a:spcBef>
                <a:spcPts val="0"/>
              </a:spcBef>
              <a:buClr>
                <a:srgbClr val="FF0000"/>
              </a:buClr>
              <a:buSzPct val="125000"/>
              <a:buFont typeface="Wingdings" pitchFamily="2" charset="2"/>
              <a:buNone/>
              <a:defRPr/>
            </a:pPr>
            <a:r>
              <a:rPr lang="en-US" noProof="1">
                <a:solidFill>
                  <a:schemeClr val="tx2"/>
                </a:solidFill>
                <a:latin typeface="Impact" pitchFamily="34" charset="0"/>
                <a:cs typeface="+mn-cs"/>
              </a:rPr>
              <a:t>EVERYWHERE!</a:t>
            </a:r>
          </a:p>
        </p:txBody>
      </p:sp>
      <p:sp>
        <p:nvSpPr>
          <p:cNvPr id="116743" name="AutoShape 7"/>
          <p:cNvSpPr>
            <a:spLocks noChangeArrowheads="1"/>
          </p:cNvSpPr>
          <p:nvPr/>
        </p:nvSpPr>
        <p:spPr bwMode="auto">
          <a:xfrm>
            <a:off x="3657600" y="2190750"/>
            <a:ext cx="1828800" cy="514350"/>
          </a:xfrm>
          <a:prstGeom prst="rightArrow">
            <a:avLst>
              <a:gd name="adj1" fmla="val 50000"/>
              <a:gd name="adj2" fmla="val 66667"/>
            </a:avLst>
          </a:prstGeom>
          <a:solidFill>
            <a:schemeClr val="tx2"/>
          </a:solidFill>
          <a:ln w="9525">
            <a:solidFill>
              <a:schemeClr val="tx1"/>
            </a:solidFill>
            <a:miter lim="800000"/>
            <a:headEnd/>
            <a:tailEnd/>
          </a:ln>
        </p:spPr>
        <p:txBody>
          <a:bodyPr wrap="none" anchor="ctr"/>
          <a:lstStyle/>
          <a:p>
            <a:endParaRPr lang="en-US" dirty="0"/>
          </a:p>
        </p:txBody>
      </p:sp>
      <p:sp>
        <p:nvSpPr>
          <p:cNvPr id="8" name="Slide Number Placeholder 7"/>
          <p:cNvSpPr>
            <a:spLocks noGrp="1"/>
          </p:cNvSpPr>
          <p:nvPr>
            <p:ph type="sldNum" sz="quarter" idx="4"/>
          </p:nvPr>
        </p:nvSpPr>
        <p:spPr>
          <a:xfrm>
            <a:off x="8610600" y="4869656"/>
            <a:ext cx="365760" cy="273844"/>
          </a:xfrm>
        </p:spPr>
        <p:txBody>
          <a:bodyPr/>
          <a:lstStyle/>
          <a:p>
            <a:fld id="{D5BBC35B-A44B-4119-B8DA-DE9E3DFADA20}" type="slidenum">
              <a:rPr lang="en-US" smtClean="0"/>
              <a:pPr/>
              <a:t>32</a:t>
            </a:fld>
            <a:endParaRPr lang="en-US" dirty="0"/>
          </a:p>
        </p:txBody>
      </p:sp>
      <p:pic>
        <p:nvPicPr>
          <p:cNvPr id="532482" name="Picture 2" descr="K:\Clients\WorkWell\Therapist Course 2012\Images\woman-typing-007.jpg"/>
          <p:cNvPicPr>
            <a:picLocks noChangeAspect="1" noChangeArrowheads="1"/>
          </p:cNvPicPr>
          <p:nvPr/>
        </p:nvPicPr>
        <p:blipFill>
          <a:blip r:embed="rId2" cstate="print"/>
          <a:srcRect l="12857"/>
          <a:stretch>
            <a:fillRect/>
          </a:stretch>
        </p:blipFill>
        <p:spPr bwMode="auto">
          <a:xfrm>
            <a:off x="990601" y="1428750"/>
            <a:ext cx="3054531" cy="2103120"/>
          </a:xfrm>
          <a:prstGeom prst="rect">
            <a:avLst/>
          </a:prstGeom>
          <a:ln>
            <a:noFill/>
          </a:ln>
          <a:effectLst>
            <a:outerShdw blurRad="292100" dist="139700" dir="2700000" algn="tl" rotWithShape="0">
              <a:srgbClr val="333333">
                <a:alpha val="65000"/>
              </a:srgbClr>
            </a:outerShdw>
          </a:effectLst>
        </p:spPr>
      </p:pic>
      <p:pic>
        <p:nvPicPr>
          <p:cNvPr id="532483" name="Picture 3" descr="K:\Clients\Medtronic\World Headquarters\Ergonomics Website Revision\Images\Potential Medtronic EE pics\Raw\Berg (1).jpg"/>
          <p:cNvPicPr>
            <a:picLocks noChangeAspect="1" noChangeArrowheads="1"/>
          </p:cNvPicPr>
          <p:nvPr/>
        </p:nvPicPr>
        <p:blipFill>
          <a:blip r:embed="rId3" cstate="print"/>
          <a:srcRect/>
          <a:stretch>
            <a:fillRect/>
          </a:stretch>
        </p:blipFill>
        <p:spPr bwMode="auto">
          <a:xfrm>
            <a:off x="5548429" y="1386218"/>
            <a:ext cx="3061640" cy="21031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32482"/>
                                        </p:tgtEl>
                                        <p:attrNameLst>
                                          <p:attrName>style.visibility</p:attrName>
                                        </p:attrNameLst>
                                      </p:cBhvr>
                                      <p:to>
                                        <p:strVal val="visible"/>
                                      </p:to>
                                    </p:set>
                                    <p:animEffect transition="in" filter="wipe(left)">
                                      <p:cBhvr>
                                        <p:cTn id="7" dur="500"/>
                                        <p:tgtEl>
                                          <p:spTgt spid="53248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6743"/>
                                        </p:tgtEl>
                                        <p:attrNameLst>
                                          <p:attrName>style.visibility</p:attrName>
                                        </p:attrNameLst>
                                      </p:cBhvr>
                                      <p:to>
                                        <p:strVal val="visible"/>
                                      </p:to>
                                    </p:set>
                                    <p:animEffect transition="in" filter="wipe(left)">
                                      <p:cBhvr>
                                        <p:cTn id="10" dur="500"/>
                                        <p:tgtEl>
                                          <p:spTgt spid="116743"/>
                                        </p:tgtEl>
                                      </p:cBhvr>
                                    </p:animEffect>
                                  </p:childTnLst>
                                </p:cTn>
                              </p:par>
                              <p:par>
                                <p:cTn id="11" presetID="22" presetClass="entr" presetSubtype="8" fill="hold" nodeType="withEffect">
                                  <p:stCondLst>
                                    <p:cond delay="0"/>
                                  </p:stCondLst>
                                  <p:childTnLst>
                                    <p:set>
                                      <p:cBhvr>
                                        <p:cTn id="12" dur="1" fill="hold">
                                          <p:stCondLst>
                                            <p:cond delay="0"/>
                                          </p:stCondLst>
                                        </p:cTn>
                                        <p:tgtEl>
                                          <p:spTgt spid="532483"/>
                                        </p:tgtEl>
                                        <p:attrNameLst>
                                          <p:attrName>style.visibility</p:attrName>
                                        </p:attrNameLst>
                                      </p:cBhvr>
                                      <p:to>
                                        <p:strVal val="visible"/>
                                      </p:to>
                                    </p:set>
                                    <p:animEffect transition="in" filter="wipe(left)">
                                      <p:cBhvr>
                                        <p:cTn id="13" dur="500"/>
                                        <p:tgtEl>
                                          <p:spTgt spid="53248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6740">
                                            <p:txEl>
                                              <p:pRg st="0" end="0"/>
                                            </p:txEl>
                                          </p:spTgt>
                                        </p:tgtEl>
                                        <p:attrNameLst>
                                          <p:attrName>style.visibility</p:attrName>
                                        </p:attrNameLst>
                                      </p:cBhvr>
                                      <p:to>
                                        <p:strVal val="visible"/>
                                      </p:to>
                                    </p:set>
                                    <p:animEffect transition="in" filter="wipe(left)">
                                      <p:cBhvr>
                                        <p:cTn id="18" dur="500"/>
                                        <p:tgtEl>
                                          <p:spTgt spid="11674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6740">
                                            <p:txEl>
                                              <p:pRg st="1" end="1"/>
                                            </p:txEl>
                                          </p:spTgt>
                                        </p:tgtEl>
                                        <p:attrNameLst>
                                          <p:attrName>style.visibility</p:attrName>
                                        </p:attrNameLst>
                                      </p:cBhvr>
                                      <p:to>
                                        <p:strVal val="visible"/>
                                      </p:to>
                                    </p:set>
                                    <p:animEffect transition="in" filter="wipe(left)">
                                      <p:cBhvr>
                                        <p:cTn id="23" dur="500"/>
                                        <p:tgtEl>
                                          <p:spTgt spid="1167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0" grpId="0" uiExpand="1" build="p" autoUpdateAnimBg="0"/>
      <p:bldP spid="116743" grpId="0" animBg="1"/>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R="0" rtl="0"/>
            <a:r>
              <a:rPr lang="en-US" b="1" baseline="0" dirty="0" smtClean="0">
                <a:latin typeface="Arial"/>
              </a:rPr>
              <a:t>Changes in our minds and bodies</a:t>
            </a:r>
          </a:p>
        </p:txBody>
      </p:sp>
      <p:sp>
        <p:nvSpPr>
          <p:cNvPr id="3" name="Text Placeholder 2"/>
          <p:cNvSpPr>
            <a:spLocks noGrp="1"/>
          </p:cNvSpPr>
          <p:nvPr>
            <p:ph type="body" idx="1"/>
          </p:nvPr>
        </p:nvSpPr>
        <p:spPr>
          <a:xfrm>
            <a:off x="838200" y="1047750"/>
            <a:ext cx="8229600" cy="3394472"/>
          </a:xfrm>
        </p:spPr>
        <p:txBody>
          <a:bodyPr>
            <a:normAutofit fontScale="85000" lnSpcReduction="20000"/>
          </a:bodyPr>
          <a:lstStyle/>
          <a:p>
            <a:pPr marR="0" lvl="0" rtl="0"/>
            <a:r>
              <a:rPr lang="en-US" baseline="0" dirty="0" smtClean="0">
                <a:latin typeface="Arial"/>
              </a:rPr>
              <a:t>Brain/mind</a:t>
            </a:r>
          </a:p>
          <a:p>
            <a:pPr marR="0" lvl="0" rtl="0"/>
            <a:r>
              <a:rPr lang="en-US" baseline="0" dirty="0" smtClean="0">
                <a:latin typeface="Arial"/>
              </a:rPr>
              <a:t>Vision</a:t>
            </a:r>
          </a:p>
          <a:p>
            <a:pPr marR="0" lvl="0" rtl="0"/>
            <a:r>
              <a:rPr lang="en-US" baseline="0" dirty="0" smtClean="0">
                <a:latin typeface="Arial"/>
              </a:rPr>
              <a:t>Hearing</a:t>
            </a:r>
          </a:p>
          <a:p>
            <a:pPr marR="0" lvl="0" rtl="0"/>
            <a:r>
              <a:rPr lang="en-US" baseline="0" dirty="0" smtClean="0">
                <a:latin typeface="Arial"/>
              </a:rPr>
              <a:t>Balance</a:t>
            </a:r>
          </a:p>
          <a:p>
            <a:pPr marR="0" lvl="0" rtl="0"/>
            <a:r>
              <a:rPr lang="en-US" baseline="0" dirty="0" smtClean="0">
                <a:latin typeface="Arial"/>
              </a:rPr>
              <a:t>Muscle mass</a:t>
            </a:r>
          </a:p>
          <a:p>
            <a:pPr marR="0" lvl="0" rtl="0"/>
            <a:r>
              <a:rPr lang="en-US" baseline="0" dirty="0" smtClean="0">
                <a:latin typeface="Arial"/>
              </a:rPr>
              <a:t>Bones</a:t>
            </a:r>
          </a:p>
          <a:p>
            <a:pPr marR="0" lvl="0" rtl="0"/>
            <a:r>
              <a:rPr lang="en-US" baseline="0" dirty="0" smtClean="0">
                <a:latin typeface="Arial"/>
              </a:rPr>
              <a:t>Joints/Flexibility</a:t>
            </a:r>
          </a:p>
          <a:p>
            <a:pPr marR="0" lvl="0" rtl="0"/>
            <a:r>
              <a:rPr lang="en-US" baseline="0" dirty="0" smtClean="0">
                <a:latin typeface="Arial"/>
              </a:rPr>
              <a:t>Nervous system</a:t>
            </a:r>
          </a:p>
          <a:p>
            <a:pPr marR="0" lvl="0" rtl="0"/>
            <a:r>
              <a:rPr lang="en-US" baseline="0" dirty="0" smtClean="0">
                <a:latin typeface="Arial"/>
              </a:rPr>
              <a:t>Skin</a:t>
            </a:r>
          </a:p>
          <a:p>
            <a:pPr marR="0" lvl="0" rtl="0"/>
            <a:r>
              <a:rPr lang="en-US" baseline="0" dirty="0" smtClean="0">
                <a:latin typeface="Arial"/>
              </a:rPr>
              <a:t>Sleep</a:t>
            </a:r>
            <a:endParaRPr lang="en-US" baseline="0" dirty="0" smtClean="0">
              <a:latin typeface="Times New Roman"/>
            </a:endParaRPr>
          </a:p>
        </p:txBody>
      </p:sp>
      <p:sp>
        <p:nvSpPr>
          <p:cNvPr id="4" name="Slide Number Placeholder 3"/>
          <p:cNvSpPr>
            <a:spLocks noGrp="1"/>
          </p:cNvSpPr>
          <p:nvPr>
            <p:ph type="sldNum" sz="quarter" idx="12"/>
          </p:nvPr>
        </p:nvSpPr>
        <p:spPr/>
        <p:txBody>
          <a:bodyPr/>
          <a:lstStyle/>
          <a:p>
            <a:fld id="{E3E267E3-D4FD-48C5-BB18-67E28728C1D6}" type="slidenum">
              <a:rPr lang="en-US" smtClean="0"/>
              <a:pPr/>
              <a:t>320</a:t>
            </a:fld>
            <a:endParaRPr lang="en-US"/>
          </a:p>
        </p:txBody>
      </p:sp>
      <p:pic>
        <p:nvPicPr>
          <p:cNvPr id="669697" name="Picture 1" descr="K:\Courses\Office-computer workspace ergonomics\A Practical Approach to Office Ergonomics\In-depth A Practical Approach to Office Ergonomics\Case Study Pictures Sorted\Chair\IMG_7648.JPG"/>
          <p:cNvPicPr>
            <a:picLocks noChangeAspect="1" noChangeArrowheads="1"/>
          </p:cNvPicPr>
          <p:nvPr/>
        </p:nvPicPr>
        <p:blipFill>
          <a:blip r:embed="rId2" cstate="print"/>
          <a:srcRect l="11387" r="13613"/>
          <a:stretch>
            <a:fillRect/>
          </a:stretch>
        </p:blipFill>
        <p:spPr bwMode="auto">
          <a:xfrm>
            <a:off x="4419600" y="1047750"/>
            <a:ext cx="3657600" cy="3657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latin typeface="Arial"/>
              </a:rPr>
              <a:t>Brain/Mind Changes</a:t>
            </a:r>
          </a:p>
        </p:txBody>
      </p:sp>
      <p:sp>
        <p:nvSpPr>
          <p:cNvPr id="3" name="Text Placeholder 2"/>
          <p:cNvSpPr>
            <a:spLocks noGrp="1"/>
          </p:cNvSpPr>
          <p:nvPr>
            <p:ph type="body" idx="1"/>
          </p:nvPr>
        </p:nvSpPr>
        <p:spPr>
          <a:xfrm>
            <a:off x="457200" y="1110997"/>
            <a:ext cx="4114800" cy="3346704"/>
          </a:xfrm>
        </p:spPr>
        <p:txBody>
          <a:bodyPr>
            <a:normAutofit fontScale="70000" lnSpcReduction="20000"/>
          </a:bodyPr>
          <a:lstStyle/>
          <a:p>
            <a:pPr marR="0" lvl="0" rtl="0"/>
            <a:r>
              <a:rPr lang="en-US" baseline="0" dirty="0" smtClean="0">
                <a:latin typeface="Arial"/>
              </a:rPr>
              <a:t>Changes in memory, logical thinking and ability to perform tasks</a:t>
            </a:r>
          </a:p>
          <a:p>
            <a:pPr lvl="1"/>
            <a:r>
              <a:rPr lang="en-US" dirty="0" smtClean="0">
                <a:latin typeface="Arial"/>
              </a:rPr>
              <a:t>O</a:t>
            </a:r>
            <a:r>
              <a:rPr lang="en-US" baseline="0" dirty="0" smtClean="0">
                <a:latin typeface="Arial"/>
              </a:rPr>
              <a:t>nly slightly affected by normal aging process</a:t>
            </a:r>
          </a:p>
          <a:p>
            <a:pPr marR="0" lvl="1" rtl="0"/>
            <a:r>
              <a:rPr lang="en-US" baseline="0" dirty="0" smtClean="0">
                <a:latin typeface="Arial"/>
              </a:rPr>
              <a:t>Any significant loss should be evaluated medically</a:t>
            </a:r>
          </a:p>
          <a:p>
            <a:pPr marR="0" lvl="0" rtl="0"/>
            <a:r>
              <a:rPr lang="en-US" baseline="0" dirty="0" smtClean="0">
                <a:latin typeface="Arial"/>
              </a:rPr>
              <a:t>Older workers have:</a:t>
            </a:r>
          </a:p>
          <a:p>
            <a:pPr marR="0" lvl="1" rtl="0"/>
            <a:r>
              <a:rPr lang="en-US" baseline="0" dirty="0" smtClean="0">
                <a:latin typeface="Arial"/>
              </a:rPr>
              <a:t>Experience-based knowledge</a:t>
            </a:r>
          </a:p>
          <a:p>
            <a:pPr marR="0" lvl="1" rtl="0"/>
            <a:r>
              <a:rPr lang="en-US" baseline="0" dirty="0" smtClean="0">
                <a:latin typeface="Arial"/>
              </a:rPr>
              <a:t>Show better judgment and increased accuracy in performance</a:t>
            </a:r>
          </a:p>
          <a:p>
            <a:pPr marR="0" lvl="1" rtl="0"/>
            <a:r>
              <a:rPr lang="en-US" baseline="0" dirty="0" smtClean="0">
                <a:latin typeface="Arial"/>
              </a:rPr>
              <a:t>Better able to handle familiar tasks than younger persons </a:t>
            </a:r>
          </a:p>
        </p:txBody>
      </p:sp>
      <p:sp>
        <p:nvSpPr>
          <p:cNvPr id="4" name="Slide Number Placeholder 3"/>
          <p:cNvSpPr>
            <a:spLocks noGrp="1"/>
          </p:cNvSpPr>
          <p:nvPr>
            <p:ph type="sldNum" sz="quarter" idx="12"/>
          </p:nvPr>
        </p:nvSpPr>
        <p:spPr/>
        <p:txBody>
          <a:bodyPr/>
          <a:lstStyle/>
          <a:p>
            <a:fld id="{E3E267E3-D4FD-48C5-BB18-67E28728C1D6}" type="slidenum">
              <a:rPr lang="en-US" smtClean="0"/>
              <a:pPr/>
              <a:t>321</a:t>
            </a:fld>
            <a:endParaRPr lang="en-US"/>
          </a:p>
        </p:txBody>
      </p:sp>
      <p:pic>
        <p:nvPicPr>
          <p:cNvPr id="44033" name="Picture 1" descr="K:\Courses\Aging workforce Bunch\Images\brain.JPG"/>
          <p:cNvPicPr>
            <a:picLocks noChangeAspect="1" noChangeArrowheads="1"/>
          </p:cNvPicPr>
          <p:nvPr/>
        </p:nvPicPr>
        <p:blipFill>
          <a:blip r:embed="rId2" cstate="print"/>
          <a:stretch>
            <a:fillRect/>
          </a:stretch>
        </p:blipFill>
        <p:spPr bwMode="auto">
          <a:xfrm>
            <a:off x="4724400" y="1143000"/>
            <a:ext cx="4027516" cy="338328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latin typeface="Arial"/>
              </a:rPr>
              <a:t>Vision</a:t>
            </a:r>
          </a:p>
        </p:txBody>
      </p:sp>
      <p:sp>
        <p:nvSpPr>
          <p:cNvPr id="3" name="Text Placeholder 2"/>
          <p:cNvSpPr>
            <a:spLocks noGrp="1"/>
          </p:cNvSpPr>
          <p:nvPr>
            <p:ph type="body" idx="1"/>
          </p:nvPr>
        </p:nvSpPr>
        <p:spPr>
          <a:xfrm>
            <a:off x="457200" y="1110997"/>
            <a:ext cx="4343400" cy="3232404"/>
          </a:xfrm>
        </p:spPr>
        <p:txBody>
          <a:bodyPr>
            <a:normAutofit fontScale="62500" lnSpcReduction="20000"/>
          </a:bodyPr>
          <a:lstStyle/>
          <a:p>
            <a:pPr marR="0" lvl="0" rtl="0"/>
            <a:r>
              <a:rPr lang="en-US" baseline="0" dirty="0" smtClean="0">
                <a:latin typeface="Arial"/>
              </a:rPr>
              <a:t>Vision often first sense noticeably affected with age</a:t>
            </a:r>
          </a:p>
          <a:p>
            <a:pPr marR="0" lvl="0" rtl="0"/>
            <a:r>
              <a:rPr lang="en-US" baseline="0" dirty="0" smtClean="0">
                <a:latin typeface="Arial"/>
              </a:rPr>
              <a:t>In 40’s, pupil responsible for regulating amount of light that enters eye</a:t>
            </a:r>
          </a:p>
          <a:p>
            <a:pPr marR="0" lvl="1" rtl="0"/>
            <a:r>
              <a:rPr lang="en-US" baseline="0" dirty="0" smtClean="0">
                <a:latin typeface="Arial"/>
              </a:rPr>
              <a:t>Becomes smaller and eye lens becomes thicker and yellows</a:t>
            </a:r>
          </a:p>
          <a:p>
            <a:pPr marR="0" lvl="1" rtl="0"/>
            <a:r>
              <a:rPr lang="en-US" baseline="0" dirty="0" smtClean="0">
                <a:latin typeface="Arial"/>
              </a:rPr>
              <a:t>Reacts more slowly to changes in darkness and light</a:t>
            </a:r>
          </a:p>
          <a:p>
            <a:pPr marR="0" lvl="0" rtl="0"/>
            <a:r>
              <a:rPr lang="en-US" baseline="0" dirty="0" smtClean="0">
                <a:latin typeface="Arial"/>
              </a:rPr>
              <a:t>Eyes becomes more sensitive to glare</a:t>
            </a:r>
          </a:p>
          <a:p>
            <a:pPr marR="0" lvl="0" rtl="0"/>
            <a:r>
              <a:rPr lang="en-US" baseline="0" dirty="0" smtClean="0">
                <a:latin typeface="Arial"/>
              </a:rPr>
              <a:t>Eyes are less adaptable in dark</a:t>
            </a:r>
          </a:p>
          <a:p>
            <a:pPr marR="0" lvl="0" rtl="0"/>
            <a:r>
              <a:rPr lang="en-US" baseline="0" dirty="0" smtClean="0">
                <a:latin typeface="Arial"/>
              </a:rPr>
              <a:t>More difficult to focus and read smaller print</a:t>
            </a:r>
            <a:endParaRPr lang="en-US" baseline="0" dirty="0" smtClean="0">
              <a:latin typeface="Times New Roman"/>
            </a:endParaRPr>
          </a:p>
        </p:txBody>
      </p:sp>
      <p:sp>
        <p:nvSpPr>
          <p:cNvPr id="4" name="Slide Number Placeholder 3"/>
          <p:cNvSpPr>
            <a:spLocks noGrp="1"/>
          </p:cNvSpPr>
          <p:nvPr>
            <p:ph type="sldNum" sz="quarter" idx="12"/>
          </p:nvPr>
        </p:nvSpPr>
        <p:spPr/>
        <p:txBody>
          <a:bodyPr/>
          <a:lstStyle/>
          <a:p>
            <a:fld id="{E3E267E3-D4FD-48C5-BB18-67E28728C1D6}" type="slidenum">
              <a:rPr lang="en-US" smtClean="0"/>
              <a:pPr/>
              <a:t>322</a:t>
            </a:fld>
            <a:endParaRPr lang="en-US"/>
          </a:p>
        </p:txBody>
      </p:sp>
      <p:pic>
        <p:nvPicPr>
          <p:cNvPr id="43009" name="Picture 1" descr="K:\Courses\Aging workforce Bunch\Images\eyeball.JPG"/>
          <p:cNvPicPr>
            <a:picLocks noChangeAspect="1" noChangeArrowheads="1"/>
          </p:cNvPicPr>
          <p:nvPr/>
        </p:nvPicPr>
        <p:blipFill>
          <a:blip r:embed="rId2" cstate="print"/>
          <a:stretch>
            <a:fillRect/>
          </a:stretch>
        </p:blipFill>
        <p:spPr bwMode="auto">
          <a:xfrm>
            <a:off x="4876801" y="1143000"/>
            <a:ext cx="3657600" cy="2813167"/>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latin typeface="Arial"/>
              </a:rPr>
              <a:t>Vision</a:t>
            </a:r>
          </a:p>
        </p:txBody>
      </p:sp>
      <p:sp>
        <p:nvSpPr>
          <p:cNvPr id="3" name="Text Placeholder 2"/>
          <p:cNvSpPr>
            <a:spLocks noGrp="1"/>
          </p:cNvSpPr>
          <p:nvPr>
            <p:ph type="body" idx="1"/>
          </p:nvPr>
        </p:nvSpPr>
        <p:spPr>
          <a:xfrm>
            <a:off x="457200" y="1110997"/>
            <a:ext cx="4419600" cy="3394472"/>
          </a:xfrm>
        </p:spPr>
        <p:txBody>
          <a:bodyPr>
            <a:normAutofit fontScale="77500" lnSpcReduction="20000"/>
          </a:bodyPr>
          <a:lstStyle/>
          <a:p>
            <a:pPr marR="0" lvl="0" rtl="0"/>
            <a:r>
              <a:rPr lang="en-US" baseline="0" dirty="0" smtClean="0">
                <a:latin typeface="Arial"/>
              </a:rPr>
              <a:t>Depth perception decreases</a:t>
            </a:r>
          </a:p>
          <a:p>
            <a:pPr marR="0" lvl="0" rtl="0"/>
            <a:r>
              <a:rPr lang="en-US" baseline="0" dirty="0" smtClean="0">
                <a:latin typeface="Arial"/>
              </a:rPr>
              <a:t>Visual field and peripheral vision may become more limited</a:t>
            </a:r>
          </a:p>
          <a:p>
            <a:pPr marR="0" lvl="0" rtl="0"/>
            <a:r>
              <a:rPr lang="en-US" baseline="0" dirty="0" smtClean="0">
                <a:latin typeface="Arial"/>
              </a:rPr>
              <a:t>Difficulty distinguishing between pastel colors, especially blues and greens</a:t>
            </a:r>
          </a:p>
          <a:p>
            <a:pPr marR="0" lvl="0" rtl="0"/>
            <a:r>
              <a:rPr lang="en-US" baseline="0" dirty="0" smtClean="0">
                <a:latin typeface="Arial"/>
              </a:rPr>
              <a:t>Diseases</a:t>
            </a:r>
          </a:p>
          <a:p>
            <a:pPr marR="0" lvl="1" rtl="0"/>
            <a:r>
              <a:rPr lang="en-US" baseline="0" dirty="0" smtClean="0">
                <a:latin typeface="Arial"/>
              </a:rPr>
              <a:t>Cataracts</a:t>
            </a:r>
          </a:p>
          <a:p>
            <a:pPr marR="0" lvl="1" rtl="0"/>
            <a:r>
              <a:rPr lang="en-US" baseline="0" dirty="0" smtClean="0">
                <a:latin typeface="Arial"/>
              </a:rPr>
              <a:t>Glaucoma</a:t>
            </a:r>
          </a:p>
          <a:p>
            <a:pPr marR="0" lvl="1" rtl="0"/>
            <a:r>
              <a:rPr lang="en-US" baseline="0" dirty="0" smtClean="0">
                <a:latin typeface="Arial"/>
              </a:rPr>
              <a:t>Macular degeneration</a:t>
            </a:r>
          </a:p>
        </p:txBody>
      </p:sp>
      <p:sp>
        <p:nvSpPr>
          <p:cNvPr id="4" name="Slide Number Placeholder 3"/>
          <p:cNvSpPr>
            <a:spLocks noGrp="1"/>
          </p:cNvSpPr>
          <p:nvPr>
            <p:ph type="sldNum" sz="quarter" idx="12"/>
          </p:nvPr>
        </p:nvSpPr>
        <p:spPr/>
        <p:txBody>
          <a:bodyPr/>
          <a:lstStyle/>
          <a:p>
            <a:fld id="{E3E267E3-D4FD-48C5-BB18-67E28728C1D6}" type="slidenum">
              <a:rPr lang="en-US" smtClean="0"/>
              <a:pPr/>
              <a:t>323</a:t>
            </a:fld>
            <a:endParaRPr lang="en-US"/>
          </a:p>
        </p:txBody>
      </p:sp>
      <p:pic>
        <p:nvPicPr>
          <p:cNvPr id="41985" name="Picture 1"/>
          <p:cNvPicPr>
            <a:picLocks noChangeAspect="1" noChangeArrowheads="1"/>
          </p:cNvPicPr>
          <p:nvPr/>
        </p:nvPicPr>
        <p:blipFill>
          <a:blip r:embed="rId2" cstate="print"/>
          <a:srcRect/>
          <a:stretch>
            <a:fillRect/>
          </a:stretch>
        </p:blipFill>
        <p:spPr bwMode="auto">
          <a:xfrm>
            <a:off x="5181600" y="914400"/>
            <a:ext cx="3385850" cy="35661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latin typeface="Arial"/>
              </a:rPr>
              <a:t>Hearing </a:t>
            </a:r>
          </a:p>
        </p:txBody>
      </p:sp>
      <p:sp>
        <p:nvSpPr>
          <p:cNvPr id="3" name="Text Placeholder 2"/>
          <p:cNvSpPr>
            <a:spLocks noGrp="1"/>
          </p:cNvSpPr>
          <p:nvPr>
            <p:ph type="body" idx="1"/>
          </p:nvPr>
        </p:nvSpPr>
        <p:spPr>
          <a:xfrm>
            <a:off x="457200" y="1110997"/>
            <a:ext cx="4114800" cy="3394472"/>
          </a:xfrm>
        </p:spPr>
        <p:txBody>
          <a:bodyPr>
            <a:normAutofit fontScale="70000" lnSpcReduction="20000"/>
          </a:bodyPr>
          <a:lstStyle/>
          <a:p>
            <a:pPr marR="0" lvl="0" rtl="0"/>
            <a:r>
              <a:rPr lang="en-US" baseline="0" dirty="0" smtClean="0">
                <a:latin typeface="Arial"/>
              </a:rPr>
              <a:t>Changes in ability to hear certain sounds also commonly occur in the 4th and 5th decades</a:t>
            </a:r>
          </a:p>
          <a:p>
            <a:pPr marR="0" lvl="1" rtl="0"/>
            <a:r>
              <a:rPr lang="en-US" baseline="0" dirty="0" smtClean="0">
                <a:latin typeface="Arial"/>
              </a:rPr>
              <a:t>Eardrum can thicken</a:t>
            </a:r>
          </a:p>
          <a:p>
            <a:pPr marR="0" lvl="1" rtl="0"/>
            <a:r>
              <a:rPr lang="en-US" baseline="0" dirty="0" smtClean="0">
                <a:latin typeface="Arial"/>
              </a:rPr>
              <a:t>Bones and cochlear hairs undergo age-related changes</a:t>
            </a:r>
          </a:p>
          <a:p>
            <a:pPr marR="0" lvl="0" rtl="0"/>
            <a:r>
              <a:rPr lang="en-US" baseline="0" dirty="0" smtClean="0">
                <a:latin typeface="Arial"/>
              </a:rPr>
              <a:t>Loss in sharpness of sounds and ability to hear certain sound pitches</a:t>
            </a:r>
          </a:p>
          <a:p>
            <a:pPr marR="0" lvl="1" rtl="0"/>
            <a:r>
              <a:rPr lang="en-US" baseline="0" dirty="0" smtClean="0">
                <a:latin typeface="Arial"/>
              </a:rPr>
              <a:t>More difficult to hear others speaking, especially in noisy environment</a:t>
            </a:r>
          </a:p>
          <a:p>
            <a:pPr marR="0" lvl="0" rtl="0"/>
            <a:r>
              <a:rPr lang="en-US" baseline="0" dirty="0" smtClean="0">
                <a:latin typeface="Arial"/>
              </a:rPr>
              <a:t>Noise-induced hearing loss</a:t>
            </a:r>
          </a:p>
        </p:txBody>
      </p:sp>
      <p:sp>
        <p:nvSpPr>
          <p:cNvPr id="4" name="Slide Number Placeholder 3"/>
          <p:cNvSpPr>
            <a:spLocks noGrp="1"/>
          </p:cNvSpPr>
          <p:nvPr>
            <p:ph type="sldNum" sz="quarter" idx="12"/>
          </p:nvPr>
        </p:nvSpPr>
        <p:spPr/>
        <p:txBody>
          <a:bodyPr/>
          <a:lstStyle/>
          <a:p>
            <a:fld id="{E3E267E3-D4FD-48C5-BB18-67E28728C1D6}" type="slidenum">
              <a:rPr lang="en-US" smtClean="0"/>
              <a:pPr/>
              <a:t>324</a:t>
            </a:fld>
            <a:endParaRPr lang="en-US"/>
          </a:p>
        </p:txBody>
      </p:sp>
      <p:pic>
        <p:nvPicPr>
          <p:cNvPr id="40961" name="Picture 1" descr="K:\Courses\Aging workforce Bunch\Images\hearing loss chart.JPG"/>
          <p:cNvPicPr>
            <a:picLocks noChangeAspect="1" noChangeArrowheads="1"/>
          </p:cNvPicPr>
          <p:nvPr/>
        </p:nvPicPr>
        <p:blipFill>
          <a:blip r:embed="rId2" cstate="print"/>
          <a:srcRect/>
          <a:stretch>
            <a:fillRect/>
          </a:stretch>
        </p:blipFill>
        <p:spPr bwMode="auto">
          <a:xfrm>
            <a:off x="4648201" y="1085850"/>
            <a:ext cx="4172845"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latin typeface="Arial"/>
              </a:rPr>
              <a:t>Balance</a:t>
            </a:r>
          </a:p>
        </p:txBody>
      </p:sp>
      <p:sp>
        <p:nvSpPr>
          <p:cNvPr id="3" name="Text Placeholder 2"/>
          <p:cNvSpPr>
            <a:spLocks noGrp="1"/>
          </p:cNvSpPr>
          <p:nvPr>
            <p:ph type="body" idx="1"/>
          </p:nvPr>
        </p:nvSpPr>
        <p:spPr>
          <a:xfrm>
            <a:off x="457200" y="1110997"/>
            <a:ext cx="4114800" cy="3394472"/>
          </a:xfrm>
        </p:spPr>
        <p:txBody>
          <a:bodyPr>
            <a:normAutofit lnSpcReduction="10000"/>
          </a:bodyPr>
          <a:lstStyle/>
          <a:p>
            <a:pPr marR="0" lvl="0" rtl="0"/>
            <a:r>
              <a:rPr lang="en-US" baseline="0" dirty="0" smtClean="0">
                <a:latin typeface="Arial"/>
              </a:rPr>
              <a:t>Reaction times increase</a:t>
            </a:r>
          </a:p>
          <a:p>
            <a:pPr marR="0" lvl="0" rtl="0"/>
            <a:r>
              <a:rPr lang="en-US" baseline="0" dirty="0" smtClean="0">
                <a:latin typeface="Arial"/>
              </a:rPr>
              <a:t>Inner ear, responsible for balance</a:t>
            </a:r>
          </a:p>
          <a:p>
            <a:pPr marR="0" lvl="0" rtl="0"/>
            <a:r>
              <a:rPr lang="en-US" baseline="0" dirty="0" smtClean="0">
                <a:latin typeface="Arial"/>
              </a:rPr>
              <a:t>As balance and gait are affected - increased risk for falls</a:t>
            </a:r>
            <a:endParaRPr lang="en-US" baseline="0" dirty="0" smtClean="0">
              <a:latin typeface="Times New Roman"/>
            </a:endParaRPr>
          </a:p>
        </p:txBody>
      </p:sp>
      <p:sp>
        <p:nvSpPr>
          <p:cNvPr id="4" name="Slide Number Placeholder 3"/>
          <p:cNvSpPr>
            <a:spLocks noGrp="1"/>
          </p:cNvSpPr>
          <p:nvPr>
            <p:ph type="sldNum" sz="quarter" idx="12"/>
          </p:nvPr>
        </p:nvSpPr>
        <p:spPr/>
        <p:txBody>
          <a:bodyPr/>
          <a:lstStyle/>
          <a:p>
            <a:fld id="{E3E267E3-D4FD-48C5-BB18-67E28728C1D6}" type="slidenum">
              <a:rPr lang="en-US" smtClean="0"/>
              <a:pPr/>
              <a:t>325</a:t>
            </a:fld>
            <a:endParaRPr lang="en-US"/>
          </a:p>
        </p:txBody>
      </p:sp>
      <p:pic>
        <p:nvPicPr>
          <p:cNvPr id="664577" name="Picture 1" descr="K:\Courses\Office-computer workspace ergonomics\A Practical Approach to Office Ergonomics\In-depth A Practical Approach to Office Ergonomics\Case Study Pictures Sorted\Equipment\Rec3-20-07 046.jpg"/>
          <p:cNvPicPr>
            <a:picLocks noChangeAspect="1" noChangeArrowheads="1"/>
          </p:cNvPicPr>
          <p:nvPr/>
        </p:nvPicPr>
        <p:blipFill>
          <a:blip r:embed="rId2" cstate="print"/>
          <a:srcRect/>
          <a:stretch>
            <a:fillRect/>
          </a:stretch>
        </p:blipFill>
        <p:spPr bwMode="auto">
          <a:xfrm>
            <a:off x="4724400" y="12763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latin typeface="Arial"/>
              </a:rPr>
              <a:t>Muscle Mass</a:t>
            </a:r>
          </a:p>
        </p:txBody>
      </p:sp>
      <p:sp>
        <p:nvSpPr>
          <p:cNvPr id="3" name="Text Placeholder 2"/>
          <p:cNvSpPr>
            <a:spLocks noGrp="1"/>
          </p:cNvSpPr>
          <p:nvPr>
            <p:ph type="body" idx="1"/>
          </p:nvPr>
        </p:nvSpPr>
        <p:spPr>
          <a:xfrm>
            <a:off x="381000" y="1085851"/>
            <a:ext cx="3733800" cy="3394472"/>
          </a:xfrm>
        </p:spPr>
        <p:txBody>
          <a:bodyPr>
            <a:normAutofit fontScale="92500"/>
          </a:bodyPr>
          <a:lstStyle/>
          <a:p>
            <a:pPr lvl="0"/>
            <a:r>
              <a:rPr lang="en-US" baseline="0" dirty="0" smtClean="0">
                <a:latin typeface="Arial"/>
              </a:rPr>
              <a:t>Older </a:t>
            </a:r>
            <a:r>
              <a:rPr lang="en-US" dirty="0" smtClean="0">
                <a:latin typeface="Arial"/>
              </a:rPr>
              <a:t>workers </a:t>
            </a:r>
            <a:r>
              <a:rPr lang="en-US" baseline="0" dirty="0" smtClean="0">
                <a:latin typeface="Arial"/>
              </a:rPr>
              <a:t>may experience significant </a:t>
            </a:r>
            <a:r>
              <a:rPr lang="en-US" dirty="0" smtClean="0">
                <a:latin typeface="Arial"/>
              </a:rPr>
              <a:t>muscle strength </a:t>
            </a:r>
            <a:r>
              <a:rPr lang="en-US" baseline="0" dirty="0" smtClean="0">
                <a:latin typeface="Arial"/>
              </a:rPr>
              <a:t>loss compared to age 20</a:t>
            </a:r>
          </a:p>
          <a:p>
            <a:pPr marR="0" lvl="0" rtl="0"/>
            <a:r>
              <a:rPr lang="en-US" baseline="0" dirty="0" smtClean="0">
                <a:latin typeface="Arial"/>
              </a:rPr>
              <a:t>Muscle power in relation to age and gender</a:t>
            </a:r>
          </a:p>
        </p:txBody>
      </p:sp>
      <p:sp>
        <p:nvSpPr>
          <p:cNvPr id="4" name="Slide Number Placeholder 3"/>
          <p:cNvSpPr>
            <a:spLocks noGrp="1"/>
          </p:cNvSpPr>
          <p:nvPr>
            <p:ph type="sldNum" sz="quarter" idx="12"/>
          </p:nvPr>
        </p:nvSpPr>
        <p:spPr/>
        <p:txBody>
          <a:bodyPr/>
          <a:lstStyle/>
          <a:p>
            <a:fld id="{E3E267E3-D4FD-48C5-BB18-67E28728C1D6}" type="slidenum">
              <a:rPr lang="en-US" smtClean="0"/>
              <a:pPr/>
              <a:t>326</a:t>
            </a:fld>
            <a:endParaRPr lang="en-US"/>
          </a:p>
        </p:txBody>
      </p:sp>
      <p:pic>
        <p:nvPicPr>
          <p:cNvPr id="7" name="Picture 6" descr="muscle strength.JPG"/>
          <p:cNvPicPr>
            <a:picLocks noChangeAspect="1"/>
          </p:cNvPicPr>
          <p:nvPr/>
        </p:nvPicPr>
        <p:blipFill>
          <a:blip r:embed="rId2" cstate="print"/>
          <a:stretch>
            <a:fillRect/>
          </a:stretch>
        </p:blipFill>
        <p:spPr>
          <a:xfrm>
            <a:off x="4267201" y="1142999"/>
            <a:ext cx="4598437" cy="299101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latin typeface="Arial"/>
              </a:rPr>
              <a:t>Bones</a:t>
            </a:r>
          </a:p>
        </p:txBody>
      </p:sp>
      <p:sp>
        <p:nvSpPr>
          <p:cNvPr id="3" name="Text Placeholder 2"/>
          <p:cNvSpPr>
            <a:spLocks noGrp="1"/>
          </p:cNvSpPr>
          <p:nvPr>
            <p:ph type="body" idx="1"/>
          </p:nvPr>
        </p:nvSpPr>
        <p:spPr>
          <a:xfrm>
            <a:off x="457200" y="1110997"/>
            <a:ext cx="3962400" cy="3394472"/>
          </a:xfrm>
        </p:spPr>
        <p:txBody>
          <a:bodyPr/>
          <a:lstStyle/>
          <a:p>
            <a:pPr marR="0" lvl="0" rtl="0"/>
            <a:r>
              <a:rPr lang="en-US" baseline="0" dirty="0" smtClean="0">
                <a:latin typeface="Arial"/>
              </a:rPr>
              <a:t>Bones become more brittle as density is lost</a:t>
            </a:r>
          </a:p>
          <a:p>
            <a:pPr marR="0" lvl="0" rtl="0"/>
            <a:r>
              <a:rPr lang="en-US" baseline="0" dirty="0" smtClean="0">
                <a:latin typeface="Arial"/>
              </a:rPr>
              <a:t>Osteoporosis places employees at higher risk of fractures during accidents</a:t>
            </a:r>
            <a:endParaRPr lang="en-US" baseline="0" dirty="0" smtClean="0">
              <a:latin typeface="Times New Roman"/>
            </a:endParaRPr>
          </a:p>
        </p:txBody>
      </p:sp>
      <p:sp>
        <p:nvSpPr>
          <p:cNvPr id="4" name="Slide Number Placeholder 3"/>
          <p:cNvSpPr>
            <a:spLocks noGrp="1"/>
          </p:cNvSpPr>
          <p:nvPr>
            <p:ph type="sldNum" sz="quarter" idx="12"/>
          </p:nvPr>
        </p:nvSpPr>
        <p:spPr/>
        <p:txBody>
          <a:bodyPr/>
          <a:lstStyle/>
          <a:p>
            <a:fld id="{E3E267E3-D4FD-48C5-BB18-67E28728C1D6}" type="slidenum">
              <a:rPr lang="en-US" smtClean="0"/>
              <a:pPr/>
              <a:t>327</a:t>
            </a:fld>
            <a:endParaRPr lang="en-US"/>
          </a:p>
        </p:txBody>
      </p:sp>
      <p:pic>
        <p:nvPicPr>
          <p:cNvPr id="37889" name="Picture 1"/>
          <p:cNvPicPr>
            <a:picLocks noChangeAspect="1" noChangeArrowheads="1"/>
          </p:cNvPicPr>
          <p:nvPr/>
        </p:nvPicPr>
        <p:blipFill>
          <a:blip r:embed="rId2" cstate="print"/>
          <a:srcRect/>
          <a:stretch>
            <a:fillRect/>
          </a:stretch>
        </p:blipFill>
        <p:spPr bwMode="auto">
          <a:xfrm>
            <a:off x="4800600" y="1200150"/>
            <a:ext cx="3810000" cy="28575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latin typeface="Arial"/>
              </a:rPr>
              <a:t>Joints/Flexibility</a:t>
            </a:r>
          </a:p>
        </p:txBody>
      </p:sp>
      <p:sp>
        <p:nvSpPr>
          <p:cNvPr id="3" name="Text Placeholder 2"/>
          <p:cNvSpPr>
            <a:spLocks noGrp="1"/>
          </p:cNvSpPr>
          <p:nvPr>
            <p:ph type="body" idx="1"/>
          </p:nvPr>
        </p:nvSpPr>
        <p:spPr>
          <a:xfrm>
            <a:off x="457200" y="1110997"/>
            <a:ext cx="4038600" cy="3394472"/>
          </a:xfrm>
        </p:spPr>
        <p:txBody>
          <a:bodyPr>
            <a:normAutofit fontScale="62500" lnSpcReduction="20000"/>
          </a:bodyPr>
          <a:lstStyle/>
          <a:p>
            <a:pPr marR="0" lvl="0" rtl="0"/>
            <a:r>
              <a:rPr lang="en-US" baseline="0" dirty="0" smtClean="0">
                <a:latin typeface="Arial"/>
              </a:rPr>
              <a:t>Joint pain, stiffness and swelling become more frequent</a:t>
            </a:r>
          </a:p>
          <a:p>
            <a:pPr marR="0" lvl="1" rtl="0"/>
            <a:r>
              <a:rPr lang="en-US" baseline="0" dirty="0" smtClean="0">
                <a:latin typeface="Arial"/>
              </a:rPr>
              <a:t>Cartilage breaks down and bones begin rubbing on bone</a:t>
            </a:r>
          </a:p>
          <a:p>
            <a:pPr marR="0" lvl="0" rtl="0"/>
            <a:r>
              <a:rPr lang="en-US" baseline="0" dirty="0" smtClean="0">
                <a:latin typeface="Arial"/>
              </a:rPr>
              <a:t>Hands may feel stiffer</a:t>
            </a:r>
          </a:p>
          <a:p>
            <a:pPr marR="0" lvl="1" rtl="0"/>
            <a:r>
              <a:rPr lang="en-US" baseline="0" dirty="0" smtClean="0">
                <a:latin typeface="Arial"/>
              </a:rPr>
              <a:t>Ability to perform fine motor activity</a:t>
            </a:r>
          </a:p>
          <a:p>
            <a:pPr marR="0" lvl="1" rtl="0"/>
            <a:r>
              <a:rPr lang="en-US" baseline="0" dirty="0" smtClean="0">
                <a:latin typeface="Arial"/>
              </a:rPr>
              <a:t>More challenging with arthritic joint changes</a:t>
            </a:r>
          </a:p>
          <a:p>
            <a:pPr marR="0" lvl="0" rtl="0"/>
            <a:r>
              <a:rPr lang="en-US" baseline="0" dirty="0" smtClean="0">
                <a:latin typeface="Arial"/>
              </a:rPr>
              <a:t>Posture change</a:t>
            </a:r>
          </a:p>
          <a:p>
            <a:pPr marR="0" lvl="1" rtl="0"/>
            <a:r>
              <a:rPr lang="en-US" baseline="0" dirty="0" smtClean="0">
                <a:latin typeface="Arial"/>
              </a:rPr>
              <a:t>Shoulders may become more stooped and rounded </a:t>
            </a:r>
          </a:p>
          <a:p>
            <a:pPr marR="0" lvl="0" rtl="0"/>
            <a:r>
              <a:rPr lang="en-US" baseline="0" dirty="0" smtClean="0">
                <a:latin typeface="Arial"/>
              </a:rPr>
              <a:t>Disc degeneration</a:t>
            </a:r>
          </a:p>
          <a:p>
            <a:pPr marR="0" lvl="1" rtl="0"/>
            <a:r>
              <a:rPr lang="en-US" baseline="0" dirty="0" smtClean="0">
                <a:latin typeface="Arial"/>
              </a:rPr>
              <a:t>Gel-like discs between the spinal vertebrae becoming less fluid and thinner</a:t>
            </a:r>
          </a:p>
        </p:txBody>
      </p:sp>
      <p:sp>
        <p:nvSpPr>
          <p:cNvPr id="4" name="Slide Number Placeholder 3"/>
          <p:cNvSpPr>
            <a:spLocks noGrp="1"/>
          </p:cNvSpPr>
          <p:nvPr>
            <p:ph type="sldNum" sz="quarter" idx="12"/>
          </p:nvPr>
        </p:nvSpPr>
        <p:spPr/>
        <p:txBody>
          <a:bodyPr/>
          <a:lstStyle/>
          <a:p>
            <a:fld id="{E3E267E3-D4FD-48C5-BB18-67E28728C1D6}" type="slidenum">
              <a:rPr lang="en-US" smtClean="0"/>
              <a:pPr/>
              <a:t>328</a:t>
            </a:fld>
            <a:endParaRPr lang="en-US"/>
          </a:p>
        </p:txBody>
      </p:sp>
      <p:pic>
        <p:nvPicPr>
          <p:cNvPr id="36865" name="Picture 1" descr="K:\Courses\Aging workforce Bunch\Images\joint.JPG"/>
          <p:cNvPicPr>
            <a:picLocks noChangeAspect="1" noChangeArrowheads="1"/>
          </p:cNvPicPr>
          <p:nvPr/>
        </p:nvPicPr>
        <p:blipFill>
          <a:blip r:embed="rId2" cstate="print"/>
          <a:stretch>
            <a:fillRect/>
          </a:stretch>
        </p:blipFill>
        <p:spPr bwMode="auto">
          <a:xfrm>
            <a:off x="4572000" y="1200150"/>
            <a:ext cx="2857100" cy="1210036"/>
          </a:xfrm>
          <a:prstGeom prst="rect">
            <a:avLst/>
          </a:prstGeom>
          <a:noFill/>
          <a:ln>
            <a:noFill/>
          </a:ln>
        </p:spPr>
      </p:pic>
      <p:pic>
        <p:nvPicPr>
          <p:cNvPr id="36866" name="Picture 2"/>
          <p:cNvPicPr>
            <a:picLocks noChangeAspect="1" noChangeArrowheads="1"/>
          </p:cNvPicPr>
          <p:nvPr/>
        </p:nvPicPr>
        <p:blipFill>
          <a:blip r:embed="rId3" cstate="print"/>
          <a:stretch>
            <a:fillRect/>
          </a:stretch>
        </p:blipFill>
        <p:spPr bwMode="auto">
          <a:xfrm>
            <a:off x="4572000" y="2419350"/>
            <a:ext cx="2819400" cy="2672791"/>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latin typeface="Arial"/>
              </a:rPr>
              <a:t>Nervous Systems</a:t>
            </a:r>
          </a:p>
        </p:txBody>
      </p:sp>
      <p:sp>
        <p:nvSpPr>
          <p:cNvPr id="3" name="Text Placeholder 2"/>
          <p:cNvSpPr>
            <a:spLocks noGrp="1"/>
          </p:cNvSpPr>
          <p:nvPr>
            <p:ph type="body" idx="1"/>
          </p:nvPr>
        </p:nvSpPr>
        <p:spPr>
          <a:xfrm>
            <a:off x="457200" y="1110997"/>
            <a:ext cx="4191000" cy="3394472"/>
          </a:xfrm>
        </p:spPr>
        <p:txBody>
          <a:bodyPr/>
          <a:lstStyle/>
          <a:p>
            <a:pPr marR="0" lvl="0" rtl="0"/>
            <a:r>
              <a:rPr lang="en-US" baseline="0" dirty="0" smtClean="0">
                <a:latin typeface="Arial"/>
              </a:rPr>
              <a:t>Reflexes begin to slow down or may be lost as the nervous system loses cells</a:t>
            </a:r>
          </a:p>
          <a:p>
            <a:pPr marR="0" lvl="0" rtl="0"/>
            <a:r>
              <a:rPr lang="en-US" baseline="0" dirty="0" smtClean="0">
                <a:latin typeface="Arial"/>
              </a:rPr>
              <a:t>Nerve impulses transmitted more slowly</a:t>
            </a:r>
            <a:endParaRPr lang="en-US" baseline="0" dirty="0" smtClean="0">
              <a:latin typeface="Times New Roman"/>
            </a:endParaRPr>
          </a:p>
        </p:txBody>
      </p:sp>
      <p:sp>
        <p:nvSpPr>
          <p:cNvPr id="4" name="Slide Number Placeholder 3"/>
          <p:cNvSpPr>
            <a:spLocks noGrp="1"/>
          </p:cNvSpPr>
          <p:nvPr>
            <p:ph type="sldNum" sz="quarter" idx="12"/>
          </p:nvPr>
        </p:nvSpPr>
        <p:spPr/>
        <p:txBody>
          <a:bodyPr/>
          <a:lstStyle/>
          <a:p>
            <a:fld id="{E3E267E3-D4FD-48C5-BB18-67E28728C1D6}" type="slidenum">
              <a:rPr lang="en-US" smtClean="0"/>
              <a:pPr/>
              <a:t>329</a:t>
            </a:fld>
            <a:endParaRPr lang="en-US"/>
          </a:p>
        </p:txBody>
      </p:sp>
      <p:pic>
        <p:nvPicPr>
          <p:cNvPr id="35841" name="Picture 1"/>
          <p:cNvPicPr>
            <a:picLocks noChangeAspect="1" noChangeArrowheads="1"/>
          </p:cNvPicPr>
          <p:nvPr/>
        </p:nvPicPr>
        <p:blipFill>
          <a:blip r:embed="rId2" cstate="print"/>
          <a:srcRect/>
          <a:stretch>
            <a:fillRect/>
          </a:stretch>
        </p:blipFill>
        <p:spPr bwMode="auto">
          <a:xfrm>
            <a:off x="4648200" y="1200150"/>
            <a:ext cx="4063413" cy="2286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0" y="0"/>
            <a:ext cx="9144000" cy="857250"/>
          </a:xfrm>
        </p:spPr>
        <p:txBody>
          <a:bodyPr/>
          <a:lstStyle/>
          <a:p>
            <a:pPr eaLnBrk="1" hangingPunct="1">
              <a:spcBef>
                <a:spcPts val="800"/>
              </a:spcBef>
              <a:defRPr/>
            </a:pPr>
            <a:r>
              <a:rPr lang="en-US" noProof="1" smtClean="0"/>
              <a:t>Typical office components</a:t>
            </a:r>
          </a:p>
        </p:txBody>
      </p:sp>
      <p:sp>
        <p:nvSpPr>
          <p:cNvPr id="119811" name="Rectangle 3"/>
          <p:cNvSpPr>
            <a:spLocks noGrp="1" noChangeArrowheads="1"/>
          </p:cNvSpPr>
          <p:nvPr>
            <p:ph type="body" idx="1"/>
          </p:nvPr>
        </p:nvSpPr>
        <p:spPr>
          <a:xfrm>
            <a:off x="762000" y="819150"/>
            <a:ext cx="4043362" cy="3629025"/>
          </a:xfrm>
        </p:spPr>
        <p:txBody>
          <a:bodyPr>
            <a:noAutofit/>
          </a:bodyPr>
          <a:lstStyle/>
          <a:p>
            <a:pPr eaLnBrk="1" hangingPunct="1">
              <a:defRPr/>
            </a:pPr>
            <a:r>
              <a:rPr lang="en-US" sz="2400" noProof="1" smtClean="0"/>
              <a:t>User population profile</a:t>
            </a:r>
          </a:p>
          <a:p>
            <a:pPr eaLnBrk="1" hangingPunct="1">
              <a:defRPr/>
            </a:pPr>
            <a:r>
              <a:rPr lang="en-US" sz="2400" noProof="1" smtClean="0"/>
              <a:t>User – Single/Multi</a:t>
            </a:r>
          </a:p>
          <a:p>
            <a:pPr eaLnBrk="1" hangingPunct="1">
              <a:defRPr/>
            </a:pPr>
            <a:r>
              <a:rPr lang="en-US" sz="2400" noProof="1" smtClean="0"/>
              <a:t>Tasks – Single /Multi</a:t>
            </a:r>
          </a:p>
          <a:p>
            <a:pPr eaLnBrk="1" hangingPunct="1">
              <a:defRPr/>
            </a:pPr>
            <a:r>
              <a:rPr lang="en-US" sz="2400" noProof="1" smtClean="0"/>
              <a:t>Floor space</a:t>
            </a:r>
          </a:p>
          <a:p>
            <a:pPr eaLnBrk="1" hangingPunct="1">
              <a:defRPr/>
            </a:pPr>
            <a:r>
              <a:rPr lang="en-US" sz="2400" noProof="1" smtClean="0"/>
              <a:t>Seating system</a:t>
            </a:r>
          </a:p>
          <a:p>
            <a:pPr eaLnBrk="1" hangingPunct="1">
              <a:defRPr/>
            </a:pPr>
            <a:r>
              <a:rPr lang="en-US" sz="2400" noProof="1" smtClean="0"/>
              <a:t>Worksurface</a:t>
            </a:r>
          </a:p>
          <a:p>
            <a:pPr eaLnBrk="1" hangingPunct="1">
              <a:defRPr/>
            </a:pPr>
            <a:r>
              <a:rPr lang="en-US" sz="2400" noProof="1" smtClean="0"/>
              <a:t>Floor surface</a:t>
            </a:r>
          </a:p>
          <a:p>
            <a:pPr eaLnBrk="1" hangingPunct="1">
              <a:defRPr/>
            </a:pPr>
            <a:r>
              <a:rPr lang="en-US" sz="2400" noProof="1" smtClean="0"/>
              <a:t>Computer  equipment</a:t>
            </a:r>
          </a:p>
          <a:p>
            <a:pPr eaLnBrk="1" hangingPunct="1">
              <a:defRPr/>
            </a:pPr>
            <a:endParaRPr lang="en-US" sz="2400" noProof="1" smtClean="0"/>
          </a:p>
        </p:txBody>
      </p:sp>
      <p:sp>
        <p:nvSpPr>
          <p:cNvPr id="119812" name="Rectangle 4"/>
          <p:cNvSpPr>
            <a:spLocks noChangeArrowheads="1"/>
          </p:cNvSpPr>
          <p:nvPr/>
        </p:nvSpPr>
        <p:spPr bwMode="auto">
          <a:xfrm>
            <a:off x="4648200" y="840416"/>
            <a:ext cx="4343400" cy="2677656"/>
          </a:xfrm>
          <a:prstGeom prst="rect">
            <a:avLst/>
          </a:prstGeom>
          <a:noFill/>
          <a:ln w="9525">
            <a:noFill/>
            <a:miter lim="800000"/>
            <a:headEnd/>
            <a:tailEnd/>
          </a:ln>
          <a:effectLst/>
        </p:spPr>
        <p:txBody>
          <a:bodyPr wrap="square">
            <a:spAutoFit/>
          </a:bodyPr>
          <a:lstStyle/>
          <a:p>
            <a:pPr marL="365760" indent="-256032">
              <a:spcBef>
                <a:spcPts val="0"/>
              </a:spcBef>
              <a:spcAft>
                <a:spcPts val="0"/>
              </a:spcAft>
              <a:buClr>
                <a:schemeClr val="accent1"/>
              </a:buClr>
              <a:buSzPct val="68000"/>
              <a:buFont typeface="Wingdings 3"/>
              <a:buChar char=""/>
              <a:defRPr/>
            </a:pPr>
            <a:r>
              <a:rPr lang="en-US" sz="2400" b="1" noProof="1" smtClean="0">
                <a:solidFill>
                  <a:schemeClr val="tx2"/>
                </a:solidFill>
                <a:latin typeface="Arial" pitchFamily="34" charset="0"/>
                <a:cs typeface="Arial" pitchFamily="34" charset="0"/>
              </a:rPr>
              <a:t>Telephone</a:t>
            </a:r>
          </a:p>
          <a:p>
            <a:pPr marL="365760" indent="-256032">
              <a:spcBef>
                <a:spcPts val="0"/>
              </a:spcBef>
              <a:spcAft>
                <a:spcPts val="0"/>
              </a:spcAft>
              <a:buClr>
                <a:schemeClr val="accent1"/>
              </a:buClr>
              <a:buSzPct val="68000"/>
              <a:buFont typeface="Wingdings 3"/>
              <a:buChar char=""/>
              <a:defRPr/>
            </a:pPr>
            <a:r>
              <a:rPr lang="en-US" sz="2400" b="1" noProof="1" smtClean="0">
                <a:solidFill>
                  <a:schemeClr val="tx2"/>
                </a:solidFill>
                <a:latin typeface="Arial" pitchFamily="34" charset="0"/>
                <a:cs typeface="Arial" pitchFamily="34" charset="0"/>
              </a:rPr>
              <a:t>Office equipment </a:t>
            </a:r>
          </a:p>
          <a:p>
            <a:pPr marL="365760" indent="-256032">
              <a:spcBef>
                <a:spcPts val="0"/>
              </a:spcBef>
              <a:spcAft>
                <a:spcPts val="0"/>
              </a:spcAft>
              <a:buClr>
                <a:schemeClr val="accent1"/>
              </a:buClr>
              <a:buSzPct val="68000"/>
              <a:buFont typeface="Wingdings 3"/>
              <a:buChar char=""/>
              <a:defRPr/>
            </a:pPr>
            <a:r>
              <a:rPr lang="en-US" sz="2400" b="1" noProof="1" smtClean="0">
                <a:solidFill>
                  <a:schemeClr val="tx2"/>
                </a:solidFill>
                <a:latin typeface="Arial" pitchFamily="34" charset="0"/>
                <a:cs typeface="Arial" pitchFamily="34" charset="0"/>
              </a:rPr>
              <a:t>Storage </a:t>
            </a:r>
          </a:p>
          <a:p>
            <a:pPr marL="365760" indent="-256032">
              <a:spcBef>
                <a:spcPts val="0"/>
              </a:spcBef>
              <a:spcAft>
                <a:spcPts val="0"/>
              </a:spcAft>
              <a:buClr>
                <a:schemeClr val="accent1"/>
              </a:buClr>
              <a:buSzPct val="68000"/>
              <a:buFont typeface="Wingdings 3"/>
              <a:buChar char=""/>
              <a:defRPr/>
            </a:pPr>
            <a:r>
              <a:rPr lang="en-US" sz="2400" b="1" noProof="1" smtClean="0">
                <a:solidFill>
                  <a:schemeClr val="tx2"/>
                </a:solidFill>
                <a:latin typeface="Arial" pitchFamily="34" charset="0"/>
                <a:cs typeface="Arial" pitchFamily="34" charset="0"/>
              </a:rPr>
              <a:t>Conference tables/chairs</a:t>
            </a:r>
          </a:p>
          <a:p>
            <a:pPr marL="365760" indent="-256032">
              <a:spcBef>
                <a:spcPts val="0"/>
              </a:spcBef>
              <a:spcAft>
                <a:spcPts val="0"/>
              </a:spcAft>
              <a:buClr>
                <a:schemeClr val="accent1"/>
              </a:buClr>
              <a:buSzPct val="68000"/>
              <a:buFont typeface="Wingdings 3"/>
              <a:buChar char=""/>
              <a:defRPr/>
            </a:pPr>
            <a:r>
              <a:rPr lang="en-US" sz="2400" b="1" noProof="1" smtClean="0">
                <a:solidFill>
                  <a:schemeClr val="tx2"/>
                </a:solidFill>
                <a:latin typeface="Arial" pitchFamily="34" charset="0"/>
                <a:cs typeface="Arial" pitchFamily="34" charset="0"/>
              </a:rPr>
              <a:t>Light</a:t>
            </a:r>
          </a:p>
          <a:p>
            <a:pPr marL="365760" indent="-256032">
              <a:spcBef>
                <a:spcPts val="0"/>
              </a:spcBef>
              <a:spcAft>
                <a:spcPts val="0"/>
              </a:spcAft>
              <a:buClr>
                <a:schemeClr val="accent1"/>
              </a:buClr>
              <a:buSzPct val="68000"/>
              <a:buFont typeface="Wingdings 3"/>
              <a:buChar char=""/>
              <a:defRPr/>
            </a:pPr>
            <a:r>
              <a:rPr lang="en-US" sz="2400" b="1" noProof="1" smtClean="0">
                <a:solidFill>
                  <a:schemeClr val="tx2"/>
                </a:solidFill>
                <a:latin typeface="Arial" pitchFamily="34" charset="0"/>
                <a:cs typeface="Arial" pitchFamily="34" charset="0"/>
              </a:rPr>
              <a:t>Noise</a:t>
            </a:r>
          </a:p>
          <a:p>
            <a:pPr marL="365760" indent="-256032">
              <a:spcBef>
                <a:spcPts val="0"/>
              </a:spcBef>
              <a:spcAft>
                <a:spcPts val="0"/>
              </a:spcAft>
              <a:buClr>
                <a:schemeClr val="accent1"/>
              </a:buClr>
              <a:buSzPct val="68000"/>
              <a:buFont typeface="Wingdings 3"/>
              <a:buChar char=""/>
              <a:defRPr/>
            </a:pPr>
            <a:r>
              <a:rPr lang="en-US" sz="2400" b="1" noProof="1" smtClean="0">
                <a:solidFill>
                  <a:schemeClr val="tx2"/>
                </a:solidFill>
                <a:latin typeface="Arial" pitchFamily="34" charset="0"/>
                <a:cs typeface="Arial" pitchFamily="34" charset="0"/>
              </a:rPr>
              <a:t>Temperature</a:t>
            </a:r>
          </a:p>
        </p:txBody>
      </p:sp>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33</a:t>
            </a:fld>
            <a:endParaRPr lang="en-US" dirty="0"/>
          </a:p>
        </p:txBody>
      </p:sp>
    </p:spTree>
  </p:cSld>
  <p:clrMapOvr>
    <a:masterClrMapping/>
  </p:clrMapOvr>
  <p:transition>
    <p:fade/>
  </p:transition>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latin typeface="Arial"/>
              </a:rPr>
              <a:t>Skin</a:t>
            </a:r>
          </a:p>
        </p:txBody>
      </p:sp>
      <p:sp>
        <p:nvSpPr>
          <p:cNvPr id="3" name="Text Placeholder 2"/>
          <p:cNvSpPr>
            <a:spLocks noGrp="1"/>
          </p:cNvSpPr>
          <p:nvPr>
            <p:ph type="body" idx="1"/>
          </p:nvPr>
        </p:nvSpPr>
        <p:spPr>
          <a:xfrm>
            <a:off x="457200" y="971551"/>
            <a:ext cx="4191000" cy="3394472"/>
          </a:xfrm>
        </p:spPr>
        <p:txBody>
          <a:bodyPr>
            <a:normAutofit fontScale="85000" lnSpcReduction="10000"/>
          </a:bodyPr>
          <a:lstStyle/>
          <a:p>
            <a:pPr marR="0" lvl="0" rtl="0"/>
            <a:r>
              <a:rPr lang="en-US" baseline="0" dirty="0" smtClean="0">
                <a:latin typeface="Arial"/>
              </a:rPr>
              <a:t>Skin becomes thinner and less elastic</a:t>
            </a:r>
          </a:p>
          <a:p>
            <a:pPr marR="0" lvl="0" rtl="0"/>
            <a:r>
              <a:rPr lang="en-US" baseline="0" dirty="0" smtClean="0">
                <a:latin typeface="Arial"/>
              </a:rPr>
              <a:t>Amount of subcutaneous fat is reduced </a:t>
            </a:r>
          </a:p>
          <a:p>
            <a:pPr lvl="1"/>
            <a:r>
              <a:rPr lang="en-US" dirty="0" smtClean="0">
                <a:latin typeface="Arial"/>
              </a:rPr>
              <a:t>C</a:t>
            </a:r>
            <a:r>
              <a:rPr lang="en-US" baseline="0" dirty="0" smtClean="0">
                <a:latin typeface="Arial"/>
              </a:rPr>
              <a:t>ausing difficulties in body temperature regulation</a:t>
            </a:r>
          </a:p>
          <a:p>
            <a:pPr marR="0" lvl="1" rtl="0"/>
            <a:r>
              <a:rPr lang="en-US" baseline="0" dirty="0" smtClean="0">
                <a:latin typeface="Arial"/>
              </a:rPr>
              <a:t>Less tolerance to heat and cold</a:t>
            </a:r>
          </a:p>
          <a:p>
            <a:pPr marR="0" lvl="0" rtl="0"/>
            <a:r>
              <a:rPr lang="en-US" baseline="0" dirty="0" smtClean="0">
                <a:latin typeface="Arial"/>
              </a:rPr>
              <a:t>Bruising may occur more easily</a:t>
            </a:r>
            <a:endParaRPr lang="en-US" baseline="0" dirty="0" smtClean="0">
              <a:latin typeface="Times New Roman"/>
            </a:endParaRPr>
          </a:p>
        </p:txBody>
      </p:sp>
      <p:sp>
        <p:nvSpPr>
          <p:cNvPr id="4" name="Slide Number Placeholder 3"/>
          <p:cNvSpPr>
            <a:spLocks noGrp="1"/>
          </p:cNvSpPr>
          <p:nvPr>
            <p:ph type="sldNum" sz="quarter" idx="12"/>
          </p:nvPr>
        </p:nvSpPr>
        <p:spPr/>
        <p:txBody>
          <a:bodyPr/>
          <a:lstStyle/>
          <a:p>
            <a:fld id="{E3E267E3-D4FD-48C5-BB18-67E28728C1D6}" type="slidenum">
              <a:rPr lang="en-US" smtClean="0"/>
              <a:pPr/>
              <a:t>330</a:t>
            </a:fld>
            <a:endParaRPr lang="en-US"/>
          </a:p>
        </p:txBody>
      </p:sp>
      <p:pic>
        <p:nvPicPr>
          <p:cNvPr id="6" name="Picture 2"/>
          <p:cNvPicPr>
            <a:picLocks noChangeAspect="1" noChangeArrowheads="1"/>
          </p:cNvPicPr>
          <p:nvPr/>
        </p:nvPicPr>
        <p:blipFill>
          <a:blip r:embed="rId2" cstate="print"/>
          <a:srcRect/>
          <a:stretch>
            <a:fillRect/>
          </a:stretch>
        </p:blipFill>
        <p:spPr bwMode="auto">
          <a:xfrm>
            <a:off x="4648200" y="1028700"/>
            <a:ext cx="4052524" cy="26289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latin typeface="Arial"/>
              </a:rPr>
              <a:t>Sleep</a:t>
            </a:r>
          </a:p>
        </p:txBody>
      </p:sp>
      <p:sp>
        <p:nvSpPr>
          <p:cNvPr id="3" name="Text Placeholder 2"/>
          <p:cNvSpPr>
            <a:spLocks noGrp="1"/>
          </p:cNvSpPr>
          <p:nvPr>
            <p:ph type="body" idx="1"/>
          </p:nvPr>
        </p:nvSpPr>
        <p:spPr>
          <a:xfrm>
            <a:off x="457200" y="1314450"/>
            <a:ext cx="4191000" cy="3394472"/>
          </a:xfrm>
        </p:spPr>
        <p:txBody>
          <a:bodyPr/>
          <a:lstStyle/>
          <a:p>
            <a:pPr marR="0" lvl="0" rtl="0"/>
            <a:r>
              <a:rPr lang="en-US" baseline="0" dirty="0" smtClean="0">
                <a:latin typeface="Arial"/>
              </a:rPr>
              <a:t>Quality of sleep more readily affected</a:t>
            </a:r>
          </a:p>
          <a:p>
            <a:pPr marR="0" lvl="0" rtl="0"/>
            <a:r>
              <a:rPr lang="en-US" dirty="0" smtClean="0">
                <a:latin typeface="Arial"/>
              </a:rPr>
              <a:t>C</a:t>
            </a:r>
            <a:r>
              <a:rPr lang="en-US" baseline="0" dirty="0" smtClean="0">
                <a:latin typeface="Arial"/>
              </a:rPr>
              <a:t>hanges in work schedule and work environment</a:t>
            </a:r>
            <a:endParaRPr lang="en-US" baseline="0" dirty="0" smtClean="0">
              <a:latin typeface="Times New Roman"/>
            </a:endParaRPr>
          </a:p>
        </p:txBody>
      </p:sp>
      <p:sp>
        <p:nvSpPr>
          <p:cNvPr id="4" name="Slide Number Placeholder 3"/>
          <p:cNvSpPr>
            <a:spLocks noGrp="1"/>
          </p:cNvSpPr>
          <p:nvPr>
            <p:ph type="sldNum" sz="quarter" idx="12"/>
          </p:nvPr>
        </p:nvSpPr>
        <p:spPr/>
        <p:txBody>
          <a:bodyPr/>
          <a:lstStyle/>
          <a:p>
            <a:fld id="{E3E267E3-D4FD-48C5-BB18-67E28728C1D6}" type="slidenum">
              <a:rPr lang="en-US" smtClean="0"/>
              <a:pPr/>
              <a:t>331</a:t>
            </a:fld>
            <a:endParaRPr lang="en-US"/>
          </a:p>
        </p:txBody>
      </p:sp>
      <p:pic>
        <p:nvPicPr>
          <p:cNvPr id="33793" name="Picture 1" descr="C:\Users\HP\Downloads\blank_clock_pc_400_clr.png"/>
          <p:cNvPicPr>
            <a:picLocks noChangeAspect="1" noChangeArrowheads="1"/>
          </p:cNvPicPr>
          <p:nvPr/>
        </p:nvPicPr>
        <p:blipFill>
          <a:blip r:embed="rId2" cstate="print"/>
          <a:stretch>
            <a:fillRect/>
          </a:stretch>
        </p:blipFill>
        <p:spPr bwMode="auto">
          <a:xfrm>
            <a:off x="4800600" y="1200150"/>
            <a:ext cx="3514725" cy="381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latin typeface="Arial"/>
              </a:rPr>
              <a:t>Tough to Get Old</a:t>
            </a:r>
          </a:p>
        </p:txBody>
      </p:sp>
      <p:sp>
        <p:nvSpPr>
          <p:cNvPr id="3" name="Text Placeholder 2"/>
          <p:cNvSpPr>
            <a:spLocks noGrp="1"/>
          </p:cNvSpPr>
          <p:nvPr>
            <p:ph type="body" idx="1"/>
          </p:nvPr>
        </p:nvSpPr>
        <p:spPr>
          <a:xfrm>
            <a:off x="457200" y="1110997"/>
            <a:ext cx="3810000" cy="3394472"/>
          </a:xfrm>
        </p:spPr>
        <p:txBody>
          <a:bodyPr/>
          <a:lstStyle/>
          <a:p>
            <a:pPr marR="0" lvl="0" rtl="0"/>
            <a:r>
              <a:rPr lang="en-US" baseline="0" dirty="0" smtClean="0">
                <a:latin typeface="Arial"/>
              </a:rPr>
              <a:t>Throw in the towel?</a:t>
            </a:r>
          </a:p>
          <a:p>
            <a:pPr marR="0" lvl="0" rtl="0"/>
            <a:r>
              <a:rPr lang="en-US" dirty="0" smtClean="0">
                <a:latin typeface="Arial"/>
              </a:rPr>
              <a:t>The white flag of surrender?</a:t>
            </a:r>
            <a:endParaRPr lang="en-US" baseline="0" dirty="0" smtClean="0">
              <a:latin typeface="Arial"/>
            </a:endParaRPr>
          </a:p>
        </p:txBody>
      </p:sp>
      <p:sp>
        <p:nvSpPr>
          <p:cNvPr id="4" name="Slide Number Placeholder 3"/>
          <p:cNvSpPr>
            <a:spLocks noGrp="1"/>
          </p:cNvSpPr>
          <p:nvPr>
            <p:ph type="sldNum" sz="quarter" idx="12"/>
          </p:nvPr>
        </p:nvSpPr>
        <p:spPr/>
        <p:txBody>
          <a:bodyPr/>
          <a:lstStyle/>
          <a:p>
            <a:fld id="{E3E267E3-D4FD-48C5-BB18-67E28728C1D6}" type="slidenum">
              <a:rPr lang="en-US" smtClean="0"/>
              <a:pPr/>
              <a:t>332</a:t>
            </a:fld>
            <a:endParaRPr lang="en-US"/>
          </a:p>
        </p:txBody>
      </p:sp>
      <p:pic>
        <p:nvPicPr>
          <p:cNvPr id="32769" name="Picture 1"/>
          <p:cNvPicPr>
            <a:picLocks noChangeAspect="1" noChangeArrowheads="1"/>
          </p:cNvPicPr>
          <p:nvPr/>
        </p:nvPicPr>
        <p:blipFill>
          <a:blip r:embed="rId2" cstate="print"/>
          <a:srcRect/>
          <a:stretch>
            <a:fillRect/>
          </a:stretch>
        </p:blipFill>
        <p:spPr bwMode="auto">
          <a:xfrm>
            <a:off x="4724400" y="1143000"/>
            <a:ext cx="2971800" cy="320479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latin typeface="Arial"/>
              </a:rPr>
              <a:t>Strategies</a:t>
            </a:r>
          </a:p>
        </p:txBody>
      </p:sp>
      <p:sp>
        <p:nvSpPr>
          <p:cNvPr id="3" name="Text Placeholder 2"/>
          <p:cNvSpPr>
            <a:spLocks noGrp="1"/>
          </p:cNvSpPr>
          <p:nvPr>
            <p:ph type="body" idx="1"/>
          </p:nvPr>
        </p:nvSpPr>
        <p:spPr>
          <a:xfrm>
            <a:off x="609600" y="1085850"/>
            <a:ext cx="4419600" cy="2318004"/>
          </a:xfrm>
        </p:spPr>
        <p:txBody>
          <a:bodyPr>
            <a:normAutofit fontScale="92500"/>
          </a:bodyPr>
          <a:lstStyle/>
          <a:p>
            <a:pPr marR="0" lvl="0" rtl="0"/>
            <a:r>
              <a:rPr lang="en-US" baseline="0" dirty="0" smtClean="0">
                <a:latin typeface="Arial"/>
              </a:rPr>
              <a:t>Ease physical stressors </a:t>
            </a:r>
          </a:p>
          <a:p>
            <a:pPr marR="0" lvl="0" rtl="0"/>
            <a:r>
              <a:rPr lang="en-US" baseline="0" dirty="0" smtClean="0">
                <a:latin typeface="Arial"/>
              </a:rPr>
              <a:t>Improve safety in employees with  gradual decline in age-related physiological function</a:t>
            </a:r>
          </a:p>
        </p:txBody>
      </p:sp>
      <p:sp>
        <p:nvSpPr>
          <p:cNvPr id="4" name="Slide Number Placeholder 3"/>
          <p:cNvSpPr>
            <a:spLocks noGrp="1"/>
          </p:cNvSpPr>
          <p:nvPr>
            <p:ph type="sldNum" sz="quarter" idx="12"/>
          </p:nvPr>
        </p:nvSpPr>
        <p:spPr/>
        <p:txBody>
          <a:bodyPr/>
          <a:lstStyle/>
          <a:p>
            <a:fld id="{E3E267E3-D4FD-48C5-BB18-67E28728C1D6}" type="slidenum">
              <a:rPr lang="en-US" smtClean="0"/>
              <a:pPr/>
              <a:t>333</a:t>
            </a:fld>
            <a:endParaRPr lang="en-US"/>
          </a:p>
        </p:txBody>
      </p:sp>
      <p:sp>
        <p:nvSpPr>
          <p:cNvPr id="6" name="Rectangle 5"/>
          <p:cNvSpPr/>
          <p:nvPr/>
        </p:nvSpPr>
        <p:spPr>
          <a:xfrm>
            <a:off x="609600" y="3486150"/>
            <a:ext cx="8153400" cy="1200329"/>
          </a:xfrm>
          <a:prstGeom prst="rect">
            <a:avLst/>
          </a:prstGeom>
        </p:spPr>
        <p:txBody>
          <a:bodyPr wrap="square">
            <a:spAutoFit/>
          </a:bodyPr>
          <a:lstStyle/>
          <a:p>
            <a:pPr lvl="0" algn="ctr">
              <a:spcBef>
                <a:spcPts val="0"/>
              </a:spcBef>
            </a:pPr>
            <a:r>
              <a:rPr lang="en-US" sz="3600" b="1" baseline="0" dirty="0" smtClean="0">
                <a:solidFill>
                  <a:schemeClr val="tx2"/>
                </a:solidFill>
                <a:effectLst>
                  <a:outerShdw blurRad="38100" dist="38100" dir="2700000" algn="tl">
                    <a:srgbClr val="000000">
                      <a:alpha val="43137"/>
                    </a:srgbClr>
                  </a:outerShdw>
                </a:effectLst>
                <a:latin typeface="Arial"/>
              </a:rPr>
              <a:t>“The body can be comfortable</a:t>
            </a:r>
          </a:p>
          <a:p>
            <a:pPr lvl="0" algn="ctr">
              <a:spcBef>
                <a:spcPts val="0"/>
              </a:spcBef>
            </a:pPr>
            <a:r>
              <a:rPr lang="en-US" sz="3600" b="1" baseline="0" dirty="0" smtClean="0">
                <a:solidFill>
                  <a:schemeClr val="tx2"/>
                </a:solidFill>
                <a:effectLst>
                  <a:outerShdw blurRad="38100" dist="38100" dir="2700000" algn="tl">
                    <a:srgbClr val="000000">
                      <a:alpha val="43137"/>
                    </a:srgbClr>
                  </a:outerShdw>
                </a:effectLst>
                <a:latin typeface="Arial"/>
              </a:rPr>
              <a:t> and the mind can excel!”</a:t>
            </a:r>
          </a:p>
        </p:txBody>
      </p:sp>
      <p:pic>
        <p:nvPicPr>
          <p:cNvPr id="656385" name="Picture 1" descr="K:\Courses\Office-computer workspace ergonomics\A Practical Approach to Office Ergonomics\In-depth A Practical Approach to Office Ergonomics\Case Study Pictures Sorted\Equipment\Imaging B Slather 007.jpg"/>
          <p:cNvPicPr>
            <a:picLocks noChangeAspect="1" noChangeArrowheads="1"/>
          </p:cNvPicPr>
          <p:nvPr/>
        </p:nvPicPr>
        <p:blipFill>
          <a:blip r:embed="rId2" cstate="print"/>
          <a:srcRect b="14286"/>
          <a:stretch>
            <a:fillRect/>
          </a:stretch>
        </p:blipFill>
        <p:spPr bwMode="auto">
          <a:xfrm>
            <a:off x="5029200" y="1200150"/>
            <a:ext cx="3200400" cy="2057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R="0" rtl="0"/>
            <a:r>
              <a:rPr lang="en-US" b="1" baseline="0" dirty="0" smtClean="0">
                <a:latin typeface="Arial"/>
              </a:rPr>
              <a:t>Specific Strategies</a:t>
            </a:r>
          </a:p>
        </p:txBody>
      </p:sp>
      <p:sp>
        <p:nvSpPr>
          <p:cNvPr id="3" name="Text Placeholder 2"/>
          <p:cNvSpPr>
            <a:spLocks noGrp="1"/>
          </p:cNvSpPr>
          <p:nvPr>
            <p:ph type="body" idx="1"/>
          </p:nvPr>
        </p:nvSpPr>
        <p:spPr>
          <a:xfrm>
            <a:off x="457200" y="1110997"/>
            <a:ext cx="3581400" cy="3394472"/>
          </a:xfrm>
        </p:spPr>
        <p:txBody>
          <a:bodyPr>
            <a:normAutofit lnSpcReduction="10000"/>
          </a:bodyPr>
          <a:lstStyle/>
          <a:p>
            <a:pPr marR="0" lvl="0" rtl="0"/>
            <a:r>
              <a:rPr lang="en-US" baseline="0" dirty="0" smtClean="0">
                <a:latin typeface="Arial"/>
              </a:rPr>
              <a:t>Vision</a:t>
            </a:r>
          </a:p>
          <a:p>
            <a:pPr marR="0" lvl="0" rtl="0"/>
            <a:r>
              <a:rPr lang="en-US" baseline="0" dirty="0" smtClean="0">
                <a:latin typeface="Arial"/>
              </a:rPr>
              <a:t>Hearing</a:t>
            </a:r>
          </a:p>
          <a:p>
            <a:pPr marR="0" lvl="0" rtl="0"/>
            <a:r>
              <a:rPr lang="en-US" baseline="0" dirty="0" smtClean="0">
                <a:latin typeface="Arial"/>
              </a:rPr>
              <a:t>Environment</a:t>
            </a:r>
          </a:p>
          <a:p>
            <a:pPr marR="0" lvl="0" rtl="0"/>
            <a:r>
              <a:rPr lang="en-US" baseline="0" dirty="0" smtClean="0">
                <a:latin typeface="Arial"/>
              </a:rPr>
              <a:t>Muscle strength, joint function and flexibility, speed of reflexes and balance</a:t>
            </a:r>
          </a:p>
        </p:txBody>
      </p:sp>
      <p:sp>
        <p:nvSpPr>
          <p:cNvPr id="4" name="Slide Number Placeholder 3"/>
          <p:cNvSpPr>
            <a:spLocks noGrp="1"/>
          </p:cNvSpPr>
          <p:nvPr>
            <p:ph type="sldNum" sz="quarter" idx="12"/>
          </p:nvPr>
        </p:nvSpPr>
        <p:spPr/>
        <p:txBody>
          <a:bodyPr/>
          <a:lstStyle/>
          <a:p>
            <a:fld id="{E3E267E3-D4FD-48C5-BB18-67E28728C1D6}" type="slidenum">
              <a:rPr lang="en-US" smtClean="0"/>
              <a:pPr/>
              <a:t>334</a:t>
            </a:fld>
            <a:endParaRPr lang="en-US"/>
          </a:p>
        </p:txBody>
      </p:sp>
      <p:pic>
        <p:nvPicPr>
          <p:cNvPr id="655361" name="Picture 1" descr="K:\Courses\Office-computer workspace ergonomics\A Practical Approach to Office Ergonomics\In-depth A Practical Approach to Office Ergonomics\Case Study Pictures Sorted\Storage\FST 023.jpg"/>
          <p:cNvPicPr>
            <a:picLocks noChangeAspect="1" noChangeArrowheads="1"/>
          </p:cNvPicPr>
          <p:nvPr/>
        </p:nvPicPr>
        <p:blipFill>
          <a:blip r:embed="rId2" cstate="print"/>
          <a:srcRect l="20137" t="17813" r="23613" b="10000"/>
          <a:stretch>
            <a:fillRect/>
          </a:stretch>
        </p:blipFill>
        <p:spPr bwMode="auto">
          <a:xfrm>
            <a:off x="4114800" y="1123950"/>
            <a:ext cx="3581400" cy="344709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R="0" rtl="0"/>
            <a:r>
              <a:rPr lang="en-US" b="1" baseline="0" dirty="0" smtClean="0">
                <a:latin typeface="Arial"/>
              </a:rPr>
              <a:t>Age-related visual strategies</a:t>
            </a:r>
          </a:p>
        </p:txBody>
      </p:sp>
      <p:sp>
        <p:nvSpPr>
          <p:cNvPr id="3" name="Text Placeholder 2"/>
          <p:cNvSpPr>
            <a:spLocks noGrp="1"/>
          </p:cNvSpPr>
          <p:nvPr>
            <p:ph type="body" idx="1"/>
          </p:nvPr>
        </p:nvSpPr>
        <p:spPr>
          <a:xfrm>
            <a:off x="457200" y="971550"/>
            <a:ext cx="4572000" cy="3689604"/>
          </a:xfrm>
        </p:spPr>
        <p:txBody>
          <a:bodyPr>
            <a:normAutofit fontScale="62500" lnSpcReduction="20000"/>
          </a:bodyPr>
          <a:lstStyle/>
          <a:p>
            <a:pPr marR="0" lvl="0" rtl="0"/>
            <a:r>
              <a:rPr lang="en-US" baseline="0" dirty="0" smtClean="0">
                <a:latin typeface="Arial"/>
              </a:rPr>
              <a:t>Lighting</a:t>
            </a:r>
          </a:p>
          <a:p>
            <a:pPr marR="0" lvl="1" rtl="0"/>
            <a:r>
              <a:rPr lang="en-US" baseline="0" dirty="0" smtClean="0">
                <a:latin typeface="Arial"/>
              </a:rPr>
              <a:t>Increase area lighting</a:t>
            </a:r>
          </a:p>
          <a:p>
            <a:pPr marR="0" lvl="1" rtl="0"/>
            <a:r>
              <a:rPr lang="en-US" baseline="0" dirty="0" smtClean="0">
                <a:latin typeface="Arial"/>
              </a:rPr>
              <a:t>Use task lighting with desk lamps (consider up to a 60% increase in task lighting)</a:t>
            </a:r>
          </a:p>
          <a:p>
            <a:pPr marR="0" lvl="1" rtl="0"/>
            <a:r>
              <a:rPr lang="en-US" baseline="0" dirty="0" smtClean="0">
                <a:latin typeface="Arial"/>
              </a:rPr>
              <a:t>Reduce glare</a:t>
            </a:r>
          </a:p>
          <a:p>
            <a:pPr marR="0" lvl="0" rtl="0"/>
            <a:r>
              <a:rPr lang="en-US" baseline="0" dirty="0" smtClean="0">
                <a:latin typeface="Arial"/>
              </a:rPr>
              <a:t>Signs/Symbols</a:t>
            </a:r>
          </a:p>
          <a:p>
            <a:pPr marR="0" lvl="1" rtl="0"/>
            <a:r>
              <a:rPr lang="en-US" baseline="0" dirty="0" smtClean="0">
                <a:latin typeface="Arial"/>
              </a:rPr>
              <a:t>Use brighter colors to draw the focus and attention</a:t>
            </a:r>
          </a:p>
          <a:p>
            <a:pPr marR="0" lvl="1" rtl="0"/>
            <a:r>
              <a:rPr lang="en-US" baseline="0" dirty="0" smtClean="0">
                <a:latin typeface="Arial"/>
              </a:rPr>
              <a:t>Safety signs and symbols should be marked with high-contrast, bright materials</a:t>
            </a:r>
          </a:p>
          <a:p>
            <a:pPr marR="0" lvl="0" rtl="0"/>
            <a:r>
              <a:rPr lang="en-US" baseline="0" dirty="0" smtClean="0">
                <a:latin typeface="Arial"/>
              </a:rPr>
              <a:t>Eye exams and eye care</a:t>
            </a:r>
          </a:p>
          <a:p>
            <a:pPr marR="0" lvl="1" rtl="0"/>
            <a:r>
              <a:rPr lang="en-US" baseline="0" dirty="0" smtClean="0">
                <a:latin typeface="Arial"/>
              </a:rPr>
              <a:t>Schedule or encourage regular visits to an eye-care specialist.</a:t>
            </a:r>
          </a:p>
          <a:p>
            <a:pPr marR="0" lvl="1" rtl="0"/>
            <a:r>
              <a:rPr lang="en-US" baseline="0" dirty="0" smtClean="0">
                <a:latin typeface="Arial"/>
              </a:rPr>
              <a:t>Eye drops and artificial tears can reduce the discomfort of dry eyes and irritations</a:t>
            </a:r>
          </a:p>
          <a:p>
            <a:pPr marR="0" lvl="1" rtl="0"/>
            <a:r>
              <a:rPr lang="en-US" baseline="0" dirty="0" smtClean="0">
                <a:latin typeface="Arial"/>
              </a:rPr>
              <a:t>Take frequent breaks when reading, computing and performing work that requires intense visual focus</a:t>
            </a:r>
          </a:p>
        </p:txBody>
      </p:sp>
      <p:sp>
        <p:nvSpPr>
          <p:cNvPr id="4" name="Slide Number Placeholder 3"/>
          <p:cNvSpPr>
            <a:spLocks noGrp="1"/>
          </p:cNvSpPr>
          <p:nvPr>
            <p:ph type="sldNum" sz="quarter" idx="12"/>
          </p:nvPr>
        </p:nvSpPr>
        <p:spPr/>
        <p:txBody>
          <a:bodyPr/>
          <a:lstStyle/>
          <a:p>
            <a:fld id="{E3E267E3-D4FD-48C5-BB18-67E28728C1D6}" type="slidenum">
              <a:rPr lang="en-US" smtClean="0"/>
              <a:pPr/>
              <a:t>335</a:t>
            </a:fld>
            <a:endParaRPr lang="en-US"/>
          </a:p>
        </p:txBody>
      </p:sp>
      <p:pic>
        <p:nvPicPr>
          <p:cNvPr id="29697" name="Picture 1"/>
          <p:cNvPicPr>
            <a:picLocks noChangeAspect="1" noChangeArrowheads="1"/>
          </p:cNvPicPr>
          <p:nvPr/>
        </p:nvPicPr>
        <p:blipFill>
          <a:blip r:embed="rId2" cstate="print"/>
          <a:srcRect l="5263" t="4734" r="5263" b="6903"/>
          <a:stretch>
            <a:fillRect/>
          </a:stretch>
        </p:blipFill>
        <p:spPr bwMode="auto">
          <a:xfrm>
            <a:off x="5257800" y="914400"/>
            <a:ext cx="3291840" cy="1626558"/>
          </a:xfrm>
          <a:prstGeom prst="rect">
            <a:avLst/>
          </a:prstGeom>
          <a:ln>
            <a:noFill/>
          </a:ln>
          <a:effectLst>
            <a:outerShdw blurRad="292100" dist="139700" dir="2700000" algn="tl" rotWithShape="0">
              <a:srgbClr val="333333">
                <a:alpha val="65000"/>
              </a:srgbClr>
            </a:outerShdw>
          </a:effectLst>
        </p:spPr>
      </p:pic>
      <p:pic>
        <p:nvPicPr>
          <p:cNvPr id="7170" name="Picture 2" descr="K:\Courses\Images\Medical\eyeExam.jpg"/>
          <p:cNvPicPr>
            <a:picLocks noChangeAspect="1" noChangeArrowheads="1"/>
          </p:cNvPicPr>
          <p:nvPr/>
        </p:nvPicPr>
        <p:blipFill>
          <a:blip r:embed="rId3" cstate="print"/>
          <a:srcRect b="16541"/>
          <a:stretch>
            <a:fillRect/>
          </a:stretch>
        </p:blipFill>
        <p:spPr bwMode="auto">
          <a:xfrm>
            <a:off x="5257800" y="2743200"/>
            <a:ext cx="3667125" cy="211455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
            <a:ext cx="8229600" cy="663179"/>
          </a:xfrm>
        </p:spPr>
        <p:txBody>
          <a:bodyPr>
            <a:normAutofit fontScale="90000"/>
          </a:bodyPr>
          <a:lstStyle/>
          <a:p>
            <a:pPr marR="0" rtl="0"/>
            <a:r>
              <a:rPr lang="en-US" b="1" baseline="0" dirty="0" smtClean="0">
                <a:latin typeface="Arial"/>
              </a:rPr>
              <a:t>Age-related visual strategies</a:t>
            </a:r>
          </a:p>
        </p:txBody>
      </p:sp>
      <p:sp>
        <p:nvSpPr>
          <p:cNvPr id="3" name="Text Placeholder 2"/>
          <p:cNvSpPr>
            <a:spLocks noGrp="1"/>
          </p:cNvSpPr>
          <p:nvPr>
            <p:ph type="body" idx="1"/>
          </p:nvPr>
        </p:nvSpPr>
        <p:spPr>
          <a:xfrm>
            <a:off x="457200" y="857250"/>
            <a:ext cx="4876800" cy="3746754"/>
          </a:xfrm>
        </p:spPr>
        <p:txBody>
          <a:bodyPr>
            <a:normAutofit fontScale="55000" lnSpcReduction="20000"/>
          </a:bodyPr>
          <a:lstStyle/>
          <a:p>
            <a:pPr marR="0" lvl="0" rtl="0"/>
            <a:r>
              <a:rPr lang="en-US" baseline="0" dirty="0" smtClean="0">
                <a:latin typeface="Arial"/>
              </a:rPr>
              <a:t>Monitors/Screens</a:t>
            </a:r>
          </a:p>
          <a:p>
            <a:pPr marR="0" lvl="1" rtl="0"/>
            <a:r>
              <a:rPr lang="en-US" baseline="0" dirty="0" smtClean="0">
                <a:latin typeface="Arial"/>
              </a:rPr>
              <a:t>Adjust monitor angle of computer so print can be easily read and glare reduced</a:t>
            </a:r>
          </a:p>
          <a:p>
            <a:pPr lvl="1"/>
            <a:r>
              <a:rPr lang="en-US" baseline="0" dirty="0" smtClean="0">
                <a:latin typeface="Arial"/>
              </a:rPr>
              <a:t>Increase </a:t>
            </a:r>
            <a:r>
              <a:rPr lang="en-US" dirty="0" smtClean="0">
                <a:latin typeface="Arial"/>
              </a:rPr>
              <a:t>font </a:t>
            </a:r>
            <a:r>
              <a:rPr lang="en-US" baseline="0" dirty="0" smtClean="0">
                <a:latin typeface="Arial"/>
              </a:rPr>
              <a:t>size in written communications and computer screen</a:t>
            </a:r>
          </a:p>
          <a:p>
            <a:pPr marR="0" lvl="1" rtl="0"/>
            <a:r>
              <a:rPr lang="en-US" baseline="0" dirty="0" smtClean="0">
                <a:latin typeface="Arial"/>
              </a:rPr>
              <a:t>Reduce visual clutter in correspondence and monitor screen</a:t>
            </a:r>
          </a:p>
          <a:p>
            <a:pPr marR="0" lvl="1" rtl="0"/>
            <a:r>
              <a:rPr lang="en-US" baseline="0" dirty="0" smtClean="0">
                <a:latin typeface="Arial"/>
              </a:rPr>
              <a:t>Clean computer screens regularly</a:t>
            </a:r>
          </a:p>
          <a:p>
            <a:pPr marR="0" lvl="1" rtl="0"/>
            <a:r>
              <a:rPr lang="en-US" baseline="0" dirty="0" smtClean="0">
                <a:latin typeface="Arial"/>
              </a:rPr>
              <a:t>Adjust screen color and contrast so print is most legible</a:t>
            </a:r>
          </a:p>
          <a:p>
            <a:pPr marR="0" lvl="1" rtl="0"/>
            <a:r>
              <a:rPr lang="en-US" baseline="0" dirty="0" smtClean="0">
                <a:latin typeface="Arial"/>
              </a:rPr>
              <a:t>Use high resolution monitors</a:t>
            </a:r>
          </a:p>
          <a:p>
            <a:pPr marR="0" lvl="1" rtl="0"/>
            <a:r>
              <a:rPr lang="en-US" baseline="0" dirty="0" smtClean="0">
                <a:latin typeface="Arial"/>
              </a:rPr>
              <a:t>Use larger monitor screens</a:t>
            </a:r>
          </a:p>
          <a:p>
            <a:pPr marR="0" lvl="0" rtl="0"/>
            <a:r>
              <a:rPr lang="en-US" baseline="0" dirty="0" smtClean="0">
                <a:latin typeface="Arial"/>
              </a:rPr>
              <a:t>Reading</a:t>
            </a:r>
          </a:p>
          <a:p>
            <a:pPr marR="0" lvl="1" rtl="0"/>
            <a:r>
              <a:rPr lang="en-US" baseline="0" dirty="0" smtClean="0">
                <a:latin typeface="Arial"/>
              </a:rPr>
              <a:t>Reading glasses</a:t>
            </a:r>
          </a:p>
          <a:p>
            <a:pPr marR="0" lvl="1" rtl="0"/>
            <a:r>
              <a:rPr lang="en-US" baseline="0" dirty="0" smtClean="0">
                <a:latin typeface="Arial"/>
              </a:rPr>
              <a:t>Consider purchasing eyeglasses prescribed specifically for computer use</a:t>
            </a:r>
          </a:p>
          <a:p>
            <a:pPr marR="0" lvl="1" rtl="0"/>
            <a:r>
              <a:rPr lang="en-US" baseline="0" dirty="0" smtClean="0">
                <a:latin typeface="Arial"/>
              </a:rPr>
              <a:t>Have magnifiers or magnifying glasses readily available</a:t>
            </a:r>
          </a:p>
          <a:p>
            <a:pPr marR="0" lvl="1" rtl="0"/>
            <a:r>
              <a:rPr lang="en-US" baseline="0" dirty="0" smtClean="0">
                <a:latin typeface="Arial"/>
              </a:rPr>
              <a:t>Be aware of neck and shoulder posture if using bifocals</a:t>
            </a:r>
          </a:p>
        </p:txBody>
      </p:sp>
      <p:sp>
        <p:nvSpPr>
          <p:cNvPr id="4" name="Slide Number Placeholder 3"/>
          <p:cNvSpPr>
            <a:spLocks noGrp="1"/>
          </p:cNvSpPr>
          <p:nvPr>
            <p:ph type="sldNum" sz="quarter" idx="12"/>
          </p:nvPr>
        </p:nvSpPr>
        <p:spPr/>
        <p:txBody>
          <a:bodyPr/>
          <a:lstStyle/>
          <a:p>
            <a:fld id="{E3E267E3-D4FD-48C5-BB18-67E28728C1D6}" type="slidenum">
              <a:rPr lang="en-US" smtClean="0"/>
              <a:pPr/>
              <a:t>336</a:t>
            </a:fld>
            <a:endParaRPr lang="en-US"/>
          </a:p>
        </p:txBody>
      </p:sp>
      <p:pic>
        <p:nvPicPr>
          <p:cNvPr id="28673" name="Picture 1" descr="L:\Clients\City of Minneapolis\Water 11-2-11\Images\13.JPG"/>
          <p:cNvPicPr>
            <a:picLocks noChangeAspect="1" noChangeArrowheads="1"/>
          </p:cNvPicPr>
          <p:nvPr/>
        </p:nvPicPr>
        <p:blipFill>
          <a:blip r:embed="rId2" cstate="print"/>
          <a:srcRect l="22230" t="17220" r="29285" b="13814"/>
          <a:stretch>
            <a:fillRect/>
          </a:stretch>
        </p:blipFill>
        <p:spPr bwMode="auto">
          <a:xfrm>
            <a:off x="5410200" y="2743200"/>
            <a:ext cx="3291840" cy="1963882"/>
          </a:xfrm>
          <a:prstGeom prst="rect">
            <a:avLst/>
          </a:prstGeom>
          <a:ln>
            <a:noFill/>
          </a:ln>
          <a:effectLst>
            <a:outerShdw blurRad="292100" dist="139700" dir="2700000" algn="tl" rotWithShape="0">
              <a:srgbClr val="333333">
                <a:alpha val="65000"/>
              </a:srgbClr>
            </a:outerShdw>
          </a:effectLst>
        </p:spPr>
      </p:pic>
      <p:pic>
        <p:nvPicPr>
          <p:cNvPr id="28674" name="Picture 2" descr="K:\Clients\City of Minneapolis\Water Works\WSE\Hinze Kassi\IMG_7953.JPG"/>
          <p:cNvPicPr>
            <a:picLocks noChangeAspect="1" noChangeArrowheads="1"/>
          </p:cNvPicPr>
          <p:nvPr/>
        </p:nvPicPr>
        <p:blipFill>
          <a:blip r:embed="rId3" cstate="print"/>
          <a:srcRect l="3776" t="7500" r="31224" b="64688"/>
          <a:stretch>
            <a:fillRect/>
          </a:stretch>
        </p:blipFill>
        <p:spPr bwMode="auto">
          <a:xfrm>
            <a:off x="5410200" y="914400"/>
            <a:ext cx="3291840" cy="170333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R="0" rtl="0"/>
            <a:r>
              <a:rPr lang="en-US" b="1" baseline="0" dirty="0" smtClean="0">
                <a:latin typeface="Arial"/>
              </a:rPr>
              <a:t>Stretching</a:t>
            </a:r>
          </a:p>
        </p:txBody>
      </p:sp>
      <p:sp>
        <p:nvSpPr>
          <p:cNvPr id="4" name="Slide Number Placeholder 3"/>
          <p:cNvSpPr>
            <a:spLocks noGrp="1"/>
          </p:cNvSpPr>
          <p:nvPr>
            <p:ph type="sldNum" sz="quarter" idx="12"/>
          </p:nvPr>
        </p:nvSpPr>
        <p:spPr/>
        <p:txBody>
          <a:bodyPr/>
          <a:lstStyle/>
          <a:p>
            <a:fld id="{E3E267E3-D4FD-48C5-BB18-67E28728C1D6}" type="slidenum">
              <a:rPr lang="en-US" smtClean="0"/>
              <a:pPr/>
              <a:t>337</a:t>
            </a:fld>
            <a:endParaRPr lang="en-US"/>
          </a:p>
        </p:txBody>
      </p:sp>
      <p:sp>
        <p:nvSpPr>
          <p:cNvPr id="9" name="Text Placeholder 8"/>
          <p:cNvSpPr>
            <a:spLocks noGrp="1"/>
          </p:cNvSpPr>
          <p:nvPr>
            <p:ph type="body" idx="1"/>
          </p:nvPr>
        </p:nvSpPr>
        <p:spPr>
          <a:xfrm>
            <a:off x="228600" y="971550"/>
            <a:ext cx="4038600" cy="3581399"/>
          </a:xfrm>
        </p:spPr>
        <p:txBody>
          <a:bodyPr>
            <a:normAutofit fontScale="62500" lnSpcReduction="20000"/>
          </a:bodyPr>
          <a:lstStyle/>
          <a:p>
            <a:pPr>
              <a:lnSpc>
                <a:spcPct val="110000"/>
              </a:lnSpc>
              <a:spcBef>
                <a:spcPts val="1200"/>
              </a:spcBef>
            </a:pPr>
            <a:r>
              <a:rPr lang="en-US" dirty="0" smtClean="0"/>
              <a:t>Absolutely have to follow Doctor's orders for any restricted activities</a:t>
            </a:r>
          </a:p>
          <a:p>
            <a:pPr>
              <a:lnSpc>
                <a:spcPct val="110000"/>
              </a:lnSpc>
              <a:spcBef>
                <a:spcPts val="1200"/>
              </a:spcBef>
            </a:pPr>
            <a:r>
              <a:rPr lang="en-US" dirty="0" smtClean="0"/>
              <a:t>Technically Correct </a:t>
            </a:r>
          </a:p>
          <a:p>
            <a:pPr>
              <a:lnSpc>
                <a:spcPct val="110000"/>
              </a:lnSpc>
              <a:spcBef>
                <a:spcPts val="600"/>
              </a:spcBef>
            </a:pPr>
            <a:r>
              <a:rPr lang="en-US" dirty="0" smtClean="0"/>
              <a:t>Energy Input/Output</a:t>
            </a:r>
          </a:p>
          <a:p>
            <a:pPr>
              <a:lnSpc>
                <a:spcPct val="110000"/>
              </a:lnSpc>
              <a:spcBef>
                <a:spcPts val="1200"/>
              </a:spcBef>
            </a:pPr>
            <a:r>
              <a:rPr lang="en-US" dirty="0" smtClean="0"/>
              <a:t>Neutral</a:t>
            </a:r>
            <a:r>
              <a:rPr lang="en-US" sz="2400" dirty="0" smtClean="0"/>
              <a:t> </a:t>
            </a:r>
            <a:r>
              <a:rPr lang="en-US" dirty="0" smtClean="0"/>
              <a:t>Position</a:t>
            </a:r>
          </a:p>
          <a:p>
            <a:pPr>
              <a:lnSpc>
                <a:spcPct val="110000"/>
              </a:lnSpc>
              <a:spcBef>
                <a:spcPts val="1200"/>
              </a:spcBef>
            </a:pPr>
            <a:r>
              <a:rPr lang="en-US" dirty="0" smtClean="0"/>
              <a:t>Joint</a:t>
            </a:r>
            <a:r>
              <a:rPr lang="en-US" sz="2000" dirty="0" smtClean="0"/>
              <a:t> </a:t>
            </a:r>
            <a:r>
              <a:rPr lang="en-US" dirty="0" smtClean="0"/>
              <a:t>Noises</a:t>
            </a:r>
          </a:p>
          <a:p>
            <a:pPr>
              <a:lnSpc>
                <a:spcPct val="110000"/>
              </a:lnSpc>
              <a:spcBef>
                <a:spcPts val="1200"/>
              </a:spcBef>
            </a:pPr>
            <a:r>
              <a:rPr lang="en-US" dirty="0" smtClean="0"/>
              <a:t>Don’t Hold Breath</a:t>
            </a:r>
          </a:p>
          <a:p>
            <a:pPr>
              <a:lnSpc>
                <a:spcPct val="110000"/>
              </a:lnSpc>
              <a:spcBef>
                <a:spcPts val="1200"/>
              </a:spcBef>
            </a:pPr>
            <a:r>
              <a:rPr lang="en-US" dirty="0" smtClean="0"/>
              <a:t>Regular</a:t>
            </a:r>
            <a:r>
              <a:rPr lang="en-US" sz="2400" dirty="0" smtClean="0"/>
              <a:t> </a:t>
            </a:r>
            <a:r>
              <a:rPr lang="en-US" dirty="0" smtClean="0"/>
              <a:t>and</a:t>
            </a:r>
            <a:r>
              <a:rPr lang="en-US" sz="2400" dirty="0" smtClean="0"/>
              <a:t> </a:t>
            </a:r>
            <a:r>
              <a:rPr lang="en-US" dirty="0" smtClean="0"/>
              <a:t>Consistent</a:t>
            </a:r>
          </a:p>
          <a:p>
            <a:pPr>
              <a:lnSpc>
                <a:spcPct val="110000"/>
              </a:lnSpc>
              <a:spcBef>
                <a:spcPts val="1200"/>
              </a:spcBef>
            </a:pPr>
            <a:r>
              <a:rPr lang="en-US" dirty="0" smtClean="0"/>
              <a:t>Intensity/Controlled Stretching</a:t>
            </a:r>
          </a:p>
          <a:p>
            <a:pPr>
              <a:lnSpc>
                <a:spcPct val="110000"/>
              </a:lnSpc>
            </a:pPr>
            <a:endParaRPr lang="en-US" dirty="0"/>
          </a:p>
        </p:txBody>
      </p:sp>
      <p:pic>
        <p:nvPicPr>
          <p:cNvPr id="651266" name="Picture 2" descr="http://www.furniture-office.org/wp-content/uploads/2011/08/Office-Stretch.jpg"/>
          <p:cNvPicPr>
            <a:picLocks noChangeAspect="1" noChangeArrowheads="1"/>
          </p:cNvPicPr>
          <p:nvPr/>
        </p:nvPicPr>
        <p:blipFill>
          <a:blip r:embed="rId2" cstate="print"/>
          <a:srcRect/>
          <a:stretch>
            <a:fillRect/>
          </a:stretch>
        </p:blipFill>
        <p:spPr bwMode="auto">
          <a:xfrm>
            <a:off x="4343400" y="1047750"/>
            <a:ext cx="4475347" cy="2971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9154" name="Rectangle 2"/>
          <p:cNvSpPr>
            <a:spLocks noGrp="1" noChangeArrowheads="1"/>
          </p:cNvSpPr>
          <p:nvPr>
            <p:ph type="title"/>
          </p:nvPr>
        </p:nvSpPr>
        <p:spPr>
          <a:xfrm>
            <a:off x="1143000" y="209550"/>
            <a:ext cx="7772400" cy="571500"/>
          </a:xfrm>
        </p:spPr>
        <p:txBody>
          <a:bodyPr>
            <a:normAutofit fontScale="90000"/>
          </a:bodyPr>
          <a:lstStyle/>
          <a:p>
            <a:pPr algn="ctr">
              <a:spcBef>
                <a:spcPts val="800"/>
              </a:spcBef>
              <a:defRPr/>
            </a:pPr>
            <a:r>
              <a:rPr lang="en-US" dirty="0">
                <a:solidFill>
                  <a:srgbClr val="2B5A93"/>
                </a:solidFill>
                <a:latin typeface="Arial"/>
              </a:rPr>
              <a:t>Three Great Stretches</a:t>
            </a:r>
          </a:p>
        </p:txBody>
      </p:sp>
      <p:sp>
        <p:nvSpPr>
          <p:cNvPr id="60420" name="Text Box 8"/>
          <p:cNvSpPr txBox="1">
            <a:spLocks noChangeArrowheads="1"/>
          </p:cNvSpPr>
          <p:nvPr/>
        </p:nvSpPr>
        <p:spPr bwMode="auto">
          <a:xfrm>
            <a:off x="2057400" y="729113"/>
            <a:ext cx="1511952" cy="461665"/>
          </a:xfrm>
          <a:prstGeom prst="rect">
            <a:avLst/>
          </a:prstGeom>
          <a:solidFill>
            <a:schemeClr val="bg1"/>
          </a:solidFill>
          <a:ln w="9525">
            <a:noFill/>
            <a:miter lim="800000"/>
            <a:headEnd/>
            <a:tailEnd/>
          </a:ln>
        </p:spPr>
        <p:txBody>
          <a:bodyPr wrap="none">
            <a:spAutoFit/>
          </a:bodyPr>
          <a:lstStyle/>
          <a:p>
            <a:r>
              <a:rPr lang="en-US" sz="2400" dirty="0">
                <a:solidFill>
                  <a:schemeClr val="accent1"/>
                </a:solidFill>
                <a:latin typeface="Impact" pitchFamily="34" charset="0"/>
              </a:rPr>
              <a:t>Back Bend</a:t>
            </a:r>
          </a:p>
        </p:txBody>
      </p:sp>
      <p:sp>
        <p:nvSpPr>
          <p:cNvPr id="60421" name="Text Box 9"/>
          <p:cNvSpPr txBox="1">
            <a:spLocks noChangeArrowheads="1"/>
          </p:cNvSpPr>
          <p:nvPr/>
        </p:nvSpPr>
        <p:spPr bwMode="auto">
          <a:xfrm>
            <a:off x="3866951" y="643688"/>
            <a:ext cx="1879041" cy="584775"/>
          </a:xfrm>
          <a:prstGeom prst="rect">
            <a:avLst/>
          </a:prstGeom>
          <a:solidFill>
            <a:schemeClr val="bg1"/>
          </a:solidFill>
          <a:ln w="9525" algn="ctr">
            <a:noFill/>
            <a:miter lim="800000"/>
            <a:headEnd/>
            <a:tailEnd/>
          </a:ln>
        </p:spPr>
        <p:txBody>
          <a:bodyPr wrap="none">
            <a:spAutoFit/>
          </a:bodyPr>
          <a:lstStyle/>
          <a:p>
            <a:r>
              <a:rPr lang="en-US" sz="3200" dirty="0">
                <a:solidFill>
                  <a:srgbClr val="FFFFFF"/>
                </a:solidFill>
                <a:latin typeface="Impact" pitchFamily="34" charset="0"/>
              </a:rPr>
              <a:t> </a:t>
            </a:r>
            <a:r>
              <a:rPr lang="en-US" sz="2400" dirty="0">
                <a:solidFill>
                  <a:schemeClr val="accent1"/>
                </a:solidFill>
                <a:latin typeface="Impact" pitchFamily="34" charset="0"/>
              </a:rPr>
              <a:t>Power Squat </a:t>
            </a:r>
            <a:endParaRPr lang="en-US" sz="3200" dirty="0">
              <a:solidFill>
                <a:schemeClr val="accent1"/>
              </a:solidFill>
              <a:latin typeface="Impact" pitchFamily="34" charset="0"/>
            </a:endParaRPr>
          </a:p>
        </p:txBody>
      </p:sp>
      <p:sp>
        <p:nvSpPr>
          <p:cNvPr id="60422" name="Text Box 10"/>
          <p:cNvSpPr txBox="1">
            <a:spLocks noChangeArrowheads="1"/>
          </p:cNvSpPr>
          <p:nvPr/>
        </p:nvSpPr>
        <p:spPr bwMode="auto">
          <a:xfrm>
            <a:off x="5677300" y="635869"/>
            <a:ext cx="2724150" cy="584775"/>
          </a:xfrm>
          <a:prstGeom prst="rect">
            <a:avLst/>
          </a:prstGeom>
          <a:solidFill>
            <a:schemeClr val="bg1"/>
          </a:solidFill>
          <a:ln w="9525" algn="ctr">
            <a:noFill/>
            <a:miter lim="800000"/>
            <a:headEnd/>
            <a:tailEnd/>
          </a:ln>
        </p:spPr>
        <p:txBody>
          <a:bodyPr wrap="square">
            <a:spAutoFit/>
          </a:bodyPr>
          <a:lstStyle/>
          <a:p>
            <a:r>
              <a:rPr lang="en-US" sz="3200" dirty="0">
                <a:solidFill>
                  <a:srgbClr val="FFFFFF"/>
                </a:solidFill>
                <a:latin typeface="Impact" pitchFamily="34" charset="0"/>
              </a:rPr>
              <a:t>  </a:t>
            </a:r>
            <a:r>
              <a:rPr lang="en-US" sz="2400" dirty="0">
                <a:solidFill>
                  <a:schemeClr val="accent1"/>
                </a:solidFill>
                <a:latin typeface="Impact" pitchFamily="34" charset="0"/>
              </a:rPr>
              <a:t>Large Arm Circles</a:t>
            </a:r>
            <a:endParaRPr lang="en-US" sz="3200" dirty="0">
              <a:solidFill>
                <a:schemeClr val="accent1"/>
              </a:solidFill>
              <a:latin typeface="Impact" pitchFamily="34" charset="0"/>
            </a:endParaRPr>
          </a:p>
        </p:txBody>
      </p:sp>
      <p:grpSp>
        <p:nvGrpSpPr>
          <p:cNvPr id="2" name="Group 11"/>
          <p:cNvGrpSpPr/>
          <p:nvPr/>
        </p:nvGrpSpPr>
        <p:grpSpPr>
          <a:xfrm>
            <a:off x="1752600" y="1276350"/>
            <a:ext cx="6553200" cy="3371850"/>
            <a:chOff x="1219200" y="838200"/>
            <a:chExt cx="7467600" cy="5181600"/>
          </a:xfrm>
        </p:grpSpPr>
        <p:grpSp>
          <p:nvGrpSpPr>
            <p:cNvPr id="3" name="Group 3"/>
            <p:cNvGrpSpPr>
              <a:grpSpLocks/>
            </p:cNvGrpSpPr>
            <p:nvPr/>
          </p:nvGrpSpPr>
          <p:grpSpPr bwMode="auto">
            <a:xfrm>
              <a:off x="1219200" y="838200"/>
              <a:ext cx="7467600" cy="5181600"/>
              <a:chOff x="864" y="624"/>
              <a:chExt cx="4608" cy="3264"/>
            </a:xfrm>
          </p:grpSpPr>
          <p:sp>
            <p:nvSpPr>
              <p:cNvPr id="60424" name="Rectangle 4"/>
              <p:cNvSpPr>
                <a:spLocks noChangeArrowheads="1"/>
              </p:cNvSpPr>
              <p:nvPr/>
            </p:nvSpPr>
            <p:spPr bwMode="auto">
              <a:xfrm>
                <a:off x="864" y="624"/>
                <a:ext cx="4608" cy="3264"/>
              </a:xfrm>
              <a:prstGeom prst="rect">
                <a:avLst/>
              </a:prstGeom>
              <a:solidFill>
                <a:srgbClr val="FFFFFF"/>
              </a:solidFill>
              <a:ln w="9525">
                <a:noFill/>
                <a:miter lim="800000"/>
                <a:headEnd/>
                <a:tailEnd/>
              </a:ln>
            </p:spPr>
            <p:txBody>
              <a:bodyPr wrap="none" anchor="ctr"/>
              <a:lstStyle/>
              <a:p>
                <a:endParaRPr lang="en-US"/>
              </a:p>
            </p:txBody>
          </p:sp>
          <p:pic>
            <p:nvPicPr>
              <p:cNvPr id="60425" name="Picture 5"/>
              <p:cNvPicPr>
                <a:picLocks noChangeAspect="1" noChangeArrowheads="1"/>
              </p:cNvPicPr>
              <p:nvPr/>
            </p:nvPicPr>
            <p:blipFill>
              <a:blip r:embed="rId2" cstate="print"/>
              <a:srcRect/>
              <a:stretch>
                <a:fillRect/>
              </a:stretch>
            </p:blipFill>
            <p:spPr bwMode="auto">
              <a:xfrm>
                <a:off x="942" y="777"/>
                <a:ext cx="1156" cy="3012"/>
              </a:xfrm>
              <a:prstGeom prst="rect">
                <a:avLst/>
              </a:prstGeom>
              <a:noFill/>
              <a:ln w="9525">
                <a:noFill/>
                <a:miter lim="800000"/>
                <a:headEnd/>
                <a:tailEnd/>
              </a:ln>
            </p:spPr>
          </p:pic>
          <p:pic>
            <p:nvPicPr>
              <p:cNvPr id="60426" name="Picture 6"/>
              <p:cNvPicPr>
                <a:picLocks noChangeAspect="1" noChangeArrowheads="1"/>
              </p:cNvPicPr>
              <p:nvPr/>
            </p:nvPicPr>
            <p:blipFill>
              <a:blip r:embed="rId3" cstate="print"/>
              <a:srcRect/>
              <a:stretch>
                <a:fillRect/>
              </a:stretch>
            </p:blipFill>
            <p:spPr bwMode="auto">
              <a:xfrm>
                <a:off x="2160" y="768"/>
                <a:ext cx="1728" cy="3072"/>
              </a:xfrm>
              <a:prstGeom prst="rect">
                <a:avLst/>
              </a:prstGeom>
              <a:noFill/>
              <a:ln w="9525">
                <a:noFill/>
                <a:miter lim="800000"/>
                <a:headEnd/>
                <a:tailEnd/>
              </a:ln>
            </p:spPr>
          </p:pic>
          <p:pic>
            <p:nvPicPr>
              <p:cNvPr id="60427" name="Picture 7"/>
              <p:cNvPicPr>
                <a:picLocks noChangeAspect="1" noChangeArrowheads="1"/>
              </p:cNvPicPr>
              <p:nvPr/>
            </p:nvPicPr>
            <p:blipFill>
              <a:blip r:embed="rId4" cstate="print"/>
              <a:srcRect/>
              <a:stretch>
                <a:fillRect/>
              </a:stretch>
            </p:blipFill>
            <p:spPr bwMode="auto">
              <a:xfrm>
                <a:off x="3696" y="768"/>
                <a:ext cx="1751" cy="3072"/>
              </a:xfrm>
              <a:prstGeom prst="rect">
                <a:avLst/>
              </a:prstGeom>
              <a:noFill/>
              <a:ln w="9525">
                <a:noFill/>
                <a:miter lim="800000"/>
                <a:headEnd/>
                <a:tailEnd/>
              </a:ln>
            </p:spPr>
          </p:pic>
        </p:grpSp>
        <p:sp>
          <p:nvSpPr>
            <p:cNvPr id="11" name="Rectangle 10"/>
            <p:cNvSpPr/>
            <p:nvPr/>
          </p:nvSpPr>
          <p:spPr bwMode="auto">
            <a:xfrm>
              <a:off x="1219200" y="838200"/>
              <a:ext cx="7467600" cy="5181600"/>
            </a:xfrm>
            <a:prstGeom prst="rect">
              <a:avLst/>
            </a:prstGeom>
            <a:noFill/>
            <a:ln w="28575">
              <a:solidFill>
                <a:schemeClr val="accent1">
                  <a:lumMod val="7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a:lstStyle/>
            <a:p>
              <a:pPr>
                <a:defRPr/>
              </a:pPr>
              <a:endParaRPr lang="en-US">
                <a:solidFill>
                  <a:schemeClr val="tx1"/>
                </a:solidFill>
                <a:latin typeface="Arial Narrow" pitchFamily="34" charset="0"/>
              </a:endParaRPr>
            </a:p>
          </p:txBody>
        </p:sp>
      </p:grpSp>
    </p:spTree>
  </p:cSld>
  <p:clrMapOvr>
    <a:masterClrMapping/>
  </p:clrMapOvr>
  <p:transition>
    <p:fade/>
  </p:transition>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b="1" baseline="0" dirty="0" smtClean="0">
                <a:latin typeface="Arial"/>
              </a:rPr>
              <a:t>Physical Fitness/</a:t>
            </a:r>
            <a:br>
              <a:rPr lang="en-US" b="1" baseline="0" dirty="0" smtClean="0">
                <a:latin typeface="Arial"/>
              </a:rPr>
            </a:br>
            <a:r>
              <a:rPr lang="en-US" b="1" baseline="0" dirty="0" smtClean="0">
                <a:latin typeface="Arial"/>
              </a:rPr>
              <a:t>Health and Wellness</a:t>
            </a:r>
          </a:p>
        </p:txBody>
      </p:sp>
      <p:sp>
        <p:nvSpPr>
          <p:cNvPr id="4" name="Slide Number Placeholder 3"/>
          <p:cNvSpPr>
            <a:spLocks noGrp="1"/>
          </p:cNvSpPr>
          <p:nvPr>
            <p:ph type="sldNum" sz="quarter" idx="12"/>
          </p:nvPr>
        </p:nvSpPr>
        <p:spPr/>
        <p:txBody>
          <a:bodyPr/>
          <a:lstStyle/>
          <a:p>
            <a:fld id="{E3E267E3-D4FD-48C5-BB18-67E28728C1D6}" type="slidenum">
              <a:rPr lang="en-US" smtClean="0"/>
              <a:pPr/>
              <a:t>339</a:t>
            </a:fld>
            <a:endParaRPr lang="en-US"/>
          </a:p>
        </p:txBody>
      </p:sp>
      <p:pic>
        <p:nvPicPr>
          <p:cNvPr id="25603" name="Picture 3" descr="C:\Users\HP\Downloads\apple_stethoscope_pc_400_clr(2).png"/>
          <p:cNvPicPr>
            <a:picLocks noChangeAspect="1" noChangeArrowheads="1"/>
          </p:cNvPicPr>
          <p:nvPr/>
        </p:nvPicPr>
        <p:blipFill>
          <a:blip r:embed="rId2" cstate="print"/>
          <a:srcRect/>
          <a:stretch>
            <a:fillRect/>
          </a:stretch>
        </p:blipFill>
        <p:spPr bwMode="auto">
          <a:xfrm>
            <a:off x="4800600" y="1600200"/>
            <a:ext cx="3810000" cy="2350294"/>
          </a:xfrm>
          <a:prstGeom prst="rect">
            <a:avLst/>
          </a:prstGeom>
          <a:noFill/>
        </p:spPr>
      </p:pic>
      <p:pic>
        <p:nvPicPr>
          <p:cNvPr id="25604" name="Picture 4" descr="C:\Users\HP\Downloads\running_on_treadmill_400_clr.png"/>
          <p:cNvPicPr>
            <a:picLocks noChangeAspect="1" noChangeArrowheads="1"/>
          </p:cNvPicPr>
          <p:nvPr/>
        </p:nvPicPr>
        <p:blipFill>
          <a:blip r:embed="rId3" cstate="print"/>
          <a:srcRect/>
          <a:stretch>
            <a:fillRect/>
          </a:stretch>
        </p:blipFill>
        <p:spPr bwMode="auto">
          <a:xfrm>
            <a:off x="990600" y="1257300"/>
            <a:ext cx="3448050" cy="2857500"/>
          </a:xfrm>
          <a:prstGeom prst="rect">
            <a:avLst/>
          </a:prstGeom>
          <a:noFill/>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0" y="0"/>
            <a:ext cx="9144000" cy="857250"/>
          </a:xfrm>
        </p:spPr>
        <p:txBody>
          <a:bodyPr/>
          <a:lstStyle/>
          <a:p>
            <a:pPr eaLnBrk="1" hangingPunct="1">
              <a:spcBef>
                <a:spcPts val="800"/>
              </a:spcBef>
              <a:defRPr/>
            </a:pPr>
            <a:r>
              <a:rPr lang="en-US" noProof="1" smtClean="0"/>
              <a:t>User population profile</a:t>
            </a:r>
          </a:p>
        </p:txBody>
      </p:sp>
      <p:sp>
        <p:nvSpPr>
          <p:cNvPr id="121859" name="Rectangle 3"/>
          <p:cNvSpPr>
            <a:spLocks noGrp="1" noChangeArrowheads="1"/>
          </p:cNvSpPr>
          <p:nvPr>
            <p:ph type="body" idx="1"/>
          </p:nvPr>
        </p:nvSpPr>
        <p:spPr>
          <a:xfrm>
            <a:off x="152400" y="895350"/>
            <a:ext cx="4267200" cy="3581400"/>
          </a:xfrm>
        </p:spPr>
        <p:txBody>
          <a:bodyPr>
            <a:normAutofit fontScale="70000" lnSpcReduction="20000"/>
          </a:bodyPr>
          <a:lstStyle/>
          <a:p>
            <a:pPr eaLnBrk="1" hangingPunct="1">
              <a:lnSpc>
                <a:spcPct val="120000"/>
              </a:lnSpc>
              <a:defRPr/>
            </a:pPr>
            <a:r>
              <a:rPr lang="en-US" dirty="0" smtClean="0"/>
              <a:t>Very</a:t>
            </a:r>
            <a:r>
              <a:rPr lang="en-US" noProof="1" smtClean="0"/>
              <a:t> important </a:t>
            </a:r>
            <a:r>
              <a:rPr lang="en-US" dirty="0" smtClean="0"/>
              <a:t>first </a:t>
            </a:r>
            <a:r>
              <a:rPr lang="en-US" noProof="1" smtClean="0"/>
              <a:t>step </a:t>
            </a:r>
            <a:r>
              <a:rPr lang="en-US" dirty="0" smtClean="0"/>
              <a:t>-</a:t>
            </a:r>
            <a:r>
              <a:rPr lang="en-US" noProof="1" smtClean="0"/>
              <a:t> accurately define user population</a:t>
            </a:r>
          </a:p>
          <a:p>
            <a:pPr lvl="1" eaLnBrk="1" hangingPunct="1">
              <a:lnSpc>
                <a:spcPct val="120000"/>
              </a:lnSpc>
              <a:spcBef>
                <a:spcPct val="5000"/>
              </a:spcBef>
              <a:defRPr/>
            </a:pPr>
            <a:r>
              <a:rPr lang="en-US" noProof="1" smtClean="0"/>
              <a:t>Age</a:t>
            </a:r>
          </a:p>
          <a:p>
            <a:pPr lvl="1" eaLnBrk="1" hangingPunct="1">
              <a:lnSpc>
                <a:spcPct val="120000"/>
              </a:lnSpc>
              <a:spcBef>
                <a:spcPct val="5000"/>
              </a:spcBef>
              <a:defRPr/>
            </a:pPr>
            <a:r>
              <a:rPr lang="en-US" noProof="1" smtClean="0"/>
              <a:t>Gender</a:t>
            </a:r>
          </a:p>
          <a:p>
            <a:pPr lvl="1" eaLnBrk="1" hangingPunct="1">
              <a:lnSpc>
                <a:spcPct val="120000"/>
              </a:lnSpc>
              <a:spcBef>
                <a:spcPct val="5000"/>
              </a:spcBef>
              <a:defRPr/>
            </a:pPr>
            <a:r>
              <a:rPr lang="en-US" noProof="1" smtClean="0"/>
              <a:t>Stature</a:t>
            </a:r>
          </a:p>
          <a:p>
            <a:pPr lvl="1" eaLnBrk="1" hangingPunct="1">
              <a:lnSpc>
                <a:spcPct val="120000"/>
              </a:lnSpc>
              <a:spcBef>
                <a:spcPct val="5000"/>
              </a:spcBef>
              <a:defRPr/>
            </a:pPr>
            <a:r>
              <a:rPr lang="en-US" noProof="1" smtClean="0"/>
              <a:t>Vision </a:t>
            </a:r>
          </a:p>
          <a:p>
            <a:pPr lvl="1" eaLnBrk="1" hangingPunct="1">
              <a:lnSpc>
                <a:spcPct val="120000"/>
              </a:lnSpc>
              <a:spcBef>
                <a:spcPct val="5000"/>
              </a:spcBef>
              <a:defRPr/>
            </a:pPr>
            <a:r>
              <a:rPr lang="en-US" noProof="1" smtClean="0"/>
              <a:t>Hand dominance</a:t>
            </a:r>
          </a:p>
          <a:p>
            <a:pPr lvl="1" eaLnBrk="1" hangingPunct="1">
              <a:lnSpc>
                <a:spcPct val="120000"/>
              </a:lnSpc>
              <a:spcBef>
                <a:spcPct val="5000"/>
              </a:spcBef>
              <a:defRPr/>
            </a:pPr>
            <a:r>
              <a:rPr lang="en-US" noProof="1" smtClean="0"/>
              <a:t>Other</a:t>
            </a:r>
          </a:p>
          <a:p>
            <a:pPr eaLnBrk="1" hangingPunct="1">
              <a:lnSpc>
                <a:spcPct val="120000"/>
              </a:lnSpc>
              <a:defRPr/>
            </a:pPr>
            <a:r>
              <a:rPr lang="en-US" noProof="1" smtClean="0"/>
              <a:t>Defining user profile lays</a:t>
            </a:r>
            <a:r>
              <a:rPr lang="en-US" dirty="0" smtClean="0"/>
              <a:t> the </a:t>
            </a:r>
            <a:r>
              <a:rPr lang="en-US" noProof="1" smtClean="0"/>
              <a:t> foundation for remainder of process</a:t>
            </a:r>
          </a:p>
        </p:txBody>
      </p:sp>
      <p:pic>
        <p:nvPicPr>
          <p:cNvPr id="121860" name="Picture 4" descr="WS 12"/>
          <p:cNvPicPr>
            <a:picLocks noChangeAspect="1" noChangeArrowheads="1"/>
          </p:cNvPicPr>
          <p:nvPr/>
        </p:nvPicPr>
        <p:blipFill>
          <a:blip r:embed="rId2" cstate="print"/>
          <a:stretch>
            <a:fillRect/>
          </a:stretch>
        </p:blipFill>
        <p:spPr bwMode="auto">
          <a:xfrm>
            <a:off x="4495800" y="1047750"/>
            <a:ext cx="4163786" cy="27432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34</a:t>
            </a:fld>
            <a:endParaRPr lang="en-US" dirty="0"/>
          </a:p>
        </p:txBody>
      </p:sp>
    </p:spTree>
  </p:cSld>
  <p:clrMapOvr>
    <a:masterClrMapping/>
  </p:clrMapOvr>
  <p:transition>
    <p:fade/>
  </p:transition>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Grp="1" noChangeArrowheads="1"/>
          </p:cNvSpPr>
          <p:nvPr>
            <p:ph type="title"/>
          </p:nvPr>
        </p:nvSpPr>
        <p:spPr>
          <a:xfrm>
            <a:off x="604840" y="443130"/>
            <a:ext cx="8015287" cy="838061"/>
          </a:xfrm>
        </p:spPr>
        <p:txBody>
          <a:bodyPr>
            <a:normAutofit/>
          </a:bodyPr>
          <a:lstStyle/>
          <a:p>
            <a:pPr algn="ctr" defTabSz="908050"/>
            <a:r>
              <a:rPr lang="en-US" sz="3700" dirty="0" smtClean="0">
                <a:solidFill>
                  <a:srgbClr val="2B5A93"/>
                </a:solidFill>
                <a:latin typeface="Arial"/>
              </a:rPr>
              <a:t>Five guys in 1966</a:t>
            </a:r>
          </a:p>
        </p:txBody>
      </p:sp>
      <p:sp>
        <p:nvSpPr>
          <p:cNvPr id="512003" name="Rectangle 3"/>
          <p:cNvSpPr>
            <a:spLocks noGrp="1" noChangeArrowheads="1"/>
          </p:cNvSpPr>
          <p:nvPr>
            <p:ph type="body" idx="1"/>
          </p:nvPr>
        </p:nvSpPr>
        <p:spPr>
          <a:xfrm>
            <a:off x="304801" y="1314450"/>
            <a:ext cx="3887787" cy="3087171"/>
          </a:xfrm>
        </p:spPr>
        <p:txBody>
          <a:bodyPr>
            <a:normAutofit/>
          </a:bodyPr>
          <a:lstStyle/>
          <a:p>
            <a:pPr defTabSz="908050"/>
            <a:r>
              <a:rPr lang="en-US" sz="3600" b="1" dirty="0" smtClean="0">
                <a:latin typeface="Arial"/>
              </a:rPr>
              <a:t>Dallas Bed Rest Study</a:t>
            </a:r>
          </a:p>
          <a:p>
            <a:pPr lvl="1" defTabSz="908050">
              <a:lnSpc>
                <a:spcPct val="80000"/>
              </a:lnSpc>
            </a:pPr>
            <a:r>
              <a:rPr lang="en-US" sz="2800" dirty="0" smtClean="0">
                <a:latin typeface="Arial"/>
              </a:rPr>
              <a:t>Five volunteers</a:t>
            </a:r>
          </a:p>
          <a:p>
            <a:pPr lvl="1" defTabSz="908050">
              <a:lnSpc>
                <a:spcPct val="80000"/>
              </a:lnSpc>
            </a:pPr>
            <a:r>
              <a:rPr lang="en-US" sz="2800" dirty="0" smtClean="0">
                <a:latin typeface="Arial"/>
              </a:rPr>
              <a:t>20 years old</a:t>
            </a:r>
          </a:p>
          <a:p>
            <a:pPr lvl="1" defTabSz="908050">
              <a:lnSpc>
                <a:spcPct val="80000"/>
              </a:lnSpc>
            </a:pPr>
            <a:r>
              <a:rPr lang="en-US" sz="2800" dirty="0" smtClean="0">
                <a:latin typeface="Arial"/>
              </a:rPr>
              <a:t>Healthy</a:t>
            </a:r>
          </a:p>
          <a:p>
            <a:pPr lvl="1" defTabSz="908050">
              <a:lnSpc>
                <a:spcPct val="80000"/>
              </a:lnSpc>
            </a:pPr>
            <a:r>
              <a:rPr lang="en-US" sz="2800" dirty="0" smtClean="0">
                <a:latin typeface="Arial"/>
              </a:rPr>
              <a:t>20 days bed rest</a:t>
            </a:r>
          </a:p>
        </p:txBody>
      </p:sp>
      <p:pic>
        <p:nvPicPr>
          <p:cNvPr id="512008" name="Picture 8" descr="James, Gregg and Kaz confined to bed"/>
          <p:cNvPicPr>
            <a:picLocks noChangeAspect="1" noChangeArrowheads="1"/>
          </p:cNvPicPr>
          <p:nvPr/>
        </p:nvPicPr>
        <p:blipFill>
          <a:blip r:embed="rId2" cstate="print"/>
          <a:srcRect l="1997"/>
          <a:stretch>
            <a:fillRect/>
          </a:stretch>
        </p:blipFill>
        <p:spPr bwMode="auto">
          <a:xfrm>
            <a:off x="4419600" y="1428750"/>
            <a:ext cx="4258576" cy="24003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title"/>
          </p:nvPr>
        </p:nvSpPr>
        <p:spPr>
          <a:xfrm>
            <a:off x="604840" y="443130"/>
            <a:ext cx="8015287" cy="838061"/>
          </a:xfrm>
        </p:spPr>
        <p:txBody>
          <a:bodyPr>
            <a:normAutofit/>
          </a:bodyPr>
          <a:lstStyle/>
          <a:p>
            <a:pPr algn="ctr" defTabSz="908050"/>
            <a:r>
              <a:rPr lang="en-US" sz="3700" dirty="0" smtClean="0">
                <a:solidFill>
                  <a:srgbClr val="2B5A93"/>
                </a:solidFill>
                <a:latin typeface="Arial"/>
              </a:rPr>
              <a:t>Five guys in 1966</a:t>
            </a:r>
          </a:p>
        </p:txBody>
      </p:sp>
      <p:sp>
        <p:nvSpPr>
          <p:cNvPr id="533507" name="Rectangle 3"/>
          <p:cNvSpPr>
            <a:spLocks noGrp="1" noChangeArrowheads="1"/>
          </p:cNvSpPr>
          <p:nvPr>
            <p:ph type="body" idx="1"/>
          </p:nvPr>
        </p:nvSpPr>
        <p:spPr>
          <a:xfrm>
            <a:off x="304800" y="1371600"/>
            <a:ext cx="3733800" cy="3352245"/>
          </a:xfrm>
        </p:spPr>
        <p:txBody>
          <a:bodyPr>
            <a:normAutofit/>
          </a:bodyPr>
          <a:lstStyle/>
          <a:p>
            <a:pPr defTabSz="908050"/>
            <a:r>
              <a:rPr lang="en-US" sz="3600" b="1" dirty="0" smtClean="0">
                <a:latin typeface="Arial"/>
              </a:rPr>
              <a:t>Before bed rest tested</a:t>
            </a:r>
          </a:p>
          <a:p>
            <a:pPr lvl="1" defTabSz="908050">
              <a:lnSpc>
                <a:spcPct val="80000"/>
              </a:lnSpc>
            </a:pPr>
            <a:r>
              <a:rPr lang="en-US" sz="2800" dirty="0" smtClean="0">
                <a:latin typeface="Arial"/>
              </a:rPr>
              <a:t>Exercise capacity</a:t>
            </a:r>
          </a:p>
          <a:p>
            <a:pPr lvl="1" defTabSz="908050">
              <a:lnSpc>
                <a:spcPct val="80000"/>
              </a:lnSpc>
            </a:pPr>
            <a:r>
              <a:rPr lang="en-US" sz="2800" dirty="0" smtClean="0">
                <a:latin typeface="Arial"/>
              </a:rPr>
              <a:t>Heart/lung fitness</a:t>
            </a:r>
          </a:p>
          <a:p>
            <a:pPr marL="736600" lvl="1" indent="-282575" defTabSz="908050">
              <a:buFont typeface="Wingdings" pitchFamily="2" charset="2"/>
              <a:buNone/>
            </a:pPr>
            <a:endParaRPr lang="en-US" sz="4800" dirty="0"/>
          </a:p>
        </p:txBody>
      </p:sp>
      <p:pic>
        <p:nvPicPr>
          <p:cNvPr id="533510" name="Picture 6" descr="(L-R) Bill Bowman, Kazmer Laszlo, Gregg Hill, James Hulsley, Leo Luebbenhusen"/>
          <p:cNvPicPr>
            <a:picLocks noChangeAspect="1" noChangeArrowheads="1"/>
          </p:cNvPicPr>
          <p:nvPr/>
        </p:nvPicPr>
        <p:blipFill>
          <a:blip r:embed="rId2" cstate="print"/>
          <a:srcRect/>
          <a:stretch>
            <a:fillRect/>
          </a:stretch>
        </p:blipFill>
        <p:spPr bwMode="auto">
          <a:xfrm>
            <a:off x="4343400" y="1428750"/>
            <a:ext cx="4346496" cy="24003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ChangeArrowheads="1"/>
          </p:cNvSpPr>
          <p:nvPr>
            <p:ph type="title"/>
          </p:nvPr>
        </p:nvSpPr>
        <p:spPr>
          <a:xfrm>
            <a:off x="604840" y="443130"/>
            <a:ext cx="8015287" cy="838061"/>
          </a:xfrm>
        </p:spPr>
        <p:txBody>
          <a:bodyPr>
            <a:normAutofit/>
          </a:bodyPr>
          <a:lstStyle/>
          <a:p>
            <a:pPr algn="ctr" defTabSz="908050"/>
            <a:r>
              <a:rPr lang="en-US" sz="3700" dirty="0" smtClean="0">
                <a:solidFill>
                  <a:srgbClr val="2B5A93"/>
                </a:solidFill>
                <a:latin typeface="Arial"/>
              </a:rPr>
              <a:t>Five guys in 1966</a:t>
            </a:r>
          </a:p>
        </p:txBody>
      </p:sp>
      <p:sp>
        <p:nvSpPr>
          <p:cNvPr id="534531" name="Rectangle 3"/>
          <p:cNvSpPr>
            <a:spLocks noGrp="1" noChangeArrowheads="1"/>
          </p:cNvSpPr>
          <p:nvPr>
            <p:ph type="body" idx="1"/>
          </p:nvPr>
        </p:nvSpPr>
        <p:spPr>
          <a:xfrm>
            <a:off x="228600" y="1314450"/>
            <a:ext cx="3962400" cy="3352245"/>
          </a:xfrm>
        </p:spPr>
        <p:txBody>
          <a:bodyPr>
            <a:normAutofit/>
          </a:bodyPr>
          <a:lstStyle/>
          <a:p>
            <a:pPr defTabSz="908050"/>
            <a:r>
              <a:rPr lang="en-US" sz="4400" b="1" dirty="0" smtClean="0">
                <a:latin typeface="Arial"/>
              </a:rPr>
              <a:t>20 days </a:t>
            </a:r>
          </a:p>
          <a:p>
            <a:pPr lvl="1" defTabSz="908050">
              <a:lnSpc>
                <a:spcPct val="80000"/>
              </a:lnSpc>
            </a:pPr>
            <a:r>
              <a:rPr lang="en-US" sz="3600" dirty="0" smtClean="0">
                <a:latin typeface="Arial"/>
              </a:rPr>
              <a:t>Strict bed rest</a:t>
            </a:r>
          </a:p>
          <a:p>
            <a:pPr lvl="1" defTabSz="908050">
              <a:lnSpc>
                <a:spcPct val="80000"/>
              </a:lnSpc>
            </a:pPr>
            <a:r>
              <a:rPr lang="en-US" sz="3600" dirty="0" smtClean="0">
                <a:latin typeface="Arial"/>
              </a:rPr>
              <a:t>Results?</a:t>
            </a:r>
          </a:p>
          <a:p>
            <a:pPr lvl="1" defTabSz="908050">
              <a:lnSpc>
                <a:spcPct val="80000"/>
              </a:lnSpc>
            </a:pPr>
            <a:r>
              <a:rPr lang="en-US" sz="3600" dirty="0" smtClean="0">
                <a:latin typeface="Arial"/>
              </a:rPr>
              <a:t>You guessed it!</a:t>
            </a:r>
          </a:p>
          <a:p>
            <a:pPr lvl="1" defTabSz="908050">
              <a:lnSpc>
                <a:spcPct val="80000"/>
              </a:lnSpc>
            </a:pPr>
            <a:r>
              <a:rPr lang="en-US" sz="3600" dirty="0" smtClean="0">
                <a:latin typeface="Arial"/>
              </a:rPr>
              <a:t>Significant decline</a:t>
            </a:r>
          </a:p>
          <a:p>
            <a:pPr marL="736600" lvl="1" indent="-282575" defTabSz="908050">
              <a:buFont typeface="Wingdings" pitchFamily="2" charset="2"/>
              <a:buNone/>
            </a:pPr>
            <a:endParaRPr lang="en-US" sz="6000" dirty="0"/>
          </a:p>
        </p:txBody>
      </p:sp>
      <p:pic>
        <p:nvPicPr>
          <p:cNvPr id="534533" name="Picture 5" descr="James, Gregg and Kaz confined to bed"/>
          <p:cNvPicPr>
            <a:picLocks noChangeAspect="1" noChangeArrowheads="1"/>
          </p:cNvPicPr>
          <p:nvPr/>
        </p:nvPicPr>
        <p:blipFill>
          <a:blip r:embed="rId2" cstate="print"/>
          <a:srcRect l="3506"/>
          <a:stretch>
            <a:fillRect/>
          </a:stretch>
        </p:blipFill>
        <p:spPr bwMode="auto">
          <a:xfrm>
            <a:off x="4419601" y="1428750"/>
            <a:ext cx="4194879" cy="24003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a:xfrm>
            <a:off x="604840" y="443130"/>
            <a:ext cx="8015287" cy="838061"/>
          </a:xfrm>
        </p:spPr>
        <p:txBody>
          <a:bodyPr>
            <a:normAutofit/>
          </a:bodyPr>
          <a:lstStyle/>
          <a:p>
            <a:pPr algn="ctr" defTabSz="908050"/>
            <a:r>
              <a:rPr lang="en-US" sz="3700" dirty="0" smtClean="0">
                <a:solidFill>
                  <a:srgbClr val="2B5A93"/>
                </a:solidFill>
                <a:latin typeface="Arial"/>
              </a:rPr>
              <a:t>Five guys in 1966</a:t>
            </a:r>
          </a:p>
        </p:txBody>
      </p:sp>
      <p:sp>
        <p:nvSpPr>
          <p:cNvPr id="535555" name="Rectangle 3"/>
          <p:cNvSpPr>
            <a:spLocks noGrp="1" noChangeArrowheads="1"/>
          </p:cNvSpPr>
          <p:nvPr>
            <p:ph type="body" idx="1"/>
          </p:nvPr>
        </p:nvSpPr>
        <p:spPr>
          <a:xfrm>
            <a:off x="304800" y="1143000"/>
            <a:ext cx="3962400" cy="3352245"/>
          </a:xfrm>
        </p:spPr>
        <p:txBody>
          <a:bodyPr>
            <a:normAutofit fontScale="92500"/>
          </a:bodyPr>
          <a:lstStyle/>
          <a:p>
            <a:pPr defTabSz="908050"/>
            <a:r>
              <a:rPr lang="en-US" sz="4400" b="1" dirty="0" smtClean="0">
                <a:latin typeface="Arial"/>
              </a:rPr>
              <a:t>8 weeks training</a:t>
            </a:r>
          </a:p>
          <a:p>
            <a:pPr lvl="1" defTabSz="908050">
              <a:lnSpc>
                <a:spcPct val="80000"/>
              </a:lnSpc>
            </a:pPr>
            <a:r>
              <a:rPr lang="en-US" sz="3600" dirty="0" smtClean="0">
                <a:latin typeface="Arial"/>
              </a:rPr>
              <a:t>Good recovery </a:t>
            </a:r>
          </a:p>
          <a:p>
            <a:pPr lvl="1" defTabSz="908050">
              <a:lnSpc>
                <a:spcPct val="80000"/>
              </a:lnSpc>
            </a:pPr>
            <a:r>
              <a:rPr lang="en-US" sz="3600" dirty="0" smtClean="0">
                <a:latin typeface="Arial"/>
              </a:rPr>
              <a:t>Even surpassed initial level</a:t>
            </a:r>
          </a:p>
          <a:p>
            <a:pPr lvl="1" defTabSz="908050">
              <a:lnSpc>
                <a:spcPct val="80000"/>
              </a:lnSpc>
            </a:pPr>
            <a:r>
              <a:rPr lang="en-US" sz="3600" dirty="0" smtClean="0">
                <a:latin typeface="Arial"/>
              </a:rPr>
              <a:t>Training worked!</a:t>
            </a:r>
          </a:p>
          <a:p>
            <a:pPr marL="736600" lvl="1" indent="-282575" defTabSz="908050">
              <a:buFont typeface="Wingdings" pitchFamily="2" charset="2"/>
              <a:buNone/>
            </a:pPr>
            <a:endParaRPr lang="en-US" sz="6000" dirty="0"/>
          </a:p>
        </p:txBody>
      </p:sp>
      <p:pic>
        <p:nvPicPr>
          <p:cNvPr id="535558" name="Picture 6" descr="James, Leo, Dr. Bengt Saltin, Bill and Kaz running at Bachman Lake near Love Field, Dallas"/>
          <p:cNvPicPr>
            <a:picLocks noChangeAspect="1" noChangeArrowheads="1"/>
          </p:cNvPicPr>
          <p:nvPr/>
        </p:nvPicPr>
        <p:blipFill>
          <a:blip r:embed="rId2" cstate="print"/>
          <a:srcRect l="1751" r="1842"/>
          <a:stretch>
            <a:fillRect/>
          </a:stretch>
        </p:blipFill>
        <p:spPr bwMode="auto">
          <a:xfrm>
            <a:off x="4572000" y="1314450"/>
            <a:ext cx="4191000" cy="24003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604840" y="443130"/>
            <a:ext cx="8015287" cy="838061"/>
          </a:xfrm>
        </p:spPr>
        <p:txBody>
          <a:bodyPr>
            <a:normAutofit/>
          </a:bodyPr>
          <a:lstStyle/>
          <a:p>
            <a:pPr algn="ctr" defTabSz="908050"/>
            <a:r>
              <a:rPr lang="en-US" sz="3700" dirty="0" smtClean="0">
                <a:solidFill>
                  <a:srgbClr val="2B5A93"/>
                </a:solidFill>
                <a:latin typeface="Arial"/>
              </a:rPr>
              <a:t>Five guys in 1996</a:t>
            </a:r>
          </a:p>
        </p:txBody>
      </p:sp>
      <p:sp>
        <p:nvSpPr>
          <p:cNvPr id="537603" name="Rectangle 3"/>
          <p:cNvSpPr>
            <a:spLocks noGrp="1" noChangeArrowheads="1"/>
          </p:cNvSpPr>
          <p:nvPr>
            <p:ph type="body" idx="1"/>
          </p:nvPr>
        </p:nvSpPr>
        <p:spPr>
          <a:xfrm>
            <a:off x="381000" y="1257300"/>
            <a:ext cx="4125912" cy="3352245"/>
          </a:xfrm>
        </p:spPr>
        <p:txBody>
          <a:bodyPr>
            <a:normAutofit/>
          </a:bodyPr>
          <a:lstStyle/>
          <a:p>
            <a:pPr defTabSz="908050"/>
            <a:r>
              <a:rPr lang="en-US" sz="4400" b="1" dirty="0" smtClean="0">
                <a:latin typeface="Arial"/>
              </a:rPr>
              <a:t>30 years later</a:t>
            </a:r>
          </a:p>
          <a:p>
            <a:pPr lvl="1" defTabSz="908050">
              <a:lnSpc>
                <a:spcPct val="80000"/>
              </a:lnSpc>
            </a:pPr>
            <a:r>
              <a:rPr lang="en-US" sz="3600" dirty="0" smtClean="0">
                <a:latin typeface="Arial"/>
              </a:rPr>
              <a:t>Found 5 guys</a:t>
            </a:r>
          </a:p>
          <a:p>
            <a:pPr lvl="1" defTabSz="908050">
              <a:lnSpc>
                <a:spcPct val="80000"/>
              </a:lnSpc>
            </a:pPr>
            <a:r>
              <a:rPr lang="en-US" sz="3600" dirty="0" smtClean="0">
                <a:latin typeface="Arial"/>
              </a:rPr>
              <a:t>Retested</a:t>
            </a:r>
          </a:p>
          <a:p>
            <a:pPr lvl="1" defTabSz="908050">
              <a:lnSpc>
                <a:spcPct val="80000"/>
              </a:lnSpc>
            </a:pPr>
            <a:r>
              <a:rPr lang="en-US" sz="3600" dirty="0" smtClean="0">
                <a:latin typeface="Arial"/>
              </a:rPr>
              <a:t>Results?</a:t>
            </a:r>
          </a:p>
          <a:p>
            <a:pPr marL="736600" lvl="1" indent="-282575" defTabSz="908050">
              <a:buFont typeface="Wingdings" pitchFamily="2" charset="2"/>
              <a:buNone/>
            </a:pPr>
            <a:endParaRPr lang="en-US" sz="6000" dirty="0"/>
          </a:p>
        </p:txBody>
      </p:sp>
      <p:pic>
        <p:nvPicPr>
          <p:cNvPr id="537604" name="Picture 4" descr="group"/>
          <p:cNvPicPr>
            <a:picLocks noChangeAspect="1" noChangeArrowheads="1"/>
          </p:cNvPicPr>
          <p:nvPr/>
        </p:nvPicPr>
        <p:blipFill>
          <a:blip r:embed="rId2" cstate="print"/>
          <a:srcRect/>
          <a:stretch>
            <a:fillRect/>
          </a:stretch>
        </p:blipFill>
        <p:spPr bwMode="auto">
          <a:xfrm>
            <a:off x="4191001" y="1428750"/>
            <a:ext cx="4585199" cy="16459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ChangeArrowheads="1"/>
          </p:cNvSpPr>
          <p:nvPr>
            <p:ph type="title"/>
          </p:nvPr>
        </p:nvSpPr>
        <p:spPr>
          <a:xfrm>
            <a:off x="604840" y="443130"/>
            <a:ext cx="8015287" cy="838061"/>
          </a:xfrm>
        </p:spPr>
        <p:txBody>
          <a:bodyPr>
            <a:normAutofit/>
          </a:bodyPr>
          <a:lstStyle/>
          <a:p>
            <a:pPr algn="ctr" defTabSz="908050"/>
            <a:r>
              <a:rPr lang="en-US" sz="3700" dirty="0" smtClean="0">
                <a:solidFill>
                  <a:srgbClr val="2B5A93"/>
                </a:solidFill>
                <a:latin typeface="Arial"/>
              </a:rPr>
              <a:t>Five guys in 1996</a:t>
            </a:r>
          </a:p>
        </p:txBody>
      </p:sp>
      <p:sp>
        <p:nvSpPr>
          <p:cNvPr id="536579" name="Rectangle 3"/>
          <p:cNvSpPr>
            <a:spLocks noGrp="1" noChangeArrowheads="1"/>
          </p:cNvSpPr>
          <p:nvPr>
            <p:ph type="body" idx="1"/>
          </p:nvPr>
        </p:nvSpPr>
        <p:spPr>
          <a:xfrm>
            <a:off x="228600" y="1200150"/>
            <a:ext cx="4343400" cy="3009899"/>
          </a:xfrm>
        </p:spPr>
        <p:txBody>
          <a:bodyPr>
            <a:noAutofit/>
          </a:bodyPr>
          <a:lstStyle/>
          <a:p>
            <a:pPr defTabSz="908050"/>
            <a:r>
              <a:rPr lang="en-US" sz="4000" b="1" dirty="0" smtClean="0">
                <a:latin typeface="Arial"/>
              </a:rPr>
              <a:t>30 years later</a:t>
            </a:r>
          </a:p>
          <a:p>
            <a:pPr lvl="1" defTabSz="908050">
              <a:lnSpc>
                <a:spcPct val="90000"/>
              </a:lnSpc>
            </a:pPr>
            <a:r>
              <a:rPr lang="en-US" sz="3200" dirty="0" smtClean="0">
                <a:latin typeface="Arial"/>
              </a:rPr>
              <a:t>30 years of living had same effect as 20 days of bed rest</a:t>
            </a:r>
          </a:p>
          <a:p>
            <a:pPr lvl="1" defTabSz="908050">
              <a:lnSpc>
                <a:spcPct val="90000"/>
              </a:lnSpc>
            </a:pPr>
            <a:r>
              <a:rPr lang="en-US" sz="3200" dirty="0" smtClean="0">
                <a:latin typeface="Arial"/>
              </a:rPr>
              <a:t>Age does make a difference!?</a:t>
            </a:r>
          </a:p>
          <a:p>
            <a:pPr marL="736600" lvl="1" indent="-282575" defTabSz="908050">
              <a:buFont typeface="Wingdings" pitchFamily="2" charset="2"/>
              <a:buNone/>
            </a:pPr>
            <a:endParaRPr lang="en-US" sz="5400" dirty="0"/>
          </a:p>
        </p:txBody>
      </p:sp>
      <p:pic>
        <p:nvPicPr>
          <p:cNvPr id="536584" name="Picture 8" descr="Gregg on the treadmill, near max"/>
          <p:cNvPicPr>
            <a:picLocks noChangeAspect="1" noChangeArrowheads="1"/>
          </p:cNvPicPr>
          <p:nvPr/>
        </p:nvPicPr>
        <p:blipFill>
          <a:blip r:embed="rId2" cstate="print"/>
          <a:srcRect/>
          <a:stretch>
            <a:fillRect/>
          </a:stretch>
        </p:blipFill>
        <p:spPr bwMode="auto">
          <a:xfrm>
            <a:off x="4953000" y="1314449"/>
            <a:ext cx="3013692" cy="29489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title"/>
          </p:nvPr>
        </p:nvSpPr>
        <p:spPr>
          <a:xfrm>
            <a:off x="604840" y="186088"/>
            <a:ext cx="8015287" cy="838061"/>
          </a:xfrm>
        </p:spPr>
        <p:txBody>
          <a:bodyPr>
            <a:normAutofit/>
          </a:bodyPr>
          <a:lstStyle/>
          <a:p>
            <a:pPr algn="ctr" defTabSz="908050"/>
            <a:r>
              <a:rPr lang="en-US" sz="3700" dirty="0" smtClean="0">
                <a:solidFill>
                  <a:srgbClr val="2B5A93"/>
                </a:solidFill>
                <a:latin typeface="Arial"/>
              </a:rPr>
              <a:t>Five guys in 1996</a:t>
            </a:r>
          </a:p>
        </p:txBody>
      </p:sp>
      <p:sp>
        <p:nvSpPr>
          <p:cNvPr id="538627" name="Rectangle 3"/>
          <p:cNvSpPr>
            <a:spLocks noGrp="1" noChangeArrowheads="1"/>
          </p:cNvSpPr>
          <p:nvPr>
            <p:ph type="body" idx="1"/>
          </p:nvPr>
        </p:nvSpPr>
        <p:spPr>
          <a:xfrm>
            <a:off x="457200" y="1089748"/>
            <a:ext cx="4038600" cy="3350906"/>
          </a:xfrm>
        </p:spPr>
        <p:txBody>
          <a:bodyPr>
            <a:noAutofit/>
          </a:bodyPr>
          <a:lstStyle/>
          <a:p>
            <a:pPr defTabSz="908050"/>
            <a:r>
              <a:rPr lang="en-US" sz="4000" b="1" dirty="0" smtClean="0">
                <a:latin typeface="Arial"/>
              </a:rPr>
              <a:t>30 years and 6 months later</a:t>
            </a:r>
          </a:p>
          <a:p>
            <a:pPr lvl="1" defTabSz="908050">
              <a:lnSpc>
                <a:spcPct val="80000"/>
              </a:lnSpc>
            </a:pPr>
            <a:r>
              <a:rPr lang="en-US" sz="3200" dirty="0" smtClean="0">
                <a:latin typeface="Arial"/>
              </a:rPr>
              <a:t>Conditioning program</a:t>
            </a:r>
          </a:p>
          <a:p>
            <a:pPr lvl="1" defTabSz="908050">
              <a:lnSpc>
                <a:spcPct val="80000"/>
              </a:lnSpc>
            </a:pPr>
            <a:r>
              <a:rPr lang="en-US" sz="3200" dirty="0" smtClean="0">
                <a:latin typeface="Arial"/>
              </a:rPr>
              <a:t>4 to 5 hours per week</a:t>
            </a:r>
          </a:p>
          <a:p>
            <a:pPr lvl="1" defTabSz="908050">
              <a:lnSpc>
                <a:spcPct val="80000"/>
              </a:lnSpc>
            </a:pPr>
            <a:r>
              <a:rPr lang="en-US" sz="3200" dirty="0" smtClean="0">
                <a:latin typeface="Arial"/>
              </a:rPr>
              <a:t>Results?</a:t>
            </a:r>
          </a:p>
          <a:p>
            <a:pPr marL="736600" lvl="1" indent="-282575" defTabSz="908050">
              <a:buFont typeface="Wingdings" pitchFamily="2" charset="2"/>
              <a:buNone/>
            </a:pPr>
            <a:endParaRPr lang="en-US" sz="5400" dirty="0"/>
          </a:p>
        </p:txBody>
      </p:sp>
      <p:pic>
        <p:nvPicPr>
          <p:cNvPr id="538630" name="Picture 6" descr="Gregg with Toni (left) and Marlowe (right)"/>
          <p:cNvPicPr>
            <a:picLocks noChangeAspect="1" noChangeArrowheads="1"/>
          </p:cNvPicPr>
          <p:nvPr/>
        </p:nvPicPr>
        <p:blipFill>
          <a:blip r:embed="rId2" cstate="print"/>
          <a:srcRect l="14223" r="4001"/>
          <a:stretch>
            <a:fillRect/>
          </a:stretch>
        </p:blipFill>
        <p:spPr bwMode="auto">
          <a:xfrm>
            <a:off x="4648201" y="1200150"/>
            <a:ext cx="3582987" cy="306441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p:nvPr>
        </p:nvSpPr>
        <p:spPr>
          <a:xfrm>
            <a:off x="604840" y="443130"/>
            <a:ext cx="8015287" cy="838061"/>
          </a:xfrm>
        </p:spPr>
        <p:txBody>
          <a:bodyPr>
            <a:normAutofit/>
          </a:bodyPr>
          <a:lstStyle/>
          <a:p>
            <a:pPr algn="ctr" defTabSz="908050"/>
            <a:r>
              <a:rPr lang="en-US" sz="3700" dirty="0" smtClean="0">
                <a:solidFill>
                  <a:srgbClr val="2B5A93"/>
                </a:solidFill>
                <a:latin typeface="Arial"/>
              </a:rPr>
              <a:t>Five guys in 1996</a:t>
            </a:r>
          </a:p>
        </p:txBody>
      </p:sp>
      <p:sp>
        <p:nvSpPr>
          <p:cNvPr id="539651" name="Rectangle 3"/>
          <p:cNvSpPr>
            <a:spLocks noGrp="1" noChangeArrowheads="1"/>
          </p:cNvSpPr>
          <p:nvPr>
            <p:ph type="body" idx="1"/>
          </p:nvPr>
        </p:nvSpPr>
        <p:spPr>
          <a:xfrm>
            <a:off x="760414" y="1281190"/>
            <a:ext cx="7926386" cy="3354923"/>
          </a:xfrm>
        </p:spPr>
        <p:txBody>
          <a:bodyPr>
            <a:normAutofit fontScale="92500" lnSpcReduction="10000"/>
          </a:bodyPr>
          <a:lstStyle/>
          <a:p>
            <a:pPr defTabSz="908050"/>
            <a:r>
              <a:rPr lang="en-US" sz="4000" b="1" dirty="0" smtClean="0">
                <a:latin typeface="Arial"/>
              </a:rPr>
              <a:t>30 years and 6 months later</a:t>
            </a:r>
          </a:p>
          <a:p>
            <a:pPr lvl="1" defTabSz="908050"/>
            <a:r>
              <a:rPr lang="en-US" sz="3200" dirty="0" smtClean="0">
                <a:latin typeface="Arial"/>
              </a:rPr>
              <a:t>Returned to before bed rest condition AS OF AGE 20!</a:t>
            </a:r>
          </a:p>
          <a:p>
            <a:pPr lvl="1" defTabSz="908050"/>
            <a:r>
              <a:rPr lang="en-US" sz="3200" dirty="0" smtClean="0">
                <a:latin typeface="Arial"/>
              </a:rPr>
              <a:t>AS LITTLE AS 6 MONTHS OF CONDITIONING REVERSED 30 YEARS OF AGING</a:t>
            </a:r>
            <a:r>
              <a:rPr lang="en-US" sz="3200" dirty="0" smtClean="0"/>
              <a:t>!</a:t>
            </a:r>
          </a:p>
          <a:p>
            <a:pPr lvl="1" defTabSz="908050"/>
            <a:r>
              <a:rPr lang="en-US" sz="4000" b="1" dirty="0" smtClean="0"/>
              <a:t>IT IS NEVER TOO LATE!!</a:t>
            </a:r>
            <a:endParaRPr lang="en-US" sz="7200" b="1" dirty="0"/>
          </a:p>
          <a:p>
            <a:pPr marL="736600" lvl="1" indent="-282575" defTabSz="908050">
              <a:buFont typeface="Wingdings" pitchFamily="2" charset="2"/>
              <a:buNone/>
            </a:pPr>
            <a:endParaRPr lang="en-US" sz="6600" dirty="0"/>
          </a:p>
        </p:txBody>
      </p:sp>
    </p:spTree>
  </p:cSld>
  <p:clrMapOvr>
    <a:masterClrMapping/>
  </p:clrMapOvr>
  <p:transition>
    <p:fade/>
  </p:transition>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Rectangle 2"/>
          <p:cNvSpPr>
            <a:spLocks noGrp="1" noChangeArrowheads="1"/>
          </p:cNvSpPr>
          <p:nvPr>
            <p:ph type="title"/>
          </p:nvPr>
        </p:nvSpPr>
        <p:spPr/>
        <p:txBody>
          <a:bodyPr>
            <a:normAutofit fontScale="90000"/>
          </a:bodyPr>
          <a:lstStyle/>
          <a:p>
            <a:pPr algn="ctr" defTabSz="908050" eaLnBrk="1" hangingPunct="1">
              <a:defRPr/>
            </a:pPr>
            <a:r>
              <a:rPr lang="en-US" sz="5300" dirty="0" smtClean="0">
                <a:solidFill>
                  <a:schemeClr val="accent1">
                    <a:lumMod val="75000"/>
                  </a:schemeClr>
                </a:solidFill>
              </a:rPr>
              <a:t>Physical Fitness</a:t>
            </a:r>
          </a:p>
        </p:txBody>
      </p:sp>
      <p:sp>
        <p:nvSpPr>
          <p:cNvPr id="840707" name="Rectangle 3"/>
          <p:cNvSpPr>
            <a:spLocks noGrp="1" noChangeArrowheads="1"/>
          </p:cNvSpPr>
          <p:nvPr>
            <p:ph type="body" sz="half" idx="1"/>
          </p:nvPr>
        </p:nvSpPr>
        <p:spPr>
          <a:xfrm>
            <a:off x="346800" y="895350"/>
            <a:ext cx="3581401" cy="3943350"/>
          </a:xfrm>
        </p:spPr>
        <p:txBody>
          <a:bodyPr lIns="88892" tIns="44446" rIns="88892" bIns="44446">
            <a:normAutofit fontScale="85000" lnSpcReduction="10000"/>
          </a:bodyPr>
          <a:lstStyle/>
          <a:p>
            <a:pPr marL="0" indent="0" defTabSz="908050" eaLnBrk="1" hangingPunct="1">
              <a:defRPr/>
            </a:pPr>
            <a:r>
              <a:rPr lang="en-US" sz="3600" b="1" dirty="0" smtClean="0">
                <a:latin typeface="Arial"/>
              </a:rPr>
              <a:t>Basic Guidelines</a:t>
            </a:r>
          </a:p>
          <a:p>
            <a:pPr marL="396875" lvl="1" indent="-282575" defTabSz="908050" eaLnBrk="1" hangingPunct="1">
              <a:defRPr/>
            </a:pPr>
            <a:r>
              <a:rPr lang="en-US" sz="3200" dirty="0" smtClean="0">
                <a:latin typeface="Arial"/>
              </a:rPr>
              <a:t>Medical check</a:t>
            </a:r>
          </a:p>
          <a:p>
            <a:pPr marL="396875" lvl="1" indent="-282575" defTabSz="908050" eaLnBrk="1" hangingPunct="1">
              <a:defRPr/>
            </a:pPr>
            <a:r>
              <a:rPr lang="en-US" sz="3200" dirty="0" smtClean="0">
                <a:latin typeface="Arial"/>
              </a:rPr>
              <a:t>Start slow and easy </a:t>
            </a:r>
          </a:p>
          <a:p>
            <a:pPr marL="396875" lvl="1" indent="-282575" defTabSz="908050" eaLnBrk="1" hangingPunct="1">
              <a:defRPr/>
            </a:pPr>
            <a:r>
              <a:rPr lang="en-US" sz="3200" dirty="0" smtClean="0">
                <a:latin typeface="Arial"/>
              </a:rPr>
              <a:t>Reasonable expectations</a:t>
            </a:r>
          </a:p>
          <a:p>
            <a:pPr marL="396875" lvl="1" indent="-282575" defTabSz="908050" eaLnBrk="1" hangingPunct="1">
              <a:defRPr/>
            </a:pPr>
            <a:r>
              <a:rPr lang="en-US" sz="3200" dirty="0" smtClean="0">
                <a:latin typeface="Arial"/>
              </a:rPr>
              <a:t>Buddy system</a:t>
            </a:r>
          </a:p>
          <a:p>
            <a:pPr marL="396875" lvl="1" indent="-282575" defTabSz="908050" eaLnBrk="1" hangingPunct="1">
              <a:defRPr/>
            </a:pPr>
            <a:r>
              <a:rPr lang="en-US" sz="3200" dirty="0" smtClean="0">
                <a:latin typeface="Arial"/>
              </a:rPr>
              <a:t>Commit for 6 months</a:t>
            </a:r>
          </a:p>
        </p:txBody>
      </p:sp>
      <p:pic>
        <p:nvPicPr>
          <p:cNvPr id="46084" name="Picture 5" descr="Pigman Triatnalon 06-06-04 004"/>
          <p:cNvPicPr>
            <a:picLocks noChangeAspect="1" noChangeArrowheads="1"/>
          </p:cNvPicPr>
          <p:nvPr/>
        </p:nvPicPr>
        <p:blipFill>
          <a:blip r:embed="rId3" cstate="print"/>
          <a:srcRect/>
          <a:stretch>
            <a:fillRect/>
          </a:stretch>
        </p:blipFill>
        <p:spPr bwMode="auto">
          <a:xfrm>
            <a:off x="6705600" y="685800"/>
            <a:ext cx="2286000" cy="2578894"/>
          </a:xfrm>
          <a:prstGeom prst="rect">
            <a:avLst/>
          </a:prstGeom>
          <a:ln>
            <a:noFill/>
          </a:ln>
          <a:effectLst>
            <a:outerShdw blurRad="292100" dist="139700" dir="2700000" algn="tl" rotWithShape="0">
              <a:srgbClr val="333333">
                <a:alpha val="65000"/>
              </a:srgbClr>
            </a:outerShdw>
          </a:effectLst>
        </p:spPr>
      </p:pic>
      <p:pic>
        <p:nvPicPr>
          <p:cNvPr id="1026" name="Picture 2" descr="C:\anderson family\Pictures\2008 Buff Tri 2008\37846-035-010f.jpg"/>
          <p:cNvPicPr>
            <a:picLocks noChangeAspect="1" noChangeArrowheads="1"/>
          </p:cNvPicPr>
          <p:nvPr/>
        </p:nvPicPr>
        <p:blipFill>
          <a:blip r:embed="rId4" cstate="print"/>
          <a:srcRect/>
          <a:stretch>
            <a:fillRect/>
          </a:stretch>
        </p:blipFill>
        <p:spPr bwMode="auto">
          <a:xfrm>
            <a:off x="4114801" y="1257300"/>
            <a:ext cx="2324849" cy="2606040"/>
          </a:xfrm>
          <a:prstGeom prst="rect">
            <a:avLst/>
          </a:prstGeom>
          <a:ln>
            <a:noFill/>
          </a:ln>
          <a:effectLst>
            <a:outerShdw blurRad="292100" dist="139700" dir="2700000" algn="tl" rotWithShape="0">
              <a:srgbClr val="333333">
                <a:alpha val="65000"/>
              </a:srgbClr>
            </a:outerShdw>
          </a:effectLst>
        </p:spPr>
      </p:pic>
      <p:pic>
        <p:nvPicPr>
          <p:cNvPr id="46085" name="Picture 6" descr="Triathlon"/>
          <p:cNvPicPr>
            <a:picLocks noGrp="1" noChangeAspect="1" noChangeArrowheads="1"/>
          </p:cNvPicPr>
          <p:nvPr>
            <p:ph sz="half" idx="2"/>
          </p:nvPr>
        </p:nvPicPr>
        <p:blipFill>
          <a:blip r:embed="rId5" cstate="print"/>
          <a:srcRect/>
          <a:stretch>
            <a:fillRect/>
          </a:stretch>
        </p:blipFill>
        <p:spPr>
          <a:xfrm>
            <a:off x="5867400" y="2228850"/>
            <a:ext cx="236855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Rectangle 2"/>
          <p:cNvSpPr>
            <a:spLocks noGrp="1" noChangeArrowheads="1"/>
          </p:cNvSpPr>
          <p:nvPr>
            <p:ph type="title"/>
          </p:nvPr>
        </p:nvSpPr>
        <p:spPr>
          <a:xfrm>
            <a:off x="0" y="342900"/>
            <a:ext cx="9144000" cy="1062038"/>
          </a:xfrm>
        </p:spPr>
        <p:txBody>
          <a:bodyPr>
            <a:normAutofit/>
          </a:bodyPr>
          <a:lstStyle/>
          <a:p>
            <a:pPr>
              <a:spcBef>
                <a:spcPts val="800"/>
              </a:spcBef>
              <a:defRPr/>
            </a:pPr>
            <a:r>
              <a:rPr lang="en-US" sz="4400" dirty="0" smtClean="0">
                <a:solidFill>
                  <a:srgbClr val="2B5A93"/>
                </a:solidFill>
                <a:latin typeface="Arial"/>
              </a:rPr>
              <a:t>Technique/Body Mechanics</a:t>
            </a:r>
          </a:p>
        </p:txBody>
      </p:sp>
      <p:sp>
        <p:nvSpPr>
          <p:cNvPr id="668675" name="Rectangle 3"/>
          <p:cNvSpPr>
            <a:spLocks noGrp="1" noChangeArrowheads="1"/>
          </p:cNvSpPr>
          <p:nvPr>
            <p:ph type="body" idx="1"/>
          </p:nvPr>
        </p:nvSpPr>
        <p:spPr>
          <a:xfrm>
            <a:off x="609601" y="1371600"/>
            <a:ext cx="3268663" cy="3087291"/>
          </a:xfrm>
        </p:spPr>
        <p:txBody>
          <a:bodyPr>
            <a:normAutofit fontScale="92500" lnSpcReduction="10000"/>
          </a:bodyPr>
          <a:lstStyle/>
          <a:p>
            <a:pPr marL="347663" indent="-347663" eaLnBrk="1" hangingPunct="1">
              <a:defRPr/>
            </a:pPr>
            <a:r>
              <a:rPr lang="en-US" sz="3200" b="1" dirty="0" smtClean="0">
                <a:latin typeface="Arial"/>
              </a:rPr>
              <a:t>What is good technique?</a:t>
            </a:r>
          </a:p>
          <a:p>
            <a:pPr marL="347663" indent="-347663" eaLnBrk="1" hangingPunct="1">
              <a:defRPr/>
            </a:pPr>
            <a:r>
              <a:rPr lang="en-US" sz="3200" b="1" dirty="0" smtClean="0">
                <a:latin typeface="Arial"/>
              </a:rPr>
              <a:t>In other words, “What are rules of proper body mechanics?”</a:t>
            </a:r>
          </a:p>
        </p:txBody>
      </p:sp>
      <p:pic>
        <p:nvPicPr>
          <p:cNvPr id="634881" name="Picture 1" descr="K:\Courses\Office-computer workspace ergonomics\A Practical Approach to Office Ergonomics\In-depth A Practical Approach to Office Ergonomics\Case Study Pictures Sorted\MMH\Rec3-20-07 049.jpg"/>
          <p:cNvPicPr>
            <a:picLocks noChangeAspect="1" noChangeArrowheads="1"/>
          </p:cNvPicPr>
          <p:nvPr/>
        </p:nvPicPr>
        <p:blipFill>
          <a:blip r:embed="rId3" cstate="print"/>
          <a:srcRect/>
          <a:stretch>
            <a:fillRect/>
          </a:stretch>
        </p:blipFill>
        <p:spPr bwMode="auto">
          <a:xfrm>
            <a:off x="4267200" y="14287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spcBef>
                <a:spcPts val="800"/>
              </a:spcBef>
              <a:defRPr/>
            </a:pPr>
            <a:r>
              <a:rPr lang="en-US" noProof="1" smtClean="0"/>
              <a:t>User: Single/Multi</a:t>
            </a:r>
          </a:p>
        </p:txBody>
      </p:sp>
      <p:pic>
        <p:nvPicPr>
          <p:cNvPr id="123908" name="Picture 4" descr="Doc holder wood pod"/>
          <p:cNvPicPr>
            <a:picLocks noChangeAspect="1" noChangeArrowheads="1"/>
          </p:cNvPicPr>
          <p:nvPr/>
        </p:nvPicPr>
        <p:blipFill>
          <a:blip r:embed="rId2" cstate="screen"/>
          <a:stretch>
            <a:fillRect/>
          </a:stretch>
        </p:blipFill>
        <p:spPr bwMode="auto">
          <a:xfrm>
            <a:off x="838200" y="1047750"/>
            <a:ext cx="3655650" cy="2743200"/>
          </a:xfrm>
          <a:prstGeom prst="rect">
            <a:avLst/>
          </a:prstGeom>
          <a:ln>
            <a:noFill/>
          </a:ln>
          <a:effectLst>
            <a:outerShdw blurRad="292100" dist="139700" dir="2700000" algn="tl" rotWithShape="0">
              <a:srgbClr val="333333">
                <a:alpha val="65000"/>
              </a:srgbClr>
            </a:outerShdw>
          </a:effectLst>
        </p:spPr>
      </p:pic>
      <p:pic>
        <p:nvPicPr>
          <p:cNvPr id="123909" name="Picture 5" descr="WS 6-17 talk with coworker"/>
          <p:cNvPicPr>
            <a:picLocks noChangeAspect="1" noChangeArrowheads="1"/>
          </p:cNvPicPr>
          <p:nvPr/>
        </p:nvPicPr>
        <p:blipFill>
          <a:blip r:embed="rId3" cstate="print"/>
          <a:stretch>
            <a:fillRect/>
          </a:stretch>
        </p:blipFill>
        <p:spPr bwMode="auto">
          <a:xfrm>
            <a:off x="4876800" y="1047750"/>
            <a:ext cx="3674732" cy="27432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35</a:t>
            </a:fld>
            <a:endParaRPr lang="en-US" dirty="0"/>
          </a:p>
        </p:txBody>
      </p:sp>
    </p:spTree>
  </p:cSld>
  <p:clrMapOvr>
    <a:masterClrMapping/>
  </p:clrMapOvr>
  <p:transition>
    <p:fade/>
  </p:transition>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6866" name="Rectangle 2"/>
          <p:cNvSpPr>
            <a:spLocks noGrp="1" noChangeArrowheads="1"/>
          </p:cNvSpPr>
          <p:nvPr>
            <p:ph type="title"/>
          </p:nvPr>
        </p:nvSpPr>
        <p:spPr>
          <a:xfrm>
            <a:off x="838200" y="228600"/>
            <a:ext cx="7924800" cy="514350"/>
          </a:xfrm>
        </p:spPr>
        <p:txBody>
          <a:bodyPr>
            <a:normAutofit fontScale="90000"/>
          </a:bodyPr>
          <a:lstStyle/>
          <a:p>
            <a:pPr eaLnBrk="1" hangingPunct="1">
              <a:defRPr/>
            </a:pPr>
            <a:r>
              <a:rPr lang="en-US" sz="4600" dirty="0" smtClean="0">
                <a:solidFill>
                  <a:srgbClr val="2B5A93"/>
                </a:solidFill>
                <a:latin typeface="Arial"/>
              </a:rPr>
              <a:t>Power</a:t>
            </a:r>
            <a:r>
              <a:rPr lang="en-US" dirty="0" smtClean="0"/>
              <a:t> </a:t>
            </a:r>
            <a:r>
              <a:rPr lang="en-US" sz="4600" dirty="0" smtClean="0">
                <a:solidFill>
                  <a:srgbClr val="2B5A93"/>
                </a:solidFill>
                <a:latin typeface="Arial"/>
              </a:rPr>
              <a:t>Lift</a:t>
            </a:r>
            <a:r>
              <a:rPr lang="en-US" dirty="0" smtClean="0"/>
              <a:t>  </a:t>
            </a:r>
            <a:r>
              <a:rPr lang="en-US" sz="4600" dirty="0" smtClean="0">
                <a:solidFill>
                  <a:srgbClr val="2B5A93"/>
                </a:solidFill>
                <a:latin typeface="Arial"/>
              </a:rPr>
              <a:t>Basics</a:t>
            </a:r>
          </a:p>
        </p:txBody>
      </p:sp>
      <p:sp>
        <p:nvSpPr>
          <p:cNvPr id="676867" name="Rectangle 3"/>
          <p:cNvSpPr>
            <a:spLocks noGrp="1" noChangeArrowheads="1"/>
          </p:cNvSpPr>
          <p:nvPr>
            <p:ph type="body" idx="1"/>
          </p:nvPr>
        </p:nvSpPr>
        <p:spPr>
          <a:xfrm>
            <a:off x="762000" y="742950"/>
            <a:ext cx="3200400" cy="3943350"/>
          </a:xfrm>
        </p:spPr>
        <p:txBody>
          <a:bodyPr>
            <a:normAutofit fontScale="92500"/>
          </a:bodyPr>
          <a:lstStyle/>
          <a:p>
            <a:pPr eaLnBrk="1" hangingPunct="1">
              <a:defRPr/>
            </a:pPr>
            <a:r>
              <a:rPr lang="en-US" sz="3200" b="1" dirty="0" smtClean="0">
                <a:latin typeface="Arial"/>
              </a:rPr>
              <a:t>Feet wide</a:t>
            </a:r>
          </a:p>
          <a:p>
            <a:pPr eaLnBrk="1" hangingPunct="1">
              <a:defRPr/>
            </a:pPr>
            <a:r>
              <a:rPr lang="en-US" sz="3200" b="1" dirty="0" smtClean="0">
                <a:latin typeface="Arial"/>
              </a:rPr>
              <a:t>Maintain neutral spine</a:t>
            </a:r>
          </a:p>
          <a:p>
            <a:pPr eaLnBrk="1" hangingPunct="1">
              <a:defRPr/>
            </a:pPr>
            <a:r>
              <a:rPr lang="en-US" sz="3200" b="1" dirty="0" smtClean="0">
                <a:latin typeface="Arial"/>
              </a:rPr>
              <a:t>Keep load close</a:t>
            </a:r>
          </a:p>
          <a:p>
            <a:pPr eaLnBrk="1" hangingPunct="1">
              <a:defRPr/>
            </a:pPr>
            <a:r>
              <a:rPr lang="en-US" sz="3200" b="1" dirty="0" smtClean="0">
                <a:latin typeface="Arial"/>
              </a:rPr>
              <a:t>Build a Bridge</a:t>
            </a:r>
          </a:p>
          <a:p>
            <a:pPr eaLnBrk="1" hangingPunct="1">
              <a:defRPr/>
            </a:pPr>
            <a:r>
              <a:rPr lang="en-US" sz="3200" b="1" dirty="0" smtClean="0">
                <a:latin typeface="Arial"/>
              </a:rPr>
              <a:t>Good grip</a:t>
            </a:r>
          </a:p>
          <a:p>
            <a:pPr eaLnBrk="1" hangingPunct="1">
              <a:defRPr/>
            </a:pPr>
            <a:r>
              <a:rPr lang="en-US" sz="4100" b="1" dirty="0" smtClean="0">
                <a:solidFill>
                  <a:srgbClr val="2B5A93"/>
                </a:solidFill>
                <a:effectLst>
                  <a:outerShdw blurRad="31750" dist="25400" dir="5400000" algn="tl" rotWithShape="0">
                    <a:srgbClr val="000000">
                      <a:alpha val="25000"/>
                    </a:srgbClr>
                  </a:outerShdw>
                </a:effectLst>
                <a:latin typeface="Arial"/>
                <a:ea typeface="+mj-ea"/>
                <a:cs typeface="+mj-cs"/>
              </a:rPr>
              <a:t>LOOK UP!</a:t>
            </a:r>
          </a:p>
        </p:txBody>
      </p:sp>
      <p:pic>
        <p:nvPicPr>
          <p:cNvPr id="5" name="Picture 1" descr="K:\Courses\Office-computer workspace ergonomics\A Practical Approach to Office Ergonomics\In-depth A Practical Approach to Office Ergonomics\Case Study Pictures Sorted\MMH\Rec3-20-07 049.jpg"/>
          <p:cNvPicPr>
            <a:picLocks noChangeAspect="1" noChangeArrowheads="1"/>
          </p:cNvPicPr>
          <p:nvPr/>
        </p:nvPicPr>
        <p:blipFill>
          <a:blip r:embed="rId3" cstate="print"/>
          <a:srcRect/>
          <a:stretch>
            <a:fillRect/>
          </a:stretch>
        </p:blipFill>
        <p:spPr bwMode="auto">
          <a:xfrm>
            <a:off x="4267200" y="14287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8914" name="Picture 2" descr="power position look up"/>
          <p:cNvPicPr>
            <a:picLocks noChangeAspect="1" noChangeArrowheads="1"/>
          </p:cNvPicPr>
          <p:nvPr/>
        </p:nvPicPr>
        <p:blipFill>
          <a:blip r:embed="rId3" cstate="print"/>
          <a:srcRect t="13083"/>
          <a:stretch>
            <a:fillRect/>
          </a:stretch>
        </p:blipFill>
        <p:spPr bwMode="auto">
          <a:xfrm>
            <a:off x="4953000" y="914400"/>
            <a:ext cx="3841750" cy="3417094"/>
          </a:xfrm>
          <a:prstGeom prst="rect">
            <a:avLst/>
          </a:prstGeom>
          <a:ln>
            <a:noFill/>
          </a:ln>
          <a:effectLst>
            <a:outerShdw blurRad="292100" dist="139700" dir="2700000" algn="tl" rotWithShape="0">
              <a:srgbClr val="333333">
                <a:alpha val="65000"/>
              </a:srgbClr>
            </a:outerShdw>
          </a:effectLst>
        </p:spPr>
      </p:pic>
      <p:pic>
        <p:nvPicPr>
          <p:cNvPr id="678915" name="Picture 3" descr="power position look down"/>
          <p:cNvPicPr>
            <a:picLocks noChangeAspect="1" noChangeArrowheads="1"/>
          </p:cNvPicPr>
          <p:nvPr/>
        </p:nvPicPr>
        <p:blipFill>
          <a:blip r:embed="rId4" cstate="print"/>
          <a:srcRect t="13083"/>
          <a:stretch>
            <a:fillRect/>
          </a:stretch>
        </p:blipFill>
        <p:spPr bwMode="auto">
          <a:xfrm>
            <a:off x="620712" y="914400"/>
            <a:ext cx="4019550" cy="3417094"/>
          </a:xfrm>
          <a:prstGeom prst="rect">
            <a:avLst/>
          </a:prstGeom>
          <a:ln>
            <a:noFill/>
          </a:ln>
          <a:effectLst>
            <a:outerShdw blurRad="292100" dist="139700" dir="2700000" algn="tl" rotWithShape="0">
              <a:srgbClr val="333333">
                <a:alpha val="65000"/>
              </a:srgbClr>
            </a:outerShdw>
          </a:effectLst>
        </p:spPr>
      </p:pic>
      <p:sp>
        <p:nvSpPr>
          <p:cNvPr id="678916" name="Text Box 4"/>
          <p:cNvSpPr txBox="1">
            <a:spLocks noChangeArrowheads="1"/>
          </p:cNvSpPr>
          <p:nvPr/>
        </p:nvSpPr>
        <p:spPr bwMode="auto">
          <a:xfrm>
            <a:off x="593726" y="205979"/>
            <a:ext cx="4124325" cy="729231"/>
          </a:xfrm>
          <a:prstGeom prst="rect">
            <a:avLst/>
          </a:prstGeom>
          <a:noFill/>
          <a:ln w="9525">
            <a:noFill/>
            <a:miter lim="800000"/>
            <a:headEnd/>
            <a:tailEnd/>
          </a:ln>
          <a:effectLst/>
        </p:spPr>
        <p:txBody>
          <a:bodyPr lIns="97338" tIns="48669" rIns="97338" bIns="48669">
            <a:spAutoFit/>
          </a:bodyPr>
          <a:lstStyle/>
          <a:p>
            <a:pPr algn="ctr" defTabSz="973138">
              <a:spcBef>
                <a:spcPct val="50000"/>
              </a:spcBef>
              <a:defRPr/>
            </a:pPr>
            <a:r>
              <a:rPr lang="en-US" sz="4100" b="1" dirty="0">
                <a:solidFill>
                  <a:srgbClr val="2B5A93"/>
                </a:solidFill>
                <a:effectLst>
                  <a:outerShdw blurRad="31750" dist="25400" dir="5400000" algn="tl" rotWithShape="0">
                    <a:srgbClr val="000000">
                      <a:alpha val="25000"/>
                    </a:srgbClr>
                  </a:outerShdw>
                </a:effectLst>
                <a:latin typeface="Arial"/>
                <a:ea typeface="+mj-ea"/>
                <a:cs typeface="+mj-cs"/>
              </a:rPr>
              <a:t>LOOK DOWN</a:t>
            </a:r>
          </a:p>
        </p:txBody>
      </p:sp>
      <p:sp>
        <p:nvSpPr>
          <p:cNvPr id="678917" name="Text Box 5"/>
          <p:cNvSpPr txBox="1">
            <a:spLocks noChangeArrowheads="1"/>
          </p:cNvSpPr>
          <p:nvPr/>
        </p:nvSpPr>
        <p:spPr bwMode="auto">
          <a:xfrm>
            <a:off x="4953000" y="216694"/>
            <a:ext cx="3890962" cy="729231"/>
          </a:xfrm>
          <a:prstGeom prst="rect">
            <a:avLst/>
          </a:prstGeom>
          <a:noFill/>
          <a:ln w="9525">
            <a:noFill/>
            <a:miter lim="800000"/>
            <a:headEnd/>
            <a:tailEnd/>
          </a:ln>
          <a:effectLst/>
        </p:spPr>
        <p:txBody>
          <a:bodyPr lIns="97338" tIns="48669" rIns="97338" bIns="48669">
            <a:spAutoFit/>
          </a:bodyPr>
          <a:lstStyle/>
          <a:p>
            <a:pPr algn="ctr" defTabSz="973138">
              <a:spcBef>
                <a:spcPct val="50000"/>
              </a:spcBef>
              <a:defRPr/>
            </a:pPr>
            <a:r>
              <a:rPr lang="en-US" sz="4100" b="1" dirty="0">
                <a:solidFill>
                  <a:srgbClr val="2B5A93"/>
                </a:solidFill>
                <a:effectLst>
                  <a:outerShdw blurRad="31750" dist="25400" dir="5400000" algn="tl" rotWithShape="0">
                    <a:srgbClr val="000000">
                      <a:alpha val="25000"/>
                    </a:srgbClr>
                  </a:outerShdw>
                </a:effectLst>
                <a:latin typeface="Arial"/>
                <a:ea typeface="+mj-ea"/>
                <a:cs typeface="+mj-cs"/>
              </a:rPr>
              <a:t>LOOK UP</a:t>
            </a:r>
          </a:p>
        </p:txBody>
      </p:sp>
      <p:sp>
        <p:nvSpPr>
          <p:cNvPr id="678918" name="Freeform 6"/>
          <p:cNvSpPr>
            <a:spLocks/>
          </p:cNvSpPr>
          <p:nvPr/>
        </p:nvSpPr>
        <p:spPr bwMode="auto">
          <a:xfrm>
            <a:off x="1976437" y="1514475"/>
            <a:ext cx="1905000" cy="419100"/>
          </a:xfrm>
          <a:custGeom>
            <a:avLst/>
            <a:gdLst>
              <a:gd name="T0" fmla="*/ 0 w 1200"/>
              <a:gd name="T1" fmla="*/ 2147483647 h 352"/>
              <a:gd name="T2" fmla="*/ 2147483647 w 1200"/>
              <a:gd name="T3" fmla="*/ 2147483647 h 352"/>
              <a:gd name="T4" fmla="*/ 2147483647 w 1200"/>
              <a:gd name="T5" fmla="*/ 2147483647 h 352"/>
              <a:gd name="T6" fmla="*/ 2147483647 w 1200"/>
              <a:gd name="T7" fmla="*/ 2147483647 h 352"/>
              <a:gd name="T8" fmla="*/ 2147483647 w 1200"/>
              <a:gd name="T9" fmla="*/ 2147483647 h 352"/>
              <a:gd name="T10" fmla="*/ 2147483647 w 1200"/>
              <a:gd name="T11" fmla="*/ 2147483647 h 352"/>
              <a:gd name="T12" fmla="*/ 0 60000 65536"/>
              <a:gd name="T13" fmla="*/ 0 60000 65536"/>
              <a:gd name="T14" fmla="*/ 0 60000 65536"/>
              <a:gd name="T15" fmla="*/ 0 60000 65536"/>
              <a:gd name="T16" fmla="*/ 0 60000 65536"/>
              <a:gd name="T17" fmla="*/ 0 60000 65536"/>
              <a:gd name="T18" fmla="*/ 0 w 1200"/>
              <a:gd name="T19" fmla="*/ 0 h 352"/>
              <a:gd name="T20" fmla="*/ 1200 w 1200"/>
              <a:gd name="T21" fmla="*/ 352 h 352"/>
            </a:gdLst>
            <a:ahLst/>
            <a:cxnLst>
              <a:cxn ang="T12">
                <a:pos x="T0" y="T1"/>
              </a:cxn>
              <a:cxn ang="T13">
                <a:pos x="T2" y="T3"/>
              </a:cxn>
              <a:cxn ang="T14">
                <a:pos x="T4" y="T5"/>
              </a:cxn>
              <a:cxn ang="T15">
                <a:pos x="T6" y="T7"/>
              </a:cxn>
              <a:cxn ang="T16">
                <a:pos x="T8" y="T9"/>
              </a:cxn>
              <a:cxn ang="T17">
                <a:pos x="T10" y="T11"/>
              </a:cxn>
            </a:cxnLst>
            <a:rect l="T18" t="T19" r="T20" b="T21"/>
            <a:pathLst>
              <a:path w="1200" h="352">
                <a:moveTo>
                  <a:pt x="0" y="112"/>
                </a:moveTo>
                <a:cubicBezTo>
                  <a:pt x="72" y="72"/>
                  <a:pt x="144" y="32"/>
                  <a:pt x="240" y="16"/>
                </a:cubicBezTo>
                <a:cubicBezTo>
                  <a:pt x="336" y="0"/>
                  <a:pt x="472" y="0"/>
                  <a:pt x="576" y="16"/>
                </a:cubicBezTo>
                <a:cubicBezTo>
                  <a:pt x="680" y="32"/>
                  <a:pt x="776" y="72"/>
                  <a:pt x="864" y="112"/>
                </a:cubicBezTo>
                <a:cubicBezTo>
                  <a:pt x="952" y="152"/>
                  <a:pt x="1048" y="216"/>
                  <a:pt x="1104" y="256"/>
                </a:cubicBezTo>
                <a:cubicBezTo>
                  <a:pt x="1160" y="296"/>
                  <a:pt x="1180" y="324"/>
                  <a:pt x="1200" y="352"/>
                </a:cubicBezTo>
              </a:path>
            </a:pathLst>
          </a:custGeom>
          <a:noFill/>
          <a:ln w="76200">
            <a:solidFill>
              <a:schemeClr val="bg1"/>
            </a:solidFill>
            <a:miter lim="800000"/>
            <a:headEnd/>
            <a:tailEnd/>
          </a:ln>
        </p:spPr>
        <p:txBody>
          <a:bodyPr wrap="none"/>
          <a:lstStyle/>
          <a:p>
            <a:endParaRPr lang="en-US"/>
          </a:p>
        </p:txBody>
      </p:sp>
      <p:sp>
        <p:nvSpPr>
          <p:cNvPr id="678919" name="Line 7"/>
          <p:cNvSpPr>
            <a:spLocks noChangeShapeType="1"/>
          </p:cNvSpPr>
          <p:nvPr/>
        </p:nvSpPr>
        <p:spPr bwMode="auto">
          <a:xfrm>
            <a:off x="6548437" y="1476375"/>
            <a:ext cx="1524000" cy="685800"/>
          </a:xfrm>
          <a:prstGeom prst="line">
            <a:avLst/>
          </a:prstGeom>
          <a:noFill/>
          <a:ln w="76200">
            <a:solidFill>
              <a:schemeClr val="bg1"/>
            </a:solidFill>
            <a:miter lim="800000"/>
            <a:headEnd/>
            <a:tailEnd/>
          </a:ln>
        </p:spPr>
        <p:txBody>
          <a:bodyPr wrap="none"/>
          <a:lstStyle/>
          <a:p>
            <a:endParaRPr lang="en-US"/>
          </a:p>
        </p:txBody>
      </p:sp>
      <p:sp>
        <p:nvSpPr>
          <p:cNvPr id="678920" name="AutoShape 8"/>
          <p:cNvSpPr>
            <a:spLocks noChangeArrowheads="1"/>
          </p:cNvSpPr>
          <p:nvPr/>
        </p:nvSpPr>
        <p:spPr bwMode="auto">
          <a:xfrm>
            <a:off x="1290637" y="2105025"/>
            <a:ext cx="457200" cy="857250"/>
          </a:xfrm>
          <a:prstGeom prst="downArrow">
            <a:avLst>
              <a:gd name="adj1" fmla="val 50000"/>
              <a:gd name="adj2" fmla="val 62500"/>
            </a:avLst>
          </a:prstGeom>
          <a:solidFill>
            <a:schemeClr val="bg1"/>
          </a:solidFill>
          <a:ln w="9525">
            <a:solidFill>
              <a:schemeClr val="tx1"/>
            </a:solidFill>
            <a:miter lim="800000"/>
            <a:headEnd/>
            <a:tailEnd/>
          </a:ln>
        </p:spPr>
        <p:txBody>
          <a:bodyPr wrap="none" anchor="ctr"/>
          <a:lstStyle/>
          <a:p>
            <a:pPr>
              <a:defRPr/>
            </a:pPr>
            <a:endParaRPr lang="en-US"/>
          </a:p>
        </p:txBody>
      </p:sp>
      <p:sp>
        <p:nvSpPr>
          <p:cNvPr id="678921" name="AutoShape 9"/>
          <p:cNvSpPr>
            <a:spLocks noChangeArrowheads="1"/>
          </p:cNvSpPr>
          <p:nvPr/>
        </p:nvSpPr>
        <p:spPr bwMode="auto">
          <a:xfrm>
            <a:off x="4567237" y="1190625"/>
            <a:ext cx="1066800" cy="342900"/>
          </a:xfrm>
          <a:prstGeom prst="leftArrow">
            <a:avLst>
              <a:gd name="adj1" fmla="val 50000"/>
              <a:gd name="adj2" fmla="val 58333"/>
            </a:avLst>
          </a:prstGeom>
          <a:solidFill>
            <a:schemeClr val="bg1"/>
          </a:solidFill>
          <a:ln w="9525">
            <a:solidFill>
              <a:schemeClr val="tx1"/>
            </a:solidFill>
            <a:miter lim="800000"/>
            <a:headEnd/>
            <a:tailEnd/>
          </a:ln>
        </p:spPr>
        <p:txBody>
          <a:bodyPr wrap="none" anchor="ctr"/>
          <a:lstStyle/>
          <a:p>
            <a:pP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78920"/>
                                        </p:tgtEl>
                                        <p:attrNameLst>
                                          <p:attrName>style.visibility</p:attrName>
                                        </p:attrNameLst>
                                      </p:cBhvr>
                                      <p:to>
                                        <p:strVal val="visible"/>
                                      </p:to>
                                    </p:set>
                                    <p:animEffect transition="in" filter="wipe(up)">
                                      <p:cBhvr>
                                        <p:cTn id="7" dur="500"/>
                                        <p:tgtEl>
                                          <p:spTgt spid="6789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78918"/>
                                        </p:tgtEl>
                                        <p:attrNameLst>
                                          <p:attrName>style.visibility</p:attrName>
                                        </p:attrNameLst>
                                      </p:cBhvr>
                                      <p:to>
                                        <p:strVal val="visible"/>
                                      </p:to>
                                    </p:set>
                                    <p:animEffect transition="in" filter="wipe(left)">
                                      <p:cBhvr>
                                        <p:cTn id="12" dur="500"/>
                                        <p:tgtEl>
                                          <p:spTgt spid="6789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678921"/>
                                        </p:tgtEl>
                                        <p:attrNameLst>
                                          <p:attrName>style.visibility</p:attrName>
                                        </p:attrNameLst>
                                      </p:cBhvr>
                                      <p:to>
                                        <p:strVal val="visible"/>
                                      </p:to>
                                    </p:set>
                                    <p:animEffect transition="in" filter="wipe(right)">
                                      <p:cBhvr>
                                        <p:cTn id="17" dur="500"/>
                                        <p:tgtEl>
                                          <p:spTgt spid="6789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78919"/>
                                        </p:tgtEl>
                                        <p:attrNameLst>
                                          <p:attrName>style.visibility</p:attrName>
                                        </p:attrNameLst>
                                      </p:cBhvr>
                                      <p:to>
                                        <p:strVal val="visible"/>
                                      </p:to>
                                    </p:set>
                                    <p:animEffect transition="in" filter="wipe(left)">
                                      <p:cBhvr>
                                        <p:cTn id="22" dur="500"/>
                                        <p:tgtEl>
                                          <p:spTgt spid="678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918" grpId="0" animBg="1"/>
      <p:bldP spid="678919" grpId="0" animBg="1"/>
      <p:bldP spid="678920" grpId="0" animBg="1"/>
      <p:bldP spid="678921" grpId="0" animBg="1"/>
    </p:bld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971550"/>
            <a:ext cx="3886200" cy="3518154"/>
          </a:xfrm>
        </p:spPr>
        <p:txBody>
          <a:bodyPr>
            <a:normAutofit fontScale="92500" lnSpcReduction="20000"/>
          </a:bodyPr>
          <a:lstStyle/>
          <a:p>
            <a:pPr marR="0" lvl="0" rtl="0"/>
            <a:r>
              <a:rPr lang="en-US" baseline="0" dirty="0" smtClean="0">
                <a:latin typeface="Arial"/>
              </a:rPr>
              <a:t>Many things we can do to counter effects of aging!</a:t>
            </a:r>
          </a:p>
          <a:p>
            <a:pPr marR="0" lvl="0" rtl="0"/>
            <a:r>
              <a:rPr lang="en-US" baseline="0" dirty="0" smtClean="0">
                <a:latin typeface="Arial"/>
              </a:rPr>
              <a:t>Give them a try over the next 30 days and beyond!</a:t>
            </a:r>
          </a:p>
          <a:p>
            <a:pPr marR="0" lvl="0" rtl="0"/>
            <a:r>
              <a:rPr lang="en-US" sz="3200" dirty="0" smtClean="0">
                <a:latin typeface="Arial"/>
              </a:rPr>
              <a:t>We’re not just getting older . . . We’re getting better!</a:t>
            </a:r>
            <a:endParaRPr lang="en-US" sz="3200" baseline="0" dirty="0" smtClean="0">
              <a:latin typeface="Arial"/>
            </a:endParaRPr>
          </a:p>
          <a:p>
            <a:pPr marR="0" lvl="0" rtl="0"/>
            <a:endParaRPr lang="en-US" baseline="0" dirty="0" smtClean="0">
              <a:latin typeface="Arial"/>
            </a:endParaRPr>
          </a:p>
        </p:txBody>
      </p:sp>
      <p:sp>
        <p:nvSpPr>
          <p:cNvPr id="4" name="Slide Number Placeholder 3"/>
          <p:cNvSpPr>
            <a:spLocks noGrp="1"/>
          </p:cNvSpPr>
          <p:nvPr>
            <p:ph type="sldNum" sz="quarter" idx="12"/>
          </p:nvPr>
        </p:nvSpPr>
        <p:spPr/>
        <p:txBody>
          <a:bodyPr/>
          <a:lstStyle/>
          <a:p>
            <a:fld id="{E3E267E3-D4FD-48C5-BB18-67E28728C1D6}" type="slidenum">
              <a:rPr lang="en-US" smtClean="0"/>
              <a:pPr/>
              <a:t>352</a:t>
            </a:fld>
            <a:endParaRPr lang="en-US"/>
          </a:p>
        </p:txBody>
      </p:sp>
      <p:sp>
        <p:nvSpPr>
          <p:cNvPr id="7" name="Title 1"/>
          <p:cNvSpPr txBox="1">
            <a:spLocks/>
          </p:cNvSpPr>
          <p:nvPr/>
        </p:nvSpPr>
        <p:spPr>
          <a:xfrm>
            <a:off x="457200" y="228600"/>
            <a:ext cx="8458200" cy="628650"/>
          </a:xfrm>
          <a:prstGeom prst="rect">
            <a:avLst/>
          </a:prstGeom>
        </p:spPr>
        <p:txBody>
          <a:bodyPr vert="horz" anchor="ctr">
            <a:noAutofit/>
            <a:scene3d>
              <a:camera prst="orthographicFront"/>
              <a:lightRig rig="soft" dir="t"/>
            </a:scene3d>
            <a:sp3d prstMaterial="softEdge">
              <a:bevelT w="25400" h="25400"/>
            </a:sp3d>
          </a:bodyPr>
          <a:lstStyle/>
          <a:p>
            <a:pPr marL="0" marR="0" lvl="0" indent="0" algn="ctr" defTabSz="914400" rtl="0" eaLnBrk="1" fontAlgn="auto" latinLnBrk="0" hangingPunct="1">
              <a:lnSpc>
                <a:spcPts val="6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2B5A93"/>
                </a:solidFill>
                <a:effectLst>
                  <a:outerShdw blurRad="38100" dist="38100" dir="2700000" algn="tl">
                    <a:srgbClr val="000000">
                      <a:alpha val="43137"/>
                    </a:srgbClr>
                  </a:outerShdw>
                </a:effectLst>
                <a:uLnTx/>
                <a:uFillTx/>
                <a:latin typeface="Arial"/>
                <a:ea typeface="+mj-ea"/>
                <a:cs typeface="+mj-cs"/>
              </a:rPr>
              <a:t>Ergonomics and Aging Workforce</a:t>
            </a:r>
          </a:p>
        </p:txBody>
      </p:sp>
      <p:pic>
        <p:nvPicPr>
          <p:cNvPr id="857090" name="Picture 2" descr="K:\Courses\Office-computer workspace ergonomics\A Practical Approach to Office Ergonomics\In-depth A Practical Approach to Office Ergonomics\Case Study Pictures Sorted\Mouse\Natale 001.jpg"/>
          <p:cNvPicPr>
            <a:picLocks noChangeAspect="1" noChangeArrowheads="1"/>
          </p:cNvPicPr>
          <p:nvPr/>
        </p:nvPicPr>
        <p:blipFill>
          <a:blip r:embed="rId2" cstate="print"/>
          <a:srcRect/>
          <a:stretch>
            <a:fillRect/>
          </a:stretch>
        </p:blipFill>
        <p:spPr bwMode="auto">
          <a:xfrm>
            <a:off x="4267200" y="1047750"/>
            <a:ext cx="4267200" cy="3200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381000" y="438150"/>
            <a:ext cx="3048000" cy="3200400"/>
          </a:xfrm>
        </p:spPr>
        <p:txBody>
          <a:bodyPr>
            <a:normAutofit/>
          </a:bodyPr>
          <a:lstStyle/>
          <a:p>
            <a:pPr eaLnBrk="1" hangingPunct="1">
              <a:spcBef>
                <a:spcPts val="800"/>
              </a:spcBef>
              <a:defRPr/>
            </a:pPr>
            <a:r>
              <a:rPr lang="en-US" dirty="0" smtClean="0"/>
              <a:t>Office</a:t>
            </a:r>
            <a:br>
              <a:rPr lang="en-US" dirty="0" smtClean="0"/>
            </a:br>
            <a:r>
              <a:rPr lang="en-US" noProof="1" smtClean="0"/>
              <a:t>Ergonomics</a:t>
            </a:r>
            <a:r>
              <a:rPr lang="en-US" dirty="0" smtClean="0"/>
              <a:t/>
            </a:r>
            <a:br>
              <a:rPr lang="en-US" dirty="0" smtClean="0"/>
            </a:br>
            <a:r>
              <a:rPr lang="en-US" dirty="0" smtClean="0"/>
              <a:t>Case Studies</a:t>
            </a:r>
          </a:p>
        </p:txBody>
      </p:sp>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353</a:t>
            </a:fld>
            <a:endParaRPr lang="en-US" dirty="0"/>
          </a:p>
        </p:txBody>
      </p:sp>
      <p:pic>
        <p:nvPicPr>
          <p:cNvPr id="603138" name="Picture 2" descr="K:\Clients\CHS\Worksheets\Guide.JPG"/>
          <p:cNvPicPr>
            <a:picLocks noChangeAspect="1" noChangeArrowheads="1"/>
          </p:cNvPicPr>
          <p:nvPr/>
        </p:nvPicPr>
        <p:blipFill>
          <a:blip r:embed="rId2" cstate="print"/>
          <a:srcRect/>
          <a:stretch>
            <a:fillRect/>
          </a:stretch>
        </p:blipFill>
        <p:spPr bwMode="auto">
          <a:xfrm rot="20653710">
            <a:off x="3742019" y="631772"/>
            <a:ext cx="2428721" cy="3200400"/>
          </a:xfrm>
          <a:prstGeom prst="rect">
            <a:avLst/>
          </a:prstGeom>
          <a:ln>
            <a:noFill/>
          </a:ln>
          <a:effectLst>
            <a:outerShdw blurRad="292100" dist="139700" dir="2700000" algn="tl" rotWithShape="0">
              <a:srgbClr val="333333">
                <a:alpha val="65000"/>
              </a:srgbClr>
            </a:outerShdw>
          </a:effectLst>
        </p:spPr>
      </p:pic>
      <p:pic>
        <p:nvPicPr>
          <p:cNvPr id="603139" name="Picture 3" descr="K:\Clients\CHS\Worksheets\Worksheet.JPG"/>
          <p:cNvPicPr>
            <a:picLocks noChangeAspect="1" noChangeArrowheads="1"/>
          </p:cNvPicPr>
          <p:nvPr/>
        </p:nvPicPr>
        <p:blipFill>
          <a:blip r:embed="rId3" cstate="print"/>
          <a:srcRect/>
          <a:stretch>
            <a:fillRect/>
          </a:stretch>
        </p:blipFill>
        <p:spPr bwMode="auto">
          <a:xfrm rot="20802366">
            <a:off x="6050477" y="887948"/>
            <a:ext cx="2424440" cy="3200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354</a:t>
            </a:fld>
            <a:endParaRPr lang="en-US" dirty="0"/>
          </a:p>
        </p:txBody>
      </p:sp>
      <p:sp>
        <p:nvSpPr>
          <p:cNvPr id="4" name="Title 3"/>
          <p:cNvSpPr>
            <a:spLocks noGrp="1"/>
          </p:cNvSpPr>
          <p:nvPr>
            <p:ph type="title"/>
          </p:nvPr>
        </p:nvSpPr>
        <p:spPr/>
        <p:txBody>
          <a:bodyPr/>
          <a:lstStyle/>
          <a:p>
            <a:r>
              <a:rPr lang="en-US" dirty="0" smtClean="0"/>
              <a:t>Case Study</a:t>
            </a:r>
            <a:endParaRPr lang="en-US" dirty="0"/>
          </a:p>
        </p:txBody>
      </p:sp>
      <p:sp>
        <p:nvSpPr>
          <p:cNvPr id="6" name="Rectangle 3"/>
          <p:cNvSpPr txBox="1">
            <a:spLocks noChangeArrowheads="1"/>
          </p:cNvSpPr>
          <p:nvPr/>
        </p:nvSpPr>
        <p:spPr>
          <a:xfrm>
            <a:off x="457200" y="971550"/>
            <a:ext cx="3962400" cy="3676650"/>
          </a:xfrm>
          <a:prstGeom prst="rect">
            <a:avLst/>
          </a:prstGeom>
        </p:spPr>
        <p:txBody>
          <a:bodyPr vert="horz">
            <a:normAutofit/>
          </a:bodyPr>
          <a:lstStyle/>
          <a:p>
            <a:pPr marL="233363" marR="0" lvl="0" indent="-233363" algn="l" defTabSz="914400" rtl="0" eaLnBrk="1" fontAlgn="auto" latinLnBrk="0" hangingPunct="1">
              <a:lnSpc>
                <a:spcPct val="90000"/>
              </a:lnSpc>
              <a:spcBef>
                <a:spcPts val="0"/>
              </a:spcBef>
              <a:spcAft>
                <a:spcPts val="0"/>
              </a:spcAft>
              <a:buClr>
                <a:schemeClr val="accent1"/>
              </a:buClr>
              <a:buSzPct val="68000"/>
              <a:tabLst/>
              <a:defRPr/>
            </a:pPr>
            <a:r>
              <a:rPr kumimoji="0" lang="en-US" sz="2800" b="1" i="0" u="none" strike="noStrike" kern="1200" cap="none" spc="0" normalizeH="0" baseline="0" noProof="0" dirty="0" smtClean="0">
                <a:ln>
                  <a:noFill/>
                </a:ln>
                <a:solidFill>
                  <a:schemeClr val="tx2"/>
                </a:solidFill>
                <a:effectLst/>
                <a:uLnTx/>
                <a:uFillTx/>
                <a:latin typeface="Arial" pitchFamily="34" charset="0"/>
                <a:ea typeface="+mn-ea"/>
                <a:cs typeface="Arial" pitchFamily="34" charset="0"/>
              </a:rPr>
              <a:t>Introduce</a:t>
            </a:r>
            <a:r>
              <a:rPr kumimoji="0" lang="en-US" sz="2800" b="1" i="0" u="none" strike="noStrike" kern="1200" cap="none" spc="0" normalizeH="0" noProof="0" dirty="0" smtClean="0">
                <a:ln>
                  <a:noFill/>
                </a:ln>
                <a:solidFill>
                  <a:schemeClr val="tx2"/>
                </a:solidFill>
                <a:effectLst/>
                <a:uLnTx/>
                <a:uFillTx/>
                <a:latin typeface="Arial" pitchFamily="34" charset="0"/>
                <a:ea typeface="+mn-ea"/>
                <a:cs typeface="Arial" pitchFamily="34" charset="0"/>
              </a:rPr>
              <a:t> you to  . . .</a:t>
            </a:r>
          </a:p>
          <a:p>
            <a:pPr marL="233363" marR="0" lvl="0" indent="-233363" algn="l" defTabSz="914400" rtl="0" eaLnBrk="1" fontAlgn="auto" latinLnBrk="0" hangingPunct="1">
              <a:lnSpc>
                <a:spcPct val="90000"/>
              </a:lnSpc>
              <a:spcBef>
                <a:spcPts val="0"/>
              </a:spcBef>
              <a:spcAft>
                <a:spcPts val="0"/>
              </a:spcAft>
              <a:buClr>
                <a:schemeClr val="accent1"/>
              </a:buClr>
              <a:buSzPct val="68000"/>
              <a:tabLst/>
              <a:defRPr/>
            </a:pPr>
            <a:endParaRPr kumimoji="0" lang="en-US" sz="2800" b="1" i="0" u="none" strike="noStrike" kern="1200" cap="none" spc="0" normalizeH="0" noProof="0" dirty="0" smtClean="0">
              <a:ln>
                <a:noFill/>
              </a:ln>
              <a:solidFill>
                <a:schemeClr val="tx1"/>
              </a:solidFill>
              <a:effectLst/>
              <a:uLnTx/>
              <a:uFillTx/>
              <a:latin typeface="Arial" pitchFamily="34" charset="0"/>
              <a:ea typeface="+mn-ea"/>
              <a:cs typeface="Arial" pitchFamily="34" charset="0"/>
            </a:endParaRPr>
          </a:p>
          <a:p>
            <a:pPr marL="233363" marR="0" lvl="0" indent="-233363" algn="l" defTabSz="914400" rtl="0" eaLnBrk="1" fontAlgn="auto" latinLnBrk="0" hangingPunct="1">
              <a:lnSpc>
                <a:spcPct val="90000"/>
              </a:lnSpc>
              <a:spcBef>
                <a:spcPts val="0"/>
              </a:spcBef>
              <a:spcAft>
                <a:spcPts val="0"/>
              </a:spcAft>
              <a:buClr>
                <a:schemeClr val="accent1"/>
              </a:buClr>
              <a:buSzPct val="68000"/>
              <a:tabLst/>
              <a:defRPr/>
            </a:pPr>
            <a:r>
              <a:rPr lang="en-US" sz="2800" b="1" baseline="0" dirty="0" smtClean="0">
                <a:solidFill>
                  <a:schemeClr val="tx2"/>
                </a:solidFill>
                <a:latin typeface="Arial" pitchFamily="34" charset="0"/>
                <a:cs typeface="Arial" pitchFamily="34" charset="0"/>
              </a:rPr>
              <a:t>Alessandro</a:t>
            </a:r>
            <a:r>
              <a:rPr lang="en-US" sz="2800" b="1" dirty="0" smtClean="0">
                <a:solidFill>
                  <a:schemeClr val="tx2"/>
                </a:solidFill>
                <a:latin typeface="Arial" pitchFamily="34" charset="0"/>
                <a:cs typeface="Arial" pitchFamily="34" charset="0"/>
              </a:rPr>
              <a:t> Goulart</a:t>
            </a:r>
          </a:p>
          <a:p>
            <a:pPr marL="233363" lvl="0" indent="-233363" fontAlgn="auto">
              <a:lnSpc>
                <a:spcPct val="90000"/>
              </a:lnSpc>
              <a:spcBef>
                <a:spcPts val="0"/>
              </a:spcBef>
              <a:spcAft>
                <a:spcPts val="0"/>
              </a:spcAft>
              <a:buClr>
                <a:schemeClr val="accent1"/>
              </a:buClr>
              <a:buSzPct val="68000"/>
              <a:buFont typeface="Wingdings" pitchFamily="2" charset="2"/>
              <a:buChar char="Ø"/>
              <a:defRPr/>
            </a:pPr>
            <a:r>
              <a:rPr lang="en-US" sz="2000" b="1" dirty="0" smtClean="0">
                <a:latin typeface="Arial" pitchFamily="34" charset="0"/>
                <a:cs typeface="Arial" pitchFamily="34" charset="0"/>
              </a:rPr>
              <a:t>Grain Merchandiser</a:t>
            </a:r>
          </a:p>
          <a:p>
            <a:pPr marL="233363" marR="0" lvl="0" indent="-233363" algn="l" defTabSz="914400" rtl="0" eaLnBrk="1" fontAlgn="auto" latinLnBrk="0" hangingPunct="1">
              <a:lnSpc>
                <a:spcPct val="90000"/>
              </a:lnSpc>
              <a:spcBef>
                <a:spcPts val="0"/>
              </a:spcBef>
              <a:spcAft>
                <a:spcPts val="0"/>
              </a:spcAft>
              <a:buClr>
                <a:schemeClr val="accent1"/>
              </a:buClr>
              <a:buSzPct val="68000"/>
              <a:buFont typeface="Wingdings" pitchFamily="2" charset="2"/>
              <a:buChar char="Ø"/>
              <a:tabLst/>
              <a:defRPr/>
            </a:pPr>
            <a:r>
              <a:rPr lang="en-US" sz="2000" b="1" dirty="0" smtClean="0">
                <a:latin typeface="Arial" pitchFamily="34" charset="0"/>
                <a:cs typeface="Arial" pitchFamily="34" charset="0"/>
              </a:rPr>
              <a:t>Uncomfortable in chair</a:t>
            </a:r>
          </a:p>
          <a:p>
            <a:pPr marL="233363" marR="0" lvl="0" indent="-233363" algn="l" defTabSz="914400" rtl="0" eaLnBrk="1" fontAlgn="auto" latinLnBrk="0" hangingPunct="1">
              <a:lnSpc>
                <a:spcPct val="90000"/>
              </a:lnSpc>
              <a:spcBef>
                <a:spcPts val="0"/>
              </a:spcBef>
              <a:spcAft>
                <a:spcPts val="0"/>
              </a:spcAft>
              <a:buClr>
                <a:schemeClr val="accent1"/>
              </a:buClr>
              <a:buSzPct val="68000"/>
              <a:buFont typeface="Wingdings" pitchFamily="2" charset="2"/>
              <a:buChar char="Ø"/>
              <a:tabLst/>
              <a:defRPr/>
            </a:pPr>
            <a:r>
              <a:rPr lang="en-US" sz="2000" b="1" dirty="0" smtClean="0">
                <a:latin typeface="Arial" pitchFamily="34" charset="0"/>
                <a:cs typeface="Arial" pitchFamily="34" charset="0"/>
              </a:rPr>
              <a:t>Sore low back</a:t>
            </a:r>
          </a:p>
        </p:txBody>
      </p:sp>
      <p:pic>
        <p:nvPicPr>
          <p:cNvPr id="595970" name="Picture 2" descr="K:\Clients\CHS\WSE\Goulart Alessandro\IMG_0941.JPG"/>
          <p:cNvPicPr>
            <a:picLocks noChangeAspect="1" noChangeArrowheads="1"/>
          </p:cNvPicPr>
          <p:nvPr/>
        </p:nvPicPr>
        <p:blipFill>
          <a:blip r:embed="rId2" cstate="print"/>
          <a:srcRect/>
          <a:stretch>
            <a:fillRect/>
          </a:stretch>
        </p:blipFill>
        <p:spPr bwMode="auto">
          <a:xfrm>
            <a:off x="4267200" y="1047750"/>
            <a:ext cx="4470400" cy="3352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355</a:t>
            </a:fld>
            <a:endParaRPr lang="en-US" dirty="0"/>
          </a:p>
        </p:txBody>
      </p:sp>
      <p:pic>
        <p:nvPicPr>
          <p:cNvPr id="596994" name="Picture 2" descr="K:\Clients\CHS\Worksheets\Example Report\Goulart\1.JPG"/>
          <p:cNvPicPr>
            <a:picLocks noChangeAspect="1" noChangeArrowheads="1"/>
          </p:cNvPicPr>
          <p:nvPr/>
        </p:nvPicPr>
        <p:blipFill>
          <a:blip r:embed="rId2" cstate="print"/>
          <a:srcRect/>
          <a:stretch>
            <a:fillRect/>
          </a:stretch>
        </p:blipFill>
        <p:spPr bwMode="auto">
          <a:xfrm>
            <a:off x="5257800" y="209550"/>
            <a:ext cx="3475676" cy="4572000"/>
          </a:xfrm>
          <a:prstGeom prst="rect">
            <a:avLst/>
          </a:prstGeom>
          <a:ln>
            <a:noFill/>
          </a:ln>
          <a:effectLst>
            <a:outerShdw blurRad="292100" dist="139700" dir="2700000" algn="tl" rotWithShape="0">
              <a:srgbClr val="333333">
                <a:alpha val="65000"/>
              </a:srgbClr>
            </a:outerShdw>
          </a:effectLst>
        </p:spPr>
      </p:pic>
      <p:pic>
        <p:nvPicPr>
          <p:cNvPr id="596995" name="Picture 3" descr="K:\Clients\CHS\Worksheets\Example Report\Goulart\IMG_0944.JPG"/>
          <p:cNvPicPr>
            <a:picLocks noChangeAspect="1" noChangeArrowheads="1"/>
          </p:cNvPicPr>
          <p:nvPr/>
        </p:nvPicPr>
        <p:blipFill>
          <a:blip r:embed="rId3" cstate="print"/>
          <a:srcRect/>
          <a:stretch>
            <a:fillRect/>
          </a:stretch>
        </p:blipFill>
        <p:spPr bwMode="auto">
          <a:xfrm>
            <a:off x="228600" y="244054"/>
            <a:ext cx="4876800" cy="3657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356</a:t>
            </a:fld>
            <a:endParaRPr lang="en-US" dirty="0"/>
          </a:p>
        </p:txBody>
      </p:sp>
      <p:pic>
        <p:nvPicPr>
          <p:cNvPr id="598018" name="Picture 2" descr="K:\Clients\CHS\Worksheets\Example Report\Goulart\IMG_0948.JPG"/>
          <p:cNvPicPr>
            <a:picLocks noChangeAspect="1" noChangeArrowheads="1"/>
          </p:cNvPicPr>
          <p:nvPr/>
        </p:nvPicPr>
        <p:blipFill>
          <a:blip r:embed="rId2" cstate="print"/>
          <a:srcRect/>
          <a:stretch>
            <a:fillRect/>
          </a:stretch>
        </p:blipFill>
        <p:spPr bwMode="auto">
          <a:xfrm>
            <a:off x="304800" y="666750"/>
            <a:ext cx="4145281" cy="3108960"/>
          </a:xfrm>
          <a:prstGeom prst="rect">
            <a:avLst/>
          </a:prstGeom>
          <a:ln>
            <a:noFill/>
          </a:ln>
          <a:effectLst>
            <a:outerShdw blurRad="292100" dist="139700" dir="2700000" algn="tl" rotWithShape="0">
              <a:srgbClr val="333333">
                <a:alpha val="65000"/>
              </a:srgbClr>
            </a:outerShdw>
          </a:effectLst>
        </p:spPr>
      </p:pic>
      <p:pic>
        <p:nvPicPr>
          <p:cNvPr id="598019" name="Picture 3" descr="K:\Clients\CHS\Worksheets\Example Report\Goulart\IMG_0951.JPG"/>
          <p:cNvPicPr>
            <a:picLocks noChangeAspect="1" noChangeArrowheads="1"/>
          </p:cNvPicPr>
          <p:nvPr/>
        </p:nvPicPr>
        <p:blipFill>
          <a:blip r:embed="rId3" cstate="print"/>
          <a:srcRect/>
          <a:stretch>
            <a:fillRect/>
          </a:stretch>
        </p:blipFill>
        <p:spPr bwMode="auto">
          <a:xfrm>
            <a:off x="4724400" y="666750"/>
            <a:ext cx="4145280" cy="31089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357</a:t>
            </a:fld>
            <a:endParaRPr lang="en-US" dirty="0"/>
          </a:p>
        </p:txBody>
      </p:sp>
      <p:pic>
        <p:nvPicPr>
          <p:cNvPr id="599042" name="Picture 2" descr="K:\Clients\CHS\Worksheets\Example Report\Goulart\2.JPG"/>
          <p:cNvPicPr>
            <a:picLocks noChangeAspect="1" noChangeArrowheads="1"/>
          </p:cNvPicPr>
          <p:nvPr/>
        </p:nvPicPr>
        <p:blipFill>
          <a:blip r:embed="rId2" cstate="print"/>
          <a:srcRect/>
          <a:stretch>
            <a:fillRect/>
          </a:stretch>
        </p:blipFill>
        <p:spPr bwMode="auto">
          <a:xfrm>
            <a:off x="5334000" y="209550"/>
            <a:ext cx="3485913" cy="4572000"/>
          </a:xfrm>
          <a:prstGeom prst="rect">
            <a:avLst/>
          </a:prstGeom>
          <a:ln>
            <a:noFill/>
          </a:ln>
          <a:effectLst>
            <a:outerShdw blurRad="292100" dist="139700" dir="2700000" algn="tl" rotWithShape="0">
              <a:srgbClr val="333333">
                <a:alpha val="65000"/>
              </a:srgbClr>
            </a:outerShdw>
          </a:effectLst>
        </p:spPr>
      </p:pic>
      <p:pic>
        <p:nvPicPr>
          <p:cNvPr id="599043" name="Picture 3" descr="K:\Clients\CHS\Worksheets\Example Report\Goulart\IMG_0954.JPG"/>
          <p:cNvPicPr>
            <a:picLocks noChangeAspect="1" noChangeArrowheads="1"/>
          </p:cNvPicPr>
          <p:nvPr/>
        </p:nvPicPr>
        <p:blipFill>
          <a:blip r:embed="rId3" cstate="print"/>
          <a:srcRect/>
          <a:stretch>
            <a:fillRect/>
          </a:stretch>
        </p:blipFill>
        <p:spPr bwMode="auto">
          <a:xfrm>
            <a:off x="228600" y="244054"/>
            <a:ext cx="4876800" cy="3657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358</a:t>
            </a:fld>
            <a:endParaRPr lang="en-US" dirty="0"/>
          </a:p>
        </p:txBody>
      </p:sp>
      <p:pic>
        <p:nvPicPr>
          <p:cNvPr id="600066" name="Picture 2" descr="K:\Clients\CHS\Worksheets\Example Report\Goulart\3.JPG"/>
          <p:cNvPicPr>
            <a:picLocks noChangeAspect="1" noChangeArrowheads="1"/>
          </p:cNvPicPr>
          <p:nvPr/>
        </p:nvPicPr>
        <p:blipFill>
          <a:blip r:embed="rId2" cstate="print"/>
          <a:srcRect/>
          <a:stretch>
            <a:fillRect/>
          </a:stretch>
        </p:blipFill>
        <p:spPr bwMode="auto">
          <a:xfrm>
            <a:off x="5496460" y="208116"/>
            <a:ext cx="3480465" cy="4572000"/>
          </a:xfrm>
          <a:prstGeom prst="rect">
            <a:avLst/>
          </a:prstGeom>
          <a:ln>
            <a:noFill/>
          </a:ln>
          <a:effectLst>
            <a:outerShdw blurRad="292100" dist="139700" dir="2700000" algn="tl" rotWithShape="0">
              <a:srgbClr val="333333">
                <a:alpha val="65000"/>
              </a:srgbClr>
            </a:outerShdw>
          </a:effectLst>
        </p:spPr>
      </p:pic>
      <p:pic>
        <p:nvPicPr>
          <p:cNvPr id="600067" name="Picture 3" descr="K:\Clients\CHS\Worksheets\Example Report\Goulart\IMG_0942.JPG"/>
          <p:cNvPicPr>
            <a:picLocks noChangeAspect="1" noChangeArrowheads="1"/>
          </p:cNvPicPr>
          <p:nvPr/>
        </p:nvPicPr>
        <p:blipFill>
          <a:blip r:embed="rId3" cstate="print"/>
          <a:srcRect/>
          <a:stretch>
            <a:fillRect/>
          </a:stretch>
        </p:blipFill>
        <p:spPr bwMode="auto">
          <a:xfrm>
            <a:off x="135148" y="133350"/>
            <a:ext cx="3048000" cy="2286000"/>
          </a:xfrm>
          <a:prstGeom prst="rect">
            <a:avLst/>
          </a:prstGeom>
          <a:ln>
            <a:noFill/>
          </a:ln>
          <a:effectLst>
            <a:outerShdw blurRad="292100" dist="139700" dir="2700000" algn="tl" rotWithShape="0">
              <a:srgbClr val="333333">
                <a:alpha val="65000"/>
              </a:srgbClr>
            </a:outerShdw>
          </a:effectLst>
        </p:spPr>
      </p:pic>
      <p:pic>
        <p:nvPicPr>
          <p:cNvPr id="600068" name="Picture 4" descr="K:\Clients\CHS\Worksheets\Example Report\Goulart\IMG_0946.JPG"/>
          <p:cNvPicPr>
            <a:picLocks noChangeAspect="1" noChangeArrowheads="1"/>
          </p:cNvPicPr>
          <p:nvPr/>
        </p:nvPicPr>
        <p:blipFill>
          <a:blip r:embed="rId4" cstate="print"/>
          <a:srcRect/>
          <a:stretch>
            <a:fillRect/>
          </a:stretch>
        </p:blipFill>
        <p:spPr bwMode="auto">
          <a:xfrm>
            <a:off x="2286000" y="2495550"/>
            <a:ext cx="3048000" cy="2286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359</a:t>
            </a:fld>
            <a:endParaRPr lang="en-US" dirty="0"/>
          </a:p>
        </p:txBody>
      </p:sp>
      <p:pic>
        <p:nvPicPr>
          <p:cNvPr id="601090" name="Picture 2" descr="K:\Clients\CHS\Worksheets\Example Report\Goulart\4.JPG"/>
          <p:cNvPicPr>
            <a:picLocks noChangeAspect="1" noChangeArrowheads="1"/>
          </p:cNvPicPr>
          <p:nvPr/>
        </p:nvPicPr>
        <p:blipFill>
          <a:blip r:embed="rId2" cstate="print"/>
          <a:srcRect/>
          <a:stretch>
            <a:fillRect/>
          </a:stretch>
        </p:blipFill>
        <p:spPr bwMode="auto">
          <a:xfrm>
            <a:off x="5334000" y="175046"/>
            <a:ext cx="3483883" cy="4572000"/>
          </a:xfrm>
          <a:prstGeom prst="rect">
            <a:avLst/>
          </a:prstGeom>
          <a:ln>
            <a:noFill/>
          </a:ln>
          <a:effectLst>
            <a:outerShdw blurRad="292100" dist="139700" dir="2700000" algn="tl" rotWithShape="0">
              <a:srgbClr val="333333">
                <a:alpha val="65000"/>
              </a:srgbClr>
            </a:outerShdw>
          </a:effectLst>
        </p:spPr>
      </p:pic>
      <p:pic>
        <p:nvPicPr>
          <p:cNvPr id="601091" name="Picture 3" descr="K:\Clients\CHS\Worksheets\Example Report\Goulart\IMG_0949.JPG"/>
          <p:cNvPicPr>
            <a:picLocks noChangeAspect="1" noChangeArrowheads="1"/>
          </p:cNvPicPr>
          <p:nvPr/>
        </p:nvPicPr>
        <p:blipFill>
          <a:blip r:embed="rId3" cstate="print"/>
          <a:srcRect/>
          <a:stretch>
            <a:fillRect/>
          </a:stretch>
        </p:blipFill>
        <p:spPr bwMode="auto">
          <a:xfrm>
            <a:off x="228600" y="209550"/>
            <a:ext cx="4876801" cy="3657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spcBef>
                <a:spcPts val="800"/>
              </a:spcBef>
              <a:defRPr/>
            </a:pPr>
            <a:r>
              <a:rPr lang="en-US" noProof="1" smtClean="0"/>
              <a:t>Single user</a:t>
            </a:r>
          </a:p>
        </p:txBody>
      </p:sp>
      <p:sp>
        <p:nvSpPr>
          <p:cNvPr id="124931" name="Rectangle 3"/>
          <p:cNvSpPr>
            <a:spLocks noGrp="1" noChangeArrowheads="1"/>
          </p:cNvSpPr>
          <p:nvPr>
            <p:ph type="body" idx="1"/>
          </p:nvPr>
        </p:nvSpPr>
        <p:spPr>
          <a:xfrm>
            <a:off x="609600" y="682229"/>
            <a:ext cx="4495800" cy="4343400"/>
          </a:xfrm>
        </p:spPr>
        <p:txBody>
          <a:bodyPr/>
          <a:lstStyle/>
          <a:p>
            <a:pPr eaLnBrk="1" hangingPunct="1">
              <a:defRPr/>
            </a:pPr>
            <a:r>
              <a:rPr lang="en-US" noProof="1" smtClean="0"/>
              <a:t>Less influenced by need for adjustability of workstation itself</a:t>
            </a:r>
          </a:p>
          <a:p>
            <a:pPr eaLnBrk="1" hangingPunct="1">
              <a:defRPr/>
            </a:pPr>
            <a:r>
              <a:rPr lang="en-US" dirty="0" smtClean="0"/>
              <a:t>O</a:t>
            </a:r>
            <a:r>
              <a:rPr lang="en-US" noProof="1" smtClean="0"/>
              <a:t>nce determine proper height of worksurface</a:t>
            </a:r>
          </a:p>
          <a:p>
            <a:pPr lvl="1" eaLnBrk="1" hangingPunct="1">
              <a:defRPr/>
            </a:pPr>
            <a:r>
              <a:rPr lang="en-US" dirty="0" smtClean="0"/>
              <a:t>Use f</a:t>
            </a:r>
            <a:r>
              <a:rPr lang="en-US" noProof="1" smtClean="0"/>
              <a:t>ixed height or adjustable/fixed worksurface</a:t>
            </a:r>
          </a:p>
          <a:p>
            <a:pPr lvl="1" eaLnBrk="1" hangingPunct="1">
              <a:defRPr/>
            </a:pPr>
            <a:r>
              <a:rPr lang="en-US" noProof="1" smtClean="0"/>
              <a:t>Worksurface can be height adjusted but once adjusted is not readily change</a:t>
            </a:r>
            <a:r>
              <a:rPr lang="en-US" dirty="0" smtClean="0"/>
              <a:t>d</a:t>
            </a:r>
          </a:p>
        </p:txBody>
      </p:sp>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36</a:t>
            </a:fld>
            <a:endParaRPr lang="en-US" dirty="0"/>
          </a:p>
        </p:txBody>
      </p:sp>
      <p:pic>
        <p:nvPicPr>
          <p:cNvPr id="6" name="Picture 5" descr="K:\Clients\Medtronic\World Headquarters\Ergonomics Website Revision\Images\Potential Medtronic EE pics\Raw\Nnadi1 (1).JPG"/>
          <p:cNvPicPr/>
          <p:nvPr/>
        </p:nvPicPr>
        <p:blipFill>
          <a:blip r:embed="rId2" cstate="print"/>
          <a:srcRect/>
          <a:stretch>
            <a:fillRect/>
          </a:stretch>
        </p:blipFill>
        <p:spPr bwMode="auto">
          <a:xfrm>
            <a:off x="5181600" y="895350"/>
            <a:ext cx="3586434" cy="2667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360</a:t>
            </a:fld>
            <a:endParaRPr lang="en-US" dirty="0"/>
          </a:p>
        </p:txBody>
      </p:sp>
      <p:pic>
        <p:nvPicPr>
          <p:cNvPr id="7" name="Picture 6" descr="Rec Specs.png"/>
          <p:cNvPicPr>
            <a:picLocks noChangeAspect="1"/>
          </p:cNvPicPr>
          <p:nvPr/>
        </p:nvPicPr>
        <p:blipFill>
          <a:blip r:embed="rId2" cstate="print"/>
          <a:srcRect l="4373" r="2554"/>
          <a:stretch>
            <a:fillRect/>
          </a:stretch>
        </p:blipFill>
        <p:spPr>
          <a:xfrm>
            <a:off x="914400" y="209550"/>
            <a:ext cx="4337298" cy="4353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02114" name="Picture 2" descr="K:\Clients\CHS\Worksheets\Example Report\Goulart\5.JPG"/>
          <p:cNvPicPr>
            <a:picLocks noChangeArrowheads="1"/>
          </p:cNvPicPr>
          <p:nvPr/>
        </p:nvPicPr>
        <p:blipFill>
          <a:blip r:embed="rId3" cstate="print"/>
          <a:srcRect/>
          <a:stretch>
            <a:fillRect/>
          </a:stretch>
        </p:blipFill>
        <p:spPr bwMode="auto">
          <a:xfrm>
            <a:off x="5410200" y="133350"/>
            <a:ext cx="3444413" cy="44805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381000" y="438150"/>
            <a:ext cx="3048000" cy="3200400"/>
          </a:xfrm>
        </p:spPr>
        <p:txBody>
          <a:bodyPr>
            <a:normAutofit/>
          </a:bodyPr>
          <a:lstStyle/>
          <a:p>
            <a:pPr eaLnBrk="1" hangingPunct="1">
              <a:spcBef>
                <a:spcPts val="800"/>
              </a:spcBef>
              <a:defRPr/>
            </a:pPr>
            <a:r>
              <a:rPr lang="en-US" dirty="0" smtClean="0"/>
              <a:t>Office</a:t>
            </a:r>
            <a:br>
              <a:rPr lang="en-US" dirty="0" smtClean="0"/>
            </a:br>
            <a:r>
              <a:rPr lang="en-US" noProof="1" smtClean="0"/>
              <a:t>Ergonomics</a:t>
            </a:r>
            <a:r>
              <a:rPr lang="en-US" dirty="0" smtClean="0"/>
              <a:t/>
            </a:r>
            <a:br>
              <a:rPr lang="en-US" dirty="0" smtClean="0"/>
            </a:br>
            <a:r>
              <a:rPr lang="en-US" dirty="0" smtClean="0"/>
              <a:t>Attendee Case Studies</a:t>
            </a:r>
          </a:p>
        </p:txBody>
      </p:sp>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361</a:t>
            </a:fld>
            <a:endParaRPr lang="en-US" dirty="0"/>
          </a:p>
        </p:txBody>
      </p:sp>
      <p:pic>
        <p:nvPicPr>
          <p:cNvPr id="603138" name="Picture 2" descr="K:\Clients\CHS\Worksheets\Guide.JPG"/>
          <p:cNvPicPr>
            <a:picLocks noChangeAspect="1" noChangeArrowheads="1"/>
          </p:cNvPicPr>
          <p:nvPr/>
        </p:nvPicPr>
        <p:blipFill>
          <a:blip r:embed="rId2" cstate="print"/>
          <a:srcRect/>
          <a:stretch>
            <a:fillRect/>
          </a:stretch>
        </p:blipFill>
        <p:spPr bwMode="auto">
          <a:xfrm rot="20653710">
            <a:off x="3742019" y="631772"/>
            <a:ext cx="2428721" cy="3200400"/>
          </a:xfrm>
          <a:prstGeom prst="rect">
            <a:avLst/>
          </a:prstGeom>
          <a:ln>
            <a:noFill/>
          </a:ln>
          <a:effectLst>
            <a:outerShdw blurRad="292100" dist="139700" dir="2700000" algn="tl" rotWithShape="0">
              <a:srgbClr val="333333">
                <a:alpha val="65000"/>
              </a:srgbClr>
            </a:outerShdw>
          </a:effectLst>
        </p:spPr>
      </p:pic>
      <p:pic>
        <p:nvPicPr>
          <p:cNvPr id="603139" name="Picture 3" descr="K:\Clients\CHS\Worksheets\Worksheet.JPG"/>
          <p:cNvPicPr>
            <a:picLocks noChangeAspect="1" noChangeArrowheads="1"/>
          </p:cNvPicPr>
          <p:nvPr/>
        </p:nvPicPr>
        <p:blipFill>
          <a:blip r:embed="rId3" cstate="print"/>
          <a:srcRect/>
          <a:stretch>
            <a:fillRect/>
          </a:stretch>
        </p:blipFill>
        <p:spPr bwMode="auto">
          <a:xfrm rot="20802366">
            <a:off x="6050477" y="887948"/>
            <a:ext cx="2424440" cy="3200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p:nvPr>
        </p:nvSpPr>
        <p:spPr/>
        <p:txBody>
          <a:bodyPr>
            <a:normAutofit fontScale="90000"/>
          </a:bodyPr>
          <a:lstStyle/>
          <a:p>
            <a:pPr eaLnBrk="1" hangingPunct="1">
              <a:defRPr/>
            </a:pPr>
            <a:r>
              <a:rPr lang="en-US" dirty="0" smtClean="0"/>
              <a:t>Attendee Case Studies</a:t>
            </a:r>
          </a:p>
        </p:txBody>
      </p:sp>
      <p:sp>
        <p:nvSpPr>
          <p:cNvPr id="9" name="Slide Number Placeholder 8"/>
          <p:cNvSpPr>
            <a:spLocks noGrp="1"/>
          </p:cNvSpPr>
          <p:nvPr>
            <p:ph type="sldNum" sz="quarter" idx="4"/>
          </p:nvPr>
        </p:nvSpPr>
        <p:spPr>
          <a:xfrm>
            <a:off x="8534400" y="4805363"/>
            <a:ext cx="479425" cy="274637"/>
          </a:xfrm>
        </p:spPr>
        <p:txBody>
          <a:bodyPr/>
          <a:lstStyle/>
          <a:p>
            <a:fld id="{D5BBC35B-A44B-4119-B8DA-DE9E3DFADA20}" type="slidenum">
              <a:rPr lang="en-US" smtClean="0">
                <a:solidFill>
                  <a:srgbClr val="EEECE1">
                    <a:lumMod val="50000"/>
                  </a:srgbClr>
                </a:solidFill>
              </a:rPr>
              <a:pPr/>
              <a:t>362</a:t>
            </a:fld>
            <a:endParaRPr lang="en-US" sz="1000" dirty="0">
              <a:solidFill>
                <a:prstClr val="black"/>
              </a:solidFill>
            </a:endParaRPr>
          </a:p>
        </p:txBody>
      </p:sp>
      <p:sp>
        <p:nvSpPr>
          <p:cNvPr id="2" name="Rectangle 1"/>
          <p:cNvSpPr/>
          <p:nvPr/>
        </p:nvSpPr>
        <p:spPr>
          <a:xfrm>
            <a:off x="3971014" y="3181350"/>
            <a:ext cx="4572000" cy="338554"/>
          </a:xfrm>
          <a:prstGeom prst="rect">
            <a:avLst/>
          </a:prstGeom>
        </p:spPr>
        <p:txBody>
          <a:bodyPr wrap="square">
            <a:spAutoFit/>
          </a:bodyPr>
          <a:lstStyle/>
          <a:p>
            <a:pPr>
              <a:spcBef>
                <a:spcPts val="0"/>
              </a:spcBef>
              <a:spcAft>
                <a:spcPts val="0"/>
              </a:spcAft>
            </a:pPr>
            <a:r>
              <a:rPr lang="en-US" sz="1600" dirty="0">
                <a:solidFill>
                  <a:srgbClr val="002060"/>
                </a:solidFill>
                <a:latin typeface="Calibri" panose="020F0502020204030204" pitchFamily="34" charset="0"/>
                <a:ea typeface="Calibri" panose="020F0502020204030204" pitchFamily="34" charset="0"/>
                <a:cs typeface="Times New Roman" panose="02020603050405020304" pitchFamily="18" charset="0"/>
              </a:rPr>
              <a:t>Kate </a:t>
            </a:r>
            <a:r>
              <a:rPr lang="en-US" sz="16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Mischnick</a:t>
            </a:r>
            <a:r>
              <a:rPr lang="en-US" sz="16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 Human Resources Generalist </a:t>
            </a:r>
          </a:p>
        </p:txBody>
      </p:sp>
      <p:sp>
        <p:nvSpPr>
          <p:cNvPr id="3" name="Rectangle 2"/>
          <p:cNvSpPr/>
          <p:nvPr/>
        </p:nvSpPr>
        <p:spPr>
          <a:xfrm>
            <a:off x="457200" y="895350"/>
            <a:ext cx="7924800" cy="2062103"/>
          </a:xfrm>
          <a:prstGeom prst="rect">
            <a:avLst/>
          </a:prstGeom>
        </p:spPr>
        <p:txBody>
          <a:bodyPr wrap="square">
            <a:spAutoFit/>
          </a:bodyPr>
          <a:lstStyle/>
          <a:p>
            <a:pPr marL="342900" indent="-342900">
              <a:spcBef>
                <a:spcPts val="0"/>
              </a:spcBef>
              <a:spcAft>
                <a:spcPts val="0"/>
              </a:spcAft>
              <a:buFont typeface="+mj-lt"/>
              <a:buAutoNum type="arabicPeriod"/>
            </a:pPr>
            <a:endParaRPr lang="en-US"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One issue that we’re currently dealing with is sit to stand workstations.  We have employees standing all the time (which I believe is still not good for you).  </a:t>
            </a:r>
            <a:endParaRPr lang="en-US" sz="18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8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We </a:t>
            </a: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also have others requesting standing mats- is this something that we should approve or deny?  If their feet hurt from standing, shouldn’t they sit down?</a:t>
            </a:r>
          </a:p>
          <a:p>
            <a:pPr>
              <a:spcBef>
                <a:spcPts val="0"/>
              </a:spcBef>
              <a:spcAft>
                <a:spcPts val="0"/>
              </a:spcAft>
            </a:pPr>
            <a:endPar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spcBef>
                <a:spcPts val="0"/>
              </a:spcBef>
              <a:spcAft>
                <a:spcPts val="0"/>
              </a:spcAft>
              <a:buFont typeface="+mj-lt"/>
              <a:buAutoNum type="arabicPeriod"/>
            </a:pPr>
            <a:endPar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697264"/>
      </p:ext>
    </p:extLst>
  </p:cSld>
  <p:clrMapOvr>
    <a:masterClrMapping/>
  </p:clrMapOvr>
  <p:transition>
    <p:fade/>
  </p:transition>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p:nvPr>
        </p:nvSpPr>
        <p:spPr/>
        <p:txBody>
          <a:bodyPr>
            <a:normAutofit fontScale="90000"/>
          </a:bodyPr>
          <a:lstStyle/>
          <a:p>
            <a:pPr eaLnBrk="1" hangingPunct="1">
              <a:defRPr/>
            </a:pPr>
            <a:r>
              <a:rPr lang="en-US" dirty="0" smtClean="0"/>
              <a:t>Attendee Case Studies</a:t>
            </a:r>
          </a:p>
        </p:txBody>
      </p:sp>
      <p:sp>
        <p:nvSpPr>
          <p:cNvPr id="9" name="Slide Number Placeholder 8"/>
          <p:cNvSpPr>
            <a:spLocks noGrp="1"/>
          </p:cNvSpPr>
          <p:nvPr>
            <p:ph type="sldNum" sz="quarter" idx="4"/>
          </p:nvPr>
        </p:nvSpPr>
        <p:spPr>
          <a:xfrm>
            <a:off x="8534400" y="4805363"/>
            <a:ext cx="479425" cy="274637"/>
          </a:xfrm>
        </p:spPr>
        <p:txBody>
          <a:bodyPr/>
          <a:lstStyle/>
          <a:p>
            <a:fld id="{D5BBC35B-A44B-4119-B8DA-DE9E3DFADA20}" type="slidenum">
              <a:rPr lang="en-US" smtClean="0">
                <a:solidFill>
                  <a:srgbClr val="EEECE1">
                    <a:lumMod val="50000"/>
                  </a:srgbClr>
                </a:solidFill>
              </a:rPr>
              <a:pPr/>
              <a:t>363</a:t>
            </a:fld>
            <a:endParaRPr lang="en-US" sz="1000" dirty="0">
              <a:solidFill>
                <a:prstClr val="black"/>
              </a:solidFill>
            </a:endParaRPr>
          </a:p>
        </p:txBody>
      </p:sp>
      <p:sp>
        <p:nvSpPr>
          <p:cNvPr id="3" name="Rectangle 2"/>
          <p:cNvSpPr/>
          <p:nvPr/>
        </p:nvSpPr>
        <p:spPr>
          <a:xfrm>
            <a:off x="1143000" y="895350"/>
            <a:ext cx="7162800" cy="2031325"/>
          </a:xfrm>
          <a:prstGeom prst="rect">
            <a:avLst/>
          </a:prstGeom>
        </p:spPr>
        <p:txBody>
          <a:bodyPr wrap="square">
            <a:spAutoFit/>
          </a:bodyPr>
          <a:lstStyle/>
          <a:p>
            <a:pPr>
              <a:spcBef>
                <a:spcPts val="0"/>
              </a:spcBef>
              <a:spcAft>
                <a:spcPts val="0"/>
              </a:spcAft>
            </a:pPr>
            <a:r>
              <a:rPr lang="en-US" sz="18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I </a:t>
            </a: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do have an upcoming issue. We have a staff person that has had a recent injury that has left her thumb from the elbow down with limited range of lateral motion and the use of her fingers. The majority of her job is working on a keyboard so what would be the best keyboard option be for her?</a:t>
            </a:r>
          </a:p>
          <a:p>
            <a:pPr marL="342900" indent="-342900">
              <a:spcBef>
                <a:spcPts val="0"/>
              </a:spcBef>
              <a:spcAft>
                <a:spcPts val="0"/>
              </a:spcAft>
              <a:buFont typeface="+mj-lt"/>
              <a:buAutoNum type="arabicPeriod"/>
            </a:pPr>
            <a:endPar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endPar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spcBef>
                <a:spcPts val="0"/>
              </a:spcBef>
              <a:spcAft>
                <a:spcPts val="0"/>
              </a:spcAft>
              <a:buFont typeface="+mj-lt"/>
              <a:buAutoNum type="arabicPeriod"/>
            </a:pPr>
            <a:endPar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4038600" y="2574217"/>
            <a:ext cx="4711658" cy="523220"/>
          </a:xfrm>
          <a:prstGeom prst="rect">
            <a:avLst/>
          </a:prstGeom>
        </p:spPr>
        <p:txBody>
          <a:bodyPr wrap="square">
            <a:spAutoFit/>
          </a:bodyPr>
          <a:lstStyle/>
          <a:p>
            <a:r>
              <a:rPr lang="fr-FR" sz="1400" dirty="0">
                <a:solidFill>
                  <a:prstClr val="black"/>
                </a:solidFill>
              </a:rPr>
              <a:t>ROXANNE LAPLANTE  |  MANAGEMENT ANALYST SUPERVISOR  | MANAGEMENT SERVICES DIVISION</a:t>
            </a:r>
          </a:p>
        </p:txBody>
      </p:sp>
    </p:spTree>
    <p:extLst>
      <p:ext uri="{BB962C8B-B14F-4D97-AF65-F5344CB8AC3E}">
        <p14:creationId xmlns:p14="http://schemas.microsoft.com/office/powerpoint/2010/main" val="1750848209"/>
      </p:ext>
    </p:extLst>
  </p:cSld>
  <p:clrMapOvr>
    <a:masterClrMapping/>
  </p:clrMapOvr>
  <p:transition>
    <p:fade/>
  </p:transition>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p:nvPr>
        </p:nvSpPr>
        <p:spPr/>
        <p:txBody>
          <a:bodyPr>
            <a:normAutofit fontScale="90000"/>
          </a:bodyPr>
          <a:lstStyle/>
          <a:p>
            <a:pPr eaLnBrk="1" hangingPunct="1">
              <a:defRPr/>
            </a:pPr>
            <a:r>
              <a:rPr lang="en-US" dirty="0" smtClean="0"/>
              <a:t>Attendee Case Studies</a:t>
            </a:r>
          </a:p>
        </p:txBody>
      </p:sp>
      <p:sp>
        <p:nvSpPr>
          <p:cNvPr id="9" name="Slide Number Placeholder 8"/>
          <p:cNvSpPr>
            <a:spLocks noGrp="1"/>
          </p:cNvSpPr>
          <p:nvPr>
            <p:ph type="sldNum" sz="quarter" idx="4"/>
          </p:nvPr>
        </p:nvSpPr>
        <p:spPr>
          <a:xfrm>
            <a:off x="8534400" y="4805363"/>
            <a:ext cx="479425" cy="274637"/>
          </a:xfrm>
        </p:spPr>
        <p:txBody>
          <a:bodyPr/>
          <a:lstStyle/>
          <a:p>
            <a:fld id="{D5BBC35B-A44B-4119-B8DA-DE9E3DFADA20}" type="slidenum">
              <a:rPr kumimoji="0" lang="en-US" smtClean="0"/>
              <a:pPr/>
              <a:t>364</a:t>
            </a:fld>
            <a:endParaRPr kumimoji="0" lang="en-US" sz="1000" b="0" dirty="0">
              <a:solidFill>
                <a:schemeClr val="tx1"/>
              </a:solidFill>
            </a:endParaRPr>
          </a:p>
        </p:txBody>
      </p:sp>
      <p:sp>
        <p:nvSpPr>
          <p:cNvPr id="2" name="Rectangle 1"/>
          <p:cNvSpPr/>
          <p:nvPr/>
        </p:nvSpPr>
        <p:spPr>
          <a:xfrm>
            <a:off x="6102000" y="4181742"/>
            <a:ext cx="2438400" cy="830997"/>
          </a:xfrm>
          <a:prstGeom prst="rect">
            <a:avLst/>
          </a:prstGeom>
        </p:spPr>
        <p:txBody>
          <a:bodyPr wrap="square">
            <a:spAutoFit/>
          </a:bodyPr>
          <a:lstStyle/>
          <a:p>
            <a:pPr marL="0" marR="0">
              <a:spcBef>
                <a:spcPts val="0"/>
              </a:spcBef>
              <a:spcAft>
                <a:spcPts val="0"/>
              </a:spcAft>
            </a:pPr>
            <a:r>
              <a:rPr lang="en-US" sz="1200" dirty="0">
                <a:solidFill>
                  <a:srgbClr val="002060"/>
                </a:solidFill>
                <a:latin typeface="Arial" panose="020B0604020202020204" pitchFamily="34" charset="0"/>
                <a:ea typeface="Calibri" panose="020F0502020204030204" pitchFamily="34" charset="0"/>
                <a:cs typeface="Times New Roman" panose="02020603050405020304" pitchFamily="18" charset="0"/>
              </a:rPr>
              <a:t>Jill A. Hendrickson</a:t>
            </a:r>
            <a:endParaRPr lang="en-US" sz="1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solidFill>
                  <a:srgbClr val="002060"/>
                </a:solidFill>
                <a:latin typeface="Arial" panose="020B0604020202020204" pitchFamily="34" charset="0"/>
                <a:ea typeface="Calibri" panose="020F0502020204030204" pitchFamily="34" charset="0"/>
                <a:cs typeface="Times New Roman" panose="02020603050405020304" pitchFamily="18" charset="0"/>
              </a:rPr>
              <a:t>Human Resources Coordinator</a:t>
            </a:r>
            <a:endParaRPr lang="en-US" sz="1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solidFill>
                  <a:srgbClr val="002060"/>
                </a:solidFill>
                <a:latin typeface="Arial" panose="020B0604020202020204" pitchFamily="34" charset="0"/>
                <a:ea typeface="Calibri" panose="020F0502020204030204" pitchFamily="34" charset="0"/>
                <a:cs typeface="Times New Roman" panose="02020603050405020304" pitchFamily="18" charset="0"/>
              </a:rPr>
              <a:t>Ninth Judicial District</a:t>
            </a:r>
            <a:endParaRPr lang="en-US" sz="1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Bemidji</a:t>
            </a:r>
            <a:r>
              <a:rPr lang="en-US" sz="1200" dirty="0">
                <a:solidFill>
                  <a:srgbClr val="002060"/>
                </a:solidFill>
                <a:latin typeface="Arial" panose="020B0604020202020204" pitchFamily="34" charset="0"/>
                <a:ea typeface="Calibri" panose="020F0502020204030204" pitchFamily="34" charset="0"/>
                <a:cs typeface="Times New Roman" panose="02020603050405020304" pitchFamily="18" charset="0"/>
              </a:rPr>
              <a:t>, Minnesota   56601</a:t>
            </a:r>
            <a:endParaRPr lang="en-US"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33400" y="703302"/>
            <a:ext cx="8229600" cy="3554819"/>
          </a:xfrm>
          <a:prstGeom prst="rect">
            <a:avLst/>
          </a:prstGeom>
        </p:spPr>
        <p:txBody>
          <a:bodyPr wrap="square">
            <a:spAutoFit/>
          </a:bodyPr>
          <a:lstStyle/>
          <a:p>
            <a:pPr marR="0" lvl="0">
              <a:spcBef>
                <a:spcPts val="0"/>
              </a:spcBef>
              <a:spcAft>
                <a:spcPts val="0"/>
              </a:spcAft>
            </a:pPr>
            <a:r>
              <a:rPr lang="en-US" sz="1500" dirty="0">
                <a:latin typeface="Calibri" panose="020F0502020204030204" pitchFamily="34" charset="0"/>
                <a:ea typeface="Calibri" panose="020F0502020204030204" pitchFamily="34" charset="0"/>
                <a:cs typeface="Times New Roman" panose="02020603050405020304" pitchFamily="18" charset="0"/>
              </a:rPr>
              <a:t>A specific example of a work station evaluation issue you have encountered and were unsure how to address.</a:t>
            </a:r>
          </a:p>
          <a:p>
            <a:pPr marL="182880" marR="0">
              <a:spcBef>
                <a:spcPts val="0"/>
              </a:spcBef>
              <a:spcAft>
                <a:spcPts val="0"/>
              </a:spcAft>
            </a:pPr>
            <a:r>
              <a:rPr lang="en-US" sz="1500" dirty="0">
                <a:solidFill>
                  <a:srgbClr val="002060"/>
                </a:solidFill>
                <a:latin typeface="Calibri" panose="020F0502020204030204" pitchFamily="34" charset="0"/>
                <a:ea typeface="Calibri" panose="020F0502020204030204" pitchFamily="34" charset="0"/>
                <a:cs typeface="Times New Roman" panose="02020603050405020304" pitchFamily="18" charset="0"/>
              </a:rPr>
              <a:t>Changing a district court bench to accommodate the Judge.  The bench is too high for the Judge.  Her height is about 5’1”.  The dual monitors need to be in front of her and yet need to be low enough so she can see over them and observe the individuals in the courtroom.  She is not comfortable using a foot rest.  </a:t>
            </a:r>
          </a:p>
          <a:p>
            <a:pPr marL="182880" marR="0">
              <a:spcBef>
                <a:spcPts val="0"/>
              </a:spcBef>
              <a:spcAft>
                <a:spcPts val="0"/>
              </a:spcAft>
            </a:pPr>
            <a:r>
              <a:rPr lang="en-US" sz="1500" dirty="0">
                <a:solidFill>
                  <a:srgbClr val="002060"/>
                </a:solidFill>
                <a:latin typeface="Calibri" panose="020F0502020204030204" pitchFamily="34" charset="0"/>
                <a:ea typeface="Calibri" panose="020F0502020204030204" pitchFamily="34" charset="0"/>
                <a:cs typeface="Times New Roman" panose="02020603050405020304" pitchFamily="18" charset="0"/>
              </a:rPr>
              <a:t>We have a court clerk area in a courtroom which needs to be larger.  Two clerks have rolled off the steps due to lack of space.  It is clearly a safety hazard.  There has been a struggle with the County Board remodeling the bench and clerk area but now seems to be better after an ergonomic assessment. </a:t>
            </a:r>
            <a:r>
              <a:rPr lang="en-US" sz="15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pPr>
            <a:r>
              <a:rPr lang="en-US" sz="1500" dirty="0">
                <a:latin typeface="Calibri" panose="020F0502020204030204" pitchFamily="34" charset="0"/>
                <a:ea typeface="Calibri" panose="020F0502020204030204" pitchFamily="34" charset="0"/>
                <a:cs typeface="Times New Roman" panose="02020603050405020304" pitchFamily="18" charset="0"/>
              </a:rPr>
              <a:t>A specific example of a success story.</a:t>
            </a:r>
          </a:p>
          <a:p>
            <a:pPr marL="182880">
              <a:spcBef>
                <a:spcPts val="0"/>
              </a:spcBef>
              <a:spcAft>
                <a:spcPts val="0"/>
              </a:spcAft>
            </a:pPr>
            <a:r>
              <a:rPr lang="en-US" sz="1500" dirty="0">
                <a:solidFill>
                  <a:srgbClr val="002060"/>
                </a:solidFill>
                <a:latin typeface="Calibri" panose="020F0502020204030204" pitchFamily="34" charset="0"/>
                <a:ea typeface="Calibri" panose="020F0502020204030204" pitchFamily="34" charset="0"/>
                <a:cs typeface="Times New Roman" panose="02020603050405020304" pitchFamily="18" charset="0"/>
              </a:rPr>
              <a:t>The installation of sit-stand units that have really helped a few employees with back problems.</a:t>
            </a:r>
          </a:p>
          <a:p>
            <a:pPr marR="0" lvl="0">
              <a:spcBef>
                <a:spcPts val="0"/>
              </a:spcBef>
              <a:spcAft>
                <a:spcPts val="0"/>
              </a:spcAft>
            </a:pPr>
            <a:r>
              <a:rPr lang="en-US" sz="1500" dirty="0" smtClean="0">
                <a:latin typeface="Calibri" panose="020F0502020204030204" pitchFamily="34" charset="0"/>
                <a:ea typeface="Calibri" panose="020F0502020204030204" pitchFamily="34" charset="0"/>
                <a:cs typeface="Times New Roman" panose="02020603050405020304" pitchFamily="18" charset="0"/>
              </a:rPr>
              <a:t>Other </a:t>
            </a:r>
            <a:r>
              <a:rPr lang="en-US" sz="1500" dirty="0">
                <a:latin typeface="Calibri" panose="020F0502020204030204" pitchFamily="34" charset="0"/>
                <a:ea typeface="Calibri" panose="020F0502020204030204" pitchFamily="34" charset="0"/>
                <a:cs typeface="Times New Roman" panose="02020603050405020304" pitchFamily="18" charset="0"/>
              </a:rPr>
              <a:t>situations that you would like more information on.</a:t>
            </a:r>
          </a:p>
          <a:p>
            <a:pPr marL="182880">
              <a:spcBef>
                <a:spcPts val="0"/>
              </a:spcBef>
              <a:spcAft>
                <a:spcPts val="0"/>
              </a:spcAft>
            </a:pPr>
            <a:r>
              <a:rPr lang="en-US" sz="1500" dirty="0">
                <a:solidFill>
                  <a:srgbClr val="002060"/>
                </a:solidFill>
                <a:latin typeface="Calibri" panose="020F0502020204030204" pitchFamily="34" charset="0"/>
                <a:ea typeface="Calibri" panose="020F0502020204030204" pitchFamily="34" charset="0"/>
                <a:cs typeface="Times New Roman" panose="02020603050405020304" pitchFamily="18" charset="0"/>
              </a:rPr>
              <a:t>Would like more information on sit-stands as they are becoming more popular.  How to write professional recommendations in a summary format.</a:t>
            </a:r>
          </a:p>
        </p:txBody>
      </p:sp>
    </p:spTree>
    <p:extLst>
      <p:ext uri="{BB962C8B-B14F-4D97-AF65-F5344CB8AC3E}">
        <p14:creationId xmlns:p14="http://schemas.microsoft.com/office/powerpoint/2010/main" val="597764694"/>
      </p:ext>
    </p:extLst>
  </p:cSld>
  <p:clrMapOvr>
    <a:masterClrMapping/>
  </p:clrMapOvr>
  <p:transition>
    <p:fade/>
  </p:transition>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p:nvPr>
        </p:nvSpPr>
        <p:spPr/>
        <p:txBody>
          <a:bodyPr>
            <a:normAutofit fontScale="90000"/>
          </a:bodyPr>
          <a:lstStyle/>
          <a:p>
            <a:pPr eaLnBrk="1" hangingPunct="1">
              <a:defRPr/>
            </a:pPr>
            <a:r>
              <a:rPr lang="en-US" dirty="0" smtClean="0"/>
              <a:t>Attendee Case Studies</a:t>
            </a:r>
          </a:p>
        </p:txBody>
      </p:sp>
      <p:sp>
        <p:nvSpPr>
          <p:cNvPr id="9" name="Slide Number Placeholder 8"/>
          <p:cNvSpPr>
            <a:spLocks noGrp="1"/>
          </p:cNvSpPr>
          <p:nvPr>
            <p:ph type="sldNum" sz="quarter" idx="4"/>
          </p:nvPr>
        </p:nvSpPr>
        <p:spPr>
          <a:xfrm>
            <a:off x="8534400" y="4805363"/>
            <a:ext cx="479425" cy="274637"/>
          </a:xfrm>
        </p:spPr>
        <p:txBody>
          <a:bodyPr/>
          <a:lstStyle/>
          <a:p>
            <a:fld id="{D5BBC35B-A44B-4119-B8DA-DE9E3DFADA20}" type="slidenum">
              <a:rPr kumimoji="0" lang="en-US" smtClean="0"/>
              <a:pPr/>
              <a:t>365</a:t>
            </a:fld>
            <a:endParaRPr kumimoji="0" lang="en-US" sz="1000" b="0" dirty="0">
              <a:solidFill>
                <a:schemeClr val="tx1"/>
              </a:solidFill>
            </a:endParaRPr>
          </a:p>
        </p:txBody>
      </p:sp>
      <p:sp>
        <p:nvSpPr>
          <p:cNvPr id="2" name="Rectangle 1"/>
          <p:cNvSpPr/>
          <p:nvPr/>
        </p:nvSpPr>
        <p:spPr>
          <a:xfrm>
            <a:off x="6096000" y="4068367"/>
            <a:ext cx="2438400" cy="830997"/>
          </a:xfrm>
          <a:prstGeom prst="rect">
            <a:avLst/>
          </a:prstGeom>
        </p:spPr>
        <p:txBody>
          <a:bodyPr wrap="square">
            <a:spAutoFit/>
          </a:bodyPr>
          <a:lstStyle/>
          <a:p>
            <a:pPr marL="0" marR="0">
              <a:spcBef>
                <a:spcPts val="0"/>
              </a:spcBef>
              <a:spcAft>
                <a:spcPts val="0"/>
              </a:spcAft>
            </a:pPr>
            <a:r>
              <a:rPr lang="en-US" sz="1200" i="1" dirty="0">
                <a:solidFill>
                  <a:srgbClr val="1F497D"/>
                </a:solidFill>
                <a:ea typeface="Calibri" panose="020F0502020204030204" pitchFamily="34" charset="0"/>
                <a:cs typeface="Times New Roman" panose="02020603050405020304" pitchFamily="18" charset="0"/>
              </a:rPr>
              <a:t>Mary Ann Stock</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dirty="0">
                <a:solidFill>
                  <a:srgbClr val="1F497D"/>
                </a:solidFill>
                <a:ea typeface="Calibri" panose="020F0502020204030204" pitchFamily="34" charset="0"/>
                <a:cs typeface="Times New Roman" panose="02020603050405020304" pitchFamily="18" charset="0"/>
              </a:rPr>
              <a:t>Human Resources Coordinator</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dirty="0">
                <a:solidFill>
                  <a:srgbClr val="1F497D"/>
                </a:solidFill>
                <a:ea typeface="Calibri" panose="020F0502020204030204" pitchFamily="34" charset="0"/>
                <a:cs typeface="Times New Roman" panose="02020603050405020304" pitchFamily="18" charset="0"/>
              </a:rPr>
              <a:t>Seventh and Eighth Judicial Districts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dirty="0" smtClean="0">
                <a:solidFill>
                  <a:srgbClr val="1F497D"/>
                </a:solidFill>
                <a:ea typeface="Calibri" panose="020F0502020204030204" pitchFamily="34" charset="0"/>
                <a:cs typeface="Times New Roman" panose="02020603050405020304" pitchFamily="18" charset="0"/>
              </a:rPr>
              <a:t>St</a:t>
            </a:r>
            <a:r>
              <a:rPr lang="en-US" sz="1200" i="1" dirty="0">
                <a:solidFill>
                  <a:srgbClr val="1F497D"/>
                </a:solidFill>
                <a:ea typeface="Calibri" panose="020F0502020204030204" pitchFamily="34" charset="0"/>
                <a:cs typeface="Times New Roman" panose="02020603050405020304" pitchFamily="18" charset="0"/>
              </a:rPr>
              <a:t>. Cloud, MN  56302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57200" y="1229680"/>
            <a:ext cx="8153400" cy="2308324"/>
          </a:xfrm>
          <a:prstGeom prst="rect">
            <a:avLst/>
          </a:prstGeom>
        </p:spPr>
        <p:txBody>
          <a:bodyPr wrap="square">
            <a:spAutoFit/>
          </a:bodyPr>
          <a:lstStyle/>
          <a:p>
            <a:pPr marL="0" marR="0">
              <a:spcBef>
                <a:spcPts val="0"/>
              </a:spcBef>
              <a:spcAft>
                <a:spcPts val="0"/>
              </a:spcAft>
            </a:pPr>
            <a:r>
              <a:rPr lang="en-US" sz="1800" dirty="0">
                <a:solidFill>
                  <a:srgbClr val="1F497D"/>
                </a:solidFill>
                <a:latin typeface="Arial" panose="020B0604020202020204" pitchFamily="34" charset="0"/>
                <a:ea typeface="Calibri" panose="020F0502020204030204" pitchFamily="34" charset="0"/>
                <a:cs typeface="Times New Roman" panose="02020603050405020304" pitchFamily="18" charset="0"/>
              </a:rPr>
              <a:t>Could you ask Mark to talk about sit/stand workstations.  We are installing them in many of our court locations.  </a:t>
            </a:r>
            <a:endParaRPr lang="en-US" sz="1800" dirty="0" smtClean="0">
              <a:solidFill>
                <a:srgbClr val="1F497D"/>
              </a:solidFill>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smtClean="0">
                <a:solidFill>
                  <a:srgbClr val="1F497D"/>
                </a:solidFill>
                <a:latin typeface="Arial" panose="020B0604020202020204" pitchFamily="34" charset="0"/>
                <a:ea typeface="Calibri" panose="020F0502020204030204" pitchFamily="34" charset="0"/>
                <a:cs typeface="Times New Roman" panose="02020603050405020304" pitchFamily="18" charset="0"/>
              </a:rPr>
              <a:t>We </a:t>
            </a:r>
            <a:r>
              <a:rPr lang="en-US" sz="1800" dirty="0">
                <a:solidFill>
                  <a:srgbClr val="1F497D"/>
                </a:solidFill>
                <a:latin typeface="Arial" panose="020B0604020202020204" pitchFamily="34" charset="0"/>
                <a:ea typeface="Calibri" panose="020F0502020204030204" pitchFamily="34" charset="0"/>
                <a:cs typeface="Times New Roman" panose="02020603050405020304" pitchFamily="18" charset="0"/>
              </a:rPr>
              <a:t>also have requests for the standing mats but we are unsure how to respond to the request.  It has been our feeling that if they are standing and begin to get tired then they should be sitting down.  Their jobs do not require that they stand and we feel that they need t</a:t>
            </a:r>
            <a:r>
              <a:rPr lang="en-US" sz="1800" dirty="0" smtClean="0">
                <a:solidFill>
                  <a:srgbClr val="1F497D"/>
                </a:solidFill>
                <a:latin typeface="Arial" panose="020B0604020202020204" pitchFamily="34" charset="0"/>
                <a:ea typeface="Calibri" panose="020F0502020204030204" pitchFamily="34" charset="0"/>
                <a:cs typeface="Times New Roman" panose="02020603050405020304" pitchFamily="18" charset="0"/>
              </a:rPr>
              <a:t>o </a:t>
            </a:r>
            <a:r>
              <a:rPr lang="en-US" sz="1800" dirty="0">
                <a:solidFill>
                  <a:srgbClr val="1F497D"/>
                </a:solidFill>
                <a:latin typeface="Arial" panose="020B0604020202020204" pitchFamily="34" charset="0"/>
                <a:ea typeface="Calibri" panose="020F0502020204030204" pitchFamily="34" charset="0"/>
                <a:cs typeface="Times New Roman" panose="02020603050405020304" pitchFamily="18" charset="0"/>
              </a:rPr>
              <a:t>alternate between sitting and standing.  Because of that we are not providing the mats because they tend to get in the way when an employee wants to sit back down.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3752508"/>
      </p:ext>
    </p:extLst>
  </p:cSld>
  <p:clrMapOvr>
    <a:masterClrMapping/>
  </p:clrMapOvr>
  <p:transition>
    <p:fade/>
  </p:transition>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p:nvPr>
        </p:nvSpPr>
        <p:spPr/>
        <p:txBody>
          <a:bodyPr>
            <a:normAutofit fontScale="90000"/>
          </a:bodyPr>
          <a:lstStyle/>
          <a:p>
            <a:pPr eaLnBrk="1" hangingPunct="1">
              <a:defRPr/>
            </a:pPr>
            <a:r>
              <a:rPr lang="en-US" dirty="0" smtClean="0"/>
              <a:t>Attendee Case Studies</a:t>
            </a:r>
          </a:p>
        </p:txBody>
      </p:sp>
      <p:sp>
        <p:nvSpPr>
          <p:cNvPr id="9" name="Slide Number Placeholder 8"/>
          <p:cNvSpPr>
            <a:spLocks noGrp="1"/>
          </p:cNvSpPr>
          <p:nvPr>
            <p:ph type="sldNum" sz="quarter" idx="4"/>
          </p:nvPr>
        </p:nvSpPr>
        <p:spPr>
          <a:xfrm>
            <a:off x="8534400" y="4805363"/>
            <a:ext cx="479425" cy="274637"/>
          </a:xfrm>
        </p:spPr>
        <p:txBody>
          <a:bodyPr/>
          <a:lstStyle/>
          <a:p>
            <a:fld id="{D5BBC35B-A44B-4119-B8DA-DE9E3DFADA20}" type="slidenum">
              <a:rPr kumimoji="0" lang="en-US" smtClean="0"/>
              <a:pPr/>
              <a:t>366</a:t>
            </a:fld>
            <a:endParaRPr kumimoji="0" lang="en-US" sz="1000" b="0" dirty="0">
              <a:solidFill>
                <a:schemeClr val="tx1"/>
              </a:solidFill>
            </a:endParaRPr>
          </a:p>
        </p:txBody>
      </p:sp>
      <p:sp>
        <p:nvSpPr>
          <p:cNvPr id="2" name="Rectangle 1"/>
          <p:cNvSpPr/>
          <p:nvPr/>
        </p:nvSpPr>
        <p:spPr>
          <a:xfrm>
            <a:off x="7250112" y="4705350"/>
            <a:ext cx="1524000" cy="276999"/>
          </a:xfrm>
          <a:prstGeom prst="rect">
            <a:avLst/>
          </a:prstGeom>
        </p:spPr>
        <p:txBody>
          <a:bodyPr wrap="square">
            <a:spAutoFit/>
          </a:bodyPr>
          <a:lstStyle/>
          <a:p>
            <a:pPr marL="0" marR="0">
              <a:spcBef>
                <a:spcPts val="0"/>
              </a:spcBef>
              <a:spcAft>
                <a:spcPts val="0"/>
              </a:spcAft>
            </a:pPr>
            <a:r>
              <a:rPr lang="en-US" sz="1200" dirty="0" err="1">
                <a:latin typeface="Tahoma" panose="020B0604030504040204" pitchFamily="34" charset="0"/>
                <a:ea typeface="Calibri" panose="020F0502020204030204" pitchFamily="34" charset="0"/>
              </a:rPr>
              <a:t>Setrum</a:t>
            </a:r>
            <a:r>
              <a:rPr lang="en-US" sz="1200" dirty="0">
                <a:latin typeface="Tahoma" panose="020B0604030504040204" pitchFamily="34" charset="0"/>
                <a:ea typeface="Calibri" panose="020F0502020204030204" pitchFamily="34" charset="0"/>
              </a:rPr>
              <a:t>, Marcia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2400" y="704850"/>
            <a:ext cx="8861425" cy="3785652"/>
          </a:xfrm>
          <a:prstGeom prst="rect">
            <a:avLst/>
          </a:prstGeom>
        </p:spPr>
        <p:txBody>
          <a:bodyPr wrap="square">
            <a:spAutoFit/>
          </a:bodyPr>
          <a:lstStyle/>
          <a:p>
            <a:pPr marR="0" lvl="0">
              <a:spcBef>
                <a:spcPts val="0"/>
              </a:spcBef>
              <a:spcAft>
                <a:spcPts val="0"/>
              </a:spcAft>
            </a:pPr>
            <a:r>
              <a:rPr lang="en-US" sz="1500" dirty="0">
                <a:latin typeface="Calibri" panose="020F0502020204030204" pitchFamily="34" charset="0"/>
                <a:ea typeface="Calibri" panose="020F0502020204030204" pitchFamily="34" charset="0"/>
                <a:cs typeface="Times New Roman" panose="02020603050405020304" pitchFamily="18" charset="0"/>
              </a:rPr>
              <a:t>A specific example of a work station evaluation issue you have encountered and were unsure how to address.</a:t>
            </a:r>
          </a:p>
          <a:p>
            <a:pPr marL="182880" marR="0">
              <a:spcBef>
                <a:spcPts val="0"/>
              </a:spcBef>
              <a:spcAft>
                <a:spcPts val="0"/>
              </a:spcAft>
            </a:pPr>
            <a:r>
              <a:rPr lang="en-US" sz="1500" dirty="0">
                <a:solidFill>
                  <a:srgbClr val="1F497D"/>
                </a:solidFill>
                <a:latin typeface="Calibri" panose="020F0502020204030204" pitchFamily="34" charset="0"/>
                <a:ea typeface="Calibri" panose="020F0502020204030204" pitchFamily="34" charset="0"/>
                <a:cs typeface="Times New Roman" panose="02020603050405020304" pitchFamily="18" charset="0"/>
              </a:rPr>
              <a:t>On significant issues for us is that we have moved toward a paperless environment, so scanners are now a piece of equipment everyone uses.  Where should they be placed?  Is there model or method that is recommended?  We started with top feeders and have </a:t>
            </a:r>
            <a:r>
              <a:rPr lang="en-US" sz="150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moved </a:t>
            </a:r>
            <a:r>
              <a:rPr lang="en-US" sz="1500" dirty="0">
                <a:solidFill>
                  <a:srgbClr val="1F497D"/>
                </a:solidFill>
                <a:latin typeface="Calibri" panose="020F0502020204030204" pitchFamily="34" charset="0"/>
                <a:ea typeface="Calibri" panose="020F0502020204030204" pitchFamily="34" charset="0"/>
                <a:cs typeface="Times New Roman" panose="02020603050405020304" pitchFamily="18" charset="0"/>
              </a:rPr>
              <a:t>to front feeders. </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pPr>
            <a:r>
              <a:rPr lang="en-US" sz="1500" dirty="0" smtClean="0">
                <a:latin typeface="Calibri" panose="020F0502020204030204" pitchFamily="34" charset="0"/>
                <a:ea typeface="Calibri" panose="020F0502020204030204" pitchFamily="34" charset="0"/>
                <a:cs typeface="Times New Roman" panose="02020603050405020304" pitchFamily="18" charset="0"/>
              </a:rPr>
              <a:t>An </a:t>
            </a:r>
            <a:r>
              <a:rPr lang="en-US" sz="1500" dirty="0">
                <a:latin typeface="Calibri" panose="020F0502020204030204" pitchFamily="34" charset="0"/>
                <a:ea typeface="Calibri" panose="020F0502020204030204" pitchFamily="34" charset="0"/>
                <a:cs typeface="Times New Roman" panose="02020603050405020304" pitchFamily="18" charset="0"/>
              </a:rPr>
              <a:t>example of an issue(s) that you are uncomfortable handling.</a:t>
            </a:r>
          </a:p>
          <a:p>
            <a:pPr marL="182880" marR="0">
              <a:spcBef>
                <a:spcPts val="0"/>
              </a:spcBef>
              <a:spcAft>
                <a:spcPts val="0"/>
              </a:spcAft>
            </a:pPr>
            <a:r>
              <a:rPr lang="en-US" sz="1500" dirty="0">
                <a:solidFill>
                  <a:srgbClr val="1F497D"/>
                </a:solidFill>
                <a:latin typeface="Calibri" panose="020F0502020204030204" pitchFamily="34" charset="0"/>
                <a:ea typeface="Calibri" panose="020F0502020204030204" pitchFamily="34" charset="0"/>
                <a:cs typeface="Times New Roman" panose="02020603050405020304" pitchFamily="18" charset="0"/>
              </a:rPr>
              <a:t>We have an employee with several workers compensation claims.  She seems to have multiple claims open at one time.  We have directions from professional staff on how items should be set up at her desk  but she tends to alter the layout.  She tends to find a way to file a claim if she is assigned a task she does not specifically care for.   We even had an professional provide an ergonomic review of her desk.  She volunteered to be sample sit/stand work station.  In the first 24 hours she wanted a standing pad, a standing pad was provided and she wanted a thicker standing pad.  The ergonomic expert did a review of desk and explained that she needs to alternate sitting and standing.  The first day she stood for three hours.  </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pPr>
            <a:r>
              <a:rPr lang="en-US" sz="1500" dirty="0">
                <a:latin typeface="Calibri" panose="020F0502020204030204" pitchFamily="34" charset="0"/>
                <a:ea typeface="Calibri" panose="020F0502020204030204" pitchFamily="34" charset="0"/>
                <a:cs typeface="Times New Roman" panose="02020603050405020304" pitchFamily="18" charset="0"/>
              </a:rPr>
              <a:t>Other situations that you would like more information on.</a:t>
            </a:r>
          </a:p>
          <a:p>
            <a:pPr marL="182880" marR="0">
              <a:spcBef>
                <a:spcPts val="0"/>
              </a:spcBef>
              <a:spcAft>
                <a:spcPts val="0"/>
              </a:spcAft>
            </a:pPr>
            <a:r>
              <a:rPr lang="en-US" sz="1500" dirty="0">
                <a:solidFill>
                  <a:srgbClr val="1F497D"/>
                </a:solidFill>
                <a:latin typeface="Calibri" panose="020F0502020204030204" pitchFamily="34" charset="0"/>
                <a:ea typeface="Calibri" panose="020F0502020204030204" pitchFamily="34" charset="0"/>
                <a:cs typeface="Times New Roman" panose="02020603050405020304" pitchFamily="18" charset="0"/>
              </a:rPr>
              <a:t>We have installed many sit/stand work stations.  What is the best way to address ergonomics in the sitting and standing positions.  Should there be a standing mat?  If so, how think should the mat be?  How does a chair roll over a mat? Etc.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3684779"/>
      </p:ext>
    </p:extLst>
  </p:cSld>
  <p:clrMapOvr>
    <a:masterClrMapping/>
  </p:clrMapOvr>
  <p:transition>
    <p:fade/>
  </p:transition>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p:nvPr>
        </p:nvSpPr>
        <p:spPr/>
        <p:txBody>
          <a:bodyPr>
            <a:normAutofit fontScale="90000"/>
          </a:bodyPr>
          <a:lstStyle/>
          <a:p>
            <a:pPr eaLnBrk="1" hangingPunct="1">
              <a:defRPr/>
            </a:pPr>
            <a:r>
              <a:rPr lang="en-US" dirty="0" smtClean="0"/>
              <a:t>Attendee Case Studies</a:t>
            </a:r>
          </a:p>
        </p:txBody>
      </p:sp>
      <p:sp>
        <p:nvSpPr>
          <p:cNvPr id="9" name="Slide Number Placeholder 8"/>
          <p:cNvSpPr>
            <a:spLocks noGrp="1"/>
          </p:cNvSpPr>
          <p:nvPr>
            <p:ph type="sldNum" sz="quarter" idx="4"/>
          </p:nvPr>
        </p:nvSpPr>
        <p:spPr>
          <a:xfrm>
            <a:off x="8534400" y="4805363"/>
            <a:ext cx="479425" cy="274637"/>
          </a:xfrm>
        </p:spPr>
        <p:txBody>
          <a:bodyPr/>
          <a:lstStyle/>
          <a:p>
            <a:fld id="{D5BBC35B-A44B-4119-B8DA-DE9E3DFADA20}" type="slidenum">
              <a:rPr kumimoji="0" lang="en-US" smtClean="0"/>
              <a:pPr/>
              <a:t>367</a:t>
            </a:fld>
            <a:endParaRPr kumimoji="0" lang="en-US" sz="1000" b="0" dirty="0">
              <a:solidFill>
                <a:schemeClr val="tx1"/>
              </a:solidFill>
            </a:endParaRPr>
          </a:p>
        </p:txBody>
      </p:sp>
      <p:sp>
        <p:nvSpPr>
          <p:cNvPr id="2" name="Rectangle 1"/>
          <p:cNvSpPr/>
          <p:nvPr/>
        </p:nvSpPr>
        <p:spPr>
          <a:xfrm>
            <a:off x="7010400" y="4400550"/>
            <a:ext cx="1295400" cy="276999"/>
          </a:xfrm>
          <a:prstGeom prst="rect">
            <a:avLst/>
          </a:prstGeom>
        </p:spPr>
        <p:txBody>
          <a:bodyPr wrap="square">
            <a:spAutoFit/>
          </a:bodyPr>
          <a:lstStyle/>
          <a:p>
            <a:pPr marL="0" marR="0">
              <a:spcBef>
                <a:spcPts val="0"/>
              </a:spcBef>
              <a:spcAft>
                <a:spcPts val="0"/>
              </a:spcAft>
            </a:pPr>
            <a:r>
              <a:rPr lang="en-US" sz="1200" dirty="0"/>
              <a:t>Miller, Paul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57200" y="895350"/>
            <a:ext cx="7924800" cy="3139321"/>
          </a:xfrm>
          <a:prstGeom prst="rect">
            <a:avLst/>
          </a:prstGeom>
        </p:spPr>
        <p:txBody>
          <a:bodyPr wrap="square">
            <a:spAutoFit/>
          </a:bodyPr>
          <a:lstStyle/>
          <a:p>
            <a:pPr marL="342900" marR="0" lvl="0" indent="-342900">
              <a:spcBef>
                <a:spcPts val="0"/>
              </a:spcBef>
              <a:spcAft>
                <a:spcPts val="0"/>
              </a:spcAft>
              <a:buFont typeface="+mj-lt"/>
              <a:buAutoNum type="arabicPeriod"/>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One encounter that was a bit challenging was assessing a work station and the employee had already “decided” what she wanted and was somewhat resistant to the overall process.</a:t>
            </a:r>
            <a:endParaRPr lang="en-US"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Success story: we were able to make a few adjustments to the employee’s chair, combined with a footrest, to ensure all positions were appropriate; we will follow up in a week to gather feedback on the effectiveness of the adjustments.</a:t>
            </a:r>
            <a:endParaRPr lang="en-US"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I did not experience this, but I think it would be awkward when assessing someone who is too large for the chair. </a:t>
            </a:r>
            <a:endParaRPr lang="en-US" sz="18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Another </a:t>
            </a: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issue would be when the employees have already made up their minds about what they “want” as opposed to what they may “need.”</a:t>
            </a:r>
            <a:endParaRPr lang="en-US"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901303"/>
      </p:ext>
    </p:extLst>
  </p:cSld>
  <p:clrMapOvr>
    <a:masterClrMapping/>
  </p:clrMapOvr>
  <p:transition>
    <p:fade/>
  </p:transition>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381000" y="438150"/>
            <a:ext cx="3048000" cy="3200400"/>
          </a:xfrm>
        </p:spPr>
        <p:txBody>
          <a:bodyPr>
            <a:normAutofit/>
          </a:bodyPr>
          <a:lstStyle/>
          <a:p>
            <a:pPr eaLnBrk="1" hangingPunct="1">
              <a:spcBef>
                <a:spcPts val="800"/>
              </a:spcBef>
              <a:defRPr/>
            </a:pPr>
            <a:r>
              <a:rPr lang="en-US" dirty="0" smtClean="0"/>
              <a:t>Assessment Policies and Procedures</a:t>
            </a:r>
          </a:p>
        </p:txBody>
      </p:sp>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368</a:t>
            </a:fld>
            <a:endParaRPr lang="en-US" dirty="0"/>
          </a:p>
        </p:txBody>
      </p:sp>
      <p:pic>
        <p:nvPicPr>
          <p:cNvPr id="603138" name="Picture 2" descr="K:\Clients\CHS\Worksheets\Guide.JPG"/>
          <p:cNvPicPr>
            <a:picLocks noChangeAspect="1" noChangeArrowheads="1"/>
          </p:cNvPicPr>
          <p:nvPr/>
        </p:nvPicPr>
        <p:blipFill>
          <a:blip r:embed="rId2" cstate="print"/>
          <a:srcRect/>
          <a:stretch>
            <a:fillRect/>
          </a:stretch>
        </p:blipFill>
        <p:spPr bwMode="auto">
          <a:xfrm rot="20653710">
            <a:off x="3742019" y="631772"/>
            <a:ext cx="2428721" cy="3200400"/>
          </a:xfrm>
          <a:prstGeom prst="rect">
            <a:avLst/>
          </a:prstGeom>
          <a:ln>
            <a:noFill/>
          </a:ln>
          <a:effectLst>
            <a:outerShdw blurRad="292100" dist="139700" dir="2700000" algn="tl" rotWithShape="0">
              <a:srgbClr val="333333">
                <a:alpha val="65000"/>
              </a:srgbClr>
            </a:outerShdw>
          </a:effectLst>
        </p:spPr>
      </p:pic>
      <p:pic>
        <p:nvPicPr>
          <p:cNvPr id="603139" name="Picture 3" descr="K:\Clients\CHS\Worksheets\Worksheet.JPG"/>
          <p:cNvPicPr>
            <a:picLocks noChangeAspect="1" noChangeArrowheads="1"/>
          </p:cNvPicPr>
          <p:nvPr/>
        </p:nvPicPr>
        <p:blipFill>
          <a:blip r:embed="rId3" cstate="print"/>
          <a:srcRect/>
          <a:stretch>
            <a:fillRect/>
          </a:stretch>
        </p:blipFill>
        <p:spPr bwMode="auto">
          <a:xfrm rot="20802366">
            <a:off x="6050477" y="887948"/>
            <a:ext cx="2424440" cy="3200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381000" y="438150"/>
            <a:ext cx="8382000" cy="3200400"/>
          </a:xfrm>
        </p:spPr>
        <p:txBody>
          <a:bodyPr>
            <a:noAutofit/>
          </a:bodyPr>
          <a:lstStyle/>
          <a:p>
            <a:pPr eaLnBrk="1" hangingPunct="1">
              <a:spcBef>
                <a:spcPts val="800"/>
              </a:spcBef>
              <a:defRPr/>
            </a:pPr>
            <a:r>
              <a:rPr lang="en-US" sz="11500" dirty="0" smtClean="0"/>
              <a:t>Next Steps</a:t>
            </a:r>
          </a:p>
        </p:txBody>
      </p:sp>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369</a:t>
            </a:fld>
            <a:endParaRPr lang="en-US" dirty="0"/>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spcBef>
                <a:spcPts val="800"/>
              </a:spcBef>
              <a:defRPr/>
            </a:pPr>
            <a:r>
              <a:rPr lang="en-US" noProof="1" smtClean="0"/>
              <a:t>Multi user</a:t>
            </a:r>
          </a:p>
        </p:txBody>
      </p:sp>
      <p:sp>
        <p:nvSpPr>
          <p:cNvPr id="126979" name="Rectangle 3"/>
          <p:cNvSpPr>
            <a:spLocks noGrp="1" noChangeArrowheads="1"/>
          </p:cNvSpPr>
          <p:nvPr>
            <p:ph type="body" idx="1"/>
          </p:nvPr>
        </p:nvSpPr>
        <p:spPr>
          <a:xfrm>
            <a:off x="304800" y="971550"/>
            <a:ext cx="4572000" cy="3733800"/>
          </a:xfrm>
        </p:spPr>
        <p:txBody>
          <a:bodyPr>
            <a:normAutofit fontScale="70000" lnSpcReduction="20000"/>
          </a:bodyPr>
          <a:lstStyle/>
          <a:p>
            <a:pPr eaLnBrk="1" hangingPunct="1">
              <a:lnSpc>
                <a:spcPct val="120000"/>
              </a:lnSpc>
              <a:defRPr/>
            </a:pPr>
            <a:r>
              <a:rPr lang="en-US" sz="2800" noProof="1" smtClean="0"/>
              <a:t>Multi-user workstations </a:t>
            </a:r>
            <a:r>
              <a:rPr lang="en-US" sz="2800" dirty="0" smtClean="0"/>
              <a:t>require </a:t>
            </a:r>
            <a:r>
              <a:rPr lang="en-US" sz="2800" noProof="1" smtClean="0"/>
              <a:t>significantly greater degree of adjustability</a:t>
            </a:r>
          </a:p>
          <a:p>
            <a:pPr eaLnBrk="1" hangingPunct="1">
              <a:lnSpc>
                <a:spcPct val="120000"/>
              </a:lnSpc>
              <a:defRPr/>
            </a:pPr>
            <a:r>
              <a:rPr lang="en-US" sz="2800" noProof="1" smtClean="0"/>
              <a:t>Critical that changeover from one user to next accomplished quickly and easily</a:t>
            </a:r>
          </a:p>
          <a:p>
            <a:pPr eaLnBrk="1" hangingPunct="1">
              <a:lnSpc>
                <a:spcPct val="120000"/>
              </a:lnSpc>
              <a:defRPr/>
            </a:pPr>
            <a:r>
              <a:rPr lang="en-US" sz="2800" noProof="1" smtClean="0"/>
              <a:t>Adjustable/adjustable worksurface</a:t>
            </a:r>
          </a:p>
          <a:p>
            <a:pPr lvl="1" eaLnBrk="1" hangingPunct="1">
              <a:lnSpc>
                <a:spcPct val="120000"/>
              </a:lnSpc>
              <a:defRPr/>
            </a:pPr>
            <a:r>
              <a:rPr lang="en-US" sz="2400" noProof="1" smtClean="0"/>
              <a:t>Through spring balanced manual system</a:t>
            </a:r>
            <a:r>
              <a:rPr lang="en-US" sz="2400" dirty="0" smtClean="0"/>
              <a:t>/</a:t>
            </a:r>
            <a:r>
              <a:rPr lang="en-US" sz="2400" noProof="1" smtClean="0"/>
              <a:t>powered system worksurface height readjusted within seconds</a:t>
            </a:r>
          </a:p>
        </p:txBody>
      </p:sp>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37</a:t>
            </a:fld>
            <a:endParaRPr lang="en-US" dirty="0"/>
          </a:p>
        </p:txBody>
      </p:sp>
      <p:pic>
        <p:nvPicPr>
          <p:cNvPr id="6" name="Picture 5" descr="K:\Clients\Medtronic\Mounds View\Reception Counters\Images\MV Reception 038.jpg"/>
          <p:cNvPicPr/>
          <p:nvPr/>
        </p:nvPicPr>
        <p:blipFill>
          <a:blip r:embed="rId2" cstate="print"/>
          <a:srcRect/>
          <a:stretch>
            <a:fillRect/>
          </a:stretch>
        </p:blipFill>
        <p:spPr bwMode="auto">
          <a:xfrm>
            <a:off x="4953000" y="1047750"/>
            <a:ext cx="3768727" cy="2819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p:nvPr>
        </p:nvSpPr>
        <p:spPr/>
        <p:txBody>
          <a:bodyPr>
            <a:normAutofit fontScale="90000"/>
          </a:bodyPr>
          <a:lstStyle/>
          <a:p>
            <a:pPr eaLnBrk="1" hangingPunct="1">
              <a:defRPr/>
            </a:pPr>
            <a:r>
              <a:rPr lang="en-US" dirty="0" smtClean="0"/>
              <a:t>Ergonomics – A Potent Tool!</a:t>
            </a:r>
          </a:p>
        </p:txBody>
      </p:sp>
      <p:sp>
        <p:nvSpPr>
          <p:cNvPr id="8" name="Text Placeholder 7"/>
          <p:cNvSpPr>
            <a:spLocks noGrp="1"/>
          </p:cNvSpPr>
          <p:nvPr>
            <p:ph type="body" sz="half" idx="1"/>
          </p:nvPr>
        </p:nvSpPr>
        <p:spPr>
          <a:xfrm>
            <a:off x="304800" y="819150"/>
            <a:ext cx="4419600" cy="3810000"/>
          </a:xfrm>
        </p:spPr>
        <p:txBody>
          <a:bodyPr>
            <a:noAutofit/>
          </a:bodyPr>
          <a:lstStyle/>
          <a:p>
            <a:pPr>
              <a:defRPr/>
            </a:pPr>
            <a:r>
              <a:rPr lang="en-US" sz="2400" dirty="0" smtClean="0"/>
              <a:t>Great number of factors enter into the office ergonomics workplace</a:t>
            </a:r>
          </a:p>
          <a:p>
            <a:pPr>
              <a:defRPr/>
            </a:pPr>
            <a:r>
              <a:rPr lang="en-US" sz="2400" dirty="0" smtClean="0"/>
              <a:t>Use the principles and ergonomics analysis process to offer solutions that are practical and effective!</a:t>
            </a:r>
          </a:p>
          <a:p>
            <a:endParaRPr lang="en-US" dirty="0"/>
          </a:p>
        </p:txBody>
      </p:sp>
      <p:sp>
        <p:nvSpPr>
          <p:cNvPr id="9" name="Slide Number Placeholder 8"/>
          <p:cNvSpPr>
            <a:spLocks noGrp="1"/>
          </p:cNvSpPr>
          <p:nvPr>
            <p:ph type="sldNum" sz="quarter" idx="4"/>
          </p:nvPr>
        </p:nvSpPr>
        <p:spPr>
          <a:xfrm>
            <a:off x="8534400" y="4805363"/>
            <a:ext cx="479425" cy="274637"/>
          </a:xfrm>
        </p:spPr>
        <p:txBody>
          <a:bodyPr/>
          <a:lstStyle/>
          <a:p>
            <a:fld id="{D5BBC35B-A44B-4119-B8DA-DE9E3DFADA20}" type="slidenum">
              <a:rPr kumimoji="0" lang="en-US" smtClean="0"/>
              <a:pPr/>
              <a:t>370</a:t>
            </a:fld>
            <a:endParaRPr kumimoji="0" lang="en-US" sz="1000" b="0" dirty="0">
              <a:solidFill>
                <a:schemeClr val="tx1"/>
              </a:solidFill>
            </a:endParaRPr>
          </a:p>
        </p:txBody>
      </p:sp>
      <p:pic>
        <p:nvPicPr>
          <p:cNvPr id="440321" name="Picture 1" descr="K:\Clients\Medtronic\World Headquarters\Ergonomics Website Revision\Images\Potential Medtronic EE pics\Raw\Reineck (1).JPG"/>
          <p:cNvPicPr>
            <a:picLocks noChangeAspect="1" noChangeArrowheads="1"/>
          </p:cNvPicPr>
          <p:nvPr/>
        </p:nvPicPr>
        <p:blipFill>
          <a:blip r:embed="rId2" cstate="print"/>
          <a:srcRect/>
          <a:stretch>
            <a:fillRect/>
          </a:stretch>
        </p:blipFill>
        <p:spPr bwMode="auto">
          <a:xfrm>
            <a:off x="4800600" y="971550"/>
            <a:ext cx="4023360" cy="30175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p:cNvSpPr>
            <a:spLocks noGrp="1" noChangeArrowheads="1"/>
          </p:cNvSpPr>
          <p:nvPr>
            <p:ph type="title"/>
          </p:nvPr>
        </p:nvSpPr>
        <p:spPr>
          <a:xfrm>
            <a:off x="0" y="1200150"/>
            <a:ext cx="9144000" cy="1752600"/>
          </a:xfrm>
        </p:spPr>
        <p:txBody>
          <a:bodyPr>
            <a:normAutofit fontScale="90000"/>
          </a:bodyPr>
          <a:lstStyle/>
          <a:p>
            <a:pPr eaLnBrk="1" hangingPunct="1">
              <a:defRPr/>
            </a:pPr>
            <a:r>
              <a:rPr lang="en-US" sz="13000" dirty="0" smtClean="0"/>
              <a:t>THANKS</a:t>
            </a:r>
            <a:r>
              <a:rPr lang="en-US" sz="15600" dirty="0" smtClean="0"/>
              <a:t>!</a:t>
            </a:r>
          </a:p>
        </p:txBody>
      </p:sp>
    </p:spTree>
  </p:cSld>
  <p:clrMapOvr>
    <a:masterClrMapping/>
  </p:clrMapOvr>
  <p:transition>
    <p:fade/>
  </p:transition>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K:\Courses\Images\Misc\financial_data_zoom_in_magnify_800_clr_6750.png"/>
          <p:cNvPicPr/>
          <p:nvPr/>
        </p:nvPicPr>
        <p:blipFill>
          <a:blip r:embed="rId2" cstate="print"/>
          <a:srcRect/>
          <a:stretch>
            <a:fillRect/>
          </a:stretch>
        </p:blipFill>
        <p:spPr bwMode="auto">
          <a:xfrm>
            <a:off x="228600" y="1352550"/>
            <a:ext cx="4065937" cy="2800350"/>
          </a:xfrm>
          <a:prstGeom prst="rect">
            <a:avLst/>
          </a:prstGeom>
          <a:ln>
            <a:noFill/>
          </a:ln>
          <a:effectLst>
            <a:outerShdw blurRad="292100" dist="139700" dir="2700000" algn="tl" rotWithShape="0">
              <a:srgbClr val="333333">
                <a:alpha val="65000"/>
              </a:srgbClr>
            </a:outerShdw>
          </a:effectLst>
        </p:spPr>
      </p:pic>
      <p:sp>
        <p:nvSpPr>
          <p:cNvPr id="14" name="Rounded Rectangle 13"/>
          <p:cNvSpPr/>
          <p:nvPr/>
        </p:nvSpPr>
        <p:spPr>
          <a:xfrm>
            <a:off x="4724400" y="3657600"/>
            <a:ext cx="4876800" cy="1943100"/>
          </a:xfrm>
          <a:prstGeom prst="roundRect">
            <a:avLst/>
          </a:prstGeom>
          <a:solidFill>
            <a:schemeClr val="accent1">
              <a:lumMod val="75000"/>
            </a:schemeClr>
          </a:solidFill>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372600" cy="400050"/>
          </a:xfrm>
          <a:prstGeom prst="rect">
            <a:avLst/>
          </a:prstGeom>
          <a:solidFill>
            <a:schemeClr val="accent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3252100" y="4049104"/>
            <a:ext cx="6629400" cy="91440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2"/>
          <p:cNvSpPr txBox="1">
            <a:spLocks noChangeArrowheads="1"/>
          </p:cNvSpPr>
          <p:nvPr/>
        </p:nvSpPr>
        <p:spPr>
          <a:xfrm>
            <a:off x="3339902" y="3962150"/>
            <a:ext cx="4938227" cy="1066800"/>
          </a:xfrm>
          <a:prstGeom prst="rect">
            <a:avLst/>
          </a:prstGeom>
        </p:spPr>
        <p:txBody>
          <a:bodyPr vert="horz" anchor="ctr">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600" b="1" baseline="0" dirty="0" smtClean="0">
                <a:solidFill>
                  <a:schemeClr val="accent1">
                    <a:lumMod val="75000"/>
                  </a:schemeClr>
                </a:solidFill>
                <a:latin typeface="Arial" pitchFamily="34" charset="0"/>
                <a:ea typeface="+mj-ea"/>
                <a:cs typeface="Arial" pitchFamily="34" charset="0"/>
              </a:rPr>
              <a:t>Mark Anderson,</a:t>
            </a:r>
            <a:r>
              <a:rPr lang="en-US" sz="1600" b="1" dirty="0" smtClean="0">
                <a:solidFill>
                  <a:schemeClr val="accent1">
                    <a:lumMod val="75000"/>
                  </a:schemeClr>
                </a:solidFill>
                <a:latin typeface="Arial" pitchFamily="34" charset="0"/>
                <a:ea typeface="+mj-ea"/>
                <a:cs typeface="Arial" pitchFamily="34" charset="0"/>
              </a:rPr>
              <a:t> MA, PT, CPE</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400" b="1" baseline="0" dirty="0" smtClean="0">
                <a:solidFill>
                  <a:schemeClr val="accent1">
                    <a:lumMod val="75000"/>
                  </a:schemeClr>
                </a:solidFill>
                <a:latin typeface="Arial" pitchFamily="34" charset="0"/>
                <a:ea typeface="+mj-ea"/>
                <a:cs typeface="Arial" pitchFamily="34" charset="0"/>
              </a:rPr>
              <a:t>Ergonomist</a:t>
            </a:r>
            <a:r>
              <a:rPr lang="en-US" sz="1400" b="1" dirty="0" smtClean="0">
                <a:solidFill>
                  <a:schemeClr val="accent1">
                    <a:lumMod val="75000"/>
                  </a:schemeClr>
                </a:solidFill>
                <a:latin typeface="Arial" pitchFamily="34" charset="0"/>
                <a:ea typeface="+mj-ea"/>
                <a:cs typeface="Arial" pitchFamily="34" charset="0"/>
              </a:rPr>
              <a:t> and </a:t>
            </a:r>
            <a:r>
              <a:rPr lang="en-US" sz="1400" b="1" baseline="0" dirty="0" smtClean="0">
                <a:solidFill>
                  <a:schemeClr val="accent1">
                    <a:lumMod val="75000"/>
                  </a:schemeClr>
                </a:solidFill>
                <a:latin typeface="Arial" pitchFamily="34" charset="0"/>
                <a:ea typeface="+mj-ea"/>
                <a:cs typeface="Arial" pitchFamily="34" charset="0"/>
              </a:rPr>
              <a:t>Physical</a:t>
            </a:r>
            <a:r>
              <a:rPr lang="en-US" sz="1400" b="1" dirty="0" smtClean="0">
                <a:solidFill>
                  <a:schemeClr val="accent1">
                    <a:lumMod val="75000"/>
                  </a:schemeClr>
                </a:solidFill>
                <a:latin typeface="Arial" pitchFamily="34" charset="0"/>
                <a:ea typeface="+mj-ea"/>
                <a:cs typeface="Arial" pitchFamily="34" charset="0"/>
              </a:rPr>
              <a:t> Therapist</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400" b="1" baseline="0" dirty="0" smtClean="0">
                <a:solidFill>
                  <a:schemeClr val="accent1">
                    <a:lumMod val="75000"/>
                  </a:schemeClr>
                </a:solidFill>
                <a:latin typeface="Arial" pitchFamily="34" charset="0"/>
                <a:ea typeface="+mj-ea"/>
                <a:cs typeface="Arial" pitchFamily="34" charset="0"/>
              </a:rPr>
              <a:t>ErgoSystems</a:t>
            </a:r>
            <a:r>
              <a:rPr lang="en-US" sz="1400" b="1" dirty="0" smtClean="0">
                <a:solidFill>
                  <a:schemeClr val="accent1">
                    <a:lumMod val="75000"/>
                  </a:schemeClr>
                </a:solidFill>
                <a:latin typeface="Arial" pitchFamily="34" charset="0"/>
                <a:ea typeface="+mj-ea"/>
                <a:cs typeface="Arial" pitchFamily="34" charset="0"/>
              </a:rPr>
              <a:t> Consulting Group, Inc</a:t>
            </a:r>
            <a:r>
              <a:rPr lang="en-US" sz="1200" b="1" dirty="0" smtClean="0">
                <a:solidFill>
                  <a:schemeClr val="accent1">
                    <a:lumMod val="75000"/>
                  </a:schemeClr>
                </a:solidFill>
                <a:latin typeface="Arial" pitchFamily="34" charset="0"/>
                <a:ea typeface="+mj-ea"/>
                <a:cs typeface="Arial" pitchFamily="34" charset="0"/>
              </a:rPr>
              <a:t>.</a:t>
            </a:r>
            <a:endParaRPr kumimoji="0" lang="en-US" sz="1200" b="1" i="0" u="none" strike="noStrike" kern="1200" cap="none" spc="0" normalizeH="0" baseline="0" noProof="0" dirty="0" smtClean="0">
              <a:ln>
                <a:noFill/>
              </a:ln>
              <a:solidFill>
                <a:schemeClr val="accent1">
                  <a:lumMod val="75000"/>
                </a:schemeClr>
              </a:solidFill>
              <a:uLnTx/>
              <a:uFillTx/>
              <a:latin typeface="Arial" pitchFamily="34" charset="0"/>
              <a:ea typeface="+mj-ea"/>
              <a:cs typeface="Arial" pitchFamily="34" charset="0"/>
            </a:endParaRPr>
          </a:p>
        </p:txBody>
      </p:sp>
      <p:pic>
        <p:nvPicPr>
          <p:cNvPr id="17" name="Picture 1" descr="K:\Clients\Medtronic\World Headquarters\Ergonomics Website Revision\Images\Potential Medtronic EE pics\Raw\Reineck (1).JPG"/>
          <p:cNvPicPr>
            <a:picLocks noChangeAspect="1" noChangeArrowheads="1"/>
          </p:cNvPicPr>
          <p:nvPr/>
        </p:nvPicPr>
        <p:blipFill>
          <a:blip r:embed="rId3" cstate="print"/>
          <a:srcRect/>
          <a:stretch>
            <a:fillRect/>
          </a:stretch>
        </p:blipFill>
        <p:spPr bwMode="auto">
          <a:xfrm>
            <a:off x="5334000" y="971550"/>
            <a:ext cx="3149600" cy="2362200"/>
          </a:xfrm>
          <a:prstGeom prst="rect">
            <a:avLst/>
          </a:prstGeom>
          <a:ln>
            <a:noFill/>
          </a:ln>
          <a:effectLst>
            <a:outerShdw blurRad="292100" dist="139700" dir="2700000" algn="tl" rotWithShape="0">
              <a:srgbClr val="333333">
                <a:alpha val="65000"/>
              </a:srgbClr>
            </a:outerShdw>
          </a:effectLst>
        </p:spPr>
      </p:pic>
      <p:sp>
        <p:nvSpPr>
          <p:cNvPr id="13" name="Rectangle 2"/>
          <p:cNvSpPr>
            <a:spLocks noGrp="1" noChangeArrowheads="1"/>
          </p:cNvSpPr>
          <p:nvPr>
            <p:ph type="title"/>
          </p:nvPr>
        </p:nvSpPr>
        <p:spPr>
          <a:xfrm>
            <a:off x="228600" y="438150"/>
            <a:ext cx="5105400" cy="1619250"/>
          </a:xfrm>
        </p:spPr>
        <p:txBody>
          <a:bodyPr>
            <a:normAutofit/>
          </a:bodyPr>
          <a:lstStyle/>
          <a:p>
            <a:pPr algn="l" eaLnBrk="1" hangingPunct="1">
              <a:spcBef>
                <a:spcPts val="800"/>
              </a:spcBef>
              <a:defRPr/>
            </a:pPr>
            <a:r>
              <a:rPr lang="en-US" sz="3350" i="1" dirty="0" smtClean="0"/>
              <a:t>Office Ergonomics 2.0</a:t>
            </a:r>
            <a:r>
              <a:rPr lang="en-US" sz="5300" i="1" dirty="0" smtClean="0"/>
              <a:t/>
            </a:r>
            <a:br>
              <a:rPr lang="en-US" sz="5300" i="1" dirty="0" smtClean="0"/>
            </a:br>
            <a:r>
              <a:rPr lang="en-US" sz="1800" i="1" dirty="0" smtClean="0"/>
              <a:t>New Developments in Office Ergonomics</a:t>
            </a:r>
            <a:r>
              <a:rPr lang="en-US" sz="4400" dirty="0" smtClean="0"/>
              <a:t/>
            </a:r>
            <a:br>
              <a:rPr lang="en-US" sz="4400" dirty="0" smtClean="0"/>
            </a:br>
            <a:endParaRPr lang="en-US" sz="4400" dirty="0" smtClean="0"/>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0" y="209550"/>
            <a:ext cx="9144000" cy="857250"/>
          </a:xfrm>
        </p:spPr>
        <p:txBody>
          <a:bodyPr>
            <a:normAutofit/>
          </a:bodyPr>
          <a:lstStyle/>
          <a:p>
            <a:pPr eaLnBrk="1" hangingPunct="1">
              <a:spcBef>
                <a:spcPts val="800"/>
              </a:spcBef>
              <a:defRPr/>
            </a:pPr>
            <a:r>
              <a:rPr lang="en-US" noProof="1" smtClean="0"/>
              <a:t>Tasks: Single-task or Multi-task</a:t>
            </a:r>
          </a:p>
        </p:txBody>
      </p:sp>
      <p:sp>
        <p:nvSpPr>
          <p:cNvPr id="4" name="Slide Number Placeholder 3"/>
          <p:cNvSpPr>
            <a:spLocks noGrp="1"/>
          </p:cNvSpPr>
          <p:nvPr>
            <p:ph type="sldNum" sz="quarter" idx="4"/>
          </p:nvPr>
        </p:nvSpPr>
        <p:spPr>
          <a:xfrm>
            <a:off x="8610600" y="4869656"/>
            <a:ext cx="365760" cy="273844"/>
          </a:xfrm>
        </p:spPr>
        <p:txBody>
          <a:bodyPr/>
          <a:lstStyle/>
          <a:p>
            <a:fld id="{D5BBC35B-A44B-4119-B8DA-DE9E3DFADA20}" type="slidenum">
              <a:rPr lang="en-US" smtClean="0"/>
              <a:pPr/>
              <a:t>38</a:t>
            </a:fld>
            <a:endParaRPr lang="en-US" dirty="0"/>
          </a:p>
        </p:txBody>
      </p:sp>
      <p:pic>
        <p:nvPicPr>
          <p:cNvPr id="5" name="Picture 4" descr="K:\Clients\Medtronic\World Headquarters\Ergonomics Website Revision\Images\Potential Medtronic EE pics\Raw\Mohamed 004.jpg"/>
          <p:cNvPicPr/>
          <p:nvPr/>
        </p:nvPicPr>
        <p:blipFill>
          <a:blip r:embed="rId2" cstate="print"/>
          <a:srcRect/>
          <a:stretch>
            <a:fillRect/>
          </a:stretch>
        </p:blipFill>
        <p:spPr bwMode="auto">
          <a:xfrm>
            <a:off x="914400" y="1200150"/>
            <a:ext cx="3679965" cy="2766190"/>
          </a:xfrm>
          <a:prstGeom prst="rect">
            <a:avLst/>
          </a:prstGeom>
          <a:ln>
            <a:noFill/>
          </a:ln>
          <a:effectLst>
            <a:outerShdw blurRad="292100" dist="139700" dir="2700000" algn="tl" rotWithShape="0">
              <a:srgbClr val="333333">
                <a:alpha val="65000"/>
              </a:srgbClr>
            </a:outerShdw>
          </a:effectLst>
        </p:spPr>
      </p:pic>
      <p:pic>
        <p:nvPicPr>
          <p:cNvPr id="6" name="Picture 5" descr="K:\Clients\Medtronic\World Headquarters\Ergonomics Website Revision\Images\Potential Medtronic EE pics\Raw\Middaugh (4).JPG"/>
          <p:cNvPicPr/>
          <p:nvPr/>
        </p:nvPicPr>
        <p:blipFill>
          <a:blip r:embed="rId3" cstate="print"/>
          <a:srcRect/>
          <a:stretch>
            <a:fillRect/>
          </a:stretch>
        </p:blipFill>
        <p:spPr bwMode="auto">
          <a:xfrm>
            <a:off x="4953000" y="1200150"/>
            <a:ext cx="3613696" cy="276056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spcBef>
                <a:spcPts val="800"/>
              </a:spcBef>
              <a:defRPr/>
            </a:pPr>
            <a:r>
              <a:rPr lang="en-US" noProof="1" smtClean="0"/>
              <a:t>Single-task</a:t>
            </a:r>
          </a:p>
        </p:txBody>
      </p:sp>
      <p:sp>
        <p:nvSpPr>
          <p:cNvPr id="130051" name="Rectangle 3"/>
          <p:cNvSpPr>
            <a:spLocks noGrp="1" noChangeArrowheads="1"/>
          </p:cNvSpPr>
          <p:nvPr>
            <p:ph type="body" idx="1"/>
          </p:nvPr>
        </p:nvSpPr>
        <p:spPr>
          <a:xfrm>
            <a:off x="381000" y="742950"/>
            <a:ext cx="4876800" cy="3733800"/>
          </a:xfrm>
        </p:spPr>
        <p:txBody>
          <a:bodyPr>
            <a:normAutofit fontScale="92500" lnSpcReduction="20000"/>
          </a:bodyPr>
          <a:lstStyle/>
          <a:p>
            <a:pPr eaLnBrk="1" hangingPunct="1">
              <a:defRPr/>
            </a:pPr>
            <a:r>
              <a:rPr lang="en-US" sz="2400" noProof="1" smtClean="0"/>
              <a:t>Majority of work time accomplishing specific focused task</a:t>
            </a:r>
          </a:p>
          <a:p>
            <a:pPr lvl="1">
              <a:defRPr/>
            </a:pPr>
            <a:r>
              <a:rPr lang="en-US" sz="2000" noProof="1" smtClean="0"/>
              <a:t>For example, customer service representative majority of day on computer and telephone performing computer lookup activities</a:t>
            </a:r>
          </a:p>
          <a:p>
            <a:pPr lvl="1">
              <a:defRPr/>
            </a:pPr>
            <a:r>
              <a:rPr lang="en-US" sz="2000" noProof="1" smtClean="0"/>
              <a:t>Physically job demands are concentrated in single area</a:t>
            </a:r>
          </a:p>
          <a:p>
            <a:pPr eaLnBrk="1" hangingPunct="1">
              <a:defRPr/>
            </a:pPr>
            <a:r>
              <a:rPr lang="en-US" sz="2400" noProof="1" smtClean="0"/>
              <a:t>Efficient set up is critical because user tends to maintain sustained position to perform activities</a:t>
            </a:r>
          </a:p>
        </p:txBody>
      </p:sp>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39</a:t>
            </a:fld>
            <a:endParaRPr lang="en-US" dirty="0"/>
          </a:p>
        </p:txBody>
      </p:sp>
      <p:pic>
        <p:nvPicPr>
          <p:cNvPr id="6" name="Picture 5" descr="K:\Clients\Medtronic\World Headquarters\Ergonomics Website Revision\Images\Potential Medtronic EE pics\Raw\Mohamed 004.jpg"/>
          <p:cNvPicPr/>
          <p:nvPr/>
        </p:nvPicPr>
        <p:blipFill>
          <a:blip r:embed="rId2" cstate="print"/>
          <a:srcRect/>
          <a:stretch>
            <a:fillRect/>
          </a:stretch>
        </p:blipFill>
        <p:spPr bwMode="auto">
          <a:xfrm>
            <a:off x="5257800" y="895350"/>
            <a:ext cx="3679965" cy="276619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4</a:t>
            </a:fld>
            <a:endParaRPr lang="en-US" dirty="0"/>
          </a:p>
        </p:txBody>
      </p:sp>
      <p:pic>
        <p:nvPicPr>
          <p:cNvPr id="578562" name="Picture 2" descr="K:\Clients\CHS\Worksheets\Example Report\IMG_0437.JPG"/>
          <p:cNvPicPr>
            <a:picLocks noChangeAspect="1" noChangeArrowheads="1"/>
          </p:cNvPicPr>
          <p:nvPr/>
        </p:nvPicPr>
        <p:blipFill>
          <a:blip r:embed="rId2" cstate="print"/>
          <a:srcRect/>
          <a:stretch>
            <a:fillRect/>
          </a:stretch>
        </p:blipFill>
        <p:spPr bwMode="auto">
          <a:xfrm>
            <a:off x="304800" y="438150"/>
            <a:ext cx="4145280" cy="3108960"/>
          </a:xfrm>
          <a:prstGeom prst="rect">
            <a:avLst/>
          </a:prstGeom>
          <a:ln>
            <a:noFill/>
          </a:ln>
          <a:effectLst>
            <a:outerShdw blurRad="292100" dist="139700" dir="2700000" algn="tl" rotWithShape="0">
              <a:srgbClr val="333333">
                <a:alpha val="65000"/>
              </a:srgbClr>
            </a:outerShdw>
          </a:effectLst>
        </p:spPr>
      </p:pic>
      <p:pic>
        <p:nvPicPr>
          <p:cNvPr id="578563" name="Picture 3" descr="K:\Clients\CHS\Worksheets\Example Report\IMG_0432.JPG"/>
          <p:cNvPicPr>
            <a:picLocks noChangeAspect="1" noChangeArrowheads="1"/>
          </p:cNvPicPr>
          <p:nvPr/>
        </p:nvPicPr>
        <p:blipFill>
          <a:blip r:embed="rId3" cstate="print"/>
          <a:srcRect/>
          <a:stretch>
            <a:fillRect/>
          </a:stretch>
        </p:blipFill>
        <p:spPr bwMode="auto">
          <a:xfrm>
            <a:off x="4705714" y="438150"/>
            <a:ext cx="4145279" cy="31089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spcBef>
                <a:spcPts val="800"/>
              </a:spcBef>
              <a:defRPr/>
            </a:pPr>
            <a:r>
              <a:rPr lang="en-US" noProof="1" smtClean="0"/>
              <a:t>Multi-task</a:t>
            </a:r>
          </a:p>
        </p:txBody>
      </p:sp>
      <p:sp>
        <p:nvSpPr>
          <p:cNvPr id="132099" name="Rectangle 3"/>
          <p:cNvSpPr>
            <a:spLocks noGrp="1" noChangeArrowheads="1"/>
          </p:cNvSpPr>
          <p:nvPr>
            <p:ph type="body" idx="1"/>
          </p:nvPr>
        </p:nvSpPr>
        <p:spPr>
          <a:xfrm>
            <a:off x="762000" y="819150"/>
            <a:ext cx="3962400" cy="3886200"/>
          </a:xfrm>
        </p:spPr>
        <p:txBody>
          <a:bodyPr/>
          <a:lstStyle/>
          <a:p>
            <a:pPr eaLnBrk="1" hangingPunct="1">
              <a:defRPr/>
            </a:pPr>
            <a:r>
              <a:rPr lang="en-US" noProof="1" smtClean="0"/>
              <a:t>Number of different tasks need to be accomplished</a:t>
            </a:r>
          </a:p>
          <a:p>
            <a:pPr lvl="1" eaLnBrk="1" hangingPunct="1">
              <a:defRPr/>
            </a:pPr>
            <a:r>
              <a:rPr lang="en-US" dirty="0" smtClean="0"/>
              <a:t>C</a:t>
            </a:r>
            <a:r>
              <a:rPr lang="en-US" noProof="1" smtClean="0"/>
              <a:t>omputer</a:t>
            </a:r>
            <a:endParaRPr lang="en-US" dirty="0" smtClean="0"/>
          </a:p>
          <a:p>
            <a:pPr lvl="1" eaLnBrk="1" hangingPunct="1">
              <a:defRPr/>
            </a:pPr>
            <a:r>
              <a:rPr lang="en-US" dirty="0" smtClean="0"/>
              <a:t>T</a:t>
            </a:r>
            <a:r>
              <a:rPr lang="en-US" noProof="1" smtClean="0"/>
              <a:t>elephone</a:t>
            </a:r>
            <a:endParaRPr lang="en-US" dirty="0" smtClean="0"/>
          </a:p>
          <a:p>
            <a:pPr lvl="1" eaLnBrk="1" hangingPunct="1">
              <a:defRPr/>
            </a:pPr>
            <a:r>
              <a:rPr lang="en-US" dirty="0" smtClean="0"/>
              <a:t>W</a:t>
            </a:r>
            <a:r>
              <a:rPr lang="en-US" noProof="1" smtClean="0"/>
              <a:t>riting workstation</a:t>
            </a:r>
            <a:endParaRPr lang="en-US" dirty="0" smtClean="0"/>
          </a:p>
          <a:p>
            <a:pPr lvl="1" eaLnBrk="1" hangingPunct="1">
              <a:defRPr/>
            </a:pPr>
            <a:r>
              <a:rPr lang="en-US" dirty="0" smtClean="0"/>
              <a:t>A</a:t>
            </a:r>
            <a:r>
              <a:rPr lang="en-US" noProof="1" smtClean="0"/>
              <a:t>ttending meetings</a:t>
            </a:r>
            <a:endParaRPr lang="en-US" dirty="0" smtClean="0"/>
          </a:p>
          <a:p>
            <a:pPr lvl="1" eaLnBrk="1" hangingPunct="1">
              <a:defRPr/>
            </a:pPr>
            <a:r>
              <a:rPr lang="en-US" dirty="0" smtClean="0"/>
              <a:t>A</a:t>
            </a:r>
            <a:r>
              <a:rPr lang="en-US" noProof="1" smtClean="0"/>
              <a:t>nd so on</a:t>
            </a:r>
            <a:endParaRPr lang="en-US" dirty="0" smtClean="0"/>
          </a:p>
        </p:txBody>
      </p:sp>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40</a:t>
            </a:fld>
            <a:endParaRPr lang="en-US" dirty="0"/>
          </a:p>
        </p:txBody>
      </p:sp>
      <p:pic>
        <p:nvPicPr>
          <p:cNvPr id="6" name="Picture 5" descr="K:\Clients\Medtronic\World Headquarters\Ergonomics Website Revision\Images\Potential Medtronic EE pics\Raw\Middaugh (4).JPG"/>
          <p:cNvPicPr/>
          <p:nvPr/>
        </p:nvPicPr>
        <p:blipFill>
          <a:blip r:embed="rId2" cstate="print"/>
          <a:srcRect/>
          <a:stretch>
            <a:fillRect/>
          </a:stretch>
        </p:blipFill>
        <p:spPr bwMode="auto">
          <a:xfrm>
            <a:off x="4648200" y="895350"/>
            <a:ext cx="4038600" cy="331165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ChangeArrowheads="1"/>
          </p:cNvSpPr>
          <p:nvPr>
            <p:ph type="title"/>
          </p:nvPr>
        </p:nvSpPr>
        <p:spPr>
          <a:xfrm>
            <a:off x="0" y="361950"/>
            <a:ext cx="9144000" cy="571500"/>
          </a:xfrm>
        </p:spPr>
        <p:txBody>
          <a:bodyPr>
            <a:normAutofit fontScale="90000"/>
          </a:bodyPr>
          <a:lstStyle/>
          <a:p>
            <a:pPr eaLnBrk="1" hangingPunct="1">
              <a:defRPr/>
            </a:pPr>
            <a:r>
              <a:rPr lang="en-US" sz="5400" noProof="1" smtClean="0"/>
              <a:t>Work Activity</a:t>
            </a:r>
            <a:r>
              <a:rPr lang="en-US" sz="4000" dirty="0" smtClean="0"/>
              <a:t/>
            </a:r>
            <a:br>
              <a:rPr lang="en-US" sz="4000" dirty="0" smtClean="0"/>
            </a:br>
            <a:r>
              <a:rPr lang="en-US" sz="2200" noProof="1" smtClean="0"/>
              <a:t>(percentage breakdown)</a:t>
            </a:r>
            <a:endParaRPr lang="en-US" sz="2800" dirty="0" smtClean="0"/>
          </a:p>
        </p:txBody>
      </p:sp>
      <p:sp>
        <p:nvSpPr>
          <p:cNvPr id="565251" name="Rectangle 3"/>
          <p:cNvSpPr>
            <a:spLocks noGrp="1" noChangeArrowheads="1"/>
          </p:cNvSpPr>
          <p:nvPr>
            <p:ph type="body" idx="1"/>
          </p:nvPr>
        </p:nvSpPr>
        <p:spPr>
          <a:xfrm>
            <a:off x="1371600" y="1352550"/>
            <a:ext cx="3276600" cy="3600450"/>
          </a:xfrm>
        </p:spPr>
        <p:txBody>
          <a:bodyPr>
            <a:normAutofit/>
          </a:bodyPr>
          <a:lstStyle/>
          <a:p>
            <a:pPr eaLnBrk="1" hangingPunct="1">
              <a:defRPr/>
            </a:pPr>
            <a:r>
              <a:rPr lang="en-US" dirty="0" smtClean="0"/>
              <a:t>Computer</a:t>
            </a:r>
          </a:p>
          <a:p>
            <a:pPr eaLnBrk="1" hangingPunct="1">
              <a:defRPr/>
            </a:pPr>
            <a:r>
              <a:rPr lang="en-US" dirty="0" smtClean="0"/>
              <a:t>Telephone</a:t>
            </a:r>
          </a:p>
          <a:p>
            <a:pPr eaLnBrk="1" hangingPunct="1">
              <a:defRPr/>
            </a:pPr>
            <a:r>
              <a:rPr lang="en-US" dirty="0" smtClean="0"/>
              <a:t>Read</a:t>
            </a:r>
          </a:p>
          <a:p>
            <a:pPr eaLnBrk="1" hangingPunct="1">
              <a:defRPr/>
            </a:pPr>
            <a:r>
              <a:rPr lang="en-US" dirty="0" smtClean="0"/>
              <a:t>Write</a:t>
            </a:r>
          </a:p>
          <a:p>
            <a:pPr eaLnBrk="1" hangingPunct="1">
              <a:defRPr/>
            </a:pPr>
            <a:r>
              <a:rPr lang="en-US" dirty="0" smtClean="0"/>
              <a:t>Meetings</a:t>
            </a:r>
          </a:p>
          <a:p>
            <a:pPr eaLnBrk="1" hangingPunct="1">
              <a:defRPr/>
            </a:pPr>
            <a:r>
              <a:rPr lang="en-US" dirty="0" smtClean="0"/>
              <a:t>Misc</a:t>
            </a:r>
          </a:p>
          <a:p>
            <a:pPr eaLnBrk="1" hangingPunct="1">
              <a:defRPr/>
            </a:pPr>
            <a:r>
              <a:rPr lang="en-US" dirty="0" smtClean="0"/>
              <a:t>Other</a:t>
            </a:r>
          </a:p>
        </p:txBody>
      </p:sp>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41</a:t>
            </a:fld>
            <a:endParaRPr lang="en-US" dirty="0"/>
          </a:p>
        </p:txBody>
      </p:sp>
      <p:pic>
        <p:nvPicPr>
          <p:cNvPr id="533506" name="Picture 2" descr="K:\Clients\Medtronic\World Headquarters\Ergonomics Website Revision\Images\Potential Medtronic EE pics\Raw\Anderson.JPG"/>
          <p:cNvPicPr>
            <a:picLocks noChangeAspect="1" noChangeArrowheads="1"/>
          </p:cNvPicPr>
          <p:nvPr/>
        </p:nvPicPr>
        <p:blipFill>
          <a:blip r:embed="rId2" cstate="print"/>
          <a:srcRect/>
          <a:stretch>
            <a:fillRect/>
          </a:stretch>
        </p:blipFill>
        <p:spPr bwMode="auto">
          <a:xfrm>
            <a:off x="3962400" y="1428750"/>
            <a:ext cx="4114800" cy="308610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spcBef>
                <a:spcPts val="800"/>
              </a:spcBef>
              <a:defRPr/>
            </a:pPr>
            <a:r>
              <a:rPr lang="en-US" noProof="1" smtClean="0"/>
              <a:t>Floor space </a:t>
            </a:r>
          </a:p>
        </p:txBody>
      </p:sp>
      <p:sp>
        <p:nvSpPr>
          <p:cNvPr id="136195" name="Rectangle 3"/>
          <p:cNvSpPr>
            <a:spLocks noGrp="1" noChangeArrowheads="1"/>
          </p:cNvSpPr>
          <p:nvPr>
            <p:ph type="body" idx="1"/>
          </p:nvPr>
        </p:nvSpPr>
        <p:spPr>
          <a:xfrm>
            <a:off x="152400" y="800100"/>
            <a:ext cx="4267200" cy="3600450"/>
          </a:xfrm>
        </p:spPr>
        <p:txBody>
          <a:bodyPr>
            <a:normAutofit/>
          </a:bodyPr>
          <a:lstStyle/>
          <a:p>
            <a:pPr eaLnBrk="1" hangingPunct="1">
              <a:lnSpc>
                <a:spcPct val="90000"/>
              </a:lnSpc>
              <a:defRPr/>
            </a:pPr>
            <a:r>
              <a:rPr lang="en-US" sz="2400" noProof="1" smtClean="0"/>
              <a:t>In ideal world, dimensions of office workstation are determined exclusively by job tasks</a:t>
            </a:r>
          </a:p>
          <a:p>
            <a:pPr lvl="1" eaLnBrk="1" hangingPunct="1">
              <a:lnSpc>
                <a:spcPct val="90000"/>
              </a:lnSpc>
              <a:defRPr/>
            </a:pPr>
            <a:r>
              <a:rPr lang="en-US" dirty="0" smtClean="0"/>
              <a:t>S</a:t>
            </a:r>
            <a:r>
              <a:rPr lang="en-US" noProof="1" smtClean="0"/>
              <a:t>ome very focused single-task workstations 48 </a:t>
            </a:r>
            <a:r>
              <a:rPr lang="en-US" dirty="0" smtClean="0"/>
              <a:t>sq ft</a:t>
            </a:r>
          </a:p>
          <a:p>
            <a:pPr lvl="1" eaLnBrk="1" hangingPunct="1">
              <a:lnSpc>
                <a:spcPct val="90000"/>
              </a:lnSpc>
              <a:defRPr/>
            </a:pPr>
            <a:r>
              <a:rPr lang="en-US" dirty="0" smtClean="0"/>
              <a:t>M</a:t>
            </a:r>
            <a:r>
              <a:rPr lang="en-US" noProof="1" smtClean="0"/>
              <a:t>ultitask workstation 120 sq ft or even more</a:t>
            </a:r>
          </a:p>
        </p:txBody>
      </p:sp>
      <p:pic>
        <p:nvPicPr>
          <p:cNvPr id="136196" name="Picture 4" descr="T1"/>
          <p:cNvPicPr>
            <a:picLocks noChangeAspect="1" noChangeArrowheads="1"/>
          </p:cNvPicPr>
          <p:nvPr/>
        </p:nvPicPr>
        <p:blipFill>
          <a:blip r:embed="rId2" cstate="print"/>
          <a:stretch>
            <a:fillRect/>
          </a:stretch>
        </p:blipFill>
        <p:spPr bwMode="auto">
          <a:xfrm>
            <a:off x="4343400" y="819150"/>
            <a:ext cx="1905000" cy="1426295"/>
          </a:xfrm>
          <a:prstGeom prst="rect">
            <a:avLst/>
          </a:prstGeom>
          <a:ln>
            <a:noFill/>
          </a:ln>
          <a:effectLst>
            <a:outerShdw blurRad="292100" dist="139700" dir="2700000" algn="tl" rotWithShape="0">
              <a:srgbClr val="333333">
                <a:alpha val="65000"/>
              </a:srgbClr>
            </a:outerShdw>
          </a:effectLst>
        </p:spPr>
      </p:pic>
      <p:pic>
        <p:nvPicPr>
          <p:cNvPr id="136197" name="Picture 5" descr="T7"/>
          <p:cNvPicPr>
            <a:picLocks noChangeAspect="1" noChangeArrowheads="1"/>
          </p:cNvPicPr>
          <p:nvPr/>
        </p:nvPicPr>
        <p:blipFill>
          <a:blip r:embed="rId3" cstate="print"/>
          <a:stretch>
            <a:fillRect/>
          </a:stretch>
        </p:blipFill>
        <p:spPr bwMode="auto">
          <a:xfrm>
            <a:off x="6553200" y="2075960"/>
            <a:ext cx="2299838" cy="268807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42</a:t>
            </a:fld>
            <a:endParaRPr lang="en-US" dirty="0"/>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0" y="285750"/>
            <a:ext cx="9144000" cy="571500"/>
          </a:xfrm>
        </p:spPr>
        <p:txBody>
          <a:bodyPr>
            <a:noAutofit/>
          </a:bodyPr>
          <a:lstStyle/>
          <a:p>
            <a:pPr eaLnBrk="1" hangingPunct="1">
              <a:spcBef>
                <a:spcPts val="800"/>
              </a:spcBef>
              <a:defRPr/>
            </a:pPr>
            <a:r>
              <a:rPr lang="en-US" sz="3600" noProof="1" smtClean="0">
                <a:effectLst>
                  <a:outerShdw blurRad="38100" dist="38100" dir="2700000" algn="tl">
                    <a:srgbClr val="000000">
                      <a:alpha val="43137"/>
                    </a:srgbClr>
                  </a:outerShdw>
                </a:effectLst>
              </a:rPr>
              <a:t>We do not live in an ideal world</a:t>
            </a:r>
          </a:p>
        </p:txBody>
      </p:sp>
      <p:sp>
        <p:nvSpPr>
          <p:cNvPr id="138243" name="Rectangle 3"/>
          <p:cNvSpPr>
            <a:spLocks noGrp="1" noChangeArrowheads="1"/>
          </p:cNvSpPr>
          <p:nvPr>
            <p:ph type="body" sz="half" idx="1"/>
          </p:nvPr>
        </p:nvSpPr>
        <p:spPr>
          <a:xfrm>
            <a:off x="990600" y="1047750"/>
            <a:ext cx="3886200" cy="3086100"/>
          </a:xfrm>
        </p:spPr>
        <p:txBody>
          <a:bodyPr>
            <a:normAutofit fontScale="70000" lnSpcReduction="20000"/>
          </a:bodyPr>
          <a:lstStyle/>
          <a:p>
            <a:pPr eaLnBrk="1" hangingPunct="1">
              <a:defRPr/>
            </a:pPr>
            <a:r>
              <a:rPr lang="en-US" sz="2800" noProof="1" smtClean="0"/>
              <a:t>Floor space may be determined by host of factors not relative to job task</a:t>
            </a:r>
          </a:p>
          <a:p>
            <a:pPr eaLnBrk="1" hangingPunct="1">
              <a:defRPr/>
            </a:pPr>
            <a:r>
              <a:rPr lang="en-US" sz="2800" noProof="1" smtClean="0"/>
              <a:t>Does not negate need to perform an effective job analysis to make recommendations</a:t>
            </a:r>
          </a:p>
          <a:p>
            <a:pPr eaLnBrk="1" hangingPunct="1">
              <a:defRPr/>
            </a:pPr>
            <a:r>
              <a:rPr lang="en-US" sz="2800" noProof="1" smtClean="0"/>
              <a:t>Does cause us in many cases to be quite creative!</a:t>
            </a:r>
          </a:p>
        </p:txBody>
      </p:sp>
      <p:pic>
        <p:nvPicPr>
          <p:cNvPr id="100356" name="Picture 7" descr="floorplans_hc"/>
          <p:cNvPicPr>
            <a:picLocks noGrp="1" noChangeAspect="1" noChangeArrowheads="1"/>
          </p:cNvPicPr>
          <p:nvPr>
            <p:ph sz="half" idx="2"/>
          </p:nvPr>
        </p:nvPicPr>
        <p:blipFill>
          <a:blip r:embed="rId2" cstate="print"/>
          <a:stretch>
            <a:fillRect/>
          </a:stretch>
        </p:blipFill>
        <p:spPr>
          <a:xfrm>
            <a:off x="5181600" y="971550"/>
            <a:ext cx="3124200" cy="3297767"/>
          </a:xfrm>
          <a:prstGeom prst="rect">
            <a:avLst/>
          </a:prstGeom>
          <a:ln>
            <a:noFill/>
          </a:ln>
          <a:effectLst/>
        </p:spPr>
      </p:pic>
      <p:sp>
        <p:nvSpPr>
          <p:cNvPr id="6" name="Slide Number Placeholder 5"/>
          <p:cNvSpPr>
            <a:spLocks noGrp="1"/>
          </p:cNvSpPr>
          <p:nvPr>
            <p:ph type="sldNum" sz="quarter" idx="4"/>
          </p:nvPr>
        </p:nvSpPr>
        <p:spPr>
          <a:xfrm>
            <a:off x="8647272" y="4805958"/>
            <a:ext cx="365760" cy="273844"/>
          </a:xfrm>
        </p:spPr>
        <p:txBody>
          <a:bodyPr/>
          <a:lstStyle/>
          <a:p>
            <a:fld id="{D5BBC35B-A44B-4119-B8DA-DE9E3DFADA20}" type="slidenum">
              <a:rPr kumimoji="0" lang="en-US" smtClean="0"/>
              <a:pPr/>
              <a:t>43</a:t>
            </a:fld>
            <a:endParaRPr kumimoji="0" lang="en-US" sz="1000" b="0"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990600" y="819150"/>
            <a:ext cx="3505200" cy="2724150"/>
          </a:xfrm>
        </p:spPr>
        <p:txBody>
          <a:bodyPr>
            <a:noAutofit/>
          </a:bodyPr>
          <a:lstStyle/>
          <a:p>
            <a:pPr eaLnBrk="1" hangingPunct="1">
              <a:spcBef>
                <a:spcPts val="800"/>
              </a:spcBef>
              <a:defRPr/>
            </a:pPr>
            <a:r>
              <a:rPr lang="en-US" noProof="1" smtClean="0"/>
              <a:t>Office Ergonomics</a:t>
            </a:r>
            <a:br>
              <a:rPr lang="en-US" noProof="1" smtClean="0"/>
            </a:br>
            <a:r>
              <a:rPr lang="en-US" noProof="1" smtClean="0"/>
              <a:t> Workstation Evaluation Form</a:t>
            </a:r>
          </a:p>
        </p:txBody>
      </p:sp>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44</a:t>
            </a:fld>
            <a:endParaRPr lang="en-US" dirty="0"/>
          </a:p>
        </p:txBody>
      </p:sp>
      <p:pic>
        <p:nvPicPr>
          <p:cNvPr id="529409" name="Picture 1" descr="K:\Clients\CHS\Worksheets\Example Report\Example Page 1.JPG"/>
          <p:cNvPicPr>
            <a:picLocks noChangeAspect="1" noChangeArrowheads="1"/>
          </p:cNvPicPr>
          <p:nvPr/>
        </p:nvPicPr>
        <p:blipFill>
          <a:blip r:embed="rId2" cstate="print"/>
          <a:srcRect/>
          <a:stretch>
            <a:fillRect/>
          </a:stretch>
        </p:blipFill>
        <p:spPr bwMode="auto">
          <a:xfrm>
            <a:off x="4953000" y="285750"/>
            <a:ext cx="3440184" cy="44805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0" y="209550"/>
            <a:ext cx="9144000" cy="990600"/>
          </a:xfrm>
        </p:spPr>
        <p:txBody>
          <a:bodyPr>
            <a:normAutofit fontScale="90000"/>
          </a:bodyPr>
          <a:lstStyle/>
          <a:p>
            <a:pPr eaLnBrk="1" hangingPunct="1">
              <a:spcBef>
                <a:spcPts val="800"/>
              </a:spcBef>
              <a:defRPr/>
            </a:pPr>
            <a:r>
              <a:rPr lang="en-US" noProof="1" smtClean="0"/>
              <a:t>Office Ergonomics</a:t>
            </a:r>
            <a:br>
              <a:rPr lang="en-US" noProof="1" smtClean="0"/>
            </a:br>
            <a:r>
              <a:rPr lang="en-US" noProof="1" smtClean="0"/>
              <a:t> Workstation Evaluation Form</a:t>
            </a:r>
          </a:p>
        </p:txBody>
      </p:sp>
      <p:sp>
        <p:nvSpPr>
          <p:cNvPr id="5" name="Rectangle 3"/>
          <p:cNvSpPr txBox="1">
            <a:spLocks noChangeArrowheads="1"/>
          </p:cNvSpPr>
          <p:nvPr/>
        </p:nvSpPr>
        <p:spPr bwMode="auto">
          <a:xfrm>
            <a:off x="685800" y="1428750"/>
            <a:ext cx="3200400" cy="3352800"/>
          </a:xfrm>
          <a:prstGeom prst="rect">
            <a:avLst/>
          </a:prstGeom>
          <a:noFill/>
          <a:ln w="9525">
            <a:noFill/>
            <a:miter lim="800000"/>
            <a:headEnd/>
            <a:tailEnd/>
          </a:ln>
          <a:effectLst/>
        </p:spPr>
        <p:txBody>
          <a:bodyPr/>
          <a:lstStyle/>
          <a:p>
            <a:pPr marL="365760" indent="-256032">
              <a:lnSpc>
                <a:spcPct val="90000"/>
              </a:lnSpc>
              <a:spcBef>
                <a:spcPts val="0"/>
              </a:spcBef>
              <a:spcAft>
                <a:spcPts val="0"/>
              </a:spcAft>
              <a:buClr>
                <a:schemeClr val="accent1"/>
              </a:buClr>
              <a:buSzPct val="68000"/>
              <a:buFont typeface="Wingdings 3"/>
              <a:buChar char=""/>
              <a:defRPr/>
            </a:pPr>
            <a:r>
              <a:rPr lang="en-US" sz="2600" b="1" noProof="1">
                <a:solidFill>
                  <a:schemeClr val="tx2"/>
                </a:solidFill>
                <a:latin typeface="Arial" pitchFamily="34" charset="0"/>
                <a:cs typeface="Arial" pitchFamily="34" charset="0"/>
              </a:rPr>
              <a:t>Background Information</a:t>
            </a:r>
          </a:p>
          <a:p>
            <a:pPr marL="621792" lvl="1" indent="-228600">
              <a:lnSpc>
                <a:spcPct val="90000"/>
              </a:lnSpc>
              <a:spcBef>
                <a:spcPts val="324"/>
              </a:spcBef>
              <a:spcAft>
                <a:spcPts val="0"/>
              </a:spcAft>
              <a:buClr>
                <a:schemeClr val="accent1"/>
              </a:buClr>
              <a:buSzPct val="68000"/>
              <a:buFont typeface="Verdana"/>
              <a:buChar char="◦"/>
              <a:defRPr/>
            </a:pPr>
            <a:r>
              <a:rPr lang="en-US" sz="2200" noProof="1" smtClean="0">
                <a:latin typeface="+mn-lt"/>
              </a:rPr>
              <a:t>Demographics</a:t>
            </a:r>
          </a:p>
          <a:p>
            <a:pPr marL="621792" lvl="1" indent="-228600">
              <a:lnSpc>
                <a:spcPct val="90000"/>
              </a:lnSpc>
              <a:spcBef>
                <a:spcPts val="324"/>
              </a:spcBef>
              <a:spcAft>
                <a:spcPts val="0"/>
              </a:spcAft>
              <a:buClr>
                <a:schemeClr val="accent1"/>
              </a:buClr>
              <a:buSzPct val="68000"/>
              <a:buFont typeface="Verdana"/>
              <a:buChar char="◦"/>
              <a:defRPr/>
            </a:pPr>
            <a:r>
              <a:rPr lang="en-US" sz="2200" noProof="1" smtClean="0">
                <a:latin typeface="+mn-lt"/>
              </a:rPr>
              <a:t>Work Activity</a:t>
            </a:r>
          </a:p>
          <a:p>
            <a:pPr marL="621792" lvl="1" indent="-228600">
              <a:lnSpc>
                <a:spcPct val="90000"/>
              </a:lnSpc>
              <a:spcBef>
                <a:spcPts val="324"/>
              </a:spcBef>
              <a:spcAft>
                <a:spcPts val="0"/>
              </a:spcAft>
              <a:buClr>
                <a:schemeClr val="accent1"/>
              </a:buClr>
              <a:buSzPct val="68000"/>
              <a:buFont typeface="Verdana"/>
              <a:buChar char="◦"/>
              <a:defRPr/>
            </a:pPr>
            <a:r>
              <a:rPr lang="en-US" sz="2200" noProof="1" smtClean="0">
                <a:latin typeface="+mn-lt"/>
              </a:rPr>
              <a:t>Reason for assessment</a:t>
            </a:r>
          </a:p>
          <a:p>
            <a:pPr marL="342900" indent="-342900">
              <a:spcBef>
                <a:spcPct val="20000"/>
              </a:spcBef>
              <a:buClr>
                <a:schemeClr val="bg2">
                  <a:lumMod val="50000"/>
                </a:schemeClr>
              </a:buClr>
              <a:buSzPct val="125000"/>
              <a:buFont typeface="Wingdings 3" pitchFamily="18" charset="2"/>
              <a:buChar char=""/>
              <a:defRPr/>
            </a:pPr>
            <a:endParaRPr lang="en-US" sz="2000" kern="0" noProof="1">
              <a:latin typeface="+mn-lt"/>
              <a:cs typeface="+mn-cs"/>
            </a:endParaRPr>
          </a:p>
        </p:txBody>
      </p:sp>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45</a:t>
            </a:fld>
            <a:endParaRPr lang="en-US" dirty="0"/>
          </a:p>
        </p:txBody>
      </p:sp>
      <p:pic>
        <p:nvPicPr>
          <p:cNvPr id="528385" name="Picture 1" descr="K:\Clients\CHS\Worksheets\Example Report\Example Page 1.JPG"/>
          <p:cNvPicPr>
            <a:picLocks noChangeAspect="1" noChangeArrowheads="1"/>
          </p:cNvPicPr>
          <p:nvPr/>
        </p:nvPicPr>
        <p:blipFill>
          <a:blip r:embed="rId2" cstate="print"/>
          <a:srcRect b="48334"/>
          <a:stretch>
            <a:fillRect/>
          </a:stretch>
        </p:blipFill>
        <p:spPr bwMode="auto">
          <a:xfrm>
            <a:off x="3581400" y="1352550"/>
            <a:ext cx="4891898" cy="32918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8082" name="Rectangle 2"/>
          <p:cNvSpPr>
            <a:spLocks noGrp="1" noChangeArrowheads="1"/>
          </p:cNvSpPr>
          <p:nvPr>
            <p:ph type="title"/>
          </p:nvPr>
        </p:nvSpPr>
        <p:spPr/>
        <p:txBody>
          <a:bodyPr/>
          <a:lstStyle/>
          <a:p>
            <a:pPr eaLnBrk="1" hangingPunct="1">
              <a:spcBef>
                <a:spcPts val="800"/>
              </a:spcBef>
              <a:defRPr/>
            </a:pPr>
            <a:r>
              <a:rPr lang="en-US" noProof="1" smtClean="0"/>
              <a:t>Chair</a:t>
            </a:r>
          </a:p>
        </p:txBody>
      </p:sp>
      <p:sp>
        <p:nvSpPr>
          <p:cNvPr id="558083" name="Rectangle 3"/>
          <p:cNvSpPr>
            <a:spLocks noGrp="1" noChangeArrowheads="1"/>
          </p:cNvSpPr>
          <p:nvPr>
            <p:ph type="body" idx="1"/>
          </p:nvPr>
        </p:nvSpPr>
        <p:spPr>
          <a:xfrm>
            <a:off x="457200" y="819150"/>
            <a:ext cx="4876800" cy="3810000"/>
          </a:xfrm>
        </p:spPr>
        <p:txBody>
          <a:bodyPr>
            <a:normAutofit fontScale="92500" lnSpcReduction="10000"/>
          </a:bodyPr>
          <a:lstStyle/>
          <a:p>
            <a:pPr eaLnBrk="1" hangingPunct="1">
              <a:defRPr/>
            </a:pPr>
            <a:r>
              <a:rPr lang="en-US" sz="2800" b="1" noProof="1" smtClean="0"/>
              <a:t>Objectives of chair</a:t>
            </a:r>
          </a:p>
          <a:p>
            <a:pPr lvl="1" eaLnBrk="1" hangingPunct="1">
              <a:defRPr/>
            </a:pPr>
            <a:r>
              <a:rPr lang="en-US" sz="2400" noProof="1" smtClean="0"/>
              <a:t>Support body and limbs to provide relief from weight bearing</a:t>
            </a:r>
          </a:p>
          <a:p>
            <a:pPr lvl="1" eaLnBrk="1" hangingPunct="1">
              <a:defRPr/>
            </a:pPr>
            <a:r>
              <a:rPr lang="en-US" sz="2400" noProof="1" smtClean="0"/>
              <a:t>Provide stable base or platform for body and limbs</a:t>
            </a:r>
          </a:p>
          <a:p>
            <a:pPr lvl="1" eaLnBrk="1" hangingPunct="1">
              <a:defRPr/>
            </a:pPr>
            <a:r>
              <a:rPr lang="en-US" sz="2400" noProof="1" smtClean="0"/>
              <a:t>Position user at correct height and reach relationship to worksurface and tasks at hand</a:t>
            </a:r>
          </a:p>
          <a:p>
            <a:pPr lvl="1" eaLnBrk="1" hangingPunct="1">
              <a:defRPr/>
            </a:pPr>
            <a:r>
              <a:rPr lang="en-US" sz="2400" noProof="1" smtClean="0"/>
              <a:t>Allow for easy change in position/movement of user</a:t>
            </a:r>
          </a:p>
        </p:txBody>
      </p:sp>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46</a:t>
            </a:fld>
            <a:endParaRPr lang="en-US" dirty="0"/>
          </a:p>
        </p:txBody>
      </p:sp>
      <p:pic>
        <p:nvPicPr>
          <p:cNvPr id="6" name="Picture 5" descr="J2502.jpg"/>
          <p:cNvPicPr>
            <a:picLocks noChangeAspect="1"/>
          </p:cNvPicPr>
          <p:nvPr/>
        </p:nvPicPr>
        <p:blipFill>
          <a:blip r:embed="rId2" cstate="print"/>
          <a:stretch>
            <a:fillRect/>
          </a:stretch>
        </p:blipFill>
        <p:spPr>
          <a:xfrm>
            <a:off x="5715000" y="895350"/>
            <a:ext cx="2463800" cy="3695700"/>
          </a:xfrm>
          <a:prstGeom prst="rect">
            <a:avLst/>
          </a:prstGeom>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noAutofit/>
          </a:bodyPr>
          <a:lstStyle/>
          <a:p>
            <a:pPr eaLnBrk="1" hangingPunct="1">
              <a:spcBef>
                <a:spcPts val="800"/>
              </a:spcBef>
              <a:defRPr/>
            </a:pPr>
            <a:r>
              <a:rPr lang="en-US" sz="3600" noProof="1" smtClean="0">
                <a:effectLst>
                  <a:outerShdw blurRad="38100" dist="38100" dir="2700000" algn="tl">
                    <a:srgbClr val="000000">
                      <a:alpha val="43137"/>
                    </a:srgbClr>
                  </a:outerShdw>
                </a:effectLst>
              </a:rPr>
              <a:t>Types of seating systems</a:t>
            </a:r>
          </a:p>
        </p:txBody>
      </p:sp>
      <p:sp>
        <p:nvSpPr>
          <p:cNvPr id="142339" name="Rectangle 3"/>
          <p:cNvSpPr>
            <a:spLocks noGrp="1" noChangeArrowheads="1"/>
          </p:cNvSpPr>
          <p:nvPr>
            <p:ph type="body" sz="half" idx="1"/>
          </p:nvPr>
        </p:nvSpPr>
        <p:spPr>
          <a:xfrm>
            <a:off x="381000" y="857250"/>
            <a:ext cx="3276600" cy="3771900"/>
          </a:xfrm>
        </p:spPr>
        <p:txBody>
          <a:bodyPr>
            <a:normAutofit fontScale="92500" lnSpcReduction="10000"/>
          </a:bodyPr>
          <a:lstStyle/>
          <a:p>
            <a:pPr eaLnBrk="1" hangingPunct="1">
              <a:defRPr/>
            </a:pPr>
            <a:r>
              <a:rPr lang="en-US" sz="2800" noProof="1" smtClean="0"/>
              <a:t>Number of seating systems available in workplace</a:t>
            </a:r>
          </a:p>
          <a:p>
            <a:pPr lvl="1" eaLnBrk="1" hangingPunct="1">
              <a:defRPr/>
            </a:pPr>
            <a:r>
              <a:rPr lang="en-US" sz="2400" noProof="1" smtClean="0"/>
              <a:t>Office chairs</a:t>
            </a:r>
          </a:p>
          <a:p>
            <a:pPr lvl="1" eaLnBrk="1" hangingPunct="1">
              <a:defRPr/>
            </a:pPr>
            <a:r>
              <a:rPr lang="en-US" sz="2400" noProof="1" smtClean="0"/>
              <a:t>Stools</a:t>
            </a:r>
          </a:p>
          <a:p>
            <a:pPr lvl="1" eaLnBrk="1" hangingPunct="1">
              <a:defRPr/>
            </a:pPr>
            <a:r>
              <a:rPr lang="en-US" sz="2400" noProof="1" smtClean="0"/>
              <a:t>Lean platforms</a:t>
            </a:r>
            <a:endParaRPr lang="en-US" sz="2400" dirty="0" smtClean="0"/>
          </a:p>
          <a:p>
            <a:pPr lvl="1" eaLnBrk="1" hangingPunct="1">
              <a:defRPr/>
            </a:pPr>
            <a:r>
              <a:rPr lang="en-US" sz="2400" dirty="0" smtClean="0"/>
              <a:t>O</a:t>
            </a:r>
            <a:r>
              <a:rPr lang="en-US" sz="2400" noProof="1" smtClean="0"/>
              <a:t>ther miscellaneous seating</a:t>
            </a:r>
          </a:p>
        </p:txBody>
      </p:sp>
      <p:grpSp>
        <p:nvGrpSpPr>
          <p:cNvPr id="2" name="Group 11"/>
          <p:cNvGrpSpPr>
            <a:grpSpLocks/>
          </p:cNvGrpSpPr>
          <p:nvPr/>
        </p:nvGrpSpPr>
        <p:grpSpPr bwMode="auto">
          <a:xfrm>
            <a:off x="5638800" y="1581150"/>
            <a:ext cx="1676400" cy="2680097"/>
            <a:chOff x="3600" y="1680"/>
            <a:chExt cx="988" cy="1739"/>
          </a:xfrm>
        </p:grpSpPr>
        <p:pic>
          <p:nvPicPr>
            <p:cNvPr id="142343" name="Picture 7" descr="Spider chair"/>
            <p:cNvPicPr>
              <a:picLocks noChangeAspect="1" noChangeArrowheads="1"/>
            </p:cNvPicPr>
            <p:nvPr/>
          </p:nvPicPr>
          <p:blipFill>
            <a:blip r:embed="rId2" cstate="print"/>
            <a:srcRect/>
            <a:stretch>
              <a:fillRect/>
            </a:stretch>
          </p:blipFill>
          <p:spPr bwMode="auto">
            <a:xfrm>
              <a:off x="3600" y="1680"/>
              <a:ext cx="892" cy="1739"/>
            </a:xfrm>
            <a:prstGeom prst="rect">
              <a:avLst/>
            </a:prstGeom>
            <a:noFill/>
            <a:ln>
              <a:noFill/>
            </a:ln>
          </p:spPr>
        </p:pic>
        <p:sp>
          <p:nvSpPr>
            <p:cNvPr id="70664" name="Rectangle 9"/>
            <p:cNvSpPr>
              <a:spLocks noChangeArrowheads="1"/>
            </p:cNvSpPr>
            <p:nvPr/>
          </p:nvSpPr>
          <p:spPr bwMode="auto">
            <a:xfrm>
              <a:off x="4033" y="1680"/>
              <a:ext cx="479" cy="78"/>
            </a:xfrm>
            <a:prstGeom prst="rect">
              <a:avLst/>
            </a:prstGeom>
            <a:solidFill>
              <a:srgbClr val="FFFFFF"/>
            </a:solidFill>
            <a:ln w="9525">
              <a:noFill/>
              <a:miter lim="800000"/>
              <a:headEnd/>
              <a:tailEnd/>
            </a:ln>
          </p:spPr>
          <p:txBody>
            <a:bodyPr wrap="none" anchor="ctr"/>
            <a:lstStyle/>
            <a:p>
              <a:endParaRPr lang="en-US" dirty="0"/>
            </a:p>
          </p:txBody>
        </p:sp>
        <p:sp>
          <p:nvSpPr>
            <p:cNvPr id="70665" name="Rectangle 10"/>
            <p:cNvSpPr>
              <a:spLocks noChangeArrowheads="1"/>
            </p:cNvSpPr>
            <p:nvPr/>
          </p:nvSpPr>
          <p:spPr bwMode="auto">
            <a:xfrm>
              <a:off x="4492" y="1680"/>
              <a:ext cx="96" cy="96"/>
            </a:xfrm>
            <a:prstGeom prst="rect">
              <a:avLst/>
            </a:prstGeom>
            <a:solidFill>
              <a:schemeClr val="bg2"/>
            </a:solidFill>
            <a:ln w="9525">
              <a:noFill/>
              <a:miter lim="800000"/>
              <a:headEnd/>
              <a:tailEnd/>
            </a:ln>
          </p:spPr>
          <p:txBody>
            <a:bodyPr wrap="none" anchor="ctr"/>
            <a:lstStyle/>
            <a:p>
              <a:endParaRPr lang="en-US" dirty="0"/>
            </a:p>
          </p:txBody>
        </p:sp>
      </p:grpSp>
      <p:pic>
        <p:nvPicPr>
          <p:cNvPr id="102406" name="Picture 23" descr="supportstand"/>
          <p:cNvPicPr>
            <a:picLocks noGrp="1" noChangeAspect="1" noChangeArrowheads="1"/>
          </p:cNvPicPr>
          <p:nvPr>
            <p:ph sz="half" idx="2"/>
          </p:nvPr>
        </p:nvPicPr>
        <p:blipFill>
          <a:blip r:embed="rId3" cstate="print"/>
          <a:stretch>
            <a:fillRect/>
          </a:stretch>
        </p:blipFill>
        <p:spPr>
          <a:xfrm>
            <a:off x="7696200" y="2038350"/>
            <a:ext cx="990600" cy="2164462"/>
          </a:xfrm>
          <a:prstGeom prst="rect">
            <a:avLst/>
          </a:prstGeom>
          <a:noFill/>
          <a:ln>
            <a:noFill/>
          </a:ln>
        </p:spPr>
      </p:pic>
      <p:sp>
        <p:nvSpPr>
          <p:cNvPr id="11" name="Slide Number Placeholder 10"/>
          <p:cNvSpPr>
            <a:spLocks noGrp="1"/>
          </p:cNvSpPr>
          <p:nvPr>
            <p:ph type="sldNum" sz="quarter" idx="4"/>
          </p:nvPr>
        </p:nvSpPr>
        <p:spPr>
          <a:xfrm>
            <a:off x="8647272" y="4805958"/>
            <a:ext cx="365760" cy="273844"/>
          </a:xfrm>
        </p:spPr>
        <p:txBody>
          <a:bodyPr/>
          <a:lstStyle/>
          <a:p>
            <a:fld id="{D5BBC35B-A44B-4119-B8DA-DE9E3DFADA20}" type="slidenum">
              <a:rPr kumimoji="0" lang="en-US" smtClean="0"/>
              <a:pPr/>
              <a:t>47</a:t>
            </a:fld>
            <a:endParaRPr kumimoji="0" lang="en-US" sz="1000" b="0" dirty="0">
              <a:solidFill>
                <a:schemeClr val="tx1"/>
              </a:solidFill>
            </a:endParaRPr>
          </a:p>
        </p:txBody>
      </p:sp>
      <p:pic>
        <p:nvPicPr>
          <p:cNvPr id="534530" name="Picture 2" descr="Aeron_Chair"/>
          <p:cNvPicPr>
            <a:picLocks noChangeAspect="1" noChangeArrowheads="1"/>
          </p:cNvPicPr>
          <p:nvPr/>
        </p:nvPicPr>
        <p:blipFill>
          <a:blip r:embed="rId4" cstate="print"/>
          <a:srcRect/>
          <a:stretch>
            <a:fillRect/>
          </a:stretch>
        </p:blipFill>
        <p:spPr bwMode="auto">
          <a:xfrm>
            <a:off x="3200400" y="1838234"/>
            <a:ext cx="2438400" cy="242527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pPr eaLnBrk="1" hangingPunct="1">
              <a:spcBef>
                <a:spcPts val="800"/>
              </a:spcBef>
              <a:defRPr/>
            </a:pPr>
            <a:r>
              <a:rPr lang="en-US" noProof="1" smtClean="0"/>
              <a:t>Chair criteria</a:t>
            </a:r>
          </a:p>
        </p:txBody>
      </p:sp>
      <p:sp>
        <p:nvSpPr>
          <p:cNvPr id="144387" name="Rectangle 3"/>
          <p:cNvSpPr>
            <a:spLocks noGrp="1" noChangeArrowheads="1"/>
          </p:cNvSpPr>
          <p:nvPr>
            <p:ph type="body" idx="1"/>
          </p:nvPr>
        </p:nvSpPr>
        <p:spPr>
          <a:xfrm>
            <a:off x="381000" y="819150"/>
            <a:ext cx="4495800" cy="4057650"/>
          </a:xfrm>
        </p:spPr>
        <p:txBody>
          <a:bodyPr>
            <a:normAutofit/>
          </a:bodyPr>
          <a:lstStyle/>
          <a:p>
            <a:pPr eaLnBrk="1" hangingPunct="1">
              <a:lnSpc>
                <a:spcPct val="90000"/>
              </a:lnSpc>
              <a:defRPr/>
            </a:pPr>
            <a:r>
              <a:rPr lang="en-US" sz="2800" noProof="1" smtClean="0"/>
              <a:t>Type, use and efficiency of chair are critical elements</a:t>
            </a:r>
          </a:p>
          <a:p>
            <a:pPr eaLnBrk="1" hangingPunct="1">
              <a:lnSpc>
                <a:spcPct val="90000"/>
              </a:lnSpc>
              <a:defRPr/>
            </a:pPr>
            <a:r>
              <a:rPr lang="en-US" sz="2800" noProof="1" smtClean="0"/>
              <a:t>Acceptable chair criteria determined by:</a:t>
            </a:r>
          </a:p>
          <a:p>
            <a:pPr lvl="1" eaLnBrk="1" hangingPunct="1">
              <a:lnSpc>
                <a:spcPct val="90000"/>
              </a:lnSpc>
              <a:defRPr/>
            </a:pPr>
            <a:r>
              <a:rPr lang="en-US" sz="2400" noProof="1" smtClean="0"/>
              <a:t>Type of job activities performed</a:t>
            </a:r>
          </a:p>
          <a:p>
            <a:pPr lvl="1" eaLnBrk="1" hangingPunct="1">
              <a:lnSpc>
                <a:spcPct val="90000"/>
              </a:lnSpc>
              <a:defRPr/>
            </a:pPr>
            <a:r>
              <a:rPr lang="en-US" sz="2400" noProof="1" smtClean="0"/>
              <a:t>Size and shape of user</a:t>
            </a:r>
          </a:p>
          <a:p>
            <a:pPr lvl="1" eaLnBrk="1" hangingPunct="1">
              <a:lnSpc>
                <a:spcPct val="90000"/>
              </a:lnSpc>
              <a:defRPr/>
            </a:pPr>
            <a:r>
              <a:rPr lang="en-US" sz="2400" noProof="1" smtClean="0"/>
              <a:t>Duration of time spent in chair</a:t>
            </a:r>
          </a:p>
        </p:txBody>
      </p:sp>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48</a:t>
            </a:fld>
            <a:endParaRPr lang="en-US" dirty="0"/>
          </a:p>
        </p:txBody>
      </p:sp>
      <p:pic>
        <p:nvPicPr>
          <p:cNvPr id="535554" name="Picture 2" descr="K:\Clients\Medtronic\World Headquarters\Ergonomics Website Revision\Images\Potential Medtronic EE pics\Raw\Ahmed2.JPG"/>
          <p:cNvPicPr>
            <a:picLocks noChangeAspect="1" noChangeArrowheads="1"/>
          </p:cNvPicPr>
          <p:nvPr/>
        </p:nvPicPr>
        <p:blipFill>
          <a:blip r:embed="rId2" cstate="print"/>
          <a:srcRect/>
          <a:stretch>
            <a:fillRect/>
          </a:stretch>
        </p:blipFill>
        <p:spPr bwMode="auto">
          <a:xfrm>
            <a:off x="5410200" y="971550"/>
            <a:ext cx="2667000" cy="3556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2"/>
          <p:cNvSpPr>
            <a:spLocks noGrp="1" noChangeArrowheads="1"/>
          </p:cNvSpPr>
          <p:nvPr>
            <p:ph type="title"/>
          </p:nvPr>
        </p:nvSpPr>
        <p:spPr/>
        <p:txBody>
          <a:bodyPr/>
          <a:lstStyle/>
          <a:p>
            <a:pPr eaLnBrk="1" hangingPunct="1">
              <a:defRPr/>
            </a:pPr>
            <a:r>
              <a:rPr lang="en-US" dirty="0" smtClean="0"/>
              <a:t>Legs and Casters</a:t>
            </a:r>
          </a:p>
        </p:txBody>
      </p:sp>
      <p:sp>
        <p:nvSpPr>
          <p:cNvPr id="637955" name="Rectangle 3"/>
          <p:cNvSpPr>
            <a:spLocks noGrp="1" noChangeArrowheads="1"/>
          </p:cNvSpPr>
          <p:nvPr>
            <p:ph type="body" idx="1"/>
          </p:nvPr>
        </p:nvSpPr>
        <p:spPr>
          <a:xfrm>
            <a:off x="685800" y="800100"/>
            <a:ext cx="4114800" cy="3657600"/>
          </a:xfrm>
        </p:spPr>
        <p:txBody>
          <a:bodyPr>
            <a:normAutofit/>
          </a:bodyPr>
          <a:lstStyle/>
          <a:p>
            <a:pPr eaLnBrk="1" hangingPunct="1">
              <a:defRPr/>
            </a:pPr>
            <a:r>
              <a:rPr lang="en-US" dirty="0" smtClean="0"/>
              <a:t>Does the chair have at least 5 legs?</a:t>
            </a:r>
          </a:p>
          <a:p>
            <a:pPr eaLnBrk="1" hangingPunct="1">
              <a:defRPr/>
            </a:pPr>
            <a:r>
              <a:rPr lang="en-US" dirty="0" smtClean="0"/>
              <a:t>Does the chair roll easily on the floor surface?</a:t>
            </a:r>
          </a:p>
          <a:p>
            <a:pPr lvl="1" eaLnBrk="1" hangingPunct="1">
              <a:defRPr/>
            </a:pPr>
            <a:r>
              <a:rPr lang="en-US" dirty="0" smtClean="0"/>
              <a:t>Hard caster on soft floor</a:t>
            </a:r>
          </a:p>
          <a:p>
            <a:pPr lvl="1" eaLnBrk="1" hangingPunct="1">
              <a:defRPr/>
            </a:pPr>
            <a:r>
              <a:rPr lang="en-US" dirty="0" smtClean="0"/>
              <a:t>Soft caster on hard floor</a:t>
            </a:r>
          </a:p>
        </p:txBody>
      </p:sp>
      <p:sp>
        <p:nvSpPr>
          <p:cNvPr id="72708" name="Rectangle 5"/>
          <p:cNvSpPr>
            <a:spLocks noChangeArrowheads="1"/>
          </p:cNvSpPr>
          <p:nvPr/>
        </p:nvSpPr>
        <p:spPr bwMode="auto">
          <a:xfrm>
            <a:off x="5486400" y="962888"/>
            <a:ext cx="184731" cy="707886"/>
          </a:xfrm>
          <a:prstGeom prst="rect">
            <a:avLst/>
          </a:prstGeom>
          <a:noFill/>
          <a:ln w="9525">
            <a:noFill/>
            <a:miter lim="800000"/>
            <a:headEnd/>
            <a:tailEnd/>
          </a:ln>
        </p:spPr>
        <p:txBody>
          <a:bodyPr wrap="none" anchor="ctr">
            <a:spAutoFit/>
          </a:bodyPr>
          <a:lstStyle/>
          <a:p>
            <a:endParaRPr lang="en-US" dirty="0"/>
          </a:p>
        </p:txBody>
      </p:sp>
      <p:pic>
        <p:nvPicPr>
          <p:cNvPr id="110597" name="Picture 4" descr="D:\Clients\Medtronic\Policy and Procedure\Office Policy Project\Medtronic Ergonomics\images\chair_checklist_casters.jpg"/>
          <p:cNvPicPr>
            <a:picLocks noChangeAspect="1" noChangeArrowheads="1"/>
          </p:cNvPicPr>
          <p:nvPr/>
        </p:nvPicPr>
        <p:blipFill>
          <a:blip r:embed="rId2" r:link="rId3" cstate="print"/>
          <a:stretch>
            <a:fillRect/>
          </a:stretch>
        </p:blipFill>
        <p:spPr bwMode="auto">
          <a:xfrm>
            <a:off x="5105400" y="857250"/>
            <a:ext cx="2320924" cy="1638299"/>
          </a:xfrm>
          <a:prstGeom prst="rect">
            <a:avLst/>
          </a:prstGeom>
          <a:ln>
            <a:noFill/>
          </a:ln>
          <a:effectLst>
            <a:outerShdw blurRad="292100" dist="139700" dir="2700000" algn="tl" rotWithShape="0">
              <a:srgbClr val="333333">
                <a:alpha val="65000"/>
              </a:srgbClr>
            </a:outerShdw>
          </a:effectLst>
        </p:spPr>
      </p:pic>
      <p:pic>
        <p:nvPicPr>
          <p:cNvPr id="110599" name="Picture 7" descr="casterrubberS"/>
          <p:cNvPicPr>
            <a:picLocks noChangeAspect="1" noChangeArrowheads="1"/>
          </p:cNvPicPr>
          <p:nvPr/>
        </p:nvPicPr>
        <p:blipFill>
          <a:blip r:embed="rId4" cstate="print"/>
          <a:stretch>
            <a:fillRect/>
          </a:stretch>
        </p:blipFill>
        <p:spPr bwMode="auto">
          <a:xfrm>
            <a:off x="7086600" y="2876550"/>
            <a:ext cx="1676400" cy="1905000"/>
          </a:xfrm>
          <a:prstGeom prst="rect">
            <a:avLst/>
          </a:prstGeom>
          <a:ln>
            <a:noFill/>
          </a:ln>
          <a:effectLst>
            <a:outerShdw blurRad="292100" dist="139700" dir="2700000" algn="tl" rotWithShape="0">
              <a:srgbClr val="333333">
                <a:alpha val="65000"/>
              </a:srgbClr>
            </a:outerShdw>
          </a:effectLst>
        </p:spPr>
      </p:pic>
      <p:pic>
        <p:nvPicPr>
          <p:cNvPr id="110600" name="Picture 8" descr="caster7"/>
          <p:cNvPicPr>
            <a:picLocks noChangeAspect="1" noChangeArrowheads="1"/>
          </p:cNvPicPr>
          <p:nvPr/>
        </p:nvPicPr>
        <p:blipFill>
          <a:blip r:embed="rId5" cstate="print"/>
          <a:stretch>
            <a:fillRect/>
          </a:stretch>
        </p:blipFill>
        <p:spPr bwMode="auto">
          <a:xfrm>
            <a:off x="5181600" y="2876550"/>
            <a:ext cx="1591303" cy="1861830"/>
          </a:xfrm>
          <a:prstGeom prst="rect">
            <a:avLst/>
          </a:prstGeom>
          <a:ln>
            <a:noFill/>
          </a:ln>
          <a:effectLst>
            <a:outerShdw blurRad="292100" dist="139700" dir="2700000" algn="tl" rotWithShape="0">
              <a:srgbClr val="333333">
                <a:alpha val="65000"/>
              </a:srgbClr>
            </a:outerShdw>
          </a:effectLst>
        </p:spPr>
      </p:pic>
      <p:sp>
        <p:nvSpPr>
          <p:cNvPr id="9" name="Slide Number Placeholder 8"/>
          <p:cNvSpPr>
            <a:spLocks noGrp="1"/>
          </p:cNvSpPr>
          <p:nvPr>
            <p:ph type="sldNum" sz="quarter" idx="4"/>
          </p:nvPr>
        </p:nvSpPr>
        <p:spPr>
          <a:xfrm>
            <a:off x="8610600" y="4869656"/>
            <a:ext cx="365760" cy="273844"/>
          </a:xfrm>
        </p:spPr>
        <p:txBody>
          <a:bodyPr/>
          <a:lstStyle/>
          <a:p>
            <a:fld id="{D5BBC35B-A44B-4119-B8DA-DE9E3DFADA20}" type="slidenum">
              <a:rPr lang="en-US" smtClean="0"/>
              <a:pPr/>
              <a:t>49</a:t>
            </a:fld>
            <a:endParaRPr lang="en-US" dirty="0"/>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5</a:t>
            </a:fld>
            <a:endParaRPr lang="en-US" dirty="0"/>
          </a:p>
        </p:txBody>
      </p:sp>
      <p:pic>
        <p:nvPicPr>
          <p:cNvPr id="579586" name="Picture 2" descr="K:\Clients\CHS\Worksheets\Example Report\Example Page 2.JPG"/>
          <p:cNvPicPr>
            <a:picLocks noChangeAspect="1" noChangeArrowheads="1"/>
          </p:cNvPicPr>
          <p:nvPr/>
        </p:nvPicPr>
        <p:blipFill>
          <a:blip r:embed="rId2" cstate="print"/>
          <a:srcRect/>
          <a:stretch>
            <a:fillRect/>
          </a:stretch>
        </p:blipFill>
        <p:spPr bwMode="auto">
          <a:xfrm>
            <a:off x="5257800" y="133350"/>
            <a:ext cx="3476625" cy="4572000"/>
          </a:xfrm>
          <a:prstGeom prst="rect">
            <a:avLst/>
          </a:prstGeom>
          <a:ln>
            <a:noFill/>
          </a:ln>
          <a:effectLst>
            <a:outerShdw blurRad="292100" dist="139700" dir="2700000" algn="tl" rotWithShape="0">
              <a:srgbClr val="333333">
                <a:alpha val="65000"/>
              </a:srgbClr>
            </a:outerShdw>
          </a:effectLst>
        </p:spPr>
      </p:pic>
      <p:pic>
        <p:nvPicPr>
          <p:cNvPr id="579587" name="Picture 3" descr="K:\Clients\CHS\Worksheets\Example Report\IMG_0434.JPG"/>
          <p:cNvPicPr>
            <a:picLocks noChangeAspect="1" noChangeArrowheads="1"/>
          </p:cNvPicPr>
          <p:nvPr/>
        </p:nvPicPr>
        <p:blipFill>
          <a:blip r:embed="rId3" cstate="print"/>
          <a:srcRect/>
          <a:stretch>
            <a:fillRect/>
          </a:stretch>
        </p:blipFill>
        <p:spPr bwMode="auto">
          <a:xfrm>
            <a:off x="228600" y="209550"/>
            <a:ext cx="2926080" cy="2194560"/>
          </a:xfrm>
          <a:prstGeom prst="rect">
            <a:avLst/>
          </a:prstGeom>
          <a:ln>
            <a:noFill/>
          </a:ln>
          <a:effectLst>
            <a:outerShdw blurRad="292100" dist="139700" dir="2700000" algn="tl" rotWithShape="0">
              <a:srgbClr val="333333">
                <a:alpha val="65000"/>
              </a:srgbClr>
            </a:outerShdw>
          </a:effectLst>
        </p:spPr>
      </p:pic>
      <p:pic>
        <p:nvPicPr>
          <p:cNvPr id="579588" name="Picture 4" descr="K:\Clients\CHS\Worksheets\Example Report\IMG_0435.JPG"/>
          <p:cNvPicPr>
            <a:picLocks noChangeAspect="1" noChangeArrowheads="1"/>
          </p:cNvPicPr>
          <p:nvPr/>
        </p:nvPicPr>
        <p:blipFill>
          <a:blip r:embed="rId4" cstate="print"/>
          <a:srcRect/>
          <a:stretch>
            <a:fillRect/>
          </a:stretch>
        </p:blipFill>
        <p:spPr bwMode="auto">
          <a:xfrm>
            <a:off x="2133600" y="2495550"/>
            <a:ext cx="2926080" cy="21945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2"/>
          <p:cNvSpPr>
            <a:spLocks noGrp="1" noChangeArrowheads="1"/>
          </p:cNvSpPr>
          <p:nvPr>
            <p:ph type="title"/>
          </p:nvPr>
        </p:nvSpPr>
        <p:spPr/>
        <p:txBody>
          <a:bodyPr/>
          <a:lstStyle/>
          <a:p>
            <a:pPr eaLnBrk="1" hangingPunct="1">
              <a:defRPr/>
            </a:pPr>
            <a:r>
              <a:rPr lang="en-US" dirty="0" smtClean="0"/>
              <a:t>Seatpan Height</a:t>
            </a:r>
          </a:p>
        </p:txBody>
      </p:sp>
      <p:sp>
        <p:nvSpPr>
          <p:cNvPr id="633859" name="Rectangle 3"/>
          <p:cNvSpPr>
            <a:spLocks noGrp="1" noChangeArrowheads="1"/>
          </p:cNvSpPr>
          <p:nvPr>
            <p:ph type="body" idx="1"/>
          </p:nvPr>
        </p:nvSpPr>
        <p:spPr>
          <a:xfrm>
            <a:off x="457200" y="819150"/>
            <a:ext cx="3505200" cy="3886200"/>
          </a:xfrm>
        </p:spPr>
        <p:txBody>
          <a:bodyPr/>
          <a:lstStyle/>
          <a:p>
            <a:pPr eaLnBrk="1" hangingPunct="1">
              <a:defRPr/>
            </a:pPr>
            <a:r>
              <a:rPr lang="en-US" dirty="0" smtClean="0"/>
              <a:t>Does the chair’s seatpan height adjust up and down?</a:t>
            </a:r>
          </a:p>
        </p:txBody>
      </p:sp>
      <p:sp>
        <p:nvSpPr>
          <p:cNvPr id="73732" name="Rectangle 5"/>
          <p:cNvSpPr>
            <a:spLocks noChangeArrowheads="1"/>
          </p:cNvSpPr>
          <p:nvPr/>
        </p:nvSpPr>
        <p:spPr bwMode="auto">
          <a:xfrm>
            <a:off x="5748338" y="1964204"/>
            <a:ext cx="184731" cy="707886"/>
          </a:xfrm>
          <a:prstGeom prst="rect">
            <a:avLst/>
          </a:prstGeom>
          <a:noFill/>
          <a:ln w="9525">
            <a:noFill/>
            <a:miter lim="800000"/>
            <a:headEnd/>
            <a:tailEnd/>
          </a:ln>
        </p:spPr>
        <p:txBody>
          <a:bodyPr wrap="none" anchor="ctr">
            <a:spAutoFit/>
          </a:bodyPr>
          <a:lstStyle/>
          <a:p>
            <a:endParaRPr lang="en-US" dirty="0"/>
          </a:p>
        </p:txBody>
      </p:sp>
      <p:pic>
        <p:nvPicPr>
          <p:cNvPr id="105477" name="Picture 4" descr="D:\Clients\Medtronic\Policy and Procedure\Office Policy Project\Medtronic Ergonomics\images\chair_equa_seatpan_height.jpg"/>
          <p:cNvPicPr>
            <a:picLocks noChangeAspect="1" noChangeArrowheads="1"/>
          </p:cNvPicPr>
          <p:nvPr/>
        </p:nvPicPr>
        <p:blipFill>
          <a:blip r:embed="rId2" r:link="rId3" cstate="print"/>
          <a:stretch>
            <a:fillRect/>
          </a:stretch>
        </p:blipFill>
        <p:spPr bwMode="auto">
          <a:xfrm>
            <a:off x="4343400" y="914399"/>
            <a:ext cx="3886200" cy="2821719"/>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50</a:t>
            </a:fld>
            <a:endParaRPr lang="en-US" dirty="0"/>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p:nvPr>
        </p:nvSpPr>
        <p:spPr/>
        <p:txBody>
          <a:bodyPr/>
          <a:lstStyle/>
          <a:p>
            <a:pPr eaLnBrk="1" hangingPunct="1">
              <a:defRPr/>
            </a:pPr>
            <a:r>
              <a:rPr lang="en-US" dirty="0" smtClean="0"/>
              <a:t>Seatpan Tilt</a:t>
            </a:r>
          </a:p>
        </p:txBody>
      </p:sp>
      <p:sp>
        <p:nvSpPr>
          <p:cNvPr id="634883" name="Rectangle 3"/>
          <p:cNvSpPr>
            <a:spLocks noGrp="1" noChangeArrowheads="1"/>
          </p:cNvSpPr>
          <p:nvPr>
            <p:ph type="body" idx="1"/>
          </p:nvPr>
        </p:nvSpPr>
        <p:spPr>
          <a:xfrm>
            <a:off x="533400" y="742950"/>
            <a:ext cx="3581400" cy="3714750"/>
          </a:xfrm>
        </p:spPr>
        <p:txBody>
          <a:bodyPr/>
          <a:lstStyle/>
          <a:p>
            <a:pPr eaLnBrk="1" hangingPunct="1">
              <a:defRPr/>
            </a:pPr>
            <a:r>
              <a:rPr lang="en-US" dirty="0" smtClean="0"/>
              <a:t>Does the chair’s seatpan tilt up and down?</a:t>
            </a:r>
          </a:p>
        </p:txBody>
      </p:sp>
      <p:sp>
        <p:nvSpPr>
          <p:cNvPr id="74756" name="Rectangle 5"/>
          <p:cNvSpPr>
            <a:spLocks noChangeArrowheads="1"/>
          </p:cNvSpPr>
          <p:nvPr/>
        </p:nvSpPr>
        <p:spPr bwMode="auto">
          <a:xfrm>
            <a:off x="5384800" y="1703457"/>
            <a:ext cx="184731" cy="707886"/>
          </a:xfrm>
          <a:prstGeom prst="rect">
            <a:avLst/>
          </a:prstGeom>
          <a:noFill/>
          <a:ln w="9525">
            <a:noFill/>
            <a:miter lim="800000"/>
            <a:headEnd/>
            <a:tailEnd/>
          </a:ln>
        </p:spPr>
        <p:txBody>
          <a:bodyPr wrap="none" anchor="ctr">
            <a:spAutoFit/>
          </a:bodyPr>
          <a:lstStyle/>
          <a:p>
            <a:endParaRPr lang="en-US" dirty="0"/>
          </a:p>
        </p:txBody>
      </p:sp>
      <p:pic>
        <p:nvPicPr>
          <p:cNvPr id="106501" name="Picture 4" descr="D:\Clients\Medtronic\Policy and Procedure\Office Policy Project\Medtronic Ergonomics\images\chair_aeron_seat_tilt.jpg"/>
          <p:cNvPicPr>
            <a:picLocks noChangeAspect="1" noChangeArrowheads="1"/>
          </p:cNvPicPr>
          <p:nvPr/>
        </p:nvPicPr>
        <p:blipFill>
          <a:blip r:embed="rId2" r:link="rId3" cstate="print"/>
          <a:stretch>
            <a:fillRect/>
          </a:stretch>
        </p:blipFill>
        <p:spPr bwMode="auto">
          <a:xfrm>
            <a:off x="4648200" y="914400"/>
            <a:ext cx="3694054" cy="264795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51</a:t>
            </a:fld>
            <a:endParaRPr lang="en-US" dirty="0"/>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2"/>
          <p:cNvSpPr>
            <a:spLocks noGrp="1" noChangeArrowheads="1"/>
          </p:cNvSpPr>
          <p:nvPr>
            <p:ph type="title"/>
          </p:nvPr>
        </p:nvSpPr>
        <p:spPr/>
        <p:txBody>
          <a:bodyPr/>
          <a:lstStyle/>
          <a:p>
            <a:pPr eaLnBrk="1" hangingPunct="1">
              <a:defRPr/>
            </a:pPr>
            <a:r>
              <a:rPr lang="en-US" dirty="0" smtClean="0"/>
              <a:t>Seatpan Tension</a:t>
            </a:r>
          </a:p>
        </p:txBody>
      </p:sp>
      <p:sp>
        <p:nvSpPr>
          <p:cNvPr id="638979" name="Rectangle 3"/>
          <p:cNvSpPr>
            <a:spLocks noGrp="1" noChangeArrowheads="1"/>
          </p:cNvSpPr>
          <p:nvPr>
            <p:ph type="body" idx="1"/>
          </p:nvPr>
        </p:nvSpPr>
        <p:spPr>
          <a:xfrm>
            <a:off x="533400" y="819150"/>
            <a:ext cx="3048000" cy="3829050"/>
          </a:xfrm>
        </p:spPr>
        <p:txBody>
          <a:bodyPr/>
          <a:lstStyle/>
          <a:p>
            <a:pPr eaLnBrk="1" hangingPunct="1">
              <a:defRPr/>
            </a:pPr>
            <a:r>
              <a:rPr lang="en-US" dirty="0" smtClean="0"/>
              <a:t>Can you adjust the seatpan tension?</a:t>
            </a:r>
          </a:p>
        </p:txBody>
      </p:sp>
      <p:sp>
        <p:nvSpPr>
          <p:cNvPr id="75780" name="Rectangle 5"/>
          <p:cNvSpPr>
            <a:spLocks noChangeArrowheads="1"/>
          </p:cNvSpPr>
          <p:nvPr/>
        </p:nvSpPr>
        <p:spPr bwMode="auto">
          <a:xfrm>
            <a:off x="5326063" y="1093857"/>
            <a:ext cx="184731" cy="707886"/>
          </a:xfrm>
          <a:prstGeom prst="rect">
            <a:avLst/>
          </a:prstGeom>
          <a:noFill/>
          <a:ln w="9525">
            <a:noFill/>
            <a:miter lim="800000"/>
            <a:headEnd/>
            <a:tailEnd/>
          </a:ln>
        </p:spPr>
        <p:txBody>
          <a:bodyPr wrap="none" anchor="ctr">
            <a:spAutoFit/>
          </a:bodyPr>
          <a:lstStyle/>
          <a:p>
            <a:endParaRPr lang="en-US" dirty="0"/>
          </a:p>
        </p:txBody>
      </p:sp>
      <p:pic>
        <p:nvPicPr>
          <p:cNvPr id="107525" name="Picture 4" descr="D:\Clients\Medtronic\Policy and Procedure\Office Policy Project\Medtronic Ergonomics\images\chair_equa_rock_tension.jpg"/>
          <p:cNvPicPr>
            <a:picLocks noChangeAspect="1" noChangeArrowheads="1"/>
          </p:cNvPicPr>
          <p:nvPr/>
        </p:nvPicPr>
        <p:blipFill>
          <a:blip r:embed="rId2" r:link="rId3" cstate="print"/>
          <a:stretch>
            <a:fillRect/>
          </a:stretch>
        </p:blipFill>
        <p:spPr bwMode="auto">
          <a:xfrm>
            <a:off x="4648200" y="1047750"/>
            <a:ext cx="3505200" cy="2797873"/>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52</a:t>
            </a:fld>
            <a:endParaRPr lang="en-US" dirty="0"/>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Grp="1" noChangeArrowheads="1"/>
          </p:cNvSpPr>
          <p:nvPr>
            <p:ph type="title"/>
          </p:nvPr>
        </p:nvSpPr>
        <p:spPr/>
        <p:txBody>
          <a:bodyPr/>
          <a:lstStyle/>
          <a:p>
            <a:pPr eaLnBrk="1" hangingPunct="1">
              <a:defRPr/>
            </a:pPr>
            <a:r>
              <a:rPr lang="en-US" dirty="0" smtClean="0"/>
              <a:t>Seatpan Depth</a:t>
            </a:r>
          </a:p>
        </p:txBody>
      </p:sp>
      <p:sp>
        <p:nvSpPr>
          <p:cNvPr id="635907" name="Rectangle 3"/>
          <p:cNvSpPr>
            <a:spLocks noGrp="1" noChangeArrowheads="1"/>
          </p:cNvSpPr>
          <p:nvPr>
            <p:ph type="body" idx="1"/>
          </p:nvPr>
        </p:nvSpPr>
        <p:spPr>
          <a:xfrm>
            <a:off x="533400" y="819150"/>
            <a:ext cx="3276600" cy="3714750"/>
          </a:xfrm>
        </p:spPr>
        <p:txBody>
          <a:bodyPr/>
          <a:lstStyle/>
          <a:p>
            <a:pPr eaLnBrk="1" hangingPunct="1">
              <a:defRPr/>
            </a:pPr>
            <a:r>
              <a:rPr lang="en-US" dirty="0" smtClean="0"/>
              <a:t>Does the chair’s seat move forward or backward?</a:t>
            </a:r>
          </a:p>
        </p:txBody>
      </p:sp>
      <p:sp>
        <p:nvSpPr>
          <p:cNvPr id="76804" name="Rectangle 5"/>
          <p:cNvSpPr>
            <a:spLocks noChangeArrowheads="1"/>
          </p:cNvSpPr>
          <p:nvPr/>
        </p:nvSpPr>
        <p:spPr bwMode="auto">
          <a:xfrm>
            <a:off x="5514975" y="1627257"/>
            <a:ext cx="184731" cy="707886"/>
          </a:xfrm>
          <a:prstGeom prst="rect">
            <a:avLst/>
          </a:prstGeom>
          <a:noFill/>
          <a:ln w="9525">
            <a:noFill/>
            <a:miter lim="800000"/>
            <a:headEnd/>
            <a:tailEnd/>
          </a:ln>
        </p:spPr>
        <p:txBody>
          <a:bodyPr wrap="none" anchor="ctr">
            <a:spAutoFit/>
          </a:bodyPr>
          <a:lstStyle/>
          <a:p>
            <a:endParaRPr lang="en-US" dirty="0"/>
          </a:p>
        </p:txBody>
      </p:sp>
      <p:pic>
        <p:nvPicPr>
          <p:cNvPr id="108549" name="Picture 4" descr="D:\Clients\Medtronic\Policy and Procedure\Office Policy Project\Medtronic Ergonomics\images\chair_checklist_seatpan_slide.JPG"/>
          <p:cNvPicPr>
            <a:picLocks noChangeAspect="1" noChangeArrowheads="1"/>
          </p:cNvPicPr>
          <p:nvPr/>
        </p:nvPicPr>
        <p:blipFill>
          <a:blip r:embed="rId2" r:link="rId3" cstate="print"/>
          <a:stretch>
            <a:fillRect/>
          </a:stretch>
        </p:blipFill>
        <p:spPr bwMode="auto">
          <a:xfrm>
            <a:off x="4419600" y="971549"/>
            <a:ext cx="3962400" cy="3050419"/>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53</a:t>
            </a:fld>
            <a:endParaRPr lang="en-US" dirty="0"/>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2"/>
          <p:cNvSpPr>
            <a:spLocks noGrp="1" noChangeArrowheads="1"/>
          </p:cNvSpPr>
          <p:nvPr>
            <p:ph type="title"/>
          </p:nvPr>
        </p:nvSpPr>
        <p:spPr/>
        <p:txBody>
          <a:bodyPr/>
          <a:lstStyle/>
          <a:p>
            <a:pPr eaLnBrk="1" hangingPunct="1">
              <a:defRPr/>
            </a:pPr>
            <a:r>
              <a:rPr lang="en-US" dirty="0" smtClean="0"/>
              <a:t>Seatpan Fit</a:t>
            </a:r>
          </a:p>
        </p:txBody>
      </p:sp>
      <p:sp>
        <p:nvSpPr>
          <p:cNvPr id="636931" name="Rectangle 3"/>
          <p:cNvSpPr>
            <a:spLocks noGrp="1" noChangeArrowheads="1"/>
          </p:cNvSpPr>
          <p:nvPr>
            <p:ph type="body" idx="1"/>
          </p:nvPr>
        </p:nvSpPr>
        <p:spPr>
          <a:xfrm>
            <a:off x="533400" y="819150"/>
            <a:ext cx="3733800" cy="3314700"/>
          </a:xfrm>
        </p:spPr>
        <p:txBody>
          <a:bodyPr/>
          <a:lstStyle/>
          <a:p>
            <a:pPr eaLnBrk="1" hangingPunct="1">
              <a:defRPr/>
            </a:pPr>
            <a:r>
              <a:rPr lang="en-US" dirty="0" smtClean="0"/>
              <a:t>Does the chair’s seat fit body size?</a:t>
            </a:r>
          </a:p>
        </p:txBody>
      </p:sp>
      <p:sp>
        <p:nvSpPr>
          <p:cNvPr id="77828" name="Rectangle 5"/>
          <p:cNvSpPr>
            <a:spLocks noChangeArrowheads="1"/>
          </p:cNvSpPr>
          <p:nvPr/>
        </p:nvSpPr>
        <p:spPr bwMode="auto">
          <a:xfrm>
            <a:off x="5762625" y="1714173"/>
            <a:ext cx="184731" cy="707886"/>
          </a:xfrm>
          <a:prstGeom prst="rect">
            <a:avLst/>
          </a:prstGeom>
          <a:noFill/>
          <a:ln w="9525">
            <a:noFill/>
            <a:miter lim="800000"/>
            <a:headEnd/>
            <a:tailEnd/>
          </a:ln>
        </p:spPr>
        <p:txBody>
          <a:bodyPr wrap="none" anchor="ctr">
            <a:spAutoFit/>
          </a:bodyPr>
          <a:lstStyle/>
          <a:p>
            <a:endParaRPr lang="en-US" dirty="0"/>
          </a:p>
        </p:txBody>
      </p:sp>
      <p:pic>
        <p:nvPicPr>
          <p:cNvPr id="109573" name="Picture 4" descr="D:\Clients\Medtronic\Policy and Procedure\Office Policy Project\Medtronic Ergonomics\images\chair_checklist_seatpan_size.jpg"/>
          <p:cNvPicPr>
            <a:picLocks noChangeAspect="1" noChangeArrowheads="1"/>
          </p:cNvPicPr>
          <p:nvPr/>
        </p:nvPicPr>
        <p:blipFill>
          <a:blip r:embed="rId2" r:link="rId3" cstate="print"/>
          <a:stretch>
            <a:fillRect/>
          </a:stretch>
        </p:blipFill>
        <p:spPr bwMode="auto">
          <a:xfrm>
            <a:off x="4876799" y="971550"/>
            <a:ext cx="3657601" cy="2499085"/>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54</a:t>
            </a:fld>
            <a:endParaRPr lang="en-US" dirty="0"/>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a:xfrm>
            <a:off x="-1447800" y="342900"/>
            <a:ext cx="8153400" cy="857250"/>
          </a:xfrm>
        </p:spPr>
        <p:txBody>
          <a:bodyPr/>
          <a:lstStyle/>
          <a:p>
            <a:pPr eaLnBrk="1" hangingPunct="1">
              <a:defRPr/>
            </a:pPr>
            <a:r>
              <a:rPr lang="en-US" sz="3600" dirty="0" smtClean="0"/>
              <a:t>Relationships</a:t>
            </a:r>
            <a:endParaRPr lang="en-US" dirty="0" smtClean="0"/>
          </a:p>
        </p:txBody>
      </p:sp>
      <p:pic>
        <p:nvPicPr>
          <p:cNvPr id="78852" name="Picture 5" descr="chair back support not big enough"/>
          <p:cNvPicPr>
            <a:picLocks noChangeAspect="1" noChangeArrowheads="1"/>
          </p:cNvPicPr>
          <p:nvPr/>
        </p:nvPicPr>
        <p:blipFill>
          <a:blip r:embed="rId2" cstate="print"/>
          <a:srcRect r="4018"/>
          <a:stretch>
            <a:fillRect/>
          </a:stretch>
        </p:blipFill>
        <p:spPr bwMode="auto">
          <a:xfrm>
            <a:off x="4724400" y="312323"/>
            <a:ext cx="3276600" cy="2042160"/>
          </a:xfrm>
          <a:prstGeom prst="rect">
            <a:avLst/>
          </a:prstGeom>
          <a:noFill/>
          <a:ln>
            <a:noFill/>
          </a:ln>
        </p:spPr>
      </p:pic>
      <p:pic>
        <p:nvPicPr>
          <p:cNvPr id="78853" name="Picture 6" descr="chair seat pan too shallow"/>
          <p:cNvPicPr>
            <a:picLocks noChangeAspect="1" noChangeArrowheads="1"/>
          </p:cNvPicPr>
          <p:nvPr/>
        </p:nvPicPr>
        <p:blipFill>
          <a:blip r:embed="rId3" cstate="print"/>
          <a:srcRect l="1038" r="2980"/>
          <a:stretch>
            <a:fillRect/>
          </a:stretch>
        </p:blipFill>
        <p:spPr bwMode="auto">
          <a:xfrm>
            <a:off x="4724400" y="1992261"/>
            <a:ext cx="3276600" cy="2926080"/>
          </a:xfrm>
          <a:prstGeom prst="rect">
            <a:avLst/>
          </a:prstGeom>
          <a:noFill/>
          <a:ln>
            <a:noFill/>
          </a:ln>
        </p:spPr>
      </p:pic>
      <p:sp>
        <p:nvSpPr>
          <p:cNvPr id="78854" name="Line 7"/>
          <p:cNvSpPr>
            <a:spLocks noChangeShapeType="1"/>
          </p:cNvSpPr>
          <p:nvPr/>
        </p:nvSpPr>
        <p:spPr bwMode="auto">
          <a:xfrm>
            <a:off x="8382000" y="369473"/>
            <a:ext cx="0" cy="2400300"/>
          </a:xfrm>
          <a:prstGeom prst="line">
            <a:avLst/>
          </a:prstGeom>
          <a:noFill/>
          <a:ln w="76200">
            <a:solidFill>
              <a:schemeClr val="bg1"/>
            </a:solidFill>
            <a:miter lim="800000"/>
            <a:headEnd/>
            <a:tailEnd/>
          </a:ln>
        </p:spPr>
        <p:txBody>
          <a:bodyPr wrap="none"/>
          <a:lstStyle/>
          <a:p>
            <a:endParaRPr lang="en-US" dirty="0"/>
          </a:p>
        </p:txBody>
      </p:sp>
      <p:sp>
        <p:nvSpPr>
          <p:cNvPr id="78855" name="Line 8"/>
          <p:cNvSpPr>
            <a:spLocks noChangeShapeType="1"/>
          </p:cNvSpPr>
          <p:nvPr/>
        </p:nvSpPr>
        <p:spPr bwMode="auto">
          <a:xfrm flipH="1">
            <a:off x="4419600" y="1112423"/>
            <a:ext cx="25400" cy="3371850"/>
          </a:xfrm>
          <a:prstGeom prst="line">
            <a:avLst/>
          </a:prstGeom>
          <a:noFill/>
          <a:ln w="114300">
            <a:solidFill>
              <a:schemeClr val="bg1"/>
            </a:solidFill>
            <a:miter lim="800000"/>
            <a:headEnd/>
            <a:tailEnd/>
          </a:ln>
        </p:spPr>
        <p:txBody>
          <a:bodyPr wrap="none"/>
          <a:lstStyle/>
          <a:p>
            <a:endParaRPr lang="en-US" dirty="0"/>
          </a:p>
        </p:txBody>
      </p:sp>
      <p:sp>
        <p:nvSpPr>
          <p:cNvPr id="8" name="Slide Number Placeholder 7"/>
          <p:cNvSpPr>
            <a:spLocks noGrp="1"/>
          </p:cNvSpPr>
          <p:nvPr>
            <p:ph type="sldNum" sz="quarter" idx="4"/>
          </p:nvPr>
        </p:nvSpPr>
        <p:spPr>
          <a:xfrm>
            <a:off x="8610600" y="4869656"/>
            <a:ext cx="365760" cy="273844"/>
          </a:xfrm>
        </p:spPr>
        <p:txBody>
          <a:bodyPr/>
          <a:lstStyle/>
          <a:p>
            <a:fld id="{D5BBC35B-A44B-4119-B8DA-DE9E3DFADA20}" type="slidenum">
              <a:rPr lang="en-US" smtClean="0"/>
              <a:pPr/>
              <a:t>55</a:t>
            </a:fld>
            <a:endParaRPr lang="en-US" dirty="0"/>
          </a:p>
        </p:txBody>
      </p:sp>
      <p:sp>
        <p:nvSpPr>
          <p:cNvPr id="9" name="Rectangle 3"/>
          <p:cNvSpPr txBox="1">
            <a:spLocks noChangeArrowheads="1"/>
          </p:cNvSpPr>
          <p:nvPr/>
        </p:nvSpPr>
        <p:spPr>
          <a:xfrm>
            <a:off x="457200" y="1352550"/>
            <a:ext cx="3733800" cy="3314700"/>
          </a:xfrm>
          <a:prstGeom prst="rect">
            <a:avLst/>
          </a:prstGeom>
        </p:spPr>
        <p:txBody>
          <a:bodyPr vert="horz">
            <a:normAutofit/>
          </a:bodyPr>
          <a:lstStyle/>
          <a:p>
            <a:pPr marL="365760" marR="0" lvl="0" indent="-256032" algn="l" defTabSz="914400" rtl="0" eaLnBrk="1" fontAlgn="auto" latinLnBrk="0" hangingPunct="1">
              <a:lnSpc>
                <a:spcPct val="100000"/>
              </a:lnSpc>
              <a:spcBef>
                <a:spcPts val="0"/>
              </a:spcBef>
              <a:spcAft>
                <a:spcPts val="0"/>
              </a:spcAft>
              <a:buClr>
                <a:schemeClr val="accent1"/>
              </a:buClr>
              <a:buSzPct val="68000"/>
              <a:buFont typeface="Wingdings 3"/>
              <a:buChar char=""/>
              <a:tabLst/>
              <a:defRPr/>
            </a:pPr>
            <a:r>
              <a:rPr kumimoji="0" lang="en-US" sz="2700" b="1" i="0" u="none" strike="noStrike" kern="1200" cap="none" spc="0" normalizeH="0" baseline="0" noProof="0" dirty="0" smtClean="0">
                <a:ln>
                  <a:noFill/>
                </a:ln>
                <a:solidFill>
                  <a:schemeClr val="tx2"/>
                </a:solidFill>
                <a:effectLst/>
                <a:uLnTx/>
                <a:uFillTx/>
                <a:latin typeface="Arial" pitchFamily="34" charset="0"/>
                <a:ea typeface="+mn-ea"/>
                <a:cs typeface="Arial" pitchFamily="34" charset="0"/>
              </a:rPr>
              <a:t>Does the chair</a:t>
            </a:r>
            <a:r>
              <a:rPr kumimoji="0" lang="en-US" sz="2700" b="1" i="0" u="none" strike="noStrike" kern="1200" cap="none" spc="0" normalizeH="0" noProof="0" dirty="0" smtClean="0">
                <a:ln>
                  <a:noFill/>
                </a:ln>
                <a:solidFill>
                  <a:schemeClr val="tx2"/>
                </a:solidFill>
                <a:effectLst/>
                <a:uLnTx/>
                <a:uFillTx/>
                <a:latin typeface="Arial" pitchFamily="34" charset="0"/>
                <a:ea typeface="+mn-ea"/>
                <a:cs typeface="Arial" pitchFamily="34" charset="0"/>
              </a:rPr>
              <a:t> fit the individual?</a:t>
            </a:r>
          </a:p>
          <a:p>
            <a:pPr marL="822960" lvl="1" indent="-256032" fontAlgn="auto">
              <a:spcBef>
                <a:spcPts val="0"/>
              </a:spcBef>
              <a:spcAft>
                <a:spcPts val="0"/>
              </a:spcAft>
              <a:buClr>
                <a:schemeClr val="accent1"/>
              </a:buClr>
              <a:buSzPct val="68000"/>
              <a:buFont typeface="Courier New" pitchFamily="49" charset="0"/>
              <a:buChar char="o"/>
              <a:defRPr/>
            </a:pPr>
            <a:r>
              <a:rPr lang="en-US" sz="2000" baseline="0" dirty="0" smtClean="0">
                <a:latin typeface="Arial" pitchFamily="34" charset="0"/>
                <a:cs typeface="Arial" pitchFamily="34" charset="0"/>
              </a:rPr>
              <a:t>This</a:t>
            </a:r>
            <a:r>
              <a:rPr lang="en-US" sz="2000" dirty="0" smtClean="0">
                <a:latin typeface="Arial" pitchFamily="34" charset="0"/>
                <a:cs typeface="Arial" pitchFamily="34" charset="0"/>
              </a:rPr>
              <a:t> gentleman is 7’ tall!</a:t>
            </a:r>
          </a:p>
          <a:p>
            <a:pPr marL="822960" lvl="1" indent="-256032" fontAlgn="auto">
              <a:spcBef>
                <a:spcPts val="0"/>
              </a:spcBef>
              <a:spcAft>
                <a:spcPts val="0"/>
              </a:spcAft>
              <a:buClr>
                <a:schemeClr val="accent1"/>
              </a:buClr>
              <a:buSzPct val="68000"/>
              <a:buFont typeface="Courier New" pitchFamily="49" charset="0"/>
              <a:buChar char="o"/>
              <a:defRPr/>
            </a:pPr>
            <a:r>
              <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Arrow</a:t>
            </a:r>
            <a:r>
              <a:rPr lang="en-US" sz="2000" dirty="0" smtClean="0">
                <a:latin typeface="Arial" pitchFamily="34" charset="0"/>
                <a:cs typeface="Arial" pitchFamily="34" charset="0"/>
              </a:rPr>
              <a:t>s point to back of knee and front edge of seatpan</a:t>
            </a:r>
            <a:endPar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grpSp>
        <p:nvGrpSpPr>
          <p:cNvPr id="12" name="Group 11"/>
          <p:cNvGrpSpPr/>
          <p:nvPr/>
        </p:nvGrpSpPr>
        <p:grpSpPr>
          <a:xfrm>
            <a:off x="5029200" y="2876550"/>
            <a:ext cx="914400" cy="533400"/>
            <a:chOff x="5029200" y="2876550"/>
            <a:chExt cx="914400" cy="533400"/>
          </a:xfrm>
        </p:grpSpPr>
        <p:sp>
          <p:nvSpPr>
            <p:cNvPr id="10" name="Up Arrow 9"/>
            <p:cNvSpPr/>
            <p:nvPr/>
          </p:nvSpPr>
          <p:spPr>
            <a:xfrm>
              <a:off x="5029200" y="2876550"/>
              <a:ext cx="228600" cy="4572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Up Arrow 10"/>
            <p:cNvSpPr/>
            <p:nvPr/>
          </p:nvSpPr>
          <p:spPr>
            <a:xfrm>
              <a:off x="5715000" y="2952750"/>
              <a:ext cx="228600" cy="4572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2"/>
          <p:cNvSpPr>
            <a:spLocks noGrp="1" noChangeArrowheads="1"/>
          </p:cNvSpPr>
          <p:nvPr>
            <p:ph type="title"/>
          </p:nvPr>
        </p:nvSpPr>
        <p:spPr/>
        <p:txBody>
          <a:bodyPr/>
          <a:lstStyle/>
          <a:p>
            <a:pPr eaLnBrk="1" hangingPunct="1">
              <a:defRPr/>
            </a:pPr>
            <a:r>
              <a:rPr lang="en-US" dirty="0" smtClean="0"/>
              <a:t>Back Support Height</a:t>
            </a:r>
          </a:p>
        </p:txBody>
      </p:sp>
      <p:sp>
        <p:nvSpPr>
          <p:cNvPr id="640003" name="Rectangle 3"/>
          <p:cNvSpPr>
            <a:spLocks noGrp="1" noChangeArrowheads="1"/>
          </p:cNvSpPr>
          <p:nvPr>
            <p:ph type="body" idx="1"/>
          </p:nvPr>
        </p:nvSpPr>
        <p:spPr>
          <a:xfrm>
            <a:off x="609600" y="971550"/>
            <a:ext cx="3505200" cy="4171950"/>
          </a:xfrm>
        </p:spPr>
        <p:txBody>
          <a:bodyPr/>
          <a:lstStyle/>
          <a:p>
            <a:pPr eaLnBrk="1" hangingPunct="1">
              <a:defRPr/>
            </a:pPr>
            <a:r>
              <a:rPr lang="en-US" dirty="0" smtClean="0"/>
              <a:t>Does chair’s back support move up and down?</a:t>
            </a:r>
          </a:p>
        </p:txBody>
      </p:sp>
      <p:sp>
        <p:nvSpPr>
          <p:cNvPr id="79876" name="Rectangle 5"/>
          <p:cNvSpPr>
            <a:spLocks noChangeArrowheads="1"/>
          </p:cNvSpPr>
          <p:nvPr/>
        </p:nvSpPr>
        <p:spPr bwMode="auto">
          <a:xfrm>
            <a:off x="5791200" y="1072426"/>
            <a:ext cx="184731" cy="707886"/>
          </a:xfrm>
          <a:prstGeom prst="rect">
            <a:avLst/>
          </a:prstGeom>
          <a:noFill/>
          <a:ln w="9525">
            <a:noFill/>
            <a:miter lim="800000"/>
            <a:headEnd/>
            <a:tailEnd/>
          </a:ln>
        </p:spPr>
        <p:txBody>
          <a:bodyPr wrap="none" anchor="ctr">
            <a:spAutoFit/>
          </a:bodyPr>
          <a:lstStyle/>
          <a:p>
            <a:endParaRPr lang="en-US" dirty="0"/>
          </a:p>
        </p:txBody>
      </p:sp>
      <p:pic>
        <p:nvPicPr>
          <p:cNvPr id="111621" name="Picture 4" descr="D:\Clients\Medtronic\Policy and Procedure\Office Policy Project\Medtronic Ergonomics\images\chair_checklist_back_support_height.jpg"/>
          <p:cNvPicPr>
            <a:picLocks noChangeAspect="1" noChangeArrowheads="1"/>
          </p:cNvPicPr>
          <p:nvPr/>
        </p:nvPicPr>
        <p:blipFill>
          <a:blip r:embed="rId2" r:link="rId3" cstate="print"/>
          <a:stretch>
            <a:fillRect/>
          </a:stretch>
        </p:blipFill>
        <p:spPr bwMode="auto">
          <a:xfrm>
            <a:off x="4876800" y="914399"/>
            <a:ext cx="3429000" cy="3279321"/>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56</a:t>
            </a:fld>
            <a:endParaRPr lang="en-US" dirty="0"/>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p:cNvSpPr>
            <a:spLocks noGrp="1" noChangeArrowheads="1"/>
          </p:cNvSpPr>
          <p:nvPr>
            <p:ph type="title"/>
          </p:nvPr>
        </p:nvSpPr>
        <p:spPr/>
        <p:txBody>
          <a:bodyPr/>
          <a:lstStyle/>
          <a:p>
            <a:pPr eaLnBrk="1" hangingPunct="1">
              <a:defRPr/>
            </a:pPr>
            <a:r>
              <a:rPr lang="en-US" dirty="0" smtClean="0"/>
              <a:t>Back Support Angle</a:t>
            </a:r>
          </a:p>
        </p:txBody>
      </p:sp>
      <p:sp>
        <p:nvSpPr>
          <p:cNvPr id="641027" name="Rectangle 3"/>
          <p:cNvSpPr>
            <a:spLocks noGrp="1" noChangeArrowheads="1"/>
          </p:cNvSpPr>
          <p:nvPr>
            <p:ph type="body" idx="1"/>
          </p:nvPr>
        </p:nvSpPr>
        <p:spPr>
          <a:xfrm>
            <a:off x="609600" y="895350"/>
            <a:ext cx="3733800" cy="4000500"/>
          </a:xfrm>
        </p:spPr>
        <p:txBody>
          <a:bodyPr/>
          <a:lstStyle/>
          <a:p>
            <a:pPr eaLnBrk="1" hangingPunct="1">
              <a:defRPr/>
            </a:pPr>
            <a:r>
              <a:rPr lang="en-US" dirty="0" smtClean="0"/>
              <a:t>Does chair’s back rest angle forward or backward?</a:t>
            </a:r>
          </a:p>
        </p:txBody>
      </p:sp>
      <p:sp>
        <p:nvSpPr>
          <p:cNvPr id="80900" name="Rectangle 5"/>
          <p:cNvSpPr>
            <a:spLocks noChangeArrowheads="1"/>
          </p:cNvSpPr>
          <p:nvPr/>
        </p:nvSpPr>
        <p:spPr bwMode="auto">
          <a:xfrm>
            <a:off x="4732338" y="1442710"/>
            <a:ext cx="184731" cy="707886"/>
          </a:xfrm>
          <a:prstGeom prst="rect">
            <a:avLst/>
          </a:prstGeom>
          <a:noFill/>
          <a:ln w="9525">
            <a:noFill/>
            <a:miter lim="800000"/>
            <a:headEnd/>
            <a:tailEnd/>
          </a:ln>
        </p:spPr>
        <p:txBody>
          <a:bodyPr wrap="none" anchor="ctr">
            <a:spAutoFit/>
          </a:bodyPr>
          <a:lstStyle/>
          <a:p>
            <a:endParaRPr lang="en-US" dirty="0"/>
          </a:p>
        </p:txBody>
      </p:sp>
      <p:pic>
        <p:nvPicPr>
          <p:cNvPr id="112645" name="Picture 4" descr="D:\Clients\Medtronic\Policy and Procedure\Office Policy Project\Medtronic Ergonomics\images\chair_checklist_back_support_angle.jpg"/>
          <p:cNvPicPr>
            <a:picLocks noChangeAspect="1" noChangeArrowheads="1"/>
          </p:cNvPicPr>
          <p:nvPr/>
        </p:nvPicPr>
        <p:blipFill>
          <a:blip r:embed="rId2" r:link="rId3" cstate="print"/>
          <a:stretch>
            <a:fillRect/>
          </a:stretch>
        </p:blipFill>
        <p:spPr bwMode="auto">
          <a:xfrm>
            <a:off x="4843260" y="971550"/>
            <a:ext cx="3332648" cy="320040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57</a:t>
            </a:fld>
            <a:endParaRPr lang="en-US" dirty="0"/>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spcBef>
                <a:spcPts val="800"/>
              </a:spcBef>
              <a:defRPr/>
            </a:pPr>
            <a:r>
              <a:rPr lang="en-US" noProof="1" smtClean="0"/>
              <a:t>Cushion</a:t>
            </a:r>
          </a:p>
        </p:txBody>
      </p:sp>
      <p:sp>
        <p:nvSpPr>
          <p:cNvPr id="155651" name="Rectangle 3"/>
          <p:cNvSpPr>
            <a:spLocks noGrp="1" noChangeArrowheads="1"/>
          </p:cNvSpPr>
          <p:nvPr>
            <p:ph type="body" idx="1"/>
          </p:nvPr>
        </p:nvSpPr>
        <p:spPr>
          <a:xfrm>
            <a:off x="685800" y="800100"/>
            <a:ext cx="3962400" cy="3486150"/>
          </a:xfrm>
        </p:spPr>
        <p:txBody>
          <a:bodyPr>
            <a:normAutofit fontScale="92500"/>
          </a:bodyPr>
          <a:lstStyle/>
          <a:p>
            <a:pPr eaLnBrk="1" hangingPunct="1">
              <a:spcBef>
                <a:spcPts val="100"/>
              </a:spcBef>
              <a:spcAft>
                <a:spcPts val="100"/>
              </a:spcAft>
              <a:defRPr/>
            </a:pPr>
            <a:r>
              <a:rPr lang="en-US" sz="3600" noProof="1" smtClean="0"/>
              <a:t>Suitable cushion</a:t>
            </a:r>
            <a:endParaRPr lang="en-US" sz="3600" dirty="0" smtClean="0"/>
          </a:p>
          <a:p>
            <a:pPr lvl="1" eaLnBrk="1" hangingPunct="1">
              <a:spcBef>
                <a:spcPts val="100"/>
              </a:spcBef>
              <a:spcAft>
                <a:spcPts val="100"/>
              </a:spcAft>
              <a:defRPr/>
            </a:pPr>
            <a:r>
              <a:rPr lang="en-US" sz="3000" dirty="0" smtClean="0"/>
              <a:t>F</a:t>
            </a:r>
            <a:r>
              <a:rPr lang="en-US" sz="3000" noProof="1" smtClean="0"/>
              <a:t>oam density</a:t>
            </a:r>
            <a:endParaRPr lang="en-US" sz="3000" dirty="0" smtClean="0"/>
          </a:p>
          <a:p>
            <a:pPr lvl="1" eaLnBrk="1" hangingPunct="1">
              <a:spcBef>
                <a:spcPts val="100"/>
              </a:spcBef>
              <a:spcAft>
                <a:spcPts val="100"/>
              </a:spcAft>
              <a:defRPr/>
            </a:pPr>
            <a:r>
              <a:rPr lang="en-US" sz="3000" dirty="0" smtClean="0"/>
              <a:t>W</a:t>
            </a:r>
            <a:r>
              <a:rPr lang="en-US" sz="3000" noProof="1" smtClean="0"/>
              <a:t>earability</a:t>
            </a:r>
            <a:endParaRPr lang="en-US" sz="3000" dirty="0" smtClean="0"/>
          </a:p>
          <a:p>
            <a:pPr lvl="1" eaLnBrk="1" hangingPunct="1">
              <a:spcBef>
                <a:spcPts val="100"/>
              </a:spcBef>
              <a:spcAft>
                <a:spcPts val="100"/>
              </a:spcAft>
              <a:defRPr/>
            </a:pPr>
            <a:r>
              <a:rPr lang="en-US" sz="3000" dirty="0" smtClean="0"/>
              <a:t>B</a:t>
            </a:r>
            <a:r>
              <a:rPr lang="en-US" sz="3000" noProof="1" smtClean="0"/>
              <a:t>reathability</a:t>
            </a:r>
            <a:endParaRPr lang="en-US" sz="3000" dirty="0" smtClean="0"/>
          </a:p>
          <a:p>
            <a:pPr lvl="1" eaLnBrk="1" hangingPunct="1">
              <a:spcBef>
                <a:spcPts val="100"/>
              </a:spcBef>
              <a:spcAft>
                <a:spcPts val="100"/>
              </a:spcAft>
              <a:defRPr/>
            </a:pPr>
            <a:r>
              <a:rPr lang="en-US" sz="3000" dirty="0" smtClean="0"/>
              <a:t>T</a:t>
            </a:r>
            <a:r>
              <a:rPr lang="en-US" sz="3000" noProof="1" smtClean="0"/>
              <a:t>ype of material (fabric or rubberized)</a:t>
            </a:r>
          </a:p>
        </p:txBody>
      </p:sp>
      <p:pic>
        <p:nvPicPr>
          <p:cNvPr id="155652" name="Picture 4" descr="WS 5-9a back height"/>
          <p:cNvPicPr>
            <a:picLocks noChangeAspect="1" noChangeArrowheads="1"/>
          </p:cNvPicPr>
          <p:nvPr/>
        </p:nvPicPr>
        <p:blipFill>
          <a:blip r:embed="rId2" cstate="print"/>
          <a:stretch>
            <a:fillRect/>
          </a:stretch>
        </p:blipFill>
        <p:spPr bwMode="auto">
          <a:xfrm>
            <a:off x="4876800" y="971550"/>
            <a:ext cx="3124199" cy="331849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58</a:t>
            </a:fld>
            <a:endParaRPr lang="en-US" dirty="0"/>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p:cNvSpPr>
            <a:spLocks noGrp="1" noChangeArrowheads="1"/>
          </p:cNvSpPr>
          <p:nvPr>
            <p:ph type="title"/>
          </p:nvPr>
        </p:nvSpPr>
        <p:spPr/>
        <p:txBody>
          <a:bodyPr/>
          <a:lstStyle/>
          <a:p>
            <a:pPr eaLnBrk="1" hangingPunct="1">
              <a:defRPr/>
            </a:pPr>
            <a:r>
              <a:rPr lang="en-US" dirty="0" smtClean="0"/>
              <a:t>Armrests Adjust</a:t>
            </a:r>
          </a:p>
        </p:txBody>
      </p:sp>
      <p:sp>
        <p:nvSpPr>
          <p:cNvPr id="642051" name="Rectangle 3"/>
          <p:cNvSpPr>
            <a:spLocks noGrp="1" noChangeArrowheads="1"/>
          </p:cNvSpPr>
          <p:nvPr>
            <p:ph type="body" idx="1"/>
          </p:nvPr>
        </p:nvSpPr>
        <p:spPr>
          <a:xfrm>
            <a:off x="685800" y="971550"/>
            <a:ext cx="3200400" cy="3943350"/>
          </a:xfrm>
        </p:spPr>
        <p:txBody>
          <a:bodyPr/>
          <a:lstStyle/>
          <a:p>
            <a:pPr eaLnBrk="1" hangingPunct="1">
              <a:defRPr/>
            </a:pPr>
            <a:r>
              <a:rPr lang="en-US" dirty="0" smtClean="0"/>
              <a:t>Do chair’s armrests adjust up and down and/or side-to-side?</a:t>
            </a:r>
          </a:p>
        </p:txBody>
      </p:sp>
      <p:sp>
        <p:nvSpPr>
          <p:cNvPr id="82948" name="Rectangle 5"/>
          <p:cNvSpPr>
            <a:spLocks noChangeArrowheads="1"/>
          </p:cNvSpPr>
          <p:nvPr/>
        </p:nvSpPr>
        <p:spPr bwMode="auto">
          <a:xfrm>
            <a:off x="6372225" y="1572488"/>
            <a:ext cx="184731" cy="707886"/>
          </a:xfrm>
          <a:prstGeom prst="rect">
            <a:avLst/>
          </a:prstGeom>
          <a:noFill/>
          <a:ln w="9525">
            <a:noFill/>
            <a:miter lim="800000"/>
            <a:headEnd/>
            <a:tailEnd/>
          </a:ln>
        </p:spPr>
        <p:txBody>
          <a:bodyPr wrap="none" anchor="ctr">
            <a:spAutoFit/>
          </a:bodyPr>
          <a:lstStyle/>
          <a:p>
            <a:endParaRPr lang="en-US" dirty="0"/>
          </a:p>
        </p:txBody>
      </p:sp>
      <p:pic>
        <p:nvPicPr>
          <p:cNvPr id="113669" name="Picture 4" descr="D:\Clients\Medtronic\Policy and Procedure\Office Policy Project\Medtronic Ergonomics\images\chair_checklist_armrests.jpg"/>
          <p:cNvPicPr>
            <a:picLocks noChangeAspect="1" noChangeArrowheads="1"/>
          </p:cNvPicPr>
          <p:nvPr/>
        </p:nvPicPr>
        <p:blipFill>
          <a:blip r:embed="rId2" r:link="rId3" cstate="print"/>
          <a:stretch>
            <a:fillRect/>
          </a:stretch>
        </p:blipFill>
        <p:spPr bwMode="auto">
          <a:xfrm>
            <a:off x="4724400" y="971551"/>
            <a:ext cx="3200400" cy="297180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59</a:t>
            </a:fld>
            <a:endParaRPr lang="en-US" dirty="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6</a:t>
            </a:fld>
            <a:endParaRPr lang="en-US" dirty="0"/>
          </a:p>
        </p:txBody>
      </p:sp>
      <p:pic>
        <p:nvPicPr>
          <p:cNvPr id="580610" name="Picture 2" descr="K:\Clients\CHS\Worksheets\Example Report\Example Page 3.JPG"/>
          <p:cNvPicPr>
            <a:picLocks noChangeAspect="1" noChangeArrowheads="1"/>
          </p:cNvPicPr>
          <p:nvPr/>
        </p:nvPicPr>
        <p:blipFill>
          <a:blip r:embed="rId2" cstate="print"/>
          <a:srcRect/>
          <a:stretch>
            <a:fillRect/>
          </a:stretch>
        </p:blipFill>
        <p:spPr bwMode="auto">
          <a:xfrm>
            <a:off x="5181600" y="209550"/>
            <a:ext cx="3493160" cy="4572000"/>
          </a:xfrm>
          <a:prstGeom prst="rect">
            <a:avLst/>
          </a:prstGeom>
          <a:ln>
            <a:noFill/>
          </a:ln>
          <a:effectLst>
            <a:outerShdw blurRad="292100" dist="139700" dir="2700000" algn="tl" rotWithShape="0">
              <a:srgbClr val="333333">
                <a:alpha val="65000"/>
              </a:srgbClr>
            </a:outerShdw>
          </a:effectLst>
        </p:spPr>
      </p:pic>
      <p:pic>
        <p:nvPicPr>
          <p:cNvPr id="580611" name="Picture 3" descr="K:\Clients\CHS\Worksheets\Example Report\IMG_0433.JPG"/>
          <p:cNvPicPr>
            <a:picLocks noChangeAspect="1" noChangeArrowheads="1"/>
          </p:cNvPicPr>
          <p:nvPr/>
        </p:nvPicPr>
        <p:blipFill>
          <a:blip r:embed="rId3" cstate="print"/>
          <a:srcRect/>
          <a:stretch>
            <a:fillRect/>
          </a:stretch>
        </p:blipFill>
        <p:spPr bwMode="auto">
          <a:xfrm>
            <a:off x="228600" y="209550"/>
            <a:ext cx="2926080" cy="2194560"/>
          </a:xfrm>
          <a:prstGeom prst="rect">
            <a:avLst/>
          </a:prstGeom>
          <a:ln>
            <a:noFill/>
          </a:ln>
          <a:effectLst>
            <a:outerShdw blurRad="292100" dist="139700" dir="2700000" algn="tl" rotWithShape="0">
              <a:srgbClr val="333333">
                <a:alpha val="65000"/>
              </a:srgbClr>
            </a:outerShdw>
          </a:effectLst>
        </p:spPr>
      </p:pic>
      <p:pic>
        <p:nvPicPr>
          <p:cNvPr id="580612" name="Picture 4" descr="K:\Clients\CHS\Worksheets\Example Report\IMG_0436.JPG"/>
          <p:cNvPicPr>
            <a:picLocks noChangeAspect="1" noChangeArrowheads="1"/>
          </p:cNvPicPr>
          <p:nvPr/>
        </p:nvPicPr>
        <p:blipFill>
          <a:blip r:embed="rId4" cstate="print"/>
          <a:srcRect/>
          <a:stretch>
            <a:fillRect/>
          </a:stretch>
        </p:blipFill>
        <p:spPr bwMode="auto">
          <a:xfrm>
            <a:off x="1981200" y="2571750"/>
            <a:ext cx="2926080" cy="21945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Rectangle 7"/>
          <p:cNvSpPr>
            <a:spLocks noGrp="1" noChangeArrowheads="1"/>
          </p:cNvSpPr>
          <p:nvPr>
            <p:ph type="title" idx="4294967295"/>
          </p:nvPr>
        </p:nvSpPr>
        <p:spPr>
          <a:xfrm>
            <a:off x="685800" y="1200150"/>
            <a:ext cx="7772400" cy="857250"/>
          </a:xfrm>
        </p:spPr>
        <p:txBody>
          <a:bodyPr/>
          <a:lstStyle/>
          <a:p>
            <a:pPr eaLnBrk="1" hangingPunct="1">
              <a:defRPr/>
            </a:pPr>
            <a:r>
              <a:rPr lang="en-US" dirty="0" smtClean="0"/>
              <a:t>	</a:t>
            </a:r>
          </a:p>
        </p:txBody>
      </p:sp>
      <p:graphicFrame>
        <p:nvGraphicFramePr>
          <p:cNvPr id="1026" name="Object 9"/>
          <p:cNvGraphicFramePr>
            <a:graphicFrameLocks noChangeAspect="1"/>
          </p:cNvGraphicFramePr>
          <p:nvPr/>
        </p:nvGraphicFramePr>
        <p:xfrm>
          <a:off x="228600" y="1200150"/>
          <a:ext cx="4191000" cy="2357438"/>
        </p:xfrm>
        <a:graphic>
          <a:graphicData uri="http://schemas.openxmlformats.org/presentationml/2006/ole">
            <mc:AlternateContent xmlns:mc="http://schemas.openxmlformats.org/markup-compatibility/2006">
              <mc:Choice xmlns:v="urn:schemas-microsoft-com:vml" Requires="v">
                <p:oleObj spid="_x0000_s513044" name="Photo Editor Photo" r:id="rId3" imgW="4877481" imgH="3657143" progId="">
                  <p:embed/>
                </p:oleObj>
              </mc:Choice>
              <mc:Fallback>
                <p:oleObj name="Photo Editor Photo" r:id="rId3" imgW="4877481" imgH="3657143" progId="">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00150"/>
                        <a:ext cx="4191000" cy="235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10"/>
          <p:cNvGraphicFramePr>
            <a:graphicFrameLocks noChangeAspect="1"/>
          </p:cNvGraphicFramePr>
          <p:nvPr/>
        </p:nvGraphicFramePr>
        <p:xfrm>
          <a:off x="4724400" y="1123950"/>
          <a:ext cx="4267200" cy="2400300"/>
        </p:xfrm>
        <a:graphic>
          <a:graphicData uri="http://schemas.openxmlformats.org/presentationml/2006/ole">
            <mc:AlternateContent xmlns:mc="http://schemas.openxmlformats.org/markup-compatibility/2006">
              <mc:Choice xmlns:v="urn:schemas-microsoft-com:vml" Requires="v">
                <p:oleObj spid="_x0000_s513045" name="Photo Editor Photo" r:id="rId5" imgW="4877481" imgH="3657143" progId="">
                  <p:embed/>
                </p:oleObj>
              </mc:Choice>
              <mc:Fallback>
                <p:oleObj name="Photo Editor Photo" r:id="rId5" imgW="4877481" imgH="3657143" progId="">
                  <p:embed/>
                  <p:pic>
                    <p:nvPicPr>
                      <p:cNvPr id="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123950"/>
                        <a:ext cx="426720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2"/>
          <p:cNvSpPr txBox="1">
            <a:spLocks noChangeArrowheads="1"/>
          </p:cNvSpPr>
          <p:nvPr/>
        </p:nvSpPr>
        <p:spPr>
          <a:xfrm>
            <a:off x="609600" y="285750"/>
            <a:ext cx="8153400" cy="857250"/>
          </a:xfrm>
          <a:prstGeom prst="rect">
            <a:avLst/>
          </a:prstGeom>
        </p:spPr>
        <p:txBody>
          <a:bodyPr/>
          <a:lstStyle/>
          <a:p>
            <a:pPr algn="ctr">
              <a:defRPr/>
            </a:pPr>
            <a:r>
              <a:rPr lang="en-US" sz="3600" b="1" dirty="0">
                <a:solidFill>
                  <a:schemeClr val="tx2"/>
                </a:solidFill>
                <a:effectLst>
                  <a:outerShdw blurRad="38100" dist="38100" dir="2700000" algn="tl">
                    <a:srgbClr val="000000">
                      <a:alpha val="43137"/>
                    </a:srgbClr>
                  </a:outerShdw>
                </a:effectLst>
                <a:latin typeface="Arial" pitchFamily="34" charset="0"/>
                <a:ea typeface="+mj-ea"/>
                <a:cs typeface="Arial" pitchFamily="34" charset="0"/>
              </a:rPr>
              <a:t>Relationships</a:t>
            </a:r>
          </a:p>
        </p:txBody>
      </p:sp>
      <p:sp>
        <p:nvSpPr>
          <p:cNvPr id="7" name="Slide Number Placeholder 6"/>
          <p:cNvSpPr>
            <a:spLocks noGrp="1"/>
          </p:cNvSpPr>
          <p:nvPr>
            <p:ph type="sldNum" sz="quarter" idx="4"/>
          </p:nvPr>
        </p:nvSpPr>
        <p:spPr>
          <a:xfrm>
            <a:off x="8647272" y="4805958"/>
            <a:ext cx="365760" cy="273844"/>
          </a:xfrm>
        </p:spPr>
        <p:txBody>
          <a:bodyPr/>
          <a:lstStyle/>
          <a:p>
            <a:fld id="{D5BBC35B-A44B-4119-B8DA-DE9E3DFADA20}" type="slidenum">
              <a:rPr kumimoji="0" lang="en-US" smtClean="0"/>
              <a:pPr/>
              <a:t>60</a:t>
            </a:fld>
            <a:endParaRPr kumimoji="0"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wipe(left)">
                                      <p:cBhvr>
                                        <p:cTn id="1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2"/>
          <p:cNvSpPr>
            <a:spLocks noGrp="1" noChangeArrowheads="1"/>
          </p:cNvSpPr>
          <p:nvPr>
            <p:ph type="title"/>
          </p:nvPr>
        </p:nvSpPr>
        <p:spPr/>
        <p:txBody>
          <a:bodyPr/>
          <a:lstStyle/>
          <a:p>
            <a:pPr eaLnBrk="1" hangingPunct="1">
              <a:defRPr/>
            </a:pPr>
            <a:r>
              <a:rPr lang="en-US" dirty="0" smtClean="0"/>
              <a:t>Maintenance </a:t>
            </a:r>
          </a:p>
        </p:txBody>
      </p:sp>
      <p:sp>
        <p:nvSpPr>
          <p:cNvPr id="643075" name="Rectangle 3"/>
          <p:cNvSpPr>
            <a:spLocks noGrp="1" noChangeArrowheads="1"/>
          </p:cNvSpPr>
          <p:nvPr>
            <p:ph type="body" idx="1"/>
          </p:nvPr>
        </p:nvSpPr>
        <p:spPr>
          <a:xfrm>
            <a:off x="457200" y="895350"/>
            <a:ext cx="3962400" cy="3886200"/>
          </a:xfrm>
        </p:spPr>
        <p:txBody>
          <a:bodyPr/>
          <a:lstStyle/>
          <a:p>
            <a:pPr eaLnBrk="1" hangingPunct="1">
              <a:defRPr/>
            </a:pPr>
            <a:r>
              <a:rPr lang="en-US" dirty="0" smtClean="0"/>
              <a:t>Is chair functioning properly?</a:t>
            </a:r>
          </a:p>
          <a:p>
            <a:pPr>
              <a:defRPr/>
            </a:pPr>
            <a:r>
              <a:rPr lang="en-US" dirty="0" smtClean="0"/>
              <a:t>No maintenance problems?</a:t>
            </a:r>
          </a:p>
        </p:txBody>
      </p:sp>
      <p:sp>
        <p:nvSpPr>
          <p:cNvPr id="83972" name="Rectangle 5"/>
          <p:cNvSpPr>
            <a:spLocks noChangeArrowheads="1"/>
          </p:cNvSpPr>
          <p:nvPr/>
        </p:nvSpPr>
        <p:spPr bwMode="auto">
          <a:xfrm>
            <a:off x="6037263" y="1671311"/>
            <a:ext cx="184731" cy="707886"/>
          </a:xfrm>
          <a:prstGeom prst="rect">
            <a:avLst/>
          </a:prstGeom>
          <a:noFill/>
          <a:ln w="9525">
            <a:noFill/>
            <a:miter lim="800000"/>
            <a:headEnd/>
            <a:tailEnd/>
          </a:ln>
        </p:spPr>
        <p:txBody>
          <a:bodyPr wrap="none" anchor="ctr">
            <a:spAutoFit/>
          </a:bodyPr>
          <a:lstStyle/>
          <a:p>
            <a:endParaRPr lang="en-US" dirty="0"/>
          </a:p>
        </p:txBody>
      </p:sp>
      <p:pic>
        <p:nvPicPr>
          <p:cNvPr id="114693" name="Picture 4" descr="D:\Clients\Medtronic\Policy and Procedure\Office Policy Project\Medtronic Ergonomics\images\chair_checklist_maint.jpg"/>
          <p:cNvPicPr>
            <a:picLocks noChangeAspect="1" noChangeArrowheads="1"/>
          </p:cNvPicPr>
          <p:nvPr/>
        </p:nvPicPr>
        <p:blipFill>
          <a:blip r:embed="rId2" r:link="rId3" cstate="print"/>
          <a:stretch>
            <a:fillRect/>
          </a:stretch>
        </p:blipFill>
        <p:spPr bwMode="auto">
          <a:xfrm>
            <a:off x="4876800" y="971550"/>
            <a:ext cx="3326854" cy="295275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61</a:t>
            </a:fld>
            <a:endParaRPr lang="en-US" dirty="0"/>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spcBef>
                <a:spcPts val="800"/>
              </a:spcBef>
              <a:defRPr/>
            </a:pPr>
            <a:r>
              <a:rPr lang="en-US" sz="4000" noProof="1" smtClean="0"/>
              <a:t>Adjustment levers/knobs/controls</a:t>
            </a:r>
          </a:p>
        </p:txBody>
      </p:sp>
      <p:sp>
        <p:nvSpPr>
          <p:cNvPr id="159747" name="Rectangle 3"/>
          <p:cNvSpPr>
            <a:spLocks noGrp="1" noChangeArrowheads="1"/>
          </p:cNvSpPr>
          <p:nvPr>
            <p:ph type="body" idx="1"/>
          </p:nvPr>
        </p:nvSpPr>
        <p:spPr>
          <a:xfrm>
            <a:off x="990600" y="800100"/>
            <a:ext cx="4343400" cy="1485900"/>
          </a:xfrm>
        </p:spPr>
        <p:txBody>
          <a:bodyPr/>
          <a:lstStyle/>
          <a:p>
            <a:pPr eaLnBrk="1" hangingPunct="1">
              <a:defRPr/>
            </a:pPr>
            <a:r>
              <a:rPr lang="en-US" dirty="0" smtClean="0"/>
              <a:t>Easy to reach</a:t>
            </a:r>
          </a:p>
          <a:p>
            <a:pPr eaLnBrk="1" hangingPunct="1">
              <a:defRPr/>
            </a:pPr>
            <a:r>
              <a:rPr lang="en-US" dirty="0" smtClean="0"/>
              <a:t>Easy to manipulate</a:t>
            </a:r>
          </a:p>
          <a:p>
            <a:pPr eaLnBrk="1" hangingPunct="1">
              <a:defRPr/>
            </a:pPr>
            <a:r>
              <a:rPr lang="en-US" dirty="0" smtClean="0"/>
              <a:t>Should not intimidate</a:t>
            </a:r>
          </a:p>
        </p:txBody>
      </p:sp>
      <p:pic>
        <p:nvPicPr>
          <p:cNvPr id="159748" name="Picture 4" descr="WS 5-7 seatpan tension"/>
          <p:cNvPicPr>
            <a:picLocks noChangeAspect="1" noChangeArrowheads="1"/>
          </p:cNvPicPr>
          <p:nvPr/>
        </p:nvPicPr>
        <p:blipFill>
          <a:blip r:embed="rId2" cstate="print"/>
          <a:stretch>
            <a:fillRect/>
          </a:stretch>
        </p:blipFill>
        <p:spPr bwMode="auto">
          <a:xfrm>
            <a:off x="1524000" y="2419350"/>
            <a:ext cx="5881688" cy="19812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62</a:t>
            </a:fld>
            <a:endParaRPr lang="en-US" dirty="0"/>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spcBef>
                <a:spcPts val="800"/>
              </a:spcBef>
              <a:defRPr/>
            </a:pPr>
            <a:r>
              <a:rPr lang="en-US" sz="4000" noProof="1" smtClean="0"/>
              <a:t>Ball Chairs?</a:t>
            </a:r>
          </a:p>
        </p:txBody>
      </p:sp>
      <p:sp>
        <p:nvSpPr>
          <p:cNvPr id="159747" name="Rectangle 3"/>
          <p:cNvSpPr>
            <a:spLocks noGrp="1" noChangeArrowheads="1"/>
          </p:cNvSpPr>
          <p:nvPr>
            <p:ph type="body" idx="1"/>
          </p:nvPr>
        </p:nvSpPr>
        <p:spPr>
          <a:xfrm>
            <a:off x="152400" y="895350"/>
            <a:ext cx="5105400" cy="3657600"/>
          </a:xfrm>
        </p:spPr>
        <p:txBody>
          <a:bodyPr>
            <a:noAutofit/>
          </a:bodyPr>
          <a:lstStyle/>
          <a:p>
            <a:r>
              <a:rPr lang="en-US" sz="1800" dirty="0" smtClean="0"/>
              <a:t>Therapeutically, exercise balls used in clinical settings as treatment modalities</a:t>
            </a:r>
          </a:p>
          <a:p>
            <a:pPr lvl="1"/>
            <a:r>
              <a:rPr lang="en-US" sz="1600" dirty="0" smtClean="0"/>
              <a:t>Improve spinal stability</a:t>
            </a:r>
          </a:p>
          <a:p>
            <a:r>
              <a:rPr lang="en-US" sz="1800" dirty="0" smtClean="0"/>
              <a:t>Over past several years, use of exercise balls in place of or in addition to task chairs</a:t>
            </a:r>
          </a:p>
          <a:p>
            <a:pPr lvl="1"/>
            <a:r>
              <a:rPr lang="en-US" sz="1600" dirty="0" smtClean="0"/>
              <a:t>Currently only anecdotal evidence exists to support full-time use</a:t>
            </a:r>
          </a:p>
          <a:p>
            <a:r>
              <a:rPr lang="en-US" sz="1800" dirty="0" smtClean="0"/>
              <a:t>Most ergonomists advocate for properly sized/properly adjusted office task chairs rather than use of ball chairs</a:t>
            </a:r>
            <a:endParaRPr lang="en-US" sz="1800" dirty="0"/>
          </a:p>
        </p:txBody>
      </p:sp>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63</a:t>
            </a:fld>
            <a:endParaRPr lang="en-US" dirty="0"/>
          </a:p>
        </p:txBody>
      </p:sp>
      <p:pic>
        <p:nvPicPr>
          <p:cNvPr id="536578" name="Picture 2" descr="K:\Clients\Medtronic\World Headquarters\Ergonomics Website Revision\Images\Potential Medtronic EE pics\Raw\Weske (5).JPG"/>
          <p:cNvPicPr>
            <a:picLocks noChangeAspect="1" noChangeArrowheads="1"/>
          </p:cNvPicPr>
          <p:nvPr/>
        </p:nvPicPr>
        <p:blipFill>
          <a:blip r:embed="rId2" cstate="print">
            <a:lum bright="10000"/>
          </a:blip>
          <a:srcRect/>
          <a:stretch>
            <a:fillRect/>
          </a:stretch>
        </p:blipFill>
        <p:spPr bwMode="auto">
          <a:xfrm>
            <a:off x="5486400" y="895350"/>
            <a:ext cx="2819400" cy="3759200"/>
          </a:xfrm>
          <a:prstGeom prst="rect">
            <a:avLst/>
          </a:prstGeom>
          <a:ln>
            <a:noFill/>
          </a:ln>
          <a:effectLst>
            <a:outerShdw blurRad="292100" dist="139700" dir="2700000" algn="tl" rotWithShape="0">
              <a:srgbClr val="333333">
                <a:alpha val="65000"/>
              </a:srgbClr>
            </a:outerShdw>
          </a:effectLst>
        </p:spPr>
      </p:pic>
      <p:pic>
        <p:nvPicPr>
          <p:cNvPr id="6" name="Picture 5"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Considerations</a:t>
            </a:r>
          </a:p>
        </p:txBody>
      </p:sp>
      <p:sp>
        <p:nvSpPr>
          <p:cNvPr id="3" name="Text Placeholder 2"/>
          <p:cNvSpPr>
            <a:spLocks noGrp="1"/>
          </p:cNvSpPr>
          <p:nvPr>
            <p:ph type="body" idx="1"/>
          </p:nvPr>
        </p:nvSpPr>
        <p:spPr>
          <a:xfrm>
            <a:off x="152400" y="971550"/>
            <a:ext cx="5181600" cy="3394472"/>
          </a:xfrm>
        </p:spPr>
        <p:txBody>
          <a:bodyPr>
            <a:normAutofit fontScale="70000" lnSpcReduction="20000"/>
          </a:bodyPr>
          <a:lstStyle/>
          <a:p>
            <a:pPr marR="0" lvl="0">
              <a:lnSpc>
                <a:spcPct val="120000"/>
              </a:lnSpc>
              <a:spcBef>
                <a:spcPts val="0"/>
              </a:spcBef>
            </a:pPr>
            <a:r>
              <a:rPr lang="en-US" sz="2900" dirty="0" smtClean="0">
                <a:latin typeface="Arial" pitchFamily="34" charset="0"/>
                <a:cs typeface="Arial" pitchFamily="34" charset="0"/>
              </a:rPr>
              <a:t>Size of the ball should be appropriate to position individual with feet on floor in arms at appropriate height</a:t>
            </a:r>
          </a:p>
          <a:p>
            <a:pPr marR="0" lvl="1" rtl="0"/>
            <a:r>
              <a:rPr lang="en-US" dirty="0" smtClean="0"/>
              <a:t>Typically 55 to 65 cm balls are used</a:t>
            </a:r>
          </a:p>
          <a:p>
            <a:pPr>
              <a:lnSpc>
                <a:spcPct val="120000"/>
              </a:lnSpc>
              <a:spcBef>
                <a:spcPts val="0"/>
              </a:spcBef>
            </a:pPr>
            <a:r>
              <a:rPr lang="en-US" sz="2900" dirty="0" smtClean="0">
                <a:latin typeface="Arial" pitchFamily="34" charset="0"/>
                <a:cs typeface="Arial" pitchFamily="34" charset="0"/>
              </a:rPr>
              <a:t>Inflation level of ball</a:t>
            </a:r>
          </a:p>
          <a:p>
            <a:pPr lvl="1"/>
            <a:r>
              <a:rPr lang="en-US" dirty="0" smtClean="0"/>
              <a:t>Important to provide for adequate support and height</a:t>
            </a:r>
          </a:p>
          <a:p>
            <a:pPr lvl="1"/>
            <a:r>
              <a:rPr lang="en-US" dirty="0" smtClean="0"/>
              <a:t>Ball will deflate overtime and needs to be monitored and re-inflated as needed</a:t>
            </a:r>
          </a:p>
          <a:p>
            <a:r>
              <a:rPr lang="en-US" sz="2900" dirty="0" smtClean="0">
                <a:latin typeface="Arial" pitchFamily="34" charset="0"/>
                <a:cs typeface="Arial" pitchFamily="34" charset="0"/>
              </a:rPr>
              <a:t>Puncture issues</a:t>
            </a:r>
          </a:p>
          <a:p>
            <a:pPr marR="0" lvl="1"/>
            <a:r>
              <a:rPr lang="en-US" dirty="0" smtClean="0"/>
              <a:t>Higher-quality balls should be used</a:t>
            </a:r>
          </a:p>
          <a:p>
            <a:pPr marR="0" lvl="1"/>
            <a:r>
              <a:rPr lang="en-US" dirty="0" smtClean="0"/>
              <a:t>Vigilance in ensuring ball will not come in contact with sharp objects</a:t>
            </a:r>
          </a:p>
        </p:txBody>
      </p:sp>
      <p:pic>
        <p:nvPicPr>
          <p:cNvPr id="588801" name="Picture 1" descr="K:\Courses\Office-computer workspace ergonomics\A Practical Approach to Office Ergonomics\In-depth A Practical Approach to Office Ergonomics\Case Study Pictures Sorted\Chair\IMG_1962.JPG"/>
          <p:cNvPicPr>
            <a:picLocks noChangeAspect="1" noChangeArrowheads="1"/>
          </p:cNvPicPr>
          <p:nvPr/>
        </p:nvPicPr>
        <p:blipFill>
          <a:blip r:embed="rId2" cstate="print"/>
          <a:srcRect/>
          <a:stretch>
            <a:fillRect/>
          </a:stretch>
        </p:blipFill>
        <p:spPr bwMode="auto">
          <a:xfrm>
            <a:off x="5715000" y="971550"/>
            <a:ext cx="2834640" cy="377952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Considerations</a:t>
            </a:r>
          </a:p>
        </p:txBody>
      </p:sp>
      <p:sp>
        <p:nvSpPr>
          <p:cNvPr id="3" name="Text Placeholder 2"/>
          <p:cNvSpPr>
            <a:spLocks noGrp="1"/>
          </p:cNvSpPr>
          <p:nvPr>
            <p:ph type="body" idx="1"/>
          </p:nvPr>
        </p:nvSpPr>
        <p:spPr>
          <a:xfrm>
            <a:off x="304800" y="971550"/>
            <a:ext cx="5105400" cy="3657600"/>
          </a:xfrm>
        </p:spPr>
        <p:txBody>
          <a:bodyPr>
            <a:normAutofit/>
          </a:bodyPr>
          <a:lstStyle/>
          <a:p>
            <a:pPr marR="0" lvl="0" rtl="0"/>
            <a:r>
              <a:rPr lang="en-US" sz="2200" dirty="0" smtClean="0">
                <a:latin typeface="Arial" pitchFamily="34" charset="0"/>
                <a:cs typeface="Arial" pitchFamily="34" charset="0"/>
              </a:rPr>
              <a:t>Ball use technique</a:t>
            </a:r>
          </a:p>
          <a:p>
            <a:pPr lvl="1"/>
            <a:r>
              <a:rPr lang="en-US" sz="1700" dirty="0" smtClean="0"/>
              <a:t>Feet on floor</a:t>
            </a:r>
          </a:p>
          <a:p>
            <a:pPr lvl="1"/>
            <a:r>
              <a:rPr lang="en-US" sz="1700" dirty="0" smtClean="0"/>
              <a:t>Knees spread at least as wide as shoulder width or wider</a:t>
            </a:r>
          </a:p>
          <a:p>
            <a:pPr lvl="1"/>
            <a:r>
              <a:rPr lang="en-US" sz="1700" dirty="0" smtClean="0"/>
              <a:t>Maintain spine in neutral position works normal lower back inward curve</a:t>
            </a:r>
          </a:p>
          <a:p>
            <a:pPr lvl="1"/>
            <a:r>
              <a:rPr lang="en-US" sz="1700" dirty="0" smtClean="0"/>
              <a:t>Once individual becomes fatigued, they tend to roll over back of ball with resulting slumped lower back position</a:t>
            </a:r>
          </a:p>
          <a:p>
            <a:pPr lvl="1"/>
            <a:r>
              <a:rPr lang="en-US" sz="1700" dirty="0" smtClean="0"/>
              <a:t>Ball will not swivel on floor; to rotate position person needs to lift bodyweight off ball and reposition ball and self</a:t>
            </a:r>
          </a:p>
        </p:txBody>
      </p:sp>
      <p:pic>
        <p:nvPicPr>
          <p:cNvPr id="4" name="Picture 2" descr="K:\Clients\Medtronic\World Headquarters\Ergonomics Website Revision\Images\Potential Medtronic EE pics\Raw\Weske (5).JPG"/>
          <p:cNvPicPr>
            <a:picLocks noChangeAspect="1" noChangeArrowheads="1"/>
          </p:cNvPicPr>
          <p:nvPr/>
        </p:nvPicPr>
        <p:blipFill>
          <a:blip r:embed="rId2" cstate="print">
            <a:lum bright="10000"/>
          </a:blip>
          <a:srcRect/>
          <a:stretch>
            <a:fillRect/>
          </a:stretch>
        </p:blipFill>
        <p:spPr bwMode="auto">
          <a:xfrm>
            <a:off x="5715000" y="1123950"/>
            <a:ext cx="2819400" cy="375920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dirty="0" smtClean="0">
                <a:solidFill>
                  <a:srgbClr val="1F497D"/>
                </a:solidFill>
                <a:latin typeface="Arial"/>
              </a:rPr>
              <a:t>Considerations</a:t>
            </a:r>
          </a:p>
        </p:txBody>
      </p:sp>
      <p:sp>
        <p:nvSpPr>
          <p:cNvPr id="3" name="Text Placeholder 2"/>
          <p:cNvSpPr>
            <a:spLocks noGrp="1"/>
          </p:cNvSpPr>
          <p:nvPr>
            <p:ph type="body" idx="1"/>
          </p:nvPr>
        </p:nvSpPr>
        <p:spPr>
          <a:xfrm>
            <a:off x="152400" y="971550"/>
            <a:ext cx="5867400" cy="3505200"/>
          </a:xfrm>
        </p:spPr>
        <p:txBody>
          <a:bodyPr>
            <a:normAutofit lnSpcReduction="10000"/>
          </a:bodyPr>
          <a:lstStyle/>
          <a:p>
            <a:pPr marR="0" lvl="0" rtl="0"/>
            <a:r>
              <a:rPr lang="en-US" sz="2400" dirty="0" smtClean="0">
                <a:latin typeface="Arial" pitchFamily="34" charset="0"/>
                <a:cs typeface="Arial" pitchFamily="34" charset="0"/>
              </a:rPr>
              <a:t>Ball with wheels and back supports!</a:t>
            </a:r>
          </a:p>
          <a:p>
            <a:pPr marR="0" lvl="1" rtl="0"/>
            <a:r>
              <a:rPr lang="en-US" sz="1800" dirty="0" smtClean="0"/>
              <a:t>To compensate for some of limitations some manufacturers have incorporated ball concept into a chair configuration</a:t>
            </a:r>
          </a:p>
          <a:p>
            <a:pPr marR="0" lvl="0" rtl="0"/>
            <a:r>
              <a:rPr lang="en-US" sz="2400" dirty="0" smtClean="0">
                <a:latin typeface="Arial" pitchFamily="34" charset="0"/>
                <a:cs typeface="Arial" pitchFamily="34" charset="0"/>
              </a:rPr>
              <a:t>One example is Gaiam Balance Ball Chair</a:t>
            </a:r>
          </a:p>
          <a:p>
            <a:pPr marR="0" lvl="1" rtl="0"/>
            <a:r>
              <a:rPr lang="en-US" sz="1400" b="1" i="1" u="sng" baseline="0" dirty="0" smtClean="0">
                <a:solidFill>
                  <a:srgbClr val="0000FF"/>
                </a:solidFill>
                <a:latin typeface="Cambria"/>
                <a:hlinkClick r:id="rId2"/>
              </a:rPr>
              <a:t>http://www.amazon.com/Gaiam-Balance-Ball-Chair-Black/dp/B0007VB4NE/ref=sr_1_1?s=sporting-goods&amp;ie=UTF8&amp;qid=1338126730&amp;sr=1-1</a:t>
            </a:r>
          </a:p>
          <a:p>
            <a:pPr marR="0" lvl="0" rtl="0"/>
            <a:r>
              <a:rPr lang="en-US" sz="2400" dirty="0" smtClean="0">
                <a:latin typeface="Arial" pitchFamily="34" charset="0"/>
                <a:cs typeface="Arial" pitchFamily="34" charset="0"/>
              </a:rPr>
              <a:t>Additional information and comment</a:t>
            </a:r>
          </a:p>
          <a:p>
            <a:pPr marR="0" lvl="1" rtl="0"/>
            <a:r>
              <a:rPr lang="en-US" sz="1800" b="1" i="1" u="sng" baseline="0" dirty="0" smtClean="0">
                <a:solidFill>
                  <a:srgbClr val="0000FF"/>
                </a:solidFill>
                <a:latin typeface="Cambria"/>
                <a:hlinkClick r:id="rId3"/>
              </a:rPr>
              <a:t>http://www.ergoweb.com/news/detail.cfm?id=1091</a:t>
            </a:r>
            <a:endParaRPr lang="en-US" sz="1800" b="1" i="1" u="sng" baseline="0" dirty="0" smtClean="0">
              <a:solidFill>
                <a:srgbClr val="0000FF"/>
              </a:solidFill>
              <a:latin typeface="Times New Roman"/>
              <a:hlinkClick r:id="rId3"/>
            </a:endParaRPr>
          </a:p>
        </p:txBody>
      </p:sp>
      <p:pic>
        <p:nvPicPr>
          <p:cNvPr id="4" name="Picture 3" descr="Gaiam Balance Ball Chair"/>
          <p:cNvPicPr/>
          <p:nvPr/>
        </p:nvPicPr>
        <p:blipFill>
          <a:blip r:embed="rId4" cstate="print"/>
          <a:srcRect/>
          <a:stretch>
            <a:fillRect/>
          </a:stretch>
        </p:blipFill>
        <p:spPr bwMode="auto">
          <a:xfrm>
            <a:off x="5943600" y="1047750"/>
            <a:ext cx="3044048" cy="3048000"/>
          </a:xfrm>
          <a:prstGeom prst="rect">
            <a:avLst/>
          </a:prstGeom>
          <a:noFill/>
          <a:ln w="9525">
            <a:noFill/>
            <a:miter lim="800000"/>
            <a:headEnd/>
            <a:tailEnd/>
          </a:ln>
        </p:spPr>
      </p:pic>
      <p:pic>
        <p:nvPicPr>
          <p:cNvPr id="5" name="Picture 4" descr="K:\Courses\Images\Misc\financial_data_zoom_in_magnify_800_clr_6750.png"/>
          <p:cNvPicPr>
            <a:picLocks noChangeAspect="1"/>
          </p:cNvPicPr>
          <p:nvPr/>
        </p:nvPicPr>
        <p:blipFill>
          <a:blip r:embed="rId5"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spcBef>
                <a:spcPts val="800"/>
              </a:spcBef>
              <a:defRPr/>
            </a:pPr>
            <a:r>
              <a:rPr lang="en-US" noProof="1" smtClean="0"/>
              <a:t>Art of </a:t>
            </a:r>
            <a:r>
              <a:rPr lang="en-US" dirty="0" smtClean="0"/>
              <a:t>S</a:t>
            </a:r>
            <a:r>
              <a:rPr lang="en-US" noProof="1" smtClean="0"/>
              <a:t>itting</a:t>
            </a:r>
          </a:p>
        </p:txBody>
      </p:sp>
      <p:sp>
        <p:nvSpPr>
          <p:cNvPr id="163843" name="Rectangle 3"/>
          <p:cNvSpPr>
            <a:spLocks noGrp="1" noChangeArrowheads="1"/>
          </p:cNvSpPr>
          <p:nvPr>
            <p:ph type="body" idx="1"/>
          </p:nvPr>
        </p:nvSpPr>
        <p:spPr>
          <a:xfrm>
            <a:off x="304800" y="819150"/>
            <a:ext cx="5029200" cy="4057650"/>
          </a:xfrm>
        </p:spPr>
        <p:txBody>
          <a:bodyPr>
            <a:noAutofit/>
          </a:bodyPr>
          <a:lstStyle/>
          <a:p>
            <a:pPr eaLnBrk="1" hangingPunct="1">
              <a:defRPr/>
            </a:pPr>
            <a:r>
              <a:rPr lang="en-US" sz="2800" b="1" dirty="0" smtClean="0"/>
              <a:t>Bo</a:t>
            </a:r>
            <a:r>
              <a:rPr lang="en-US" sz="2800" b="1" noProof="1" smtClean="0"/>
              <a:t>dy not designed to sit </a:t>
            </a:r>
            <a:endParaRPr lang="en-US" sz="2800" b="1" dirty="0" smtClean="0"/>
          </a:p>
          <a:p>
            <a:pPr lvl="1" eaLnBrk="1" hangingPunct="1">
              <a:defRPr/>
            </a:pPr>
            <a:r>
              <a:rPr lang="en-US" sz="2400" dirty="0" smtClean="0"/>
              <a:t>P</a:t>
            </a:r>
            <a:r>
              <a:rPr lang="en-US" sz="2400" noProof="1" smtClean="0"/>
              <a:t>articularly for long periods</a:t>
            </a:r>
          </a:p>
          <a:p>
            <a:pPr lvl="1">
              <a:defRPr/>
            </a:pPr>
            <a:r>
              <a:rPr lang="en-US" sz="2400" noProof="1" smtClean="0"/>
              <a:t>Studies determined even when seated in well-supported postures . . .</a:t>
            </a:r>
            <a:endParaRPr lang="en-US" sz="2400" dirty="0" smtClean="0"/>
          </a:p>
          <a:p>
            <a:pPr lvl="1" eaLnBrk="1" hangingPunct="1">
              <a:defRPr/>
            </a:pPr>
            <a:r>
              <a:rPr lang="en-US" sz="2400" dirty="0" smtClean="0"/>
              <a:t>H</a:t>
            </a:r>
            <a:r>
              <a:rPr lang="en-US" sz="2400" noProof="1" smtClean="0"/>
              <a:t>ow soon do we want to move?</a:t>
            </a:r>
          </a:p>
          <a:p>
            <a:pPr lvl="1" eaLnBrk="1" hangingPunct="1">
              <a:defRPr/>
            </a:pPr>
            <a:r>
              <a:rPr lang="en-US" sz="2400" noProof="1" smtClean="0"/>
              <a:t>About every 20 to 30 minutes!</a:t>
            </a:r>
          </a:p>
        </p:txBody>
      </p:sp>
      <p:pic>
        <p:nvPicPr>
          <p:cNvPr id="163844" name="Picture 4" descr="Chair wth arm rest"/>
          <p:cNvPicPr>
            <a:picLocks noChangeAspect="1" noChangeArrowheads="1"/>
          </p:cNvPicPr>
          <p:nvPr/>
        </p:nvPicPr>
        <p:blipFill>
          <a:blip r:embed="rId2" cstate="print">
            <a:lum bright="20000"/>
          </a:blip>
          <a:stretch>
            <a:fillRect/>
          </a:stretch>
        </p:blipFill>
        <p:spPr bwMode="auto">
          <a:xfrm>
            <a:off x="6019800" y="819150"/>
            <a:ext cx="2514600" cy="3944471"/>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67</a:t>
            </a:fld>
            <a:endParaRPr lang="en-US" dirty="0"/>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6226" name="Rectangle 1026"/>
          <p:cNvSpPr>
            <a:spLocks noGrp="1" noChangeArrowheads="1"/>
          </p:cNvSpPr>
          <p:nvPr>
            <p:ph type="title"/>
          </p:nvPr>
        </p:nvSpPr>
        <p:spPr/>
        <p:txBody>
          <a:bodyPr/>
          <a:lstStyle/>
          <a:p>
            <a:pPr eaLnBrk="1" hangingPunct="1">
              <a:spcBef>
                <a:spcPts val="800"/>
              </a:spcBef>
              <a:defRPr/>
            </a:pPr>
            <a:r>
              <a:rPr lang="en-US" dirty="0" smtClean="0"/>
              <a:t>The Art of Sitting</a:t>
            </a:r>
          </a:p>
        </p:txBody>
      </p:sp>
      <p:sp>
        <p:nvSpPr>
          <p:cNvPr id="436227" name="Rectangle 1027"/>
          <p:cNvSpPr>
            <a:spLocks noGrp="1" noChangeArrowheads="1"/>
          </p:cNvSpPr>
          <p:nvPr>
            <p:ph type="body" idx="1"/>
          </p:nvPr>
        </p:nvSpPr>
        <p:spPr>
          <a:xfrm>
            <a:off x="533400" y="1352550"/>
            <a:ext cx="4572000" cy="2819400"/>
          </a:xfrm>
        </p:spPr>
        <p:txBody>
          <a:bodyPr>
            <a:normAutofit/>
          </a:bodyPr>
          <a:lstStyle/>
          <a:p>
            <a:pPr eaLnBrk="1" hangingPunct="1">
              <a:spcBef>
                <a:spcPts val="800"/>
              </a:spcBef>
              <a:defRPr/>
            </a:pPr>
            <a:r>
              <a:rPr lang="en-US" sz="3200" b="1" noProof="1" smtClean="0"/>
              <a:t>Three point contact</a:t>
            </a:r>
            <a:endParaRPr lang="en-US" sz="3200" b="1" dirty="0" smtClean="0"/>
          </a:p>
          <a:p>
            <a:pPr lvl="1" eaLnBrk="1" hangingPunct="1">
              <a:spcBef>
                <a:spcPts val="800"/>
              </a:spcBef>
              <a:spcAft>
                <a:spcPct val="25000"/>
              </a:spcAft>
              <a:defRPr/>
            </a:pPr>
            <a:r>
              <a:rPr lang="en-US" sz="2800" dirty="0" smtClean="0"/>
              <a:t>Sacrum/Trunk</a:t>
            </a:r>
          </a:p>
          <a:p>
            <a:pPr lvl="1" eaLnBrk="1" hangingPunct="1">
              <a:spcBef>
                <a:spcPts val="800"/>
              </a:spcBef>
              <a:spcAft>
                <a:spcPct val="65000"/>
              </a:spcAft>
              <a:defRPr/>
            </a:pPr>
            <a:r>
              <a:rPr lang="en-US" sz="2800" dirty="0" smtClean="0"/>
              <a:t>Hips/Thighs</a:t>
            </a:r>
          </a:p>
          <a:p>
            <a:pPr lvl="1" eaLnBrk="1" hangingPunct="1">
              <a:spcBef>
                <a:spcPts val="800"/>
              </a:spcBef>
              <a:defRPr/>
            </a:pPr>
            <a:r>
              <a:rPr lang="en-US" sz="2800" dirty="0" smtClean="0"/>
              <a:t>Feet/Floor</a:t>
            </a:r>
          </a:p>
          <a:p>
            <a:pPr lvl="1" eaLnBrk="1" hangingPunct="1">
              <a:spcBef>
                <a:spcPts val="800"/>
              </a:spcBef>
              <a:defRPr/>
            </a:pPr>
            <a:endParaRPr lang="en-US" sz="4400" noProof="1" smtClean="0"/>
          </a:p>
        </p:txBody>
      </p:sp>
      <p:grpSp>
        <p:nvGrpSpPr>
          <p:cNvPr id="2" name="Group 5"/>
          <p:cNvGrpSpPr>
            <a:grpSpLocks/>
          </p:cNvGrpSpPr>
          <p:nvPr/>
        </p:nvGrpSpPr>
        <p:grpSpPr bwMode="auto">
          <a:xfrm>
            <a:off x="3886201" y="666750"/>
            <a:ext cx="4419183" cy="3944540"/>
            <a:chOff x="2448" y="560"/>
            <a:chExt cx="3057" cy="3313"/>
          </a:xfrm>
        </p:grpSpPr>
        <p:pic>
          <p:nvPicPr>
            <p:cNvPr id="436228" name="Picture 1028" descr="three point contact"/>
            <p:cNvPicPr>
              <a:picLocks noChangeAspect="1" noChangeArrowheads="1"/>
            </p:cNvPicPr>
            <p:nvPr/>
          </p:nvPicPr>
          <p:blipFill>
            <a:blip r:embed="rId2" cstate="print"/>
            <a:stretch>
              <a:fillRect/>
            </a:stretch>
          </p:blipFill>
          <p:spPr bwMode="auto">
            <a:xfrm>
              <a:off x="3766" y="560"/>
              <a:ext cx="1739" cy="3313"/>
            </a:xfrm>
            <a:prstGeom prst="rect">
              <a:avLst/>
            </a:prstGeom>
            <a:ln>
              <a:noFill/>
            </a:ln>
            <a:effectLst>
              <a:outerShdw blurRad="292100" dist="139700" dir="2700000" algn="tl" rotWithShape="0">
                <a:srgbClr val="333333">
                  <a:alpha val="65000"/>
                </a:srgbClr>
              </a:outerShdw>
            </a:effectLst>
          </p:spPr>
        </p:pic>
        <p:sp>
          <p:nvSpPr>
            <p:cNvPr id="87046" name="AutoShape 1029"/>
            <p:cNvSpPr>
              <a:spLocks noChangeArrowheads="1"/>
            </p:cNvSpPr>
            <p:nvPr/>
          </p:nvSpPr>
          <p:spPr bwMode="auto">
            <a:xfrm>
              <a:off x="2448" y="3258"/>
              <a:ext cx="2256" cy="336"/>
            </a:xfrm>
            <a:prstGeom prst="rightArrow">
              <a:avLst>
                <a:gd name="adj1" fmla="val 50000"/>
                <a:gd name="adj2" fmla="val 167857"/>
              </a:avLst>
            </a:prstGeom>
            <a:solidFill>
              <a:schemeClr val="tx2"/>
            </a:solidFill>
            <a:ln w="9525">
              <a:solidFill>
                <a:schemeClr val="bg1"/>
              </a:solidFill>
              <a:miter lim="800000"/>
              <a:headEnd/>
              <a:tailEnd/>
            </a:ln>
          </p:spPr>
          <p:txBody>
            <a:bodyPr wrap="none" anchor="ctr"/>
            <a:lstStyle/>
            <a:p>
              <a:endParaRPr lang="en-US" dirty="0"/>
            </a:p>
          </p:txBody>
        </p:sp>
        <p:sp>
          <p:nvSpPr>
            <p:cNvPr id="87047" name="AutoShape 1030"/>
            <p:cNvSpPr>
              <a:spLocks noChangeArrowheads="1"/>
            </p:cNvSpPr>
            <p:nvPr/>
          </p:nvSpPr>
          <p:spPr bwMode="auto">
            <a:xfrm>
              <a:off x="3072" y="1872"/>
              <a:ext cx="864" cy="336"/>
            </a:xfrm>
            <a:prstGeom prst="rightArrow">
              <a:avLst>
                <a:gd name="adj1" fmla="val 50000"/>
                <a:gd name="adj2" fmla="val 64286"/>
              </a:avLst>
            </a:prstGeom>
            <a:solidFill>
              <a:schemeClr val="tx2"/>
            </a:solidFill>
            <a:ln w="9525">
              <a:solidFill>
                <a:schemeClr val="bg1"/>
              </a:solidFill>
              <a:miter lim="800000"/>
              <a:headEnd/>
              <a:tailEnd/>
            </a:ln>
          </p:spPr>
          <p:txBody>
            <a:bodyPr wrap="none" anchor="ctr"/>
            <a:lstStyle/>
            <a:p>
              <a:endParaRPr lang="en-US" dirty="0"/>
            </a:p>
          </p:txBody>
        </p:sp>
        <p:sp>
          <p:nvSpPr>
            <p:cNvPr id="87048" name="AutoShape 1031"/>
            <p:cNvSpPr>
              <a:spLocks noChangeArrowheads="1"/>
            </p:cNvSpPr>
            <p:nvPr/>
          </p:nvSpPr>
          <p:spPr bwMode="auto">
            <a:xfrm>
              <a:off x="2784" y="2484"/>
              <a:ext cx="1584" cy="336"/>
            </a:xfrm>
            <a:prstGeom prst="rightArrow">
              <a:avLst>
                <a:gd name="adj1" fmla="val 50000"/>
                <a:gd name="adj2" fmla="val 117857"/>
              </a:avLst>
            </a:prstGeom>
            <a:solidFill>
              <a:schemeClr val="tx2"/>
            </a:solidFill>
            <a:ln w="9525">
              <a:solidFill>
                <a:schemeClr val="bg1"/>
              </a:solidFill>
              <a:miter lim="800000"/>
              <a:headEnd/>
              <a:tailEnd/>
            </a:ln>
          </p:spPr>
          <p:txBody>
            <a:bodyPr wrap="none" anchor="ctr"/>
            <a:lstStyle/>
            <a:p>
              <a:endParaRPr lang="en-US" dirty="0"/>
            </a:p>
          </p:txBody>
        </p:sp>
      </p:grpSp>
      <p:sp>
        <p:nvSpPr>
          <p:cNvPr id="9" name="Slide Number Placeholder 8"/>
          <p:cNvSpPr>
            <a:spLocks noGrp="1"/>
          </p:cNvSpPr>
          <p:nvPr>
            <p:ph type="sldNum" sz="quarter" idx="4"/>
          </p:nvPr>
        </p:nvSpPr>
        <p:spPr>
          <a:xfrm>
            <a:off x="8610600" y="4869656"/>
            <a:ext cx="365760" cy="273844"/>
          </a:xfrm>
        </p:spPr>
        <p:txBody>
          <a:bodyPr/>
          <a:lstStyle/>
          <a:p>
            <a:fld id="{D5BBC35B-A44B-4119-B8DA-DE9E3DFADA20}" type="slidenum">
              <a:rPr lang="en-US" smtClean="0"/>
              <a:pPr/>
              <a:t>68</a:t>
            </a:fld>
            <a:endParaRPr lang="en-US" dirty="0"/>
          </a:p>
        </p:txBody>
      </p:sp>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p:txBody>
          <a:bodyPr>
            <a:noAutofit/>
          </a:bodyPr>
          <a:lstStyle/>
          <a:p>
            <a:pPr eaLnBrk="1" hangingPunct="1">
              <a:spcBef>
                <a:spcPts val="800"/>
              </a:spcBef>
              <a:defRPr/>
            </a:pPr>
            <a:r>
              <a:rPr lang="en-US" sz="3600" dirty="0" smtClean="0">
                <a:effectLst>
                  <a:outerShdw blurRad="38100" dist="38100" dir="2700000" algn="tl">
                    <a:srgbClr val="000000">
                      <a:alpha val="43137"/>
                    </a:srgbClr>
                  </a:outerShdw>
                </a:effectLst>
              </a:rPr>
              <a:t>The Art of Sitting</a:t>
            </a:r>
          </a:p>
        </p:txBody>
      </p:sp>
      <p:sp>
        <p:nvSpPr>
          <p:cNvPr id="535555" name="Rectangle 3"/>
          <p:cNvSpPr>
            <a:spLocks noGrp="1" noChangeArrowheads="1"/>
          </p:cNvSpPr>
          <p:nvPr>
            <p:ph type="body" sz="half" idx="1"/>
          </p:nvPr>
        </p:nvSpPr>
        <p:spPr>
          <a:xfrm>
            <a:off x="685800" y="1276350"/>
            <a:ext cx="4191000" cy="3086100"/>
          </a:xfrm>
        </p:spPr>
        <p:txBody>
          <a:bodyPr>
            <a:normAutofit/>
          </a:bodyPr>
          <a:lstStyle/>
          <a:p>
            <a:pPr marL="0" indent="0" eaLnBrk="1" hangingPunct="1">
              <a:spcBef>
                <a:spcPts val="800"/>
              </a:spcBef>
              <a:buFont typeface="Wingdings" pitchFamily="2" charset="2"/>
              <a:buNone/>
              <a:defRPr/>
            </a:pPr>
            <a:r>
              <a:rPr lang="en-US" noProof="1" smtClean="0"/>
              <a:t>90/90 seated posture?</a:t>
            </a:r>
            <a:endParaRPr lang="en-US" dirty="0" smtClean="0"/>
          </a:p>
          <a:p>
            <a:pPr marL="628650" lvl="1" indent="-342900">
              <a:spcBef>
                <a:spcPts val="800"/>
              </a:spcBef>
              <a:defRPr/>
            </a:pPr>
            <a:r>
              <a:rPr lang="en-US" dirty="0" smtClean="0"/>
              <a:t>Only in drawings!</a:t>
            </a:r>
            <a:r>
              <a:rPr lang="en-US" noProof="1" smtClean="0"/>
              <a:t> </a:t>
            </a:r>
          </a:p>
          <a:p>
            <a:pPr marL="628650" lvl="1" indent="-342900">
              <a:spcBef>
                <a:spcPts val="800"/>
              </a:spcBef>
              <a:defRPr/>
            </a:pPr>
            <a:r>
              <a:rPr lang="en-US" noProof="1" smtClean="0"/>
              <a:t>Most people will sit at 95 to 110 degrees at hips and knees</a:t>
            </a:r>
          </a:p>
          <a:p>
            <a:pPr marL="628650" lvl="1" indent="-342900" eaLnBrk="1" hangingPunct="1">
              <a:spcBef>
                <a:spcPts val="800"/>
              </a:spcBef>
              <a:defRPr/>
            </a:pPr>
            <a:endParaRPr lang="en-US" dirty="0" smtClean="0"/>
          </a:p>
        </p:txBody>
      </p:sp>
      <p:pic>
        <p:nvPicPr>
          <p:cNvPr id="535561" name="Picture 9" descr="perfect 90 90"/>
          <p:cNvPicPr>
            <a:picLocks noGrp="1" noChangeAspect="1" noChangeArrowheads="1"/>
          </p:cNvPicPr>
          <p:nvPr>
            <p:ph sz="half" idx="2"/>
          </p:nvPr>
        </p:nvPicPr>
        <p:blipFill>
          <a:blip r:embed="rId2" cstate="print"/>
          <a:stretch>
            <a:fillRect/>
          </a:stretch>
        </p:blipFill>
        <p:spPr>
          <a:xfrm>
            <a:off x="4876800" y="1123950"/>
            <a:ext cx="3276600" cy="3574473"/>
          </a:xfrm>
          <a:prstGeom prst="rect">
            <a:avLst/>
          </a:prstGeom>
          <a:noFill/>
          <a:ln>
            <a:noFill/>
          </a:ln>
        </p:spPr>
      </p:pic>
      <p:sp>
        <p:nvSpPr>
          <p:cNvPr id="7" name="Slide Number Placeholder 6"/>
          <p:cNvSpPr>
            <a:spLocks noGrp="1"/>
          </p:cNvSpPr>
          <p:nvPr>
            <p:ph type="sldNum" sz="quarter" idx="4"/>
          </p:nvPr>
        </p:nvSpPr>
        <p:spPr>
          <a:xfrm>
            <a:off x="8647272" y="4805958"/>
            <a:ext cx="365760" cy="273844"/>
          </a:xfrm>
        </p:spPr>
        <p:txBody>
          <a:bodyPr/>
          <a:lstStyle/>
          <a:p>
            <a:fld id="{D5BBC35B-A44B-4119-B8DA-DE9E3DFADA20}" type="slidenum">
              <a:rPr kumimoji="0" lang="en-US" smtClean="0"/>
              <a:pPr/>
              <a:t>69</a:t>
            </a:fld>
            <a:endParaRPr kumimoji="0" lang="en-US" sz="1000" b="0"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7</a:t>
            </a:fld>
            <a:endParaRPr lang="en-US" dirty="0"/>
          </a:p>
        </p:txBody>
      </p:sp>
      <p:pic>
        <p:nvPicPr>
          <p:cNvPr id="581634" name="Picture 2" descr="K:\Clients\CHS\Worksheets\Example Report\Example Page 4.JPG"/>
          <p:cNvPicPr>
            <a:picLocks noChangeAspect="1" noChangeArrowheads="1"/>
          </p:cNvPicPr>
          <p:nvPr/>
        </p:nvPicPr>
        <p:blipFill>
          <a:blip r:embed="rId2" cstate="print"/>
          <a:srcRect/>
          <a:stretch>
            <a:fillRect/>
          </a:stretch>
        </p:blipFill>
        <p:spPr bwMode="auto">
          <a:xfrm>
            <a:off x="5181600" y="133350"/>
            <a:ext cx="3498200" cy="4572000"/>
          </a:xfrm>
          <a:prstGeom prst="rect">
            <a:avLst/>
          </a:prstGeom>
          <a:ln>
            <a:noFill/>
          </a:ln>
          <a:effectLst>
            <a:outerShdw blurRad="292100" dist="139700" dir="2700000" algn="tl" rotWithShape="0">
              <a:srgbClr val="333333">
                <a:alpha val="65000"/>
              </a:srgbClr>
            </a:outerShdw>
          </a:effectLst>
        </p:spPr>
      </p:pic>
      <p:pic>
        <p:nvPicPr>
          <p:cNvPr id="7" name="Picture 6" descr="Rec Specs.png"/>
          <p:cNvPicPr>
            <a:picLocks noChangeAspect="1"/>
          </p:cNvPicPr>
          <p:nvPr/>
        </p:nvPicPr>
        <p:blipFill>
          <a:blip r:embed="rId3" cstate="print"/>
          <a:srcRect l="4373" r="2554"/>
          <a:stretch>
            <a:fillRect/>
          </a:stretch>
        </p:blipFill>
        <p:spPr>
          <a:xfrm>
            <a:off x="609600" y="209550"/>
            <a:ext cx="4463927" cy="44805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noAutofit/>
          </a:bodyPr>
          <a:lstStyle/>
          <a:p>
            <a:pPr eaLnBrk="1" hangingPunct="1">
              <a:spcBef>
                <a:spcPts val="800"/>
              </a:spcBef>
              <a:defRPr/>
            </a:pPr>
            <a:r>
              <a:rPr lang="en-US" sz="3600" noProof="1" smtClean="0">
                <a:effectLst>
                  <a:outerShdw blurRad="38100" dist="38100" dir="2700000" algn="tl">
                    <a:srgbClr val="000000">
                      <a:alpha val="43137"/>
                    </a:srgbClr>
                  </a:outerShdw>
                </a:effectLst>
                <a:latin typeface="Arial" pitchFamily="34" charset="0"/>
                <a:cs typeface="Arial" pitchFamily="34" charset="0"/>
              </a:rPr>
              <a:t>Sitting styles</a:t>
            </a:r>
          </a:p>
        </p:txBody>
      </p:sp>
      <p:sp>
        <p:nvSpPr>
          <p:cNvPr id="168963" name="Rectangle 3"/>
          <p:cNvSpPr>
            <a:spLocks noGrp="1" noChangeArrowheads="1"/>
          </p:cNvSpPr>
          <p:nvPr>
            <p:ph type="body" sz="half" idx="1"/>
          </p:nvPr>
        </p:nvSpPr>
        <p:spPr>
          <a:xfrm>
            <a:off x="304800" y="895350"/>
            <a:ext cx="3200400" cy="3733800"/>
          </a:xfrm>
        </p:spPr>
        <p:txBody>
          <a:bodyPr>
            <a:normAutofit/>
          </a:bodyPr>
          <a:lstStyle/>
          <a:p>
            <a:pPr eaLnBrk="1" hangingPunct="1">
              <a:lnSpc>
                <a:spcPct val="90000"/>
              </a:lnSpc>
              <a:defRPr/>
            </a:pPr>
            <a:r>
              <a:rPr lang="en-US" sz="2800" noProof="1" smtClean="0"/>
              <a:t>Sitting styles quite varied from person to person:</a:t>
            </a:r>
          </a:p>
          <a:p>
            <a:pPr lvl="1" eaLnBrk="1" hangingPunct="1">
              <a:lnSpc>
                <a:spcPct val="90000"/>
              </a:lnSpc>
              <a:defRPr/>
            </a:pPr>
            <a:r>
              <a:rPr lang="en-US" sz="2400" dirty="0" smtClean="0"/>
              <a:t>Percher</a:t>
            </a:r>
            <a:endParaRPr lang="en-US" sz="2400" noProof="1" smtClean="0"/>
          </a:p>
          <a:p>
            <a:pPr lvl="1" eaLnBrk="1" hangingPunct="1">
              <a:lnSpc>
                <a:spcPct val="90000"/>
              </a:lnSpc>
              <a:defRPr/>
            </a:pPr>
            <a:r>
              <a:rPr lang="en-US" sz="2400" noProof="1" smtClean="0"/>
              <a:t>Slouch</a:t>
            </a:r>
          </a:p>
          <a:p>
            <a:pPr lvl="1" eaLnBrk="1" hangingPunct="1">
              <a:lnSpc>
                <a:spcPct val="90000"/>
              </a:lnSpc>
              <a:defRPr/>
            </a:pPr>
            <a:r>
              <a:rPr lang="en-US" sz="2400" noProof="1" smtClean="0"/>
              <a:t>Sit crossed leg</a:t>
            </a:r>
          </a:p>
          <a:p>
            <a:pPr lvl="1" eaLnBrk="1" hangingPunct="1">
              <a:lnSpc>
                <a:spcPct val="90000"/>
              </a:lnSpc>
              <a:defRPr/>
            </a:pPr>
            <a:r>
              <a:rPr lang="en-US" sz="2400" noProof="1" smtClean="0"/>
              <a:t>Sit on leg</a:t>
            </a:r>
          </a:p>
        </p:txBody>
      </p:sp>
      <p:pic>
        <p:nvPicPr>
          <p:cNvPr id="123908" name="Picture 13" descr="chair_perch"/>
          <p:cNvPicPr>
            <a:picLocks noGrp="1" noChangeAspect="1" noChangeArrowheads="1"/>
          </p:cNvPicPr>
          <p:nvPr>
            <p:ph sz="quarter" idx="2"/>
          </p:nvPr>
        </p:nvPicPr>
        <p:blipFill>
          <a:blip r:embed="rId2" cstate="print"/>
          <a:stretch>
            <a:fillRect/>
          </a:stretch>
        </p:blipFill>
        <p:spPr>
          <a:xfrm>
            <a:off x="4419600" y="895350"/>
            <a:ext cx="1620190" cy="1828800"/>
          </a:xfrm>
          <a:prstGeom prst="rect">
            <a:avLst/>
          </a:prstGeom>
          <a:ln>
            <a:noFill/>
          </a:ln>
          <a:effectLst>
            <a:outerShdw blurRad="292100" dist="139700" dir="2700000" algn="tl" rotWithShape="0">
              <a:srgbClr val="333333">
                <a:alpha val="65000"/>
              </a:srgbClr>
            </a:outerShdw>
          </a:effectLst>
        </p:spPr>
      </p:pic>
      <p:pic>
        <p:nvPicPr>
          <p:cNvPr id="123909" name="Picture 15" descr="chair_slouch"/>
          <p:cNvPicPr>
            <a:picLocks noGrp="1" noChangeAspect="1" noChangeArrowheads="1"/>
          </p:cNvPicPr>
          <p:nvPr>
            <p:ph sz="quarter" idx="3"/>
          </p:nvPr>
        </p:nvPicPr>
        <p:blipFill>
          <a:blip r:embed="rId3" cstate="print"/>
          <a:stretch>
            <a:fillRect/>
          </a:stretch>
        </p:blipFill>
        <p:spPr>
          <a:xfrm>
            <a:off x="6218270" y="895350"/>
            <a:ext cx="2021308" cy="1828800"/>
          </a:xfrm>
          <a:prstGeom prst="rect">
            <a:avLst/>
          </a:prstGeom>
          <a:ln>
            <a:noFill/>
          </a:ln>
          <a:effectLst>
            <a:outerShdw blurRad="292100" dist="139700" dir="2700000" algn="tl" rotWithShape="0">
              <a:srgbClr val="333333">
                <a:alpha val="65000"/>
              </a:srgbClr>
            </a:outerShdw>
          </a:effectLst>
        </p:spPr>
      </p:pic>
      <p:pic>
        <p:nvPicPr>
          <p:cNvPr id="123910" name="Picture 17" descr="chair_crossed_leg"/>
          <p:cNvPicPr>
            <a:picLocks noChangeAspect="1" noChangeArrowheads="1"/>
          </p:cNvPicPr>
          <p:nvPr/>
        </p:nvPicPr>
        <p:blipFill>
          <a:blip r:embed="rId4" cstate="print"/>
          <a:stretch>
            <a:fillRect/>
          </a:stretch>
        </p:blipFill>
        <p:spPr bwMode="auto">
          <a:xfrm>
            <a:off x="3843668" y="2876550"/>
            <a:ext cx="2205060" cy="1828800"/>
          </a:xfrm>
          <a:prstGeom prst="rect">
            <a:avLst/>
          </a:prstGeom>
          <a:ln>
            <a:noFill/>
          </a:ln>
          <a:effectLst>
            <a:outerShdw blurRad="292100" dist="139700" dir="2700000" algn="tl" rotWithShape="0">
              <a:srgbClr val="333333">
                <a:alpha val="65000"/>
              </a:srgbClr>
            </a:outerShdw>
          </a:effectLst>
        </p:spPr>
      </p:pic>
      <p:pic>
        <p:nvPicPr>
          <p:cNvPr id="123911" name="Picture 18" descr="chair_sit_on_leg"/>
          <p:cNvPicPr>
            <a:picLocks noChangeAspect="1" noChangeArrowheads="1"/>
          </p:cNvPicPr>
          <p:nvPr/>
        </p:nvPicPr>
        <p:blipFill>
          <a:blip r:embed="rId5" cstate="print"/>
          <a:stretch>
            <a:fillRect/>
          </a:stretch>
        </p:blipFill>
        <p:spPr bwMode="auto">
          <a:xfrm>
            <a:off x="6205868" y="2876550"/>
            <a:ext cx="2315870" cy="1828800"/>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
          </p:nvPr>
        </p:nvSpPr>
        <p:spPr>
          <a:xfrm>
            <a:off x="8610600" y="4705350"/>
            <a:ext cx="366712" cy="304800"/>
          </a:xfrm>
        </p:spPr>
        <p:txBody>
          <a:bodyPr/>
          <a:lstStyle/>
          <a:p>
            <a:fld id="{D5BBC35B-A44B-4119-B8DA-DE9E3DFADA20}" type="slidenum">
              <a:rPr kumimoji="0" lang="en-US" smtClean="0"/>
              <a:pPr/>
              <a:t>70</a:t>
            </a:fld>
            <a:endParaRPr kumimoji="0" lang="en-US" sz="1000" b="0"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noAutofit/>
          </a:bodyPr>
          <a:lstStyle/>
          <a:p>
            <a:pPr eaLnBrk="1" hangingPunct="1">
              <a:spcBef>
                <a:spcPts val="800"/>
              </a:spcBef>
              <a:defRPr/>
            </a:pPr>
            <a:r>
              <a:rPr lang="en-US" sz="3600" noProof="1" smtClean="0">
                <a:effectLst>
                  <a:outerShdw blurRad="38100" dist="38100" dir="2700000" algn="tl">
                    <a:srgbClr val="000000">
                      <a:alpha val="43137"/>
                    </a:srgbClr>
                  </a:outerShdw>
                </a:effectLst>
                <a:latin typeface="Arial" pitchFamily="34" charset="0"/>
                <a:cs typeface="Arial" pitchFamily="34" charset="0"/>
              </a:rPr>
              <a:t>Sitting styles</a:t>
            </a:r>
          </a:p>
        </p:txBody>
      </p:sp>
      <p:sp>
        <p:nvSpPr>
          <p:cNvPr id="168963" name="Rectangle 3"/>
          <p:cNvSpPr>
            <a:spLocks noGrp="1" noChangeArrowheads="1"/>
          </p:cNvSpPr>
          <p:nvPr>
            <p:ph type="body" sz="half" idx="1"/>
          </p:nvPr>
        </p:nvSpPr>
        <p:spPr>
          <a:xfrm>
            <a:off x="381000" y="971550"/>
            <a:ext cx="3962400" cy="3733800"/>
          </a:xfrm>
        </p:spPr>
        <p:txBody>
          <a:bodyPr>
            <a:normAutofit/>
          </a:bodyPr>
          <a:lstStyle/>
          <a:p>
            <a:pPr eaLnBrk="1" hangingPunct="1">
              <a:lnSpc>
                <a:spcPct val="90000"/>
              </a:lnSpc>
              <a:defRPr/>
            </a:pPr>
            <a:r>
              <a:rPr lang="en-US" sz="2400" noProof="1" smtClean="0"/>
              <a:t>Particular sitting style needs to be assessed</a:t>
            </a:r>
          </a:p>
          <a:p>
            <a:pPr lvl="1" eaLnBrk="1" hangingPunct="1">
              <a:lnSpc>
                <a:spcPct val="90000"/>
              </a:lnSpc>
              <a:defRPr/>
            </a:pPr>
            <a:r>
              <a:rPr lang="en-US" sz="2000" noProof="1" smtClean="0"/>
              <a:t>Habit developed over</a:t>
            </a:r>
            <a:r>
              <a:rPr lang="en-US" sz="2000" dirty="0" smtClean="0"/>
              <a:t> </a:t>
            </a:r>
            <a:r>
              <a:rPr lang="en-US" sz="2000" noProof="1" smtClean="0"/>
              <a:t>time</a:t>
            </a:r>
          </a:p>
          <a:p>
            <a:pPr lvl="1" eaLnBrk="1" hangingPunct="1">
              <a:lnSpc>
                <a:spcPct val="90000"/>
              </a:lnSpc>
              <a:defRPr/>
            </a:pPr>
            <a:r>
              <a:rPr lang="en-US" sz="2000" noProof="1" smtClean="0"/>
              <a:t>Response to poor workstation setup</a:t>
            </a:r>
          </a:p>
          <a:p>
            <a:pPr lvl="1" eaLnBrk="1" hangingPunct="1">
              <a:lnSpc>
                <a:spcPct val="90000"/>
              </a:lnSpc>
              <a:defRPr/>
            </a:pPr>
            <a:r>
              <a:rPr lang="en-US" sz="2000" noProof="1" smtClean="0"/>
              <a:t>Combination of both</a:t>
            </a:r>
          </a:p>
          <a:p>
            <a:pPr lvl="1" eaLnBrk="1" hangingPunct="1">
              <a:lnSpc>
                <a:spcPct val="90000"/>
              </a:lnSpc>
              <a:defRPr/>
            </a:pPr>
            <a:r>
              <a:rPr lang="en-US" sz="2000" noProof="1" smtClean="0"/>
              <a:t>What drives problem is frequency and duration of seated position</a:t>
            </a:r>
          </a:p>
        </p:txBody>
      </p:sp>
      <p:sp>
        <p:nvSpPr>
          <p:cNvPr id="8" name="Slide Number Placeholder 7"/>
          <p:cNvSpPr>
            <a:spLocks noGrp="1"/>
          </p:cNvSpPr>
          <p:nvPr>
            <p:ph type="sldNum" sz="quarter" idx="4"/>
          </p:nvPr>
        </p:nvSpPr>
        <p:spPr>
          <a:xfrm>
            <a:off x="8647272" y="4805958"/>
            <a:ext cx="365760" cy="273844"/>
          </a:xfrm>
        </p:spPr>
        <p:txBody>
          <a:bodyPr/>
          <a:lstStyle/>
          <a:p>
            <a:fld id="{D5BBC35B-A44B-4119-B8DA-DE9E3DFADA20}" type="slidenum">
              <a:rPr kumimoji="0" lang="en-US" smtClean="0"/>
              <a:pPr/>
              <a:t>71</a:t>
            </a:fld>
            <a:endParaRPr kumimoji="0" lang="en-US" sz="1000" b="0" dirty="0">
              <a:solidFill>
                <a:schemeClr val="tx1"/>
              </a:solidFill>
            </a:endParaRPr>
          </a:p>
        </p:txBody>
      </p:sp>
      <p:pic>
        <p:nvPicPr>
          <p:cNvPr id="13" name="Picture 17" descr="chair_crossed_leg"/>
          <p:cNvPicPr>
            <a:picLocks noChangeAspect="1" noChangeArrowheads="1"/>
          </p:cNvPicPr>
          <p:nvPr/>
        </p:nvPicPr>
        <p:blipFill>
          <a:blip r:embed="rId2" cstate="print">
            <a:lum bright="10000"/>
          </a:blip>
          <a:stretch>
            <a:fillRect/>
          </a:stretch>
        </p:blipFill>
        <p:spPr bwMode="auto">
          <a:xfrm>
            <a:off x="4495800" y="1047750"/>
            <a:ext cx="3858855" cy="3200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990600" y="0"/>
            <a:ext cx="7772400" cy="571500"/>
          </a:xfrm>
        </p:spPr>
        <p:txBody>
          <a:bodyPr>
            <a:normAutofit fontScale="90000"/>
          </a:bodyPr>
          <a:lstStyle/>
          <a:p>
            <a:pPr eaLnBrk="1" hangingPunct="1">
              <a:spcBef>
                <a:spcPts val="800"/>
              </a:spcBef>
              <a:defRPr/>
            </a:pPr>
            <a:r>
              <a:rPr lang="en-US" noProof="1" smtClean="0"/>
              <a:t>Functional seated positions</a:t>
            </a:r>
          </a:p>
        </p:txBody>
      </p:sp>
      <p:sp>
        <p:nvSpPr>
          <p:cNvPr id="171011" name="Rectangle 3"/>
          <p:cNvSpPr>
            <a:spLocks noGrp="1" noChangeArrowheads="1"/>
          </p:cNvSpPr>
          <p:nvPr>
            <p:ph type="body" idx="1"/>
          </p:nvPr>
        </p:nvSpPr>
        <p:spPr>
          <a:xfrm>
            <a:off x="609600" y="590550"/>
            <a:ext cx="8534400" cy="1657350"/>
          </a:xfrm>
        </p:spPr>
        <p:txBody>
          <a:bodyPr>
            <a:normAutofit fontScale="92500" lnSpcReduction="10000"/>
          </a:bodyPr>
          <a:lstStyle/>
          <a:p>
            <a:pPr eaLnBrk="1" hangingPunct="1">
              <a:lnSpc>
                <a:spcPct val="90000"/>
              </a:lnSpc>
              <a:defRPr/>
            </a:pPr>
            <a:r>
              <a:rPr lang="en-US" sz="2800" noProof="1" smtClean="0"/>
              <a:t>Provide for </a:t>
            </a:r>
            <a:r>
              <a:rPr lang="en-US" sz="2800" dirty="0" smtClean="0"/>
              <a:t>several</a:t>
            </a:r>
            <a:r>
              <a:rPr lang="en-US" sz="2800" noProof="1" smtClean="0"/>
              <a:t> different acceptable postures</a:t>
            </a:r>
          </a:p>
          <a:p>
            <a:pPr eaLnBrk="1" hangingPunct="1">
              <a:lnSpc>
                <a:spcPct val="90000"/>
              </a:lnSpc>
              <a:defRPr/>
            </a:pPr>
            <a:r>
              <a:rPr lang="en-US" sz="2800" noProof="1" smtClean="0"/>
              <a:t>Rotate throughout day on regular basis:</a:t>
            </a:r>
          </a:p>
          <a:p>
            <a:pPr lvl="1" eaLnBrk="1" hangingPunct="1">
              <a:lnSpc>
                <a:spcPct val="90000"/>
              </a:lnSpc>
              <a:defRPr/>
            </a:pPr>
            <a:r>
              <a:rPr lang="en-US" sz="2400" noProof="1" smtClean="0"/>
              <a:t>Upright “keyboard” position</a:t>
            </a:r>
          </a:p>
          <a:p>
            <a:pPr lvl="1" eaLnBrk="1" hangingPunct="1">
              <a:lnSpc>
                <a:spcPct val="90000"/>
              </a:lnSpc>
              <a:defRPr/>
            </a:pPr>
            <a:r>
              <a:rPr lang="en-US" sz="2400" noProof="1" smtClean="0"/>
              <a:t>Semi-reclined/rocking “conversation” position</a:t>
            </a:r>
          </a:p>
          <a:p>
            <a:pPr lvl="1" eaLnBrk="1" hangingPunct="1">
              <a:lnSpc>
                <a:spcPct val="90000"/>
              </a:lnSpc>
              <a:defRPr/>
            </a:pPr>
            <a:r>
              <a:rPr lang="en-US" sz="2400" noProof="1" smtClean="0"/>
              <a:t>Standing </a:t>
            </a:r>
          </a:p>
        </p:txBody>
      </p:sp>
      <p:pic>
        <p:nvPicPr>
          <p:cNvPr id="171016" name="Picture 8" descr="WS 6-22 stand at worksurface"/>
          <p:cNvPicPr>
            <a:picLocks noChangeAspect="1" noChangeArrowheads="1"/>
          </p:cNvPicPr>
          <p:nvPr/>
        </p:nvPicPr>
        <p:blipFill>
          <a:blip r:embed="rId2" cstate="print"/>
          <a:stretch>
            <a:fillRect/>
          </a:stretch>
        </p:blipFill>
        <p:spPr bwMode="auto">
          <a:xfrm>
            <a:off x="7086600" y="2038350"/>
            <a:ext cx="1536192" cy="2602992"/>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72</a:t>
            </a:fld>
            <a:endParaRPr lang="en-US" dirty="0"/>
          </a:p>
        </p:txBody>
      </p:sp>
      <p:pic>
        <p:nvPicPr>
          <p:cNvPr id="8" name="Picture 7" descr="K:\Clients\Medtronic\Rice Creek East\WSE\Sly Ramona\IMG_0225.JPG"/>
          <p:cNvPicPr>
            <a:picLocks noChangeAspect="1"/>
          </p:cNvPicPr>
          <p:nvPr/>
        </p:nvPicPr>
        <p:blipFill>
          <a:blip r:embed="rId3" cstate="print"/>
          <a:srcRect r="25432"/>
          <a:stretch>
            <a:fillRect/>
          </a:stretch>
        </p:blipFill>
        <p:spPr bwMode="auto">
          <a:xfrm>
            <a:off x="1828800" y="2266950"/>
            <a:ext cx="2348242" cy="2377440"/>
          </a:xfrm>
          <a:prstGeom prst="rect">
            <a:avLst/>
          </a:prstGeom>
          <a:ln>
            <a:noFill/>
          </a:ln>
          <a:effectLst>
            <a:outerShdw blurRad="292100" dist="139700" dir="2700000" algn="tl" rotWithShape="0">
              <a:srgbClr val="333333">
                <a:alpha val="65000"/>
              </a:srgbClr>
            </a:outerShdw>
          </a:effectLst>
        </p:spPr>
      </p:pic>
      <p:pic>
        <p:nvPicPr>
          <p:cNvPr id="9" name="Picture 8" descr="K:\Clients\Medtronic\Rice Creek East\WSE\Sly Ramona\IMG_0226.JPG"/>
          <p:cNvPicPr>
            <a:picLocks noChangeAspect="1"/>
          </p:cNvPicPr>
          <p:nvPr/>
        </p:nvPicPr>
        <p:blipFill>
          <a:blip r:embed="rId4" cstate="print"/>
          <a:srcRect r="30937"/>
          <a:stretch>
            <a:fillRect/>
          </a:stretch>
        </p:blipFill>
        <p:spPr bwMode="auto">
          <a:xfrm>
            <a:off x="4495800" y="2266950"/>
            <a:ext cx="2301650" cy="23774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spcBef>
                <a:spcPts val="800"/>
              </a:spcBef>
              <a:defRPr/>
            </a:pPr>
            <a:r>
              <a:rPr lang="en-US" noProof="1" smtClean="0"/>
              <a:t>Adjustment anxiety</a:t>
            </a:r>
          </a:p>
        </p:txBody>
      </p:sp>
      <p:sp>
        <p:nvSpPr>
          <p:cNvPr id="173059" name="Rectangle 3"/>
          <p:cNvSpPr>
            <a:spLocks noGrp="1" noChangeArrowheads="1"/>
          </p:cNvSpPr>
          <p:nvPr>
            <p:ph type="body" idx="1"/>
          </p:nvPr>
        </p:nvSpPr>
        <p:spPr>
          <a:xfrm>
            <a:off x="533400" y="742950"/>
            <a:ext cx="4191000" cy="3810000"/>
          </a:xfrm>
        </p:spPr>
        <p:txBody>
          <a:bodyPr>
            <a:normAutofit fontScale="85000" lnSpcReduction="10000"/>
          </a:bodyPr>
          <a:lstStyle/>
          <a:p>
            <a:pPr eaLnBrk="1" hangingPunct="1">
              <a:lnSpc>
                <a:spcPct val="90000"/>
              </a:lnSpc>
              <a:defRPr/>
            </a:pPr>
            <a:r>
              <a:rPr lang="en-US" sz="2800" noProof="1" smtClean="0"/>
              <a:t>Chairs can be pretty expensive</a:t>
            </a:r>
          </a:p>
          <a:p>
            <a:pPr lvl="1" eaLnBrk="1" hangingPunct="1">
              <a:lnSpc>
                <a:spcPct val="90000"/>
              </a:lnSpc>
              <a:defRPr/>
            </a:pPr>
            <a:r>
              <a:rPr lang="en-US" sz="2400" noProof="1" smtClean="0"/>
              <a:t>All kinds of bells and whistles</a:t>
            </a:r>
          </a:p>
          <a:p>
            <a:pPr lvl="1" eaLnBrk="1" hangingPunct="1">
              <a:lnSpc>
                <a:spcPct val="90000"/>
              </a:lnSpc>
              <a:defRPr/>
            </a:pPr>
            <a:r>
              <a:rPr lang="en-US" sz="2400" noProof="1" smtClean="0"/>
              <a:t>Chair only as good as </a:t>
            </a:r>
            <a:r>
              <a:rPr lang="en-US" sz="2400" dirty="0" smtClean="0"/>
              <a:t>how it is adjusted</a:t>
            </a:r>
            <a:endParaRPr lang="en-US" sz="2400" noProof="1" smtClean="0"/>
          </a:p>
          <a:p>
            <a:pPr eaLnBrk="1" hangingPunct="1">
              <a:lnSpc>
                <a:spcPct val="90000"/>
              </a:lnSpc>
              <a:defRPr/>
            </a:pPr>
            <a:r>
              <a:rPr lang="en-US" sz="2800" noProof="1" smtClean="0"/>
              <a:t>Some people have never adjusted their chair</a:t>
            </a:r>
          </a:p>
          <a:p>
            <a:pPr lvl="1" eaLnBrk="1" hangingPunct="1">
              <a:lnSpc>
                <a:spcPct val="90000"/>
              </a:lnSpc>
              <a:defRPr/>
            </a:pPr>
            <a:r>
              <a:rPr lang="en-US" sz="2400" noProof="1" smtClean="0"/>
              <a:t>Just sit down and go to work!</a:t>
            </a:r>
          </a:p>
          <a:p>
            <a:pPr eaLnBrk="1" hangingPunct="1">
              <a:lnSpc>
                <a:spcPct val="90000"/>
              </a:lnSpc>
              <a:defRPr/>
            </a:pPr>
            <a:r>
              <a:rPr lang="en-US" sz="2800" noProof="1" smtClean="0"/>
              <a:t>Bottom line</a:t>
            </a:r>
            <a:endParaRPr lang="en-US" sz="2800" dirty="0" smtClean="0"/>
          </a:p>
          <a:p>
            <a:pPr lvl="1" eaLnBrk="1" hangingPunct="1">
              <a:lnSpc>
                <a:spcPct val="90000"/>
              </a:lnSpc>
              <a:defRPr/>
            </a:pPr>
            <a:r>
              <a:rPr lang="en-US" sz="2400" dirty="0" smtClean="0"/>
              <a:t>N</a:t>
            </a:r>
            <a:r>
              <a:rPr lang="en-US" sz="2400" noProof="1" smtClean="0"/>
              <a:t>eed to </a:t>
            </a:r>
            <a:r>
              <a:rPr lang="en-US" sz="2400" dirty="0" smtClean="0"/>
              <a:t>initially </a:t>
            </a:r>
            <a:r>
              <a:rPr lang="en-US" sz="2400" noProof="1" smtClean="0"/>
              <a:t>be able to adjust chair to fit</a:t>
            </a:r>
            <a:endParaRPr lang="en-US" sz="2400" dirty="0" smtClean="0"/>
          </a:p>
          <a:p>
            <a:pPr lvl="1" eaLnBrk="1" hangingPunct="1">
              <a:lnSpc>
                <a:spcPct val="90000"/>
              </a:lnSpc>
              <a:defRPr/>
            </a:pPr>
            <a:r>
              <a:rPr lang="en-US" sz="2400" dirty="0" smtClean="0"/>
              <a:t>A</a:t>
            </a:r>
            <a:r>
              <a:rPr lang="en-US" sz="2400" noProof="1" smtClean="0"/>
              <a:t>s well as throughout day</a:t>
            </a:r>
          </a:p>
        </p:txBody>
      </p:sp>
      <p:pic>
        <p:nvPicPr>
          <p:cNvPr id="173060" name="Picture 4" descr="WS 5-9a back height"/>
          <p:cNvPicPr>
            <a:picLocks noChangeAspect="1" noChangeArrowheads="1"/>
          </p:cNvPicPr>
          <p:nvPr/>
        </p:nvPicPr>
        <p:blipFill>
          <a:blip r:embed="rId2" cstate="print"/>
          <a:stretch>
            <a:fillRect/>
          </a:stretch>
        </p:blipFill>
        <p:spPr bwMode="auto">
          <a:xfrm>
            <a:off x="5181600" y="895350"/>
            <a:ext cx="3048000" cy="3337169"/>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73</a:t>
            </a:fld>
            <a:endParaRPr lang="en-US" dirty="0"/>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pPr eaLnBrk="1" hangingPunct="1">
              <a:spcBef>
                <a:spcPts val="800"/>
              </a:spcBef>
              <a:defRPr/>
            </a:pPr>
            <a:r>
              <a:rPr lang="en-US" noProof="1" smtClean="0"/>
              <a:t>Chair solutions</a:t>
            </a:r>
          </a:p>
        </p:txBody>
      </p:sp>
      <p:sp>
        <p:nvSpPr>
          <p:cNvPr id="175107" name="Rectangle 3"/>
          <p:cNvSpPr>
            <a:spLocks noGrp="1" noChangeArrowheads="1"/>
          </p:cNvSpPr>
          <p:nvPr>
            <p:ph type="body" idx="1"/>
          </p:nvPr>
        </p:nvSpPr>
        <p:spPr>
          <a:xfrm>
            <a:off x="304800" y="590550"/>
            <a:ext cx="4572000" cy="4038600"/>
          </a:xfrm>
        </p:spPr>
        <p:txBody>
          <a:bodyPr>
            <a:noAutofit/>
          </a:bodyPr>
          <a:lstStyle/>
          <a:p>
            <a:pPr eaLnBrk="1" hangingPunct="1">
              <a:lnSpc>
                <a:spcPct val="90000"/>
              </a:lnSpc>
              <a:defRPr/>
            </a:pPr>
            <a:r>
              <a:rPr lang="en-US" sz="2400" b="1" noProof="1" smtClean="0"/>
              <a:t>Manual</a:t>
            </a:r>
            <a:endParaRPr lang="en-US" sz="2400" b="1" dirty="0" smtClean="0"/>
          </a:p>
          <a:p>
            <a:pPr lvl="1" eaLnBrk="1" hangingPunct="1">
              <a:lnSpc>
                <a:spcPct val="90000"/>
              </a:lnSpc>
              <a:defRPr/>
            </a:pPr>
            <a:r>
              <a:rPr lang="en-US" sz="2000" dirty="0" smtClean="0"/>
              <a:t>Find and read it!</a:t>
            </a:r>
            <a:endParaRPr lang="en-US" sz="2000" noProof="1" smtClean="0"/>
          </a:p>
          <a:p>
            <a:pPr eaLnBrk="1" hangingPunct="1">
              <a:lnSpc>
                <a:spcPct val="90000"/>
              </a:lnSpc>
              <a:defRPr/>
            </a:pPr>
            <a:r>
              <a:rPr lang="en-US" sz="2400" b="1" noProof="1" smtClean="0"/>
              <a:t>Position and support body in neutral </a:t>
            </a:r>
          </a:p>
          <a:p>
            <a:pPr lvl="1" eaLnBrk="1" hangingPunct="1">
              <a:lnSpc>
                <a:spcPct val="90000"/>
              </a:lnSpc>
              <a:defRPr/>
            </a:pPr>
            <a:r>
              <a:rPr lang="en-US" sz="2000" noProof="1" smtClean="0"/>
              <a:t>Adjust seat pan/back support tension to hold body in neutral position</a:t>
            </a:r>
          </a:p>
          <a:p>
            <a:pPr lvl="1" eaLnBrk="1" hangingPunct="1">
              <a:lnSpc>
                <a:spcPct val="90000"/>
              </a:lnSpc>
              <a:defRPr/>
            </a:pPr>
            <a:r>
              <a:rPr lang="en-US" sz="2000" noProof="1" smtClean="0"/>
              <a:t>Adjust </a:t>
            </a:r>
            <a:r>
              <a:rPr lang="en-US" sz="2000" dirty="0" smtClean="0"/>
              <a:t>seat</a:t>
            </a:r>
            <a:r>
              <a:rPr lang="en-US" sz="2000" noProof="1" smtClean="0"/>
              <a:t>pan height to get feet on floor with even pressure on hips and thighs</a:t>
            </a:r>
          </a:p>
          <a:p>
            <a:pPr lvl="1" eaLnBrk="1" hangingPunct="1">
              <a:lnSpc>
                <a:spcPct val="90000"/>
              </a:lnSpc>
              <a:defRPr/>
            </a:pPr>
            <a:r>
              <a:rPr lang="en-US" sz="2000" noProof="1" smtClean="0"/>
              <a:t>Adjust height and angle of back support to fill in low back curve</a:t>
            </a:r>
          </a:p>
        </p:txBody>
      </p:sp>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74</a:t>
            </a:fld>
            <a:endParaRPr lang="en-US" dirty="0"/>
          </a:p>
        </p:txBody>
      </p:sp>
      <p:pic>
        <p:nvPicPr>
          <p:cNvPr id="537602" name="Picture 2" descr="K:\Clients\Medtronic\World Headquarters\Ergonomics Website Revision\Images\Potential Medtronic EE pics\Raw\Weske (2).JPG"/>
          <p:cNvPicPr>
            <a:picLocks noChangeAspect="1" noChangeArrowheads="1"/>
          </p:cNvPicPr>
          <p:nvPr/>
        </p:nvPicPr>
        <p:blipFill>
          <a:blip r:embed="rId2" cstate="print">
            <a:lum bright="10000"/>
          </a:blip>
          <a:srcRect l="23398" r="14727"/>
          <a:stretch>
            <a:fillRect/>
          </a:stretch>
        </p:blipFill>
        <p:spPr bwMode="auto">
          <a:xfrm>
            <a:off x="5486400" y="895350"/>
            <a:ext cx="3155823" cy="38252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10"/>
          <p:cNvGraphicFramePr>
            <a:graphicFrameLocks noChangeAspect="1"/>
          </p:cNvGraphicFramePr>
          <p:nvPr/>
        </p:nvGraphicFramePr>
        <p:xfrm>
          <a:off x="4572000" y="1352550"/>
          <a:ext cx="4419600" cy="2486025"/>
        </p:xfrm>
        <a:graphic>
          <a:graphicData uri="http://schemas.openxmlformats.org/presentationml/2006/ole">
            <mc:AlternateContent xmlns:mc="http://schemas.openxmlformats.org/markup-compatibility/2006">
              <mc:Choice xmlns:v="urn:schemas-microsoft-com:vml" Requires="v">
                <p:oleObj spid="_x0000_s514068" name="Photo Editor Photo" r:id="rId3" imgW="4571429" imgH="3428571" progId="">
                  <p:embed/>
                </p:oleObj>
              </mc:Choice>
              <mc:Fallback>
                <p:oleObj name="Photo Editor Photo" r:id="rId3" imgW="4571429" imgH="3428571" progId="">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52550"/>
                        <a:ext cx="4419600"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1"/>
          <p:cNvGraphicFramePr>
            <a:graphicFrameLocks noChangeAspect="1"/>
          </p:cNvGraphicFramePr>
          <p:nvPr/>
        </p:nvGraphicFramePr>
        <p:xfrm>
          <a:off x="152400" y="1352550"/>
          <a:ext cx="4267200" cy="2514600"/>
        </p:xfrm>
        <a:graphic>
          <a:graphicData uri="http://schemas.openxmlformats.org/presentationml/2006/ole">
            <mc:AlternateContent xmlns:mc="http://schemas.openxmlformats.org/markup-compatibility/2006">
              <mc:Choice xmlns:v="urn:schemas-microsoft-com:vml" Requires="v">
                <p:oleObj spid="_x0000_s514069" name="Photo Editor Photo" r:id="rId5" imgW="4571429" imgH="3428571" progId="">
                  <p:embed/>
                </p:oleObj>
              </mc:Choice>
              <mc:Fallback>
                <p:oleObj name="Photo Editor Photo" r:id="rId5" imgW="4571429" imgH="3428571" progId="">
                  <p:embed/>
                  <p:pic>
                    <p:nvPicPr>
                      <p:cNvPr id="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352550"/>
                        <a:ext cx="42672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2"/>
          <p:cNvSpPr txBox="1">
            <a:spLocks noChangeArrowheads="1"/>
          </p:cNvSpPr>
          <p:nvPr/>
        </p:nvSpPr>
        <p:spPr>
          <a:xfrm>
            <a:off x="609600" y="285750"/>
            <a:ext cx="8153400" cy="857250"/>
          </a:xfrm>
          <a:prstGeom prst="rect">
            <a:avLst/>
          </a:prstGeom>
        </p:spPr>
        <p:txBody>
          <a:bodyPr/>
          <a:lstStyle/>
          <a:p>
            <a:pPr algn="ctr">
              <a:defRPr/>
            </a:pPr>
            <a:r>
              <a:rPr lang="en-US" sz="3600" b="1" noProof="1" smtClean="0">
                <a:solidFill>
                  <a:schemeClr val="tx2"/>
                </a:solidFill>
                <a:effectLst>
                  <a:outerShdw blurRad="38100" dist="38100" dir="2700000" algn="tl">
                    <a:srgbClr val="000000">
                      <a:alpha val="43137"/>
                    </a:srgbClr>
                  </a:outerShdw>
                </a:effectLst>
                <a:latin typeface="Arial" pitchFamily="34" charset="0"/>
                <a:ea typeface="+mj-ea"/>
                <a:cs typeface="Arial" pitchFamily="34" charset="0"/>
              </a:rPr>
              <a:t>Relationships</a:t>
            </a:r>
          </a:p>
        </p:txBody>
      </p:sp>
      <p:sp>
        <p:nvSpPr>
          <p:cNvPr id="7" name="Slide Number Placeholder 6"/>
          <p:cNvSpPr>
            <a:spLocks noGrp="1"/>
          </p:cNvSpPr>
          <p:nvPr>
            <p:ph type="sldNum" sz="quarter" idx="4"/>
          </p:nvPr>
        </p:nvSpPr>
        <p:spPr>
          <a:xfrm>
            <a:off x="8647272" y="4805958"/>
            <a:ext cx="365760" cy="273844"/>
          </a:xfrm>
        </p:spPr>
        <p:txBody>
          <a:bodyPr/>
          <a:lstStyle/>
          <a:p>
            <a:fld id="{D5BBC35B-A44B-4119-B8DA-DE9E3DFADA20}" type="slidenum">
              <a:rPr kumimoji="0" lang="en-US" smtClean="0"/>
              <a:pPr/>
              <a:t>75</a:t>
            </a:fld>
            <a:endParaRPr kumimoji="0" lang="en-US" dirty="0"/>
          </a:p>
        </p:txBody>
      </p:sp>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05979"/>
            <a:ext cx="7848600" cy="857250"/>
          </a:xfrm>
        </p:spPr>
        <p:txBody>
          <a:bodyPr/>
          <a:lstStyle/>
          <a:p>
            <a:pPr marR="0" rtl="0"/>
            <a:r>
              <a:rPr lang="en-US" b="1" baseline="0" dirty="0" smtClean="0">
                <a:solidFill>
                  <a:srgbClr val="1F497D"/>
                </a:solidFill>
                <a:latin typeface="Arial"/>
              </a:rPr>
              <a:t>Future trends in chair design</a:t>
            </a:r>
          </a:p>
        </p:txBody>
      </p:sp>
      <p:sp>
        <p:nvSpPr>
          <p:cNvPr id="3" name="Text Placeholder 2"/>
          <p:cNvSpPr>
            <a:spLocks noGrp="1"/>
          </p:cNvSpPr>
          <p:nvPr>
            <p:ph type="body" idx="1"/>
          </p:nvPr>
        </p:nvSpPr>
        <p:spPr>
          <a:xfrm>
            <a:off x="609600" y="1200150"/>
            <a:ext cx="7848600" cy="2590800"/>
          </a:xfrm>
        </p:spPr>
        <p:txBody>
          <a:bodyPr>
            <a:normAutofit/>
          </a:bodyPr>
          <a:lstStyle/>
          <a:p>
            <a:pPr marR="0" lvl="0" algn="ctr" rtl="0"/>
            <a:r>
              <a:rPr lang="en-US" sz="4800" b="1" i="1" baseline="0" dirty="0" smtClean="0">
                <a:latin typeface="Arial"/>
              </a:rPr>
              <a:t>How do we sit?</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cstate="print"/>
          <a:srcRect/>
          <a:stretch>
            <a:fillRect/>
          </a:stretch>
        </p:blipFill>
        <p:spPr bwMode="auto">
          <a:xfrm>
            <a:off x="6248400" y="285750"/>
            <a:ext cx="2286000" cy="2116692"/>
          </a:xfrm>
          <a:prstGeom prst="rect">
            <a:avLst/>
          </a:prstGeom>
          <a:noFill/>
          <a:ln w="9525">
            <a:noFill/>
            <a:miter lim="800000"/>
            <a:headEnd/>
            <a:tailEnd/>
          </a:ln>
        </p:spPr>
      </p:pic>
      <p:pic>
        <p:nvPicPr>
          <p:cNvPr id="8" name="Picture 7"/>
          <p:cNvPicPr>
            <a:picLocks noChangeAspect="1"/>
          </p:cNvPicPr>
          <p:nvPr/>
        </p:nvPicPr>
        <p:blipFill>
          <a:blip r:embed="rId4" cstate="print"/>
          <a:srcRect/>
          <a:stretch>
            <a:fillRect/>
          </a:stretch>
        </p:blipFill>
        <p:spPr bwMode="auto">
          <a:xfrm>
            <a:off x="1371600" y="2571750"/>
            <a:ext cx="2286000" cy="2116692"/>
          </a:xfrm>
          <a:prstGeom prst="rect">
            <a:avLst/>
          </a:prstGeom>
          <a:noFill/>
          <a:ln w="9525">
            <a:noFill/>
            <a:miter lim="800000"/>
            <a:headEnd/>
            <a:tailEnd/>
          </a:ln>
        </p:spPr>
      </p:pic>
      <p:pic>
        <p:nvPicPr>
          <p:cNvPr id="9" name="Picture 8"/>
          <p:cNvPicPr>
            <a:picLocks noChangeAspect="1"/>
          </p:cNvPicPr>
          <p:nvPr/>
        </p:nvPicPr>
        <p:blipFill>
          <a:blip r:embed="rId5" cstate="print"/>
          <a:srcRect/>
          <a:stretch>
            <a:fillRect/>
          </a:stretch>
        </p:blipFill>
        <p:spPr bwMode="auto">
          <a:xfrm>
            <a:off x="6248400" y="2571750"/>
            <a:ext cx="2286000" cy="2111228"/>
          </a:xfrm>
          <a:prstGeom prst="rect">
            <a:avLst/>
          </a:prstGeom>
          <a:noFill/>
          <a:ln w="9525">
            <a:noFill/>
            <a:miter lim="800000"/>
            <a:headEnd/>
            <a:tailEnd/>
          </a:ln>
        </p:spPr>
      </p:pic>
      <p:pic>
        <p:nvPicPr>
          <p:cNvPr id="11" name="Picture 10"/>
          <p:cNvPicPr>
            <a:picLocks noChangeAspect="1"/>
          </p:cNvPicPr>
          <p:nvPr/>
        </p:nvPicPr>
        <p:blipFill>
          <a:blip r:embed="rId6" cstate="print"/>
          <a:srcRect/>
          <a:stretch>
            <a:fillRect/>
          </a:stretch>
        </p:blipFill>
        <p:spPr bwMode="auto">
          <a:xfrm>
            <a:off x="3810000" y="2571750"/>
            <a:ext cx="2286000" cy="2133600"/>
          </a:xfrm>
          <a:prstGeom prst="rect">
            <a:avLst/>
          </a:prstGeom>
          <a:noFill/>
          <a:ln w="9525">
            <a:noFill/>
            <a:miter lim="800000"/>
            <a:headEnd/>
            <a:tailEnd/>
          </a:ln>
        </p:spPr>
      </p:pic>
      <p:pic>
        <p:nvPicPr>
          <p:cNvPr id="12" name="Picture 11"/>
          <p:cNvPicPr>
            <a:picLocks noChangeAspect="1"/>
          </p:cNvPicPr>
          <p:nvPr/>
        </p:nvPicPr>
        <p:blipFill>
          <a:blip r:embed="rId7" cstate="print"/>
          <a:srcRect/>
          <a:stretch>
            <a:fillRect/>
          </a:stretch>
        </p:blipFill>
        <p:spPr bwMode="auto">
          <a:xfrm>
            <a:off x="3810000" y="285750"/>
            <a:ext cx="2286000" cy="2133600"/>
          </a:xfrm>
          <a:prstGeom prst="rect">
            <a:avLst/>
          </a:prstGeom>
          <a:noFill/>
          <a:ln w="9525">
            <a:noFill/>
            <a:miter lim="800000"/>
            <a:headEnd/>
            <a:tailEnd/>
          </a:ln>
        </p:spPr>
      </p:pic>
      <p:sp>
        <p:nvSpPr>
          <p:cNvPr id="14" name="Text Placeholder 2"/>
          <p:cNvSpPr>
            <a:spLocks noGrp="1"/>
          </p:cNvSpPr>
          <p:nvPr>
            <p:ph type="body" idx="1"/>
          </p:nvPr>
        </p:nvSpPr>
        <p:spPr>
          <a:xfrm>
            <a:off x="609600" y="895350"/>
            <a:ext cx="2895600" cy="1219200"/>
          </a:xfrm>
        </p:spPr>
        <p:txBody>
          <a:bodyPr>
            <a:normAutofit fontScale="92500" lnSpcReduction="20000"/>
          </a:bodyPr>
          <a:lstStyle/>
          <a:p>
            <a:pPr marR="0" lvl="0" algn="ctr" rtl="0"/>
            <a:r>
              <a:rPr lang="en-US" sz="4800" b="1" i="1" baseline="0" dirty="0" smtClean="0">
                <a:latin typeface="Arial"/>
              </a:rPr>
              <a:t>How do we </a:t>
            </a:r>
            <a:r>
              <a:rPr lang="en-US" sz="4800" b="1" i="1" baseline="0" smtClean="0">
                <a:latin typeface="Arial"/>
              </a:rPr>
              <a:t>sit?</a:t>
            </a:r>
            <a:endParaRPr lang="en-US" sz="4800" b="1" i="1" baseline="0" dirty="0" smtClean="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Chair form and function</a:t>
            </a:r>
          </a:p>
        </p:txBody>
      </p:sp>
      <p:sp>
        <p:nvSpPr>
          <p:cNvPr id="3" name="Text Placeholder 2"/>
          <p:cNvSpPr>
            <a:spLocks noGrp="1"/>
          </p:cNvSpPr>
          <p:nvPr>
            <p:ph type="body" idx="1"/>
          </p:nvPr>
        </p:nvSpPr>
        <p:spPr>
          <a:xfrm>
            <a:off x="228600" y="971550"/>
            <a:ext cx="4800600" cy="3276600"/>
          </a:xfrm>
        </p:spPr>
        <p:txBody>
          <a:bodyPr>
            <a:noAutofit/>
          </a:bodyPr>
          <a:lstStyle/>
          <a:p>
            <a:pPr marR="0" lvl="0" rtl="0"/>
            <a:r>
              <a:rPr lang="en-US" sz="1600" noProof="1" smtClean="0">
                <a:latin typeface="Arial" pitchFamily="34" charset="0"/>
                <a:cs typeface="Arial" pitchFamily="34" charset="0"/>
              </a:rPr>
              <a:t>Work chairs should provide postural equilibrium—proper support for body’s natural alignment—through full range of postures. </a:t>
            </a:r>
          </a:p>
          <a:p>
            <a:pPr marR="0" lvl="0" rtl="0"/>
            <a:r>
              <a:rPr lang="en-US" sz="1600" noProof="1" smtClean="0">
                <a:latin typeface="Arial" pitchFamily="34" charset="0"/>
                <a:cs typeface="Arial" pitchFamily="34" charset="0"/>
              </a:rPr>
              <a:t>By providing support for where the body wants to be in space, a chair allows person to have a healthy relationship to technology in his or her workspace. </a:t>
            </a:r>
          </a:p>
          <a:p>
            <a:pPr marR="0" lvl="0" rtl="0"/>
            <a:r>
              <a:rPr lang="en-US" sz="1600" noProof="1" smtClean="0">
                <a:latin typeface="Arial" pitchFamily="34" charset="0"/>
                <a:cs typeface="Arial" pitchFamily="34" charset="0"/>
              </a:rPr>
              <a:t>Such alignment, coupled with movement throughout the range of postures, keeps people healthier, more attentive, and able to perform at their best. </a:t>
            </a:r>
            <a:r>
              <a:rPr lang="en-US" sz="1200" noProof="1" smtClean="0">
                <a:latin typeface="Arial" pitchFamily="34" charset="0"/>
                <a:cs typeface="Arial" pitchFamily="34" charset="0"/>
              </a:rPr>
              <a:t>(Herman Miller)</a:t>
            </a:r>
            <a:endParaRPr lang="en-US" sz="1600" noProof="1" smtClean="0">
              <a:latin typeface="Arial" pitchFamily="34" charset="0"/>
              <a:cs typeface="Arial" pitchFamily="34" charset="0"/>
            </a:endParaRP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5" name="Picture 4" descr="http://www.hermanmiller.com/content/dam/hermanmiller/page_assets/products/Embody_Chairs/hero_840_embody_1.jpg"/>
          <p:cNvPicPr/>
          <p:nvPr/>
        </p:nvPicPr>
        <p:blipFill>
          <a:blip r:embed="rId3" cstate="print"/>
          <a:srcRect l="39531"/>
          <a:stretch>
            <a:fillRect/>
          </a:stretch>
        </p:blipFill>
        <p:spPr bwMode="auto">
          <a:xfrm>
            <a:off x="5791200" y="819150"/>
            <a:ext cx="2362200" cy="36213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8001000" cy="857250"/>
          </a:xfrm>
        </p:spPr>
        <p:txBody>
          <a:bodyPr>
            <a:noAutofit/>
          </a:bodyPr>
          <a:lstStyle/>
          <a:p>
            <a:pPr marR="0" rtl="0"/>
            <a:r>
              <a:rPr lang="en-US" sz="2400" b="1" baseline="0" dirty="0" smtClean="0">
                <a:solidFill>
                  <a:srgbClr val="1F497D"/>
                </a:solidFill>
                <a:latin typeface="Arial"/>
              </a:rPr>
              <a:t>Promoting Healthy Movement and Natural Alignment:</a:t>
            </a:r>
            <a:br>
              <a:rPr lang="en-US" sz="2400" b="1" baseline="0" dirty="0" smtClean="0">
                <a:solidFill>
                  <a:srgbClr val="1F497D"/>
                </a:solidFill>
                <a:latin typeface="Arial"/>
              </a:rPr>
            </a:br>
            <a:r>
              <a:rPr lang="en-US" sz="2400" b="1" baseline="0" dirty="0" smtClean="0">
                <a:solidFill>
                  <a:srgbClr val="1F497D"/>
                </a:solidFill>
                <a:latin typeface="Arial"/>
              </a:rPr>
              <a:t> The Research and Design Behind the Embody Tilt </a:t>
            </a:r>
          </a:p>
        </p:txBody>
      </p:sp>
      <p:sp>
        <p:nvSpPr>
          <p:cNvPr id="3" name="Text Placeholder 2"/>
          <p:cNvSpPr>
            <a:spLocks noGrp="1"/>
          </p:cNvSpPr>
          <p:nvPr>
            <p:ph type="body" idx="1"/>
          </p:nvPr>
        </p:nvSpPr>
        <p:spPr>
          <a:xfrm>
            <a:off x="914400" y="1276350"/>
            <a:ext cx="4343400" cy="3429000"/>
          </a:xfrm>
        </p:spPr>
        <p:txBody>
          <a:bodyPr/>
          <a:lstStyle/>
          <a:p>
            <a:r>
              <a:rPr lang="en-US" sz="1800" u="sng" dirty="0" smtClean="0">
                <a:hlinkClick r:id="rId2"/>
              </a:rPr>
              <a:t>http://www.hermanmiller.com/research/solution-essays/promoting-healthy-movement-and-natural-alignment.html</a:t>
            </a:r>
            <a:endParaRPr lang="en-US" sz="1800" u="sng" dirty="0" smtClean="0"/>
          </a:p>
          <a:p>
            <a:endParaRPr lang="en-US" sz="1800" u="sng" dirty="0" smtClean="0"/>
          </a:p>
          <a:p>
            <a:r>
              <a:rPr lang="en-US" sz="1800" dirty="0" smtClean="0"/>
              <a:t>NOTE: We are not promoting any particular manufacturer or model of chair, example is for illustrative purposes only.</a:t>
            </a:r>
          </a:p>
          <a:p>
            <a:endParaRPr lang="en-US" dirty="0"/>
          </a:p>
        </p:txBody>
      </p:sp>
      <p:pic>
        <p:nvPicPr>
          <p:cNvPr id="4" name="Picture 3" descr="http://www.hermanmiller.com/content/dam/hermanmiller/page_assets/products/Embody_Chairs/hero_840_embody_1.jpg"/>
          <p:cNvPicPr/>
          <p:nvPr/>
        </p:nvPicPr>
        <p:blipFill>
          <a:blip r:embed="rId3" cstate="print"/>
          <a:srcRect l="39531"/>
          <a:stretch>
            <a:fillRect/>
          </a:stretch>
        </p:blipFill>
        <p:spPr bwMode="auto">
          <a:xfrm>
            <a:off x="5638800" y="1047750"/>
            <a:ext cx="2667000" cy="3886200"/>
          </a:xfrm>
          <a:prstGeom prst="rect">
            <a:avLst/>
          </a:prstGeom>
          <a:noFill/>
          <a:ln w="9525">
            <a:noFill/>
            <a:miter lim="800000"/>
            <a:headEnd/>
            <a:tailEnd/>
          </a:ln>
        </p:spPr>
      </p:pic>
      <p:pic>
        <p:nvPicPr>
          <p:cNvPr id="5" name="Picture 4" descr="K:\Courses\Images\Misc\financial_data_zoom_in_magnify_800_clr_6750.png"/>
          <p:cNvPicPr>
            <a:picLocks noChangeAspect="1"/>
          </p:cNvPicPr>
          <p:nvPr/>
        </p:nvPicPr>
        <p:blipFill>
          <a:blip r:embed="rId4"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8</a:t>
            </a:fld>
            <a:endParaRPr lang="en-US" dirty="0"/>
          </a:p>
        </p:txBody>
      </p:sp>
      <p:pic>
        <p:nvPicPr>
          <p:cNvPr id="581635" name="Picture 3" descr="K:\Clients\CHS\Worksheets\Example Report\IMG_0438.JPG"/>
          <p:cNvPicPr>
            <a:picLocks noChangeAspect="1" noChangeArrowheads="1"/>
          </p:cNvPicPr>
          <p:nvPr/>
        </p:nvPicPr>
        <p:blipFill>
          <a:blip r:embed="rId2" cstate="print"/>
          <a:srcRect/>
          <a:stretch>
            <a:fillRect/>
          </a:stretch>
        </p:blipFill>
        <p:spPr bwMode="auto">
          <a:xfrm>
            <a:off x="2133600" y="361950"/>
            <a:ext cx="5608320" cy="42062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536971"/>
          </a:xfrm>
        </p:spPr>
        <p:txBody>
          <a:bodyPr>
            <a:noAutofit/>
          </a:bodyPr>
          <a:lstStyle/>
          <a:p>
            <a:pPr marR="0" rtl="0"/>
            <a:r>
              <a:rPr lang="en-US" sz="2400" b="1" baseline="0" dirty="0" smtClean="0">
                <a:solidFill>
                  <a:srgbClr val="1F497D"/>
                </a:solidFill>
                <a:latin typeface="Arial"/>
              </a:rPr>
              <a:t>Chair</a:t>
            </a:r>
            <a:r>
              <a:rPr lang="en-US" sz="2400" b="1" dirty="0" smtClean="0">
                <a:solidFill>
                  <a:srgbClr val="1F497D"/>
                </a:solidFill>
                <a:latin typeface="Arial"/>
              </a:rPr>
              <a:t> Examples</a:t>
            </a:r>
            <a:endParaRPr lang="en-US" sz="2400" b="1" baseline="0" dirty="0" smtClean="0">
              <a:solidFill>
                <a:srgbClr val="1F497D"/>
              </a:solidFill>
              <a:latin typeface="Arial"/>
            </a:endParaRPr>
          </a:p>
        </p:txBody>
      </p:sp>
      <p:pic>
        <p:nvPicPr>
          <p:cNvPr id="603138" name="Picture 2" descr="K:\Courses\Office-computer workspace ergonomics\A Practical Approach to Office Ergonomics\In-depth A Practical Approach to Office Ergonomics\Case Study Pictures Sorted\Chair\IMG_0922.JPG"/>
          <p:cNvPicPr>
            <a:picLocks noChangeAspect="1" noChangeArrowheads="1"/>
          </p:cNvPicPr>
          <p:nvPr/>
        </p:nvPicPr>
        <p:blipFill>
          <a:blip r:embed="rId2" cstate="print"/>
          <a:srcRect/>
          <a:stretch>
            <a:fillRect/>
          </a:stretch>
        </p:blipFill>
        <p:spPr bwMode="auto">
          <a:xfrm>
            <a:off x="762000" y="1047750"/>
            <a:ext cx="3657600" cy="2743200"/>
          </a:xfrm>
          <a:prstGeom prst="rect">
            <a:avLst/>
          </a:prstGeom>
          <a:ln>
            <a:noFill/>
          </a:ln>
          <a:effectLst>
            <a:outerShdw blurRad="292100" dist="139700" dir="2700000" algn="tl" rotWithShape="0">
              <a:srgbClr val="333333">
                <a:alpha val="65000"/>
              </a:srgbClr>
            </a:outerShdw>
          </a:effectLst>
        </p:spPr>
      </p:pic>
      <p:pic>
        <p:nvPicPr>
          <p:cNvPr id="603139" name="Picture 3" descr="K:\Courses\Office-computer workspace ergonomics\A Practical Approach to Office Ergonomics\In-depth A Practical Approach to Office Ergonomics\Case Study Pictures Sorted\Chair\IMG_0919.JPG"/>
          <p:cNvPicPr>
            <a:picLocks noChangeAspect="1" noChangeArrowheads="1"/>
          </p:cNvPicPr>
          <p:nvPr/>
        </p:nvPicPr>
        <p:blipFill>
          <a:blip r:embed="rId3" cstate="print"/>
          <a:srcRect/>
          <a:stretch>
            <a:fillRect/>
          </a:stretch>
        </p:blipFill>
        <p:spPr bwMode="auto">
          <a:xfrm>
            <a:off x="4724400" y="10477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42950"/>
            <a:ext cx="2895600" cy="536971"/>
          </a:xfrm>
        </p:spPr>
        <p:txBody>
          <a:bodyPr>
            <a:noAutofit/>
          </a:bodyPr>
          <a:lstStyle/>
          <a:p>
            <a:pPr marR="0" algn="l" rtl="0"/>
            <a:r>
              <a:rPr lang="en-US" sz="3600" b="1" baseline="0" dirty="0" smtClean="0">
                <a:solidFill>
                  <a:srgbClr val="1F497D"/>
                </a:solidFill>
                <a:latin typeface="Arial"/>
              </a:rPr>
              <a:t>Chair</a:t>
            </a:r>
            <a:r>
              <a:rPr lang="en-US" sz="3600" b="1" dirty="0" smtClean="0">
                <a:solidFill>
                  <a:srgbClr val="1F497D"/>
                </a:solidFill>
                <a:latin typeface="Arial"/>
              </a:rPr>
              <a:t> Examples</a:t>
            </a:r>
            <a:endParaRPr lang="en-US" sz="3600" b="1" baseline="0" dirty="0" smtClean="0">
              <a:solidFill>
                <a:srgbClr val="1F497D"/>
              </a:solidFill>
              <a:latin typeface="Arial"/>
            </a:endParaRPr>
          </a:p>
        </p:txBody>
      </p:sp>
      <p:pic>
        <p:nvPicPr>
          <p:cNvPr id="604162" name="Picture 2" descr="K:\Courses\Office-computer workspace ergonomics\A Practical Approach to Office Ergonomics\In-depth A Practical Approach to Office Ergonomics\Case Study Pictures Sorted\Chair\IMG_6477.JPG"/>
          <p:cNvPicPr>
            <a:picLocks noChangeAspect="1" noChangeArrowheads="1"/>
          </p:cNvPicPr>
          <p:nvPr/>
        </p:nvPicPr>
        <p:blipFill>
          <a:blip r:embed="rId2" cstate="print"/>
          <a:srcRect/>
          <a:stretch>
            <a:fillRect/>
          </a:stretch>
        </p:blipFill>
        <p:spPr bwMode="auto">
          <a:xfrm>
            <a:off x="3147210" y="435282"/>
            <a:ext cx="2743200" cy="2057400"/>
          </a:xfrm>
          <a:prstGeom prst="rect">
            <a:avLst/>
          </a:prstGeom>
          <a:noFill/>
        </p:spPr>
      </p:pic>
      <p:pic>
        <p:nvPicPr>
          <p:cNvPr id="604163" name="Picture 3" descr="K:\Courses\Office-computer workspace ergonomics\A Practical Approach to Office Ergonomics\In-depth A Practical Approach to Office Ergonomics\Case Study Pictures Sorted\Chair\IMG_6479.JPG"/>
          <p:cNvPicPr>
            <a:picLocks noChangeAspect="1" noChangeArrowheads="1"/>
          </p:cNvPicPr>
          <p:nvPr/>
        </p:nvPicPr>
        <p:blipFill>
          <a:blip r:embed="rId3" cstate="print"/>
          <a:srcRect/>
          <a:stretch>
            <a:fillRect/>
          </a:stretch>
        </p:blipFill>
        <p:spPr bwMode="auto">
          <a:xfrm>
            <a:off x="6042810" y="2645082"/>
            <a:ext cx="2743200" cy="2057400"/>
          </a:xfrm>
          <a:prstGeom prst="rect">
            <a:avLst/>
          </a:prstGeom>
          <a:noFill/>
        </p:spPr>
      </p:pic>
      <p:pic>
        <p:nvPicPr>
          <p:cNvPr id="604164" name="Picture 4" descr="K:\Courses\Office-computer workspace ergonomics\A Practical Approach to Office Ergonomics\In-depth A Practical Approach to Office Ergonomics\Case Study Pictures Sorted\Chair\IMG_6480.JPG"/>
          <p:cNvPicPr>
            <a:picLocks noChangeAspect="1" noChangeArrowheads="1"/>
          </p:cNvPicPr>
          <p:nvPr/>
        </p:nvPicPr>
        <p:blipFill>
          <a:blip r:embed="rId4" cstate="print"/>
          <a:srcRect/>
          <a:stretch>
            <a:fillRect/>
          </a:stretch>
        </p:blipFill>
        <p:spPr bwMode="auto">
          <a:xfrm>
            <a:off x="6042810" y="435282"/>
            <a:ext cx="2743200" cy="2057400"/>
          </a:xfrm>
          <a:prstGeom prst="rect">
            <a:avLst/>
          </a:prstGeom>
          <a:noFill/>
        </p:spPr>
      </p:pic>
      <p:pic>
        <p:nvPicPr>
          <p:cNvPr id="604165" name="Picture 5" descr="K:\Courses\Office-computer workspace ergonomics\A Practical Approach to Office Ergonomics\In-depth A Practical Approach to Office Ergonomics\Case Study Pictures Sorted\Chair\IMG_6476.JPG"/>
          <p:cNvPicPr>
            <a:picLocks noChangeAspect="1" noChangeArrowheads="1"/>
          </p:cNvPicPr>
          <p:nvPr/>
        </p:nvPicPr>
        <p:blipFill>
          <a:blip r:embed="rId5" cstate="print"/>
          <a:srcRect/>
          <a:stretch>
            <a:fillRect/>
          </a:stretch>
        </p:blipFill>
        <p:spPr bwMode="auto">
          <a:xfrm>
            <a:off x="3147210" y="2645082"/>
            <a:ext cx="2743200" cy="2057400"/>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536971"/>
          </a:xfrm>
        </p:spPr>
        <p:txBody>
          <a:bodyPr>
            <a:noAutofit/>
          </a:bodyPr>
          <a:lstStyle/>
          <a:p>
            <a:pPr marR="0" rtl="0"/>
            <a:r>
              <a:rPr lang="en-US" sz="2400" b="1" baseline="0" dirty="0" smtClean="0">
                <a:solidFill>
                  <a:srgbClr val="1F497D"/>
                </a:solidFill>
                <a:latin typeface="Arial"/>
              </a:rPr>
              <a:t>Chair</a:t>
            </a:r>
            <a:r>
              <a:rPr lang="en-US" sz="2400" b="1" dirty="0" smtClean="0">
                <a:solidFill>
                  <a:srgbClr val="1F497D"/>
                </a:solidFill>
                <a:latin typeface="Arial"/>
              </a:rPr>
              <a:t> Examples</a:t>
            </a:r>
            <a:endParaRPr lang="en-US" sz="2400" b="1" baseline="0" dirty="0" smtClean="0">
              <a:solidFill>
                <a:srgbClr val="1F497D"/>
              </a:solidFill>
              <a:latin typeface="Arial"/>
            </a:endParaRPr>
          </a:p>
        </p:txBody>
      </p:sp>
      <p:pic>
        <p:nvPicPr>
          <p:cNvPr id="605186" name="Picture 2" descr="K:\Courses\Office-computer workspace ergonomics\A Practical Approach to Office Ergonomics\In-depth A Practical Approach to Office Ergonomics\Case Study Pictures Sorted\Chair\IMG_9082.JPG"/>
          <p:cNvPicPr>
            <a:picLocks noChangeAspect="1" noChangeArrowheads="1"/>
          </p:cNvPicPr>
          <p:nvPr/>
        </p:nvPicPr>
        <p:blipFill>
          <a:blip r:embed="rId2" cstate="print"/>
          <a:srcRect/>
          <a:stretch>
            <a:fillRect/>
          </a:stretch>
        </p:blipFill>
        <p:spPr bwMode="auto">
          <a:xfrm>
            <a:off x="1524000" y="742950"/>
            <a:ext cx="2834640" cy="3779521"/>
          </a:xfrm>
          <a:prstGeom prst="rect">
            <a:avLst/>
          </a:prstGeom>
          <a:ln>
            <a:noFill/>
          </a:ln>
          <a:effectLst>
            <a:outerShdw blurRad="292100" dist="139700" dir="2700000" algn="tl" rotWithShape="0">
              <a:srgbClr val="333333">
                <a:alpha val="65000"/>
              </a:srgbClr>
            </a:outerShdw>
          </a:effectLst>
        </p:spPr>
      </p:pic>
      <p:pic>
        <p:nvPicPr>
          <p:cNvPr id="605187" name="Picture 3" descr="K:\Courses\Office-computer workspace ergonomics\A Practical Approach to Office Ergonomics\In-depth A Practical Approach to Office Ergonomics\Case Study Pictures Sorted\Chair\IMG_9083.JPG"/>
          <p:cNvPicPr>
            <a:picLocks noChangeAspect="1" noChangeArrowheads="1"/>
          </p:cNvPicPr>
          <p:nvPr/>
        </p:nvPicPr>
        <p:blipFill>
          <a:blip r:embed="rId3" cstate="print"/>
          <a:srcRect/>
          <a:stretch>
            <a:fillRect/>
          </a:stretch>
        </p:blipFill>
        <p:spPr bwMode="auto">
          <a:xfrm>
            <a:off x="4724400" y="742950"/>
            <a:ext cx="2834640" cy="377952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536971"/>
          </a:xfrm>
        </p:spPr>
        <p:txBody>
          <a:bodyPr>
            <a:noAutofit/>
          </a:bodyPr>
          <a:lstStyle/>
          <a:p>
            <a:pPr marR="0" rtl="0"/>
            <a:r>
              <a:rPr lang="en-US" sz="2400" b="1" baseline="0" dirty="0" smtClean="0">
                <a:solidFill>
                  <a:srgbClr val="1F497D"/>
                </a:solidFill>
                <a:latin typeface="Arial"/>
              </a:rPr>
              <a:t>Chair</a:t>
            </a:r>
            <a:r>
              <a:rPr lang="en-US" sz="2400" b="1" dirty="0" smtClean="0">
                <a:solidFill>
                  <a:srgbClr val="1F497D"/>
                </a:solidFill>
                <a:latin typeface="Arial"/>
              </a:rPr>
              <a:t> Examples</a:t>
            </a:r>
            <a:endParaRPr lang="en-US" sz="2400" b="1" baseline="0" dirty="0" smtClean="0">
              <a:solidFill>
                <a:srgbClr val="1F497D"/>
              </a:solidFill>
              <a:latin typeface="Arial"/>
            </a:endParaRPr>
          </a:p>
        </p:txBody>
      </p:sp>
      <p:pic>
        <p:nvPicPr>
          <p:cNvPr id="606210" name="Picture 2" descr="K:\Courses\Office-computer workspace ergonomics\A Practical Approach to Office Ergonomics\In-depth A Practical Approach to Office Ergonomics\Case Study Pictures Sorted\Chair\IMG_6794.JPG"/>
          <p:cNvPicPr>
            <a:picLocks noChangeAspect="1" noChangeArrowheads="1"/>
          </p:cNvPicPr>
          <p:nvPr/>
        </p:nvPicPr>
        <p:blipFill>
          <a:blip r:embed="rId2" cstate="print"/>
          <a:srcRect/>
          <a:stretch>
            <a:fillRect/>
          </a:stretch>
        </p:blipFill>
        <p:spPr bwMode="auto">
          <a:xfrm>
            <a:off x="838200" y="1047750"/>
            <a:ext cx="3657600" cy="2743200"/>
          </a:xfrm>
          <a:prstGeom prst="rect">
            <a:avLst/>
          </a:prstGeom>
          <a:ln>
            <a:noFill/>
          </a:ln>
          <a:effectLst>
            <a:outerShdw blurRad="292100" dist="139700" dir="2700000" algn="tl" rotWithShape="0">
              <a:srgbClr val="333333">
                <a:alpha val="65000"/>
              </a:srgbClr>
            </a:outerShdw>
          </a:effectLst>
        </p:spPr>
      </p:pic>
      <p:pic>
        <p:nvPicPr>
          <p:cNvPr id="606211" name="Picture 3" descr="K:\Courses\Office-computer workspace ergonomics\A Practical Approach to Office Ergonomics\In-depth A Practical Approach to Office Ergonomics\Case Study Pictures Sorted\Chair\IMG_7228.JPG"/>
          <p:cNvPicPr>
            <a:picLocks noChangeAspect="1" noChangeArrowheads="1"/>
          </p:cNvPicPr>
          <p:nvPr/>
        </p:nvPicPr>
        <p:blipFill>
          <a:blip r:embed="rId3" cstate="print"/>
          <a:srcRect/>
          <a:stretch>
            <a:fillRect/>
          </a:stretch>
        </p:blipFill>
        <p:spPr bwMode="auto">
          <a:xfrm>
            <a:off x="4800600" y="10477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536971"/>
          </a:xfrm>
        </p:spPr>
        <p:txBody>
          <a:bodyPr>
            <a:noAutofit/>
          </a:bodyPr>
          <a:lstStyle/>
          <a:p>
            <a:pPr marR="0" rtl="0"/>
            <a:r>
              <a:rPr lang="en-US" sz="2400" b="1" baseline="0" dirty="0" smtClean="0">
                <a:solidFill>
                  <a:srgbClr val="1F497D"/>
                </a:solidFill>
                <a:latin typeface="Arial"/>
              </a:rPr>
              <a:t>Chair</a:t>
            </a:r>
            <a:r>
              <a:rPr lang="en-US" sz="2400" b="1" dirty="0" smtClean="0">
                <a:solidFill>
                  <a:srgbClr val="1F497D"/>
                </a:solidFill>
                <a:latin typeface="Arial"/>
              </a:rPr>
              <a:t> Examples</a:t>
            </a:r>
            <a:endParaRPr lang="en-US" sz="2400" b="1" baseline="0" dirty="0" smtClean="0">
              <a:solidFill>
                <a:srgbClr val="1F497D"/>
              </a:solidFill>
              <a:latin typeface="Arial"/>
            </a:endParaRPr>
          </a:p>
        </p:txBody>
      </p:sp>
      <p:pic>
        <p:nvPicPr>
          <p:cNvPr id="607234" name="Picture 2" descr="K:\Courses\Office-computer workspace ergonomics\A Practical Approach to Office Ergonomics\In-depth A Practical Approach to Office Ergonomics\Case Study Pictures Sorted\Chair\Misc 001.jpg"/>
          <p:cNvPicPr>
            <a:picLocks noChangeAspect="1" noChangeArrowheads="1"/>
          </p:cNvPicPr>
          <p:nvPr/>
        </p:nvPicPr>
        <p:blipFill>
          <a:blip r:embed="rId2" cstate="print"/>
          <a:srcRect/>
          <a:stretch>
            <a:fillRect/>
          </a:stretch>
        </p:blipFill>
        <p:spPr bwMode="auto">
          <a:xfrm>
            <a:off x="1219200" y="971550"/>
            <a:ext cx="3657600" cy="2743200"/>
          </a:xfrm>
          <a:prstGeom prst="rect">
            <a:avLst/>
          </a:prstGeom>
          <a:ln>
            <a:noFill/>
          </a:ln>
          <a:effectLst>
            <a:outerShdw blurRad="292100" dist="139700" dir="2700000" algn="tl" rotWithShape="0">
              <a:srgbClr val="333333">
                <a:alpha val="65000"/>
              </a:srgbClr>
            </a:outerShdw>
          </a:effectLst>
        </p:spPr>
      </p:pic>
      <p:pic>
        <p:nvPicPr>
          <p:cNvPr id="607235" name="Picture 3" descr="K:\Courses\Office-computer workspace ergonomics\A Practical Approach to Office Ergonomics\In-depth A Practical Approach to Office Ergonomics\Case Study Pictures Sorted\Chair\Misc 007.jpg"/>
          <p:cNvPicPr>
            <a:picLocks noChangeAspect="1" noChangeArrowheads="1"/>
          </p:cNvPicPr>
          <p:nvPr/>
        </p:nvPicPr>
        <p:blipFill>
          <a:blip r:embed="rId3" cstate="print"/>
          <a:srcRect/>
          <a:stretch>
            <a:fillRect/>
          </a:stretch>
        </p:blipFill>
        <p:spPr bwMode="auto">
          <a:xfrm>
            <a:off x="5181600" y="971550"/>
            <a:ext cx="2743200" cy="365759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7235"/>
                                        </p:tgtEl>
                                        <p:attrNameLst>
                                          <p:attrName>style.visibility</p:attrName>
                                        </p:attrNameLst>
                                      </p:cBhvr>
                                      <p:to>
                                        <p:strVal val="visible"/>
                                      </p:to>
                                    </p:set>
                                    <p:animEffect transition="in" filter="fade">
                                      <p:cBhvr>
                                        <p:cTn id="7" dur="2000"/>
                                        <p:tgtEl>
                                          <p:spTgt spid="607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536971"/>
          </a:xfrm>
        </p:spPr>
        <p:txBody>
          <a:bodyPr>
            <a:noAutofit/>
          </a:bodyPr>
          <a:lstStyle/>
          <a:p>
            <a:pPr marR="0" rtl="0"/>
            <a:r>
              <a:rPr lang="en-US" sz="2400" b="1" baseline="0" dirty="0" smtClean="0">
                <a:solidFill>
                  <a:srgbClr val="1F497D"/>
                </a:solidFill>
                <a:latin typeface="Arial"/>
              </a:rPr>
              <a:t>Chair</a:t>
            </a:r>
            <a:r>
              <a:rPr lang="en-US" sz="2400" b="1" dirty="0" smtClean="0">
                <a:solidFill>
                  <a:srgbClr val="1F497D"/>
                </a:solidFill>
                <a:latin typeface="Arial"/>
              </a:rPr>
              <a:t> Examples</a:t>
            </a:r>
            <a:endParaRPr lang="en-US" sz="2400" b="1" baseline="0" dirty="0" smtClean="0">
              <a:solidFill>
                <a:srgbClr val="1F497D"/>
              </a:solidFill>
              <a:latin typeface="Arial"/>
            </a:endParaRPr>
          </a:p>
        </p:txBody>
      </p:sp>
      <p:pic>
        <p:nvPicPr>
          <p:cNvPr id="610306" name="Picture 2" descr="K:\Courses\Office-computer workspace ergonomics\A Practical Approach to Office Ergonomics\In-depth A Practical Approach to Office Ergonomics\Case Study Pictures Sorted\Chair\IMG_9917.JPG"/>
          <p:cNvPicPr>
            <a:picLocks noChangeAspect="1" noChangeArrowheads="1"/>
          </p:cNvPicPr>
          <p:nvPr/>
        </p:nvPicPr>
        <p:blipFill>
          <a:blip r:embed="rId2" cstate="print"/>
          <a:srcRect/>
          <a:stretch>
            <a:fillRect/>
          </a:stretch>
        </p:blipFill>
        <p:spPr bwMode="auto">
          <a:xfrm>
            <a:off x="457200" y="971550"/>
            <a:ext cx="4023360" cy="3017213"/>
          </a:xfrm>
          <a:prstGeom prst="rect">
            <a:avLst/>
          </a:prstGeom>
          <a:ln>
            <a:noFill/>
          </a:ln>
          <a:effectLst>
            <a:outerShdw blurRad="292100" dist="139700" dir="2700000" algn="tl" rotWithShape="0">
              <a:srgbClr val="333333">
                <a:alpha val="65000"/>
              </a:srgbClr>
            </a:outerShdw>
          </a:effectLst>
        </p:spPr>
      </p:pic>
      <p:pic>
        <p:nvPicPr>
          <p:cNvPr id="610307" name="Picture 3" descr="K:\Courses\Office-computer workspace ergonomics\A Practical Approach to Office Ergonomics\In-depth A Practical Approach to Office Ergonomics\Case Study Pictures Sorted\Chair\IMG_9913.JPG"/>
          <p:cNvPicPr>
            <a:picLocks noChangeAspect="1" noChangeArrowheads="1"/>
          </p:cNvPicPr>
          <p:nvPr/>
        </p:nvPicPr>
        <p:blipFill>
          <a:blip r:embed="rId3" cstate="print"/>
          <a:srcRect/>
          <a:stretch>
            <a:fillRect/>
          </a:stretch>
        </p:blipFill>
        <p:spPr bwMode="auto">
          <a:xfrm>
            <a:off x="4724400" y="971548"/>
            <a:ext cx="4023360" cy="301721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536971"/>
          </a:xfrm>
        </p:spPr>
        <p:txBody>
          <a:bodyPr>
            <a:noAutofit/>
          </a:bodyPr>
          <a:lstStyle/>
          <a:p>
            <a:pPr marR="0" rtl="0"/>
            <a:r>
              <a:rPr lang="en-US" sz="2400" b="1" baseline="0" dirty="0" smtClean="0">
                <a:solidFill>
                  <a:srgbClr val="1F497D"/>
                </a:solidFill>
                <a:latin typeface="Arial"/>
              </a:rPr>
              <a:t>Chair</a:t>
            </a:r>
            <a:r>
              <a:rPr lang="en-US" sz="2400" b="1" dirty="0" smtClean="0">
                <a:solidFill>
                  <a:srgbClr val="1F497D"/>
                </a:solidFill>
                <a:latin typeface="Arial"/>
              </a:rPr>
              <a:t> Examples</a:t>
            </a:r>
            <a:endParaRPr lang="en-US" sz="2400" b="1" baseline="0" dirty="0" smtClean="0">
              <a:solidFill>
                <a:srgbClr val="1F497D"/>
              </a:solidFill>
              <a:latin typeface="Arial"/>
            </a:endParaRPr>
          </a:p>
        </p:txBody>
      </p:sp>
      <p:pic>
        <p:nvPicPr>
          <p:cNvPr id="608258" name="Picture 2" descr="K:\Courses\Office-computer workspace ergonomics\A Practical Approach to Office Ergonomics\In-depth A Practical Approach to Office Ergonomics\Case Study Pictures Sorted\Chair\IMG_6574.JPG"/>
          <p:cNvPicPr>
            <a:picLocks noChangeAspect="1" noChangeArrowheads="1"/>
          </p:cNvPicPr>
          <p:nvPr/>
        </p:nvPicPr>
        <p:blipFill>
          <a:blip r:embed="rId2" cstate="print"/>
          <a:srcRect/>
          <a:stretch>
            <a:fillRect/>
          </a:stretch>
        </p:blipFill>
        <p:spPr bwMode="auto">
          <a:xfrm>
            <a:off x="2133600" y="819150"/>
            <a:ext cx="4572000" cy="3429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536971"/>
          </a:xfrm>
        </p:spPr>
        <p:txBody>
          <a:bodyPr>
            <a:noAutofit/>
          </a:bodyPr>
          <a:lstStyle/>
          <a:p>
            <a:pPr marR="0" rtl="0"/>
            <a:r>
              <a:rPr lang="en-US" sz="2400" b="1" baseline="0" dirty="0" smtClean="0">
                <a:solidFill>
                  <a:srgbClr val="1F497D"/>
                </a:solidFill>
                <a:latin typeface="Arial"/>
              </a:rPr>
              <a:t>Chair</a:t>
            </a:r>
            <a:r>
              <a:rPr lang="en-US" sz="2400" b="1" dirty="0" smtClean="0">
                <a:solidFill>
                  <a:srgbClr val="1F497D"/>
                </a:solidFill>
                <a:latin typeface="Arial"/>
              </a:rPr>
              <a:t> Examples</a:t>
            </a:r>
            <a:endParaRPr lang="en-US" sz="2400" b="1" baseline="0" dirty="0" smtClean="0">
              <a:solidFill>
                <a:srgbClr val="1F497D"/>
              </a:solidFill>
              <a:latin typeface="Arial"/>
            </a:endParaRPr>
          </a:p>
        </p:txBody>
      </p:sp>
      <p:pic>
        <p:nvPicPr>
          <p:cNvPr id="611330" name="Picture 2" descr="K:\Courses\Office-computer workspace ergonomics\A Practical Approach to Office Ergonomics\In-depth A Practical Approach to Office Ergonomics\Case Study Pictures Sorted\Chair\posturetech_knee_2.bmp"/>
          <p:cNvPicPr>
            <a:picLocks noChangeAspect="1" noChangeArrowheads="1"/>
          </p:cNvPicPr>
          <p:nvPr/>
        </p:nvPicPr>
        <p:blipFill>
          <a:blip r:embed="rId2" cstate="print"/>
          <a:srcRect/>
          <a:stretch>
            <a:fillRect/>
          </a:stretch>
        </p:blipFill>
        <p:spPr bwMode="auto">
          <a:xfrm>
            <a:off x="2895600" y="819150"/>
            <a:ext cx="3124200" cy="365291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536971"/>
          </a:xfrm>
        </p:spPr>
        <p:txBody>
          <a:bodyPr>
            <a:noAutofit/>
          </a:bodyPr>
          <a:lstStyle/>
          <a:p>
            <a:pPr marR="0" rtl="0"/>
            <a:r>
              <a:rPr lang="en-US" sz="2400" b="1" baseline="0" dirty="0" smtClean="0">
                <a:solidFill>
                  <a:srgbClr val="1F497D"/>
                </a:solidFill>
                <a:latin typeface="Arial"/>
              </a:rPr>
              <a:t>Chair</a:t>
            </a:r>
            <a:r>
              <a:rPr lang="en-US" sz="2400" b="1" dirty="0" smtClean="0">
                <a:solidFill>
                  <a:srgbClr val="1F497D"/>
                </a:solidFill>
                <a:latin typeface="Arial"/>
              </a:rPr>
              <a:t> Examples</a:t>
            </a:r>
            <a:endParaRPr lang="en-US" sz="2400" b="1" baseline="0" dirty="0" smtClean="0">
              <a:solidFill>
                <a:srgbClr val="1F497D"/>
              </a:solidFill>
              <a:latin typeface="Arial"/>
            </a:endParaRPr>
          </a:p>
        </p:txBody>
      </p:sp>
      <p:pic>
        <p:nvPicPr>
          <p:cNvPr id="609282" name="Picture 2" descr="K:\Courses\Office-computer workspace ergonomics\A Practical Approach to Office Ergonomics\In-depth A Practical Approach to Office Ergonomics\Case Study Pictures Sorted\Chair\Misc 044 (2).jpg"/>
          <p:cNvPicPr>
            <a:picLocks noChangeAspect="1" noChangeArrowheads="1"/>
          </p:cNvPicPr>
          <p:nvPr/>
        </p:nvPicPr>
        <p:blipFill>
          <a:blip r:embed="rId2" cstate="print"/>
          <a:srcRect/>
          <a:stretch>
            <a:fillRect/>
          </a:stretch>
        </p:blipFill>
        <p:spPr bwMode="auto">
          <a:xfrm>
            <a:off x="838200" y="971550"/>
            <a:ext cx="3657600" cy="2743200"/>
          </a:xfrm>
          <a:prstGeom prst="rect">
            <a:avLst/>
          </a:prstGeom>
          <a:ln>
            <a:noFill/>
          </a:ln>
          <a:effectLst>
            <a:outerShdw blurRad="292100" dist="139700" dir="2700000" algn="tl" rotWithShape="0">
              <a:srgbClr val="333333">
                <a:alpha val="65000"/>
              </a:srgbClr>
            </a:outerShdw>
          </a:effectLst>
        </p:spPr>
      </p:pic>
      <p:pic>
        <p:nvPicPr>
          <p:cNvPr id="609283" name="Picture 3" descr="K:\Courses\Office-computer workspace ergonomics\A Practical Approach to Office Ergonomics\In-depth A Practical Approach to Office Ergonomics\Case Study Pictures Sorted\Chair\Misc 043 (2).jpg"/>
          <p:cNvPicPr>
            <a:picLocks noChangeAspect="1" noChangeArrowheads="1"/>
          </p:cNvPicPr>
          <p:nvPr/>
        </p:nvPicPr>
        <p:blipFill>
          <a:blip r:embed="rId3" cstate="print"/>
          <a:srcRect/>
          <a:stretch>
            <a:fillRect/>
          </a:stretch>
        </p:blipFill>
        <p:spPr bwMode="auto">
          <a:xfrm>
            <a:off x="4724400" y="9715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838200" y="361950"/>
            <a:ext cx="7772400" cy="571500"/>
          </a:xfrm>
        </p:spPr>
        <p:txBody>
          <a:bodyPr>
            <a:normAutofit fontScale="90000"/>
          </a:bodyPr>
          <a:lstStyle/>
          <a:p>
            <a:pPr eaLnBrk="1" hangingPunct="1">
              <a:spcBef>
                <a:spcPts val="800"/>
              </a:spcBef>
              <a:defRPr/>
            </a:pPr>
            <a:r>
              <a:rPr lang="en-US" noProof="1" smtClean="0"/>
              <a:t>Chair</a:t>
            </a:r>
          </a:p>
        </p:txBody>
      </p:sp>
      <p:pic>
        <p:nvPicPr>
          <p:cNvPr id="4" name="Picture 3" descr="Office Ergonomics WSE Form.bmp"/>
          <p:cNvPicPr>
            <a:picLocks noChangeAspect="1"/>
          </p:cNvPicPr>
          <p:nvPr/>
        </p:nvPicPr>
        <p:blipFill>
          <a:blip r:embed="rId2" cstate="print"/>
          <a:stretch>
            <a:fillRect/>
          </a:stretch>
        </p:blipFill>
        <p:spPr>
          <a:xfrm>
            <a:off x="457200" y="971550"/>
            <a:ext cx="893661" cy="1151368"/>
          </a:xfrm>
          <a:prstGeom prst="rect">
            <a:avLst/>
          </a:prstGeom>
          <a:noFill/>
          <a:ln>
            <a:noFill/>
          </a:ln>
        </p:spPr>
      </p:pic>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89</a:t>
            </a:fld>
            <a:endParaRPr lang="en-US" dirty="0"/>
          </a:p>
        </p:txBody>
      </p:sp>
      <p:pic>
        <p:nvPicPr>
          <p:cNvPr id="8" name="Picture 7" descr="chair.JPG"/>
          <p:cNvPicPr>
            <a:picLocks noChangeAspect="1"/>
          </p:cNvPicPr>
          <p:nvPr/>
        </p:nvPicPr>
        <p:blipFill>
          <a:blip r:embed="rId3" cstate="print"/>
          <a:stretch>
            <a:fillRect/>
          </a:stretch>
        </p:blipFill>
        <p:spPr>
          <a:xfrm>
            <a:off x="1752600" y="971550"/>
            <a:ext cx="6621780" cy="3352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990600" y="171450"/>
            <a:ext cx="7239000" cy="571500"/>
          </a:xfrm>
        </p:spPr>
        <p:txBody>
          <a:bodyPr>
            <a:normAutofit fontScale="90000"/>
          </a:bodyPr>
          <a:lstStyle/>
          <a:p>
            <a:pPr eaLnBrk="1" hangingPunct="1">
              <a:defRPr/>
            </a:pPr>
            <a:r>
              <a:rPr lang="en-US" dirty="0" smtClean="0"/>
              <a:t>Workshop Objectives</a:t>
            </a:r>
          </a:p>
        </p:txBody>
      </p:sp>
      <p:sp>
        <p:nvSpPr>
          <p:cNvPr id="6" name="Slide Number Placeholder 5"/>
          <p:cNvSpPr>
            <a:spLocks noGrp="1"/>
          </p:cNvSpPr>
          <p:nvPr>
            <p:ph type="sldNum" sz="quarter" idx="4"/>
          </p:nvPr>
        </p:nvSpPr>
        <p:spPr>
          <a:xfrm>
            <a:off x="8778875" y="4686300"/>
            <a:ext cx="365125" cy="342900"/>
          </a:xfrm>
        </p:spPr>
        <p:txBody>
          <a:bodyPr/>
          <a:lstStyle/>
          <a:p>
            <a:fld id="{D5BBC35B-A44B-4119-B8DA-DE9E3DFADA20}" type="slidenum">
              <a:rPr lang="en-US" smtClean="0"/>
              <a:pPr/>
              <a:t>9</a:t>
            </a:fld>
            <a:endParaRPr lang="en-US" dirty="0"/>
          </a:p>
        </p:txBody>
      </p:sp>
      <p:sp>
        <p:nvSpPr>
          <p:cNvPr id="11" name="Rectangle 13"/>
          <p:cNvSpPr>
            <a:spLocks noGrp="1" noChangeArrowheads="1"/>
          </p:cNvSpPr>
          <p:nvPr>
            <p:ph sz="half" idx="2"/>
          </p:nvPr>
        </p:nvSpPr>
        <p:spPr>
          <a:xfrm>
            <a:off x="457200" y="971550"/>
            <a:ext cx="3810000" cy="3733800"/>
          </a:xfrm>
        </p:spPr>
        <p:txBody>
          <a:bodyPr>
            <a:noAutofit/>
          </a:bodyPr>
          <a:lstStyle/>
          <a:p>
            <a:pPr>
              <a:defRPr/>
            </a:pPr>
            <a:r>
              <a:rPr lang="en-US" sz="2000" dirty="0" smtClean="0">
                <a:effectLst/>
              </a:rPr>
              <a:t>Review what Office Ergonomics is all about</a:t>
            </a:r>
          </a:p>
          <a:p>
            <a:pPr>
              <a:defRPr/>
            </a:pPr>
            <a:r>
              <a:rPr lang="en-US" sz="2000" dirty="0" smtClean="0">
                <a:effectLst/>
              </a:rPr>
              <a:t>Identify components that make up the successful office workspace</a:t>
            </a:r>
          </a:p>
          <a:p>
            <a:pPr>
              <a:defRPr/>
            </a:pPr>
            <a:r>
              <a:rPr lang="en-US" sz="2000" dirty="0" smtClean="0">
                <a:effectLst/>
              </a:rPr>
              <a:t>Go in-depth on the office ergonomics components</a:t>
            </a:r>
          </a:p>
          <a:p>
            <a:pPr>
              <a:defRPr/>
            </a:pPr>
            <a:r>
              <a:rPr lang="en-US" sz="2000" dirty="0" smtClean="0">
                <a:effectLst/>
              </a:rPr>
              <a:t>Address specific examples via case studies</a:t>
            </a:r>
          </a:p>
        </p:txBody>
      </p:sp>
      <p:pic>
        <p:nvPicPr>
          <p:cNvPr id="540674" name="Picture 2" descr="K:\Clients\Medtronic\World Headquarters\Ergonomics Website Revision\Images\Potential Medtronic EE pics\Raw\Anderson.JPG"/>
          <p:cNvPicPr>
            <a:picLocks noChangeAspect="1" noChangeArrowheads="1"/>
          </p:cNvPicPr>
          <p:nvPr/>
        </p:nvPicPr>
        <p:blipFill>
          <a:blip r:embed="rId2" cstate="print"/>
          <a:srcRect/>
          <a:stretch>
            <a:fillRect/>
          </a:stretch>
        </p:blipFill>
        <p:spPr bwMode="auto">
          <a:xfrm>
            <a:off x="4419600" y="895350"/>
            <a:ext cx="4389120" cy="32918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0" y="133350"/>
            <a:ext cx="9144000" cy="857250"/>
          </a:xfrm>
        </p:spPr>
        <p:txBody>
          <a:bodyPr/>
          <a:lstStyle/>
          <a:p>
            <a:pPr eaLnBrk="1" hangingPunct="1">
              <a:spcBef>
                <a:spcPts val="800"/>
              </a:spcBef>
              <a:defRPr/>
            </a:pPr>
            <a:r>
              <a:rPr lang="en-US" noProof="1" smtClean="0"/>
              <a:t>MOVE!</a:t>
            </a:r>
          </a:p>
        </p:txBody>
      </p:sp>
      <p:sp>
        <p:nvSpPr>
          <p:cNvPr id="179203" name="Rectangle 3"/>
          <p:cNvSpPr>
            <a:spLocks noGrp="1" noChangeArrowheads="1"/>
          </p:cNvSpPr>
          <p:nvPr>
            <p:ph type="body" idx="1"/>
          </p:nvPr>
        </p:nvSpPr>
        <p:spPr>
          <a:xfrm>
            <a:off x="381000" y="895350"/>
            <a:ext cx="4419600" cy="3771900"/>
          </a:xfrm>
        </p:spPr>
        <p:txBody>
          <a:bodyPr>
            <a:normAutofit/>
          </a:bodyPr>
          <a:lstStyle/>
          <a:p>
            <a:pPr eaLnBrk="1" hangingPunct="1">
              <a:lnSpc>
                <a:spcPct val="90000"/>
              </a:lnSpc>
              <a:defRPr/>
            </a:pPr>
            <a:r>
              <a:rPr lang="en-US" noProof="1" smtClean="0"/>
              <a:t>Remember, no matter how perfectly adjust chair to fit</a:t>
            </a:r>
            <a:endParaRPr lang="en-US" dirty="0" smtClean="0"/>
          </a:p>
          <a:p>
            <a:pPr lvl="1">
              <a:lnSpc>
                <a:spcPct val="90000"/>
              </a:lnSpc>
              <a:defRPr/>
            </a:pPr>
            <a:r>
              <a:rPr lang="en-US" dirty="0" smtClean="0"/>
              <a:t>S</a:t>
            </a:r>
            <a:r>
              <a:rPr lang="en-US" noProof="1" smtClean="0"/>
              <a:t>till comes down to fact that need to move on regular basis to keep body healthy and safe</a:t>
            </a:r>
            <a:endParaRPr lang="en-US" dirty="0" smtClean="0"/>
          </a:p>
          <a:p>
            <a:pPr eaLnBrk="1" hangingPunct="1">
              <a:lnSpc>
                <a:spcPct val="90000"/>
              </a:lnSpc>
              <a:defRPr/>
            </a:pPr>
            <a:r>
              <a:rPr lang="en-US" dirty="0" smtClean="0"/>
              <a:t>Movement is critical to the health of the body</a:t>
            </a:r>
            <a:r>
              <a:rPr lang="en-US" dirty="0" smtClean="0">
                <a:solidFill>
                  <a:srgbClr val="00172E"/>
                </a:solidFill>
              </a:rPr>
              <a:t>!</a:t>
            </a:r>
            <a:endParaRPr lang="en-US" noProof="1" smtClean="0">
              <a:solidFill>
                <a:srgbClr val="00172E"/>
              </a:solidFill>
            </a:endParaRPr>
          </a:p>
        </p:txBody>
      </p:sp>
      <p:pic>
        <p:nvPicPr>
          <p:cNvPr id="179204" name="Picture 4" descr="arm circles"/>
          <p:cNvPicPr>
            <a:picLocks noChangeAspect="1" noChangeArrowheads="1"/>
          </p:cNvPicPr>
          <p:nvPr/>
        </p:nvPicPr>
        <p:blipFill>
          <a:blip r:embed="rId2" cstate="print"/>
          <a:srcRect r="4094" b="5058"/>
          <a:stretch>
            <a:fillRect/>
          </a:stretch>
        </p:blipFill>
        <p:spPr bwMode="auto">
          <a:xfrm>
            <a:off x="5029200" y="971550"/>
            <a:ext cx="3585149" cy="26670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90</a:t>
            </a:fld>
            <a:endParaRPr lang="en-US" dirty="0"/>
          </a:p>
        </p:txBody>
      </p:sp>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7650" y="971550"/>
            <a:ext cx="3714750" cy="2171700"/>
          </a:xfrm>
          <a:solidFill>
            <a:schemeClr val="accent1"/>
          </a:solidFill>
          <a:effectLst>
            <a:outerShdw blurRad="50800" dist="38100" dir="2700000" algn="tl" rotWithShape="0">
              <a:prstClr val="black">
                <a:alpha val="40000"/>
              </a:prstClr>
            </a:outerShdw>
          </a:effectLst>
        </p:spPr>
        <p:txBody>
          <a:bodyPr>
            <a:noAutofit/>
          </a:bodyPr>
          <a:lstStyle/>
          <a:p>
            <a:r>
              <a:rPr lang="en-US" sz="4500" dirty="0">
                <a:solidFill>
                  <a:schemeClr val="bg1"/>
                </a:solidFill>
                <a:effectLst>
                  <a:outerShdw blurRad="38100" dist="38100" dir="2700000" algn="tl">
                    <a:srgbClr val="000000">
                      <a:alpha val="43137"/>
                    </a:srgbClr>
                  </a:outerShdw>
                </a:effectLst>
                <a:latin typeface="Arial"/>
              </a:rPr>
              <a:t>Is Sitting  the </a:t>
            </a:r>
            <a:r>
              <a:rPr lang="en-US" sz="4500" dirty="0" smtClean="0">
                <a:solidFill>
                  <a:schemeClr val="bg1"/>
                </a:solidFill>
                <a:effectLst>
                  <a:outerShdw blurRad="38100" dist="38100" dir="2700000" algn="tl">
                    <a:srgbClr val="000000">
                      <a:alpha val="43137"/>
                    </a:srgbClr>
                  </a:outerShdw>
                </a:effectLst>
                <a:latin typeface="Arial"/>
              </a:rPr>
              <a:t>New Smoking</a:t>
            </a:r>
            <a:r>
              <a:rPr lang="en-US" sz="4500" dirty="0">
                <a:solidFill>
                  <a:schemeClr val="bg1"/>
                </a:solidFill>
                <a:effectLst>
                  <a:outerShdw blurRad="38100" dist="38100" dir="2700000" algn="tl">
                    <a:srgbClr val="000000">
                      <a:alpha val="43137"/>
                    </a:srgbClr>
                  </a:outerShdw>
                </a:effectLst>
                <a:latin typeface="Arial"/>
              </a:rPr>
              <a:t>?</a:t>
            </a:r>
          </a:p>
        </p:txBody>
      </p:sp>
      <p:pic>
        <p:nvPicPr>
          <p:cNvPr id="1026" name="Picture 2" descr="K:\Courses\Images\Office Ergo Pics\Chairs Seating System\Chair side view.JPG"/>
          <p:cNvPicPr>
            <a:picLocks noChangeAspect="1" noChangeArrowheads="1"/>
          </p:cNvPicPr>
          <p:nvPr/>
        </p:nvPicPr>
        <p:blipFill>
          <a:blip r:embed="rId2" cstate="print"/>
          <a:srcRect l="18490" r="20260"/>
          <a:stretch>
            <a:fillRect/>
          </a:stretch>
        </p:blipFill>
        <p:spPr bwMode="auto">
          <a:xfrm>
            <a:off x="1428750" y="971550"/>
            <a:ext cx="2426970" cy="2971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2482167"/>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baseline="0" dirty="0" smtClean="0">
                <a:latin typeface="Arial"/>
              </a:rPr>
              <a:t>Historical perspective – Changes from 1800 to 2000</a:t>
            </a:r>
            <a:endParaRPr lang="en-US" sz="2800" b="1" baseline="30000" dirty="0" smtClean="0">
              <a:latin typeface="Arial"/>
            </a:endParaRPr>
          </a:p>
        </p:txBody>
      </p:sp>
      <p:sp>
        <p:nvSpPr>
          <p:cNvPr id="3" name="Text Placeholder 2"/>
          <p:cNvSpPr>
            <a:spLocks noGrp="1"/>
          </p:cNvSpPr>
          <p:nvPr>
            <p:ph type="body" idx="1"/>
          </p:nvPr>
        </p:nvSpPr>
        <p:spPr>
          <a:xfrm>
            <a:off x="685800" y="1110997"/>
            <a:ext cx="3943350" cy="3394472"/>
          </a:xfrm>
        </p:spPr>
        <p:txBody>
          <a:bodyPr/>
          <a:lstStyle/>
          <a:p>
            <a:r>
              <a:rPr lang="en-US" b="1" baseline="0" dirty="0" smtClean="0">
                <a:latin typeface="Arial"/>
              </a:rPr>
              <a:t>In 1800 where did most Americans live?</a:t>
            </a:r>
          </a:p>
          <a:p>
            <a:pPr lvl="1"/>
            <a:r>
              <a:rPr lang="en-US" b="1" dirty="0" smtClean="0">
                <a:latin typeface="Arial"/>
              </a:rPr>
              <a:t>Rural or Urban?</a:t>
            </a:r>
            <a:endParaRPr lang="en-US" b="1" baseline="0" dirty="0" smtClean="0">
              <a:latin typeface="Arial"/>
            </a:endParaRPr>
          </a:p>
          <a:p>
            <a:r>
              <a:rPr lang="en-US" b="1" baseline="0" dirty="0" smtClean="0">
                <a:latin typeface="Arial"/>
              </a:rPr>
              <a:t>How about in 2000?</a:t>
            </a:r>
          </a:p>
          <a:p>
            <a:pPr lvl="1"/>
            <a:r>
              <a:rPr lang="en-US" b="1" dirty="0" smtClean="0">
                <a:latin typeface="Arial"/>
              </a:rPr>
              <a:t>Rural or Urban?</a:t>
            </a:r>
            <a:endParaRPr lang="en-US" b="1" baseline="0" dirty="0" smtClean="0">
              <a:latin typeface="Arial"/>
            </a:endParaRPr>
          </a:p>
        </p:txBody>
      </p:sp>
      <p:pic>
        <p:nvPicPr>
          <p:cNvPr id="2052" name="Picture 4" descr="Mules pull a wagon of harvested crops from a field in the 1800s."/>
          <p:cNvPicPr>
            <a:picLocks noChangeAspect="1" noChangeArrowheads="1"/>
          </p:cNvPicPr>
          <p:nvPr/>
        </p:nvPicPr>
        <p:blipFill>
          <a:blip r:embed="rId2" cstate="print"/>
          <a:srcRect/>
          <a:stretch>
            <a:fillRect/>
          </a:stretch>
        </p:blipFill>
        <p:spPr bwMode="auto">
          <a:xfrm>
            <a:off x="4802400" y="1071413"/>
            <a:ext cx="2857500" cy="1676798"/>
          </a:xfrm>
          <a:prstGeom prst="rect">
            <a:avLst/>
          </a:prstGeom>
          <a:ln>
            <a:noFill/>
          </a:ln>
          <a:effectLst>
            <a:outerShdw blurRad="292100" dist="139700" dir="2700000" algn="tl" rotWithShape="0">
              <a:srgbClr val="333333">
                <a:alpha val="65000"/>
              </a:srgbClr>
            </a:outerShdw>
          </a:effectLst>
        </p:spPr>
      </p:pic>
      <p:pic>
        <p:nvPicPr>
          <p:cNvPr id="2054" name="Picture 6" descr="http://thecitiesagent.com/wp-content/uploads/2012/02/Minneapolis-300x225.jpg"/>
          <p:cNvPicPr>
            <a:picLocks noChangeAspect="1" noChangeArrowheads="1"/>
          </p:cNvPicPr>
          <p:nvPr/>
        </p:nvPicPr>
        <p:blipFill>
          <a:blip r:embed="rId3" cstate="print"/>
          <a:srcRect/>
          <a:stretch>
            <a:fillRect/>
          </a:stretch>
        </p:blipFill>
        <p:spPr bwMode="auto">
          <a:xfrm>
            <a:off x="4802400" y="2843063"/>
            <a:ext cx="2857500" cy="21431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09171609"/>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baseline="0" dirty="0" smtClean="0">
                <a:latin typeface="Arial"/>
              </a:rPr>
              <a:t>Historical perspective – Changes from 1800 to 2000</a:t>
            </a:r>
            <a:endParaRPr lang="en-US" b="1" baseline="30000" dirty="0" smtClean="0">
              <a:latin typeface="Arial"/>
            </a:endParaRPr>
          </a:p>
        </p:txBody>
      </p:sp>
      <p:pic>
        <p:nvPicPr>
          <p:cNvPr id="2050" name="Picture 2" descr="K:\Courses\Is Sitting the New Smoking\Graphics\Urban vs Rural 1800 to 2000.png"/>
          <p:cNvPicPr>
            <a:picLocks noChangeAspect="1" noChangeArrowheads="1"/>
          </p:cNvPicPr>
          <p:nvPr/>
        </p:nvPicPr>
        <p:blipFill>
          <a:blip r:embed="rId2" cstate="print"/>
          <a:srcRect/>
          <a:stretch>
            <a:fillRect/>
          </a:stretch>
        </p:blipFill>
        <p:spPr bwMode="auto">
          <a:xfrm>
            <a:off x="1714500" y="1314450"/>
            <a:ext cx="5828110" cy="257175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2514600" y="4171950"/>
            <a:ext cx="5257800" cy="369332"/>
          </a:xfrm>
          <a:prstGeom prst="rect">
            <a:avLst/>
          </a:prstGeom>
        </p:spPr>
        <p:txBody>
          <a:bodyPr wrap="square">
            <a:spAutoFit/>
          </a:bodyPr>
          <a:lstStyle/>
          <a:p>
            <a:pPr algn="r"/>
            <a:r>
              <a:rPr lang="en-US" sz="900" i="1" u="sng" dirty="0">
                <a:hlinkClick r:id="rId3"/>
              </a:rPr>
              <a:t>"The Changing Psychology of Culture From 1800 Through 2000"</a:t>
            </a:r>
            <a:r>
              <a:rPr lang="en-US" sz="900" dirty="0"/>
              <a:t> by P. Greenfield in </a:t>
            </a:r>
            <a:r>
              <a:rPr lang="en-US" sz="900" i="1" u="sng" dirty="0">
                <a:hlinkClick r:id="rId4"/>
              </a:rPr>
              <a:t>Psychological Science</a:t>
            </a:r>
            <a:r>
              <a:rPr lang="en-US" sz="900" dirty="0"/>
              <a:t>. Note: Census Bureau used two different definitions for "urban population" in 1950 and 1960.</a:t>
            </a:r>
          </a:p>
        </p:txBody>
      </p:sp>
    </p:spTree>
    <p:extLst>
      <p:ext uri="{BB962C8B-B14F-4D97-AF65-F5344CB8AC3E}">
        <p14:creationId xmlns:p14="http://schemas.microsoft.com/office/powerpoint/2010/main" val="2221877107"/>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baseline="0" smtClean="0">
                <a:latin typeface="Arial"/>
              </a:rPr>
              <a:t>Where we Live – Rural vs. Urban?</a:t>
            </a:r>
          </a:p>
        </p:txBody>
      </p:sp>
      <p:pic>
        <p:nvPicPr>
          <p:cNvPr id="48129" name="Picture 1" descr="K:\Courses\Is Sitting the New Smoking\Graphics\Source US Census Bureau.jpg"/>
          <p:cNvPicPr>
            <a:picLocks noChangeAspect="1" noChangeArrowheads="1"/>
          </p:cNvPicPr>
          <p:nvPr/>
        </p:nvPicPr>
        <p:blipFill>
          <a:blip r:embed="rId2" cstate="print"/>
          <a:srcRect/>
          <a:stretch>
            <a:fillRect/>
          </a:stretch>
        </p:blipFill>
        <p:spPr bwMode="auto">
          <a:xfrm>
            <a:off x="2057400" y="1028700"/>
            <a:ext cx="5184430" cy="33147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4914900" y="4686300"/>
            <a:ext cx="2400300" cy="230832"/>
          </a:xfrm>
          <a:prstGeom prst="rect">
            <a:avLst/>
          </a:prstGeom>
        </p:spPr>
        <p:txBody>
          <a:bodyPr wrap="square">
            <a:spAutoFit/>
          </a:bodyPr>
          <a:lstStyle/>
          <a:p>
            <a:pPr algn="r"/>
            <a:r>
              <a:rPr lang="en-US" sz="900" dirty="0"/>
              <a:t>United States Census Bureau</a:t>
            </a:r>
          </a:p>
        </p:txBody>
      </p:sp>
    </p:spTree>
    <p:extLst>
      <p:ext uri="{BB962C8B-B14F-4D97-AF65-F5344CB8AC3E}">
        <p14:creationId xmlns:p14="http://schemas.microsoft.com/office/powerpoint/2010/main" val="2484043480"/>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00050"/>
            <a:ext cx="2686050" cy="1679972"/>
          </a:xfrm>
        </p:spPr>
        <p:txBody>
          <a:bodyPr>
            <a:normAutofit fontScale="90000"/>
          </a:bodyPr>
          <a:lstStyle/>
          <a:p>
            <a:r>
              <a:rPr lang="en-US" b="1" baseline="0" dirty="0" smtClean="0">
                <a:latin typeface="Arial"/>
              </a:rPr>
              <a:t>Activity Level – Rural</a:t>
            </a:r>
            <a:r>
              <a:rPr lang="en-US" b="1" dirty="0" smtClean="0">
                <a:latin typeface="Arial"/>
              </a:rPr>
              <a:t> vs. Urban</a:t>
            </a:r>
            <a:endParaRPr lang="en-US" b="1" baseline="0" dirty="0" smtClean="0">
              <a:latin typeface="Arial"/>
            </a:endParaRPr>
          </a:p>
        </p:txBody>
      </p:sp>
      <p:pic>
        <p:nvPicPr>
          <p:cNvPr id="49154" name="Picture 2" descr="K:\Courses\Is Sitting the New Smoking\Graphics\Calories Burned by Occupation Condensed blank.JPG"/>
          <p:cNvPicPr>
            <a:picLocks noChangeAspect="1" noChangeArrowheads="1"/>
          </p:cNvPicPr>
          <p:nvPr/>
        </p:nvPicPr>
        <p:blipFill>
          <a:blip r:embed="rId2" cstate="print"/>
          <a:srcRect l="1589" t="3489" r="3062" b="2326"/>
          <a:stretch>
            <a:fillRect/>
          </a:stretch>
        </p:blipFill>
        <p:spPr bwMode="auto">
          <a:xfrm>
            <a:off x="4229100" y="114300"/>
            <a:ext cx="3606800" cy="48691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663468"/>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00050"/>
            <a:ext cx="2686050" cy="1679972"/>
          </a:xfrm>
        </p:spPr>
        <p:txBody>
          <a:bodyPr>
            <a:normAutofit fontScale="90000"/>
          </a:bodyPr>
          <a:lstStyle/>
          <a:p>
            <a:r>
              <a:rPr lang="en-US" b="1" baseline="0" dirty="0" smtClean="0">
                <a:latin typeface="Arial"/>
              </a:rPr>
              <a:t>Activity Level – Rural</a:t>
            </a:r>
            <a:r>
              <a:rPr lang="en-US" b="1" dirty="0" smtClean="0">
                <a:latin typeface="Arial"/>
              </a:rPr>
              <a:t> vs. Urban</a:t>
            </a:r>
            <a:endParaRPr lang="en-US" b="1" baseline="0" dirty="0" smtClean="0">
              <a:latin typeface="Arial"/>
            </a:endParaRPr>
          </a:p>
        </p:txBody>
      </p:sp>
      <p:pic>
        <p:nvPicPr>
          <p:cNvPr id="50178" name="Picture 2" descr="K:\Courses\Is Sitting the New Smoking\Graphics\Calories Burned by Occupation Condensed.JPG"/>
          <p:cNvPicPr>
            <a:picLocks noChangeAspect="1" noChangeArrowheads="1"/>
          </p:cNvPicPr>
          <p:nvPr/>
        </p:nvPicPr>
        <p:blipFill>
          <a:blip r:embed="rId2" cstate="print"/>
          <a:srcRect l="1462" t="2228" r="2047" b="7526"/>
          <a:stretch>
            <a:fillRect/>
          </a:stretch>
        </p:blipFill>
        <p:spPr bwMode="auto">
          <a:xfrm>
            <a:off x="4000500" y="171450"/>
            <a:ext cx="3855720" cy="47320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0416032"/>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baseline="0" smtClean="0">
                <a:latin typeface="Arial"/>
              </a:rPr>
              <a:t>How Long We Live (1850 vs. 2000)?</a:t>
            </a:r>
          </a:p>
        </p:txBody>
      </p:sp>
      <p:pic>
        <p:nvPicPr>
          <p:cNvPr id="46081" name="Picture 1" descr="K:\Courses\Is Sitting the New Smoking\Graphics\Life Expectancy Men.JPG"/>
          <p:cNvPicPr>
            <a:picLocks noChangeAspect="1" noChangeArrowheads="1"/>
          </p:cNvPicPr>
          <p:nvPr/>
        </p:nvPicPr>
        <p:blipFill>
          <a:blip r:embed="rId2" cstate="print"/>
          <a:srcRect/>
          <a:stretch>
            <a:fillRect/>
          </a:stretch>
        </p:blipFill>
        <p:spPr bwMode="auto">
          <a:xfrm>
            <a:off x="1395200" y="1200150"/>
            <a:ext cx="3139000" cy="3257550"/>
          </a:xfrm>
          <a:prstGeom prst="rect">
            <a:avLst/>
          </a:prstGeom>
          <a:ln>
            <a:noFill/>
          </a:ln>
          <a:effectLst>
            <a:outerShdw blurRad="292100" dist="139700" dir="2700000" algn="tl" rotWithShape="0">
              <a:srgbClr val="333333">
                <a:alpha val="65000"/>
              </a:srgbClr>
            </a:outerShdw>
          </a:effectLst>
        </p:spPr>
      </p:pic>
      <p:pic>
        <p:nvPicPr>
          <p:cNvPr id="46082" name="Picture 2" descr="K:\Courses\Is Sitting the New Smoking\Graphics\Life Expectancy Women.JPG"/>
          <p:cNvPicPr>
            <a:picLocks noChangeAspect="1" noChangeArrowheads="1"/>
          </p:cNvPicPr>
          <p:nvPr/>
        </p:nvPicPr>
        <p:blipFill>
          <a:blip r:embed="rId3" cstate="print"/>
          <a:srcRect/>
          <a:stretch>
            <a:fillRect/>
          </a:stretch>
        </p:blipFill>
        <p:spPr bwMode="auto">
          <a:xfrm>
            <a:off x="4724400" y="1200150"/>
            <a:ext cx="3028950" cy="32575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5697228"/>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baseline="0" smtClean="0">
                <a:latin typeface="Arial"/>
              </a:rPr>
              <a:t>How We Die – 1800 vs. 2000? </a:t>
            </a:r>
          </a:p>
        </p:txBody>
      </p:sp>
      <p:sp>
        <p:nvSpPr>
          <p:cNvPr id="3" name="Text Placeholder 2"/>
          <p:cNvSpPr>
            <a:spLocks noGrp="1"/>
          </p:cNvSpPr>
          <p:nvPr>
            <p:ph type="body" idx="1"/>
          </p:nvPr>
        </p:nvSpPr>
        <p:spPr/>
        <p:txBody>
          <a:bodyPr>
            <a:normAutofit fontScale="70000" lnSpcReduction="20000"/>
          </a:bodyPr>
          <a:lstStyle/>
          <a:p>
            <a:r>
              <a:rPr lang="en-US" b="1" baseline="0" dirty="0" smtClean="0">
                <a:latin typeface="Arial"/>
              </a:rPr>
              <a:t>Acute Illness/Injury (1800) vs. Chronic Diseases (2000)</a:t>
            </a:r>
          </a:p>
          <a:p>
            <a:pPr lvl="1"/>
            <a:r>
              <a:rPr lang="en-US" baseline="0" dirty="0" smtClean="0">
                <a:latin typeface="Arial"/>
              </a:rPr>
              <a:t>Acute Illness/Injury</a:t>
            </a:r>
          </a:p>
          <a:p>
            <a:pPr lvl="2"/>
            <a:r>
              <a:rPr lang="en-US" i="1" baseline="0" dirty="0" smtClean="0">
                <a:latin typeface="Arial"/>
              </a:rPr>
              <a:t>Pneumonia</a:t>
            </a:r>
          </a:p>
          <a:p>
            <a:pPr lvl="2"/>
            <a:r>
              <a:rPr lang="en-US" i="1" baseline="0" dirty="0" smtClean="0">
                <a:latin typeface="Arial"/>
              </a:rPr>
              <a:t>Tuberculosis</a:t>
            </a:r>
          </a:p>
          <a:p>
            <a:pPr lvl="2"/>
            <a:r>
              <a:rPr lang="en-US" i="1" baseline="0" dirty="0" smtClean="0">
                <a:latin typeface="Arial"/>
              </a:rPr>
              <a:t>Diarrhea related </a:t>
            </a:r>
          </a:p>
          <a:p>
            <a:pPr lvl="2"/>
            <a:r>
              <a:rPr lang="en-US" i="1" dirty="0" smtClean="0">
                <a:latin typeface="Arial"/>
              </a:rPr>
              <a:t>Childhood diseases</a:t>
            </a:r>
          </a:p>
          <a:p>
            <a:pPr lvl="2"/>
            <a:r>
              <a:rPr lang="en-US" i="1" baseline="0" dirty="0" smtClean="0">
                <a:latin typeface="Arial"/>
              </a:rPr>
              <a:t>Accidents</a:t>
            </a:r>
          </a:p>
          <a:p>
            <a:pPr lvl="1"/>
            <a:r>
              <a:rPr lang="en-US" baseline="0" dirty="0" smtClean="0">
                <a:latin typeface="Arial"/>
              </a:rPr>
              <a:t>Chronic Disease</a:t>
            </a:r>
          </a:p>
          <a:p>
            <a:pPr lvl="2"/>
            <a:r>
              <a:rPr lang="en-US" i="1" baseline="0" dirty="0" smtClean="0">
                <a:latin typeface="Arial"/>
              </a:rPr>
              <a:t>Heart disease</a:t>
            </a:r>
          </a:p>
          <a:p>
            <a:pPr lvl="2"/>
            <a:r>
              <a:rPr lang="en-US" i="1" baseline="0" dirty="0" smtClean="0">
                <a:latin typeface="Arial"/>
              </a:rPr>
              <a:t>Cancer </a:t>
            </a:r>
          </a:p>
          <a:p>
            <a:pPr lvl="2"/>
            <a:r>
              <a:rPr lang="en-US" i="1" baseline="0" dirty="0" smtClean="0">
                <a:latin typeface="Arial"/>
              </a:rPr>
              <a:t>Strokes</a:t>
            </a:r>
          </a:p>
          <a:p>
            <a:pPr lvl="2"/>
            <a:r>
              <a:rPr lang="en-US" i="1" baseline="0" dirty="0" smtClean="0">
                <a:latin typeface="Arial"/>
              </a:rPr>
              <a:t>Diabetes</a:t>
            </a:r>
          </a:p>
          <a:p>
            <a:pPr lvl="2"/>
            <a:r>
              <a:rPr lang="en-US" i="1" baseline="0" dirty="0" smtClean="0">
                <a:latin typeface="Arial"/>
              </a:rPr>
              <a:t>Respiratory</a:t>
            </a:r>
          </a:p>
          <a:p>
            <a:pPr lvl="2"/>
            <a:r>
              <a:rPr lang="en-US" i="1" baseline="0" dirty="0" smtClean="0">
                <a:latin typeface="Arial"/>
              </a:rPr>
              <a:t>Arthritis </a:t>
            </a:r>
          </a:p>
        </p:txBody>
      </p:sp>
      <p:pic>
        <p:nvPicPr>
          <p:cNvPr id="4" name="Picture 1"/>
          <p:cNvPicPr>
            <a:picLocks noChangeAspect="1" noChangeArrowheads="1"/>
          </p:cNvPicPr>
          <p:nvPr/>
        </p:nvPicPr>
        <p:blipFill>
          <a:blip r:embed="rId2" cstate="print"/>
          <a:srcRect/>
          <a:stretch>
            <a:fillRect/>
          </a:stretch>
        </p:blipFill>
        <p:spPr bwMode="auto">
          <a:xfrm>
            <a:off x="3745112" y="1494441"/>
            <a:ext cx="1993700" cy="2125980"/>
          </a:xfrm>
          <a:prstGeom prst="rect">
            <a:avLst/>
          </a:prstGeom>
          <a:ln>
            <a:noFill/>
          </a:ln>
          <a:effectLst>
            <a:outerShdw blurRad="292100" dist="139700" dir="2700000" algn="tl" rotWithShape="0">
              <a:srgbClr val="333333">
                <a:alpha val="65000"/>
              </a:srgbClr>
            </a:outerShdw>
          </a:effectLst>
        </p:spPr>
      </p:pic>
      <p:pic>
        <p:nvPicPr>
          <p:cNvPr id="5" name="Picture 2"/>
          <p:cNvPicPr>
            <a:picLocks noChangeAspect="1" noChangeArrowheads="1"/>
          </p:cNvPicPr>
          <p:nvPr/>
        </p:nvPicPr>
        <p:blipFill>
          <a:blip r:embed="rId3" cstate="print"/>
          <a:srcRect/>
          <a:stretch>
            <a:fillRect/>
          </a:stretch>
        </p:blipFill>
        <p:spPr bwMode="auto">
          <a:xfrm>
            <a:off x="6019800" y="2858536"/>
            <a:ext cx="2643188" cy="198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6312638"/>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baseline="0" dirty="0" smtClean="0">
                <a:latin typeface="Arial"/>
              </a:rPr>
              <a:t>How We Die – 1850 vs. 2000? </a:t>
            </a:r>
          </a:p>
        </p:txBody>
      </p:sp>
      <p:pic>
        <p:nvPicPr>
          <p:cNvPr id="51202" name="Picture 2" descr="K:\Courses\Is Sitting the New Smoking\Graphics\Life Expectancy Men Age 5.JPG"/>
          <p:cNvPicPr>
            <a:picLocks noChangeAspect="1" noChangeArrowheads="1"/>
          </p:cNvPicPr>
          <p:nvPr/>
        </p:nvPicPr>
        <p:blipFill>
          <a:blip r:embed="rId2" cstate="print"/>
          <a:srcRect/>
          <a:stretch>
            <a:fillRect/>
          </a:stretch>
        </p:blipFill>
        <p:spPr bwMode="auto">
          <a:xfrm>
            <a:off x="1485901" y="1028700"/>
            <a:ext cx="3053729" cy="3154680"/>
          </a:xfrm>
          <a:prstGeom prst="rect">
            <a:avLst/>
          </a:prstGeom>
          <a:ln>
            <a:noFill/>
          </a:ln>
          <a:effectLst>
            <a:outerShdw blurRad="292100" dist="139700" dir="2700000" algn="tl" rotWithShape="0">
              <a:srgbClr val="333333">
                <a:alpha val="65000"/>
              </a:srgbClr>
            </a:outerShdw>
          </a:effectLst>
        </p:spPr>
      </p:pic>
      <p:pic>
        <p:nvPicPr>
          <p:cNvPr id="51204" name="Picture 4" descr="K:\Courses\Is Sitting the New Smoking\Graphics\Life Expectancy Women Age 5.JPG"/>
          <p:cNvPicPr>
            <a:picLocks noChangeAspect="1" noChangeArrowheads="1"/>
          </p:cNvPicPr>
          <p:nvPr/>
        </p:nvPicPr>
        <p:blipFill>
          <a:blip r:embed="rId3" cstate="print"/>
          <a:srcRect/>
          <a:stretch>
            <a:fillRect/>
          </a:stretch>
        </p:blipFill>
        <p:spPr bwMode="auto">
          <a:xfrm>
            <a:off x="4686300" y="1028700"/>
            <a:ext cx="3038954" cy="3154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3568590"/>
      </p:ext>
    </p:extLst>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14435</TotalTime>
  <Words>10512</Words>
  <Application>Microsoft Office PowerPoint</Application>
  <PresentationFormat>On-screen Show (16:9)</PresentationFormat>
  <Paragraphs>1851</Paragraphs>
  <Slides>372</Slides>
  <Notes>6</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372</vt:i4>
      </vt:variant>
    </vt:vector>
  </HeadingPairs>
  <TitlesOfParts>
    <vt:vector size="388" baseType="lpstr">
      <vt:lpstr>Arial</vt:lpstr>
      <vt:lpstr>Arial Narrow</vt:lpstr>
      <vt:lpstr>Bradley Hand ITC</vt:lpstr>
      <vt:lpstr>Calibri</vt:lpstr>
      <vt:lpstr>Cambria</vt:lpstr>
      <vt:lpstr>Courier New</vt:lpstr>
      <vt:lpstr>Impact</vt:lpstr>
      <vt:lpstr>Tahoma</vt:lpstr>
      <vt:lpstr>Times New Roman</vt:lpstr>
      <vt:lpstr>Verdana</vt:lpstr>
      <vt:lpstr>Wingdings</vt:lpstr>
      <vt:lpstr>Wingdings 2</vt:lpstr>
      <vt:lpstr>Wingdings 3</vt:lpstr>
      <vt:lpstr>Concourse</vt:lpstr>
      <vt:lpstr>Photo Editor Photo</vt:lpstr>
      <vt:lpstr>Document</vt:lpstr>
      <vt:lpstr>Office Ergonomics 2.0 New Developments in Office Ergonomics </vt:lpstr>
      <vt:lpstr>Case Study</vt:lpstr>
      <vt:lpstr>PowerPoint Presentation</vt:lpstr>
      <vt:lpstr>PowerPoint Presentation</vt:lpstr>
      <vt:lpstr>PowerPoint Presentation</vt:lpstr>
      <vt:lpstr>PowerPoint Presentation</vt:lpstr>
      <vt:lpstr>PowerPoint Presentation</vt:lpstr>
      <vt:lpstr>PowerPoint Presentation</vt:lpstr>
      <vt:lpstr>Workshop Objectives</vt:lpstr>
      <vt:lpstr>Attendee Case Studies</vt:lpstr>
      <vt:lpstr>Attendee Case Studies</vt:lpstr>
      <vt:lpstr>Attendee Case Studies</vt:lpstr>
      <vt:lpstr>Attendee Case Studies</vt:lpstr>
      <vt:lpstr>Attendee Case Studies</vt:lpstr>
      <vt:lpstr>Attendee Case Studies</vt:lpstr>
      <vt:lpstr>Workshop Guidelines</vt:lpstr>
      <vt:lpstr>Course Logistics</vt:lpstr>
      <vt:lpstr>First of all . . . What is Ergonomics?</vt:lpstr>
      <vt:lpstr>Applied to work</vt:lpstr>
      <vt:lpstr>PowerPoint Presentation</vt:lpstr>
      <vt:lpstr>Definition of Ergonomics</vt:lpstr>
      <vt:lpstr>Ergonomics . . . </vt:lpstr>
      <vt:lpstr>Ergonomics Principles</vt:lpstr>
      <vt:lpstr>Position and support in neutral </vt:lpstr>
      <vt:lpstr>Provide support for body/limbs</vt:lpstr>
      <vt:lpstr>Provide support for body/limbs</vt:lpstr>
      <vt:lpstr>Work in reach zone </vt:lpstr>
      <vt:lpstr>Promote effective work processes</vt:lpstr>
      <vt:lpstr>Moderate Environment</vt:lpstr>
      <vt:lpstr>Movement, Movement, Movement!</vt:lpstr>
      <vt:lpstr>Ergonomics Principles </vt:lpstr>
      <vt:lpstr>Office Ergonomics Applications </vt:lpstr>
      <vt:lpstr>Typical office components</vt:lpstr>
      <vt:lpstr>User population profile</vt:lpstr>
      <vt:lpstr>User: Single/Multi</vt:lpstr>
      <vt:lpstr>Single user</vt:lpstr>
      <vt:lpstr>Multi user</vt:lpstr>
      <vt:lpstr>Tasks: Single-task or Multi-task</vt:lpstr>
      <vt:lpstr>Single-task</vt:lpstr>
      <vt:lpstr>Multi-task</vt:lpstr>
      <vt:lpstr>Work Activity (percentage breakdown)</vt:lpstr>
      <vt:lpstr>Floor space </vt:lpstr>
      <vt:lpstr>We do not live in an ideal world</vt:lpstr>
      <vt:lpstr>Office Ergonomics  Workstation Evaluation Form</vt:lpstr>
      <vt:lpstr>Office Ergonomics  Workstation Evaluation Form</vt:lpstr>
      <vt:lpstr>Chair</vt:lpstr>
      <vt:lpstr>Types of seating systems</vt:lpstr>
      <vt:lpstr>Chair criteria</vt:lpstr>
      <vt:lpstr>Legs and Casters</vt:lpstr>
      <vt:lpstr>Seatpan Height</vt:lpstr>
      <vt:lpstr>Seatpan Tilt</vt:lpstr>
      <vt:lpstr>Seatpan Tension</vt:lpstr>
      <vt:lpstr>Seatpan Depth</vt:lpstr>
      <vt:lpstr>Seatpan Fit</vt:lpstr>
      <vt:lpstr>Relationships</vt:lpstr>
      <vt:lpstr>Back Support Height</vt:lpstr>
      <vt:lpstr>Back Support Angle</vt:lpstr>
      <vt:lpstr>Cushion</vt:lpstr>
      <vt:lpstr>Armrests Adjust</vt:lpstr>
      <vt:lpstr> </vt:lpstr>
      <vt:lpstr>Maintenance </vt:lpstr>
      <vt:lpstr>Adjustment levers/knobs/controls</vt:lpstr>
      <vt:lpstr>Ball Chairs?</vt:lpstr>
      <vt:lpstr>Considerations</vt:lpstr>
      <vt:lpstr>Considerations</vt:lpstr>
      <vt:lpstr>Considerations</vt:lpstr>
      <vt:lpstr>Art of Sitting</vt:lpstr>
      <vt:lpstr>The Art of Sitting</vt:lpstr>
      <vt:lpstr>The Art of Sitting</vt:lpstr>
      <vt:lpstr>Sitting styles</vt:lpstr>
      <vt:lpstr>Sitting styles</vt:lpstr>
      <vt:lpstr>Functional seated positions</vt:lpstr>
      <vt:lpstr>Adjustment anxiety</vt:lpstr>
      <vt:lpstr>Chair solutions</vt:lpstr>
      <vt:lpstr>PowerPoint Presentation</vt:lpstr>
      <vt:lpstr>Future trends in chair design</vt:lpstr>
      <vt:lpstr>PowerPoint Presentation</vt:lpstr>
      <vt:lpstr>Chair form and function</vt:lpstr>
      <vt:lpstr>Promoting Healthy Movement and Natural Alignment:  The Research and Design Behind the Embody Tilt </vt:lpstr>
      <vt:lpstr>Chair Examples</vt:lpstr>
      <vt:lpstr>Chair Examples</vt:lpstr>
      <vt:lpstr>Chair Examples</vt:lpstr>
      <vt:lpstr>Chair Examples</vt:lpstr>
      <vt:lpstr>Chair Examples</vt:lpstr>
      <vt:lpstr>Chair Examples</vt:lpstr>
      <vt:lpstr>Chair Examples</vt:lpstr>
      <vt:lpstr>Chair Examples</vt:lpstr>
      <vt:lpstr>Chair Examples</vt:lpstr>
      <vt:lpstr>Chair</vt:lpstr>
      <vt:lpstr>MOVE!</vt:lpstr>
      <vt:lpstr>Is Sitting  the New Smoking?</vt:lpstr>
      <vt:lpstr>Historical perspective – Changes from 1800 to 2000</vt:lpstr>
      <vt:lpstr>Historical perspective – Changes from 1800 to 2000</vt:lpstr>
      <vt:lpstr>Where we Live – Rural vs. Urban?</vt:lpstr>
      <vt:lpstr>Activity Level – Rural vs. Urban</vt:lpstr>
      <vt:lpstr>Activity Level – Rural vs. Urban</vt:lpstr>
      <vt:lpstr>How Long We Live (1850 vs. 2000)?</vt:lpstr>
      <vt:lpstr>How We Die – 1800 vs. 2000? </vt:lpstr>
      <vt:lpstr>How We Die – 1850 vs. 2000? </vt:lpstr>
      <vt:lpstr>Big Changes since 1800!</vt:lpstr>
      <vt:lpstr>Is Sitting the New Smoking?</vt:lpstr>
      <vt:lpstr>Brief Overview – Smoking</vt:lpstr>
      <vt:lpstr>Impact of Sitting</vt:lpstr>
      <vt:lpstr>Audience Survey</vt:lpstr>
      <vt:lpstr>How much do we sit?</vt:lpstr>
      <vt:lpstr>Impact of Sitting?</vt:lpstr>
      <vt:lpstr>Brief Overview of the literature</vt:lpstr>
      <vt:lpstr>Brief Overview of the literature</vt:lpstr>
      <vt:lpstr>Underlying factors</vt:lpstr>
      <vt:lpstr>Underlying factors</vt:lpstr>
      <vt:lpstr>Underlying factors</vt:lpstr>
      <vt:lpstr>Underlying factors</vt:lpstr>
      <vt:lpstr>Bottom Line –  Is sitting the new smoking?</vt:lpstr>
      <vt:lpstr>What can we do?</vt:lpstr>
      <vt:lpstr>At home and work – Ideas?</vt:lpstr>
      <vt:lpstr>At home and out</vt:lpstr>
      <vt:lpstr>At work</vt:lpstr>
      <vt:lpstr>Final Thoughts</vt:lpstr>
      <vt:lpstr>Worksurface</vt:lpstr>
      <vt:lpstr>Straight line (desk/table)</vt:lpstr>
      <vt:lpstr>L-shape (two worksurfaces)</vt:lpstr>
      <vt:lpstr>Corner/U-shaped</vt:lpstr>
      <vt:lpstr>Worksurface: Fixed</vt:lpstr>
      <vt:lpstr>Worksurface: Fixed/Adjustable</vt:lpstr>
      <vt:lpstr>Worksurface: Adjustable/Adjustable</vt:lpstr>
      <vt:lpstr>Wrong Desk height</vt:lpstr>
      <vt:lpstr>Not enough layout space</vt:lpstr>
      <vt:lpstr>Sit/Stand Workstations</vt:lpstr>
      <vt:lpstr>Basic Tenets for  Sit/Stand Workstations</vt:lpstr>
      <vt:lpstr>Podium on Desk</vt:lpstr>
      <vt:lpstr>Fixed Height Split:  (Seated and Standing)</vt:lpstr>
      <vt:lpstr>Fixed Height:  (Standing with Stool and Footrest)</vt:lpstr>
      <vt:lpstr>Fixed height: Add-on</vt:lpstr>
      <vt:lpstr>Adjustable Height: Add-on</vt:lpstr>
      <vt:lpstr>Adjustable Height Worksurface</vt:lpstr>
      <vt:lpstr>Rationale</vt:lpstr>
      <vt:lpstr>Configurations</vt:lpstr>
      <vt:lpstr>Tips</vt:lpstr>
      <vt:lpstr>Tips</vt:lpstr>
      <vt:lpstr>Tips</vt:lpstr>
      <vt:lpstr>Tips</vt:lpstr>
      <vt:lpstr>Tips</vt:lpstr>
      <vt:lpstr>Tips</vt:lpstr>
      <vt:lpstr>Treadmill Desk</vt:lpstr>
      <vt:lpstr>Treadmill Desks - Rationale</vt:lpstr>
      <vt:lpstr>Experience to date</vt:lpstr>
      <vt:lpstr>Experience to date</vt:lpstr>
      <vt:lpstr>Work Surface Examples</vt:lpstr>
      <vt:lpstr>Work Surface Examples</vt:lpstr>
      <vt:lpstr>Worksurface</vt:lpstr>
      <vt:lpstr>Foot Support</vt:lpstr>
      <vt:lpstr>Foot Support</vt:lpstr>
      <vt:lpstr>Knee/foot clearance</vt:lpstr>
      <vt:lpstr>Foot Support/Clearance</vt:lpstr>
      <vt:lpstr>Work organization</vt:lpstr>
      <vt:lpstr>Work organization solutions</vt:lpstr>
      <vt:lpstr>Floor surface</vt:lpstr>
      <vt:lpstr>Keyboard Trays</vt:lpstr>
      <vt:lpstr>Keyboard Tray Examples</vt:lpstr>
      <vt:lpstr>Keyboard Tray</vt:lpstr>
      <vt:lpstr>Computer equipment</vt:lpstr>
      <vt:lpstr>Keyboards</vt:lpstr>
      <vt:lpstr>Keyboard Technique</vt:lpstr>
      <vt:lpstr>Non-neutral Keyboard Positions</vt:lpstr>
      <vt:lpstr>Non-neutral Keyboard Techniques</vt:lpstr>
      <vt:lpstr>Keyboard Solutions</vt:lpstr>
      <vt:lpstr>Poor Technique</vt:lpstr>
      <vt:lpstr>Keyboard Shortcuts</vt:lpstr>
      <vt:lpstr>Keyboard Examples</vt:lpstr>
      <vt:lpstr>Keyboard Examples</vt:lpstr>
      <vt:lpstr>Keyboard Examples</vt:lpstr>
      <vt:lpstr>Keyboard Examples</vt:lpstr>
      <vt:lpstr>Keyboard Examples</vt:lpstr>
      <vt:lpstr>Keyboard Examples</vt:lpstr>
      <vt:lpstr>Voice Recognition</vt:lpstr>
      <vt:lpstr>Keyboard</vt:lpstr>
      <vt:lpstr>Take break</vt:lpstr>
      <vt:lpstr>Break reminder software</vt:lpstr>
      <vt:lpstr>Pointing device</vt:lpstr>
      <vt:lpstr>Pointing device technique</vt:lpstr>
      <vt:lpstr>Pointing Device Non-neutral Positions</vt:lpstr>
      <vt:lpstr>Mouse Wrist Rests</vt:lpstr>
      <vt:lpstr>Pointing Device Solutions</vt:lpstr>
      <vt:lpstr>Choosing Correct Pointing Device</vt:lpstr>
      <vt:lpstr>PowerPoint Presentation</vt:lpstr>
      <vt:lpstr>Mouse Examples</vt:lpstr>
      <vt:lpstr>Mouse Examples</vt:lpstr>
      <vt:lpstr>Mouse Examples</vt:lpstr>
      <vt:lpstr>Mouse Examples</vt:lpstr>
      <vt:lpstr>Keyboard/Mouse Examples</vt:lpstr>
      <vt:lpstr>Keyboard/Mouse Examples</vt:lpstr>
      <vt:lpstr>Keyboard/Mouse Examples</vt:lpstr>
      <vt:lpstr>Mouse/Keyboard/Writing Example</vt:lpstr>
      <vt:lpstr>Equipment Examples</vt:lpstr>
      <vt:lpstr>Mouse</vt:lpstr>
      <vt:lpstr>Computer </vt:lpstr>
      <vt:lpstr>Relationships</vt:lpstr>
      <vt:lpstr>Computer</vt:lpstr>
      <vt:lpstr>Monitor</vt:lpstr>
      <vt:lpstr>Visual Considerations  At Computer Workstations </vt:lpstr>
      <vt:lpstr>Near Work </vt:lpstr>
      <vt:lpstr>Accommodation </vt:lpstr>
      <vt:lpstr>Resting Point of Accommodation </vt:lpstr>
      <vt:lpstr>Near Point of Accommodation</vt:lpstr>
      <vt:lpstr>Accommodative Problems </vt:lpstr>
      <vt:lpstr>Making Accommodation Easier </vt:lpstr>
      <vt:lpstr>Making Accommodation Easier </vt:lpstr>
      <vt:lpstr>Making Accommodation Easier </vt:lpstr>
      <vt:lpstr>Convergence </vt:lpstr>
      <vt:lpstr>Resting Point of Vergence </vt:lpstr>
      <vt:lpstr>Resting Point of Vergence </vt:lpstr>
      <vt:lpstr>Convergence Problems </vt:lpstr>
      <vt:lpstr>Making Convergence Easier </vt:lpstr>
      <vt:lpstr>Depth of Focus </vt:lpstr>
      <vt:lpstr>Depth of Focus Problems </vt:lpstr>
      <vt:lpstr>Depth of Focus Solutions </vt:lpstr>
      <vt:lpstr>Depth of Focus Solutions </vt:lpstr>
      <vt:lpstr>Dry Eyes </vt:lpstr>
      <vt:lpstr>Dry Eyes </vt:lpstr>
      <vt:lpstr>Dry Eye Solutions </vt:lpstr>
      <vt:lpstr>Monitors</vt:lpstr>
      <vt:lpstr>Glare</vt:lpstr>
      <vt:lpstr>Control Glare</vt:lpstr>
      <vt:lpstr>Use glare screen</vt:lpstr>
      <vt:lpstr>Adjust monitor screen brightness and contrast </vt:lpstr>
      <vt:lpstr>Monitor Resolution</vt:lpstr>
      <vt:lpstr>Determine Resolution</vt:lpstr>
      <vt:lpstr>Native vs. Non-Native Resolution</vt:lpstr>
      <vt:lpstr>Increase text size</vt:lpstr>
      <vt:lpstr>Word and Excel text size</vt:lpstr>
      <vt:lpstr>Outlook text size</vt:lpstr>
      <vt:lpstr>Monitor Height</vt:lpstr>
      <vt:lpstr>Monitor Height</vt:lpstr>
      <vt:lpstr>Monitor too high</vt:lpstr>
      <vt:lpstr>Monitor too low</vt:lpstr>
      <vt:lpstr>Monitor Distance</vt:lpstr>
      <vt:lpstr>Monitor too far away</vt:lpstr>
      <vt:lpstr>Monitor too close</vt:lpstr>
      <vt:lpstr>Monitor Placement Recommendations</vt:lpstr>
      <vt:lpstr>Monitor Placement Recommendations</vt:lpstr>
      <vt:lpstr>Dirty monitor screens</vt:lpstr>
      <vt:lpstr>Dual Monitors</vt:lpstr>
      <vt:lpstr>Dual Monitors</vt:lpstr>
      <vt:lpstr>Eye Examinations</vt:lpstr>
      <vt:lpstr>Eyeglasses</vt:lpstr>
      <vt:lpstr>Bifocal</vt:lpstr>
      <vt:lpstr>Trifocal</vt:lpstr>
      <vt:lpstr>PAL (Progressive Addition Lenses)</vt:lpstr>
      <vt:lpstr>Presbyopia</vt:lpstr>
      <vt:lpstr>Computer glasses</vt:lpstr>
      <vt:lpstr>Touchscreen monitors </vt:lpstr>
      <vt:lpstr>Touchscreen monitors </vt:lpstr>
      <vt:lpstr>Monitor Examples</vt:lpstr>
      <vt:lpstr>Monitor Examples</vt:lpstr>
      <vt:lpstr>Monitor Examples</vt:lpstr>
      <vt:lpstr>Monitor Examples</vt:lpstr>
      <vt:lpstr>Monitor Examples</vt:lpstr>
      <vt:lpstr>Monitor Examples</vt:lpstr>
      <vt:lpstr>Monitor Examples</vt:lpstr>
      <vt:lpstr>Monitor</vt:lpstr>
      <vt:lpstr>Document holder</vt:lpstr>
      <vt:lpstr>Document holders</vt:lpstr>
      <vt:lpstr>Document Holder Examples</vt:lpstr>
      <vt:lpstr>Document Holder Examples</vt:lpstr>
      <vt:lpstr>Document Holder Examples</vt:lpstr>
      <vt:lpstr>Document Holder</vt:lpstr>
      <vt:lpstr>Laptops</vt:lpstr>
      <vt:lpstr>Occasional Laptop User</vt:lpstr>
      <vt:lpstr>Full-time Laptop User</vt:lpstr>
      <vt:lpstr>Tablets revolutionizing computer use! </vt:lpstr>
      <vt:lpstr>Tablets have all ergonomics  challenges associated with laptops</vt:lpstr>
      <vt:lpstr>Keyboards and monitor position</vt:lpstr>
      <vt:lpstr>Telephone</vt:lpstr>
      <vt:lpstr>Telephone Types</vt:lpstr>
      <vt:lpstr>Telephone Types</vt:lpstr>
      <vt:lpstr>Telephone Examples</vt:lpstr>
      <vt:lpstr>Telephone Examples</vt:lpstr>
      <vt:lpstr>Telephone</vt:lpstr>
      <vt:lpstr>Handwriting/Reading</vt:lpstr>
      <vt:lpstr>Solutions</vt:lpstr>
      <vt:lpstr>Office equipment</vt:lpstr>
      <vt:lpstr>Relationships</vt:lpstr>
      <vt:lpstr>Storage/Reach zone</vt:lpstr>
      <vt:lpstr>Storage</vt:lpstr>
      <vt:lpstr>Storage</vt:lpstr>
      <vt:lpstr>Carts and Shelves</vt:lpstr>
      <vt:lpstr>Storage Examples</vt:lpstr>
      <vt:lpstr>Storage Examples</vt:lpstr>
      <vt:lpstr>Storage Examples</vt:lpstr>
      <vt:lpstr>Storage Examples</vt:lpstr>
      <vt:lpstr>Storage</vt:lpstr>
      <vt:lpstr>Conference rooms</vt:lpstr>
      <vt:lpstr>Conference Rooms</vt:lpstr>
      <vt:lpstr>Lighting – General and Task</vt:lpstr>
      <vt:lpstr>Light solutions</vt:lpstr>
      <vt:lpstr>Illumination</vt:lpstr>
      <vt:lpstr>Noise</vt:lpstr>
      <vt:lpstr>Control Noise</vt:lpstr>
      <vt:lpstr>Temperature</vt:lpstr>
      <vt:lpstr>Temperature solutions</vt:lpstr>
      <vt:lpstr>Recommended Specifications</vt:lpstr>
      <vt:lpstr>Recommended Specifications</vt:lpstr>
      <vt:lpstr>PowerPoint Presentation</vt:lpstr>
      <vt:lpstr>Future Trends in Office Technology</vt:lpstr>
      <vt:lpstr>Technology tools provide even greater flexibility</vt:lpstr>
      <vt:lpstr>Telecommuting to rise</vt:lpstr>
      <vt:lpstr>Staff to put in more time</vt:lpstr>
      <vt:lpstr>Workers will stay in touch while on vacation</vt:lpstr>
      <vt:lpstr>Companies/employees take a  new view on work/life balance</vt:lpstr>
      <vt:lpstr>Plug and play offices</vt:lpstr>
      <vt:lpstr>Ubiquitous wireless connectivity</vt:lpstr>
      <vt:lpstr>NEW TRENDS IN OFFICE DESIGN (by Bob Brooke)</vt:lpstr>
      <vt:lpstr>Must-know Trends in Office Fitouts (By Peter Fabris)</vt:lpstr>
      <vt:lpstr>Ergonomics and the Aging Workforce</vt:lpstr>
      <vt:lpstr>Life Expectancy</vt:lpstr>
      <vt:lpstr>Acute Illness/Injury vs.  Chronic Diseases of Aging</vt:lpstr>
      <vt:lpstr>Aging Worker – Defined</vt:lpstr>
      <vt:lpstr>Working Longer</vt:lpstr>
      <vt:lpstr>Benefits of Accommodating  Older Workforce</vt:lpstr>
      <vt:lpstr>Changes in our minds and bodies</vt:lpstr>
      <vt:lpstr>Brain/Mind Changes</vt:lpstr>
      <vt:lpstr>Vision</vt:lpstr>
      <vt:lpstr>Vision</vt:lpstr>
      <vt:lpstr>Hearing </vt:lpstr>
      <vt:lpstr>Balance</vt:lpstr>
      <vt:lpstr>Muscle Mass</vt:lpstr>
      <vt:lpstr>Bones</vt:lpstr>
      <vt:lpstr>Joints/Flexibility</vt:lpstr>
      <vt:lpstr>Nervous Systems</vt:lpstr>
      <vt:lpstr>Skin</vt:lpstr>
      <vt:lpstr>Sleep</vt:lpstr>
      <vt:lpstr>Tough to Get Old</vt:lpstr>
      <vt:lpstr>Strategies</vt:lpstr>
      <vt:lpstr>Specific Strategies</vt:lpstr>
      <vt:lpstr>Age-related visual strategies</vt:lpstr>
      <vt:lpstr>Age-related visual strategies</vt:lpstr>
      <vt:lpstr>Stretching</vt:lpstr>
      <vt:lpstr>Three Great Stretches</vt:lpstr>
      <vt:lpstr>Physical Fitness/ Health and Wellness</vt:lpstr>
      <vt:lpstr>Five guys in 1966</vt:lpstr>
      <vt:lpstr>Five guys in 1966</vt:lpstr>
      <vt:lpstr>Five guys in 1966</vt:lpstr>
      <vt:lpstr>Five guys in 1966</vt:lpstr>
      <vt:lpstr>Five guys in 1996</vt:lpstr>
      <vt:lpstr>Five guys in 1996</vt:lpstr>
      <vt:lpstr>Five guys in 1996</vt:lpstr>
      <vt:lpstr>Five guys in 1996</vt:lpstr>
      <vt:lpstr>Physical Fitness</vt:lpstr>
      <vt:lpstr>Technique/Body Mechanics</vt:lpstr>
      <vt:lpstr>Power Lift  Basics</vt:lpstr>
      <vt:lpstr>PowerPoint Presentation</vt:lpstr>
      <vt:lpstr>PowerPoint Presentation</vt:lpstr>
      <vt:lpstr>Office Ergonomics Case Studies</vt:lpstr>
      <vt:lpstr>Case Study</vt:lpstr>
      <vt:lpstr>PowerPoint Presentation</vt:lpstr>
      <vt:lpstr>PowerPoint Presentation</vt:lpstr>
      <vt:lpstr>PowerPoint Presentation</vt:lpstr>
      <vt:lpstr>PowerPoint Presentation</vt:lpstr>
      <vt:lpstr>PowerPoint Presentation</vt:lpstr>
      <vt:lpstr>PowerPoint Presentation</vt:lpstr>
      <vt:lpstr>Office Ergonomics Attendee Case Studies</vt:lpstr>
      <vt:lpstr>Attendee Case Studies</vt:lpstr>
      <vt:lpstr>Attendee Case Studies</vt:lpstr>
      <vt:lpstr>Attendee Case Studies</vt:lpstr>
      <vt:lpstr>Attendee Case Studies</vt:lpstr>
      <vt:lpstr>Attendee Case Studies</vt:lpstr>
      <vt:lpstr>Attendee Case Studies</vt:lpstr>
      <vt:lpstr>Assessment Policies and Procedures</vt:lpstr>
      <vt:lpstr>Next Steps</vt:lpstr>
      <vt:lpstr>Ergonomics – A Potent Tool!</vt:lpstr>
      <vt:lpstr>THANKS!</vt:lpstr>
      <vt:lpstr>Office Ergonomics 2.0 New Developments in Office Ergonomics </vt:lpstr>
    </vt:vector>
  </TitlesOfParts>
  <Company>ErgoSystems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you want to accomplish?</dc:title>
  <dc:creator>Mark Anderson</dc:creator>
  <cp:lastModifiedBy>Mark Anderson</cp:lastModifiedBy>
  <cp:revision>1435</cp:revision>
  <dcterms:created xsi:type="dcterms:W3CDTF">2001-03-15T00:53:30Z</dcterms:created>
  <dcterms:modified xsi:type="dcterms:W3CDTF">2017-05-01T16:46:41Z</dcterms:modified>
</cp:coreProperties>
</file>