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54"/>
  </p:notesMasterIdLst>
  <p:sldIdLst>
    <p:sldId id="1387" r:id="rId2"/>
    <p:sldId id="1595" r:id="rId3"/>
    <p:sldId id="1593" r:id="rId4"/>
    <p:sldId id="1572" r:id="rId5"/>
    <p:sldId id="1607" r:id="rId6"/>
    <p:sldId id="1608" r:id="rId7"/>
    <p:sldId id="1610" r:id="rId8"/>
    <p:sldId id="1601" r:id="rId9"/>
    <p:sldId id="1602" r:id="rId10"/>
    <p:sldId id="1603" r:id="rId11"/>
    <p:sldId id="1609" r:id="rId12"/>
    <p:sldId id="1604" r:id="rId13"/>
    <p:sldId id="1605" r:id="rId14"/>
    <p:sldId id="1606" r:id="rId15"/>
    <p:sldId id="1598" r:id="rId16"/>
    <p:sldId id="1389" r:id="rId17"/>
    <p:sldId id="1390" r:id="rId18"/>
    <p:sldId id="1409" r:id="rId19"/>
    <p:sldId id="1411" r:id="rId20"/>
    <p:sldId id="1412" r:id="rId21"/>
    <p:sldId id="1414" r:id="rId22"/>
    <p:sldId id="1415" r:id="rId23"/>
    <p:sldId id="1417" r:id="rId24"/>
    <p:sldId id="1418" r:id="rId25"/>
    <p:sldId id="1419" r:id="rId26"/>
    <p:sldId id="1420" r:id="rId27"/>
    <p:sldId id="1421" r:id="rId28"/>
    <p:sldId id="1422" r:id="rId29"/>
    <p:sldId id="1589" r:id="rId30"/>
    <p:sldId id="1423" r:id="rId31"/>
    <p:sldId id="1428" r:id="rId32"/>
    <p:sldId id="1429" r:id="rId33"/>
    <p:sldId id="1430" r:id="rId34"/>
    <p:sldId id="1431" r:id="rId35"/>
    <p:sldId id="1432" r:id="rId36"/>
    <p:sldId id="1433" r:id="rId37"/>
    <p:sldId id="1434" r:id="rId38"/>
    <p:sldId id="1435" r:id="rId39"/>
    <p:sldId id="1437" r:id="rId40"/>
    <p:sldId id="1438" r:id="rId41"/>
    <p:sldId id="1439" r:id="rId42"/>
    <p:sldId id="1440" r:id="rId43"/>
    <p:sldId id="1441" r:id="rId44"/>
    <p:sldId id="1444" r:id="rId45"/>
    <p:sldId id="1575" r:id="rId46"/>
    <p:sldId id="1445" r:id="rId47"/>
    <p:sldId id="1446" r:id="rId48"/>
    <p:sldId id="1447" r:id="rId49"/>
    <p:sldId id="1448" r:id="rId50"/>
    <p:sldId id="1574" r:id="rId51"/>
    <p:sldId id="1449" r:id="rId52"/>
    <p:sldId id="1451" r:id="rId53"/>
    <p:sldId id="1452" r:id="rId54"/>
    <p:sldId id="1443" r:id="rId55"/>
    <p:sldId id="1454" r:id="rId56"/>
    <p:sldId id="1455" r:id="rId57"/>
    <p:sldId id="1456" r:id="rId58"/>
    <p:sldId id="1457" r:id="rId59"/>
    <p:sldId id="1458" r:id="rId60"/>
    <p:sldId id="1459" r:id="rId61"/>
    <p:sldId id="1460" r:id="rId62"/>
    <p:sldId id="1461" r:id="rId63"/>
    <p:sldId id="1462" r:id="rId64"/>
    <p:sldId id="1465" r:id="rId65"/>
    <p:sldId id="1466" r:id="rId66"/>
    <p:sldId id="1576" r:id="rId67"/>
    <p:sldId id="1578" r:id="rId68"/>
    <p:sldId id="1577" r:id="rId69"/>
    <p:sldId id="1866" r:id="rId70"/>
    <p:sldId id="1467" r:id="rId71"/>
    <p:sldId id="1468" r:id="rId72"/>
    <p:sldId id="1469" r:id="rId73"/>
    <p:sldId id="1470" r:id="rId74"/>
    <p:sldId id="1471" r:id="rId75"/>
    <p:sldId id="1472" r:id="rId76"/>
    <p:sldId id="1473" r:id="rId77"/>
    <p:sldId id="1474" r:id="rId78"/>
    <p:sldId id="1475" r:id="rId79"/>
    <p:sldId id="1476" r:id="rId80"/>
    <p:sldId id="1478" r:id="rId81"/>
    <p:sldId id="1479" r:id="rId82"/>
    <p:sldId id="1480" r:id="rId83"/>
    <p:sldId id="1481" r:id="rId84"/>
    <p:sldId id="1482" r:id="rId85"/>
    <p:sldId id="1483" r:id="rId86"/>
    <p:sldId id="1477" r:id="rId87"/>
    <p:sldId id="1484" r:id="rId88"/>
    <p:sldId id="1485" r:id="rId89"/>
    <p:sldId id="1486" r:id="rId90"/>
    <p:sldId id="1591" r:id="rId91"/>
    <p:sldId id="1487" r:id="rId92"/>
    <p:sldId id="1488" r:id="rId93"/>
    <p:sldId id="1489" r:id="rId94"/>
    <p:sldId id="1586" r:id="rId95"/>
    <p:sldId id="1490" r:id="rId96"/>
    <p:sldId id="1491" r:id="rId97"/>
    <p:sldId id="1492" r:id="rId98"/>
    <p:sldId id="1493" r:id="rId99"/>
    <p:sldId id="1495" r:id="rId100"/>
    <p:sldId id="1496" r:id="rId101"/>
    <p:sldId id="1497" r:id="rId102"/>
    <p:sldId id="1509" r:id="rId103"/>
    <p:sldId id="1498" r:id="rId104"/>
    <p:sldId id="1501" r:id="rId105"/>
    <p:sldId id="1502" r:id="rId106"/>
    <p:sldId id="1503" r:id="rId107"/>
    <p:sldId id="1504" r:id="rId108"/>
    <p:sldId id="1505" r:id="rId109"/>
    <p:sldId id="1585" r:id="rId110"/>
    <p:sldId id="1506" r:id="rId111"/>
    <p:sldId id="1507" r:id="rId112"/>
    <p:sldId id="1508" r:id="rId113"/>
    <p:sldId id="1510" r:id="rId114"/>
    <p:sldId id="1511" r:id="rId115"/>
    <p:sldId id="1512" r:id="rId116"/>
    <p:sldId id="1500" r:id="rId117"/>
    <p:sldId id="1499" r:id="rId118"/>
    <p:sldId id="1513" r:id="rId119"/>
    <p:sldId id="1514" r:id="rId120"/>
    <p:sldId id="1515" r:id="rId121"/>
    <p:sldId id="1516" r:id="rId122"/>
    <p:sldId id="1517" r:id="rId123"/>
    <p:sldId id="1518" r:id="rId124"/>
    <p:sldId id="1519" r:id="rId125"/>
    <p:sldId id="1520" r:id="rId126"/>
    <p:sldId id="1521" r:id="rId127"/>
    <p:sldId id="1522" r:id="rId128"/>
    <p:sldId id="1523" r:id="rId129"/>
    <p:sldId id="1524" r:id="rId130"/>
    <p:sldId id="1525" r:id="rId131"/>
    <p:sldId id="1526" r:id="rId132"/>
    <p:sldId id="1527" r:id="rId133"/>
    <p:sldId id="1528" r:id="rId134"/>
    <p:sldId id="1529" r:id="rId135"/>
    <p:sldId id="1530" r:id="rId136"/>
    <p:sldId id="1531" r:id="rId137"/>
    <p:sldId id="1532" r:id="rId138"/>
    <p:sldId id="1580" r:id="rId139"/>
    <p:sldId id="1581" r:id="rId140"/>
    <p:sldId id="1533" r:id="rId141"/>
    <p:sldId id="1534" r:id="rId142"/>
    <p:sldId id="1535" r:id="rId143"/>
    <p:sldId id="1536" r:id="rId144"/>
    <p:sldId id="1537" r:id="rId145"/>
    <p:sldId id="1539" r:id="rId146"/>
    <p:sldId id="1540" r:id="rId147"/>
    <p:sldId id="1541" r:id="rId148"/>
    <p:sldId id="1542" r:id="rId149"/>
    <p:sldId id="1592" r:id="rId150"/>
    <p:sldId id="972" r:id="rId151"/>
    <p:sldId id="851" r:id="rId152"/>
    <p:sldId id="1584" r:id="rId153"/>
  </p:sldIdLst>
  <p:sldSz cx="9144000" cy="5143500" type="screen16x9"/>
  <p:notesSz cx="6858000" cy="9144000"/>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72E"/>
    <a:srgbClr val="FFFFFF"/>
    <a:srgbClr val="FF9900"/>
    <a:srgbClr val="001326"/>
    <a:srgbClr val="000F1E"/>
    <a:srgbClr val="00152A"/>
    <a:srgbClr val="FF5050"/>
    <a:srgbClr val="E0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596" autoAdjust="0"/>
    <p:restoredTop sz="86462" autoAdjust="0"/>
  </p:normalViewPr>
  <p:slideViewPr>
    <p:cSldViewPr>
      <p:cViewPr varScale="1">
        <p:scale>
          <a:sx n="121" d="100"/>
          <a:sy n="121" d="100"/>
        </p:scale>
        <p:origin x="126" y="-54"/>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80" d="100"/>
        <a:sy n="180" d="100"/>
      </p:scale>
      <p:origin x="0" y="-857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slide" Target="slides/slide93.xml"/><Relationship Id="rId1" Type="http://schemas.openxmlformats.org/officeDocument/2006/relationships/slide" Target="slides/slide82.xml"/><Relationship Id="rId5" Type="http://schemas.openxmlformats.org/officeDocument/2006/relationships/slide" Target="slides/slide129.xml"/><Relationship Id="rId4"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dirty="0"/>
          </a:p>
        </p:txBody>
      </p:sp>
      <p:sp>
        <p:nvSpPr>
          <p:cNvPr id="791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dirty="0"/>
          </a:p>
        </p:txBody>
      </p:sp>
      <p:sp>
        <p:nvSpPr>
          <p:cNvPr id="24678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91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1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dirty="0"/>
          </a:p>
        </p:txBody>
      </p:sp>
      <p:sp>
        <p:nvSpPr>
          <p:cNvPr id="791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240C716D-707B-4C3E-9D68-7E20F1C69016}" type="slidenum">
              <a:rPr lang="en-US"/>
              <a:pPr>
                <a:defRPr/>
              </a:pPr>
              <a:t>‹#›</a:t>
            </a:fld>
            <a:endParaRPr lang="en-US" dirty="0"/>
          </a:p>
        </p:txBody>
      </p:sp>
    </p:spTree>
    <p:extLst>
      <p:ext uri="{BB962C8B-B14F-4D97-AF65-F5344CB8AC3E}">
        <p14:creationId xmlns:p14="http://schemas.microsoft.com/office/powerpoint/2010/main" val="2829708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a:t>
            </a:fld>
            <a:endParaRPr lang="en-US" dirty="0"/>
          </a:p>
        </p:txBody>
      </p:sp>
    </p:spTree>
    <p:extLst>
      <p:ext uri="{BB962C8B-B14F-4D97-AF65-F5344CB8AC3E}">
        <p14:creationId xmlns:p14="http://schemas.microsoft.com/office/powerpoint/2010/main" val="277084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21</a:t>
            </a:fld>
            <a:endParaRPr lang="en-US" dirty="0"/>
          </a:p>
        </p:txBody>
      </p:sp>
    </p:spTree>
    <p:extLst>
      <p:ext uri="{BB962C8B-B14F-4D97-AF65-F5344CB8AC3E}">
        <p14:creationId xmlns:p14="http://schemas.microsoft.com/office/powerpoint/2010/main" val="9722038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114</a:t>
            </a:fld>
            <a:endParaRPr lang="en-US" dirty="0"/>
          </a:p>
        </p:txBody>
      </p:sp>
    </p:spTree>
    <p:extLst>
      <p:ext uri="{BB962C8B-B14F-4D97-AF65-F5344CB8AC3E}">
        <p14:creationId xmlns:p14="http://schemas.microsoft.com/office/powerpoint/2010/main" val="28239383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115</a:t>
            </a:fld>
            <a:endParaRPr lang="en-US" dirty="0"/>
          </a:p>
        </p:txBody>
      </p:sp>
    </p:spTree>
    <p:extLst>
      <p:ext uri="{BB962C8B-B14F-4D97-AF65-F5344CB8AC3E}">
        <p14:creationId xmlns:p14="http://schemas.microsoft.com/office/powerpoint/2010/main" val="9069487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p:txBody>
          <a:bodyPr/>
          <a:lstStyle/>
          <a:p>
            <a:pPr>
              <a:defRPr/>
            </a:pPr>
            <a:fld id="{8382A7C9-DEDD-4FD6-B71C-7984DE36FA4B}" type="slidenum">
              <a:rPr lang="en-US" smtClean="0"/>
              <a:pPr>
                <a:defRPr/>
              </a:pPr>
              <a:t>116</a:t>
            </a:fld>
            <a:endParaRPr lang="en-US"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5501545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p:txBody>
          <a:bodyPr/>
          <a:lstStyle/>
          <a:p>
            <a:pPr>
              <a:defRPr/>
            </a:pPr>
            <a:fld id="{0B2E59AB-DA89-4007-89AB-7AD9309601BB}" type="slidenum">
              <a:rPr lang="en-US" smtClean="0"/>
              <a:pPr>
                <a:defRPr/>
              </a:pPr>
              <a:t>117</a:t>
            </a:fld>
            <a:endParaRPr lang="en-US" dirty="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335897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118</a:t>
            </a:fld>
            <a:endParaRPr lang="en-US" dirty="0"/>
          </a:p>
        </p:txBody>
      </p:sp>
    </p:spTree>
    <p:extLst>
      <p:ext uri="{BB962C8B-B14F-4D97-AF65-F5344CB8AC3E}">
        <p14:creationId xmlns:p14="http://schemas.microsoft.com/office/powerpoint/2010/main" val="28376446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119</a:t>
            </a:fld>
            <a:endParaRPr lang="en-US" dirty="0"/>
          </a:p>
        </p:txBody>
      </p:sp>
    </p:spTree>
    <p:extLst>
      <p:ext uri="{BB962C8B-B14F-4D97-AF65-F5344CB8AC3E}">
        <p14:creationId xmlns:p14="http://schemas.microsoft.com/office/powerpoint/2010/main" val="40665605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120</a:t>
            </a:fld>
            <a:endParaRPr lang="en-US" dirty="0"/>
          </a:p>
        </p:txBody>
      </p:sp>
    </p:spTree>
    <p:extLst>
      <p:ext uri="{BB962C8B-B14F-4D97-AF65-F5344CB8AC3E}">
        <p14:creationId xmlns:p14="http://schemas.microsoft.com/office/powerpoint/2010/main" val="34008100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121</a:t>
            </a:fld>
            <a:endParaRPr lang="en-US" dirty="0"/>
          </a:p>
        </p:txBody>
      </p:sp>
    </p:spTree>
    <p:extLst>
      <p:ext uri="{BB962C8B-B14F-4D97-AF65-F5344CB8AC3E}">
        <p14:creationId xmlns:p14="http://schemas.microsoft.com/office/powerpoint/2010/main" val="14687571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122</a:t>
            </a:fld>
            <a:endParaRPr lang="en-US" dirty="0"/>
          </a:p>
        </p:txBody>
      </p:sp>
    </p:spTree>
    <p:extLst>
      <p:ext uri="{BB962C8B-B14F-4D97-AF65-F5344CB8AC3E}">
        <p14:creationId xmlns:p14="http://schemas.microsoft.com/office/powerpoint/2010/main" val="41910381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123</a:t>
            </a:fld>
            <a:endParaRPr lang="en-US" dirty="0"/>
          </a:p>
        </p:txBody>
      </p:sp>
    </p:spTree>
    <p:extLst>
      <p:ext uri="{BB962C8B-B14F-4D97-AF65-F5344CB8AC3E}">
        <p14:creationId xmlns:p14="http://schemas.microsoft.com/office/powerpoint/2010/main" val="1936803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22</a:t>
            </a:fld>
            <a:endParaRPr lang="en-US" dirty="0"/>
          </a:p>
        </p:txBody>
      </p:sp>
    </p:spTree>
    <p:extLst>
      <p:ext uri="{BB962C8B-B14F-4D97-AF65-F5344CB8AC3E}">
        <p14:creationId xmlns:p14="http://schemas.microsoft.com/office/powerpoint/2010/main" val="14226146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124</a:t>
            </a:fld>
            <a:endParaRPr lang="en-US" dirty="0"/>
          </a:p>
        </p:txBody>
      </p:sp>
    </p:spTree>
    <p:extLst>
      <p:ext uri="{BB962C8B-B14F-4D97-AF65-F5344CB8AC3E}">
        <p14:creationId xmlns:p14="http://schemas.microsoft.com/office/powerpoint/2010/main" val="22918729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125</a:t>
            </a:fld>
            <a:endParaRPr lang="en-US" dirty="0"/>
          </a:p>
        </p:txBody>
      </p:sp>
    </p:spTree>
    <p:extLst>
      <p:ext uri="{BB962C8B-B14F-4D97-AF65-F5344CB8AC3E}">
        <p14:creationId xmlns:p14="http://schemas.microsoft.com/office/powerpoint/2010/main" val="14446941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126</a:t>
            </a:fld>
            <a:endParaRPr lang="en-US" dirty="0"/>
          </a:p>
        </p:txBody>
      </p:sp>
    </p:spTree>
    <p:extLst>
      <p:ext uri="{BB962C8B-B14F-4D97-AF65-F5344CB8AC3E}">
        <p14:creationId xmlns:p14="http://schemas.microsoft.com/office/powerpoint/2010/main" val="3775557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127</a:t>
            </a:fld>
            <a:endParaRPr lang="en-US" dirty="0"/>
          </a:p>
        </p:txBody>
      </p:sp>
    </p:spTree>
    <p:extLst>
      <p:ext uri="{BB962C8B-B14F-4D97-AF65-F5344CB8AC3E}">
        <p14:creationId xmlns:p14="http://schemas.microsoft.com/office/powerpoint/2010/main" val="36349009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128</a:t>
            </a:fld>
            <a:endParaRPr lang="en-US" dirty="0"/>
          </a:p>
        </p:txBody>
      </p:sp>
    </p:spTree>
    <p:extLst>
      <p:ext uri="{BB962C8B-B14F-4D97-AF65-F5344CB8AC3E}">
        <p14:creationId xmlns:p14="http://schemas.microsoft.com/office/powerpoint/2010/main" val="26951699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129</a:t>
            </a:fld>
            <a:endParaRPr lang="en-US" dirty="0"/>
          </a:p>
        </p:txBody>
      </p:sp>
    </p:spTree>
    <p:extLst>
      <p:ext uri="{BB962C8B-B14F-4D97-AF65-F5344CB8AC3E}">
        <p14:creationId xmlns:p14="http://schemas.microsoft.com/office/powerpoint/2010/main" val="23536168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130</a:t>
            </a:fld>
            <a:endParaRPr lang="en-US" dirty="0"/>
          </a:p>
        </p:txBody>
      </p:sp>
    </p:spTree>
    <p:extLst>
      <p:ext uri="{BB962C8B-B14F-4D97-AF65-F5344CB8AC3E}">
        <p14:creationId xmlns:p14="http://schemas.microsoft.com/office/powerpoint/2010/main" val="4542425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131</a:t>
            </a:fld>
            <a:endParaRPr lang="en-US" dirty="0"/>
          </a:p>
        </p:txBody>
      </p:sp>
    </p:spTree>
    <p:extLst>
      <p:ext uri="{BB962C8B-B14F-4D97-AF65-F5344CB8AC3E}">
        <p14:creationId xmlns:p14="http://schemas.microsoft.com/office/powerpoint/2010/main" val="6916929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132</a:t>
            </a:fld>
            <a:endParaRPr lang="en-US" dirty="0"/>
          </a:p>
        </p:txBody>
      </p:sp>
    </p:spTree>
    <p:extLst>
      <p:ext uri="{BB962C8B-B14F-4D97-AF65-F5344CB8AC3E}">
        <p14:creationId xmlns:p14="http://schemas.microsoft.com/office/powerpoint/2010/main" val="20740410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133</a:t>
            </a:fld>
            <a:endParaRPr lang="en-US" dirty="0"/>
          </a:p>
        </p:txBody>
      </p:sp>
    </p:spTree>
    <p:extLst>
      <p:ext uri="{BB962C8B-B14F-4D97-AF65-F5344CB8AC3E}">
        <p14:creationId xmlns:p14="http://schemas.microsoft.com/office/powerpoint/2010/main" val="1190760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23</a:t>
            </a:fld>
            <a:endParaRPr lang="en-US" dirty="0"/>
          </a:p>
        </p:txBody>
      </p:sp>
    </p:spTree>
    <p:extLst>
      <p:ext uri="{BB962C8B-B14F-4D97-AF65-F5344CB8AC3E}">
        <p14:creationId xmlns:p14="http://schemas.microsoft.com/office/powerpoint/2010/main" val="9263666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134</a:t>
            </a:fld>
            <a:endParaRPr lang="en-US" dirty="0"/>
          </a:p>
        </p:txBody>
      </p:sp>
    </p:spTree>
    <p:extLst>
      <p:ext uri="{BB962C8B-B14F-4D97-AF65-F5344CB8AC3E}">
        <p14:creationId xmlns:p14="http://schemas.microsoft.com/office/powerpoint/2010/main" val="36831952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135</a:t>
            </a:fld>
            <a:endParaRPr lang="en-US" dirty="0"/>
          </a:p>
        </p:txBody>
      </p:sp>
    </p:spTree>
    <p:extLst>
      <p:ext uri="{BB962C8B-B14F-4D97-AF65-F5344CB8AC3E}">
        <p14:creationId xmlns:p14="http://schemas.microsoft.com/office/powerpoint/2010/main" val="170366691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136</a:t>
            </a:fld>
            <a:endParaRPr lang="en-US" dirty="0"/>
          </a:p>
        </p:txBody>
      </p:sp>
    </p:spTree>
    <p:extLst>
      <p:ext uri="{BB962C8B-B14F-4D97-AF65-F5344CB8AC3E}">
        <p14:creationId xmlns:p14="http://schemas.microsoft.com/office/powerpoint/2010/main" val="13084103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137</a:t>
            </a:fld>
            <a:endParaRPr lang="en-US" dirty="0"/>
          </a:p>
        </p:txBody>
      </p:sp>
    </p:spTree>
    <p:extLst>
      <p:ext uri="{BB962C8B-B14F-4D97-AF65-F5344CB8AC3E}">
        <p14:creationId xmlns:p14="http://schemas.microsoft.com/office/powerpoint/2010/main" val="12309235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138</a:t>
            </a:fld>
            <a:endParaRPr lang="en-US" dirty="0"/>
          </a:p>
        </p:txBody>
      </p:sp>
    </p:spTree>
    <p:extLst>
      <p:ext uri="{BB962C8B-B14F-4D97-AF65-F5344CB8AC3E}">
        <p14:creationId xmlns:p14="http://schemas.microsoft.com/office/powerpoint/2010/main" val="25392436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139</a:t>
            </a:fld>
            <a:endParaRPr lang="en-US" dirty="0"/>
          </a:p>
        </p:txBody>
      </p:sp>
    </p:spTree>
    <p:extLst>
      <p:ext uri="{BB962C8B-B14F-4D97-AF65-F5344CB8AC3E}">
        <p14:creationId xmlns:p14="http://schemas.microsoft.com/office/powerpoint/2010/main" val="1702887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140</a:t>
            </a:fld>
            <a:endParaRPr lang="en-US" dirty="0"/>
          </a:p>
        </p:txBody>
      </p:sp>
    </p:spTree>
    <p:extLst>
      <p:ext uri="{BB962C8B-B14F-4D97-AF65-F5344CB8AC3E}">
        <p14:creationId xmlns:p14="http://schemas.microsoft.com/office/powerpoint/2010/main" val="11507080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141</a:t>
            </a:fld>
            <a:endParaRPr lang="en-US" dirty="0"/>
          </a:p>
        </p:txBody>
      </p:sp>
    </p:spTree>
    <p:extLst>
      <p:ext uri="{BB962C8B-B14F-4D97-AF65-F5344CB8AC3E}">
        <p14:creationId xmlns:p14="http://schemas.microsoft.com/office/powerpoint/2010/main" val="21596580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142</a:t>
            </a:fld>
            <a:endParaRPr lang="en-US" dirty="0"/>
          </a:p>
        </p:txBody>
      </p:sp>
    </p:spTree>
    <p:extLst>
      <p:ext uri="{BB962C8B-B14F-4D97-AF65-F5344CB8AC3E}">
        <p14:creationId xmlns:p14="http://schemas.microsoft.com/office/powerpoint/2010/main" val="26180991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143</a:t>
            </a:fld>
            <a:endParaRPr lang="en-US" dirty="0"/>
          </a:p>
        </p:txBody>
      </p:sp>
    </p:spTree>
    <p:extLst>
      <p:ext uri="{BB962C8B-B14F-4D97-AF65-F5344CB8AC3E}">
        <p14:creationId xmlns:p14="http://schemas.microsoft.com/office/powerpoint/2010/main" val="47569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24</a:t>
            </a:fld>
            <a:endParaRPr lang="en-US" dirty="0"/>
          </a:p>
        </p:txBody>
      </p:sp>
    </p:spTree>
    <p:extLst>
      <p:ext uri="{BB962C8B-B14F-4D97-AF65-F5344CB8AC3E}">
        <p14:creationId xmlns:p14="http://schemas.microsoft.com/office/powerpoint/2010/main" val="10410263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144</a:t>
            </a:fld>
            <a:endParaRPr lang="en-US" dirty="0"/>
          </a:p>
        </p:txBody>
      </p:sp>
    </p:spTree>
    <p:extLst>
      <p:ext uri="{BB962C8B-B14F-4D97-AF65-F5344CB8AC3E}">
        <p14:creationId xmlns:p14="http://schemas.microsoft.com/office/powerpoint/2010/main" val="34424182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145</a:t>
            </a:fld>
            <a:endParaRPr lang="en-US" dirty="0"/>
          </a:p>
        </p:txBody>
      </p:sp>
    </p:spTree>
    <p:extLst>
      <p:ext uri="{BB962C8B-B14F-4D97-AF65-F5344CB8AC3E}">
        <p14:creationId xmlns:p14="http://schemas.microsoft.com/office/powerpoint/2010/main" val="138307274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146</a:t>
            </a:fld>
            <a:endParaRPr lang="en-US" dirty="0"/>
          </a:p>
        </p:txBody>
      </p:sp>
    </p:spTree>
    <p:extLst>
      <p:ext uri="{BB962C8B-B14F-4D97-AF65-F5344CB8AC3E}">
        <p14:creationId xmlns:p14="http://schemas.microsoft.com/office/powerpoint/2010/main" val="285229443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147</a:t>
            </a:fld>
            <a:endParaRPr lang="en-US" dirty="0"/>
          </a:p>
        </p:txBody>
      </p:sp>
    </p:spTree>
    <p:extLst>
      <p:ext uri="{BB962C8B-B14F-4D97-AF65-F5344CB8AC3E}">
        <p14:creationId xmlns:p14="http://schemas.microsoft.com/office/powerpoint/2010/main" val="386843305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148</a:t>
            </a:fld>
            <a:endParaRPr lang="en-US" dirty="0"/>
          </a:p>
        </p:txBody>
      </p:sp>
    </p:spTree>
    <p:extLst>
      <p:ext uri="{BB962C8B-B14F-4D97-AF65-F5344CB8AC3E}">
        <p14:creationId xmlns:p14="http://schemas.microsoft.com/office/powerpoint/2010/main" val="74817482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149</a:t>
            </a:fld>
            <a:endParaRPr lang="en-US" dirty="0"/>
          </a:p>
        </p:txBody>
      </p:sp>
    </p:spTree>
    <p:extLst>
      <p:ext uri="{BB962C8B-B14F-4D97-AF65-F5344CB8AC3E}">
        <p14:creationId xmlns:p14="http://schemas.microsoft.com/office/powerpoint/2010/main" val="31188664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150</a:t>
            </a:fld>
            <a:endParaRPr lang="en-US" dirty="0"/>
          </a:p>
        </p:txBody>
      </p:sp>
    </p:spTree>
    <p:extLst>
      <p:ext uri="{BB962C8B-B14F-4D97-AF65-F5344CB8AC3E}">
        <p14:creationId xmlns:p14="http://schemas.microsoft.com/office/powerpoint/2010/main" val="10226139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151</a:t>
            </a:fld>
            <a:endParaRPr lang="en-US" dirty="0"/>
          </a:p>
        </p:txBody>
      </p:sp>
    </p:spTree>
    <p:extLst>
      <p:ext uri="{BB962C8B-B14F-4D97-AF65-F5344CB8AC3E}">
        <p14:creationId xmlns:p14="http://schemas.microsoft.com/office/powerpoint/2010/main" val="139445182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152</a:t>
            </a:fld>
            <a:endParaRPr lang="en-US" dirty="0"/>
          </a:p>
        </p:txBody>
      </p:sp>
    </p:spTree>
    <p:extLst>
      <p:ext uri="{BB962C8B-B14F-4D97-AF65-F5344CB8AC3E}">
        <p14:creationId xmlns:p14="http://schemas.microsoft.com/office/powerpoint/2010/main" val="421146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25</a:t>
            </a:fld>
            <a:endParaRPr lang="en-US" dirty="0"/>
          </a:p>
        </p:txBody>
      </p:sp>
    </p:spTree>
    <p:extLst>
      <p:ext uri="{BB962C8B-B14F-4D97-AF65-F5344CB8AC3E}">
        <p14:creationId xmlns:p14="http://schemas.microsoft.com/office/powerpoint/2010/main" val="2386945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26</a:t>
            </a:fld>
            <a:endParaRPr lang="en-US" dirty="0"/>
          </a:p>
        </p:txBody>
      </p:sp>
    </p:spTree>
    <p:extLst>
      <p:ext uri="{BB962C8B-B14F-4D97-AF65-F5344CB8AC3E}">
        <p14:creationId xmlns:p14="http://schemas.microsoft.com/office/powerpoint/2010/main" val="633912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27</a:t>
            </a:fld>
            <a:endParaRPr lang="en-US" dirty="0"/>
          </a:p>
        </p:txBody>
      </p:sp>
    </p:spTree>
    <p:extLst>
      <p:ext uri="{BB962C8B-B14F-4D97-AF65-F5344CB8AC3E}">
        <p14:creationId xmlns:p14="http://schemas.microsoft.com/office/powerpoint/2010/main" val="3804774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28</a:t>
            </a:fld>
            <a:endParaRPr lang="en-US" dirty="0"/>
          </a:p>
        </p:txBody>
      </p:sp>
    </p:spTree>
    <p:extLst>
      <p:ext uri="{BB962C8B-B14F-4D97-AF65-F5344CB8AC3E}">
        <p14:creationId xmlns:p14="http://schemas.microsoft.com/office/powerpoint/2010/main" val="2366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30</a:t>
            </a:fld>
            <a:endParaRPr lang="en-US" dirty="0"/>
          </a:p>
        </p:txBody>
      </p:sp>
    </p:spTree>
    <p:extLst>
      <p:ext uri="{BB962C8B-B14F-4D97-AF65-F5344CB8AC3E}">
        <p14:creationId xmlns:p14="http://schemas.microsoft.com/office/powerpoint/2010/main" val="382175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31</a:t>
            </a:fld>
            <a:endParaRPr lang="en-US" dirty="0"/>
          </a:p>
        </p:txBody>
      </p:sp>
    </p:spTree>
    <p:extLst>
      <p:ext uri="{BB962C8B-B14F-4D97-AF65-F5344CB8AC3E}">
        <p14:creationId xmlns:p14="http://schemas.microsoft.com/office/powerpoint/2010/main" val="124135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0348C75-F81D-4D8F-8E96-61915A31DDE0}" type="slidenum">
              <a:rPr lang="en-US" smtClean="0"/>
              <a:t>2</a:t>
            </a:fld>
            <a:endParaRPr lang="en-US"/>
          </a:p>
        </p:txBody>
      </p:sp>
    </p:spTree>
    <p:extLst>
      <p:ext uri="{BB962C8B-B14F-4D97-AF65-F5344CB8AC3E}">
        <p14:creationId xmlns:p14="http://schemas.microsoft.com/office/powerpoint/2010/main" val="3563097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32</a:t>
            </a:fld>
            <a:endParaRPr lang="en-US" dirty="0"/>
          </a:p>
        </p:txBody>
      </p:sp>
    </p:spTree>
    <p:extLst>
      <p:ext uri="{BB962C8B-B14F-4D97-AF65-F5344CB8AC3E}">
        <p14:creationId xmlns:p14="http://schemas.microsoft.com/office/powerpoint/2010/main" val="57505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33</a:t>
            </a:fld>
            <a:endParaRPr lang="en-US" dirty="0"/>
          </a:p>
        </p:txBody>
      </p:sp>
    </p:spTree>
    <p:extLst>
      <p:ext uri="{BB962C8B-B14F-4D97-AF65-F5344CB8AC3E}">
        <p14:creationId xmlns:p14="http://schemas.microsoft.com/office/powerpoint/2010/main" val="824577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34</a:t>
            </a:fld>
            <a:endParaRPr lang="en-US" dirty="0"/>
          </a:p>
        </p:txBody>
      </p:sp>
    </p:spTree>
    <p:extLst>
      <p:ext uri="{BB962C8B-B14F-4D97-AF65-F5344CB8AC3E}">
        <p14:creationId xmlns:p14="http://schemas.microsoft.com/office/powerpoint/2010/main" val="2416479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35</a:t>
            </a:fld>
            <a:endParaRPr lang="en-US" dirty="0"/>
          </a:p>
        </p:txBody>
      </p:sp>
    </p:spTree>
    <p:extLst>
      <p:ext uri="{BB962C8B-B14F-4D97-AF65-F5344CB8AC3E}">
        <p14:creationId xmlns:p14="http://schemas.microsoft.com/office/powerpoint/2010/main" val="3324320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36</a:t>
            </a:fld>
            <a:endParaRPr lang="en-US" dirty="0"/>
          </a:p>
        </p:txBody>
      </p:sp>
    </p:spTree>
    <p:extLst>
      <p:ext uri="{BB962C8B-B14F-4D97-AF65-F5344CB8AC3E}">
        <p14:creationId xmlns:p14="http://schemas.microsoft.com/office/powerpoint/2010/main" val="34293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37</a:t>
            </a:fld>
            <a:endParaRPr lang="en-US" dirty="0"/>
          </a:p>
        </p:txBody>
      </p:sp>
    </p:spTree>
    <p:extLst>
      <p:ext uri="{BB962C8B-B14F-4D97-AF65-F5344CB8AC3E}">
        <p14:creationId xmlns:p14="http://schemas.microsoft.com/office/powerpoint/2010/main" val="1153188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38</a:t>
            </a:fld>
            <a:endParaRPr lang="en-US" dirty="0"/>
          </a:p>
        </p:txBody>
      </p:sp>
    </p:spTree>
    <p:extLst>
      <p:ext uri="{BB962C8B-B14F-4D97-AF65-F5344CB8AC3E}">
        <p14:creationId xmlns:p14="http://schemas.microsoft.com/office/powerpoint/2010/main" val="1129213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39</a:t>
            </a:fld>
            <a:endParaRPr lang="en-US" dirty="0"/>
          </a:p>
        </p:txBody>
      </p:sp>
    </p:spTree>
    <p:extLst>
      <p:ext uri="{BB962C8B-B14F-4D97-AF65-F5344CB8AC3E}">
        <p14:creationId xmlns:p14="http://schemas.microsoft.com/office/powerpoint/2010/main" val="3621647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40</a:t>
            </a:fld>
            <a:endParaRPr lang="en-US" dirty="0"/>
          </a:p>
        </p:txBody>
      </p:sp>
    </p:spTree>
    <p:extLst>
      <p:ext uri="{BB962C8B-B14F-4D97-AF65-F5344CB8AC3E}">
        <p14:creationId xmlns:p14="http://schemas.microsoft.com/office/powerpoint/2010/main" val="677898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41</a:t>
            </a:fld>
            <a:endParaRPr lang="en-US" dirty="0"/>
          </a:p>
        </p:txBody>
      </p:sp>
    </p:spTree>
    <p:extLst>
      <p:ext uri="{BB962C8B-B14F-4D97-AF65-F5344CB8AC3E}">
        <p14:creationId xmlns:p14="http://schemas.microsoft.com/office/powerpoint/2010/main" val="18491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a:t>
            </a:fld>
            <a:endParaRPr lang="en-US" dirty="0"/>
          </a:p>
        </p:txBody>
      </p:sp>
    </p:spTree>
    <p:extLst>
      <p:ext uri="{BB962C8B-B14F-4D97-AF65-F5344CB8AC3E}">
        <p14:creationId xmlns:p14="http://schemas.microsoft.com/office/powerpoint/2010/main" val="315293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42</a:t>
            </a:fld>
            <a:endParaRPr lang="en-US" dirty="0"/>
          </a:p>
        </p:txBody>
      </p:sp>
    </p:spTree>
    <p:extLst>
      <p:ext uri="{BB962C8B-B14F-4D97-AF65-F5344CB8AC3E}">
        <p14:creationId xmlns:p14="http://schemas.microsoft.com/office/powerpoint/2010/main" val="3054865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43</a:t>
            </a:fld>
            <a:endParaRPr lang="en-US" dirty="0"/>
          </a:p>
        </p:txBody>
      </p:sp>
    </p:spTree>
    <p:extLst>
      <p:ext uri="{BB962C8B-B14F-4D97-AF65-F5344CB8AC3E}">
        <p14:creationId xmlns:p14="http://schemas.microsoft.com/office/powerpoint/2010/main" val="2779863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44</a:t>
            </a:fld>
            <a:endParaRPr lang="en-US" dirty="0"/>
          </a:p>
        </p:txBody>
      </p:sp>
    </p:spTree>
    <p:extLst>
      <p:ext uri="{BB962C8B-B14F-4D97-AF65-F5344CB8AC3E}">
        <p14:creationId xmlns:p14="http://schemas.microsoft.com/office/powerpoint/2010/main" val="86242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45</a:t>
            </a:fld>
            <a:endParaRPr lang="en-US" dirty="0"/>
          </a:p>
        </p:txBody>
      </p:sp>
    </p:spTree>
    <p:extLst>
      <p:ext uri="{BB962C8B-B14F-4D97-AF65-F5344CB8AC3E}">
        <p14:creationId xmlns:p14="http://schemas.microsoft.com/office/powerpoint/2010/main" val="2228958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46</a:t>
            </a:fld>
            <a:endParaRPr lang="en-US" dirty="0"/>
          </a:p>
        </p:txBody>
      </p:sp>
    </p:spTree>
    <p:extLst>
      <p:ext uri="{BB962C8B-B14F-4D97-AF65-F5344CB8AC3E}">
        <p14:creationId xmlns:p14="http://schemas.microsoft.com/office/powerpoint/2010/main" val="3748332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47</a:t>
            </a:fld>
            <a:endParaRPr lang="en-US" dirty="0"/>
          </a:p>
        </p:txBody>
      </p:sp>
    </p:spTree>
    <p:extLst>
      <p:ext uri="{BB962C8B-B14F-4D97-AF65-F5344CB8AC3E}">
        <p14:creationId xmlns:p14="http://schemas.microsoft.com/office/powerpoint/2010/main" val="408876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48</a:t>
            </a:fld>
            <a:endParaRPr lang="en-US" dirty="0"/>
          </a:p>
        </p:txBody>
      </p:sp>
    </p:spTree>
    <p:extLst>
      <p:ext uri="{BB962C8B-B14F-4D97-AF65-F5344CB8AC3E}">
        <p14:creationId xmlns:p14="http://schemas.microsoft.com/office/powerpoint/2010/main" val="285130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49</a:t>
            </a:fld>
            <a:endParaRPr lang="en-US" dirty="0"/>
          </a:p>
        </p:txBody>
      </p:sp>
    </p:spTree>
    <p:extLst>
      <p:ext uri="{BB962C8B-B14F-4D97-AF65-F5344CB8AC3E}">
        <p14:creationId xmlns:p14="http://schemas.microsoft.com/office/powerpoint/2010/main" val="3608093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50</a:t>
            </a:fld>
            <a:endParaRPr lang="en-US" dirty="0"/>
          </a:p>
        </p:txBody>
      </p:sp>
    </p:spTree>
    <p:extLst>
      <p:ext uri="{BB962C8B-B14F-4D97-AF65-F5344CB8AC3E}">
        <p14:creationId xmlns:p14="http://schemas.microsoft.com/office/powerpoint/2010/main" val="90660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51</a:t>
            </a:fld>
            <a:endParaRPr lang="en-US" dirty="0"/>
          </a:p>
        </p:txBody>
      </p:sp>
    </p:spTree>
    <p:extLst>
      <p:ext uri="{BB962C8B-B14F-4D97-AF65-F5344CB8AC3E}">
        <p14:creationId xmlns:p14="http://schemas.microsoft.com/office/powerpoint/2010/main" val="467664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a:t>
            </a:fld>
            <a:endParaRPr lang="en-US" dirty="0"/>
          </a:p>
        </p:txBody>
      </p:sp>
    </p:spTree>
    <p:extLst>
      <p:ext uri="{BB962C8B-B14F-4D97-AF65-F5344CB8AC3E}">
        <p14:creationId xmlns:p14="http://schemas.microsoft.com/office/powerpoint/2010/main" val="3578776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52</a:t>
            </a:fld>
            <a:endParaRPr lang="en-US" dirty="0"/>
          </a:p>
        </p:txBody>
      </p:sp>
    </p:spTree>
    <p:extLst>
      <p:ext uri="{BB962C8B-B14F-4D97-AF65-F5344CB8AC3E}">
        <p14:creationId xmlns:p14="http://schemas.microsoft.com/office/powerpoint/2010/main" val="1722888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53</a:t>
            </a:fld>
            <a:endParaRPr lang="en-US" dirty="0"/>
          </a:p>
        </p:txBody>
      </p:sp>
    </p:spTree>
    <p:extLst>
      <p:ext uri="{BB962C8B-B14F-4D97-AF65-F5344CB8AC3E}">
        <p14:creationId xmlns:p14="http://schemas.microsoft.com/office/powerpoint/2010/main" val="1966623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54</a:t>
            </a:fld>
            <a:endParaRPr lang="en-US" dirty="0"/>
          </a:p>
        </p:txBody>
      </p:sp>
    </p:spTree>
    <p:extLst>
      <p:ext uri="{BB962C8B-B14F-4D97-AF65-F5344CB8AC3E}">
        <p14:creationId xmlns:p14="http://schemas.microsoft.com/office/powerpoint/2010/main" val="1543941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55</a:t>
            </a:fld>
            <a:endParaRPr lang="en-US" dirty="0"/>
          </a:p>
        </p:txBody>
      </p:sp>
    </p:spTree>
    <p:extLst>
      <p:ext uri="{BB962C8B-B14F-4D97-AF65-F5344CB8AC3E}">
        <p14:creationId xmlns:p14="http://schemas.microsoft.com/office/powerpoint/2010/main" val="1543151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56</a:t>
            </a:fld>
            <a:endParaRPr lang="en-US" dirty="0"/>
          </a:p>
        </p:txBody>
      </p:sp>
    </p:spTree>
    <p:extLst>
      <p:ext uri="{BB962C8B-B14F-4D97-AF65-F5344CB8AC3E}">
        <p14:creationId xmlns:p14="http://schemas.microsoft.com/office/powerpoint/2010/main" val="171237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57</a:t>
            </a:fld>
            <a:endParaRPr lang="en-US" dirty="0"/>
          </a:p>
        </p:txBody>
      </p:sp>
    </p:spTree>
    <p:extLst>
      <p:ext uri="{BB962C8B-B14F-4D97-AF65-F5344CB8AC3E}">
        <p14:creationId xmlns:p14="http://schemas.microsoft.com/office/powerpoint/2010/main" val="2241082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58</a:t>
            </a:fld>
            <a:endParaRPr lang="en-US" dirty="0"/>
          </a:p>
        </p:txBody>
      </p:sp>
    </p:spTree>
    <p:extLst>
      <p:ext uri="{BB962C8B-B14F-4D97-AF65-F5344CB8AC3E}">
        <p14:creationId xmlns:p14="http://schemas.microsoft.com/office/powerpoint/2010/main" val="3673343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59</a:t>
            </a:fld>
            <a:endParaRPr lang="en-US" dirty="0"/>
          </a:p>
        </p:txBody>
      </p:sp>
    </p:spTree>
    <p:extLst>
      <p:ext uri="{BB962C8B-B14F-4D97-AF65-F5344CB8AC3E}">
        <p14:creationId xmlns:p14="http://schemas.microsoft.com/office/powerpoint/2010/main" val="4284189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60</a:t>
            </a:fld>
            <a:endParaRPr lang="en-US" dirty="0"/>
          </a:p>
        </p:txBody>
      </p:sp>
    </p:spTree>
    <p:extLst>
      <p:ext uri="{BB962C8B-B14F-4D97-AF65-F5344CB8AC3E}">
        <p14:creationId xmlns:p14="http://schemas.microsoft.com/office/powerpoint/2010/main" val="1307328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61</a:t>
            </a:fld>
            <a:endParaRPr lang="en-US" dirty="0"/>
          </a:p>
        </p:txBody>
      </p:sp>
    </p:spTree>
    <p:extLst>
      <p:ext uri="{BB962C8B-B14F-4D97-AF65-F5344CB8AC3E}">
        <p14:creationId xmlns:p14="http://schemas.microsoft.com/office/powerpoint/2010/main" val="216812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a:t>
            </a:fld>
            <a:endParaRPr lang="en-US" dirty="0"/>
          </a:p>
        </p:txBody>
      </p:sp>
    </p:spTree>
    <p:extLst>
      <p:ext uri="{BB962C8B-B14F-4D97-AF65-F5344CB8AC3E}">
        <p14:creationId xmlns:p14="http://schemas.microsoft.com/office/powerpoint/2010/main" val="21444899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62</a:t>
            </a:fld>
            <a:endParaRPr lang="en-US" dirty="0"/>
          </a:p>
        </p:txBody>
      </p:sp>
    </p:spTree>
    <p:extLst>
      <p:ext uri="{BB962C8B-B14F-4D97-AF65-F5344CB8AC3E}">
        <p14:creationId xmlns:p14="http://schemas.microsoft.com/office/powerpoint/2010/main" val="788648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63</a:t>
            </a:fld>
            <a:endParaRPr lang="en-US" dirty="0"/>
          </a:p>
        </p:txBody>
      </p:sp>
    </p:spTree>
    <p:extLst>
      <p:ext uri="{BB962C8B-B14F-4D97-AF65-F5344CB8AC3E}">
        <p14:creationId xmlns:p14="http://schemas.microsoft.com/office/powerpoint/2010/main" val="874124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64</a:t>
            </a:fld>
            <a:endParaRPr lang="en-US" dirty="0"/>
          </a:p>
        </p:txBody>
      </p:sp>
    </p:spTree>
    <p:extLst>
      <p:ext uri="{BB962C8B-B14F-4D97-AF65-F5344CB8AC3E}">
        <p14:creationId xmlns:p14="http://schemas.microsoft.com/office/powerpoint/2010/main" val="2245374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65</a:t>
            </a:fld>
            <a:endParaRPr lang="en-US" dirty="0"/>
          </a:p>
        </p:txBody>
      </p:sp>
    </p:spTree>
    <p:extLst>
      <p:ext uri="{BB962C8B-B14F-4D97-AF65-F5344CB8AC3E}">
        <p14:creationId xmlns:p14="http://schemas.microsoft.com/office/powerpoint/2010/main" val="1861204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66</a:t>
            </a:fld>
            <a:endParaRPr lang="en-US" dirty="0"/>
          </a:p>
        </p:txBody>
      </p:sp>
    </p:spTree>
    <p:extLst>
      <p:ext uri="{BB962C8B-B14F-4D97-AF65-F5344CB8AC3E}">
        <p14:creationId xmlns:p14="http://schemas.microsoft.com/office/powerpoint/2010/main" val="1133250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67</a:t>
            </a:fld>
            <a:endParaRPr lang="en-US" dirty="0"/>
          </a:p>
        </p:txBody>
      </p:sp>
    </p:spTree>
    <p:extLst>
      <p:ext uri="{BB962C8B-B14F-4D97-AF65-F5344CB8AC3E}">
        <p14:creationId xmlns:p14="http://schemas.microsoft.com/office/powerpoint/2010/main" val="11902360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68</a:t>
            </a:fld>
            <a:endParaRPr lang="en-US" dirty="0"/>
          </a:p>
        </p:txBody>
      </p:sp>
    </p:spTree>
    <p:extLst>
      <p:ext uri="{BB962C8B-B14F-4D97-AF65-F5344CB8AC3E}">
        <p14:creationId xmlns:p14="http://schemas.microsoft.com/office/powerpoint/2010/main" val="3348756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70</a:t>
            </a:fld>
            <a:endParaRPr lang="en-US" dirty="0"/>
          </a:p>
        </p:txBody>
      </p:sp>
    </p:spTree>
    <p:extLst>
      <p:ext uri="{BB962C8B-B14F-4D97-AF65-F5344CB8AC3E}">
        <p14:creationId xmlns:p14="http://schemas.microsoft.com/office/powerpoint/2010/main" val="33302613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71</a:t>
            </a:fld>
            <a:endParaRPr lang="en-US" dirty="0"/>
          </a:p>
        </p:txBody>
      </p:sp>
    </p:spTree>
    <p:extLst>
      <p:ext uri="{BB962C8B-B14F-4D97-AF65-F5344CB8AC3E}">
        <p14:creationId xmlns:p14="http://schemas.microsoft.com/office/powerpoint/2010/main" val="16946416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72</a:t>
            </a:fld>
            <a:endParaRPr lang="en-US" dirty="0"/>
          </a:p>
        </p:txBody>
      </p:sp>
    </p:spTree>
    <p:extLst>
      <p:ext uri="{BB962C8B-B14F-4D97-AF65-F5344CB8AC3E}">
        <p14:creationId xmlns:p14="http://schemas.microsoft.com/office/powerpoint/2010/main" val="223732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a:t>
            </a:fld>
            <a:endParaRPr lang="en-US" dirty="0"/>
          </a:p>
        </p:txBody>
      </p:sp>
    </p:spTree>
    <p:extLst>
      <p:ext uri="{BB962C8B-B14F-4D97-AF65-F5344CB8AC3E}">
        <p14:creationId xmlns:p14="http://schemas.microsoft.com/office/powerpoint/2010/main" val="31811208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73</a:t>
            </a:fld>
            <a:endParaRPr lang="en-US" dirty="0"/>
          </a:p>
        </p:txBody>
      </p:sp>
    </p:spTree>
    <p:extLst>
      <p:ext uri="{BB962C8B-B14F-4D97-AF65-F5344CB8AC3E}">
        <p14:creationId xmlns:p14="http://schemas.microsoft.com/office/powerpoint/2010/main" val="4045648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74</a:t>
            </a:fld>
            <a:endParaRPr lang="en-US" dirty="0"/>
          </a:p>
        </p:txBody>
      </p:sp>
    </p:spTree>
    <p:extLst>
      <p:ext uri="{BB962C8B-B14F-4D97-AF65-F5344CB8AC3E}">
        <p14:creationId xmlns:p14="http://schemas.microsoft.com/office/powerpoint/2010/main" val="15391465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75</a:t>
            </a:fld>
            <a:endParaRPr lang="en-US" dirty="0"/>
          </a:p>
        </p:txBody>
      </p:sp>
    </p:spTree>
    <p:extLst>
      <p:ext uri="{BB962C8B-B14F-4D97-AF65-F5344CB8AC3E}">
        <p14:creationId xmlns:p14="http://schemas.microsoft.com/office/powerpoint/2010/main" val="422305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76</a:t>
            </a:fld>
            <a:endParaRPr lang="en-US" dirty="0"/>
          </a:p>
        </p:txBody>
      </p:sp>
    </p:spTree>
    <p:extLst>
      <p:ext uri="{BB962C8B-B14F-4D97-AF65-F5344CB8AC3E}">
        <p14:creationId xmlns:p14="http://schemas.microsoft.com/office/powerpoint/2010/main" val="37941137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77</a:t>
            </a:fld>
            <a:endParaRPr lang="en-US" dirty="0"/>
          </a:p>
        </p:txBody>
      </p:sp>
    </p:spTree>
    <p:extLst>
      <p:ext uri="{BB962C8B-B14F-4D97-AF65-F5344CB8AC3E}">
        <p14:creationId xmlns:p14="http://schemas.microsoft.com/office/powerpoint/2010/main" val="228212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78</a:t>
            </a:fld>
            <a:endParaRPr lang="en-US" dirty="0"/>
          </a:p>
        </p:txBody>
      </p:sp>
    </p:spTree>
    <p:extLst>
      <p:ext uri="{BB962C8B-B14F-4D97-AF65-F5344CB8AC3E}">
        <p14:creationId xmlns:p14="http://schemas.microsoft.com/office/powerpoint/2010/main" val="22866058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79</a:t>
            </a:fld>
            <a:endParaRPr lang="en-US" dirty="0"/>
          </a:p>
        </p:txBody>
      </p:sp>
    </p:spTree>
    <p:extLst>
      <p:ext uri="{BB962C8B-B14F-4D97-AF65-F5344CB8AC3E}">
        <p14:creationId xmlns:p14="http://schemas.microsoft.com/office/powerpoint/2010/main" val="2856595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80</a:t>
            </a:fld>
            <a:endParaRPr lang="en-US" dirty="0"/>
          </a:p>
        </p:txBody>
      </p:sp>
    </p:spTree>
    <p:extLst>
      <p:ext uri="{BB962C8B-B14F-4D97-AF65-F5344CB8AC3E}">
        <p14:creationId xmlns:p14="http://schemas.microsoft.com/office/powerpoint/2010/main" val="25663126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81</a:t>
            </a:fld>
            <a:endParaRPr lang="en-US" dirty="0"/>
          </a:p>
        </p:txBody>
      </p:sp>
    </p:spTree>
    <p:extLst>
      <p:ext uri="{BB962C8B-B14F-4D97-AF65-F5344CB8AC3E}">
        <p14:creationId xmlns:p14="http://schemas.microsoft.com/office/powerpoint/2010/main" val="33210183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82</a:t>
            </a:fld>
            <a:endParaRPr lang="en-US" dirty="0"/>
          </a:p>
        </p:txBody>
      </p:sp>
    </p:spTree>
    <p:extLst>
      <p:ext uri="{BB962C8B-B14F-4D97-AF65-F5344CB8AC3E}">
        <p14:creationId xmlns:p14="http://schemas.microsoft.com/office/powerpoint/2010/main" val="436000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a:t>
            </a:fld>
            <a:endParaRPr lang="en-US" dirty="0"/>
          </a:p>
        </p:txBody>
      </p:sp>
    </p:spTree>
    <p:extLst>
      <p:ext uri="{BB962C8B-B14F-4D97-AF65-F5344CB8AC3E}">
        <p14:creationId xmlns:p14="http://schemas.microsoft.com/office/powerpoint/2010/main" val="407594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83</a:t>
            </a:fld>
            <a:endParaRPr lang="en-US" dirty="0"/>
          </a:p>
        </p:txBody>
      </p:sp>
    </p:spTree>
    <p:extLst>
      <p:ext uri="{BB962C8B-B14F-4D97-AF65-F5344CB8AC3E}">
        <p14:creationId xmlns:p14="http://schemas.microsoft.com/office/powerpoint/2010/main" val="42929317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84</a:t>
            </a:fld>
            <a:endParaRPr lang="en-US" dirty="0"/>
          </a:p>
        </p:txBody>
      </p:sp>
    </p:spTree>
    <p:extLst>
      <p:ext uri="{BB962C8B-B14F-4D97-AF65-F5344CB8AC3E}">
        <p14:creationId xmlns:p14="http://schemas.microsoft.com/office/powerpoint/2010/main" val="26517257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85</a:t>
            </a:fld>
            <a:endParaRPr lang="en-US" dirty="0"/>
          </a:p>
        </p:txBody>
      </p:sp>
    </p:spTree>
    <p:extLst>
      <p:ext uri="{BB962C8B-B14F-4D97-AF65-F5344CB8AC3E}">
        <p14:creationId xmlns:p14="http://schemas.microsoft.com/office/powerpoint/2010/main" val="27103189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86</a:t>
            </a:fld>
            <a:endParaRPr lang="en-US" dirty="0"/>
          </a:p>
        </p:txBody>
      </p:sp>
    </p:spTree>
    <p:extLst>
      <p:ext uri="{BB962C8B-B14F-4D97-AF65-F5344CB8AC3E}">
        <p14:creationId xmlns:p14="http://schemas.microsoft.com/office/powerpoint/2010/main" val="24133987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87</a:t>
            </a:fld>
            <a:endParaRPr lang="en-US" dirty="0"/>
          </a:p>
        </p:txBody>
      </p:sp>
    </p:spTree>
    <p:extLst>
      <p:ext uri="{BB962C8B-B14F-4D97-AF65-F5344CB8AC3E}">
        <p14:creationId xmlns:p14="http://schemas.microsoft.com/office/powerpoint/2010/main" val="27951707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88</a:t>
            </a:fld>
            <a:endParaRPr lang="en-US" dirty="0"/>
          </a:p>
        </p:txBody>
      </p:sp>
    </p:spTree>
    <p:extLst>
      <p:ext uri="{BB962C8B-B14F-4D97-AF65-F5344CB8AC3E}">
        <p14:creationId xmlns:p14="http://schemas.microsoft.com/office/powerpoint/2010/main" val="42635936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89</a:t>
            </a:fld>
            <a:endParaRPr lang="en-US" dirty="0"/>
          </a:p>
        </p:txBody>
      </p:sp>
    </p:spTree>
    <p:extLst>
      <p:ext uri="{BB962C8B-B14F-4D97-AF65-F5344CB8AC3E}">
        <p14:creationId xmlns:p14="http://schemas.microsoft.com/office/powerpoint/2010/main" val="33515432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91</a:t>
            </a:fld>
            <a:endParaRPr lang="en-US" dirty="0"/>
          </a:p>
        </p:txBody>
      </p:sp>
    </p:spTree>
    <p:extLst>
      <p:ext uri="{BB962C8B-B14F-4D97-AF65-F5344CB8AC3E}">
        <p14:creationId xmlns:p14="http://schemas.microsoft.com/office/powerpoint/2010/main" val="3878088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92</a:t>
            </a:fld>
            <a:endParaRPr lang="en-US" dirty="0"/>
          </a:p>
        </p:txBody>
      </p:sp>
    </p:spTree>
    <p:extLst>
      <p:ext uri="{BB962C8B-B14F-4D97-AF65-F5344CB8AC3E}">
        <p14:creationId xmlns:p14="http://schemas.microsoft.com/office/powerpoint/2010/main" val="21233375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93</a:t>
            </a:fld>
            <a:endParaRPr lang="en-US" dirty="0"/>
          </a:p>
        </p:txBody>
      </p:sp>
    </p:spTree>
    <p:extLst>
      <p:ext uri="{BB962C8B-B14F-4D97-AF65-F5344CB8AC3E}">
        <p14:creationId xmlns:p14="http://schemas.microsoft.com/office/powerpoint/2010/main" val="75087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a:t>
            </a:fld>
            <a:endParaRPr lang="en-US" dirty="0"/>
          </a:p>
        </p:txBody>
      </p:sp>
    </p:spTree>
    <p:extLst>
      <p:ext uri="{BB962C8B-B14F-4D97-AF65-F5344CB8AC3E}">
        <p14:creationId xmlns:p14="http://schemas.microsoft.com/office/powerpoint/2010/main" val="40568739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94</a:t>
            </a:fld>
            <a:endParaRPr lang="en-US" dirty="0"/>
          </a:p>
        </p:txBody>
      </p:sp>
    </p:spTree>
    <p:extLst>
      <p:ext uri="{BB962C8B-B14F-4D97-AF65-F5344CB8AC3E}">
        <p14:creationId xmlns:p14="http://schemas.microsoft.com/office/powerpoint/2010/main" val="30781866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95</a:t>
            </a:fld>
            <a:endParaRPr lang="en-US" dirty="0"/>
          </a:p>
        </p:txBody>
      </p:sp>
    </p:spTree>
    <p:extLst>
      <p:ext uri="{BB962C8B-B14F-4D97-AF65-F5344CB8AC3E}">
        <p14:creationId xmlns:p14="http://schemas.microsoft.com/office/powerpoint/2010/main" val="20540506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96</a:t>
            </a:fld>
            <a:endParaRPr lang="en-US" dirty="0"/>
          </a:p>
        </p:txBody>
      </p:sp>
    </p:spTree>
    <p:extLst>
      <p:ext uri="{BB962C8B-B14F-4D97-AF65-F5344CB8AC3E}">
        <p14:creationId xmlns:p14="http://schemas.microsoft.com/office/powerpoint/2010/main" val="41945613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97</a:t>
            </a:fld>
            <a:endParaRPr lang="en-US" dirty="0"/>
          </a:p>
        </p:txBody>
      </p:sp>
    </p:spTree>
    <p:extLst>
      <p:ext uri="{BB962C8B-B14F-4D97-AF65-F5344CB8AC3E}">
        <p14:creationId xmlns:p14="http://schemas.microsoft.com/office/powerpoint/2010/main" val="273196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98</a:t>
            </a:fld>
            <a:endParaRPr lang="en-US" dirty="0"/>
          </a:p>
        </p:txBody>
      </p:sp>
    </p:spTree>
    <p:extLst>
      <p:ext uri="{BB962C8B-B14F-4D97-AF65-F5344CB8AC3E}">
        <p14:creationId xmlns:p14="http://schemas.microsoft.com/office/powerpoint/2010/main" val="21774972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99</a:t>
            </a:fld>
            <a:endParaRPr lang="en-US" dirty="0"/>
          </a:p>
        </p:txBody>
      </p:sp>
    </p:spTree>
    <p:extLst>
      <p:ext uri="{BB962C8B-B14F-4D97-AF65-F5344CB8AC3E}">
        <p14:creationId xmlns:p14="http://schemas.microsoft.com/office/powerpoint/2010/main" val="32118728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100</a:t>
            </a:fld>
            <a:endParaRPr lang="en-US" dirty="0"/>
          </a:p>
        </p:txBody>
      </p:sp>
    </p:spTree>
    <p:extLst>
      <p:ext uri="{BB962C8B-B14F-4D97-AF65-F5344CB8AC3E}">
        <p14:creationId xmlns:p14="http://schemas.microsoft.com/office/powerpoint/2010/main" val="7904662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101</a:t>
            </a:fld>
            <a:endParaRPr lang="en-US" dirty="0"/>
          </a:p>
        </p:txBody>
      </p:sp>
    </p:spTree>
    <p:extLst>
      <p:ext uri="{BB962C8B-B14F-4D97-AF65-F5344CB8AC3E}">
        <p14:creationId xmlns:p14="http://schemas.microsoft.com/office/powerpoint/2010/main" val="2341254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102</a:t>
            </a:fld>
            <a:endParaRPr lang="en-US" dirty="0"/>
          </a:p>
        </p:txBody>
      </p:sp>
    </p:spTree>
    <p:extLst>
      <p:ext uri="{BB962C8B-B14F-4D97-AF65-F5344CB8AC3E}">
        <p14:creationId xmlns:p14="http://schemas.microsoft.com/office/powerpoint/2010/main" val="13175312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103</a:t>
            </a:fld>
            <a:endParaRPr lang="en-US" dirty="0"/>
          </a:p>
        </p:txBody>
      </p:sp>
    </p:spTree>
    <p:extLst>
      <p:ext uri="{BB962C8B-B14F-4D97-AF65-F5344CB8AC3E}">
        <p14:creationId xmlns:p14="http://schemas.microsoft.com/office/powerpoint/2010/main" val="331094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20</a:t>
            </a:fld>
            <a:endParaRPr lang="en-US" dirty="0"/>
          </a:p>
        </p:txBody>
      </p:sp>
    </p:spTree>
    <p:extLst>
      <p:ext uri="{BB962C8B-B14F-4D97-AF65-F5344CB8AC3E}">
        <p14:creationId xmlns:p14="http://schemas.microsoft.com/office/powerpoint/2010/main" val="11056616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104</a:t>
            </a:fld>
            <a:endParaRPr lang="en-US" dirty="0"/>
          </a:p>
        </p:txBody>
      </p:sp>
    </p:spTree>
    <p:extLst>
      <p:ext uri="{BB962C8B-B14F-4D97-AF65-F5344CB8AC3E}">
        <p14:creationId xmlns:p14="http://schemas.microsoft.com/office/powerpoint/2010/main" val="26886007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105</a:t>
            </a:fld>
            <a:endParaRPr lang="en-US" dirty="0"/>
          </a:p>
        </p:txBody>
      </p:sp>
    </p:spTree>
    <p:extLst>
      <p:ext uri="{BB962C8B-B14F-4D97-AF65-F5344CB8AC3E}">
        <p14:creationId xmlns:p14="http://schemas.microsoft.com/office/powerpoint/2010/main" val="9392512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106</a:t>
            </a:fld>
            <a:endParaRPr lang="en-US" dirty="0"/>
          </a:p>
        </p:txBody>
      </p:sp>
    </p:spTree>
    <p:extLst>
      <p:ext uri="{BB962C8B-B14F-4D97-AF65-F5344CB8AC3E}">
        <p14:creationId xmlns:p14="http://schemas.microsoft.com/office/powerpoint/2010/main" val="14984095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107</a:t>
            </a:fld>
            <a:endParaRPr lang="en-US" dirty="0"/>
          </a:p>
        </p:txBody>
      </p:sp>
    </p:spTree>
    <p:extLst>
      <p:ext uri="{BB962C8B-B14F-4D97-AF65-F5344CB8AC3E}">
        <p14:creationId xmlns:p14="http://schemas.microsoft.com/office/powerpoint/2010/main" val="28069989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108</a:t>
            </a:fld>
            <a:endParaRPr lang="en-US" dirty="0"/>
          </a:p>
        </p:txBody>
      </p:sp>
    </p:spTree>
    <p:extLst>
      <p:ext uri="{BB962C8B-B14F-4D97-AF65-F5344CB8AC3E}">
        <p14:creationId xmlns:p14="http://schemas.microsoft.com/office/powerpoint/2010/main" val="9972430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109</a:t>
            </a:fld>
            <a:endParaRPr lang="en-US" dirty="0"/>
          </a:p>
        </p:txBody>
      </p:sp>
    </p:spTree>
    <p:extLst>
      <p:ext uri="{BB962C8B-B14F-4D97-AF65-F5344CB8AC3E}">
        <p14:creationId xmlns:p14="http://schemas.microsoft.com/office/powerpoint/2010/main" val="36603564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110</a:t>
            </a:fld>
            <a:endParaRPr lang="en-US" dirty="0"/>
          </a:p>
        </p:txBody>
      </p:sp>
    </p:spTree>
    <p:extLst>
      <p:ext uri="{BB962C8B-B14F-4D97-AF65-F5344CB8AC3E}">
        <p14:creationId xmlns:p14="http://schemas.microsoft.com/office/powerpoint/2010/main" val="24885187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111</a:t>
            </a:fld>
            <a:endParaRPr lang="en-US" dirty="0"/>
          </a:p>
        </p:txBody>
      </p:sp>
    </p:spTree>
    <p:extLst>
      <p:ext uri="{BB962C8B-B14F-4D97-AF65-F5344CB8AC3E}">
        <p14:creationId xmlns:p14="http://schemas.microsoft.com/office/powerpoint/2010/main" val="42138442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112</a:t>
            </a:fld>
            <a:endParaRPr lang="en-US" dirty="0"/>
          </a:p>
        </p:txBody>
      </p:sp>
    </p:spTree>
    <p:extLst>
      <p:ext uri="{BB962C8B-B14F-4D97-AF65-F5344CB8AC3E}">
        <p14:creationId xmlns:p14="http://schemas.microsoft.com/office/powerpoint/2010/main" val="3819377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113</a:t>
            </a:fld>
            <a:endParaRPr lang="en-US" dirty="0"/>
          </a:p>
        </p:txBody>
      </p:sp>
    </p:spTree>
    <p:extLst>
      <p:ext uri="{BB962C8B-B14F-4D97-AF65-F5344CB8AC3E}">
        <p14:creationId xmlns:p14="http://schemas.microsoft.com/office/powerpoint/2010/main" val="171201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0"/>
              </a:spcBef>
              <a:defRPr>
                <a:latin typeface="Arial" pitchFamily="34" charset="0"/>
                <a:cs typeface="Arial" pitchFamily="34" charset="0"/>
              </a:defRPr>
            </a:lvl1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itle 6"/>
          <p:cNvSpPr>
            <a:spLocks noGrp="1"/>
          </p:cNvSpPr>
          <p:nvPr>
            <p:ph type="title"/>
          </p:nvPr>
        </p:nvSpPr>
        <p:spPr>
          <a:xfrm>
            <a:off x="0" y="0"/>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
        <p:nvSpPr>
          <p:cNvPr id="8" name="TextBox 7"/>
          <p:cNvSpPr txBox="1"/>
          <p:nvPr userDrawn="1"/>
        </p:nvSpPr>
        <p:spPr>
          <a:xfrm>
            <a:off x="53165" y="4583080"/>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49241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70146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32240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73845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b="1">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29600" y="4705350"/>
            <a:ext cx="746760" cy="273844"/>
          </a:xfrm>
        </p:spPr>
        <p:txBody>
          <a:bodyPr/>
          <a:lstStyle>
            <a:lvl1pPr algn="ctr">
              <a:defRPr/>
            </a:lvl1pPr>
          </a:lstStyle>
          <a:p>
            <a:fld id="{303162BA-C694-4CB0-902F-45C81B8B1AEE}" type="slidenum">
              <a:rPr lang="en-US" smtClean="0"/>
              <a:pPr/>
              <a:t>‹#›</a:t>
            </a:fld>
            <a:endParaRPr lang="en-US" dirty="0"/>
          </a:p>
        </p:txBody>
      </p:sp>
    </p:spTree>
    <p:extLst>
      <p:ext uri="{BB962C8B-B14F-4D97-AF65-F5344CB8AC3E}">
        <p14:creationId xmlns:p14="http://schemas.microsoft.com/office/powerpoint/2010/main" val="390229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71500"/>
          </a:xfrm>
        </p:spPr>
        <p:txBody>
          <a:bodyPr/>
          <a:lstStyle>
            <a:lvl1pPr algn="ctr">
              <a:defRPr b="1">
                <a:solidFill>
                  <a:schemeClr val="bg2">
                    <a:lumMod val="50000"/>
                  </a:schemeClr>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304800" y="819150"/>
            <a:ext cx="3886200" cy="3086100"/>
          </a:xfrm>
        </p:spPr>
        <p:txBody>
          <a:bodyPr>
            <a:normAutofit/>
          </a:bodyPr>
          <a:lstStyle>
            <a:lvl1pPr>
              <a:spcBef>
                <a:spcPts val="300"/>
              </a:spcBef>
              <a:spcAft>
                <a:spcPts val="300"/>
              </a:spcAft>
              <a:defRPr sz="2800" b="1">
                <a:solidFill>
                  <a:schemeClr val="tx1"/>
                </a:solidFill>
                <a:effectLst/>
                <a:latin typeface="Arial" pitchFamily="34" charset="0"/>
                <a:cs typeface="Arial" pitchFamily="34" charset="0"/>
              </a:defRPr>
            </a:lvl1pPr>
            <a:lvl2pPr marL="569913" indent="-228600">
              <a:spcBef>
                <a:spcPts val="300"/>
              </a:spcBef>
              <a:spcAft>
                <a:spcPts val="300"/>
              </a:spcAft>
              <a:defRPr sz="2400" b="0">
                <a:effectLst/>
                <a:latin typeface="Arial" pitchFamily="34" charset="0"/>
                <a:cs typeface="Arial" pitchFamily="34" charset="0"/>
              </a:defRPr>
            </a:lvl2pPr>
            <a:lvl3pPr>
              <a:spcBef>
                <a:spcPts val="300"/>
              </a:spcBef>
              <a:spcAft>
                <a:spcPts val="300"/>
              </a:spcAft>
              <a:defRPr sz="2400" b="0">
                <a:effectLst/>
                <a:latin typeface="Arial" pitchFamily="34" charset="0"/>
                <a:cs typeface="Arial" pitchFamily="34" charset="0"/>
              </a:defRPr>
            </a:lvl3pPr>
            <a:lvl4pPr>
              <a:spcBef>
                <a:spcPts val="300"/>
              </a:spcBef>
              <a:spcAft>
                <a:spcPts val="300"/>
              </a:spcAft>
              <a:defRPr sz="2000" b="0">
                <a:effectLst/>
                <a:latin typeface="Arial" pitchFamily="34" charset="0"/>
                <a:cs typeface="Arial" pitchFamily="34" charset="0"/>
              </a:defRPr>
            </a:lvl4pPr>
            <a:lvl5pPr>
              <a:spcBef>
                <a:spcPts val="300"/>
              </a:spcBef>
              <a:spcAft>
                <a:spcPts val="300"/>
              </a:spcAft>
              <a:defRPr sz="2000" b="0">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3000" y="800100"/>
            <a:ext cx="3810000" cy="3086100"/>
          </a:xfrm>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3165" y="4583080"/>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71450"/>
            <a:ext cx="7772400" cy="571500"/>
          </a:xfrm>
        </p:spPr>
        <p:txBody>
          <a:bodyPr/>
          <a:lstStyle/>
          <a:p>
            <a:r>
              <a:rPr lang="en-US"/>
              <a:t>Click to edit Master title style</a:t>
            </a:r>
          </a:p>
        </p:txBody>
      </p:sp>
      <p:sp>
        <p:nvSpPr>
          <p:cNvPr id="3" name="Text Placeholder 2"/>
          <p:cNvSpPr>
            <a:spLocks noGrp="1"/>
          </p:cNvSpPr>
          <p:nvPr>
            <p:ph type="body" sz="half" idx="1"/>
          </p:nvPr>
        </p:nvSpPr>
        <p:spPr>
          <a:xfrm>
            <a:off x="304800" y="81915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171450"/>
            <a:ext cx="7772400" cy="571500"/>
          </a:xfrm>
        </p:spPr>
        <p:txBody>
          <a:bodyPr/>
          <a:lstStyle/>
          <a:p>
            <a:r>
              <a:rPr lang="en-US"/>
              <a:t>Click to edit Master title style</a:t>
            </a:r>
          </a:p>
        </p:txBody>
      </p:sp>
      <p:sp>
        <p:nvSpPr>
          <p:cNvPr id="3" name="Content Placeholder 2"/>
          <p:cNvSpPr>
            <a:spLocks noGrp="1"/>
          </p:cNvSpPr>
          <p:nvPr>
            <p:ph sz="quarter" idx="1"/>
          </p:nvPr>
        </p:nvSpPr>
        <p:spPr>
          <a:xfrm>
            <a:off x="9906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906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51397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3462824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127381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4343440"/>
            <a:ext cx="3402314" cy="810651"/>
          </a:xfrm>
          <a:prstGeom prst="rtTriangle">
            <a:avLst/>
          </a:prstGeom>
          <a:blipFill>
            <a:blip r:embed="rId16"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0" y="205979"/>
            <a:ext cx="9144000" cy="85725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152400" y="1123950"/>
            <a:ext cx="8229600" cy="339447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1" name="TextBox 10"/>
          <p:cNvSpPr txBox="1"/>
          <p:nvPr userDrawn="1"/>
        </p:nvSpPr>
        <p:spPr>
          <a:xfrm>
            <a:off x="53165" y="4583080"/>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
        <p:nvSpPr>
          <p:cNvPr id="19" name="Slide Number Placeholder 8"/>
          <p:cNvSpPr>
            <a:spLocks noGrp="1"/>
          </p:cNvSpPr>
          <p:nvPr>
            <p:ph type="sldNum" sz="quarter" idx="4"/>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3" r:id="rId2"/>
    <p:sldLayoutId id="2147483716" r:id="rId3"/>
    <p:sldLayoutId id="2147483721" r:id="rId4"/>
    <p:sldLayoutId id="2147483722" r:id="rId5"/>
    <p:sldLayoutId id="2147483723"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transition>
    <p:wipe dir="r"/>
  </p:transition>
  <p:hf hdr="0" ftr="0" dt="0"/>
  <p:txStyles>
    <p:titleStyle>
      <a:lvl1pPr algn="ctr" rtl="0" eaLnBrk="1" latinLnBrk="0" hangingPunct="1">
        <a:spcBef>
          <a:spcPct val="0"/>
        </a:spcBef>
        <a:buNone/>
        <a:defRPr kumimoji="0" sz="4100" b="1" kern="1200">
          <a:solidFill>
            <a:schemeClr val="bg2">
              <a:lumMod val="50000"/>
            </a:schemeClr>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lnSpc>
          <a:spcPct val="100000"/>
        </a:lnSpc>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lnSpc>
          <a:spcPct val="100000"/>
        </a:lnSpc>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lnSpc>
          <a:spcPct val="100000"/>
        </a:lnSpc>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lnSpc>
          <a:spcPct val="100000"/>
        </a:lnSpc>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3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10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4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153.jpeg"/><Relationship Id="rId4"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5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image" Target="../media/image159.jpeg"/><Relationship Id="rId4" Type="http://schemas.openxmlformats.org/officeDocument/2006/relationships/image" Target="../media/image15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6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16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6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68.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7.xml"/><Relationship Id="rId1" Type="http://schemas.openxmlformats.org/officeDocument/2006/relationships/slideLayout" Target="../slideLayouts/slideLayout5.xml"/><Relationship Id="rId5" Type="http://schemas.openxmlformats.org/officeDocument/2006/relationships/image" Target="../media/image171.jpeg"/><Relationship Id="rId4" Type="http://schemas.openxmlformats.org/officeDocument/2006/relationships/image" Target="../media/image17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8.xml"/><Relationship Id="rId1" Type="http://schemas.openxmlformats.org/officeDocument/2006/relationships/slideLayout" Target="../slideLayouts/slideLayout5.xml"/><Relationship Id="rId5" Type="http://schemas.openxmlformats.org/officeDocument/2006/relationships/image" Target="../media/image174.jpeg"/><Relationship Id="rId4" Type="http://schemas.openxmlformats.org/officeDocument/2006/relationships/image" Target="../media/image173.jpeg"/></Relationships>
</file>

<file path=ppt/slides/_rels/slide1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75.jpeg"/></Relationships>
</file>

<file path=ppt/slides/_rels/slide12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78.jpeg"/></Relationships>
</file>

<file path=ppt/slides/_rels/slide1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18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18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8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186.jpeg"/></Relationships>
</file>

<file path=ppt/slides/_rels/slide13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89.jpeg"/></Relationships>
</file>

<file path=ppt/slides/_rels/slide13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1.xml"/><Relationship Id="rId1" Type="http://schemas.openxmlformats.org/officeDocument/2006/relationships/slideLayout" Target="../slideLayouts/slideLayout1.xml"/><Relationship Id="rId5" Type="http://schemas.openxmlformats.org/officeDocument/2006/relationships/image" Target="../media/image194.jpeg"/><Relationship Id="rId4" Type="http://schemas.openxmlformats.org/officeDocument/2006/relationships/image" Target="../media/image19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1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99.jpeg"/></Relationships>
</file>

<file path=ppt/slides/_rels/slide13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20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14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208.jpeg"/></Relationships>
</file>

<file path=ppt/slides/_rels/slide1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209.jpeg"/></Relationships>
</file>

<file path=ppt/slides/_rels/slide143.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212.jpeg"/></Relationships>
</file>

<file path=ppt/slides/_rels/slide14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215.jpeg"/><Relationship Id="rId4" Type="http://schemas.openxmlformats.org/officeDocument/2006/relationships/image" Target="../media/image214.jpeg"/></Relationships>
</file>

<file path=ppt/slides/_rels/slide14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217.JP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file:///D:\Clients\Medtronic\Policy%20and%20Procedure\Office%20Policy%20Project\Medtronic%20Ergonomics\images\chair_checklist_casters.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equa_seatpan_height.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aeron_seat_tilt.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equa_rock_tension.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seatpan_slide.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back_support_height.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back_support_angle.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armrests.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maint.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0.w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61.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62.wmf"/><Relationship Id="rId4" Type="http://schemas.openxmlformats.org/officeDocument/2006/relationships/oleObject" Target="../embeddings/oleObject3.bin"/></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93.jpeg"/><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107.jpeg"/><Relationship Id="rId4" Type="http://schemas.openxmlformats.org/officeDocument/2006/relationships/image" Target="../media/image106.jpeg"/></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9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jpeg"/><Relationship Id="rId12" Type="http://schemas.openxmlformats.org/officeDocument/2006/relationships/image" Target="../media/image129.jpe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124.jpeg"/><Relationship Id="rId11" Type="http://schemas.openxmlformats.org/officeDocument/2006/relationships/image" Target="../media/image128.png"/><Relationship Id="rId5" Type="http://schemas.openxmlformats.org/officeDocument/2006/relationships/image" Target="../media/image123.jpeg"/><Relationship Id="rId10" Type="http://schemas.openxmlformats.org/officeDocument/2006/relationships/image" Target="../media/image127.jpeg"/><Relationship Id="rId4" Type="http://schemas.openxmlformats.org/officeDocument/2006/relationships/image" Target="../media/image122.jpeg"/><Relationship Id="rId9" Type="http://schemas.openxmlformats.org/officeDocument/2006/relationships/image" Target="../media/image118.png"/></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9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33.jpeg"/></Relationships>
</file>

<file path=ppt/slides/_rels/slide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457200" y="895350"/>
            <a:ext cx="4495800" cy="3352800"/>
          </a:xfrm>
        </p:spPr>
        <p:txBody>
          <a:bodyPr>
            <a:noAutofit/>
          </a:bodyPr>
          <a:lstStyle/>
          <a:p>
            <a:pPr marL="109728" indent="0">
              <a:buNone/>
            </a:pPr>
            <a:r>
              <a:rPr lang="en-US" sz="3600" dirty="0">
                <a:solidFill>
                  <a:schemeClr val="accent1">
                    <a:lumMod val="50000"/>
                  </a:schemeClr>
                </a:solidFill>
              </a:rPr>
              <a:t>Office Ergonomics: Introduction for Health Care Professionals (Online)</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0"/>
            <a:ext cx="7543800" cy="4401205"/>
          </a:xfrm>
          <a:prstGeom prst="rect">
            <a:avLst/>
          </a:prstGeom>
          <a:noFill/>
        </p:spPr>
        <p:txBody>
          <a:bodyPr wrap="square">
            <a:spAutoFit/>
          </a:bodyPr>
          <a:lstStyle/>
          <a:p>
            <a:pPr>
              <a:defRPr/>
            </a:pPr>
            <a:endParaRPr lang="en-US" sz="1600" b="1" dirty="0">
              <a:latin typeface="Arial" panose="020B0604020202020204" pitchFamily="34" charset="0"/>
              <a:cs typeface="Arial" panose="020B0604020202020204" pitchFamily="34" charset="0"/>
            </a:endParaRPr>
          </a:p>
          <a:p>
            <a:pPr>
              <a:defRPr/>
            </a:pPr>
            <a:r>
              <a:rPr lang="en-US" sz="1600" b="1" dirty="0">
                <a:latin typeface="Arial" panose="020B0604020202020204" pitchFamily="34" charset="0"/>
                <a:cs typeface="Arial" panose="020B0604020202020204" pitchFamily="34" charset="0"/>
              </a:rPr>
              <a:t>Faculty - </a:t>
            </a:r>
            <a:r>
              <a:rPr lang="en-US" sz="1600" b="1" u="sng" dirty="0">
                <a:latin typeface="Arial" panose="020B0604020202020204" pitchFamily="34" charset="0"/>
                <a:cs typeface="Arial" panose="020B0604020202020204" pitchFamily="34" charset="0"/>
              </a:rPr>
              <a:t>Marc Yeager, PT, MPT</a:t>
            </a:r>
            <a:r>
              <a:rPr lang="en-US" sz="1200" b="1" dirty="0"/>
              <a:t>		</a:t>
            </a:r>
            <a:endParaRPr lang="en-US" sz="1200" dirty="0"/>
          </a:p>
          <a:p>
            <a:pP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Yeager, MPT, is a graduate of Loma Linda University, where he received a bachelor’s degree in Life Sciences and a Master of Physical Therapy degree in June 1993. Marc is the Managing Principal of Injury Prevention &amp; Management Consulting.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has been a member of the American Physical Therapy Association since 1994 and the Georgia Physical Therapy Association since 1997. He has been a faculty member for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since 2006. He achieved the distinction of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Master Clinician in 2001 with certifications in Functional Capacity Evaluations, Functional Job Analysis, Return to Work Clinical Pathways, Functional and Office Ergonomics.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founded Highland Park Physical Therapy in 2001, shortly before joining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as an Occupational Health Specialist developing injury prevention and management programs, including Rapid Return to Work, Stress Factor Analysis, and supportive training materials, in addition to implementing internet-based injury prevention and management programs for industrial clients. Marc has assisted in the development and implementation of on-site ergonomic programs for a Silicon Valley-based high-tech Fortune 100 Company, and served as a member on their ergonomic safety committee as an external consultant. </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800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a:effectLst>
                  <a:outerShdw blurRad="38100" dist="38100" dir="2700000" algn="tl">
                    <a:srgbClr val="000000">
                      <a:alpha val="43137"/>
                    </a:srgbClr>
                  </a:outerShdw>
                </a:effectLst>
              </a:rPr>
              <a:t>Monitor</a:t>
            </a:r>
          </a:p>
        </p:txBody>
      </p:sp>
      <p:sp>
        <p:nvSpPr>
          <p:cNvPr id="238595" name="Rectangle 3"/>
          <p:cNvSpPr>
            <a:spLocks noGrp="1" noChangeArrowheads="1"/>
          </p:cNvSpPr>
          <p:nvPr>
            <p:ph type="body" sz="half" idx="1"/>
          </p:nvPr>
        </p:nvSpPr>
        <p:spPr>
          <a:xfrm>
            <a:off x="533400" y="571500"/>
            <a:ext cx="3962400" cy="4000500"/>
          </a:xfrm>
        </p:spPr>
        <p:txBody>
          <a:bodyPr>
            <a:normAutofit fontScale="92500" lnSpcReduction="10000"/>
          </a:bodyPr>
          <a:lstStyle/>
          <a:p>
            <a:pPr eaLnBrk="1" hangingPunct="1">
              <a:defRPr/>
            </a:pPr>
            <a:r>
              <a:rPr lang="en-US" b="0" noProof="1"/>
              <a:t>Everything need access to may be viewed through monitor</a:t>
            </a:r>
          </a:p>
          <a:p>
            <a:pPr eaLnBrk="1" hangingPunct="1">
              <a:defRPr/>
            </a:pPr>
            <a:r>
              <a:rPr lang="en-US" b="0" noProof="1"/>
              <a:t>Watch people looking at their monitors</a:t>
            </a:r>
          </a:p>
          <a:p>
            <a:pPr lvl="1" eaLnBrk="1" hangingPunct="1">
              <a:defRPr/>
            </a:pPr>
            <a:r>
              <a:rPr lang="en-US" noProof="1"/>
              <a:t>Almost like monitor is </a:t>
            </a:r>
            <a:r>
              <a:rPr lang="en-US" dirty="0"/>
              <a:t>a </a:t>
            </a:r>
            <a:r>
              <a:rPr lang="en-US" noProof="1"/>
              <a:t>vacuum cleaner</a:t>
            </a:r>
          </a:p>
          <a:p>
            <a:pPr lvl="1" eaLnBrk="1" hangingPunct="1">
              <a:defRPr/>
            </a:pPr>
            <a:r>
              <a:rPr lang="en-US" noProof="1"/>
              <a:t>They turn it on</a:t>
            </a:r>
            <a:r>
              <a:rPr lang="en-US" dirty="0"/>
              <a:t> . . </a:t>
            </a:r>
            <a:r>
              <a:rPr lang="en-US" noProof="1"/>
              <a:t>.</a:t>
            </a:r>
            <a:r>
              <a:rPr lang="en-US" dirty="0"/>
              <a:t> </a:t>
            </a:r>
            <a:r>
              <a:rPr lang="en-US" noProof="1"/>
              <a:t>and it sucks their head right </a:t>
            </a:r>
            <a:r>
              <a:rPr lang="en-US" dirty="0"/>
              <a:t> in!</a:t>
            </a:r>
          </a:p>
        </p:txBody>
      </p:sp>
      <p:pic>
        <p:nvPicPr>
          <p:cNvPr id="238599" name="Picture 7" descr="Web browsing"/>
          <p:cNvPicPr>
            <a:picLocks noGrp="1" noChangeAspect="1" noChangeArrowheads="1"/>
          </p:cNvPicPr>
          <p:nvPr>
            <p:ph sz="half" idx="2"/>
          </p:nvPr>
        </p:nvPicPr>
        <p:blipFill>
          <a:blip r:embed="rId3" cstate="print">
            <a:grayscl/>
          </a:blip>
          <a:stretch>
            <a:fillRect/>
          </a:stretch>
        </p:blipFill>
        <p:spPr>
          <a:xfrm>
            <a:off x="4876801" y="2876551"/>
            <a:ext cx="3291840" cy="1991877"/>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100</a:t>
            </a:fld>
            <a:endParaRPr kumimoji="0" lang="en-US" sz="1000" b="0" dirty="0">
              <a:solidFill>
                <a:schemeClr val="tx1"/>
              </a:solidFill>
            </a:endParaRPr>
          </a:p>
        </p:txBody>
      </p:sp>
      <p:pic>
        <p:nvPicPr>
          <p:cNvPr id="542722" name="Picture 2" descr="K:\Clients\Medtronic\World Headquarters\Ergonomics Website Revision\Images\Potential Medtronic EE pics\Raw\Sun.JPG"/>
          <p:cNvPicPr>
            <a:picLocks noChangeAspect="1" noChangeArrowheads="1"/>
          </p:cNvPicPr>
          <p:nvPr/>
        </p:nvPicPr>
        <p:blipFill>
          <a:blip r:embed="rId4" cstate="print"/>
          <a:srcRect l="3125" t="7813" r="5000" b="20000"/>
          <a:stretch>
            <a:fillRect/>
          </a:stretch>
        </p:blipFill>
        <p:spPr bwMode="auto">
          <a:xfrm>
            <a:off x="4876800" y="742950"/>
            <a:ext cx="3291840" cy="19398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Monitors</a:t>
            </a:r>
          </a:p>
        </p:txBody>
      </p:sp>
      <p:sp>
        <p:nvSpPr>
          <p:cNvPr id="546819" name="Rectangle 3"/>
          <p:cNvSpPr>
            <a:spLocks noGrp="1" noChangeArrowheads="1"/>
          </p:cNvSpPr>
          <p:nvPr>
            <p:ph type="body" sz="half" idx="1"/>
          </p:nvPr>
        </p:nvSpPr>
        <p:spPr>
          <a:xfrm>
            <a:off x="838200" y="800100"/>
            <a:ext cx="3810000" cy="3086100"/>
          </a:xfrm>
        </p:spPr>
        <p:txBody>
          <a:bodyPr>
            <a:normAutofit lnSpcReduction="10000"/>
          </a:bodyPr>
          <a:lstStyle/>
          <a:p>
            <a:pPr eaLnBrk="1" hangingPunct="1">
              <a:defRPr/>
            </a:pPr>
            <a:r>
              <a:rPr lang="en-US" dirty="0"/>
              <a:t>LCD</a:t>
            </a:r>
          </a:p>
          <a:p>
            <a:pPr eaLnBrk="1" hangingPunct="1">
              <a:defRPr/>
            </a:pPr>
            <a:r>
              <a:rPr lang="en-US" dirty="0"/>
              <a:t>Factors</a:t>
            </a:r>
          </a:p>
          <a:p>
            <a:pPr lvl="1" eaLnBrk="1" hangingPunct="1">
              <a:defRPr/>
            </a:pPr>
            <a:r>
              <a:rPr lang="en-US" dirty="0"/>
              <a:t>Physical size</a:t>
            </a:r>
          </a:p>
          <a:p>
            <a:pPr lvl="1" eaLnBrk="1" hangingPunct="1">
              <a:defRPr/>
            </a:pPr>
            <a:r>
              <a:rPr lang="en-US" dirty="0"/>
              <a:t>Resolution</a:t>
            </a:r>
          </a:p>
          <a:p>
            <a:pPr lvl="1" eaLnBrk="1" hangingPunct="1">
              <a:defRPr/>
            </a:pPr>
            <a:r>
              <a:rPr lang="en-US" dirty="0"/>
              <a:t>Display size</a:t>
            </a:r>
          </a:p>
          <a:p>
            <a:pPr lvl="1" eaLnBrk="1" hangingPunct="1">
              <a:defRPr/>
            </a:pPr>
            <a:r>
              <a:rPr lang="en-US" dirty="0"/>
              <a:t>Colors</a:t>
            </a:r>
          </a:p>
          <a:p>
            <a:pPr lvl="1" eaLnBrk="1" hangingPunct="1">
              <a:defRPr/>
            </a:pPr>
            <a:r>
              <a:rPr lang="en-US" dirty="0"/>
              <a:t>Brightness</a:t>
            </a:r>
          </a:p>
          <a:p>
            <a:pPr lvl="1" eaLnBrk="1" hangingPunct="1">
              <a:defRPr/>
            </a:pPr>
            <a:r>
              <a:rPr lang="en-US" dirty="0"/>
              <a:t>Viewing angle</a:t>
            </a:r>
          </a:p>
          <a:p>
            <a:pPr lvl="1" eaLnBrk="1" hangingPunct="1">
              <a:defRPr/>
            </a:pPr>
            <a:endParaRPr lang="en-US" dirty="0"/>
          </a:p>
          <a:p>
            <a:pPr lvl="1" eaLnBrk="1" hangingPunct="1">
              <a:defRPr/>
            </a:pPr>
            <a:endParaRPr lang="en-US" dirty="0"/>
          </a:p>
          <a:p>
            <a:pPr eaLnBrk="1" hangingPunct="1">
              <a:defRPr/>
            </a:pPr>
            <a:endParaRPr lang="en-US" dirty="0"/>
          </a:p>
        </p:txBody>
      </p:sp>
      <p:pic>
        <p:nvPicPr>
          <p:cNvPr id="135174" name="Picture 3" descr="dell_2001fp_1"/>
          <p:cNvPicPr>
            <a:picLocks noGrp="1" noChangeAspect="1" noChangeArrowheads="1"/>
          </p:cNvPicPr>
          <p:nvPr>
            <p:ph sz="quarter" idx="2"/>
          </p:nvPr>
        </p:nvPicPr>
        <p:blipFill>
          <a:blip r:embed="rId3" cstate="print"/>
          <a:srcRect/>
          <a:stretch>
            <a:fillRect/>
          </a:stretch>
        </p:blipFill>
        <p:spPr>
          <a:xfrm>
            <a:off x="4724400" y="971550"/>
            <a:ext cx="2743200" cy="3621024"/>
          </a:xfrm>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101</a:t>
            </a:fld>
            <a:endParaRPr kumimoji="0" lang="en-US" sz="1000" b="0" dirty="0">
              <a:solidFill>
                <a:schemeClr val="tx1"/>
              </a:solidFill>
            </a:endParaRPr>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spcBef>
                <a:spcPts val="800"/>
              </a:spcBef>
              <a:defRPr/>
            </a:pPr>
            <a:r>
              <a:rPr lang="en-US" dirty="0"/>
              <a:t>Monitor Resolution</a:t>
            </a:r>
            <a:endParaRPr lang="en-US" noProof="1"/>
          </a:p>
        </p:txBody>
      </p:sp>
      <p:sp>
        <p:nvSpPr>
          <p:cNvPr id="594947" name="Rectangle 3"/>
          <p:cNvSpPr>
            <a:spLocks noGrp="1" noChangeArrowheads="1"/>
          </p:cNvSpPr>
          <p:nvPr>
            <p:ph type="body" idx="1"/>
          </p:nvPr>
        </p:nvSpPr>
        <p:spPr>
          <a:xfrm>
            <a:off x="457200" y="742950"/>
            <a:ext cx="3429000" cy="4057650"/>
          </a:xfrm>
        </p:spPr>
        <p:txBody>
          <a:bodyPr>
            <a:normAutofit lnSpcReduction="10000"/>
          </a:bodyPr>
          <a:lstStyle/>
          <a:p>
            <a:pPr eaLnBrk="1" hangingPunct="1">
              <a:lnSpc>
                <a:spcPct val="90000"/>
              </a:lnSpc>
              <a:defRPr/>
            </a:pPr>
            <a:r>
              <a:rPr lang="en-US" dirty="0"/>
              <a:t>Pixel (picture element)</a:t>
            </a:r>
            <a:endParaRPr lang="en-US" noProof="1"/>
          </a:p>
          <a:p>
            <a:pPr lvl="1" eaLnBrk="1" hangingPunct="1">
              <a:lnSpc>
                <a:spcPct val="90000"/>
              </a:lnSpc>
              <a:defRPr/>
            </a:pPr>
            <a:r>
              <a:rPr lang="en-US" dirty="0"/>
              <a:t>640 by 480</a:t>
            </a:r>
          </a:p>
          <a:p>
            <a:pPr lvl="1" eaLnBrk="1" hangingPunct="1">
              <a:lnSpc>
                <a:spcPct val="90000"/>
              </a:lnSpc>
              <a:defRPr/>
            </a:pPr>
            <a:r>
              <a:rPr lang="en-US" sz="2400" dirty="0"/>
              <a:t>800 by 600</a:t>
            </a:r>
          </a:p>
          <a:p>
            <a:pPr lvl="1" eaLnBrk="1" hangingPunct="1">
              <a:lnSpc>
                <a:spcPct val="90000"/>
              </a:lnSpc>
              <a:defRPr/>
            </a:pPr>
            <a:r>
              <a:rPr lang="en-US" sz="1800" dirty="0"/>
              <a:t>1024 by 768</a:t>
            </a:r>
          </a:p>
          <a:p>
            <a:pPr lvl="1" eaLnBrk="1" hangingPunct="1">
              <a:lnSpc>
                <a:spcPct val="90000"/>
              </a:lnSpc>
              <a:defRPr/>
            </a:pPr>
            <a:r>
              <a:rPr lang="en-US" sz="1400" dirty="0"/>
              <a:t>1600 by 1800</a:t>
            </a:r>
          </a:p>
          <a:p>
            <a:pPr lvl="1" eaLnBrk="1" hangingPunct="1">
              <a:lnSpc>
                <a:spcPct val="90000"/>
              </a:lnSpc>
              <a:defRPr/>
            </a:pPr>
            <a:endParaRPr lang="en-US" sz="1400" dirty="0"/>
          </a:p>
          <a:p>
            <a:pPr eaLnBrk="1" hangingPunct="1">
              <a:lnSpc>
                <a:spcPct val="90000"/>
              </a:lnSpc>
              <a:defRPr/>
            </a:pPr>
            <a:r>
              <a:rPr lang="en-US" noProof="1"/>
              <a:t>Guideline</a:t>
            </a:r>
          </a:p>
          <a:p>
            <a:pPr lvl="1" eaLnBrk="1" hangingPunct="1">
              <a:lnSpc>
                <a:spcPct val="90000"/>
              </a:lnSpc>
              <a:defRPr/>
            </a:pPr>
            <a:r>
              <a:rPr lang="en-US" dirty="0"/>
              <a:t>Set LCD monitor  resolution to the native resolution</a:t>
            </a:r>
            <a:endParaRPr lang="en-US" noProof="1"/>
          </a:p>
          <a:p>
            <a:pPr lvl="1" eaLnBrk="1" hangingPunct="1">
              <a:lnSpc>
                <a:spcPct val="90000"/>
              </a:lnSpc>
              <a:defRPr/>
            </a:pPr>
            <a:r>
              <a:rPr lang="en-US" noProof="1"/>
              <a:t>Typically the highest it will go</a:t>
            </a:r>
            <a:endParaRPr lang="en-US" dirty="0"/>
          </a:p>
        </p:txBody>
      </p:sp>
      <p:pic>
        <p:nvPicPr>
          <p:cNvPr id="175108" name="Picture 7" descr="lcd200"/>
          <p:cNvPicPr>
            <a:picLocks noChangeAspect="1" noChangeArrowheads="1"/>
          </p:cNvPicPr>
          <p:nvPr/>
        </p:nvPicPr>
        <p:blipFill>
          <a:blip r:embed="rId3" cstate="print"/>
          <a:stretch>
            <a:fillRect/>
          </a:stretch>
        </p:blipFill>
        <p:spPr bwMode="auto">
          <a:xfrm>
            <a:off x="3505200" y="895350"/>
            <a:ext cx="2286000" cy="1143000"/>
          </a:xfrm>
          <a:prstGeom prst="rect">
            <a:avLst/>
          </a:prstGeom>
          <a:ln>
            <a:noFill/>
          </a:ln>
          <a:effectLst>
            <a:outerShdw blurRad="292100" dist="139700" dir="2700000" algn="tl" rotWithShape="0">
              <a:srgbClr val="333333">
                <a:alpha val="65000"/>
              </a:srgbClr>
            </a:outerShdw>
          </a:effectLst>
        </p:spPr>
      </p:pic>
      <p:pic>
        <p:nvPicPr>
          <p:cNvPr id="175109" name="Picture 8"/>
          <p:cNvPicPr>
            <a:picLocks noChangeAspect="1" noChangeArrowheads="1"/>
          </p:cNvPicPr>
          <p:nvPr/>
        </p:nvPicPr>
        <p:blipFill>
          <a:blip r:embed="rId4" cstate="print"/>
          <a:stretch>
            <a:fillRect/>
          </a:stretch>
        </p:blipFill>
        <p:spPr bwMode="auto">
          <a:xfrm>
            <a:off x="6172200" y="1962150"/>
            <a:ext cx="2438611" cy="273124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382000" y="4868863"/>
            <a:ext cx="593725" cy="274637"/>
          </a:xfrm>
        </p:spPr>
        <p:txBody>
          <a:bodyPr/>
          <a:lstStyle/>
          <a:p>
            <a:fld id="{D5BBC35B-A44B-4119-B8DA-DE9E3DFADA20}" type="slidenum">
              <a:rPr lang="en-US" smtClean="0"/>
              <a:pPr/>
              <a:t>102</a:t>
            </a:fld>
            <a:endParaRPr lang="en-US" dirty="0"/>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spcBef>
                <a:spcPts val="800"/>
              </a:spcBef>
              <a:defRPr/>
            </a:pPr>
            <a:r>
              <a:rPr lang="en-US" noProof="1"/>
              <a:t>Monitor</a:t>
            </a:r>
            <a:r>
              <a:rPr lang="en-US" dirty="0"/>
              <a:t> </a:t>
            </a:r>
            <a:r>
              <a:rPr lang="en-US" noProof="1"/>
              <a:t>Alignment</a:t>
            </a:r>
          </a:p>
        </p:txBody>
      </p:sp>
      <p:sp>
        <p:nvSpPr>
          <p:cNvPr id="240643" name="Rectangle 3"/>
          <p:cNvSpPr>
            <a:spLocks noGrp="1" noChangeArrowheads="1"/>
          </p:cNvSpPr>
          <p:nvPr>
            <p:ph type="body" idx="1"/>
          </p:nvPr>
        </p:nvSpPr>
        <p:spPr>
          <a:xfrm>
            <a:off x="838200" y="742950"/>
            <a:ext cx="3886200" cy="3888581"/>
          </a:xfrm>
        </p:spPr>
        <p:txBody>
          <a:bodyPr>
            <a:normAutofit fontScale="92500" lnSpcReduction="20000"/>
          </a:bodyPr>
          <a:lstStyle/>
          <a:p>
            <a:pPr eaLnBrk="1" hangingPunct="1">
              <a:defRPr/>
            </a:pPr>
            <a:r>
              <a:rPr lang="en-US" sz="2800" noProof="1"/>
              <a:t>Directly face primary work task</a:t>
            </a:r>
          </a:p>
          <a:p>
            <a:pPr lvl="1">
              <a:defRPr/>
            </a:pPr>
            <a:r>
              <a:rPr lang="en-US" sz="2400" noProof="1"/>
              <a:t>Primarily data creation or manipulation</a:t>
            </a:r>
          </a:p>
          <a:p>
            <a:pPr lvl="2">
              <a:defRPr/>
            </a:pPr>
            <a:r>
              <a:rPr lang="en-US" sz="2200" noProof="1"/>
              <a:t>Monitor directly in front </a:t>
            </a:r>
          </a:p>
          <a:p>
            <a:pPr lvl="1">
              <a:defRPr/>
            </a:pPr>
            <a:r>
              <a:rPr lang="en-US" sz="2400" noProof="1">
                <a:latin typeface="Arial" pitchFamily="34" charset="0"/>
                <a:cs typeface="Arial" pitchFamily="34" charset="0"/>
              </a:rPr>
              <a:t>Primarily data entry - main focus on paper documents</a:t>
            </a:r>
          </a:p>
          <a:p>
            <a:pPr lvl="2">
              <a:defRPr/>
            </a:pPr>
            <a:r>
              <a:rPr lang="en-US" sz="2200" noProof="1">
                <a:latin typeface="Arial" pitchFamily="34" charset="0"/>
                <a:cs typeface="Arial" pitchFamily="34" charset="0"/>
              </a:rPr>
              <a:t>Monitor slightly off to side</a:t>
            </a:r>
          </a:p>
          <a:p>
            <a:pPr lvl="2">
              <a:defRPr/>
            </a:pPr>
            <a:r>
              <a:rPr lang="en-US" sz="2200" noProof="1">
                <a:latin typeface="Arial" pitchFamily="34" charset="0"/>
                <a:cs typeface="Arial" pitchFamily="34" charset="0"/>
              </a:rPr>
              <a:t>Copy stand to place paper documents directly in front</a:t>
            </a:r>
          </a:p>
          <a:p>
            <a:pPr lvl="2">
              <a:defRPr/>
            </a:pPr>
            <a:endParaRPr lang="en-US" sz="2200" noProof="1">
              <a:latin typeface="Arial" pitchFamily="34" charset="0"/>
              <a:cs typeface="Arial" pitchFamily="34" charset="0"/>
            </a:endParaRPr>
          </a:p>
          <a:p>
            <a:pPr lvl="1">
              <a:defRPr/>
            </a:pPr>
            <a:endParaRPr lang="en-US" sz="2400" noProof="1">
              <a:latin typeface="Arial" pitchFamily="34" charset="0"/>
              <a:cs typeface="Arial" pitchFamily="34" charset="0"/>
            </a:endParaRPr>
          </a:p>
          <a:p>
            <a:pPr lvl="1" eaLnBrk="1" hangingPunct="1">
              <a:defRPr/>
            </a:pPr>
            <a:endParaRPr lang="en-US" sz="2400" noProof="1"/>
          </a:p>
        </p:txBody>
      </p:sp>
      <p:pic>
        <p:nvPicPr>
          <p:cNvPr id="240644" name="Picture 4" descr="WS 10-10 monitor hard copy split overhead view"/>
          <p:cNvPicPr>
            <a:picLocks noChangeAspect="1" noChangeArrowheads="1"/>
          </p:cNvPicPr>
          <p:nvPr/>
        </p:nvPicPr>
        <p:blipFill>
          <a:blip r:embed="rId3" cstate="screen"/>
          <a:srcRect r="9159"/>
          <a:stretch>
            <a:fillRect/>
          </a:stretch>
        </p:blipFill>
        <p:spPr bwMode="auto">
          <a:xfrm>
            <a:off x="5105400" y="2952750"/>
            <a:ext cx="2590800" cy="2011680"/>
          </a:xfrm>
          <a:prstGeom prst="rect">
            <a:avLst/>
          </a:prstGeom>
          <a:ln>
            <a:noFill/>
          </a:ln>
          <a:effectLst>
            <a:outerShdw blurRad="292100" dist="139700" dir="2700000" algn="tl" rotWithShape="0">
              <a:srgbClr val="333333">
                <a:alpha val="65000"/>
              </a:srgbClr>
            </a:outerShdw>
          </a:effectLst>
        </p:spPr>
      </p:pic>
      <p:pic>
        <p:nvPicPr>
          <p:cNvPr id="240645" name="Picture 5" descr="WS 10-10 monitor head alignment overhead view"/>
          <p:cNvPicPr>
            <a:picLocks noChangeAspect="1" noChangeArrowheads="1"/>
          </p:cNvPicPr>
          <p:nvPr/>
        </p:nvPicPr>
        <p:blipFill>
          <a:blip r:embed="rId4" cstate="print"/>
          <a:stretch>
            <a:fillRect/>
          </a:stretch>
        </p:blipFill>
        <p:spPr bwMode="auto">
          <a:xfrm>
            <a:off x="5105400" y="742950"/>
            <a:ext cx="2590799" cy="2011680"/>
          </a:xfrm>
          <a:prstGeom prst="rect">
            <a:avLst/>
          </a:prstGeom>
          <a:ln>
            <a:noFill/>
          </a:ln>
          <a:effectLst>
            <a:outerShdw blurRad="292100" dist="139700" dir="2700000" algn="tl" rotWithShape="0">
              <a:srgbClr val="333333">
                <a:alpha val="65000"/>
              </a:srgbClr>
            </a:outerShdw>
          </a:effectLst>
        </p:spPr>
      </p:pic>
      <p:sp>
        <p:nvSpPr>
          <p:cNvPr id="136198" name="Line 6"/>
          <p:cNvSpPr>
            <a:spLocks noChangeShapeType="1"/>
          </p:cNvSpPr>
          <p:nvPr/>
        </p:nvSpPr>
        <p:spPr bwMode="auto">
          <a:xfrm flipH="1">
            <a:off x="6324600" y="971550"/>
            <a:ext cx="0" cy="165735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
        <p:nvSpPr>
          <p:cNvPr id="136199" name="Line 7"/>
          <p:cNvSpPr>
            <a:spLocks noChangeShapeType="1"/>
          </p:cNvSpPr>
          <p:nvPr/>
        </p:nvSpPr>
        <p:spPr bwMode="auto">
          <a:xfrm flipH="1">
            <a:off x="6019800" y="3181350"/>
            <a:ext cx="0" cy="160020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103</a:t>
            </a:fld>
            <a:endParaRPr lang="en-US" dirty="0"/>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spcBef>
                <a:spcPts val="800"/>
              </a:spcBef>
              <a:defRPr/>
            </a:pPr>
            <a:r>
              <a:rPr lang="en-US" noProof="1"/>
              <a:t>Glare</a:t>
            </a:r>
          </a:p>
        </p:txBody>
      </p:sp>
      <p:sp>
        <p:nvSpPr>
          <p:cNvPr id="243715" name="Rectangle 3"/>
          <p:cNvSpPr>
            <a:spLocks noGrp="1" noChangeArrowheads="1"/>
          </p:cNvSpPr>
          <p:nvPr>
            <p:ph type="body" idx="1"/>
          </p:nvPr>
        </p:nvSpPr>
        <p:spPr>
          <a:xfrm>
            <a:off x="838200" y="742950"/>
            <a:ext cx="3352800" cy="4114800"/>
          </a:xfrm>
        </p:spPr>
        <p:txBody>
          <a:bodyPr>
            <a:normAutofit fontScale="92500"/>
          </a:bodyPr>
          <a:lstStyle/>
          <a:p>
            <a:pPr eaLnBrk="1" hangingPunct="1">
              <a:defRPr/>
            </a:pPr>
            <a:r>
              <a:rPr lang="en-US" sz="2800" noProof="1"/>
              <a:t>Unwanted light directed or reflected into eyes</a:t>
            </a:r>
          </a:p>
          <a:p>
            <a:pPr eaLnBrk="1" hangingPunct="1">
              <a:defRPr/>
            </a:pPr>
            <a:r>
              <a:rPr lang="en-US" sz="2800" noProof="1"/>
              <a:t>Sources</a:t>
            </a:r>
          </a:p>
          <a:p>
            <a:pPr lvl="1" eaLnBrk="1" hangingPunct="1">
              <a:defRPr/>
            </a:pPr>
            <a:r>
              <a:rPr lang="en-US" sz="2400" noProof="1"/>
              <a:t>Overhead lights</a:t>
            </a:r>
          </a:p>
          <a:p>
            <a:pPr lvl="1" eaLnBrk="1" hangingPunct="1">
              <a:defRPr/>
            </a:pPr>
            <a:r>
              <a:rPr lang="en-US" sz="2400" noProof="1"/>
              <a:t>Task lights</a:t>
            </a:r>
          </a:p>
          <a:p>
            <a:pPr lvl="1" eaLnBrk="1" hangingPunct="1">
              <a:defRPr/>
            </a:pPr>
            <a:r>
              <a:rPr lang="en-US" sz="2400" noProof="1"/>
              <a:t>Outside light</a:t>
            </a:r>
          </a:p>
          <a:p>
            <a:pPr lvl="1" eaLnBrk="1" hangingPunct="1">
              <a:defRPr/>
            </a:pPr>
            <a:r>
              <a:rPr lang="en-US" sz="2400" noProof="1"/>
              <a:t>Any shiny surface</a:t>
            </a:r>
          </a:p>
          <a:p>
            <a:pPr lvl="1" eaLnBrk="1" hangingPunct="1">
              <a:defRPr/>
            </a:pPr>
            <a:r>
              <a:rPr lang="en-US" sz="2400" noProof="1"/>
              <a:t>Any white/bright object</a:t>
            </a:r>
          </a:p>
        </p:txBody>
      </p:sp>
      <p:pic>
        <p:nvPicPr>
          <p:cNvPr id="243716" name="Picture 4" descr="Ws 10-4 monitor glare"/>
          <p:cNvPicPr>
            <a:picLocks noChangeAspect="1" noChangeArrowheads="1"/>
          </p:cNvPicPr>
          <p:nvPr/>
        </p:nvPicPr>
        <p:blipFill>
          <a:blip r:embed="rId3" cstate="print"/>
          <a:srcRect t="10883" r="15313"/>
          <a:stretch>
            <a:fillRect/>
          </a:stretch>
        </p:blipFill>
        <p:spPr bwMode="auto">
          <a:xfrm>
            <a:off x="4114800" y="895350"/>
            <a:ext cx="3907224"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104</a:t>
            </a:fld>
            <a:endParaRPr lang="en-US" dirty="0"/>
          </a:p>
        </p:txBody>
      </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pPr eaLnBrk="1" hangingPunct="1">
              <a:spcBef>
                <a:spcPts val="800"/>
              </a:spcBef>
              <a:defRPr/>
            </a:pPr>
            <a:r>
              <a:rPr lang="en-US" dirty="0"/>
              <a:t>C</a:t>
            </a:r>
            <a:r>
              <a:rPr lang="en-US" noProof="1"/>
              <a:t>ontrol </a:t>
            </a:r>
            <a:r>
              <a:rPr lang="en-US" dirty="0"/>
              <a:t>Glare</a:t>
            </a:r>
            <a:endParaRPr lang="en-US" noProof="1"/>
          </a:p>
        </p:txBody>
      </p:sp>
      <p:sp>
        <p:nvSpPr>
          <p:cNvPr id="404483" name="Rectangle 3"/>
          <p:cNvSpPr>
            <a:spLocks noGrp="1" noChangeArrowheads="1"/>
          </p:cNvSpPr>
          <p:nvPr>
            <p:ph type="body" idx="1"/>
          </p:nvPr>
        </p:nvSpPr>
        <p:spPr>
          <a:xfrm>
            <a:off x="1447800" y="895350"/>
            <a:ext cx="2514600" cy="3886200"/>
          </a:xfrm>
        </p:spPr>
        <p:txBody>
          <a:bodyPr/>
          <a:lstStyle/>
          <a:p>
            <a:pPr eaLnBrk="1" hangingPunct="1">
              <a:defRPr/>
            </a:pPr>
            <a:r>
              <a:rPr lang="en-US" noProof="1"/>
              <a:t>First step</a:t>
            </a:r>
          </a:p>
          <a:p>
            <a:pPr lvl="1" eaLnBrk="1" hangingPunct="1">
              <a:defRPr/>
            </a:pPr>
            <a:r>
              <a:rPr lang="en-US" noProof="1"/>
              <a:t>Identify glare source</a:t>
            </a:r>
            <a:endParaRPr lang="en-US" dirty="0"/>
          </a:p>
          <a:p>
            <a:pPr eaLnBrk="1" hangingPunct="1">
              <a:defRPr/>
            </a:pPr>
            <a:r>
              <a:rPr lang="en-US" dirty="0"/>
              <a:t>Control</a:t>
            </a:r>
            <a:endParaRPr lang="en-US" noProof="1"/>
          </a:p>
          <a:p>
            <a:pPr lvl="1" eaLnBrk="1" hangingPunct="1">
              <a:defRPr/>
            </a:pPr>
            <a:r>
              <a:rPr lang="en-US" noProof="1"/>
              <a:t>Control source</a:t>
            </a:r>
          </a:p>
          <a:p>
            <a:pPr lvl="1" eaLnBrk="1" hangingPunct="1">
              <a:defRPr/>
            </a:pPr>
            <a:r>
              <a:rPr lang="en-US" noProof="1"/>
              <a:t>Control path</a:t>
            </a:r>
          </a:p>
        </p:txBody>
      </p:sp>
      <p:pic>
        <p:nvPicPr>
          <p:cNvPr id="404484" name="Picture 4" descr="WS 10"/>
          <p:cNvPicPr>
            <a:picLocks noChangeAspect="1" noChangeArrowheads="1"/>
          </p:cNvPicPr>
          <p:nvPr/>
        </p:nvPicPr>
        <p:blipFill>
          <a:blip r:embed="rId3" cstate="print"/>
          <a:stretch>
            <a:fillRect/>
          </a:stretch>
        </p:blipFill>
        <p:spPr bwMode="auto">
          <a:xfrm>
            <a:off x="4572000" y="2876550"/>
            <a:ext cx="2933515" cy="1920240"/>
          </a:xfrm>
          <a:prstGeom prst="rect">
            <a:avLst/>
          </a:prstGeom>
          <a:ln>
            <a:noFill/>
          </a:ln>
          <a:effectLst>
            <a:outerShdw blurRad="292100" dist="139700" dir="2700000" algn="tl" rotWithShape="0">
              <a:srgbClr val="333333">
                <a:alpha val="65000"/>
              </a:srgbClr>
            </a:outerShdw>
          </a:effectLst>
        </p:spPr>
      </p:pic>
      <p:pic>
        <p:nvPicPr>
          <p:cNvPr id="404485" name="Picture 5" descr="WS 15"/>
          <p:cNvPicPr>
            <a:picLocks noChangeAspect="1" noChangeArrowheads="1"/>
          </p:cNvPicPr>
          <p:nvPr/>
        </p:nvPicPr>
        <p:blipFill>
          <a:blip r:embed="rId4" cstate="print"/>
          <a:stretch>
            <a:fillRect/>
          </a:stretch>
        </p:blipFill>
        <p:spPr bwMode="auto">
          <a:xfrm>
            <a:off x="4572000" y="819150"/>
            <a:ext cx="2915483" cy="19202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105</a:t>
            </a:fld>
            <a:endParaRPr lang="en-US" dirty="0"/>
          </a:p>
        </p:txBody>
      </p:sp>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spcBef>
                <a:spcPts val="800"/>
              </a:spcBef>
              <a:defRPr/>
            </a:pPr>
            <a:r>
              <a:rPr lang="en-US" noProof="1"/>
              <a:t>Use glare screen</a:t>
            </a:r>
          </a:p>
        </p:txBody>
      </p:sp>
      <p:sp>
        <p:nvSpPr>
          <p:cNvPr id="249859" name="Rectangle 3"/>
          <p:cNvSpPr>
            <a:spLocks noGrp="1" noChangeArrowheads="1"/>
          </p:cNvSpPr>
          <p:nvPr>
            <p:ph type="body" idx="1"/>
          </p:nvPr>
        </p:nvSpPr>
        <p:spPr>
          <a:xfrm>
            <a:off x="533400" y="800100"/>
            <a:ext cx="4724400" cy="4057650"/>
          </a:xfrm>
        </p:spPr>
        <p:txBody>
          <a:bodyPr>
            <a:normAutofit fontScale="92500" lnSpcReduction="10000"/>
          </a:bodyPr>
          <a:lstStyle/>
          <a:p>
            <a:pPr eaLnBrk="1" hangingPunct="1">
              <a:lnSpc>
                <a:spcPct val="90000"/>
              </a:lnSpc>
              <a:defRPr/>
            </a:pPr>
            <a:r>
              <a:rPr lang="en-US" sz="2800" noProof="1"/>
              <a:t>Get what you pay for</a:t>
            </a:r>
          </a:p>
          <a:p>
            <a:pPr lvl="1" eaLnBrk="1" hangingPunct="1">
              <a:lnSpc>
                <a:spcPct val="90000"/>
              </a:lnSpc>
              <a:defRPr/>
            </a:pPr>
            <a:r>
              <a:rPr lang="en-US" sz="2400" noProof="1"/>
              <a:t>Inexpensive glare screen is generally just wire mesh</a:t>
            </a:r>
          </a:p>
          <a:p>
            <a:pPr lvl="1" eaLnBrk="1" hangingPunct="1">
              <a:lnSpc>
                <a:spcPct val="90000"/>
              </a:lnSpc>
              <a:defRPr/>
            </a:pPr>
            <a:r>
              <a:rPr lang="en-US" sz="2400" noProof="1"/>
              <a:t>Will cut glare at expense of character quality</a:t>
            </a:r>
          </a:p>
          <a:p>
            <a:pPr lvl="1" eaLnBrk="1" hangingPunct="1">
              <a:lnSpc>
                <a:spcPct val="90000"/>
              </a:lnSpc>
              <a:defRPr/>
            </a:pPr>
            <a:r>
              <a:rPr lang="en-US" sz="2400" noProof="1"/>
              <a:t> Good quality optical glass glare screen</a:t>
            </a:r>
          </a:p>
          <a:p>
            <a:pPr eaLnBrk="1" hangingPunct="1">
              <a:lnSpc>
                <a:spcPct val="90000"/>
              </a:lnSpc>
              <a:defRPr/>
            </a:pPr>
            <a:r>
              <a:rPr lang="en-US" sz="2800" noProof="1"/>
              <a:t>Don’t have light source such as window directly behind monitor</a:t>
            </a:r>
          </a:p>
          <a:p>
            <a:pPr lvl="1" eaLnBrk="1" hangingPunct="1">
              <a:lnSpc>
                <a:spcPct val="90000"/>
              </a:lnSpc>
              <a:defRPr/>
            </a:pPr>
            <a:r>
              <a:rPr lang="en-US" sz="2400" noProof="1"/>
              <a:t>Reposition monitor</a:t>
            </a:r>
          </a:p>
          <a:p>
            <a:pPr lvl="1" eaLnBrk="1" hangingPunct="1">
              <a:lnSpc>
                <a:spcPct val="90000"/>
              </a:lnSpc>
              <a:defRPr/>
            </a:pPr>
            <a:r>
              <a:rPr lang="en-US" sz="2400" noProof="1"/>
              <a:t>Shade window</a:t>
            </a:r>
          </a:p>
        </p:txBody>
      </p:sp>
      <p:pic>
        <p:nvPicPr>
          <p:cNvPr id="249860" name="Picture 4" descr="Monitor window behind MED"/>
          <p:cNvPicPr>
            <a:picLocks noChangeAspect="1" noChangeArrowheads="1"/>
          </p:cNvPicPr>
          <p:nvPr/>
        </p:nvPicPr>
        <p:blipFill>
          <a:blip r:embed="rId3" cstate="screen"/>
          <a:stretch>
            <a:fillRect/>
          </a:stretch>
        </p:blipFill>
        <p:spPr bwMode="auto">
          <a:xfrm>
            <a:off x="5486400" y="2800350"/>
            <a:ext cx="2558720" cy="1920240"/>
          </a:xfrm>
          <a:prstGeom prst="rect">
            <a:avLst/>
          </a:prstGeom>
          <a:ln>
            <a:noFill/>
          </a:ln>
          <a:effectLst>
            <a:outerShdw blurRad="292100" dist="139700" dir="2700000" algn="tl" rotWithShape="0">
              <a:srgbClr val="333333">
                <a:alpha val="65000"/>
              </a:srgbClr>
            </a:outerShdw>
          </a:effectLst>
        </p:spPr>
      </p:pic>
      <p:pic>
        <p:nvPicPr>
          <p:cNvPr id="249861" name="Picture 5" descr="WS 10-12 glare screen"/>
          <p:cNvPicPr>
            <a:picLocks noChangeAspect="1" noChangeArrowheads="1"/>
          </p:cNvPicPr>
          <p:nvPr/>
        </p:nvPicPr>
        <p:blipFill>
          <a:blip r:embed="rId4" cstate="print"/>
          <a:stretch>
            <a:fillRect/>
          </a:stretch>
        </p:blipFill>
        <p:spPr bwMode="auto">
          <a:xfrm>
            <a:off x="5486400" y="742950"/>
            <a:ext cx="2514600" cy="19202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106</a:t>
            </a:fld>
            <a:endParaRPr lang="en-US" dirty="0"/>
          </a:p>
        </p:txBody>
      </p:sp>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04800" y="895350"/>
            <a:ext cx="4267200" cy="2667000"/>
          </a:xfrm>
        </p:spPr>
        <p:txBody>
          <a:bodyPr>
            <a:normAutofit/>
          </a:bodyPr>
          <a:lstStyle/>
          <a:p>
            <a:pPr algn="l" eaLnBrk="1" hangingPunct="1">
              <a:spcBef>
                <a:spcPts val="800"/>
              </a:spcBef>
              <a:defRPr/>
            </a:pPr>
            <a:r>
              <a:rPr lang="en-US" noProof="1"/>
              <a:t>Adjust monitor screen brightness and contrast </a:t>
            </a:r>
          </a:p>
        </p:txBody>
      </p:sp>
      <p:pic>
        <p:nvPicPr>
          <p:cNvPr id="169987" name="Picture 4" descr="Ws 10-5 adjust monitor controls"/>
          <p:cNvPicPr>
            <a:picLocks noChangeAspect="1" noChangeArrowheads="1"/>
          </p:cNvPicPr>
          <p:nvPr/>
        </p:nvPicPr>
        <p:blipFill>
          <a:blip r:embed="rId3" cstate="print"/>
          <a:stretch>
            <a:fillRect/>
          </a:stretch>
        </p:blipFill>
        <p:spPr bwMode="auto">
          <a:xfrm>
            <a:off x="4648200" y="1047750"/>
            <a:ext cx="4114800" cy="284117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107</a:t>
            </a:fld>
            <a:endParaRPr lang="en-US" dirty="0"/>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000000">
                      <a:alpha val="43137"/>
                    </a:srgbClr>
                  </a:outerShdw>
                </a:effectLst>
              </a:rPr>
              <a:t>Monitor</a:t>
            </a:r>
            <a:r>
              <a:rPr lang="en-US" dirty="0">
                <a:solidFill>
                  <a:srgbClr val="E48404"/>
                </a:solidFill>
              </a:rPr>
              <a:t> </a:t>
            </a:r>
            <a:r>
              <a:rPr lang="en-US" sz="4000" dirty="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lstStyle/>
          <a:p>
            <a:pPr eaLnBrk="1" hangingPunct="1">
              <a:defRPr/>
            </a:pPr>
            <a:r>
              <a:rPr lang="en-US" dirty="0"/>
              <a:t>Where do we naturally read?</a:t>
            </a:r>
          </a:p>
          <a:p>
            <a:pPr eaLnBrk="1" hangingPunct="1">
              <a:defRPr/>
            </a:pPr>
            <a:r>
              <a:rPr lang="en-US" dirty="0"/>
              <a:t>We read looking out and down</a:t>
            </a:r>
          </a:p>
          <a:p>
            <a:pPr eaLnBrk="1" hangingPunct="1">
              <a:buNone/>
              <a:defRPr/>
            </a:pPr>
            <a:endParaRPr lang="en-US" dirty="0"/>
          </a:p>
        </p:txBody>
      </p:sp>
      <p:pic>
        <p:nvPicPr>
          <p:cNvPr id="550916" name="Picture 4" descr="newspaper"/>
          <p:cNvPicPr>
            <a:picLocks noGrp="1" noChangeAspect="1" noChangeArrowheads="1"/>
          </p:cNvPicPr>
          <p:nvPr>
            <p:ph sz="half" idx="2"/>
          </p:nvPr>
        </p:nvPicPr>
        <p:blipFill>
          <a:blip r:embed="rId3" cstate="print"/>
          <a:stretch>
            <a:fillRect/>
          </a:stretch>
        </p:blipFill>
        <p:spPr>
          <a:xfrm>
            <a:off x="3733800" y="895350"/>
            <a:ext cx="4419600" cy="3299425"/>
          </a:xfrm>
          <a:prstGeom prst="rect">
            <a:avLst/>
          </a:prstGeom>
          <a:noFill/>
          <a:ln>
            <a:noFill/>
          </a:ln>
        </p:spPr>
      </p:pic>
      <p:sp>
        <p:nvSpPr>
          <p:cNvPr id="6" name="Slide Number Placeholder 5"/>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108</a:t>
            </a:fld>
            <a:endParaRPr kumimoji="0" lang="en-US" sz="1000" b="0" dirty="0">
              <a:solidFill>
                <a:schemeClr val="tx1"/>
              </a:solidFill>
            </a:endParaRPr>
          </a:p>
        </p:txBody>
      </p:sp>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000000">
                      <a:alpha val="43137"/>
                    </a:srgbClr>
                  </a:outerShdw>
                </a:effectLst>
              </a:rPr>
              <a:t>Monitor</a:t>
            </a:r>
            <a:r>
              <a:rPr lang="en-US" dirty="0">
                <a:solidFill>
                  <a:srgbClr val="E48404"/>
                </a:solidFill>
              </a:rPr>
              <a:t> </a:t>
            </a:r>
            <a:r>
              <a:rPr lang="en-US" sz="4000" dirty="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normAutofit lnSpcReduction="10000"/>
          </a:bodyPr>
          <a:lstStyle/>
          <a:p>
            <a:pPr eaLnBrk="1" hangingPunct="1">
              <a:defRPr/>
            </a:pPr>
            <a:r>
              <a:rPr lang="en-US" b="0" dirty="0"/>
              <a:t>Top of screen no higher than eye level</a:t>
            </a:r>
          </a:p>
          <a:p>
            <a:pPr eaLnBrk="1" hangingPunct="1">
              <a:defRPr/>
            </a:pPr>
            <a:r>
              <a:rPr lang="en-US" b="0" dirty="0"/>
              <a:t>Look out and use downward eye movement to look at lower part of screen </a:t>
            </a:r>
          </a:p>
          <a:p>
            <a:pPr eaLnBrk="1" hangingPunct="1">
              <a:defRPr/>
            </a:pPr>
            <a:endParaRPr lang="en-US" dirty="0"/>
          </a:p>
          <a:p>
            <a:pPr eaLnBrk="1" hangingPunct="1">
              <a:buNone/>
              <a:defRPr/>
            </a:pPr>
            <a:endParaRPr lang="en-US" dirty="0"/>
          </a:p>
        </p:txBody>
      </p:sp>
      <p:sp>
        <p:nvSpPr>
          <p:cNvPr id="6" name="Slide Number Placeholder 5"/>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109</a:t>
            </a:fld>
            <a:endParaRPr kumimoji="0" lang="en-US" sz="1000" b="0" dirty="0">
              <a:solidFill>
                <a:schemeClr val="tx1"/>
              </a:solidFill>
            </a:endParaRPr>
          </a:p>
        </p:txBody>
      </p:sp>
      <p:grpSp>
        <p:nvGrpSpPr>
          <p:cNvPr id="10" name="Group 9"/>
          <p:cNvGrpSpPr/>
          <p:nvPr/>
        </p:nvGrpSpPr>
        <p:grpSpPr>
          <a:xfrm>
            <a:off x="3962400" y="971550"/>
            <a:ext cx="4559012" cy="3429000"/>
            <a:chOff x="3962400" y="971550"/>
            <a:chExt cx="4559012" cy="3429000"/>
          </a:xfrm>
        </p:grpSpPr>
        <p:pic>
          <p:nvPicPr>
            <p:cNvPr id="8" name="Picture 7" descr="K:\Clients\Medtronic\World Headquarters\Ergonomics Website Revision\Images\Potential Medtronic EE pics\Raw\Skidmore 006.jpg"/>
            <p:cNvPicPr/>
            <p:nvPr/>
          </p:nvPicPr>
          <p:blipFill>
            <a:blip r:embed="rId3" cstate="print"/>
            <a:stretch>
              <a:fillRect/>
            </a:stretch>
          </p:blipFill>
          <p:spPr bwMode="auto">
            <a:xfrm>
              <a:off x="3962400" y="971550"/>
              <a:ext cx="4559012" cy="3429000"/>
            </a:xfrm>
            <a:prstGeom prst="rect">
              <a:avLst/>
            </a:prstGeom>
            <a:noFill/>
            <a:ln>
              <a:noFill/>
            </a:ln>
          </p:spPr>
        </p:pic>
        <p:sp>
          <p:nvSpPr>
            <p:cNvPr id="541698" name="AutoShape 2"/>
            <p:cNvSpPr>
              <a:spLocks noChangeArrowheads="1"/>
            </p:cNvSpPr>
            <p:nvPr/>
          </p:nvSpPr>
          <p:spPr bwMode="auto">
            <a:xfrm rot="1439034" flipV="1">
              <a:off x="5618967" y="2291900"/>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 name="AutoShape 2"/>
            <p:cNvSpPr>
              <a:spLocks noChangeArrowheads="1"/>
            </p:cNvSpPr>
            <p:nvPr/>
          </p:nvSpPr>
          <p:spPr bwMode="auto">
            <a:xfrm flipV="1">
              <a:off x="5724276" y="1895576"/>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3350"/>
            <a:ext cx="8077200" cy="4447371"/>
          </a:xfrm>
          <a:prstGeom prst="rect">
            <a:avLst/>
          </a:prstGeom>
        </p:spPr>
        <p:txBody>
          <a:bodyPr wrap="square">
            <a:spAutoFit/>
          </a:bodyPr>
          <a:lstStyle/>
          <a:p>
            <a:pPr>
              <a:defRPr/>
            </a:pPr>
            <a:r>
              <a:rPr lang="en-US" sz="2800" b="1" dirty="0">
                <a:latin typeface="Arial" panose="020B0604020202020204" pitchFamily="34" charset="0"/>
                <a:ea typeface="Calibri" panose="020F0502020204030204" pitchFamily="34" charset="0"/>
                <a:cs typeface="Times New Roman" panose="02020603050405020304" pitchFamily="18" charset="0"/>
              </a:rPr>
              <a:t>Disclosure</a:t>
            </a:r>
            <a:endParaRPr lang="en-US" sz="28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has some degree of financial and non-financial relationships with providers through our business model.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focuses sales of services predominantly at a national level, contracting with provider groups instead of operating a brick and mortar operation business model.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has a commercial interest in both delivering educational programs and delivering prevention and work disability rehabilitation/management programs (generally to employers).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a:latin typeface="Arial" panose="020B0604020202020204" pitchFamily="34" charset="0"/>
                <a:ea typeface="Calibri" panose="020F0502020204030204" pitchFamily="34" charset="0"/>
                <a:cs typeface="Times New Roman" panose="02020603050405020304" pitchFamily="18" charset="0"/>
              </a:rPr>
              <a:t>There is no exclusivity requirement against sites participating in training from other vendors, nor any requirement to accept work on individual contract/s offered by </a:t>
            </a: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a:latin typeface="Arial" panose="020B0604020202020204" pitchFamily="34" charset="0"/>
                <a:ea typeface="Calibri" panose="020F0502020204030204" pitchFamily="34" charset="0"/>
                <a:cs typeface="Times New Roman" panose="02020603050405020304" pitchFamily="18" charset="0"/>
              </a:rPr>
              <a:t>Clinics who foster local employer contracts and seek to expand the footprint of those contracts may negotiate with </a:t>
            </a: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to help leverage resources and/or partner to expand.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a:latin typeface="Arial" panose="020B0604020202020204" pitchFamily="34" charset="0"/>
                <a:ea typeface="Calibri" panose="020F0502020204030204" pitchFamily="34" charset="0"/>
                <a:cs typeface="Times New Roman" panose="02020603050405020304" pitchFamily="18" charset="0"/>
              </a:rPr>
              <a:t>There is not an implied or specific promise of additional contracting or business opportunities related to participant attending educational programs.  </a:t>
            </a:r>
            <a:endParaRPr lang="en-US" sz="15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00713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spcBef>
                <a:spcPts val="800"/>
              </a:spcBef>
              <a:defRPr/>
            </a:pPr>
            <a:r>
              <a:rPr lang="en-US" noProof="1"/>
              <a:t>Monitor </a:t>
            </a:r>
            <a:r>
              <a:rPr lang="en-US" dirty="0"/>
              <a:t>too high</a:t>
            </a:r>
            <a:endParaRPr lang="en-US" noProof="1"/>
          </a:p>
        </p:txBody>
      </p:sp>
      <p:sp>
        <p:nvSpPr>
          <p:cNvPr id="252931" name="Rectangle 3"/>
          <p:cNvSpPr>
            <a:spLocks noGrp="1" noChangeArrowheads="1"/>
          </p:cNvSpPr>
          <p:nvPr>
            <p:ph type="body" idx="1"/>
          </p:nvPr>
        </p:nvSpPr>
        <p:spPr>
          <a:xfrm>
            <a:off x="228600" y="895350"/>
            <a:ext cx="4343400" cy="4038600"/>
          </a:xfrm>
        </p:spPr>
        <p:txBody>
          <a:bodyPr>
            <a:noAutofit/>
          </a:bodyPr>
          <a:lstStyle/>
          <a:p>
            <a:pPr eaLnBrk="1" hangingPunct="1">
              <a:defRPr/>
            </a:pPr>
            <a:r>
              <a:rPr lang="en-US" sz="2400" dirty="0"/>
              <a:t>If screen too high</a:t>
            </a:r>
            <a:endParaRPr lang="en-US" sz="2400" noProof="1"/>
          </a:p>
          <a:p>
            <a:pPr lvl="1" eaLnBrk="1" hangingPunct="1">
              <a:defRPr/>
            </a:pPr>
            <a:r>
              <a:rPr lang="en-US" sz="1800" noProof="1"/>
              <a:t>Forces eyes wider open than usual</a:t>
            </a:r>
          </a:p>
          <a:p>
            <a:pPr lvl="1" eaLnBrk="1" hangingPunct="1">
              <a:defRPr/>
            </a:pPr>
            <a:r>
              <a:rPr lang="en-US" sz="1800" noProof="1"/>
              <a:t>Less tearing - eyes become more dry</a:t>
            </a:r>
          </a:p>
          <a:p>
            <a:pPr lvl="1">
              <a:defRPr/>
            </a:pPr>
            <a:r>
              <a:rPr lang="en-US" sz="1800" noProof="1"/>
              <a:t>Tip head back putting additional strain into neck and shoulders</a:t>
            </a:r>
          </a:p>
          <a:p>
            <a:pPr marL="365760" lvl="1" indent="-256032">
              <a:spcBef>
                <a:spcPts val="0"/>
              </a:spcBef>
              <a:buSzPct val="68000"/>
              <a:buFont typeface="Wingdings 3"/>
              <a:buChar char=""/>
              <a:defRPr/>
            </a:pPr>
            <a:r>
              <a:rPr lang="en-US" sz="2400" noProof="1">
                <a:latin typeface="Arial" pitchFamily="34" charset="0"/>
                <a:cs typeface="Arial" pitchFamily="34" charset="0"/>
              </a:rPr>
              <a:t>Solutions</a:t>
            </a:r>
          </a:p>
          <a:p>
            <a:pPr lvl="1">
              <a:buSzPct val="125000"/>
              <a:defRPr/>
            </a:pPr>
            <a:r>
              <a:rPr lang="en-US" sz="1800" noProof="1"/>
              <a:t>Tip monitor slightly forward</a:t>
            </a:r>
          </a:p>
          <a:p>
            <a:pPr lvl="1">
              <a:buSzPct val="125000"/>
              <a:defRPr/>
            </a:pPr>
            <a:r>
              <a:rPr lang="en-US" sz="1800" noProof="1"/>
              <a:t>Raise chair slightly </a:t>
            </a:r>
          </a:p>
          <a:p>
            <a:pPr lvl="1">
              <a:buSzPct val="125000"/>
              <a:defRPr/>
            </a:pPr>
            <a:r>
              <a:rPr lang="en-US" sz="1800" noProof="1"/>
              <a:t>Lower worksurface</a:t>
            </a:r>
          </a:p>
          <a:p>
            <a:pPr lvl="1" eaLnBrk="1" hangingPunct="1">
              <a:defRPr/>
            </a:pPr>
            <a:endParaRPr lang="en-US" sz="1800" noProof="1"/>
          </a:p>
        </p:txBody>
      </p:sp>
      <p:pic>
        <p:nvPicPr>
          <p:cNvPr id="252932" name="Picture 4" descr="WS 10-6 monitor too high"/>
          <p:cNvPicPr>
            <a:picLocks noChangeAspect="1" noChangeArrowheads="1"/>
          </p:cNvPicPr>
          <p:nvPr/>
        </p:nvPicPr>
        <p:blipFill>
          <a:blip r:embed="rId3" cstate="print"/>
          <a:stretch>
            <a:fillRect/>
          </a:stretch>
        </p:blipFill>
        <p:spPr bwMode="auto">
          <a:xfrm>
            <a:off x="4648200" y="1047750"/>
            <a:ext cx="4293220" cy="2286000"/>
          </a:xfrm>
          <a:prstGeom prst="rect">
            <a:avLst/>
          </a:prstGeom>
          <a:noFill/>
          <a:ln>
            <a:noFill/>
          </a:ln>
        </p:spPr>
      </p:pic>
      <p:sp>
        <p:nvSpPr>
          <p:cNvPr id="144389" name="Line 6"/>
          <p:cNvSpPr>
            <a:spLocks noChangeShapeType="1"/>
          </p:cNvSpPr>
          <p:nvPr/>
        </p:nvSpPr>
        <p:spPr bwMode="auto">
          <a:xfrm>
            <a:off x="4800600" y="2038350"/>
            <a:ext cx="4114800" cy="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
        <p:nvSpPr>
          <p:cNvPr id="252935" name="Rectangle 7"/>
          <p:cNvSpPr>
            <a:spLocks noChangeArrowheads="1"/>
          </p:cNvSpPr>
          <p:nvPr/>
        </p:nvSpPr>
        <p:spPr bwMode="auto">
          <a:xfrm>
            <a:off x="914400" y="3314700"/>
            <a:ext cx="5105400" cy="3086100"/>
          </a:xfrm>
          <a:prstGeom prst="rect">
            <a:avLst/>
          </a:prstGeom>
          <a:noFill/>
          <a:ln w="9525">
            <a:noFill/>
            <a:miter lim="800000"/>
            <a:headEnd/>
            <a:tailEnd/>
          </a:ln>
          <a:effectLst/>
        </p:spPr>
        <p:txBody>
          <a:bodyPr/>
          <a:lstStyle/>
          <a:p>
            <a:pPr marL="742950" lvl="1" indent="-285750">
              <a:spcBef>
                <a:spcPct val="20000"/>
              </a:spcBef>
              <a:buClr>
                <a:srgbClr val="800000"/>
              </a:buClr>
              <a:buSzPct val="125000"/>
              <a:buFontTx/>
              <a:buChar char="•"/>
              <a:defRPr/>
            </a:pPr>
            <a:endParaRPr lang="en-US" sz="3200" noProof="1">
              <a:effectLst>
                <a:outerShdw blurRad="38100" dist="38100" dir="2700000" algn="tl">
                  <a:srgbClr val="000000"/>
                </a:outerShdw>
              </a:effectLst>
              <a:latin typeface="Impact" pitchFamily="34" charset="0"/>
              <a:cs typeface="+mn-cs"/>
            </a:endParaRPr>
          </a:p>
        </p:txBody>
      </p:sp>
      <p:sp>
        <p:nvSpPr>
          <p:cNvPr id="7" name="Slide Number Placeholder 6"/>
          <p:cNvSpPr>
            <a:spLocks noGrp="1"/>
          </p:cNvSpPr>
          <p:nvPr>
            <p:ph type="sldNum" sz="quarter" idx="4294967295"/>
          </p:nvPr>
        </p:nvSpPr>
        <p:spPr>
          <a:xfrm>
            <a:off x="8382000" y="4868863"/>
            <a:ext cx="593725" cy="274637"/>
          </a:xfrm>
        </p:spPr>
        <p:txBody>
          <a:bodyPr/>
          <a:lstStyle/>
          <a:p>
            <a:fld id="{D5BBC35B-A44B-4119-B8DA-DE9E3DFADA20}" type="slidenum">
              <a:rPr lang="en-US" smtClean="0"/>
              <a:pPr/>
              <a:t>110</a:t>
            </a:fld>
            <a:endParaRPr lang="en-US" dirty="0"/>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spcBef>
                <a:spcPts val="800"/>
              </a:spcBef>
              <a:defRPr/>
            </a:pPr>
            <a:r>
              <a:rPr lang="en-US" noProof="1"/>
              <a:t>Monitor too low</a:t>
            </a:r>
          </a:p>
        </p:txBody>
      </p:sp>
      <p:sp>
        <p:nvSpPr>
          <p:cNvPr id="257027" name="Rectangle 3"/>
          <p:cNvSpPr>
            <a:spLocks noGrp="1" noChangeArrowheads="1"/>
          </p:cNvSpPr>
          <p:nvPr>
            <p:ph type="body" idx="1"/>
          </p:nvPr>
        </p:nvSpPr>
        <p:spPr>
          <a:xfrm>
            <a:off x="228600" y="666750"/>
            <a:ext cx="3352800" cy="3657600"/>
          </a:xfrm>
        </p:spPr>
        <p:txBody>
          <a:bodyPr/>
          <a:lstStyle/>
          <a:p>
            <a:pPr eaLnBrk="1" hangingPunct="1">
              <a:defRPr/>
            </a:pPr>
            <a:r>
              <a:rPr lang="en-US" dirty="0"/>
              <a:t>If screen too low</a:t>
            </a:r>
          </a:p>
          <a:p>
            <a:pPr lvl="1" eaLnBrk="1" hangingPunct="1">
              <a:defRPr/>
            </a:pPr>
            <a:r>
              <a:rPr lang="en-US" dirty="0"/>
              <a:t>Head forward</a:t>
            </a:r>
          </a:p>
          <a:p>
            <a:pPr eaLnBrk="1" hangingPunct="1">
              <a:defRPr/>
            </a:pPr>
            <a:r>
              <a:rPr lang="en-US" dirty="0"/>
              <a:t>Solutions</a:t>
            </a:r>
          </a:p>
          <a:p>
            <a:pPr lvl="1" eaLnBrk="1" hangingPunct="1">
              <a:defRPr/>
            </a:pPr>
            <a:r>
              <a:rPr lang="en-US" noProof="1"/>
              <a:t>Adjust monitor stand – if adjustable</a:t>
            </a:r>
          </a:p>
          <a:p>
            <a:pPr lvl="1" eaLnBrk="1" hangingPunct="1">
              <a:defRPr/>
            </a:pPr>
            <a:r>
              <a:rPr lang="en-US" noProof="1"/>
              <a:t>Monitor arms</a:t>
            </a:r>
          </a:p>
          <a:p>
            <a:pPr lvl="1" eaLnBrk="1" hangingPunct="1">
              <a:defRPr/>
            </a:pPr>
            <a:r>
              <a:rPr lang="en-US" noProof="1"/>
              <a:t>Monitor stands</a:t>
            </a:r>
            <a:r>
              <a:rPr lang="en-US" dirty="0"/>
              <a:t>/Risers</a:t>
            </a:r>
            <a:endParaRPr lang="en-US" noProof="1"/>
          </a:p>
        </p:txBody>
      </p:sp>
      <p:pic>
        <p:nvPicPr>
          <p:cNvPr id="257028" name="Picture 4" descr="Ws 10-6 monitor too low"/>
          <p:cNvPicPr>
            <a:picLocks noChangeAspect="1" noChangeArrowheads="1"/>
          </p:cNvPicPr>
          <p:nvPr/>
        </p:nvPicPr>
        <p:blipFill>
          <a:blip r:embed="rId3" cstate="print"/>
          <a:stretch>
            <a:fillRect/>
          </a:stretch>
        </p:blipFill>
        <p:spPr bwMode="auto">
          <a:xfrm>
            <a:off x="3505200" y="819150"/>
            <a:ext cx="3291840" cy="2157984"/>
          </a:xfrm>
          <a:prstGeom prst="rect">
            <a:avLst/>
          </a:prstGeom>
          <a:ln>
            <a:noFill/>
          </a:ln>
          <a:effectLst>
            <a:outerShdw blurRad="292100" dist="139700" dir="2700000" algn="tl" rotWithShape="0">
              <a:srgbClr val="333333">
                <a:alpha val="65000"/>
              </a:srgbClr>
            </a:outerShdw>
          </a:effectLst>
        </p:spPr>
      </p:pic>
      <p:pic>
        <p:nvPicPr>
          <p:cNvPr id="257029" name="Picture 5" descr="WS 10-16 one inch monitor risers"/>
          <p:cNvPicPr>
            <a:picLocks noChangeAspect="1" noChangeArrowheads="1"/>
          </p:cNvPicPr>
          <p:nvPr/>
        </p:nvPicPr>
        <p:blipFill>
          <a:blip r:embed="rId4" cstate="print"/>
          <a:stretch>
            <a:fillRect/>
          </a:stretch>
        </p:blipFill>
        <p:spPr bwMode="auto">
          <a:xfrm>
            <a:off x="3505200" y="3105150"/>
            <a:ext cx="3276600" cy="1725168"/>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111</a:t>
            </a:fld>
            <a:endParaRPr lang="en-US" dirty="0"/>
          </a:p>
        </p:txBody>
      </p:sp>
      <p:pic>
        <p:nvPicPr>
          <p:cNvPr id="8" name="Picture 7" descr="MV15DC_MOView_ArmProfile-s.jpg"/>
          <p:cNvPicPr>
            <a:picLocks noChangeAspect="1"/>
          </p:cNvPicPr>
          <p:nvPr/>
        </p:nvPicPr>
        <p:blipFill>
          <a:blip r:embed="rId5" cstate="print"/>
          <a:stretch>
            <a:fillRect/>
          </a:stretch>
        </p:blipFill>
        <p:spPr>
          <a:xfrm>
            <a:off x="7010400" y="2245684"/>
            <a:ext cx="1905000" cy="25812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spcBef>
                <a:spcPts val="800"/>
              </a:spcBef>
              <a:defRPr/>
            </a:pPr>
            <a:r>
              <a:rPr lang="en-US" dirty="0"/>
              <a:t>Monitor </a:t>
            </a:r>
            <a:r>
              <a:rPr lang="en-US" noProof="1"/>
              <a:t>Distance</a:t>
            </a:r>
          </a:p>
        </p:txBody>
      </p:sp>
      <p:sp>
        <p:nvSpPr>
          <p:cNvPr id="259075" name="Rectangle 3"/>
          <p:cNvSpPr>
            <a:spLocks noGrp="1" noChangeArrowheads="1"/>
          </p:cNvSpPr>
          <p:nvPr>
            <p:ph type="body" idx="1"/>
          </p:nvPr>
        </p:nvSpPr>
        <p:spPr>
          <a:xfrm>
            <a:off x="457200" y="628650"/>
            <a:ext cx="3429000" cy="4057650"/>
          </a:xfrm>
        </p:spPr>
        <p:txBody>
          <a:bodyPr>
            <a:normAutofit lnSpcReduction="10000"/>
          </a:bodyPr>
          <a:lstStyle/>
          <a:p>
            <a:pPr eaLnBrk="1" hangingPunct="1">
              <a:defRPr/>
            </a:pPr>
            <a:r>
              <a:rPr lang="en-US" noProof="1"/>
              <a:t>Eyes</a:t>
            </a:r>
          </a:p>
          <a:p>
            <a:pPr lvl="1" eaLnBrk="1" hangingPunct="1">
              <a:defRPr/>
            </a:pPr>
            <a:r>
              <a:rPr lang="en-US" noProof="1"/>
              <a:t>Accommodation Convergence</a:t>
            </a:r>
            <a:endParaRPr lang="en-US" dirty="0"/>
          </a:p>
          <a:p>
            <a:pPr eaLnBrk="1" hangingPunct="1">
              <a:defRPr/>
            </a:pPr>
            <a:r>
              <a:rPr lang="en-US" noProof="1"/>
              <a:t>Guideline</a:t>
            </a:r>
          </a:p>
          <a:p>
            <a:pPr lvl="1" eaLnBrk="1" hangingPunct="1">
              <a:defRPr/>
            </a:pPr>
            <a:r>
              <a:rPr lang="en-US" noProof="1"/>
              <a:t>Get screen as far away from user as possible</a:t>
            </a:r>
          </a:p>
          <a:p>
            <a:pPr lvl="2">
              <a:defRPr/>
            </a:pPr>
            <a:r>
              <a:rPr lang="en-US" noProof="1"/>
              <a:t>At least arm’s length</a:t>
            </a:r>
          </a:p>
          <a:p>
            <a:pPr lvl="2">
              <a:defRPr/>
            </a:pPr>
            <a:r>
              <a:rPr lang="en-US" noProof="1"/>
              <a:t>Still be able to read it clearly with good posture</a:t>
            </a:r>
          </a:p>
        </p:txBody>
      </p:sp>
      <p:pic>
        <p:nvPicPr>
          <p:cNvPr id="259076" name="Picture 4" descr="WS 10-17b look at finger"/>
          <p:cNvPicPr>
            <a:picLocks noChangeAspect="1" noChangeArrowheads="1"/>
          </p:cNvPicPr>
          <p:nvPr/>
        </p:nvPicPr>
        <p:blipFill>
          <a:blip r:embed="rId3" cstate="print"/>
          <a:stretch>
            <a:fillRect/>
          </a:stretch>
        </p:blipFill>
        <p:spPr bwMode="auto">
          <a:xfrm>
            <a:off x="4191000" y="742950"/>
            <a:ext cx="3962400" cy="179569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382000" y="4868863"/>
            <a:ext cx="593725" cy="274637"/>
          </a:xfrm>
        </p:spPr>
        <p:txBody>
          <a:bodyPr/>
          <a:lstStyle/>
          <a:p>
            <a:fld id="{D5BBC35B-A44B-4119-B8DA-DE9E3DFADA20}" type="slidenum">
              <a:rPr lang="en-US" smtClean="0"/>
              <a:pPr/>
              <a:t>112</a:t>
            </a:fld>
            <a:endParaRPr lang="en-US" dirty="0"/>
          </a:p>
        </p:txBody>
      </p:sp>
      <p:pic>
        <p:nvPicPr>
          <p:cNvPr id="539650" name="Picture 2" descr="K:\Clients\Medtronic\World Headquarters\Ergonomics Website Revision\Images\Potential Medtronic EE pics\Raw\Beatrez.jpg"/>
          <p:cNvPicPr>
            <a:picLocks noChangeAspect="1" noChangeArrowheads="1"/>
          </p:cNvPicPr>
          <p:nvPr/>
        </p:nvPicPr>
        <p:blipFill>
          <a:blip r:embed="rId4" cstate="print"/>
          <a:srcRect l="15856" t="13750" r="24063" b="42031"/>
          <a:stretch>
            <a:fillRect/>
          </a:stretch>
        </p:blipFill>
        <p:spPr bwMode="auto">
          <a:xfrm>
            <a:off x="4191000" y="2724150"/>
            <a:ext cx="3975756" cy="2194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a:t>Monitor too far away</a:t>
            </a:r>
          </a:p>
        </p:txBody>
      </p:sp>
      <p:sp>
        <p:nvSpPr>
          <p:cNvPr id="261123" name="Rectangle 3"/>
          <p:cNvSpPr>
            <a:spLocks noGrp="1" noChangeArrowheads="1"/>
          </p:cNvSpPr>
          <p:nvPr>
            <p:ph type="body" idx="1"/>
          </p:nvPr>
        </p:nvSpPr>
        <p:spPr>
          <a:xfrm>
            <a:off x="457200" y="1123950"/>
            <a:ext cx="2819400" cy="3086100"/>
          </a:xfrm>
        </p:spPr>
        <p:txBody>
          <a:bodyPr/>
          <a:lstStyle/>
          <a:p>
            <a:pPr eaLnBrk="1" hangingPunct="1">
              <a:defRPr/>
            </a:pPr>
            <a:r>
              <a:rPr lang="en-US" noProof="1"/>
              <a:t>Slide screen towards user</a:t>
            </a:r>
          </a:p>
        </p:txBody>
      </p:sp>
      <p:pic>
        <p:nvPicPr>
          <p:cNvPr id="261124" name="Picture 4" descr="WS 10-17c adjust monitor slide monitor closer"/>
          <p:cNvPicPr>
            <a:picLocks noChangeAspect="1" noChangeArrowheads="1"/>
          </p:cNvPicPr>
          <p:nvPr/>
        </p:nvPicPr>
        <p:blipFill>
          <a:blip r:embed="rId3" cstate="print"/>
          <a:stretch>
            <a:fillRect/>
          </a:stretch>
        </p:blipFill>
        <p:spPr bwMode="auto">
          <a:xfrm>
            <a:off x="3429000" y="1123950"/>
            <a:ext cx="5118507" cy="3048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305800" y="4868863"/>
            <a:ext cx="669925" cy="274637"/>
          </a:xfrm>
        </p:spPr>
        <p:txBody>
          <a:bodyPr/>
          <a:lstStyle/>
          <a:p>
            <a:fld id="{D5BBC35B-A44B-4119-B8DA-DE9E3DFADA20}" type="slidenum">
              <a:rPr lang="en-US" smtClean="0"/>
              <a:pPr/>
              <a:t>113</a:t>
            </a:fld>
            <a:endParaRPr lang="en-US" dirty="0"/>
          </a:p>
        </p:txBody>
      </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spcBef>
                <a:spcPts val="800"/>
              </a:spcBef>
              <a:defRPr/>
            </a:pPr>
            <a:r>
              <a:rPr lang="en-US" noProof="1"/>
              <a:t>Monitor too close</a:t>
            </a:r>
          </a:p>
        </p:txBody>
      </p:sp>
      <p:sp>
        <p:nvSpPr>
          <p:cNvPr id="263171" name="Rectangle 3"/>
          <p:cNvSpPr>
            <a:spLocks noGrp="1" noChangeArrowheads="1"/>
          </p:cNvSpPr>
          <p:nvPr>
            <p:ph type="body" idx="1"/>
          </p:nvPr>
        </p:nvSpPr>
        <p:spPr>
          <a:xfrm>
            <a:off x="228600" y="895350"/>
            <a:ext cx="3352800" cy="3867150"/>
          </a:xfrm>
        </p:spPr>
        <p:txBody>
          <a:bodyPr>
            <a:normAutofit fontScale="92500"/>
          </a:bodyPr>
          <a:lstStyle/>
          <a:p>
            <a:pPr eaLnBrk="1" hangingPunct="1">
              <a:defRPr/>
            </a:pPr>
            <a:r>
              <a:rPr lang="en-US" sz="2800" noProof="1"/>
              <a:t>Reconfigure monitor placement on desk</a:t>
            </a:r>
          </a:p>
          <a:p>
            <a:pPr eaLnBrk="1" hangingPunct="1">
              <a:defRPr/>
            </a:pPr>
            <a:r>
              <a:rPr lang="en-US" sz="2800" noProof="1"/>
              <a:t>Add keyboard tray </a:t>
            </a:r>
          </a:p>
          <a:p>
            <a:pPr eaLnBrk="1" hangingPunct="1">
              <a:defRPr/>
            </a:pPr>
            <a:r>
              <a:rPr lang="en-US" sz="2800" noProof="1"/>
              <a:t>At minimum push chair back from worksurface to give eyes a break</a:t>
            </a:r>
          </a:p>
        </p:txBody>
      </p:sp>
      <p:pic>
        <p:nvPicPr>
          <p:cNvPr id="177157" name="Picture 5" descr="WS 10"/>
          <p:cNvPicPr>
            <a:picLocks noChangeAspect="1" noChangeArrowheads="1"/>
          </p:cNvPicPr>
          <p:nvPr/>
        </p:nvPicPr>
        <p:blipFill>
          <a:blip r:embed="rId3" cstate="screen"/>
          <a:srcRect l="13499"/>
          <a:stretch>
            <a:fillRect/>
          </a:stretch>
        </p:blipFill>
        <p:spPr bwMode="auto">
          <a:xfrm>
            <a:off x="3584938" y="806748"/>
            <a:ext cx="2441448" cy="1706880"/>
          </a:xfrm>
          <a:prstGeom prst="rect">
            <a:avLst/>
          </a:prstGeom>
          <a:ln>
            <a:noFill/>
          </a:ln>
          <a:effectLst>
            <a:outerShdw blurRad="292100" dist="139700" dir="2700000" algn="tl" rotWithShape="0">
              <a:srgbClr val="333333">
                <a:alpha val="65000"/>
              </a:srgbClr>
            </a:outerShdw>
          </a:effectLst>
        </p:spPr>
      </p:pic>
      <p:pic>
        <p:nvPicPr>
          <p:cNvPr id="263174" name="Picture 6" descr="WS 10-20 push back from monitor"/>
          <p:cNvPicPr>
            <a:picLocks noChangeAspect="1" noChangeArrowheads="1"/>
          </p:cNvPicPr>
          <p:nvPr/>
        </p:nvPicPr>
        <p:blipFill>
          <a:blip r:embed="rId4" cstate="print"/>
          <a:stretch>
            <a:fillRect/>
          </a:stretch>
        </p:blipFill>
        <p:spPr bwMode="auto">
          <a:xfrm>
            <a:off x="5344633" y="2718824"/>
            <a:ext cx="3438144" cy="1652016"/>
          </a:xfrm>
          <a:prstGeom prst="rect">
            <a:avLst/>
          </a:prstGeom>
          <a:ln>
            <a:noFill/>
          </a:ln>
          <a:effectLst>
            <a:outerShdw blurRad="292100" dist="139700" dir="2700000" algn="tl" rotWithShape="0">
              <a:srgbClr val="333333">
                <a:alpha val="65000"/>
              </a:srgbClr>
            </a:outerShdw>
          </a:effectLst>
        </p:spPr>
      </p:pic>
      <p:pic>
        <p:nvPicPr>
          <p:cNvPr id="263175" name="Picture 7" descr="WS 8-8d adjust keyboard height position"/>
          <p:cNvPicPr>
            <a:picLocks noChangeAspect="1" noChangeArrowheads="1"/>
          </p:cNvPicPr>
          <p:nvPr/>
        </p:nvPicPr>
        <p:blipFill>
          <a:blip r:embed="rId5" cstate="print"/>
          <a:stretch>
            <a:fillRect/>
          </a:stretch>
        </p:blipFill>
        <p:spPr bwMode="auto">
          <a:xfrm>
            <a:off x="6248400" y="1310018"/>
            <a:ext cx="2523744" cy="1207008"/>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382000" y="4868863"/>
            <a:ext cx="593725" cy="274637"/>
          </a:xfrm>
        </p:spPr>
        <p:txBody>
          <a:bodyPr/>
          <a:lstStyle/>
          <a:p>
            <a:fld id="{D5BBC35B-A44B-4119-B8DA-DE9E3DFADA20}" type="slidenum">
              <a:rPr lang="en-US" smtClean="0"/>
              <a:pPr/>
              <a:t>114</a:t>
            </a:fld>
            <a:endParaRPr lang="en-US" dirty="0"/>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spcBef>
                <a:spcPts val="800"/>
              </a:spcBef>
              <a:defRPr/>
            </a:pPr>
            <a:r>
              <a:rPr lang="en-US" noProof="1"/>
              <a:t>Dirty monitor screens</a:t>
            </a:r>
          </a:p>
        </p:txBody>
      </p:sp>
      <p:sp>
        <p:nvSpPr>
          <p:cNvPr id="265219" name="Rectangle 3"/>
          <p:cNvSpPr>
            <a:spLocks noGrp="1" noChangeArrowheads="1"/>
          </p:cNvSpPr>
          <p:nvPr>
            <p:ph type="body" idx="1"/>
          </p:nvPr>
        </p:nvSpPr>
        <p:spPr>
          <a:xfrm>
            <a:off x="457200" y="1123950"/>
            <a:ext cx="2438400" cy="3394472"/>
          </a:xfrm>
        </p:spPr>
        <p:txBody>
          <a:bodyPr/>
          <a:lstStyle/>
          <a:p>
            <a:pPr eaLnBrk="1" hangingPunct="1">
              <a:defRPr/>
            </a:pPr>
            <a:r>
              <a:rPr lang="en-US" noProof="1"/>
              <a:t>On regular basis clean monitor screen</a:t>
            </a:r>
          </a:p>
          <a:p>
            <a:pPr eaLnBrk="1" hangingPunct="1">
              <a:defRPr/>
            </a:pPr>
            <a:r>
              <a:rPr lang="en-US" noProof="1"/>
              <a:t>Only use approved cleaning measures</a:t>
            </a:r>
          </a:p>
        </p:txBody>
      </p:sp>
      <p:sp>
        <p:nvSpPr>
          <p:cNvPr id="6" name="Slide Number Placeholder 5"/>
          <p:cNvSpPr>
            <a:spLocks noGrp="1"/>
          </p:cNvSpPr>
          <p:nvPr>
            <p:ph type="sldNum" sz="quarter" idx="4294967295"/>
          </p:nvPr>
        </p:nvSpPr>
        <p:spPr>
          <a:xfrm>
            <a:off x="8382000" y="4868863"/>
            <a:ext cx="593725" cy="274637"/>
          </a:xfrm>
        </p:spPr>
        <p:txBody>
          <a:bodyPr/>
          <a:lstStyle/>
          <a:p>
            <a:fld id="{D5BBC35B-A44B-4119-B8DA-DE9E3DFADA20}" type="slidenum">
              <a:rPr lang="en-US" smtClean="0"/>
              <a:pPr/>
              <a:t>115</a:t>
            </a:fld>
            <a:endParaRPr lang="en-US" dirty="0"/>
          </a:p>
        </p:txBody>
      </p:sp>
      <p:pic>
        <p:nvPicPr>
          <p:cNvPr id="7" name="Picture 6" descr="c00411741.jpg"/>
          <p:cNvPicPr>
            <a:picLocks noChangeAspect="1"/>
          </p:cNvPicPr>
          <p:nvPr/>
        </p:nvPicPr>
        <p:blipFill>
          <a:blip r:embed="rId3" cstate="print"/>
          <a:stretch>
            <a:fillRect/>
          </a:stretch>
        </p:blipFill>
        <p:spPr>
          <a:xfrm>
            <a:off x="3581400" y="971550"/>
            <a:ext cx="4857750" cy="36480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8130"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dirty="0">
                <a:effectLst>
                  <a:outerShdw blurRad="38100" dist="38100" dir="2700000" algn="tl">
                    <a:srgbClr val="000000">
                      <a:alpha val="43137"/>
                    </a:srgbClr>
                  </a:outerShdw>
                </a:effectLst>
                <a:latin typeface="Arial" pitchFamily="34" charset="0"/>
                <a:cs typeface="Arial" pitchFamily="34" charset="0"/>
              </a:rPr>
              <a:t>Dual</a:t>
            </a:r>
            <a:r>
              <a:rPr lang="en-US" dirty="0">
                <a:solidFill>
                  <a:srgbClr val="E48404"/>
                </a:solidFill>
              </a:rPr>
              <a:t> </a:t>
            </a:r>
            <a:r>
              <a:rPr lang="en-US" sz="3600" dirty="0">
                <a:effectLst>
                  <a:outerShdw blurRad="38100" dist="38100" dir="2700000" algn="tl">
                    <a:srgbClr val="000000">
                      <a:alpha val="43137"/>
                    </a:srgbClr>
                  </a:outerShdw>
                </a:effectLst>
                <a:latin typeface="Arial" pitchFamily="34" charset="0"/>
                <a:cs typeface="Arial" pitchFamily="34" charset="0"/>
              </a:rPr>
              <a:t>Monitors</a:t>
            </a:r>
            <a:endParaRPr lang="en-US" sz="3600" noProof="1">
              <a:effectLst>
                <a:outerShdw blurRad="38100" dist="38100" dir="2700000" algn="tl">
                  <a:srgbClr val="000000">
                    <a:alpha val="43137"/>
                  </a:srgbClr>
                </a:outerShdw>
              </a:effectLst>
              <a:latin typeface="Arial" pitchFamily="34" charset="0"/>
              <a:cs typeface="Arial" pitchFamily="34" charset="0"/>
            </a:endParaRPr>
          </a:p>
        </p:txBody>
      </p:sp>
      <p:pic>
        <p:nvPicPr>
          <p:cNvPr id="164867" name="Picture 6" descr="Dual Monitor 030"/>
          <p:cNvPicPr>
            <a:picLocks noGrp="1" noChangeAspect="1" noChangeArrowheads="1"/>
          </p:cNvPicPr>
          <p:nvPr>
            <p:ph sz="half" idx="4294967295"/>
          </p:nvPr>
        </p:nvPicPr>
        <p:blipFill>
          <a:blip r:embed="rId3" cstate="screen"/>
          <a:stretch>
            <a:fillRect/>
          </a:stretch>
        </p:blipFill>
        <p:spPr>
          <a:xfrm>
            <a:off x="4609206" y="819150"/>
            <a:ext cx="3810000" cy="2859024"/>
          </a:xfrm>
          <a:prstGeom prst="rect">
            <a:avLst/>
          </a:prstGeom>
          <a:ln>
            <a:noFill/>
          </a:ln>
          <a:effectLst>
            <a:outerShdw blurRad="292100" dist="139700" dir="2700000" algn="tl" rotWithShape="0">
              <a:srgbClr val="333333">
                <a:alpha val="65000"/>
              </a:srgbClr>
            </a:outerShdw>
          </a:effectLst>
        </p:spPr>
      </p:pic>
      <p:pic>
        <p:nvPicPr>
          <p:cNvPr id="164870" name="Picture 9" descr="Dual Monitor 001"/>
          <p:cNvPicPr>
            <a:picLocks noGrp="1" noChangeAspect="1" noChangeArrowheads="1"/>
          </p:cNvPicPr>
          <p:nvPr>
            <p:ph sz="half" idx="4294967295"/>
          </p:nvPr>
        </p:nvPicPr>
        <p:blipFill>
          <a:blip r:embed="rId4" cstate="screen"/>
          <a:stretch>
            <a:fillRect/>
          </a:stretch>
        </p:blipFill>
        <p:spPr>
          <a:xfrm>
            <a:off x="646806"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610600" y="4805363"/>
            <a:ext cx="533400" cy="274637"/>
          </a:xfrm>
        </p:spPr>
        <p:txBody>
          <a:bodyPr/>
          <a:lstStyle/>
          <a:p>
            <a:fld id="{D5BBC35B-A44B-4119-B8DA-DE9E3DFADA20}" type="slidenum">
              <a:rPr kumimoji="0" lang="en-US" smtClean="0"/>
              <a:pPr/>
              <a:t>116</a:t>
            </a:fld>
            <a:endParaRPr kumimoji="0" lang="en-US" dirty="0"/>
          </a:p>
        </p:txBody>
      </p:sp>
      <p:sp>
        <p:nvSpPr>
          <p:cNvPr id="688131" name="Rectangle 3"/>
          <p:cNvSpPr>
            <a:spLocks noChangeArrowheads="1"/>
          </p:cNvSpPr>
          <p:nvPr/>
        </p:nvSpPr>
        <p:spPr bwMode="auto">
          <a:xfrm>
            <a:off x="4609206" y="3790950"/>
            <a:ext cx="38100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Primary/Primary</a:t>
            </a:r>
            <a:endParaRPr lang="en-US" sz="3200" noProof="1">
              <a:latin typeface="Arial" pitchFamily="34" charset="0"/>
              <a:cs typeface="Arial" pitchFamily="34" charset="0"/>
            </a:endParaRPr>
          </a:p>
          <a:p>
            <a:pPr marL="3543300" lvl="7"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8132" name="Rectangle 4"/>
          <p:cNvSpPr>
            <a:spLocks noChangeArrowheads="1"/>
          </p:cNvSpPr>
          <p:nvPr/>
        </p:nvSpPr>
        <p:spPr bwMode="auto">
          <a:xfrm>
            <a:off x="723006" y="3790950"/>
            <a:ext cx="37338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Primary/Primary</a:t>
            </a:r>
            <a:endParaRPr lang="en-US" sz="3200" noProof="1">
              <a:latin typeface="Arial" pitchFamily="34" charset="0"/>
              <a:cs typeface="Arial" pitchFamily="34" charset="0"/>
            </a:endParaRPr>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82"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dirty="0">
                <a:effectLst>
                  <a:outerShdw blurRad="38100" dist="38100" dir="2700000" algn="tl">
                    <a:srgbClr val="000000">
                      <a:alpha val="43137"/>
                    </a:srgbClr>
                  </a:outerShdw>
                </a:effectLst>
                <a:latin typeface="Arial" pitchFamily="34" charset="0"/>
                <a:cs typeface="Arial" pitchFamily="34" charset="0"/>
              </a:rPr>
              <a:t>Dual</a:t>
            </a:r>
            <a:r>
              <a:rPr lang="en-US" dirty="0">
                <a:solidFill>
                  <a:srgbClr val="E48404"/>
                </a:solidFill>
              </a:rPr>
              <a:t> </a:t>
            </a:r>
            <a:r>
              <a:rPr lang="en-US" sz="3600" dirty="0">
                <a:effectLst>
                  <a:outerShdw blurRad="38100" dist="38100" dir="2700000" algn="tl">
                    <a:srgbClr val="000000">
                      <a:alpha val="43137"/>
                    </a:srgbClr>
                  </a:outerShdw>
                </a:effectLst>
                <a:latin typeface="Arial" pitchFamily="34" charset="0"/>
                <a:cs typeface="Arial" pitchFamily="34" charset="0"/>
              </a:rPr>
              <a:t>Monitors</a:t>
            </a:r>
            <a:endParaRPr lang="en-US" sz="3600" noProof="1">
              <a:effectLst>
                <a:outerShdw blurRad="38100" dist="38100" dir="2700000" algn="tl">
                  <a:srgbClr val="000000">
                    <a:alpha val="43137"/>
                  </a:srgbClr>
                </a:outerShdw>
              </a:effectLst>
              <a:latin typeface="Arial" pitchFamily="34" charset="0"/>
              <a:cs typeface="Arial" pitchFamily="34" charset="0"/>
            </a:endParaRPr>
          </a:p>
        </p:txBody>
      </p:sp>
      <p:pic>
        <p:nvPicPr>
          <p:cNvPr id="163843" name="Picture 14" descr="Dual Monitor 031"/>
          <p:cNvPicPr>
            <a:picLocks noGrp="1" noChangeAspect="1" noChangeArrowheads="1"/>
          </p:cNvPicPr>
          <p:nvPr>
            <p:ph sz="half" idx="4294967295"/>
          </p:nvPr>
        </p:nvPicPr>
        <p:blipFill>
          <a:blip r:embed="rId3" cstate="screen"/>
          <a:stretch>
            <a:fillRect/>
          </a:stretch>
        </p:blipFill>
        <p:spPr>
          <a:xfrm>
            <a:off x="682243" y="819150"/>
            <a:ext cx="3810000" cy="2859024"/>
          </a:xfrm>
          <a:prstGeom prst="rect">
            <a:avLst/>
          </a:prstGeom>
          <a:ln>
            <a:noFill/>
          </a:ln>
          <a:effectLst>
            <a:outerShdw blurRad="292100" dist="139700" dir="2700000" algn="tl" rotWithShape="0">
              <a:srgbClr val="333333">
                <a:alpha val="65000"/>
              </a:srgbClr>
            </a:outerShdw>
          </a:effectLst>
        </p:spPr>
      </p:pic>
      <p:pic>
        <p:nvPicPr>
          <p:cNvPr id="163846" name="Picture 16" descr="Dual Monitor 003"/>
          <p:cNvPicPr>
            <a:picLocks noGrp="1" noChangeAspect="1" noChangeArrowheads="1"/>
          </p:cNvPicPr>
          <p:nvPr>
            <p:ph sz="half" idx="4294967295"/>
          </p:nvPr>
        </p:nvPicPr>
        <p:blipFill>
          <a:blip r:embed="rId4" cstate="screen"/>
          <a:stretch>
            <a:fillRect/>
          </a:stretch>
        </p:blipFill>
        <p:spPr>
          <a:xfrm>
            <a:off x="4720843"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610600" y="4805363"/>
            <a:ext cx="533400" cy="274637"/>
          </a:xfrm>
        </p:spPr>
        <p:txBody>
          <a:bodyPr/>
          <a:lstStyle/>
          <a:p>
            <a:fld id="{D5BBC35B-A44B-4119-B8DA-DE9E3DFADA20}" type="slidenum">
              <a:rPr kumimoji="0" lang="en-US" smtClean="0"/>
              <a:pPr/>
              <a:t>117</a:t>
            </a:fld>
            <a:endParaRPr kumimoji="0" lang="en-US" dirty="0"/>
          </a:p>
        </p:txBody>
      </p:sp>
      <p:sp>
        <p:nvSpPr>
          <p:cNvPr id="686085" name="Rectangle 5"/>
          <p:cNvSpPr>
            <a:spLocks noChangeArrowheads="1"/>
          </p:cNvSpPr>
          <p:nvPr/>
        </p:nvSpPr>
        <p:spPr bwMode="auto">
          <a:xfrm>
            <a:off x="4720843" y="3790950"/>
            <a:ext cx="38862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Primary/Secondary</a:t>
            </a:r>
            <a:endParaRPr lang="en-US" sz="3200" noProof="1">
              <a:latin typeface="Arial" pitchFamily="34" charset="0"/>
              <a:cs typeface="Arial" pitchFamily="34" charset="0"/>
            </a:endParaRPr>
          </a:p>
          <a:p>
            <a:pPr marL="342900"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6086" name="Rectangle 6"/>
          <p:cNvSpPr>
            <a:spLocks noChangeArrowheads="1"/>
          </p:cNvSpPr>
          <p:nvPr/>
        </p:nvSpPr>
        <p:spPr bwMode="auto">
          <a:xfrm>
            <a:off x="758443" y="3790950"/>
            <a:ext cx="37338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Primary/Secondary</a:t>
            </a:r>
            <a:endParaRPr lang="en-US" sz="3200" noProof="1">
              <a:latin typeface="Arial" pitchFamily="34" charset="0"/>
              <a:cs typeface="Arial" pitchFamily="34" charset="0"/>
            </a:endParaRPr>
          </a:p>
        </p:txBody>
      </p:sp>
      <p:sp>
        <p:nvSpPr>
          <p:cNvPr id="9" name="TextBox 8"/>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normAutofit fontScale="90000"/>
          </a:bodyPr>
          <a:lstStyle/>
          <a:p>
            <a:pPr eaLnBrk="1" hangingPunct="1">
              <a:spcBef>
                <a:spcPts val="800"/>
              </a:spcBef>
              <a:defRPr/>
            </a:pPr>
            <a:r>
              <a:rPr lang="en-US" sz="4000" dirty="0">
                <a:effectLst>
                  <a:outerShdw blurRad="38100" dist="38100" dir="2700000" algn="tl">
                    <a:srgbClr val="000000">
                      <a:alpha val="43137"/>
                    </a:srgbClr>
                  </a:outerShdw>
                </a:effectLst>
                <a:latin typeface="Arial" pitchFamily="34" charset="0"/>
                <a:cs typeface="Arial" pitchFamily="34" charset="0"/>
              </a:rPr>
              <a:t>Eye</a:t>
            </a:r>
            <a:r>
              <a:rPr lang="en-US"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Examinations</a:t>
            </a:r>
            <a:endParaRPr lang="en-US" sz="4000" noProof="1">
              <a:effectLst>
                <a:outerShdw blurRad="38100" dist="38100" dir="2700000" algn="tl">
                  <a:srgbClr val="000000">
                    <a:alpha val="43137"/>
                  </a:srgbClr>
                </a:outerShdw>
              </a:effectLst>
              <a:latin typeface="Arial" pitchFamily="34" charset="0"/>
              <a:cs typeface="Arial" pitchFamily="34" charset="0"/>
            </a:endParaRPr>
          </a:p>
        </p:txBody>
      </p:sp>
      <p:sp>
        <p:nvSpPr>
          <p:cNvPr id="267267" name="Rectangle 3"/>
          <p:cNvSpPr>
            <a:spLocks noGrp="1" noChangeArrowheads="1"/>
          </p:cNvSpPr>
          <p:nvPr>
            <p:ph type="body" sz="half" idx="1"/>
          </p:nvPr>
        </p:nvSpPr>
        <p:spPr>
          <a:xfrm>
            <a:off x="1219200" y="1123950"/>
            <a:ext cx="3810000" cy="3086100"/>
          </a:xfrm>
        </p:spPr>
        <p:txBody>
          <a:bodyPr>
            <a:normAutofit lnSpcReduction="10000"/>
          </a:bodyPr>
          <a:lstStyle/>
          <a:p>
            <a:pPr eaLnBrk="1" hangingPunct="1">
              <a:defRPr/>
            </a:pPr>
            <a:r>
              <a:rPr lang="en-US" dirty="0"/>
              <a:t>Regular eye examinations </a:t>
            </a:r>
          </a:p>
          <a:p>
            <a:pPr eaLnBrk="1" hangingPunct="1">
              <a:defRPr/>
            </a:pPr>
            <a:r>
              <a:rPr lang="en-US" dirty="0"/>
              <a:t>Eyewear prescriptions changes</a:t>
            </a:r>
          </a:p>
          <a:p>
            <a:pPr eaLnBrk="1" hangingPunct="1">
              <a:defRPr/>
            </a:pPr>
            <a:r>
              <a:rPr lang="en-US" dirty="0"/>
              <a:t>Eye health in general</a:t>
            </a:r>
          </a:p>
          <a:p>
            <a:pPr eaLnBrk="1" hangingPunct="1">
              <a:defRPr/>
            </a:pPr>
            <a:r>
              <a:rPr lang="en-US" dirty="0"/>
              <a:t>Based on job task</a:t>
            </a:r>
            <a:endParaRPr lang="en-US" noProof="1"/>
          </a:p>
        </p:txBody>
      </p:sp>
      <p:pic>
        <p:nvPicPr>
          <p:cNvPr id="267274" name="Picture 10" descr="chart"/>
          <p:cNvPicPr>
            <a:picLocks noGrp="1" noChangeAspect="1" noChangeArrowheads="1"/>
          </p:cNvPicPr>
          <p:nvPr>
            <p:ph sz="quarter" idx="3"/>
          </p:nvPr>
        </p:nvPicPr>
        <p:blipFill>
          <a:blip r:embed="rId3" cstate="print"/>
          <a:stretch>
            <a:fillRect/>
          </a:stretch>
        </p:blipFill>
        <p:spPr>
          <a:xfrm>
            <a:off x="5029200" y="895350"/>
            <a:ext cx="2819400" cy="3647319"/>
          </a:xfrm>
          <a:prstGeom prst="rect">
            <a:avLst/>
          </a:prstGeom>
          <a:noFill/>
          <a:ln>
            <a:noFill/>
          </a:ln>
        </p:spPr>
      </p:pic>
      <p:sp>
        <p:nvSpPr>
          <p:cNvPr id="5" name="Slide Number Placeholder 4"/>
          <p:cNvSpPr>
            <a:spLocks noGrp="1"/>
          </p:cNvSpPr>
          <p:nvPr>
            <p:ph type="sldNum" sz="quarter" idx="4294967295"/>
          </p:nvPr>
        </p:nvSpPr>
        <p:spPr>
          <a:xfrm>
            <a:off x="8458200" y="4805363"/>
            <a:ext cx="555625" cy="274637"/>
          </a:xfrm>
        </p:spPr>
        <p:txBody>
          <a:bodyPr/>
          <a:lstStyle/>
          <a:p>
            <a:fld id="{D5BBC35B-A44B-4119-B8DA-DE9E3DFADA20}" type="slidenum">
              <a:rPr kumimoji="0" lang="en-US" smtClean="0"/>
              <a:pPr/>
              <a:t>118</a:t>
            </a:fld>
            <a:endParaRPr kumimoji="0" lang="en-US" sz="1000" b="0" dirty="0">
              <a:solidFill>
                <a:schemeClr val="tx1"/>
              </a:solidFill>
            </a:endParaRPr>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hangingPunct="1">
              <a:spcBef>
                <a:spcPts val="800"/>
              </a:spcBef>
              <a:defRPr/>
            </a:pPr>
            <a:r>
              <a:rPr lang="en-US" dirty="0"/>
              <a:t>Presbyopia</a:t>
            </a:r>
            <a:endParaRPr lang="en-US" noProof="1"/>
          </a:p>
        </p:txBody>
      </p:sp>
      <p:sp>
        <p:nvSpPr>
          <p:cNvPr id="553987" name="Rectangle 3"/>
          <p:cNvSpPr>
            <a:spLocks noGrp="1" noChangeArrowheads="1"/>
          </p:cNvSpPr>
          <p:nvPr>
            <p:ph type="body" idx="1"/>
          </p:nvPr>
        </p:nvSpPr>
        <p:spPr>
          <a:xfrm>
            <a:off x="685800" y="819150"/>
            <a:ext cx="3352800" cy="2400300"/>
          </a:xfrm>
        </p:spPr>
        <p:txBody>
          <a:bodyPr>
            <a:normAutofit fontScale="85000" lnSpcReduction="10000"/>
          </a:bodyPr>
          <a:lstStyle/>
          <a:p>
            <a:pPr eaLnBrk="1" hangingPunct="1">
              <a:defRPr/>
            </a:pPr>
            <a:r>
              <a:rPr lang="en-US" dirty="0"/>
              <a:t>Age-related process</a:t>
            </a:r>
          </a:p>
          <a:p>
            <a:pPr eaLnBrk="1" hangingPunct="1">
              <a:defRPr/>
            </a:pPr>
            <a:r>
              <a:rPr lang="en-US" dirty="0"/>
              <a:t>Slow loss of flexibility within lens inside eye </a:t>
            </a:r>
          </a:p>
          <a:p>
            <a:pPr eaLnBrk="1" hangingPunct="1">
              <a:defRPr/>
            </a:pPr>
            <a:r>
              <a:rPr lang="en-US" dirty="0"/>
              <a:t>Solutions</a:t>
            </a:r>
          </a:p>
          <a:p>
            <a:pPr lvl="1" eaLnBrk="1" hangingPunct="1">
              <a:defRPr/>
            </a:pPr>
            <a:r>
              <a:rPr lang="en-US" noProof="1"/>
              <a:t>Bifocals</a:t>
            </a:r>
            <a:endParaRPr lang="en-US" dirty="0"/>
          </a:p>
          <a:p>
            <a:pPr lvl="1" eaLnBrk="1" hangingPunct="1">
              <a:defRPr/>
            </a:pPr>
            <a:r>
              <a:rPr lang="en-US" noProof="1"/>
              <a:t>Computer glasses</a:t>
            </a:r>
            <a:endParaRPr lang="en-US" dirty="0"/>
          </a:p>
          <a:p>
            <a:pPr lvl="1" eaLnBrk="1" hangingPunct="1">
              <a:defRPr/>
            </a:pPr>
            <a:r>
              <a:rPr lang="en-US" dirty="0"/>
              <a:t>Lower monitor</a:t>
            </a:r>
            <a:endParaRPr lang="en-US" noProof="1"/>
          </a:p>
        </p:txBody>
      </p:sp>
      <p:pic>
        <p:nvPicPr>
          <p:cNvPr id="553988" name="Picture 4" descr="WS XX bifocal bad head position"/>
          <p:cNvPicPr>
            <a:picLocks noChangeAspect="1" noChangeArrowheads="1"/>
          </p:cNvPicPr>
          <p:nvPr/>
        </p:nvPicPr>
        <p:blipFill>
          <a:blip r:embed="rId3" cstate="print"/>
          <a:stretch>
            <a:fillRect/>
          </a:stretch>
        </p:blipFill>
        <p:spPr bwMode="auto">
          <a:xfrm>
            <a:off x="4267200" y="819150"/>
            <a:ext cx="3401568" cy="1792224"/>
          </a:xfrm>
          <a:prstGeom prst="rect">
            <a:avLst/>
          </a:prstGeom>
          <a:ln>
            <a:noFill/>
          </a:ln>
          <a:effectLst>
            <a:outerShdw blurRad="292100" dist="139700" dir="2700000" algn="tl" rotWithShape="0">
              <a:srgbClr val="333333">
                <a:alpha val="65000"/>
              </a:srgbClr>
            </a:outerShdw>
          </a:effectLst>
        </p:spPr>
      </p:pic>
      <p:pic>
        <p:nvPicPr>
          <p:cNvPr id="553989" name="Picture 5" descr="WS XX bifocal lower monitor"/>
          <p:cNvPicPr>
            <a:picLocks noChangeAspect="1" noChangeArrowheads="1"/>
          </p:cNvPicPr>
          <p:nvPr/>
        </p:nvPicPr>
        <p:blipFill>
          <a:blip r:embed="rId4" cstate="print"/>
          <a:stretch>
            <a:fillRect/>
          </a:stretch>
        </p:blipFill>
        <p:spPr bwMode="auto">
          <a:xfrm>
            <a:off x="4267200" y="2876550"/>
            <a:ext cx="3401568" cy="2048256"/>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534400" y="4868863"/>
            <a:ext cx="441325" cy="274637"/>
          </a:xfrm>
        </p:spPr>
        <p:txBody>
          <a:bodyPr/>
          <a:lstStyle/>
          <a:p>
            <a:fld id="{D5BBC35B-A44B-4119-B8DA-DE9E3DFADA20}" type="slidenum">
              <a:rPr lang="en-US" smtClean="0"/>
              <a:pPr/>
              <a:t>119</a:t>
            </a:fld>
            <a:endParaRPr lang="en-US"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90550"/>
            <a:ext cx="7010400" cy="3970318"/>
          </a:xfrm>
          <a:prstGeom prst="rect">
            <a:avLst/>
          </a:prstGeom>
        </p:spPr>
        <p:txBody>
          <a:bodyPr wrap="square">
            <a:spAutoFit/>
          </a:bodyPr>
          <a:lstStyle/>
          <a:p>
            <a:pPr>
              <a:defRPr/>
            </a:pPr>
            <a:r>
              <a:rPr lang="en-US" sz="2000" b="1" dirty="0">
                <a:latin typeface="Arial" panose="020B0604020202020204" pitchFamily="34" charset="0"/>
                <a:ea typeface="Calibri" panose="020F0502020204030204" pitchFamily="34" charset="0"/>
                <a:cs typeface="Arial" panose="020B0604020202020204" pitchFamily="34" charset="0"/>
              </a:rPr>
              <a:t>Learning Environment and Non Discrimination</a:t>
            </a:r>
            <a:endParaRPr lang="en-US" sz="2000" dirty="0">
              <a:latin typeface="Arial" panose="020B0604020202020204" pitchFamily="34" charset="0"/>
              <a:ea typeface="Calibri" panose="020F0502020204030204" pitchFamily="34" charset="0"/>
              <a:cs typeface="Arial" panose="020B0604020202020204" pitchFamily="34"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WorkWell is committed to a supportive learning environment, and seeks to provide professional development opportunities which are accessible and free from discrimination.  </a:t>
            </a: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WorkWell does not discriminate on the basis of race, color, national origin, religious affiliation, sex, gender, disability, military status, sexual orientation or age and expects course participants to adhere to those principles.  </a:t>
            </a:r>
          </a:p>
          <a:p>
            <a:pPr>
              <a:defRPr/>
            </a:pPr>
            <a:r>
              <a:rPr lang="en-US" sz="1600" b="1" dirty="0">
                <a:latin typeface="Arial" panose="020B0604020202020204" pitchFamily="34" charset="0"/>
                <a:ea typeface="Calibri" panose="020F0502020204030204" pitchFamily="34" charset="0"/>
                <a:cs typeface="Arial" panose="020B0604020202020204" pitchFamily="34" charset="0"/>
              </a:rPr>
              <a:t>Special Needs</a:t>
            </a:r>
            <a:endParaRPr lang="en-US" sz="1600" dirty="0">
              <a:latin typeface="Arial" panose="020B0604020202020204" pitchFamily="34" charset="0"/>
              <a:ea typeface="Calibri" panose="020F0502020204030204" pitchFamily="34" charset="0"/>
              <a:cs typeface="Arial" panose="020B0604020202020204" pitchFamily="34"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Participants who have special needs are encouraged to contact WorkWell so that reasonable efforts to accommodate these needs can be made. </a:t>
            </a:r>
          </a:p>
          <a:p>
            <a:pPr>
              <a:defRPr/>
            </a:pP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5965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a:t>Monitor</a:t>
            </a:r>
          </a:p>
        </p:txBody>
      </p:sp>
      <p:pic>
        <p:nvPicPr>
          <p:cNvPr id="4" name="Picture 3" descr="Office Ergonomics WSE Form.bmp"/>
          <p:cNvPicPr>
            <a:picLocks noChangeAspect="1"/>
          </p:cNvPicPr>
          <p:nvPr/>
        </p:nvPicPr>
        <p:blipFill>
          <a:blip r:embed="rId3" cstate="print"/>
          <a:stretch>
            <a:fillRect/>
          </a:stretch>
        </p:blipFill>
        <p:spPr>
          <a:xfrm>
            <a:off x="457200" y="819150"/>
            <a:ext cx="893661" cy="1151368"/>
          </a:xfrm>
          <a:prstGeom prst="rect">
            <a:avLst/>
          </a:prstGeom>
          <a:noFill/>
          <a:ln>
            <a:noFill/>
          </a:ln>
        </p:spPr>
      </p:pic>
      <p:sp>
        <p:nvSpPr>
          <p:cNvPr id="7" name="Slide Number Placeholder 6"/>
          <p:cNvSpPr>
            <a:spLocks noGrp="1"/>
          </p:cNvSpPr>
          <p:nvPr>
            <p:ph type="sldNum" sz="quarter" idx="4294967295"/>
          </p:nvPr>
        </p:nvSpPr>
        <p:spPr>
          <a:xfrm>
            <a:off x="8382000" y="4868863"/>
            <a:ext cx="593725" cy="274637"/>
          </a:xfrm>
        </p:spPr>
        <p:txBody>
          <a:bodyPr/>
          <a:lstStyle/>
          <a:p>
            <a:fld id="{D5BBC35B-A44B-4119-B8DA-DE9E3DFADA20}" type="slidenum">
              <a:rPr lang="en-US" smtClean="0"/>
              <a:pPr/>
              <a:t>120</a:t>
            </a:fld>
            <a:endParaRPr lang="en-US" dirty="0"/>
          </a:p>
        </p:txBody>
      </p:sp>
      <p:pic>
        <p:nvPicPr>
          <p:cNvPr id="9" name="Picture 8" descr="monitor.JPG"/>
          <p:cNvPicPr>
            <a:picLocks noChangeAspect="1"/>
          </p:cNvPicPr>
          <p:nvPr/>
        </p:nvPicPr>
        <p:blipFill>
          <a:blip r:embed="rId4" cstate="print"/>
          <a:stretch>
            <a:fillRect/>
          </a:stretch>
        </p:blipFill>
        <p:spPr>
          <a:xfrm>
            <a:off x="1524000" y="819150"/>
            <a:ext cx="697499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Document</a:t>
            </a:r>
            <a:r>
              <a:rPr lang="en-US" noProof="1">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holder</a:t>
            </a:r>
          </a:p>
        </p:txBody>
      </p:sp>
      <p:sp>
        <p:nvSpPr>
          <p:cNvPr id="271363" name="Rectangle 3"/>
          <p:cNvSpPr>
            <a:spLocks noGrp="1" noChangeArrowheads="1"/>
          </p:cNvSpPr>
          <p:nvPr>
            <p:ph type="body" sz="half" idx="1"/>
          </p:nvPr>
        </p:nvSpPr>
        <p:spPr>
          <a:xfrm>
            <a:off x="381000" y="895350"/>
            <a:ext cx="2286000" cy="3086100"/>
          </a:xfrm>
        </p:spPr>
        <p:txBody>
          <a:bodyPr/>
          <a:lstStyle/>
          <a:p>
            <a:pPr eaLnBrk="1" hangingPunct="1">
              <a:defRPr/>
            </a:pPr>
            <a:r>
              <a:rPr lang="en-US" sz="2800" noProof="1"/>
              <a:t>Horizontal vs. inclined</a:t>
            </a:r>
          </a:p>
        </p:txBody>
      </p:sp>
      <p:pic>
        <p:nvPicPr>
          <p:cNvPr id="271364" name="Picture 4" descr="WS 6-28 improper doc position"/>
          <p:cNvPicPr>
            <a:picLocks noChangeAspect="1" noChangeArrowheads="1"/>
          </p:cNvPicPr>
          <p:nvPr/>
        </p:nvPicPr>
        <p:blipFill>
          <a:blip r:embed="rId3" cstate="print"/>
          <a:stretch>
            <a:fillRect/>
          </a:stretch>
        </p:blipFill>
        <p:spPr bwMode="auto">
          <a:xfrm>
            <a:off x="2819400" y="895350"/>
            <a:ext cx="2702500" cy="1828800"/>
          </a:xfrm>
          <a:prstGeom prst="rect">
            <a:avLst/>
          </a:prstGeom>
          <a:ln>
            <a:noFill/>
          </a:ln>
          <a:effectLst>
            <a:outerShdw blurRad="292100" dist="139700" dir="2700000" algn="tl" rotWithShape="0">
              <a:srgbClr val="333333">
                <a:alpha val="65000"/>
              </a:srgbClr>
            </a:outerShdw>
          </a:effectLst>
        </p:spPr>
      </p:pic>
      <p:pic>
        <p:nvPicPr>
          <p:cNvPr id="271366" name="Picture 6" descr="WS 6-28a doc holder"/>
          <p:cNvPicPr>
            <a:picLocks noChangeAspect="1" noChangeArrowheads="1"/>
          </p:cNvPicPr>
          <p:nvPr/>
        </p:nvPicPr>
        <p:blipFill>
          <a:blip r:embed="rId4" cstate="print"/>
          <a:stretch>
            <a:fillRect/>
          </a:stretch>
        </p:blipFill>
        <p:spPr bwMode="auto">
          <a:xfrm>
            <a:off x="5791200" y="895350"/>
            <a:ext cx="3164199" cy="1828800"/>
          </a:xfrm>
          <a:prstGeom prst="rect">
            <a:avLst/>
          </a:prstGeom>
          <a:ln>
            <a:noFill/>
          </a:ln>
          <a:effectLst>
            <a:outerShdw blurRad="292100" dist="139700" dir="2700000" algn="tl" rotWithShape="0">
              <a:srgbClr val="333333">
                <a:alpha val="65000"/>
              </a:srgbClr>
            </a:outerShdw>
          </a:effectLst>
        </p:spPr>
      </p:pic>
      <p:pic>
        <p:nvPicPr>
          <p:cNvPr id="271367" name="Picture 7" descr="WS 6-28b doc holder btw monitor keyboard"/>
          <p:cNvPicPr>
            <a:picLocks noChangeAspect="1" noChangeArrowheads="1"/>
          </p:cNvPicPr>
          <p:nvPr/>
        </p:nvPicPr>
        <p:blipFill>
          <a:blip r:embed="rId5" cstate="print"/>
          <a:stretch>
            <a:fillRect/>
          </a:stretch>
        </p:blipFill>
        <p:spPr bwMode="auto">
          <a:xfrm>
            <a:off x="4081132" y="2952750"/>
            <a:ext cx="3193323"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382000" y="4705350"/>
            <a:ext cx="631825" cy="274637"/>
          </a:xfrm>
        </p:spPr>
        <p:txBody>
          <a:bodyPr/>
          <a:lstStyle/>
          <a:p>
            <a:fld id="{D5BBC35B-A44B-4119-B8DA-DE9E3DFADA20}" type="slidenum">
              <a:rPr kumimoji="0" lang="en-US" smtClean="0"/>
              <a:pPr/>
              <a:t>121</a:t>
            </a:fld>
            <a:endParaRPr kumimoji="0" lang="en-US" sz="1000" b="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wipe(left)">
                                      <p:cBhvr>
                                        <p:cTn id="7" dur="500"/>
                                        <p:tgtEl>
                                          <p:spTgt spid="271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1364"/>
                                        </p:tgtEl>
                                        <p:attrNameLst>
                                          <p:attrName>style.visibility</p:attrName>
                                        </p:attrNameLst>
                                      </p:cBhvr>
                                      <p:to>
                                        <p:strVal val="visible"/>
                                      </p:to>
                                    </p:set>
                                    <p:animEffect transition="in" filter="dissolve">
                                      <p:cBhvr>
                                        <p:cTn id="12" dur="500"/>
                                        <p:tgtEl>
                                          <p:spTgt spid="2713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1366"/>
                                        </p:tgtEl>
                                        <p:attrNameLst>
                                          <p:attrName>style.visibility</p:attrName>
                                        </p:attrNameLst>
                                      </p:cBhvr>
                                      <p:to>
                                        <p:strVal val="visible"/>
                                      </p:to>
                                    </p:set>
                                    <p:animEffect transition="in" filter="dissolve">
                                      <p:cBhvr>
                                        <p:cTn id="17" dur="500"/>
                                        <p:tgtEl>
                                          <p:spTgt spid="27136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1367"/>
                                        </p:tgtEl>
                                        <p:attrNameLst>
                                          <p:attrName>style.visibility</p:attrName>
                                        </p:attrNameLst>
                                      </p:cBhvr>
                                      <p:to>
                                        <p:strVal val="visible"/>
                                      </p:to>
                                    </p:set>
                                    <p:animEffect transition="in" filter="dissolve">
                                      <p:cBhvr>
                                        <p:cTn id="22" dur="500"/>
                                        <p:tgtEl>
                                          <p:spTgt spid="27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171450"/>
            <a:ext cx="9144000" cy="571500"/>
          </a:xfrm>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Document</a:t>
            </a:r>
            <a:r>
              <a:rPr lang="en-US" noProof="1">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holders</a:t>
            </a:r>
          </a:p>
        </p:txBody>
      </p:sp>
      <p:sp>
        <p:nvSpPr>
          <p:cNvPr id="271363" name="Rectangle 3"/>
          <p:cNvSpPr>
            <a:spLocks noGrp="1" noChangeArrowheads="1"/>
          </p:cNvSpPr>
          <p:nvPr>
            <p:ph type="body" sz="half" idx="1"/>
          </p:nvPr>
        </p:nvSpPr>
        <p:spPr>
          <a:xfrm>
            <a:off x="228600" y="742950"/>
            <a:ext cx="2895600" cy="3086100"/>
          </a:xfrm>
        </p:spPr>
        <p:txBody>
          <a:bodyPr>
            <a:normAutofit/>
          </a:bodyPr>
          <a:lstStyle/>
          <a:p>
            <a:pPr eaLnBrk="1" hangingPunct="1">
              <a:buClr>
                <a:schemeClr val="bg2">
                  <a:lumMod val="50000"/>
                </a:schemeClr>
              </a:buClr>
              <a:buFont typeface="Wingdings 3" pitchFamily="18" charset="2"/>
              <a:buChar char=""/>
              <a:defRPr/>
            </a:pPr>
            <a:r>
              <a:rPr lang="en-US" sz="3200" noProof="1"/>
              <a:t>Landscape</a:t>
            </a:r>
          </a:p>
          <a:p>
            <a:pPr eaLnBrk="1" hangingPunct="1">
              <a:buClr>
                <a:schemeClr val="bg2">
                  <a:lumMod val="50000"/>
                </a:schemeClr>
              </a:buClr>
              <a:buFont typeface="Wingdings 3" pitchFamily="18" charset="2"/>
              <a:buChar char=""/>
              <a:defRPr/>
            </a:pPr>
            <a:r>
              <a:rPr lang="en-US" sz="3200" noProof="1"/>
              <a:t>Portrait</a:t>
            </a:r>
          </a:p>
          <a:p>
            <a:pPr eaLnBrk="1" hangingPunct="1">
              <a:buClr>
                <a:schemeClr val="bg2">
                  <a:lumMod val="50000"/>
                </a:schemeClr>
              </a:buClr>
              <a:buFont typeface="Wingdings 3" pitchFamily="18" charset="2"/>
              <a:buChar char=""/>
              <a:defRPr/>
            </a:pPr>
            <a:r>
              <a:rPr lang="en-US" sz="3200" noProof="1"/>
              <a:t>Read Write Stand</a:t>
            </a:r>
          </a:p>
        </p:txBody>
      </p:sp>
      <p:pic>
        <p:nvPicPr>
          <p:cNvPr id="244738" name="Picture 2" descr="http://www.ergonomicsnow.com.au/products/images/document_holder4.jpg"/>
          <p:cNvPicPr>
            <a:picLocks noChangeAspect="1" noChangeArrowheads="1"/>
          </p:cNvPicPr>
          <p:nvPr/>
        </p:nvPicPr>
        <p:blipFill>
          <a:blip r:embed="rId3" cstate="print"/>
          <a:stretch>
            <a:fillRect/>
          </a:stretch>
        </p:blipFill>
        <p:spPr bwMode="auto">
          <a:xfrm>
            <a:off x="3200400" y="819150"/>
            <a:ext cx="2352328" cy="1905000"/>
          </a:xfrm>
          <a:prstGeom prst="rect">
            <a:avLst/>
          </a:prstGeom>
          <a:noFill/>
          <a:ln>
            <a:noFill/>
          </a:ln>
        </p:spPr>
      </p:pic>
      <p:pic>
        <p:nvPicPr>
          <p:cNvPr id="244740" name="Picture 4" descr="http://www.shoplet.com/office/plimages/Desktop-Document-Holder-fold-Flat-150-sheet-capacity-9-3-8-x-12-Black_133878.jpg"/>
          <p:cNvPicPr>
            <a:picLocks noChangeAspect="1" noChangeArrowheads="1"/>
          </p:cNvPicPr>
          <p:nvPr/>
        </p:nvPicPr>
        <p:blipFill>
          <a:blip r:embed="rId4" cstate="print"/>
          <a:srcRect l="10000" t="13333" r="16666" b="13333"/>
          <a:stretch>
            <a:fillRect/>
          </a:stretch>
        </p:blipFill>
        <p:spPr bwMode="auto">
          <a:xfrm>
            <a:off x="6477000" y="895350"/>
            <a:ext cx="1981200" cy="1981200"/>
          </a:xfrm>
          <a:prstGeom prst="rect">
            <a:avLst/>
          </a:prstGeom>
          <a:noFill/>
          <a:ln>
            <a:noFill/>
          </a:ln>
        </p:spPr>
      </p:pic>
      <p:pic>
        <p:nvPicPr>
          <p:cNvPr id="244742" name="Picture 6" descr="http://www.eofficedirect.com/image.aspx?resize=300;300;true;true&amp;file=/images/full/SAF2156_1_1.JPG"/>
          <p:cNvPicPr>
            <a:picLocks noChangeAspect="1" noChangeArrowheads="1"/>
          </p:cNvPicPr>
          <p:nvPr/>
        </p:nvPicPr>
        <p:blipFill>
          <a:blip r:embed="rId5" cstate="print"/>
          <a:srcRect t="20667" b="26000"/>
          <a:stretch>
            <a:fillRect/>
          </a:stretch>
        </p:blipFill>
        <p:spPr bwMode="auto">
          <a:xfrm>
            <a:off x="3857625" y="2724150"/>
            <a:ext cx="3571875" cy="1905000"/>
          </a:xfrm>
          <a:prstGeom prst="rect">
            <a:avLst/>
          </a:prstGeom>
          <a:noFill/>
          <a:ln>
            <a:noFill/>
          </a:ln>
        </p:spPr>
      </p:pic>
      <p:sp>
        <p:nvSpPr>
          <p:cNvPr id="7" name="Slide Number Placeholder 6"/>
          <p:cNvSpPr>
            <a:spLocks noGrp="1"/>
          </p:cNvSpPr>
          <p:nvPr>
            <p:ph type="sldNum" sz="quarter" idx="4294967295"/>
          </p:nvPr>
        </p:nvSpPr>
        <p:spPr>
          <a:xfrm>
            <a:off x="8382000" y="4805363"/>
            <a:ext cx="631825" cy="274637"/>
          </a:xfrm>
        </p:spPr>
        <p:txBody>
          <a:bodyPr/>
          <a:lstStyle/>
          <a:p>
            <a:fld id="{D5BBC35B-A44B-4119-B8DA-DE9E3DFADA20}" type="slidenum">
              <a:rPr kumimoji="0" lang="en-US" smtClean="0"/>
              <a:pPr/>
              <a:t>122</a:t>
            </a:fld>
            <a:endParaRPr kumimoji="0" lang="en-US" sz="1000" b="0" dirty="0">
              <a:solidFill>
                <a:schemeClr val="tx1"/>
              </a:solidFill>
            </a:endParaRPr>
          </a:p>
        </p:txBody>
      </p:sp>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a:t>Document</a:t>
            </a:r>
            <a:r>
              <a:rPr lang="en-US" noProof="1"/>
              <a:t> Holder</a:t>
            </a:r>
          </a:p>
        </p:txBody>
      </p:sp>
      <p:pic>
        <p:nvPicPr>
          <p:cNvPr id="4" name="Picture 3" descr="Office Ergonomics WSE Form.bmp"/>
          <p:cNvPicPr>
            <a:picLocks noChangeAspect="1"/>
          </p:cNvPicPr>
          <p:nvPr/>
        </p:nvPicPr>
        <p:blipFill>
          <a:blip r:embed="rId3" cstate="print"/>
          <a:stretch>
            <a:fillRect/>
          </a:stretch>
        </p:blipFill>
        <p:spPr>
          <a:xfrm>
            <a:off x="381000" y="895350"/>
            <a:ext cx="893661" cy="1151368"/>
          </a:xfrm>
          <a:prstGeom prst="rect">
            <a:avLst/>
          </a:prstGeom>
          <a:noFill/>
          <a:ln>
            <a:noFill/>
          </a:ln>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123</a:t>
            </a:fld>
            <a:endParaRPr lang="en-US" dirty="0"/>
          </a:p>
        </p:txBody>
      </p:sp>
      <p:pic>
        <p:nvPicPr>
          <p:cNvPr id="9" name="Picture 8" descr="DH.JPG"/>
          <p:cNvPicPr>
            <a:picLocks noChangeAspect="1"/>
          </p:cNvPicPr>
          <p:nvPr/>
        </p:nvPicPr>
        <p:blipFill>
          <a:blip r:embed="rId4" cstate="print"/>
          <a:stretch>
            <a:fillRect/>
          </a:stretch>
        </p:blipFill>
        <p:spPr>
          <a:xfrm>
            <a:off x="1600200" y="895350"/>
            <a:ext cx="6628957" cy="34747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a:effectLst>
                  <a:outerShdw blurRad="38100" dist="38100" dir="2700000" algn="tl">
                    <a:srgbClr val="000000">
                      <a:alpha val="43137"/>
                    </a:srgbClr>
                  </a:outerShdw>
                </a:effectLst>
              </a:rPr>
              <a:t>Laptops</a:t>
            </a:r>
          </a:p>
        </p:txBody>
      </p:sp>
      <p:sp>
        <p:nvSpPr>
          <p:cNvPr id="273411" name="Rectangle 3"/>
          <p:cNvSpPr>
            <a:spLocks noGrp="1" noChangeArrowheads="1"/>
          </p:cNvSpPr>
          <p:nvPr>
            <p:ph type="body" sz="half" idx="1"/>
          </p:nvPr>
        </p:nvSpPr>
        <p:spPr>
          <a:xfrm>
            <a:off x="152400" y="800100"/>
            <a:ext cx="3429000" cy="3600450"/>
          </a:xfrm>
        </p:spPr>
        <p:txBody>
          <a:bodyPr>
            <a:normAutofit/>
          </a:bodyPr>
          <a:lstStyle/>
          <a:p>
            <a:pPr eaLnBrk="1" hangingPunct="1">
              <a:defRPr/>
            </a:pPr>
            <a:r>
              <a:rPr lang="en-US" sz="2800" b="0" noProof="1"/>
              <a:t>Design violates basic ergonomic principles</a:t>
            </a:r>
          </a:p>
          <a:p>
            <a:pPr eaLnBrk="1" hangingPunct="1">
              <a:defRPr/>
            </a:pPr>
            <a:r>
              <a:rPr lang="en-US" sz="2800" b="0" noProof="1"/>
              <a:t>Fixed position keyboard and monitor</a:t>
            </a:r>
          </a:p>
        </p:txBody>
      </p:sp>
      <p:pic>
        <p:nvPicPr>
          <p:cNvPr id="273415" name="Picture 7" descr="laptop on desk"/>
          <p:cNvPicPr>
            <a:picLocks noGrp="1" noChangeAspect="1" noChangeArrowheads="1"/>
          </p:cNvPicPr>
          <p:nvPr>
            <p:ph sz="half" idx="2"/>
          </p:nvPr>
        </p:nvPicPr>
        <p:blipFill>
          <a:blip r:embed="rId3" cstate="print"/>
          <a:stretch>
            <a:fillRect/>
          </a:stretch>
        </p:blipFill>
        <p:spPr>
          <a:xfrm>
            <a:off x="3962400" y="895350"/>
            <a:ext cx="4526280" cy="339471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05363"/>
            <a:ext cx="555625" cy="274637"/>
          </a:xfrm>
        </p:spPr>
        <p:txBody>
          <a:bodyPr/>
          <a:lstStyle/>
          <a:p>
            <a:fld id="{D5BBC35B-A44B-4119-B8DA-DE9E3DFADA20}" type="slidenum">
              <a:rPr kumimoji="0" lang="en-US" smtClean="0"/>
              <a:pPr/>
              <a:t>124</a:t>
            </a:fld>
            <a:endParaRPr kumimoji="0" lang="en-US" sz="1000" b="0" dirty="0">
              <a:solidFill>
                <a:schemeClr val="tx1"/>
              </a:solidFill>
            </a:endParaRPr>
          </a:p>
        </p:txBody>
      </p:sp>
      <p:sp>
        <p:nvSpPr>
          <p:cNvPr id="7" name="TextBox 6"/>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spcBef>
                <a:spcPts val="800"/>
              </a:spcBef>
              <a:defRPr/>
            </a:pPr>
            <a:r>
              <a:rPr lang="en-US" dirty="0"/>
              <a:t>Occasional </a:t>
            </a:r>
            <a:r>
              <a:rPr lang="en-US" noProof="1"/>
              <a:t>Laptop User</a:t>
            </a:r>
          </a:p>
        </p:txBody>
      </p:sp>
      <p:sp>
        <p:nvSpPr>
          <p:cNvPr id="275459" name="Rectangle 3"/>
          <p:cNvSpPr>
            <a:spLocks noGrp="1" noChangeArrowheads="1"/>
          </p:cNvSpPr>
          <p:nvPr>
            <p:ph type="body" idx="1"/>
          </p:nvPr>
        </p:nvSpPr>
        <p:spPr>
          <a:xfrm>
            <a:off x="533400" y="742950"/>
            <a:ext cx="4191000" cy="3771900"/>
          </a:xfrm>
        </p:spPr>
        <p:txBody>
          <a:bodyPr>
            <a:normAutofit fontScale="92500" lnSpcReduction="20000"/>
          </a:bodyPr>
          <a:lstStyle/>
          <a:p>
            <a:pPr eaLnBrk="1" hangingPunct="1">
              <a:defRPr/>
            </a:pPr>
            <a:r>
              <a:rPr lang="en-US" sz="2800" noProof="1"/>
              <a:t>Occasional Users</a:t>
            </a:r>
          </a:p>
          <a:p>
            <a:pPr lvl="1" eaLnBrk="1" hangingPunct="1">
              <a:defRPr/>
            </a:pPr>
            <a:r>
              <a:rPr lang="en-US" sz="2400" noProof="1"/>
              <a:t>Better off sacrificing neck posture rather than wrist posture </a:t>
            </a:r>
          </a:p>
          <a:p>
            <a:pPr eaLnBrk="1" hangingPunct="1">
              <a:defRPr/>
            </a:pPr>
            <a:r>
              <a:rPr lang="en-US" sz="2800" noProof="1"/>
              <a:t>Find comfortable chair </a:t>
            </a:r>
          </a:p>
          <a:p>
            <a:pPr lvl="1" eaLnBrk="1" hangingPunct="1">
              <a:defRPr/>
            </a:pPr>
            <a:r>
              <a:rPr lang="en-US" sz="2400" noProof="1"/>
              <a:t>Position in lap or on table for most neutral wrist posture that you can achieve </a:t>
            </a:r>
          </a:p>
          <a:p>
            <a:pPr lvl="1" eaLnBrk="1" hangingPunct="1">
              <a:defRPr/>
            </a:pPr>
            <a:r>
              <a:rPr lang="en-US" sz="2400" noProof="1"/>
              <a:t>Angle laptop screen so can see with least amount of neck deviation </a:t>
            </a:r>
          </a:p>
        </p:txBody>
      </p:sp>
      <p:pic>
        <p:nvPicPr>
          <p:cNvPr id="275460" name="Picture 4" descr="WS 18"/>
          <p:cNvPicPr>
            <a:picLocks noChangeAspect="1" noChangeArrowheads="1"/>
          </p:cNvPicPr>
          <p:nvPr/>
        </p:nvPicPr>
        <p:blipFill>
          <a:blip r:embed="rId3" cstate="print"/>
          <a:stretch>
            <a:fillRect/>
          </a:stretch>
        </p:blipFill>
        <p:spPr bwMode="auto">
          <a:xfrm>
            <a:off x="4953001" y="819150"/>
            <a:ext cx="2363372" cy="1828800"/>
          </a:xfrm>
          <a:prstGeom prst="rect">
            <a:avLst/>
          </a:prstGeom>
          <a:ln>
            <a:noFill/>
          </a:ln>
          <a:effectLst>
            <a:outerShdw blurRad="292100" dist="139700" dir="2700000" algn="tl" rotWithShape="0">
              <a:srgbClr val="333333">
                <a:alpha val="65000"/>
              </a:srgbClr>
            </a:outerShdw>
          </a:effectLst>
        </p:spPr>
      </p:pic>
      <p:pic>
        <p:nvPicPr>
          <p:cNvPr id="275461" name="Picture 5" descr="WS 19"/>
          <p:cNvPicPr>
            <a:picLocks noChangeAspect="1" noChangeArrowheads="1"/>
          </p:cNvPicPr>
          <p:nvPr/>
        </p:nvPicPr>
        <p:blipFill>
          <a:blip r:embed="rId4" cstate="print"/>
          <a:stretch>
            <a:fillRect/>
          </a:stretch>
        </p:blipFill>
        <p:spPr bwMode="auto">
          <a:xfrm>
            <a:off x="4953000" y="2800350"/>
            <a:ext cx="3218688"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125</a:t>
            </a:fld>
            <a:endParaRPr lang="en-US" dirty="0"/>
          </a:p>
        </p:txBody>
      </p:sp>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Full-time</a:t>
            </a:r>
            <a:r>
              <a:rPr lang="en-US" noProof="1">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Laptop</a:t>
            </a:r>
            <a:r>
              <a:rPr lang="en-US" dirty="0">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User</a:t>
            </a:r>
          </a:p>
        </p:txBody>
      </p:sp>
      <p:sp>
        <p:nvSpPr>
          <p:cNvPr id="277507" name="Rectangle 3"/>
          <p:cNvSpPr>
            <a:spLocks noGrp="1" noChangeArrowheads="1"/>
          </p:cNvSpPr>
          <p:nvPr>
            <p:ph type="body" sz="half" idx="1"/>
          </p:nvPr>
        </p:nvSpPr>
        <p:spPr>
          <a:xfrm>
            <a:off x="381000" y="742950"/>
            <a:ext cx="4800600" cy="4114800"/>
          </a:xfrm>
        </p:spPr>
        <p:txBody>
          <a:bodyPr>
            <a:normAutofit fontScale="85000" lnSpcReduction="10000"/>
          </a:bodyPr>
          <a:lstStyle/>
          <a:p>
            <a:pPr eaLnBrk="1" hangingPunct="1">
              <a:defRPr/>
            </a:pPr>
            <a:r>
              <a:rPr lang="en-US" sz="2600" noProof="1"/>
              <a:t>Use separate keyboard</a:t>
            </a:r>
            <a:r>
              <a:rPr lang="en-US" sz="2600" dirty="0"/>
              <a:t>/</a:t>
            </a:r>
            <a:r>
              <a:rPr lang="en-US" sz="2600" noProof="1"/>
              <a:t>mouse</a:t>
            </a:r>
          </a:p>
          <a:p>
            <a:pPr eaLnBrk="1" hangingPunct="1">
              <a:defRPr/>
            </a:pPr>
            <a:r>
              <a:rPr lang="en-US" sz="2600" dirty="0"/>
              <a:t>P</a:t>
            </a:r>
            <a:r>
              <a:rPr lang="en-US" sz="2600" noProof="1"/>
              <a:t>ort replicator/docking station</a:t>
            </a:r>
          </a:p>
          <a:p>
            <a:pPr eaLnBrk="1" hangingPunct="1">
              <a:defRPr/>
            </a:pPr>
            <a:r>
              <a:rPr lang="en-US" sz="2600" noProof="1"/>
              <a:t>Position on desk/worksurface to see screen without bending neck</a:t>
            </a:r>
          </a:p>
          <a:p>
            <a:pPr eaLnBrk="1" hangingPunct="1">
              <a:defRPr/>
            </a:pPr>
            <a:r>
              <a:rPr lang="en-US" sz="2600" dirty="0"/>
              <a:t>E</a:t>
            </a:r>
            <a:r>
              <a:rPr lang="en-US" sz="2600" noProof="1"/>
              <a:t>levate off desk surface using stable support surface, such as computer monitor pedestal</a:t>
            </a:r>
          </a:p>
          <a:p>
            <a:pPr eaLnBrk="1" hangingPunct="1">
              <a:defRPr/>
            </a:pPr>
            <a:r>
              <a:rPr lang="en-US" sz="2600" noProof="1"/>
              <a:t>Follow postural guidelines for working at computer workstation</a:t>
            </a:r>
            <a:endParaRPr lang="en-US" sz="2600" dirty="0"/>
          </a:p>
          <a:p>
            <a:pPr eaLnBrk="1" hangingPunct="1">
              <a:defRPr/>
            </a:pPr>
            <a:r>
              <a:rPr lang="en-US" sz="2600" dirty="0"/>
              <a:t>Transport with bag or wheeled cart</a:t>
            </a:r>
            <a:endParaRPr lang="en-US" sz="2600" noProof="1"/>
          </a:p>
        </p:txBody>
      </p:sp>
      <p:pic>
        <p:nvPicPr>
          <p:cNvPr id="277508" name="Picture 4" descr="portrep"/>
          <p:cNvPicPr>
            <a:picLocks noGrp="1" noChangeAspect="1" noChangeArrowheads="1"/>
          </p:cNvPicPr>
          <p:nvPr>
            <p:ph sz="quarter" idx="2"/>
          </p:nvPr>
        </p:nvPicPr>
        <p:blipFill>
          <a:blip r:embed="rId3" cstate="print"/>
          <a:stretch>
            <a:fillRect/>
          </a:stretch>
        </p:blipFill>
        <p:spPr>
          <a:xfrm>
            <a:off x="5410200" y="895350"/>
            <a:ext cx="2150288" cy="1554480"/>
          </a:xfrm>
          <a:prstGeom prst="rect">
            <a:avLst/>
          </a:prstGeom>
          <a:ln>
            <a:noFill/>
          </a:ln>
          <a:effectLst>
            <a:outerShdw blurRad="292100" dist="139700" dir="2700000" algn="tl" rotWithShape="0">
              <a:srgbClr val="333333">
                <a:alpha val="65000"/>
              </a:srgbClr>
            </a:outerShdw>
          </a:effectLst>
        </p:spPr>
      </p:pic>
      <p:pic>
        <p:nvPicPr>
          <p:cNvPr id="277510" name="Picture 6" descr="laptop stand"/>
          <p:cNvPicPr>
            <a:picLocks noGrp="1" noChangeAspect="1" noChangeArrowheads="1"/>
          </p:cNvPicPr>
          <p:nvPr>
            <p:ph sz="quarter" idx="3"/>
          </p:nvPr>
        </p:nvPicPr>
        <p:blipFill>
          <a:blip r:embed="rId4" cstate="print"/>
          <a:stretch>
            <a:fillRect/>
          </a:stretch>
        </p:blipFill>
        <p:spPr>
          <a:xfrm>
            <a:off x="5410200" y="2647950"/>
            <a:ext cx="2857500" cy="218122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126</a:t>
            </a:fld>
            <a:endParaRPr kumimoji="0" lang="en-US" sz="1000" b="0" dirty="0">
              <a:solidFill>
                <a:schemeClr val="tx1"/>
              </a:solidFill>
            </a:endParaRPr>
          </a:p>
        </p:txBody>
      </p:sp>
    </p:spTree>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spcBef>
                <a:spcPts val="800"/>
              </a:spcBef>
              <a:defRPr/>
            </a:pPr>
            <a:r>
              <a:rPr lang="en-US" noProof="1"/>
              <a:t>Telephone</a:t>
            </a:r>
          </a:p>
        </p:txBody>
      </p:sp>
      <p:sp>
        <p:nvSpPr>
          <p:cNvPr id="279555" name="Rectangle 3"/>
          <p:cNvSpPr>
            <a:spLocks noGrp="1" noChangeArrowheads="1"/>
          </p:cNvSpPr>
          <p:nvPr>
            <p:ph type="body" idx="1"/>
          </p:nvPr>
        </p:nvSpPr>
        <p:spPr>
          <a:xfrm>
            <a:off x="838200" y="800100"/>
            <a:ext cx="3429000" cy="3829050"/>
          </a:xfrm>
        </p:spPr>
        <p:txBody>
          <a:bodyPr/>
          <a:lstStyle/>
          <a:p>
            <a:pPr eaLnBrk="1" hangingPunct="1">
              <a:lnSpc>
                <a:spcPct val="90000"/>
              </a:lnSpc>
              <a:defRPr/>
            </a:pPr>
            <a:r>
              <a:rPr lang="en-US" noProof="1"/>
              <a:t>Frequency and duration</a:t>
            </a:r>
            <a:endParaRPr lang="en-US" dirty="0"/>
          </a:p>
          <a:p>
            <a:pPr lvl="1" eaLnBrk="1" hangingPunct="1">
              <a:lnSpc>
                <a:spcPct val="90000"/>
              </a:lnSpc>
              <a:defRPr/>
            </a:pPr>
            <a:r>
              <a:rPr lang="en-US" dirty="0"/>
              <a:t>More than 1 to 2 hours/day</a:t>
            </a:r>
          </a:p>
          <a:p>
            <a:pPr lvl="1" eaLnBrk="1" hangingPunct="1">
              <a:lnSpc>
                <a:spcPct val="90000"/>
              </a:lnSpc>
              <a:defRPr/>
            </a:pPr>
            <a:r>
              <a:rPr lang="en-US" dirty="0"/>
              <a:t>More than 1 to 2 minute calls</a:t>
            </a:r>
          </a:p>
          <a:p>
            <a:pPr lvl="1">
              <a:lnSpc>
                <a:spcPct val="90000"/>
              </a:lnSpc>
              <a:defRPr/>
            </a:pPr>
            <a:r>
              <a:rPr lang="en-US" dirty="0"/>
              <a:t>Should have hands free to operate equipment</a:t>
            </a:r>
          </a:p>
        </p:txBody>
      </p:sp>
      <p:pic>
        <p:nvPicPr>
          <p:cNvPr id="279556" name="Picture 4" descr="WS 13-2 hold phone by hand"/>
          <p:cNvPicPr>
            <a:picLocks noChangeAspect="1" noChangeArrowheads="1"/>
          </p:cNvPicPr>
          <p:nvPr/>
        </p:nvPicPr>
        <p:blipFill>
          <a:blip r:embed="rId3" cstate="print"/>
          <a:stretch>
            <a:fillRect/>
          </a:stretch>
        </p:blipFill>
        <p:spPr bwMode="auto">
          <a:xfrm>
            <a:off x="4724400" y="819150"/>
            <a:ext cx="3048000" cy="401696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127</a:t>
            </a:fld>
            <a:endParaRPr lang="en-US" dirty="0"/>
          </a:p>
        </p:txBody>
      </p:sp>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1026"/>
          <p:cNvSpPr>
            <a:spLocks noGrp="1" noChangeArrowheads="1"/>
          </p:cNvSpPr>
          <p:nvPr>
            <p:ph type="title"/>
          </p:nvPr>
        </p:nvSpPr>
        <p:spPr/>
        <p:txBody>
          <a:bodyPr/>
          <a:lstStyle/>
          <a:p>
            <a:pPr eaLnBrk="1" hangingPunct="1">
              <a:defRPr/>
            </a:pPr>
            <a:r>
              <a:rPr lang="en-US" dirty="0"/>
              <a:t>Telephone Types</a:t>
            </a:r>
          </a:p>
        </p:txBody>
      </p:sp>
      <p:sp>
        <p:nvSpPr>
          <p:cNvPr id="405507" name="Rectangle 1027"/>
          <p:cNvSpPr>
            <a:spLocks noGrp="1" noChangeArrowheads="1"/>
          </p:cNvSpPr>
          <p:nvPr>
            <p:ph type="body" idx="1"/>
          </p:nvPr>
        </p:nvSpPr>
        <p:spPr>
          <a:xfrm>
            <a:off x="457200" y="819150"/>
            <a:ext cx="2895600" cy="3505200"/>
          </a:xfrm>
        </p:spPr>
        <p:txBody>
          <a:bodyPr>
            <a:normAutofit fontScale="92500"/>
          </a:bodyPr>
          <a:lstStyle/>
          <a:p>
            <a:pPr eaLnBrk="1" hangingPunct="1">
              <a:defRPr/>
            </a:pPr>
            <a:r>
              <a:rPr lang="en-US" dirty="0"/>
              <a:t>Handsets</a:t>
            </a:r>
          </a:p>
          <a:p>
            <a:pPr lvl="1">
              <a:defRPr/>
            </a:pPr>
            <a:r>
              <a:rPr lang="en-US" dirty="0"/>
              <a:t>Awkward head, neck and arm position</a:t>
            </a:r>
          </a:p>
          <a:p>
            <a:pPr eaLnBrk="1" hangingPunct="1">
              <a:defRPr/>
            </a:pPr>
            <a:r>
              <a:rPr lang="en-US" dirty="0"/>
              <a:t>Shoulder cradle</a:t>
            </a:r>
          </a:p>
          <a:p>
            <a:pPr lvl="1">
              <a:lnSpc>
                <a:spcPct val="110000"/>
              </a:lnSpc>
              <a:buSzPct val="68000"/>
              <a:defRPr/>
            </a:pPr>
            <a:r>
              <a:rPr lang="en-US" dirty="0"/>
              <a:t>Still have awkward head, neck and arm position</a:t>
            </a:r>
          </a:p>
          <a:p>
            <a:pPr lvl="1">
              <a:defRPr/>
            </a:pPr>
            <a:endParaRPr lang="en-US" dirty="0"/>
          </a:p>
        </p:txBody>
      </p:sp>
      <p:pic>
        <p:nvPicPr>
          <p:cNvPr id="405509" name="Picture 1029" descr="WS 13-2 phone btw shoulder ear"/>
          <p:cNvPicPr>
            <a:picLocks noChangeAspect="1" noChangeArrowheads="1"/>
          </p:cNvPicPr>
          <p:nvPr/>
        </p:nvPicPr>
        <p:blipFill>
          <a:blip r:embed="rId3" cstate="print"/>
          <a:stretch>
            <a:fillRect/>
          </a:stretch>
        </p:blipFill>
        <p:spPr bwMode="auto">
          <a:xfrm>
            <a:off x="3429000" y="895350"/>
            <a:ext cx="2596896" cy="2286000"/>
          </a:xfrm>
          <a:prstGeom prst="rect">
            <a:avLst/>
          </a:prstGeom>
          <a:ln>
            <a:noFill/>
          </a:ln>
          <a:effectLst>
            <a:outerShdw blurRad="292100" dist="139700" dir="2700000" algn="tl" rotWithShape="0">
              <a:srgbClr val="333333">
                <a:alpha val="65000"/>
              </a:srgbClr>
            </a:outerShdw>
          </a:effectLst>
        </p:spPr>
      </p:pic>
      <p:pic>
        <p:nvPicPr>
          <p:cNvPr id="405510" name="Picture 1030" descr="WS 13-4 phone cradle"/>
          <p:cNvPicPr>
            <a:picLocks noChangeAspect="1" noChangeArrowheads="1"/>
          </p:cNvPicPr>
          <p:nvPr/>
        </p:nvPicPr>
        <p:blipFill>
          <a:blip r:embed="rId4" cstate="print"/>
          <a:stretch>
            <a:fillRect/>
          </a:stretch>
        </p:blipFill>
        <p:spPr bwMode="auto">
          <a:xfrm>
            <a:off x="6248400" y="2038350"/>
            <a:ext cx="2560320" cy="260299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128</a:t>
            </a:fld>
            <a:endParaRPr lang="en-US" dirty="0"/>
          </a:p>
        </p:txBody>
      </p:sp>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5" name="Rectangle 1027"/>
          <p:cNvSpPr>
            <a:spLocks noGrp="1" noChangeArrowheads="1"/>
          </p:cNvSpPr>
          <p:nvPr>
            <p:ph type="body" idx="1"/>
          </p:nvPr>
        </p:nvSpPr>
        <p:spPr/>
        <p:txBody>
          <a:bodyPr/>
          <a:lstStyle/>
          <a:p>
            <a:pPr eaLnBrk="1" hangingPunct="1">
              <a:defRPr/>
            </a:pPr>
            <a:r>
              <a:rPr lang="en-US" noProof="1"/>
              <a:t>Headsets</a:t>
            </a:r>
          </a:p>
          <a:p>
            <a:pPr lvl="1" eaLnBrk="1" hangingPunct="1">
              <a:defRPr/>
            </a:pPr>
            <a:r>
              <a:rPr lang="en-US" noProof="1"/>
              <a:t>Wireless</a:t>
            </a:r>
          </a:p>
          <a:p>
            <a:pPr lvl="1" eaLnBrk="1" hangingPunct="1">
              <a:defRPr/>
            </a:pPr>
            <a:r>
              <a:rPr lang="en-US" noProof="1"/>
              <a:t>Bluetooth</a:t>
            </a:r>
          </a:p>
          <a:p>
            <a:pPr lvl="1" eaLnBrk="1" hangingPunct="1">
              <a:buFontTx/>
              <a:buNone/>
              <a:defRPr/>
            </a:pPr>
            <a:endParaRPr lang="en-US" noProof="1"/>
          </a:p>
        </p:txBody>
      </p:sp>
      <p:sp>
        <p:nvSpPr>
          <p:cNvPr id="407558" name="Rectangle 1030"/>
          <p:cNvSpPr>
            <a:spLocks noGrp="1" noChangeArrowheads="1"/>
          </p:cNvSpPr>
          <p:nvPr>
            <p:ph type="title"/>
          </p:nvPr>
        </p:nvSpPr>
        <p:spPr/>
        <p:txBody>
          <a:bodyPr/>
          <a:lstStyle/>
          <a:p>
            <a:pPr eaLnBrk="1" hangingPunct="1">
              <a:defRPr/>
            </a:pPr>
            <a:r>
              <a:rPr lang="en-US" dirty="0"/>
              <a:t>Telephone Types</a:t>
            </a:r>
          </a:p>
        </p:txBody>
      </p:sp>
      <p:pic>
        <p:nvPicPr>
          <p:cNvPr id="164873" name="Picture 9" descr="http://www.tecsol.com.au/images/VOY-510S.jpg"/>
          <p:cNvPicPr>
            <a:picLocks noChangeAspect="1" noChangeArrowheads="1"/>
          </p:cNvPicPr>
          <p:nvPr/>
        </p:nvPicPr>
        <p:blipFill>
          <a:blip r:embed="rId3" cstate="print"/>
          <a:stretch>
            <a:fillRect/>
          </a:stretch>
        </p:blipFill>
        <p:spPr bwMode="auto">
          <a:xfrm>
            <a:off x="5791200" y="1276350"/>
            <a:ext cx="2948878" cy="3108960"/>
          </a:xfrm>
          <a:prstGeom prst="rect">
            <a:avLst/>
          </a:prstGeom>
          <a:ln>
            <a:noFill/>
          </a:ln>
          <a:effectLst>
            <a:outerShdw blurRad="292100" dist="139700" dir="2700000" algn="tl" rotWithShape="0">
              <a:srgbClr val="333333">
                <a:alpha val="65000"/>
              </a:srgbClr>
            </a:outerShdw>
          </a:effectLst>
        </p:spPr>
      </p:pic>
      <p:pic>
        <p:nvPicPr>
          <p:cNvPr id="164875" name="Picture 11" descr="http://www.webstockpro.com/Comp/Corbis/42-16415358.JPG"/>
          <p:cNvPicPr>
            <a:picLocks noChangeAspect="1" noChangeArrowheads="1"/>
          </p:cNvPicPr>
          <p:nvPr/>
        </p:nvPicPr>
        <p:blipFill>
          <a:blip r:embed="rId4" cstate="print"/>
          <a:stretch>
            <a:fillRect/>
          </a:stretch>
        </p:blipFill>
        <p:spPr bwMode="auto">
          <a:xfrm>
            <a:off x="2362200" y="1276350"/>
            <a:ext cx="3108960" cy="310896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129</a:t>
            </a:fld>
            <a:endParaRPr lang="en-US"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09550"/>
            <a:ext cx="8001000" cy="3785652"/>
          </a:xfrm>
          <a:prstGeom prst="rect">
            <a:avLst/>
          </a:prstGeom>
        </p:spPr>
        <p:txBody>
          <a:bodyPr wrap="square">
            <a:spAutoFit/>
          </a:bodyPr>
          <a:lstStyle/>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Participation Attendance Policy</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err="1">
                <a:latin typeface="Arial" panose="020B0604020202020204" pitchFamily="34" charset="0"/>
                <a:ea typeface="Calibri" panose="020F0502020204030204" pitchFamily="34" charset="0"/>
                <a:cs typeface="Times New Roman" panose="02020603050405020304" pitchFamily="18" charset="0"/>
              </a:rPr>
              <a:t>WorkWell</a:t>
            </a:r>
            <a:r>
              <a:rPr lang="en-US" sz="1600" dirty="0">
                <a:latin typeface="Arial" panose="020B0604020202020204" pitchFamily="34" charset="0"/>
                <a:ea typeface="Calibri" panose="020F0502020204030204" pitchFamily="34" charset="0"/>
                <a:cs typeface="Times New Roman" panose="02020603050405020304" pitchFamily="18" charset="0"/>
              </a:rPr>
              <a:t> wants to ensure a suitable learning environment and conditions free from distraction to optimize participation.  </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Participation in the entire training is Mandatory.  </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Registrants who arrive late or miss portions of the workshop will NOT be eligible for certificate or refund.  </a:t>
            </a:r>
            <a:endParaRPr lang="en-US" sz="1600" dirty="0">
              <a:ea typeface="Calibri" panose="020F0502020204030204" pitchFamily="34" charset="0"/>
              <a:cs typeface="Times New Roman" panose="02020603050405020304" pitchFamily="18" charset="0"/>
            </a:endParaRPr>
          </a:p>
          <a:p>
            <a:pPr>
              <a:defRPr/>
            </a:pPr>
            <a:endParaRPr lang="en-US" sz="1600" b="1" dirty="0">
              <a:latin typeface="Arial" panose="020B0604020202020204" pitchFamily="34" charset="0"/>
              <a:ea typeface="Calibri" panose="020F0502020204030204" pitchFamily="34" charset="0"/>
              <a:cs typeface="Times New Roman" panose="02020603050405020304" pitchFamily="18" charset="0"/>
            </a:endParaRPr>
          </a:p>
          <a:p>
            <a:pPr>
              <a:defRPr/>
            </a:pPr>
            <a:r>
              <a:rPr lang="en-US" sz="1600" b="1" dirty="0">
                <a:latin typeface="Arial" panose="020B0604020202020204" pitchFamily="34" charset="0"/>
                <a:ea typeface="Calibri" panose="020F0502020204030204" pitchFamily="34" charset="0"/>
                <a:cs typeface="Times New Roman" panose="02020603050405020304" pitchFamily="18" charset="0"/>
              </a:rPr>
              <a:t>Attendance Sheets (on-line courses)</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Faculty will complete an Attendance log at program initiation and completion as well as following break/s.</a:t>
            </a: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Online platforms allow faculty to monitor attendee engagement</a:t>
            </a:r>
          </a:p>
        </p:txBody>
      </p:sp>
    </p:spTree>
    <p:extLst>
      <p:ext uri="{BB962C8B-B14F-4D97-AF65-F5344CB8AC3E}">
        <p14:creationId xmlns:p14="http://schemas.microsoft.com/office/powerpoint/2010/main" val="30555100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a:t>Telephone</a:t>
            </a:r>
          </a:p>
        </p:txBody>
      </p:sp>
      <p:pic>
        <p:nvPicPr>
          <p:cNvPr id="4" name="Picture 3" descr="Office Ergonomics WSE Form.bmp"/>
          <p:cNvPicPr>
            <a:picLocks noChangeAspect="1"/>
          </p:cNvPicPr>
          <p:nvPr/>
        </p:nvPicPr>
        <p:blipFill>
          <a:blip r:embed="rId3"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294967295"/>
          </p:nvPr>
        </p:nvSpPr>
        <p:spPr>
          <a:xfrm>
            <a:off x="8534400" y="4868863"/>
            <a:ext cx="441325" cy="274637"/>
          </a:xfrm>
        </p:spPr>
        <p:txBody>
          <a:bodyPr/>
          <a:lstStyle/>
          <a:p>
            <a:fld id="{D5BBC35B-A44B-4119-B8DA-DE9E3DFADA20}" type="slidenum">
              <a:rPr lang="en-US" smtClean="0"/>
              <a:pPr/>
              <a:t>130</a:t>
            </a:fld>
            <a:endParaRPr lang="en-US" dirty="0"/>
          </a:p>
        </p:txBody>
      </p:sp>
      <p:pic>
        <p:nvPicPr>
          <p:cNvPr id="9" name="Picture 8" descr="telephone.JPG"/>
          <p:cNvPicPr>
            <a:picLocks noChangeAspect="1"/>
          </p:cNvPicPr>
          <p:nvPr/>
        </p:nvPicPr>
        <p:blipFill>
          <a:blip r:embed="rId4" cstate="print"/>
          <a:stretch>
            <a:fillRect/>
          </a:stretch>
        </p:blipFill>
        <p:spPr>
          <a:xfrm>
            <a:off x="1600200" y="895350"/>
            <a:ext cx="6705600" cy="27572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spcBef>
                <a:spcPts val="800"/>
              </a:spcBef>
              <a:defRPr/>
            </a:pPr>
            <a:r>
              <a:rPr lang="en-US" noProof="1"/>
              <a:t>Handwriting/Reading</a:t>
            </a:r>
          </a:p>
        </p:txBody>
      </p:sp>
      <p:sp>
        <p:nvSpPr>
          <p:cNvPr id="281603" name="Rectangle 3"/>
          <p:cNvSpPr>
            <a:spLocks noGrp="1" noChangeArrowheads="1"/>
          </p:cNvSpPr>
          <p:nvPr>
            <p:ph type="body" idx="1"/>
          </p:nvPr>
        </p:nvSpPr>
        <p:spPr>
          <a:xfrm>
            <a:off x="152400" y="1047750"/>
            <a:ext cx="3733800" cy="3394472"/>
          </a:xfrm>
        </p:spPr>
        <p:txBody>
          <a:bodyPr/>
          <a:lstStyle/>
          <a:p>
            <a:pPr eaLnBrk="1" hangingPunct="1">
              <a:defRPr/>
            </a:pPr>
            <a:r>
              <a:rPr lang="en-US" noProof="1"/>
              <a:t>Use good old pen and paper</a:t>
            </a:r>
          </a:p>
          <a:p>
            <a:pPr eaLnBrk="1" hangingPunct="1">
              <a:defRPr/>
            </a:pPr>
            <a:r>
              <a:rPr lang="en-US" noProof="1"/>
              <a:t>The paperless office?</a:t>
            </a:r>
          </a:p>
        </p:txBody>
      </p:sp>
      <p:pic>
        <p:nvPicPr>
          <p:cNvPr id="281604" name="Picture 4" descr="WS 11-4 hold pen tightly"/>
          <p:cNvPicPr>
            <a:picLocks noChangeAspect="1" noChangeArrowheads="1"/>
          </p:cNvPicPr>
          <p:nvPr/>
        </p:nvPicPr>
        <p:blipFill>
          <a:blip r:embed="rId3" cstate="print"/>
          <a:stretch>
            <a:fillRect/>
          </a:stretch>
        </p:blipFill>
        <p:spPr bwMode="auto">
          <a:xfrm>
            <a:off x="3810000" y="1200150"/>
            <a:ext cx="4648200" cy="3329365"/>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131</a:t>
            </a:fld>
            <a:endParaRPr lang="en-US" dirty="0"/>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spcBef>
                <a:spcPts val="800"/>
              </a:spcBef>
              <a:defRPr/>
            </a:pPr>
            <a:r>
              <a:rPr lang="en-US" noProof="1"/>
              <a:t>Solutions</a:t>
            </a:r>
          </a:p>
        </p:txBody>
      </p:sp>
      <p:sp>
        <p:nvSpPr>
          <p:cNvPr id="283651" name="Rectangle 3"/>
          <p:cNvSpPr>
            <a:spLocks noGrp="1" noChangeArrowheads="1"/>
          </p:cNvSpPr>
          <p:nvPr>
            <p:ph type="body" idx="1"/>
          </p:nvPr>
        </p:nvSpPr>
        <p:spPr>
          <a:xfrm>
            <a:off x="685800" y="800100"/>
            <a:ext cx="3581400" cy="4343400"/>
          </a:xfrm>
        </p:spPr>
        <p:txBody>
          <a:bodyPr>
            <a:normAutofit/>
          </a:bodyPr>
          <a:lstStyle/>
          <a:p>
            <a:pPr eaLnBrk="1" hangingPunct="1">
              <a:defRPr/>
            </a:pPr>
            <a:r>
              <a:rPr lang="en-US" sz="2800" noProof="1"/>
              <a:t>Inclined</a:t>
            </a:r>
          </a:p>
          <a:p>
            <a:pPr lvl="1" eaLnBrk="1" hangingPunct="1">
              <a:defRPr/>
            </a:pPr>
            <a:r>
              <a:rPr lang="en-US" sz="2400" noProof="1"/>
              <a:t>Document stand or podium</a:t>
            </a:r>
          </a:p>
          <a:p>
            <a:pPr eaLnBrk="1" hangingPunct="1">
              <a:defRPr/>
            </a:pPr>
            <a:r>
              <a:rPr lang="en-US" sz="2800" noProof="1"/>
              <a:t>Gripping</a:t>
            </a:r>
          </a:p>
          <a:p>
            <a:pPr lvl="1" eaLnBrk="1" hangingPunct="1">
              <a:defRPr/>
            </a:pPr>
            <a:r>
              <a:rPr lang="en-US" sz="2400" noProof="1"/>
              <a:t>Is it really true, harder you squeeze more ink will come out? </a:t>
            </a:r>
            <a:endParaRPr lang="en-US" sz="2400" dirty="0"/>
          </a:p>
        </p:txBody>
      </p:sp>
      <p:pic>
        <p:nvPicPr>
          <p:cNvPr id="283652" name="Picture 4" descr="WS 11-7 Inclined worksurface"/>
          <p:cNvPicPr>
            <a:picLocks noChangeAspect="1" noChangeArrowheads="1"/>
          </p:cNvPicPr>
          <p:nvPr/>
        </p:nvPicPr>
        <p:blipFill>
          <a:blip r:embed="rId3" cstate="print"/>
          <a:stretch>
            <a:fillRect/>
          </a:stretch>
        </p:blipFill>
        <p:spPr bwMode="auto">
          <a:xfrm>
            <a:off x="4495800" y="819150"/>
            <a:ext cx="3291840" cy="1828800"/>
          </a:xfrm>
          <a:prstGeom prst="rect">
            <a:avLst/>
          </a:prstGeom>
          <a:ln>
            <a:noFill/>
          </a:ln>
          <a:effectLst>
            <a:outerShdw blurRad="292100" dist="139700" dir="2700000" algn="tl" rotWithShape="0">
              <a:srgbClr val="333333">
                <a:alpha val="65000"/>
              </a:srgbClr>
            </a:outerShdw>
          </a:effectLst>
        </p:spPr>
      </p:pic>
      <p:pic>
        <p:nvPicPr>
          <p:cNvPr id="283653" name="Picture 5" descr="WS 11-4 hold pen tightly"/>
          <p:cNvPicPr>
            <a:picLocks noChangeAspect="1" noChangeArrowheads="1"/>
          </p:cNvPicPr>
          <p:nvPr/>
        </p:nvPicPr>
        <p:blipFill>
          <a:blip r:embed="rId4" cstate="print"/>
          <a:stretch>
            <a:fillRect/>
          </a:stretch>
        </p:blipFill>
        <p:spPr bwMode="auto">
          <a:xfrm>
            <a:off x="4518835" y="2876550"/>
            <a:ext cx="3276600" cy="1804416"/>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534400" y="4868863"/>
            <a:ext cx="441325" cy="274637"/>
          </a:xfrm>
        </p:spPr>
        <p:txBody>
          <a:bodyPr/>
          <a:lstStyle/>
          <a:p>
            <a:fld id="{D5BBC35B-A44B-4119-B8DA-DE9E3DFADA20}" type="slidenum">
              <a:rPr lang="en-US" smtClean="0"/>
              <a:pPr/>
              <a:t>132</a:t>
            </a:fld>
            <a:endParaRPr lang="en-US" dirty="0"/>
          </a:p>
        </p:txBody>
      </p:sp>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spcBef>
                <a:spcPts val="800"/>
              </a:spcBef>
              <a:defRPr/>
            </a:pPr>
            <a:r>
              <a:rPr lang="en-US" noProof="1"/>
              <a:t>Office equipment</a:t>
            </a:r>
          </a:p>
        </p:txBody>
      </p:sp>
      <p:sp>
        <p:nvSpPr>
          <p:cNvPr id="285699" name="Rectangle 3"/>
          <p:cNvSpPr>
            <a:spLocks noGrp="1" noChangeArrowheads="1"/>
          </p:cNvSpPr>
          <p:nvPr>
            <p:ph type="body" idx="1"/>
          </p:nvPr>
        </p:nvSpPr>
        <p:spPr>
          <a:xfrm>
            <a:off x="381000" y="800100"/>
            <a:ext cx="3810000" cy="3943350"/>
          </a:xfrm>
        </p:spPr>
        <p:txBody>
          <a:bodyPr>
            <a:normAutofit lnSpcReduction="10000"/>
          </a:bodyPr>
          <a:lstStyle/>
          <a:p>
            <a:pPr eaLnBrk="1" hangingPunct="1">
              <a:lnSpc>
                <a:spcPct val="90000"/>
              </a:lnSpc>
              <a:defRPr/>
            </a:pPr>
            <a:r>
              <a:rPr lang="en-US" sz="2800" noProof="1"/>
              <a:t>Make use of principles to position office equipment</a:t>
            </a:r>
          </a:p>
          <a:p>
            <a:pPr lvl="1" eaLnBrk="1" hangingPunct="1">
              <a:lnSpc>
                <a:spcPct val="90000"/>
              </a:lnSpc>
              <a:defRPr/>
            </a:pPr>
            <a:r>
              <a:rPr lang="en-US" sz="2400" noProof="1"/>
              <a:t>Calculator</a:t>
            </a:r>
          </a:p>
          <a:p>
            <a:pPr lvl="1" eaLnBrk="1" hangingPunct="1">
              <a:lnSpc>
                <a:spcPct val="90000"/>
              </a:lnSpc>
              <a:defRPr/>
            </a:pPr>
            <a:r>
              <a:rPr lang="en-US" sz="2400" noProof="1"/>
              <a:t>Printer</a:t>
            </a:r>
          </a:p>
          <a:p>
            <a:pPr lvl="1" eaLnBrk="1" hangingPunct="1">
              <a:lnSpc>
                <a:spcPct val="90000"/>
              </a:lnSpc>
              <a:defRPr/>
            </a:pPr>
            <a:r>
              <a:rPr lang="en-US" sz="2400" noProof="1"/>
              <a:t>Fax</a:t>
            </a:r>
          </a:p>
          <a:p>
            <a:pPr lvl="1" eaLnBrk="1" hangingPunct="1">
              <a:lnSpc>
                <a:spcPct val="90000"/>
              </a:lnSpc>
              <a:defRPr/>
            </a:pPr>
            <a:r>
              <a:rPr lang="en-US" sz="2400" noProof="1"/>
              <a:t>Writing utensils</a:t>
            </a:r>
          </a:p>
          <a:p>
            <a:pPr lvl="1" eaLnBrk="1" hangingPunct="1">
              <a:lnSpc>
                <a:spcPct val="90000"/>
              </a:lnSpc>
              <a:defRPr/>
            </a:pPr>
            <a:r>
              <a:rPr lang="en-US" sz="2400" noProof="1"/>
              <a:t>Scissors</a:t>
            </a:r>
          </a:p>
          <a:p>
            <a:pPr lvl="1" eaLnBrk="1" hangingPunct="1">
              <a:lnSpc>
                <a:spcPct val="90000"/>
              </a:lnSpc>
              <a:defRPr/>
            </a:pPr>
            <a:r>
              <a:rPr lang="en-US" sz="2400" noProof="1"/>
              <a:t>Paper clips</a:t>
            </a:r>
          </a:p>
          <a:p>
            <a:pPr lvl="1" eaLnBrk="1" hangingPunct="1">
              <a:lnSpc>
                <a:spcPct val="90000"/>
              </a:lnSpc>
              <a:defRPr/>
            </a:pPr>
            <a:r>
              <a:rPr lang="en-US" sz="2400" noProof="1"/>
              <a:t>Stapler</a:t>
            </a:r>
          </a:p>
          <a:p>
            <a:pPr lvl="1" eaLnBrk="1" hangingPunct="1">
              <a:lnSpc>
                <a:spcPct val="90000"/>
              </a:lnSpc>
              <a:defRPr/>
            </a:pPr>
            <a:r>
              <a:rPr lang="en-US" sz="2400" dirty="0"/>
              <a:t>Stuff</a:t>
            </a:r>
            <a:endParaRPr lang="en-US" sz="2400" noProof="1"/>
          </a:p>
        </p:txBody>
      </p:sp>
      <p:pic>
        <p:nvPicPr>
          <p:cNvPr id="285700" name="Picture 4" descr="office general doc holders MED"/>
          <p:cNvPicPr>
            <a:picLocks noChangeAspect="1" noChangeArrowheads="1"/>
          </p:cNvPicPr>
          <p:nvPr/>
        </p:nvPicPr>
        <p:blipFill>
          <a:blip r:embed="rId3" cstate="print"/>
          <a:stretch>
            <a:fillRect/>
          </a:stretch>
        </p:blipFill>
        <p:spPr bwMode="auto">
          <a:xfrm>
            <a:off x="4191000" y="895350"/>
            <a:ext cx="3962400" cy="367172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133</a:t>
            </a:fld>
            <a:endParaRPr lang="en-US" dirty="0"/>
          </a:p>
        </p:txBody>
      </p:sp>
    </p:spTree>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609600" y="285750"/>
            <a:ext cx="8153400" cy="857250"/>
          </a:xfrm>
        </p:spPr>
        <p:txBody>
          <a:bodyPr/>
          <a:lstStyle/>
          <a:p>
            <a:pPr eaLnBrk="1" hangingPunct="1">
              <a:defRPr/>
            </a:pPr>
            <a:r>
              <a:rPr lang="en-US" sz="3600" dirty="0"/>
              <a:t>Relationships</a:t>
            </a:r>
            <a:endParaRPr lang="en-US" dirty="0"/>
          </a:p>
        </p:txBody>
      </p:sp>
      <p:pic>
        <p:nvPicPr>
          <p:cNvPr id="431107" name="Picture 3" descr="check printer reach"/>
          <p:cNvPicPr>
            <a:picLocks noChangeAspect="1" noChangeArrowheads="1"/>
          </p:cNvPicPr>
          <p:nvPr/>
        </p:nvPicPr>
        <p:blipFill>
          <a:blip r:embed="rId3" cstate="print"/>
          <a:stretch>
            <a:fillRect/>
          </a:stretch>
        </p:blipFill>
        <p:spPr bwMode="auto">
          <a:xfrm>
            <a:off x="2286000" y="1123950"/>
            <a:ext cx="4572000" cy="3429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534400" y="4868863"/>
            <a:ext cx="457200" cy="274637"/>
          </a:xfrm>
        </p:spPr>
        <p:txBody>
          <a:bodyPr/>
          <a:lstStyle/>
          <a:p>
            <a:fld id="{D5BBC35B-A44B-4119-B8DA-DE9E3DFADA20}" type="slidenum">
              <a:rPr lang="en-US" smtClean="0"/>
              <a:pPr/>
              <a:t>134</a:t>
            </a:fld>
            <a:endParaRPr lang="en-US" dirty="0"/>
          </a:p>
        </p:txBody>
      </p:sp>
    </p:spTree>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a:t>Storage/</a:t>
            </a:r>
            <a:r>
              <a:rPr lang="en-US" noProof="1"/>
              <a:t>Reach zone</a:t>
            </a:r>
          </a:p>
        </p:txBody>
      </p:sp>
      <p:sp>
        <p:nvSpPr>
          <p:cNvPr id="288771" name="Rectangle 3"/>
          <p:cNvSpPr>
            <a:spLocks noGrp="1" noChangeArrowheads="1"/>
          </p:cNvSpPr>
          <p:nvPr>
            <p:ph type="body" idx="1"/>
          </p:nvPr>
        </p:nvSpPr>
        <p:spPr>
          <a:xfrm>
            <a:off x="1066800" y="727472"/>
            <a:ext cx="4191000" cy="4000500"/>
          </a:xfrm>
        </p:spPr>
        <p:txBody>
          <a:bodyPr>
            <a:normAutofit fontScale="92500" lnSpcReduction="10000"/>
          </a:bodyPr>
          <a:lstStyle/>
          <a:p>
            <a:pPr eaLnBrk="1" hangingPunct="1">
              <a:lnSpc>
                <a:spcPct val="90000"/>
              </a:lnSpc>
              <a:defRPr/>
            </a:pPr>
            <a:r>
              <a:rPr lang="en-US" sz="2800" noProof="1"/>
              <a:t>Primary</a:t>
            </a:r>
            <a:r>
              <a:rPr lang="en-US" sz="2800" dirty="0"/>
              <a:t> </a:t>
            </a:r>
          </a:p>
          <a:p>
            <a:pPr lvl="1" eaLnBrk="1" hangingPunct="1">
              <a:lnSpc>
                <a:spcPct val="90000"/>
              </a:lnSpc>
              <a:defRPr/>
            </a:pPr>
            <a:r>
              <a:rPr lang="en-US" sz="2400" dirty="0"/>
              <a:t>F</a:t>
            </a:r>
            <a:r>
              <a:rPr lang="en-US" sz="2400" noProof="1"/>
              <a:t>requently accessed from seating system</a:t>
            </a:r>
          </a:p>
          <a:p>
            <a:pPr lvl="1" eaLnBrk="1" hangingPunct="1">
              <a:lnSpc>
                <a:spcPct val="90000"/>
              </a:lnSpc>
              <a:defRPr/>
            </a:pPr>
            <a:r>
              <a:rPr lang="en-US" sz="2400" noProof="1"/>
              <a:t>Within easy reach</a:t>
            </a:r>
          </a:p>
          <a:p>
            <a:pPr eaLnBrk="1" hangingPunct="1">
              <a:lnSpc>
                <a:spcPct val="90000"/>
              </a:lnSpc>
              <a:defRPr/>
            </a:pPr>
            <a:r>
              <a:rPr lang="en-US" sz="2800" noProof="1"/>
              <a:t>Secondary</a:t>
            </a:r>
            <a:r>
              <a:rPr lang="en-US" sz="2800" dirty="0"/>
              <a:t> </a:t>
            </a:r>
          </a:p>
          <a:p>
            <a:pPr lvl="1" eaLnBrk="1" hangingPunct="1">
              <a:lnSpc>
                <a:spcPct val="90000"/>
              </a:lnSpc>
              <a:defRPr/>
            </a:pPr>
            <a:r>
              <a:rPr lang="en-US" sz="2400" noProof="1"/>
              <a:t>Occasionally accessed</a:t>
            </a:r>
          </a:p>
          <a:p>
            <a:pPr lvl="1" eaLnBrk="1" hangingPunct="1">
              <a:lnSpc>
                <a:spcPct val="90000"/>
              </a:lnSpc>
              <a:defRPr/>
            </a:pPr>
            <a:r>
              <a:rPr lang="en-US" sz="2400" noProof="1"/>
              <a:t>Located in gray zone</a:t>
            </a:r>
            <a:endParaRPr lang="en-US" sz="2400" dirty="0"/>
          </a:p>
          <a:p>
            <a:pPr lvl="1" eaLnBrk="1" hangingPunct="1">
              <a:lnSpc>
                <a:spcPct val="90000"/>
              </a:lnSpc>
              <a:defRPr/>
            </a:pPr>
            <a:r>
              <a:rPr lang="en-US" sz="2400" dirty="0"/>
              <a:t>Danger Zone!</a:t>
            </a:r>
          </a:p>
          <a:p>
            <a:pPr eaLnBrk="1" hangingPunct="1">
              <a:lnSpc>
                <a:spcPct val="90000"/>
              </a:lnSpc>
              <a:defRPr/>
            </a:pPr>
            <a:r>
              <a:rPr lang="en-US" sz="2800" noProof="1"/>
              <a:t>Tertiary </a:t>
            </a:r>
            <a:endParaRPr lang="en-US" sz="2800" dirty="0"/>
          </a:p>
          <a:p>
            <a:pPr lvl="1" eaLnBrk="1" hangingPunct="1">
              <a:lnSpc>
                <a:spcPct val="90000"/>
              </a:lnSpc>
              <a:defRPr/>
            </a:pPr>
            <a:r>
              <a:rPr lang="en-US" sz="2400" dirty="0"/>
              <a:t>Very o</a:t>
            </a:r>
            <a:r>
              <a:rPr lang="en-US" sz="2400" noProof="1"/>
              <a:t>ccasionally access</a:t>
            </a:r>
            <a:r>
              <a:rPr lang="en-US" sz="2400" dirty="0"/>
              <a:t>ed</a:t>
            </a:r>
          </a:p>
          <a:p>
            <a:pPr lvl="1" eaLnBrk="1" hangingPunct="1">
              <a:lnSpc>
                <a:spcPct val="90000"/>
              </a:lnSpc>
              <a:defRPr/>
            </a:pPr>
            <a:r>
              <a:rPr lang="en-US" sz="2400" dirty="0"/>
              <a:t>Have to get up and move to access</a:t>
            </a:r>
            <a:endParaRPr lang="en-US" sz="2400" noProof="1"/>
          </a:p>
        </p:txBody>
      </p:sp>
      <p:pic>
        <p:nvPicPr>
          <p:cNvPr id="288773" name="Picture 5" descr="reach for file"/>
          <p:cNvPicPr>
            <a:picLocks noChangeAspect="1" noChangeArrowheads="1"/>
          </p:cNvPicPr>
          <p:nvPr/>
        </p:nvPicPr>
        <p:blipFill>
          <a:blip r:embed="rId3" cstate="print"/>
          <a:stretch>
            <a:fillRect/>
          </a:stretch>
        </p:blipFill>
        <p:spPr bwMode="auto">
          <a:xfrm>
            <a:off x="5410200" y="3584789"/>
            <a:ext cx="1920240" cy="1280160"/>
          </a:xfrm>
          <a:prstGeom prst="rect">
            <a:avLst/>
          </a:prstGeom>
          <a:ln>
            <a:noFill/>
          </a:ln>
          <a:effectLst>
            <a:outerShdw blurRad="292100" dist="139700" dir="2700000" algn="tl" rotWithShape="0">
              <a:srgbClr val="333333">
                <a:alpha val="65000"/>
              </a:srgbClr>
            </a:outerShdw>
          </a:effectLst>
        </p:spPr>
      </p:pic>
      <p:pic>
        <p:nvPicPr>
          <p:cNvPr id="288776" name="Picture 8" descr="WS 14"/>
          <p:cNvPicPr>
            <a:picLocks noChangeAspect="1" noChangeArrowheads="1"/>
          </p:cNvPicPr>
          <p:nvPr/>
        </p:nvPicPr>
        <p:blipFill>
          <a:blip r:embed="rId4" cstate="print"/>
          <a:stretch>
            <a:fillRect/>
          </a:stretch>
        </p:blipFill>
        <p:spPr bwMode="auto">
          <a:xfrm>
            <a:off x="5410200" y="2034540"/>
            <a:ext cx="1904999" cy="1388388"/>
          </a:xfrm>
          <a:prstGeom prst="rect">
            <a:avLst/>
          </a:prstGeom>
          <a:ln>
            <a:noFill/>
          </a:ln>
          <a:effectLst>
            <a:outerShdw blurRad="292100" dist="139700" dir="2700000" algn="tl" rotWithShape="0">
              <a:srgbClr val="333333">
                <a:alpha val="65000"/>
              </a:srgbClr>
            </a:outerShdw>
          </a:effectLst>
        </p:spPr>
      </p:pic>
      <p:pic>
        <p:nvPicPr>
          <p:cNvPr id="288772" name="Picture 4" descr="Doc holder wood pod"/>
          <p:cNvPicPr>
            <a:picLocks noChangeAspect="1" noChangeArrowheads="1"/>
          </p:cNvPicPr>
          <p:nvPr/>
        </p:nvPicPr>
        <p:blipFill>
          <a:blip r:embed="rId5" cstate="print"/>
          <a:stretch>
            <a:fillRect/>
          </a:stretch>
        </p:blipFill>
        <p:spPr bwMode="auto">
          <a:xfrm>
            <a:off x="5410200" y="613127"/>
            <a:ext cx="1920240" cy="128016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135</a:t>
            </a:fld>
            <a:endParaRPr lang="en-US" dirty="0"/>
          </a:p>
        </p:txBody>
      </p:sp>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a:t>Storage</a:t>
            </a:r>
            <a:endParaRPr lang="en-US" noProof="1"/>
          </a:p>
        </p:txBody>
      </p:sp>
      <p:sp>
        <p:nvSpPr>
          <p:cNvPr id="290819" name="Rectangle 3"/>
          <p:cNvSpPr>
            <a:spLocks noGrp="1" noChangeArrowheads="1"/>
          </p:cNvSpPr>
          <p:nvPr>
            <p:ph type="body" idx="1"/>
          </p:nvPr>
        </p:nvSpPr>
        <p:spPr>
          <a:xfrm>
            <a:off x="457200" y="514350"/>
            <a:ext cx="3886200" cy="4000500"/>
          </a:xfrm>
        </p:spPr>
        <p:txBody>
          <a:bodyPr/>
          <a:lstStyle/>
          <a:p>
            <a:pPr eaLnBrk="1" hangingPunct="1">
              <a:lnSpc>
                <a:spcPct val="90000"/>
              </a:lnSpc>
              <a:defRPr/>
            </a:pPr>
            <a:r>
              <a:rPr lang="en-US" noProof="1"/>
              <a:t>Storage types</a:t>
            </a:r>
          </a:p>
          <a:p>
            <a:pPr lvl="1" eaLnBrk="1" hangingPunct="1">
              <a:lnSpc>
                <a:spcPct val="90000"/>
              </a:lnSpc>
              <a:defRPr/>
            </a:pPr>
            <a:r>
              <a:rPr lang="en-US" noProof="1"/>
              <a:t>Vertical storage racks</a:t>
            </a:r>
          </a:p>
          <a:p>
            <a:pPr lvl="1" eaLnBrk="1" hangingPunct="1">
              <a:lnSpc>
                <a:spcPct val="90000"/>
              </a:lnSpc>
              <a:defRPr/>
            </a:pPr>
            <a:r>
              <a:rPr lang="en-US" noProof="1"/>
              <a:t>Horizontal storage bin</a:t>
            </a:r>
          </a:p>
          <a:p>
            <a:pPr lvl="1" eaLnBrk="1" hangingPunct="1">
              <a:lnSpc>
                <a:spcPct val="90000"/>
              </a:lnSpc>
              <a:defRPr/>
            </a:pPr>
            <a:r>
              <a:rPr lang="en-US" noProof="1"/>
              <a:t>Wall hanging storage</a:t>
            </a:r>
          </a:p>
          <a:p>
            <a:pPr eaLnBrk="1" hangingPunct="1">
              <a:lnSpc>
                <a:spcPct val="90000"/>
              </a:lnSpc>
              <a:defRPr/>
            </a:pPr>
            <a:r>
              <a:rPr lang="en-US" noProof="1"/>
              <a:t>File cabinet types</a:t>
            </a:r>
          </a:p>
          <a:p>
            <a:pPr lvl="1" eaLnBrk="1" hangingPunct="1">
              <a:lnSpc>
                <a:spcPct val="90000"/>
              </a:lnSpc>
              <a:defRPr/>
            </a:pPr>
            <a:r>
              <a:rPr lang="en-US" noProof="1"/>
              <a:t>Vertical</a:t>
            </a:r>
          </a:p>
          <a:p>
            <a:pPr lvl="1" eaLnBrk="1" hangingPunct="1">
              <a:lnSpc>
                <a:spcPct val="90000"/>
              </a:lnSpc>
              <a:defRPr/>
            </a:pPr>
            <a:r>
              <a:rPr lang="en-US" noProof="1"/>
              <a:t>Lateral</a:t>
            </a:r>
          </a:p>
          <a:p>
            <a:pPr lvl="1" eaLnBrk="1" hangingPunct="1">
              <a:lnSpc>
                <a:spcPct val="90000"/>
              </a:lnSpc>
              <a:defRPr/>
            </a:pPr>
            <a:r>
              <a:rPr lang="en-US" noProof="1"/>
              <a:t>Rolling</a:t>
            </a:r>
          </a:p>
          <a:p>
            <a:pPr>
              <a:lnSpc>
                <a:spcPct val="90000"/>
              </a:lnSpc>
              <a:defRPr/>
            </a:pPr>
            <a:r>
              <a:rPr lang="en-US" noProof="1"/>
              <a:t>Don’t overfill</a:t>
            </a:r>
          </a:p>
          <a:p>
            <a:pPr lvl="1">
              <a:lnSpc>
                <a:spcPct val="90000"/>
              </a:lnSpc>
              <a:defRPr/>
            </a:pPr>
            <a:r>
              <a:rPr lang="en-US" noProof="1"/>
              <a:t>50 files in cabinet that holds 30!</a:t>
            </a:r>
          </a:p>
        </p:txBody>
      </p:sp>
      <p:pic>
        <p:nvPicPr>
          <p:cNvPr id="290820" name="Picture 4" descr="WS 6"/>
          <p:cNvPicPr>
            <a:picLocks noChangeAspect="1" noChangeArrowheads="1"/>
          </p:cNvPicPr>
          <p:nvPr/>
        </p:nvPicPr>
        <p:blipFill>
          <a:blip r:embed="rId3" cstate="print"/>
          <a:stretch>
            <a:fillRect/>
          </a:stretch>
        </p:blipFill>
        <p:spPr bwMode="auto">
          <a:xfrm>
            <a:off x="4572000" y="721684"/>
            <a:ext cx="1922585" cy="1828800"/>
          </a:xfrm>
          <a:prstGeom prst="rect">
            <a:avLst/>
          </a:prstGeom>
          <a:ln>
            <a:noFill/>
          </a:ln>
          <a:effectLst>
            <a:outerShdw blurRad="292100" dist="139700" dir="2700000" algn="tl" rotWithShape="0">
              <a:srgbClr val="333333">
                <a:alpha val="65000"/>
              </a:srgbClr>
            </a:outerShdw>
          </a:effectLst>
        </p:spPr>
      </p:pic>
      <p:pic>
        <p:nvPicPr>
          <p:cNvPr id="290821" name="Picture 5" descr="hanging file storage"/>
          <p:cNvPicPr>
            <a:picLocks noChangeAspect="1" noChangeArrowheads="1"/>
          </p:cNvPicPr>
          <p:nvPr/>
        </p:nvPicPr>
        <p:blipFill>
          <a:blip r:embed="rId4" cstate="print"/>
          <a:stretch>
            <a:fillRect/>
          </a:stretch>
        </p:blipFill>
        <p:spPr bwMode="auto">
          <a:xfrm>
            <a:off x="6705601" y="685800"/>
            <a:ext cx="1800808" cy="1828800"/>
          </a:xfrm>
          <a:prstGeom prst="rect">
            <a:avLst/>
          </a:prstGeom>
          <a:ln>
            <a:noFill/>
          </a:ln>
          <a:effectLst>
            <a:outerShdw blurRad="292100" dist="139700" dir="2700000" algn="tl" rotWithShape="0">
              <a:srgbClr val="333333">
                <a:alpha val="65000"/>
              </a:srgbClr>
            </a:outerShdw>
          </a:effectLst>
        </p:spPr>
      </p:pic>
      <p:pic>
        <p:nvPicPr>
          <p:cNvPr id="290823" name="Picture 7" descr="pedestals1"/>
          <p:cNvPicPr>
            <a:picLocks noChangeAspect="1" noChangeArrowheads="1"/>
          </p:cNvPicPr>
          <p:nvPr/>
        </p:nvPicPr>
        <p:blipFill>
          <a:blip r:embed="rId5" cstate="print"/>
          <a:stretch>
            <a:fillRect/>
          </a:stretch>
        </p:blipFill>
        <p:spPr bwMode="auto">
          <a:xfrm>
            <a:off x="4114800" y="2724150"/>
            <a:ext cx="2415396" cy="1828800"/>
          </a:xfrm>
          <a:prstGeom prst="rect">
            <a:avLst/>
          </a:prstGeom>
          <a:ln>
            <a:noFill/>
          </a:ln>
          <a:effectLst>
            <a:outerShdw blurRad="292100" dist="139700" dir="2700000" algn="tl" rotWithShape="0">
              <a:srgbClr val="333333">
                <a:alpha val="65000"/>
              </a:srgbClr>
            </a:outerShdw>
          </a:effectLst>
        </p:spPr>
      </p:pic>
      <p:pic>
        <p:nvPicPr>
          <p:cNvPr id="290824" name="Picture 8" descr="lateral files"/>
          <p:cNvPicPr>
            <a:picLocks noChangeAspect="1" noChangeArrowheads="1"/>
          </p:cNvPicPr>
          <p:nvPr/>
        </p:nvPicPr>
        <p:blipFill>
          <a:blip r:embed="rId6" cstate="print"/>
          <a:stretch>
            <a:fillRect/>
          </a:stretch>
        </p:blipFill>
        <p:spPr bwMode="auto">
          <a:xfrm>
            <a:off x="6749901" y="2724150"/>
            <a:ext cx="1735183"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305800" y="4868863"/>
            <a:ext cx="669925" cy="274637"/>
          </a:xfrm>
        </p:spPr>
        <p:txBody>
          <a:bodyPr/>
          <a:lstStyle/>
          <a:p>
            <a:fld id="{D5BBC35B-A44B-4119-B8DA-DE9E3DFADA20}" type="slidenum">
              <a:rPr lang="en-US" smtClean="0"/>
              <a:pPr/>
              <a:t>136</a:t>
            </a:fld>
            <a:endParaRPr lang="en-US" dirty="0"/>
          </a:p>
        </p:txBody>
      </p:sp>
    </p:spTree>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a:t>Storage</a:t>
            </a:r>
          </a:p>
        </p:txBody>
      </p:sp>
      <p:pic>
        <p:nvPicPr>
          <p:cNvPr id="4" name="Picture 3" descr="Office Ergonomics WSE Form.bmp"/>
          <p:cNvPicPr>
            <a:picLocks noChangeAspect="1"/>
          </p:cNvPicPr>
          <p:nvPr/>
        </p:nvPicPr>
        <p:blipFill>
          <a:blip r:embed="rId3" cstate="print"/>
          <a:stretch>
            <a:fillRect/>
          </a:stretch>
        </p:blipFill>
        <p:spPr>
          <a:xfrm>
            <a:off x="381000" y="971550"/>
            <a:ext cx="893661" cy="1151368"/>
          </a:xfrm>
          <a:prstGeom prst="rect">
            <a:avLst/>
          </a:prstGeom>
          <a:noFill/>
          <a:ln>
            <a:noFill/>
          </a:ln>
        </p:spPr>
      </p:pic>
      <p:sp>
        <p:nvSpPr>
          <p:cNvPr id="7" name="Slide Number Placeholder 6"/>
          <p:cNvSpPr>
            <a:spLocks noGrp="1"/>
          </p:cNvSpPr>
          <p:nvPr>
            <p:ph type="sldNum" sz="quarter" idx="4294967295"/>
          </p:nvPr>
        </p:nvSpPr>
        <p:spPr>
          <a:xfrm>
            <a:off x="8534400" y="4868863"/>
            <a:ext cx="441325" cy="274637"/>
          </a:xfrm>
        </p:spPr>
        <p:txBody>
          <a:bodyPr/>
          <a:lstStyle/>
          <a:p>
            <a:fld id="{D5BBC35B-A44B-4119-B8DA-DE9E3DFADA20}" type="slidenum">
              <a:rPr lang="en-US" smtClean="0"/>
              <a:pPr/>
              <a:t>137</a:t>
            </a:fld>
            <a:endParaRPr lang="en-US" dirty="0"/>
          </a:p>
        </p:txBody>
      </p:sp>
      <p:pic>
        <p:nvPicPr>
          <p:cNvPr id="9" name="Picture 8" descr="storage.JPG"/>
          <p:cNvPicPr>
            <a:picLocks noChangeAspect="1"/>
          </p:cNvPicPr>
          <p:nvPr/>
        </p:nvPicPr>
        <p:blipFill>
          <a:blip r:embed="rId4" cstate="print"/>
          <a:stretch>
            <a:fillRect/>
          </a:stretch>
        </p:blipFill>
        <p:spPr>
          <a:xfrm>
            <a:off x="1524000" y="971550"/>
            <a:ext cx="6853250" cy="26517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spcBef>
                <a:spcPts val="800"/>
              </a:spcBef>
            </a:pPr>
            <a:r>
              <a:rPr lang="en-US" noProof="1"/>
              <a:t>Conference rooms</a:t>
            </a:r>
          </a:p>
        </p:txBody>
      </p:sp>
      <p:sp>
        <p:nvSpPr>
          <p:cNvPr id="291843" name="Rectangle 3"/>
          <p:cNvSpPr>
            <a:spLocks noGrp="1" noChangeArrowheads="1"/>
          </p:cNvSpPr>
          <p:nvPr>
            <p:ph type="body" idx="1"/>
          </p:nvPr>
        </p:nvSpPr>
        <p:spPr>
          <a:xfrm>
            <a:off x="457200" y="800100"/>
            <a:ext cx="3200400" cy="3543300"/>
          </a:xfrm>
        </p:spPr>
        <p:txBody>
          <a:bodyPr/>
          <a:lstStyle/>
          <a:p>
            <a:r>
              <a:rPr lang="en-US" noProof="1"/>
              <a:t>How to enhance audience reception of information</a:t>
            </a:r>
          </a:p>
          <a:p>
            <a:r>
              <a:rPr lang="en-US" noProof="1"/>
              <a:t>Lack of physical movement</a:t>
            </a:r>
            <a:endParaRPr lang="en-US" dirty="0"/>
          </a:p>
        </p:txBody>
      </p:sp>
      <p:pic>
        <p:nvPicPr>
          <p:cNvPr id="291844" name="Picture 4" descr="WS 12"/>
          <p:cNvPicPr>
            <a:picLocks noChangeAspect="1" noChangeArrowheads="1"/>
          </p:cNvPicPr>
          <p:nvPr/>
        </p:nvPicPr>
        <p:blipFill>
          <a:blip r:embed="rId3" cstate="print"/>
          <a:srcRect l="4062" t="2927" r="2188" b="7494"/>
          <a:stretch>
            <a:fillRect/>
          </a:stretch>
        </p:blipFill>
        <p:spPr bwMode="auto">
          <a:xfrm>
            <a:off x="3810000" y="971550"/>
            <a:ext cx="4724400" cy="3011801"/>
          </a:xfrm>
          <a:prstGeom prst="rect">
            <a:avLst/>
          </a:prstGeom>
          <a:ln>
            <a:noFill/>
          </a:ln>
          <a:effectLst>
            <a:outerShdw blurRad="292100" dist="139700" dir="2700000" algn="tl" rotWithShape="0">
              <a:srgbClr val="333333">
                <a:alpha val="65000"/>
              </a:srgbClr>
            </a:outerShdw>
          </a:effectLst>
        </p:spPr>
      </p:pic>
      <p:sp>
        <p:nvSpPr>
          <p:cNvPr id="5"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138</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Effect transition="in" filter="wipe(left)">
                                      <p:cBhvr>
                                        <p:cTn id="7" dur="500"/>
                                        <p:tgtEl>
                                          <p:spTgt spid="291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1843">
                                            <p:txEl>
                                              <p:pRg st="1" end="1"/>
                                            </p:txEl>
                                          </p:spTgt>
                                        </p:tgtEl>
                                        <p:attrNameLst>
                                          <p:attrName>style.visibility</p:attrName>
                                        </p:attrNameLst>
                                      </p:cBhvr>
                                      <p:to>
                                        <p:strVal val="visible"/>
                                      </p:to>
                                    </p:set>
                                    <p:animEffect transition="in" filter="wipe(left)">
                                      <p:cBhvr>
                                        <p:cTn id="12" dur="500"/>
                                        <p:tgtEl>
                                          <p:spTgt spid="2918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1026"/>
          <p:cNvSpPr>
            <a:spLocks noGrp="1" noChangeArrowheads="1"/>
          </p:cNvSpPr>
          <p:nvPr>
            <p:ph type="title"/>
          </p:nvPr>
        </p:nvSpPr>
        <p:spPr/>
        <p:txBody>
          <a:bodyPr/>
          <a:lstStyle/>
          <a:p>
            <a:r>
              <a:rPr lang="en-US"/>
              <a:t>Conference Rooms</a:t>
            </a:r>
            <a:endParaRPr lang="en-US" noProof="1"/>
          </a:p>
        </p:txBody>
      </p:sp>
      <p:sp>
        <p:nvSpPr>
          <p:cNvPr id="409603" name="Rectangle 1027"/>
          <p:cNvSpPr>
            <a:spLocks noGrp="1" noChangeArrowheads="1"/>
          </p:cNvSpPr>
          <p:nvPr>
            <p:ph type="body" idx="1"/>
          </p:nvPr>
        </p:nvSpPr>
        <p:spPr>
          <a:xfrm>
            <a:off x="1143000" y="742950"/>
            <a:ext cx="3657600" cy="3695700"/>
          </a:xfrm>
        </p:spPr>
        <p:txBody>
          <a:bodyPr>
            <a:normAutofit lnSpcReduction="10000"/>
          </a:bodyPr>
          <a:lstStyle/>
          <a:p>
            <a:r>
              <a:rPr lang="en-US" sz="2800" noProof="1"/>
              <a:t>Look for as many opportunities as possible to move as part of meeting</a:t>
            </a:r>
          </a:p>
          <a:p>
            <a:pPr lvl="1"/>
            <a:r>
              <a:rPr lang="en-US" sz="2400" dirty="0"/>
              <a:t>S</a:t>
            </a:r>
            <a:r>
              <a:rPr lang="en-US" sz="2400" noProof="1"/>
              <a:t>tanding mixed in with sitting</a:t>
            </a:r>
          </a:p>
          <a:p>
            <a:r>
              <a:rPr lang="en-US" sz="2800" noProof="1"/>
              <a:t>Bring in small footrest or back cushion</a:t>
            </a:r>
          </a:p>
        </p:txBody>
      </p:sp>
      <p:pic>
        <p:nvPicPr>
          <p:cNvPr id="409604" name="Picture 1028" descr="WS 12"/>
          <p:cNvPicPr>
            <a:picLocks noChangeAspect="1" noChangeArrowheads="1"/>
          </p:cNvPicPr>
          <p:nvPr/>
        </p:nvPicPr>
        <p:blipFill>
          <a:blip r:embed="rId3" cstate="print"/>
          <a:srcRect l="4358" t="5554" r="3904" b="6946"/>
          <a:stretch>
            <a:fillRect/>
          </a:stretch>
        </p:blipFill>
        <p:spPr bwMode="auto">
          <a:xfrm>
            <a:off x="5410200" y="819151"/>
            <a:ext cx="2743200" cy="1745673"/>
          </a:xfrm>
          <a:prstGeom prst="rect">
            <a:avLst/>
          </a:prstGeom>
          <a:ln>
            <a:noFill/>
          </a:ln>
          <a:effectLst>
            <a:outerShdw blurRad="292100" dist="139700" dir="2700000" algn="tl" rotWithShape="0">
              <a:srgbClr val="333333">
                <a:alpha val="65000"/>
              </a:srgbClr>
            </a:outerShdw>
          </a:effectLst>
        </p:spPr>
      </p:pic>
      <p:pic>
        <p:nvPicPr>
          <p:cNvPr id="409605" name="Picture 1029" descr="Ws 12"/>
          <p:cNvPicPr>
            <a:picLocks noChangeAspect="1" noChangeArrowheads="1"/>
          </p:cNvPicPr>
          <p:nvPr/>
        </p:nvPicPr>
        <p:blipFill>
          <a:blip r:embed="rId4" cstate="print"/>
          <a:srcRect l="5560" r="2702" b="8334"/>
          <a:stretch>
            <a:fillRect/>
          </a:stretch>
        </p:blipFill>
        <p:spPr bwMode="auto">
          <a:xfrm>
            <a:off x="5410200" y="2800350"/>
            <a:ext cx="2743200" cy="1828800"/>
          </a:xfrm>
          <a:prstGeom prst="rect">
            <a:avLst/>
          </a:prstGeom>
          <a:ln>
            <a:noFill/>
          </a:ln>
          <a:effectLst>
            <a:outerShdw blurRad="292100" dist="139700" dir="2700000" algn="tl" rotWithShape="0">
              <a:srgbClr val="333333">
                <a:alpha val="65000"/>
              </a:srgbClr>
            </a:outerShdw>
          </a:effectLst>
        </p:spPr>
      </p:pic>
      <p:sp>
        <p:nvSpPr>
          <p:cNvPr id="6"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139</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14351"/>
            <a:ext cx="7105650" cy="4982133"/>
          </a:xfrm>
          <a:prstGeom prst="rect">
            <a:avLst/>
          </a:prstGeom>
        </p:spPr>
        <p:txBody>
          <a:bodyPr wrap="square">
            <a:spAutoFit/>
          </a:bodyPr>
          <a:lstStyle/>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Certificates </a:t>
            </a:r>
            <a:r>
              <a:rPr lang="en-US" sz="2400" b="1">
                <a:latin typeface="Arial" panose="020B0604020202020204" pitchFamily="34" charset="0"/>
                <a:ea typeface="Calibri" panose="020F0502020204030204" pitchFamily="34" charset="0"/>
                <a:cs typeface="Times New Roman" panose="02020603050405020304" pitchFamily="18" charset="0"/>
              </a:rPr>
              <a:t>of Completion</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Certificates of completion will only be provided to individuals who meet the course requirements and attend all training sessions.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Individuals who do not complete the training sessions will not be eligible for certificates of completion (a letter of attendance documenting time attended may be provided)</a:t>
            </a:r>
            <a:r>
              <a:rPr lang="en-US" sz="900" dirty="0">
                <a:latin typeface="Arial" panose="020B0604020202020204" pitchFamily="34" charset="0"/>
                <a:ea typeface="Calibri" panose="020F0502020204030204" pitchFamily="34" charset="0"/>
                <a:cs typeface="Times New Roman" panose="02020603050405020304" pitchFamily="18" charset="0"/>
              </a:rPr>
              <a:t>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Course Evaluation </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A course evaluation must be completed by each participant, prior to issuing a certificate of completion or certificate of attendance.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Course evaluations will be distributed electronically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Copyright </a:t>
            </a:r>
          </a:p>
          <a:p>
            <a:r>
              <a:rPr lang="en-US" sz="1400" i="1" dirty="0"/>
              <a:t>Reminder - As part of your registration and accessing the course materials, you agreed “to adhere to the WWPC copyright policy which can be viewed at http://www.workwell.com/general-course-information/.”</a:t>
            </a:r>
            <a:endParaRPr lang="en-US" sz="1400" dirty="0"/>
          </a:p>
          <a:p>
            <a:r>
              <a:rPr lang="en-US" sz="2400" dirty="0"/>
              <a:t> </a:t>
            </a:r>
          </a:p>
          <a:p>
            <a:pPr>
              <a:defRPr/>
            </a:pPr>
            <a:endParaRPr lang="en-US"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79809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1026"/>
          <p:cNvSpPr>
            <a:spLocks noGrp="1" noChangeArrowheads="1"/>
          </p:cNvSpPr>
          <p:nvPr>
            <p:ph type="title"/>
          </p:nvPr>
        </p:nvSpPr>
        <p:spPr>
          <a:xfrm>
            <a:off x="0" y="171450"/>
            <a:ext cx="9144000" cy="571500"/>
          </a:xfrm>
        </p:spPr>
        <p:txBody>
          <a:bodyPr>
            <a:normAutofit fontScale="90000"/>
          </a:bodyPr>
          <a:lstStyle/>
          <a:p>
            <a:pPr eaLnBrk="1" hangingPunct="1">
              <a:defRPr/>
            </a:pPr>
            <a:r>
              <a:rPr lang="en-US" noProof="1"/>
              <a:t>Lighting</a:t>
            </a:r>
            <a:r>
              <a:rPr lang="en-US" dirty="0"/>
              <a:t> – General and Task</a:t>
            </a:r>
            <a:endParaRPr lang="en-US" noProof="1"/>
          </a:p>
        </p:txBody>
      </p:sp>
      <p:pic>
        <p:nvPicPr>
          <p:cNvPr id="408580" name="Picture 1028" descr="WS 11-5 low light level"/>
          <p:cNvPicPr>
            <a:picLocks noChangeAspect="1" noChangeArrowheads="1"/>
          </p:cNvPicPr>
          <p:nvPr/>
        </p:nvPicPr>
        <p:blipFill>
          <a:blip r:embed="rId3" cstate="print"/>
          <a:stretch>
            <a:fillRect/>
          </a:stretch>
        </p:blipFill>
        <p:spPr bwMode="auto">
          <a:xfrm>
            <a:off x="2236373" y="819150"/>
            <a:ext cx="2132741" cy="1828800"/>
          </a:xfrm>
          <a:prstGeom prst="rect">
            <a:avLst/>
          </a:prstGeom>
          <a:ln>
            <a:noFill/>
          </a:ln>
          <a:effectLst>
            <a:outerShdw blurRad="292100" dist="139700" dir="2700000" algn="tl" rotWithShape="0">
              <a:srgbClr val="333333">
                <a:alpha val="65000"/>
              </a:srgbClr>
            </a:outerShdw>
          </a:effectLst>
        </p:spPr>
      </p:pic>
      <p:pic>
        <p:nvPicPr>
          <p:cNvPr id="408581" name="Picture 1029" descr="WS 11-6 too much light glare"/>
          <p:cNvPicPr>
            <a:picLocks noChangeAspect="1" noChangeArrowheads="1"/>
          </p:cNvPicPr>
          <p:nvPr/>
        </p:nvPicPr>
        <p:blipFill>
          <a:blip r:embed="rId4" cstate="screen"/>
          <a:stretch>
            <a:fillRect/>
          </a:stretch>
        </p:blipFill>
        <p:spPr bwMode="auto">
          <a:xfrm>
            <a:off x="4522373" y="800100"/>
            <a:ext cx="2379878" cy="1828800"/>
          </a:xfrm>
          <a:prstGeom prst="rect">
            <a:avLst/>
          </a:prstGeom>
          <a:ln>
            <a:noFill/>
          </a:ln>
          <a:effectLst>
            <a:outerShdw blurRad="292100" dist="139700" dir="2700000" algn="tl" rotWithShape="0">
              <a:srgbClr val="333333">
                <a:alpha val="65000"/>
              </a:srgbClr>
            </a:outerShdw>
          </a:effectLst>
        </p:spPr>
      </p:pic>
      <p:pic>
        <p:nvPicPr>
          <p:cNvPr id="408582" name="Picture 1030" descr="WS 11-9 task light on hard copy"/>
          <p:cNvPicPr>
            <a:picLocks noChangeAspect="1" noChangeArrowheads="1"/>
          </p:cNvPicPr>
          <p:nvPr/>
        </p:nvPicPr>
        <p:blipFill>
          <a:blip r:embed="rId5" cstate="print"/>
          <a:stretch>
            <a:fillRect/>
          </a:stretch>
        </p:blipFill>
        <p:spPr bwMode="auto">
          <a:xfrm>
            <a:off x="4522373" y="2800350"/>
            <a:ext cx="2362200" cy="1828800"/>
          </a:xfrm>
          <a:prstGeom prst="rect">
            <a:avLst/>
          </a:prstGeom>
          <a:ln>
            <a:noFill/>
          </a:ln>
          <a:effectLst>
            <a:outerShdw blurRad="292100" dist="139700" dir="2700000" algn="tl" rotWithShape="0">
              <a:srgbClr val="333333">
                <a:alpha val="65000"/>
              </a:srgbClr>
            </a:outerShdw>
          </a:effectLst>
        </p:spPr>
      </p:pic>
      <p:pic>
        <p:nvPicPr>
          <p:cNvPr id="408583" name="Picture 1031" descr="WS 11"/>
          <p:cNvPicPr>
            <a:picLocks noChangeAspect="1" noChangeArrowheads="1"/>
          </p:cNvPicPr>
          <p:nvPr/>
        </p:nvPicPr>
        <p:blipFill>
          <a:blip r:embed="rId6" cstate="screen"/>
          <a:stretch>
            <a:fillRect/>
          </a:stretch>
        </p:blipFill>
        <p:spPr bwMode="auto">
          <a:xfrm>
            <a:off x="2202705" y="2800350"/>
            <a:ext cx="21717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140</a:t>
            </a:fld>
            <a:endParaRPr lang="en-US" dirty="0"/>
          </a:p>
        </p:txBody>
      </p:sp>
    </p:spTree>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spcBef>
                <a:spcPts val="800"/>
              </a:spcBef>
              <a:defRPr/>
            </a:pPr>
            <a:r>
              <a:rPr lang="en-US" noProof="1"/>
              <a:t>Light solutions</a:t>
            </a:r>
          </a:p>
        </p:txBody>
      </p:sp>
      <p:sp>
        <p:nvSpPr>
          <p:cNvPr id="293891" name="Rectangle 3"/>
          <p:cNvSpPr>
            <a:spLocks noGrp="1" noChangeArrowheads="1"/>
          </p:cNvSpPr>
          <p:nvPr>
            <p:ph type="body" idx="1"/>
          </p:nvPr>
        </p:nvSpPr>
        <p:spPr>
          <a:xfrm>
            <a:off x="228600" y="590550"/>
            <a:ext cx="3581400" cy="4000500"/>
          </a:xfrm>
        </p:spPr>
        <p:txBody>
          <a:bodyPr>
            <a:normAutofit fontScale="92500"/>
          </a:bodyPr>
          <a:lstStyle/>
          <a:p>
            <a:pPr eaLnBrk="1" hangingPunct="1">
              <a:lnSpc>
                <a:spcPct val="90000"/>
              </a:lnSpc>
              <a:defRPr/>
            </a:pPr>
            <a:r>
              <a:rPr lang="en-US" noProof="1"/>
              <a:t>Too much</a:t>
            </a:r>
            <a:endParaRPr lang="en-US" dirty="0"/>
          </a:p>
          <a:p>
            <a:pPr lvl="1" eaLnBrk="1" hangingPunct="1">
              <a:lnSpc>
                <a:spcPct val="90000"/>
              </a:lnSpc>
              <a:defRPr/>
            </a:pPr>
            <a:r>
              <a:rPr lang="en-US" dirty="0"/>
              <a:t>Turn out lights</a:t>
            </a:r>
            <a:endParaRPr lang="en-US" noProof="1"/>
          </a:p>
          <a:p>
            <a:pPr eaLnBrk="1" hangingPunct="1">
              <a:lnSpc>
                <a:spcPct val="90000"/>
              </a:lnSpc>
              <a:defRPr/>
            </a:pPr>
            <a:r>
              <a:rPr lang="en-US" noProof="1"/>
              <a:t>Too little</a:t>
            </a:r>
          </a:p>
          <a:p>
            <a:pPr lvl="1" eaLnBrk="1" hangingPunct="1">
              <a:lnSpc>
                <a:spcPct val="90000"/>
              </a:lnSpc>
              <a:defRPr/>
            </a:pPr>
            <a:r>
              <a:rPr lang="en-US" noProof="1"/>
              <a:t>Add overhead lights</a:t>
            </a:r>
          </a:p>
          <a:p>
            <a:pPr lvl="2" eaLnBrk="1" hangingPunct="1">
              <a:lnSpc>
                <a:spcPct val="90000"/>
              </a:lnSpc>
              <a:defRPr/>
            </a:pPr>
            <a:r>
              <a:rPr lang="en-US" noProof="1"/>
              <a:t>Add indirect lights</a:t>
            </a:r>
            <a:endParaRPr lang="en-US" dirty="0"/>
          </a:p>
          <a:p>
            <a:pPr lvl="2" eaLnBrk="1" hangingPunct="1">
              <a:lnSpc>
                <a:spcPct val="90000"/>
              </a:lnSpc>
              <a:defRPr/>
            </a:pPr>
            <a:r>
              <a:rPr lang="en-US" dirty="0"/>
              <a:t>Bo</a:t>
            </a:r>
            <a:r>
              <a:rPr lang="en-US" noProof="1"/>
              <a:t>unce light off of ceiling and walls</a:t>
            </a:r>
          </a:p>
          <a:p>
            <a:pPr lvl="1" eaLnBrk="1" hangingPunct="1">
              <a:lnSpc>
                <a:spcPct val="90000"/>
              </a:lnSpc>
              <a:defRPr/>
            </a:pPr>
            <a:r>
              <a:rPr lang="en-US" dirty="0"/>
              <a:t>Add t</a:t>
            </a:r>
            <a:r>
              <a:rPr lang="en-US" noProof="1"/>
              <a:t>ask light</a:t>
            </a:r>
          </a:p>
          <a:p>
            <a:pPr lvl="2" eaLnBrk="1" hangingPunct="1">
              <a:lnSpc>
                <a:spcPct val="90000"/>
              </a:lnSpc>
              <a:defRPr/>
            </a:pPr>
            <a:r>
              <a:rPr lang="en-US" noProof="1"/>
              <a:t>Desktop or wall panel lamp</a:t>
            </a:r>
          </a:p>
          <a:p>
            <a:pPr lvl="2" eaLnBrk="1" hangingPunct="1">
              <a:lnSpc>
                <a:spcPct val="90000"/>
              </a:lnSpc>
              <a:defRPr/>
            </a:pPr>
            <a:r>
              <a:rPr lang="en-US" noProof="1"/>
              <a:t>Position light carefully</a:t>
            </a:r>
            <a:endParaRPr lang="en-US" dirty="0"/>
          </a:p>
          <a:p>
            <a:pPr eaLnBrk="1" hangingPunct="1">
              <a:lnSpc>
                <a:spcPct val="90000"/>
              </a:lnSpc>
              <a:defRPr/>
            </a:pPr>
            <a:r>
              <a:rPr lang="en-US" dirty="0"/>
              <a:t>Lighting Design</a:t>
            </a:r>
            <a:endParaRPr lang="en-US" noProof="1"/>
          </a:p>
        </p:txBody>
      </p:sp>
      <p:pic>
        <p:nvPicPr>
          <p:cNvPr id="293892" name="Picture 4" descr="WS 15"/>
          <p:cNvPicPr>
            <a:picLocks noChangeAspect="1" noChangeArrowheads="1"/>
          </p:cNvPicPr>
          <p:nvPr/>
        </p:nvPicPr>
        <p:blipFill>
          <a:blip r:embed="rId3" cstate="print"/>
          <a:stretch>
            <a:fillRect/>
          </a:stretch>
        </p:blipFill>
        <p:spPr bwMode="auto">
          <a:xfrm>
            <a:off x="3733800" y="742950"/>
            <a:ext cx="3108960" cy="2602992"/>
          </a:xfrm>
          <a:prstGeom prst="rect">
            <a:avLst/>
          </a:prstGeom>
          <a:ln>
            <a:noFill/>
          </a:ln>
          <a:effectLst>
            <a:outerShdw blurRad="292100" dist="139700" dir="2700000" algn="tl" rotWithShape="0">
              <a:srgbClr val="333333">
                <a:alpha val="65000"/>
              </a:srgbClr>
            </a:outerShdw>
          </a:effectLst>
        </p:spPr>
      </p:pic>
      <p:pic>
        <p:nvPicPr>
          <p:cNvPr id="410631" name="Picture 7" descr="vision2"/>
          <p:cNvPicPr>
            <a:picLocks noChangeAspect="1" noChangeArrowheads="1"/>
          </p:cNvPicPr>
          <p:nvPr/>
        </p:nvPicPr>
        <p:blipFill>
          <a:blip r:embed="rId4" cstate="print"/>
          <a:stretch>
            <a:fillRect/>
          </a:stretch>
        </p:blipFill>
        <p:spPr bwMode="auto">
          <a:xfrm>
            <a:off x="7162800" y="2647950"/>
            <a:ext cx="1645267"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141</a:t>
            </a:fld>
            <a:endParaRPr lang="en-US" dirty="0"/>
          </a:p>
        </p:txBody>
      </p:sp>
    </p:spTree>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09600" y="285750"/>
            <a:ext cx="7772400" cy="571500"/>
          </a:xfrm>
        </p:spPr>
        <p:txBody>
          <a:bodyPr>
            <a:normAutofit fontScale="90000"/>
          </a:bodyPr>
          <a:lstStyle/>
          <a:p>
            <a:pPr eaLnBrk="1" hangingPunct="1">
              <a:spcBef>
                <a:spcPts val="800"/>
              </a:spcBef>
              <a:defRPr/>
            </a:pPr>
            <a:r>
              <a:rPr lang="en-US" noProof="1"/>
              <a:t>Illumination</a:t>
            </a:r>
          </a:p>
        </p:txBody>
      </p:sp>
      <p:pic>
        <p:nvPicPr>
          <p:cNvPr id="4" name="Picture 3" descr="Office Ergonomics WSE Form.bmp"/>
          <p:cNvPicPr>
            <a:picLocks noChangeAspect="1"/>
          </p:cNvPicPr>
          <p:nvPr/>
        </p:nvPicPr>
        <p:blipFill>
          <a:blip r:embed="rId3"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294967295"/>
          </p:nvPr>
        </p:nvSpPr>
        <p:spPr>
          <a:xfrm>
            <a:off x="8382000" y="4868863"/>
            <a:ext cx="593725" cy="274637"/>
          </a:xfrm>
        </p:spPr>
        <p:txBody>
          <a:bodyPr/>
          <a:lstStyle/>
          <a:p>
            <a:fld id="{D5BBC35B-A44B-4119-B8DA-DE9E3DFADA20}" type="slidenum">
              <a:rPr lang="en-US" smtClean="0"/>
              <a:pPr/>
              <a:t>142</a:t>
            </a:fld>
            <a:endParaRPr lang="en-US" dirty="0"/>
          </a:p>
        </p:txBody>
      </p:sp>
      <p:pic>
        <p:nvPicPr>
          <p:cNvPr id="9" name="Picture 8" descr="lighting.JPG"/>
          <p:cNvPicPr>
            <a:picLocks noChangeAspect="1"/>
          </p:cNvPicPr>
          <p:nvPr/>
        </p:nvPicPr>
        <p:blipFill>
          <a:blip r:embed="rId4" cstate="print"/>
          <a:stretch>
            <a:fillRect/>
          </a:stretch>
        </p:blipFill>
        <p:spPr>
          <a:xfrm>
            <a:off x="1600199" y="971550"/>
            <a:ext cx="7175011"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64" name="Picture 4" descr="over CS"/>
          <p:cNvPicPr>
            <a:picLocks noChangeAspect="1" noChangeArrowheads="1"/>
          </p:cNvPicPr>
          <p:nvPr/>
        </p:nvPicPr>
        <p:blipFill>
          <a:blip r:embed="rId3" cstate="print"/>
          <a:stretch>
            <a:fillRect/>
          </a:stretch>
        </p:blipFill>
        <p:spPr bwMode="auto">
          <a:xfrm>
            <a:off x="3962400" y="971550"/>
            <a:ext cx="4572000" cy="3429000"/>
          </a:xfrm>
          <a:prstGeom prst="rect">
            <a:avLst/>
          </a:prstGeom>
          <a:ln>
            <a:noFill/>
          </a:ln>
          <a:effectLst>
            <a:outerShdw blurRad="292100" dist="139700" dir="2700000" algn="tl" rotWithShape="0">
              <a:srgbClr val="333333">
                <a:alpha val="65000"/>
              </a:srgbClr>
            </a:outerShdw>
          </a:effectLst>
        </p:spPr>
      </p:pic>
      <p:sp>
        <p:nvSpPr>
          <p:cNvPr id="296962" name="Rectangle 2"/>
          <p:cNvSpPr>
            <a:spLocks noGrp="1" noChangeArrowheads="1"/>
          </p:cNvSpPr>
          <p:nvPr>
            <p:ph type="title"/>
          </p:nvPr>
        </p:nvSpPr>
        <p:spPr/>
        <p:txBody>
          <a:bodyPr/>
          <a:lstStyle/>
          <a:p>
            <a:pPr eaLnBrk="1" hangingPunct="1">
              <a:spcBef>
                <a:spcPts val="800"/>
              </a:spcBef>
              <a:defRPr/>
            </a:pPr>
            <a:r>
              <a:rPr lang="en-US" noProof="1"/>
              <a:t>Noise</a:t>
            </a:r>
          </a:p>
        </p:txBody>
      </p:sp>
      <p:sp>
        <p:nvSpPr>
          <p:cNvPr id="296963" name="Rectangle 3"/>
          <p:cNvSpPr>
            <a:spLocks noGrp="1" noChangeArrowheads="1"/>
          </p:cNvSpPr>
          <p:nvPr>
            <p:ph type="body" idx="1"/>
          </p:nvPr>
        </p:nvSpPr>
        <p:spPr>
          <a:xfrm>
            <a:off x="304800" y="819150"/>
            <a:ext cx="3276600" cy="3771900"/>
          </a:xfrm>
        </p:spPr>
        <p:txBody>
          <a:bodyPr>
            <a:normAutofit fontScale="92500"/>
          </a:bodyPr>
          <a:lstStyle/>
          <a:p>
            <a:pPr eaLnBrk="1" hangingPunct="1">
              <a:lnSpc>
                <a:spcPct val="90000"/>
              </a:lnSpc>
              <a:defRPr/>
            </a:pPr>
            <a:r>
              <a:rPr lang="en-US" noProof="1"/>
              <a:t>Office can be noisy place</a:t>
            </a:r>
          </a:p>
          <a:p>
            <a:pPr eaLnBrk="1" hangingPunct="1">
              <a:lnSpc>
                <a:spcPct val="90000"/>
              </a:lnSpc>
              <a:defRPr/>
            </a:pPr>
            <a:r>
              <a:rPr lang="en-US" noProof="1"/>
              <a:t>Contributing factor to fatigue and general stress</a:t>
            </a:r>
          </a:p>
          <a:p>
            <a:pPr eaLnBrk="1" hangingPunct="1">
              <a:lnSpc>
                <a:spcPct val="90000"/>
              </a:lnSpc>
              <a:defRPr/>
            </a:pPr>
            <a:r>
              <a:rPr lang="en-US" noProof="1"/>
              <a:t>Noise level</a:t>
            </a:r>
          </a:p>
          <a:p>
            <a:pPr lvl="1" eaLnBrk="1" hangingPunct="1">
              <a:lnSpc>
                <a:spcPct val="90000"/>
              </a:lnSpc>
              <a:defRPr/>
            </a:pPr>
            <a:r>
              <a:rPr lang="en-US" noProof="1"/>
              <a:t>Too much noise</a:t>
            </a:r>
          </a:p>
          <a:p>
            <a:pPr lvl="1" eaLnBrk="1" hangingPunct="1">
              <a:lnSpc>
                <a:spcPct val="90000"/>
              </a:lnSpc>
              <a:defRPr/>
            </a:pPr>
            <a:r>
              <a:rPr lang="en-US" noProof="1"/>
              <a:t>Too little noise</a:t>
            </a:r>
          </a:p>
          <a:p>
            <a:pPr eaLnBrk="1" hangingPunct="1">
              <a:lnSpc>
                <a:spcPct val="90000"/>
              </a:lnSpc>
              <a:defRPr/>
            </a:pPr>
            <a:r>
              <a:rPr lang="en-US" noProof="1"/>
              <a:t>Noise source</a:t>
            </a:r>
          </a:p>
          <a:p>
            <a:pPr lvl="1" eaLnBrk="1" hangingPunct="1">
              <a:lnSpc>
                <a:spcPct val="90000"/>
              </a:lnSpc>
              <a:defRPr/>
            </a:pPr>
            <a:r>
              <a:rPr lang="en-US" noProof="1"/>
              <a:t>Figure out where noise is coming from</a:t>
            </a:r>
          </a:p>
        </p:txBody>
      </p:sp>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143</a:t>
            </a:fld>
            <a:endParaRPr lang="en-US" dirty="0"/>
          </a:p>
        </p:txBody>
      </p:sp>
    </p:spTree>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dirty="0"/>
              <a:t>Control Noise</a:t>
            </a:r>
          </a:p>
        </p:txBody>
      </p:sp>
      <p:sp>
        <p:nvSpPr>
          <p:cNvPr id="410627" name="Rectangle 3"/>
          <p:cNvSpPr>
            <a:spLocks noGrp="1" noChangeArrowheads="1"/>
          </p:cNvSpPr>
          <p:nvPr>
            <p:ph type="body" idx="1"/>
          </p:nvPr>
        </p:nvSpPr>
        <p:spPr>
          <a:xfrm>
            <a:off x="762000" y="742950"/>
            <a:ext cx="3276600" cy="3886200"/>
          </a:xfrm>
        </p:spPr>
        <p:txBody>
          <a:bodyPr>
            <a:normAutofit fontScale="92500" lnSpcReduction="10000"/>
          </a:bodyPr>
          <a:lstStyle/>
          <a:p>
            <a:pPr eaLnBrk="1" hangingPunct="1">
              <a:lnSpc>
                <a:spcPct val="90000"/>
              </a:lnSpc>
              <a:defRPr/>
            </a:pPr>
            <a:r>
              <a:rPr lang="en-US" sz="2800" noProof="1"/>
              <a:t>People noise</a:t>
            </a:r>
          </a:p>
          <a:p>
            <a:pPr lvl="1" eaLnBrk="1" hangingPunct="1">
              <a:lnSpc>
                <a:spcPct val="90000"/>
              </a:lnSpc>
              <a:defRPr/>
            </a:pPr>
            <a:r>
              <a:rPr lang="en-US" sz="2400" noProof="1"/>
              <a:t>Limit volume and length of conversations</a:t>
            </a:r>
          </a:p>
          <a:p>
            <a:pPr lvl="1" eaLnBrk="1" hangingPunct="1">
              <a:lnSpc>
                <a:spcPct val="90000"/>
              </a:lnSpc>
              <a:defRPr/>
            </a:pPr>
            <a:r>
              <a:rPr lang="en-US" sz="2400" noProof="1"/>
              <a:t>Make good use of more public areas or conference rooms</a:t>
            </a:r>
          </a:p>
          <a:p>
            <a:pPr eaLnBrk="1" hangingPunct="1">
              <a:lnSpc>
                <a:spcPct val="90000"/>
              </a:lnSpc>
              <a:spcBef>
                <a:spcPts val="800"/>
              </a:spcBef>
              <a:defRPr/>
            </a:pPr>
            <a:r>
              <a:rPr lang="en-US" sz="2800" noProof="1"/>
              <a:t>Equipment noise</a:t>
            </a:r>
          </a:p>
          <a:p>
            <a:pPr lvl="1" eaLnBrk="1" hangingPunct="1">
              <a:lnSpc>
                <a:spcPct val="90000"/>
              </a:lnSpc>
              <a:defRPr/>
            </a:pPr>
            <a:r>
              <a:rPr lang="en-US" sz="2400" noProof="1"/>
              <a:t>Move equipment </a:t>
            </a:r>
          </a:p>
          <a:p>
            <a:pPr lvl="1" eaLnBrk="1" hangingPunct="1">
              <a:lnSpc>
                <a:spcPct val="90000"/>
              </a:lnSpc>
              <a:defRPr/>
            </a:pPr>
            <a:r>
              <a:rPr lang="en-US" sz="2400" noProof="1"/>
              <a:t>Noise enclosures</a:t>
            </a:r>
          </a:p>
          <a:p>
            <a:pPr lvl="1" eaLnBrk="1" hangingPunct="1">
              <a:lnSpc>
                <a:spcPct val="90000"/>
              </a:lnSpc>
              <a:defRPr/>
            </a:pPr>
            <a:r>
              <a:rPr lang="en-US" sz="2400" noProof="1"/>
              <a:t>White noise</a:t>
            </a:r>
          </a:p>
        </p:txBody>
      </p:sp>
      <p:pic>
        <p:nvPicPr>
          <p:cNvPr id="410628" name="Picture 4" descr="WS XX conference table"/>
          <p:cNvPicPr>
            <a:picLocks noChangeAspect="1" noChangeArrowheads="1"/>
          </p:cNvPicPr>
          <p:nvPr/>
        </p:nvPicPr>
        <p:blipFill>
          <a:blip r:embed="rId3" cstate="print"/>
          <a:stretch>
            <a:fillRect/>
          </a:stretch>
        </p:blipFill>
        <p:spPr bwMode="auto">
          <a:xfrm>
            <a:off x="4419600" y="895350"/>
            <a:ext cx="2971800" cy="2088874"/>
          </a:xfrm>
          <a:prstGeom prst="rect">
            <a:avLst/>
          </a:prstGeom>
          <a:ln>
            <a:noFill/>
          </a:ln>
          <a:effectLst>
            <a:outerShdw blurRad="292100" dist="139700" dir="2700000" algn="tl" rotWithShape="0">
              <a:srgbClr val="333333">
                <a:alpha val="65000"/>
              </a:srgbClr>
            </a:outerShdw>
          </a:effectLst>
        </p:spPr>
      </p:pic>
      <p:pic>
        <p:nvPicPr>
          <p:cNvPr id="410629" name="Picture 5" descr="WS XX line up of copy machines"/>
          <p:cNvPicPr>
            <a:picLocks noChangeAspect="1" noChangeArrowheads="1"/>
          </p:cNvPicPr>
          <p:nvPr/>
        </p:nvPicPr>
        <p:blipFill>
          <a:blip r:embed="rId4" cstate="print"/>
          <a:stretch>
            <a:fillRect/>
          </a:stretch>
        </p:blipFill>
        <p:spPr bwMode="auto">
          <a:xfrm>
            <a:off x="4407198" y="3105150"/>
            <a:ext cx="3803904" cy="176174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144</a:t>
            </a:fld>
            <a:endParaRPr lang="en-US" dirty="0"/>
          </a:p>
        </p:txBody>
      </p:sp>
    </p:spTree>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pPr eaLnBrk="1" hangingPunct="1">
              <a:spcBef>
                <a:spcPts val="800"/>
              </a:spcBef>
              <a:defRPr/>
            </a:pPr>
            <a:r>
              <a:rPr lang="en-US" noProof="1"/>
              <a:t>Temperature solutions</a:t>
            </a:r>
          </a:p>
        </p:txBody>
      </p:sp>
      <p:sp>
        <p:nvSpPr>
          <p:cNvPr id="412675" name="Rectangle 3"/>
          <p:cNvSpPr>
            <a:spLocks noGrp="1" noChangeArrowheads="1"/>
          </p:cNvSpPr>
          <p:nvPr>
            <p:ph type="body" idx="1"/>
          </p:nvPr>
        </p:nvSpPr>
        <p:spPr>
          <a:xfrm>
            <a:off x="990600" y="800100"/>
            <a:ext cx="2895600" cy="3657600"/>
          </a:xfrm>
        </p:spPr>
        <p:txBody>
          <a:bodyPr/>
          <a:lstStyle/>
          <a:p>
            <a:pPr eaLnBrk="1" hangingPunct="1">
              <a:defRPr/>
            </a:pPr>
            <a:r>
              <a:rPr lang="en-US" noProof="1"/>
              <a:t>Survey</a:t>
            </a:r>
            <a:r>
              <a:rPr lang="en-US" dirty="0"/>
              <a:t> group</a:t>
            </a:r>
          </a:p>
          <a:p>
            <a:pPr lvl="1" eaLnBrk="1" hangingPunct="1">
              <a:defRPr/>
            </a:pPr>
            <a:r>
              <a:rPr lang="en-US" dirty="0"/>
              <a:t>General consensus</a:t>
            </a:r>
            <a:endParaRPr lang="en-US" noProof="1"/>
          </a:p>
          <a:p>
            <a:pPr eaLnBrk="1" hangingPunct="1">
              <a:spcBef>
                <a:spcPts val="800"/>
              </a:spcBef>
              <a:defRPr/>
            </a:pPr>
            <a:r>
              <a:rPr lang="en-US" noProof="1"/>
              <a:t>Controls</a:t>
            </a:r>
            <a:endParaRPr lang="en-US" dirty="0"/>
          </a:p>
          <a:p>
            <a:pPr lvl="1" eaLnBrk="1" hangingPunct="1">
              <a:spcBef>
                <a:spcPts val="800"/>
              </a:spcBef>
              <a:defRPr/>
            </a:pPr>
            <a:r>
              <a:rPr lang="en-US" dirty="0"/>
              <a:t>Window shade</a:t>
            </a:r>
            <a:endParaRPr lang="en-US" noProof="1"/>
          </a:p>
          <a:p>
            <a:pPr lvl="1" eaLnBrk="1" hangingPunct="1">
              <a:defRPr/>
            </a:pPr>
            <a:r>
              <a:rPr lang="en-US" noProof="1"/>
              <a:t>Sweater</a:t>
            </a:r>
          </a:p>
          <a:p>
            <a:pPr lvl="1" eaLnBrk="1" hangingPunct="1">
              <a:defRPr/>
            </a:pPr>
            <a:r>
              <a:rPr lang="en-US" noProof="1"/>
              <a:t>Personal fan</a:t>
            </a:r>
          </a:p>
        </p:txBody>
      </p:sp>
      <p:pic>
        <p:nvPicPr>
          <p:cNvPr id="412676" name="Picture 4" descr="WS 17"/>
          <p:cNvPicPr>
            <a:picLocks noChangeAspect="1" noChangeArrowheads="1"/>
          </p:cNvPicPr>
          <p:nvPr/>
        </p:nvPicPr>
        <p:blipFill>
          <a:blip r:embed="rId3" cstate="print"/>
          <a:stretch>
            <a:fillRect/>
          </a:stretch>
        </p:blipFill>
        <p:spPr bwMode="auto">
          <a:xfrm>
            <a:off x="4495800" y="2800350"/>
            <a:ext cx="1784909" cy="1828800"/>
          </a:xfrm>
          <a:prstGeom prst="rect">
            <a:avLst/>
          </a:prstGeom>
          <a:ln>
            <a:noFill/>
          </a:ln>
          <a:effectLst>
            <a:outerShdw blurRad="292100" dist="139700" dir="2700000" algn="tl" rotWithShape="0">
              <a:srgbClr val="333333">
                <a:alpha val="65000"/>
              </a:srgbClr>
            </a:outerShdw>
          </a:effectLst>
        </p:spPr>
      </p:pic>
      <p:pic>
        <p:nvPicPr>
          <p:cNvPr id="412677" name="Picture 5" descr="WS 15"/>
          <p:cNvPicPr>
            <a:picLocks noChangeAspect="1" noChangeArrowheads="1"/>
          </p:cNvPicPr>
          <p:nvPr/>
        </p:nvPicPr>
        <p:blipFill>
          <a:blip r:embed="rId4" cstate="screen">
            <a:lum bright="10000"/>
          </a:blip>
          <a:stretch>
            <a:fillRect/>
          </a:stretch>
        </p:blipFill>
        <p:spPr bwMode="auto">
          <a:xfrm>
            <a:off x="4495800" y="819150"/>
            <a:ext cx="2780232"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534400" y="4868863"/>
            <a:ext cx="441325" cy="274637"/>
          </a:xfrm>
        </p:spPr>
        <p:txBody>
          <a:bodyPr/>
          <a:lstStyle/>
          <a:p>
            <a:fld id="{D5BBC35B-A44B-4119-B8DA-DE9E3DFADA20}" type="slidenum">
              <a:rPr lang="en-US" smtClean="0"/>
              <a:pPr/>
              <a:t>145</a:t>
            </a:fld>
            <a:endParaRPr lang="en-US" dirty="0"/>
          </a:p>
        </p:txBody>
      </p:sp>
      <p:pic>
        <p:nvPicPr>
          <p:cNvPr id="8" name="Picture 7" descr="usbr-350a.jpg"/>
          <p:cNvPicPr>
            <a:picLocks noChangeAspect="1"/>
          </p:cNvPicPr>
          <p:nvPr/>
        </p:nvPicPr>
        <p:blipFill>
          <a:blip r:embed="rId5" cstate="print"/>
          <a:stretch>
            <a:fillRect/>
          </a:stretch>
        </p:blipFill>
        <p:spPr>
          <a:xfrm>
            <a:off x="6487633" y="2789717"/>
            <a:ext cx="182880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a:bodyPr>
          <a:lstStyle/>
          <a:p>
            <a:pPr eaLnBrk="1" hangingPunct="1">
              <a:spcBef>
                <a:spcPts val="800"/>
              </a:spcBef>
              <a:defRPr/>
            </a:pPr>
            <a:r>
              <a:rPr lang="en-US" sz="2800" noProof="1"/>
              <a:t>Recommended Specifications</a:t>
            </a:r>
          </a:p>
        </p:txBody>
      </p:sp>
      <p:pic>
        <p:nvPicPr>
          <p:cNvPr id="4" name="Picture 3" descr="Office Ergonomics WSE Form.bmp"/>
          <p:cNvPicPr>
            <a:picLocks noChangeAspect="1"/>
          </p:cNvPicPr>
          <p:nvPr/>
        </p:nvPicPr>
        <p:blipFill>
          <a:blip r:embed="rId3" cstate="print"/>
          <a:stretch>
            <a:fillRect/>
          </a:stretch>
        </p:blipFill>
        <p:spPr>
          <a:xfrm>
            <a:off x="381000" y="1200150"/>
            <a:ext cx="735712" cy="947697"/>
          </a:xfrm>
          <a:prstGeom prst="rect">
            <a:avLst/>
          </a:prstGeom>
          <a:noFill/>
          <a:ln>
            <a:noFill/>
          </a:ln>
        </p:spPr>
      </p:pic>
      <p:sp>
        <p:nvSpPr>
          <p:cNvPr id="8" name="Slide Number Placeholder 7"/>
          <p:cNvSpPr>
            <a:spLocks noGrp="1"/>
          </p:cNvSpPr>
          <p:nvPr>
            <p:ph type="sldNum" sz="quarter" idx="4294967295"/>
          </p:nvPr>
        </p:nvSpPr>
        <p:spPr>
          <a:xfrm>
            <a:off x="8382000" y="4868863"/>
            <a:ext cx="593725" cy="274637"/>
          </a:xfrm>
        </p:spPr>
        <p:txBody>
          <a:bodyPr/>
          <a:lstStyle/>
          <a:p>
            <a:fld id="{D5BBC35B-A44B-4119-B8DA-DE9E3DFADA20}" type="slidenum">
              <a:rPr lang="en-US" smtClean="0"/>
              <a:pPr/>
              <a:t>146</a:t>
            </a:fld>
            <a:endParaRPr lang="en-US" dirty="0"/>
          </a:p>
        </p:txBody>
      </p:sp>
      <p:pic>
        <p:nvPicPr>
          <p:cNvPr id="3" name="Picture 2">
            <a:extLst>
              <a:ext uri="{FF2B5EF4-FFF2-40B4-BE49-F238E27FC236}">
                <a16:creationId xmlns:a16="http://schemas.microsoft.com/office/drawing/2014/main" id="{06FDFE5A-7FCE-4E1C-88E2-3BA09A107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225" y="1047750"/>
            <a:ext cx="7343775" cy="3351897"/>
          </a:xfrm>
          <a:prstGeom prst="rect">
            <a:avLst/>
          </a:prstGeom>
        </p:spPr>
      </p:pic>
    </p:spTree>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1600200" y="514350"/>
            <a:ext cx="6400800" cy="3657600"/>
          </a:xfrm>
        </p:spPr>
        <p:txBody>
          <a:bodyPr>
            <a:normAutofit/>
          </a:bodyPr>
          <a:lstStyle/>
          <a:p>
            <a:pPr eaLnBrk="1" hangingPunct="1">
              <a:spcBef>
                <a:spcPts val="800"/>
              </a:spcBef>
              <a:defRPr/>
            </a:pPr>
            <a:r>
              <a:rPr lang="en-US" dirty="0"/>
              <a:t>Office</a:t>
            </a:r>
            <a:br>
              <a:rPr lang="en-US" dirty="0"/>
            </a:br>
            <a:r>
              <a:rPr lang="en-US" noProof="1"/>
              <a:t>Ergonomics</a:t>
            </a:r>
            <a:br>
              <a:rPr lang="en-US" dirty="0"/>
            </a:br>
            <a:r>
              <a:rPr lang="en-US" dirty="0"/>
              <a:t>Assessment</a:t>
            </a:r>
            <a:br>
              <a:rPr lang="en-US" dirty="0"/>
            </a:br>
            <a:r>
              <a:rPr lang="en-US" dirty="0"/>
              <a:t>Guidelines</a:t>
            </a:r>
          </a:p>
        </p:txBody>
      </p:sp>
      <p:sp>
        <p:nvSpPr>
          <p:cNvPr id="3" name="Slide Number Placeholder 2"/>
          <p:cNvSpPr>
            <a:spLocks noGrp="1"/>
          </p:cNvSpPr>
          <p:nvPr>
            <p:ph type="sldNum" sz="quarter" idx="4294967295"/>
          </p:nvPr>
        </p:nvSpPr>
        <p:spPr>
          <a:xfrm>
            <a:off x="8382000" y="4868863"/>
            <a:ext cx="593725" cy="274637"/>
          </a:xfrm>
        </p:spPr>
        <p:txBody>
          <a:bodyPr/>
          <a:lstStyle/>
          <a:p>
            <a:fld id="{D5BBC35B-A44B-4119-B8DA-DE9E3DFADA20}" type="slidenum">
              <a:rPr lang="en-US" smtClean="0"/>
              <a:pPr/>
              <a:t>147</a:t>
            </a:fld>
            <a:endParaRPr lang="en-US" dirty="0"/>
          </a:p>
        </p:txBody>
      </p:sp>
    </p:spTree>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pPr eaLnBrk="1" hangingPunct="1">
              <a:spcBef>
                <a:spcPts val="800"/>
              </a:spcBef>
              <a:defRPr/>
            </a:pPr>
            <a:r>
              <a:rPr lang="en-US" dirty="0"/>
              <a:t>Assessment </a:t>
            </a:r>
            <a:r>
              <a:rPr lang="en-US" noProof="1"/>
              <a:t>Steps</a:t>
            </a:r>
          </a:p>
        </p:txBody>
      </p:sp>
      <p:sp>
        <p:nvSpPr>
          <p:cNvPr id="663555" name="Rectangle 3"/>
          <p:cNvSpPr>
            <a:spLocks noGrp="1" noChangeArrowheads="1"/>
          </p:cNvSpPr>
          <p:nvPr>
            <p:ph type="body" idx="1"/>
          </p:nvPr>
        </p:nvSpPr>
        <p:spPr>
          <a:xfrm>
            <a:off x="838200" y="895350"/>
            <a:ext cx="3962400" cy="3676650"/>
          </a:xfrm>
        </p:spPr>
        <p:txBody>
          <a:bodyPr>
            <a:normAutofit/>
          </a:bodyPr>
          <a:lstStyle/>
          <a:p>
            <a:pPr marL="233363" indent="-233363" eaLnBrk="1" hangingPunct="1">
              <a:lnSpc>
                <a:spcPct val="90000"/>
              </a:lnSpc>
              <a:defRPr/>
            </a:pPr>
            <a:r>
              <a:rPr lang="en-US" sz="2000" b="1" dirty="0"/>
              <a:t>Background Information</a:t>
            </a:r>
          </a:p>
          <a:p>
            <a:pPr marL="233363" indent="-233363" eaLnBrk="1" hangingPunct="1">
              <a:lnSpc>
                <a:spcPct val="90000"/>
              </a:lnSpc>
              <a:defRPr/>
            </a:pPr>
            <a:r>
              <a:rPr lang="en-US" sz="2000" b="1" dirty="0"/>
              <a:t>Job Tasks </a:t>
            </a:r>
          </a:p>
          <a:p>
            <a:pPr marL="233363" indent="-233363" eaLnBrk="1" hangingPunct="1">
              <a:lnSpc>
                <a:spcPct val="90000"/>
              </a:lnSpc>
              <a:defRPr/>
            </a:pPr>
            <a:r>
              <a:rPr lang="en-US" sz="2000" b="1" dirty="0"/>
              <a:t>Chair</a:t>
            </a:r>
          </a:p>
          <a:p>
            <a:pPr marL="233363" indent="-233363" eaLnBrk="1" hangingPunct="1">
              <a:lnSpc>
                <a:spcPct val="90000"/>
              </a:lnSpc>
              <a:defRPr/>
            </a:pPr>
            <a:r>
              <a:rPr lang="en-US" sz="2000" b="1" dirty="0"/>
              <a:t>Worksurface</a:t>
            </a:r>
          </a:p>
          <a:p>
            <a:pPr marL="233363" indent="-233363" eaLnBrk="1" hangingPunct="1">
              <a:lnSpc>
                <a:spcPct val="90000"/>
              </a:lnSpc>
              <a:defRPr/>
            </a:pPr>
            <a:r>
              <a:rPr lang="en-US" sz="2000" b="1" dirty="0"/>
              <a:t>Computer and Office Equipment</a:t>
            </a:r>
          </a:p>
          <a:p>
            <a:pPr marL="233363" indent="-233363" eaLnBrk="1" hangingPunct="1">
              <a:lnSpc>
                <a:spcPct val="90000"/>
              </a:lnSpc>
              <a:defRPr/>
            </a:pPr>
            <a:r>
              <a:rPr lang="en-US" sz="2000" b="1" dirty="0"/>
              <a:t>Environmental Factors</a:t>
            </a:r>
          </a:p>
          <a:p>
            <a:pPr marL="233363" indent="-233363" eaLnBrk="1" hangingPunct="1">
              <a:lnSpc>
                <a:spcPct val="90000"/>
              </a:lnSpc>
              <a:defRPr/>
            </a:pPr>
            <a:r>
              <a:rPr lang="en-US" sz="2000" b="1" dirty="0"/>
              <a:t>Recommended Workstation Setup and Specifications</a:t>
            </a:r>
          </a:p>
          <a:p>
            <a:pPr marL="233363" indent="-233363" eaLnBrk="1" hangingPunct="1">
              <a:lnSpc>
                <a:spcPct val="90000"/>
              </a:lnSpc>
              <a:defRPr/>
            </a:pPr>
            <a:r>
              <a:rPr lang="en-US" sz="2000" b="1" dirty="0"/>
              <a:t>Summarize Issues and Recommendations</a:t>
            </a:r>
          </a:p>
          <a:p>
            <a:pPr marL="233363" indent="-233363" eaLnBrk="1" hangingPunct="1">
              <a:lnSpc>
                <a:spcPct val="90000"/>
              </a:lnSpc>
              <a:defRPr/>
            </a:pPr>
            <a:r>
              <a:rPr lang="en-US" sz="2000" b="1" dirty="0"/>
              <a:t>Follow-up</a:t>
            </a:r>
          </a:p>
        </p:txBody>
      </p:sp>
      <p:sp>
        <p:nvSpPr>
          <p:cNvPr id="4" name="Slide Number Placeholder 3"/>
          <p:cNvSpPr>
            <a:spLocks noGrp="1"/>
          </p:cNvSpPr>
          <p:nvPr>
            <p:ph type="sldNum" sz="quarter" idx="4294967295"/>
          </p:nvPr>
        </p:nvSpPr>
        <p:spPr>
          <a:xfrm>
            <a:off x="8458200" y="4868863"/>
            <a:ext cx="517525" cy="274637"/>
          </a:xfrm>
        </p:spPr>
        <p:txBody>
          <a:bodyPr/>
          <a:lstStyle/>
          <a:p>
            <a:fld id="{D5BBC35B-A44B-4119-B8DA-DE9E3DFADA20}" type="slidenum">
              <a:rPr lang="en-US" smtClean="0"/>
              <a:pPr/>
              <a:t>148</a:t>
            </a:fld>
            <a:endParaRPr lang="en-US" dirty="0"/>
          </a:p>
        </p:txBody>
      </p:sp>
      <p:pic>
        <p:nvPicPr>
          <p:cNvPr id="6" name="Picture 5" descr="office WS.JPG"/>
          <p:cNvPicPr>
            <a:picLocks noChangeAspect="1"/>
          </p:cNvPicPr>
          <p:nvPr/>
        </p:nvPicPr>
        <p:blipFill>
          <a:blip r:embed="rId3" cstate="print"/>
          <a:stretch>
            <a:fillRect/>
          </a:stretch>
        </p:blipFill>
        <p:spPr>
          <a:xfrm>
            <a:off x="5029200" y="819150"/>
            <a:ext cx="2864732" cy="37490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pPr eaLnBrk="1" hangingPunct="1">
              <a:spcBef>
                <a:spcPts val="800"/>
              </a:spcBef>
              <a:defRPr/>
            </a:pPr>
            <a:r>
              <a:rPr lang="en-US" noProof="1"/>
              <a:t>Sample Ergo Report</a:t>
            </a:r>
          </a:p>
        </p:txBody>
      </p:sp>
      <p:sp>
        <p:nvSpPr>
          <p:cNvPr id="4" name="Slide Number Placeholder 3"/>
          <p:cNvSpPr>
            <a:spLocks noGrp="1"/>
          </p:cNvSpPr>
          <p:nvPr>
            <p:ph type="sldNum" sz="quarter" idx="4294967295"/>
          </p:nvPr>
        </p:nvSpPr>
        <p:spPr>
          <a:xfrm>
            <a:off x="8458200" y="4868863"/>
            <a:ext cx="517525" cy="274637"/>
          </a:xfrm>
        </p:spPr>
        <p:txBody>
          <a:bodyPr/>
          <a:lstStyle/>
          <a:p>
            <a:fld id="{D5BBC35B-A44B-4119-B8DA-DE9E3DFADA20}" type="slidenum">
              <a:rPr lang="en-US" smtClean="0"/>
              <a:pPr/>
              <a:t>149</a:t>
            </a:fld>
            <a:endParaRPr lang="en-US" dirty="0"/>
          </a:p>
        </p:txBody>
      </p:sp>
      <p:pic>
        <p:nvPicPr>
          <p:cNvPr id="2" name="Picture 1"/>
          <p:cNvPicPr>
            <a:picLocks noChangeAspect="1"/>
          </p:cNvPicPr>
          <p:nvPr/>
        </p:nvPicPr>
        <p:blipFill>
          <a:blip r:embed="rId3"/>
          <a:stretch>
            <a:fillRect/>
          </a:stretch>
        </p:blipFill>
        <p:spPr>
          <a:xfrm>
            <a:off x="3002155" y="785127"/>
            <a:ext cx="3139690" cy="4073546"/>
          </a:xfrm>
          <a:prstGeom prst="rect">
            <a:avLst/>
          </a:prstGeom>
        </p:spPr>
      </p:pic>
    </p:spTree>
    <p:extLst>
      <p:ext uri="{BB962C8B-B14F-4D97-AF65-F5344CB8AC3E}">
        <p14:creationId xmlns:p14="http://schemas.microsoft.com/office/powerpoint/2010/main" val="5081397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457200" y="895350"/>
            <a:ext cx="4495800" cy="3352800"/>
          </a:xfrm>
        </p:spPr>
        <p:txBody>
          <a:bodyPr>
            <a:noAutofit/>
          </a:bodyPr>
          <a:lstStyle/>
          <a:p>
            <a:pPr marL="109728" indent="0">
              <a:buNone/>
            </a:pPr>
            <a:r>
              <a:rPr lang="en-US" sz="3600" dirty="0">
                <a:solidFill>
                  <a:schemeClr val="accent1">
                    <a:lumMod val="50000"/>
                  </a:schemeClr>
                </a:solidFill>
                <a:effectLst>
                  <a:outerShdw blurRad="38100" dist="38100" dir="2700000" algn="tl">
                    <a:srgbClr val="000000">
                      <a:alpha val="43137"/>
                    </a:srgbClr>
                  </a:outerShdw>
                </a:effectLst>
              </a:rPr>
              <a:t>Office Ergonomics: Introduction for Health Care Professionals (Online)</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2351074"/>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a:t>Ergonomics – A Potent Tool!</a:t>
            </a:r>
          </a:p>
        </p:txBody>
      </p:sp>
      <p:sp>
        <p:nvSpPr>
          <p:cNvPr id="8" name="Text Placeholder 7"/>
          <p:cNvSpPr>
            <a:spLocks noGrp="1"/>
          </p:cNvSpPr>
          <p:nvPr>
            <p:ph type="body" sz="half" idx="1"/>
          </p:nvPr>
        </p:nvSpPr>
        <p:spPr>
          <a:xfrm>
            <a:off x="304800" y="819150"/>
            <a:ext cx="4419600" cy="3810000"/>
          </a:xfrm>
        </p:spPr>
        <p:txBody>
          <a:bodyPr>
            <a:noAutofit/>
          </a:bodyPr>
          <a:lstStyle/>
          <a:p>
            <a:pPr>
              <a:defRPr/>
            </a:pPr>
            <a:r>
              <a:rPr lang="en-US" sz="2400" dirty="0"/>
              <a:t>Great number of factors enter into the office ergonomics workplace</a:t>
            </a:r>
          </a:p>
          <a:p>
            <a:pPr>
              <a:defRPr/>
            </a:pPr>
            <a:r>
              <a:rPr lang="en-US" sz="2400" dirty="0"/>
              <a:t>Use the principles and ergonomics analysis process to offer solutions that are practical and effective!</a:t>
            </a:r>
          </a:p>
          <a:p>
            <a:endParaRPr lang="en-US" dirty="0"/>
          </a:p>
        </p:txBody>
      </p:sp>
      <p:sp>
        <p:nvSpPr>
          <p:cNvPr id="9" name="Slide Number Placeholder 8"/>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150</a:t>
            </a:fld>
            <a:endParaRPr kumimoji="0" lang="en-US" sz="1000" b="0" dirty="0">
              <a:solidFill>
                <a:schemeClr val="tx1"/>
              </a:solidFill>
            </a:endParaRPr>
          </a:p>
        </p:txBody>
      </p:sp>
      <p:pic>
        <p:nvPicPr>
          <p:cNvPr id="440321"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4800600" y="971550"/>
            <a:ext cx="402336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0" y="1200150"/>
            <a:ext cx="9144000" cy="2819400"/>
          </a:xfrm>
        </p:spPr>
        <p:txBody>
          <a:bodyPr>
            <a:normAutofit fontScale="90000"/>
          </a:bodyPr>
          <a:lstStyle/>
          <a:p>
            <a:pPr eaLnBrk="1" hangingPunct="1">
              <a:defRPr/>
            </a:pPr>
            <a:r>
              <a:rPr lang="en-US" sz="4800" dirty="0"/>
              <a:t>Post Course Test</a:t>
            </a:r>
            <a:br>
              <a:rPr lang="en-US" sz="4800" dirty="0"/>
            </a:br>
            <a:r>
              <a:rPr lang="en-US" sz="1800" dirty="0">
                <a:solidFill>
                  <a:schemeClr val="tx1"/>
                </a:solidFill>
                <a:effectLst/>
              </a:rPr>
              <a:t>-Test link sent via email 6-12 hours after training- 20 questions</a:t>
            </a:r>
            <a:br>
              <a:rPr lang="en-US" sz="1800" dirty="0">
                <a:solidFill>
                  <a:schemeClr val="tx1"/>
                </a:solidFill>
                <a:effectLst/>
              </a:rPr>
            </a:br>
            <a:r>
              <a:rPr lang="en-US" sz="1800" dirty="0">
                <a:solidFill>
                  <a:schemeClr val="tx1"/>
                </a:solidFill>
                <a:effectLst/>
              </a:rPr>
              <a:t>- Complete test with 80% and complete course </a:t>
            </a:r>
            <a:r>
              <a:rPr lang="en-US" sz="1800" dirty="0" err="1">
                <a:solidFill>
                  <a:schemeClr val="tx1"/>
                </a:solidFill>
                <a:effectLst/>
              </a:rPr>
              <a:t>eval</a:t>
            </a:r>
            <a:r>
              <a:rPr lang="en-US" sz="1800" dirty="0">
                <a:solidFill>
                  <a:schemeClr val="tx1"/>
                </a:solidFill>
                <a:effectLst/>
              </a:rPr>
              <a:t> for certificate</a:t>
            </a:r>
            <a:br>
              <a:rPr lang="en-US" sz="4800" dirty="0"/>
            </a:br>
            <a:br>
              <a:rPr lang="en-US" sz="4800" dirty="0"/>
            </a:br>
            <a:r>
              <a:rPr lang="en-US" sz="4800" dirty="0"/>
              <a:t>THANKS!</a:t>
            </a:r>
          </a:p>
        </p:txBody>
      </p:sp>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457200" y="895350"/>
            <a:ext cx="4495800" cy="3352800"/>
          </a:xfrm>
        </p:spPr>
        <p:txBody>
          <a:bodyPr>
            <a:noAutofit/>
          </a:bodyPr>
          <a:lstStyle/>
          <a:p>
            <a:pPr marL="4763" indent="-4763" eaLnBrk="1" hangingPunct="1">
              <a:lnSpc>
                <a:spcPct val="90000"/>
              </a:lnSpc>
              <a:buNone/>
              <a:defRPr/>
            </a:pPr>
            <a:r>
              <a:rPr lang="en-US" sz="4400" b="1" dirty="0">
                <a:solidFill>
                  <a:schemeClr val="accent1">
                    <a:lumMod val="75000"/>
                  </a:schemeClr>
                </a:solidFill>
                <a:effectLst>
                  <a:outerShdw blurRad="38100" dist="38100" dir="2700000" algn="tl">
                    <a:srgbClr val="000000">
                      <a:alpha val="43137"/>
                    </a:srgbClr>
                  </a:outerShdw>
                </a:effectLst>
              </a:rPr>
              <a:t>Office Ergonomics</a:t>
            </a:r>
          </a:p>
          <a:p>
            <a:pPr marL="4763" indent="-4763" eaLnBrk="1" hangingPunct="1">
              <a:lnSpc>
                <a:spcPct val="90000"/>
              </a:lnSpc>
              <a:buNone/>
              <a:defRPr/>
            </a:pPr>
            <a:r>
              <a:rPr lang="en-US" sz="4400" b="1" dirty="0">
                <a:solidFill>
                  <a:schemeClr val="accent1">
                    <a:lumMod val="75000"/>
                  </a:schemeClr>
                </a:solidFill>
                <a:effectLst>
                  <a:outerShdw blurRad="38100" dist="38100" dir="2700000" algn="tl">
                    <a:srgbClr val="000000">
                      <a:alpha val="43137"/>
                    </a:srgbClr>
                  </a:outerShdw>
                </a:effectLst>
              </a:rPr>
              <a:t>for Health Care Professionals</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spcBef>
                <a:spcPts val="800"/>
              </a:spcBef>
              <a:defRPr/>
            </a:pPr>
            <a:r>
              <a:rPr lang="en-US" dirty="0"/>
              <a:t>It’s all about relationships!</a:t>
            </a:r>
          </a:p>
        </p:txBody>
      </p:sp>
      <p:sp>
        <p:nvSpPr>
          <p:cNvPr id="12291" name="Rectangle 3"/>
          <p:cNvSpPr>
            <a:spLocks noGrp="1" noChangeArrowheads="1"/>
          </p:cNvSpPr>
          <p:nvPr>
            <p:ph type="body" idx="1"/>
          </p:nvPr>
        </p:nvSpPr>
        <p:spPr>
          <a:xfrm>
            <a:off x="304800" y="1143000"/>
            <a:ext cx="3581400" cy="3086100"/>
          </a:xfrm>
        </p:spPr>
        <p:txBody>
          <a:bodyPr>
            <a:normAutofit fontScale="85000" lnSpcReduction="10000"/>
          </a:bodyPr>
          <a:lstStyle/>
          <a:p>
            <a:pPr eaLnBrk="1" hangingPunct="1">
              <a:defRPr/>
            </a:pPr>
            <a:r>
              <a:rPr lang="en-US" sz="2800" dirty="0"/>
              <a:t>The relationships we form are one very important part of life</a:t>
            </a:r>
          </a:p>
          <a:p>
            <a:pPr eaLnBrk="1" hangingPunct="1">
              <a:defRPr/>
            </a:pPr>
            <a:r>
              <a:rPr lang="en-US" sz="2800" dirty="0"/>
              <a:t>In office ergonomics,  relationships between the user and the chair, workstation and equipment are also a critical component</a:t>
            </a:r>
          </a:p>
        </p:txBody>
      </p:sp>
      <p:pic>
        <p:nvPicPr>
          <p:cNvPr id="12292" name="Picture 4" descr="WS 12"/>
          <p:cNvPicPr>
            <a:picLocks noChangeAspect="1" noChangeArrowheads="1"/>
          </p:cNvPicPr>
          <p:nvPr/>
        </p:nvPicPr>
        <p:blipFill>
          <a:blip r:embed="rId3" cstate="print"/>
          <a:stretch>
            <a:fillRect/>
          </a:stretch>
        </p:blipFill>
        <p:spPr bwMode="auto">
          <a:xfrm>
            <a:off x="4191000" y="1200150"/>
            <a:ext cx="4304714" cy="2590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16</a:t>
            </a:fld>
            <a:endParaRPr lang="en-US" dirty="0"/>
          </a:p>
        </p:txBody>
      </p:sp>
      <p:sp>
        <p:nvSpPr>
          <p:cNvPr id="6" name="TextBox 5"/>
          <p:cNvSpPr txBox="1"/>
          <p:nvPr/>
        </p:nvSpPr>
        <p:spPr>
          <a:xfrm>
            <a:off x="7696200" y="4400550"/>
            <a:ext cx="9144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Polls</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361950"/>
            <a:ext cx="9144000" cy="457200"/>
          </a:xfrm>
        </p:spPr>
        <p:txBody>
          <a:bodyPr>
            <a:normAutofit fontScale="90000"/>
          </a:bodyPr>
          <a:lstStyle/>
          <a:p>
            <a:pPr eaLnBrk="1" hangingPunct="1">
              <a:spcBef>
                <a:spcPts val="800"/>
              </a:spcBef>
              <a:defRPr/>
            </a:pPr>
            <a:r>
              <a:rPr lang="en-US" dirty="0"/>
              <a:t>Relationships</a:t>
            </a:r>
          </a:p>
        </p:txBody>
      </p:sp>
      <p:sp>
        <p:nvSpPr>
          <p:cNvPr id="14339" name="Rectangle 3"/>
          <p:cNvSpPr>
            <a:spLocks noGrp="1" noChangeArrowheads="1"/>
          </p:cNvSpPr>
          <p:nvPr>
            <p:ph type="body" idx="1"/>
          </p:nvPr>
        </p:nvSpPr>
        <p:spPr>
          <a:xfrm>
            <a:off x="609600" y="1047750"/>
            <a:ext cx="3276600" cy="3200400"/>
          </a:xfrm>
        </p:spPr>
        <p:txBody>
          <a:bodyPr>
            <a:normAutofit/>
          </a:bodyPr>
          <a:lstStyle/>
          <a:p>
            <a:pPr marL="47625" indent="-47625" eaLnBrk="1" hangingPunct="1">
              <a:buFont typeface="Wingdings" pitchFamily="2" charset="2"/>
              <a:buNone/>
              <a:defRPr/>
            </a:pPr>
            <a:r>
              <a:rPr lang="en-US" sz="2400" dirty="0"/>
              <a:t>What do you see as potentials problems in this example? </a:t>
            </a:r>
          </a:p>
          <a:p>
            <a:pPr marL="47625" indent="-47625" eaLnBrk="1" hangingPunct="1">
              <a:buFont typeface="Wingdings" pitchFamily="2" charset="2"/>
              <a:buNone/>
              <a:defRPr/>
            </a:pPr>
            <a:endParaRPr lang="en-US" sz="2400" dirty="0"/>
          </a:p>
          <a:p>
            <a:pPr marL="47625" indent="-47625">
              <a:buNone/>
              <a:defRPr/>
            </a:pPr>
            <a:r>
              <a:rPr lang="en-US" sz="2400" dirty="0"/>
              <a:t>You really can’t tell a whole lot until you see the workspace in use!</a:t>
            </a:r>
          </a:p>
          <a:p>
            <a:pPr marL="47625" indent="-47625" eaLnBrk="1" hangingPunct="1">
              <a:buFont typeface="Wingdings" pitchFamily="2" charset="2"/>
              <a:buNone/>
              <a:defRPr/>
            </a:pPr>
            <a:endParaRPr lang="en-US" sz="2400" dirty="0"/>
          </a:p>
        </p:txBody>
      </p:sp>
      <p:pic>
        <p:nvPicPr>
          <p:cNvPr id="14341" name="Picture 5" descr="KB cutout with no room for mouse"/>
          <p:cNvPicPr>
            <a:picLocks noChangeAspect="1" noChangeArrowheads="1"/>
          </p:cNvPicPr>
          <p:nvPr/>
        </p:nvPicPr>
        <p:blipFill>
          <a:blip r:embed="rId3" cstate="print"/>
          <a:stretch>
            <a:fillRect/>
          </a:stretch>
        </p:blipFill>
        <p:spPr bwMode="auto">
          <a:xfrm>
            <a:off x="4038600" y="1047750"/>
            <a:ext cx="4876800" cy="36576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left)">
                                      <p:cBhvr>
                                        <p:cTn id="7" dur="500"/>
                                        <p:tgtEl>
                                          <p:spTgt spid="1433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animEffect transition="in" filter="wipe(left)">
                                      <p:cBhvr>
                                        <p:cTn id="11"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a:t>Office Ergonomics Applications </a:t>
            </a:r>
          </a:p>
        </p:txBody>
      </p:sp>
      <p:sp>
        <p:nvSpPr>
          <p:cNvPr id="116739" name="Rectangle 3"/>
          <p:cNvSpPr>
            <a:spLocks noGrp="1" noChangeArrowheads="1"/>
          </p:cNvSpPr>
          <p:nvPr>
            <p:ph type="body" idx="1"/>
          </p:nvPr>
        </p:nvSpPr>
        <p:spPr>
          <a:xfrm>
            <a:off x="914400" y="742950"/>
            <a:ext cx="7772400" cy="3086100"/>
          </a:xfrm>
        </p:spPr>
        <p:txBody>
          <a:bodyPr/>
          <a:lstStyle/>
          <a:p>
            <a:pPr algn="ctr" eaLnBrk="1" hangingPunct="1">
              <a:buFont typeface="Arial" pitchFamily="34" charset="0"/>
              <a:buNone/>
              <a:defRPr/>
            </a:pPr>
            <a:r>
              <a:rPr lang="en-US" noProof="1"/>
              <a:t>Typewriters to computers! </a:t>
            </a:r>
          </a:p>
        </p:txBody>
      </p:sp>
      <p:sp>
        <p:nvSpPr>
          <p:cNvPr id="116740" name="Rectangle 4"/>
          <p:cNvSpPr>
            <a:spLocks noChangeArrowheads="1"/>
          </p:cNvSpPr>
          <p:nvPr/>
        </p:nvSpPr>
        <p:spPr bwMode="auto">
          <a:xfrm>
            <a:off x="838200" y="3790950"/>
            <a:ext cx="7848600" cy="1077218"/>
          </a:xfrm>
          <a:prstGeom prst="rect">
            <a:avLst/>
          </a:prstGeom>
          <a:noFill/>
          <a:ln w="9525">
            <a:noFill/>
            <a:miter lim="800000"/>
            <a:headEnd/>
            <a:tailEnd/>
          </a:ln>
          <a:effectLst/>
        </p:spPr>
        <p:txBody>
          <a:bodyPr wrap="square">
            <a:spAutoFit/>
          </a:bodyPr>
          <a:lstStyle/>
          <a:p>
            <a:pPr algn="ctr">
              <a:spcBef>
                <a:spcPts val="0"/>
              </a:spcBef>
              <a:buClr>
                <a:srgbClr val="FF0000"/>
              </a:buClr>
              <a:buSzPct val="125000"/>
              <a:defRPr/>
            </a:pPr>
            <a:r>
              <a:rPr lang="en-US" sz="2400" noProof="1">
                <a:latin typeface="Arial" pitchFamily="34" charset="0"/>
                <a:cs typeface="Arial" pitchFamily="34" charset="0"/>
              </a:rPr>
              <a:t>Where do we use computers?</a:t>
            </a:r>
          </a:p>
          <a:p>
            <a:pPr algn="ctr">
              <a:spcBef>
                <a:spcPts val="0"/>
              </a:spcBef>
              <a:buClr>
                <a:srgbClr val="FF0000"/>
              </a:buClr>
              <a:buSzPct val="125000"/>
              <a:buFont typeface="Wingdings" pitchFamily="2" charset="2"/>
              <a:buNone/>
              <a:defRPr/>
            </a:pPr>
            <a:r>
              <a:rPr lang="en-US" noProof="1">
                <a:solidFill>
                  <a:schemeClr val="bg2">
                    <a:lumMod val="50000"/>
                  </a:schemeClr>
                </a:solidFill>
                <a:effectLst>
                  <a:outerShdw blurRad="38100" dist="38100" dir="2700000" algn="tl">
                    <a:srgbClr val="000000"/>
                  </a:outerShdw>
                </a:effectLst>
                <a:latin typeface="Impact" pitchFamily="34" charset="0"/>
                <a:cs typeface="+mn-cs"/>
              </a:rPr>
              <a:t>EVERYWHERE!</a:t>
            </a:r>
          </a:p>
        </p:txBody>
      </p:sp>
      <p:sp>
        <p:nvSpPr>
          <p:cNvPr id="116743" name="AutoShape 7"/>
          <p:cNvSpPr>
            <a:spLocks noChangeArrowheads="1"/>
          </p:cNvSpPr>
          <p:nvPr/>
        </p:nvSpPr>
        <p:spPr bwMode="auto">
          <a:xfrm>
            <a:off x="3657600" y="2190750"/>
            <a:ext cx="1828800" cy="514350"/>
          </a:xfrm>
          <a:prstGeom prst="rightArrow">
            <a:avLst>
              <a:gd name="adj1" fmla="val 50000"/>
              <a:gd name="adj2" fmla="val 66667"/>
            </a:avLst>
          </a:prstGeom>
          <a:solidFill>
            <a:schemeClr val="bg2">
              <a:lumMod val="50000"/>
            </a:schemeClr>
          </a:solidFill>
          <a:ln w="9525">
            <a:solidFill>
              <a:schemeClr val="tx1"/>
            </a:solidFill>
            <a:miter lim="800000"/>
            <a:headEnd/>
            <a:tailEnd/>
          </a:ln>
        </p:spPr>
        <p:txBody>
          <a:bodyPr wrap="none" anchor="ctr"/>
          <a:lstStyle/>
          <a:p>
            <a:endParaRPr lang="en-US" dirty="0"/>
          </a:p>
        </p:txBody>
      </p:sp>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18</a:t>
            </a:fld>
            <a:endParaRPr lang="en-US" dirty="0"/>
          </a:p>
        </p:txBody>
      </p:sp>
      <p:pic>
        <p:nvPicPr>
          <p:cNvPr id="532482" name="Picture 2" descr="K:\Clients\WorkWell\Therapist Course 2012\Images\woman-typing-007.jpg"/>
          <p:cNvPicPr>
            <a:picLocks noChangeAspect="1" noChangeArrowheads="1"/>
          </p:cNvPicPr>
          <p:nvPr/>
        </p:nvPicPr>
        <p:blipFill>
          <a:blip r:embed="rId3" cstate="print"/>
          <a:srcRect l="12857"/>
          <a:stretch>
            <a:fillRect/>
          </a:stretch>
        </p:blipFill>
        <p:spPr bwMode="auto">
          <a:xfrm>
            <a:off x="990601" y="1428750"/>
            <a:ext cx="3054531" cy="2103120"/>
          </a:xfrm>
          <a:prstGeom prst="rect">
            <a:avLst/>
          </a:prstGeom>
          <a:ln>
            <a:noFill/>
          </a:ln>
          <a:effectLst>
            <a:outerShdw blurRad="292100" dist="139700" dir="2700000" algn="tl" rotWithShape="0">
              <a:srgbClr val="333333">
                <a:alpha val="65000"/>
              </a:srgbClr>
            </a:outerShdw>
          </a:effectLst>
        </p:spPr>
      </p:pic>
      <p:pic>
        <p:nvPicPr>
          <p:cNvPr id="532483" name="Picture 3" descr="K:\Clients\Medtronic\World Headquarters\Ergonomics Website Revision\Images\Potential Medtronic EE pics\Raw\Berg (1).jpg"/>
          <p:cNvPicPr>
            <a:picLocks noChangeAspect="1" noChangeArrowheads="1"/>
          </p:cNvPicPr>
          <p:nvPr/>
        </p:nvPicPr>
        <p:blipFill>
          <a:blip r:embed="rId4" cstate="print"/>
          <a:srcRect/>
          <a:stretch>
            <a:fillRect/>
          </a:stretch>
        </p:blipFill>
        <p:spPr bwMode="auto">
          <a:xfrm>
            <a:off x="5548429" y="1386218"/>
            <a:ext cx="3061640" cy="2103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wipe(left)">
                                      <p:cBhvr>
                                        <p:cTn id="7" dur="500"/>
                                        <p:tgtEl>
                                          <p:spTgt spid="11673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6743"/>
                                        </p:tgtEl>
                                        <p:attrNameLst>
                                          <p:attrName>style.visibility</p:attrName>
                                        </p:attrNameLst>
                                      </p:cBhvr>
                                      <p:to>
                                        <p:strVal val="visible"/>
                                      </p:to>
                                    </p:set>
                                    <p:animEffect transition="in" filter="wipe(left)">
                                      <p:cBhvr>
                                        <p:cTn id="11" dur="500"/>
                                        <p:tgtEl>
                                          <p:spTgt spid="1167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6740">
                                            <p:txEl>
                                              <p:pRg st="0" end="0"/>
                                            </p:txEl>
                                          </p:spTgt>
                                        </p:tgtEl>
                                        <p:attrNameLst>
                                          <p:attrName>style.visibility</p:attrName>
                                        </p:attrNameLst>
                                      </p:cBhvr>
                                      <p:to>
                                        <p:strVal val="visible"/>
                                      </p:to>
                                    </p:set>
                                    <p:animEffect transition="in" filter="wipe(left)">
                                      <p:cBhvr>
                                        <p:cTn id="16" dur="500"/>
                                        <p:tgtEl>
                                          <p:spTgt spid="11674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6740">
                                            <p:txEl>
                                              <p:pRg st="1" end="1"/>
                                            </p:txEl>
                                          </p:spTgt>
                                        </p:tgtEl>
                                        <p:attrNameLst>
                                          <p:attrName>style.visibility</p:attrName>
                                        </p:attrNameLst>
                                      </p:cBhvr>
                                      <p:to>
                                        <p:strVal val="visible"/>
                                      </p:to>
                                    </p:set>
                                    <p:animEffect transition="in" filter="wipe(left)">
                                      <p:cBhvr>
                                        <p:cTn id="21" dur="500"/>
                                        <p:tgtEl>
                                          <p:spTgt spid="1167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p:bldP spid="116740" grpId="0" build="p" autoUpdateAnimBg="0"/>
      <p:bldP spid="1167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139735"/>
            <a:ext cx="9144000" cy="857250"/>
          </a:xfrm>
        </p:spPr>
        <p:txBody>
          <a:bodyPr/>
          <a:lstStyle/>
          <a:p>
            <a:pPr eaLnBrk="1" hangingPunct="1">
              <a:spcBef>
                <a:spcPts val="800"/>
              </a:spcBef>
              <a:defRPr/>
            </a:pPr>
            <a:r>
              <a:rPr lang="en-US" noProof="1"/>
              <a:t>Typical office components</a:t>
            </a:r>
          </a:p>
        </p:txBody>
      </p:sp>
      <p:sp>
        <p:nvSpPr>
          <p:cNvPr id="119811" name="Rectangle 3"/>
          <p:cNvSpPr>
            <a:spLocks noGrp="1" noChangeArrowheads="1"/>
          </p:cNvSpPr>
          <p:nvPr>
            <p:ph type="body" idx="1"/>
          </p:nvPr>
        </p:nvSpPr>
        <p:spPr>
          <a:xfrm>
            <a:off x="762000" y="1047750"/>
            <a:ext cx="4043362" cy="3629025"/>
          </a:xfrm>
        </p:spPr>
        <p:txBody>
          <a:bodyPr>
            <a:noAutofit/>
          </a:bodyPr>
          <a:lstStyle/>
          <a:p>
            <a:pPr eaLnBrk="1" hangingPunct="1">
              <a:defRPr/>
            </a:pPr>
            <a:r>
              <a:rPr lang="en-US" sz="2400" noProof="1"/>
              <a:t>User population profile</a:t>
            </a:r>
          </a:p>
          <a:p>
            <a:pPr eaLnBrk="1" hangingPunct="1">
              <a:defRPr/>
            </a:pPr>
            <a:r>
              <a:rPr lang="en-US" sz="2400" noProof="1"/>
              <a:t>User – Single/Multi</a:t>
            </a:r>
          </a:p>
          <a:p>
            <a:pPr eaLnBrk="1" hangingPunct="1">
              <a:defRPr/>
            </a:pPr>
            <a:r>
              <a:rPr lang="en-US" sz="2400" noProof="1"/>
              <a:t>Tasks – Single /Multi</a:t>
            </a:r>
          </a:p>
          <a:p>
            <a:pPr eaLnBrk="1" hangingPunct="1">
              <a:defRPr/>
            </a:pPr>
            <a:r>
              <a:rPr lang="en-US" sz="2400" noProof="1"/>
              <a:t>Floor space</a:t>
            </a:r>
          </a:p>
          <a:p>
            <a:pPr eaLnBrk="1" hangingPunct="1">
              <a:defRPr/>
            </a:pPr>
            <a:r>
              <a:rPr lang="en-US" sz="2400" noProof="1"/>
              <a:t>Seating system</a:t>
            </a:r>
          </a:p>
          <a:p>
            <a:pPr eaLnBrk="1" hangingPunct="1">
              <a:defRPr/>
            </a:pPr>
            <a:r>
              <a:rPr lang="en-US" sz="2400" noProof="1"/>
              <a:t>Worksurface</a:t>
            </a:r>
          </a:p>
          <a:p>
            <a:pPr eaLnBrk="1" hangingPunct="1">
              <a:defRPr/>
            </a:pPr>
            <a:r>
              <a:rPr lang="en-US" sz="2400" noProof="1"/>
              <a:t>Floor surface</a:t>
            </a:r>
          </a:p>
          <a:p>
            <a:pPr eaLnBrk="1" hangingPunct="1">
              <a:defRPr/>
            </a:pPr>
            <a:r>
              <a:rPr lang="en-US" sz="2400" noProof="1"/>
              <a:t>Computer  equipment</a:t>
            </a:r>
          </a:p>
          <a:p>
            <a:pPr eaLnBrk="1" hangingPunct="1">
              <a:defRPr/>
            </a:pPr>
            <a:endParaRPr lang="en-US" sz="2400" noProof="1"/>
          </a:p>
        </p:txBody>
      </p:sp>
      <p:sp>
        <p:nvSpPr>
          <p:cNvPr id="119812" name="Rectangle 4"/>
          <p:cNvSpPr>
            <a:spLocks noChangeArrowheads="1"/>
          </p:cNvSpPr>
          <p:nvPr/>
        </p:nvSpPr>
        <p:spPr bwMode="auto">
          <a:xfrm>
            <a:off x="4656608" y="1077310"/>
            <a:ext cx="4343400" cy="2677656"/>
          </a:xfrm>
          <a:prstGeom prst="rect">
            <a:avLst/>
          </a:prstGeom>
          <a:noFill/>
          <a:ln w="9525">
            <a:noFill/>
            <a:miter lim="800000"/>
            <a:headEnd/>
            <a:tailEnd/>
          </a:ln>
          <a:effectLst/>
        </p:spPr>
        <p:txBody>
          <a:bodyPr wrap="square">
            <a:spAutoFit/>
          </a:bodyPr>
          <a:lstStyle/>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Telephone</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Office equipment </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Storage </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Conference tables/chairs</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Light</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Noise</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Temperature</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19</a:t>
            </a:fld>
            <a:endParaRPr lang="en-US"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6492"/>
            <a:ext cx="4572000" cy="954107"/>
          </a:xfrm>
          <a:prstGeom prst="rect">
            <a:avLst/>
          </a:prstGeom>
        </p:spPr>
        <p:txBody>
          <a:bodyPr>
            <a:spAutoFit/>
          </a:bodyPr>
          <a:lstStyle/>
          <a:p>
            <a:br>
              <a:rPr lang="en-US" sz="2800" dirty="0"/>
            </a:br>
            <a:endParaRPr lang="en-US" sz="2800" dirty="0"/>
          </a:p>
        </p:txBody>
      </p:sp>
      <p:pic>
        <p:nvPicPr>
          <p:cNvPr id="4" name="Picture 3"/>
          <p:cNvPicPr>
            <a:picLocks noChangeAspect="1"/>
          </p:cNvPicPr>
          <p:nvPr/>
        </p:nvPicPr>
        <p:blipFill>
          <a:blip r:embed="rId3"/>
          <a:stretch>
            <a:fillRect/>
          </a:stretch>
        </p:blipFill>
        <p:spPr>
          <a:xfrm>
            <a:off x="3505200" y="209550"/>
            <a:ext cx="5101792" cy="4149135"/>
          </a:xfrm>
          <a:prstGeom prst="rect">
            <a:avLst/>
          </a:prstGeom>
        </p:spPr>
      </p:pic>
      <p:sp>
        <p:nvSpPr>
          <p:cNvPr id="8" name="TextBox 7"/>
          <p:cNvSpPr txBox="1"/>
          <p:nvPr/>
        </p:nvSpPr>
        <p:spPr>
          <a:xfrm>
            <a:off x="762000" y="590550"/>
            <a:ext cx="2514600" cy="1892826"/>
          </a:xfrm>
          <a:prstGeom prst="rect">
            <a:avLst/>
          </a:prstGeom>
          <a:noFill/>
        </p:spPr>
        <p:txBody>
          <a:bodyPr wrap="square" rtlCol="0">
            <a:spAutoFit/>
          </a:bodyPr>
          <a:lstStyle/>
          <a:p>
            <a:r>
              <a:rPr lang="en-US" sz="1800" dirty="0">
                <a:latin typeface="+mj-lt"/>
              </a:rPr>
              <a:t>Click this link to download important files.</a:t>
            </a:r>
          </a:p>
          <a:p>
            <a:r>
              <a:rPr lang="en-US" sz="1800" dirty="0">
                <a:latin typeface="+mj-lt"/>
              </a:rPr>
              <a:t>Test your connection if you are new to online training</a:t>
            </a:r>
          </a:p>
        </p:txBody>
      </p:sp>
      <p:cxnSp>
        <p:nvCxnSpPr>
          <p:cNvPr id="10" name="Straight Arrow Connector 9"/>
          <p:cNvCxnSpPr/>
          <p:nvPr/>
        </p:nvCxnSpPr>
        <p:spPr>
          <a:xfrm>
            <a:off x="2362200" y="742950"/>
            <a:ext cx="2209800" cy="1295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a:off x="2895600" y="1809750"/>
            <a:ext cx="838200" cy="381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8980809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a:t>User population profile</a:t>
            </a:r>
          </a:p>
        </p:txBody>
      </p:sp>
      <p:sp>
        <p:nvSpPr>
          <p:cNvPr id="121859" name="Rectangle 3"/>
          <p:cNvSpPr>
            <a:spLocks noGrp="1" noChangeArrowheads="1"/>
          </p:cNvSpPr>
          <p:nvPr>
            <p:ph type="body" idx="1"/>
          </p:nvPr>
        </p:nvSpPr>
        <p:spPr>
          <a:xfrm>
            <a:off x="152400" y="895350"/>
            <a:ext cx="4267200" cy="3581400"/>
          </a:xfrm>
        </p:spPr>
        <p:txBody>
          <a:bodyPr>
            <a:normAutofit fontScale="70000" lnSpcReduction="20000"/>
          </a:bodyPr>
          <a:lstStyle/>
          <a:p>
            <a:pPr eaLnBrk="1" hangingPunct="1">
              <a:lnSpc>
                <a:spcPct val="120000"/>
              </a:lnSpc>
              <a:defRPr/>
            </a:pPr>
            <a:r>
              <a:rPr lang="en-US" dirty="0"/>
              <a:t>Very</a:t>
            </a:r>
            <a:r>
              <a:rPr lang="en-US" noProof="1"/>
              <a:t> important </a:t>
            </a:r>
            <a:r>
              <a:rPr lang="en-US" dirty="0"/>
              <a:t>first </a:t>
            </a:r>
            <a:r>
              <a:rPr lang="en-US" noProof="1"/>
              <a:t>step </a:t>
            </a:r>
            <a:r>
              <a:rPr lang="en-US" dirty="0"/>
              <a:t>-</a:t>
            </a:r>
            <a:r>
              <a:rPr lang="en-US" noProof="1"/>
              <a:t> accurately define user population</a:t>
            </a:r>
          </a:p>
          <a:p>
            <a:pPr lvl="1" eaLnBrk="1" hangingPunct="1">
              <a:lnSpc>
                <a:spcPct val="120000"/>
              </a:lnSpc>
              <a:spcBef>
                <a:spcPct val="5000"/>
              </a:spcBef>
              <a:defRPr/>
            </a:pPr>
            <a:r>
              <a:rPr lang="en-US" noProof="1"/>
              <a:t>Age</a:t>
            </a:r>
          </a:p>
          <a:p>
            <a:pPr lvl="1" eaLnBrk="1" hangingPunct="1">
              <a:lnSpc>
                <a:spcPct val="120000"/>
              </a:lnSpc>
              <a:spcBef>
                <a:spcPct val="5000"/>
              </a:spcBef>
              <a:defRPr/>
            </a:pPr>
            <a:r>
              <a:rPr lang="en-US" noProof="1"/>
              <a:t>Gender</a:t>
            </a:r>
          </a:p>
          <a:p>
            <a:pPr lvl="1" eaLnBrk="1" hangingPunct="1">
              <a:lnSpc>
                <a:spcPct val="120000"/>
              </a:lnSpc>
              <a:spcBef>
                <a:spcPct val="5000"/>
              </a:spcBef>
              <a:defRPr/>
            </a:pPr>
            <a:r>
              <a:rPr lang="en-US" noProof="1"/>
              <a:t>Stature</a:t>
            </a:r>
          </a:p>
          <a:p>
            <a:pPr lvl="1" eaLnBrk="1" hangingPunct="1">
              <a:lnSpc>
                <a:spcPct val="120000"/>
              </a:lnSpc>
              <a:spcBef>
                <a:spcPct val="5000"/>
              </a:spcBef>
              <a:defRPr/>
            </a:pPr>
            <a:r>
              <a:rPr lang="en-US" noProof="1"/>
              <a:t>Vision </a:t>
            </a:r>
          </a:p>
          <a:p>
            <a:pPr lvl="1" eaLnBrk="1" hangingPunct="1">
              <a:lnSpc>
                <a:spcPct val="120000"/>
              </a:lnSpc>
              <a:spcBef>
                <a:spcPct val="5000"/>
              </a:spcBef>
              <a:defRPr/>
            </a:pPr>
            <a:r>
              <a:rPr lang="en-US" noProof="1"/>
              <a:t>Hand dominance</a:t>
            </a:r>
          </a:p>
          <a:p>
            <a:pPr lvl="1" eaLnBrk="1" hangingPunct="1">
              <a:lnSpc>
                <a:spcPct val="120000"/>
              </a:lnSpc>
              <a:spcBef>
                <a:spcPct val="5000"/>
              </a:spcBef>
              <a:defRPr/>
            </a:pPr>
            <a:r>
              <a:rPr lang="en-US" noProof="1"/>
              <a:t>Other</a:t>
            </a:r>
          </a:p>
          <a:p>
            <a:pPr eaLnBrk="1" hangingPunct="1">
              <a:lnSpc>
                <a:spcPct val="120000"/>
              </a:lnSpc>
              <a:defRPr/>
            </a:pPr>
            <a:r>
              <a:rPr lang="en-US" noProof="1"/>
              <a:t>Defining user profile lays</a:t>
            </a:r>
            <a:r>
              <a:rPr lang="en-US" dirty="0"/>
              <a:t> the </a:t>
            </a:r>
            <a:r>
              <a:rPr lang="en-US" noProof="1"/>
              <a:t> foundation for remainder of process</a:t>
            </a:r>
          </a:p>
        </p:txBody>
      </p:sp>
      <p:pic>
        <p:nvPicPr>
          <p:cNvPr id="121860" name="Picture 4" descr="WS 12"/>
          <p:cNvPicPr>
            <a:picLocks noChangeAspect="1" noChangeArrowheads="1"/>
          </p:cNvPicPr>
          <p:nvPr/>
        </p:nvPicPr>
        <p:blipFill>
          <a:blip r:embed="rId3" cstate="print"/>
          <a:stretch>
            <a:fillRect/>
          </a:stretch>
        </p:blipFill>
        <p:spPr bwMode="auto">
          <a:xfrm>
            <a:off x="4495800" y="1047750"/>
            <a:ext cx="4163786"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20</a:t>
            </a:fld>
            <a:endParaRPr lang="en-US"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spcBef>
                <a:spcPts val="800"/>
              </a:spcBef>
              <a:defRPr/>
            </a:pPr>
            <a:r>
              <a:rPr lang="en-US" noProof="1"/>
              <a:t>Single user</a:t>
            </a:r>
          </a:p>
        </p:txBody>
      </p:sp>
      <p:sp>
        <p:nvSpPr>
          <p:cNvPr id="124931" name="Rectangle 3"/>
          <p:cNvSpPr>
            <a:spLocks noGrp="1" noChangeArrowheads="1"/>
          </p:cNvSpPr>
          <p:nvPr>
            <p:ph type="body" idx="1"/>
          </p:nvPr>
        </p:nvSpPr>
        <p:spPr>
          <a:xfrm>
            <a:off x="609600" y="682229"/>
            <a:ext cx="4495800" cy="4343400"/>
          </a:xfrm>
        </p:spPr>
        <p:txBody>
          <a:bodyPr/>
          <a:lstStyle/>
          <a:p>
            <a:pPr eaLnBrk="1" hangingPunct="1">
              <a:defRPr/>
            </a:pPr>
            <a:r>
              <a:rPr lang="en-US" noProof="1"/>
              <a:t>Less influenced by need for adjustability of workstation itself</a:t>
            </a:r>
          </a:p>
          <a:p>
            <a:pPr eaLnBrk="1" hangingPunct="1">
              <a:defRPr/>
            </a:pPr>
            <a:r>
              <a:rPr lang="en-US" dirty="0"/>
              <a:t>O</a:t>
            </a:r>
            <a:r>
              <a:rPr lang="en-US" noProof="1"/>
              <a:t>nce determine proper height of worksurface</a:t>
            </a:r>
          </a:p>
          <a:p>
            <a:pPr lvl="1" eaLnBrk="1" hangingPunct="1">
              <a:defRPr/>
            </a:pPr>
            <a:r>
              <a:rPr lang="en-US" dirty="0"/>
              <a:t>Use f</a:t>
            </a:r>
            <a:r>
              <a:rPr lang="en-US" noProof="1"/>
              <a:t>ixed height or adjustable/fixed worksurface</a:t>
            </a:r>
          </a:p>
          <a:p>
            <a:pPr lvl="1" eaLnBrk="1" hangingPunct="1">
              <a:defRPr/>
            </a:pPr>
            <a:r>
              <a:rPr lang="en-US" noProof="1"/>
              <a:t>Worksurface can be height adjusted but once adjusted is not readily change</a:t>
            </a:r>
            <a:r>
              <a:rPr lang="en-US" dirty="0"/>
              <a:t>d</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21</a:t>
            </a:fld>
            <a:endParaRPr lang="en-US" dirty="0"/>
          </a:p>
        </p:txBody>
      </p:sp>
      <p:pic>
        <p:nvPicPr>
          <p:cNvPr id="6" name="Picture 5" descr="K:\Clients\Medtronic\World Headquarters\Ergonomics Website Revision\Images\Potential Medtronic EE pics\Raw\Nnadi1 (1).JPG"/>
          <p:cNvPicPr/>
          <p:nvPr/>
        </p:nvPicPr>
        <p:blipFill>
          <a:blip r:embed="rId3" cstate="print"/>
          <a:srcRect/>
          <a:stretch>
            <a:fillRect/>
          </a:stretch>
        </p:blipFill>
        <p:spPr bwMode="auto">
          <a:xfrm>
            <a:off x="5181600" y="895350"/>
            <a:ext cx="3586434"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spcBef>
                <a:spcPts val="800"/>
              </a:spcBef>
              <a:defRPr/>
            </a:pPr>
            <a:r>
              <a:rPr lang="en-US" noProof="1"/>
              <a:t>Multi user</a:t>
            </a:r>
          </a:p>
        </p:txBody>
      </p:sp>
      <p:sp>
        <p:nvSpPr>
          <p:cNvPr id="126979" name="Rectangle 3"/>
          <p:cNvSpPr>
            <a:spLocks noGrp="1" noChangeArrowheads="1"/>
          </p:cNvSpPr>
          <p:nvPr>
            <p:ph type="body" idx="1"/>
          </p:nvPr>
        </p:nvSpPr>
        <p:spPr>
          <a:xfrm>
            <a:off x="304800" y="971550"/>
            <a:ext cx="4572000" cy="3733800"/>
          </a:xfrm>
        </p:spPr>
        <p:txBody>
          <a:bodyPr>
            <a:normAutofit fontScale="70000" lnSpcReduction="20000"/>
          </a:bodyPr>
          <a:lstStyle/>
          <a:p>
            <a:pPr eaLnBrk="1" hangingPunct="1">
              <a:lnSpc>
                <a:spcPct val="120000"/>
              </a:lnSpc>
              <a:defRPr/>
            </a:pPr>
            <a:r>
              <a:rPr lang="en-US" sz="2800" noProof="1"/>
              <a:t>Multi-user workstations </a:t>
            </a:r>
            <a:r>
              <a:rPr lang="en-US" sz="2800" dirty="0"/>
              <a:t>require </a:t>
            </a:r>
            <a:r>
              <a:rPr lang="en-US" sz="2800" noProof="1"/>
              <a:t>significantly greater degree of adjustability</a:t>
            </a:r>
          </a:p>
          <a:p>
            <a:pPr eaLnBrk="1" hangingPunct="1">
              <a:lnSpc>
                <a:spcPct val="120000"/>
              </a:lnSpc>
              <a:defRPr/>
            </a:pPr>
            <a:r>
              <a:rPr lang="en-US" sz="2800" noProof="1"/>
              <a:t>Critical that changeover from one user to next accomplished quickly and easily</a:t>
            </a:r>
          </a:p>
          <a:p>
            <a:pPr eaLnBrk="1" hangingPunct="1">
              <a:lnSpc>
                <a:spcPct val="120000"/>
              </a:lnSpc>
              <a:defRPr/>
            </a:pPr>
            <a:r>
              <a:rPr lang="en-US" sz="2800" noProof="1"/>
              <a:t>Adjustable/adjustable worksurface</a:t>
            </a:r>
          </a:p>
          <a:p>
            <a:pPr lvl="1" eaLnBrk="1" hangingPunct="1">
              <a:lnSpc>
                <a:spcPct val="120000"/>
              </a:lnSpc>
              <a:defRPr/>
            </a:pPr>
            <a:r>
              <a:rPr lang="en-US" sz="2400" noProof="1"/>
              <a:t>Through spring balanced manual system</a:t>
            </a:r>
            <a:r>
              <a:rPr lang="en-US" sz="2400" dirty="0"/>
              <a:t>/</a:t>
            </a:r>
            <a:r>
              <a:rPr lang="en-US" sz="2400" noProof="1"/>
              <a:t>powered system worksurface height readjusted within seconds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22</a:t>
            </a:fld>
            <a:endParaRPr lang="en-US" dirty="0"/>
          </a:p>
        </p:txBody>
      </p:sp>
      <p:pic>
        <p:nvPicPr>
          <p:cNvPr id="6" name="Picture 5" descr="K:\Clients\Medtronic\Mounds View\Reception Counters\Images\MV Reception 038.jpg"/>
          <p:cNvPicPr/>
          <p:nvPr/>
        </p:nvPicPr>
        <p:blipFill>
          <a:blip r:embed="rId3" cstate="print"/>
          <a:srcRect/>
          <a:stretch>
            <a:fillRect/>
          </a:stretch>
        </p:blipFill>
        <p:spPr bwMode="auto">
          <a:xfrm>
            <a:off x="4953000" y="1047750"/>
            <a:ext cx="3768727"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spcBef>
                <a:spcPts val="800"/>
              </a:spcBef>
              <a:defRPr/>
            </a:pPr>
            <a:r>
              <a:rPr lang="en-US" noProof="1"/>
              <a:t>Single-task</a:t>
            </a:r>
          </a:p>
        </p:txBody>
      </p:sp>
      <p:sp>
        <p:nvSpPr>
          <p:cNvPr id="130051" name="Rectangle 3"/>
          <p:cNvSpPr>
            <a:spLocks noGrp="1" noChangeArrowheads="1"/>
          </p:cNvSpPr>
          <p:nvPr>
            <p:ph type="body" idx="1"/>
          </p:nvPr>
        </p:nvSpPr>
        <p:spPr>
          <a:xfrm>
            <a:off x="381000" y="742950"/>
            <a:ext cx="4876800" cy="3733800"/>
          </a:xfrm>
        </p:spPr>
        <p:txBody>
          <a:bodyPr>
            <a:normAutofit fontScale="92500" lnSpcReduction="20000"/>
          </a:bodyPr>
          <a:lstStyle/>
          <a:p>
            <a:pPr eaLnBrk="1" hangingPunct="1">
              <a:defRPr/>
            </a:pPr>
            <a:r>
              <a:rPr lang="en-US" sz="2400" noProof="1"/>
              <a:t>Majority of work time accomplishing specific focused task</a:t>
            </a:r>
          </a:p>
          <a:p>
            <a:pPr eaLnBrk="1" hangingPunct="1">
              <a:defRPr/>
            </a:pPr>
            <a:r>
              <a:rPr lang="en-US" sz="2400" noProof="1"/>
              <a:t>For example, customer service representative majority of day on computer and telephone performing computer lookup activities</a:t>
            </a:r>
          </a:p>
          <a:p>
            <a:pPr eaLnBrk="1" hangingPunct="1">
              <a:defRPr/>
            </a:pPr>
            <a:r>
              <a:rPr lang="en-US" sz="2400" noProof="1"/>
              <a:t>Physically job demands are concentrated in single area</a:t>
            </a:r>
          </a:p>
          <a:p>
            <a:pPr eaLnBrk="1" hangingPunct="1">
              <a:defRPr/>
            </a:pPr>
            <a:r>
              <a:rPr lang="en-US" sz="2400" noProof="1"/>
              <a:t>Efficient set up is critical because user tends to maintain sustained position to perform activities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23</a:t>
            </a:fld>
            <a:endParaRPr lang="en-US" dirty="0"/>
          </a:p>
        </p:txBody>
      </p:sp>
      <p:pic>
        <p:nvPicPr>
          <p:cNvPr id="6" name="Picture 5" descr="K:\Clients\Medtronic\World Headquarters\Ergonomics Website Revision\Images\Potential Medtronic EE pics\Raw\Mohamed 004.jpg"/>
          <p:cNvPicPr/>
          <p:nvPr/>
        </p:nvPicPr>
        <p:blipFill>
          <a:blip r:embed="rId3" cstate="print"/>
          <a:srcRect/>
          <a:stretch>
            <a:fillRect/>
          </a:stretch>
        </p:blipFill>
        <p:spPr bwMode="auto">
          <a:xfrm>
            <a:off x="5257800" y="895350"/>
            <a:ext cx="3679965" cy="27661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spcBef>
                <a:spcPts val="800"/>
              </a:spcBef>
              <a:defRPr/>
            </a:pPr>
            <a:r>
              <a:rPr lang="en-US" noProof="1"/>
              <a:t>Multi-task</a:t>
            </a:r>
          </a:p>
        </p:txBody>
      </p:sp>
      <p:sp>
        <p:nvSpPr>
          <p:cNvPr id="132099" name="Rectangle 3"/>
          <p:cNvSpPr>
            <a:spLocks noGrp="1" noChangeArrowheads="1"/>
          </p:cNvSpPr>
          <p:nvPr>
            <p:ph type="body" idx="1"/>
          </p:nvPr>
        </p:nvSpPr>
        <p:spPr>
          <a:xfrm>
            <a:off x="762000" y="819150"/>
            <a:ext cx="3962400" cy="3886200"/>
          </a:xfrm>
        </p:spPr>
        <p:txBody>
          <a:bodyPr/>
          <a:lstStyle/>
          <a:p>
            <a:pPr eaLnBrk="1" hangingPunct="1">
              <a:defRPr/>
            </a:pPr>
            <a:r>
              <a:rPr lang="en-US" noProof="1"/>
              <a:t>Number of different tasks need to be accomplished</a:t>
            </a:r>
          </a:p>
          <a:p>
            <a:pPr lvl="1" eaLnBrk="1" hangingPunct="1">
              <a:defRPr/>
            </a:pPr>
            <a:r>
              <a:rPr lang="en-US" dirty="0"/>
              <a:t>C</a:t>
            </a:r>
            <a:r>
              <a:rPr lang="en-US" noProof="1"/>
              <a:t>omputer</a:t>
            </a:r>
            <a:endParaRPr lang="en-US" dirty="0"/>
          </a:p>
          <a:p>
            <a:pPr lvl="1" eaLnBrk="1" hangingPunct="1">
              <a:defRPr/>
            </a:pPr>
            <a:r>
              <a:rPr lang="en-US" dirty="0"/>
              <a:t>T</a:t>
            </a:r>
            <a:r>
              <a:rPr lang="en-US" noProof="1"/>
              <a:t>elephone</a:t>
            </a:r>
            <a:endParaRPr lang="en-US" dirty="0"/>
          </a:p>
          <a:p>
            <a:pPr lvl="1" eaLnBrk="1" hangingPunct="1">
              <a:defRPr/>
            </a:pPr>
            <a:r>
              <a:rPr lang="en-US" dirty="0"/>
              <a:t>W</a:t>
            </a:r>
            <a:r>
              <a:rPr lang="en-US" noProof="1"/>
              <a:t>riting workstation</a:t>
            </a:r>
            <a:endParaRPr lang="en-US" dirty="0"/>
          </a:p>
          <a:p>
            <a:pPr lvl="1" eaLnBrk="1" hangingPunct="1">
              <a:defRPr/>
            </a:pPr>
            <a:r>
              <a:rPr lang="en-US" dirty="0"/>
              <a:t>A</a:t>
            </a:r>
            <a:r>
              <a:rPr lang="en-US" noProof="1"/>
              <a:t>ttending meetings</a:t>
            </a:r>
            <a:endParaRPr lang="en-US" dirty="0"/>
          </a:p>
          <a:p>
            <a:pPr lvl="1" eaLnBrk="1" hangingPunct="1">
              <a:defRPr/>
            </a:pPr>
            <a:r>
              <a:rPr lang="en-US" dirty="0"/>
              <a:t>A</a:t>
            </a:r>
            <a:r>
              <a:rPr lang="en-US" noProof="1"/>
              <a:t>nd so on</a:t>
            </a:r>
            <a:endParaRPr lang="en-US" dirty="0"/>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24</a:t>
            </a:fld>
            <a:endParaRPr lang="en-US" dirty="0"/>
          </a:p>
        </p:txBody>
      </p:sp>
      <p:pic>
        <p:nvPicPr>
          <p:cNvPr id="6" name="Picture 5" descr="K:\Clients\Medtronic\World Headquarters\Ergonomics Website Revision\Images\Potential Medtronic EE pics\Raw\Middaugh (4).JPG"/>
          <p:cNvPicPr/>
          <p:nvPr/>
        </p:nvPicPr>
        <p:blipFill>
          <a:blip r:embed="rId3" cstate="print"/>
          <a:srcRect/>
          <a:stretch>
            <a:fillRect/>
          </a:stretch>
        </p:blipFill>
        <p:spPr bwMode="auto">
          <a:xfrm>
            <a:off x="4648200" y="895350"/>
            <a:ext cx="4038600" cy="3311652"/>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0" y="361950"/>
            <a:ext cx="9144000" cy="571500"/>
          </a:xfrm>
        </p:spPr>
        <p:txBody>
          <a:bodyPr>
            <a:normAutofit fontScale="90000"/>
          </a:bodyPr>
          <a:lstStyle/>
          <a:p>
            <a:pPr eaLnBrk="1" hangingPunct="1">
              <a:defRPr/>
            </a:pPr>
            <a:r>
              <a:rPr lang="en-US" sz="5400" noProof="1"/>
              <a:t>Work Activity</a:t>
            </a:r>
            <a:br>
              <a:rPr lang="en-US" sz="4000" dirty="0"/>
            </a:br>
            <a:r>
              <a:rPr lang="en-US" sz="2200" noProof="1"/>
              <a:t>(percentage breakdown)</a:t>
            </a:r>
            <a:endParaRPr lang="en-US" sz="2800" dirty="0"/>
          </a:p>
        </p:txBody>
      </p:sp>
      <p:sp>
        <p:nvSpPr>
          <p:cNvPr id="565251" name="Rectangle 3"/>
          <p:cNvSpPr>
            <a:spLocks noGrp="1" noChangeArrowheads="1"/>
          </p:cNvSpPr>
          <p:nvPr>
            <p:ph type="body" idx="1"/>
          </p:nvPr>
        </p:nvSpPr>
        <p:spPr>
          <a:xfrm>
            <a:off x="1371600" y="1352550"/>
            <a:ext cx="3276600" cy="3600450"/>
          </a:xfrm>
        </p:spPr>
        <p:txBody>
          <a:bodyPr>
            <a:normAutofit/>
          </a:bodyPr>
          <a:lstStyle/>
          <a:p>
            <a:pPr eaLnBrk="1" hangingPunct="1">
              <a:defRPr/>
            </a:pPr>
            <a:r>
              <a:rPr lang="en-US" dirty="0"/>
              <a:t>Computer</a:t>
            </a:r>
          </a:p>
          <a:p>
            <a:pPr eaLnBrk="1" hangingPunct="1">
              <a:defRPr/>
            </a:pPr>
            <a:r>
              <a:rPr lang="en-US" dirty="0"/>
              <a:t>Telephone</a:t>
            </a:r>
          </a:p>
          <a:p>
            <a:pPr eaLnBrk="1" hangingPunct="1">
              <a:defRPr/>
            </a:pPr>
            <a:r>
              <a:rPr lang="en-US" dirty="0"/>
              <a:t>Read</a:t>
            </a:r>
          </a:p>
          <a:p>
            <a:pPr eaLnBrk="1" hangingPunct="1">
              <a:defRPr/>
            </a:pPr>
            <a:r>
              <a:rPr lang="en-US" dirty="0"/>
              <a:t>Write</a:t>
            </a:r>
          </a:p>
          <a:p>
            <a:pPr eaLnBrk="1" hangingPunct="1">
              <a:defRPr/>
            </a:pPr>
            <a:r>
              <a:rPr lang="en-US" dirty="0"/>
              <a:t>Meetings</a:t>
            </a:r>
          </a:p>
          <a:p>
            <a:pPr eaLnBrk="1" hangingPunct="1">
              <a:defRPr/>
            </a:pPr>
            <a:r>
              <a:rPr lang="en-US" dirty="0"/>
              <a:t>Misc</a:t>
            </a:r>
          </a:p>
          <a:p>
            <a:pPr eaLnBrk="1" hangingPunct="1">
              <a:defRPr/>
            </a:pPr>
            <a:r>
              <a:rPr lang="en-US" dirty="0"/>
              <a:t>Other</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25</a:t>
            </a:fld>
            <a:endParaRPr lang="en-US" dirty="0"/>
          </a:p>
        </p:txBody>
      </p:sp>
      <p:pic>
        <p:nvPicPr>
          <p:cNvPr id="533506" name="Picture 2" descr="K:\Clients\Medtronic\World Headquarters\Ergonomics Website Revision\Images\Potential Medtronic EE pics\Raw\Anderson.JPG"/>
          <p:cNvPicPr>
            <a:picLocks noChangeAspect="1" noChangeArrowheads="1"/>
          </p:cNvPicPr>
          <p:nvPr/>
        </p:nvPicPr>
        <p:blipFill>
          <a:blip r:embed="rId3" cstate="print"/>
          <a:srcRect/>
          <a:stretch>
            <a:fillRect/>
          </a:stretch>
        </p:blipFill>
        <p:spPr bwMode="auto">
          <a:xfrm>
            <a:off x="3962400" y="1428750"/>
            <a:ext cx="4114800" cy="30861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spcBef>
                <a:spcPts val="800"/>
              </a:spcBef>
              <a:defRPr/>
            </a:pPr>
            <a:r>
              <a:rPr lang="en-US" noProof="1"/>
              <a:t>Floor space </a:t>
            </a:r>
          </a:p>
        </p:txBody>
      </p:sp>
      <p:sp>
        <p:nvSpPr>
          <p:cNvPr id="136195" name="Rectangle 3"/>
          <p:cNvSpPr>
            <a:spLocks noGrp="1" noChangeArrowheads="1"/>
          </p:cNvSpPr>
          <p:nvPr>
            <p:ph type="body" idx="1"/>
          </p:nvPr>
        </p:nvSpPr>
        <p:spPr>
          <a:xfrm>
            <a:off x="152400" y="800100"/>
            <a:ext cx="4267200" cy="3600450"/>
          </a:xfrm>
        </p:spPr>
        <p:txBody>
          <a:bodyPr>
            <a:normAutofit/>
          </a:bodyPr>
          <a:lstStyle/>
          <a:p>
            <a:pPr eaLnBrk="1" hangingPunct="1">
              <a:lnSpc>
                <a:spcPct val="90000"/>
              </a:lnSpc>
              <a:defRPr/>
            </a:pPr>
            <a:r>
              <a:rPr lang="en-US" noProof="1"/>
              <a:t>In ideal world, dimensions of office workstation are determined exclusively by job tasks</a:t>
            </a:r>
          </a:p>
          <a:p>
            <a:pPr lvl="1" eaLnBrk="1" hangingPunct="1">
              <a:lnSpc>
                <a:spcPct val="90000"/>
              </a:lnSpc>
              <a:defRPr/>
            </a:pPr>
            <a:r>
              <a:rPr lang="en-US" dirty="0"/>
              <a:t>S</a:t>
            </a:r>
            <a:r>
              <a:rPr lang="en-US" noProof="1"/>
              <a:t>ome very focused single-task workstations 48 </a:t>
            </a:r>
            <a:r>
              <a:rPr lang="en-US" dirty="0"/>
              <a:t>sq ft</a:t>
            </a:r>
          </a:p>
          <a:p>
            <a:pPr lvl="1" eaLnBrk="1" hangingPunct="1">
              <a:lnSpc>
                <a:spcPct val="90000"/>
              </a:lnSpc>
              <a:defRPr/>
            </a:pPr>
            <a:r>
              <a:rPr lang="en-US" dirty="0"/>
              <a:t>M</a:t>
            </a:r>
            <a:r>
              <a:rPr lang="en-US" noProof="1"/>
              <a:t>ultitask workstation 120 sq ft or even more</a:t>
            </a:r>
          </a:p>
        </p:txBody>
      </p:sp>
      <p:pic>
        <p:nvPicPr>
          <p:cNvPr id="136196" name="Picture 4" descr="T1"/>
          <p:cNvPicPr>
            <a:picLocks noChangeAspect="1" noChangeArrowheads="1"/>
          </p:cNvPicPr>
          <p:nvPr/>
        </p:nvPicPr>
        <p:blipFill>
          <a:blip r:embed="rId3" cstate="print"/>
          <a:stretch>
            <a:fillRect/>
          </a:stretch>
        </p:blipFill>
        <p:spPr bwMode="auto">
          <a:xfrm>
            <a:off x="4343400" y="819150"/>
            <a:ext cx="1905000" cy="1426295"/>
          </a:xfrm>
          <a:prstGeom prst="rect">
            <a:avLst/>
          </a:prstGeom>
          <a:ln>
            <a:noFill/>
          </a:ln>
          <a:effectLst>
            <a:outerShdw blurRad="292100" dist="139700" dir="2700000" algn="tl" rotWithShape="0">
              <a:srgbClr val="333333">
                <a:alpha val="65000"/>
              </a:srgbClr>
            </a:outerShdw>
          </a:effectLst>
        </p:spPr>
      </p:pic>
      <p:pic>
        <p:nvPicPr>
          <p:cNvPr id="136197" name="Picture 5" descr="T7"/>
          <p:cNvPicPr>
            <a:picLocks noChangeAspect="1" noChangeArrowheads="1"/>
          </p:cNvPicPr>
          <p:nvPr/>
        </p:nvPicPr>
        <p:blipFill>
          <a:blip r:embed="rId4" cstate="print"/>
          <a:stretch>
            <a:fillRect/>
          </a:stretch>
        </p:blipFill>
        <p:spPr bwMode="auto">
          <a:xfrm>
            <a:off x="6553200" y="2075960"/>
            <a:ext cx="2299838" cy="26880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26</a:t>
            </a:fld>
            <a:endParaRPr lang="en-US"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285750"/>
            <a:ext cx="9144000" cy="571500"/>
          </a:xfrm>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rPr>
              <a:t>We do not live in an ideal world</a:t>
            </a:r>
          </a:p>
        </p:txBody>
      </p:sp>
      <p:sp>
        <p:nvSpPr>
          <p:cNvPr id="138243" name="Rectangle 3"/>
          <p:cNvSpPr>
            <a:spLocks noGrp="1" noChangeArrowheads="1"/>
          </p:cNvSpPr>
          <p:nvPr>
            <p:ph type="body" sz="half" idx="1"/>
          </p:nvPr>
        </p:nvSpPr>
        <p:spPr>
          <a:xfrm>
            <a:off x="990600" y="1047750"/>
            <a:ext cx="3886200" cy="3086100"/>
          </a:xfrm>
        </p:spPr>
        <p:txBody>
          <a:bodyPr>
            <a:normAutofit fontScale="77500" lnSpcReduction="20000"/>
          </a:bodyPr>
          <a:lstStyle/>
          <a:p>
            <a:pPr eaLnBrk="1" hangingPunct="1">
              <a:defRPr/>
            </a:pPr>
            <a:r>
              <a:rPr lang="en-US" sz="2800" b="0" noProof="1"/>
              <a:t>Floor space may be determined by host of factors not relative to job task</a:t>
            </a:r>
          </a:p>
          <a:p>
            <a:pPr eaLnBrk="1" hangingPunct="1">
              <a:defRPr/>
            </a:pPr>
            <a:r>
              <a:rPr lang="en-US" sz="2800" b="0" noProof="1"/>
              <a:t>Does not negate need to perform an effective job analysis to make recommendations</a:t>
            </a:r>
          </a:p>
          <a:p>
            <a:pPr eaLnBrk="1" hangingPunct="1">
              <a:defRPr/>
            </a:pPr>
            <a:r>
              <a:rPr lang="en-US" sz="2800" b="0" noProof="1"/>
              <a:t>Does cause us in many cases to be quite creative</a:t>
            </a:r>
            <a:r>
              <a:rPr lang="en-US" sz="2800" noProof="1"/>
              <a:t>!</a:t>
            </a:r>
          </a:p>
        </p:txBody>
      </p:sp>
      <p:pic>
        <p:nvPicPr>
          <p:cNvPr id="100356" name="Picture 7" descr="floorplans_hc"/>
          <p:cNvPicPr>
            <a:picLocks noGrp="1" noChangeAspect="1" noChangeArrowheads="1"/>
          </p:cNvPicPr>
          <p:nvPr>
            <p:ph sz="half" idx="2"/>
          </p:nvPr>
        </p:nvPicPr>
        <p:blipFill>
          <a:blip r:embed="rId3" cstate="print"/>
          <a:stretch>
            <a:fillRect/>
          </a:stretch>
        </p:blipFill>
        <p:spPr>
          <a:xfrm>
            <a:off x="5181600" y="971550"/>
            <a:ext cx="3124200" cy="3297767"/>
          </a:xfrm>
          <a:prstGeom prst="rect">
            <a:avLst/>
          </a:prstGeom>
          <a:ln>
            <a:noFill/>
          </a:ln>
          <a:effectLst/>
        </p:spPr>
      </p:pic>
      <p:sp>
        <p:nvSpPr>
          <p:cNvPr id="6" name="Slide Number Placeholder 5"/>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27</a:t>
            </a:fld>
            <a:endParaRPr kumimoji="0" lang="en-US" sz="1000" b="0" dirty="0">
              <a:solidFill>
                <a:schemeClr val="tx1"/>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514350"/>
            <a:ext cx="3810000" cy="4114800"/>
          </a:xfrm>
        </p:spPr>
        <p:txBody>
          <a:bodyPr>
            <a:noAutofit/>
          </a:bodyPr>
          <a:lstStyle/>
          <a:p>
            <a:pPr eaLnBrk="1" hangingPunct="1">
              <a:spcBef>
                <a:spcPts val="800"/>
              </a:spcBef>
              <a:defRPr/>
            </a:pPr>
            <a:r>
              <a:rPr lang="en-US" noProof="1"/>
              <a:t>Office Ergonomics</a:t>
            </a:r>
            <a:br>
              <a:rPr lang="en-US" noProof="1"/>
            </a:br>
            <a:r>
              <a:rPr lang="en-US" noProof="1"/>
              <a:t> Workstation Evaluation Forms</a:t>
            </a:r>
            <a:br>
              <a:rPr lang="en-US" sz="1800" b="0" noProof="1">
                <a:solidFill>
                  <a:schemeClr val="tx1"/>
                </a:solidFill>
                <a:effectLst/>
              </a:rPr>
            </a:br>
            <a:br>
              <a:rPr lang="en-US" sz="1800" b="0" noProof="1">
                <a:solidFill>
                  <a:schemeClr val="tx1"/>
                </a:solidFill>
                <a:effectLst/>
              </a:rPr>
            </a:br>
            <a:r>
              <a:rPr lang="en-US" sz="1800" b="0" noProof="1">
                <a:solidFill>
                  <a:schemeClr val="tx1"/>
                </a:solidFill>
                <a:effectLst/>
              </a:rPr>
              <a:t>Downloads include Office Ergo Workstation Evaluation and Short Assessment</a:t>
            </a:r>
            <a:endParaRPr lang="en-US" noProof="1"/>
          </a:p>
        </p:txBody>
      </p:sp>
      <p:pic>
        <p:nvPicPr>
          <p:cNvPr id="4" name="Picture 3" descr="Office Ergonomics WSE Form.bmp"/>
          <p:cNvPicPr>
            <a:picLocks noChangeAspect="1"/>
          </p:cNvPicPr>
          <p:nvPr/>
        </p:nvPicPr>
        <p:blipFill>
          <a:blip r:embed="rId3" cstate="print"/>
          <a:stretch>
            <a:fillRect/>
          </a:stretch>
        </p:blipFill>
        <p:spPr>
          <a:xfrm>
            <a:off x="4648200" y="133350"/>
            <a:ext cx="3818296" cy="4906411"/>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28</a:t>
            </a:fld>
            <a:endParaRPr lang="en-US"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pPr marL="109728" indent="0">
              <a:buNone/>
            </a:pPr>
            <a:r>
              <a:rPr lang="en-US" dirty="0">
                <a:solidFill>
                  <a:schemeClr val="bg2">
                    <a:lumMod val="50000"/>
                  </a:schemeClr>
                </a:solidFill>
              </a:rPr>
              <a:t>Short Evaluation Form</a:t>
            </a:r>
          </a:p>
          <a:p>
            <a:pPr marL="109728" indent="0">
              <a:buNone/>
            </a:pPr>
            <a:endParaRPr lang="en-US" sz="2400" b="0" dirty="0"/>
          </a:p>
          <a:p>
            <a:pPr marL="109728" indent="0">
              <a:buNone/>
            </a:pPr>
            <a:r>
              <a:rPr lang="en-US" sz="2400" b="0" dirty="0"/>
              <a:t>Longer form has more detail in each area</a:t>
            </a:r>
          </a:p>
        </p:txBody>
      </p:sp>
      <p:pic>
        <p:nvPicPr>
          <p:cNvPr id="6" name="Picture 5"/>
          <p:cNvPicPr>
            <a:picLocks noChangeAspect="1"/>
          </p:cNvPicPr>
          <p:nvPr/>
        </p:nvPicPr>
        <p:blipFill>
          <a:blip r:embed="rId2"/>
          <a:stretch>
            <a:fillRect/>
          </a:stretch>
        </p:blipFill>
        <p:spPr>
          <a:xfrm>
            <a:off x="5257800" y="133350"/>
            <a:ext cx="2881775" cy="4867275"/>
          </a:xfrm>
          <a:prstGeom prst="rect">
            <a:avLst/>
          </a:prstGeom>
        </p:spPr>
      </p:pic>
    </p:spTree>
    <p:extLst>
      <p:ext uri="{BB962C8B-B14F-4D97-AF65-F5344CB8AC3E}">
        <p14:creationId xmlns:p14="http://schemas.microsoft.com/office/powerpoint/2010/main" val="1764677620"/>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4465"/>
            <a:ext cx="9144000" cy="571500"/>
          </a:xfrm>
        </p:spPr>
        <p:txBody>
          <a:bodyPr>
            <a:normAutofit fontScale="90000"/>
          </a:bodyPr>
          <a:lstStyle/>
          <a:p>
            <a:r>
              <a:rPr lang="en-US" sz="2200" b="0" dirty="0" err="1">
                <a:solidFill>
                  <a:schemeClr val="tx1"/>
                </a:solidFill>
                <a:effectLst/>
              </a:rPr>
              <a:t>GoToTraining</a:t>
            </a:r>
            <a:r>
              <a:rPr lang="en-US" sz="2200" b="0" dirty="0">
                <a:solidFill>
                  <a:schemeClr val="tx1"/>
                </a:solidFill>
                <a:effectLst/>
              </a:rPr>
              <a:t> - Continued</a:t>
            </a:r>
            <a:br>
              <a:rPr lang="en-US" sz="2700" b="0" dirty="0"/>
            </a:br>
            <a:r>
              <a:rPr lang="en-US" sz="2000" b="0" dirty="0">
                <a:solidFill>
                  <a:schemeClr val="bg2">
                    <a:lumMod val="25000"/>
                  </a:schemeClr>
                </a:solidFill>
              </a:rPr>
              <a:t>Open/Close the Control Panel or Grab Bar</a:t>
            </a:r>
            <a:br>
              <a:rPr lang="en-US" sz="2000" b="0" dirty="0">
                <a:solidFill>
                  <a:schemeClr val="bg2">
                    <a:lumMod val="25000"/>
                  </a:schemeClr>
                </a:solidFill>
              </a:rPr>
            </a:br>
            <a:br>
              <a:rPr lang="en-US" b="0" dirty="0">
                <a:solidFill>
                  <a:schemeClr val="bg2">
                    <a:lumMod val="25000"/>
                  </a:schemeClr>
                </a:solidFill>
              </a:rPr>
            </a:br>
            <a:endParaRPr lang="en-US" sz="2000" b="0" dirty="0">
              <a:solidFill>
                <a:schemeClr val="bg2">
                  <a:lumMod val="25000"/>
                </a:schemeClr>
              </a:solidFill>
            </a:endParaRPr>
          </a:p>
        </p:txBody>
      </p:sp>
      <p:pic>
        <p:nvPicPr>
          <p:cNvPr id="5" name="Picture 4"/>
          <p:cNvPicPr>
            <a:picLocks noChangeAspect="1"/>
          </p:cNvPicPr>
          <p:nvPr/>
        </p:nvPicPr>
        <p:blipFill>
          <a:blip r:embed="rId2"/>
          <a:stretch>
            <a:fillRect/>
          </a:stretch>
        </p:blipFill>
        <p:spPr>
          <a:xfrm>
            <a:off x="5414280" y="1504418"/>
            <a:ext cx="3245939" cy="3272169"/>
          </a:xfrm>
          <a:prstGeom prst="rect">
            <a:avLst/>
          </a:prstGeom>
        </p:spPr>
      </p:pic>
      <p:sp>
        <p:nvSpPr>
          <p:cNvPr id="4" name="Content Placeholder 3"/>
          <p:cNvSpPr>
            <a:spLocks noGrp="1"/>
          </p:cNvSpPr>
          <p:nvPr>
            <p:ph sz="half" idx="2"/>
          </p:nvPr>
        </p:nvSpPr>
        <p:spPr>
          <a:xfrm>
            <a:off x="4876800" y="1356579"/>
            <a:ext cx="3810000" cy="3086100"/>
          </a:xfrm>
        </p:spPr>
        <p:txBody>
          <a:bodyPr/>
          <a:lstStyle/>
          <a:p>
            <a:endParaRPr lang="en-US" dirty="0"/>
          </a:p>
          <a:p>
            <a:endParaRPr lang="en-US" dirty="0"/>
          </a:p>
          <a:p>
            <a:endParaRPr lang="en-US" dirty="0"/>
          </a:p>
        </p:txBody>
      </p:sp>
      <p:pic>
        <p:nvPicPr>
          <p:cNvPr id="8" name="Picture 7"/>
          <p:cNvPicPr>
            <a:picLocks noChangeAspect="1"/>
          </p:cNvPicPr>
          <p:nvPr/>
        </p:nvPicPr>
        <p:blipFill>
          <a:blip r:embed="rId3"/>
          <a:stretch>
            <a:fillRect/>
          </a:stretch>
        </p:blipFill>
        <p:spPr>
          <a:xfrm>
            <a:off x="762000" y="840215"/>
            <a:ext cx="4474568" cy="3681745"/>
          </a:xfrm>
          <a:prstGeom prst="rect">
            <a:avLst/>
          </a:prstGeom>
        </p:spPr>
      </p:pic>
    </p:spTree>
    <p:extLst>
      <p:ext uri="{BB962C8B-B14F-4D97-AF65-F5344CB8AC3E}">
        <p14:creationId xmlns:p14="http://schemas.microsoft.com/office/powerpoint/2010/main" val="2208122058"/>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09550"/>
            <a:ext cx="4724400" cy="990600"/>
          </a:xfrm>
        </p:spPr>
        <p:txBody>
          <a:bodyPr>
            <a:normAutofit fontScale="90000"/>
          </a:bodyPr>
          <a:lstStyle/>
          <a:p>
            <a:pPr eaLnBrk="1" hangingPunct="1">
              <a:spcBef>
                <a:spcPts val="800"/>
              </a:spcBef>
              <a:defRPr/>
            </a:pPr>
            <a:r>
              <a:rPr lang="en-US" noProof="1"/>
              <a:t>Office Ergonomics</a:t>
            </a:r>
            <a:br>
              <a:rPr lang="en-US" noProof="1"/>
            </a:br>
            <a:r>
              <a:rPr lang="en-US" noProof="1"/>
              <a:t> Workstation Forms</a:t>
            </a:r>
          </a:p>
        </p:txBody>
      </p:sp>
      <p:pic>
        <p:nvPicPr>
          <p:cNvPr id="4" name="Picture 3" descr="Office Ergonomics WSE Form.bmp"/>
          <p:cNvPicPr>
            <a:picLocks noChangeAspect="1"/>
          </p:cNvPicPr>
          <p:nvPr/>
        </p:nvPicPr>
        <p:blipFill>
          <a:blip r:embed="rId3" cstate="print"/>
          <a:stretch>
            <a:fillRect/>
          </a:stretch>
        </p:blipFill>
        <p:spPr>
          <a:xfrm>
            <a:off x="4953000" y="191258"/>
            <a:ext cx="3733800" cy="4797836"/>
          </a:xfrm>
          <a:prstGeom prst="rect">
            <a:avLst/>
          </a:prstGeom>
          <a:ln>
            <a:noFill/>
          </a:ln>
          <a:effectLst>
            <a:outerShdw blurRad="292100" dist="139700" dir="2700000" algn="tl" rotWithShape="0">
              <a:srgbClr val="333333">
                <a:alpha val="65000"/>
              </a:srgbClr>
            </a:outerShdw>
          </a:effectLst>
        </p:spPr>
      </p:pic>
      <p:sp>
        <p:nvSpPr>
          <p:cNvPr id="5" name="Rectangle 3"/>
          <p:cNvSpPr txBox="1">
            <a:spLocks noChangeArrowheads="1"/>
          </p:cNvSpPr>
          <p:nvPr/>
        </p:nvSpPr>
        <p:spPr bwMode="auto">
          <a:xfrm>
            <a:off x="1066800" y="1504950"/>
            <a:ext cx="4191000" cy="3352800"/>
          </a:xfrm>
          <a:prstGeom prst="rect">
            <a:avLst/>
          </a:prstGeom>
          <a:noFill/>
          <a:ln w="9525">
            <a:noFill/>
            <a:miter lim="800000"/>
            <a:headEnd/>
            <a:tailEnd/>
          </a:ln>
          <a:effectLst/>
        </p:spPr>
        <p:txBody>
          <a:bodyPr/>
          <a:lstStyle/>
          <a:p>
            <a:pPr marL="342900" indent="-342900">
              <a:spcBef>
                <a:spcPct val="20000"/>
              </a:spcBef>
              <a:buClr>
                <a:srgbClr val="E48404"/>
              </a:buClr>
              <a:buSzPct val="125000"/>
              <a:defRPr/>
            </a:pPr>
            <a:r>
              <a:rPr lang="en-US" sz="2400" b="1" kern="0" noProof="1">
                <a:latin typeface="+mn-lt"/>
                <a:cs typeface="+mn-cs"/>
              </a:rPr>
              <a:t>Background Information</a:t>
            </a:r>
          </a:p>
          <a:p>
            <a:pPr marL="342900" indent="-342900">
              <a:spcBef>
                <a:spcPct val="20000"/>
              </a:spcBef>
              <a:buClr>
                <a:schemeClr val="bg2">
                  <a:lumMod val="50000"/>
                </a:schemeClr>
              </a:buClr>
              <a:buSzPct val="125000"/>
              <a:buFont typeface="Wingdings 3" pitchFamily="18" charset="2"/>
              <a:buChar char=""/>
              <a:defRPr/>
            </a:pPr>
            <a:r>
              <a:rPr lang="en-US" sz="1800" kern="0" noProof="1">
                <a:latin typeface="+mn-lt"/>
                <a:cs typeface="+mn-cs"/>
              </a:rPr>
              <a:t>Demographics</a:t>
            </a:r>
          </a:p>
          <a:p>
            <a:pPr marL="342900" indent="-342900">
              <a:spcBef>
                <a:spcPct val="20000"/>
              </a:spcBef>
              <a:buClr>
                <a:schemeClr val="bg2">
                  <a:lumMod val="50000"/>
                </a:schemeClr>
              </a:buClr>
              <a:buSzPct val="125000"/>
              <a:buFont typeface="Wingdings 3" pitchFamily="18" charset="2"/>
              <a:buChar char=""/>
              <a:defRPr/>
            </a:pPr>
            <a:r>
              <a:rPr lang="en-US" sz="1800" kern="0" noProof="1">
                <a:latin typeface="+mn-lt"/>
              </a:rPr>
              <a:t>Work Activity</a:t>
            </a:r>
          </a:p>
          <a:p>
            <a:pPr marL="342900" indent="-342900">
              <a:spcBef>
                <a:spcPct val="20000"/>
              </a:spcBef>
              <a:buClr>
                <a:schemeClr val="bg2">
                  <a:lumMod val="50000"/>
                </a:schemeClr>
              </a:buClr>
              <a:buSzPct val="125000"/>
              <a:buFont typeface="Wingdings 3" pitchFamily="18" charset="2"/>
              <a:buChar char=""/>
              <a:defRPr/>
            </a:pPr>
            <a:r>
              <a:rPr lang="en-US" sz="1800" kern="0" noProof="1">
                <a:latin typeface="+mn-lt"/>
                <a:cs typeface="+mn-cs"/>
              </a:rPr>
              <a:t>Reason for assessment</a:t>
            </a:r>
          </a:p>
          <a:p>
            <a:pPr marL="342900" indent="-342900">
              <a:spcBef>
                <a:spcPct val="20000"/>
              </a:spcBef>
              <a:buClr>
                <a:schemeClr val="bg2">
                  <a:lumMod val="50000"/>
                </a:schemeClr>
              </a:buClr>
              <a:buSzPct val="125000"/>
              <a:buFont typeface="Wingdings 3" pitchFamily="18" charset="2"/>
              <a:buChar char=""/>
              <a:defRPr/>
            </a:pPr>
            <a:endParaRPr lang="en-US" sz="2000" kern="0" noProof="1">
              <a:latin typeface="+mn-lt"/>
              <a:cs typeface="+mn-cs"/>
            </a:endParaRPr>
          </a:p>
        </p:txBody>
      </p:sp>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30</a:t>
            </a:fld>
            <a:endParaRPr lang="en-US"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pPr eaLnBrk="1" hangingPunct="1">
              <a:spcBef>
                <a:spcPts val="800"/>
              </a:spcBef>
              <a:defRPr/>
            </a:pPr>
            <a:r>
              <a:rPr lang="en-US" noProof="1"/>
              <a:t>Chair</a:t>
            </a:r>
          </a:p>
        </p:txBody>
      </p:sp>
      <p:sp>
        <p:nvSpPr>
          <p:cNvPr id="558083" name="Rectangle 3"/>
          <p:cNvSpPr>
            <a:spLocks noGrp="1" noChangeArrowheads="1"/>
          </p:cNvSpPr>
          <p:nvPr>
            <p:ph type="body" idx="1"/>
          </p:nvPr>
        </p:nvSpPr>
        <p:spPr>
          <a:xfrm>
            <a:off x="457200" y="819150"/>
            <a:ext cx="4876800" cy="3810000"/>
          </a:xfrm>
        </p:spPr>
        <p:txBody>
          <a:bodyPr>
            <a:normAutofit fontScale="92500" lnSpcReduction="10000"/>
          </a:bodyPr>
          <a:lstStyle/>
          <a:p>
            <a:pPr eaLnBrk="1" hangingPunct="1">
              <a:defRPr/>
            </a:pPr>
            <a:r>
              <a:rPr lang="en-US" sz="2800" b="1" noProof="1"/>
              <a:t>Objectives of chair</a:t>
            </a:r>
          </a:p>
          <a:p>
            <a:pPr lvl="1" eaLnBrk="1" hangingPunct="1">
              <a:defRPr/>
            </a:pPr>
            <a:r>
              <a:rPr lang="en-US" sz="2400" noProof="1"/>
              <a:t>Support body and limbs to provide relief from weight bearing</a:t>
            </a:r>
          </a:p>
          <a:p>
            <a:pPr lvl="1" eaLnBrk="1" hangingPunct="1">
              <a:defRPr/>
            </a:pPr>
            <a:r>
              <a:rPr lang="en-US" sz="2400" noProof="1"/>
              <a:t>Provide stable base or platform for body and limbs</a:t>
            </a:r>
          </a:p>
          <a:p>
            <a:pPr lvl="1" eaLnBrk="1" hangingPunct="1">
              <a:defRPr/>
            </a:pPr>
            <a:r>
              <a:rPr lang="en-US" sz="2400" noProof="1"/>
              <a:t>Position user at correct height and reach relationship to worksurface and tasks at hand</a:t>
            </a:r>
          </a:p>
          <a:p>
            <a:pPr lvl="1" eaLnBrk="1" hangingPunct="1">
              <a:defRPr/>
            </a:pPr>
            <a:r>
              <a:rPr lang="en-US" sz="2400" noProof="1"/>
              <a:t>Allow for easy change in position/movement of user</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31</a:t>
            </a:fld>
            <a:endParaRPr lang="en-US" dirty="0"/>
          </a:p>
        </p:txBody>
      </p:sp>
      <p:pic>
        <p:nvPicPr>
          <p:cNvPr id="6" name="Picture 5" descr="J2502.jpg"/>
          <p:cNvPicPr>
            <a:picLocks noChangeAspect="1"/>
          </p:cNvPicPr>
          <p:nvPr/>
        </p:nvPicPr>
        <p:blipFill>
          <a:blip r:embed="rId3" cstate="print"/>
          <a:stretch>
            <a:fillRect/>
          </a:stretch>
        </p:blipFill>
        <p:spPr>
          <a:xfrm>
            <a:off x="5715000" y="895350"/>
            <a:ext cx="2463800" cy="3695700"/>
          </a:xfrm>
          <a:prstGeom prst="rect">
            <a:avLst/>
          </a:prstGeom>
        </p:spPr>
      </p:pic>
      <p:sp>
        <p:nvSpPr>
          <p:cNvPr id="7" name="TextBox 6"/>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rPr>
              <a:t>Types of seating systems</a:t>
            </a:r>
          </a:p>
        </p:txBody>
      </p:sp>
      <p:sp>
        <p:nvSpPr>
          <p:cNvPr id="142339" name="Rectangle 3"/>
          <p:cNvSpPr>
            <a:spLocks noGrp="1" noChangeArrowheads="1"/>
          </p:cNvSpPr>
          <p:nvPr>
            <p:ph type="body" sz="half" idx="1"/>
          </p:nvPr>
        </p:nvSpPr>
        <p:spPr>
          <a:xfrm>
            <a:off x="381000" y="857250"/>
            <a:ext cx="3276600" cy="3771900"/>
          </a:xfrm>
        </p:spPr>
        <p:txBody>
          <a:bodyPr>
            <a:normAutofit fontScale="92500"/>
          </a:bodyPr>
          <a:lstStyle/>
          <a:p>
            <a:pPr eaLnBrk="1" hangingPunct="1">
              <a:defRPr/>
            </a:pPr>
            <a:r>
              <a:rPr lang="en-US" sz="2800" b="0" noProof="1"/>
              <a:t>Number of seating systems available in workplace</a:t>
            </a:r>
          </a:p>
          <a:p>
            <a:pPr lvl="1" eaLnBrk="1" hangingPunct="1">
              <a:defRPr/>
            </a:pPr>
            <a:r>
              <a:rPr lang="en-US" sz="2400" noProof="1"/>
              <a:t>Office chairs</a:t>
            </a:r>
          </a:p>
          <a:p>
            <a:pPr lvl="1" eaLnBrk="1" hangingPunct="1">
              <a:defRPr/>
            </a:pPr>
            <a:r>
              <a:rPr lang="en-US" sz="2400" noProof="1"/>
              <a:t>Stools</a:t>
            </a:r>
          </a:p>
          <a:p>
            <a:pPr lvl="1" eaLnBrk="1" hangingPunct="1">
              <a:defRPr/>
            </a:pPr>
            <a:r>
              <a:rPr lang="en-US" sz="2400" noProof="1"/>
              <a:t>Lean platforms</a:t>
            </a:r>
            <a:endParaRPr lang="en-US" sz="2400" dirty="0"/>
          </a:p>
          <a:p>
            <a:pPr lvl="1" eaLnBrk="1" hangingPunct="1">
              <a:defRPr/>
            </a:pPr>
            <a:r>
              <a:rPr lang="en-US" sz="2400" dirty="0"/>
              <a:t>O</a:t>
            </a:r>
            <a:r>
              <a:rPr lang="en-US" sz="2400" noProof="1"/>
              <a:t>ther miscellaneous seating</a:t>
            </a:r>
          </a:p>
        </p:txBody>
      </p:sp>
      <p:grpSp>
        <p:nvGrpSpPr>
          <p:cNvPr id="2" name="Group 11"/>
          <p:cNvGrpSpPr>
            <a:grpSpLocks/>
          </p:cNvGrpSpPr>
          <p:nvPr/>
        </p:nvGrpSpPr>
        <p:grpSpPr bwMode="auto">
          <a:xfrm>
            <a:off x="5638800" y="1581150"/>
            <a:ext cx="1676400" cy="2680097"/>
            <a:chOff x="3600" y="1680"/>
            <a:chExt cx="988" cy="1739"/>
          </a:xfrm>
        </p:grpSpPr>
        <p:pic>
          <p:nvPicPr>
            <p:cNvPr id="142343" name="Picture 7" descr="Spider chair"/>
            <p:cNvPicPr>
              <a:picLocks noChangeAspect="1" noChangeArrowheads="1"/>
            </p:cNvPicPr>
            <p:nvPr/>
          </p:nvPicPr>
          <p:blipFill>
            <a:blip r:embed="rId3" cstate="print"/>
            <a:srcRect/>
            <a:stretch>
              <a:fillRect/>
            </a:stretch>
          </p:blipFill>
          <p:spPr bwMode="auto">
            <a:xfrm>
              <a:off x="3600" y="1680"/>
              <a:ext cx="892" cy="1739"/>
            </a:xfrm>
            <a:prstGeom prst="rect">
              <a:avLst/>
            </a:prstGeom>
            <a:noFill/>
            <a:ln>
              <a:noFill/>
            </a:ln>
          </p:spPr>
        </p:pic>
        <p:sp>
          <p:nvSpPr>
            <p:cNvPr id="70664" name="Rectangle 9"/>
            <p:cNvSpPr>
              <a:spLocks noChangeArrowheads="1"/>
            </p:cNvSpPr>
            <p:nvPr/>
          </p:nvSpPr>
          <p:spPr bwMode="auto">
            <a:xfrm>
              <a:off x="4033" y="1680"/>
              <a:ext cx="479" cy="78"/>
            </a:xfrm>
            <a:prstGeom prst="rect">
              <a:avLst/>
            </a:prstGeom>
            <a:solidFill>
              <a:srgbClr val="FFFFFF"/>
            </a:solidFill>
            <a:ln w="9525">
              <a:noFill/>
              <a:miter lim="800000"/>
              <a:headEnd/>
              <a:tailEnd/>
            </a:ln>
          </p:spPr>
          <p:txBody>
            <a:bodyPr wrap="none" anchor="ctr"/>
            <a:lstStyle/>
            <a:p>
              <a:endParaRPr lang="en-US" dirty="0"/>
            </a:p>
          </p:txBody>
        </p:sp>
        <p:sp>
          <p:nvSpPr>
            <p:cNvPr id="70665" name="Rectangle 10"/>
            <p:cNvSpPr>
              <a:spLocks noChangeArrowheads="1"/>
            </p:cNvSpPr>
            <p:nvPr/>
          </p:nvSpPr>
          <p:spPr bwMode="auto">
            <a:xfrm>
              <a:off x="4492" y="1680"/>
              <a:ext cx="96" cy="96"/>
            </a:xfrm>
            <a:prstGeom prst="rect">
              <a:avLst/>
            </a:prstGeom>
            <a:solidFill>
              <a:schemeClr val="bg2"/>
            </a:solidFill>
            <a:ln w="9525">
              <a:noFill/>
              <a:miter lim="800000"/>
              <a:headEnd/>
              <a:tailEnd/>
            </a:ln>
          </p:spPr>
          <p:txBody>
            <a:bodyPr wrap="none" anchor="ctr"/>
            <a:lstStyle/>
            <a:p>
              <a:endParaRPr lang="en-US" dirty="0"/>
            </a:p>
          </p:txBody>
        </p:sp>
      </p:grpSp>
      <p:pic>
        <p:nvPicPr>
          <p:cNvPr id="102406" name="Picture 23" descr="supportstand"/>
          <p:cNvPicPr>
            <a:picLocks noGrp="1" noChangeAspect="1" noChangeArrowheads="1"/>
          </p:cNvPicPr>
          <p:nvPr>
            <p:ph sz="half" idx="2"/>
          </p:nvPr>
        </p:nvPicPr>
        <p:blipFill>
          <a:blip r:embed="rId4" cstate="print"/>
          <a:stretch>
            <a:fillRect/>
          </a:stretch>
        </p:blipFill>
        <p:spPr>
          <a:xfrm>
            <a:off x="7696200" y="2038350"/>
            <a:ext cx="990600" cy="2164462"/>
          </a:xfrm>
          <a:prstGeom prst="rect">
            <a:avLst/>
          </a:prstGeom>
          <a:noFill/>
          <a:ln>
            <a:noFill/>
          </a:ln>
        </p:spPr>
      </p:pic>
      <p:sp>
        <p:nvSpPr>
          <p:cNvPr id="11" name="Slide Number Placeholder 10"/>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32</a:t>
            </a:fld>
            <a:endParaRPr kumimoji="0" lang="en-US" sz="1000" b="0" dirty="0">
              <a:solidFill>
                <a:schemeClr val="tx1"/>
              </a:solidFill>
            </a:endParaRPr>
          </a:p>
        </p:txBody>
      </p:sp>
      <p:pic>
        <p:nvPicPr>
          <p:cNvPr id="534530" name="Picture 2" descr="Aeron_Chair"/>
          <p:cNvPicPr>
            <a:picLocks noChangeAspect="1" noChangeArrowheads="1"/>
          </p:cNvPicPr>
          <p:nvPr/>
        </p:nvPicPr>
        <p:blipFill>
          <a:blip r:embed="rId5" cstate="print"/>
          <a:srcRect/>
          <a:stretch>
            <a:fillRect/>
          </a:stretch>
        </p:blipFill>
        <p:spPr bwMode="auto">
          <a:xfrm>
            <a:off x="3200400" y="1838234"/>
            <a:ext cx="2438400" cy="2425276"/>
          </a:xfrm>
          <a:prstGeom prst="rect">
            <a:avLst/>
          </a:prstGeom>
          <a:noFill/>
          <a:ln w="9525">
            <a:noFill/>
            <a:miter lim="800000"/>
            <a:headEnd/>
            <a:tailEnd/>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spcBef>
                <a:spcPts val="800"/>
              </a:spcBef>
              <a:defRPr/>
            </a:pPr>
            <a:r>
              <a:rPr lang="en-US" noProof="1"/>
              <a:t>Chair criteria</a:t>
            </a:r>
          </a:p>
        </p:txBody>
      </p:sp>
      <p:sp>
        <p:nvSpPr>
          <p:cNvPr id="144387" name="Rectangle 3"/>
          <p:cNvSpPr>
            <a:spLocks noGrp="1" noChangeArrowheads="1"/>
          </p:cNvSpPr>
          <p:nvPr>
            <p:ph type="body" idx="1"/>
          </p:nvPr>
        </p:nvSpPr>
        <p:spPr>
          <a:xfrm>
            <a:off x="381000" y="819150"/>
            <a:ext cx="4495800" cy="4057650"/>
          </a:xfrm>
        </p:spPr>
        <p:txBody>
          <a:bodyPr>
            <a:normAutofit/>
          </a:bodyPr>
          <a:lstStyle/>
          <a:p>
            <a:pPr eaLnBrk="1" hangingPunct="1">
              <a:lnSpc>
                <a:spcPct val="90000"/>
              </a:lnSpc>
              <a:defRPr/>
            </a:pPr>
            <a:r>
              <a:rPr lang="en-US" sz="2800" noProof="1"/>
              <a:t>Type, use and efficiency of chair are critical elements</a:t>
            </a:r>
          </a:p>
          <a:p>
            <a:pPr eaLnBrk="1" hangingPunct="1">
              <a:lnSpc>
                <a:spcPct val="90000"/>
              </a:lnSpc>
              <a:defRPr/>
            </a:pPr>
            <a:r>
              <a:rPr lang="en-US" sz="2800" noProof="1"/>
              <a:t>Acceptable chair criteria determined by:</a:t>
            </a:r>
          </a:p>
          <a:p>
            <a:pPr lvl="1" eaLnBrk="1" hangingPunct="1">
              <a:lnSpc>
                <a:spcPct val="90000"/>
              </a:lnSpc>
              <a:defRPr/>
            </a:pPr>
            <a:r>
              <a:rPr lang="en-US" sz="2400" noProof="1"/>
              <a:t>Type of job activities performed</a:t>
            </a:r>
          </a:p>
          <a:p>
            <a:pPr lvl="1" eaLnBrk="1" hangingPunct="1">
              <a:lnSpc>
                <a:spcPct val="90000"/>
              </a:lnSpc>
              <a:defRPr/>
            </a:pPr>
            <a:r>
              <a:rPr lang="en-US" sz="2400" noProof="1"/>
              <a:t>Size and shape of user</a:t>
            </a:r>
          </a:p>
          <a:p>
            <a:pPr lvl="1" eaLnBrk="1" hangingPunct="1">
              <a:lnSpc>
                <a:spcPct val="90000"/>
              </a:lnSpc>
              <a:defRPr/>
            </a:pPr>
            <a:r>
              <a:rPr lang="en-US" sz="2400" noProof="1"/>
              <a:t>Duration of time spent in chair</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33</a:t>
            </a:fld>
            <a:endParaRPr lang="en-US" dirty="0"/>
          </a:p>
        </p:txBody>
      </p:sp>
      <p:pic>
        <p:nvPicPr>
          <p:cNvPr id="535554" name="Picture 2" descr="K:\Clients\Medtronic\World Headquarters\Ergonomics Website Revision\Images\Potential Medtronic EE pics\Raw\Ahmed2.JPG"/>
          <p:cNvPicPr>
            <a:picLocks noChangeAspect="1" noChangeArrowheads="1"/>
          </p:cNvPicPr>
          <p:nvPr/>
        </p:nvPicPr>
        <p:blipFill>
          <a:blip r:embed="rId3" cstate="print"/>
          <a:srcRect/>
          <a:stretch>
            <a:fillRect/>
          </a:stretch>
        </p:blipFill>
        <p:spPr bwMode="auto">
          <a:xfrm>
            <a:off x="5410200" y="971550"/>
            <a:ext cx="2667000" cy="355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pPr eaLnBrk="1" hangingPunct="1">
              <a:defRPr/>
            </a:pPr>
            <a:r>
              <a:rPr lang="en-US" dirty="0"/>
              <a:t>Legs and Casters</a:t>
            </a:r>
          </a:p>
        </p:txBody>
      </p:sp>
      <p:sp>
        <p:nvSpPr>
          <p:cNvPr id="637955" name="Rectangle 3"/>
          <p:cNvSpPr>
            <a:spLocks noGrp="1" noChangeArrowheads="1"/>
          </p:cNvSpPr>
          <p:nvPr>
            <p:ph type="body" idx="1"/>
          </p:nvPr>
        </p:nvSpPr>
        <p:spPr>
          <a:xfrm>
            <a:off x="685800" y="800100"/>
            <a:ext cx="4114800" cy="3657600"/>
          </a:xfrm>
        </p:spPr>
        <p:txBody>
          <a:bodyPr>
            <a:normAutofit/>
          </a:bodyPr>
          <a:lstStyle/>
          <a:p>
            <a:pPr eaLnBrk="1" hangingPunct="1">
              <a:defRPr/>
            </a:pPr>
            <a:r>
              <a:rPr lang="en-US" dirty="0"/>
              <a:t>Does the chair have at least 5 legs?</a:t>
            </a:r>
          </a:p>
          <a:p>
            <a:pPr eaLnBrk="1" hangingPunct="1">
              <a:defRPr/>
            </a:pPr>
            <a:r>
              <a:rPr lang="en-US" dirty="0"/>
              <a:t>Does the chair roll easily on the floor surface?</a:t>
            </a:r>
          </a:p>
          <a:p>
            <a:pPr lvl="1" eaLnBrk="1" hangingPunct="1">
              <a:defRPr/>
            </a:pPr>
            <a:r>
              <a:rPr lang="en-US" dirty="0"/>
              <a:t>Hard caster on soft floor</a:t>
            </a:r>
          </a:p>
          <a:p>
            <a:pPr lvl="1" eaLnBrk="1" hangingPunct="1">
              <a:defRPr/>
            </a:pPr>
            <a:r>
              <a:rPr lang="en-US" dirty="0"/>
              <a:t>Soft caster on hard floor</a:t>
            </a:r>
          </a:p>
        </p:txBody>
      </p:sp>
      <p:sp>
        <p:nvSpPr>
          <p:cNvPr id="72708" name="Rectangle 5"/>
          <p:cNvSpPr>
            <a:spLocks noChangeArrowheads="1"/>
          </p:cNvSpPr>
          <p:nvPr/>
        </p:nvSpPr>
        <p:spPr bwMode="auto">
          <a:xfrm>
            <a:off x="5486400" y="962888"/>
            <a:ext cx="184731" cy="707886"/>
          </a:xfrm>
          <a:prstGeom prst="rect">
            <a:avLst/>
          </a:prstGeom>
          <a:noFill/>
          <a:ln w="9525">
            <a:noFill/>
            <a:miter lim="800000"/>
            <a:headEnd/>
            <a:tailEnd/>
          </a:ln>
        </p:spPr>
        <p:txBody>
          <a:bodyPr wrap="none" anchor="ctr">
            <a:spAutoFit/>
          </a:bodyPr>
          <a:lstStyle/>
          <a:p>
            <a:endParaRPr lang="en-US" dirty="0"/>
          </a:p>
        </p:txBody>
      </p:sp>
      <p:pic>
        <p:nvPicPr>
          <p:cNvPr id="110597" name="Picture 4" descr="D:\Clients\Medtronic\Policy and Procedure\Office Policy Project\Medtronic Ergonomics\images\chair_checklist_casters.jpg"/>
          <p:cNvPicPr>
            <a:picLocks noChangeAspect="1" noChangeArrowheads="1"/>
          </p:cNvPicPr>
          <p:nvPr/>
        </p:nvPicPr>
        <p:blipFill>
          <a:blip r:embed="rId3" r:link="rId4" cstate="print"/>
          <a:stretch>
            <a:fillRect/>
          </a:stretch>
        </p:blipFill>
        <p:spPr bwMode="auto">
          <a:xfrm>
            <a:off x="5105400" y="857250"/>
            <a:ext cx="2320924" cy="1638299"/>
          </a:xfrm>
          <a:prstGeom prst="rect">
            <a:avLst/>
          </a:prstGeom>
          <a:ln>
            <a:noFill/>
          </a:ln>
          <a:effectLst>
            <a:outerShdw blurRad="292100" dist="139700" dir="2700000" algn="tl" rotWithShape="0">
              <a:srgbClr val="333333">
                <a:alpha val="65000"/>
              </a:srgbClr>
            </a:outerShdw>
          </a:effectLst>
        </p:spPr>
      </p:pic>
      <p:pic>
        <p:nvPicPr>
          <p:cNvPr id="110599" name="Picture 7" descr="casterrubberS"/>
          <p:cNvPicPr>
            <a:picLocks noChangeAspect="1" noChangeArrowheads="1"/>
          </p:cNvPicPr>
          <p:nvPr/>
        </p:nvPicPr>
        <p:blipFill>
          <a:blip r:embed="rId5" cstate="print"/>
          <a:stretch>
            <a:fillRect/>
          </a:stretch>
        </p:blipFill>
        <p:spPr bwMode="auto">
          <a:xfrm>
            <a:off x="7086600" y="2876550"/>
            <a:ext cx="1676400" cy="1905000"/>
          </a:xfrm>
          <a:prstGeom prst="rect">
            <a:avLst/>
          </a:prstGeom>
          <a:ln>
            <a:noFill/>
          </a:ln>
          <a:effectLst>
            <a:outerShdw blurRad="292100" dist="139700" dir="2700000" algn="tl" rotWithShape="0">
              <a:srgbClr val="333333">
                <a:alpha val="65000"/>
              </a:srgbClr>
            </a:outerShdw>
          </a:effectLst>
        </p:spPr>
      </p:pic>
      <p:pic>
        <p:nvPicPr>
          <p:cNvPr id="110600" name="Picture 8" descr="caster7"/>
          <p:cNvPicPr>
            <a:picLocks noChangeAspect="1" noChangeArrowheads="1"/>
          </p:cNvPicPr>
          <p:nvPr/>
        </p:nvPicPr>
        <p:blipFill>
          <a:blip r:embed="rId6" cstate="print"/>
          <a:stretch>
            <a:fillRect/>
          </a:stretch>
        </p:blipFill>
        <p:spPr bwMode="auto">
          <a:xfrm>
            <a:off x="5181600" y="2876550"/>
            <a:ext cx="1591303" cy="1861830"/>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34</a:t>
            </a:fld>
            <a:endParaRPr lang="en-US"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p:txBody>
          <a:bodyPr/>
          <a:lstStyle/>
          <a:p>
            <a:pPr eaLnBrk="1" hangingPunct="1">
              <a:defRPr/>
            </a:pPr>
            <a:r>
              <a:rPr lang="en-US" dirty="0"/>
              <a:t>Seatpan Height</a:t>
            </a:r>
          </a:p>
        </p:txBody>
      </p:sp>
      <p:sp>
        <p:nvSpPr>
          <p:cNvPr id="633859" name="Rectangle 3"/>
          <p:cNvSpPr>
            <a:spLocks noGrp="1" noChangeArrowheads="1"/>
          </p:cNvSpPr>
          <p:nvPr>
            <p:ph type="body" idx="1"/>
          </p:nvPr>
        </p:nvSpPr>
        <p:spPr>
          <a:xfrm>
            <a:off x="990600" y="800100"/>
            <a:ext cx="3505200" cy="3886200"/>
          </a:xfrm>
        </p:spPr>
        <p:txBody>
          <a:bodyPr/>
          <a:lstStyle/>
          <a:p>
            <a:pPr eaLnBrk="1" hangingPunct="1">
              <a:defRPr/>
            </a:pPr>
            <a:r>
              <a:rPr lang="en-US" dirty="0"/>
              <a:t>Does the chair’s seatpan height adjust up and down?</a:t>
            </a:r>
          </a:p>
        </p:txBody>
      </p:sp>
      <p:sp>
        <p:nvSpPr>
          <p:cNvPr id="73732" name="Rectangle 5"/>
          <p:cNvSpPr>
            <a:spLocks noChangeArrowheads="1"/>
          </p:cNvSpPr>
          <p:nvPr/>
        </p:nvSpPr>
        <p:spPr bwMode="auto">
          <a:xfrm>
            <a:off x="5748338" y="1964204"/>
            <a:ext cx="184731" cy="707886"/>
          </a:xfrm>
          <a:prstGeom prst="rect">
            <a:avLst/>
          </a:prstGeom>
          <a:noFill/>
          <a:ln w="9525">
            <a:noFill/>
            <a:miter lim="800000"/>
            <a:headEnd/>
            <a:tailEnd/>
          </a:ln>
        </p:spPr>
        <p:txBody>
          <a:bodyPr wrap="none" anchor="ctr">
            <a:spAutoFit/>
          </a:bodyPr>
          <a:lstStyle/>
          <a:p>
            <a:endParaRPr lang="en-US" dirty="0"/>
          </a:p>
        </p:txBody>
      </p:sp>
      <p:pic>
        <p:nvPicPr>
          <p:cNvPr id="105477" name="Picture 4" descr="D:\Clients\Medtronic\Policy and Procedure\Office Policy Project\Medtronic Ergonomics\images\chair_equa_seatpan_height.jpg"/>
          <p:cNvPicPr>
            <a:picLocks noChangeAspect="1" noChangeArrowheads="1"/>
          </p:cNvPicPr>
          <p:nvPr/>
        </p:nvPicPr>
        <p:blipFill>
          <a:blip r:embed="rId3" r:link="rId4" cstate="print"/>
          <a:stretch>
            <a:fillRect/>
          </a:stretch>
        </p:blipFill>
        <p:spPr bwMode="auto">
          <a:xfrm>
            <a:off x="4343400" y="914399"/>
            <a:ext cx="3886200" cy="28217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35</a:t>
            </a:fld>
            <a:endParaRPr lang="en-US" dirty="0"/>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pPr eaLnBrk="1" hangingPunct="1">
              <a:defRPr/>
            </a:pPr>
            <a:r>
              <a:rPr lang="en-US" dirty="0"/>
              <a:t>Seatpan Tilt</a:t>
            </a:r>
          </a:p>
        </p:txBody>
      </p:sp>
      <p:sp>
        <p:nvSpPr>
          <p:cNvPr id="634883" name="Rectangle 3"/>
          <p:cNvSpPr>
            <a:spLocks noGrp="1" noChangeArrowheads="1"/>
          </p:cNvSpPr>
          <p:nvPr>
            <p:ph type="body" idx="1"/>
          </p:nvPr>
        </p:nvSpPr>
        <p:spPr>
          <a:xfrm>
            <a:off x="990600" y="800100"/>
            <a:ext cx="3581400" cy="3714750"/>
          </a:xfrm>
        </p:spPr>
        <p:txBody>
          <a:bodyPr/>
          <a:lstStyle/>
          <a:p>
            <a:pPr eaLnBrk="1" hangingPunct="1">
              <a:defRPr/>
            </a:pPr>
            <a:r>
              <a:rPr lang="en-US" dirty="0"/>
              <a:t>Does the chair’s seatpan tilt up and down?</a:t>
            </a:r>
          </a:p>
        </p:txBody>
      </p:sp>
      <p:sp>
        <p:nvSpPr>
          <p:cNvPr id="74756" name="Rectangle 5"/>
          <p:cNvSpPr>
            <a:spLocks noChangeArrowheads="1"/>
          </p:cNvSpPr>
          <p:nvPr/>
        </p:nvSpPr>
        <p:spPr bwMode="auto">
          <a:xfrm>
            <a:off x="5384800" y="1703457"/>
            <a:ext cx="184731" cy="707886"/>
          </a:xfrm>
          <a:prstGeom prst="rect">
            <a:avLst/>
          </a:prstGeom>
          <a:noFill/>
          <a:ln w="9525">
            <a:noFill/>
            <a:miter lim="800000"/>
            <a:headEnd/>
            <a:tailEnd/>
          </a:ln>
        </p:spPr>
        <p:txBody>
          <a:bodyPr wrap="none" anchor="ctr">
            <a:spAutoFit/>
          </a:bodyPr>
          <a:lstStyle/>
          <a:p>
            <a:endParaRPr lang="en-US" dirty="0"/>
          </a:p>
        </p:txBody>
      </p:sp>
      <p:pic>
        <p:nvPicPr>
          <p:cNvPr id="106501" name="Picture 4" descr="D:\Clients\Medtronic\Policy and Procedure\Office Policy Project\Medtronic Ergonomics\images\chair_aeron_seat_tilt.jpg"/>
          <p:cNvPicPr>
            <a:picLocks noChangeAspect="1" noChangeArrowheads="1"/>
          </p:cNvPicPr>
          <p:nvPr/>
        </p:nvPicPr>
        <p:blipFill>
          <a:blip r:embed="rId3" r:link="rId4" cstate="print"/>
          <a:stretch>
            <a:fillRect/>
          </a:stretch>
        </p:blipFill>
        <p:spPr bwMode="auto">
          <a:xfrm>
            <a:off x="4648200" y="914400"/>
            <a:ext cx="3694054" cy="26479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36</a:t>
            </a:fld>
            <a:endParaRPr lang="en-US"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pPr eaLnBrk="1" hangingPunct="1">
              <a:defRPr/>
            </a:pPr>
            <a:r>
              <a:rPr lang="en-US" dirty="0"/>
              <a:t>Seatpan Tension</a:t>
            </a:r>
          </a:p>
        </p:txBody>
      </p:sp>
      <p:sp>
        <p:nvSpPr>
          <p:cNvPr id="638979" name="Rectangle 3"/>
          <p:cNvSpPr>
            <a:spLocks noGrp="1" noChangeArrowheads="1"/>
          </p:cNvSpPr>
          <p:nvPr>
            <p:ph type="body" idx="1"/>
          </p:nvPr>
        </p:nvSpPr>
        <p:spPr>
          <a:xfrm>
            <a:off x="1066800" y="857250"/>
            <a:ext cx="3048000" cy="3829050"/>
          </a:xfrm>
        </p:spPr>
        <p:txBody>
          <a:bodyPr/>
          <a:lstStyle/>
          <a:p>
            <a:pPr eaLnBrk="1" hangingPunct="1">
              <a:defRPr/>
            </a:pPr>
            <a:r>
              <a:rPr lang="en-US" dirty="0"/>
              <a:t>Can you adjust the seatpan tension?</a:t>
            </a:r>
          </a:p>
        </p:txBody>
      </p:sp>
      <p:sp>
        <p:nvSpPr>
          <p:cNvPr id="75780" name="Rectangle 5"/>
          <p:cNvSpPr>
            <a:spLocks noChangeArrowheads="1"/>
          </p:cNvSpPr>
          <p:nvPr/>
        </p:nvSpPr>
        <p:spPr bwMode="auto">
          <a:xfrm>
            <a:off x="5326063" y="1093857"/>
            <a:ext cx="184731" cy="707886"/>
          </a:xfrm>
          <a:prstGeom prst="rect">
            <a:avLst/>
          </a:prstGeom>
          <a:noFill/>
          <a:ln w="9525">
            <a:noFill/>
            <a:miter lim="800000"/>
            <a:headEnd/>
            <a:tailEnd/>
          </a:ln>
        </p:spPr>
        <p:txBody>
          <a:bodyPr wrap="none" anchor="ctr">
            <a:spAutoFit/>
          </a:bodyPr>
          <a:lstStyle/>
          <a:p>
            <a:endParaRPr lang="en-US" dirty="0"/>
          </a:p>
        </p:txBody>
      </p:sp>
      <p:pic>
        <p:nvPicPr>
          <p:cNvPr id="107525" name="Picture 4" descr="D:\Clients\Medtronic\Policy and Procedure\Office Policy Project\Medtronic Ergonomics\images\chair_equa_rock_tension.jpg"/>
          <p:cNvPicPr>
            <a:picLocks noChangeAspect="1" noChangeArrowheads="1"/>
          </p:cNvPicPr>
          <p:nvPr/>
        </p:nvPicPr>
        <p:blipFill>
          <a:blip r:embed="rId3" r:link="rId4" cstate="print"/>
          <a:stretch>
            <a:fillRect/>
          </a:stretch>
        </p:blipFill>
        <p:spPr bwMode="auto">
          <a:xfrm>
            <a:off x="4648200" y="1047750"/>
            <a:ext cx="3505200" cy="2797873"/>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37</a:t>
            </a:fld>
            <a:endParaRPr lang="en-US" dirty="0"/>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eaLnBrk="1" hangingPunct="1">
              <a:defRPr/>
            </a:pPr>
            <a:r>
              <a:rPr lang="en-US" dirty="0"/>
              <a:t>Seatpan Depth</a:t>
            </a:r>
          </a:p>
        </p:txBody>
      </p:sp>
      <p:sp>
        <p:nvSpPr>
          <p:cNvPr id="635907" name="Rectangle 3"/>
          <p:cNvSpPr>
            <a:spLocks noGrp="1" noChangeArrowheads="1"/>
          </p:cNvSpPr>
          <p:nvPr>
            <p:ph type="body" idx="1"/>
          </p:nvPr>
        </p:nvSpPr>
        <p:spPr>
          <a:xfrm>
            <a:off x="990600" y="800100"/>
            <a:ext cx="3276600" cy="3714750"/>
          </a:xfrm>
        </p:spPr>
        <p:txBody>
          <a:bodyPr/>
          <a:lstStyle/>
          <a:p>
            <a:pPr eaLnBrk="1" hangingPunct="1">
              <a:defRPr/>
            </a:pPr>
            <a:r>
              <a:rPr lang="en-US" dirty="0"/>
              <a:t>Does the chair’s seat move forward or backward?</a:t>
            </a:r>
          </a:p>
        </p:txBody>
      </p:sp>
      <p:sp>
        <p:nvSpPr>
          <p:cNvPr id="76804" name="Rectangle 5"/>
          <p:cNvSpPr>
            <a:spLocks noChangeArrowheads="1"/>
          </p:cNvSpPr>
          <p:nvPr/>
        </p:nvSpPr>
        <p:spPr bwMode="auto">
          <a:xfrm>
            <a:off x="5514975" y="1627257"/>
            <a:ext cx="184731" cy="707886"/>
          </a:xfrm>
          <a:prstGeom prst="rect">
            <a:avLst/>
          </a:prstGeom>
          <a:noFill/>
          <a:ln w="9525">
            <a:noFill/>
            <a:miter lim="800000"/>
            <a:headEnd/>
            <a:tailEnd/>
          </a:ln>
        </p:spPr>
        <p:txBody>
          <a:bodyPr wrap="none" anchor="ctr">
            <a:spAutoFit/>
          </a:bodyPr>
          <a:lstStyle/>
          <a:p>
            <a:endParaRPr lang="en-US" dirty="0"/>
          </a:p>
        </p:txBody>
      </p:sp>
      <p:pic>
        <p:nvPicPr>
          <p:cNvPr id="108549" name="Picture 4" descr="D:\Clients\Medtronic\Policy and Procedure\Office Policy Project\Medtronic Ergonomics\images\chair_checklist_seatpan_slide.JPG"/>
          <p:cNvPicPr>
            <a:picLocks noChangeAspect="1" noChangeArrowheads="1"/>
          </p:cNvPicPr>
          <p:nvPr/>
        </p:nvPicPr>
        <p:blipFill>
          <a:blip r:embed="rId3" r:link="rId4" cstate="print"/>
          <a:stretch>
            <a:fillRect/>
          </a:stretch>
        </p:blipFill>
        <p:spPr bwMode="auto">
          <a:xfrm>
            <a:off x="4419600" y="971549"/>
            <a:ext cx="3962400" cy="30504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38</a:t>
            </a:fld>
            <a:endParaRPr lang="en-US"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1447800" y="342900"/>
            <a:ext cx="8153400" cy="857250"/>
          </a:xfrm>
        </p:spPr>
        <p:txBody>
          <a:bodyPr/>
          <a:lstStyle/>
          <a:p>
            <a:pPr eaLnBrk="1" hangingPunct="1">
              <a:defRPr/>
            </a:pPr>
            <a:r>
              <a:rPr lang="en-US" sz="3600" dirty="0"/>
              <a:t>Relationships</a:t>
            </a:r>
            <a:endParaRPr lang="en-US" dirty="0"/>
          </a:p>
        </p:txBody>
      </p:sp>
      <p:pic>
        <p:nvPicPr>
          <p:cNvPr id="78852" name="Picture 5" descr="chair back support not big enough"/>
          <p:cNvPicPr>
            <a:picLocks noChangeAspect="1" noChangeArrowheads="1"/>
          </p:cNvPicPr>
          <p:nvPr/>
        </p:nvPicPr>
        <p:blipFill>
          <a:blip r:embed="rId3" cstate="print"/>
          <a:srcRect r="4018"/>
          <a:stretch>
            <a:fillRect/>
          </a:stretch>
        </p:blipFill>
        <p:spPr bwMode="auto">
          <a:xfrm>
            <a:off x="4724400" y="312323"/>
            <a:ext cx="3276600" cy="2042160"/>
          </a:xfrm>
          <a:prstGeom prst="rect">
            <a:avLst/>
          </a:prstGeom>
          <a:noFill/>
          <a:ln>
            <a:noFill/>
          </a:ln>
        </p:spPr>
      </p:pic>
      <p:pic>
        <p:nvPicPr>
          <p:cNvPr id="78853" name="Picture 6" descr="chair seat pan too shallow"/>
          <p:cNvPicPr>
            <a:picLocks noChangeAspect="1" noChangeArrowheads="1"/>
          </p:cNvPicPr>
          <p:nvPr/>
        </p:nvPicPr>
        <p:blipFill>
          <a:blip r:embed="rId4" cstate="print"/>
          <a:srcRect l="1038" r="2980"/>
          <a:stretch>
            <a:fillRect/>
          </a:stretch>
        </p:blipFill>
        <p:spPr bwMode="auto">
          <a:xfrm>
            <a:off x="4724400" y="1992261"/>
            <a:ext cx="3276600" cy="2926080"/>
          </a:xfrm>
          <a:prstGeom prst="rect">
            <a:avLst/>
          </a:prstGeom>
          <a:noFill/>
          <a:ln>
            <a:noFill/>
          </a:ln>
        </p:spPr>
      </p:pic>
      <p:sp>
        <p:nvSpPr>
          <p:cNvPr id="78854" name="Line 7"/>
          <p:cNvSpPr>
            <a:spLocks noChangeShapeType="1"/>
          </p:cNvSpPr>
          <p:nvPr/>
        </p:nvSpPr>
        <p:spPr bwMode="auto">
          <a:xfrm>
            <a:off x="8382000" y="369473"/>
            <a:ext cx="0" cy="2400300"/>
          </a:xfrm>
          <a:prstGeom prst="line">
            <a:avLst/>
          </a:prstGeom>
          <a:noFill/>
          <a:ln w="76200">
            <a:solidFill>
              <a:schemeClr val="bg1"/>
            </a:solidFill>
            <a:miter lim="800000"/>
            <a:headEnd/>
            <a:tailEnd/>
          </a:ln>
        </p:spPr>
        <p:txBody>
          <a:bodyPr wrap="none"/>
          <a:lstStyle/>
          <a:p>
            <a:endParaRPr lang="en-US" dirty="0"/>
          </a:p>
        </p:txBody>
      </p:sp>
      <p:sp>
        <p:nvSpPr>
          <p:cNvPr id="78855" name="Line 8"/>
          <p:cNvSpPr>
            <a:spLocks noChangeShapeType="1"/>
          </p:cNvSpPr>
          <p:nvPr/>
        </p:nvSpPr>
        <p:spPr bwMode="auto">
          <a:xfrm flipH="1">
            <a:off x="4419600" y="1112423"/>
            <a:ext cx="25400" cy="3371850"/>
          </a:xfrm>
          <a:prstGeom prst="line">
            <a:avLst/>
          </a:prstGeom>
          <a:noFill/>
          <a:ln w="114300">
            <a:solidFill>
              <a:schemeClr val="bg1"/>
            </a:solidFill>
            <a:miter lim="800000"/>
            <a:headEnd/>
            <a:tailEnd/>
          </a:ln>
        </p:spPr>
        <p:txBody>
          <a:bodyPr wrap="none"/>
          <a:lstStyle/>
          <a:p>
            <a:endParaRPr lang="en-US" dirty="0"/>
          </a:p>
        </p:txBody>
      </p:sp>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39</a:t>
            </a:fld>
            <a:endParaRPr lang="en-US" dirty="0"/>
          </a:p>
        </p:txBody>
      </p:sp>
      <p:sp>
        <p:nvSpPr>
          <p:cNvPr id="9" name="Rectangle 3"/>
          <p:cNvSpPr txBox="1">
            <a:spLocks noChangeArrowheads="1"/>
          </p:cNvSpPr>
          <p:nvPr/>
        </p:nvSpPr>
        <p:spPr>
          <a:xfrm>
            <a:off x="685800" y="1352550"/>
            <a:ext cx="3505200" cy="3314700"/>
          </a:xfrm>
          <a:prstGeom prst="rect">
            <a:avLst/>
          </a:prstGeom>
        </p:spPr>
        <p:txBody>
          <a:bodyPr vert="horz">
            <a:normAutofit/>
          </a:bodyPr>
          <a:lstStyle/>
          <a:p>
            <a:pPr marL="365760" marR="0" lvl="0" indent="-256032" algn="l" defTabSz="914400" rtl="0" eaLnBrk="1" fontAlgn="auto" latinLnBrk="0" hangingPunct="1">
              <a:lnSpc>
                <a:spcPct val="100000"/>
              </a:lnSpc>
              <a:spcBef>
                <a:spcPts val="0"/>
              </a:spcBef>
              <a:spcAft>
                <a:spcPts val="0"/>
              </a:spcAft>
              <a:buClr>
                <a:schemeClr val="accent1"/>
              </a:buClr>
              <a:buSzPct val="68000"/>
              <a:buFont typeface="Wingdings 3"/>
              <a:buChar char=""/>
              <a:tabLst/>
              <a:defRPr/>
            </a:pPr>
            <a:r>
              <a:rPr kumimoji="0" lang="en-US" sz="27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Does the chair</a:t>
            </a:r>
            <a:r>
              <a:rPr kumimoji="0" lang="en-US" sz="2700" b="0" i="0" u="none" strike="noStrike" kern="1200" cap="none" spc="0" normalizeH="0" noProof="0" dirty="0">
                <a:ln>
                  <a:noFill/>
                </a:ln>
                <a:solidFill>
                  <a:schemeClr val="tx1"/>
                </a:solidFill>
                <a:effectLst/>
                <a:uLnTx/>
                <a:uFillTx/>
                <a:latin typeface="Arial" pitchFamily="34" charset="0"/>
                <a:ea typeface="+mn-ea"/>
                <a:cs typeface="Arial" pitchFamily="34" charset="0"/>
              </a:rPr>
              <a:t> fit the individual?</a:t>
            </a:r>
          </a:p>
          <a:p>
            <a:pPr marL="822960" lvl="1" indent="-256032" fontAlgn="auto">
              <a:spcBef>
                <a:spcPts val="0"/>
              </a:spcBef>
              <a:spcAft>
                <a:spcPts val="0"/>
              </a:spcAft>
              <a:buClr>
                <a:schemeClr val="accent1"/>
              </a:buClr>
              <a:buSzPct val="68000"/>
              <a:buFont typeface="Courier New" pitchFamily="49" charset="0"/>
              <a:buChar char="o"/>
              <a:defRPr/>
            </a:pPr>
            <a:r>
              <a:rPr lang="en-US" sz="2000" baseline="0" dirty="0">
                <a:latin typeface="Arial" pitchFamily="34" charset="0"/>
                <a:cs typeface="Arial" pitchFamily="34" charset="0"/>
              </a:rPr>
              <a:t>This</a:t>
            </a:r>
            <a:r>
              <a:rPr lang="en-US" sz="2000" dirty="0">
                <a:latin typeface="Arial" pitchFamily="34" charset="0"/>
                <a:cs typeface="Arial" pitchFamily="34" charset="0"/>
              </a:rPr>
              <a:t> gentleman is 7’ tall!</a:t>
            </a:r>
          </a:p>
          <a:p>
            <a:pPr marL="822960" lvl="1" indent="-256032" fontAlgn="auto">
              <a:spcBef>
                <a:spcPts val="0"/>
              </a:spcBef>
              <a:spcAft>
                <a:spcPts val="0"/>
              </a:spcAft>
              <a:buClr>
                <a:schemeClr val="accent1"/>
              </a:buClr>
              <a:buSzPct val="68000"/>
              <a:buFont typeface="Courier New" pitchFamily="49" charset="0"/>
              <a:buChar char="o"/>
              <a:defRPr/>
            </a:pP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Arrow</a:t>
            </a:r>
            <a:r>
              <a:rPr lang="en-US" sz="2000" dirty="0">
                <a:latin typeface="Arial" pitchFamily="34" charset="0"/>
                <a:cs typeface="Arial" pitchFamily="34" charset="0"/>
              </a:rPr>
              <a:t>s point to back of knee and front edge of seatpan</a:t>
            </a: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grpSp>
        <p:nvGrpSpPr>
          <p:cNvPr id="12" name="Group 11"/>
          <p:cNvGrpSpPr/>
          <p:nvPr/>
        </p:nvGrpSpPr>
        <p:grpSpPr>
          <a:xfrm>
            <a:off x="5029200" y="2876550"/>
            <a:ext cx="914400" cy="533400"/>
            <a:chOff x="5029200" y="2876550"/>
            <a:chExt cx="914400" cy="533400"/>
          </a:xfrm>
        </p:grpSpPr>
        <p:sp>
          <p:nvSpPr>
            <p:cNvPr id="10" name="Up Arrow 9"/>
            <p:cNvSpPr/>
            <p:nvPr/>
          </p:nvSpPr>
          <p:spPr>
            <a:xfrm>
              <a:off x="5029200" y="28765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10"/>
            <p:cNvSpPr/>
            <p:nvPr/>
          </p:nvSpPr>
          <p:spPr>
            <a:xfrm>
              <a:off x="5715000" y="29527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71450"/>
            <a:ext cx="7239000" cy="571500"/>
          </a:xfrm>
        </p:spPr>
        <p:txBody>
          <a:bodyPr>
            <a:normAutofit fontScale="90000"/>
          </a:bodyPr>
          <a:lstStyle/>
          <a:p>
            <a:pPr eaLnBrk="1" hangingPunct="1">
              <a:defRPr/>
            </a:pPr>
            <a:r>
              <a:rPr lang="en-US" dirty="0"/>
              <a:t>Course Logistics</a:t>
            </a:r>
          </a:p>
        </p:txBody>
      </p:sp>
      <p:sp>
        <p:nvSpPr>
          <p:cNvPr id="892931" name="Rectangle 3"/>
          <p:cNvSpPr>
            <a:spLocks noGrp="1" noChangeArrowheads="1"/>
          </p:cNvSpPr>
          <p:nvPr>
            <p:ph type="body" sz="half" idx="1"/>
          </p:nvPr>
        </p:nvSpPr>
        <p:spPr>
          <a:xfrm>
            <a:off x="457200" y="800100"/>
            <a:ext cx="6477000" cy="3714750"/>
          </a:xfrm>
        </p:spPr>
        <p:txBody>
          <a:bodyPr>
            <a:normAutofit lnSpcReduction="10000"/>
          </a:bodyPr>
          <a:lstStyle/>
          <a:p>
            <a:pPr eaLnBrk="1" hangingPunct="1">
              <a:lnSpc>
                <a:spcPct val="90000"/>
              </a:lnSpc>
              <a:defRPr/>
            </a:pPr>
            <a:r>
              <a:rPr lang="en-US" dirty="0" err="1"/>
              <a:t>GoToTraining</a:t>
            </a:r>
            <a:r>
              <a:rPr lang="en-US" dirty="0"/>
              <a:t> with Call In</a:t>
            </a:r>
          </a:p>
          <a:p>
            <a:pPr eaLnBrk="1" hangingPunct="1">
              <a:lnSpc>
                <a:spcPct val="90000"/>
              </a:lnSpc>
              <a:defRPr/>
            </a:pPr>
            <a:r>
              <a:rPr lang="en-US" dirty="0"/>
              <a:t>Manual/Downloads via email</a:t>
            </a:r>
          </a:p>
          <a:p>
            <a:pPr eaLnBrk="1" hangingPunct="1">
              <a:lnSpc>
                <a:spcPct val="90000"/>
              </a:lnSpc>
              <a:defRPr/>
            </a:pPr>
            <a:r>
              <a:rPr lang="en-US" dirty="0"/>
              <a:t>Attendance Log</a:t>
            </a:r>
          </a:p>
          <a:p>
            <a:pPr eaLnBrk="1" hangingPunct="1">
              <a:lnSpc>
                <a:spcPct val="90000"/>
              </a:lnSpc>
              <a:defRPr/>
            </a:pPr>
            <a:r>
              <a:rPr lang="en-US" dirty="0"/>
              <a:t>Course Schedule</a:t>
            </a:r>
          </a:p>
          <a:p>
            <a:pPr lvl="1" eaLnBrk="1" hangingPunct="1">
              <a:lnSpc>
                <a:spcPct val="90000"/>
              </a:lnSpc>
              <a:defRPr/>
            </a:pPr>
            <a:r>
              <a:rPr lang="en-US" dirty="0"/>
              <a:t>Starting/ending  times </a:t>
            </a:r>
          </a:p>
          <a:p>
            <a:pPr lvl="1" eaLnBrk="1" hangingPunct="1">
              <a:lnSpc>
                <a:spcPct val="90000"/>
              </a:lnSpc>
              <a:defRPr/>
            </a:pPr>
            <a:r>
              <a:rPr lang="en-US" dirty="0"/>
              <a:t>Breaks</a:t>
            </a:r>
          </a:p>
          <a:p>
            <a:pPr lvl="1" eaLnBrk="1" hangingPunct="1">
              <a:lnSpc>
                <a:spcPct val="90000"/>
              </a:lnSpc>
              <a:defRPr/>
            </a:pPr>
            <a:r>
              <a:rPr lang="en-US" dirty="0"/>
              <a:t>Online Test</a:t>
            </a:r>
          </a:p>
          <a:p>
            <a:pPr eaLnBrk="1" hangingPunct="1">
              <a:lnSpc>
                <a:spcPct val="90000"/>
              </a:lnSpc>
              <a:defRPr/>
            </a:pPr>
            <a:r>
              <a:rPr lang="en-US" dirty="0"/>
              <a:t>Group Overview</a:t>
            </a:r>
          </a:p>
          <a:p>
            <a:pPr>
              <a:lnSpc>
                <a:spcPct val="90000"/>
              </a:lnSpc>
              <a:defRPr/>
            </a:pPr>
            <a:r>
              <a:rPr lang="en-US" dirty="0"/>
              <a:t>Telephones- Use MUTE, not hold</a:t>
            </a:r>
          </a:p>
          <a:p>
            <a:pPr eaLnBrk="1" hangingPunct="1">
              <a:lnSpc>
                <a:spcPct val="90000"/>
              </a:lnSpc>
              <a:defRPr/>
            </a:pPr>
            <a:endParaRPr lang="en-US" dirty="0"/>
          </a:p>
        </p:txBody>
      </p:sp>
      <p:sp>
        <p:nvSpPr>
          <p:cNvPr id="6" name="Slide Number Placeholder 5"/>
          <p:cNvSpPr>
            <a:spLocks noGrp="1"/>
          </p:cNvSpPr>
          <p:nvPr>
            <p:ph type="sldNum" sz="quarter" idx="4294967295"/>
          </p:nvPr>
        </p:nvSpPr>
        <p:spPr>
          <a:xfrm>
            <a:off x="8778875" y="4686300"/>
            <a:ext cx="365125" cy="342900"/>
          </a:xfrm>
        </p:spPr>
        <p:txBody>
          <a:bodyPr/>
          <a:lstStyle/>
          <a:p>
            <a:fld id="{D5BBC35B-A44B-4119-B8DA-DE9E3DFADA20}" type="slidenum">
              <a:rPr lang="en-US" smtClean="0"/>
              <a:pPr/>
              <a:t>4</a:t>
            </a:fld>
            <a:endParaRPr lang="en-US" dirty="0"/>
          </a:p>
        </p:txBody>
      </p:sp>
      <p:pic>
        <p:nvPicPr>
          <p:cNvPr id="45057" name="Picture 1" descr="C:\Users\HP\Downloads\check_off_with_pencil_800_clr.png"/>
          <p:cNvPicPr>
            <a:picLocks noChangeAspect="1" noChangeArrowheads="1"/>
          </p:cNvPicPr>
          <p:nvPr/>
        </p:nvPicPr>
        <p:blipFill>
          <a:blip r:embed="rId3" cstate="print"/>
          <a:srcRect/>
          <a:stretch>
            <a:fillRect/>
          </a:stretch>
        </p:blipFill>
        <p:spPr bwMode="auto">
          <a:xfrm>
            <a:off x="5097008" y="1047750"/>
            <a:ext cx="3864429" cy="33813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pPr eaLnBrk="1" hangingPunct="1">
              <a:defRPr/>
            </a:pPr>
            <a:r>
              <a:rPr lang="en-US" dirty="0"/>
              <a:t>Back Support Height</a:t>
            </a:r>
          </a:p>
        </p:txBody>
      </p:sp>
      <p:sp>
        <p:nvSpPr>
          <p:cNvPr id="640003" name="Rectangle 3"/>
          <p:cNvSpPr>
            <a:spLocks noGrp="1" noChangeArrowheads="1"/>
          </p:cNvSpPr>
          <p:nvPr>
            <p:ph type="body" idx="1"/>
          </p:nvPr>
        </p:nvSpPr>
        <p:spPr>
          <a:xfrm>
            <a:off x="990600" y="800100"/>
            <a:ext cx="3505200" cy="4171950"/>
          </a:xfrm>
        </p:spPr>
        <p:txBody>
          <a:bodyPr/>
          <a:lstStyle/>
          <a:p>
            <a:pPr eaLnBrk="1" hangingPunct="1">
              <a:defRPr/>
            </a:pPr>
            <a:r>
              <a:rPr lang="en-US" dirty="0"/>
              <a:t>Does chair’s back support move up and down?</a:t>
            </a:r>
          </a:p>
        </p:txBody>
      </p:sp>
      <p:sp>
        <p:nvSpPr>
          <p:cNvPr id="79876" name="Rectangle 5"/>
          <p:cNvSpPr>
            <a:spLocks noChangeArrowheads="1"/>
          </p:cNvSpPr>
          <p:nvPr/>
        </p:nvSpPr>
        <p:spPr bwMode="auto">
          <a:xfrm>
            <a:off x="5791200" y="1072426"/>
            <a:ext cx="184731" cy="707886"/>
          </a:xfrm>
          <a:prstGeom prst="rect">
            <a:avLst/>
          </a:prstGeom>
          <a:noFill/>
          <a:ln w="9525">
            <a:noFill/>
            <a:miter lim="800000"/>
            <a:headEnd/>
            <a:tailEnd/>
          </a:ln>
        </p:spPr>
        <p:txBody>
          <a:bodyPr wrap="none" anchor="ctr">
            <a:spAutoFit/>
          </a:bodyPr>
          <a:lstStyle/>
          <a:p>
            <a:endParaRPr lang="en-US" dirty="0"/>
          </a:p>
        </p:txBody>
      </p:sp>
      <p:pic>
        <p:nvPicPr>
          <p:cNvPr id="111621" name="Picture 4" descr="D:\Clients\Medtronic\Policy and Procedure\Office Policy Project\Medtronic Ergonomics\images\chair_checklist_back_support_height.jpg"/>
          <p:cNvPicPr>
            <a:picLocks noChangeAspect="1" noChangeArrowheads="1"/>
          </p:cNvPicPr>
          <p:nvPr/>
        </p:nvPicPr>
        <p:blipFill>
          <a:blip r:embed="rId3" r:link="rId4" cstate="print"/>
          <a:stretch>
            <a:fillRect/>
          </a:stretch>
        </p:blipFill>
        <p:spPr bwMode="auto">
          <a:xfrm>
            <a:off x="4876800" y="914399"/>
            <a:ext cx="3429000" cy="3279321"/>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40</a:t>
            </a:fld>
            <a:endParaRPr lang="en-US" dirty="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p:txBody>
          <a:bodyPr/>
          <a:lstStyle/>
          <a:p>
            <a:pPr eaLnBrk="1" hangingPunct="1">
              <a:defRPr/>
            </a:pPr>
            <a:r>
              <a:rPr lang="en-US" dirty="0"/>
              <a:t>Back Support Angle</a:t>
            </a:r>
          </a:p>
        </p:txBody>
      </p:sp>
      <p:sp>
        <p:nvSpPr>
          <p:cNvPr id="641027" name="Rectangle 3"/>
          <p:cNvSpPr>
            <a:spLocks noGrp="1" noChangeArrowheads="1"/>
          </p:cNvSpPr>
          <p:nvPr>
            <p:ph type="body" idx="1"/>
          </p:nvPr>
        </p:nvSpPr>
        <p:spPr>
          <a:xfrm>
            <a:off x="990600" y="800100"/>
            <a:ext cx="3733800" cy="4000500"/>
          </a:xfrm>
        </p:spPr>
        <p:txBody>
          <a:bodyPr/>
          <a:lstStyle/>
          <a:p>
            <a:pPr eaLnBrk="1" hangingPunct="1">
              <a:defRPr/>
            </a:pPr>
            <a:r>
              <a:rPr lang="en-US" dirty="0"/>
              <a:t>Does chair’s back rest angle forward or backward?</a:t>
            </a:r>
          </a:p>
        </p:txBody>
      </p:sp>
      <p:sp>
        <p:nvSpPr>
          <p:cNvPr id="80900" name="Rectangle 5"/>
          <p:cNvSpPr>
            <a:spLocks noChangeArrowheads="1"/>
          </p:cNvSpPr>
          <p:nvPr/>
        </p:nvSpPr>
        <p:spPr bwMode="auto">
          <a:xfrm>
            <a:off x="4732338" y="1442710"/>
            <a:ext cx="184731" cy="707886"/>
          </a:xfrm>
          <a:prstGeom prst="rect">
            <a:avLst/>
          </a:prstGeom>
          <a:noFill/>
          <a:ln w="9525">
            <a:noFill/>
            <a:miter lim="800000"/>
            <a:headEnd/>
            <a:tailEnd/>
          </a:ln>
        </p:spPr>
        <p:txBody>
          <a:bodyPr wrap="none" anchor="ctr">
            <a:spAutoFit/>
          </a:bodyPr>
          <a:lstStyle/>
          <a:p>
            <a:endParaRPr lang="en-US" dirty="0"/>
          </a:p>
        </p:txBody>
      </p:sp>
      <p:pic>
        <p:nvPicPr>
          <p:cNvPr id="112645" name="Picture 4" descr="D:\Clients\Medtronic\Policy and Procedure\Office Policy Project\Medtronic Ergonomics\images\chair_checklist_back_support_angle.jpg"/>
          <p:cNvPicPr>
            <a:picLocks noChangeAspect="1" noChangeArrowheads="1"/>
          </p:cNvPicPr>
          <p:nvPr/>
        </p:nvPicPr>
        <p:blipFill>
          <a:blip r:embed="rId3" r:link="rId4" cstate="print"/>
          <a:stretch>
            <a:fillRect/>
          </a:stretch>
        </p:blipFill>
        <p:spPr bwMode="auto">
          <a:xfrm>
            <a:off x="4843260" y="971550"/>
            <a:ext cx="3332648" cy="32004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41</a:t>
            </a:fld>
            <a:endParaRPr lang="en-US" dirty="0"/>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spcBef>
                <a:spcPts val="800"/>
              </a:spcBef>
              <a:defRPr/>
            </a:pPr>
            <a:r>
              <a:rPr lang="en-US" noProof="1"/>
              <a:t>Cushion</a:t>
            </a:r>
          </a:p>
        </p:txBody>
      </p:sp>
      <p:sp>
        <p:nvSpPr>
          <p:cNvPr id="155651" name="Rectangle 3"/>
          <p:cNvSpPr>
            <a:spLocks noGrp="1" noChangeArrowheads="1"/>
          </p:cNvSpPr>
          <p:nvPr>
            <p:ph type="body" idx="1"/>
          </p:nvPr>
        </p:nvSpPr>
        <p:spPr>
          <a:xfrm>
            <a:off x="685800" y="800100"/>
            <a:ext cx="3962400" cy="3486150"/>
          </a:xfrm>
        </p:spPr>
        <p:txBody>
          <a:bodyPr>
            <a:normAutofit/>
          </a:bodyPr>
          <a:lstStyle/>
          <a:p>
            <a:pPr eaLnBrk="1" hangingPunct="1">
              <a:spcBef>
                <a:spcPts val="100"/>
              </a:spcBef>
              <a:spcAft>
                <a:spcPts val="100"/>
              </a:spcAft>
              <a:defRPr/>
            </a:pPr>
            <a:r>
              <a:rPr lang="en-US" sz="3600" noProof="1"/>
              <a:t>Suitable cushion</a:t>
            </a:r>
            <a:endParaRPr lang="en-US" sz="3600" dirty="0"/>
          </a:p>
          <a:p>
            <a:pPr lvl="1" eaLnBrk="1" hangingPunct="1">
              <a:spcBef>
                <a:spcPts val="100"/>
              </a:spcBef>
              <a:spcAft>
                <a:spcPts val="100"/>
              </a:spcAft>
              <a:defRPr/>
            </a:pPr>
            <a:r>
              <a:rPr lang="en-US" sz="3000" dirty="0"/>
              <a:t>F</a:t>
            </a:r>
            <a:r>
              <a:rPr lang="en-US" sz="3000" noProof="1"/>
              <a:t>oam density</a:t>
            </a:r>
            <a:endParaRPr lang="en-US" sz="3000" dirty="0"/>
          </a:p>
          <a:p>
            <a:pPr lvl="1" eaLnBrk="1" hangingPunct="1">
              <a:spcBef>
                <a:spcPts val="100"/>
              </a:spcBef>
              <a:spcAft>
                <a:spcPts val="100"/>
              </a:spcAft>
              <a:defRPr/>
            </a:pPr>
            <a:r>
              <a:rPr lang="en-US" sz="3000" dirty="0"/>
              <a:t>W</a:t>
            </a:r>
            <a:r>
              <a:rPr lang="en-US" sz="3000" noProof="1"/>
              <a:t>earability</a:t>
            </a:r>
            <a:endParaRPr lang="en-US" sz="3000" dirty="0"/>
          </a:p>
          <a:p>
            <a:pPr lvl="1" eaLnBrk="1" hangingPunct="1">
              <a:spcBef>
                <a:spcPts val="100"/>
              </a:spcBef>
              <a:spcAft>
                <a:spcPts val="100"/>
              </a:spcAft>
              <a:defRPr/>
            </a:pPr>
            <a:r>
              <a:rPr lang="en-US" sz="3000" dirty="0"/>
              <a:t>B</a:t>
            </a:r>
            <a:r>
              <a:rPr lang="en-US" sz="3000" noProof="1"/>
              <a:t>reathability</a:t>
            </a:r>
            <a:endParaRPr lang="en-US" sz="3000" dirty="0"/>
          </a:p>
          <a:p>
            <a:pPr lvl="1" eaLnBrk="1" hangingPunct="1">
              <a:spcBef>
                <a:spcPts val="100"/>
              </a:spcBef>
              <a:spcAft>
                <a:spcPts val="100"/>
              </a:spcAft>
              <a:defRPr/>
            </a:pPr>
            <a:r>
              <a:rPr lang="en-US" sz="3000" dirty="0"/>
              <a:t>T</a:t>
            </a:r>
            <a:r>
              <a:rPr lang="en-US" sz="3000" noProof="1"/>
              <a:t>ype of material (fabric or rubberized)</a:t>
            </a:r>
          </a:p>
        </p:txBody>
      </p:sp>
      <p:pic>
        <p:nvPicPr>
          <p:cNvPr id="155652" name="Picture 4" descr="WS 5-9a back height"/>
          <p:cNvPicPr>
            <a:picLocks noChangeAspect="1" noChangeArrowheads="1"/>
          </p:cNvPicPr>
          <p:nvPr/>
        </p:nvPicPr>
        <p:blipFill>
          <a:blip r:embed="rId3" cstate="print"/>
          <a:stretch>
            <a:fillRect/>
          </a:stretch>
        </p:blipFill>
        <p:spPr bwMode="auto">
          <a:xfrm>
            <a:off x="4876800" y="971550"/>
            <a:ext cx="3124199" cy="331849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42</a:t>
            </a:fld>
            <a:endParaRPr lang="en-US" dirty="0"/>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pPr eaLnBrk="1" hangingPunct="1">
              <a:defRPr/>
            </a:pPr>
            <a:r>
              <a:rPr lang="en-US" dirty="0"/>
              <a:t>Armrests Adjust</a:t>
            </a:r>
          </a:p>
        </p:txBody>
      </p:sp>
      <p:sp>
        <p:nvSpPr>
          <p:cNvPr id="642051" name="Rectangle 3"/>
          <p:cNvSpPr>
            <a:spLocks noGrp="1" noChangeArrowheads="1"/>
          </p:cNvSpPr>
          <p:nvPr>
            <p:ph type="body" idx="1"/>
          </p:nvPr>
        </p:nvSpPr>
        <p:spPr>
          <a:xfrm>
            <a:off x="990600" y="1047750"/>
            <a:ext cx="3200400" cy="3943350"/>
          </a:xfrm>
        </p:spPr>
        <p:txBody>
          <a:bodyPr/>
          <a:lstStyle/>
          <a:p>
            <a:pPr eaLnBrk="1" hangingPunct="1">
              <a:defRPr/>
            </a:pPr>
            <a:r>
              <a:rPr lang="en-US" dirty="0"/>
              <a:t>Do chair’s armrests adjust up and down and/or side-to-side?</a:t>
            </a:r>
          </a:p>
        </p:txBody>
      </p:sp>
      <p:sp>
        <p:nvSpPr>
          <p:cNvPr id="82948" name="Rectangle 5"/>
          <p:cNvSpPr>
            <a:spLocks noChangeArrowheads="1"/>
          </p:cNvSpPr>
          <p:nvPr/>
        </p:nvSpPr>
        <p:spPr bwMode="auto">
          <a:xfrm>
            <a:off x="6372225" y="1572488"/>
            <a:ext cx="184731" cy="707886"/>
          </a:xfrm>
          <a:prstGeom prst="rect">
            <a:avLst/>
          </a:prstGeom>
          <a:noFill/>
          <a:ln w="9525">
            <a:noFill/>
            <a:miter lim="800000"/>
            <a:headEnd/>
            <a:tailEnd/>
          </a:ln>
        </p:spPr>
        <p:txBody>
          <a:bodyPr wrap="none" anchor="ctr">
            <a:spAutoFit/>
          </a:bodyPr>
          <a:lstStyle/>
          <a:p>
            <a:endParaRPr lang="en-US" dirty="0"/>
          </a:p>
        </p:txBody>
      </p:sp>
      <p:pic>
        <p:nvPicPr>
          <p:cNvPr id="113669" name="Picture 4" descr="D:\Clients\Medtronic\Policy and Procedure\Office Policy Project\Medtronic Ergonomics\images\chair_checklist_armrests.jpg"/>
          <p:cNvPicPr>
            <a:picLocks noChangeAspect="1" noChangeArrowheads="1"/>
          </p:cNvPicPr>
          <p:nvPr/>
        </p:nvPicPr>
        <p:blipFill>
          <a:blip r:embed="rId3" r:link="rId4" cstate="print"/>
          <a:stretch>
            <a:fillRect/>
          </a:stretch>
        </p:blipFill>
        <p:spPr bwMode="auto">
          <a:xfrm>
            <a:off x="4724400" y="971551"/>
            <a:ext cx="3200400" cy="29718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43</a:t>
            </a:fld>
            <a:endParaRPr lang="en-US" dirty="0"/>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a:t>Adjustment levers/knobs/controls</a:t>
            </a:r>
          </a:p>
        </p:txBody>
      </p:sp>
      <p:sp>
        <p:nvSpPr>
          <p:cNvPr id="159747" name="Rectangle 3"/>
          <p:cNvSpPr>
            <a:spLocks noGrp="1" noChangeArrowheads="1"/>
          </p:cNvSpPr>
          <p:nvPr>
            <p:ph type="body" idx="1"/>
          </p:nvPr>
        </p:nvSpPr>
        <p:spPr>
          <a:xfrm>
            <a:off x="990600" y="800100"/>
            <a:ext cx="4343400" cy="1485900"/>
          </a:xfrm>
        </p:spPr>
        <p:txBody>
          <a:bodyPr/>
          <a:lstStyle/>
          <a:p>
            <a:pPr eaLnBrk="1" hangingPunct="1">
              <a:defRPr/>
            </a:pPr>
            <a:r>
              <a:rPr lang="en-US" dirty="0"/>
              <a:t>Easy to reach</a:t>
            </a:r>
          </a:p>
          <a:p>
            <a:pPr eaLnBrk="1" hangingPunct="1">
              <a:defRPr/>
            </a:pPr>
            <a:r>
              <a:rPr lang="en-US" dirty="0"/>
              <a:t>Easy to manipulate</a:t>
            </a:r>
          </a:p>
          <a:p>
            <a:pPr eaLnBrk="1" hangingPunct="1">
              <a:defRPr/>
            </a:pPr>
            <a:r>
              <a:rPr lang="en-US" dirty="0"/>
              <a:t>Should not intimidate</a:t>
            </a:r>
          </a:p>
        </p:txBody>
      </p:sp>
      <p:pic>
        <p:nvPicPr>
          <p:cNvPr id="159748" name="Picture 4" descr="WS 5-7 seatpan tension"/>
          <p:cNvPicPr>
            <a:picLocks noChangeAspect="1" noChangeArrowheads="1"/>
          </p:cNvPicPr>
          <p:nvPr/>
        </p:nvPicPr>
        <p:blipFill>
          <a:blip r:embed="rId3" cstate="print"/>
          <a:stretch>
            <a:fillRect/>
          </a:stretch>
        </p:blipFill>
        <p:spPr bwMode="auto">
          <a:xfrm>
            <a:off x="1524000" y="2419350"/>
            <a:ext cx="5881688" cy="1981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44</a:t>
            </a:fld>
            <a:endParaRPr lang="en-US" dirty="0"/>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a:t>Ball Chairs?</a:t>
            </a:r>
          </a:p>
        </p:txBody>
      </p:sp>
      <p:sp>
        <p:nvSpPr>
          <p:cNvPr id="159747" name="Rectangle 3"/>
          <p:cNvSpPr>
            <a:spLocks noGrp="1" noChangeArrowheads="1"/>
          </p:cNvSpPr>
          <p:nvPr>
            <p:ph type="body" idx="1"/>
          </p:nvPr>
        </p:nvSpPr>
        <p:spPr>
          <a:xfrm>
            <a:off x="228600" y="800100"/>
            <a:ext cx="5105400" cy="3524250"/>
          </a:xfrm>
        </p:spPr>
        <p:txBody>
          <a:bodyPr>
            <a:noAutofit/>
          </a:bodyPr>
          <a:lstStyle/>
          <a:p>
            <a:r>
              <a:rPr lang="en-US" sz="2000" dirty="0"/>
              <a:t>Therapeutically, exercise balls used in clinical settings as treatment modalities</a:t>
            </a:r>
          </a:p>
          <a:p>
            <a:pPr lvl="1"/>
            <a:r>
              <a:rPr lang="en-US" sz="1800" dirty="0"/>
              <a:t>Improve spinal stability</a:t>
            </a:r>
          </a:p>
          <a:p>
            <a:r>
              <a:rPr lang="en-US" sz="2000" dirty="0"/>
              <a:t>Over past several years, use of exercise balls in place of or in addition to task chairs</a:t>
            </a:r>
          </a:p>
          <a:p>
            <a:pPr lvl="1"/>
            <a:r>
              <a:rPr lang="en-US" sz="1800" dirty="0"/>
              <a:t>Currently only anecdotal evidence exists to support full-time use</a:t>
            </a:r>
          </a:p>
          <a:p>
            <a:r>
              <a:rPr lang="en-US" sz="2000" dirty="0"/>
              <a:t>Most ergonomists advocate for properly sized/properly adjusted office task chairs rather than use of ball chairs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45</a:t>
            </a:fld>
            <a:endParaRPr lang="en-US" dirty="0"/>
          </a:p>
        </p:txBody>
      </p:sp>
      <p:pic>
        <p:nvPicPr>
          <p:cNvPr id="536578" name="Picture 2" descr="K:\Clients\Medtronic\World Headquarters\Ergonomics Website Revision\Images\Potential Medtronic EE pics\Raw\Weske (5).JPG"/>
          <p:cNvPicPr>
            <a:picLocks noChangeAspect="1" noChangeArrowheads="1"/>
          </p:cNvPicPr>
          <p:nvPr/>
        </p:nvPicPr>
        <p:blipFill>
          <a:blip r:embed="rId3" cstate="print">
            <a:lum bright="10000"/>
          </a:blip>
          <a:srcRect/>
          <a:stretch>
            <a:fillRect/>
          </a:stretch>
        </p:blipFill>
        <p:spPr bwMode="auto">
          <a:xfrm>
            <a:off x="5486400" y="895350"/>
            <a:ext cx="2819400" cy="3759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spcBef>
                <a:spcPts val="800"/>
              </a:spcBef>
              <a:defRPr/>
            </a:pPr>
            <a:r>
              <a:rPr lang="en-US" noProof="1"/>
              <a:t>Art of </a:t>
            </a:r>
            <a:r>
              <a:rPr lang="en-US" dirty="0"/>
              <a:t>S</a:t>
            </a:r>
            <a:r>
              <a:rPr lang="en-US" noProof="1"/>
              <a:t>itting</a:t>
            </a:r>
          </a:p>
        </p:txBody>
      </p:sp>
      <p:sp>
        <p:nvSpPr>
          <p:cNvPr id="163843" name="Rectangle 3"/>
          <p:cNvSpPr>
            <a:spLocks noGrp="1" noChangeArrowheads="1"/>
          </p:cNvSpPr>
          <p:nvPr>
            <p:ph type="body" idx="1"/>
          </p:nvPr>
        </p:nvSpPr>
        <p:spPr>
          <a:xfrm>
            <a:off x="762000" y="895350"/>
            <a:ext cx="5029200" cy="4057650"/>
          </a:xfrm>
        </p:spPr>
        <p:txBody>
          <a:bodyPr>
            <a:noAutofit/>
          </a:bodyPr>
          <a:lstStyle/>
          <a:p>
            <a:pPr eaLnBrk="1" hangingPunct="1">
              <a:defRPr/>
            </a:pPr>
            <a:r>
              <a:rPr lang="en-US" sz="2800" b="1" dirty="0"/>
              <a:t>Bo</a:t>
            </a:r>
            <a:r>
              <a:rPr lang="en-US" sz="2800" b="1" noProof="1"/>
              <a:t>dy not designed to sit </a:t>
            </a:r>
            <a:endParaRPr lang="en-US" sz="2800" b="1" dirty="0"/>
          </a:p>
          <a:p>
            <a:pPr lvl="1" eaLnBrk="1" hangingPunct="1">
              <a:defRPr/>
            </a:pPr>
            <a:r>
              <a:rPr lang="en-US" sz="2400" dirty="0"/>
              <a:t>P</a:t>
            </a:r>
            <a:r>
              <a:rPr lang="en-US" sz="2400" noProof="1"/>
              <a:t>articularly for long periods</a:t>
            </a:r>
          </a:p>
          <a:p>
            <a:pPr lvl="1">
              <a:defRPr/>
            </a:pPr>
            <a:r>
              <a:rPr lang="en-US" sz="2400" noProof="1"/>
              <a:t>Studies determined even when seated in well-supported postures . . .</a:t>
            </a:r>
            <a:endParaRPr lang="en-US" sz="2400" dirty="0"/>
          </a:p>
          <a:p>
            <a:pPr lvl="1" eaLnBrk="1" hangingPunct="1">
              <a:defRPr/>
            </a:pPr>
            <a:r>
              <a:rPr lang="en-US" sz="2400" dirty="0"/>
              <a:t>H</a:t>
            </a:r>
            <a:r>
              <a:rPr lang="en-US" sz="2400" noProof="1"/>
              <a:t>ow soon do we want to move?</a:t>
            </a:r>
          </a:p>
          <a:p>
            <a:pPr lvl="1" eaLnBrk="1" hangingPunct="1">
              <a:defRPr/>
            </a:pPr>
            <a:r>
              <a:rPr lang="en-US" sz="2400" noProof="1"/>
              <a:t>About every 20 to 30 minutes!</a:t>
            </a:r>
          </a:p>
        </p:txBody>
      </p:sp>
      <p:pic>
        <p:nvPicPr>
          <p:cNvPr id="163844" name="Picture 4" descr="Chair wth arm rest"/>
          <p:cNvPicPr>
            <a:picLocks noChangeAspect="1" noChangeArrowheads="1"/>
          </p:cNvPicPr>
          <p:nvPr/>
        </p:nvPicPr>
        <p:blipFill>
          <a:blip r:embed="rId3" cstate="print">
            <a:lum bright="20000"/>
          </a:blip>
          <a:stretch>
            <a:fillRect/>
          </a:stretch>
        </p:blipFill>
        <p:spPr bwMode="auto">
          <a:xfrm>
            <a:off x="6019800" y="819150"/>
            <a:ext cx="2514600" cy="3944471"/>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46</a:t>
            </a:fld>
            <a:endParaRPr lang="en-US" dirty="0"/>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p:txBody>
          <a:bodyPr/>
          <a:lstStyle/>
          <a:p>
            <a:pPr eaLnBrk="1" hangingPunct="1">
              <a:spcBef>
                <a:spcPts val="800"/>
              </a:spcBef>
              <a:defRPr/>
            </a:pPr>
            <a:r>
              <a:rPr lang="en-US" dirty="0"/>
              <a:t>The Art of Sitting</a:t>
            </a:r>
          </a:p>
        </p:txBody>
      </p:sp>
      <p:sp>
        <p:nvSpPr>
          <p:cNvPr id="436227" name="Rectangle 1027"/>
          <p:cNvSpPr>
            <a:spLocks noGrp="1" noChangeArrowheads="1"/>
          </p:cNvSpPr>
          <p:nvPr>
            <p:ph type="body" idx="1"/>
          </p:nvPr>
        </p:nvSpPr>
        <p:spPr>
          <a:xfrm>
            <a:off x="533400" y="1352550"/>
            <a:ext cx="4572000" cy="2819400"/>
          </a:xfrm>
        </p:spPr>
        <p:txBody>
          <a:bodyPr>
            <a:normAutofit/>
          </a:bodyPr>
          <a:lstStyle/>
          <a:p>
            <a:pPr eaLnBrk="1" hangingPunct="1">
              <a:spcBef>
                <a:spcPts val="800"/>
              </a:spcBef>
              <a:defRPr/>
            </a:pPr>
            <a:r>
              <a:rPr lang="en-US" sz="3200" b="1" noProof="1"/>
              <a:t>Three point contact</a:t>
            </a:r>
            <a:endParaRPr lang="en-US" sz="3200" b="1" dirty="0"/>
          </a:p>
          <a:p>
            <a:pPr lvl="1" eaLnBrk="1" hangingPunct="1">
              <a:spcBef>
                <a:spcPts val="800"/>
              </a:spcBef>
              <a:spcAft>
                <a:spcPct val="25000"/>
              </a:spcAft>
              <a:defRPr/>
            </a:pPr>
            <a:r>
              <a:rPr lang="en-US" sz="2800" dirty="0"/>
              <a:t>Sacrum/Trunk</a:t>
            </a:r>
          </a:p>
          <a:p>
            <a:pPr lvl="1" eaLnBrk="1" hangingPunct="1">
              <a:spcBef>
                <a:spcPts val="800"/>
              </a:spcBef>
              <a:spcAft>
                <a:spcPct val="65000"/>
              </a:spcAft>
              <a:defRPr/>
            </a:pPr>
            <a:r>
              <a:rPr lang="en-US" sz="2800" dirty="0"/>
              <a:t>Hips/Thighs</a:t>
            </a:r>
          </a:p>
          <a:p>
            <a:pPr lvl="1" eaLnBrk="1" hangingPunct="1">
              <a:spcBef>
                <a:spcPts val="800"/>
              </a:spcBef>
              <a:defRPr/>
            </a:pPr>
            <a:r>
              <a:rPr lang="en-US" sz="2800" dirty="0"/>
              <a:t>Feet/Floor</a:t>
            </a:r>
          </a:p>
          <a:p>
            <a:pPr lvl="1" eaLnBrk="1" hangingPunct="1">
              <a:spcBef>
                <a:spcPts val="800"/>
              </a:spcBef>
              <a:defRPr/>
            </a:pPr>
            <a:endParaRPr lang="en-US" sz="4400" noProof="1"/>
          </a:p>
        </p:txBody>
      </p:sp>
      <p:grpSp>
        <p:nvGrpSpPr>
          <p:cNvPr id="2" name="Group 5"/>
          <p:cNvGrpSpPr>
            <a:grpSpLocks/>
          </p:cNvGrpSpPr>
          <p:nvPr/>
        </p:nvGrpSpPr>
        <p:grpSpPr bwMode="auto">
          <a:xfrm>
            <a:off x="3886201" y="819150"/>
            <a:ext cx="4735768" cy="3657600"/>
            <a:chOff x="2448" y="688"/>
            <a:chExt cx="3276" cy="3072"/>
          </a:xfrm>
        </p:grpSpPr>
        <p:pic>
          <p:nvPicPr>
            <p:cNvPr id="436228" name="Picture 1028" descr="three point contact"/>
            <p:cNvPicPr>
              <a:picLocks noChangeAspect="1" noChangeArrowheads="1"/>
            </p:cNvPicPr>
            <p:nvPr/>
          </p:nvPicPr>
          <p:blipFill>
            <a:blip r:embed="rId3" cstate="print"/>
            <a:srcRect/>
            <a:stretch>
              <a:fillRect/>
            </a:stretch>
          </p:blipFill>
          <p:spPr bwMode="auto">
            <a:xfrm>
              <a:off x="3766" y="688"/>
              <a:ext cx="1958" cy="3072"/>
            </a:xfrm>
            <a:prstGeom prst="rect">
              <a:avLst/>
            </a:prstGeom>
            <a:ln>
              <a:noFill/>
            </a:ln>
            <a:effectLst>
              <a:outerShdw blurRad="292100" dist="139700" dir="2700000" algn="tl" rotWithShape="0">
                <a:srgbClr val="333333">
                  <a:alpha val="65000"/>
                </a:srgbClr>
              </a:outerShdw>
            </a:effectLst>
          </p:spPr>
        </p:pic>
        <p:sp>
          <p:nvSpPr>
            <p:cNvPr id="87046" name="AutoShape 1029"/>
            <p:cNvSpPr>
              <a:spLocks noChangeArrowheads="1"/>
            </p:cNvSpPr>
            <p:nvPr/>
          </p:nvSpPr>
          <p:spPr bwMode="auto">
            <a:xfrm>
              <a:off x="2448" y="3258"/>
              <a:ext cx="2256" cy="336"/>
            </a:xfrm>
            <a:prstGeom prst="rightArrow">
              <a:avLst>
                <a:gd name="adj1" fmla="val 50000"/>
                <a:gd name="adj2" fmla="val 167857"/>
              </a:avLst>
            </a:prstGeom>
            <a:solidFill>
              <a:schemeClr val="bg2">
                <a:lumMod val="50000"/>
              </a:schemeClr>
            </a:solidFill>
            <a:ln w="9525">
              <a:solidFill>
                <a:schemeClr val="bg1"/>
              </a:solidFill>
              <a:miter lim="800000"/>
              <a:headEnd/>
              <a:tailEnd/>
            </a:ln>
          </p:spPr>
          <p:txBody>
            <a:bodyPr wrap="none" anchor="ctr"/>
            <a:lstStyle/>
            <a:p>
              <a:endParaRPr lang="en-US" dirty="0"/>
            </a:p>
          </p:txBody>
        </p:sp>
        <p:sp>
          <p:nvSpPr>
            <p:cNvPr id="87047" name="AutoShape 1030"/>
            <p:cNvSpPr>
              <a:spLocks noChangeArrowheads="1"/>
            </p:cNvSpPr>
            <p:nvPr/>
          </p:nvSpPr>
          <p:spPr bwMode="auto">
            <a:xfrm>
              <a:off x="3072" y="1872"/>
              <a:ext cx="864" cy="336"/>
            </a:xfrm>
            <a:prstGeom prst="rightArrow">
              <a:avLst>
                <a:gd name="adj1" fmla="val 50000"/>
                <a:gd name="adj2" fmla="val 64286"/>
              </a:avLst>
            </a:prstGeom>
            <a:solidFill>
              <a:schemeClr val="bg2">
                <a:lumMod val="50000"/>
              </a:schemeClr>
            </a:solidFill>
            <a:ln w="9525">
              <a:solidFill>
                <a:schemeClr val="bg1"/>
              </a:solidFill>
              <a:miter lim="800000"/>
              <a:headEnd/>
              <a:tailEnd/>
            </a:ln>
          </p:spPr>
          <p:txBody>
            <a:bodyPr wrap="none" anchor="ctr"/>
            <a:lstStyle/>
            <a:p>
              <a:endParaRPr lang="en-US" dirty="0"/>
            </a:p>
          </p:txBody>
        </p:sp>
        <p:sp>
          <p:nvSpPr>
            <p:cNvPr id="87048" name="AutoShape 1031"/>
            <p:cNvSpPr>
              <a:spLocks noChangeArrowheads="1"/>
            </p:cNvSpPr>
            <p:nvPr/>
          </p:nvSpPr>
          <p:spPr bwMode="auto">
            <a:xfrm>
              <a:off x="2784" y="2484"/>
              <a:ext cx="1584" cy="336"/>
            </a:xfrm>
            <a:prstGeom prst="rightArrow">
              <a:avLst>
                <a:gd name="adj1" fmla="val 50000"/>
                <a:gd name="adj2" fmla="val 117857"/>
              </a:avLst>
            </a:prstGeom>
            <a:solidFill>
              <a:schemeClr val="bg2">
                <a:lumMod val="50000"/>
              </a:schemeClr>
            </a:solidFill>
            <a:ln w="9525">
              <a:solidFill>
                <a:schemeClr val="bg1"/>
              </a:solidFill>
              <a:miter lim="800000"/>
              <a:headEnd/>
              <a:tailEnd/>
            </a:ln>
          </p:spPr>
          <p:txBody>
            <a:bodyPr wrap="none" anchor="ctr"/>
            <a:lstStyle/>
            <a:p>
              <a:endParaRPr lang="en-US" dirty="0"/>
            </a:p>
          </p:txBody>
        </p:sp>
      </p:gr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47</a:t>
            </a:fld>
            <a:endParaRPr lang="en-US" dirty="0"/>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noAutofit/>
          </a:bodyPr>
          <a:lstStyle/>
          <a:p>
            <a:pPr eaLnBrk="1" hangingPunct="1">
              <a:spcBef>
                <a:spcPts val="800"/>
              </a:spcBef>
              <a:defRPr/>
            </a:pPr>
            <a:r>
              <a:rPr lang="en-US" sz="3600" dirty="0">
                <a:effectLst>
                  <a:outerShdw blurRad="38100" dist="38100" dir="2700000" algn="tl">
                    <a:srgbClr val="000000">
                      <a:alpha val="43137"/>
                    </a:srgbClr>
                  </a:outerShdw>
                </a:effectLst>
              </a:rPr>
              <a:t>The Art of Sitting</a:t>
            </a:r>
          </a:p>
        </p:txBody>
      </p:sp>
      <p:sp>
        <p:nvSpPr>
          <p:cNvPr id="535555" name="Rectangle 3"/>
          <p:cNvSpPr>
            <a:spLocks noGrp="1" noChangeArrowheads="1"/>
          </p:cNvSpPr>
          <p:nvPr>
            <p:ph type="body" sz="half" idx="1"/>
          </p:nvPr>
        </p:nvSpPr>
        <p:spPr>
          <a:xfrm>
            <a:off x="685800" y="1276350"/>
            <a:ext cx="4191000" cy="3086100"/>
          </a:xfrm>
        </p:spPr>
        <p:txBody>
          <a:bodyPr>
            <a:normAutofit/>
          </a:bodyPr>
          <a:lstStyle/>
          <a:p>
            <a:pPr marL="0" indent="0" eaLnBrk="1" hangingPunct="1">
              <a:spcBef>
                <a:spcPts val="800"/>
              </a:spcBef>
              <a:buFont typeface="Wingdings" pitchFamily="2" charset="2"/>
              <a:buNone/>
              <a:defRPr/>
            </a:pPr>
            <a:r>
              <a:rPr lang="en-US" noProof="1"/>
              <a:t>90/90 seated posture?</a:t>
            </a:r>
            <a:endParaRPr lang="en-US" dirty="0"/>
          </a:p>
          <a:p>
            <a:pPr marL="628650" lvl="1" indent="-342900">
              <a:spcBef>
                <a:spcPts val="800"/>
              </a:spcBef>
              <a:defRPr/>
            </a:pPr>
            <a:r>
              <a:rPr lang="en-US" dirty="0"/>
              <a:t>Only in drawings!</a:t>
            </a:r>
            <a:r>
              <a:rPr lang="en-US" noProof="1"/>
              <a:t> </a:t>
            </a:r>
          </a:p>
          <a:p>
            <a:pPr marL="628650" lvl="1" indent="-342900">
              <a:spcBef>
                <a:spcPts val="800"/>
              </a:spcBef>
              <a:defRPr/>
            </a:pPr>
            <a:r>
              <a:rPr lang="en-US" noProof="1"/>
              <a:t>Most people will sit at 95 to 110 degrees at hips and knees</a:t>
            </a:r>
          </a:p>
          <a:p>
            <a:pPr marL="628650" lvl="1" indent="-342900" eaLnBrk="1" hangingPunct="1">
              <a:spcBef>
                <a:spcPts val="800"/>
              </a:spcBef>
              <a:defRPr/>
            </a:pPr>
            <a:endParaRPr lang="en-US" dirty="0"/>
          </a:p>
        </p:txBody>
      </p:sp>
      <p:pic>
        <p:nvPicPr>
          <p:cNvPr id="535561" name="Picture 9" descr="perfect 90 90"/>
          <p:cNvPicPr>
            <a:picLocks noGrp="1" noChangeAspect="1" noChangeArrowheads="1"/>
          </p:cNvPicPr>
          <p:nvPr>
            <p:ph sz="half" idx="2"/>
          </p:nvPr>
        </p:nvPicPr>
        <p:blipFill>
          <a:blip r:embed="rId3" cstate="print"/>
          <a:stretch>
            <a:fillRect/>
          </a:stretch>
        </p:blipFill>
        <p:spPr>
          <a:xfrm>
            <a:off x="4876800" y="1123950"/>
            <a:ext cx="3276600" cy="3574473"/>
          </a:xfrm>
          <a:prstGeom prst="rect">
            <a:avLst/>
          </a:prstGeom>
          <a:noFill/>
          <a:ln>
            <a:noFill/>
          </a:ln>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48</a:t>
            </a:fld>
            <a:endParaRPr kumimoji="0" lang="en-US" sz="1000" b="0" dirty="0">
              <a:solidFill>
                <a:schemeClr val="tx1"/>
              </a:solidFill>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685800" y="895350"/>
            <a:ext cx="2819400" cy="3733800"/>
          </a:xfrm>
        </p:spPr>
        <p:txBody>
          <a:bodyPr>
            <a:normAutofit/>
          </a:bodyPr>
          <a:lstStyle/>
          <a:p>
            <a:pPr eaLnBrk="1" hangingPunct="1">
              <a:lnSpc>
                <a:spcPct val="90000"/>
              </a:lnSpc>
              <a:defRPr/>
            </a:pPr>
            <a:r>
              <a:rPr lang="en-US" sz="2800" noProof="1"/>
              <a:t>Sitting styles quite varied from person to person:</a:t>
            </a:r>
          </a:p>
          <a:p>
            <a:pPr lvl="1" eaLnBrk="1" hangingPunct="1">
              <a:lnSpc>
                <a:spcPct val="90000"/>
              </a:lnSpc>
              <a:defRPr/>
            </a:pPr>
            <a:r>
              <a:rPr lang="en-US" sz="2400" dirty="0"/>
              <a:t>Percher</a:t>
            </a:r>
            <a:endParaRPr lang="en-US" sz="2400" noProof="1"/>
          </a:p>
          <a:p>
            <a:pPr lvl="1" eaLnBrk="1" hangingPunct="1">
              <a:lnSpc>
                <a:spcPct val="90000"/>
              </a:lnSpc>
              <a:defRPr/>
            </a:pPr>
            <a:r>
              <a:rPr lang="en-US" sz="2400" noProof="1"/>
              <a:t>Slouch</a:t>
            </a:r>
          </a:p>
          <a:p>
            <a:pPr lvl="1" eaLnBrk="1" hangingPunct="1">
              <a:lnSpc>
                <a:spcPct val="90000"/>
              </a:lnSpc>
              <a:defRPr/>
            </a:pPr>
            <a:r>
              <a:rPr lang="en-US" sz="2400" noProof="1"/>
              <a:t>Sit crossed leg</a:t>
            </a:r>
          </a:p>
          <a:p>
            <a:pPr lvl="1" eaLnBrk="1" hangingPunct="1">
              <a:lnSpc>
                <a:spcPct val="90000"/>
              </a:lnSpc>
              <a:defRPr/>
            </a:pPr>
            <a:r>
              <a:rPr lang="en-US" sz="2400" noProof="1"/>
              <a:t>Sit on leg</a:t>
            </a:r>
          </a:p>
        </p:txBody>
      </p:sp>
      <p:pic>
        <p:nvPicPr>
          <p:cNvPr id="123908" name="Picture 13" descr="chair_perch"/>
          <p:cNvPicPr>
            <a:picLocks noGrp="1" noChangeAspect="1" noChangeArrowheads="1"/>
          </p:cNvPicPr>
          <p:nvPr>
            <p:ph sz="quarter" idx="2"/>
          </p:nvPr>
        </p:nvPicPr>
        <p:blipFill>
          <a:blip r:embed="rId3" cstate="print"/>
          <a:stretch>
            <a:fillRect/>
          </a:stretch>
        </p:blipFill>
        <p:spPr>
          <a:xfrm>
            <a:off x="4419600" y="895350"/>
            <a:ext cx="1620190" cy="1828800"/>
          </a:xfrm>
          <a:prstGeom prst="rect">
            <a:avLst/>
          </a:prstGeom>
          <a:ln>
            <a:noFill/>
          </a:ln>
          <a:effectLst>
            <a:outerShdw blurRad="292100" dist="139700" dir="2700000" algn="tl" rotWithShape="0">
              <a:srgbClr val="333333">
                <a:alpha val="65000"/>
              </a:srgbClr>
            </a:outerShdw>
          </a:effectLst>
        </p:spPr>
      </p:pic>
      <p:pic>
        <p:nvPicPr>
          <p:cNvPr id="123909" name="Picture 15" descr="chair_slouch"/>
          <p:cNvPicPr>
            <a:picLocks noGrp="1" noChangeAspect="1" noChangeArrowheads="1"/>
          </p:cNvPicPr>
          <p:nvPr>
            <p:ph sz="quarter" idx="3"/>
          </p:nvPr>
        </p:nvPicPr>
        <p:blipFill>
          <a:blip r:embed="rId4" cstate="print"/>
          <a:stretch>
            <a:fillRect/>
          </a:stretch>
        </p:blipFill>
        <p:spPr>
          <a:xfrm>
            <a:off x="6218270" y="895350"/>
            <a:ext cx="2021308" cy="1828800"/>
          </a:xfrm>
          <a:prstGeom prst="rect">
            <a:avLst/>
          </a:prstGeom>
          <a:ln>
            <a:noFill/>
          </a:ln>
          <a:effectLst>
            <a:outerShdw blurRad="292100" dist="139700" dir="2700000" algn="tl" rotWithShape="0">
              <a:srgbClr val="333333">
                <a:alpha val="65000"/>
              </a:srgbClr>
            </a:outerShdw>
          </a:effectLst>
        </p:spPr>
      </p:pic>
      <p:pic>
        <p:nvPicPr>
          <p:cNvPr id="123910" name="Picture 17" descr="chair_crossed_leg"/>
          <p:cNvPicPr>
            <a:picLocks noChangeAspect="1" noChangeArrowheads="1"/>
          </p:cNvPicPr>
          <p:nvPr/>
        </p:nvPicPr>
        <p:blipFill>
          <a:blip r:embed="rId5" cstate="print"/>
          <a:stretch>
            <a:fillRect/>
          </a:stretch>
        </p:blipFill>
        <p:spPr bwMode="auto">
          <a:xfrm>
            <a:off x="3843668" y="2876550"/>
            <a:ext cx="2205060" cy="1828800"/>
          </a:xfrm>
          <a:prstGeom prst="rect">
            <a:avLst/>
          </a:prstGeom>
          <a:ln>
            <a:noFill/>
          </a:ln>
          <a:effectLst>
            <a:outerShdw blurRad="292100" dist="139700" dir="2700000" algn="tl" rotWithShape="0">
              <a:srgbClr val="333333">
                <a:alpha val="65000"/>
              </a:srgbClr>
            </a:outerShdw>
          </a:effectLst>
        </p:spPr>
      </p:pic>
      <p:pic>
        <p:nvPicPr>
          <p:cNvPr id="123911" name="Picture 18" descr="chair_sit_on_leg"/>
          <p:cNvPicPr>
            <a:picLocks noChangeAspect="1" noChangeArrowheads="1"/>
          </p:cNvPicPr>
          <p:nvPr/>
        </p:nvPicPr>
        <p:blipFill>
          <a:blip r:embed="rId6" cstate="print"/>
          <a:stretch>
            <a:fillRect/>
          </a:stretch>
        </p:blipFill>
        <p:spPr bwMode="auto">
          <a:xfrm>
            <a:off x="6205868" y="2876550"/>
            <a:ext cx="2315870"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610600" y="4705350"/>
            <a:ext cx="366712" cy="304800"/>
          </a:xfrm>
        </p:spPr>
        <p:txBody>
          <a:bodyPr/>
          <a:lstStyle/>
          <a:p>
            <a:fld id="{D5BBC35B-A44B-4119-B8DA-DE9E3DFADA20}" type="slidenum">
              <a:rPr kumimoji="0" lang="en-US" smtClean="0"/>
              <a:pPr/>
              <a:t>49</a:t>
            </a:fld>
            <a:endParaRPr kumimoji="0" lang="en-US" sz="1000" b="0" dirty="0">
              <a:solidFill>
                <a:schemeClr val="tx1"/>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Schedule</a:t>
            </a:r>
          </a:p>
        </p:txBody>
      </p:sp>
      <p:graphicFrame>
        <p:nvGraphicFramePr>
          <p:cNvPr id="6" name="Object 5"/>
          <p:cNvGraphicFramePr>
            <a:graphicFrameLocks noChangeAspect="1"/>
          </p:cNvGraphicFramePr>
          <p:nvPr>
            <p:extLst/>
          </p:nvPr>
        </p:nvGraphicFramePr>
        <p:xfrm>
          <a:off x="1752600" y="1123950"/>
          <a:ext cx="7573962" cy="3692525"/>
        </p:xfrm>
        <a:graphic>
          <a:graphicData uri="http://schemas.openxmlformats.org/presentationml/2006/ole">
            <mc:AlternateContent xmlns:mc="http://schemas.openxmlformats.org/markup-compatibility/2006">
              <mc:Choice xmlns:v="urn:schemas-microsoft-com:vml" Requires="v">
                <p:oleObj spid="_x0000_s519182" name="Document" r:id="rId3" imgW="7656869" imgH="3728612" progId="Word.Document.12">
                  <p:embed/>
                </p:oleObj>
              </mc:Choice>
              <mc:Fallback>
                <p:oleObj name="Document" r:id="rId3" imgW="7656869" imgH="3728612" progId="Word.Document.12">
                  <p:embed/>
                  <p:pic>
                    <p:nvPicPr>
                      <p:cNvPr id="0" name=""/>
                      <p:cNvPicPr/>
                      <p:nvPr/>
                    </p:nvPicPr>
                    <p:blipFill>
                      <a:blip r:embed="rId4"/>
                      <a:stretch>
                        <a:fillRect/>
                      </a:stretch>
                    </p:blipFill>
                    <p:spPr>
                      <a:xfrm>
                        <a:off x="1752600" y="1123950"/>
                        <a:ext cx="7573962" cy="3692525"/>
                      </a:xfrm>
                      <a:prstGeom prst="rect">
                        <a:avLst/>
                      </a:prstGeom>
                    </p:spPr>
                  </p:pic>
                </p:oleObj>
              </mc:Fallback>
            </mc:AlternateContent>
          </a:graphicData>
        </a:graphic>
      </p:graphicFrame>
    </p:spTree>
    <p:extLst>
      <p:ext uri="{BB962C8B-B14F-4D97-AF65-F5344CB8AC3E}">
        <p14:creationId xmlns:p14="http://schemas.microsoft.com/office/powerpoint/2010/main" val="2933222462"/>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381000" y="971550"/>
            <a:ext cx="3962400" cy="3733800"/>
          </a:xfrm>
        </p:spPr>
        <p:txBody>
          <a:bodyPr>
            <a:normAutofit/>
          </a:bodyPr>
          <a:lstStyle/>
          <a:p>
            <a:pPr eaLnBrk="1" hangingPunct="1">
              <a:lnSpc>
                <a:spcPct val="90000"/>
              </a:lnSpc>
              <a:defRPr/>
            </a:pPr>
            <a:r>
              <a:rPr lang="en-US" sz="2400" noProof="1"/>
              <a:t>Particular sitting style needs to be assessed</a:t>
            </a:r>
          </a:p>
          <a:p>
            <a:pPr lvl="1" eaLnBrk="1" hangingPunct="1">
              <a:lnSpc>
                <a:spcPct val="90000"/>
              </a:lnSpc>
              <a:defRPr/>
            </a:pPr>
            <a:r>
              <a:rPr lang="en-US" sz="2000" noProof="1"/>
              <a:t>Habit developed over</a:t>
            </a:r>
            <a:r>
              <a:rPr lang="en-US" sz="2000" dirty="0"/>
              <a:t> </a:t>
            </a:r>
            <a:r>
              <a:rPr lang="en-US" sz="2000" noProof="1"/>
              <a:t>time</a:t>
            </a:r>
          </a:p>
          <a:p>
            <a:pPr lvl="1" eaLnBrk="1" hangingPunct="1">
              <a:lnSpc>
                <a:spcPct val="90000"/>
              </a:lnSpc>
              <a:defRPr/>
            </a:pPr>
            <a:r>
              <a:rPr lang="en-US" sz="2000" noProof="1"/>
              <a:t>Response to poor workstation setup</a:t>
            </a:r>
          </a:p>
          <a:p>
            <a:pPr lvl="1" eaLnBrk="1" hangingPunct="1">
              <a:lnSpc>
                <a:spcPct val="90000"/>
              </a:lnSpc>
              <a:defRPr/>
            </a:pPr>
            <a:r>
              <a:rPr lang="en-US" sz="2000" noProof="1"/>
              <a:t>Combination of both</a:t>
            </a:r>
          </a:p>
          <a:p>
            <a:pPr lvl="1" eaLnBrk="1" hangingPunct="1">
              <a:lnSpc>
                <a:spcPct val="90000"/>
              </a:lnSpc>
              <a:defRPr/>
            </a:pPr>
            <a:r>
              <a:rPr lang="en-US" sz="2000" noProof="1"/>
              <a:t>What drives problem is frequency and duration of seated position</a:t>
            </a:r>
          </a:p>
        </p:txBody>
      </p:sp>
      <p:sp>
        <p:nvSpPr>
          <p:cNvPr id="8" name="Slide Number Placeholder 7"/>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50</a:t>
            </a:fld>
            <a:endParaRPr kumimoji="0" lang="en-US" sz="1000" b="0" dirty="0">
              <a:solidFill>
                <a:schemeClr val="tx1"/>
              </a:solidFill>
            </a:endParaRPr>
          </a:p>
        </p:txBody>
      </p:sp>
      <p:pic>
        <p:nvPicPr>
          <p:cNvPr id="13" name="Picture 17" descr="chair_crossed_leg"/>
          <p:cNvPicPr>
            <a:picLocks noChangeAspect="1" noChangeArrowheads="1"/>
          </p:cNvPicPr>
          <p:nvPr/>
        </p:nvPicPr>
        <p:blipFill>
          <a:blip r:embed="rId3" cstate="print">
            <a:lum bright="10000"/>
          </a:blip>
          <a:stretch>
            <a:fillRect/>
          </a:stretch>
        </p:blipFill>
        <p:spPr bwMode="auto">
          <a:xfrm>
            <a:off x="4495800" y="1047750"/>
            <a:ext cx="3858855"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noProof="1"/>
              <a:t>Functional seated positions</a:t>
            </a:r>
          </a:p>
        </p:txBody>
      </p:sp>
      <p:sp>
        <p:nvSpPr>
          <p:cNvPr id="171011" name="Rectangle 3"/>
          <p:cNvSpPr>
            <a:spLocks noGrp="1" noChangeArrowheads="1"/>
          </p:cNvSpPr>
          <p:nvPr>
            <p:ph type="body" idx="1"/>
          </p:nvPr>
        </p:nvSpPr>
        <p:spPr>
          <a:xfrm>
            <a:off x="609600" y="590550"/>
            <a:ext cx="8534400" cy="1657350"/>
          </a:xfrm>
        </p:spPr>
        <p:txBody>
          <a:bodyPr>
            <a:normAutofit fontScale="92500" lnSpcReduction="10000"/>
          </a:bodyPr>
          <a:lstStyle/>
          <a:p>
            <a:pPr eaLnBrk="1" hangingPunct="1">
              <a:lnSpc>
                <a:spcPct val="90000"/>
              </a:lnSpc>
              <a:defRPr/>
            </a:pPr>
            <a:r>
              <a:rPr lang="en-US" sz="2800" noProof="1"/>
              <a:t>Provide for </a:t>
            </a:r>
            <a:r>
              <a:rPr lang="en-US" sz="2800" dirty="0"/>
              <a:t>several</a:t>
            </a:r>
            <a:r>
              <a:rPr lang="en-US" sz="2800" noProof="1"/>
              <a:t> different acceptable postures</a:t>
            </a:r>
          </a:p>
          <a:p>
            <a:pPr eaLnBrk="1" hangingPunct="1">
              <a:lnSpc>
                <a:spcPct val="90000"/>
              </a:lnSpc>
              <a:defRPr/>
            </a:pPr>
            <a:r>
              <a:rPr lang="en-US" sz="2800" noProof="1"/>
              <a:t>Rotate throughout day on regular basis:</a:t>
            </a:r>
          </a:p>
          <a:p>
            <a:pPr lvl="1" eaLnBrk="1" hangingPunct="1">
              <a:lnSpc>
                <a:spcPct val="90000"/>
              </a:lnSpc>
              <a:defRPr/>
            </a:pPr>
            <a:r>
              <a:rPr lang="en-US" sz="2400" noProof="1"/>
              <a:t>Upright “keyboard” position</a:t>
            </a:r>
          </a:p>
          <a:p>
            <a:pPr lvl="1" eaLnBrk="1" hangingPunct="1">
              <a:lnSpc>
                <a:spcPct val="90000"/>
              </a:lnSpc>
              <a:defRPr/>
            </a:pPr>
            <a:r>
              <a:rPr lang="en-US" sz="2400" noProof="1"/>
              <a:t>Semi-reclined/rocking “conversation” position</a:t>
            </a:r>
          </a:p>
          <a:p>
            <a:pPr lvl="1" eaLnBrk="1" hangingPunct="1">
              <a:lnSpc>
                <a:spcPct val="90000"/>
              </a:lnSpc>
              <a:defRPr/>
            </a:pPr>
            <a:r>
              <a:rPr lang="en-US" sz="2400" noProof="1"/>
              <a:t>Standing </a:t>
            </a:r>
          </a:p>
        </p:txBody>
      </p:sp>
      <p:pic>
        <p:nvPicPr>
          <p:cNvPr id="171016" name="Picture 8" descr="WS 6-22 stand at worksurface"/>
          <p:cNvPicPr>
            <a:picLocks noChangeAspect="1" noChangeArrowheads="1"/>
          </p:cNvPicPr>
          <p:nvPr/>
        </p:nvPicPr>
        <p:blipFill>
          <a:blip r:embed="rId3" cstate="print"/>
          <a:stretch>
            <a:fillRect/>
          </a:stretch>
        </p:blipFill>
        <p:spPr bwMode="auto">
          <a:xfrm>
            <a:off x="7086600" y="2038350"/>
            <a:ext cx="1536192" cy="2602992"/>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51</a:t>
            </a:fld>
            <a:endParaRPr lang="en-US" dirty="0"/>
          </a:p>
        </p:txBody>
      </p:sp>
      <p:pic>
        <p:nvPicPr>
          <p:cNvPr id="8" name="Picture 7" descr="K:\Clients\Medtronic\Rice Creek East\WSE\Sly Ramona\IMG_0225.JPG"/>
          <p:cNvPicPr>
            <a:picLocks noChangeAspect="1"/>
          </p:cNvPicPr>
          <p:nvPr/>
        </p:nvPicPr>
        <p:blipFill>
          <a:blip r:embed="rId4" cstate="print"/>
          <a:srcRect r="25432"/>
          <a:stretch>
            <a:fillRect/>
          </a:stretch>
        </p:blipFill>
        <p:spPr bwMode="auto">
          <a:xfrm>
            <a:off x="1828800" y="2266950"/>
            <a:ext cx="2348242" cy="2377440"/>
          </a:xfrm>
          <a:prstGeom prst="rect">
            <a:avLst/>
          </a:prstGeom>
          <a:ln>
            <a:noFill/>
          </a:ln>
          <a:effectLst>
            <a:outerShdw blurRad="292100" dist="139700" dir="2700000" algn="tl" rotWithShape="0">
              <a:srgbClr val="333333">
                <a:alpha val="65000"/>
              </a:srgbClr>
            </a:outerShdw>
          </a:effectLst>
        </p:spPr>
      </p:pic>
      <p:pic>
        <p:nvPicPr>
          <p:cNvPr id="9" name="Picture 8" descr="K:\Clients\Medtronic\Rice Creek East\WSE\Sly Ramona\IMG_0226.JPG"/>
          <p:cNvPicPr>
            <a:picLocks noChangeAspect="1"/>
          </p:cNvPicPr>
          <p:nvPr/>
        </p:nvPicPr>
        <p:blipFill>
          <a:blip r:embed="rId5" cstate="print"/>
          <a:srcRect r="30937"/>
          <a:stretch>
            <a:fillRect/>
          </a:stretch>
        </p:blipFill>
        <p:spPr bwMode="auto">
          <a:xfrm>
            <a:off x="4495800" y="2266950"/>
            <a:ext cx="2301650" cy="23774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spcBef>
                <a:spcPts val="800"/>
              </a:spcBef>
              <a:defRPr/>
            </a:pPr>
            <a:r>
              <a:rPr lang="en-US" noProof="1"/>
              <a:t>Adjustment anxiety</a:t>
            </a:r>
          </a:p>
        </p:txBody>
      </p:sp>
      <p:sp>
        <p:nvSpPr>
          <p:cNvPr id="173059" name="Rectangle 3"/>
          <p:cNvSpPr>
            <a:spLocks noGrp="1" noChangeArrowheads="1"/>
          </p:cNvSpPr>
          <p:nvPr>
            <p:ph type="body" idx="1"/>
          </p:nvPr>
        </p:nvSpPr>
        <p:spPr>
          <a:xfrm>
            <a:off x="838200" y="742950"/>
            <a:ext cx="4191000" cy="4057650"/>
          </a:xfrm>
        </p:spPr>
        <p:txBody>
          <a:bodyPr>
            <a:normAutofit fontScale="85000" lnSpcReduction="10000"/>
          </a:bodyPr>
          <a:lstStyle/>
          <a:p>
            <a:pPr eaLnBrk="1" hangingPunct="1">
              <a:lnSpc>
                <a:spcPct val="90000"/>
              </a:lnSpc>
              <a:defRPr/>
            </a:pPr>
            <a:r>
              <a:rPr lang="en-US" sz="2800" noProof="1"/>
              <a:t>Chairs can be pretty expensive</a:t>
            </a:r>
          </a:p>
          <a:p>
            <a:pPr lvl="1" eaLnBrk="1" hangingPunct="1">
              <a:lnSpc>
                <a:spcPct val="90000"/>
              </a:lnSpc>
              <a:defRPr/>
            </a:pPr>
            <a:r>
              <a:rPr lang="en-US" sz="2400" noProof="1"/>
              <a:t>All kinds of bells and whistles</a:t>
            </a:r>
          </a:p>
          <a:p>
            <a:pPr lvl="1" eaLnBrk="1" hangingPunct="1">
              <a:lnSpc>
                <a:spcPct val="90000"/>
              </a:lnSpc>
              <a:defRPr/>
            </a:pPr>
            <a:r>
              <a:rPr lang="en-US" sz="2400" noProof="1"/>
              <a:t>Chair only as good as </a:t>
            </a:r>
            <a:r>
              <a:rPr lang="en-US" sz="2400" dirty="0"/>
              <a:t>how it is adjusted</a:t>
            </a:r>
            <a:endParaRPr lang="en-US" sz="2400" noProof="1"/>
          </a:p>
          <a:p>
            <a:pPr eaLnBrk="1" hangingPunct="1">
              <a:lnSpc>
                <a:spcPct val="90000"/>
              </a:lnSpc>
              <a:defRPr/>
            </a:pPr>
            <a:r>
              <a:rPr lang="en-US" sz="2800" noProof="1"/>
              <a:t>Some people have never adjusted their chair</a:t>
            </a:r>
          </a:p>
          <a:p>
            <a:pPr lvl="1" eaLnBrk="1" hangingPunct="1">
              <a:lnSpc>
                <a:spcPct val="90000"/>
              </a:lnSpc>
              <a:defRPr/>
            </a:pPr>
            <a:r>
              <a:rPr lang="en-US" sz="2400" noProof="1"/>
              <a:t>Just sit down and go to work!</a:t>
            </a:r>
          </a:p>
          <a:p>
            <a:pPr eaLnBrk="1" hangingPunct="1">
              <a:lnSpc>
                <a:spcPct val="90000"/>
              </a:lnSpc>
              <a:defRPr/>
            </a:pPr>
            <a:r>
              <a:rPr lang="en-US" sz="2800" noProof="1"/>
              <a:t>Bottom line</a:t>
            </a:r>
            <a:endParaRPr lang="en-US" sz="2800" dirty="0"/>
          </a:p>
          <a:p>
            <a:pPr lvl="1" eaLnBrk="1" hangingPunct="1">
              <a:lnSpc>
                <a:spcPct val="90000"/>
              </a:lnSpc>
              <a:defRPr/>
            </a:pPr>
            <a:r>
              <a:rPr lang="en-US" sz="2400" dirty="0"/>
              <a:t>N</a:t>
            </a:r>
            <a:r>
              <a:rPr lang="en-US" sz="2400" noProof="1"/>
              <a:t>eed to </a:t>
            </a:r>
            <a:r>
              <a:rPr lang="en-US" sz="2400" dirty="0"/>
              <a:t>initially </a:t>
            </a:r>
            <a:r>
              <a:rPr lang="en-US" sz="2400" noProof="1"/>
              <a:t>be able to adjust chair to fit</a:t>
            </a:r>
            <a:endParaRPr lang="en-US" sz="2400" dirty="0"/>
          </a:p>
          <a:p>
            <a:pPr lvl="1" eaLnBrk="1" hangingPunct="1">
              <a:lnSpc>
                <a:spcPct val="90000"/>
              </a:lnSpc>
              <a:defRPr/>
            </a:pPr>
            <a:r>
              <a:rPr lang="en-US" sz="2400" dirty="0"/>
              <a:t>A</a:t>
            </a:r>
            <a:r>
              <a:rPr lang="en-US" sz="2400" noProof="1"/>
              <a:t>s well as throughout day</a:t>
            </a:r>
          </a:p>
        </p:txBody>
      </p:sp>
      <p:pic>
        <p:nvPicPr>
          <p:cNvPr id="173060" name="Picture 4" descr="WS 5-9a back height"/>
          <p:cNvPicPr>
            <a:picLocks noChangeAspect="1" noChangeArrowheads="1"/>
          </p:cNvPicPr>
          <p:nvPr/>
        </p:nvPicPr>
        <p:blipFill>
          <a:blip r:embed="rId3" cstate="print"/>
          <a:stretch>
            <a:fillRect/>
          </a:stretch>
        </p:blipFill>
        <p:spPr bwMode="auto">
          <a:xfrm>
            <a:off x="5181600" y="895350"/>
            <a:ext cx="3048000" cy="3337169"/>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52</a:t>
            </a:fld>
            <a:endParaRPr lang="en-US" dirty="0"/>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spcBef>
                <a:spcPts val="800"/>
              </a:spcBef>
              <a:defRPr/>
            </a:pPr>
            <a:r>
              <a:rPr lang="en-US" noProof="1"/>
              <a:t>Chair solutions</a:t>
            </a:r>
          </a:p>
        </p:txBody>
      </p:sp>
      <p:sp>
        <p:nvSpPr>
          <p:cNvPr id="175107" name="Rectangle 3"/>
          <p:cNvSpPr>
            <a:spLocks noGrp="1" noChangeArrowheads="1"/>
          </p:cNvSpPr>
          <p:nvPr>
            <p:ph type="body" idx="1"/>
          </p:nvPr>
        </p:nvSpPr>
        <p:spPr>
          <a:xfrm>
            <a:off x="304800" y="590550"/>
            <a:ext cx="4572000" cy="4038600"/>
          </a:xfrm>
        </p:spPr>
        <p:txBody>
          <a:bodyPr>
            <a:noAutofit/>
          </a:bodyPr>
          <a:lstStyle/>
          <a:p>
            <a:pPr eaLnBrk="1" hangingPunct="1">
              <a:lnSpc>
                <a:spcPct val="90000"/>
              </a:lnSpc>
              <a:defRPr/>
            </a:pPr>
            <a:r>
              <a:rPr lang="en-US" sz="2400" b="1" noProof="1"/>
              <a:t>Manual</a:t>
            </a:r>
            <a:endParaRPr lang="en-US" sz="2400" b="1" dirty="0"/>
          </a:p>
          <a:p>
            <a:pPr lvl="1" eaLnBrk="1" hangingPunct="1">
              <a:lnSpc>
                <a:spcPct val="90000"/>
              </a:lnSpc>
              <a:defRPr/>
            </a:pPr>
            <a:r>
              <a:rPr lang="en-US" sz="2000" dirty="0"/>
              <a:t>Find and read it!</a:t>
            </a:r>
            <a:endParaRPr lang="en-US" sz="2000" noProof="1"/>
          </a:p>
          <a:p>
            <a:pPr eaLnBrk="1" hangingPunct="1">
              <a:lnSpc>
                <a:spcPct val="90000"/>
              </a:lnSpc>
              <a:defRPr/>
            </a:pPr>
            <a:r>
              <a:rPr lang="en-US" sz="2400" b="1" noProof="1"/>
              <a:t>Position and support body in neutral </a:t>
            </a:r>
          </a:p>
          <a:p>
            <a:pPr lvl="1" eaLnBrk="1" hangingPunct="1">
              <a:lnSpc>
                <a:spcPct val="90000"/>
              </a:lnSpc>
              <a:defRPr/>
            </a:pPr>
            <a:r>
              <a:rPr lang="en-US" sz="2000" noProof="1"/>
              <a:t>Adjust seat pan/back support tension to hold body in neutral position</a:t>
            </a:r>
          </a:p>
          <a:p>
            <a:pPr lvl="1" eaLnBrk="1" hangingPunct="1">
              <a:lnSpc>
                <a:spcPct val="90000"/>
              </a:lnSpc>
              <a:defRPr/>
            </a:pPr>
            <a:r>
              <a:rPr lang="en-US" sz="2000" noProof="1"/>
              <a:t>Adjust </a:t>
            </a:r>
            <a:r>
              <a:rPr lang="en-US" sz="2000" dirty="0"/>
              <a:t>seat</a:t>
            </a:r>
            <a:r>
              <a:rPr lang="en-US" sz="2000" noProof="1"/>
              <a:t>pan height to get feet on floor with even pressure on hips and thighs</a:t>
            </a:r>
          </a:p>
          <a:p>
            <a:pPr lvl="1" eaLnBrk="1" hangingPunct="1">
              <a:lnSpc>
                <a:spcPct val="90000"/>
              </a:lnSpc>
              <a:defRPr/>
            </a:pPr>
            <a:r>
              <a:rPr lang="en-US" sz="2000" noProof="1"/>
              <a:t>Adjust height and angle of back support to fill in low back curve</a:t>
            </a:r>
          </a:p>
        </p:txBody>
      </p:sp>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53</a:t>
            </a:fld>
            <a:endParaRPr lang="en-US" dirty="0"/>
          </a:p>
        </p:txBody>
      </p:sp>
      <p:pic>
        <p:nvPicPr>
          <p:cNvPr id="537602" name="Picture 2" descr="K:\Clients\Medtronic\World Headquarters\Ergonomics Website Revision\Images\Potential Medtronic EE pics\Raw\Weske (2).JPG"/>
          <p:cNvPicPr>
            <a:picLocks noChangeAspect="1" noChangeArrowheads="1"/>
          </p:cNvPicPr>
          <p:nvPr/>
        </p:nvPicPr>
        <p:blipFill>
          <a:blip r:embed="rId3" cstate="print">
            <a:lum bright="10000"/>
          </a:blip>
          <a:srcRect l="23398" r="14727"/>
          <a:stretch>
            <a:fillRect/>
          </a:stretch>
        </p:blipFill>
        <p:spPr bwMode="auto">
          <a:xfrm>
            <a:off x="5486400" y="895350"/>
            <a:ext cx="3155823" cy="3825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eaLnBrk="1" hangingPunct="1">
              <a:defRPr/>
            </a:pPr>
            <a:r>
              <a:rPr lang="en-US" dirty="0"/>
              <a:t>Maintenance </a:t>
            </a:r>
          </a:p>
        </p:txBody>
      </p:sp>
      <p:sp>
        <p:nvSpPr>
          <p:cNvPr id="643075" name="Rectangle 3"/>
          <p:cNvSpPr>
            <a:spLocks noGrp="1" noChangeArrowheads="1"/>
          </p:cNvSpPr>
          <p:nvPr>
            <p:ph type="body" idx="1"/>
          </p:nvPr>
        </p:nvSpPr>
        <p:spPr>
          <a:xfrm>
            <a:off x="990600" y="800100"/>
            <a:ext cx="3962400" cy="3886200"/>
          </a:xfrm>
        </p:spPr>
        <p:txBody>
          <a:bodyPr/>
          <a:lstStyle/>
          <a:p>
            <a:pPr eaLnBrk="1" hangingPunct="1">
              <a:defRPr/>
            </a:pPr>
            <a:r>
              <a:rPr lang="en-US" dirty="0"/>
              <a:t>Is chair functioning properly?</a:t>
            </a:r>
          </a:p>
          <a:p>
            <a:pPr>
              <a:defRPr/>
            </a:pPr>
            <a:r>
              <a:rPr lang="en-US" dirty="0"/>
              <a:t>No maintenance problems?</a:t>
            </a:r>
          </a:p>
        </p:txBody>
      </p:sp>
      <p:sp>
        <p:nvSpPr>
          <p:cNvPr id="83972" name="Rectangle 5"/>
          <p:cNvSpPr>
            <a:spLocks noChangeArrowheads="1"/>
          </p:cNvSpPr>
          <p:nvPr/>
        </p:nvSpPr>
        <p:spPr bwMode="auto">
          <a:xfrm>
            <a:off x="6037263" y="1671311"/>
            <a:ext cx="184731" cy="707886"/>
          </a:xfrm>
          <a:prstGeom prst="rect">
            <a:avLst/>
          </a:prstGeom>
          <a:noFill/>
          <a:ln w="9525">
            <a:noFill/>
            <a:miter lim="800000"/>
            <a:headEnd/>
            <a:tailEnd/>
          </a:ln>
        </p:spPr>
        <p:txBody>
          <a:bodyPr wrap="none" anchor="ctr">
            <a:spAutoFit/>
          </a:bodyPr>
          <a:lstStyle/>
          <a:p>
            <a:endParaRPr lang="en-US" dirty="0"/>
          </a:p>
        </p:txBody>
      </p:sp>
      <p:pic>
        <p:nvPicPr>
          <p:cNvPr id="114693" name="Picture 4" descr="D:\Clients\Medtronic\Policy and Procedure\Office Policy Project\Medtronic Ergonomics\images\chair_checklist_maint.jpg"/>
          <p:cNvPicPr>
            <a:picLocks noChangeAspect="1" noChangeArrowheads="1"/>
          </p:cNvPicPr>
          <p:nvPr/>
        </p:nvPicPr>
        <p:blipFill>
          <a:blip r:embed="rId3" r:link="rId4" cstate="print"/>
          <a:stretch>
            <a:fillRect/>
          </a:stretch>
        </p:blipFill>
        <p:spPr bwMode="auto">
          <a:xfrm>
            <a:off x="4876800" y="971550"/>
            <a:ext cx="3326854" cy="29527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54</a:t>
            </a:fld>
            <a:endParaRPr lang="en-US" dirty="0"/>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838200" y="361950"/>
            <a:ext cx="7772400" cy="571500"/>
          </a:xfrm>
        </p:spPr>
        <p:txBody>
          <a:bodyPr>
            <a:normAutofit fontScale="90000"/>
          </a:bodyPr>
          <a:lstStyle/>
          <a:p>
            <a:pPr eaLnBrk="1" hangingPunct="1">
              <a:spcBef>
                <a:spcPts val="800"/>
              </a:spcBef>
              <a:defRPr/>
            </a:pPr>
            <a:r>
              <a:rPr lang="en-US" noProof="1"/>
              <a:t>Chair</a:t>
            </a:r>
          </a:p>
        </p:txBody>
      </p:sp>
      <p:pic>
        <p:nvPicPr>
          <p:cNvPr id="4" name="Picture 3" descr="Office Ergonomics WSE Form.bmp"/>
          <p:cNvPicPr>
            <a:picLocks noChangeAspect="1"/>
          </p:cNvPicPr>
          <p:nvPr/>
        </p:nvPicPr>
        <p:blipFill>
          <a:blip r:embed="rId3"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55</a:t>
            </a:fld>
            <a:endParaRPr lang="en-US" dirty="0"/>
          </a:p>
        </p:txBody>
      </p:sp>
      <p:pic>
        <p:nvPicPr>
          <p:cNvPr id="8" name="Picture 7" descr="chair.JPG"/>
          <p:cNvPicPr>
            <a:picLocks noChangeAspect="1"/>
          </p:cNvPicPr>
          <p:nvPr/>
        </p:nvPicPr>
        <p:blipFill>
          <a:blip r:embed="rId4" cstate="print"/>
          <a:stretch>
            <a:fillRect/>
          </a:stretch>
        </p:blipFill>
        <p:spPr>
          <a:xfrm>
            <a:off x="1752600" y="971550"/>
            <a:ext cx="6621780"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a:t>MOVE!</a:t>
            </a:r>
          </a:p>
        </p:txBody>
      </p:sp>
      <p:sp>
        <p:nvSpPr>
          <p:cNvPr id="179203" name="Rectangle 3"/>
          <p:cNvSpPr>
            <a:spLocks noGrp="1" noChangeArrowheads="1"/>
          </p:cNvSpPr>
          <p:nvPr>
            <p:ph type="body" idx="1"/>
          </p:nvPr>
        </p:nvSpPr>
        <p:spPr>
          <a:xfrm>
            <a:off x="762000" y="895350"/>
            <a:ext cx="4343400" cy="3771900"/>
          </a:xfrm>
        </p:spPr>
        <p:txBody>
          <a:bodyPr>
            <a:normAutofit/>
          </a:bodyPr>
          <a:lstStyle/>
          <a:p>
            <a:pPr eaLnBrk="1" hangingPunct="1">
              <a:lnSpc>
                <a:spcPct val="90000"/>
              </a:lnSpc>
              <a:defRPr/>
            </a:pPr>
            <a:r>
              <a:rPr lang="en-US" noProof="1"/>
              <a:t>Remember, no matter how perfectly adjust chair to fit</a:t>
            </a:r>
            <a:endParaRPr lang="en-US" dirty="0"/>
          </a:p>
          <a:p>
            <a:pPr lvl="1">
              <a:lnSpc>
                <a:spcPct val="90000"/>
              </a:lnSpc>
              <a:defRPr/>
            </a:pPr>
            <a:r>
              <a:rPr lang="en-US" dirty="0"/>
              <a:t>S</a:t>
            </a:r>
            <a:r>
              <a:rPr lang="en-US" noProof="1"/>
              <a:t>till comes down to fact that need to move on regular basis to keep body healthy and safe</a:t>
            </a:r>
            <a:endParaRPr lang="en-US" dirty="0"/>
          </a:p>
          <a:p>
            <a:pPr eaLnBrk="1" hangingPunct="1">
              <a:lnSpc>
                <a:spcPct val="90000"/>
              </a:lnSpc>
              <a:defRPr/>
            </a:pPr>
            <a:r>
              <a:rPr lang="en-US" dirty="0">
                <a:solidFill>
                  <a:srgbClr val="00172E"/>
                </a:solidFill>
              </a:rPr>
              <a:t>Movement is critical to the health of the body!</a:t>
            </a:r>
            <a:endParaRPr lang="en-US" noProof="1">
              <a:solidFill>
                <a:srgbClr val="00172E"/>
              </a:solidFill>
            </a:endParaRPr>
          </a:p>
        </p:txBody>
      </p:sp>
      <p:pic>
        <p:nvPicPr>
          <p:cNvPr id="179204" name="Picture 4" descr="arm circles"/>
          <p:cNvPicPr>
            <a:picLocks noChangeAspect="1" noChangeArrowheads="1"/>
          </p:cNvPicPr>
          <p:nvPr/>
        </p:nvPicPr>
        <p:blipFill>
          <a:blip r:embed="rId3" cstate="print"/>
          <a:srcRect r="4094" b="5058"/>
          <a:stretch>
            <a:fillRect/>
          </a:stretch>
        </p:blipFill>
        <p:spPr bwMode="auto">
          <a:xfrm>
            <a:off x="5029200" y="971550"/>
            <a:ext cx="3585149" cy="2667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56</a:t>
            </a:fld>
            <a:endParaRPr lang="en-US" dirty="0"/>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spcBef>
                <a:spcPts val="800"/>
              </a:spcBef>
              <a:defRPr/>
            </a:pPr>
            <a:r>
              <a:rPr lang="en-US" noProof="1"/>
              <a:t>Worksurface</a:t>
            </a:r>
          </a:p>
        </p:txBody>
      </p:sp>
      <p:sp>
        <p:nvSpPr>
          <p:cNvPr id="181251" name="Rectangle 3"/>
          <p:cNvSpPr>
            <a:spLocks noGrp="1" noChangeArrowheads="1"/>
          </p:cNvSpPr>
          <p:nvPr>
            <p:ph type="body" idx="1"/>
          </p:nvPr>
        </p:nvSpPr>
        <p:spPr>
          <a:xfrm>
            <a:off x="381000" y="742950"/>
            <a:ext cx="4343400" cy="4171950"/>
          </a:xfrm>
        </p:spPr>
        <p:txBody>
          <a:bodyPr/>
          <a:lstStyle/>
          <a:p>
            <a:pPr eaLnBrk="1" hangingPunct="1">
              <a:lnSpc>
                <a:spcPct val="90000"/>
              </a:lnSpc>
              <a:defRPr/>
            </a:pPr>
            <a:r>
              <a:rPr lang="en-US" noProof="1"/>
              <a:t>Worksurface objectives</a:t>
            </a:r>
          </a:p>
          <a:p>
            <a:pPr lvl="1" eaLnBrk="1" hangingPunct="1">
              <a:lnSpc>
                <a:spcPct val="90000"/>
              </a:lnSpc>
              <a:defRPr/>
            </a:pPr>
            <a:r>
              <a:rPr lang="en-US" noProof="1"/>
              <a:t>Provide functional workspace (depth, width)</a:t>
            </a:r>
          </a:p>
          <a:p>
            <a:pPr lvl="1" eaLnBrk="1" hangingPunct="1">
              <a:lnSpc>
                <a:spcPct val="90000"/>
              </a:lnSpc>
              <a:defRPr/>
            </a:pPr>
            <a:r>
              <a:rPr lang="en-US" noProof="1"/>
              <a:t>Support and position equipment</a:t>
            </a:r>
          </a:p>
          <a:p>
            <a:pPr lvl="1" eaLnBrk="1" hangingPunct="1">
              <a:lnSpc>
                <a:spcPct val="90000"/>
              </a:lnSpc>
              <a:defRPr/>
            </a:pPr>
            <a:r>
              <a:rPr lang="en-US" noProof="1"/>
              <a:t>Provide access to work materials</a:t>
            </a:r>
          </a:p>
          <a:p>
            <a:pPr lvl="1" eaLnBrk="1" hangingPunct="1">
              <a:lnSpc>
                <a:spcPct val="90000"/>
              </a:lnSpc>
              <a:defRPr/>
            </a:pPr>
            <a:r>
              <a:rPr lang="en-US" noProof="1"/>
              <a:t>Achieve desired relationship match between user/work</a:t>
            </a:r>
          </a:p>
        </p:txBody>
      </p:sp>
      <p:pic>
        <p:nvPicPr>
          <p:cNvPr id="181253" name="Picture 5" descr="WS 6"/>
          <p:cNvPicPr>
            <a:picLocks noChangeAspect="1" noChangeArrowheads="1"/>
          </p:cNvPicPr>
          <p:nvPr/>
        </p:nvPicPr>
        <p:blipFill>
          <a:blip r:embed="rId3" cstate="print"/>
          <a:stretch>
            <a:fillRect/>
          </a:stretch>
        </p:blipFill>
        <p:spPr bwMode="auto">
          <a:xfrm>
            <a:off x="4648200" y="857250"/>
            <a:ext cx="3535680" cy="260299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57</a:t>
            </a:fld>
            <a:endParaRPr lang="en-US" dirty="0"/>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spcBef>
                <a:spcPts val="800"/>
              </a:spcBef>
              <a:defRPr/>
            </a:pPr>
            <a:r>
              <a:rPr lang="en-US" noProof="1"/>
              <a:t>Straight line (desk/table)</a:t>
            </a:r>
          </a:p>
        </p:txBody>
      </p:sp>
      <p:sp>
        <p:nvSpPr>
          <p:cNvPr id="184323" name="Rectangle 3"/>
          <p:cNvSpPr>
            <a:spLocks noGrp="1" noChangeArrowheads="1"/>
          </p:cNvSpPr>
          <p:nvPr>
            <p:ph type="body" idx="1"/>
          </p:nvPr>
        </p:nvSpPr>
        <p:spPr>
          <a:xfrm>
            <a:off x="609600" y="819150"/>
            <a:ext cx="4191000" cy="4057650"/>
          </a:xfrm>
        </p:spPr>
        <p:txBody>
          <a:bodyPr/>
          <a:lstStyle/>
          <a:p>
            <a:pPr eaLnBrk="1" hangingPunct="1">
              <a:defRPr/>
            </a:pPr>
            <a:r>
              <a:rPr lang="en-US" noProof="1"/>
              <a:t>The straight in-line configuration is suited for single task activities with minimal reach requirements for other office equipment and materials </a:t>
            </a:r>
          </a:p>
        </p:txBody>
      </p:sp>
      <p:graphicFrame>
        <p:nvGraphicFramePr>
          <p:cNvPr id="3074" name="Object 5"/>
          <p:cNvGraphicFramePr>
            <a:graphicFrameLocks noChangeAspect="1"/>
          </p:cNvGraphicFramePr>
          <p:nvPr/>
        </p:nvGraphicFramePr>
        <p:xfrm>
          <a:off x="4876800" y="971550"/>
          <a:ext cx="3810000" cy="3242481"/>
        </p:xfrm>
        <a:graphic>
          <a:graphicData uri="http://schemas.openxmlformats.org/presentationml/2006/ole">
            <mc:AlternateContent xmlns:mc="http://schemas.openxmlformats.org/markup-compatibility/2006">
              <mc:Choice xmlns:v="urn:schemas-microsoft-com:vml" Requires="v">
                <p:oleObj spid="_x0000_s515134" name="Document" r:id="rId4" imgW="1543680" imgH="1917000" progId="Word.Document.8">
                  <p:embed/>
                </p:oleObj>
              </mc:Choice>
              <mc:Fallback>
                <p:oleObj name="Document" r:id="rId4" imgW="1543680" imgH="191700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7701" t="11925" b="3816"/>
                      <a:stretch>
                        <a:fillRect/>
                      </a:stretch>
                    </p:blipFill>
                    <p:spPr bwMode="auto">
                      <a:xfrm>
                        <a:off x="4876800" y="971550"/>
                        <a:ext cx="3810000" cy="3242481"/>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58</a:t>
            </a:fld>
            <a:endParaRPr lang="en-US" dirty="0"/>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spcBef>
                <a:spcPts val="800"/>
              </a:spcBef>
              <a:defRPr/>
            </a:pPr>
            <a:r>
              <a:rPr lang="en-US" noProof="1"/>
              <a:t>L-shape (two worksurfaces)</a:t>
            </a:r>
          </a:p>
        </p:txBody>
      </p:sp>
      <p:sp>
        <p:nvSpPr>
          <p:cNvPr id="186371" name="Rectangle 3"/>
          <p:cNvSpPr>
            <a:spLocks noGrp="1" noChangeArrowheads="1"/>
          </p:cNvSpPr>
          <p:nvPr>
            <p:ph type="body" idx="1"/>
          </p:nvPr>
        </p:nvSpPr>
        <p:spPr>
          <a:xfrm>
            <a:off x="304800" y="800100"/>
            <a:ext cx="4419600" cy="3600450"/>
          </a:xfrm>
        </p:spPr>
        <p:txBody>
          <a:bodyPr>
            <a:normAutofit/>
          </a:bodyPr>
          <a:lstStyle/>
          <a:p>
            <a:pPr eaLnBrk="1" hangingPunct="1">
              <a:defRPr/>
            </a:pPr>
            <a:r>
              <a:rPr lang="en-US" sz="2400" noProof="1"/>
              <a:t>L-shaped configuration is suited for single to multitask activities that require two or more separate workspaces</a:t>
            </a:r>
            <a:endParaRPr lang="en-US" sz="2400" dirty="0"/>
          </a:p>
          <a:p>
            <a:pPr eaLnBrk="1" hangingPunct="1">
              <a:defRPr/>
            </a:pPr>
            <a:r>
              <a:rPr lang="en-US" sz="2400" dirty="0"/>
              <a:t>O</a:t>
            </a:r>
            <a:r>
              <a:rPr lang="en-US" sz="2400" noProof="1"/>
              <a:t>ne workspace may be used as computer workstation and another as writing or collating workstation</a:t>
            </a:r>
          </a:p>
        </p:txBody>
      </p:sp>
      <p:graphicFrame>
        <p:nvGraphicFramePr>
          <p:cNvPr id="4098" name="Object 5"/>
          <p:cNvGraphicFramePr>
            <a:graphicFrameLocks noChangeAspect="1"/>
          </p:cNvGraphicFramePr>
          <p:nvPr/>
        </p:nvGraphicFramePr>
        <p:xfrm>
          <a:off x="4879975" y="922338"/>
          <a:ext cx="3863975" cy="3768725"/>
        </p:xfrm>
        <a:graphic>
          <a:graphicData uri="http://schemas.openxmlformats.org/presentationml/2006/ole">
            <mc:AlternateContent xmlns:mc="http://schemas.openxmlformats.org/markup-compatibility/2006">
              <mc:Choice xmlns:v="urn:schemas-microsoft-com:vml" Requires="v">
                <p:oleObj spid="_x0000_s516158" name="Document" r:id="rId4" imgW="1543680" imgH="1818720" progId="Word.Document.8">
                  <p:embed/>
                </p:oleObj>
              </mc:Choice>
              <mc:Fallback>
                <p:oleObj name="Document" r:id="rId4" imgW="1543680" imgH="181872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4809" t="9552" r="5923" b="3017"/>
                      <a:stretch>
                        <a:fillRect/>
                      </a:stretch>
                    </p:blipFill>
                    <p:spPr bwMode="auto">
                      <a:xfrm>
                        <a:off x="4879975" y="922338"/>
                        <a:ext cx="3863975" cy="3768725"/>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59</a:t>
            </a:fld>
            <a:endParaRPr lang="en-US"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Learning Objectives</a:t>
            </a:r>
          </a:p>
        </p:txBody>
      </p:sp>
      <p:sp>
        <p:nvSpPr>
          <p:cNvPr id="3" name="Text Placeholder 2"/>
          <p:cNvSpPr>
            <a:spLocks noGrp="1"/>
          </p:cNvSpPr>
          <p:nvPr>
            <p:ph type="body" sz="half" idx="1"/>
          </p:nvPr>
        </p:nvSpPr>
        <p:spPr>
          <a:xfrm>
            <a:off x="609600" y="895350"/>
            <a:ext cx="7620000" cy="3733800"/>
          </a:xfrm>
        </p:spPr>
        <p:txBody>
          <a:bodyPr>
            <a:noAutofit/>
          </a:bodyPr>
          <a:lstStyle/>
          <a:p>
            <a:pPr marL="452628" lvl="0" indent="-342900">
              <a:buFont typeface="+mj-lt"/>
              <a:buAutoNum type="arabicPeriod"/>
            </a:pPr>
            <a:r>
              <a:rPr lang="en-US" sz="1800" dirty="0"/>
              <a:t>Explain the relationships between office users and common office components related to providing support to the body, completion of work and common work organizational strategies.</a:t>
            </a:r>
          </a:p>
          <a:p>
            <a:pPr marL="452628" lvl="0" indent="-342900">
              <a:buFont typeface="+mj-lt"/>
              <a:buAutoNum type="arabicPeriod"/>
            </a:pPr>
            <a:r>
              <a:rPr lang="en-US" sz="1800" dirty="0"/>
              <a:t>Apply data collection elements to case information using a work station evaluation form, including breakdown of work activity, related measurements and identification of risk factors.</a:t>
            </a:r>
          </a:p>
          <a:p>
            <a:pPr marL="452628" lvl="0" indent="-342900">
              <a:buFont typeface="+mj-lt"/>
              <a:buAutoNum type="arabicPeriod"/>
            </a:pPr>
            <a:r>
              <a:rPr lang="en-US" sz="1800" dirty="0"/>
              <a:t>Determine appropriate office set up/modifications by participating in a video case study</a:t>
            </a:r>
          </a:p>
          <a:p>
            <a:pPr marL="452628" lvl="0" indent="-342900">
              <a:buFont typeface="+mj-lt"/>
              <a:buAutoNum type="arabicPeriod"/>
            </a:pPr>
            <a:r>
              <a:rPr lang="en-US" sz="1800" dirty="0"/>
              <a:t>Complete a post-test with a score of 80% or more based on the principles and practical application of office ergonomics presented in the course.  </a:t>
            </a:r>
          </a:p>
        </p:txBody>
      </p:sp>
    </p:spTree>
    <p:extLst>
      <p:ext uri="{BB962C8B-B14F-4D97-AF65-F5344CB8AC3E}">
        <p14:creationId xmlns:p14="http://schemas.microsoft.com/office/powerpoint/2010/main" val="3674729804"/>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62000" y="285750"/>
            <a:ext cx="8382000" cy="457200"/>
          </a:xfrm>
        </p:spPr>
        <p:txBody>
          <a:bodyPr>
            <a:normAutofit fontScale="90000"/>
          </a:bodyPr>
          <a:lstStyle/>
          <a:p>
            <a:pPr eaLnBrk="1" hangingPunct="1">
              <a:spcBef>
                <a:spcPts val="800"/>
              </a:spcBef>
              <a:defRPr/>
            </a:pPr>
            <a:r>
              <a:rPr lang="en-US" sz="4000" noProof="1"/>
              <a:t>Corner/U-shaped</a:t>
            </a:r>
          </a:p>
        </p:txBody>
      </p:sp>
      <p:sp>
        <p:nvSpPr>
          <p:cNvPr id="188419" name="Rectangle 3"/>
          <p:cNvSpPr>
            <a:spLocks noGrp="1" noChangeArrowheads="1"/>
          </p:cNvSpPr>
          <p:nvPr>
            <p:ph type="body" idx="1"/>
          </p:nvPr>
        </p:nvSpPr>
        <p:spPr>
          <a:xfrm>
            <a:off x="228600" y="742950"/>
            <a:ext cx="3962400" cy="3924300"/>
          </a:xfrm>
        </p:spPr>
        <p:txBody>
          <a:bodyPr>
            <a:normAutofit fontScale="92500"/>
          </a:bodyPr>
          <a:lstStyle/>
          <a:p>
            <a:pPr eaLnBrk="1" hangingPunct="1">
              <a:defRPr/>
            </a:pPr>
            <a:r>
              <a:rPr lang="en-US" sz="2400" dirty="0"/>
              <a:t>C</a:t>
            </a:r>
            <a:r>
              <a:rPr lang="en-US" sz="2400" noProof="1"/>
              <a:t>orner/U-shaped configuration well suited for multitask activities in same workspace with significant requirements to frequently reach other office equipment and materials</a:t>
            </a:r>
            <a:endParaRPr lang="en-US" sz="2400" dirty="0"/>
          </a:p>
          <a:p>
            <a:pPr eaLnBrk="1" hangingPunct="1">
              <a:defRPr/>
            </a:pPr>
            <a:r>
              <a:rPr lang="en-US" sz="2400" dirty="0"/>
              <a:t>A</a:t>
            </a:r>
            <a:r>
              <a:rPr lang="en-US" sz="2400" noProof="1"/>
              <a:t>llows for greatest degree of adjustability and accommodation for user</a:t>
            </a:r>
          </a:p>
        </p:txBody>
      </p:sp>
      <p:graphicFrame>
        <p:nvGraphicFramePr>
          <p:cNvPr id="5122" name="Object 7"/>
          <p:cNvGraphicFramePr>
            <a:graphicFrameLocks noChangeAspect="1"/>
          </p:cNvGraphicFramePr>
          <p:nvPr/>
        </p:nvGraphicFramePr>
        <p:xfrm>
          <a:off x="4495800" y="895350"/>
          <a:ext cx="4140200" cy="3657600"/>
        </p:xfrm>
        <a:graphic>
          <a:graphicData uri="http://schemas.openxmlformats.org/presentationml/2006/ole">
            <mc:AlternateContent xmlns:mc="http://schemas.openxmlformats.org/markup-compatibility/2006">
              <mc:Choice xmlns:v="urn:schemas-microsoft-com:vml" Requires="v">
                <p:oleObj spid="_x0000_s517182" name="Document" r:id="rId4" imgW="1543680" imgH="1818000" progId="Word.Document.8">
                  <p:embed/>
                </p:oleObj>
              </mc:Choice>
              <mc:Fallback>
                <p:oleObj name="Document" r:id="rId4" imgW="1543680" imgH="1818000" progId="Word.Document.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895350"/>
                        <a:ext cx="4140200" cy="3657600"/>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60</a:t>
            </a:fld>
            <a:endParaRPr lang="en-US" dirty="0"/>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914400" y="171450"/>
            <a:ext cx="7772400" cy="571500"/>
          </a:xfrm>
        </p:spPr>
        <p:txBody>
          <a:bodyPr>
            <a:normAutofit fontScale="90000"/>
          </a:bodyPr>
          <a:lstStyle/>
          <a:p>
            <a:pPr eaLnBrk="1" hangingPunct="1">
              <a:spcBef>
                <a:spcPts val="800"/>
              </a:spcBef>
              <a:defRPr/>
            </a:pPr>
            <a:r>
              <a:rPr lang="en-US" sz="4000" noProof="1"/>
              <a:t>Worksurface </a:t>
            </a:r>
            <a:r>
              <a:rPr lang="en-US" sz="4000" dirty="0"/>
              <a:t>Fixed</a:t>
            </a:r>
            <a:endParaRPr lang="en-US" noProof="1"/>
          </a:p>
        </p:txBody>
      </p:sp>
      <p:sp>
        <p:nvSpPr>
          <p:cNvPr id="190467" name="Rectangle 3"/>
          <p:cNvSpPr>
            <a:spLocks noGrp="1" noChangeArrowheads="1"/>
          </p:cNvSpPr>
          <p:nvPr>
            <p:ph type="body" idx="1"/>
          </p:nvPr>
        </p:nvSpPr>
        <p:spPr>
          <a:xfrm>
            <a:off x="304800" y="819150"/>
            <a:ext cx="4038600" cy="3714750"/>
          </a:xfrm>
        </p:spPr>
        <p:txBody>
          <a:bodyPr>
            <a:normAutofit/>
          </a:bodyPr>
          <a:lstStyle/>
          <a:p>
            <a:pPr eaLnBrk="1" hangingPunct="1">
              <a:lnSpc>
                <a:spcPct val="90000"/>
              </a:lnSpc>
              <a:defRPr/>
            </a:pPr>
            <a:r>
              <a:rPr lang="en-US" sz="2400" noProof="1"/>
              <a:t>Traditional desk at fixed worksurface height of 29 inches</a:t>
            </a:r>
            <a:r>
              <a:rPr lang="en-US" sz="2400" dirty="0"/>
              <a:t> - </a:t>
            </a:r>
            <a:r>
              <a:rPr lang="en-US" sz="2400" noProof="1"/>
              <a:t>Millions of these</a:t>
            </a:r>
            <a:r>
              <a:rPr lang="en-US" sz="2400" dirty="0"/>
              <a:t>!</a:t>
            </a:r>
            <a:endParaRPr lang="en-US" sz="2400" noProof="1"/>
          </a:p>
          <a:p>
            <a:pPr eaLnBrk="1" hangingPunct="1">
              <a:lnSpc>
                <a:spcPct val="90000"/>
              </a:lnSpc>
              <a:defRPr/>
            </a:pPr>
            <a:r>
              <a:rPr lang="en-US" sz="2400" noProof="1"/>
              <a:t>Not designed to be changed in height or angle</a:t>
            </a:r>
          </a:p>
          <a:p>
            <a:pPr eaLnBrk="1" hangingPunct="1">
              <a:lnSpc>
                <a:spcPct val="90000"/>
              </a:lnSpc>
              <a:defRPr/>
            </a:pPr>
            <a:r>
              <a:rPr lang="en-US" sz="2400" noProof="1"/>
              <a:t>Generally possible to raise fixed height worksurface on supports but also generally very difficult to lower it</a:t>
            </a:r>
          </a:p>
        </p:txBody>
      </p:sp>
      <p:pic>
        <p:nvPicPr>
          <p:cNvPr id="190468" name="Picture 4" descr="Stand alone desk"/>
          <p:cNvPicPr>
            <a:picLocks noChangeAspect="1" noChangeArrowheads="1"/>
          </p:cNvPicPr>
          <p:nvPr/>
        </p:nvPicPr>
        <p:blipFill>
          <a:blip r:embed="rId3" cstate="print"/>
          <a:stretch>
            <a:fillRect/>
          </a:stretch>
        </p:blipFill>
        <p:spPr bwMode="auto">
          <a:xfrm>
            <a:off x="4572000" y="971550"/>
            <a:ext cx="4195482" cy="1828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61</a:t>
            </a:fld>
            <a:endParaRPr lang="en-US" dirty="0"/>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7252" name="Picture 1028" descr="WS 6"/>
          <p:cNvPicPr>
            <a:picLocks noChangeAspect="1" noChangeArrowheads="1"/>
          </p:cNvPicPr>
          <p:nvPr/>
        </p:nvPicPr>
        <p:blipFill>
          <a:blip r:embed="rId3" cstate="print"/>
          <a:stretch>
            <a:fillRect/>
          </a:stretch>
        </p:blipFill>
        <p:spPr bwMode="auto">
          <a:xfrm>
            <a:off x="4572000" y="1047750"/>
            <a:ext cx="4156364" cy="2209800"/>
          </a:xfrm>
          <a:prstGeom prst="rect">
            <a:avLst/>
          </a:prstGeom>
          <a:ln>
            <a:noFill/>
          </a:ln>
          <a:effectLst>
            <a:outerShdw blurRad="292100" dist="139700" dir="2700000" algn="tl" rotWithShape="0">
              <a:srgbClr val="333333">
                <a:alpha val="65000"/>
              </a:srgbClr>
            </a:outerShdw>
          </a:effectLst>
        </p:spPr>
      </p:pic>
      <p:sp>
        <p:nvSpPr>
          <p:cNvPr id="437250" name="Rectangle 1026"/>
          <p:cNvSpPr>
            <a:spLocks noGrp="1" noChangeArrowheads="1"/>
          </p:cNvSpPr>
          <p:nvPr>
            <p:ph type="title"/>
          </p:nvPr>
        </p:nvSpPr>
        <p:spPr/>
        <p:txBody>
          <a:bodyPr/>
          <a:lstStyle/>
          <a:p>
            <a:pPr eaLnBrk="1" hangingPunct="1">
              <a:defRPr/>
            </a:pPr>
            <a:r>
              <a:rPr lang="en-US" dirty="0"/>
              <a:t>Worksurface </a:t>
            </a:r>
            <a:r>
              <a:rPr lang="en-US" noProof="1"/>
              <a:t>Fixed/</a:t>
            </a:r>
            <a:r>
              <a:rPr lang="en-US" dirty="0"/>
              <a:t>A</a:t>
            </a:r>
            <a:r>
              <a:rPr lang="en-US" noProof="1"/>
              <a:t>djustable</a:t>
            </a:r>
          </a:p>
        </p:txBody>
      </p:sp>
      <p:sp>
        <p:nvSpPr>
          <p:cNvPr id="437251" name="Rectangle 1027"/>
          <p:cNvSpPr>
            <a:spLocks noGrp="1" noChangeArrowheads="1"/>
          </p:cNvSpPr>
          <p:nvPr>
            <p:ph type="body" idx="1"/>
          </p:nvPr>
        </p:nvSpPr>
        <p:spPr>
          <a:xfrm>
            <a:off x="381000" y="971550"/>
            <a:ext cx="4038600" cy="3352800"/>
          </a:xfrm>
        </p:spPr>
        <p:txBody>
          <a:bodyPr>
            <a:normAutofit lnSpcReduction="10000"/>
          </a:bodyPr>
          <a:lstStyle/>
          <a:p>
            <a:pPr eaLnBrk="1" hangingPunct="1">
              <a:defRPr/>
            </a:pPr>
            <a:r>
              <a:rPr lang="en-US" noProof="1"/>
              <a:t>Wall panel mounted worksurface or worksurface on legs</a:t>
            </a:r>
          </a:p>
          <a:p>
            <a:pPr eaLnBrk="1" hangingPunct="1">
              <a:defRPr/>
            </a:pPr>
            <a:r>
              <a:rPr lang="en-US" noProof="1"/>
              <a:t>Can be adjusted within given range but once adjusted fixed in that position on fairly permanent basis</a:t>
            </a:r>
            <a:endParaRPr lang="en-US" dirty="0"/>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62</a:t>
            </a:fld>
            <a:endParaRPr lang="en-US" dirty="0"/>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normAutofit/>
          </a:bodyPr>
          <a:lstStyle/>
          <a:p>
            <a:pPr eaLnBrk="1" hangingPunct="1">
              <a:defRPr/>
            </a:pPr>
            <a:r>
              <a:rPr lang="en-US" sz="4000" noProof="1"/>
              <a:t>Adjustable/adjustable</a:t>
            </a:r>
          </a:p>
        </p:txBody>
      </p:sp>
      <p:sp>
        <p:nvSpPr>
          <p:cNvPr id="539652" name="Rectangle 4"/>
          <p:cNvSpPr>
            <a:spLocks noGrp="1" noChangeArrowheads="1"/>
          </p:cNvSpPr>
          <p:nvPr>
            <p:ph type="body" idx="1"/>
          </p:nvPr>
        </p:nvSpPr>
        <p:spPr>
          <a:xfrm>
            <a:off x="381000" y="819150"/>
            <a:ext cx="3810000" cy="3886200"/>
          </a:xfrm>
        </p:spPr>
        <p:txBody>
          <a:bodyPr>
            <a:normAutofit/>
          </a:bodyPr>
          <a:lstStyle/>
          <a:p>
            <a:pPr eaLnBrk="1" hangingPunct="1">
              <a:defRPr/>
            </a:pPr>
            <a:r>
              <a:rPr lang="en-US" noProof="1"/>
              <a:t>Sit/stand workstations</a:t>
            </a:r>
          </a:p>
          <a:p>
            <a:pPr lvl="1">
              <a:defRPr/>
            </a:pPr>
            <a:r>
              <a:rPr lang="en-US" noProof="1"/>
              <a:t>Controlled by mechanical springs or powered mechanisms</a:t>
            </a:r>
            <a:endParaRPr lang="en-US" dirty="0"/>
          </a:p>
          <a:p>
            <a:pPr eaLnBrk="1" hangingPunct="1">
              <a:defRPr/>
            </a:pPr>
            <a:r>
              <a:rPr lang="en-US" dirty="0"/>
              <a:t>Keyboard trays</a:t>
            </a:r>
            <a:endParaRPr lang="en-US" noProof="1"/>
          </a:p>
          <a:p>
            <a:pPr lvl="1">
              <a:defRPr/>
            </a:pPr>
            <a:r>
              <a:rPr lang="en-US" noProof="1"/>
              <a:t>User can readily and easily adjust worksurface</a:t>
            </a:r>
          </a:p>
        </p:txBody>
      </p:sp>
      <p:pic>
        <p:nvPicPr>
          <p:cNvPr id="539653" name="Picture 5" descr="WS XX sit stand workstation"/>
          <p:cNvPicPr>
            <a:picLocks noChangeAspect="1" noChangeArrowheads="1"/>
          </p:cNvPicPr>
          <p:nvPr/>
        </p:nvPicPr>
        <p:blipFill>
          <a:blip r:embed="rId3" cstate="screen"/>
          <a:stretch>
            <a:fillRect/>
          </a:stretch>
        </p:blipFill>
        <p:spPr bwMode="auto">
          <a:xfrm>
            <a:off x="4114800" y="819150"/>
            <a:ext cx="2548128" cy="2590800"/>
          </a:xfrm>
          <a:prstGeom prst="rect">
            <a:avLst/>
          </a:prstGeom>
          <a:ln>
            <a:noFill/>
          </a:ln>
          <a:effectLst>
            <a:outerShdw blurRad="292100" dist="139700" dir="2700000" algn="tl" rotWithShape="0">
              <a:srgbClr val="333333">
                <a:alpha val="65000"/>
              </a:srgbClr>
            </a:outerShdw>
          </a:effectLst>
        </p:spPr>
      </p:pic>
      <p:pic>
        <p:nvPicPr>
          <p:cNvPr id="539654" name="Picture 6" descr="WS 8-8d adjust keyboard height position"/>
          <p:cNvPicPr>
            <a:picLocks noChangeAspect="1" noChangeArrowheads="1"/>
          </p:cNvPicPr>
          <p:nvPr/>
        </p:nvPicPr>
        <p:blipFill>
          <a:blip r:embed="rId4" cstate="screen"/>
          <a:stretch>
            <a:fillRect/>
          </a:stretch>
        </p:blipFill>
        <p:spPr bwMode="auto">
          <a:xfrm>
            <a:off x="6324600" y="2266950"/>
            <a:ext cx="2517648" cy="2487168"/>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63</a:t>
            </a:fld>
            <a:endParaRPr lang="en-US" dirty="0"/>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a:t>Wrong De</a:t>
            </a:r>
            <a:r>
              <a:rPr lang="en-US" noProof="1"/>
              <a:t>sk height</a:t>
            </a:r>
          </a:p>
        </p:txBody>
      </p:sp>
      <p:sp>
        <p:nvSpPr>
          <p:cNvPr id="199683" name="Rectangle 3"/>
          <p:cNvSpPr>
            <a:spLocks noGrp="1" noChangeArrowheads="1"/>
          </p:cNvSpPr>
          <p:nvPr>
            <p:ph type="body" idx="1"/>
          </p:nvPr>
        </p:nvSpPr>
        <p:spPr>
          <a:xfrm>
            <a:off x="0" y="666750"/>
            <a:ext cx="4495800" cy="3505200"/>
          </a:xfrm>
        </p:spPr>
        <p:txBody>
          <a:bodyPr>
            <a:noAutofit/>
          </a:bodyPr>
          <a:lstStyle/>
          <a:p>
            <a:pPr eaLnBrk="1" hangingPunct="1">
              <a:lnSpc>
                <a:spcPct val="90000"/>
              </a:lnSpc>
              <a:defRPr/>
            </a:pPr>
            <a:r>
              <a:rPr lang="en-US" sz="2000" noProof="1"/>
              <a:t>If work height is adjustable, adjust it as needed</a:t>
            </a:r>
          </a:p>
          <a:p>
            <a:pPr lvl="1" eaLnBrk="1" hangingPunct="1">
              <a:lnSpc>
                <a:spcPct val="90000"/>
              </a:lnSpc>
              <a:defRPr/>
            </a:pPr>
            <a:r>
              <a:rPr lang="en-US" sz="1800" noProof="1"/>
              <a:t>Raise height of work surface by putting it up on blocks</a:t>
            </a:r>
          </a:p>
          <a:p>
            <a:pPr lvl="1" eaLnBrk="1" hangingPunct="1">
              <a:lnSpc>
                <a:spcPct val="90000"/>
              </a:lnSpc>
              <a:defRPr/>
            </a:pPr>
            <a:r>
              <a:rPr lang="en-US" sz="1800" noProof="1"/>
              <a:t>Make sure desk or work surface is solidly placed on blocks and won’t fall off!</a:t>
            </a:r>
          </a:p>
          <a:p>
            <a:pPr eaLnBrk="1" hangingPunct="1">
              <a:lnSpc>
                <a:spcPct val="90000"/>
              </a:lnSpc>
              <a:defRPr/>
            </a:pPr>
            <a:r>
              <a:rPr lang="en-US" sz="2000" noProof="1"/>
              <a:t>Adjust chair height </a:t>
            </a:r>
          </a:p>
          <a:p>
            <a:pPr lvl="1" eaLnBrk="1" hangingPunct="1">
              <a:lnSpc>
                <a:spcPct val="90000"/>
              </a:lnSpc>
              <a:defRPr/>
            </a:pPr>
            <a:r>
              <a:rPr lang="en-US" sz="1800" noProof="1"/>
              <a:t>Make sure feet are supported either on floor or with footrest</a:t>
            </a:r>
          </a:p>
          <a:p>
            <a:pPr eaLnBrk="1" hangingPunct="1">
              <a:lnSpc>
                <a:spcPct val="90000"/>
              </a:lnSpc>
              <a:defRPr/>
            </a:pPr>
            <a:r>
              <a:rPr lang="en-US" sz="2000" noProof="1"/>
              <a:t>Add height/angle  adjustable keyboard tray</a:t>
            </a:r>
            <a:endParaRPr lang="en-US" sz="2000" dirty="0"/>
          </a:p>
          <a:p>
            <a:pPr lvl="1" eaLnBrk="1" hangingPunct="1">
              <a:lnSpc>
                <a:spcPct val="90000"/>
              </a:lnSpc>
              <a:defRPr/>
            </a:pPr>
            <a:r>
              <a:rPr lang="en-US" sz="1800" noProof="1"/>
              <a:t>Mounted underneath work surface</a:t>
            </a:r>
          </a:p>
        </p:txBody>
      </p:sp>
      <p:pic>
        <p:nvPicPr>
          <p:cNvPr id="211975" name="Picture 1031" descr="deskriser_tn"/>
          <p:cNvPicPr>
            <a:picLocks noChangeAspect="1" noChangeArrowheads="1"/>
          </p:cNvPicPr>
          <p:nvPr/>
        </p:nvPicPr>
        <p:blipFill>
          <a:blip r:embed="rId3" cstate="print"/>
          <a:stretch>
            <a:fillRect/>
          </a:stretch>
        </p:blipFill>
        <p:spPr bwMode="auto">
          <a:xfrm>
            <a:off x="4648200" y="1200150"/>
            <a:ext cx="1219200" cy="1609344"/>
          </a:xfrm>
          <a:prstGeom prst="rect">
            <a:avLst/>
          </a:prstGeom>
          <a:ln>
            <a:noFill/>
          </a:ln>
          <a:effectLst>
            <a:outerShdw blurRad="292100" dist="139700" dir="2700000" algn="tl" rotWithShape="0">
              <a:srgbClr val="333333">
                <a:alpha val="65000"/>
              </a:srgbClr>
            </a:outerShdw>
          </a:effectLst>
        </p:spPr>
      </p:pic>
      <p:pic>
        <p:nvPicPr>
          <p:cNvPr id="211977" name="Picture 1033" descr="AeronSeatHeight"/>
          <p:cNvPicPr>
            <a:picLocks noChangeAspect="1" noChangeArrowheads="1"/>
          </p:cNvPicPr>
          <p:nvPr/>
        </p:nvPicPr>
        <p:blipFill>
          <a:blip r:embed="rId4" cstate="print"/>
          <a:stretch>
            <a:fillRect/>
          </a:stretch>
        </p:blipFill>
        <p:spPr bwMode="auto">
          <a:xfrm>
            <a:off x="6019800" y="2190750"/>
            <a:ext cx="1295400" cy="1850571"/>
          </a:xfrm>
          <a:prstGeom prst="rect">
            <a:avLst/>
          </a:prstGeom>
          <a:ln>
            <a:noFill/>
          </a:ln>
          <a:effectLst>
            <a:outerShdw blurRad="292100" dist="139700" dir="2700000" algn="tl" rotWithShape="0">
              <a:srgbClr val="333333">
                <a:alpha val="65000"/>
              </a:srgbClr>
            </a:outerShdw>
          </a:effectLst>
        </p:spPr>
      </p:pic>
      <p:pic>
        <p:nvPicPr>
          <p:cNvPr id="211979" name="Picture 1035" descr="keyboard"/>
          <p:cNvPicPr>
            <a:picLocks noChangeAspect="1" noChangeArrowheads="1"/>
          </p:cNvPicPr>
          <p:nvPr/>
        </p:nvPicPr>
        <p:blipFill>
          <a:blip r:embed="rId5" cstate="print"/>
          <a:stretch>
            <a:fillRect/>
          </a:stretch>
        </p:blipFill>
        <p:spPr bwMode="auto">
          <a:xfrm>
            <a:off x="7391400" y="3181350"/>
            <a:ext cx="1600200" cy="1514475"/>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64</a:t>
            </a:fld>
            <a:endParaRPr lang="en-US" dirty="0"/>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spcBef>
                <a:spcPts val="800"/>
              </a:spcBef>
              <a:defRPr/>
            </a:pPr>
            <a:r>
              <a:rPr lang="en-US" noProof="1"/>
              <a:t>Not enough layout space</a:t>
            </a:r>
          </a:p>
        </p:txBody>
      </p:sp>
      <p:sp>
        <p:nvSpPr>
          <p:cNvPr id="201731" name="Rectangle 3"/>
          <p:cNvSpPr>
            <a:spLocks noGrp="1" noChangeArrowheads="1"/>
          </p:cNvSpPr>
          <p:nvPr>
            <p:ph type="body" idx="1"/>
          </p:nvPr>
        </p:nvSpPr>
        <p:spPr>
          <a:xfrm>
            <a:off x="381000" y="819150"/>
            <a:ext cx="3886200" cy="3657600"/>
          </a:xfrm>
        </p:spPr>
        <p:txBody>
          <a:bodyPr>
            <a:normAutofit/>
          </a:bodyPr>
          <a:lstStyle/>
          <a:p>
            <a:pPr eaLnBrk="1" hangingPunct="1">
              <a:lnSpc>
                <a:spcPct val="90000"/>
              </a:lnSpc>
              <a:defRPr/>
            </a:pPr>
            <a:r>
              <a:rPr lang="en-US" sz="2400" noProof="1"/>
              <a:t>House cleaning </a:t>
            </a:r>
          </a:p>
          <a:p>
            <a:pPr eaLnBrk="1" hangingPunct="1">
              <a:lnSpc>
                <a:spcPct val="90000"/>
              </a:lnSpc>
              <a:defRPr/>
            </a:pPr>
            <a:r>
              <a:rPr lang="en-US" sz="2400" noProof="1"/>
              <a:t>Other worksurfaces available for use</a:t>
            </a:r>
          </a:p>
          <a:p>
            <a:pPr lvl="1" eaLnBrk="1" hangingPunct="1">
              <a:lnSpc>
                <a:spcPct val="90000"/>
              </a:lnSpc>
              <a:defRPr/>
            </a:pPr>
            <a:r>
              <a:rPr lang="en-US" sz="2000" noProof="1"/>
              <a:t>File cabinet at standing height to review documents</a:t>
            </a:r>
          </a:p>
          <a:p>
            <a:pPr eaLnBrk="1" hangingPunct="1">
              <a:lnSpc>
                <a:spcPct val="90000"/>
              </a:lnSpc>
              <a:defRPr/>
            </a:pPr>
            <a:r>
              <a:rPr lang="en-US" sz="2400" noProof="1"/>
              <a:t>Relocate some of equipment on desk </a:t>
            </a:r>
          </a:p>
          <a:p>
            <a:pPr eaLnBrk="1" hangingPunct="1">
              <a:lnSpc>
                <a:spcPct val="90000"/>
              </a:lnSpc>
              <a:defRPr/>
            </a:pPr>
            <a:r>
              <a:rPr lang="en-US" sz="2400" noProof="1"/>
              <a:t>Pullout drawers already in desk</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65</a:t>
            </a:fld>
            <a:endParaRPr lang="en-US" dirty="0"/>
          </a:p>
        </p:txBody>
      </p:sp>
      <p:pic>
        <p:nvPicPr>
          <p:cNvPr id="6" name="Picture 5" descr="Messy-Desk-Office.jpg"/>
          <p:cNvPicPr>
            <a:picLocks noChangeAspect="1"/>
          </p:cNvPicPr>
          <p:nvPr/>
        </p:nvPicPr>
        <p:blipFill>
          <a:blip r:embed="rId3" cstate="print"/>
          <a:stretch>
            <a:fillRect/>
          </a:stretch>
        </p:blipFill>
        <p:spPr>
          <a:xfrm>
            <a:off x="4267200" y="971550"/>
            <a:ext cx="4457698"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Sit/Stand Workstations</a:t>
            </a:r>
          </a:p>
        </p:txBody>
      </p:sp>
      <p:sp>
        <p:nvSpPr>
          <p:cNvPr id="209923" name="Rectangle 3"/>
          <p:cNvSpPr>
            <a:spLocks noGrp="1" noChangeArrowheads="1"/>
          </p:cNvSpPr>
          <p:nvPr>
            <p:ph type="body" idx="1"/>
          </p:nvPr>
        </p:nvSpPr>
        <p:spPr>
          <a:xfrm>
            <a:off x="152400" y="1047750"/>
            <a:ext cx="2971800" cy="2209800"/>
          </a:xfrm>
        </p:spPr>
        <p:txBody>
          <a:bodyPr/>
          <a:lstStyle/>
          <a:p>
            <a:pPr eaLnBrk="1" hangingPunct="1">
              <a:defRPr/>
            </a:pPr>
            <a:r>
              <a:rPr lang="en-US" noProof="1"/>
              <a:t>Worksurface at standing height</a:t>
            </a:r>
          </a:p>
          <a:p>
            <a:pPr eaLnBrk="1" hangingPunct="1">
              <a:defRPr/>
            </a:pPr>
            <a:r>
              <a:rPr lang="en-US" noProof="1"/>
              <a:t>Stool</a:t>
            </a:r>
          </a:p>
          <a:p>
            <a:pPr eaLnBrk="1" hangingPunct="1">
              <a:defRPr/>
            </a:pPr>
            <a:r>
              <a:rPr lang="en-US" noProof="1"/>
              <a:t>Foot rest</a:t>
            </a:r>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66</a:t>
            </a:fld>
            <a:endParaRPr lang="en-US" dirty="0"/>
          </a:p>
        </p:txBody>
      </p:sp>
      <p:pic>
        <p:nvPicPr>
          <p:cNvPr id="10" name="Picture 9" descr="MV Reception 014.jpg"/>
          <p:cNvPicPr/>
          <p:nvPr/>
        </p:nvPicPr>
        <p:blipFill>
          <a:blip r:embed="rId3" cstate="screen"/>
          <a:srcRect r="12449"/>
          <a:stretch>
            <a:fillRect/>
          </a:stretch>
        </p:blipFill>
        <p:spPr>
          <a:xfrm>
            <a:off x="3276600" y="1200150"/>
            <a:ext cx="2935410" cy="2511552"/>
          </a:xfrm>
          <a:prstGeom prst="rect">
            <a:avLst/>
          </a:prstGeom>
          <a:ln>
            <a:noFill/>
          </a:ln>
          <a:effectLst>
            <a:outerShdw blurRad="292100" dist="139700" dir="2700000" algn="tl" rotWithShape="0">
              <a:srgbClr val="333333">
                <a:alpha val="65000"/>
              </a:srgbClr>
            </a:outerShdw>
          </a:effectLst>
        </p:spPr>
      </p:pic>
      <p:pic>
        <p:nvPicPr>
          <p:cNvPr id="11" name="Picture 10" descr="MV Reception 015.jpg"/>
          <p:cNvPicPr/>
          <p:nvPr/>
        </p:nvPicPr>
        <p:blipFill>
          <a:blip r:embed="rId4" cstate="screen"/>
          <a:stretch>
            <a:fillRect/>
          </a:stretch>
        </p:blipFill>
        <p:spPr>
          <a:xfrm>
            <a:off x="6629400" y="1200150"/>
            <a:ext cx="2121408" cy="28285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Sit/Stand Workstations</a:t>
            </a:r>
          </a:p>
        </p:txBody>
      </p:sp>
      <p:sp>
        <p:nvSpPr>
          <p:cNvPr id="209923" name="Rectangle 3"/>
          <p:cNvSpPr>
            <a:spLocks noGrp="1" noChangeArrowheads="1"/>
          </p:cNvSpPr>
          <p:nvPr>
            <p:ph type="body" idx="1"/>
          </p:nvPr>
        </p:nvSpPr>
        <p:spPr>
          <a:xfrm>
            <a:off x="152400" y="1047750"/>
            <a:ext cx="2971800" cy="2895600"/>
          </a:xfrm>
        </p:spPr>
        <p:txBody>
          <a:bodyPr>
            <a:normAutofit lnSpcReduction="10000"/>
          </a:bodyPr>
          <a:lstStyle/>
          <a:p>
            <a:pPr>
              <a:defRPr/>
            </a:pPr>
            <a:r>
              <a:rPr lang="en-US" noProof="1"/>
              <a:t>Portable system placed on desk</a:t>
            </a:r>
          </a:p>
          <a:p>
            <a:pPr lvl="1">
              <a:defRPr/>
            </a:pPr>
            <a:r>
              <a:rPr lang="en-US" noProof="1"/>
              <a:t>Adjustable keyboard/mouse and monitors</a:t>
            </a:r>
          </a:p>
          <a:p>
            <a:pPr lvl="1">
              <a:defRPr/>
            </a:pPr>
            <a:r>
              <a:rPr lang="en-US" noProof="1"/>
              <a:t>Use chair when seated</a:t>
            </a:r>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67</a:t>
            </a:fld>
            <a:endParaRPr lang="en-US" dirty="0"/>
          </a:p>
        </p:txBody>
      </p:sp>
      <p:pic>
        <p:nvPicPr>
          <p:cNvPr id="5" name="Picture 4" descr="K:\Clients\WorkWell\Therapist Course 2012\Images\workfitAd.jpg"/>
          <p:cNvPicPr>
            <a:picLocks noChangeAspect="1"/>
          </p:cNvPicPr>
          <p:nvPr/>
        </p:nvPicPr>
        <p:blipFill>
          <a:blip r:embed="rId3" cstate="print"/>
          <a:srcRect t="37997" r="49173" b="-175"/>
          <a:stretch>
            <a:fillRect/>
          </a:stretch>
        </p:blipFill>
        <p:spPr bwMode="auto">
          <a:xfrm>
            <a:off x="6019800" y="1276350"/>
            <a:ext cx="2744078" cy="2468880"/>
          </a:xfrm>
          <a:prstGeom prst="rect">
            <a:avLst/>
          </a:prstGeom>
          <a:ln>
            <a:noFill/>
          </a:ln>
          <a:effectLst>
            <a:outerShdw blurRad="292100" dist="139700" dir="2700000" algn="tl" rotWithShape="0">
              <a:srgbClr val="333333">
                <a:alpha val="65000"/>
              </a:srgbClr>
            </a:outerShdw>
          </a:effectLst>
        </p:spPr>
      </p:pic>
      <p:pic>
        <p:nvPicPr>
          <p:cNvPr id="6" name="Picture 5" descr="K:\Clients\WorkWell\Therapist Course 2012\Images\workfitAd.jpg"/>
          <p:cNvPicPr>
            <a:picLocks noChangeAspect="1"/>
          </p:cNvPicPr>
          <p:nvPr/>
        </p:nvPicPr>
        <p:blipFill>
          <a:blip r:embed="rId3" cstate="print"/>
          <a:srcRect l="51747" t="20245" b="15951"/>
          <a:stretch>
            <a:fillRect/>
          </a:stretch>
        </p:blipFill>
        <p:spPr bwMode="auto">
          <a:xfrm>
            <a:off x="3276600" y="1276350"/>
            <a:ext cx="2548452" cy="24688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Sit/Stand Workstations</a:t>
            </a:r>
          </a:p>
        </p:txBody>
      </p:sp>
      <p:sp>
        <p:nvSpPr>
          <p:cNvPr id="209923" name="Rectangle 3"/>
          <p:cNvSpPr>
            <a:spLocks noGrp="1" noChangeArrowheads="1"/>
          </p:cNvSpPr>
          <p:nvPr>
            <p:ph type="body" idx="1"/>
          </p:nvPr>
        </p:nvSpPr>
        <p:spPr>
          <a:xfrm>
            <a:off x="152400" y="1047750"/>
            <a:ext cx="2438400" cy="2209800"/>
          </a:xfrm>
        </p:spPr>
        <p:txBody>
          <a:bodyPr/>
          <a:lstStyle/>
          <a:p>
            <a:pPr eaLnBrk="1" hangingPunct="1">
              <a:defRPr/>
            </a:pPr>
            <a:r>
              <a:rPr lang="en-US" noProof="1"/>
              <a:t>Height adjustable sit/stand workstation</a:t>
            </a:r>
          </a:p>
          <a:p>
            <a:pPr eaLnBrk="1" hangingPunct="1">
              <a:defRPr/>
            </a:pPr>
            <a:endParaRPr lang="en-US" noProof="1"/>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68</a:t>
            </a:fld>
            <a:endParaRPr lang="en-US" dirty="0"/>
          </a:p>
        </p:txBody>
      </p:sp>
      <p:pic>
        <p:nvPicPr>
          <p:cNvPr id="5" name="Picture 4" descr="K:\Clients\Medtronic\World Headquarters\Ergonomics Website Revision\Images\sit stand Mounds View\IMG_7498.JPG"/>
          <p:cNvPicPr>
            <a:picLocks noChangeAspect="1"/>
          </p:cNvPicPr>
          <p:nvPr/>
        </p:nvPicPr>
        <p:blipFill>
          <a:blip r:embed="rId3" cstate="print"/>
          <a:srcRect l="21567" r="12008"/>
          <a:stretch>
            <a:fillRect/>
          </a:stretch>
        </p:blipFill>
        <p:spPr bwMode="auto">
          <a:xfrm>
            <a:off x="3048001" y="1123950"/>
            <a:ext cx="2438400" cy="2468880"/>
          </a:xfrm>
          <a:prstGeom prst="rect">
            <a:avLst/>
          </a:prstGeom>
          <a:ln>
            <a:noFill/>
          </a:ln>
          <a:effectLst>
            <a:outerShdw blurRad="292100" dist="139700" dir="2700000" algn="tl" rotWithShape="0">
              <a:srgbClr val="333333">
                <a:alpha val="65000"/>
              </a:srgbClr>
            </a:outerShdw>
          </a:effectLst>
        </p:spPr>
      </p:pic>
      <p:pic>
        <p:nvPicPr>
          <p:cNvPr id="6" name="Picture 5" descr="K:\Clients\Medtronic\World Headquarters\Ergonomics Website Revision\Images\sit stand Mounds View\IMG_7499.JPG"/>
          <p:cNvPicPr>
            <a:picLocks noChangeAspect="1"/>
          </p:cNvPicPr>
          <p:nvPr/>
        </p:nvPicPr>
        <p:blipFill>
          <a:blip r:embed="rId4" cstate="print"/>
          <a:srcRect l="18905" t="16611"/>
          <a:stretch>
            <a:fillRect/>
          </a:stretch>
        </p:blipFill>
        <p:spPr bwMode="auto">
          <a:xfrm>
            <a:off x="5943600" y="1123950"/>
            <a:ext cx="2301108" cy="24688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499"/>
          </a:xfrm>
        </p:spPr>
        <p:txBody>
          <a:bodyPr>
            <a:normAutofit fontScale="90000"/>
          </a:bodyPr>
          <a:lstStyle/>
          <a:p>
            <a:br>
              <a:rPr lang="en-US" b="1" baseline="0" dirty="0">
                <a:latin typeface="Arial"/>
              </a:rPr>
            </a:br>
            <a:r>
              <a:rPr lang="en-US" b="1" baseline="0" dirty="0">
                <a:latin typeface="Arial"/>
              </a:rPr>
              <a:t>Tips for Sit/Stand Workstations</a:t>
            </a:r>
          </a:p>
        </p:txBody>
      </p:sp>
      <p:sp>
        <p:nvSpPr>
          <p:cNvPr id="3" name="Text Placeholder 2"/>
          <p:cNvSpPr>
            <a:spLocks noGrp="1"/>
          </p:cNvSpPr>
          <p:nvPr>
            <p:ph type="body" idx="1"/>
          </p:nvPr>
        </p:nvSpPr>
        <p:spPr>
          <a:xfrm>
            <a:off x="38100" y="685800"/>
            <a:ext cx="4686300" cy="3810000"/>
          </a:xfrm>
        </p:spPr>
        <p:txBody>
          <a:bodyPr>
            <a:normAutofit/>
          </a:bodyPr>
          <a:lstStyle/>
          <a:p>
            <a:r>
              <a:rPr lang="en-US" sz="1400" baseline="0" dirty="0">
                <a:latin typeface="Arial"/>
              </a:rPr>
              <a:t>Correct worksurface</a:t>
            </a:r>
            <a:r>
              <a:rPr lang="en-US" sz="1400" dirty="0">
                <a:latin typeface="Arial"/>
              </a:rPr>
              <a:t> heights</a:t>
            </a:r>
          </a:p>
          <a:p>
            <a:pPr lvl="1"/>
            <a:r>
              <a:rPr lang="en-US" sz="1200" dirty="0">
                <a:latin typeface="Arial"/>
              </a:rPr>
              <a:t>Seated and standing</a:t>
            </a:r>
            <a:endParaRPr lang="en-US" sz="1200" baseline="0" dirty="0">
              <a:latin typeface="Arial"/>
            </a:endParaRPr>
          </a:p>
          <a:p>
            <a:r>
              <a:rPr lang="en-US" sz="1400" baseline="0" dirty="0">
                <a:latin typeface="Arial"/>
              </a:rPr>
              <a:t>Good footwear</a:t>
            </a:r>
          </a:p>
          <a:p>
            <a:pPr lvl="1"/>
            <a:r>
              <a:rPr lang="en-US" sz="1200" dirty="0">
                <a:latin typeface="Arial"/>
              </a:rPr>
              <a:t>Good walking shoes make for good standing shoes</a:t>
            </a:r>
            <a:endParaRPr lang="en-US" sz="1200" baseline="0" dirty="0">
              <a:latin typeface="Arial"/>
            </a:endParaRPr>
          </a:p>
          <a:p>
            <a:r>
              <a:rPr lang="en-US" sz="1400" baseline="0" dirty="0">
                <a:latin typeface="Arial"/>
              </a:rPr>
              <a:t>Anti-fatigue foot mat</a:t>
            </a:r>
          </a:p>
          <a:p>
            <a:pPr lvl="1"/>
            <a:r>
              <a:rPr lang="en-US" sz="1200" baseline="0" dirty="0">
                <a:latin typeface="Arial"/>
              </a:rPr>
              <a:t>May be beneficial</a:t>
            </a:r>
          </a:p>
          <a:p>
            <a:pPr lvl="1"/>
            <a:r>
              <a:rPr lang="en-US" sz="1200" dirty="0">
                <a:latin typeface="Arial"/>
              </a:rPr>
              <a:t>Difficult</a:t>
            </a:r>
            <a:r>
              <a:rPr lang="en-US" sz="1200" baseline="0" dirty="0">
                <a:latin typeface="Arial"/>
              </a:rPr>
              <a:t> to roll chairs on mats</a:t>
            </a:r>
          </a:p>
          <a:p>
            <a:r>
              <a:rPr lang="en-US" sz="1400" baseline="0" dirty="0">
                <a:latin typeface="Arial"/>
              </a:rPr>
              <a:t>Foot rest/shift weight</a:t>
            </a:r>
          </a:p>
          <a:p>
            <a:pPr lvl="1"/>
            <a:r>
              <a:rPr lang="en-US" sz="1200" dirty="0">
                <a:latin typeface="Arial"/>
              </a:rPr>
              <a:t>Allows for alternating posture with one foot up and then the other and shifts weight on the feet</a:t>
            </a:r>
          </a:p>
          <a:p>
            <a:r>
              <a:rPr lang="en-US" sz="1400" baseline="0" dirty="0">
                <a:latin typeface="Arial"/>
              </a:rPr>
              <a:t>Accommodation to sit/stand routine</a:t>
            </a:r>
          </a:p>
          <a:p>
            <a:pPr lvl="1"/>
            <a:r>
              <a:rPr lang="en-US" sz="1200" baseline="0" dirty="0">
                <a:latin typeface="Arial"/>
              </a:rPr>
              <a:t>Start with specific schedule for first week</a:t>
            </a:r>
          </a:p>
          <a:p>
            <a:pPr lvl="1"/>
            <a:r>
              <a:rPr lang="en-US" sz="1200" baseline="0" dirty="0">
                <a:latin typeface="Arial"/>
              </a:rPr>
              <a:t>(e.g. 30 minute stand – 30 to 60 second walk – 30 minute seated -  30 to 60 second walk and repeat) </a:t>
            </a:r>
          </a:p>
          <a:p>
            <a:pPr lvl="1"/>
            <a:r>
              <a:rPr lang="en-US" sz="1200" dirty="0">
                <a:latin typeface="Arial"/>
              </a:rPr>
              <a:t>M</a:t>
            </a:r>
            <a:r>
              <a:rPr lang="en-US" sz="1200" baseline="0" dirty="0">
                <a:latin typeface="Arial"/>
              </a:rPr>
              <a:t>odify based on unique response.</a:t>
            </a:r>
          </a:p>
          <a:p>
            <a:pPr lvl="1"/>
            <a:r>
              <a:rPr lang="en-US" sz="1200" baseline="0">
                <a:latin typeface="Arial"/>
              </a:rPr>
              <a:t>Remember </a:t>
            </a:r>
            <a:r>
              <a:rPr lang="en-US" sz="1200" baseline="0" dirty="0">
                <a:latin typeface="Arial"/>
              </a:rPr>
              <a:t>the mantra: </a:t>
            </a:r>
            <a:r>
              <a:rPr lang="en-US" sz="1200" b="1" baseline="0" dirty="0">
                <a:latin typeface="Arial"/>
              </a:rPr>
              <a:t>“Don’t wait until it’s too late!”</a:t>
            </a:r>
          </a:p>
        </p:txBody>
      </p:sp>
      <p:pic>
        <p:nvPicPr>
          <p:cNvPr id="6" name="Picture 5">
            <a:extLst>
              <a:ext uri="{FF2B5EF4-FFF2-40B4-BE49-F238E27FC236}">
                <a16:creationId xmlns:a16="http://schemas.microsoft.com/office/drawing/2014/main" id="{68B25982-AFBE-4918-9B05-05031EF942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57" r="11377"/>
          <a:stretch/>
        </p:blipFill>
        <p:spPr>
          <a:xfrm>
            <a:off x="4724400" y="1000125"/>
            <a:ext cx="1600200" cy="318135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20BB4AE-5560-4D24-9C76-70540CA4DA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950"/>
          <a:stretch/>
        </p:blipFill>
        <p:spPr>
          <a:xfrm>
            <a:off x="6629400" y="1000125"/>
            <a:ext cx="1790700" cy="3181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33698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half" idx="1"/>
          </p:nvPr>
        </p:nvSpPr>
        <p:spPr>
          <a:xfrm>
            <a:off x="304800" y="704850"/>
            <a:ext cx="8229600" cy="4114800"/>
          </a:xfrm>
        </p:spPr>
        <p:txBody>
          <a:bodyPr>
            <a:normAutofit lnSpcReduction="10000"/>
          </a:bodyPr>
          <a:lstStyle/>
          <a:p>
            <a:pPr>
              <a:spcBef>
                <a:spcPct val="0"/>
              </a:spcBef>
              <a:buFontTx/>
              <a:buNone/>
            </a:pPr>
            <a:r>
              <a:rPr lang="en-US" altLang="en-US" sz="1600" dirty="0"/>
              <a:t>	Faculty- </a:t>
            </a:r>
            <a:r>
              <a:rPr lang="en-US" altLang="en-US" sz="1600" u="sng" dirty="0"/>
              <a:t>Kristen </a:t>
            </a:r>
            <a:r>
              <a:rPr lang="en-US" altLang="en-US" sz="1600" u="sng" dirty="0" err="1"/>
              <a:t>Cederlind</a:t>
            </a:r>
            <a:r>
              <a:rPr lang="en-US" altLang="en-US" sz="1600" u="sng" dirty="0"/>
              <a:t>, OTR/L </a:t>
            </a:r>
          </a:p>
          <a:p>
            <a:pPr>
              <a:spcBef>
                <a:spcPct val="0"/>
              </a:spcBef>
              <a:buFontTx/>
              <a:buNone/>
            </a:pPr>
            <a:endParaRPr lang="en-US" altLang="en-US" sz="1100" dirty="0"/>
          </a:p>
          <a:p>
            <a:pPr>
              <a:buNone/>
            </a:pPr>
            <a:r>
              <a:rPr lang="en-US" b="0" dirty="0"/>
              <a:t>	</a:t>
            </a:r>
            <a:r>
              <a:rPr lang="en-US" sz="1400" b="0" dirty="0"/>
              <a:t>Kristen </a:t>
            </a:r>
            <a:r>
              <a:rPr lang="en-US" sz="1400" b="0" dirty="0" err="1"/>
              <a:t>Cederlind</a:t>
            </a:r>
            <a:r>
              <a:rPr lang="en-US" sz="1400" b="0" dirty="0"/>
              <a:t>, OTR/L joined the </a:t>
            </a:r>
            <a:r>
              <a:rPr lang="en-US" sz="1400" b="0" dirty="0" err="1"/>
              <a:t>WorkWell</a:t>
            </a:r>
            <a:r>
              <a:rPr lang="en-US" sz="1400" b="0" dirty="0"/>
              <a:t> team in 2013, first serving as a Manager of On-Site Services and, more recently, assuming the role of Director of the </a:t>
            </a:r>
            <a:r>
              <a:rPr lang="en-US" sz="1400" b="0" dirty="0" err="1"/>
              <a:t>WorkWell</a:t>
            </a:r>
            <a:r>
              <a:rPr lang="en-US" sz="1400" b="0" dirty="0"/>
              <a:t> Quality Provider Network.  With over 25 years of experience as an Occupational Therapist, she has consulted with manufacturing employers across the country to develop customized On-Site therapy and wellness programs to improve employee health and safety, while collaborating with the rest of the On-Site team in service implementation, provider training, customer and provider relations and metrics reporting.    Her background includes program development and management of a hospital acute care and outpatient rehabilitation department.  Her partnership with </a:t>
            </a:r>
            <a:r>
              <a:rPr lang="en-US" sz="1400" b="0" dirty="0" err="1"/>
              <a:t>WorkWell</a:t>
            </a:r>
            <a:r>
              <a:rPr lang="en-US" sz="1400" b="0" dirty="0"/>
              <a:t> began in 2003, when the hospital joined the WQP network and received training in FCE, FJA and PWS programs.  While working in the hospital setting, she championed ergonomics initiatives such as safe patient handling and office ergonomics, and was able to utilize job analysis and </a:t>
            </a:r>
            <a:r>
              <a:rPr lang="en-US" sz="1400" b="0" dirty="0" err="1"/>
              <a:t>prework</a:t>
            </a:r>
            <a:r>
              <a:rPr lang="en-US" sz="1400" b="0" dirty="0"/>
              <a:t> screening skills both within the hospital and in her local community.  </a:t>
            </a:r>
          </a:p>
          <a:p>
            <a:endParaRPr lang="en-US" sz="1400" b="0" dirty="0"/>
          </a:p>
          <a:p>
            <a:pPr>
              <a:buNone/>
            </a:pPr>
            <a:r>
              <a:rPr lang="en-US" sz="1400" b="0" dirty="0"/>
              <a:t>	Kristen is a graduate of the University of Southern California and is a member of both the California and American Occupational Therapy Associations</a:t>
            </a:r>
          </a:p>
        </p:txBody>
      </p:sp>
    </p:spTree>
    <p:extLst>
      <p:ext uri="{BB962C8B-B14F-4D97-AF65-F5344CB8AC3E}">
        <p14:creationId xmlns:p14="http://schemas.microsoft.com/office/powerpoint/2010/main" val="393464450"/>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14400" y="361950"/>
            <a:ext cx="7772400" cy="571500"/>
          </a:xfrm>
        </p:spPr>
        <p:txBody>
          <a:bodyPr>
            <a:normAutofit fontScale="90000"/>
          </a:bodyPr>
          <a:lstStyle/>
          <a:p>
            <a:pPr eaLnBrk="1" hangingPunct="1">
              <a:spcBef>
                <a:spcPts val="800"/>
              </a:spcBef>
              <a:defRPr/>
            </a:pPr>
            <a:r>
              <a:rPr lang="en-US" noProof="1"/>
              <a:t>Worksurface</a:t>
            </a:r>
          </a:p>
        </p:txBody>
      </p:sp>
      <p:pic>
        <p:nvPicPr>
          <p:cNvPr id="4" name="Picture 3" descr="Office Ergonomics WSE Form.bmp"/>
          <p:cNvPicPr>
            <a:picLocks noChangeAspect="1"/>
          </p:cNvPicPr>
          <p:nvPr/>
        </p:nvPicPr>
        <p:blipFill>
          <a:blip r:embed="rId3" cstate="print"/>
          <a:stretch>
            <a:fillRect/>
          </a:stretch>
        </p:blipFill>
        <p:spPr>
          <a:xfrm>
            <a:off x="609600" y="971550"/>
            <a:ext cx="893661" cy="1151368"/>
          </a:xfrm>
          <a:prstGeom prst="rect">
            <a:avLst/>
          </a:prstGeom>
          <a:noFill/>
          <a:ln>
            <a:noFill/>
          </a:ln>
        </p:spPr>
      </p:pic>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70</a:t>
            </a:fld>
            <a:endParaRPr lang="en-US" dirty="0"/>
          </a:p>
        </p:txBody>
      </p:sp>
      <p:pic>
        <p:nvPicPr>
          <p:cNvPr id="9" name="Picture 8" descr="WS.JPG"/>
          <p:cNvPicPr>
            <a:picLocks noChangeAspect="1"/>
          </p:cNvPicPr>
          <p:nvPr/>
        </p:nvPicPr>
        <p:blipFill>
          <a:blip r:embed="rId4" cstate="print"/>
          <a:stretch>
            <a:fillRect/>
          </a:stretch>
        </p:blipFill>
        <p:spPr>
          <a:xfrm>
            <a:off x="1752600" y="971550"/>
            <a:ext cx="6395357"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spcBef>
                <a:spcPts val="800"/>
              </a:spcBef>
              <a:defRPr/>
            </a:pPr>
            <a:r>
              <a:rPr lang="en-US" noProof="1"/>
              <a:t>Foot </a:t>
            </a:r>
            <a:r>
              <a:rPr lang="en-US" dirty="0"/>
              <a:t>S</a:t>
            </a:r>
            <a:r>
              <a:rPr lang="en-US" noProof="1"/>
              <a:t>upport</a:t>
            </a:r>
          </a:p>
        </p:txBody>
      </p:sp>
      <p:sp>
        <p:nvSpPr>
          <p:cNvPr id="161795" name="Rectangle 3"/>
          <p:cNvSpPr>
            <a:spLocks noGrp="1" noChangeArrowheads="1"/>
          </p:cNvSpPr>
          <p:nvPr>
            <p:ph type="body" idx="1"/>
          </p:nvPr>
        </p:nvSpPr>
        <p:spPr>
          <a:xfrm>
            <a:off x="0" y="666750"/>
            <a:ext cx="3124200" cy="3790950"/>
          </a:xfrm>
        </p:spPr>
        <p:txBody>
          <a:bodyPr>
            <a:normAutofit fontScale="92500"/>
          </a:bodyPr>
          <a:lstStyle/>
          <a:p>
            <a:pPr eaLnBrk="1" hangingPunct="1">
              <a:defRPr/>
            </a:pPr>
            <a:r>
              <a:rPr lang="en-US" sz="2800" noProof="1"/>
              <a:t>In </a:t>
            </a:r>
            <a:r>
              <a:rPr lang="en-US" sz="2800" dirty="0"/>
              <a:t>an </a:t>
            </a:r>
            <a:r>
              <a:rPr lang="en-US" sz="2800" noProof="1"/>
              <a:t>ideal world </a:t>
            </a:r>
            <a:r>
              <a:rPr lang="en-US" sz="2800" dirty="0"/>
              <a:t>the </a:t>
            </a:r>
            <a:r>
              <a:rPr lang="en-US" sz="2800" noProof="1"/>
              <a:t>best foot support when seated in </a:t>
            </a:r>
            <a:r>
              <a:rPr lang="en-US" sz="2800" dirty="0"/>
              <a:t>a </a:t>
            </a:r>
            <a:r>
              <a:rPr lang="en-US" sz="2800" noProof="1"/>
              <a:t>chair is</a:t>
            </a:r>
            <a:r>
              <a:rPr lang="en-US" sz="2800" dirty="0"/>
              <a:t> the</a:t>
            </a:r>
            <a:r>
              <a:rPr lang="en-US" sz="2800" noProof="1"/>
              <a:t> floor</a:t>
            </a:r>
            <a:r>
              <a:rPr lang="en-US" sz="2800" dirty="0"/>
              <a:t> . . .</a:t>
            </a:r>
          </a:p>
          <a:p>
            <a:pPr eaLnBrk="1" hangingPunct="1">
              <a:defRPr/>
            </a:pPr>
            <a:r>
              <a:rPr lang="en-US" sz="2800" dirty="0"/>
              <a:t>However if needed use proper sized foot rest</a:t>
            </a:r>
            <a:endParaRPr lang="en-US" sz="2800" noProof="1"/>
          </a:p>
        </p:txBody>
      </p:sp>
      <p:pic>
        <p:nvPicPr>
          <p:cNvPr id="161796" name="Picture 4" descr="WS 5-14 feet do not touch floor"/>
          <p:cNvPicPr>
            <a:picLocks noChangeAspect="1" noChangeArrowheads="1"/>
          </p:cNvPicPr>
          <p:nvPr/>
        </p:nvPicPr>
        <p:blipFill>
          <a:blip r:embed="rId3" cstate="print"/>
          <a:srcRect t="2525"/>
          <a:stretch>
            <a:fillRect/>
          </a:stretch>
        </p:blipFill>
        <p:spPr bwMode="auto">
          <a:xfrm>
            <a:off x="3149004" y="971550"/>
            <a:ext cx="2713648" cy="2941320"/>
          </a:xfrm>
          <a:prstGeom prst="rect">
            <a:avLst/>
          </a:prstGeom>
          <a:ln>
            <a:noFill/>
          </a:ln>
          <a:effectLst>
            <a:outerShdw blurRad="292100" dist="139700" dir="2700000" algn="tl" rotWithShape="0">
              <a:srgbClr val="333333">
                <a:alpha val="65000"/>
              </a:srgbClr>
            </a:outerShdw>
          </a:effectLst>
        </p:spPr>
      </p:pic>
      <p:pic>
        <p:nvPicPr>
          <p:cNvPr id="161797" name="Picture 5" descr="WS 5-24 foot rest"/>
          <p:cNvPicPr>
            <a:picLocks noChangeAspect="1" noChangeArrowheads="1"/>
          </p:cNvPicPr>
          <p:nvPr/>
        </p:nvPicPr>
        <p:blipFill>
          <a:blip r:embed="rId4" cstate="print"/>
          <a:srcRect t="2525"/>
          <a:stretch>
            <a:fillRect/>
          </a:stretch>
        </p:blipFill>
        <p:spPr bwMode="auto">
          <a:xfrm>
            <a:off x="6143839" y="971550"/>
            <a:ext cx="2713649" cy="294132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71</a:t>
            </a:fld>
            <a:endParaRPr lang="en-US" dirty="0"/>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Knee/foot clearance</a:t>
            </a:r>
          </a:p>
        </p:txBody>
      </p:sp>
      <p:sp>
        <p:nvSpPr>
          <p:cNvPr id="209923" name="Rectangle 3"/>
          <p:cNvSpPr>
            <a:spLocks noGrp="1" noChangeArrowheads="1"/>
          </p:cNvSpPr>
          <p:nvPr>
            <p:ph type="body" idx="1"/>
          </p:nvPr>
        </p:nvSpPr>
        <p:spPr>
          <a:xfrm>
            <a:off x="381000" y="819150"/>
            <a:ext cx="4267200" cy="4171950"/>
          </a:xfrm>
        </p:spPr>
        <p:txBody>
          <a:bodyPr>
            <a:normAutofit/>
          </a:bodyPr>
          <a:lstStyle/>
          <a:p>
            <a:pPr eaLnBrk="1" hangingPunct="1">
              <a:defRPr/>
            </a:pPr>
            <a:r>
              <a:rPr lang="en-US" noProof="1"/>
              <a:t>Move what is not needed to some other storage position or get rid of it</a:t>
            </a:r>
          </a:p>
          <a:p>
            <a:pPr eaLnBrk="1" hangingPunct="1">
              <a:defRPr/>
            </a:pPr>
            <a:r>
              <a:rPr lang="en-US" noProof="1"/>
              <a:t>Survey work area and determine what is blocking access</a:t>
            </a:r>
          </a:p>
          <a:p>
            <a:pPr eaLnBrk="1" hangingPunct="1">
              <a:buFont typeface="Wingdings" pitchFamily="2" charset="2"/>
              <a:buNone/>
              <a:defRPr/>
            </a:pPr>
            <a:endParaRPr lang="en-US" dirty="0"/>
          </a:p>
        </p:txBody>
      </p:sp>
      <p:pic>
        <p:nvPicPr>
          <p:cNvPr id="209924" name="Picture 4" descr="WS 6-13 not enough clearance under desk"/>
          <p:cNvPicPr>
            <a:picLocks noChangeAspect="1" noChangeArrowheads="1"/>
          </p:cNvPicPr>
          <p:nvPr/>
        </p:nvPicPr>
        <p:blipFill>
          <a:blip r:embed="rId3" cstate="print"/>
          <a:stretch>
            <a:fillRect/>
          </a:stretch>
        </p:blipFill>
        <p:spPr bwMode="auto">
          <a:xfrm>
            <a:off x="4953000" y="742950"/>
            <a:ext cx="1731889" cy="2438400"/>
          </a:xfrm>
          <a:prstGeom prst="rect">
            <a:avLst/>
          </a:prstGeom>
          <a:ln>
            <a:noFill/>
          </a:ln>
          <a:effectLst>
            <a:outerShdw blurRad="292100" dist="139700" dir="2700000" algn="tl" rotWithShape="0">
              <a:srgbClr val="333333">
                <a:alpha val="65000"/>
              </a:srgbClr>
            </a:outerShdw>
          </a:effectLst>
        </p:spPr>
      </p:pic>
      <p:pic>
        <p:nvPicPr>
          <p:cNvPr id="209925" name="Picture 5" descr="WS 6"/>
          <p:cNvPicPr>
            <a:picLocks noChangeAspect="1" noChangeArrowheads="1"/>
          </p:cNvPicPr>
          <p:nvPr/>
        </p:nvPicPr>
        <p:blipFill>
          <a:blip r:embed="rId4" cstate="print"/>
          <a:stretch>
            <a:fillRect/>
          </a:stretch>
        </p:blipFill>
        <p:spPr bwMode="auto">
          <a:xfrm>
            <a:off x="4963987" y="3409950"/>
            <a:ext cx="3552125" cy="14630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72</a:t>
            </a:fld>
            <a:endParaRPr lang="en-US" dirty="0"/>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fontScale="90000"/>
          </a:bodyPr>
          <a:lstStyle/>
          <a:p>
            <a:pPr eaLnBrk="1" hangingPunct="1">
              <a:spcBef>
                <a:spcPts val="800"/>
              </a:spcBef>
              <a:defRPr/>
            </a:pPr>
            <a:r>
              <a:rPr lang="en-US" noProof="1"/>
              <a:t>Foot Support/Clearance</a:t>
            </a:r>
          </a:p>
        </p:txBody>
      </p:sp>
      <p:pic>
        <p:nvPicPr>
          <p:cNvPr id="4" name="Picture 3" descr="Office Ergonomics WSE Form.bmp"/>
          <p:cNvPicPr>
            <a:picLocks noChangeAspect="1"/>
          </p:cNvPicPr>
          <p:nvPr/>
        </p:nvPicPr>
        <p:blipFill>
          <a:blip r:embed="rId3" cstate="print"/>
          <a:stretch>
            <a:fillRect/>
          </a:stretch>
        </p:blipFill>
        <p:spPr>
          <a:xfrm>
            <a:off x="304800" y="9715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73</a:t>
            </a:fld>
            <a:endParaRPr lang="en-US" dirty="0"/>
          </a:p>
        </p:txBody>
      </p:sp>
      <p:pic>
        <p:nvPicPr>
          <p:cNvPr id="9" name="Picture 8" descr="FR.JPG"/>
          <p:cNvPicPr>
            <a:picLocks noChangeAspect="1"/>
          </p:cNvPicPr>
          <p:nvPr/>
        </p:nvPicPr>
        <p:blipFill>
          <a:blip r:embed="rId4" cstate="print"/>
          <a:stretch>
            <a:fillRect/>
          </a:stretch>
        </p:blipFill>
        <p:spPr>
          <a:xfrm>
            <a:off x="1524000" y="895350"/>
            <a:ext cx="6428972"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spcBef>
                <a:spcPts val="800"/>
              </a:spcBef>
              <a:defRPr/>
            </a:pPr>
            <a:r>
              <a:rPr lang="en-US" noProof="1"/>
              <a:t>Sharp edges</a:t>
            </a:r>
          </a:p>
        </p:txBody>
      </p:sp>
      <p:sp>
        <p:nvSpPr>
          <p:cNvPr id="211971" name="Rectangle 3"/>
          <p:cNvSpPr>
            <a:spLocks noGrp="1" noChangeArrowheads="1"/>
          </p:cNvSpPr>
          <p:nvPr>
            <p:ph type="body" idx="1"/>
          </p:nvPr>
        </p:nvSpPr>
        <p:spPr>
          <a:xfrm>
            <a:off x="762000" y="895350"/>
            <a:ext cx="3733800" cy="3200400"/>
          </a:xfrm>
        </p:spPr>
        <p:txBody>
          <a:bodyPr>
            <a:noAutofit/>
          </a:bodyPr>
          <a:lstStyle/>
          <a:p>
            <a:pPr eaLnBrk="1" hangingPunct="1">
              <a:defRPr/>
            </a:pPr>
            <a:r>
              <a:rPr lang="en-US" sz="2800" noProof="1"/>
              <a:t>Proper work height in relation to worksurface edge</a:t>
            </a:r>
          </a:p>
          <a:p>
            <a:pPr lvl="1">
              <a:defRPr/>
            </a:pPr>
            <a:r>
              <a:rPr lang="en-US" sz="2400" noProof="1"/>
              <a:t>Many times will eliminate the issue </a:t>
            </a:r>
          </a:p>
          <a:p>
            <a:pPr eaLnBrk="1" hangingPunct="1">
              <a:defRPr/>
            </a:pPr>
            <a:r>
              <a:rPr lang="en-US" sz="2800" noProof="1"/>
              <a:t>Pad sharp edge</a:t>
            </a:r>
          </a:p>
          <a:p>
            <a:pPr lvl="1">
              <a:defRPr/>
            </a:pPr>
            <a:r>
              <a:rPr lang="en-US" sz="2400" noProof="1"/>
              <a:t>If cannot eliminate pad the edge</a:t>
            </a:r>
          </a:p>
          <a:p>
            <a:pPr lvl="1">
              <a:defRPr/>
            </a:pPr>
            <a:endParaRPr lang="en-US" sz="2400" noProof="1"/>
          </a:p>
          <a:p>
            <a:pPr lvl="1" eaLnBrk="1" hangingPunct="1">
              <a:buFontTx/>
              <a:buNone/>
              <a:defRPr/>
            </a:pPr>
            <a:endParaRPr lang="en-US" sz="2400" noProof="1"/>
          </a:p>
        </p:txBody>
      </p:sp>
      <p:pic>
        <p:nvPicPr>
          <p:cNvPr id="211972" name="Picture 4" descr="desk edge sharp"/>
          <p:cNvPicPr>
            <a:picLocks noChangeAspect="1" noChangeArrowheads="1"/>
          </p:cNvPicPr>
          <p:nvPr/>
        </p:nvPicPr>
        <p:blipFill>
          <a:blip r:embed="rId3" cstate="print"/>
          <a:srcRect t="32143"/>
          <a:stretch>
            <a:fillRect/>
          </a:stretch>
        </p:blipFill>
        <p:spPr bwMode="auto">
          <a:xfrm>
            <a:off x="4867955" y="1017620"/>
            <a:ext cx="3124200" cy="1447800"/>
          </a:xfrm>
          <a:prstGeom prst="rect">
            <a:avLst/>
          </a:prstGeom>
          <a:ln>
            <a:noFill/>
          </a:ln>
          <a:effectLst>
            <a:outerShdw blurRad="292100" dist="139700" dir="2700000" algn="tl" rotWithShape="0">
              <a:srgbClr val="333333">
                <a:alpha val="65000"/>
              </a:srgbClr>
            </a:outerShdw>
          </a:effectLst>
        </p:spPr>
      </p:pic>
      <p:pic>
        <p:nvPicPr>
          <p:cNvPr id="211973" name="Picture 5" descr="desk edge padded"/>
          <p:cNvPicPr>
            <a:picLocks noChangeAspect="1" noChangeArrowheads="1"/>
          </p:cNvPicPr>
          <p:nvPr/>
        </p:nvPicPr>
        <p:blipFill>
          <a:blip r:embed="rId4" cstate="print"/>
          <a:srcRect t="20891"/>
          <a:stretch>
            <a:fillRect/>
          </a:stretch>
        </p:blipFill>
        <p:spPr bwMode="auto">
          <a:xfrm>
            <a:off x="4859091" y="2694020"/>
            <a:ext cx="3182112" cy="173126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74</a:t>
            </a:fld>
            <a:endParaRPr lang="en-US" dirty="0"/>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spcBef>
                <a:spcPts val="800"/>
              </a:spcBef>
              <a:defRPr/>
            </a:pPr>
            <a:r>
              <a:rPr lang="en-US" noProof="1"/>
              <a:t>Work organization</a:t>
            </a:r>
          </a:p>
        </p:txBody>
      </p:sp>
      <p:sp>
        <p:nvSpPr>
          <p:cNvPr id="214019" name="Rectangle 3"/>
          <p:cNvSpPr>
            <a:spLocks noGrp="1" noChangeArrowheads="1"/>
          </p:cNvSpPr>
          <p:nvPr>
            <p:ph type="body" idx="1"/>
          </p:nvPr>
        </p:nvSpPr>
        <p:spPr>
          <a:xfrm>
            <a:off x="304800" y="895350"/>
            <a:ext cx="3657600" cy="3295650"/>
          </a:xfrm>
        </p:spPr>
        <p:txBody>
          <a:bodyPr>
            <a:normAutofit/>
          </a:bodyPr>
          <a:lstStyle/>
          <a:p>
            <a:pPr eaLnBrk="1" hangingPunct="1">
              <a:lnSpc>
                <a:spcPct val="90000"/>
              </a:lnSpc>
              <a:defRPr/>
            </a:pPr>
            <a:r>
              <a:rPr lang="en-US" noProof="1"/>
              <a:t>Includes organization and structure of tasks/activities performed throughout workday</a:t>
            </a:r>
          </a:p>
          <a:p>
            <a:pPr lvl="1">
              <a:lnSpc>
                <a:spcPct val="90000"/>
              </a:lnSpc>
              <a:defRPr/>
            </a:pPr>
            <a:r>
              <a:rPr lang="en-US" noProof="1"/>
              <a:t>e.g. Do not store file boxes on the floor </a:t>
            </a:r>
          </a:p>
        </p:txBody>
      </p:sp>
      <p:pic>
        <p:nvPicPr>
          <p:cNvPr id="214020" name="Picture 4" descr="file on floor"/>
          <p:cNvPicPr>
            <a:picLocks noChangeAspect="1" noChangeArrowheads="1"/>
          </p:cNvPicPr>
          <p:nvPr/>
        </p:nvPicPr>
        <p:blipFill>
          <a:blip r:embed="rId3" cstate="print"/>
          <a:stretch>
            <a:fillRect/>
          </a:stretch>
        </p:blipFill>
        <p:spPr bwMode="auto">
          <a:xfrm>
            <a:off x="4191000" y="1047750"/>
            <a:ext cx="4648200" cy="28978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75</a:t>
            </a:fld>
            <a:endParaRPr lang="en-US" dirty="0"/>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spcBef>
                <a:spcPts val="800"/>
              </a:spcBef>
              <a:defRPr/>
            </a:pPr>
            <a:r>
              <a:rPr lang="en-US" noProof="1"/>
              <a:t>Work organization solutions</a:t>
            </a:r>
          </a:p>
        </p:txBody>
      </p:sp>
      <p:sp>
        <p:nvSpPr>
          <p:cNvPr id="216067" name="Rectangle 3"/>
          <p:cNvSpPr>
            <a:spLocks noGrp="1" noChangeArrowheads="1"/>
          </p:cNvSpPr>
          <p:nvPr>
            <p:ph type="body" idx="1"/>
          </p:nvPr>
        </p:nvSpPr>
        <p:spPr>
          <a:xfrm>
            <a:off x="304800" y="971550"/>
            <a:ext cx="3810000" cy="3429000"/>
          </a:xfrm>
        </p:spPr>
        <p:txBody>
          <a:bodyPr>
            <a:normAutofit fontScale="85000" lnSpcReduction="20000"/>
          </a:bodyPr>
          <a:lstStyle/>
          <a:p>
            <a:pPr eaLnBrk="1" hangingPunct="1">
              <a:defRPr/>
            </a:pPr>
            <a:r>
              <a:rPr lang="en-US" sz="3600" noProof="1"/>
              <a:t>Space in most companies is premium</a:t>
            </a:r>
          </a:p>
          <a:p>
            <a:pPr lvl="1" eaLnBrk="1" hangingPunct="1">
              <a:defRPr/>
            </a:pPr>
            <a:r>
              <a:rPr lang="en-US" sz="3100" noProof="1"/>
              <a:t>Store infrequently used items outside of immediate work environment</a:t>
            </a:r>
          </a:p>
          <a:p>
            <a:pPr eaLnBrk="1" hangingPunct="1">
              <a:defRPr/>
            </a:pPr>
            <a:r>
              <a:rPr lang="en-US" sz="3600" noProof="1"/>
              <a:t>Pick up at end of day</a:t>
            </a:r>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76</a:t>
            </a:fld>
            <a:endParaRPr lang="en-US" dirty="0"/>
          </a:p>
        </p:txBody>
      </p:sp>
      <p:pic>
        <p:nvPicPr>
          <p:cNvPr id="5" name="Picture 4" descr="1843137425_b72efdc93c.jpg"/>
          <p:cNvPicPr>
            <a:picLocks noChangeAspect="1"/>
          </p:cNvPicPr>
          <p:nvPr/>
        </p:nvPicPr>
        <p:blipFill>
          <a:blip r:embed="rId3" cstate="print"/>
          <a:stretch>
            <a:fillRect/>
          </a:stretch>
        </p:blipFill>
        <p:spPr>
          <a:xfrm>
            <a:off x="4267200" y="1047750"/>
            <a:ext cx="4165600" cy="27742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spcBef>
                <a:spcPts val="800"/>
              </a:spcBef>
              <a:defRPr/>
            </a:pPr>
            <a:r>
              <a:rPr lang="en-US" noProof="1"/>
              <a:t>Floor surface</a:t>
            </a:r>
          </a:p>
        </p:txBody>
      </p:sp>
      <p:sp>
        <p:nvSpPr>
          <p:cNvPr id="218115" name="Rectangle 3"/>
          <p:cNvSpPr>
            <a:spLocks noGrp="1" noChangeArrowheads="1"/>
          </p:cNvSpPr>
          <p:nvPr>
            <p:ph type="body" idx="1"/>
          </p:nvPr>
        </p:nvSpPr>
        <p:spPr>
          <a:xfrm>
            <a:off x="381000" y="819150"/>
            <a:ext cx="3886200" cy="3352800"/>
          </a:xfrm>
        </p:spPr>
        <p:txBody>
          <a:bodyPr>
            <a:normAutofit fontScale="77500" lnSpcReduction="20000"/>
          </a:bodyPr>
          <a:lstStyle/>
          <a:p>
            <a:pPr eaLnBrk="1" hangingPunct="1">
              <a:defRPr/>
            </a:pPr>
            <a:r>
              <a:rPr lang="en-US" sz="3600" noProof="1"/>
              <a:t>Providing ease of rolling chair on floor surface</a:t>
            </a:r>
          </a:p>
          <a:p>
            <a:pPr eaLnBrk="1" hangingPunct="1">
              <a:defRPr/>
            </a:pPr>
            <a:r>
              <a:rPr lang="en-US" sz="3600" noProof="1"/>
              <a:t>Nonskid surface to prevent slips and falls</a:t>
            </a:r>
          </a:p>
          <a:p>
            <a:pPr eaLnBrk="1" hangingPunct="1">
              <a:defRPr/>
            </a:pPr>
            <a:r>
              <a:rPr lang="en-US" sz="3600" noProof="1"/>
              <a:t>Non glare surface to reduce overall glare in workstation</a:t>
            </a:r>
          </a:p>
        </p:txBody>
      </p:sp>
      <p:pic>
        <p:nvPicPr>
          <p:cNvPr id="228360" name="Picture 1032" descr="netfloor%20office"/>
          <p:cNvPicPr>
            <a:picLocks noChangeAspect="1" noChangeArrowheads="1"/>
          </p:cNvPicPr>
          <p:nvPr/>
        </p:nvPicPr>
        <p:blipFill>
          <a:blip r:embed="rId3" cstate="print"/>
          <a:stretch>
            <a:fillRect/>
          </a:stretch>
        </p:blipFill>
        <p:spPr bwMode="auto">
          <a:xfrm>
            <a:off x="6823504" y="2114550"/>
            <a:ext cx="1949021" cy="2552700"/>
          </a:xfrm>
          <a:prstGeom prst="rect">
            <a:avLst/>
          </a:prstGeom>
          <a:ln>
            <a:noFill/>
          </a:ln>
          <a:effectLst>
            <a:outerShdw blurRad="292100" dist="139700" dir="2700000" algn="tl" rotWithShape="0">
              <a:srgbClr val="333333">
                <a:alpha val="65000"/>
              </a:srgbClr>
            </a:outerShdw>
          </a:effectLst>
        </p:spPr>
      </p:pic>
      <p:pic>
        <p:nvPicPr>
          <p:cNvPr id="228362" name="Picture 1034" descr="B1920_2ft"/>
          <p:cNvPicPr>
            <a:picLocks noChangeAspect="1" noChangeArrowheads="1"/>
          </p:cNvPicPr>
          <p:nvPr/>
        </p:nvPicPr>
        <p:blipFill>
          <a:blip r:embed="rId4" cstate="print"/>
          <a:stretch>
            <a:fillRect/>
          </a:stretch>
        </p:blipFill>
        <p:spPr bwMode="auto">
          <a:xfrm>
            <a:off x="4343400" y="971550"/>
            <a:ext cx="2086187" cy="2133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77</a:t>
            </a:fld>
            <a:endParaRPr lang="en-US" dirty="0"/>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spcBef>
                <a:spcPts val="800"/>
              </a:spcBef>
              <a:defRPr/>
            </a:pPr>
            <a:r>
              <a:rPr lang="en-US" noProof="1"/>
              <a:t>Computer equipment</a:t>
            </a:r>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78</a:t>
            </a:fld>
            <a:endParaRPr lang="en-US" dirty="0"/>
          </a:p>
        </p:txBody>
      </p:sp>
      <p:pic>
        <p:nvPicPr>
          <p:cNvPr id="538626" name="Picture 2" descr="K:\Clients\Medtronic\World Headquarters\Ergonomics Website Revision\Images\Potential Medtronic EE pics\Raw\Baker1.jpg"/>
          <p:cNvPicPr>
            <a:picLocks noChangeAspect="1" noChangeArrowheads="1"/>
          </p:cNvPicPr>
          <p:nvPr/>
        </p:nvPicPr>
        <p:blipFill>
          <a:blip r:embed="rId3" cstate="print"/>
          <a:srcRect/>
          <a:stretch>
            <a:fillRect/>
          </a:stretch>
        </p:blipFill>
        <p:spPr bwMode="auto">
          <a:xfrm>
            <a:off x="2057400" y="895350"/>
            <a:ext cx="4775199"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90" name="Picture 10" descr="http://www.npkdesign.com/projects/HomeOffice/Dell/Dell_keyboard_1.jpg"/>
          <p:cNvPicPr>
            <a:picLocks noChangeAspect="1" noChangeArrowheads="1"/>
          </p:cNvPicPr>
          <p:nvPr/>
        </p:nvPicPr>
        <p:blipFill>
          <a:blip r:embed="rId3" cstate="print"/>
          <a:srcRect l="5056" t="11553" r="6536" b="9380"/>
          <a:stretch>
            <a:fillRect/>
          </a:stretch>
        </p:blipFill>
        <p:spPr bwMode="auto">
          <a:xfrm rot="19694452">
            <a:off x="5309232" y="191877"/>
            <a:ext cx="2866182" cy="2168946"/>
          </a:xfrm>
          <a:prstGeom prst="rect">
            <a:avLst/>
          </a:prstGeom>
          <a:noFill/>
          <a:ln>
            <a:noFill/>
          </a:ln>
        </p:spPr>
      </p:pic>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a:effectLst>
                  <a:outerShdw blurRad="38100" dist="38100" dir="2700000" algn="tl">
                    <a:srgbClr val="000000">
                      <a:alpha val="43137"/>
                    </a:srgbClr>
                  </a:outerShdw>
                </a:effectLst>
                <a:latin typeface="Arial" pitchFamily="34" charset="0"/>
                <a:cs typeface="Arial" pitchFamily="34" charset="0"/>
              </a:rPr>
              <a:t>Keyboard</a:t>
            </a:r>
            <a:r>
              <a:rPr lang="en-US" sz="3600" dirty="0">
                <a:effectLst>
                  <a:outerShdw blurRad="38100" dist="38100" dir="2700000" algn="tl">
                    <a:srgbClr val="000000">
                      <a:alpha val="43137"/>
                    </a:srgbClr>
                  </a:outerShdw>
                </a:effectLst>
                <a:latin typeface="Arial" pitchFamily="34" charset="0"/>
                <a:cs typeface="Arial" pitchFamily="34" charset="0"/>
              </a:rPr>
              <a:t>s</a:t>
            </a:r>
            <a:endParaRPr lang="en-US" sz="3600" noProof="1">
              <a:effectLst>
                <a:outerShdw blurRad="38100" dist="38100" dir="2700000" algn="tl">
                  <a:srgbClr val="000000">
                    <a:alpha val="43137"/>
                  </a:srgbClr>
                </a:outerShdw>
              </a:effectLst>
              <a:latin typeface="Arial" pitchFamily="34" charset="0"/>
              <a:cs typeface="Arial" pitchFamily="34" charset="0"/>
            </a:endParaRPr>
          </a:p>
        </p:txBody>
      </p:sp>
      <p:sp>
        <p:nvSpPr>
          <p:cNvPr id="222211" name="Rectangle 3"/>
          <p:cNvSpPr>
            <a:spLocks noGrp="1" noChangeArrowheads="1"/>
          </p:cNvSpPr>
          <p:nvPr>
            <p:ph type="body" sz="half" idx="1"/>
          </p:nvPr>
        </p:nvSpPr>
        <p:spPr>
          <a:xfrm>
            <a:off x="685800" y="678656"/>
            <a:ext cx="4038600" cy="3829050"/>
          </a:xfrm>
        </p:spPr>
        <p:txBody>
          <a:bodyPr>
            <a:normAutofit fontScale="92500"/>
          </a:bodyPr>
          <a:lstStyle/>
          <a:p>
            <a:pPr eaLnBrk="1" hangingPunct="1">
              <a:lnSpc>
                <a:spcPct val="90000"/>
              </a:lnSpc>
              <a:buClr>
                <a:schemeClr val="bg2">
                  <a:lumMod val="50000"/>
                </a:schemeClr>
              </a:buClr>
              <a:buFont typeface="Wingdings 3" pitchFamily="18" charset="2"/>
              <a:buChar char=""/>
              <a:defRPr/>
            </a:pPr>
            <a:r>
              <a:rPr lang="en-US" noProof="1"/>
              <a:t>Keyboard configurations</a:t>
            </a:r>
          </a:p>
          <a:p>
            <a:pPr lvl="1" eaLnBrk="1" hangingPunct="1">
              <a:lnSpc>
                <a:spcPct val="90000"/>
              </a:lnSpc>
              <a:defRPr/>
            </a:pPr>
            <a:r>
              <a:rPr lang="en-US" sz="2400" dirty="0"/>
              <a:t>Straight-line</a:t>
            </a:r>
          </a:p>
          <a:p>
            <a:pPr lvl="1" eaLnBrk="1" hangingPunct="1">
              <a:lnSpc>
                <a:spcPct val="90000"/>
              </a:lnSpc>
              <a:defRPr/>
            </a:pPr>
            <a:r>
              <a:rPr lang="en-US" sz="2400" dirty="0"/>
              <a:t>Curved</a:t>
            </a:r>
          </a:p>
          <a:p>
            <a:pPr lvl="1" eaLnBrk="1" hangingPunct="1">
              <a:lnSpc>
                <a:spcPct val="90000"/>
              </a:lnSpc>
              <a:defRPr/>
            </a:pPr>
            <a:r>
              <a:rPr lang="en-US" sz="2400" dirty="0"/>
              <a:t>Articulated</a:t>
            </a:r>
          </a:p>
          <a:p>
            <a:pPr>
              <a:lnSpc>
                <a:spcPct val="90000"/>
              </a:lnSpc>
              <a:buClr>
                <a:schemeClr val="bg2">
                  <a:lumMod val="50000"/>
                </a:schemeClr>
              </a:buClr>
              <a:buFont typeface="Wingdings 3" pitchFamily="18" charset="2"/>
              <a:buChar char=""/>
              <a:defRPr/>
            </a:pPr>
            <a:r>
              <a:rPr lang="en-US" noProof="1"/>
              <a:t>Keyboard surface finish</a:t>
            </a:r>
          </a:p>
          <a:p>
            <a:pPr>
              <a:lnSpc>
                <a:spcPct val="90000"/>
              </a:lnSpc>
              <a:buClr>
                <a:schemeClr val="bg2">
                  <a:lumMod val="50000"/>
                </a:schemeClr>
              </a:buClr>
              <a:buFont typeface="Wingdings 3" pitchFamily="18" charset="2"/>
              <a:buChar char=""/>
              <a:defRPr/>
            </a:pPr>
            <a:r>
              <a:rPr lang="en-US" noProof="1"/>
              <a:t>Keyboard size</a:t>
            </a:r>
          </a:p>
          <a:p>
            <a:pPr>
              <a:lnSpc>
                <a:spcPct val="90000"/>
              </a:lnSpc>
              <a:buClr>
                <a:schemeClr val="bg2">
                  <a:lumMod val="50000"/>
                </a:schemeClr>
              </a:buClr>
              <a:buFont typeface="Wingdings 3" pitchFamily="18" charset="2"/>
              <a:buChar char=""/>
              <a:defRPr/>
            </a:pPr>
            <a:r>
              <a:rPr lang="en-US" noProof="1"/>
              <a:t>Keyboard activation pressure</a:t>
            </a:r>
          </a:p>
          <a:p>
            <a:pPr>
              <a:lnSpc>
                <a:spcPct val="90000"/>
              </a:lnSpc>
              <a:buClr>
                <a:schemeClr val="bg2">
                  <a:lumMod val="50000"/>
                </a:schemeClr>
              </a:buClr>
              <a:buFont typeface="Wingdings 3" pitchFamily="18" charset="2"/>
              <a:buChar char=""/>
              <a:defRPr/>
            </a:pPr>
            <a:r>
              <a:rPr lang="en-US" noProof="1"/>
              <a:t>Layout</a:t>
            </a:r>
          </a:p>
          <a:p>
            <a:pPr>
              <a:lnSpc>
                <a:spcPct val="90000"/>
              </a:lnSpc>
              <a:buClr>
                <a:schemeClr val="bg2">
                  <a:lumMod val="50000"/>
                </a:schemeClr>
              </a:buClr>
              <a:buFont typeface="Wingdings 3" pitchFamily="18" charset="2"/>
              <a:buChar char=""/>
              <a:defRPr/>
            </a:pPr>
            <a:r>
              <a:rPr lang="en-US" noProof="1"/>
              <a:t>Wireless</a:t>
            </a:r>
          </a:p>
          <a:p>
            <a:pPr lvl="1" eaLnBrk="1" hangingPunct="1">
              <a:lnSpc>
                <a:spcPct val="90000"/>
              </a:lnSpc>
              <a:defRPr/>
            </a:pPr>
            <a:endParaRPr lang="en-US" sz="2400" dirty="0"/>
          </a:p>
          <a:p>
            <a:pPr lvl="1" eaLnBrk="1" hangingPunct="1">
              <a:lnSpc>
                <a:spcPct val="90000"/>
              </a:lnSpc>
              <a:defRPr/>
            </a:pPr>
            <a:endParaRPr lang="en-US" sz="2400" dirty="0"/>
          </a:p>
          <a:p>
            <a:pPr lvl="1" eaLnBrk="1" hangingPunct="1">
              <a:lnSpc>
                <a:spcPct val="90000"/>
              </a:lnSpc>
              <a:buFontTx/>
              <a:buNone/>
              <a:defRPr/>
            </a:pPr>
            <a:endParaRPr lang="en-US" sz="2400" noProof="1"/>
          </a:p>
        </p:txBody>
      </p:sp>
      <p:pic>
        <p:nvPicPr>
          <p:cNvPr id="122892" name="Picture 12" descr="http://i273.photobucket.com/albums/jj218/hightechto/7b62ab2d.jpg"/>
          <p:cNvPicPr>
            <a:picLocks noChangeAspect="1" noChangeArrowheads="1"/>
          </p:cNvPicPr>
          <p:nvPr/>
        </p:nvPicPr>
        <p:blipFill>
          <a:blip r:embed="rId4" cstate="print"/>
          <a:stretch>
            <a:fillRect/>
          </a:stretch>
        </p:blipFill>
        <p:spPr bwMode="auto">
          <a:xfrm>
            <a:off x="5181600" y="1885950"/>
            <a:ext cx="3017520" cy="1737360"/>
          </a:xfrm>
          <a:prstGeom prst="rect">
            <a:avLst/>
          </a:prstGeom>
          <a:noFill/>
          <a:ln>
            <a:noFill/>
          </a:ln>
        </p:spPr>
      </p:pic>
      <p:pic>
        <p:nvPicPr>
          <p:cNvPr id="122894" name="Picture 14" descr="http://www.safecomputingtips.com/blog/wp-content/uploads/2007/03/gold-touch-ergonomic-keyboard1.jpg"/>
          <p:cNvPicPr>
            <a:picLocks noChangeAspect="1" noChangeArrowheads="1"/>
          </p:cNvPicPr>
          <p:nvPr/>
        </p:nvPicPr>
        <p:blipFill>
          <a:blip r:embed="rId5" cstate="print"/>
          <a:stretch>
            <a:fillRect/>
          </a:stretch>
        </p:blipFill>
        <p:spPr bwMode="auto">
          <a:xfrm>
            <a:off x="5105400" y="3667125"/>
            <a:ext cx="3333750" cy="1476375"/>
          </a:xfrm>
          <a:prstGeom prst="rect">
            <a:avLst/>
          </a:prstGeom>
          <a:noFill/>
          <a:ln>
            <a:noFill/>
          </a:ln>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79</a:t>
            </a:fld>
            <a:endParaRPr kumimoji="0" lang="en-US" sz="1000" b="0" dirty="0">
              <a:solidFill>
                <a:schemeClr val="tx1"/>
              </a:solidFil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066800" y="590550"/>
            <a:ext cx="6534150"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Deirdre “Dee” Daley, PT, DPT</a:t>
            </a:r>
          </a:p>
          <a:p>
            <a:pPr>
              <a:spcBef>
                <a:spcPct val="0"/>
              </a:spcBef>
              <a:buFontTx/>
              <a:buNone/>
            </a:pPr>
            <a:endParaRPr lang="en-US" altLang="en-US" sz="1200" b="1" dirty="0">
              <a:latin typeface="Arial" panose="020B0604020202020204" pitchFamily="34" charset="0"/>
              <a:cs typeface="Arial" panose="020B0604020202020204" pitchFamily="34" charset="0"/>
            </a:endParaRPr>
          </a:p>
          <a:p>
            <a:pPr>
              <a:spcBef>
                <a:spcPct val="0"/>
              </a:spcBef>
              <a:buFontTx/>
              <a:buNone/>
            </a:pPr>
            <a:r>
              <a:rPr lang="en-US" altLang="en-US" sz="1200" dirty="0">
                <a:latin typeface="Arial" panose="020B0604020202020204" pitchFamily="34" charset="0"/>
                <a:cs typeface="Arial" panose="020B0604020202020204" pitchFamily="34" charset="0"/>
              </a:rPr>
              <a:t>Dee Daley, PT, DPT is a graduate of the University of North Carolina- Chapel Hill and Quinnipiac College physical therapy programs. Dee is currently employed by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in New Ipswich, NH as Director of Clinical Practice.  Dee has been a member of the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faculty since 2003, and intermittently teaches as a guest lecturer for PT and PTA schools on topics related to Work Injury Prevention and Management.  Dee also holds a degree in Health Professions Education from North Carolina State University.</a:t>
            </a:r>
          </a:p>
          <a:p>
            <a:pPr>
              <a:spcBef>
                <a:spcPct val="0"/>
              </a:spcBef>
              <a:buFontTx/>
              <a:buNone/>
            </a:pPr>
            <a:r>
              <a:rPr lang="en-US" altLang="en-US" sz="1200" dirty="0">
                <a:latin typeface="Arial" panose="020B0604020202020204" pitchFamily="34" charset="0"/>
                <a:cs typeface="Arial" panose="020B0604020202020204" pitchFamily="34" charset="0"/>
              </a:rPr>
              <a:t> </a:t>
            </a:r>
          </a:p>
          <a:p>
            <a:pPr>
              <a:spcBef>
                <a:spcPct val="0"/>
              </a:spcBef>
              <a:buFontTx/>
              <a:buNone/>
            </a:pPr>
            <a:r>
              <a:rPr lang="en-US" altLang="en-US" sz="1200" dirty="0">
                <a:latin typeface="Arial" panose="020B0604020202020204" pitchFamily="34" charset="0"/>
                <a:cs typeface="Arial" panose="020B0604020202020204" pitchFamily="34" charset="0"/>
              </a:rPr>
              <a:t>In addition to clinical practice, Dee has been active in the New Hampshire and North Carolina Chapters of the American Physical Therapy Association (APTA) as President and other roles in the area of Education and Policy.  In addition to helping develop training materials for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she has coauthored several publications on the Role of PT in Occupational Health and Wellness, and Safety in Functional testing.  She has also served as a member of the APTA as a working member of the Occupational Health Special Interest Group and Work Rehab Clinical Practice Guideline group.   </a:t>
            </a:r>
          </a:p>
          <a:p>
            <a:pPr>
              <a:spcBef>
                <a:spcPct val="0"/>
              </a:spcBef>
              <a:buFontTx/>
              <a:buNone/>
            </a:pPr>
            <a:endParaRPr lang="en-US" altLang="en-US" sz="1350" dirty="0"/>
          </a:p>
        </p:txBody>
      </p:sp>
    </p:spTree>
    <p:extLst>
      <p:ext uri="{BB962C8B-B14F-4D97-AF65-F5344CB8AC3E}">
        <p14:creationId xmlns:p14="http://schemas.microsoft.com/office/powerpoint/2010/main" val="12233135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spcBef>
                <a:spcPts val="800"/>
              </a:spcBef>
              <a:defRPr/>
            </a:pPr>
            <a:r>
              <a:rPr lang="en-US" noProof="1"/>
              <a:t>Keyboard </a:t>
            </a:r>
            <a:r>
              <a:rPr lang="en-US" dirty="0"/>
              <a:t>Technique</a:t>
            </a:r>
            <a:endParaRPr lang="en-US" noProof="1"/>
          </a:p>
        </p:txBody>
      </p:sp>
      <p:sp>
        <p:nvSpPr>
          <p:cNvPr id="224263" name="Rectangle 7"/>
          <p:cNvSpPr>
            <a:spLocks noChangeArrowheads="1"/>
          </p:cNvSpPr>
          <p:nvPr/>
        </p:nvSpPr>
        <p:spPr bwMode="auto">
          <a:xfrm>
            <a:off x="1143000" y="3028950"/>
            <a:ext cx="3581400" cy="1421928"/>
          </a:xfrm>
          <a:prstGeom prst="rect">
            <a:avLst/>
          </a:prstGeom>
          <a:noFill/>
          <a:ln w="9525">
            <a:noFill/>
            <a:miter lim="800000"/>
            <a:headEnd/>
            <a:tailEnd/>
          </a:ln>
          <a:effectLst/>
        </p:spPr>
        <p:txBody>
          <a:bodyPr>
            <a:spAutoFit/>
          </a:bodyPr>
          <a:lstStyle/>
          <a:p>
            <a:pPr>
              <a:lnSpc>
                <a:spcPct val="90000"/>
              </a:lnSpc>
              <a:spcBef>
                <a:spcPct val="20000"/>
              </a:spcBef>
              <a:buClr>
                <a:srgbClr val="FF0000"/>
              </a:buClr>
              <a:buSzPct val="125000"/>
              <a:defRPr/>
            </a:pPr>
            <a:r>
              <a:rPr lang="en-US" sz="3200" noProof="1">
                <a:latin typeface="Arial" pitchFamily="34" charset="0"/>
                <a:cs typeface="Arial" pitchFamily="34" charset="0"/>
              </a:rPr>
              <a:t>Use of worksurface for forearm support</a:t>
            </a:r>
          </a:p>
        </p:txBody>
      </p:sp>
      <p:sp>
        <p:nvSpPr>
          <p:cNvPr id="224265" name="Rectangle 9"/>
          <p:cNvSpPr>
            <a:spLocks noChangeArrowheads="1"/>
          </p:cNvSpPr>
          <p:nvPr/>
        </p:nvSpPr>
        <p:spPr bwMode="auto">
          <a:xfrm>
            <a:off x="1143000" y="1123950"/>
            <a:ext cx="3581400" cy="1077218"/>
          </a:xfrm>
          <a:prstGeom prst="rect">
            <a:avLst/>
          </a:prstGeom>
          <a:noFill/>
          <a:ln w="9525">
            <a:noFill/>
            <a:miter lim="800000"/>
            <a:headEnd/>
            <a:tailEnd/>
          </a:ln>
          <a:effectLst/>
        </p:spPr>
        <p:txBody>
          <a:bodyPr wrap="square">
            <a:spAutoFit/>
          </a:bodyPr>
          <a:lstStyle/>
          <a:p>
            <a:pPr>
              <a:spcBef>
                <a:spcPct val="20000"/>
              </a:spcBef>
              <a:buClr>
                <a:srgbClr val="FF0000"/>
              </a:buClr>
              <a:buSzPct val="125000"/>
              <a:buFont typeface="Wingdings" pitchFamily="2" charset="2"/>
              <a:buNone/>
              <a:defRPr/>
            </a:pPr>
            <a:r>
              <a:rPr lang="en-US" sz="3200" noProof="1">
                <a:latin typeface="Arial" pitchFamily="34" charset="0"/>
                <a:cs typeface="Arial" pitchFamily="34" charset="0"/>
              </a:rPr>
              <a:t>Free float piano playing style</a:t>
            </a:r>
            <a:endParaRPr lang="en-US" sz="3200" dirty="0">
              <a:latin typeface="Arial" pitchFamily="34" charset="0"/>
              <a:cs typeface="Arial" pitchFamily="34" charset="0"/>
            </a:endParaRPr>
          </a:p>
        </p:txBody>
      </p:sp>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80</a:t>
            </a:fld>
            <a:endParaRPr lang="en-US" dirty="0"/>
          </a:p>
        </p:txBody>
      </p:sp>
      <p:pic>
        <p:nvPicPr>
          <p:cNvPr id="9" name="Picture 8">
            <a:extLst>
              <a:ext uri="{FF2B5EF4-FFF2-40B4-BE49-F238E27FC236}">
                <a16:creationId xmlns:a16="http://schemas.microsoft.com/office/drawing/2014/main" id="{7925C96B-9B69-4BAE-AD53-58CFA03A16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27" t="54925" r="3153" b="-1199"/>
          <a:stretch/>
        </p:blipFill>
        <p:spPr>
          <a:xfrm>
            <a:off x="4724400" y="1109186"/>
            <a:ext cx="3906371" cy="162325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C0432D4-0191-4B16-B5EA-3D4FE4D02A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89" b="25944"/>
          <a:stretch/>
        </p:blipFill>
        <p:spPr>
          <a:xfrm>
            <a:off x="4724400" y="2950090"/>
            <a:ext cx="3906371" cy="18565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title"/>
          </p:nvPr>
        </p:nvSpPr>
        <p:spPr>
          <a:xfrm>
            <a:off x="990600" y="400050"/>
            <a:ext cx="7772400" cy="571500"/>
          </a:xfrm>
        </p:spPr>
        <p:txBody>
          <a:bodyPr>
            <a:normAutofit fontScale="90000"/>
          </a:bodyPr>
          <a:lstStyle/>
          <a:p>
            <a:pPr eaLnBrk="1" hangingPunct="1">
              <a:defRPr/>
            </a:pPr>
            <a:r>
              <a:rPr lang="en-US" dirty="0"/>
              <a:t>Non-neutral Keyboard Positions</a:t>
            </a:r>
          </a:p>
        </p:txBody>
      </p:sp>
      <p:pic>
        <p:nvPicPr>
          <p:cNvPr id="226309" name="Picture 5" descr="WS 8-3a keyboard too high"/>
          <p:cNvPicPr>
            <a:picLocks noChangeAspect="1" noChangeArrowheads="1"/>
          </p:cNvPicPr>
          <p:nvPr/>
        </p:nvPicPr>
        <p:blipFill>
          <a:blip r:embed="rId3" cstate="screen"/>
          <a:stretch>
            <a:fillRect/>
          </a:stretch>
        </p:blipFill>
        <p:spPr bwMode="auto">
          <a:xfrm>
            <a:off x="4724400" y="1123950"/>
            <a:ext cx="3519577" cy="1554480"/>
          </a:xfrm>
          <a:prstGeom prst="rect">
            <a:avLst/>
          </a:prstGeom>
          <a:ln>
            <a:noFill/>
          </a:ln>
          <a:effectLst>
            <a:outerShdw blurRad="292100" dist="139700" dir="2700000" algn="tl" rotWithShape="0">
              <a:srgbClr val="333333">
                <a:alpha val="65000"/>
              </a:srgbClr>
            </a:outerShdw>
          </a:effectLst>
        </p:spPr>
      </p:pic>
      <p:pic>
        <p:nvPicPr>
          <p:cNvPr id="226310" name="Picture 6" descr="WS 8-3b keybaord too low"/>
          <p:cNvPicPr>
            <a:picLocks noChangeAspect="1" noChangeArrowheads="1"/>
          </p:cNvPicPr>
          <p:nvPr/>
        </p:nvPicPr>
        <p:blipFill>
          <a:blip r:embed="rId4" cstate="print"/>
          <a:stretch>
            <a:fillRect/>
          </a:stretch>
        </p:blipFill>
        <p:spPr bwMode="auto">
          <a:xfrm>
            <a:off x="914403" y="1140619"/>
            <a:ext cx="3505197" cy="1554480"/>
          </a:xfrm>
          <a:prstGeom prst="rect">
            <a:avLst/>
          </a:prstGeom>
          <a:ln>
            <a:noFill/>
          </a:ln>
          <a:effectLst>
            <a:outerShdw blurRad="292100" dist="139700" dir="2700000" algn="tl" rotWithShape="0">
              <a:srgbClr val="333333">
                <a:alpha val="65000"/>
              </a:srgbClr>
            </a:outerShdw>
          </a:effectLst>
        </p:spPr>
      </p:pic>
      <p:pic>
        <p:nvPicPr>
          <p:cNvPr id="226311" name="Picture 7" descr="WS 8-4 keyboard wrong angle"/>
          <p:cNvPicPr>
            <a:picLocks noChangeAspect="1" noChangeArrowheads="1"/>
          </p:cNvPicPr>
          <p:nvPr/>
        </p:nvPicPr>
        <p:blipFill>
          <a:blip r:embed="rId5" cstate="screen"/>
          <a:stretch>
            <a:fillRect/>
          </a:stretch>
        </p:blipFill>
        <p:spPr bwMode="auto">
          <a:xfrm>
            <a:off x="4724400" y="2986418"/>
            <a:ext cx="3505200" cy="1554480"/>
          </a:xfrm>
          <a:prstGeom prst="rect">
            <a:avLst/>
          </a:prstGeom>
          <a:ln>
            <a:noFill/>
          </a:ln>
          <a:effectLst>
            <a:outerShdw blurRad="292100" dist="139700" dir="2700000" algn="tl" rotWithShape="0">
              <a:srgbClr val="333333">
                <a:alpha val="65000"/>
              </a:srgbClr>
            </a:outerShdw>
          </a:effectLst>
        </p:spPr>
      </p:pic>
      <p:pic>
        <p:nvPicPr>
          <p:cNvPr id="226312" name="Picture 8" descr="WS 8-5 keyboard wrong placement"/>
          <p:cNvPicPr>
            <a:picLocks noChangeAspect="1" noChangeArrowheads="1"/>
          </p:cNvPicPr>
          <p:nvPr/>
        </p:nvPicPr>
        <p:blipFill>
          <a:blip r:embed="rId6" cstate="print"/>
          <a:stretch>
            <a:fillRect/>
          </a:stretch>
        </p:blipFill>
        <p:spPr bwMode="auto">
          <a:xfrm>
            <a:off x="990600" y="2952750"/>
            <a:ext cx="3475416" cy="155448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81</a:t>
            </a:fld>
            <a:endParaRPr lang="en-US" dirty="0"/>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idx="1"/>
          </p:nvPr>
        </p:nvSpPr>
        <p:spPr>
          <a:xfrm>
            <a:off x="990600" y="800100"/>
            <a:ext cx="7391400" cy="3771900"/>
          </a:xfrm>
        </p:spPr>
        <p:txBody>
          <a:bodyPr/>
          <a:lstStyle/>
          <a:p>
            <a:pPr eaLnBrk="1" hangingPunct="1">
              <a:lnSpc>
                <a:spcPct val="90000"/>
              </a:lnSpc>
              <a:defRPr/>
            </a:pPr>
            <a:r>
              <a:rPr lang="en-US" noProof="1"/>
              <a:t>Based on technique obtain correct height, reach and angle of keyboard </a:t>
            </a:r>
          </a:p>
          <a:p>
            <a:pPr eaLnBrk="1" hangingPunct="1">
              <a:lnSpc>
                <a:spcPct val="90000"/>
              </a:lnSpc>
              <a:defRPr/>
            </a:pPr>
            <a:r>
              <a:rPr lang="en-US" noProof="1"/>
              <a:t>Adjust keyboard height and position</a:t>
            </a:r>
          </a:p>
          <a:p>
            <a:pPr lvl="1" eaLnBrk="1" hangingPunct="1">
              <a:lnSpc>
                <a:spcPct val="90000"/>
              </a:lnSpc>
              <a:defRPr/>
            </a:pPr>
            <a:r>
              <a:rPr lang="en-US" noProof="1"/>
              <a:t>Adjust worksurface height</a:t>
            </a:r>
          </a:p>
          <a:p>
            <a:pPr lvl="1" eaLnBrk="1" hangingPunct="1">
              <a:lnSpc>
                <a:spcPct val="90000"/>
              </a:lnSpc>
              <a:defRPr/>
            </a:pPr>
            <a:r>
              <a:rPr lang="en-US" noProof="1"/>
              <a:t>Keyboard tray</a:t>
            </a:r>
          </a:p>
          <a:p>
            <a:pPr eaLnBrk="1" hangingPunct="1">
              <a:lnSpc>
                <a:spcPct val="90000"/>
              </a:lnSpc>
              <a:defRPr/>
            </a:pPr>
            <a:r>
              <a:rPr lang="en-US" noProof="1"/>
              <a:t>If cannot adjust keyboard height, position chair height to place hands in neutral posture in relation to keyboard</a:t>
            </a:r>
          </a:p>
          <a:p>
            <a:pPr lvl="1" eaLnBrk="1" hangingPunct="1">
              <a:lnSpc>
                <a:spcPct val="90000"/>
              </a:lnSpc>
              <a:defRPr/>
            </a:pPr>
            <a:r>
              <a:rPr lang="en-US" dirty="0"/>
              <a:t>May</a:t>
            </a:r>
            <a:r>
              <a:rPr lang="en-US" noProof="1"/>
              <a:t> require support for feet if no longer touch floor</a:t>
            </a:r>
          </a:p>
        </p:txBody>
      </p:sp>
      <p:sp>
        <p:nvSpPr>
          <p:cNvPr id="402435" name="Rectangle 1027"/>
          <p:cNvSpPr>
            <a:spLocks noGrp="1" noChangeArrowheads="1"/>
          </p:cNvSpPr>
          <p:nvPr>
            <p:ph type="title"/>
          </p:nvPr>
        </p:nvSpPr>
        <p:spPr/>
        <p:txBody>
          <a:bodyPr/>
          <a:lstStyle/>
          <a:p>
            <a:pPr eaLnBrk="1" hangingPunct="1">
              <a:spcBef>
                <a:spcPts val="800"/>
              </a:spcBef>
              <a:defRPr/>
            </a:pPr>
            <a:r>
              <a:rPr lang="en-US" noProof="1"/>
              <a:t>Keyboard </a:t>
            </a:r>
            <a:r>
              <a:rPr lang="en-US" dirty="0"/>
              <a:t>Solutions</a:t>
            </a:r>
            <a:endParaRPr lang="en-US" noProof="1"/>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82</a:t>
            </a:fld>
            <a:endParaRPr lang="en-US" dirty="0"/>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spcBef>
                <a:spcPts val="800"/>
              </a:spcBef>
              <a:defRPr/>
            </a:pPr>
            <a:r>
              <a:rPr lang="en-US" noProof="1"/>
              <a:t>Wrist rests</a:t>
            </a:r>
          </a:p>
        </p:txBody>
      </p:sp>
      <p:sp>
        <p:nvSpPr>
          <p:cNvPr id="227331" name="Rectangle 3"/>
          <p:cNvSpPr>
            <a:spLocks noGrp="1" noChangeArrowheads="1"/>
          </p:cNvSpPr>
          <p:nvPr>
            <p:ph type="body" idx="1"/>
          </p:nvPr>
        </p:nvSpPr>
        <p:spPr>
          <a:xfrm>
            <a:off x="228600" y="742950"/>
            <a:ext cx="8229600" cy="3394472"/>
          </a:xfrm>
        </p:spPr>
        <p:txBody>
          <a:bodyPr>
            <a:normAutofit/>
          </a:bodyPr>
          <a:lstStyle/>
          <a:p>
            <a:pPr eaLnBrk="1" hangingPunct="1">
              <a:defRPr/>
            </a:pPr>
            <a:r>
              <a:rPr lang="en-US" sz="3200" dirty="0"/>
              <a:t>To use or not to use . . . </a:t>
            </a:r>
          </a:p>
          <a:p>
            <a:pPr eaLnBrk="1" hangingPunct="1">
              <a:buFont typeface="Wingdings" pitchFamily="2" charset="2"/>
              <a:buNone/>
              <a:defRPr/>
            </a:pPr>
            <a:r>
              <a:rPr lang="en-US" sz="3200" dirty="0"/>
              <a:t>	That is the question!</a:t>
            </a:r>
          </a:p>
        </p:txBody>
      </p:sp>
      <p:pic>
        <p:nvPicPr>
          <p:cNvPr id="227332" name="Picture 4" descr="WS 9-10b wrist rest support"/>
          <p:cNvPicPr>
            <a:picLocks noChangeAspect="1" noChangeArrowheads="1"/>
          </p:cNvPicPr>
          <p:nvPr/>
        </p:nvPicPr>
        <p:blipFill>
          <a:blip r:embed="rId3" cstate="print"/>
          <a:stretch>
            <a:fillRect/>
          </a:stretch>
        </p:blipFill>
        <p:spPr bwMode="auto">
          <a:xfrm>
            <a:off x="3657600" y="1962150"/>
            <a:ext cx="4775752" cy="2362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83</a:t>
            </a:fld>
            <a:endParaRPr lang="en-US" dirty="0"/>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spcBef>
                <a:spcPts val="800"/>
              </a:spcBef>
              <a:defRPr/>
            </a:pPr>
            <a:r>
              <a:rPr lang="en-US" noProof="1"/>
              <a:t>Poor Technique</a:t>
            </a:r>
          </a:p>
        </p:txBody>
      </p:sp>
      <p:sp>
        <p:nvSpPr>
          <p:cNvPr id="228355" name="Rectangle 3"/>
          <p:cNvSpPr>
            <a:spLocks noGrp="1" noChangeArrowheads="1"/>
          </p:cNvSpPr>
          <p:nvPr>
            <p:ph type="body" idx="1"/>
          </p:nvPr>
        </p:nvSpPr>
        <p:spPr>
          <a:xfrm>
            <a:off x="304800" y="1047750"/>
            <a:ext cx="2971800" cy="2514600"/>
          </a:xfrm>
        </p:spPr>
        <p:txBody>
          <a:bodyPr>
            <a:normAutofit fontScale="92500" lnSpcReduction="10000"/>
          </a:bodyPr>
          <a:lstStyle/>
          <a:p>
            <a:pPr eaLnBrk="1" hangingPunct="1">
              <a:defRPr/>
            </a:pPr>
            <a:r>
              <a:rPr lang="en-US" dirty="0"/>
              <a:t>If technique needs improvement</a:t>
            </a:r>
          </a:p>
          <a:p>
            <a:pPr eaLnBrk="1" hangingPunct="1">
              <a:defRPr/>
            </a:pPr>
            <a:r>
              <a:rPr lang="en-US" noProof="1"/>
              <a:t>Training programs that teach improved technique</a:t>
            </a:r>
          </a:p>
        </p:txBody>
      </p:sp>
      <p:pic>
        <p:nvPicPr>
          <p:cNvPr id="228356" name="Picture 4" descr="Mavis Beacon"/>
          <p:cNvPicPr>
            <a:picLocks noChangeAspect="1" noChangeArrowheads="1"/>
          </p:cNvPicPr>
          <p:nvPr/>
        </p:nvPicPr>
        <p:blipFill>
          <a:blip r:embed="rId3" cstate="print"/>
          <a:stretch>
            <a:fillRect/>
          </a:stretch>
        </p:blipFill>
        <p:spPr bwMode="auto">
          <a:xfrm>
            <a:off x="3581400" y="895350"/>
            <a:ext cx="1965346" cy="2377440"/>
          </a:xfrm>
          <a:prstGeom prst="rect">
            <a:avLst/>
          </a:prstGeom>
          <a:ln>
            <a:noFill/>
          </a:ln>
          <a:effectLst>
            <a:outerShdw blurRad="292100" dist="139700" dir="2700000" algn="tl" rotWithShape="0">
              <a:srgbClr val="333333">
                <a:alpha val="65000"/>
              </a:srgbClr>
            </a:outerShdw>
          </a:effectLst>
        </p:spPr>
      </p:pic>
      <p:pic>
        <p:nvPicPr>
          <p:cNvPr id="228357" name="Picture 5" descr="typing master"/>
          <p:cNvPicPr>
            <a:picLocks noChangeAspect="1" noChangeArrowheads="1"/>
          </p:cNvPicPr>
          <p:nvPr/>
        </p:nvPicPr>
        <p:blipFill>
          <a:blip r:embed="rId4" cstate="print"/>
          <a:srcRect r="4703" b="4545"/>
          <a:stretch>
            <a:fillRect/>
          </a:stretch>
        </p:blipFill>
        <p:spPr bwMode="auto">
          <a:xfrm>
            <a:off x="5638800" y="1657350"/>
            <a:ext cx="2362200" cy="1600200"/>
          </a:xfrm>
          <a:prstGeom prst="rect">
            <a:avLst/>
          </a:prstGeom>
          <a:ln>
            <a:noFill/>
          </a:ln>
          <a:effectLst>
            <a:outerShdw blurRad="292100" dist="139700" dir="2700000" algn="tl" rotWithShape="0">
              <a:srgbClr val="333333">
                <a:alpha val="65000"/>
              </a:srgbClr>
            </a:outerShdw>
          </a:effectLst>
        </p:spPr>
      </p:pic>
      <p:pic>
        <p:nvPicPr>
          <p:cNvPr id="228358" name="Picture 6" descr="accu type"/>
          <p:cNvPicPr>
            <a:picLocks noChangeAspect="1" noChangeArrowheads="1"/>
          </p:cNvPicPr>
          <p:nvPr/>
        </p:nvPicPr>
        <p:blipFill>
          <a:blip r:embed="rId5" cstate="print"/>
          <a:stretch>
            <a:fillRect/>
          </a:stretch>
        </p:blipFill>
        <p:spPr bwMode="auto">
          <a:xfrm>
            <a:off x="3581400" y="3333750"/>
            <a:ext cx="5000625" cy="14859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84</a:t>
            </a:fld>
            <a:endParaRPr lang="en-US" dirty="0"/>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spcBef>
                <a:spcPts val="800"/>
              </a:spcBef>
              <a:defRPr/>
            </a:pPr>
            <a:r>
              <a:rPr lang="en-US" noProof="1"/>
              <a:t>Take break</a:t>
            </a:r>
          </a:p>
        </p:txBody>
      </p:sp>
      <p:sp>
        <p:nvSpPr>
          <p:cNvPr id="230403" name="Rectangle 3"/>
          <p:cNvSpPr>
            <a:spLocks noGrp="1" noChangeArrowheads="1"/>
          </p:cNvSpPr>
          <p:nvPr>
            <p:ph type="body" idx="1"/>
          </p:nvPr>
        </p:nvSpPr>
        <p:spPr>
          <a:xfrm>
            <a:off x="152400" y="895350"/>
            <a:ext cx="4191000" cy="3505200"/>
          </a:xfrm>
        </p:spPr>
        <p:txBody>
          <a:bodyPr>
            <a:normAutofit fontScale="92500" lnSpcReduction="10000"/>
          </a:bodyPr>
          <a:lstStyle/>
          <a:p>
            <a:pPr eaLnBrk="1" hangingPunct="1">
              <a:defRPr/>
            </a:pPr>
            <a:r>
              <a:rPr lang="en-US" b="1" noProof="1"/>
              <a:t>Add stretching to day</a:t>
            </a:r>
          </a:p>
          <a:p>
            <a:pPr lvl="1" eaLnBrk="1" hangingPunct="1">
              <a:defRPr/>
            </a:pPr>
            <a:r>
              <a:rPr lang="en-US" noProof="1"/>
              <a:t>A little post it note put on computer monitor</a:t>
            </a:r>
          </a:p>
          <a:p>
            <a:pPr lvl="1" eaLnBrk="1" hangingPunct="1">
              <a:defRPr/>
            </a:pPr>
            <a:r>
              <a:rPr lang="en-US" noProof="1"/>
              <a:t>Software that reminds you to stretch</a:t>
            </a:r>
          </a:p>
          <a:p>
            <a:pPr lvl="1" eaLnBrk="1" hangingPunct="1">
              <a:defRPr/>
            </a:pPr>
            <a:r>
              <a:rPr lang="en-US" noProof="1"/>
              <a:t>Old-fashioned as egg timer</a:t>
            </a:r>
          </a:p>
          <a:p>
            <a:pPr lvl="1" eaLnBrk="1" hangingPunct="1">
              <a:defRPr/>
            </a:pPr>
            <a:r>
              <a:rPr lang="en-US" noProof="1"/>
              <a:t>Team up with someone else in office </a:t>
            </a:r>
          </a:p>
          <a:p>
            <a:pPr lvl="1" eaLnBrk="1" hangingPunct="1">
              <a:defRPr/>
            </a:pPr>
            <a:r>
              <a:rPr lang="en-US" noProof="1"/>
              <a:t>Take advantage of natural breaks between activities</a:t>
            </a:r>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85</a:t>
            </a:fld>
            <a:endParaRPr lang="en-US" dirty="0"/>
          </a:p>
        </p:txBody>
      </p:sp>
      <p:pic>
        <p:nvPicPr>
          <p:cNvPr id="5" name="Picture 4" descr="post-it-note-with-a-pin.jpg"/>
          <p:cNvPicPr>
            <a:picLocks noChangeAspect="1"/>
          </p:cNvPicPr>
          <p:nvPr/>
        </p:nvPicPr>
        <p:blipFill>
          <a:blip r:embed="rId3" cstate="print"/>
          <a:stretch>
            <a:fillRect/>
          </a:stretch>
        </p:blipFill>
        <p:spPr>
          <a:xfrm>
            <a:off x="4876800" y="819150"/>
            <a:ext cx="3642698" cy="3632200"/>
          </a:xfrm>
          <a:prstGeom prst="rect">
            <a:avLst/>
          </a:prstGeom>
        </p:spPr>
      </p:pic>
      <p:sp>
        <p:nvSpPr>
          <p:cNvPr id="6" name="TextBox 5"/>
          <p:cNvSpPr txBox="1"/>
          <p:nvPr/>
        </p:nvSpPr>
        <p:spPr>
          <a:xfrm rot="21108275">
            <a:off x="5841277" y="2009457"/>
            <a:ext cx="1792354" cy="830997"/>
          </a:xfrm>
          <a:prstGeom prst="rect">
            <a:avLst/>
          </a:prstGeom>
          <a:noFill/>
        </p:spPr>
        <p:txBody>
          <a:bodyPr wrap="square" rtlCol="0">
            <a:spAutoFit/>
          </a:bodyPr>
          <a:lstStyle/>
          <a:p>
            <a:r>
              <a:rPr lang="en-US" sz="2400" b="1" dirty="0">
                <a:latin typeface="Bradley Hand ITC" pitchFamily="66" charset="0"/>
              </a:rPr>
              <a:t>Remember to Stretch!</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Keyboard</a:t>
            </a:r>
            <a:r>
              <a:rPr lang="en-US" noProof="1">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Trays</a:t>
            </a:r>
          </a:p>
        </p:txBody>
      </p:sp>
      <p:sp>
        <p:nvSpPr>
          <p:cNvPr id="222211" name="Rectangle 3"/>
          <p:cNvSpPr>
            <a:spLocks noGrp="1" noChangeArrowheads="1"/>
          </p:cNvSpPr>
          <p:nvPr>
            <p:ph type="body" sz="half" idx="1"/>
          </p:nvPr>
        </p:nvSpPr>
        <p:spPr>
          <a:xfrm>
            <a:off x="228600" y="895350"/>
            <a:ext cx="3352800" cy="3829050"/>
          </a:xfrm>
        </p:spPr>
        <p:txBody>
          <a:bodyPr/>
          <a:lstStyle/>
          <a:p>
            <a:pPr>
              <a:lnSpc>
                <a:spcPct val="90000"/>
              </a:lnSpc>
              <a:buClr>
                <a:schemeClr val="bg2">
                  <a:lumMod val="50000"/>
                </a:schemeClr>
              </a:buClr>
              <a:defRPr/>
            </a:pPr>
            <a:r>
              <a:rPr lang="en-US" noProof="1"/>
              <a:t>Keyboard tray configurations</a:t>
            </a:r>
          </a:p>
          <a:p>
            <a:pPr>
              <a:lnSpc>
                <a:spcPct val="90000"/>
              </a:lnSpc>
              <a:buClr>
                <a:schemeClr val="bg2">
                  <a:lumMod val="50000"/>
                </a:schemeClr>
              </a:buClr>
              <a:defRPr/>
            </a:pPr>
            <a:r>
              <a:rPr lang="en-US" noProof="1"/>
              <a:t>Keyboard tray size</a:t>
            </a:r>
          </a:p>
          <a:p>
            <a:pPr>
              <a:lnSpc>
                <a:spcPct val="90000"/>
              </a:lnSpc>
              <a:buClr>
                <a:schemeClr val="bg2">
                  <a:lumMod val="50000"/>
                </a:schemeClr>
              </a:buClr>
              <a:defRPr/>
            </a:pPr>
            <a:r>
              <a:rPr lang="en-US" noProof="1"/>
              <a:t>Height adjustment</a:t>
            </a:r>
          </a:p>
          <a:p>
            <a:pPr>
              <a:lnSpc>
                <a:spcPct val="90000"/>
              </a:lnSpc>
              <a:buClr>
                <a:schemeClr val="bg2">
                  <a:lumMod val="50000"/>
                </a:schemeClr>
              </a:buClr>
              <a:defRPr/>
            </a:pPr>
            <a:r>
              <a:rPr lang="en-US" noProof="1"/>
              <a:t>Angle adjustment</a:t>
            </a:r>
          </a:p>
          <a:p>
            <a:pPr>
              <a:lnSpc>
                <a:spcPct val="90000"/>
              </a:lnSpc>
              <a:buClr>
                <a:schemeClr val="bg2">
                  <a:lumMod val="50000"/>
                </a:schemeClr>
              </a:buClr>
              <a:defRPr/>
            </a:pPr>
            <a:r>
              <a:rPr lang="en-US" noProof="1"/>
              <a:t>Knee clearance</a:t>
            </a:r>
          </a:p>
          <a:p>
            <a:pPr lvl="1" eaLnBrk="1" hangingPunct="1">
              <a:lnSpc>
                <a:spcPct val="90000"/>
              </a:lnSpc>
              <a:defRPr/>
            </a:pPr>
            <a:endParaRPr lang="en-US" dirty="0"/>
          </a:p>
          <a:p>
            <a:pPr lvl="1" eaLnBrk="1" hangingPunct="1">
              <a:lnSpc>
                <a:spcPct val="90000"/>
              </a:lnSpc>
              <a:defRPr/>
            </a:pPr>
            <a:endParaRPr lang="en-US" dirty="0"/>
          </a:p>
          <a:p>
            <a:pPr lvl="1" eaLnBrk="1" hangingPunct="1">
              <a:lnSpc>
                <a:spcPct val="90000"/>
              </a:lnSpc>
              <a:buFontTx/>
              <a:buNone/>
              <a:defRPr/>
            </a:pPr>
            <a:endParaRPr lang="en-US" noProof="1"/>
          </a:p>
        </p:txBody>
      </p:sp>
      <p:pic>
        <p:nvPicPr>
          <p:cNvPr id="242690" name="Picture 2" descr="http://www.ergoware.com/images/Bananaboard22.jpg"/>
          <p:cNvPicPr>
            <a:picLocks noChangeAspect="1" noChangeArrowheads="1"/>
          </p:cNvPicPr>
          <p:nvPr/>
        </p:nvPicPr>
        <p:blipFill>
          <a:blip r:embed="rId3" cstate="print"/>
          <a:stretch>
            <a:fillRect/>
          </a:stretch>
        </p:blipFill>
        <p:spPr bwMode="auto">
          <a:xfrm>
            <a:off x="3810000" y="971550"/>
            <a:ext cx="2305210" cy="1828800"/>
          </a:xfrm>
          <a:prstGeom prst="rect">
            <a:avLst/>
          </a:prstGeom>
          <a:noFill/>
          <a:ln>
            <a:noFill/>
          </a:ln>
        </p:spPr>
      </p:pic>
      <p:pic>
        <p:nvPicPr>
          <p:cNvPr id="242692" name="Picture 4" descr="http://www.keynamics.com/images/keyboard-tray-ergofunction27.jpg"/>
          <p:cNvPicPr>
            <a:picLocks noChangeAspect="1" noChangeArrowheads="1"/>
          </p:cNvPicPr>
          <p:nvPr/>
        </p:nvPicPr>
        <p:blipFill>
          <a:blip r:embed="rId4" cstate="print"/>
          <a:stretch>
            <a:fillRect/>
          </a:stretch>
        </p:blipFill>
        <p:spPr bwMode="auto">
          <a:xfrm>
            <a:off x="6400800" y="1047750"/>
            <a:ext cx="2192055" cy="1828800"/>
          </a:xfrm>
          <a:prstGeom prst="rect">
            <a:avLst/>
          </a:prstGeom>
          <a:noFill/>
          <a:ln>
            <a:noFill/>
          </a:ln>
        </p:spPr>
      </p:pic>
      <p:pic>
        <p:nvPicPr>
          <p:cNvPr id="242694" name="Picture 6" descr="http://www.ergoware.com/images/sol3lg.jpg"/>
          <p:cNvPicPr>
            <a:picLocks noChangeAspect="1" noChangeArrowheads="1"/>
          </p:cNvPicPr>
          <p:nvPr/>
        </p:nvPicPr>
        <p:blipFill>
          <a:blip r:embed="rId5" cstate="print"/>
          <a:stretch>
            <a:fillRect/>
          </a:stretch>
        </p:blipFill>
        <p:spPr bwMode="auto">
          <a:xfrm>
            <a:off x="4419600" y="3028950"/>
            <a:ext cx="2438400" cy="1828800"/>
          </a:xfrm>
          <a:prstGeom prst="rect">
            <a:avLst/>
          </a:prstGeom>
          <a:noFill/>
          <a:ln>
            <a:noFill/>
          </a:ln>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86</a:t>
            </a:fld>
            <a:endParaRPr kumimoji="0" lang="en-US" sz="1000" b="0" dirty="0">
              <a:solidFill>
                <a:schemeClr val="tx1"/>
              </a:solidFill>
            </a:endParaRP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a:t>Keyboard Tray</a:t>
            </a:r>
          </a:p>
        </p:txBody>
      </p:sp>
      <p:pic>
        <p:nvPicPr>
          <p:cNvPr id="4" name="Picture 3" descr="Office Ergonomics WSE Form.bmp"/>
          <p:cNvPicPr>
            <a:picLocks noChangeAspect="1"/>
          </p:cNvPicPr>
          <p:nvPr/>
        </p:nvPicPr>
        <p:blipFill>
          <a:blip r:embed="rId3" cstate="print"/>
          <a:stretch>
            <a:fillRect/>
          </a:stretch>
        </p:blipFill>
        <p:spPr>
          <a:xfrm>
            <a:off x="533400" y="1047750"/>
            <a:ext cx="893661" cy="1151368"/>
          </a:xfrm>
          <a:prstGeom prst="rect">
            <a:avLst/>
          </a:prstGeom>
          <a:noFill/>
          <a:ln>
            <a:noFill/>
          </a:ln>
        </p:spPr>
      </p:pic>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87</a:t>
            </a:fld>
            <a:endParaRPr lang="en-US" dirty="0"/>
          </a:p>
        </p:txBody>
      </p:sp>
      <p:pic>
        <p:nvPicPr>
          <p:cNvPr id="9" name="Picture 8" descr="KB tray.JPG"/>
          <p:cNvPicPr>
            <a:picLocks noChangeAspect="1"/>
          </p:cNvPicPr>
          <p:nvPr/>
        </p:nvPicPr>
        <p:blipFill>
          <a:blip r:embed="rId4" cstate="print"/>
          <a:stretch>
            <a:fillRect/>
          </a:stretch>
        </p:blipFill>
        <p:spPr>
          <a:xfrm>
            <a:off x="1600200" y="971550"/>
            <a:ext cx="7107383"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85750"/>
            <a:ext cx="7772400" cy="571500"/>
          </a:xfrm>
        </p:spPr>
        <p:txBody>
          <a:bodyPr>
            <a:normAutofit fontScale="90000"/>
          </a:bodyPr>
          <a:lstStyle/>
          <a:p>
            <a:pPr eaLnBrk="1" hangingPunct="1">
              <a:spcBef>
                <a:spcPts val="800"/>
              </a:spcBef>
              <a:defRPr/>
            </a:pPr>
            <a:r>
              <a:rPr lang="en-US" noProof="1"/>
              <a:t>Keyboard</a:t>
            </a:r>
          </a:p>
        </p:txBody>
      </p:sp>
      <p:pic>
        <p:nvPicPr>
          <p:cNvPr id="4" name="Picture 3" descr="Office Ergonomics WSE Form.bmp"/>
          <p:cNvPicPr>
            <a:picLocks noChangeAspect="1"/>
          </p:cNvPicPr>
          <p:nvPr/>
        </p:nvPicPr>
        <p:blipFill>
          <a:blip r:embed="rId3"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88</a:t>
            </a:fld>
            <a:endParaRPr lang="en-US" dirty="0"/>
          </a:p>
        </p:txBody>
      </p:sp>
      <p:pic>
        <p:nvPicPr>
          <p:cNvPr id="9" name="Picture 8" descr="mouse.JPG"/>
          <p:cNvPicPr>
            <a:picLocks noChangeAspect="1"/>
          </p:cNvPicPr>
          <p:nvPr/>
        </p:nvPicPr>
        <p:blipFill>
          <a:blip r:embed="rId4" cstate="print"/>
          <a:stretch>
            <a:fillRect/>
          </a:stretch>
        </p:blipFill>
        <p:spPr>
          <a:xfrm>
            <a:off x="1600200" y="971550"/>
            <a:ext cx="6553200" cy="321073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rPr>
              <a:t>Pointing</a:t>
            </a:r>
            <a:r>
              <a:rPr lang="en-US" noProof="1">
                <a:solidFill>
                  <a:srgbClr val="E48404"/>
                </a:solidFill>
              </a:rPr>
              <a:t> </a:t>
            </a:r>
            <a:r>
              <a:rPr lang="en-US" sz="4000" noProof="1">
                <a:effectLst>
                  <a:outerShdw blurRad="38100" dist="38100" dir="2700000" algn="tl">
                    <a:srgbClr val="000000">
                      <a:alpha val="43137"/>
                    </a:srgbClr>
                  </a:outerShdw>
                </a:effectLst>
              </a:rPr>
              <a:t>device</a:t>
            </a:r>
          </a:p>
        </p:txBody>
      </p:sp>
      <p:sp>
        <p:nvSpPr>
          <p:cNvPr id="232451" name="Rectangle 3"/>
          <p:cNvSpPr>
            <a:spLocks noGrp="1" noChangeArrowheads="1"/>
          </p:cNvSpPr>
          <p:nvPr>
            <p:ph type="body" sz="half" idx="1"/>
          </p:nvPr>
        </p:nvSpPr>
        <p:spPr/>
        <p:txBody>
          <a:bodyPr/>
          <a:lstStyle/>
          <a:p>
            <a:pPr eaLnBrk="1" hangingPunct="1">
              <a:defRPr/>
            </a:pPr>
            <a:r>
              <a:rPr lang="en-US" sz="2800" b="0" noProof="1"/>
              <a:t>No not that kind of mouse</a:t>
            </a:r>
            <a:r>
              <a:rPr lang="en-US" sz="2800" b="0" dirty="0"/>
              <a:t>!</a:t>
            </a:r>
          </a:p>
          <a:p>
            <a:pPr eaLnBrk="1" hangingPunct="1">
              <a:defRPr/>
            </a:pPr>
            <a:r>
              <a:rPr lang="en-US" sz="2800" b="0" dirty="0"/>
              <a:t>Use mouse as little as possible</a:t>
            </a:r>
          </a:p>
          <a:p>
            <a:pPr lvl="1" eaLnBrk="1" hangingPunct="1">
              <a:defRPr/>
            </a:pPr>
            <a:r>
              <a:rPr lang="en-US" sz="2400" dirty="0"/>
              <a:t>Keyboard shortcuts</a:t>
            </a:r>
          </a:p>
        </p:txBody>
      </p:sp>
      <p:pic>
        <p:nvPicPr>
          <p:cNvPr id="232456" name="Picture 8" descr="mouse animal"/>
          <p:cNvPicPr>
            <a:picLocks noGrp="1" noChangeAspect="1" noChangeArrowheads="1"/>
          </p:cNvPicPr>
          <p:nvPr>
            <p:ph sz="half" idx="2"/>
          </p:nvPr>
        </p:nvPicPr>
        <p:blipFill>
          <a:blip r:embed="rId3" cstate="print"/>
          <a:stretch>
            <a:fillRect/>
          </a:stretch>
        </p:blipFill>
        <p:spPr>
          <a:xfrm>
            <a:off x="4419600" y="895350"/>
            <a:ext cx="3860800" cy="2895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89</a:t>
            </a:fld>
            <a:endParaRPr kumimoji="0" lang="en-US" sz="1000" b="0" dirty="0">
              <a:solidFill>
                <a:schemeClr val="tx1"/>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1143000" y="438150"/>
            <a:ext cx="6457950" cy="387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Robin Peterson, PT</a:t>
            </a:r>
          </a:p>
          <a:p>
            <a:pPr>
              <a:spcBef>
                <a:spcPct val="0"/>
              </a:spcBef>
              <a:buFontTx/>
              <a:buNone/>
            </a:pPr>
            <a:endParaRPr lang="en-US" altLang="en-US" sz="1350" b="1" dirty="0">
              <a:latin typeface="Arial" panose="020B0604020202020204" pitchFamily="34" charset="0"/>
              <a:cs typeface="Arial" panose="020B0604020202020204" pitchFamily="34" charset="0"/>
            </a:endParaRPr>
          </a:p>
          <a:p>
            <a:pPr>
              <a:spcBef>
                <a:spcPct val="0"/>
              </a:spcBef>
              <a:buFontTx/>
              <a:buNone/>
            </a:pPr>
            <a:r>
              <a:rPr lang="en-US" altLang="en-US" sz="1350" dirty="0">
                <a:latin typeface="Arial" panose="020B0604020202020204" pitchFamily="34" charset="0"/>
                <a:cs typeface="Arial" panose="020B0604020202020204" pitchFamily="34" charset="0"/>
              </a:rPr>
              <a:t>Robin Peterson PT is a graduate of the University of Minnesota Physical Therapy Program.   Robin is currently employed by Regions Hospital in St. Paul MN as Physical Therapist and Supervisor.  Robin has been a faculty member and consultant for </a:t>
            </a:r>
            <a:r>
              <a:rPr lang="en-US" altLang="en-US" sz="1350" dirty="0" err="1">
                <a:latin typeface="Arial" panose="020B0604020202020204" pitchFamily="34" charset="0"/>
                <a:cs typeface="Arial" panose="020B0604020202020204" pitchFamily="34" charset="0"/>
              </a:rPr>
              <a:t>WorkWell</a:t>
            </a:r>
            <a:r>
              <a:rPr lang="en-US" altLang="en-US" sz="1350" dirty="0">
                <a:latin typeface="Arial" panose="020B0604020202020204" pitchFamily="34" charset="0"/>
                <a:cs typeface="Arial" panose="020B0604020202020204" pitchFamily="34" charset="0"/>
              </a:rPr>
              <a:t> since 2008.  Robin also holds a Bachelor of Arts degree in Distributive Sciences and Psychology from </a:t>
            </a:r>
            <a:r>
              <a:rPr lang="en-US" altLang="en-US" sz="1350" dirty="0" err="1">
                <a:latin typeface="Arial" panose="020B0604020202020204" pitchFamily="34" charset="0"/>
                <a:cs typeface="Arial" panose="020B0604020202020204" pitchFamily="34" charset="0"/>
              </a:rPr>
              <a:t>Gustavus</a:t>
            </a:r>
            <a:r>
              <a:rPr lang="en-US" altLang="en-US" sz="1350" dirty="0">
                <a:latin typeface="Arial" panose="020B0604020202020204" pitchFamily="34" charset="0"/>
                <a:cs typeface="Arial" panose="020B0604020202020204" pitchFamily="34" charset="0"/>
              </a:rPr>
              <a:t> Adolphus College in St. Peter MN.</a:t>
            </a:r>
          </a:p>
          <a:p>
            <a:pPr>
              <a:spcBef>
                <a:spcPct val="0"/>
              </a:spcBef>
              <a:buFontTx/>
              <a:buNone/>
            </a:pPr>
            <a:r>
              <a:rPr lang="en-US" altLang="en-US" sz="1350" dirty="0">
                <a:latin typeface="Arial" panose="020B0604020202020204" pitchFamily="34" charset="0"/>
                <a:cs typeface="Arial" panose="020B0604020202020204" pitchFamily="34" charset="0"/>
              </a:rPr>
              <a:t> </a:t>
            </a:r>
          </a:p>
          <a:p>
            <a:pPr>
              <a:spcBef>
                <a:spcPct val="0"/>
              </a:spcBef>
              <a:buFontTx/>
              <a:buNone/>
            </a:pPr>
            <a:r>
              <a:rPr lang="en-US" altLang="en-US" sz="1350" dirty="0">
                <a:latin typeface="Arial" panose="020B0604020202020204" pitchFamily="34" charset="0"/>
                <a:cs typeface="Arial" panose="020B0604020202020204" pitchFamily="34" charset="0"/>
              </a:rPr>
              <a:t>In addition to clinical practice and consulting, Robin Peterson has been an active member in the MN chapter of the APTA since 1987, and has served as the physical therapy alternate member for the MN Medical Services Review Board with the Department of Labor and Industry since 2002. Robin Peterson is also a member of the National Association of Occupational Health Providers and Human Factor Society.  She co-authored Smart Tracks patient management system, Volumes I and II.  </a:t>
            </a:r>
          </a:p>
          <a:p>
            <a:pPr>
              <a:spcBef>
                <a:spcPct val="0"/>
              </a:spcBef>
              <a:buFontTx/>
              <a:buNone/>
            </a:pPr>
            <a:endParaRPr lang="en-US" altLang="en-US" sz="1350" dirty="0"/>
          </a:p>
        </p:txBody>
      </p:sp>
    </p:spTree>
    <p:extLst>
      <p:ext uri="{BB962C8B-B14F-4D97-AF65-F5344CB8AC3E}">
        <p14:creationId xmlns:p14="http://schemas.microsoft.com/office/powerpoint/2010/main" val="37753679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pic>
        <p:nvPicPr>
          <p:cNvPr id="6" name="Content Placeholder 5"/>
          <p:cNvPicPr>
            <a:picLocks noGrp="1" noChangeAspect="1"/>
          </p:cNvPicPr>
          <p:nvPr>
            <p:ph sz="half" idx="2"/>
          </p:nvPr>
        </p:nvPicPr>
        <p:blipFill>
          <a:blip r:embed="rId2"/>
          <a:stretch>
            <a:fillRect/>
          </a:stretch>
        </p:blipFill>
        <p:spPr>
          <a:xfrm>
            <a:off x="1371600" y="361950"/>
            <a:ext cx="6172200" cy="4270388"/>
          </a:xfrm>
          <a:prstGeom prst="rect">
            <a:avLst/>
          </a:prstGeom>
        </p:spPr>
      </p:pic>
      <p:sp>
        <p:nvSpPr>
          <p:cNvPr id="4" name="TextBox 3"/>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extLst>
      <p:ext uri="{BB962C8B-B14F-4D97-AF65-F5344CB8AC3E}">
        <p14:creationId xmlns:p14="http://schemas.microsoft.com/office/powerpoint/2010/main" val="2852887304"/>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990600" y="85725"/>
            <a:ext cx="7772400" cy="571500"/>
          </a:xfrm>
        </p:spPr>
        <p:txBody>
          <a:bodyPr>
            <a:normAutofit fontScale="90000"/>
          </a:bodyPr>
          <a:lstStyle/>
          <a:p>
            <a:pPr eaLnBrk="1" hangingPunct="1">
              <a:spcBef>
                <a:spcPts val="800"/>
              </a:spcBef>
              <a:defRPr/>
            </a:pPr>
            <a:r>
              <a:rPr lang="en-US" noProof="1"/>
              <a:t>Pointing device </a:t>
            </a:r>
            <a:r>
              <a:rPr lang="en-US" dirty="0"/>
              <a:t>technique</a:t>
            </a:r>
            <a:endParaRPr lang="en-US" noProof="1"/>
          </a:p>
        </p:txBody>
      </p:sp>
      <p:sp>
        <p:nvSpPr>
          <p:cNvPr id="234499" name="Rectangle 3"/>
          <p:cNvSpPr>
            <a:spLocks noGrp="1" noChangeArrowheads="1"/>
          </p:cNvSpPr>
          <p:nvPr>
            <p:ph type="body" idx="1"/>
          </p:nvPr>
        </p:nvSpPr>
        <p:spPr>
          <a:xfrm>
            <a:off x="762000" y="685800"/>
            <a:ext cx="4038600" cy="4171950"/>
          </a:xfrm>
        </p:spPr>
        <p:txBody>
          <a:bodyPr/>
          <a:lstStyle/>
          <a:p>
            <a:pPr eaLnBrk="1" hangingPunct="1">
              <a:spcBef>
                <a:spcPts val="800"/>
              </a:spcBef>
              <a:defRPr/>
            </a:pPr>
            <a:r>
              <a:rPr lang="en-US" noProof="1"/>
              <a:t>Neutral positions</a:t>
            </a:r>
          </a:p>
          <a:p>
            <a:pPr lvl="1" eaLnBrk="1" hangingPunct="1">
              <a:defRPr/>
            </a:pPr>
            <a:r>
              <a:rPr lang="en-US" noProof="1"/>
              <a:t>Same plane as keyboard</a:t>
            </a:r>
          </a:p>
          <a:p>
            <a:pPr eaLnBrk="1" hangingPunct="1">
              <a:defRPr/>
            </a:pPr>
            <a:r>
              <a:rPr lang="en-US" noProof="1"/>
              <a:t>Mousing style or technique</a:t>
            </a:r>
          </a:p>
          <a:p>
            <a:pPr lvl="1" eaLnBrk="1" hangingPunct="1">
              <a:defRPr/>
            </a:pPr>
            <a:r>
              <a:rPr lang="en-US" noProof="1"/>
              <a:t>Free float piano playing style</a:t>
            </a:r>
          </a:p>
          <a:p>
            <a:pPr lvl="1" eaLnBrk="1" hangingPunct="1">
              <a:defRPr/>
            </a:pPr>
            <a:r>
              <a:rPr lang="en-US" noProof="1"/>
              <a:t>Use of worksurface for forearm support</a:t>
            </a:r>
          </a:p>
        </p:txBody>
      </p:sp>
      <p:pic>
        <p:nvPicPr>
          <p:cNvPr id="234500" name="Picture 4" descr="WS 9-8 mouse use no break"/>
          <p:cNvPicPr>
            <a:picLocks noChangeAspect="1" noChangeArrowheads="1"/>
          </p:cNvPicPr>
          <p:nvPr/>
        </p:nvPicPr>
        <p:blipFill>
          <a:blip r:embed="rId3" cstate="print"/>
          <a:stretch>
            <a:fillRect/>
          </a:stretch>
        </p:blipFill>
        <p:spPr bwMode="auto">
          <a:xfrm>
            <a:off x="4953000" y="895350"/>
            <a:ext cx="3845859" cy="2971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91</a:t>
            </a:fld>
            <a:endParaRPr lang="en-US" dirty="0"/>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1026"/>
          <p:cNvSpPr>
            <a:spLocks noGrp="1" noChangeArrowheads="1"/>
          </p:cNvSpPr>
          <p:nvPr>
            <p:ph type="title"/>
          </p:nvPr>
        </p:nvSpPr>
        <p:spPr/>
        <p:txBody>
          <a:bodyPr/>
          <a:lstStyle/>
          <a:p>
            <a:pPr eaLnBrk="1" hangingPunct="1">
              <a:spcBef>
                <a:spcPts val="800"/>
              </a:spcBef>
              <a:defRPr/>
            </a:pPr>
            <a:r>
              <a:rPr lang="en-US" sz="3600" noProof="1"/>
              <a:t>Pointing </a:t>
            </a:r>
            <a:r>
              <a:rPr lang="en-US" sz="3600" dirty="0"/>
              <a:t>D</a:t>
            </a:r>
            <a:r>
              <a:rPr lang="en-US" sz="3600" noProof="1"/>
              <a:t>evice </a:t>
            </a:r>
            <a:r>
              <a:rPr lang="en-US" sz="3600" dirty="0"/>
              <a:t>Non-neutral Positions</a:t>
            </a:r>
            <a:endParaRPr lang="en-US" sz="3600" noProof="1"/>
          </a:p>
        </p:txBody>
      </p:sp>
      <p:pic>
        <p:nvPicPr>
          <p:cNvPr id="403461" name="Picture 1029" descr="WS 9-3 mouse wrong height"/>
          <p:cNvPicPr>
            <a:picLocks noChangeAspect="1" noChangeArrowheads="1"/>
          </p:cNvPicPr>
          <p:nvPr/>
        </p:nvPicPr>
        <p:blipFill>
          <a:blip r:embed="rId3" cstate="print"/>
          <a:stretch>
            <a:fillRect/>
          </a:stretch>
        </p:blipFill>
        <p:spPr bwMode="auto">
          <a:xfrm>
            <a:off x="1371600" y="819150"/>
            <a:ext cx="3302849" cy="1828800"/>
          </a:xfrm>
          <a:prstGeom prst="rect">
            <a:avLst/>
          </a:prstGeom>
          <a:ln>
            <a:noFill/>
          </a:ln>
          <a:effectLst>
            <a:outerShdw blurRad="292100" dist="139700" dir="2700000" algn="tl" rotWithShape="0">
              <a:srgbClr val="333333">
                <a:alpha val="65000"/>
              </a:srgbClr>
            </a:outerShdw>
          </a:effectLst>
        </p:spPr>
      </p:pic>
      <p:pic>
        <p:nvPicPr>
          <p:cNvPr id="403462" name="Picture 1030" descr="WS 9-4 mouse wrong angle"/>
          <p:cNvPicPr>
            <a:picLocks noChangeAspect="1" noChangeArrowheads="1"/>
          </p:cNvPicPr>
          <p:nvPr/>
        </p:nvPicPr>
        <p:blipFill>
          <a:blip r:embed="rId4" cstate="print"/>
          <a:stretch>
            <a:fillRect/>
          </a:stretch>
        </p:blipFill>
        <p:spPr bwMode="auto">
          <a:xfrm>
            <a:off x="1371600" y="2800350"/>
            <a:ext cx="3276600" cy="1828800"/>
          </a:xfrm>
          <a:prstGeom prst="rect">
            <a:avLst/>
          </a:prstGeom>
          <a:ln>
            <a:noFill/>
          </a:ln>
          <a:effectLst>
            <a:outerShdw blurRad="292100" dist="139700" dir="2700000" algn="tl" rotWithShape="0">
              <a:srgbClr val="333333">
                <a:alpha val="65000"/>
              </a:srgbClr>
            </a:outerShdw>
          </a:effectLst>
        </p:spPr>
      </p:pic>
      <p:pic>
        <p:nvPicPr>
          <p:cNvPr id="403463" name="Picture 1031" descr="WS 9-5 mouse wrong placement"/>
          <p:cNvPicPr>
            <a:picLocks noChangeAspect="1" noChangeArrowheads="1"/>
          </p:cNvPicPr>
          <p:nvPr/>
        </p:nvPicPr>
        <p:blipFill>
          <a:blip r:embed="rId5" cstate="print"/>
          <a:srcRect l="3944"/>
          <a:stretch>
            <a:fillRect/>
          </a:stretch>
        </p:blipFill>
        <p:spPr bwMode="auto">
          <a:xfrm>
            <a:off x="4876800" y="819150"/>
            <a:ext cx="3712108" cy="1828800"/>
          </a:xfrm>
          <a:prstGeom prst="rect">
            <a:avLst/>
          </a:prstGeom>
          <a:ln>
            <a:noFill/>
          </a:ln>
          <a:effectLst>
            <a:outerShdw blurRad="292100" dist="139700" dir="2700000" algn="tl" rotWithShape="0">
              <a:srgbClr val="333333">
                <a:alpha val="65000"/>
              </a:srgbClr>
            </a:outerShdw>
          </a:effectLst>
        </p:spPr>
      </p:pic>
      <p:pic>
        <p:nvPicPr>
          <p:cNvPr id="403464" name="Picture 1032" descr="WS 9-7a poor mouse technique"/>
          <p:cNvPicPr>
            <a:picLocks noChangeAspect="1" noChangeArrowheads="1"/>
          </p:cNvPicPr>
          <p:nvPr/>
        </p:nvPicPr>
        <p:blipFill>
          <a:blip r:embed="rId6" cstate="print"/>
          <a:stretch>
            <a:fillRect/>
          </a:stretch>
        </p:blipFill>
        <p:spPr bwMode="auto">
          <a:xfrm>
            <a:off x="4876800" y="2800350"/>
            <a:ext cx="37338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92</a:t>
            </a:fld>
            <a:endParaRPr lang="en-US" dirty="0"/>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1143000" y="742950"/>
            <a:ext cx="4419600" cy="4171950"/>
          </a:xfrm>
        </p:spPr>
        <p:txBody>
          <a:bodyPr/>
          <a:lstStyle/>
          <a:p>
            <a:pPr eaLnBrk="1" hangingPunct="1">
              <a:lnSpc>
                <a:spcPct val="90000"/>
              </a:lnSpc>
              <a:defRPr/>
            </a:pPr>
            <a:r>
              <a:rPr lang="en-US" noProof="1"/>
              <a:t>Based </a:t>
            </a:r>
            <a:r>
              <a:rPr lang="en-US" dirty="0"/>
              <a:t>on </a:t>
            </a:r>
            <a:r>
              <a:rPr lang="en-US" noProof="1"/>
              <a:t>technique</a:t>
            </a:r>
          </a:p>
          <a:p>
            <a:pPr lvl="1" eaLnBrk="1" hangingPunct="1">
              <a:lnSpc>
                <a:spcPct val="90000"/>
              </a:lnSpc>
              <a:defRPr/>
            </a:pPr>
            <a:r>
              <a:rPr lang="en-US" noProof="1"/>
              <a:t>Adjust worksurface height</a:t>
            </a:r>
          </a:p>
          <a:p>
            <a:pPr lvl="1" eaLnBrk="1" hangingPunct="1">
              <a:lnSpc>
                <a:spcPct val="90000"/>
              </a:lnSpc>
              <a:defRPr/>
            </a:pPr>
            <a:r>
              <a:rPr lang="en-US" noProof="1"/>
              <a:t>Mouse tray</a:t>
            </a:r>
          </a:p>
          <a:p>
            <a:pPr eaLnBrk="1" hangingPunct="1">
              <a:lnSpc>
                <a:spcPct val="90000"/>
              </a:lnSpc>
              <a:defRPr/>
            </a:pPr>
            <a:r>
              <a:rPr lang="en-US" noProof="1"/>
              <a:t>Cannot adjust mouse height and position</a:t>
            </a:r>
          </a:p>
          <a:p>
            <a:pPr lvl="1" eaLnBrk="1" hangingPunct="1">
              <a:lnSpc>
                <a:spcPct val="90000"/>
              </a:lnSpc>
              <a:defRPr/>
            </a:pPr>
            <a:r>
              <a:rPr lang="en-US" noProof="1"/>
              <a:t>Position chair height</a:t>
            </a:r>
          </a:p>
          <a:p>
            <a:pPr lvl="1" eaLnBrk="1" hangingPunct="1">
              <a:lnSpc>
                <a:spcPct val="90000"/>
              </a:lnSpc>
              <a:defRPr/>
            </a:pPr>
            <a:r>
              <a:rPr lang="en-US" noProof="1"/>
              <a:t>May require </a:t>
            </a:r>
            <a:r>
              <a:rPr lang="en-US" dirty="0"/>
              <a:t>foot </a:t>
            </a:r>
            <a:r>
              <a:rPr lang="en-US" noProof="1"/>
              <a:t>support </a:t>
            </a:r>
          </a:p>
          <a:p>
            <a:pPr eaLnBrk="1" hangingPunct="1">
              <a:lnSpc>
                <a:spcPct val="90000"/>
              </a:lnSpc>
              <a:defRPr/>
            </a:pPr>
            <a:r>
              <a:rPr lang="en-US" noProof="1"/>
              <a:t>Keyboard shortcuts</a:t>
            </a:r>
          </a:p>
          <a:p>
            <a:pPr eaLnBrk="1" hangingPunct="1">
              <a:lnSpc>
                <a:spcPct val="90000"/>
              </a:lnSpc>
              <a:defRPr/>
            </a:pPr>
            <a:r>
              <a:rPr lang="en-US" noProof="1"/>
              <a:t>Zoom with CTRL/SCROLL WHEEL</a:t>
            </a:r>
            <a:endParaRPr lang="en-US" dirty="0"/>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a:t>Pointing </a:t>
            </a:r>
            <a:r>
              <a:rPr lang="en-US" dirty="0"/>
              <a:t>D</a:t>
            </a:r>
            <a:r>
              <a:rPr lang="en-US" noProof="1"/>
              <a:t>evice </a:t>
            </a:r>
            <a:r>
              <a:rPr lang="en-US" dirty="0"/>
              <a:t>Solutions</a:t>
            </a:r>
            <a:endParaRPr lang="en-US" noProof="1"/>
          </a:p>
        </p:txBody>
      </p:sp>
      <p:pic>
        <p:nvPicPr>
          <p:cNvPr id="404488" name="Picture 8" descr="cute drawing of a mouse"/>
          <p:cNvPicPr>
            <a:picLocks noChangeAspect="1" noChangeArrowheads="1"/>
          </p:cNvPicPr>
          <p:nvPr/>
        </p:nvPicPr>
        <p:blipFill>
          <a:blip r:embed="rId3" cstate="print"/>
          <a:srcRect t="16000" r="6667" b="17333"/>
          <a:stretch>
            <a:fillRect/>
          </a:stretch>
        </p:blipFill>
        <p:spPr bwMode="auto">
          <a:xfrm>
            <a:off x="5638800" y="971550"/>
            <a:ext cx="2667000" cy="1905000"/>
          </a:xfrm>
          <a:prstGeom prst="rect">
            <a:avLst/>
          </a:prstGeom>
          <a:noFill/>
          <a:ln>
            <a:noFill/>
          </a:ln>
        </p:spPr>
      </p:pic>
      <p:pic>
        <p:nvPicPr>
          <p:cNvPr id="5" name="Picture 11" descr="intellimouse_explorer"/>
          <p:cNvPicPr>
            <a:picLocks noChangeAspect="1" noChangeArrowheads="1"/>
          </p:cNvPicPr>
          <p:nvPr/>
        </p:nvPicPr>
        <p:blipFill>
          <a:blip r:embed="rId4" cstate="print"/>
          <a:stretch>
            <a:fillRect/>
          </a:stretch>
        </p:blipFill>
        <p:spPr bwMode="auto">
          <a:xfrm>
            <a:off x="5943600" y="3105150"/>
            <a:ext cx="2343150" cy="1866900"/>
          </a:xfrm>
          <a:prstGeom prst="rect">
            <a:avLst/>
          </a:prstGeom>
          <a:noFill/>
          <a:ln>
            <a:noFill/>
          </a:ln>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93</a:t>
            </a:fld>
            <a:endParaRPr lang="en-US" dirty="0"/>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381000" y="742950"/>
            <a:ext cx="4876800" cy="3886200"/>
          </a:xfrm>
        </p:spPr>
        <p:txBody>
          <a:bodyPr>
            <a:normAutofit fontScale="92500" lnSpcReduction="10000"/>
          </a:bodyPr>
          <a:lstStyle/>
          <a:p>
            <a:r>
              <a:rPr lang="en-US" dirty="0"/>
              <a:t>In most cases, mouse wrist rest is not recommended</a:t>
            </a:r>
          </a:p>
          <a:p>
            <a:pPr lvl="1"/>
            <a:r>
              <a:rPr lang="en-US" dirty="0"/>
              <a:t>Wrist rest tends to “anchor” wrist</a:t>
            </a:r>
          </a:p>
          <a:p>
            <a:pPr lvl="1"/>
            <a:r>
              <a:rPr lang="en-US" dirty="0"/>
              <a:t>Excessive side-to-side deviation of hand</a:t>
            </a:r>
          </a:p>
          <a:p>
            <a:r>
              <a:rPr lang="en-US" dirty="0"/>
              <a:t>Straight in access</a:t>
            </a:r>
          </a:p>
          <a:p>
            <a:pPr lvl="1"/>
            <a:r>
              <a:rPr lang="en-US" dirty="0"/>
              <a:t>Allow forearm, wrist and hand moving as unit to manipulate mouse</a:t>
            </a:r>
          </a:p>
          <a:p>
            <a:pPr lvl="1"/>
            <a:r>
              <a:rPr lang="en-US" dirty="0"/>
              <a:t>Think of mouse as extension of arm NOT just extension of wrist</a:t>
            </a:r>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a:t>Mouse Wrist Rests</a:t>
            </a:r>
          </a:p>
        </p:txBody>
      </p:sp>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94</a:t>
            </a:fld>
            <a:endParaRPr lang="en-US" dirty="0"/>
          </a:p>
        </p:txBody>
      </p:sp>
      <p:pic>
        <p:nvPicPr>
          <p:cNvPr id="7" name="Picture 6" descr="K:\Clients\Medtronic\World Headquarters\Ergonomics Website Revision\Images\Potential Medtronic EE pics\Raw\Reese (1) copy.jpg"/>
          <p:cNvPicPr>
            <a:picLocks noChangeAspect="1"/>
          </p:cNvPicPr>
          <p:nvPr/>
        </p:nvPicPr>
        <p:blipFill>
          <a:blip r:embed="rId3" cstate="print"/>
          <a:srcRect/>
          <a:stretch>
            <a:fillRect/>
          </a:stretch>
        </p:blipFill>
        <p:spPr bwMode="auto">
          <a:xfrm>
            <a:off x="5638800" y="742950"/>
            <a:ext cx="2309266" cy="1920240"/>
          </a:xfrm>
          <a:prstGeom prst="rect">
            <a:avLst/>
          </a:prstGeom>
          <a:ln>
            <a:noFill/>
          </a:ln>
          <a:effectLst>
            <a:outerShdw blurRad="292100" dist="139700" dir="2700000" algn="tl" rotWithShape="0">
              <a:srgbClr val="333333">
                <a:alpha val="65000"/>
              </a:srgbClr>
            </a:outerShdw>
          </a:effectLst>
        </p:spPr>
      </p:pic>
      <p:pic>
        <p:nvPicPr>
          <p:cNvPr id="8" name="Picture 7" descr="K:\Clients\Medtronic\World Headquarters\Ergonomics Website Revision\Images\Potential Medtronic EE pics\Raw\Reese (2).jpg"/>
          <p:cNvPicPr>
            <a:picLocks noChangeAspect="1"/>
          </p:cNvPicPr>
          <p:nvPr/>
        </p:nvPicPr>
        <p:blipFill>
          <a:blip r:embed="rId4" cstate="print"/>
          <a:srcRect l="9696"/>
          <a:stretch>
            <a:fillRect/>
          </a:stretch>
        </p:blipFill>
        <p:spPr bwMode="auto">
          <a:xfrm>
            <a:off x="5638800" y="2876550"/>
            <a:ext cx="2288173" cy="1920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5"/>
          <p:cNvSpPr>
            <a:spLocks noChangeArrowheads="1"/>
          </p:cNvSpPr>
          <p:nvPr/>
        </p:nvSpPr>
        <p:spPr bwMode="auto">
          <a:xfrm>
            <a:off x="838200" y="685800"/>
            <a:ext cx="8077200" cy="1005840"/>
          </a:xfrm>
          <a:prstGeom prst="rect">
            <a:avLst/>
          </a:prstGeom>
          <a:solidFill>
            <a:srgbClr val="FFFFFF"/>
          </a:solidFill>
          <a:ln w="9525">
            <a:noFill/>
            <a:miter lim="800000"/>
            <a:headEnd/>
            <a:tailEnd/>
          </a:ln>
        </p:spPr>
        <p:txBody>
          <a:bodyPr wrap="none" anchor="ctr"/>
          <a:lstStyle/>
          <a:p>
            <a:endParaRPr lang="en-US" dirty="0"/>
          </a:p>
        </p:txBody>
      </p:sp>
      <p:sp>
        <p:nvSpPr>
          <p:cNvPr id="496642" name="Rectangle 2"/>
          <p:cNvSpPr>
            <a:spLocks noGrp="1" noChangeArrowheads="1"/>
          </p:cNvSpPr>
          <p:nvPr>
            <p:ph type="title" sz="quarter"/>
          </p:nvPr>
        </p:nvSpPr>
        <p:spPr>
          <a:xfrm>
            <a:off x="990600" y="0"/>
            <a:ext cx="7772400" cy="571500"/>
          </a:xfrm>
        </p:spPr>
        <p:txBody>
          <a:bodyPr>
            <a:normAutofit fontScale="90000"/>
          </a:bodyPr>
          <a:lstStyle/>
          <a:p>
            <a:pPr eaLnBrk="1" hangingPunct="1">
              <a:defRPr/>
            </a:pPr>
            <a:r>
              <a:rPr lang="en-US" sz="4000" dirty="0">
                <a:effectLst>
                  <a:outerShdw blurRad="38100" dist="38100" dir="2700000" algn="tl">
                    <a:srgbClr val="000000">
                      <a:alpha val="43137"/>
                    </a:srgbClr>
                  </a:outerShdw>
                </a:effectLst>
                <a:latin typeface="Arial" pitchFamily="34" charset="0"/>
                <a:cs typeface="Arial" pitchFamily="34" charset="0"/>
              </a:rPr>
              <a:t>Choosing</a:t>
            </a:r>
            <a:r>
              <a:rPr lang="en-US" sz="4000"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Correct</a:t>
            </a:r>
            <a:r>
              <a:rPr lang="en-US" sz="4000"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Pointing</a:t>
            </a:r>
            <a:r>
              <a:rPr lang="en-US" sz="4000"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Device</a:t>
            </a:r>
          </a:p>
        </p:txBody>
      </p:sp>
      <p:pic>
        <p:nvPicPr>
          <p:cNvPr id="128004" name="Picture 16" descr="joystick"/>
          <p:cNvPicPr>
            <a:picLocks noGrp="1" noChangeAspect="1" noChangeArrowheads="1"/>
          </p:cNvPicPr>
          <p:nvPr>
            <p:ph sz="quarter" idx="1"/>
          </p:nvPr>
        </p:nvPicPr>
        <p:blipFill>
          <a:blip r:embed="rId3" cstate="print"/>
          <a:srcRect/>
          <a:stretch>
            <a:fillRect/>
          </a:stretch>
        </p:blipFill>
        <p:spPr>
          <a:xfrm>
            <a:off x="3429000" y="3562350"/>
            <a:ext cx="1341120" cy="1005840"/>
          </a:xfrm>
        </p:spPr>
      </p:pic>
      <p:pic>
        <p:nvPicPr>
          <p:cNvPr id="128005" name="Picture 18" descr="tablet color"/>
          <p:cNvPicPr>
            <a:picLocks noGrp="1" noChangeAspect="1" noChangeArrowheads="1"/>
          </p:cNvPicPr>
          <p:nvPr>
            <p:ph sz="quarter" idx="2"/>
          </p:nvPr>
        </p:nvPicPr>
        <p:blipFill>
          <a:blip r:embed="rId4" cstate="print"/>
          <a:srcRect/>
          <a:stretch>
            <a:fillRect/>
          </a:stretch>
        </p:blipFill>
        <p:spPr>
          <a:xfrm>
            <a:off x="7162800" y="3486150"/>
            <a:ext cx="1777386" cy="1005840"/>
          </a:xfrm>
        </p:spPr>
      </p:pic>
      <p:pic>
        <p:nvPicPr>
          <p:cNvPr id="128006" name="Picture 20" descr="touch pad"/>
          <p:cNvPicPr>
            <a:picLocks noGrp="1" noChangeAspect="1" noChangeArrowheads="1"/>
          </p:cNvPicPr>
          <p:nvPr>
            <p:ph sz="quarter" idx="3"/>
          </p:nvPr>
        </p:nvPicPr>
        <p:blipFill>
          <a:blip r:embed="rId5" cstate="print"/>
          <a:srcRect/>
          <a:stretch>
            <a:fillRect/>
          </a:stretch>
        </p:blipFill>
        <p:spPr>
          <a:xfrm>
            <a:off x="990600" y="3333750"/>
            <a:ext cx="2254637" cy="1005840"/>
          </a:xfrm>
        </p:spPr>
      </p:pic>
      <p:pic>
        <p:nvPicPr>
          <p:cNvPr id="128007" name="Picture 4" descr="marble"/>
          <p:cNvPicPr>
            <a:picLocks noChangeAspect="1" noChangeArrowheads="1"/>
          </p:cNvPicPr>
          <p:nvPr/>
        </p:nvPicPr>
        <p:blipFill>
          <a:blip r:embed="rId6" cstate="print"/>
          <a:srcRect/>
          <a:stretch>
            <a:fillRect/>
          </a:stretch>
        </p:blipFill>
        <p:spPr bwMode="auto">
          <a:xfrm>
            <a:off x="1066800" y="1885950"/>
            <a:ext cx="1156716" cy="1005840"/>
          </a:xfrm>
          <a:prstGeom prst="rect">
            <a:avLst/>
          </a:prstGeom>
          <a:noFill/>
          <a:ln w="9525">
            <a:noFill/>
            <a:miter lim="800000"/>
            <a:headEnd/>
            <a:tailEnd/>
          </a:ln>
        </p:spPr>
      </p:pic>
      <p:pic>
        <p:nvPicPr>
          <p:cNvPr id="128008" name="Picture 5" descr="mouse traditional"/>
          <p:cNvPicPr>
            <a:picLocks noChangeAspect="1" noChangeArrowheads="1"/>
          </p:cNvPicPr>
          <p:nvPr/>
        </p:nvPicPr>
        <p:blipFill>
          <a:blip r:embed="rId7" cstate="print"/>
          <a:srcRect l="16856" t="25000" b="4291"/>
          <a:stretch>
            <a:fillRect/>
          </a:stretch>
        </p:blipFill>
        <p:spPr bwMode="auto">
          <a:xfrm>
            <a:off x="1295400" y="685800"/>
            <a:ext cx="1558566" cy="1005840"/>
          </a:xfrm>
          <a:prstGeom prst="rect">
            <a:avLst/>
          </a:prstGeom>
          <a:noFill/>
          <a:ln w="9525">
            <a:noFill/>
            <a:miter lim="800000"/>
            <a:headEnd/>
            <a:tailEnd/>
          </a:ln>
        </p:spPr>
      </p:pic>
      <p:pic>
        <p:nvPicPr>
          <p:cNvPr id="128009" name="Picture 8" descr="touch pad"/>
          <p:cNvPicPr>
            <a:picLocks noChangeAspect="1" noChangeArrowheads="1"/>
          </p:cNvPicPr>
          <p:nvPr/>
        </p:nvPicPr>
        <p:blipFill>
          <a:blip r:embed="rId8" cstate="print"/>
          <a:srcRect/>
          <a:stretch>
            <a:fillRect/>
          </a:stretch>
        </p:blipFill>
        <p:spPr bwMode="auto">
          <a:xfrm>
            <a:off x="5638800" y="1962150"/>
            <a:ext cx="2059427" cy="1005840"/>
          </a:xfrm>
          <a:prstGeom prst="rect">
            <a:avLst/>
          </a:prstGeom>
          <a:noFill/>
          <a:ln w="9525">
            <a:noFill/>
            <a:miter lim="800000"/>
            <a:headEnd/>
            <a:tailEnd/>
          </a:ln>
        </p:spPr>
      </p:pic>
      <p:pic>
        <p:nvPicPr>
          <p:cNvPr id="128010" name="Picture 11" descr="intellimouse_explorer"/>
          <p:cNvPicPr>
            <a:picLocks noChangeAspect="1" noChangeArrowheads="1"/>
          </p:cNvPicPr>
          <p:nvPr/>
        </p:nvPicPr>
        <p:blipFill>
          <a:blip r:embed="rId9" cstate="print"/>
          <a:srcRect/>
          <a:stretch>
            <a:fillRect/>
          </a:stretch>
        </p:blipFill>
        <p:spPr bwMode="auto">
          <a:xfrm>
            <a:off x="3581400" y="742950"/>
            <a:ext cx="1683709" cy="1005840"/>
          </a:xfrm>
          <a:prstGeom prst="rect">
            <a:avLst/>
          </a:prstGeom>
          <a:noFill/>
          <a:ln w="9525">
            <a:noFill/>
            <a:miter lim="800000"/>
            <a:headEnd/>
            <a:tailEnd/>
          </a:ln>
        </p:spPr>
      </p:pic>
      <p:pic>
        <p:nvPicPr>
          <p:cNvPr id="128011" name="Picture 13" descr="Kensington Trackball"/>
          <p:cNvPicPr>
            <a:picLocks noChangeAspect="1" noChangeArrowheads="1"/>
          </p:cNvPicPr>
          <p:nvPr/>
        </p:nvPicPr>
        <p:blipFill>
          <a:blip r:embed="rId10" cstate="print"/>
          <a:srcRect/>
          <a:stretch>
            <a:fillRect/>
          </a:stretch>
        </p:blipFill>
        <p:spPr bwMode="auto">
          <a:xfrm>
            <a:off x="6172200" y="742950"/>
            <a:ext cx="1900120" cy="1005840"/>
          </a:xfrm>
          <a:prstGeom prst="rect">
            <a:avLst/>
          </a:prstGeom>
          <a:noFill/>
          <a:ln w="9525">
            <a:noFill/>
            <a:miter lim="800000"/>
            <a:headEnd/>
            <a:tailEnd/>
          </a:ln>
        </p:spPr>
      </p:pic>
      <p:pic>
        <p:nvPicPr>
          <p:cNvPr id="128012" name="Picture 6" descr="key-mice-roller"/>
          <p:cNvPicPr>
            <a:picLocks noGrp="1" noChangeAspect="1" noChangeArrowheads="1"/>
          </p:cNvPicPr>
          <p:nvPr>
            <p:ph sz="quarter" idx="4"/>
          </p:nvPr>
        </p:nvPicPr>
        <p:blipFill>
          <a:blip r:embed="rId11" cstate="print"/>
          <a:srcRect/>
          <a:stretch>
            <a:fillRect/>
          </a:stretch>
        </p:blipFill>
        <p:spPr>
          <a:xfrm>
            <a:off x="3429000" y="2038350"/>
            <a:ext cx="1661640" cy="1005840"/>
          </a:xfrm>
        </p:spPr>
      </p:pic>
      <p:sp>
        <p:nvSpPr>
          <p:cNvPr id="13" name="Slide Number Placeholder 12"/>
          <p:cNvSpPr>
            <a:spLocks noGrp="1"/>
          </p:cNvSpPr>
          <p:nvPr>
            <p:ph type="sldNum" sz="quarter" idx="4294967295"/>
          </p:nvPr>
        </p:nvSpPr>
        <p:spPr>
          <a:xfrm>
            <a:off x="8647113" y="4805362"/>
            <a:ext cx="366712" cy="1005840"/>
          </a:xfrm>
        </p:spPr>
        <p:txBody>
          <a:bodyPr/>
          <a:lstStyle/>
          <a:p>
            <a:fld id="{D5BBC35B-A44B-4119-B8DA-DE9E3DFADA20}" type="slidenum">
              <a:rPr kumimoji="0" lang="en-US" smtClean="0"/>
              <a:pPr/>
              <a:t>95</a:t>
            </a:fld>
            <a:endParaRPr kumimoji="0" lang="en-US" sz="1000" b="0" dirty="0">
              <a:solidFill>
                <a:schemeClr val="tx1"/>
              </a:solidFill>
            </a:endParaRPr>
          </a:p>
        </p:txBody>
      </p:sp>
      <p:pic>
        <p:nvPicPr>
          <p:cNvPr id="14" name="Picture 13" descr="K:\Clients\WorkWell\Therapist Course 2012\Images\vertical-mouse.jpg"/>
          <p:cNvPicPr/>
          <p:nvPr/>
        </p:nvPicPr>
        <p:blipFill>
          <a:blip r:embed="rId12" cstate="print"/>
          <a:srcRect/>
          <a:stretch>
            <a:fillRect/>
          </a:stretch>
        </p:blipFill>
        <p:spPr bwMode="auto">
          <a:xfrm>
            <a:off x="5257800" y="3409950"/>
            <a:ext cx="1806575" cy="1499870"/>
          </a:xfrm>
          <a:prstGeom prst="rect">
            <a:avLst/>
          </a:prstGeom>
          <a:noFill/>
          <a:ln w="9525">
            <a:noFill/>
            <a:miter lim="800000"/>
            <a:headEnd/>
            <a:tailEnd/>
          </a:ln>
        </p:spPr>
      </p:pic>
      <p:sp>
        <p:nvSpPr>
          <p:cNvPr id="2" name="TextBox 1"/>
          <p:cNvSpPr txBox="1"/>
          <p:nvPr/>
        </p:nvSpPr>
        <p:spPr>
          <a:xfrm>
            <a:off x="152400" y="742950"/>
            <a:ext cx="990600" cy="400110"/>
          </a:xfrm>
          <a:prstGeom prst="rect">
            <a:avLst/>
          </a:prstGeom>
          <a:noFill/>
        </p:spPr>
        <p:txBody>
          <a:bodyPr wrap="square" rtlCol="0">
            <a:spAutoFit/>
          </a:bodyPr>
          <a:lstStyle/>
          <a:p>
            <a:r>
              <a:rPr lang="en-US" sz="2000" dirty="0"/>
              <a:t>p26-27</a:t>
            </a: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9" name="Rectangle 7"/>
          <p:cNvSpPr>
            <a:spLocks noGrp="1" noChangeArrowheads="1"/>
          </p:cNvSpPr>
          <p:nvPr>
            <p:ph type="body" idx="4294967295"/>
          </p:nvPr>
        </p:nvSpPr>
        <p:spPr>
          <a:xfrm>
            <a:off x="762000" y="666750"/>
            <a:ext cx="3276600" cy="3276600"/>
          </a:xfrm>
        </p:spPr>
        <p:txBody>
          <a:bodyPr>
            <a:noAutofit/>
          </a:bodyPr>
          <a:lstStyle/>
          <a:p>
            <a:pPr eaLnBrk="1" hangingPunct="1">
              <a:buFont typeface="Wingdings 3" pitchFamily="18" charset="2"/>
              <a:buChar char=""/>
              <a:defRPr/>
            </a:pPr>
            <a:r>
              <a:rPr lang="en-US" sz="3200" b="1" dirty="0"/>
              <a:t>Mouse Setup</a:t>
            </a:r>
          </a:p>
          <a:p>
            <a:pPr eaLnBrk="1" hangingPunct="1">
              <a:buClr>
                <a:srgbClr val="E48404"/>
              </a:buClr>
              <a:buFont typeface="Arial" pitchFamily="34" charset="0"/>
              <a:buChar char="•"/>
              <a:defRPr/>
            </a:pPr>
            <a:r>
              <a:rPr lang="en-US" sz="2400" dirty="0"/>
              <a:t>Buttons</a:t>
            </a:r>
          </a:p>
          <a:p>
            <a:pPr eaLnBrk="1" hangingPunct="1">
              <a:buClr>
                <a:srgbClr val="E48404"/>
              </a:buClr>
              <a:buFont typeface="Arial" pitchFamily="34" charset="0"/>
              <a:buChar char="•"/>
              <a:defRPr/>
            </a:pPr>
            <a:r>
              <a:rPr lang="en-US" sz="2400" dirty="0"/>
              <a:t>Pointers</a:t>
            </a:r>
          </a:p>
          <a:p>
            <a:pPr eaLnBrk="1" hangingPunct="1">
              <a:buClr>
                <a:srgbClr val="E48404"/>
              </a:buClr>
              <a:buFont typeface="Arial" pitchFamily="34" charset="0"/>
              <a:buChar char="•"/>
              <a:defRPr/>
            </a:pPr>
            <a:r>
              <a:rPr lang="en-US" sz="2400" dirty="0"/>
              <a:t>Pointer Options</a:t>
            </a:r>
          </a:p>
          <a:p>
            <a:pPr eaLnBrk="1" hangingPunct="1">
              <a:buClr>
                <a:srgbClr val="E48404"/>
              </a:buClr>
              <a:buFont typeface="Arial" pitchFamily="34" charset="0"/>
              <a:buChar char="•"/>
              <a:defRPr/>
            </a:pPr>
            <a:r>
              <a:rPr lang="en-US" sz="2400" dirty="0"/>
              <a:t>Wheel </a:t>
            </a:r>
          </a:p>
          <a:p>
            <a:pPr eaLnBrk="1" hangingPunct="1">
              <a:buClr>
                <a:srgbClr val="E48404"/>
              </a:buClr>
              <a:buFont typeface="Arial" pitchFamily="34" charset="0"/>
              <a:buChar char="•"/>
              <a:defRPr/>
            </a:pPr>
            <a:r>
              <a:rPr lang="en-US" sz="2400" dirty="0"/>
              <a:t>Hardware</a:t>
            </a:r>
          </a:p>
          <a:p>
            <a:pPr eaLnBrk="1" hangingPunct="1">
              <a:defRPr/>
            </a:pPr>
            <a:endParaRPr lang="en-US" sz="105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96</a:t>
            </a:fld>
            <a:endParaRPr kumimoji="0" lang="en-US" dirty="0"/>
          </a:p>
        </p:txBody>
      </p:sp>
      <p:pic>
        <p:nvPicPr>
          <p:cNvPr id="129028" name="Picture 10" descr="http://www.microsoft.com/library/media/1033/windowsxp/images/using/setup/personalize/67385-pointer-options-tab.gif"/>
          <p:cNvPicPr>
            <a:picLocks noChangeAspect="1" noChangeArrowheads="1"/>
          </p:cNvPicPr>
          <p:nvPr/>
        </p:nvPicPr>
        <p:blipFill>
          <a:blip r:embed="rId3" cstate="print"/>
          <a:srcRect/>
          <a:stretch>
            <a:fillRect/>
          </a:stretch>
        </p:blipFill>
        <p:spPr bwMode="auto">
          <a:xfrm>
            <a:off x="4343400" y="666750"/>
            <a:ext cx="4262438" cy="3600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a:t>Mouse</a:t>
            </a:r>
          </a:p>
        </p:txBody>
      </p:sp>
      <p:pic>
        <p:nvPicPr>
          <p:cNvPr id="4" name="Picture 3" descr="Office Ergonomics WSE Form.bmp"/>
          <p:cNvPicPr>
            <a:picLocks noChangeAspect="1"/>
          </p:cNvPicPr>
          <p:nvPr/>
        </p:nvPicPr>
        <p:blipFill>
          <a:blip r:embed="rId3"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97</a:t>
            </a:fld>
            <a:endParaRPr lang="en-US" dirty="0"/>
          </a:p>
        </p:txBody>
      </p:sp>
      <p:pic>
        <p:nvPicPr>
          <p:cNvPr id="9" name="Picture 8" descr="mouse 1.JPG"/>
          <p:cNvPicPr>
            <a:picLocks noChangeAspect="1"/>
          </p:cNvPicPr>
          <p:nvPr/>
        </p:nvPicPr>
        <p:blipFill>
          <a:blip r:embed="rId4" cstate="print"/>
          <a:stretch>
            <a:fillRect/>
          </a:stretch>
        </p:blipFill>
        <p:spPr>
          <a:xfrm>
            <a:off x="1524000" y="819150"/>
            <a:ext cx="6581775" cy="34741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171450"/>
            <a:ext cx="7772400" cy="571500"/>
          </a:xfrm>
        </p:spPr>
        <p:txBody>
          <a:bodyPr>
            <a:normAutofit fontScale="90000"/>
          </a:bodyPr>
          <a:lstStyle/>
          <a:p>
            <a:pPr eaLnBrk="1" hangingPunct="1">
              <a:spcBef>
                <a:spcPts val="800"/>
              </a:spcBef>
              <a:defRPr/>
            </a:pPr>
            <a:r>
              <a:rPr lang="en-US" noProof="1"/>
              <a:t>Computer </a:t>
            </a:r>
          </a:p>
        </p:txBody>
      </p:sp>
      <p:sp>
        <p:nvSpPr>
          <p:cNvPr id="269315" name="Rectangle 3"/>
          <p:cNvSpPr>
            <a:spLocks noGrp="1" noChangeArrowheads="1"/>
          </p:cNvSpPr>
          <p:nvPr>
            <p:ph type="body" idx="1"/>
          </p:nvPr>
        </p:nvSpPr>
        <p:spPr>
          <a:xfrm>
            <a:off x="304800" y="742950"/>
            <a:ext cx="3429000" cy="3505200"/>
          </a:xfrm>
        </p:spPr>
        <p:txBody>
          <a:bodyPr>
            <a:normAutofit/>
          </a:bodyPr>
          <a:lstStyle/>
          <a:p>
            <a:pPr eaLnBrk="1" hangingPunct="1">
              <a:lnSpc>
                <a:spcPct val="90000"/>
              </a:lnSpc>
              <a:defRPr/>
            </a:pPr>
            <a:r>
              <a:rPr lang="en-US" b="1" noProof="1"/>
              <a:t>Where?</a:t>
            </a:r>
          </a:p>
          <a:p>
            <a:pPr lvl="1" eaLnBrk="1" hangingPunct="1">
              <a:lnSpc>
                <a:spcPct val="90000"/>
              </a:lnSpc>
              <a:defRPr/>
            </a:pPr>
            <a:r>
              <a:rPr lang="en-US" noProof="1"/>
              <a:t>Computer underneath monitor</a:t>
            </a:r>
          </a:p>
          <a:p>
            <a:pPr lvl="1">
              <a:lnSpc>
                <a:spcPct val="90000"/>
              </a:lnSpc>
              <a:buSzPct val="125000"/>
              <a:defRPr/>
            </a:pPr>
            <a:r>
              <a:rPr lang="en-US" noProof="1"/>
              <a:t>May or may not be appropriate </a:t>
            </a:r>
          </a:p>
          <a:p>
            <a:pPr lvl="1">
              <a:lnSpc>
                <a:spcPct val="90000"/>
              </a:lnSpc>
              <a:buSzPct val="125000"/>
              <a:defRPr/>
            </a:pPr>
            <a:r>
              <a:rPr lang="en-US" noProof="1"/>
              <a:t>Don’t block ventilation</a:t>
            </a:r>
          </a:p>
          <a:p>
            <a:pPr lvl="1">
              <a:lnSpc>
                <a:spcPct val="90000"/>
              </a:lnSpc>
              <a:buSzPct val="125000"/>
              <a:defRPr/>
            </a:pPr>
            <a:r>
              <a:rPr lang="en-US" noProof="1"/>
              <a:t>On/off and disc drives access</a:t>
            </a:r>
          </a:p>
          <a:p>
            <a:pPr lvl="1" eaLnBrk="1" hangingPunct="1">
              <a:lnSpc>
                <a:spcPct val="90000"/>
              </a:lnSpc>
              <a:defRPr/>
            </a:pPr>
            <a:endParaRPr lang="en-US" noProof="1"/>
          </a:p>
          <a:p>
            <a:pPr eaLnBrk="1" hangingPunct="1">
              <a:lnSpc>
                <a:spcPct val="90000"/>
              </a:lnSpc>
              <a:defRPr/>
            </a:pPr>
            <a:endParaRPr lang="en-US" noProof="1"/>
          </a:p>
        </p:txBody>
      </p:sp>
      <p:pic>
        <p:nvPicPr>
          <p:cNvPr id="269317" name="Picture 5" descr="WS 10"/>
          <p:cNvPicPr>
            <a:picLocks noChangeAspect="1" noChangeArrowheads="1"/>
          </p:cNvPicPr>
          <p:nvPr/>
        </p:nvPicPr>
        <p:blipFill>
          <a:blip r:embed="rId3" cstate="print"/>
          <a:srcRect t="2927"/>
          <a:stretch>
            <a:fillRect/>
          </a:stretch>
        </p:blipFill>
        <p:spPr bwMode="auto">
          <a:xfrm>
            <a:off x="6685930" y="1885950"/>
            <a:ext cx="2074022" cy="2755392"/>
          </a:xfrm>
          <a:prstGeom prst="rect">
            <a:avLst/>
          </a:prstGeom>
          <a:ln>
            <a:noFill/>
          </a:ln>
          <a:effectLst>
            <a:outerShdw blurRad="292100" dist="139700" dir="2700000" algn="tl" rotWithShape="0">
              <a:srgbClr val="333333">
                <a:alpha val="65000"/>
              </a:srgbClr>
            </a:outerShdw>
          </a:effectLst>
        </p:spPr>
      </p:pic>
      <p:sp>
        <p:nvSpPr>
          <p:cNvPr id="269318" name="Rectangle 6"/>
          <p:cNvSpPr>
            <a:spLocks noChangeArrowheads="1"/>
          </p:cNvSpPr>
          <p:nvPr/>
        </p:nvSpPr>
        <p:spPr bwMode="auto">
          <a:xfrm>
            <a:off x="838200" y="2686050"/>
            <a:ext cx="2514600" cy="410882"/>
          </a:xfrm>
          <a:prstGeom prst="rect">
            <a:avLst/>
          </a:prstGeom>
          <a:noFill/>
          <a:ln w="9525">
            <a:noFill/>
            <a:miter lim="800000"/>
            <a:headEnd/>
            <a:tailEnd/>
          </a:ln>
          <a:effectLst/>
        </p:spPr>
        <p:txBody>
          <a:bodyPr>
            <a:spAutoFit/>
          </a:bodyPr>
          <a:lstStyle/>
          <a:p>
            <a:pPr marL="621792" lvl="1" indent="-228600">
              <a:lnSpc>
                <a:spcPct val="90000"/>
              </a:lnSpc>
              <a:spcBef>
                <a:spcPts val="324"/>
              </a:spcBef>
              <a:buClr>
                <a:schemeClr val="accent1"/>
              </a:buClr>
              <a:buSzPct val="125000"/>
              <a:buFont typeface="Verdana"/>
              <a:buChar char="◦"/>
              <a:defRPr/>
            </a:pPr>
            <a:endParaRPr lang="en-US" sz="2300" noProof="1">
              <a:latin typeface="+mn-lt"/>
            </a:endParaRPr>
          </a:p>
        </p:txBody>
      </p:sp>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98</a:t>
            </a:fld>
            <a:endParaRPr lang="en-US" dirty="0"/>
          </a:p>
        </p:txBody>
      </p:sp>
      <p:pic>
        <p:nvPicPr>
          <p:cNvPr id="8" name="Picture 7" descr="K:\Clients\Medtronic\World Headquarters\Ergonomics Website Revision\Images\Potential Medtronic EE pics\Raw\Cornett 002.jpg"/>
          <p:cNvPicPr/>
          <p:nvPr/>
        </p:nvPicPr>
        <p:blipFill>
          <a:blip r:embed="rId4" cstate="print"/>
          <a:srcRect l="25747" b="15385"/>
          <a:stretch>
            <a:fillRect/>
          </a:stretch>
        </p:blipFill>
        <p:spPr bwMode="auto">
          <a:xfrm>
            <a:off x="3657600" y="1047750"/>
            <a:ext cx="2697018"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a:t>Computer</a:t>
            </a:r>
          </a:p>
        </p:txBody>
      </p:sp>
      <p:pic>
        <p:nvPicPr>
          <p:cNvPr id="4" name="Picture 3" descr="Office Ergonomics WSE Form.bmp"/>
          <p:cNvPicPr>
            <a:picLocks noChangeAspect="1"/>
          </p:cNvPicPr>
          <p:nvPr/>
        </p:nvPicPr>
        <p:blipFill>
          <a:blip r:embed="rId3" cstate="print"/>
          <a:stretch>
            <a:fillRect/>
          </a:stretch>
        </p:blipFill>
        <p:spPr>
          <a:xfrm>
            <a:off x="381000" y="10477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99</a:t>
            </a:fld>
            <a:endParaRPr lang="en-US" dirty="0"/>
          </a:p>
        </p:txBody>
      </p:sp>
      <p:pic>
        <p:nvPicPr>
          <p:cNvPr id="9" name="Picture 8" descr="computer.JPG"/>
          <p:cNvPicPr>
            <a:picLocks noChangeAspect="1"/>
          </p:cNvPicPr>
          <p:nvPr/>
        </p:nvPicPr>
        <p:blipFill>
          <a:blip r:embed="rId4" cstate="print"/>
          <a:stretch>
            <a:fillRect/>
          </a:stretch>
        </p:blipFill>
        <p:spPr>
          <a:xfrm>
            <a:off x="1600200" y="1047750"/>
            <a:ext cx="6705600" cy="270933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21811</TotalTime>
  <Words>4007</Words>
  <Application>Microsoft Office PowerPoint</Application>
  <PresentationFormat>On-screen Show (16:9)</PresentationFormat>
  <Paragraphs>994</Paragraphs>
  <Slides>152</Slides>
  <Notes>138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152</vt:i4>
      </vt:variant>
    </vt:vector>
  </HeadingPairs>
  <TitlesOfParts>
    <vt:vector size="166" baseType="lpstr">
      <vt:lpstr>Arial</vt:lpstr>
      <vt:lpstr>Arial Narrow</vt:lpstr>
      <vt:lpstr>Bradley Hand ITC</vt:lpstr>
      <vt:lpstr>Calibri</vt:lpstr>
      <vt:lpstr>Courier New</vt:lpstr>
      <vt:lpstr>Impact</vt:lpstr>
      <vt:lpstr>Symbol</vt:lpstr>
      <vt:lpstr>Times New Roman</vt:lpstr>
      <vt:lpstr>Verdana</vt:lpstr>
      <vt:lpstr>Wingdings</vt:lpstr>
      <vt:lpstr>Wingdings 2</vt:lpstr>
      <vt:lpstr>Wingdings 3</vt:lpstr>
      <vt:lpstr>Concourse</vt:lpstr>
      <vt:lpstr>Document</vt:lpstr>
      <vt:lpstr>WorkWell and ErgoSystems Present:</vt:lpstr>
      <vt:lpstr>PowerPoint Presentation</vt:lpstr>
      <vt:lpstr>GoToTraining - Continued Open/Close the Control Panel or Grab Bar  </vt:lpstr>
      <vt:lpstr>Course Logistics</vt:lpstr>
      <vt:lpstr>Schedule</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WorkWell and ErgoSystems Present:</vt:lpstr>
      <vt:lpstr>It’s all about relationships!</vt:lpstr>
      <vt:lpstr>Relationships</vt:lpstr>
      <vt:lpstr>Office Ergonomics Applications </vt:lpstr>
      <vt:lpstr>Typical office components</vt:lpstr>
      <vt:lpstr>User population profile</vt:lpstr>
      <vt:lpstr>Single user</vt:lpstr>
      <vt:lpstr>Multi user</vt:lpstr>
      <vt:lpstr>Single-task</vt:lpstr>
      <vt:lpstr>Multi-task</vt:lpstr>
      <vt:lpstr>Work Activity (percentage breakdown)</vt:lpstr>
      <vt:lpstr>Floor space </vt:lpstr>
      <vt:lpstr>We do not live in an ideal world</vt:lpstr>
      <vt:lpstr>Office Ergonomics  Workstation Evaluation Forms  Downloads include Office Ergo Workstation Evaluation and Short Assessment</vt:lpstr>
      <vt:lpstr>PowerPoint Presentation</vt:lpstr>
      <vt:lpstr>Office Ergonomics  Workstation Forms</vt:lpstr>
      <vt:lpstr>Chair</vt:lpstr>
      <vt:lpstr>Types of seating systems</vt:lpstr>
      <vt:lpstr>Chair criteria</vt:lpstr>
      <vt:lpstr>Legs and Casters</vt:lpstr>
      <vt:lpstr>Seatpan Height</vt:lpstr>
      <vt:lpstr>Seatpan Tilt</vt:lpstr>
      <vt:lpstr>Seatpan Tension</vt:lpstr>
      <vt:lpstr>Seatpan Depth</vt:lpstr>
      <vt:lpstr>Relationships</vt:lpstr>
      <vt:lpstr>Back Support Height</vt:lpstr>
      <vt:lpstr>Back Support Angle</vt:lpstr>
      <vt:lpstr>Cushion</vt:lpstr>
      <vt:lpstr>Armrests Adjust</vt:lpstr>
      <vt:lpstr>Adjustment levers/knobs/controls</vt:lpstr>
      <vt:lpstr>Ball Chairs?</vt:lpstr>
      <vt:lpstr>Art of Sitting</vt:lpstr>
      <vt:lpstr>The Art of Sitting</vt:lpstr>
      <vt:lpstr>The Art of Sitting</vt:lpstr>
      <vt:lpstr>Sitting styles</vt:lpstr>
      <vt:lpstr>Sitting styles</vt:lpstr>
      <vt:lpstr>Functional seated positions</vt:lpstr>
      <vt:lpstr>Adjustment anxiety</vt:lpstr>
      <vt:lpstr>Chair solutions</vt:lpstr>
      <vt:lpstr>Maintenance </vt:lpstr>
      <vt:lpstr>Chair</vt:lpstr>
      <vt:lpstr>MOVE!</vt:lpstr>
      <vt:lpstr>Worksurface</vt:lpstr>
      <vt:lpstr>Straight line (desk/table)</vt:lpstr>
      <vt:lpstr>L-shape (two worksurfaces)</vt:lpstr>
      <vt:lpstr>Corner/U-shaped</vt:lpstr>
      <vt:lpstr>Worksurface Fixed</vt:lpstr>
      <vt:lpstr>Worksurface Fixed/Adjustable</vt:lpstr>
      <vt:lpstr>Adjustable/adjustable</vt:lpstr>
      <vt:lpstr>Wrong Desk height</vt:lpstr>
      <vt:lpstr>Not enough layout space</vt:lpstr>
      <vt:lpstr>Sit/Stand Workstations</vt:lpstr>
      <vt:lpstr>Sit/Stand Workstations</vt:lpstr>
      <vt:lpstr>Sit/Stand Workstations</vt:lpstr>
      <vt:lpstr> Tips for Sit/Stand Workstations</vt:lpstr>
      <vt:lpstr>Worksurface</vt:lpstr>
      <vt:lpstr>Foot Support</vt:lpstr>
      <vt:lpstr>Knee/foot clearance</vt:lpstr>
      <vt:lpstr>Foot Support/Clearance</vt:lpstr>
      <vt:lpstr>Sharp edges</vt:lpstr>
      <vt:lpstr>Work organization</vt:lpstr>
      <vt:lpstr>Work organization solutions</vt:lpstr>
      <vt:lpstr>Floor surface</vt:lpstr>
      <vt:lpstr>Computer equipment</vt:lpstr>
      <vt:lpstr>Keyboards</vt:lpstr>
      <vt:lpstr>Keyboard Technique</vt:lpstr>
      <vt:lpstr>Non-neutral Keyboard Positions</vt:lpstr>
      <vt:lpstr>Keyboard Solutions</vt:lpstr>
      <vt:lpstr>Wrist rests</vt:lpstr>
      <vt:lpstr>Poor Technique</vt:lpstr>
      <vt:lpstr>Take break</vt:lpstr>
      <vt:lpstr>Keyboard Trays</vt:lpstr>
      <vt:lpstr>Keyboard Tray</vt:lpstr>
      <vt:lpstr>Keyboard</vt:lpstr>
      <vt:lpstr>Pointing device</vt:lpstr>
      <vt:lpstr> </vt:lpstr>
      <vt:lpstr>Pointing device technique</vt:lpstr>
      <vt:lpstr>Pointing Device Non-neutral Positions</vt:lpstr>
      <vt:lpstr>Pointing Device Solutions</vt:lpstr>
      <vt:lpstr>Mouse Wrist Rests</vt:lpstr>
      <vt:lpstr>Choosing Correct Pointing Device</vt:lpstr>
      <vt:lpstr>PowerPoint Presentation</vt:lpstr>
      <vt:lpstr>Mouse</vt:lpstr>
      <vt:lpstr>Computer </vt:lpstr>
      <vt:lpstr>Computer</vt:lpstr>
      <vt:lpstr>Monitor</vt:lpstr>
      <vt:lpstr>Monitors</vt:lpstr>
      <vt:lpstr>Monitor Resolution</vt:lpstr>
      <vt:lpstr>Monitor Alignment</vt:lpstr>
      <vt:lpstr>Glare</vt:lpstr>
      <vt:lpstr>Control Glare</vt:lpstr>
      <vt:lpstr>Use glare screen</vt:lpstr>
      <vt:lpstr>Adjust monitor screen brightness and contrast </vt:lpstr>
      <vt:lpstr>Monitor Height</vt:lpstr>
      <vt:lpstr>Monitor Height</vt:lpstr>
      <vt:lpstr>Monitor too high</vt:lpstr>
      <vt:lpstr>Monitor too low</vt:lpstr>
      <vt:lpstr>Monitor Distance</vt:lpstr>
      <vt:lpstr>Monitor too far away</vt:lpstr>
      <vt:lpstr>Monitor too close</vt:lpstr>
      <vt:lpstr>Dirty monitor screens</vt:lpstr>
      <vt:lpstr>Dual Monitors</vt:lpstr>
      <vt:lpstr>Dual Monitors</vt:lpstr>
      <vt:lpstr>Eye Examinations</vt:lpstr>
      <vt:lpstr>Presbyopia</vt:lpstr>
      <vt:lpstr>Monitor</vt:lpstr>
      <vt:lpstr>Document holder</vt:lpstr>
      <vt:lpstr>Document holders</vt:lpstr>
      <vt:lpstr>Document Holder</vt:lpstr>
      <vt:lpstr>Laptops</vt:lpstr>
      <vt:lpstr>Occasional Laptop User</vt:lpstr>
      <vt:lpstr>Full-time Laptop User</vt:lpstr>
      <vt:lpstr>Telephone</vt:lpstr>
      <vt:lpstr>Telephone Types</vt:lpstr>
      <vt:lpstr>Telephone Types</vt:lpstr>
      <vt:lpstr>Telephone</vt:lpstr>
      <vt:lpstr>Handwriting/Reading</vt:lpstr>
      <vt:lpstr>Solutions</vt:lpstr>
      <vt:lpstr>Office equipment</vt:lpstr>
      <vt:lpstr>Relationships</vt:lpstr>
      <vt:lpstr>Storage/Reach zone</vt:lpstr>
      <vt:lpstr>Storage</vt:lpstr>
      <vt:lpstr>Storage</vt:lpstr>
      <vt:lpstr>Conference rooms</vt:lpstr>
      <vt:lpstr>Conference Rooms</vt:lpstr>
      <vt:lpstr>Lighting – General and Task</vt:lpstr>
      <vt:lpstr>Light solutions</vt:lpstr>
      <vt:lpstr>Illumination</vt:lpstr>
      <vt:lpstr>Noise</vt:lpstr>
      <vt:lpstr>Control Noise</vt:lpstr>
      <vt:lpstr>Temperature solutions</vt:lpstr>
      <vt:lpstr>Recommended Specifications</vt:lpstr>
      <vt:lpstr>Office Ergonomics Assessment Guidelines</vt:lpstr>
      <vt:lpstr>Assessment Steps</vt:lpstr>
      <vt:lpstr>Sample Ergo Report</vt:lpstr>
      <vt:lpstr>Ergonomics – A Potent Tool!</vt:lpstr>
      <vt:lpstr>Post Course Test -Test link sent via email 6-12 hours after training- 20 questions - Complete test with 80% and complete course eval for certificate  THANKS!</vt:lpstr>
      <vt:lpstr>WorkWell and ErgoSystems Present:</vt:lpstr>
    </vt:vector>
  </TitlesOfParts>
  <Company>ErgoSystems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accomplish?</dc:title>
  <dc:creator>Mark Anderson</dc:creator>
  <cp:lastModifiedBy>Mark Anderson</cp:lastModifiedBy>
  <cp:revision>920</cp:revision>
  <dcterms:created xsi:type="dcterms:W3CDTF">2001-03-15T00:53:30Z</dcterms:created>
  <dcterms:modified xsi:type="dcterms:W3CDTF">2019-09-18T19:53:48Z</dcterms:modified>
</cp:coreProperties>
</file>