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1"/>
  </p:sldMasterIdLst>
  <p:notesMasterIdLst>
    <p:notesMasterId r:id="rId200"/>
  </p:notesMasterIdLst>
  <p:sldIdLst>
    <p:sldId id="1387" r:id="rId2"/>
    <p:sldId id="1468" r:id="rId3"/>
    <p:sldId id="1470" r:id="rId4"/>
    <p:sldId id="1471" r:id="rId5"/>
    <p:sldId id="1481" r:id="rId6"/>
    <p:sldId id="1482" r:id="rId7"/>
    <p:sldId id="1483" r:id="rId8"/>
    <p:sldId id="1473" r:id="rId9"/>
    <p:sldId id="1474" r:id="rId10"/>
    <p:sldId id="1475" r:id="rId11"/>
    <p:sldId id="1472" r:id="rId12"/>
    <p:sldId id="1476" r:id="rId13"/>
    <p:sldId id="1477" r:id="rId14"/>
    <p:sldId id="1478" r:id="rId15"/>
    <p:sldId id="1479" r:id="rId16"/>
    <p:sldId id="1467" r:id="rId17"/>
    <p:sldId id="1389" r:id="rId18"/>
    <p:sldId id="1096" r:id="rId19"/>
    <p:sldId id="896" r:id="rId20"/>
    <p:sldId id="897" r:id="rId21"/>
    <p:sldId id="1391" r:id="rId22"/>
    <p:sldId id="820" r:id="rId23"/>
    <p:sldId id="822" r:id="rId24"/>
    <p:sldId id="823" r:id="rId25"/>
    <p:sldId id="898" r:id="rId26"/>
    <p:sldId id="1252" r:id="rId27"/>
    <p:sldId id="1392" r:id="rId28"/>
    <p:sldId id="1167" r:id="rId29"/>
    <p:sldId id="1168" r:id="rId30"/>
    <p:sldId id="1169" r:id="rId31"/>
    <p:sldId id="1171" r:id="rId32"/>
    <p:sldId id="1170" r:id="rId33"/>
    <p:sldId id="1438" r:id="rId34"/>
    <p:sldId id="1393" r:id="rId35"/>
    <p:sldId id="1174" r:id="rId36"/>
    <p:sldId id="1395" r:id="rId37"/>
    <p:sldId id="1181" r:id="rId38"/>
    <p:sldId id="1394" r:id="rId39"/>
    <p:sldId id="1187" r:id="rId40"/>
    <p:sldId id="1261" r:id="rId41"/>
    <p:sldId id="1262" r:id="rId42"/>
    <p:sldId id="1264" r:id="rId43"/>
    <p:sldId id="1266" r:id="rId44"/>
    <p:sldId id="1267" r:id="rId45"/>
    <p:sldId id="1268" r:id="rId46"/>
    <p:sldId id="1269" r:id="rId47"/>
    <p:sldId id="1270" r:id="rId48"/>
    <p:sldId id="1271" r:id="rId49"/>
    <p:sldId id="1272" r:id="rId50"/>
    <p:sldId id="1188" r:id="rId51"/>
    <p:sldId id="1189" r:id="rId52"/>
    <p:sldId id="1450" r:id="rId53"/>
    <p:sldId id="1190" r:id="rId54"/>
    <p:sldId id="1191" r:id="rId55"/>
    <p:sldId id="1193" r:id="rId56"/>
    <p:sldId id="1194" r:id="rId57"/>
    <p:sldId id="1199" r:id="rId58"/>
    <p:sldId id="1197" r:id="rId59"/>
    <p:sldId id="1198" r:id="rId60"/>
    <p:sldId id="1200" r:id="rId61"/>
    <p:sldId id="1396" r:id="rId62"/>
    <p:sldId id="1175" r:id="rId63"/>
    <p:sldId id="1178" r:id="rId64"/>
    <p:sldId id="1177" r:id="rId65"/>
    <p:sldId id="1397" r:id="rId66"/>
    <p:sldId id="1204" r:id="rId67"/>
    <p:sldId id="1205" r:id="rId68"/>
    <p:sldId id="1206" r:id="rId69"/>
    <p:sldId id="1207" r:id="rId70"/>
    <p:sldId id="1208" r:id="rId71"/>
    <p:sldId id="1176" r:id="rId72"/>
    <p:sldId id="1398" r:id="rId73"/>
    <p:sldId id="1400" r:id="rId74"/>
    <p:sldId id="1463" r:id="rId75"/>
    <p:sldId id="1401" r:id="rId76"/>
    <p:sldId id="1451" r:id="rId77"/>
    <p:sldId id="1452" r:id="rId78"/>
    <p:sldId id="1416" r:id="rId79"/>
    <p:sldId id="1179" r:id="rId80"/>
    <p:sldId id="1209" r:id="rId81"/>
    <p:sldId id="1210" r:id="rId82"/>
    <p:sldId id="1211" r:id="rId83"/>
    <p:sldId id="1212" r:id="rId84"/>
    <p:sldId id="1441" r:id="rId85"/>
    <p:sldId id="1442" r:id="rId86"/>
    <p:sldId id="1443" r:id="rId87"/>
    <p:sldId id="1444" r:id="rId88"/>
    <p:sldId id="1213" r:id="rId89"/>
    <p:sldId id="1460" r:id="rId90"/>
    <p:sldId id="1462" r:id="rId91"/>
    <p:sldId id="1461" r:id="rId92"/>
    <p:sldId id="1399" r:id="rId93"/>
    <p:sldId id="1273" r:id="rId94"/>
    <p:sldId id="1274" r:id="rId95"/>
    <p:sldId id="1275" r:id="rId96"/>
    <p:sldId id="1276" r:id="rId97"/>
    <p:sldId id="1277" r:id="rId98"/>
    <p:sldId id="1278" r:id="rId99"/>
    <p:sldId id="1279" r:id="rId100"/>
    <p:sldId id="1280" r:id="rId101"/>
    <p:sldId id="1281" r:id="rId102"/>
    <p:sldId id="1282" r:id="rId103"/>
    <p:sldId id="1284" r:id="rId104"/>
    <p:sldId id="1439" r:id="rId105"/>
    <p:sldId id="1440" r:id="rId106"/>
    <p:sldId id="1425" r:id="rId107"/>
    <p:sldId id="1426" r:id="rId108"/>
    <p:sldId id="1427" r:id="rId109"/>
    <p:sldId id="1428" r:id="rId110"/>
    <p:sldId id="1429" r:id="rId111"/>
    <p:sldId id="1430" r:id="rId112"/>
    <p:sldId id="1431" r:id="rId113"/>
    <p:sldId id="1432" r:id="rId114"/>
    <p:sldId id="1433" r:id="rId115"/>
    <p:sldId id="1434" r:id="rId116"/>
    <p:sldId id="1435" r:id="rId117"/>
    <p:sldId id="1436" r:id="rId118"/>
    <p:sldId id="1437" r:id="rId119"/>
    <p:sldId id="1304" r:id="rId120"/>
    <p:sldId id="1305" r:id="rId121"/>
    <p:sldId id="1308" r:id="rId122"/>
    <p:sldId id="1309" r:id="rId123"/>
    <p:sldId id="1311" r:id="rId124"/>
    <p:sldId id="1312" r:id="rId125"/>
    <p:sldId id="1314" r:id="rId126"/>
    <p:sldId id="1315" r:id="rId127"/>
    <p:sldId id="1316" r:id="rId128"/>
    <p:sldId id="1317" r:id="rId129"/>
    <p:sldId id="1318" r:id="rId130"/>
    <p:sldId id="1319" r:id="rId131"/>
    <p:sldId id="1320" r:id="rId132"/>
    <p:sldId id="1321" r:id="rId133"/>
    <p:sldId id="1322" r:id="rId134"/>
    <p:sldId id="1323" r:id="rId135"/>
    <p:sldId id="1324" r:id="rId136"/>
    <p:sldId id="1325" r:id="rId137"/>
    <p:sldId id="1326" r:id="rId138"/>
    <p:sldId id="1327" r:id="rId139"/>
    <p:sldId id="1328" r:id="rId140"/>
    <p:sldId id="1329" r:id="rId141"/>
    <p:sldId id="1331" r:id="rId142"/>
    <p:sldId id="1333" r:id="rId143"/>
    <p:sldId id="1335" r:id="rId144"/>
    <p:sldId id="1336" r:id="rId145"/>
    <p:sldId id="1337" r:id="rId146"/>
    <p:sldId id="1338" r:id="rId147"/>
    <p:sldId id="1339" r:id="rId148"/>
    <p:sldId id="1340" r:id="rId149"/>
    <p:sldId id="1341" r:id="rId150"/>
    <p:sldId id="1342" r:id="rId151"/>
    <p:sldId id="1345" r:id="rId152"/>
    <p:sldId id="1347" r:id="rId153"/>
    <p:sldId id="1348" r:id="rId154"/>
    <p:sldId id="1349" r:id="rId155"/>
    <p:sldId id="1350" r:id="rId156"/>
    <p:sldId id="1351" r:id="rId157"/>
    <p:sldId id="1352" r:id="rId158"/>
    <p:sldId id="1353" r:id="rId159"/>
    <p:sldId id="1355" r:id="rId160"/>
    <p:sldId id="1215" r:id="rId161"/>
    <p:sldId id="1464" r:id="rId162"/>
    <p:sldId id="1465" r:id="rId163"/>
    <p:sldId id="1466" r:id="rId164"/>
    <p:sldId id="1417" r:id="rId165"/>
    <p:sldId id="1182" r:id="rId166"/>
    <p:sldId id="1418" r:id="rId167"/>
    <p:sldId id="1183" r:id="rId168"/>
    <p:sldId id="1357" r:id="rId169"/>
    <p:sldId id="1358" r:id="rId170"/>
    <p:sldId id="1359" r:id="rId171"/>
    <p:sldId id="1360" r:id="rId172"/>
    <p:sldId id="1361" r:id="rId173"/>
    <p:sldId id="1456" r:id="rId174"/>
    <p:sldId id="1420" r:id="rId175"/>
    <p:sldId id="1184" r:id="rId176"/>
    <p:sldId id="1421" r:id="rId177"/>
    <p:sldId id="1185" r:id="rId178"/>
    <p:sldId id="1423" r:id="rId179"/>
    <p:sldId id="1220" r:id="rId180"/>
    <p:sldId id="1221" r:id="rId181"/>
    <p:sldId id="1222" r:id="rId182"/>
    <p:sldId id="1223" r:id="rId183"/>
    <p:sldId id="1224" r:id="rId184"/>
    <p:sldId id="1225" r:id="rId185"/>
    <p:sldId id="1226" r:id="rId186"/>
    <p:sldId id="1228" r:id="rId187"/>
    <p:sldId id="1253" r:id="rId188"/>
    <p:sldId id="1229" r:id="rId189"/>
    <p:sldId id="1230" r:id="rId190"/>
    <p:sldId id="1231" r:id="rId191"/>
    <p:sldId id="1232" r:id="rId192"/>
    <p:sldId id="1233" r:id="rId193"/>
    <p:sldId id="1459" r:id="rId194"/>
    <p:sldId id="1240" r:id="rId195"/>
    <p:sldId id="1458" r:id="rId196"/>
    <p:sldId id="1457" r:id="rId197"/>
    <p:sldId id="972" r:id="rId198"/>
    <p:sldId id="851" r:id="rId199"/>
  </p:sldIdLst>
  <p:sldSz cx="9144000" cy="5143500" type="screen16x9"/>
  <p:notesSz cx="6858000" cy="9144000"/>
  <p:defaultTextStyle>
    <a:defPPr>
      <a:defRPr lang="en-US"/>
    </a:defPPr>
    <a:lvl1pPr algn="l" rtl="0" fontAlgn="base">
      <a:spcBef>
        <a:spcPct val="50000"/>
      </a:spcBef>
      <a:spcAft>
        <a:spcPct val="0"/>
      </a:spcAft>
      <a:defRPr sz="4000" kern="1200">
        <a:solidFill>
          <a:schemeClr val="tx1"/>
        </a:solidFill>
        <a:latin typeface="Arial Narrow" pitchFamily="34" charset="0"/>
        <a:ea typeface="+mn-ea"/>
        <a:cs typeface="+mn-cs"/>
      </a:defRPr>
    </a:lvl1pPr>
    <a:lvl2pPr marL="457200" algn="l" rtl="0" fontAlgn="base">
      <a:spcBef>
        <a:spcPct val="50000"/>
      </a:spcBef>
      <a:spcAft>
        <a:spcPct val="0"/>
      </a:spcAft>
      <a:defRPr sz="4000" kern="1200">
        <a:solidFill>
          <a:schemeClr val="tx1"/>
        </a:solidFill>
        <a:latin typeface="Arial Narrow" pitchFamily="34" charset="0"/>
        <a:ea typeface="+mn-ea"/>
        <a:cs typeface="+mn-cs"/>
      </a:defRPr>
    </a:lvl2pPr>
    <a:lvl3pPr marL="914400" algn="l" rtl="0" fontAlgn="base">
      <a:spcBef>
        <a:spcPct val="50000"/>
      </a:spcBef>
      <a:spcAft>
        <a:spcPct val="0"/>
      </a:spcAft>
      <a:defRPr sz="4000" kern="1200">
        <a:solidFill>
          <a:schemeClr val="tx1"/>
        </a:solidFill>
        <a:latin typeface="Arial Narrow" pitchFamily="34" charset="0"/>
        <a:ea typeface="+mn-ea"/>
        <a:cs typeface="+mn-cs"/>
      </a:defRPr>
    </a:lvl3pPr>
    <a:lvl4pPr marL="1371600" algn="l" rtl="0" fontAlgn="base">
      <a:spcBef>
        <a:spcPct val="50000"/>
      </a:spcBef>
      <a:spcAft>
        <a:spcPct val="0"/>
      </a:spcAft>
      <a:defRPr sz="4000" kern="1200">
        <a:solidFill>
          <a:schemeClr val="tx1"/>
        </a:solidFill>
        <a:latin typeface="Arial Narrow" pitchFamily="34" charset="0"/>
        <a:ea typeface="+mn-ea"/>
        <a:cs typeface="+mn-cs"/>
      </a:defRPr>
    </a:lvl4pPr>
    <a:lvl5pPr marL="1828800" algn="l" rtl="0" fontAlgn="base">
      <a:spcBef>
        <a:spcPct val="50000"/>
      </a:spcBef>
      <a:spcAft>
        <a:spcPct val="0"/>
      </a:spcAft>
      <a:defRPr sz="4000" kern="1200">
        <a:solidFill>
          <a:schemeClr val="tx1"/>
        </a:solidFill>
        <a:latin typeface="Arial Narrow" pitchFamily="34" charset="0"/>
        <a:ea typeface="+mn-ea"/>
        <a:cs typeface="+mn-cs"/>
      </a:defRPr>
    </a:lvl5pPr>
    <a:lvl6pPr marL="2286000" algn="l" defTabSz="914400" rtl="0" eaLnBrk="1" latinLnBrk="0" hangingPunct="1">
      <a:defRPr sz="4000" kern="1200">
        <a:solidFill>
          <a:schemeClr val="tx1"/>
        </a:solidFill>
        <a:latin typeface="Arial Narrow" pitchFamily="34" charset="0"/>
        <a:ea typeface="+mn-ea"/>
        <a:cs typeface="+mn-cs"/>
      </a:defRPr>
    </a:lvl6pPr>
    <a:lvl7pPr marL="2743200" algn="l" defTabSz="914400" rtl="0" eaLnBrk="1" latinLnBrk="0" hangingPunct="1">
      <a:defRPr sz="4000" kern="1200">
        <a:solidFill>
          <a:schemeClr val="tx1"/>
        </a:solidFill>
        <a:latin typeface="Arial Narrow" pitchFamily="34" charset="0"/>
        <a:ea typeface="+mn-ea"/>
        <a:cs typeface="+mn-cs"/>
      </a:defRPr>
    </a:lvl7pPr>
    <a:lvl8pPr marL="3200400" algn="l" defTabSz="914400" rtl="0" eaLnBrk="1" latinLnBrk="0" hangingPunct="1">
      <a:defRPr sz="4000" kern="1200">
        <a:solidFill>
          <a:schemeClr val="tx1"/>
        </a:solidFill>
        <a:latin typeface="Arial Narrow" pitchFamily="34" charset="0"/>
        <a:ea typeface="+mn-ea"/>
        <a:cs typeface="+mn-cs"/>
      </a:defRPr>
    </a:lvl8pPr>
    <a:lvl9pPr marL="3657600" algn="l" defTabSz="914400" rtl="0" eaLnBrk="1" latinLnBrk="0" hangingPunct="1">
      <a:defRPr sz="40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00"/>
    <a:srgbClr val="00172E"/>
    <a:srgbClr val="001326"/>
    <a:srgbClr val="000F1E"/>
    <a:srgbClr val="00152A"/>
    <a:srgbClr val="FF5050"/>
    <a:srgbClr val="E000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99742" autoAdjust="0"/>
  </p:normalViewPr>
  <p:slideViewPr>
    <p:cSldViewPr>
      <p:cViewPr varScale="1">
        <p:scale>
          <a:sx n="118" d="100"/>
          <a:sy n="118" d="100"/>
        </p:scale>
        <p:origin x="442" y="86"/>
      </p:cViewPr>
      <p:guideLst>
        <p:guide orient="horz" pos="1620"/>
        <p:guide pos="2880"/>
      </p:guideLst>
    </p:cSldViewPr>
  </p:slideViewPr>
  <p:outlineViewPr>
    <p:cViewPr>
      <p:scale>
        <a:sx n="33" d="100"/>
        <a:sy n="33" d="100"/>
      </p:scale>
      <p:origin x="0" y="52404"/>
    </p:cViewPr>
    <p:sldLst>
      <p:sld r:id="rId1" collapse="1"/>
      <p:sld r:id="rId2" collapse="1"/>
    </p:sldLst>
  </p:outlineViewPr>
  <p:notesTextViewPr>
    <p:cViewPr>
      <p:scale>
        <a:sx n="3" d="2"/>
        <a:sy n="3" d="2"/>
      </p:scale>
      <p:origin x="0" y="0"/>
    </p:cViewPr>
  </p:notesTextViewPr>
  <p:sorterViewPr>
    <p:cViewPr>
      <p:scale>
        <a:sx n="110" d="100"/>
        <a:sy n="110" d="100"/>
      </p:scale>
      <p:origin x="0" y="-355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slide" Target="slides/slide195.xml"/><Relationship Id="rId200"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1"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_rels/viewProps.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791555"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246788"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791557"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91558"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791559"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240C716D-707B-4C3E-9D68-7E20F1C69016}" type="slidenum">
              <a:rPr lang="en-US"/>
              <a:pPr>
                <a:defRPr/>
              </a:pPr>
              <a:t>‹#›</a:t>
            </a:fld>
            <a:endParaRPr lang="en-US"/>
          </a:p>
        </p:txBody>
      </p:sp>
    </p:spTree>
    <p:extLst>
      <p:ext uri="{BB962C8B-B14F-4D97-AF65-F5344CB8AC3E}">
        <p14:creationId xmlns:p14="http://schemas.microsoft.com/office/powerpoint/2010/main" val="7313539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a:t>
            </a:fld>
            <a:endParaRPr lang="en-US"/>
          </a:p>
        </p:txBody>
      </p:sp>
    </p:spTree>
    <p:extLst>
      <p:ext uri="{BB962C8B-B14F-4D97-AF65-F5344CB8AC3E}">
        <p14:creationId xmlns:p14="http://schemas.microsoft.com/office/powerpoint/2010/main" val="1507833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21</a:t>
            </a:fld>
            <a:endParaRPr lang="en-US"/>
          </a:p>
        </p:txBody>
      </p:sp>
    </p:spTree>
    <p:extLst>
      <p:ext uri="{BB962C8B-B14F-4D97-AF65-F5344CB8AC3E}">
        <p14:creationId xmlns:p14="http://schemas.microsoft.com/office/powerpoint/2010/main" val="288090150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122</a:t>
            </a:fld>
            <a:endParaRPr lang="en-US"/>
          </a:p>
        </p:txBody>
      </p:sp>
    </p:spTree>
    <p:extLst>
      <p:ext uri="{BB962C8B-B14F-4D97-AF65-F5344CB8AC3E}">
        <p14:creationId xmlns:p14="http://schemas.microsoft.com/office/powerpoint/2010/main" val="25917390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123</a:t>
            </a:fld>
            <a:endParaRPr lang="en-US"/>
          </a:p>
        </p:txBody>
      </p:sp>
    </p:spTree>
    <p:extLst>
      <p:ext uri="{BB962C8B-B14F-4D97-AF65-F5344CB8AC3E}">
        <p14:creationId xmlns:p14="http://schemas.microsoft.com/office/powerpoint/2010/main" val="55182497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124</a:t>
            </a:fld>
            <a:endParaRPr lang="en-US"/>
          </a:p>
        </p:txBody>
      </p:sp>
    </p:spTree>
    <p:extLst>
      <p:ext uri="{BB962C8B-B14F-4D97-AF65-F5344CB8AC3E}">
        <p14:creationId xmlns:p14="http://schemas.microsoft.com/office/powerpoint/2010/main" val="17656175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125</a:t>
            </a:fld>
            <a:endParaRPr lang="en-US"/>
          </a:p>
        </p:txBody>
      </p:sp>
    </p:spTree>
    <p:extLst>
      <p:ext uri="{BB962C8B-B14F-4D97-AF65-F5344CB8AC3E}">
        <p14:creationId xmlns:p14="http://schemas.microsoft.com/office/powerpoint/2010/main" val="19349409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126</a:t>
            </a:fld>
            <a:endParaRPr lang="en-US"/>
          </a:p>
        </p:txBody>
      </p:sp>
    </p:spTree>
    <p:extLst>
      <p:ext uri="{BB962C8B-B14F-4D97-AF65-F5344CB8AC3E}">
        <p14:creationId xmlns:p14="http://schemas.microsoft.com/office/powerpoint/2010/main" val="249865043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127</a:t>
            </a:fld>
            <a:endParaRPr lang="en-US"/>
          </a:p>
        </p:txBody>
      </p:sp>
    </p:spTree>
    <p:extLst>
      <p:ext uri="{BB962C8B-B14F-4D97-AF65-F5344CB8AC3E}">
        <p14:creationId xmlns:p14="http://schemas.microsoft.com/office/powerpoint/2010/main" val="225370593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128</a:t>
            </a:fld>
            <a:endParaRPr lang="en-US"/>
          </a:p>
        </p:txBody>
      </p:sp>
    </p:spTree>
    <p:extLst>
      <p:ext uri="{BB962C8B-B14F-4D97-AF65-F5344CB8AC3E}">
        <p14:creationId xmlns:p14="http://schemas.microsoft.com/office/powerpoint/2010/main" val="17030953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129</a:t>
            </a:fld>
            <a:endParaRPr lang="en-US"/>
          </a:p>
        </p:txBody>
      </p:sp>
    </p:spTree>
    <p:extLst>
      <p:ext uri="{BB962C8B-B14F-4D97-AF65-F5344CB8AC3E}">
        <p14:creationId xmlns:p14="http://schemas.microsoft.com/office/powerpoint/2010/main" val="271995221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130</a:t>
            </a:fld>
            <a:endParaRPr lang="en-US"/>
          </a:p>
        </p:txBody>
      </p:sp>
    </p:spTree>
    <p:extLst>
      <p:ext uri="{BB962C8B-B14F-4D97-AF65-F5344CB8AC3E}">
        <p14:creationId xmlns:p14="http://schemas.microsoft.com/office/powerpoint/2010/main" val="4511103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131</a:t>
            </a:fld>
            <a:endParaRPr lang="en-US"/>
          </a:p>
        </p:txBody>
      </p:sp>
    </p:spTree>
    <p:extLst>
      <p:ext uri="{BB962C8B-B14F-4D97-AF65-F5344CB8AC3E}">
        <p14:creationId xmlns:p14="http://schemas.microsoft.com/office/powerpoint/2010/main" val="1311936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22</a:t>
            </a:fld>
            <a:endParaRPr lang="en-US"/>
          </a:p>
        </p:txBody>
      </p:sp>
    </p:spTree>
    <p:extLst>
      <p:ext uri="{BB962C8B-B14F-4D97-AF65-F5344CB8AC3E}">
        <p14:creationId xmlns:p14="http://schemas.microsoft.com/office/powerpoint/2010/main" val="237790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132</a:t>
            </a:fld>
            <a:endParaRPr lang="en-US"/>
          </a:p>
        </p:txBody>
      </p:sp>
    </p:spTree>
    <p:extLst>
      <p:ext uri="{BB962C8B-B14F-4D97-AF65-F5344CB8AC3E}">
        <p14:creationId xmlns:p14="http://schemas.microsoft.com/office/powerpoint/2010/main" val="3105466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133</a:t>
            </a:fld>
            <a:endParaRPr lang="en-US"/>
          </a:p>
        </p:txBody>
      </p:sp>
    </p:spTree>
    <p:extLst>
      <p:ext uri="{BB962C8B-B14F-4D97-AF65-F5344CB8AC3E}">
        <p14:creationId xmlns:p14="http://schemas.microsoft.com/office/powerpoint/2010/main" val="13072242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134</a:t>
            </a:fld>
            <a:endParaRPr lang="en-US"/>
          </a:p>
        </p:txBody>
      </p:sp>
    </p:spTree>
    <p:extLst>
      <p:ext uri="{BB962C8B-B14F-4D97-AF65-F5344CB8AC3E}">
        <p14:creationId xmlns:p14="http://schemas.microsoft.com/office/powerpoint/2010/main" val="18624558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135</a:t>
            </a:fld>
            <a:endParaRPr lang="en-US"/>
          </a:p>
        </p:txBody>
      </p:sp>
    </p:spTree>
    <p:extLst>
      <p:ext uri="{BB962C8B-B14F-4D97-AF65-F5344CB8AC3E}">
        <p14:creationId xmlns:p14="http://schemas.microsoft.com/office/powerpoint/2010/main" val="131751392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136</a:t>
            </a:fld>
            <a:endParaRPr lang="en-US"/>
          </a:p>
        </p:txBody>
      </p:sp>
    </p:spTree>
    <p:extLst>
      <p:ext uri="{BB962C8B-B14F-4D97-AF65-F5344CB8AC3E}">
        <p14:creationId xmlns:p14="http://schemas.microsoft.com/office/powerpoint/2010/main" val="254630264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137</a:t>
            </a:fld>
            <a:endParaRPr lang="en-US"/>
          </a:p>
        </p:txBody>
      </p:sp>
    </p:spTree>
    <p:extLst>
      <p:ext uri="{BB962C8B-B14F-4D97-AF65-F5344CB8AC3E}">
        <p14:creationId xmlns:p14="http://schemas.microsoft.com/office/powerpoint/2010/main" val="162822773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138</a:t>
            </a:fld>
            <a:endParaRPr lang="en-US"/>
          </a:p>
        </p:txBody>
      </p:sp>
    </p:spTree>
    <p:extLst>
      <p:ext uri="{BB962C8B-B14F-4D97-AF65-F5344CB8AC3E}">
        <p14:creationId xmlns:p14="http://schemas.microsoft.com/office/powerpoint/2010/main" val="153551705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139</a:t>
            </a:fld>
            <a:endParaRPr lang="en-US"/>
          </a:p>
        </p:txBody>
      </p:sp>
    </p:spTree>
    <p:extLst>
      <p:ext uri="{BB962C8B-B14F-4D97-AF65-F5344CB8AC3E}">
        <p14:creationId xmlns:p14="http://schemas.microsoft.com/office/powerpoint/2010/main" val="37475882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140</a:t>
            </a:fld>
            <a:endParaRPr lang="en-US"/>
          </a:p>
        </p:txBody>
      </p:sp>
    </p:spTree>
    <p:extLst>
      <p:ext uri="{BB962C8B-B14F-4D97-AF65-F5344CB8AC3E}">
        <p14:creationId xmlns:p14="http://schemas.microsoft.com/office/powerpoint/2010/main" val="96173639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141</a:t>
            </a:fld>
            <a:endParaRPr lang="en-US"/>
          </a:p>
        </p:txBody>
      </p:sp>
    </p:spTree>
    <p:extLst>
      <p:ext uri="{BB962C8B-B14F-4D97-AF65-F5344CB8AC3E}">
        <p14:creationId xmlns:p14="http://schemas.microsoft.com/office/powerpoint/2010/main" val="151861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23</a:t>
            </a:fld>
            <a:endParaRPr lang="en-US"/>
          </a:p>
        </p:txBody>
      </p:sp>
    </p:spTree>
    <p:extLst>
      <p:ext uri="{BB962C8B-B14F-4D97-AF65-F5344CB8AC3E}">
        <p14:creationId xmlns:p14="http://schemas.microsoft.com/office/powerpoint/2010/main" val="325139909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142</a:t>
            </a:fld>
            <a:endParaRPr lang="en-US"/>
          </a:p>
        </p:txBody>
      </p:sp>
    </p:spTree>
    <p:extLst>
      <p:ext uri="{BB962C8B-B14F-4D97-AF65-F5344CB8AC3E}">
        <p14:creationId xmlns:p14="http://schemas.microsoft.com/office/powerpoint/2010/main" val="17319374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143</a:t>
            </a:fld>
            <a:endParaRPr lang="en-US"/>
          </a:p>
        </p:txBody>
      </p:sp>
    </p:spTree>
    <p:extLst>
      <p:ext uri="{BB962C8B-B14F-4D97-AF65-F5344CB8AC3E}">
        <p14:creationId xmlns:p14="http://schemas.microsoft.com/office/powerpoint/2010/main" val="277873803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144</a:t>
            </a:fld>
            <a:endParaRPr lang="en-US"/>
          </a:p>
        </p:txBody>
      </p:sp>
    </p:spTree>
    <p:extLst>
      <p:ext uri="{BB962C8B-B14F-4D97-AF65-F5344CB8AC3E}">
        <p14:creationId xmlns:p14="http://schemas.microsoft.com/office/powerpoint/2010/main" val="124406433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145</a:t>
            </a:fld>
            <a:endParaRPr lang="en-US"/>
          </a:p>
        </p:txBody>
      </p:sp>
    </p:spTree>
    <p:extLst>
      <p:ext uri="{BB962C8B-B14F-4D97-AF65-F5344CB8AC3E}">
        <p14:creationId xmlns:p14="http://schemas.microsoft.com/office/powerpoint/2010/main" val="2216357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146</a:t>
            </a:fld>
            <a:endParaRPr lang="en-US"/>
          </a:p>
        </p:txBody>
      </p:sp>
    </p:spTree>
    <p:extLst>
      <p:ext uri="{BB962C8B-B14F-4D97-AF65-F5344CB8AC3E}">
        <p14:creationId xmlns:p14="http://schemas.microsoft.com/office/powerpoint/2010/main" val="83345982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147</a:t>
            </a:fld>
            <a:endParaRPr lang="en-US"/>
          </a:p>
        </p:txBody>
      </p:sp>
    </p:spTree>
    <p:extLst>
      <p:ext uri="{BB962C8B-B14F-4D97-AF65-F5344CB8AC3E}">
        <p14:creationId xmlns:p14="http://schemas.microsoft.com/office/powerpoint/2010/main" val="178013220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148</a:t>
            </a:fld>
            <a:endParaRPr lang="en-US"/>
          </a:p>
        </p:txBody>
      </p:sp>
    </p:spTree>
    <p:extLst>
      <p:ext uri="{BB962C8B-B14F-4D97-AF65-F5344CB8AC3E}">
        <p14:creationId xmlns:p14="http://schemas.microsoft.com/office/powerpoint/2010/main" val="77128547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149</a:t>
            </a:fld>
            <a:endParaRPr lang="en-US"/>
          </a:p>
        </p:txBody>
      </p:sp>
    </p:spTree>
    <p:extLst>
      <p:ext uri="{BB962C8B-B14F-4D97-AF65-F5344CB8AC3E}">
        <p14:creationId xmlns:p14="http://schemas.microsoft.com/office/powerpoint/2010/main" val="45857477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150</a:t>
            </a:fld>
            <a:endParaRPr lang="en-US"/>
          </a:p>
        </p:txBody>
      </p:sp>
    </p:spTree>
    <p:extLst>
      <p:ext uri="{BB962C8B-B14F-4D97-AF65-F5344CB8AC3E}">
        <p14:creationId xmlns:p14="http://schemas.microsoft.com/office/powerpoint/2010/main" val="67671665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151</a:t>
            </a:fld>
            <a:endParaRPr lang="en-US"/>
          </a:p>
        </p:txBody>
      </p:sp>
    </p:spTree>
    <p:extLst>
      <p:ext uri="{BB962C8B-B14F-4D97-AF65-F5344CB8AC3E}">
        <p14:creationId xmlns:p14="http://schemas.microsoft.com/office/powerpoint/2010/main" val="3958292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24</a:t>
            </a:fld>
            <a:endParaRPr lang="en-US"/>
          </a:p>
        </p:txBody>
      </p:sp>
    </p:spTree>
    <p:extLst>
      <p:ext uri="{BB962C8B-B14F-4D97-AF65-F5344CB8AC3E}">
        <p14:creationId xmlns:p14="http://schemas.microsoft.com/office/powerpoint/2010/main" val="145054926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152</a:t>
            </a:fld>
            <a:endParaRPr lang="en-US"/>
          </a:p>
        </p:txBody>
      </p:sp>
    </p:spTree>
    <p:extLst>
      <p:ext uri="{BB962C8B-B14F-4D97-AF65-F5344CB8AC3E}">
        <p14:creationId xmlns:p14="http://schemas.microsoft.com/office/powerpoint/2010/main" val="147814322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153</a:t>
            </a:fld>
            <a:endParaRPr lang="en-US"/>
          </a:p>
        </p:txBody>
      </p:sp>
    </p:spTree>
    <p:extLst>
      <p:ext uri="{BB962C8B-B14F-4D97-AF65-F5344CB8AC3E}">
        <p14:creationId xmlns:p14="http://schemas.microsoft.com/office/powerpoint/2010/main" val="328455491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154</a:t>
            </a:fld>
            <a:endParaRPr lang="en-US"/>
          </a:p>
        </p:txBody>
      </p:sp>
    </p:spTree>
    <p:extLst>
      <p:ext uri="{BB962C8B-B14F-4D97-AF65-F5344CB8AC3E}">
        <p14:creationId xmlns:p14="http://schemas.microsoft.com/office/powerpoint/2010/main" val="123971632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155</a:t>
            </a:fld>
            <a:endParaRPr lang="en-US"/>
          </a:p>
        </p:txBody>
      </p:sp>
    </p:spTree>
    <p:extLst>
      <p:ext uri="{BB962C8B-B14F-4D97-AF65-F5344CB8AC3E}">
        <p14:creationId xmlns:p14="http://schemas.microsoft.com/office/powerpoint/2010/main" val="89394513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156</a:t>
            </a:fld>
            <a:endParaRPr lang="en-US"/>
          </a:p>
        </p:txBody>
      </p:sp>
    </p:spTree>
    <p:extLst>
      <p:ext uri="{BB962C8B-B14F-4D97-AF65-F5344CB8AC3E}">
        <p14:creationId xmlns:p14="http://schemas.microsoft.com/office/powerpoint/2010/main" val="87510650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157</a:t>
            </a:fld>
            <a:endParaRPr lang="en-US"/>
          </a:p>
        </p:txBody>
      </p:sp>
    </p:spTree>
    <p:extLst>
      <p:ext uri="{BB962C8B-B14F-4D97-AF65-F5344CB8AC3E}">
        <p14:creationId xmlns:p14="http://schemas.microsoft.com/office/powerpoint/2010/main" val="70486761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158</a:t>
            </a:fld>
            <a:endParaRPr lang="en-US"/>
          </a:p>
        </p:txBody>
      </p:sp>
    </p:spTree>
    <p:extLst>
      <p:ext uri="{BB962C8B-B14F-4D97-AF65-F5344CB8AC3E}">
        <p14:creationId xmlns:p14="http://schemas.microsoft.com/office/powerpoint/2010/main" val="335883178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159</a:t>
            </a:fld>
            <a:endParaRPr lang="en-US"/>
          </a:p>
        </p:txBody>
      </p:sp>
    </p:spTree>
    <p:extLst>
      <p:ext uri="{BB962C8B-B14F-4D97-AF65-F5344CB8AC3E}">
        <p14:creationId xmlns:p14="http://schemas.microsoft.com/office/powerpoint/2010/main" val="85905895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160</a:t>
            </a:fld>
            <a:endParaRPr lang="en-US"/>
          </a:p>
        </p:txBody>
      </p:sp>
    </p:spTree>
    <p:extLst>
      <p:ext uri="{BB962C8B-B14F-4D97-AF65-F5344CB8AC3E}">
        <p14:creationId xmlns:p14="http://schemas.microsoft.com/office/powerpoint/2010/main" val="243872986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164</a:t>
            </a:fld>
            <a:endParaRPr lang="en-US"/>
          </a:p>
        </p:txBody>
      </p:sp>
    </p:spTree>
    <p:extLst>
      <p:ext uri="{BB962C8B-B14F-4D97-AF65-F5344CB8AC3E}">
        <p14:creationId xmlns:p14="http://schemas.microsoft.com/office/powerpoint/2010/main" val="132800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25</a:t>
            </a:fld>
            <a:endParaRPr lang="en-US"/>
          </a:p>
        </p:txBody>
      </p:sp>
    </p:spTree>
    <p:extLst>
      <p:ext uri="{BB962C8B-B14F-4D97-AF65-F5344CB8AC3E}">
        <p14:creationId xmlns:p14="http://schemas.microsoft.com/office/powerpoint/2010/main" val="423813705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165</a:t>
            </a:fld>
            <a:endParaRPr lang="en-US"/>
          </a:p>
        </p:txBody>
      </p:sp>
    </p:spTree>
    <p:extLst>
      <p:ext uri="{BB962C8B-B14F-4D97-AF65-F5344CB8AC3E}">
        <p14:creationId xmlns:p14="http://schemas.microsoft.com/office/powerpoint/2010/main" val="117330884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166</a:t>
            </a:fld>
            <a:endParaRPr lang="en-US"/>
          </a:p>
        </p:txBody>
      </p:sp>
    </p:spTree>
    <p:extLst>
      <p:ext uri="{BB962C8B-B14F-4D97-AF65-F5344CB8AC3E}">
        <p14:creationId xmlns:p14="http://schemas.microsoft.com/office/powerpoint/2010/main" val="136369856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167</a:t>
            </a:fld>
            <a:endParaRPr lang="en-US"/>
          </a:p>
        </p:txBody>
      </p:sp>
    </p:spTree>
    <p:extLst>
      <p:ext uri="{BB962C8B-B14F-4D97-AF65-F5344CB8AC3E}">
        <p14:creationId xmlns:p14="http://schemas.microsoft.com/office/powerpoint/2010/main" val="232402071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168</a:t>
            </a:fld>
            <a:endParaRPr lang="en-US"/>
          </a:p>
        </p:txBody>
      </p:sp>
    </p:spTree>
    <p:extLst>
      <p:ext uri="{BB962C8B-B14F-4D97-AF65-F5344CB8AC3E}">
        <p14:creationId xmlns:p14="http://schemas.microsoft.com/office/powerpoint/2010/main" val="340774837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169</a:t>
            </a:fld>
            <a:endParaRPr lang="en-US"/>
          </a:p>
        </p:txBody>
      </p:sp>
    </p:spTree>
    <p:extLst>
      <p:ext uri="{BB962C8B-B14F-4D97-AF65-F5344CB8AC3E}">
        <p14:creationId xmlns:p14="http://schemas.microsoft.com/office/powerpoint/2010/main" val="168104056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170</a:t>
            </a:fld>
            <a:endParaRPr lang="en-US"/>
          </a:p>
        </p:txBody>
      </p:sp>
    </p:spTree>
    <p:extLst>
      <p:ext uri="{BB962C8B-B14F-4D97-AF65-F5344CB8AC3E}">
        <p14:creationId xmlns:p14="http://schemas.microsoft.com/office/powerpoint/2010/main" val="383217050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171</a:t>
            </a:fld>
            <a:endParaRPr lang="en-US"/>
          </a:p>
        </p:txBody>
      </p:sp>
    </p:spTree>
    <p:extLst>
      <p:ext uri="{BB962C8B-B14F-4D97-AF65-F5344CB8AC3E}">
        <p14:creationId xmlns:p14="http://schemas.microsoft.com/office/powerpoint/2010/main" val="212321344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172</a:t>
            </a:fld>
            <a:endParaRPr lang="en-US"/>
          </a:p>
        </p:txBody>
      </p:sp>
    </p:spTree>
    <p:extLst>
      <p:ext uri="{BB962C8B-B14F-4D97-AF65-F5344CB8AC3E}">
        <p14:creationId xmlns:p14="http://schemas.microsoft.com/office/powerpoint/2010/main" val="394724859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174</a:t>
            </a:fld>
            <a:endParaRPr lang="en-US"/>
          </a:p>
        </p:txBody>
      </p:sp>
    </p:spTree>
    <p:extLst>
      <p:ext uri="{BB962C8B-B14F-4D97-AF65-F5344CB8AC3E}">
        <p14:creationId xmlns:p14="http://schemas.microsoft.com/office/powerpoint/2010/main" val="171986141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175</a:t>
            </a:fld>
            <a:endParaRPr lang="en-US"/>
          </a:p>
        </p:txBody>
      </p:sp>
    </p:spTree>
    <p:extLst>
      <p:ext uri="{BB962C8B-B14F-4D97-AF65-F5344CB8AC3E}">
        <p14:creationId xmlns:p14="http://schemas.microsoft.com/office/powerpoint/2010/main" val="2651882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26</a:t>
            </a:fld>
            <a:endParaRPr lang="en-US"/>
          </a:p>
        </p:txBody>
      </p:sp>
    </p:spTree>
    <p:extLst>
      <p:ext uri="{BB962C8B-B14F-4D97-AF65-F5344CB8AC3E}">
        <p14:creationId xmlns:p14="http://schemas.microsoft.com/office/powerpoint/2010/main" val="324033628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176</a:t>
            </a:fld>
            <a:endParaRPr lang="en-US"/>
          </a:p>
        </p:txBody>
      </p:sp>
    </p:spTree>
    <p:extLst>
      <p:ext uri="{BB962C8B-B14F-4D97-AF65-F5344CB8AC3E}">
        <p14:creationId xmlns:p14="http://schemas.microsoft.com/office/powerpoint/2010/main" val="136637698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177</a:t>
            </a:fld>
            <a:endParaRPr lang="en-US"/>
          </a:p>
        </p:txBody>
      </p:sp>
    </p:spTree>
    <p:extLst>
      <p:ext uri="{BB962C8B-B14F-4D97-AF65-F5344CB8AC3E}">
        <p14:creationId xmlns:p14="http://schemas.microsoft.com/office/powerpoint/2010/main" val="68600209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178</a:t>
            </a:fld>
            <a:endParaRPr lang="en-US"/>
          </a:p>
        </p:txBody>
      </p:sp>
    </p:spTree>
    <p:extLst>
      <p:ext uri="{BB962C8B-B14F-4D97-AF65-F5344CB8AC3E}">
        <p14:creationId xmlns:p14="http://schemas.microsoft.com/office/powerpoint/2010/main" val="127070858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179</a:t>
            </a:fld>
            <a:endParaRPr lang="en-US"/>
          </a:p>
        </p:txBody>
      </p:sp>
    </p:spTree>
    <p:extLst>
      <p:ext uri="{BB962C8B-B14F-4D97-AF65-F5344CB8AC3E}">
        <p14:creationId xmlns:p14="http://schemas.microsoft.com/office/powerpoint/2010/main" val="379623385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180</a:t>
            </a:fld>
            <a:endParaRPr lang="en-US"/>
          </a:p>
        </p:txBody>
      </p:sp>
    </p:spTree>
    <p:extLst>
      <p:ext uri="{BB962C8B-B14F-4D97-AF65-F5344CB8AC3E}">
        <p14:creationId xmlns:p14="http://schemas.microsoft.com/office/powerpoint/2010/main" val="342738298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181</a:t>
            </a:fld>
            <a:endParaRPr lang="en-US"/>
          </a:p>
        </p:txBody>
      </p:sp>
    </p:spTree>
    <p:extLst>
      <p:ext uri="{BB962C8B-B14F-4D97-AF65-F5344CB8AC3E}">
        <p14:creationId xmlns:p14="http://schemas.microsoft.com/office/powerpoint/2010/main" val="417838754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182</a:t>
            </a:fld>
            <a:endParaRPr lang="en-US"/>
          </a:p>
        </p:txBody>
      </p:sp>
    </p:spTree>
    <p:extLst>
      <p:ext uri="{BB962C8B-B14F-4D97-AF65-F5344CB8AC3E}">
        <p14:creationId xmlns:p14="http://schemas.microsoft.com/office/powerpoint/2010/main" val="284737369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183</a:t>
            </a:fld>
            <a:endParaRPr lang="en-US"/>
          </a:p>
        </p:txBody>
      </p:sp>
    </p:spTree>
    <p:extLst>
      <p:ext uri="{BB962C8B-B14F-4D97-AF65-F5344CB8AC3E}">
        <p14:creationId xmlns:p14="http://schemas.microsoft.com/office/powerpoint/2010/main" val="224185817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184</a:t>
            </a:fld>
            <a:endParaRPr lang="en-US"/>
          </a:p>
        </p:txBody>
      </p:sp>
    </p:spTree>
    <p:extLst>
      <p:ext uri="{BB962C8B-B14F-4D97-AF65-F5344CB8AC3E}">
        <p14:creationId xmlns:p14="http://schemas.microsoft.com/office/powerpoint/2010/main" val="190980462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185</a:t>
            </a:fld>
            <a:endParaRPr lang="en-US"/>
          </a:p>
        </p:txBody>
      </p:sp>
    </p:spTree>
    <p:extLst>
      <p:ext uri="{BB962C8B-B14F-4D97-AF65-F5344CB8AC3E}">
        <p14:creationId xmlns:p14="http://schemas.microsoft.com/office/powerpoint/2010/main" val="325953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27</a:t>
            </a:fld>
            <a:endParaRPr lang="en-US"/>
          </a:p>
        </p:txBody>
      </p:sp>
    </p:spTree>
    <p:extLst>
      <p:ext uri="{BB962C8B-B14F-4D97-AF65-F5344CB8AC3E}">
        <p14:creationId xmlns:p14="http://schemas.microsoft.com/office/powerpoint/2010/main" val="289584403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186</a:t>
            </a:fld>
            <a:endParaRPr lang="en-US"/>
          </a:p>
        </p:txBody>
      </p:sp>
    </p:spTree>
    <p:extLst>
      <p:ext uri="{BB962C8B-B14F-4D97-AF65-F5344CB8AC3E}">
        <p14:creationId xmlns:p14="http://schemas.microsoft.com/office/powerpoint/2010/main" val="242568973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187</a:t>
            </a:fld>
            <a:endParaRPr lang="en-US"/>
          </a:p>
        </p:txBody>
      </p:sp>
    </p:spTree>
    <p:extLst>
      <p:ext uri="{BB962C8B-B14F-4D97-AF65-F5344CB8AC3E}">
        <p14:creationId xmlns:p14="http://schemas.microsoft.com/office/powerpoint/2010/main" val="112892581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188</a:t>
            </a:fld>
            <a:endParaRPr lang="en-US"/>
          </a:p>
        </p:txBody>
      </p:sp>
    </p:spTree>
    <p:extLst>
      <p:ext uri="{BB962C8B-B14F-4D97-AF65-F5344CB8AC3E}">
        <p14:creationId xmlns:p14="http://schemas.microsoft.com/office/powerpoint/2010/main" val="364714213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189</a:t>
            </a:fld>
            <a:endParaRPr lang="en-US"/>
          </a:p>
        </p:txBody>
      </p:sp>
    </p:spTree>
    <p:extLst>
      <p:ext uri="{BB962C8B-B14F-4D97-AF65-F5344CB8AC3E}">
        <p14:creationId xmlns:p14="http://schemas.microsoft.com/office/powerpoint/2010/main" val="396113872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190</a:t>
            </a:fld>
            <a:endParaRPr lang="en-US"/>
          </a:p>
        </p:txBody>
      </p:sp>
    </p:spTree>
    <p:extLst>
      <p:ext uri="{BB962C8B-B14F-4D97-AF65-F5344CB8AC3E}">
        <p14:creationId xmlns:p14="http://schemas.microsoft.com/office/powerpoint/2010/main" val="72216020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191</a:t>
            </a:fld>
            <a:endParaRPr lang="en-US"/>
          </a:p>
        </p:txBody>
      </p:sp>
    </p:spTree>
    <p:extLst>
      <p:ext uri="{BB962C8B-B14F-4D97-AF65-F5344CB8AC3E}">
        <p14:creationId xmlns:p14="http://schemas.microsoft.com/office/powerpoint/2010/main" val="204334533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192</a:t>
            </a:fld>
            <a:endParaRPr lang="en-US"/>
          </a:p>
        </p:txBody>
      </p:sp>
    </p:spTree>
    <p:extLst>
      <p:ext uri="{BB962C8B-B14F-4D97-AF65-F5344CB8AC3E}">
        <p14:creationId xmlns:p14="http://schemas.microsoft.com/office/powerpoint/2010/main" val="271902483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193</a:t>
            </a:fld>
            <a:endParaRPr lang="en-US"/>
          </a:p>
        </p:txBody>
      </p:sp>
    </p:spTree>
    <p:extLst>
      <p:ext uri="{BB962C8B-B14F-4D97-AF65-F5344CB8AC3E}">
        <p14:creationId xmlns:p14="http://schemas.microsoft.com/office/powerpoint/2010/main" val="255924050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194</a:t>
            </a:fld>
            <a:endParaRPr lang="en-US"/>
          </a:p>
        </p:txBody>
      </p:sp>
    </p:spTree>
    <p:extLst>
      <p:ext uri="{BB962C8B-B14F-4D97-AF65-F5344CB8AC3E}">
        <p14:creationId xmlns:p14="http://schemas.microsoft.com/office/powerpoint/2010/main" val="331165788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197</a:t>
            </a:fld>
            <a:endParaRPr lang="en-US"/>
          </a:p>
        </p:txBody>
      </p:sp>
    </p:spTree>
    <p:extLst>
      <p:ext uri="{BB962C8B-B14F-4D97-AF65-F5344CB8AC3E}">
        <p14:creationId xmlns:p14="http://schemas.microsoft.com/office/powerpoint/2010/main" val="1557160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28</a:t>
            </a:fld>
            <a:endParaRPr lang="en-US"/>
          </a:p>
        </p:txBody>
      </p:sp>
    </p:spTree>
    <p:extLst>
      <p:ext uri="{BB962C8B-B14F-4D97-AF65-F5344CB8AC3E}">
        <p14:creationId xmlns:p14="http://schemas.microsoft.com/office/powerpoint/2010/main" val="232764731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198</a:t>
            </a:fld>
            <a:endParaRPr lang="en-US"/>
          </a:p>
        </p:txBody>
      </p:sp>
    </p:spTree>
    <p:extLst>
      <p:ext uri="{BB962C8B-B14F-4D97-AF65-F5344CB8AC3E}">
        <p14:creationId xmlns:p14="http://schemas.microsoft.com/office/powerpoint/2010/main" val="507157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29</a:t>
            </a:fld>
            <a:endParaRPr lang="en-US"/>
          </a:p>
        </p:txBody>
      </p:sp>
    </p:spTree>
    <p:extLst>
      <p:ext uri="{BB962C8B-B14F-4D97-AF65-F5344CB8AC3E}">
        <p14:creationId xmlns:p14="http://schemas.microsoft.com/office/powerpoint/2010/main" val="1321096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30</a:t>
            </a:fld>
            <a:endParaRPr lang="en-US"/>
          </a:p>
        </p:txBody>
      </p:sp>
    </p:spTree>
    <p:extLst>
      <p:ext uri="{BB962C8B-B14F-4D97-AF65-F5344CB8AC3E}">
        <p14:creationId xmlns:p14="http://schemas.microsoft.com/office/powerpoint/2010/main" val="2903418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0348C75-F81D-4D8F-8E96-61915A31DDE0}" type="slidenum">
              <a:rPr lang="en-US" smtClean="0"/>
              <a:t>2</a:t>
            </a:fld>
            <a:endParaRPr lang="en-US"/>
          </a:p>
        </p:txBody>
      </p:sp>
    </p:spTree>
    <p:extLst>
      <p:ext uri="{BB962C8B-B14F-4D97-AF65-F5344CB8AC3E}">
        <p14:creationId xmlns:p14="http://schemas.microsoft.com/office/powerpoint/2010/main" val="2067449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31</a:t>
            </a:fld>
            <a:endParaRPr lang="en-US"/>
          </a:p>
        </p:txBody>
      </p:sp>
    </p:spTree>
    <p:extLst>
      <p:ext uri="{BB962C8B-B14F-4D97-AF65-F5344CB8AC3E}">
        <p14:creationId xmlns:p14="http://schemas.microsoft.com/office/powerpoint/2010/main" val="3635944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32</a:t>
            </a:fld>
            <a:endParaRPr lang="en-US"/>
          </a:p>
        </p:txBody>
      </p:sp>
    </p:spTree>
    <p:extLst>
      <p:ext uri="{BB962C8B-B14F-4D97-AF65-F5344CB8AC3E}">
        <p14:creationId xmlns:p14="http://schemas.microsoft.com/office/powerpoint/2010/main" val="2524707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33</a:t>
            </a:fld>
            <a:endParaRPr lang="en-US"/>
          </a:p>
        </p:txBody>
      </p:sp>
    </p:spTree>
    <p:extLst>
      <p:ext uri="{BB962C8B-B14F-4D97-AF65-F5344CB8AC3E}">
        <p14:creationId xmlns:p14="http://schemas.microsoft.com/office/powerpoint/2010/main" val="3166506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34</a:t>
            </a:fld>
            <a:endParaRPr lang="en-US"/>
          </a:p>
        </p:txBody>
      </p:sp>
    </p:spTree>
    <p:extLst>
      <p:ext uri="{BB962C8B-B14F-4D97-AF65-F5344CB8AC3E}">
        <p14:creationId xmlns:p14="http://schemas.microsoft.com/office/powerpoint/2010/main" val="3648486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35</a:t>
            </a:fld>
            <a:endParaRPr lang="en-US"/>
          </a:p>
        </p:txBody>
      </p:sp>
    </p:spTree>
    <p:extLst>
      <p:ext uri="{BB962C8B-B14F-4D97-AF65-F5344CB8AC3E}">
        <p14:creationId xmlns:p14="http://schemas.microsoft.com/office/powerpoint/2010/main" val="1978338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36</a:t>
            </a:fld>
            <a:endParaRPr lang="en-US"/>
          </a:p>
        </p:txBody>
      </p:sp>
    </p:spTree>
    <p:extLst>
      <p:ext uri="{BB962C8B-B14F-4D97-AF65-F5344CB8AC3E}">
        <p14:creationId xmlns:p14="http://schemas.microsoft.com/office/powerpoint/2010/main" val="3814370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37</a:t>
            </a:fld>
            <a:endParaRPr lang="en-US"/>
          </a:p>
        </p:txBody>
      </p:sp>
    </p:spTree>
    <p:extLst>
      <p:ext uri="{BB962C8B-B14F-4D97-AF65-F5344CB8AC3E}">
        <p14:creationId xmlns:p14="http://schemas.microsoft.com/office/powerpoint/2010/main" val="1724261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38</a:t>
            </a:fld>
            <a:endParaRPr lang="en-US"/>
          </a:p>
        </p:txBody>
      </p:sp>
    </p:spTree>
    <p:extLst>
      <p:ext uri="{BB962C8B-B14F-4D97-AF65-F5344CB8AC3E}">
        <p14:creationId xmlns:p14="http://schemas.microsoft.com/office/powerpoint/2010/main" val="1410233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39</a:t>
            </a:fld>
            <a:endParaRPr lang="en-US"/>
          </a:p>
        </p:txBody>
      </p:sp>
    </p:spTree>
    <p:extLst>
      <p:ext uri="{BB962C8B-B14F-4D97-AF65-F5344CB8AC3E}">
        <p14:creationId xmlns:p14="http://schemas.microsoft.com/office/powerpoint/2010/main" val="50027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40</a:t>
            </a:fld>
            <a:endParaRPr lang="en-US"/>
          </a:p>
        </p:txBody>
      </p:sp>
    </p:spTree>
    <p:extLst>
      <p:ext uri="{BB962C8B-B14F-4D97-AF65-F5344CB8AC3E}">
        <p14:creationId xmlns:p14="http://schemas.microsoft.com/office/powerpoint/2010/main" val="98397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a:t>
            </a:fld>
            <a:endParaRPr lang="en-US" dirty="0"/>
          </a:p>
        </p:txBody>
      </p:sp>
    </p:spTree>
    <p:extLst>
      <p:ext uri="{BB962C8B-B14F-4D97-AF65-F5344CB8AC3E}">
        <p14:creationId xmlns:p14="http://schemas.microsoft.com/office/powerpoint/2010/main" val="2235798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41</a:t>
            </a:fld>
            <a:endParaRPr lang="en-US"/>
          </a:p>
        </p:txBody>
      </p:sp>
    </p:spTree>
    <p:extLst>
      <p:ext uri="{BB962C8B-B14F-4D97-AF65-F5344CB8AC3E}">
        <p14:creationId xmlns:p14="http://schemas.microsoft.com/office/powerpoint/2010/main" val="15098685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42</a:t>
            </a:fld>
            <a:endParaRPr lang="en-US"/>
          </a:p>
        </p:txBody>
      </p:sp>
    </p:spTree>
    <p:extLst>
      <p:ext uri="{BB962C8B-B14F-4D97-AF65-F5344CB8AC3E}">
        <p14:creationId xmlns:p14="http://schemas.microsoft.com/office/powerpoint/2010/main" val="1997178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43</a:t>
            </a:fld>
            <a:endParaRPr lang="en-US"/>
          </a:p>
        </p:txBody>
      </p:sp>
    </p:spTree>
    <p:extLst>
      <p:ext uri="{BB962C8B-B14F-4D97-AF65-F5344CB8AC3E}">
        <p14:creationId xmlns:p14="http://schemas.microsoft.com/office/powerpoint/2010/main" val="3526594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44</a:t>
            </a:fld>
            <a:endParaRPr lang="en-US"/>
          </a:p>
        </p:txBody>
      </p:sp>
    </p:spTree>
    <p:extLst>
      <p:ext uri="{BB962C8B-B14F-4D97-AF65-F5344CB8AC3E}">
        <p14:creationId xmlns:p14="http://schemas.microsoft.com/office/powerpoint/2010/main" val="3922853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45</a:t>
            </a:fld>
            <a:endParaRPr lang="en-US"/>
          </a:p>
        </p:txBody>
      </p:sp>
    </p:spTree>
    <p:extLst>
      <p:ext uri="{BB962C8B-B14F-4D97-AF65-F5344CB8AC3E}">
        <p14:creationId xmlns:p14="http://schemas.microsoft.com/office/powerpoint/2010/main" val="3459978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46</a:t>
            </a:fld>
            <a:endParaRPr lang="en-US"/>
          </a:p>
        </p:txBody>
      </p:sp>
    </p:spTree>
    <p:extLst>
      <p:ext uri="{BB962C8B-B14F-4D97-AF65-F5344CB8AC3E}">
        <p14:creationId xmlns:p14="http://schemas.microsoft.com/office/powerpoint/2010/main" val="1925528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47</a:t>
            </a:fld>
            <a:endParaRPr lang="en-US"/>
          </a:p>
        </p:txBody>
      </p:sp>
    </p:spTree>
    <p:extLst>
      <p:ext uri="{BB962C8B-B14F-4D97-AF65-F5344CB8AC3E}">
        <p14:creationId xmlns:p14="http://schemas.microsoft.com/office/powerpoint/2010/main" val="3515655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48</a:t>
            </a:fld>
            <a:endParaRPr lang="en-US"/>
          </a:p>
        </p:txBody>
      </p:sp>
    </p:spTree>
    <p:extLst>
      <p:ext uri="{BB962C8B-B14F-4D97-AF65-F5344CB8AC3E}">
        <p14:creationId xmlns:p14="http://schemas.microsoft.com/office/powerpoint/2010/main" val="15516318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49</a:t>
            </a:fld>
            <a:endParaRPr lang="en-US"/>
          </a:p>
        </p:txBody>
      </p:sp>
    </p:spTree>
    <p:extLst>
      <p:ext uri="{BB962C8B-B14F-4D97-AF65-F5344CB8AC3E}">
        <p14:creationId xmlns:p14="http://schemas.microsoft.com/office/powerpoint/2010/main" val="26569283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50</a:t>
            </a:fld>
            <a:endParaRPr lang="en-US"/>
          </a:p>
        </p:txBody>
      </p:sp>
    </p:spTree>
    <p:extLst>
      <p:ext uri="{BB962C8B-B14F-4D97-AF65-F5344CB8AC3E}">
        <p14:creationId xmlns:p14="http://schemas.microsoft.com/office/powerpoint/2010/main" val="3193237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a:t>
            </a:fld>
            <a:endParaRPr lang="en-US"/>
          </a:p>
        </p:txBody>
      </p:sp>
    </p:spTree>
    <p:extLst>
      <p:ext uri="{BB962C8B-B14F-4D97-AF65-F5344CB8AC3E}">
        <p14:creationId xmlns:p14="http://schemas.microsoft.com/office/powerpoint/2010/main" val="12116427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51</a:t>
            </a:fld>
            <a:endParaRPr lang="en-US"/>
          </a:p>
        </p:txBody>
      </p:sp>
    </p:spTree>
    <p:extLst>
      <p:ext uri="{BB962C8B-B14F-4D97-AF65-F5344CB8AC3E}">
        <p14:creationId xmlns:p14="http://schemas.microsoft.com/office/powerpoint/2010/main" val="3871154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53</a:t>
            </a:fld>
            <a:endParaRPr lang="en-US"/>
          </a:p>
        </p:txBody>
      </p:sp>
    </p:spTree>
    <p:extLst>
      <p:ext uri="{BB962C8B-B14F-4D97-AF65-F5344CB8AC3E}">
        <p14:creationId xmlns:p14="http://schemas.microsoft.com/office/powerpoint/2010/main" val="37255049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54</a:t>
            </a:fld>
            <a:endParaRPr lang="en-US"/>
          </a:p>
        </p:txBody>
      </p:sp>
    </p:spTree>
    <p:extLst>
      <p:ext uri="{BB962C8B-B14F-4D97-AF65-F5344CB8AC3E}">
        <p14:creationId xmlns:p14="http://schemas.microsoft.com/office/powerpoint/2010/main" val="35005193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55</a:t>
            </a:fld>
            <a:endParaRPr lang="en-US"/>
          </a:p>
        </p:txBody>
      </p:sp>
    </p:spTree>
    <p:extLst>
      <p:ext uri="{BB962C8B-B14F-4D97-AF65-F5344CB8AC3E}">
        <p14:creationId xmlns:p14="http://schemas.microsoft.com/office/powerpoint/2010/main" val="3594908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56</a:t>
            </a:fld>
            <a:endParaRPr lang="en-US"/>
          </a:p>
        </p:txBody>
      </p:sp>
    </p:spTree>
    <p:extLst>
      <p:ext uri="{BB962C8B-B14F-4D97-AF65-F5344CB8AC3E}">
        <p14:creationId xmlns:p14="http://schemas.microsoft.com/office/powerpoint/2010/main" val="20122270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57</a:t>
            </a:fld>
            <a:endParaRPr lang="en-US"/>
          </a:p>
        </p:txBody>
      </p:sp>
    </p:spTree>
    <p:extLst>
      <p:ext uri="{BB962C8B-B14F-4D97-AF65-F5344CB8AC3E}">
        <p14:creationId xmlns:p14="http://schemas.microsoft.com/office/powerpoint/2010/main" val="4174874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58</a:t>
            </a:fld>
            <a:endParaRPr lang="en-US"/>
          </a:p>
        </p:txBody>
      </p:sp>
    </p:spTree>
    <p:extLst>
      <p:ext uri="{BB962C8B-B14F-4D97-AF65-F5344CB8AC3E}">
        <p14:creationId xmlns:p14="http://schemas.microsoft.com/office/powerpoint/2010/main" val="27038498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59</a:t>
            </a:fld>
            <a:endParaRPr lang="en-US"/>
          </a:p>
        </p:txBody>
      </p:sp>
    </p:spTree>
    <p:extLst>
      <p:ext uri="{BB962C8B-B14F-4D97-AF65-F5344CB8AC3E}">
        <p14:creationId xmlns:p14="http://schemas.microsoft.com/office/powerpoint/2010/main" val="75739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60</a:t>
            </a:fld>
            <a:endParaRPr lang="en-US"/>
          </a:p>
        </p:txBody>
      </p:sp>
    </p:spTree>
    <p:extLst>
      <p:ext uri="{BB962C8B-B14F-4D97-AF65-F5344CB8AC3E}">
        <p14:creationId xmlns:p14="http://schemas.microsoft.com/office/powerpoint/2010/main" val="24114166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61</a:t>
            </a:fld>
            <a:endParaRPr lang="en-US"/>
          </a:p>
        </p:txBody>
      </p:sp>
    </p:spTree>
    <p:extLst>
      <p:ext uri="{BB962C8B-B14F-4D97-AF65-F5344CB8AC3E}">
        <p14:creationId xmlns:p14="http://schemas.microsoft.com/office/powerpoint/2010/main" val="1036388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a:t>
            </a:fld>
            <a:endParaRPr lang="en-US"/>
          </a:p>
        </p:txBody>
      </p:sp>
    </p:spTree>
    <p:extLst>
      <p:ext uri="{BB962C8B-B14F-4D97-AF65-F5344CB8AC3E}">
        <p14:creationId xmlns:p14="http://schemas.microsoft.com/office/powerpoint/2010/main" val="29709949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62</a:t>
            </a:fld>
            <a:endParaRPr lang="en-US"/>
          </a:p>
        </p:txBody>
      </p:sp>
    </p:spTree>
    <p:extLst>
      <p:ext uri="{BB962C8B-B14F-4D97-AF65-F5344CB8AC3E}">
        <p14:creationId xmlns:p14="http://schemas.microsoft.com/office/powerpoint/2010/main" val="11760394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63</a:t>
            </a:fld>
            <a:endParaRPr lang="en-US"/>
          </a:p>
        </p:txBody>
      </p:sp>
    </p:spTree>
    <p:extLst>
      <p:ext uri="{BB962C8B-B14F-4D97-AF65-F5344CB8AC3E}">
        <p14:creationId xmlns:p14="http://schemas.microsoft.com/office/powerpoint/2010/main" val="12770831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64</a:t>
            </a:fld>
            <a:endParaRPr lang="en-US"/>
          </a:p>
        </p:txBody>
      </p:sp>
    </p:spTree>
    <p:extLst>
      <p:ext uri="{BB962C8B-B14F-4D97-AF65-F5344CB8AC3E}">
        <p14:creationId xmlns:p14="http://schemas.microsoft.com/office/powerpoint/2010/main" val="36908771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65</a:t>
            </a:fld>
            <a:endParaRPr lang="en-US"/>
          </a:p>
        </p:txBody>
      </p:sp>
    </p:spTree>
    <p:extLst>
      <p:ext uri="{BB962C8B-B14F-4D97-AF65-F5344CB8AC3E}">
        <p14:creationId xmlns:p14="http://schemas.microsoft.com/office/powerpoint/2010/main" val="19511627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66</a:t>
            </a:fld>
            <a:endParaRPr lang="en-US"/>
          </a:p>
        </p:txBody>
      </p:sp>
    </p:spTree>
    <p:extLst>
      <p:ext uri="{BB962C8B-B14F-4D97-AF65-F5344CB8AC3E}">
        <p14:creationId xmlns:p14="http://schemas.microsoft.com/office/powerpoint/2010/main" val="29091360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67</a:t>
            </a:fld>
            <a:endParaRPr lang="en-US"/>
          </a:p>
        </p:txBody>
      </p:sp>
    </p:spTree>
    <p:extLst>
      <p:ext uri="{BB962C8B-B14F-4D97-AF65-F5344CB8AC3E}">
        <p14:creationId xmlns:p14="http://schemas.microsoft.com/office/powerpoint/2010/main" val="7588731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68</a:t>
            </a:fld>
            <a:endParaRPr lang="en-US"/>
          </a:p>
        </p:txBody>
      </p:sp>
    </p:spTree>
    <p:extLst>
      <p:ext uri="{BB962C8B-B14F-4D97-AF65-F5344CB8AC3E}">
        <p14:creationId xmlns:p14="http://schemas.microsoft.com/office/powerpoint/2010/main" val="37323174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69</a:t>
            </a:fld>
            <a:endParaRPr lang="en-US"/>
          </a:p>
        </p:txBody>
      </p:sp>
    </p:spTree>
    <p:extLst>
      <p:ext uri="{BB962C8B-B14F-4D97-AF65-F5344CB8AC3E}">
        <p14:creationId xmlns:p14="http://schemas.microsoft.com/office/powerpoint/2010/main" val="32066083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70</a:t>
            </a:fld>
            <a:endParaRPr lang="en-US"/>
          </a:p>
        </p:txBody>
      </p:sp>
    </p:spTree>
    <p:extLst>
      <p:ext uri="{BB962C8B-B14F-4D97-AF65-F5344CB8AC3E}">
        <p14:creationId xmlns:p14="http://schemas.microsoft.com/office/powerpoint/2010/main" val="13251335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71</a:t>
            </a:fld>
            <a:endParaRPr lang="en-US"/>
          </a:p>
        </p:txBody>
      </p:sp>
    </p:spTree>
    <p:extLst>
      <p:ext uri="{BB962C8B-B14F-4D97-AF65-F5344CB8AC3E}">
        <p14:creationId xmlns:p14="http://schemas.microsoft.com/office/powerpoint/2010/main" val="3491530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a:t>
            </a:fld>
            <a:endParaRPr lang="en-US"/>
          </a:p>
        </p:txBody>
      </p:sp>
    </p:spTree>
    <p:extLst>
      <p:ext uri="{BB962C8B-B14F-4D97-AF65-F5344CB8AC3E}">
        <p14:creationId xmlns:p14="http://schemas.microsoft.com/office/powerpoint/2010/main" val="29390498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72</a:t>
            </a:fld>
            <a:endParaRPr lang="en-US"/>
          </a:p>
        </p:txBody>
      </p:sp>
    </p:spTree>
    <p:extLst>
      <p:ext uri="{BB962C8B-B14F-4D97-AF65-F5344CB8AC3E}">
        <p14:creationId xmlns:p14="http://schemas.microsoft.com/office/powerpoint/2010/main" val="27609459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73</a:t>
            </a:fld>
            <a:endParaRPr lang="en-US"/>
          </a:p>
        </p:txBody>
      </p:sp>
    </p:spTree>
    <p:extLst>
      <p:ext uri="{BB962C8B-B14F-4D97-AF65-F5344CB8AC3E}">
        <p14:creationId xmlns:p14="http://schemas.microsoft.com/office/powerpoint/2010/main" val="15102796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75</a:t>
            </a:fld>
            <a:endParaRPr lang="en-US"/>
          </a:p>
        </p:txBody>
      </p:sp>
    </p:spTree>
    <p:extLst>
      <p:ext uri="{BB962C8B-B14F-4D97-AF65-F5344CB8AC3E}">
        <p14:creationId xmlns:p14="http://schemas.microsoft.com/office/powerpoint/2010/main" val="24948459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78</a:t>
            </a:fld>
            <a:endParaRPr lang="en-US"/>
          </a:p>
        </p:txBody>
      </p:sp>
    </p:spTree>
    <p:extLst>
      <p:ext uri="{BB962C8B-B14F-4D97-AF65-F5344CB8AC3E}">
        <p14:creationId xmlns:p14="http://schemas.microsoft.com/office/powerpoint/2010/main" val="29197429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79</a:t>
            </a:fld>
            <a:endParaRPr lang="en-US"/>
          </a:p>
        </p:txBody>
      </p:sp>
    </p:spTree>
    <p:extLst>
      <p:ext uri="{BB962C8B-B14F-4D97-AF65-F5344CB8AC3E}">
        <p14:creationId xmlns:p14="http://schemas.microsoft.com/office/powerpoint/2010/main" val="9049688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80</a:t>
            </a:fld>
            <a:endParaRPr lang="en-US"/>
          </a:p>
        </p:txBody>
      </p:sp>
    </p:spTree>
    <p:extLst>
      <p:ext uri="{BB962C8B-B14F-4D97-AF65-F5344CB8AC3E}">
        <p14:creationId xmlns:p14="http://schemas.microsoft.com/office/powerpoint/2010/main" val="26705308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81</a:t>
            </a:fld>
            <a:endParaRPr lang="en-US"/>
          </a:p>
        </p:txBody>
      </p:sp>
    </p:spTree>
    <p:extLst>
      <p:ext uri="{BB962C8B-B14F-4D97-AF65-F5344CB8AC3E}">
        <p14:creationId xmlns:p14="http://schemas.microsoft.com/office/powerpoint/2010/main" val="30388492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82</a:t>
            </a:fld>
            <a:endParaRPr lang="en-US"/>
          </a:p>
        </p:txBody>
      </p:sp>
    </p:spTree>
    <p:extLst>
      <p:ext uri="{BB962C8B-B14F-4D97-AF65-F5344CB8AC3E}">
        <p14:creationId xmlns:p14="http://schemas.microsoft.com/office/powerpoint/2010/main" val="34954023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83</a:t>
            </a:fld>
            <a:endParaRPr lang="en-US"/>
          </a:p>
        </p:txBody>
      </p:sp>
    </p:spTree>
    <p:extLst>
      <p:ext uri="{BB962C8B-B14F-4D97-AF65-F5344CB8AC3E}">
        <p14:creationId xmlns:p14="http://schemas.microsoft.com/office/powerpoint/2010/main" val="27031260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88</a:t>
            </a:fld>
            <a:endParaRPr lang="en-US"/>
          </a:p>
        </p:txBody>
      </p:sp>
    </p:spTree>
    <p:extLst>
      <p:ext uri="{BB962C8B-B14F-4D97-AF65-F5344CB8AC3E}">
        <p14:creationId xmlns:p14="http://schemas.microsoft.com/office/powerpoint/2010/main" val="2725139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a:t>
            </a:fld>
            <a:endParaRPr lang="en-US"/>
          </a:p>
        </p:txBody>
      </p:sp>
    </p:spTree>
    <p:extLst>
      <p:ext uri="{BB962C8B-B14F-4D97-AF65-F5344CB8AC3E}">
        <p14:creationId xmlns:p14="http://schemas.microsoft.com/office/powerpoint/2010/main" val="23808046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92</a:t>
            </a:fld>
            <a:endParaRPr lang="en-US"/>
          </a:p>
        </p:txBody>
      </p:sp>
    </p:spTree>
    <p:extLst>
      <p:ext uri="{BB962C8B-B14F-4D97-AF65-F5344CB8AC3E}">
        <p14:creationId xmlns:p14="http://schemas.microsoft.com/office/powerpoint/2010/main" val="17688643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93</a:t>
            </a:fld>
            <a:endParaRPr lang="en-US"/>
          </a:p>
        </p:txBody>
      </p:sp>
    </p:spTree>
    <p:extLst>
      <p:ext uri="{BB962C8B-B14F-4D97-AF65-F5344CB8AC3E}">
        <p14:creationId xmlns:p14="http://schemas.microsoft.com/office/powerpoint/2010/main" val="11662414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94</a:t>
            </a:fld>
            <a:endParaRPr lang="en-US"/>
          </a:p>
        </p:txBody>
      </p:sp>
    </p:spTree>
    <p:extLst>
      <p:ext uri="{BB962C8B-B14F-4D97-AF65-F5344CB8AC3E}">
        <p14:creationId xmlns:p14="http://schemas.microsoft.com/office/powerpoint/2010/main" val="24347790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95</a:t>
            </a:fld>
            <a:endParaRPr lang="en-US"/>
          </a:p>
        </p:txBody>
      </p:sp>
    </p:spTree>
    <p:extLst>
      <p:ext uri="{BB962C8B-B14F-4D97-AF65-F5344CB8AC3E}">
        <p14:creationId xmlns:p14="http://schemas.microsoft.com/office/powerpoint/2010/main" val="11566396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96</a:t>
            </a:fld>
            <a:endParaRPr lang="en-US"/>
          </a:p>
        </p:txBody>
      </p:sp>
    </p:spTree>
    <p:extLst>
      <p:ext uri="{BB962C8B-B14F-4D97-AF65-F5344CB8AC3E}">
        <p14:creationId xmlns:p14="http://schemas.microsoft.com/office/powerpoint/2010/main" val="35283578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97</a:t>
            </a:fld>
            <a:endParaRPr lang="en-US"/>
          </a:p>
        </p:txBody>
      </p:sp>
    </p:spTree>
    <p:extLst>
      <p:ext uri="{BB962C8B-B14F-4D97-AF65-F5344CB8AC3E}">
        <p14:creationId xmlns:p14="http://schemas.microsoft.com/office/powerpoint/2010/main" val="20916803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98</a:t>
            </a:fld>
            <a:endParaRPr lang="en-US"/>
          </a:p>
        </p:txBody>
      </p:sp>
    </p:spTree>
    <p:extLst>
      <p:ext uri="{BB962C8B-B14F-4D97-AF65-F5344CB8AC3E}">
        <p14:creationId xmlns:p14="http://schemas.microsoft.com/office/powerpoint/2010/main" val="27382667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99</a:t>
            </a:fld>
            <a:endParaRPr lang="en-US"/>
          </a:p>
        </p:txBody>
      </p:sp>
    </p:spTree>
    <p:extLst>
      <p:ext uri="{BB962C8B-B14F-4D97-AF65-F5344CB8AC3E}">
        <p14:creationId xmlns:p14="http://schemas.microsoft.com/office/powerpoint/2010/main" val="28299540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100</a:t>
            </a:fld>
            <a:endParaRPr lang="en-US"/>
          </a:p>
        </p:txBody>
      </p:sp>
    </p:spTree>
    <p:extLst>
      <p:ext uri="{BB962C8B-B14F-4D97-AF65-F5344CB8AC3E}">
        <p14:creationId xmlns:p14="http://schemas.microsoft.com/office/powerpoint/2010/main" val="41591478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101</a:t>
            </a:fld>
            <a:endParaRPr lang="en-US"/>
          </a:p>
        </p:txBody>
      </p:sp>
    </p:spTree>
    <p:extLst>
      <p:ext uri="{BB962C8B-B14F-4D97-AF65-F5344CB8AC3E}">
        <p14:creationId xmlns:p14="http://schemas.microsoft.com/office/powerpoint/2010/main" val="278487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a:t>
            </a:fld>
            <a:endParaRPr lang="en-US"/>
          </a:p>
        </p:txBody>
      </p:sp>
    </p:spTree>
    <p:extLst>
      <p:ext uri="{BB962C8B-B14F-4D97-AF65-F5344CB8AC3E}">
        <p14:creationId xmlns:p14="http://schemas.microsoft.com/office/powerpoint/2010/main" val="4294078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102</a:t>
            </a:fld>
            <a:endParaRPr lang="en-US"/>
          </a:p>
        </p:txBody>
      </p:sp>
    </p:spTree>
    <p:extLst>
      <p:ext uri="{BB962C8B-B14F-4D97-AF65-F5344CB8AC3E}">
        <p14:creationId xmlns:p14="http://schemas.microsoft.com/office/powerpoint/2010/main" val="28802107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103</a:t>
            </a:fld>
            <a:endParaRPr lang="en-US"/>
          </a:p>
        </p:txBody>
      </p:sp>
    </p:spTree>
    <p:extLst>
      <p:ext uri="{BB962C8B-B14F-4D97-AF65-F5344CB8AC3E}">
        <p14:creationId xmlns:p14="http://schemas.microsoft.com/office/powerpoint/2010/main" val="24570329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104</a:t>
            </a:fld>
            <a:endParaRPr lang="en-US"/>
          </a:p>
        </p:txBody>
      </p:sp>
    </p:spTree>
    <p:extLst>
      <p:ext uri="{BB962C8B-B14F-4D97-AF65-F5344CB8AC3E}">
        <p14:creationId xmlns:p14="http://schemas.microsoft.com/office/powerpoint/2010/main" val="22030409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105</a:t>
            </a:fld>
            <a:endParaRPr lang="en-US"/>
          </a:p>
        </p:txBody>
      </p:sp>
    </p:spTree>
    <p:extLst>
      <p:ext uri="{BB962C8B-B14F-4D97-AF65-F5344CB8AC3E}">
        <p14:creationId xmlns:p14="http://schemas.microsoft.com/office/powerpoint/2010/main" val="21944670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106</a:t>
            </a:fld>
            <a:endParaRPr lang="en-US"/>
          </a:p>
        </p:txBody>
      </p:sp>
    </p:spTree>
    <p:extLst>
      <p:ext uri="{BB962C8B-B14F-4D97-AF65-F5344CB8AC3E}">
        <p14:creationId xmlns:p14="http://schemas.microsoft.com/office/powerpoint/2010/main" val="14605435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107</a:t>
            </a:fld>
            <a:endParaRPr lang="en-US"/>
          </a:p>
        </p:txBody>
      </p:sp>
    </p:spTree>
    <p:extLst>
      <p:ext uri="{BB962C8B-B14F-4D97-AF65-F5344CB8AC3E}">
        <p14:creationId xmlns:p14="http://schemas.microsoft.com/office/powerpoint/2010/main" val="18339669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108</a:t>
            </a:fld>
            <a:endParaRPr lang="en-US"/>
          </a:p>
        </p:txBody>
      </p:sp>
    </p:spTree>
    <p:extLst>
      <p:ext uri="{BB962C8B-B14F-4D97-AF65-F5344CB8AC3E}">
        <p14:creationId xmlns:p14="http://schemas.microsoft.com/office/powerpoint/2010/main" val="22648815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109</a:t>
            </a:fld>
            <a:endParaRPr lang="en-US"/>
          </a:p>
        </p:txBody>
      </p:sp>
    </p:spTree>
    <p:extLst>
      <p:ext uri="{BB962C8B-B14F-4D97-AF65-F5344CB8AC3E}">
        <p14:creationId xmlns:p14="http://schemas.microsoft.com/office/powerpoint/2010/main" val="2277009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110</a:t>
            </a:fld>
            <a:endParaRPr lang="en-US"/>
          </a:p>
        </p:txBody>
      </p:sp>
    </p:spTree>
    <p:extLst>
      <p:ext uri="{BB962C8B-B14F-4D97-AF65-F5344CB8AC3E}">
        <p14:creationId xmlns:p14="http://schemas.microsoft.com/office/powerpoint/2010/main" val="40965800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111</a:t>
            </a:fld>
            <a:endParaRPr lang="en-US"/>
          </a:p>
        </p:txBody>
      </p:sp>
    </p:spTree>
    <p:extLst>
      <p:ext uri="{BB962C8B-B14F-4D97-AF65-F5344CB8AC3E}">
        <p14:creationId xmlns:p14="http://schemas.microsoft.com/office/powerpoint/2010/main" val="809040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20</a:t>
            </a:fld>
            <a:endParaRPr lang="en-US"/>
          </a:p>
        </p:txBody>
      </p:sp>
    </p:spTree>
    <p:extLst>
      <p:ext uri="{BB962C8B-B14F-4D97-AF65-F5344CB8AC3E}">
        <p14:creationId xmlns:p14="http://schemas.microsoft.com/office/powerpoint/2010/main" val="28010874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112</a:t>
            </a:fld>
            <a:endParaRPr lang="en-US"/>
          </a:p>
        </p:txBody>
      </p:sp>
    </p:spTree>
    <p:extLst>
      <p:ext uri="{BB962C8B-B14F-4D97-AF65-F5344CB8AC3E}">
        <p14:creationId xmlns:p14="http://schemas.microsoft.com/office/powerpoint/2010/main" val="8697936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113</a:t>
            </a:fld>
            <a:endParaRPr lang="en-US"/>
          </a:p>
        </p:txBody>
      </p:sp>
    </p:spTree>
    <p:extLst>
      <p:ext uri="{BB962C8B-B14F-4D97-AF65-F5344CB8AC3E}">
        <p14:creationId xmlns:p14="http://schemas.microsoft.com/office/powerpoint/2010/main" val="35969197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114</a:t>
            </a:fld>
            <a:endParaRPr lang="en-US"/>
          </a:p>
        </p:txBody>
      </p:sp>
    </p:spTree>
    <p:extLst>
      <p:ext uri="{BB962C8B-B14F-4D97-AF65-F5344CB8AC3E}">
        <p14:creationId xmlns:p14="http://schemas.microsoft.com/office/powerpoint/2010/main" val="35510859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115</a:t>
            </a:fld>
            <a:endParaRPr lang="en-US"/>
          </a:p>
        </p:txBody>
      </p:sp>
    </p:spTree>
    <p:extLst>
      <p:ext uri="{BB962C8B-B14F-4D97-AF65-F5344CB8AC3E}">
        <p14:creationId xmlns:p14="http://schemas.microsoft.com/office/powerpoint/2010/main" val="38469080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116</a:t>
            </a:fld>
            <a:endParaRPr lang="en-US"/>
          </a:p>
        </p:txBody>
      </p:sp>
    </p:spTree>
    <p:extLst>
      <p:ext uri="{BB962C8B-B14F-4D97-AF65-F5344CB8AC3E}">
        <p14:creationId xmlns:p14="http://schemas.microsoft.com/office/powerpoint/2010/main" val="5809673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117</a:t>
            </a:fld>
            <a:endParaRPr lang="en-US"/>
          </a:p>
        </p:txBody>
      </p:sp>
    </p:spTree>
    <p:extLst>
      <p:ext uri="{BB962C8B-B14F-4D97-AF65-F5344CB8AC3E}">
        <p14:creationId xmlns:p14="http://schemas.microsoft.com/office/powerpoint/2010/main" val="35213798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118</a:t>
            </a:fld>
            <a:endParaRPr lang="en-US"/>
          </a:p>
        </p:txBody>
      </p:sp>
    </p:spTree>
    <p:extLst>
      <p:ext uri="{BB962C8B-B14F-4D97-AF65-F5344CB8AC3E}">
        <p14:creationId xmlns:p14="http://schemas.microsoft.com/office/powerpoint/2010/main" val="22340369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119</a:t>
            </a:fld>
            <a:endParaRPr lang="en-US"/>
          </a:p>
        </p:txBody>
      </p:sp>
    </p:spTree>
    <p:extLst>
      <p:ext uri="{BB962C8B-B14F-4D97-AF65-F5344CB8AC3E}">
        <p14:creationId xmlns:p14="http://schemas.microsoft.com/office/powerpoint/2010/main" val="338646387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120</a:t>
            </a:fld>
            <a:endParaRPr lang="en-US"/>
          </a:p>
        </p:txBody>
      </p:sp>
    </p:spTree>
    <p:extLst>
      <p:ext uri="{BB962C8B-B14F-4D97-AF65-F5344CB8AC3E}">
        <p14:creationId xmlns:p14="http://schemas.microsoft.com/office/powerpoint/2010/main" val="22592854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121</a:t>
            </a:fld>
            <a:endParaRPr lang="en-US"/>
          </a:p>
        </p:txBody>
      </p:sp>
    </p:spTree>
    <p:extLst>
      <p:ext uri="{BB962C8B-B14F-4D97-AF65-F5344CB8AC3E}">
        <p14:creationId xmlns:p14="http://schemas.microsoft.com/office/powerpoint/2010/main" val="1570511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3498110"/>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314451"/>
            <a:ext cx="7772400" cy="137232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2708705"/>
            <a:ext cx="7772400" cy="899778"/>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3714750"/>
            <a:ext cx="9147765" cy="1434066"/>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C3D3547C-24B9-4387-B748-E1EEF1B972F5}" type="slidenum">
              <a:rPr lang="en-US" smtClean="0"/>
              <a:pPr>
                <a:defRPr/>
              </a:pPr>
              <a:t>‹#›</a:t>
            </a:fld>
            <a:endParaRPr lang="en-US"/>
          </a:p>
        </p:txBody>
      </p:sp>
    </p:spTree>
  </p:cSld>
  <p:clrMapOvr>
    <a:masterClrMapping/>
  </p:clrMapOvr>
  <p:transition>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lstStyle>
            <a:lvl1pPr algn="ctr">
              <a:defRPr>
                <a:solidFill>
                  <a:schemeClr val="bg2">
                    <a:lumMod val="50000"/>
                  </a:schemeClr>
                </a:solidFill>
              </a:defRPr>
            </a:lvl1pPr>
            <a:extLs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110997"/>
            <a:ext cx="8229600" cy="3289553"/>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D5BBC35B-A44B-4119-B8DA-DE9E3DFADA20}" type="slidenum">
              <a:rPr kumimoji="0" lang="en-US" smtClean="0"/>
              <a:pPr/>
              <a:t>‹#›</a:t>
            </a:fld>
            <a:endParaRPr kumimoji="0" lang="en-US"/>
          </a:p>
        </p:txBody>
      </p:sp>
    </p:spTree>
  </p:cSld>
  <p:clrMapOvr>
    <a:masterClrMapping/>
  </p:clrMapOvr>
  <p:transition>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05980"/>
            <a:ext cx="1777470" cy="419457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05981"/>
            <a:ext cx="6324600" cy="419457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D5BBC35B-A44B-4119-B8DA-DE9E3DFADA20}" type="slidenum">
              <a:rPr kumimoji="0" lang="en-US" smtClean="0"/>
              <a:pPr/>
              <a:t>‹#›</a:t>
            </a:fld>
            <a:endParaRPr kumimoji="0" lang="en-US"/>
          </a:p>
        </p:txBody>
      </p:sp>
    </p:spTree>
  </p:cSld>
  <p:clrMapOvr>
    <a:masterClrMapping/>
  </p:clrMapOvr>
  <p:transition>
    <p:wipe dir="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71500"/>
          </a:xfrm>
        </p:spPr>
        <p:txBody>
          <a:bodyPr/>
          <a:lstStyle>
            <a:lvl1pPr algn="ctr">
              <a:defRPr b="1">
                <a:solidFill>
                  <a:schemeClr val="bg2">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990600" y="800100"/>
            <a:ext cx="3886200" cy="3086100"/>
          </a:xfrm>
        </p:spPr>
        <p:txBody>
          <a:bodyPr>
            <a:normAutofit/>
          </a:bodyPr>
          <a:lstStyle>
            <a:lvl1pPr>
              <a:spcBef>
                <a:spcPts val="300"/>
              </a:spcBef>
              <a:spcAft>
                <a:spcPts val="300"/>
              </a:spcAft>
              <a:defRPr sz="2800" b="1">
                <a:solidFill>
                  <a:schemeClr val="tx1"/>
                </a:solidFill>
                <a:effectLst/>
                <a:latin typeface="Arial" pitchFamily="34" charset="0"/>
                <a:cs typeface="Arial" pitchFamily="34" charset="0"/>
              </a:defRPr>
            </a:lvl1pPr>
            <a:lvl2pPr marL="569913" indent="-228600">
              <a:spcBef>
                <a:spcPts val="300"/>
              </a:spcBef>
              <a:spcAft>
                <a:spcPts val="300"/>
              </a:spcAft>
              <a:defRPr sz="2400" b="0">
                <a:effectLst/>
                <a:latin typeface="Arial" pitchFamily="34" charset="0"/>
                <a:cs typeface="Arial" pitchFamily="34" charset="0"/>
              </a:defRPr>
            </a:lvl2pPr>
            <a:lvl3pPr>
              <a:spcBef>
                <a:spcPts val="300"/>
              </a:spcBef>
              <a:spcAft>
                <a:spcPts val="300"/>
              </a:spcAft>
              <a:defRPr sz="2400" b="0">
                <a:effectLst/>
                <a:latin typeface="Arial" pitchFamily="34" charset="0"/>
                <a:cs typeface="Arial" pitchFamily="34" charset="0"/>
              </a:defRPr>
            </a:lvl3pPr>
            <a:lvl4pPr>
              <a:spcBef>
                <a:spcPts val="300"/>
              </a:spcBef>
              <a:spcAft>
                <a:spcPts val="300"/>
              </a:spcAft>
              <a:defRPr sz="2000" b="0">
                <a:effectLst/>
                <a:latin typeface="Arial" pitchFamily="34" charset="0"/>
                <a:cs typeface="Arial" pitchFamily="34" charset="0"/>
              </a:defRPr>
            </a:lvl4pPr>
            <a:lvl5pPr>
              <a:spcBef>
                <a:spcPts val="300"/>
              </a:spcBef>
              <a:spcAft>
                <a:spcPts val="300"/>
              </a:spcAft>
              <a:defRPr sz="2000" b="0">
                <a:effectLst/>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53000" y="800100"/>
            <a:ext cx="3810000" cy="3086100"/>
          </a:xfrm>
        </p:spPr>
        <p:txBody>
          <a:bodyPr/>
          <a:lstStyle>
            <a:lvl1pPr>
              <a:defRPr>
                <a:effectLst>
                  <a:outerShdw blurRad="38100" dist="38100" dir="2700000" algn="tl">
                    <a:srgbClr val="000000">
                      <a:alpha val="43137"/>
                    </a:srgbClr>
                  </a:outerShdw>
                </a:effectLst>
                <a:latin typeface="Arial" pitchFamily="34" charset="0"/>
                <a:cs typeface="Arial" pitchFamily="34" charset="0"/>
              </a:defRPr>
            </a:lvl1pPr>
            <a:lvl2pPr>
              <a:defRPr>
                <a:effectLst>
                  <a:outerShdw blurRad="38100" dist="38100" dir="2700000" algn="tl">
                    <a:srgbClr val="000000">
                      <a:alpha val="43137"/>
                    </a:srgbClr>
                  </a:outerShdw>
                </a:effectLst>
                <a:latin typeface="Arial" pitchFamily="34" charset="0"/>
                <a:cs typeface="Arial" pitchFamily="34" charset="0"/>
              </a:defRPr>
            </a:lvl2pPr>
            <a:lvl3pPr>
              <a:defRPr>
                <a:effectLst>
                  <a:outerShdw blurRad="38100" dist="38100" dir="2700000" algn="tl">
                    <a:srgbClr val="000000">
                      <a:alpha val="43137"/>
                    </a:srgbClr>
                  </a:outerShdw>
                </a:effectLst>
                <a:latin typeface="Arial" pitchFamily="34" charset="0"/>
                <a:cs typeface="Arial" pitchFamily="34" charset="0"/>
              </a:defRPr>
            </a:lvl3pPr>
            <a:lvl4pPr>
              <a:defRPr>
                <a:effectLst>
                  <a:outerShdw blurRad="38100" dist="38100" dir="2700000" algn="tl">
                    <a:srgbClr val="000000">
                      <a:alpha val="43137"/>
                    </a:srgbClr>
                  </a:outerShdw>
                </a:effectLst>
                <a:latin typeface="Arial" pitchFamily="34" charset="0"/>
                <a:cs typeface="Arial" pitchFamily="34" charset="0"/>
              </a:defRPr>
            </a:lvl4pPr>
            <a:lvl5pPr>
              <a:defRPr>
                <a:effectLst>
                  <a:outerShdw blurRad="38100" dist="38100" dir="2700000" algn="tl">
                    <a:srgbClr val="000000">
                      <a:alpha val="43137"/>
                    </a:srgbClr>
                  </a:outerShdw>
                </a:effectLst>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Box 4"/>
          <p:cNvSpPr txBox="1"/>
          <p:nvPr userDrawn="1"/>
        </p:nvSpPr>
        <p:spPr>
          <a:xfrm>
            <a:off x="48888" y="4587457"/>
            <a:ext cx="1447800" cy="938719"/>
          </a:xfrm>
          <a:prstGeom prst="rect">
            <a:avLst/>
          </a:prstGeom>
          <a:noFill/>
        </p:spPr>
        <p:txBody>
          <a:bodyPr wrap="square" rtlCol="0">
            <a:spAutoFit/>
          </a:bodyPr>
          <a:lstStyle/>
          <a:p>
            <a:pPr algn="l">
              <a:spcBef>
                <a:spcPts val="0"/>
              </a:spcBef>
            </a:pPr>
            <a:r>
              <a:rPr lang="en-US" sz="1400" b="1" dirty="0" smtClean="0">
                <a:solidFill>
                  <a:schemeClr val="bg2">
                    <a:lumMod val="50000"/>
                  </a:schemeClr>
                </a:solidFill>
                <a:effectLst>
                  <a:outerShdw blurRad="38100" dist="38100" dir="2700000" algn="tl">
                    <a:srgbClr val="000000">
                      <a:alpha val="43137"/>
                    </a:srgbClr>
                  </a:outerShdw>
                </a:effectLst>
              </a:rPr>
              <a:t>WorkWell</a:t>
            </a:r>
          </a:p>
          <a:p>
            <a:pPr algn="l">
              <a:spcBef>
                <a:spcPts val="0"/>
              </a:spcBef>
            </a:pPr>
            <a:r>
              <a:rPr lang="en-US" sz="1400" b="1" dirty="0" smtClean="0">
                <a:solidFill>
                  <a:schemeClr val="bg2">
                    <a:lumMod val="50000"/>
                  </a:schemeClr>
                </a:solidFill>
                <a:effectLst>
                  <a:outerShdw blurRad="38100" dist="38100" dir="2700000" algn="tl">
                    <a:srgbClr val="000000">
                      <a:alpha val="43137"/>
                    </a:srgbClr>
                  </a:outerShdw>
                </a:effectLst>
              </a:rPr>
              <a:t>ErgoSystems</a:t>
            </a:r>
          </a:p>
          <a:p>
            <a:endParaRPr lang="en-US" sz="1800" dirty="0"/>
          </a:p>
        </p:txBody>
      </p:sp>
    </p:spTree>
  </p:cSld>
  <p:clrMapOvr>
    <a:masterClrMapping/>
  </p:clrMapOvr>
  <p:transition>
    <p:wipe dir="r"/>
  </p:transition>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71450"/>
            <a:ext cx="7772400" cy="571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8001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53000" y="800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53000" y="24003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71450"/>
            <a:ext cx="7772400" cy="5715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8001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53000" y="800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53000" y="24003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8"/>
          <p:cNvSpPr>
            <a:spLocks noGrp="1"/>
          </p:cNvSpPr>
          <p:nvPr>
            <p:ph type="dt" sz="half" idx="10"/>
          </p:nvPr>
        </p:nvSpPr>
        <p:spPr/>
        <p:txBody>
          <a:bodyPr/>
          <a:lstStyle/>
          <a:p>
            <a:endParaRPr lang="en-US" sz="1000" dirty="0">
              <a:solidFill>
                <a:schemeClr val="tx1"/>
              </a:solidFill>
            </a:endParaRPr>
          </a:p>
        </p:txBody>
      </p:sp>
      <p:sp>
        <p:nvSpPr>
          <p:cNvPr id="10" name="Slide Number Placeholder 9"/>
          <p:cNvSpPr>
            <a:spLocks noGrp="1"/>
          </p:cNvSpPr>
          <p:nvPr>
            <p:ph type="sldNum" sz="quarter" idx="11"/>
          </p:nvPr>
        </p:nvSpPr>
        <p:spPr/>
        <p:txBody>
          <a:bodyPr/>
          <a:lstStyle/>
          <a:p>
            <a:fld id="{D5BBC35B-A44B-4119-B8DA-DE9E3DFADA20}" type="slidenum">
              <a:rPr kumimoji="0" lang="en-US" smtClean="0"/>
              <a:pPr/>
              <a:t>‹#›</a:t>
            </a:fld>
            <a:endParaRPr kumimoji="0" lang="en-US" sz="1000" b="0">
              <a:solidFill>
                <a:schemeClr val="tx1"/>
              </a:solidFill>
            </a:endParaRPr>
          </a:p>
        </p:txBody>
      </p:sp>
      <p:sp>
        <p:nvSpPr>
          <p:cNvPr id="11" name="Footer Placeholder 10"/>
          <p:cNvSpPr>
            <a:spLocks noGrp="1"/>
          </p:cNvSpPr>
          <p:nvPr>
            <p:ph type="ftr" sz="quarter" idx="12"/>
          </p:nvPr>
        </p:nvSpPr>
        <p:spPr/>
        <p:txBody>
          <a:bodyPr/>
          <a:lstStyle/>
          <a:p>
            <a:pPr algn="r" eaLnBrk="1" latinLnBrk="0" hangingPunct="1"/>
            <a:endParaRPr kumimoji="0" lang="en-US" sz="1000" dirty="0">
              <a:solidFill>
                <a:schemeClr val="tx1"/>
              </a:solidFill>
            </a:endParaRPr>
          </a:p>
        </p:txBody>
      </p:sp>
    </p:spTree>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3781185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1225360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4020316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4283718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1718664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itchFamily="34" charset="0"/>
                <a:cs typeface="Arial" pitchFamily="34" charset="0"/>
              </a:defRPr>
            </a:lvl1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D5BBC35B-A44B-4119-B8DA-DE9E3DFADA20}" type="slidenum">
              <a:rPr kumimoji="0" lang="en-US" smtClean="0"/>
              <a:pPr/>
              <a:t>‹#›</a:t>
            </a:fld>
            <a:endParaRPr kumimoji="0" lang="en-US"/>
          </a:p>
        </p:txBody>
      </p:sp>
      <p:sp>
        <p:nvSpPr>
          <p:cNvPr id="7" name="Title 6"/>
          <p:cNvSpPr>
            <a:spLocks noGrp="1"/>
          </p:cNvSpPr>
          <p:nvPr>
            <p:ph type="title"/>
          </p:nvPr>
        </p:nvSpPr>
        <p:spPr>
          <a:xfrm>
            <a:off x="0" y="205979"/>
            <a:ext cx="9144000" cy="857250"/>
          </a:xfrm>
          <a:effectLst/>
        </p:spPr>
        <p:txBody>
          <a:bodyPr rtlCol="0">
            <a:normAutofit/>
          </a:bodyPr>
          <a:lstStyle>
            <a:lvl1pPr algn="ctr">
              <a:defRPr sz="360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defRPr>
            </a:lvl1pPr>
            <a:extLst/>
          </a:lstStyle>
          <a:p>
            <a:r>
              <a:rPr kumimoji="0" lang="en-US" dirty="0" smtClean="0"/>
              <a:t>Click to edit Master title style</a:t>
            </a:r>
            <a:endParaRPr kumimoji="0" lang="en-US" dirty="0"/>
          </a:p>
        </p:txBody>
      </p:sp>
    </p:spTree>
  </p:cSld>
  <p:clrMapOvr>
    <a:masterClrMapping/>
  </p:clrMapOvr>
  <p:transition>
    <p:wipe dir="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285313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3502720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794784"/>
            <a:ext cx="7772400" cy="13716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198784"/>
            <a:ext cx="4572000" cy="1091166"/>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D5BBC35B-A44B-4119-B8DA-DE9E3DFADA20}" type="slidenum">
              <a:rPr kumimoji="0" lang="en-US" smtClean="0"/>
              <a:pPr/>
              <a:t>‹#›</a:t>
            </a:fld>
            <a:endParaRPr kumimoji="0" lang="en-US"/>
          </a:p>
        </p:txBody>
      </p:sp>
      <p:sp>
        <p:nvSpPr>
          <p:cNvPr id="7" name="Chevron 6"/>
          <p:cNvSpPr/>
          <p:nvPr/>
        </p:nvSpPr>
        <p:spPr>
          <a:xfrm>
            <a:off x="3636680"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10997"/>
            <a:ext cx="4038600" cy="339447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110997"/>
            <a:ext cx="4038600" cy="339447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D5BBC35B-A44B-4119-B8DA-DE9E3DFADA20}" type="slidenum">
              <a:rPr kumimoji="0" lang="en-US" smtClean="0"/>
              <a:pPr/>
              <a:t>‹#›</a:t>
            </a:fld>
            <a:endParaRPr kumimoji="0"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8229600" cy="85725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4057650"/>
            <a:ext cx="4040188" cy="5715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7" y="4057650"/>
            <a:ext cx="4041775" cy="5715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083221"/>
            <a:ext cx="4040188" cy="2956322"/>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1083221"/>
            <a:ext cx="4041775" cy="2956322"/>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p:txBody>
          <a:bodyPr/>
          <a:lstStyle>
            <a:extLst/>
          </a:lstStyle>
          <a:p>
            <a:fld id="{D5BBC35B-A44B-4119-B8DA-DE9E3DFADA20}" type="slidenum">
              <a:rPr kumimoji="0" lang="en-US" smtClean="0"/>
              <a:pPr/>
              <a:t>‹#›</a:t>
            </a:fld>
            <a:endParaRPr kumimoji="0" lang="en-US"/>
          </a:p>
        </p:txBody>
      </p:sp>
    </p:spTree>
  </p:cSld>
  <p:clrMapOvr>
    <a:overrideClrMapping bg1="lt1" tx1="dk1" bg2="lt2" tx2="dk2" accent1="accent1" accent2="accent2" accent3="accent3" accent4="accent4" accent5="accent5" accent6="accent6" hlink="hlink" folHlink="folHlink"/>
  </p:clrMapOvr>
  <p:transition>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endParaRPr lang="en-US"/>
          </a:p>
        </p:txBody>
      </p:sp>
      <p:sp>
        <p:nvSpPr>
          <p:cNvPr id="4" name="Footer Placeholder 3"/>
          <p:cNvSpPr>
            <a:spLocks noGrp="1"/>
          </p:cNvSpPr>
          <p:nvPr>
            <p:ph type="ftr" sz="quarter" idx="11"/>
          </p:nvPr>
        </p:nvSpPr>
        <p:spPr/>
        <p:txBody>
          <a:bodyPr/>
          <a:lstStyle>
            <a:extLst/>
          </a:lstStyle>
          <a:p>
            <a:endParaRPr kumimoji="0" lang="en-US"/>
          </a:p>
        </p:txBody>
      </p:sp>
      <p:sp>
        <p:nvSpPr>
          <p:cNvPr id="5" name="Slide Number Placeholder 4"/>
          <p:cNvSpPr>
            <a:spLocks noGrp="1"/>
          </p:cNvSpPr>
          <p:nvPr>
            <p:ph type="sldNum" sz="quarter" idx="12"/>
          </p:nvPr>
        </p:nvSpPr>
        <p:spPr/>
        <p:txBody>
          <a:bodyPr/>
          <a:lstStyle>
            <a:extLst/>
          </a:lstStyle>
          <a:p>
            <a:fld id="{D5BBC35B-A44B-4119-B8DA-DE9E3DFADA20}" type="slidenum">
              <a:rPr kumimoji="0" lang="en-US" smtClean="0"/>
              <a:pPr/>
              <a:t>‹#›</a:t>
            </a:fld>
            <a:endParaRPr kumimoji="0"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endParaRPr lang="en-US"/>
          </a:p>
        </p:txBody>
      </p:sp>
      <p:sp>
        <p:nvSpPr>
          <p:cNvPr id="3" name="Footer Placeholder 2"/>
          <p:cNvSpPr>
            <a:spLocks noGrp="1"/>
          </p:cNvSpPr>
          <p:nvPr>
            <p:ph type="ftr" sz="quarter" idx="11"/>
          </p:nvPr>
        </p:nvSpPr>
        <p:spPr/>
        <p:txBody>
          <a:bodyPr/>
          <a:lstStyle>
            <a:extLst/>
          </a:lstStyle>
          <a:p>
            <a:endParaRPr kumimoji="0" lang="en-US"/>
          </a:p>
        </p:txBody>
      </p:sp>
      <p:sp>
        <p:nvSpPr>
          <p:cNvPr id="4" name="Slide Number Placeholder 3"/>
          <p:cNvSpPr>
            <a:spLocks noGrp="1"/>
          </p:cNvSpPr>
          <p:nvPr>
            <p:ph type="sldNum" sz="quarter" idx="12"/>
          </p:nvPr>
        </p:nvSpPr>
        <p:spPr/>
        <p:txBody>
          <a:bodyPr/>
          <a:lstStyle>
            <a:extLst/>
          </a:lstStyle>
          <a:p>
            <a:fld id="{D5BBC35B-A44B-4119-B8DA-DE9E3DFADA20}" type="slidenum">
              <a:rPr kumimoji="0" lang="en-US" smtClean="0"/>
              <a:pPr/>
              <a:t>‹#›</a:t>
            </a:fld>
            <a:endParaRPr kumimoji="0" lang="en-US"/>
          </a:p>
        </p:txBody>
      </p:sp>
    </p:spTree>
  </p:cSld>
  <p:clrMapOvr>
    <a:masterClrMapping/>
  </p:clrMapOvr>
  <p:transition>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3657600"/>
            <a:ext cx="7481776" cy="3429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4016327"/>
            <a:ext cx="3974592" cy="6858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05740"/>
            <a:ext cx="7479792" cy="3429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4805958"/>
            <a:ext cx="1920240" cy="274320"/>
          </a:xfrm>
        </p:spPr>
        <p:txBody>
          <a:bodyPr/>
          <a:lstStyle>
            <a:extLst/>
          </a:lstStyle>
          <a:p>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D5BBC35B-A44B-4119-B8DA-DE9E3DFADA20}" type="slidenum">
              <a:rPr kumimoji="0" lang="en-US" smtClean="0"/>
              <a:pPr/>
              <a:t>‹#›</a:t>
            </a:fld>
            <a:endParaRPr kumimoji="0" lang="en-US"/>
          </a:p>
        </p:txBody>
      </p:sp>
    </p:spTree>
  </p:cSld>
  <p:clrMapOvr>
    <a:overrideClrMapping bg1="lt1" tx1="dk1" bg2="lt2" tx2="dk2" accent1="accent1" accent2="accent2" accent3="accent3" accent4="accent4" accent5="accent5" accent6="accent6" hlink="hlink" folHlink="folHlink"/>
  </p:clrMapOvr>
  <p:transition>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4082552"/>
            <a:ext cx="7162800" cy="486174"/>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42476"/>
            <a:ext cx="8686800" cy="329184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endParaRPr lang="en-US">
              <a:solidFill>
                <a:schemeClr val="tx1"/>
              </a:solidFill>
            </a:endParaRPr>
          </a:p>
        </p:txBody>
      </p:sp>
      <p:sp>
        <p:nvSpPr>
          <p:cNvPr id="6" name="Footer Placeholder 5"/>
          <p:cNvSpPr>
            <a:spLocks noGrp="1"/>
          </p:cNvSpPr>
          <p:nvPr>
            <p:ph type="ftr" sz="quarter" idx="11"/>
          </p:nvPr>
        </p:nvSpPr>
        <p:spPr>
          <a:xfrm>
            <a:off x="4380073" y="4805958"/>
            <a:ext cx="2350681" cy="273844"/>
          </a:xfrm>
        </p:spPr>
        <p:txBody>
          <a:bodyPr/>
          <a:lstStyle>
            <a:lvl1pPr>
              <a:defRPr>
                <a:solidFill>
                  <a:schemeClr val="tx1"/>
                </a:solidFill>
              </a:defRPr>
            </a:lvl1pPr>
            <a:extLst/>
          </a:lstStyle>
          <a:p>
            <a:endParaRPr kumimoji="0" lang="en-US">
              <a:solidFill>
                <a:schemeClr val="tx1"/>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D5BBC35B-A44B-4119-B8DA-DE9E3DFADA20}" type="slidenum">
              <a:rPr kumimoji="0" lang="en-US" smtClean="0"/>
              <a:pPr/>
              <a:t>‹#›</a:t>
            </a:fld>
            <a:endParaRPr kumimoji="0" lang="en-US">
              <a:solidFill>
                <a:schemeClr val="tx1"/>
              </a:solidFill>
            </a:endParaRPr>
          </a:p>
        </p:txBody>
      </p:sp>
      <p:sp>
        <p:nvSpPr>
          <p:cNvPr id="2" name="Title 1"/>
          <p:cNvSpPr>
            <a:spLocks noGrp="1"/>
          </p:cNvSpPr>
          <p:nvPr>
            <p:ph type="title"/>
          </p:nvPr>
        </p:nvSpPr>
        <p:spPr>
          <a:xfrm>
            <a:off x="228600" y="3648842"/>
            <a:ext cx="8075432" cy="422004"/>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4458702"/>
            <a:ext cx="4940624" cy="69080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4454258"/>
            <a:ext cx="3690451" cy="70008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4343440"/>
            <a:ext cx="3402314" cy="810651"/>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4340804"/>
            <a:ext cx="3405509" cy="813287"/>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3741330"/>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3741330"/>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4458702"/>
            <a:ext cx="4940624" cy="69080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4454258"/>
            <a:ext cx="3690451" cy="70008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4343440"/>
            <a:ext cx="3402314" cy="810651"/>
          </a:xfrm>
          <a:prstGeom prst="rtTriangle">
            <a:avLst/>
          </a:prstGeom>
          <a:blipFill>
            <a:blip r:embed="rId2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4340804"/>
            <a:ext cx="3405509" cy="813287"/>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05979"/>
            <a:ext cx="8229600" cy="85725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110997"/>
            <a:ext cx="8229600" cy="339447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4805958"/>
            <a:ext cx="1920240" cy="274320"/>
          </a:xfrm>
          <a:prstGeom prst="rect">
            <a:avLst/>
          </a:prstGeom>
        </p:spPr>
        <p:txBody>
          <a:bodyPr vert="horz" anchor="b"/>
          <a:lstStyle>
            <a:lvl1pPr algn="l" eaLnBrk="1" latinLnBrk="0" hangingPunct="1">
              <a:defRPr kumimoji="0" sz="1000">
                <a:solidFill>
                  <a:schemeClr val="tx1"/>
                </a:solidFill>
              </a:defRPr>
            </a:lvl1pPr>
            <a:extLst/>
          </a:lstStyle>
          <a:p>
            <a:endParaRPr lang="en-US" sz="1000" dirty="0">
              <a:solidFill>
                <a:schemeClr val="tx1"/>
              </a:solidFill>
            </a:endParaRPr>
          </a:p>
        </p:txBody>
      </p:sp>
      <p:sp>
        <p:nvSpPr>
          <p:cNvPr id="22" name="Footer Placeholder 21"/>
          <p:cNvSpPr>
            <a:spLocks noGrp="1"/>
          </p:cNvSpPr>
          <p:nvPr>
            <p:ph type="ftr" sz="quarter" idx="3"/>
          </p:nvPr>
        </p:nvSpPr>
        <p:spPr>
          <a:xfrm>
            <a:off x="4380073" y="4805958"/>
            <a:ext cx="2350681" cy="273844"/>
          </a:xfrm>
          <a:prstGeom prst="rect">
            <a:avLst/>
          </a:prstGeom>
        </p:spPr>
        <p:txBody>
          <a:bodyPr vert="horz" anchor="b"/>
          <a:lstStyle>
            <a:lvl1pPr algn="r" eaLnBrk="1" latinLnBrk="0" hangingPunct="1">
              <a:defRPr kumimoji="0" sz="1000">
                <a:solidFill>
                  <a:schemeClr val="tx1"/>
                </a:solidFill>
              </a:defRPr>
            </a:lvl1pPr>
            <a:extLst/>
          </a:lstStyle>
          <a:p>
            <a:pPr algn="r" eaLnBrk="1" latinLnBrk="0" hangingPunct="1"/>
            <a:endParaRPr kumimoji="0" lang="en-US" sz="1000" dirty="0">
              <a:solidFill>
                <a:schemeClr val="tx1"/>
              </a:solidFill>
            </a:endParaRPr>
          </a:p>
        </p:txBody>
      </p:sp>
      <p:sp>
        <p:nvSpPr>
          <p:cNvPr id="18" name="Slide Number Placeholder 17"/>
          <p:cNvSpPr>
            <a:spLocks noGrp="1"/>
          </p:cNvSpPr>
          <p:nvPr>
            <p:ph type="sldNum" sz="quarter" idx="4"/>
          </p:nvPr>
        </p:nvSpPr>
        <p:spPr>
          <a:xfrm>
            <a:off x="8647272" y="4805958"/>
            <a:ext cx="365760" cy="273844"/>
          </a:xfrm>
          <a:prstGeom prst="rect">
            <a:avLst/>
          </a:prstGeom>
        </p:spPr>
        <p:txBody>
          <a:bodyPr vert="horz" anchor="b"/>
          <a:lstStyle>
            <a:lvl1pPr algn="r" eaLnBrk="1" latinLnBrk="0" hangingPunct="1">
              <a:defRPr kumimoji="0" sz="1000" b="0">
                <a:solidFill>
                  <a:schemeClr val="tx1"/>
                </a:solidFill>
              </a:defRPr>
            </a:lvl1pPr>
            <a:extLst/>
          </a:lstStyle>
          <a:p>
            <a:fld id="{D5BBC35B-A44B-4119-B8DA-DE9E3DFADA20}" type="slidenum">
              <a:rPr kumimoji="0" lang="en-US" smtClean="0"/>
              <a:pPr/>
              <a:t>‹#›</a:t>
            </a:fld>
            <a:endParaRPr kumimoji="0" lang="en-US" sz="1000" b="0">
              <a:solidFill>
                <a:schemeClr val="tx1"/>
              </a:solidFill>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Lst>
  <p:transition>
    <p:wipe dir="r"/>
  </p:transition>
  <p:timing>
    <p:tnLst>
      <p:par>
        <p:cTn id="1" dur="indefinite" restart="never" nodeType="tmRoot"/>
      </p:par>
    </p:tnLst>
  </p:timing>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1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2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12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0.xml"/><Relationship Id="rId1" Type="http://schemas.openxmlformats.org/officeDocument/2006/relationships/slideLayout" Target="../slideLayouts/slideLayout12.xml"/><Relationship Id="rId4" Type="http://schemas.openxmlformats.org/officeDocument/2006/relationships/image" Target="../media/image137.jpeg"/></Relationships>
</file>

<file path=ppt/slides/_rels/slide14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4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1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_rels/slide15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0.xml"/><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2.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45.xml"/><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49.xml"/><Relationship Id="rId1" Type="http://schemas.openxmlformats.org/officeDocument/2006/relationships/slideLayout" Target="../slideLayouts/slideLayout2.xml"/><Relationship Id="rId5" Type="http://schemas.openxmlformats.org/officeDocument/2006/relationships/image" Target="http://www.sculpturegallery.com/udesign/stretching_cat.jpg" TargetMode="External"/><Relationship Id="rId4" Type="http://schemas.openxmlformats.org/officeDocument/2006/relationships/image" Target="../media/image169.jpeg"/></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51.xml"/><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52.xml"/><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54.xml"/><Relationship Id="rId1" Type="http://schemas.openxmlformats.org/officeDocument/2006/relationships/slideLayout" Target="../slideLayouts/slideLayout12.xml"/><Relationship Id="rId4" Type="http://schemas.openxmlformats.org/officeDocument/2006/relationships/image" Target="../media/image173.png"/></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59.xml"/><Relationship Id="rId1" Type="http://schemas.openxmlformats.org/officeDocument/2006/relationships/slideLayout" Target="../slideLayouts/slideLayout12.xml"/><Relationship Id="rId4" Type="http://schemas.openxmlformats.org/officeDocument/2006/relationships/image" Target="../media/image175.png"/></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176.wmf"/><Relationship Id="rId4" Type="http://schemas.openxmlformats.org/officeDocument/2006/relationships/oleObject" Target="../embeddings/oleObject3.bin"/></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176.wmf"/><Relationship Id="rId4" Type="http://schemas.openxmlformats.org/officeDocument/2006/relationships/oleObject" Target="../embeddings/oleObject4.bin"/></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image" Target="../media/image176.wmf"/><Relationship Id="rId4" Type="http://schemas.openxmlformats.org/officeDocument/2006/relationships/oleObject" Target="../embeddings/oleObject5.bin"/></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176.wmf"/><Relationship Id="rId4" Type="http://schemas.openxmlformats.org/officeDocument/2006/relationships/oleObject" Target="../embeddings/oleObject6.bin"/></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12.xml"/><Relationship Id="rId1" Type="http://schemas.openxmlformats.org/officeDocument/2006/relationships/vmlDrawing" Target="../drawings/vmlDrawing7.vml"/><Relationship Id="rId5" Type="http://schemas.openxmlformats.org/officeDocument/2006/relationships/image" Target="../media/image176.wmf"/><Relationship Id="rId4" Type="http://schemas.openxmlformats.org/officeDocument/2006/relationships/oleObject" Target="../embeddings/oleObject7.bin"/></Relationships>
</file>

<file path=ppt/slides/_rels/slide192.x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notesSlide" Target="../notesSlides/notesSlide166.xml"/><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67.xml"/><Relationship Id="rId1" Type="http://schemas.openxmlformats.org/officeDocument/2006/relationships/slideLayout" Target="../slideLayouts/slideLayout12.xml"/><Relationship Id="rId4" Type="http://schemas.openxmlformats.org/officeDocument/2006/relationships/image" Target="../media/image179.png"/></Relationships>
</file>

<file path=ppt/slides/_rels/slide19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68.xml"/><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9.xml"/><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http://www.gene-regulation.com/images/flowchart-mini.png"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http://www.gene-regulation.com/images/flowchart-mini.p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package" Target="../embeddings/Microsoft_Word_Document1.docx"/></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2.w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1.emf"/><Relationship Id="rId5" Type="http://schemas.openxmlformats.org/officeDocument/2006/relationships/oleObject" Target="../embeddings/Microsoft_Word_97_-_2003_Document1.doc"/><Relationship Id="rId4" Type="http://schemas.openxmlformats.org/officeDocument/2006/relationships/oleObject" Target="../embeddings/oleObject2.bin"/></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image" Target="../media/image85.jpeg"/></Relationships>
</file>

<file path=ppt/slides/_rels/slide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9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724400" y="3657600"/>
            <a:ext cx="4876800" cy="1943100"/>
          </a:xfrm>
          <a:prstGeom prst="roundRect">
            <a:avLst/>
          </a:prstGeom>
          <a:solidFill>
            <a:schemeClr val="accent1">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372600" cy="400050"/>
          </a:xfrm>
          <a:prstGeom prst="rect">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47700" y="242888"/>
            <a:ext cx="8724900" cy="3429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930" name="Rectangle 2"/>
          <p:cNvSpPr>
            <a:spLocks noGrp="1" noChangeArrowheads="1"/>
          </p:cNvSpPr>
          <p:nvPr>
            <p:ph type="title"/>
          </p:nvPr>
        </p:nvSpPr>
        <p:spPr>
          <a:xfrm>
            <a:off x="752475" y="178595"/>
            <a:ext cx="5562600" cy="457200"/>
          </a:xfrm>
        </p:spPr>
        <p:txBody>
          <a:bodyPr>
            <a:normAutofit/>
          </a:bodyPr>
          <a:lstStyle/>
          <a:p>
            <a:pPr algn="l" eaLnBrk="1" hangingPunct="1">
              <a:defRPr/>
            </a:pPr>
            <a:r>
              <a:rPr lang="en-US" sz="1600" dirty="0" smtClean="0">
                <a:solidFill>
                  <a:schemeClr val="accent1">
                    <a:lumMod val="75000"/>
                  </a:schemeClr>
                </a:solidFill>
              </a:rPr>
              <a:t>WorkWell and ErgoSystems Present:</a:t>
            </a:r>
          </a:p>
        </p:txBody>
      </p:sp>
      <p:sp>
        <p:nvSpPr>
          <p:cNvPr id="892931" name="Rectangle 3"/>
          <p:cNvSpPr>
            <a:spLocks noGrp="1" noChangeArrowheads="1"/>
          </p:cNvSpPr>
          <p:nvPr>
            <p:ph type="body" sz="half" idx="1"/>
          </p:nvPr>
        </p:nvSpPr>
        <p:spPr>
          <a:xfrm>
            <a:off x="552450" y="895350"/>
            <a:ext cx="4876800" cy="2857500"/>
          </a:xfrm>
        </p:spPr>
        <p:txBody>
          <a:bodyPr>
            <a:noAutofit/>
          </a:bodyPr>
          <a:lstStyle/>
          <a:p>
            <a:pPr marL="109728" indent="0">
              <a:buNone/>
            </a:pPr>
            <a:r>
              <a:rPr lang="en-US" sz="4000" dirty="0">
                <a:solidFill>
                  <a:schemeClr val="accent1">
                    <a:lumMod val="50000"/>
                  </a:schemeClr>
                </a:solidFill>
                <a:effectLst>
                  <a:outerShdw blurRad="38100" dist="38100" dir="2700000" algn="tl">
                    <a:srgbClr val="000000">
                      <a:alpha val="43137"/>
                    </a:srgbClr>
                  </a:outerShdw>
                </a:effectLst>
              </a:rPr>
              <a:t>Manufacturing Ergonomics: Introduction for Health Care Professionals (Online</a:t>
            </a:r>
            <a:r>
              <a:rPr lang="en-US" sz="4000" dirty="0" smtClean="0">
                <a:solidFill>
                  <a:schemeClr val="accent1">
                    <a:lumMod val="50000"/>
                  </a:schemeClr>
                </a:solidFill>
                <a:effectLst>
                  <a:outerShdw blurRad="38100" dist="38100" dir="2700000" algn="tl">
                    <a:srgbClr val="000000">
                      <a:alpha val="43137"/>
                    </a:srgbClr>
                  </a:outerShdw>
                </a:effectLst>
              </a:rPr>
              <a:t>)</a:t>
            </a:r>
            <a:endParaRPr lang="en-US" sz="4000" dirty="0">
              <a:solidFill>
                <a:schemeClr val="accent1">
                  <a:lumMod val="50000"/>
                </a:schemeClr>
              </a:solidFill>
              <a:effectLst>
                <a:outerShdw blurRad="38100" dist="38100" dir="2700000" algn="tl">
                  <a:srgbClr val="000000">
                    <a:alpha val="43137"/>
                  </a:srgbClr>
                </a:outerShdw>
              </a:effectLst>
            </a:endParaRPr>
          </a:p>
        </p:txBody>
      </p:sp>
      <p:sp>
        <p:nvSpPr>
          <p:cNvPr id="6" name="Slide Number Placeholder 5"/>
          <p:cNvSpPr>
            <a:spLocks noGrp="1"/>
          </p:cNvSpPr>
          <p:nvPr>
            <p:ph type="sldNum" sz="quarter" idx="4294967295"/>
          </p:nvPr>
        </p:nvSpPr>
        <p:spPr>
          <a:xfrm>
            <a:off x="8458200" y="4743450"/>
            <a:ext cx="685800" cy="285750"/>
          </a:xfrm>
        </p:spPr>
        <p:txBody>
          <a:bodyPr/>
          <a:lstStyle/>
          <a:p>
            <a:fld id="{D5BBC35B-A44B-4119-B8DA-DE9E3DFADA20}" type="slidenum">
              <a:rPr lang="en-US" smtClean="0"/>
              <a:pPr/>
              <a:t>1</a:t>
            </a:fld>
            <a:endParaRPr lang="en-US" dirty="0"/>
          </a:p>
        </p:txBody>
      </p:sp>
      <p:sp>
        <p:nvSpPr>
          <p:cNvPr id="10" name="Rounded Rectangle 9"/>
          <p:cNvSpPr/>
          <p:nvPr/>
        </p:nvSpPr>
        <p:spPr>
          <a:xfrm>
            <a:off x="2990850" y="4214813"/>
            <a:ext cx="6629400" cy="51435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
          <p:cNvSpPr txBox="1">
            <a:spLocks noChangeArrowheads="1"/>
          </p:cNvSpPr>
          <p:nvPr/>
        </p:nvSpPr>
        <p:spPr>
          <a:xfrm>
            <a:off x="3126152" y="4229100"/>
            <a:ext cx="4938227" cy="457200"/>
          </a:xfrm>
          <a:prstGeom prst="rect">
            <a:avLst/>
          </a:prstGeom>
        </p:spPr>
        <p:txBody>
          <a:bodyPr vert="horz" anchor="ctr">
            <a:normAutofit fontScale="92500" lnSpcReduction="1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smtClean="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WorkWell Systems,</a:t>
            </a:r>
            <a:r>
              <a:rPr kumimoji="0" lang="en-US" sz="1400" b="1" i="0" u="none" strike="noStrike" kern="1200" cap="none" spc="0" normalizeH="0" noProof="0" dirty="0" smtClean="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 Inc.</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smtClean="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ErgoSystems</a:t>
            </a:r>
            <a:r>
              <a:rPr lang="en-US" sz="14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 Consulting Group, Inc</a:t>
            </a:r>
            <a:r>
              <a:rPr lang="en-US" sz="1200" b="1" dirty="0" smtClean="0">
                <a:solidFill>
                  <a:schemeClr val="accent1">
                    <a:lumMod val="75000"/>
                  </a:schemeClr>
                </a:solidFill>
                <a:effectLst>
                  <a:outerShdw blurRad="38100" dist="38100" dir="2700000" algn="tl" rotWithShape="0">
                    <a:srgbClr val="000000">
                      <a:alpha val="43137"/>
                    </a:srgbClr>
                  </a:outerShdw>
                </a:effectLst>
                <a:latin typeface="Arial" pitchFamily="34" charset="0"/>
                <a:ea typeface="+mj-ea"/>
                <a:cs typeface="Arial" pitchFamily="34" charset="0"/>
              </a:rPr>
              <a:t>.</a:t>
            </a:r>
            <a:endParaRPr kumimoji="0" lang="en-US" sz="1200" b="1" i="0" u="none" strike="noStrike" kern="1200" cap="none" spc="0" normalizeH="0" baseline="0" noProof="0" dirty="0" smtClean="0">
              <a:ln>
                <a:noFill/>
              </a:ln>
              <a:solidFill>
                <a:schemeClr val="accent1">
                  <a:lumMod val="75000"/>
                </a:schemeClr>
              </a:solidFill>
              <a:effectLst>
                <a:outerShdw blurRad="38100" dist="38100" dir="2700000" algn="tl" rotWithShape="0">
                  <a:srgbClr val="000000">
                    <a:alpha val="43137"/>
                  </a:srgbClr>
                </a:outerShdw>
              </a:effectLst>
              <a:uLnTx/>
              <a:uFillTx/>
              <a:latin typeface="Arial" pitchFamily="34" charset="0"/>
              <a:ea typeface="+mj-ea"/>
              <a:cs typeface="Arial" pitchFamily="34" charset="0"/>
            </a:endParaRPr>
          </a:p>
        </p:txBody>
      </p:sp>
      <p:pic>
        <p:nvPicPr>
          <p:cNvPr id="484355" name="Picture 3" descr="K:\Clients\WorkWell\Therapist Course 2012\Images\Anlaysis form1.JPG"/>
          <p:cNvPicPr>
            <a:picLocks noChangeAspect="1" noChangeArrowheads="1"/>
          </p:cNvPicPr>
          <p:nvPr/>
        </p:nvPicPr>
        <p:blipFill>
          <a:blip r:embed="rId3" cstate="print"/>
          <a:srcRect/>
          <a:stretch>
            <a:fillRect/>
          </a:stretch>
        </p:blipFill>
        <p:spPr bwMode="auto">
          <a:xfrm>
            <a:off x="5486400" y="895350"/>
            <a:ext cx="3194440" cy="24688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0"/>
            <a:ext cx="7543800" cy="4401205"/>
          </a:xfrm>
          <a:prstGeom prst="rect">
            <a:avLst/>
          </a:prstGeom>
          <a:noFill/>
        </p:spPr>
        <p:txBody>
          <a:bodyPr wrap="square">
            <a:spAutoFit/>
          </a:bodyPr>
          <a:lstStyle/>
          <a:p>
            <a:pPr>
              <a:defRPr/>
            </a:pPr>
            <a:endParaRPr lang="en-US" sz="1600" b="1" dirty="0">
              <a:latin typeface="Arial" panose="020B0604020202020204" pitchFamily="34" charset="0"/>
              <a:cs typeface="Arial" panose="020B0604020202020204" pitchFamily="34" charset="0"/>
            </a:endParaRPr>
          </a:p>
          <a:p>
            <a:pPr>
              <a:defRPr/>
            </a:pPr>
            <a:r>
              <a:rPr lang="en-US" sz="1600" b="1" dirty="0">
                <a:latin typeface="Arial" panose="020B0604020202020204" pitchFamily="34" charset="0"/>
                <a:cs typeface="Arial" panose="020B0604020202020204" pitchFamily="34" charset="0"/>
              </a:rPr>
              <a:t>Faculty - </a:t>
            </a:r>
            <a:r>
              <a:rPr lang="en-US" sz="1600" b="1" u="sng" dirty="0">
                <a:latin typeface="Arial" panose="020B0604020202020204" pitchFamily="34" charset="0"/>
                <a:cs typeface="Arial" panose="020B0604020202020204" pitchFamily="34" charset="0"/>
              </a:rPr>
              <a:t>Marc Yeager, PT, MPT</a:t>
            </a:r>
            <a:r>
              <a:rPr lang="en-US" sz="1200" b="1" dirty="0"/>
              <a:t>		</a:t>
            </a:r>
            <a:endParaRPr lang="en-US" sz="1200" dirty="0"/>
          </a:p>
          <a:p>
            <a:pPr>
              <a:defRPr/>
            </a:pPr>
            <a:endParaRPr lang="en-US" sz="800" dirty="0">
              <a:latin typeface="Arial" panose="020B0604020202020204" pitchFamily="34" charset="0"/>
              <a:cs typeface="Arial" panose="020B0604020202020204" pitchFamily="34" charset="0"/>
            </a:endParaRPr>
          </a:p>
          <a:p>
            <a:pPr marL="214308" indent="-214308">
              <a:buFont typeface="Arial" panose="020B0604020202020204" pitchFamily="34" charset="0"/>
              <a:buChar char="•"/>
              <a:defRPr/>
            </a:pPr>
            <a:r>
              <a:rPr lang="en-US" sz="1200" dirty="0">
                <a:latin typeface="Arial" panose="020B0604020202020204" pitchFamily="34" charset="0"/>
                <a:cs typeface="Arial" panose="020B0604020202020204" pitchFamily="34" charset="0"/>
              </a:rPr>
              <a:t>Marc Yeager, MPT, is a graduate of Loma Linda University, where he received a bachelor’s degree in Life Sciences and a Master of Physical Therapy degree in June 1993. Marc is the Managing Principal of Injury Prevention &amp; Management Consulting. </a:t>
            </a:r>
          </a:p>
          <a:p>
            <a:pPr marL="214308" indent="-214308">
              <a:buFont typeface="Arial" panose="020B0604020202020204" pitchFamily="34" charset="0"/>
              <a:buChar char="•"/>
              <a:defRPr/>
            </a:pPr>
            <a:endParaRPr lang="en-US" sz="800" dirty="0">
              <a:latin typeface="Arial" panose="020B0604020202020204" pitchFamily="34" charset="0"/>
              <a:cs typeface="Arial" panose="020B0604020202020204" pitchFamily="34" charset="0"/>
            </a:endParaRPr>
          </a:p>
          <a:p>
            <a:pPr marL="214308" indent="-214308">
              <a:buFont typeface="Arial" panose="020B0604020202020204" pitchFamily="34" charset="0"/>
              <a:buChar char="•"/>
              <a:defRPr/>
            </a:pPr>
            <a:r>
              <a:rPr lang="en-US" sz="1200" dirty="0">
                <a:latin typeface="Arial" panose="020B0604020202020204" pitchFamily="34" charset="0"/>
                <a:cs typeface="Arial" panose="020B0604020202020204" pitchFamily="34" charset="0"/>
              </a:rPr>
              <a:t>Marc has been a member of the American Physical Therapy Association since 1994 and the Georgia Physical Therapy Association since 1997. He has been a faculty member for </a:t>
            </a:r>
            <a:r>
              <a:rPr lang="en-US" sz="1200" dirty="0" err="1">
                <a:latin typeface="Arial" panose="020B0604020202020204" pitchFamily="34" charset="0"/>
                <a:cs typeface="Arial" panose="020B0604020202020204" pitchFamily="34" charset="0"/>
              </a:rPr>
              <a:t>WorkWell</a:t>
            </a:r>
            <a:r>
              <a:rPr lang="en-US" sz="1200" dirty="0">
                <a:latin typeface="Arial" panose="020B0604020202020204" pitchFamily="34" charset="0"/>
                <a:cs typeface="Arial" panose="020B0604020202020204" pitchFamily="34" charset="0"/>
              </a:rPr>
              <a:t> Systems since 2006. He achieved the distinction of </a:t>
            </a:r>
            <a:r>
              <a:rPr lang="en-US" sz="1200" dirty="0" err="1">
                <a:latin typeface="Arial" panose="020B0604020202020204" pitchFamily="34" charset="0"/>
                <a:cs typeface="Arial" panose="020B0604020202020204" pitchFamily="34" charset="0"/>
              </a:rPr>
              <a:t>WorkWell</a:t>
            </a:r>
            <a:r>
              <a:rPr lang="en-US" sz="1200" dirty="0">
                <a:latin typeface="Arial" panose="020B0604020202020204" pitchFamily="34" charset="0"/>
                <a:cs typeface="Arial" panose="020B0604020202020204" pitchFamily="34" charset="0"/>
              </a:rPr>
              <a:t> Master Clinician in 2001 with certifications in Functional Capacity Evaluations, Functional Job Analysis, Return to Work Clinical Pathways, Functional and Office Ergonomics. </a:t>
            </a:r>
          </a:p>
          <a:p>
            <a:pPr marL="214308" indent="-214308">
              <a:buFont typeface="Arial" panose="020B0604020202020204" pitchFamily="34" charset="0"/>
              <a:buChar char="•"/>
              <a:defRPr/>
            </a:pPr>
            <a:endParaRPr lang="en-US" sz="800" dirty="0">
              <a:latin typeface="Arial" panose="020B0604020202020204" pitchFamily="34" charset="0"/>
              <a:cs typeface="Arial" panose="020B0604020202020204" pitchFamily="34" charset="0"/>
            </a:endParaRPr>
          </a:p>
          <a:p>
            <a:pPr marL="214308" indent="-214308">
              <a:buFont typeface="Arial" panose="020B0604020202020204" pitchFamily="34" charset="0"/>
              <a:buChar char="•"/>
              <a:defRPr/>
            </a:pPr>
            <a:r>
              <a:rPr lang="en-US" sz="1200" dirty="0">
                <a:latin typeface="Arial" panose="020B0604020202020204" pitchFamily="34" charset="0"/>
                <a:cs typeface="Arial" panose="020B0604020202020204" pitchFamily="34" charset="0"/>
              </a:rPr>
              <a:t>Marc founded Highland Park Physical Therapy in 2001, shortly before joining </a:t>
            </a:r>
            <a:r>
              <a:rPr lang="en-US" sz="1200" dirty="0" err="1">
                <a:latin typeface="Arial" panose="020B0604020202020204" pitchFamily="34" charset="0"/>
                <a:cs typeface="Arial" panose="020B0604020202020204" pitchFamily="34" charset="0"/>
              </a:rPr>
              <a:t>WorkWell</a:t>
            </a:r>
            <a:r>
              <a:rPr lang="en-US" sz="1200" dirty="0">
                <a:latin typeface="Arial" panose="020B0604020202020204" pitchFamily="34" charset="0"/>
                <a:cs typeface="Arial" panose="020B0604020202020204" pitchFamily="34" charset="0"/>
              </a:rPr>
              <a:t> Systems as an Occupational Health Specialist developing injury prevention and management programs, including Rapid Return to Work, Stress Factor Analysis, and supportive training materials, in addition to implementing internet-based injury prevention and management programs for industrial clients. Marc has assisted in the development and implementation of on-site ergonomic programs for a Silicon Valley-based high-tech Fortune 100 Company, and served as a member on their ergonomic safety committee as an external consultant. </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595809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4291" name="Rectangle 3"/>
          <p:cNvSpPr>
            <a:spLocks noGrp="1" noChangeArrowheads="1"/>
          </p:cNvSpPr>
          <p:nvPr>
            <p:ph type="title"/>
          </p:nvPr>
        </p:nvSpPr>
        <p:spPr/>
        <p:txBody>
          <a:bodyPr>
            <a:normAutofit fontScale="90000"/>
          </a:bodyPr>
          <a:lstStyle/>
          <a:p>
            <a:pPr eaLnBrk="1" hangingPunct="1">
              <a:defRPr/>
            </a:pPr>
            <a:r>
              <a:rPr lang="en-US" dirty="0" smtClean="0"/>
              <a:t>Machinery/Equipment </a:t>
            </a:r>
          </a:p>
        </p:txBody>
      </p:sp>
      <p:sp>
        <p:nvSpPr>
          <p:cNvPr id="524292" name="Rectangle 4"/>
          <p:cNvSpPr>
            <a:spLocks noGrp="1" noChangeArrowheads="1"/>
          </p:cNvSpPr>
          <p:nvPr>
            <p:ph type="body" sz="half" idx="1"/>
          </p:nvPr>
        </p:nvSpPr>
        <p:spPr>
          <a:xfrm>
            <a:off x="457200" y="628650"/>
            <a:ext cx="5410200" cy="3886200"/>
          </a:xfrm>
        </p:spPr>
        <p:txBody>
          <a:bodyPr>
            <a:normAutofit fontScale="85000" lnSpcReduction="20000"/>
          </a:bodyPr>
          <a:lstStyle/>
          <a:p>
            <a:pPr eaLnBrk="1" hangingPunct="1">
              <a:defRPr/>
            </a:pPr>
            <a:r>
              <a:rPr lang="en-US" sz="3600" dirty="0" smtClean="0"/>
              <a:t>Pedals</a:t>
            </a:r>
          </a:p>
          <a:p>
            <a:pPr lvl="1" eaLnBrk="1" hangingPunct="1">
              <a:defRPr/>
            </a:pPr>
            <a:r>
              <a:rPr lang="en-US" sz="2400" dirty="0" smtClean="0"/>
              <a:t>Are foot/knee control pedals used?</a:t>
            </a:r>
          </a:p>
          <a:p>
            <a:pPr lvl="1" eaLnBrk="1" hangingPunct="1">
              <a:defRPr/>
            </a:pPr>
            <a:r>
              <a:rPr lang="en-US" sz="2400" dirty="0" smtClean="0"/>
              <a:t>Does the operator have to operate foot/knee pedals while standing?</a:t>
            </a:r>
          </a:p>
          <a:p>
            <a:pPr lvl="1" eaLnBrk="1" hangingPunct="1">
              <a:defRPr/>
            </a:pPr>
            <a:r>
              <a:rPr lang="en-US" sz="2400" dirty="0" smtClean="0"/>
              <a:t>To operate foot pedals or knee switches, must worker assume unnatural or uncomfortable posture?</a:t>
            </a:r>
          </a:p>
          <a:p>
            <a:pPr lvl="1" eaLnBrk="1" hangingPunct="1">
              <a:defRPr/>
            </a:pPr>
            <a:r>
              <a:rPr lang="en-US" sz="2400" dirty="0" smtClean="0"/>
              <a:t>Are pedals limited to two?</a:t>
            </a:r>
          </a:p>
          <a:p>
            <a:pPr lvl="1" eaLnBrk="1" hangingPunct="1">
              <a:defRPr/>
            </a:pPr>
            <a:r>
              <a:rPr lang="en-US" sz="2400" dirty="0" smtClean="0"/>
              <a:t>Are pedals too small to allow operator to alter the position of foot/knee?</a:t>
            </a:r>
          </a:p>
          <a:p>
            <a:pPr lvl="1" eaLnBrk="1" hangingPunct="1">
              <a:defRPr/>
            </a:pPr>
            <a:r>
              <a:rPr lang="en-US" sz="2400" dirty="0" smtClean="0"/>
              <a:t>Are pedals triggered at a high repetition rate?</a:t>
            </a:r>
            <a:endParaRPr lang="en-US" sz="3000" dirty="0" smtClean="0"/>
          </a:p>
        </p:txBody>
      </p:sp>
      <p:pic>
        <p:nvPicPr>
          <p:cNvPr id="126980" name="Picture 5" descr="Foot control raise lift"/>
          <p:cNvPicPr>
            <a:picLocks noGrp="1" noChangeAspect="1" noChangeArrowheads="1"/>
          </p:cNvPicPr>
          <p:nvPr>
            <p:ph sz="half" idx="2"/>
          </p:nvPr>
        </p:nvPicPr>
        <p:blipFill>
          <a:blip r:embed="rId3" cstate="print"/>
          <a:srcRect l="45136" r="9409" b="11667"/>
          <a:stretch>
            <a:fillRect/>
          </a:stretch>
        </p:blipFill>
        <p:spPr>
          <a:xfrm>
            <a:off x="6019800" y="971550"/>
            <a:ext cx="2760453" cy="36576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100</a:t>
            </a:fld>
            <a:endParaRPr lang="en-US" dirty="0"/>
          </a:p>
        </p:txBody>
      </p:sp>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6340" name="Rectangle 4"/>
          <p:cNvSpPr>
            <a:spLocks noGrp="1" noChangeArrowheads="1"/>
          </p:cNvSpPr>
          <p:nvPr>
            <p:ph idx="1"/>
          </p:nvPr>
        </p:nvSpPr>
        <p:spPr>
          <a:xfrm>
            <a:off x="304800" y="971550"/>
            <a:ext cx="4724400" cy="3771900"/>
          </a:xfrm>
        </p:spPr>
        <p:txBody>
          <a:bodyPr>
            <a:normAutofit lnSpcReduction="10000"/>
          </a:bodyPr>
          <a:lstStyle/>
          <a:p>
            <a:pPr eaLnBrk="1" hangingPunct="1">
              <a:lnSpc>
                <a:spcPct val="90000"/>
              </a:lnSpc>
              <a:defRPr/>
            </a:pPr>
            <a:r>
              <a:rPr lang="en-US" sz="2800" dirty="0" smtClean="0"/>
              <a:t>Hand controls</a:t>
            </a:r>
          </a:p>
          <a:p>
            <a:pPr lvl="1" eaLnBrk="1" hangingPunct="1">
              <a:lnSpc>
                <a:spcPct val="90000"/>
              </a:lnSpc>
              <a:defRPr/>
            </a:pPr>
            <a:r>
              <a:rPr lang="en-US" sz="2400" dirty="0" smtClean="0"/>
              <a:t>Are hand controls used?</a:t>
            </a:r>
          </a:p>
          <a:p>
            <a:pPr lvl="1" eaLnBrk="1" hangingPunct="1">
              <a:lnSpc>
                <a:spcPct val="90000"/>
              </a:lnSpc>
              <a:defRPr/>
            </a:pPr>
            <a:r>
              <a:rPr lang="en-US" sz="2400" dirty="0" smtClean="0"/>
              <a:t>Placed to allow neutral hand/arm/body position?</a:t>
            </a:r>
          </a:p>
          <a:p>
            <a:pPr lvl="1" eaLnBrk="1" hangingPunct="1">
              <a:lnSpc>
                <a:spcPct val="90000"/>
              </a:lnSpc>
              <a:defRPr/>
            </a:pPr>
            <a:r>
              <a:rPr lang="en-US" sz="2400" dirty="0" smtClean="0"/>
              <a:t>Difficult (require excessive force) to operate?</a:t>
            </a:r>
          </a:p>
          <a:p>
            <a:pPr lvl="1" eaLnBrk="1" hangingPunct="1">
              <a:lnSpc>
                <a:spcPct val="90000"/>
              </a:lnSpc>
              <a:defRPr/>
            </a:pPr>
            <a:r>
              <a:rPr lang="en-US" sz="2400" dirty="0" smtClean="0"/>
              <a:t>Designed (shape and configuration) to take into account the amount and types of force required for operation?</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101</a:t>
            </a:fld>
            <a:endParaRPr kumimoji="0" lang="en-US"/>
          </a:p>
        </p:txBody>
      </p:sp>
      <p:sp>
        <p:nvSpPr>
          <p:cNvPr id="526341" name="Rectangle 5"/>
          <p:cNvSpPr>
            <a:spLocks noGrp="1" noChangeArrowheads="1"/>
          </p:cNvSpPr>
          <p:nvPr>
            <p:ph type="title"/>
          </p:nvPr>
        </p:nvSpPr>
        <p:spPr/>
        <p:txBody>
          <a:bodyPr/>
          <a:lstStyle/>
          <a:p>
            <a:pPr eaLnBrk="1" hangingPunct="1">
              <a:defRPr/>
            </a:pPr>
            <a:r>
              <a:rPr lang="en-US" smtClean="0"/>
              <a:t>Machinery/Equipment </a:t>
            </a:r>
          </a:p>
        </p:txBody>
      </p:sp>
      <p:pic>
        <p:nvPicPr>
          <p:cNvPr id="188417" name="Picture 1" descr="L:\Clients\Pentair Technical Products\2010 Pictures\work level.JPG"/>
          <p:cNvPicPr>
            <a:picLocks noChangeAspect="1" noChangeArrowheads="1"/>
          </p:cNvPicPr>
          <p:nvPr/>
        </p:nvPicPr>
        <p:blipFill>
          <a:blip r:embed="rId3" cstate="print"/>
          <a:srcRect/>
          <a:stretch>
            <a:fillRect/>
          </a:stretch>
        </p:blipFill>
        <p:spPr bwMode="auto">
          <a:xfrm>
            <a:off x="4724400" y="1276350"/>
            <a:ext cx="4023360" cy="30175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p:txBody>
          <a:bodyPr>
            <a:normAutofit fontScale="90000"/>
          </a:bodyPr>
          <a:lstStyle/>
          <a:p>
            <a:pPr eaLnBrk="1" hangingPunct="1">
              <a:defRPr/>
            </a:pPr>
            <a:r>
              <a:rPr lang="en-US" sz="4000" smtClean="0"/>
              <a:t>Personal Protective Equipment (PPE)</a:t>
            </a:r>
          </a:p>
        </p:txBody>
      </p:sp>
      <p:sp>
        <p:nvSpPr>
          <p:cNvPr id="527363" name="Rectangle 3"/>
          <p:cNvSpPr>
            <a:spLocks noGrp="1" noChangeArrowheads="1"/>
          </p:cNvSpPr>
          <p:nvPr>
            <p:ph type="body" sz="half" idx="1"/>
          </p:nvPr>
        </p:nvSpPr>
        <p:spPr>
          <a:xfrm>
            <a:off x="304800" y="800100"/>
            <a:ext cx="4495800" cy="3676650"/>
          </a:xfrm>
        </p:spPr>
        <p:txBody>
          <a:bodyPr>
            <a:normAutofit fontScale="92500" lnSpcReduction="10000"/>
          </a:bodyPr>
          <a:lstStyle/>
          <a:p>
            <a:pPr eaLnBrk="1" hangingPunct="1">
              <a:lnSpc>
                <a:spcPct val="90000"/>
              </a:lnSpc>
              <a:defRPr/>
            </a:pPr>
            <a:r>
              <a:rPr lang="en-US" dirty="0" smtClean="0"/>
              <a:t>Mandatory</a:t>
            </a:r>
          </a:p>
          <a:p>
            <a:pPr lvl="1" eaLnBrk="1" hangingPunct="1">
              <a:lnSpc>
                <a:spcPct val="90000"/>
              </a:lnSpc>
              <a:defRPr/>
            </a:pPr>
            <a:r>
              <a:rPr lang="en-US" dirty="0" smtClean="0"/>
              <a:t>Conditions that require personal protective clothing or equipment?</a:t>
            </a:r>
          </a:p>
          <a:p>
            <a:pPr lvl="1" eaLnBrk="1" hangingPunct="1">
              <a:lnSpc>
                <a:spcPct val="90000"/>
              </a:lnSpc>
              <a:defRPr/>
            </a:pPr>
            <a:r>
              <a:rPr lang="en-US" dirty="0" smtClean="0"/>
              <a:t>What conditions exist?</a:t>
            </a:r>
          </a:p>
          <a:p>
            <a:pPr lvl="1" eaLnBrk="1" hangingPunct="1">
              <a:lnSpc>
                <a:spcPct val="90000"/>
              </a:lnSpc>
              <a:defRPr/>
            </a:pPr>
            <a:r>
              <a:rPr lang="en-US" dirty="0" smtClean="0"/>
              <a:t>What PPE is used?</a:t>
            </a:r>
          </a:p>
          <a:p>
            <a:pPr eaLnBrk="1" hangingPunct="1">
              <a:lnSpc>
                <a:spcPct val="90000"/>
              </a:lnSpc>
              <a:defRPr/>
            </a:pPr>
            <a:r>
              <a:rPr lang="en-US" dirty="0" smtClean="0"/>
              <a:t>Monitoring and Enforcement</a:t>
            </a:r>
          </a:p>
          <a:p>
            <a:pPr lvl="1" eaLnBrk="1" hangingPunct="1">
              <a:lnSpc>
                <a:spcPct val="90000"/>
              </a:lnSpc>
              <a:defRPr/>
            </a:pPr>
            <a:r>
              <a:rPr lang="en-US" dirty="0" smtClean="0"/>
              <a:t>How is PPE use monitored?</a:t>
            </a:r>
          </a:p>
          <a:p>
            <a:pPr lvl="1" eaLnBrk="1" hangingPunct="1">
              <a:lnSpc>
                <a:spcPct val="90000"/>
              </a:lnSpc>
              <a:defRPr/>
            </a:pPr>
            <a:r>
              <a:rPr lang="en-US" dirty="0" smtClean="0"/>
              <a:t>Are PPE policies enforced?</a:t>
            </a:r>
          </a:p>
        </p:txBody>
      </p:sp>
      <p:pic>
        <p:nvPicPr>
          <p:cNvPr id="129026" name="Picture 5" descr="Tack weld"/>
          <p:cNvPicPr>
            <a:picLocks noGrp="1" noChangeAspect="1" noChangeArrowheads="1"/>
          </p:cNvPicPr>
          <p:nvPr>
            <p:ph sz="half" idx="2"/>
          </p:nvPr>
        </p:nvPicPr>
        <p:blipFill>
          <a:blip r:embed="rId3" cstate="print"/>
          <a:stretch>
            <a:fillRect/>
          </a:stretch>
        </p:blipFill>
        <p:spPr>
          <a:xfrm>
            <a:off x="4953000" y="1047750"/>
            <a:ext cx="3716024" cy="2533653"/>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102</a:t>
            </a:fld>
            <a:endParaRPr lang="en-US" dirty="0"/>
          </a:p>
        </p:txBody>
      </p:sp>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1459" name="Rectangle 3"/>
          <p:cNvSpPr>
            <a:spLocks noGrp="1" noChangeArrowheads="1"/>
          </p:cNvSpPr>
          <p:nvPr>
            <p:ph idx="1"/>
          </p:nvPr>
        </p:nvSpPr>
        <p:spPr>
          <a:xfrm>
            <a:off x="685800" y="1000859"/>
            <a:ext cx="7772400" cy="3886200"/>
          </a:xfrm>
        </p:spPr>
        <p:txBody>
          <a:bodyPr>
            <a:normAutofit fontScale="92500" lnSpcReduction="10000"/>
          </a:bodyPr>
          <a:lstStyle/>
          <a:p>
            <a:pPr eaLnBrk="1" hangingPunct="1">
              <a:lnSpc>
                <a:spcPct val="90000"/>
              </a:lnSpc>
              <a:defRPr/>
            </a:pPr>
            <a:r>
              <a:rPr lang="en-US" sz="2900" dirty="0" smtClean="0"/>
              <a:t>Does the job involve peak loads of muscular effort?</a:t>
            </a:r>
          </a:p>
          <a:p>
            <a:pPr eaLnBrk="1" hangingPunct="1">
              <a:lnSpc>
                <a:spcPct val="90000"/>
              </a:lnSpc>
              <a:defRPr/>
            </a:pPr>
            <a:r>
              <a:rPr lang="en-US" sz="2900" dirty="0" smtClean="0"/>
              <a:t>How often do peak loads occur and how long do they last?</a:t>
            </a:r>
          </a:p>
          <a:p>
            <a:pPr eaLnBrk="1" hangingPunct="1">
              <a:lnSpc>
                <a:spcPct val="90000"/>
              </a:lnSpc>
              <a:defRPr/>
            </a:pPr>
            <a:r>
              <a:rPr lang="en-US" sz="2900" dirty="0" smtClean="0"/>
              <a:t>Are there signs of unacceptable fatigue on worker's part? (i.e. profuse sweating, red flushed face, heavy and labored breathing, poor coordination, etc.)</a:t>
            </a:r>
          </a:p>
          <a:p>
            <a:pPr eaLnBrk="1" hangingPunct="1">
              <a:lnSpc>
                <a:spcPct val="90000"/>
              </a:lnSpc>
              <a:defRPr/>
            </a:pPr>
            <a:r>
              <a:rPr lang="en-US" sz="2900" dirty="0" smtClean="0"/>
              <a:t>Is there frequent daily stair or ladder climbing?</a:t>
            </a:r>
          </a:p>
          <a:p>
            <a:pPr eaLnBrk="1" hangingPunct="1">
              <a:lnSpc>
                <a:spcPct val="90000"/>
              </a:lnSpc>
              <a:defRPr/>
            </a:pPr>
            <a:r>
              <a:rPr lang="en-US" sz="2900" dirty="0" smtClean="0"/>
              <a:t>Is recovery time figured into work process?</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103</a:t>
            </a:fld>
            <a:endParaRPr kumimoji="0" lang="en-US"/>
          </a:p>
        </p:txBody>
      </p:sp>
      <p:sp>
        <p:nvSpPr>
          <p:cNvPr id="531458" name="Rectangle 2"/>
          <p:cNvSpPr>
            <a:spLocks noGrp="1" noChangeArrowheads="1"/>
          </p:cNvSpPr>
          <p:nvPr>
            <p:ph type="title"/>
          </p:nvPr>
        </p:nvSpPr>
        <p:spPr>
          <a:xfrm>
            <a:off x="874872" y="209550"/>
            <a:ext cx="7772400" cy="571500"/>
          </a:xfrm>
        </p:spPr>
        <p:txBody>
          <a:bodyPr>
            <a:normAutofit fontScale="90000"/>
          </a:bodyPr>
          <a:lstStyle/>
          <a:p>
            <a:pPr eaLnBrk="1" hangingPunct="1">
              <a:defRPr/>
            </a:pPr>
            <a:r>
              <a:rPr lang="en-US" dirty="0" smtClean="0"/>
              <a:t>Physical Demand Questions:</a:t>
            </a:r>
          </a:p>
        </p:txBody>
      </p:sp>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BBC35B-A44B-4119-B8DA-DE9E3DFADA20}" type="slidenum">
              <a:rPr kumimoji="0" lang="en-US" smtClean="0"/>
              <a:pPr/>
              <a:t>104</a:t>
            </a:fld>
            <a:endParaRPr kumimoji="0" lang="en-US"/>
          </a:p>
        </p:txBody>
      </p:sp>
      <p:sp>
        <p:nvSpPr>
          <p:cNvPr id="532482" name="Rectangle 2"/>
          <p:cNvSpPr>
            <a:spLocks noGrp="1" noChangeArrowheads="1"/>
          </p:cNvSpPr>
          <p:nvPr>
            <p:ph type="title"/>
          </p:nvPr>
        </p:nvSpPr>
        <p:spPr/>
        <p:txBody>
          <a:bodyPr/>
          <a:lstStyle/>
          <a:p>
            <a:pPr eaLnBrk="1" hangingPunct="1">
              <a:defRPr/>
            </a:pPr>
            <a:r>
              <a:rPr lang="en-US" smtClean="0"/>
              <a:t>Force</a:t>
            </a:r>
          </a:p>
        </p:txBody>
      </p:sp>
      <p:pic>
        <p:nvPicPr>
          <p:cNvPr id="184321" name="Picture 1" descr="L:\Clients\Pentair Technical Products\2010 Pictures\WH good.JPG"/>
          <p:cNvPicPr>
            <a:picLocks noChangeAspect="1" noChangeArrowheads="1"/>
          </p:cNvPicPr>
          <p:nvPr/>
        </p:nvPicPr>
        <p:blipFill>
          <a:blip r:embed="rId3" cstate="print">
            <a:lum bright="10000"/>
          </a:blip>
          <a:srcRect/>
          <a:stretch>
            <a:fillRect/>
          </a:stretch>
        </p:blipFill>
        <p:spPr bwMode="auto">
          <a:xfrm>
            <a:off x="2514600" y="1123950"/>
            <a:ext cx="4194103" cy="320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589886"/>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22" name="Picture 2" descr="component fit poor"/>
          <p:cNvPicPr>
            <a:picLocks noChangeAspect="1" noChangeArrowheads="1"/>
          </p:cNvPicPr>
          <p:nvPr/>
        </p:nvPicPr>
        <p:blipFill>
          <a:blip r:embed="rId3" cstate="print"/>
          <a:stretch>
            <a:fillRect/>
          </a:stretch>
        </p:blipFill>
        <p:spPr bwMode="auto">
          <a:xfrm>
            <a:off x="4648200" y="1047750"/>
            <a:ext cx="3886200" cy="2590800"/>
          </a:xfrm>
          <a:prstGeom prst="rect">
            <a:avLst/>
          </a:prstGeom>
          <a:ln>
            <a:noFill/>
          </a:ln>
          <a:effectLst>
            <a:outerShdw blurRad="292100" dist="139700" dir="2700000" algn="tl" rotWithShape="0">
              <a:srgbClr val="333333">
                <a:alpha val="65000"/>
              </a:srgbClr>
            </a:outerShdw>
          </a:effectLst>
        </p:spPr>
      </p:pic>
      <p:sp>
        <p:nvSpPr>
          <p:cNvPr id="533508" name="Rectangle 4"/>
          <p:cNvSpPr>
            <a:spLocks noGrp="1" noChangeArrowheads="1"/>
          </p:cNvSpPr>
          <p:nvPr>
            <p:ph idx="1"/>
          </p:nvPr>
        </p:nvSpPr>
        <p:spPr>
          <a:xfrm>
            <a:off x="304800" y="800100"/>
            <a:ext cx="4191000" cy="3771900"/>
          </a:xfrm>
        </p:spPr>
        <p:txBody>
          <a:bodyPr/>
          <a:lstStyle/>
          <a:p>
            <a:pPr eaLnBrk="1" hangingPunct="1">
              <a:defRPr/>
            </a:pPr>
            <a:r>
              <a:rPr lang="en-US" dirty="0" smtClean="0"/>
              <a:t>Poor fit may force assembler to "bang in" component using hand </a:t>
            </a:r>
          </a:p>
          <a:p>
            <a:pPr lvl="1" eaLnBrk="1" hangingPunct="1">
              <a:defRPr/>
            </a:pPr>
            <a:r>
              <a:rPr lang="en-US" dirty="0" smtClean="0"/>
              <a:t>Ensure needed fit quality</a:t>
            </a:r>
          </a:p>
          <a:p>
            <a:pPr eaLnBrk="1" hangingPunct="1">
              <a:defRPr/>
            </a:pPr>
            <a:r>
              <a:rPr lang="en-US" dirty="0" smtClean="0"/>
              <a:t>Type of fastener</a:t>
            </a:r>
          </a:p>
          <a:p>
            <a:pPr lvl="1" eaLnBrk="1" hangingPunct="1">
              <a:defRPr/>
            </a:pPr>
            <a:r>
              <a:rPr lang="en-US" dirty="0" smtClean="0"/>
              <a:t>Riveting</a:t>
            </a:r>
          </a:p>
          <a:p>
            <a:pPr lvl="1" eaLnBrk="1" hangingPunct="1">
              <a:defRPr/>
            </a:pPr>
            <a:r>
              <a:rPr lang="en-US" dirty="0" smtClean="0"/>
              <a:t>Spot welding</a:t>
            </a:r>
          </a:p>
          <a:p>
            <a:pPr lvl="1" eaLnBrk="1" hangingPunct="1">
              <a:defRPr/>
            </a:pPr>
            <a:r>
              <a:rPr lang="en-US" dirty="0" smtClean="0"/>
              <a:t>Specialized fastening systems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105</a:t>
            </a:fld>
            <a:endParaRPr kumimoji="0" lang="en-US"/>
          </a:p>
        </p:txBody>
      </p:sp>
      <p:sp>
        <p:nvSpPr>
          <p:cNvPr id="533507" name="Rectangle 3"/>
          <p:cNvSpPr>
            <a:spLocks noGrp="1" noChangeArrowheads="1"/>
          </p:cNvSpPr>
          <p:nvPr>
            <p:ph type="title"/>
          </p:nvPr>
        </p:nvSpPr>
        <p:spPr/>
        <p:txBody>
          <a:bodyPr/>
          <a:lstStyle/>
          <a:p>
            <a:pPr eaLnBrk="1" hangingPunct="1">
              <a:defRPr/>
            </a:pPr>
            <a:r>
              <a:rPr lang="en-US" smtClean="0"/>
              <a:t>Force - Component Fit</a:t>
            </a:r>
          </a:p>
        </p:txBody>
      </p:sp>
    </p:spTree>
    <p:extLst>
      <p:ext uri="{BB962C8B-B14F-4D97-AF65-F5344CB8AC3E}">
        <p14:creationId xmlns:p14="http://schemas.microsoft.com/office/powerpoint/2010/main" val="3365332835"/>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BBC35B-A44B-4119-B8DA-DE9E3DFADA20}" type="slidenum">
              <a:rPr kumimoji="0" lang="en-US" smtClean="0"/>
              <a:pPr/>
              <a:t>106</a:t>
            </a:fld>
            <a:endParaRPr kumimoji="0" lang="en-US"/>
          </a:p>
        </p:txBody>
      </p:sp>
      <p:sp>
        <p:nvSpPr>
          <p:cNvPr id="538626" name="Rectangle 2"/>
          <p:cNvSpPr>
            <a:spLocks noGrp="1" noChangeArrowheads="1"/>
          </p:cNvSpPr>
          <p:nvPr>
            <p:ph type="title"/>
          </p:nvPr>
        </p:nvSpPr>
        <p:spPr/>
        <p:txBody>
          <a:bodyPr/>
          <a:lstStyle/>
          <a:p>
            <a:pPr eaLnBrk="1" hangingPunct="1">
              <a:defRPr/>
            </a:pPr>
            <a:r>
              <a:rPr lang="en-US" smtClean="0"/>
              <a:t>Intervention Strategies </a:t>
            </a:r>
          </a:p>
        </p:txBody>
      </p:sp>
      <p:pic>
        <p:nvPicPr>
          <p:cNvPr id="20481" name="Picture 1" descr="L:\Clients\Silver King\Images\Cover4.JPG"/>
          <p:cNvPicPr>
            <a:picLocks noChangeAspect="1" noChangeArrowheads="1"/>
          </p:cNvPicPr>
          <p:nvPr/>
        </p:nvPicPr>
        <p:blipFill>
          <a:blip r:embed="rId3" cstate="print"/>
          <a:srcRect/>
          <a:stretch>
            <a:fillRect/>
          </a:stretch>
        </p:blipFill>
        <p:spPr bwMode="auto">
          <a:xfrm>
            <a:off x="2057400" y="1047750"/>
            <a:ext cx="4936590" cy="3657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9652" name="Rectangle 4"/>
          <p:cNvSpPr>
            <a:spLocks noGrp="1" noChangeArrowheads="1"/>
          </p:cNvSpPr>
          <p:nvPr>
            <p:ph idx="1"/>
          </p:nvPr>
        </p:nvSpPr>
        <p:spPr>
          <a:xfrm>
            <a:off x="762000" y="628650"/>
            <a:ext cx="3429000" cy="3714750"/>
          </a:xfrm>
        </p:spPr>
        <p:txBody>
          <a:bodyPr>
            <a:normAutofit/>
          </a:bodyPr>
          <a:lstStyle/>
          <a:p>
            <a:pPr eaLnBrk="1" hangingPunct="1">
              <a:defRPr/>
            </a:pPr>
            <a:r>
              <a:rPr lang="en-US" smtClean="0"/>
              <a:t>Can the job be designed to reduce static muscle loading? (Provide jigs, fixtures, clamps, spot welds, etc. to hold work object)</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107</a:t>
            </a:fld>
            <a:endParaRPr kumimoji="0" lang="en-US"/>
          </a:p>
        </p:txBody>
      </p:sp>
      <p:pic>
        <p:nvPicPr>
          <p:cNvPr id="7" name="Picture 6" descr="12316_lead.jpg"/>
          <p:cNvPicPr>
            <a:picLocks noChangeAspect="1"/>
          </p:cNvPicPr>
          <p:nvPr/>
        </p:nvPicPr>
        <p:blipFill>
          <a:blip r:embed="rId3" cstate="print"/>
          <a:stretch>
            <a:fillRect/>
          </a:stretch>
        </p:blipFill>
        <p:spPr>
          <a:xfrm>
            <a:off x="4343400" y="666750"/>
            <a:ext cx="3442041" cy="32918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0675" name="Rectangle 3"/>
          <p:cNvSpPr>
            <a:spLocks noGrp="1" noChangeArrowheads="1"/>
          </p:cNvSpPr>
          <p:nvPr>
            <p:ph idx="1"/>
          </p:nvPr>
        </p:nvSpPr>
        <p:spPr>
          <a:xfrm>
            <a:off x="228600" y="819150"/>
            <a:ext cx="3886200" cy="3086100"/>
          </a:xfrm>
        </p:spPr>
        <p:txBody>
          <a:bodyPr/>
          <a:lstStyle/>
          <a:p>
            <a:pPr eaLnBrk="1" hangingPunct="1">
              <a:defRPr/>
            </a:pPr>
            <a:r>
              <a:rPr lang="en-US" dirty="0" smtClean="0"/>
              <a:t>Can the worker learn how to better control static muscle loading?</a:t>
            </a:r>
          </a:p>
          <a:p>
            <a:pPr eaLnBrk="1" hangingPunct="1">
              <a:defRPr/>
            </a:pPr>
            <a:r>
              <a:rPr lang="en-US" dirty="0" smtClean="0"/>
              <a:t>Body mechanics, stretching, etc.</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108</a:t>
            </a:fld>
            <a:endParaRPr kumimoji="0" lang="en-US"/>
          </a:p>
        </p:txBody>
      </p:sp>
      <p:pic>
        <p:nvPicPr>
          <p:cNvPr id="140291" name="Picture 4" descr="demo Mark power position"/>
          <p:cNvPicPr>
            <a:picLocks noChangeAspect="1" noChangeArrowheads="1"/>
          </p:cNvPicPr>
          <p:nvPr/>
        </p:nvPicPr>
        <p:blipFill>
          <a:blip r:embed="rId3" cstate="print">
            <a:lum bright="20000"/>
          </a:blip>
          <a:srcRect l="4444" r="6667" b="6667"/>
          <a:stretch>
            <a:fillRect/>
          </a:stretch>
        </p:blipFill>
        <p:spPr bwMode="auto">
          <a:xfrm>
            <a:off x="4343400" y="971550"/>
            <a:ext cx="4191000" cy="29337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1700" name="Rectangle 4"/>
          <p:cNvSpPr>
            <a:spLocks noGrp="1" noChangeArrowheads="1"/>
          </p:cNvSpPr>
          <p:nvPr>
            <p:ph type="body" sz="half" idx="1"/>
          </p:nvPr>
        </p:nvSpPr>
        <p:spPr>
          <a:xfrm>
            <a:off x="228600" y="800100"/>
            <a:ext cx="3048000" cy="3943350"/>
          </a:xfrm>
        </p:spPr>
        <p:txBody>
          <a:bodyPr/>
          <a:lstStyle/>
          <a:p>
            <a:pPr eaLnBrk="1" hangingPunct="1">
              <a:defRPr/>
            </a:pPr>
            <a:r>
              <a:rPr lang="en-US" b="0" dirty="0" smtClean="0"/>
              <a:t>Make use of mechanical devices, hoists, lifts, etc. to eliminate manual lifting</a:t>
            </a:r>
          </a:p>
          <a:p>
            <a:pPr eaLnBrk="1" hangingPunct="1">
              <a:defRPr/>
            </a:pPr>
            <a:endParaRPr lang="en-US" dirty="0" smtClean="0"/>
          </a:p>
        </p:txBody>
      </p:sp>
      <p:pic>
        <p:nvPicPr>
          <p:cNvPr id="141315" name="Picture 5" descr="cobot door"/>
          <p:cNvPicPr>
            <a:picLocks noGrp="1" noChangeAspect="1" noChangeArrowheads="1"/>
          </p:cNvPicPr>
          <p:nvPr>
            <p:ph sz="half" idx="2"/>
          </p:nvPr>
        </p:nvPicPr>
        <p:blipFill>
          <a:blip r:embed="rId3" cstate="print"/>
          <a:stretch>
            <a:fillRect/>
          </a:stretch>
        </p:blipFill>
        <p:spPr>
          <a:xfrm>
            <a:off x="3733800" y="895350"/>
            <a:ext cx="4554220" cy="310515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294967295"/>
          </p:nvPr>
        </p:nvSpPr>
        <p:spPr>
          <a:xfrm>
            <a:off x="8778875" y="4686300"/>
            <a:ext cx="365125" cy="342900"/>
          </a:xfrm>
        </p:spPr>
        <p:txBody>
          <a:bodyPr/>
          <a:lstStyle/>
          <a:p>
            <a:fld id="{D5BBC35B-A44B-4119-B8DA-DE9E3DFADA20}" type="slidenum">
              <a:rPr lang="en-US" smtClean="0"/>
              <a:pPr/>
              <a:t>109</a:t>
            </a:fld>
            <a:endParaRPr lang="en-US"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33350"/>
            <a:ext cx="8077200" cy="4447371"/>
          </a:xfrm>
          <a:prstGeom prst="rect">
            <a:avLst/>
          </a:prstGeom>
        </p:spPr>
        <p:txBody>
          <a:bodyPr wrap="square">
            <a:spAutoFit/>
          </a:bodyPr>
          <a:lstStyle/>
          <a:p>
            <a:pPr>
              <a:defRPr/>
            </a:pPr>
            <a:r>
              <a:rPr lang="en-US" sz="2800" b="1" dirty="0" smtClean="0">
                <a:latin typeface="Arial" panose="020B0604020202020204" pitchFamily="34" charset="0"/>
                <a:ea typeface="Calibri" panose="020F0502020204030204" pitchFamily="34" charset="0"/>
                <a:cs typeface="Times New Roman" panose="02020603050405020304" pitchFamily="18" charset="0"/>
              </a:rPr>
              <a:t>Disclosure</a:t>
            </a:r>
            <a:endParaRPr lang="en-US" sz="28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err="1" smtClean="0">
                <a:latin typeface="Arial" panose="020B0604020202020204" pitchFamily="34" charset="0"/>
                <a:ea typeface="Calibri" panose="020F0502020204030204" pitchFamily="34" charset="0"/>
                <a:cs typeface="Times New Roman" panose="02020603050405020304" pitchFamily="18" charset="0"/>
              </a:rPr>
              <a:t>WorkWell</a:t>
            </a:r>
            <a:r>
              <a:rPr lang="en-US" sz="1500" dirty="0" smtClean="0">
                <a:latin typeface="Arial" panose="020B0604020202020204" pitchFamily="34" charset="0"/>
                <a:ea typeface="Calibri" panose="020F0502020204030204" pitchFamily="34" charset="0"/>
                <a:cs typeface="Times New Roman" panose="02020603050405020304" pitchFamily="18" charset="0"/>
              </a:rPr>
              <a:t> has some degree of financial and non-financial relationships with providers through our business model.  </a:t>
            </a:r>
            <a:endParaRPr lang="en-US" sz="1500" dirty="0" smtClean="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err="1" smtClean="0">
                <a:latin typeface="Arial" panose="020B0604020202020204" pitchFamily="34" charset="0"/>
                <a:ea typeface="Calibri" panose="020F0502020204030204" pitchFamily="34" charset="0"/>
                <a:cs typeface="Times New Roman" panose="02020603050405020304" pitchFamily="18" charset="0"/>
              </a:rPr>
              <a:t>WorkWell</a:t>
            </a:r>
            <a:r>
              <a:rPr lang="en-US" sz="1500" dirty="0" smtClean="0">
                <a:latin typeface="Arial" panose="020B0604020202020204" pitchFamily="34" charset="0"/>
                <a:ea typeface="Calibri" panose="020F0502020204030204" pitchFamily="34" charset="0"/>
                <a:cs typeface="Times New Roman" panose="02020603050405020304" pitchFamily="18" charset="0"/>
              </a:rPr>
              <a:t> focuses sales of services predominantly at a national level, contracting with provider groups instead of operating a brick and mortar operation business model.  </a:t>
            </a:r>
            <a:endParaRPr lang="en-US" sz="1500" dirty="0" smtClean="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err="1" smtClean="0">
                <a:latin typeface="Arial" panose="020B0604020202020204" pitchFamily="34" charset="0"/>
                <a:ea typeface="Calibri" panose="020F0502020204030204" pitchFamily="34" charset="0"/>
                <a:cs typeface="Times New Roman" panose="02020603050405020304" pitchFamily="18" charset="0"/>
              </a:rPr>
              <a:t>WorkWell</a:t>
            </a:r>
            <a:r>
              <a:rPr lang="en-US" sz="1500" dirty="0" smtClean="0">
                <a:latin typeface="Arial" panose="020B0604020202020204" pitchFamily="34" charset="0"/>
                <a:ea typeface="Calibri" panose="020F0502020204030204" pitchFamily="34" charset="0"/>
                <a:cs typeface="Times New Roman" panose="02020603050405020304" pitchFamily="18" charset="0"/>
              </a:rPr>
              <a:t> has a commercial interest in both delivering educational programs and delivering prevention and work disability rehabilitation/management programs (generally to employers).  </a:t>
            </a:r>
            <a:endParaRPr lang="en-US" sz="1500" dirty="0" smtClean="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smtClean="0">
                <a:latin typeface="Arial" panose="020B0604020202020204" pitchFamily="34" charset="0"/>
                <a:ea typeface="Calibri" panose="020F0502020204030204" pitchFamily="34" charset="0"/>
                <a:cs typeface="Times New Roman" panose="02020603050405020304" pitchFamily="18" charset="0"/>
              </a:rPr>
              <a:t>There is no exclusivity requirement against sites participating in training from other vendors, nor any requirement to accept work on individual contract/s offered by </a:t>
            </a:r>
            <a:r>
              <a:rPr lang="en-US" sz="1500" dirty="0" err="1" smtClean="0">
                <a:latin typeface="Arial" panose="020B0604020202020204" pitchFamily="34" charset="0"/>
                <a:ea typeface="Calibri" panose="020F0502020204030204" pitchFamily="34" charset="0"/>
                <a:cs typeface="Times New Roman" panose="02020603050405020304" pitchFamily="18" charset="0"/>
              </a:rPr>
              <a:t>WorkWell</a:t>
            </a:r>
            <a:r>
              <a:rPr lang="en-US" sz="1500" dirty="0" smtClean="0">
                <a:latin typeface="Arial" panose="020B0604020202020204" pitchFamily="34" charset="0"/>
                <a:ea typeface="Calibri" panose="020F0502020204030204" pitchFamily="34" charset="0"/>
                <a:cs typeface="Times New Roman" panose="02020603050405020304" pitchFamily="18" charset="0"/>
              </a:rPr>
              <a:t>. </a:t>
            </a:r>
            <a:endParaRPr lang="en-US" sz="1500" dirty="0" smtClean="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smtClean="0">
                <a:latin typeface="Arial" panose="020B0604020202020204" pitchFamily="34" charset="0"/>
                <a:ea typeface="Calibri" panose="020F0502020204030204" pitchFamily="34" charset="0"/>
                <a:cs typeface="Times New Roman" panose="02020603050405020304" pitchFamily="18" charset="0"/>
              </a:rPr>
              <a:t>Clinics who foster local employer contracts and seek to expand the footprint of those contracts may negotiate with </a:t>
            </a:r>
            <a:r>
              <a:rPr lang="en-US" sz="1500" dirty="0" err="1" smtClean="0">
                <a:latin typeface="Arial" panose="020B0604020202020204" pitchFamily="34" charset="0"/>
                <a:ea typeface="Calibri" panose="020F0502020204030204" pitchFamily="34" charset="0"/>
                <a:cs typeface="Times New Roman" panose="02020603050405020304" pitchFamily="18" charset="0"/>
              </a:rPr>
              <a:t>WorkWell</a:t>
            </a:r>
            <a:r>
              <a:rPr lang="en-US" sz="1500" dirty="0" smtClean="0">
                <a:latin typeface="Arial" panose="020B0604020202020204" pitchFamily="34" charset="0"/>
                <a:ea typeface="Calibri" panose="020F0502020204030204" pitchFamily="34" charset="0"/>
                <a:cs typeface="Times New Roman" panose="02020603050405020304" pitchFamily="18" charset="0"/>
              </a:rPr>
              <a:t> to help leverage resources and/or partner to expand.  </a:t>
            </a:r>
            <a:endParaRPr lang="en-US" sz="1500" dirty="0" smtClean="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smtClean="0">
                <a:latin typeface="Arial" panose="020B0604020202020204" pitchFamily="34" charset="0"/>
                <a:ea typeface="Calibri" panose="020F0502020204030204" pitchFamily="34" charset="0"/>
                <a:cs typeface="Times New Roman" panose="02020603050405020304" pitchFamily="18" charset="0"/>
              </a:rPr>
              <a:t>There is not an implied or specific promise of additional contracting or business opportunities related to participant attending educational programs.  </a:t>
            </a:r>
            <a:endParaRPr lang="en-US" sz="15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009524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24" name="Rectangle 4"/>
          <p:cNvSpPr>
            <a:spLocks noGrp="1" noChangeArrowheads="1"/>
          </p:cNvSpPr>
          <p:nvPr>
            <p:ph idx="1"/>
          </p:nvPr>
        </p:nvSpPr>
        <p:spPr>
          <a:xfrm>
            <a:off x="533400" y="800100"/>
            <a:ext cx="2971800" cy="4343400"/>
          </a:xfrm>
        </p:spPr>
        <p:txBody>
          <a:bodyPr/>
          <a:lstStyle/>
          <a:p>
            <a:pPr eaLnBrk="1" hangingPunct="1">
              <a:defRPr/>
            </a:pPr>
            <a:r>
              <a:rPr lang="en-US" dirty="0" smtClean="0"/>
              <a:t>Eliminate the effect of gravity by counter-balancing weight</a:t>
            </a:r>
          </a:p>
          <a:p>
            <a:pPr eaLnBrk="1" hangingPunct="1">
              <a:defRPr/>
            </a:pPr>
            <a:r>
              <a:rPr lang="en-US" dirty="0" smtClean="0"/>
              <a:t>Method commonly used with tools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110</a:t>
            </a:fld>
            <a:endParaRPr kumimoji="0" lang="en-US"/>
          </a:p>
        </p:txBody>
      </p:sp>
      <p:pic>
        <p:nvPicPr>
          <p:cNvPr id="6" name="Picture 5" descr="50-pound-jib-tool-balancer-2.jpg"/>
          <p:cNvPicPr>
            <a:picLocks noChangeAspect="1"/>
          </p:cNvPicPr>
          <p:nvPr/>
        </p:nvPicPr>
        <p:blipFill>
          <a:blip r:embed="rId3" cstate="print"/>
          <a:stretch>
            <a:fillRect/>
          </a:stretch>
        </p:blipFill>
        <p:spPr>
          <a:xfrm>
            <a:off x="4114800" y="819150"/>
            <a:ext cx="3581400" cy="3581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3747" name="Rectangle 3"/>
          <p:cNvSpPr>
            <a:spLocks noGrp="1" noChangeArrowheads="1"/>
          </p:cNvSpPr>
          <p:nvPr>
            <p:ph idx="1"/>
          </p:nvPr>
        </p:nvSpPr>
        <p:spPr>
          <a:xfrm>
            <a:off x="381000" y="971550"/>
            <a:ext cx="3505200" cy="3086100"/>
          </a:xfrm>
        </p:spPr>
        <p:txBody>
          <a:bodyPr/>
          <a:lstStyle/>
          <a:p>
            <a:pPr eaLnBrk="1" hangingPunct="1">
              <a:defRPr/>
            </a:pPr>
            <a:r>
              <a:rPr lang="en-US" smtClean="0"/>
              <a:t>Remove physical barriers, thereby reducing horizontal distance (long lever arm)</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111</a:t>
            </a:fld>
            <a:endParaRPr kumimoji="0" lang="en-US"/>
          </a:p>
        </p:txBody>
      </p:sp>
      <p:pic>
        <p:nvPicPr>
          <p:cNvPr id="143363" name="Picture 4" descr="remove physical bariers"/>
          <p:cNvPicPr>
            <a:picLocks noChangeAspect="1" noChangeArrowheads="1"/>
          </p:cNvPicPr>
          <p:nvPr/>
        </p:nvPicPr>
        <p:blipFill>
          <a:blip r:embed="rId3" cstate="print">
            <a:lum bright="20000"/>
          </a:blip>
          <a:stretch>
            <a:fillRect/>
          </a:stretch>
        </p:blipFill>
        <p:spPr bwMode="auto">
          <a:xfrm>
            <a:off x="4038600" y="1085850"/>
            <a:ext cx="4286250" cy="28575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4386" name="Picture 2" descr="storage heights shelf"/>
          <p:cNvPicPr>
            <a:picLocks noChangeAspect="1" noChangeArrowheads="1"/>
          </p:cNvPicPr>
          <p:nvPr/>
        </p:nvPicPr>
        <p:blipFill>
          <a:blip r:embed="rId3" cstate="print">
            <a:lum bright="20000"/>
          </a:blip>
          <a:srcRect l="6061" r="606" b="5000"/>
          <a:stretch>
            <a:fillRect/>
          </a:stretch>
        </p:blipFill>
        <p:spPr bwMode="auto">
          <a:xfrm>
            <a:off x="4114800" y="819150"/>
            <a:ext cx="4267200" cy="2895600"/>
          </a:xfrm>
          <a:prstGeom prst="rect">
            <a:avLst/>
          </a:prstGeom>
          <a:ln>
            <a:noFill/>
          </a:ln>
          <a:effectLst>
            <a:outerShdw blurRad="292100" dist="139700" dir="2700000" algn="tl" rotWithShape="0">
              <a:srgbClr val="333333">
                <a:alpha val="65000"/>
              </a:srgbClr>
            </a:outerShdw>
          </a:effectLst>
        </p:spPr>
      </p:pic>
      <p:sp>
        <p:nvSpPr>
          <p:cNvPr id="544772" name="Rectangle 4"/>
          <p:cNvSpPr>
            <a:spLocks noGrp="1" noChangeArrowheads="1"/>
          </p:cNvSpPr>
          <p:nvPr>
            <p:ph idx="1"/>
          </p:nvPr>
        </p:nvSpPr>
        <p:spPr>
          <a:xfrm>
            <a:off x="533400" y="742950"/>
            <a:ext cx="3462338" cy="3086100"/>
          </a:xfrm>
        </p:spPr>
        <p:txBody>
          <a:bodyPr/>
          <a:lstStyle/>
          <a:p>
            <a:pPr eaLnBrk="1" hangingPunct="1">
              <a:defRPr/>
            </a:pPr>
            <a:r>
              <a:rPr lang="en-US" smtClean="0"/>
              <a:t>Relocate storage heights with heavier objects stored between mid- thigh and waist height</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112</a:t>
            </a:fld>
            <a:endParaRPr kumimoji="0" lang="en-US"/>
          </a:p>
        </p:txBody>
      </p:sp>
    </p:spTree>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5410" name="Picture 2" descr="smaller unir wt2"/>
          <p:cNvPicPr>
            <a:picLocks noChangeAspect="1" noChangeArrowheads="1"/>
          </p:cNvPicPr>
          <p:nvPr/>
        </p:nvPicPr>
        <p:blipFill>
          <a:blip r:embed="rId3" cstate="print"/>
          <a:srcRect l="4444" r="4444" b="5833"/>
          <a:stretch>
            <a:fillRect/>
          </a:stretch>
        </p:blipFill>
        <p:spPr bwMode="auto">
          <a:xfrm>
            <a:off x="4876800" y="2571750"/>
            <a:ext cx="3200400" cy="2205154"/>
          </a:xfrm>
          <a:prstGeom prst="rect">
            <a:avLst/>
          </a:prstGeom>
          <a:ln>
            <a:noFill/>
          </a:ln>
          <a:effectLst>
            <a:outerShdw blurRad="292100" dist="139700" dir="2700000" algn="tl" rotWithShape="0">
              <a:srgbClr val="333333">
                <a:alpha val="65000"/>
              </a:srgbClr>
            </a:outerShdw>
          </a:effectLst>
        </p:spPr>
      </p:pic>
      <p:sp>
        <p:nvSpPr>
          <p:cNvPr id="545796" name="Rectangle 4"/>
          <p:cNvSpPr>
            <a:spLocks noGrp="1" noChangeArrowheads="1"/>
          </p:cNvSpPr>
          <p:nvPr>
            <p:ph idx="1"/>
          </p:nvPr>
        </p:nvSpPr>
        <p:spPr>
          <a:xfrm>
            <a:off x="457200" y="666750"/>
            <a:ext cx="3810000" cy="3352800"/>
          </a:xfrm>
        </p:spPr>
        <p:txBody>
          <a:bodyPr>
            <a:normAutofit fontScale="77500" lnSpcReduction="20000"/>
          </a:bodyPr>
          <a:lstStyle/>
          <a:p>
            <a:pPr eaLnBrk="1" hangingPunct="1">
              <a:lnSpc>
                <a:spcPct val="110000"/>
              </a:lnSpc>
              <a:defRPr/>
            </a:pPr>
            <a:r>
              <a:rPr lang="en-US" sz="2800" dirty="0" smtClean="0"/>
              <a:t>Work with vendors to provide material either in smaller unit weights (e.g., 50 pounds, rather than 100 pounds)</a:t>
            </a:r>
          </a:p>
          <a:p>
            <a:pPr eaLnBrk="1" hangingPunct="1">
              <a:lnSpc>
                <a:spcPct val="110000"/>
              </a:lnSpc>
              <a:defRPr/>
            </a:pPr>
            <a:r>
              <a:rPr lang="en-US" sz="2800" dirty="0" smtClean="0"/>
              <a:t>Bulk that requires handling with mechanical means</a:t>
            </a:r>
          </a:p>
          <a:p>
            <a:pPr eaLnBrk="1" hangingPunct="1">
              <a:lnSpc>
                <a:spcPct val="110000"/>
              </a:lnSpc>
              <a:defRPr/>
            </a:pPr>
            <a:r>
              <a:rPr lang="en-US" sz="2800" dirty="0" smtClean="0"/>
              <a:t>Remove from “GRAY ZONE”</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113</a:t>
            </a:fld>
            <a:endParaRPr kumimoji="0" lang="en-US"/>
          </a:p>
        </p:txBody>
      </p:sp>
      <p:pic>
        <p:nvPicPr>
          <p:cNvPr id="145412" name="Picture 5" descr="smaller unit wt 1"/>
          <p:cNvPicPr>
            <a:picLocks noChangeAspect="1" noChangeArrowheads="1"/>
          </p:cNvPicPr>
          <p:nvPr/>
        </p:nvPicPr>
        <p:blipFill>
          <a:blip r:embed="rId4" cstate="print"/>
          <a:srcRect l="2222" r="4444" b="10000"/>
          <a:stretch>
            <a:fillRect/>
          </a:stretch>
        </p:blipFill>
        <p:spPr bwMode="auto">
          <a:xfrm>
            <a:off x="4876800" y="361950"/>
            <a:ext cx="320040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6821" name="Rectangle 5"/>
          <p:cNvSpPr>
            <a:spLocks noGrp="1" noChangeArrowheads="1"/>
          </p:cNvSpPr>
          <p:nvPr>
            <p:ph idx="1"/>
          </p:nvPr>
        </p:nvSpPr>
        <p:spPr>
          <a:xfrm>
            <a:off x="533400" y="590550"/>
            <a:ext cx="3249613" cy="3086100"/>
          </a:xfrm>
        </p:spPr>
        <p:txBody>
          <a:bodyPr>
            <a:normAutofit/>
          </a:bodyPr>
          <a:lstStyle/>
          <a:p>
            <a:pPr eaLnBrk="1" hangingPunct="1">
              <a:defRPr/>
            </a:pPr>
            <a:r>
              <a:rPr lang="en-US" dirty="0" smtClean="0"/>
              <a:t>Provide adjustable height surfaces (e.g., scissors tables) to maintain desired height of material</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114</a:t>
            </a:fld>
            <a:endParaRPr kumimoji="0" lang="en-US"/>
          </a:p>
        </p:txBody>
      </p:sp>
      <p:pic>
        <p:nvPicPr>
          <p:cNvPr id="12290" name="Picture 2" descr="K:\Clients\WorkWell\Therapist Course 2012\Images\photo.027.jpg"/>
          <p:cNvPicPr>
            <a:picLocks noChangeAspect="1" noChangeArrowheads="1"/>
          </p:cNvPicPr>
          <p:nvPr/>
        </p:nvPicPr>
        <p:blipFill>
          <a:blip r:embed="rId3" cstate="print"/>
          <a:srcRect l="4387" t="4630" r="1302" b="2778"/>
          <a:stretch>
            <a:fillRect/>
          </a:stretch>
        </p:blipFill>
        <p:spPr bwMode="auto">
          <a:xfrm>
            <a:off x="4038600" y="666749"/>
            <a:ext cx="3581400" cy="333153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44" name="Rectangle 4"/>
          <p:cNvSpPr>
            <a:spLocks noGrp="1" noChangeArrowheads="1"/>
          </p:cNvSpPr>
          <p:nvPr>
            <p:ph type="body" sz="half" idx="1"/>
          </p:nvPr>
        </p:nvSpPr>
        <p:spPr>
          <a:xfrm>
            <a:off x="533400" y="819150"/>
            <a:ext cx="2590800" cy="3086100"/>
          </a:xfrm>
        </p:spPr>
        <p:txBody>
          <a:bodyPr/>
          <a:lstStyle/>
          <a:p>
            <a:pPr eaLnBrk="1" hangingPunct="1">
              <a:defRPr/>
            </a:pPr>
            <a:r>
              <a:rPr lang="en-US" sz="2800" b="0" dirty="0" smtClean="0"/>
              <a:t>Reposition the worker</a:t>
            </a:r>
          </a:p>
        </p:txBody>
      </p:sp>
      <p:pic>
        <p:nvPicPr>
          <p:cNvPr id="147459" name="Picture 6" descr="Paint man lift"/>
          <p:cNvPicPr>
            <a:picLocks noGrp="1" noChangeAspect="1" noChangeArrowheads="1"/>
          </p:cNvPicPr>
          <p:nvPr>
            <p:ph sz="half" idx="2"/>
          </p:nvPr>
        </p:nvPicPr>
        <p:blipFill>
          <a:blip r:embed="rId3" cstate="print"/>
          <a:stretch>
            <a:fillRect/>
          </a:stretch>
        </p:blipFill>
        <p:spPr>
          <a:xfrm>
            <a:off x="3200400" y="819150"/>
            <a:ext cx="5029200" cy="342900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294967295"/>
          </p:nvPr>
        </p:nvSpPr>
        <p:spPr>
          <a:xfrm>
            <a:off x="8778875" y="4686300"/>
            <a:ext cx="365125" cy="342900"/>
          </a:xfrm>
        </p:spPr>
        <p:txBody>
          <a:bodyPr/>
          <a:lstStyle/>
          <a:p>
            <a:fld id="{D5BBC35B-A44B-4119-B8DA-DE9E3DFADA20}" type="slidenum">
              <a:rPr lang="en-US" smtClean="0"/>
              <a:pPr/>
              <a:t>115</a:t>
            </a:fld>
            <a:endParaRPr lang="en-US" dirty="0"/>
          </a:p>
        </p:txBody>
      </p:sp>
    </p:spTree>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8867" name="Rectangle 3"/>
          <p:cNvSpPr>
            <a:spLocks noGrp="1" noChangeArrowheads="1"/>
          </p:cNvSpPr>
          <p:nvPr>
            <p:ph idx="1"/>
          </p:nvPr>
        </p:nvSpPr>
        <p:spPr>
          <a:xfrm>
            <a:off x="457208" y="800100"/>
            <a:ext cx="2684463" cy="3086100"/>
          </a:xfrm>
        </p:spPr>
        <p:txBody>
          <a:bodyPr>
            <a:normAutofit/>
          </a:bodyPr>
          <a:lstStyle/>
          <a:p>
            <a:pPr eaLnBrk="1" hangingPunct="1">
              <a:defRPr/>
            </a:pPr>
            <a:r>
              <a:rPr lang="en-US" smtClean="0"/>
              <a:t>Reposition the work material; e.g., bring parts and tools within reach envelope</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116</a:t>
            </a:fld>
            <a:endParaRPr kumimoji="0" lang="en-US"/>
          </a:p>
        </p:txBody>
      </p:sp>
      <p:pic>
        <p:nvPicPr>
          <p:cNvPr id="10241" name="Picture 1" descr="K:\Clients\Tennant\Holland Facility\Assembly\Images JPEG\fixture123.jpg"/>
          <p:cNvPicPr>
            <a:picLocks noChangeAspect="1" noChangeArrowheads="1"/>
          </p:cNvPicPr>
          <p:nvPr/>
        </p:nvPicPr>
        <p:blipFill>
          <a:blip r:embed="rId3" cstate="print"/>
          <a:srcRect l="2985" r="5970" b="3731"/>
          <a:stretch>
            <a:fillRect/>
          </a:stretch>
        </p:blipFill>
        <p:spPr bwMode="auto">
          <a:xfrm>
            <a:off x="3352800" y="895350"/>
            <a:ext cx="4648200" cy="3276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9506" name="Picture 2" descr="friction liner on shelf"/>
          <p:cNvPicPr>
            <a:picLocks noChangeAspect="1" noChangeArrowheads="1"/>
          </p:cNvPicPr>
          <p:nvPr/>
        </p:nvPicPr>
        <p:blipFill>
          <a:blip r:embed="rId3" cstate="print"/>
          <a:srcRect l="6667" b="6667"/>
          <a:stretch>
            <a:fillRect/>
          </a:stretch>
        </p:blipFill>
        <p:spPr bwMode="auto">
          <a:xfrm>
            <a:off x="4495800" y="895350"/>
            <a:ext cx="4229100" cy="2819400"/>
          </a:xfrm>
          <a:prstGeom prst="rect">
            <a:avLst/>
          </a:prstGeom>
          <a:ln>
            <a:noFill/>
          </a:ln>
          <a:effectLst>
            <a:outerShdw blurRad="292100" dist="139700" dir="2700000" algn="tl" rotWithShape="0">
              <a:srgbClr val="333333">
                <a:alpha val="65000"/>
              </a:srgbClr>
            </a:outerShdw>
          </a:effectLst>
        </p:spPr>
      </p:pic>
      <p:sp>
        <p:nvSpPr>
          <p:cNvPr id="549892" name="Rectangle 4"/>
          <p:cNvSpPr>
            <a:spLocks noGrp="1" noChangeArrowheads="1"/>
          </p:cNvSpPr>
          <p:nvPr>
            <p:ph idx="1"/>
          </p:nvPr>
        </p:nvSpPr>
        <p:spPr>
          <a:xfrm>
            <a:off x="762000" y="857250"/>
            <a:ext cx="3581400" cy="3200400"/>
          </a:xfrm>
        </p:spPr>
        <p:txBody>
          <a:bodyPr>
            <a:normAutofit lnSpcReduction="10000"/>
          </a:bodyPr>
          <a:lstStyle/>
          <a:p>
            <a:pPr eaLnBrk="1" hangingPunct="1">
              <a:lnSpc>
                <a:spcPct val="90000"/>
              </a:lnSpc>
              <a:defRPr/>
            </a:pPr>
            <a:r>
              <a:rPr lang="en-US" sz="2800" dirty="0" smtClean="0"/>
              <a:t>The safest lift?</a:t>
            </a:r>
          </a:p>
          <a:p>
            <a:pPr lvl="1">
              <a:lnSpc>
                <a:spcPct val="90000"/>
              </a:lnSpc>
              <a:defRPr/>
            </a:pPr>
            <a:r>
              <a:rPr lang="en-US" sz="2400" dirty="0" smtClean="0"/>
              <a:t>One that does not occur!</a:t>
            </a:r>
          </a:p>
          <a:p>
            <a:pPr eaLnBrk="1" hangingPunct="1">
              <a:lnSpc>
                <a:spcPct val="90000"/>
              </a:lnSpc>
              <a:defRPr/>
            </a:pPr>
            <a:r>
              <a:rPr lang="en-US" sz="2800" dirty="0" smtClean="0"/>
              <a:t>Whenever possible slide objects rather than lift them</a:t>
            </a:r>
          </a:p>
          <a:p>
            <a:pPr lvl="1">
              <a:lnSpc>
                <a:spcPct val="90000"/>
              </a:lnSpc>
              <a:defRPr/>
            </a:pPr>
            <a:r>
              <a:rPr lang="en-US" sz="2400" dirty="0" smtClean="0"/>
              <a:t>Friction between surface and object may be a problem</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117</a:t>
            </a:fld>
            <a:endParaRPr kumimoji="0" lang="en-US"/>
          </a:p>
        </p:txBody>
      </p:sp>
    </p:spTree>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0915" name="Rectangle 3"/>
          <p:cNvSpPr>
            <a:spLocks noGrp="1" noChangeArrowheads="1"/>
          </p:cNvSpPr>
          <p:nvPr>
            <p:ph idx="1"/>
          </p:nvPr>
        </p:nvSpPr>
        <p:spPr>
          <a:xfrm>
            <a:off x="609600" y="400050"/>
            <a:ext cx="8305800" cy="4057650"/>
          </a:xfrm>
        </p:spPr>
        <p:txBody>
          <a:bodyPr>
            <a:normAutofit fontScale="85000" lnSpcReduction="10000"/>
          </a:bodyPr>
          <a:lstStyle/>
          <a:p>
            <a:pPr eaLnBrk="1" hangingPunct="1">
              <a:lnSpc>
                <a:spcPct val="90000"/>
              </a:lnSpc>
              <a:defRPr/>
            </a:pPr>
            <a:r>
              <a:rPr lang="en-US" sz="4000" dirty="0" smtClean="0"/>
              <a:t> Friction can by decreased by:</a:t>
            </a:r>
          </a:p>
          <a:p>
            <a:pPr lvl="1" eaLnBrk="1" hangingPunct="1">
              <a:lnSpc>
                <a:spcPct val="90000"/>
              </a:lnSpc>
              <a:defRPr/>
            </a:pPr>
            <a:r>
              <a:rPr lang="en-US" sz="2900" dirty="0" smtClean="0"/>
              <a:t>Line storage shelves with decreased friction liners (e.g., Teflon sheets)</a:t>
            </a:r>
          </a:p>
          <a:p>
            <a:pPr lvl="1" eaLnBrk="1" hangingPunct="1">
              <a:lnSpc>
                <a:spcPct val="120000"/>
              </a:lnSpc>
              <a:defRPr/>
            </a:pPr>
            <a:r>
              <a:rPr lang="en-US" sz="2900" dirty="0" smtClean="0"/>
              <a:t>Spray-on products will reduce friction (may cause a toxic substance problem)</a:t>
            </a:r>
          </a:p>
          <a:p>
            <a:pPr lvl="1" eaLnBrk="1" hangingPunct="1">
              <a:lnSpc>
                <a:spcPct val="90000"/>
              </a:lnSpc>
              <a:defRPr/>
            </a:pPr>
            <a:r>
              <a:rPr lang="en-US" sz="2900" dirty="0" smtClean="0"/>
              <a:t>Use roller conveyor systems to transport materials</a:t>
            </a:r>
          </a:p>
          <a:p>
            <a:pPr lvl="1" eaLnBrk="1" hangingPunct="1">
              <a:lnSpc>
                <a:spcPct val="90000"/>
              </a:lnSpc>
              <a:defRPr/>
            </a:pPr>
            <a:r>
              <a:rPr lang="en-US" sz="2900" dirty="0" smtClean="0"/>
              <a:t>Maintain quality of floor conditions to eliminate cracks and general deterioration</a:t>
            </a:r>
          </a:p>
          <a:p>
            <a:pPr lvl="1" eaLnBrk="1" hangingPunct="1">
              <a:lnSpc>
                <a:spcPct val="90000"/>
              </a:lnSpc>
              <a:defRPr/>
            </a:pPr>
            <a:r>
              <a:rPr lang="en-US" sz="2900" dirty="0" smtClean="0"/>
              <a:t>Use appropriate type and size of casters or wheels as original equipment or retrofit, depending on floor type</a:t>
            </a:r>
            <a:endParaRPr lang="en-US" sz="3600" dirty="0" smtClean="0"/>
          </a:p>
        </p:txBody>
      </p:sp>
      <p:sp>
        <p:nvSpPr>
          <p:cNvPr id="5" name="Slide Number Placeholder 4"/>
          <p:cNvSpPr>
            <a:spLocks noGrp="1"/>
          </p:cNvSpPr>
          <p:nvPr>
            <p:ph type="sldNum" sz="quarter" idx="12"/>
          </p:nvPr>
        </p:nvSpPr>
        <p:spPr/>
        <p:txBody>
          <a:bodyPr/>
          <a:lstStyle/>
          <a:p>
            <a:fld id="{D5BBC35B-A44B-4119-B8DA-DE9E3DFADA20}" type="slidenum">
              <a:rPr kumimoji="0" lang="en-US" smtClean="0"/>
              <a:pPr/>
              <a:t>118</a:t>
            </a:fld>
            <a:endParaRPr kumimoji="0" lang="en-US"/>
          </a:p>
        </p:txBody>
      </p:sp>
    </p:spTree>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1554" name="Picture 2" descr="level work heights"/>
          <p:cNvPicPr>
            <a:picLocks noChangeAspect="1" noChangeArrowheads="1"/>
          </p:cNvPicPr>
          <p:nvPr/>
        </p:nvPicPr>
        <p:blipFill>
          <a:blip r:embed="rId3" cstate="print"/>
          <a:srcRect l="4444" b="10000"/>
          <a:stretch>
            <a:fillRect/>
          </a:stretch>
        </p:blipFill>
        <p:spPr bwMode="auto">
          <a:xfrm>
            <a:off x="4571999" y="1276350"/>
            <a:ext cx="4126089" cy="2590800"/>
          </a:xfrm>
          <a:prstGeom prst="rect">
            <a:avLst/>
          </a:prstGeom>
          <a:ln>
            <a:noFill/>
          </a:ln>
          <a:effectLst>
            <a:outerShdw blurRad="292100" dist="139700" dir="2700000" algn="tl" rotWithShape="0">
              <a:srgbClr val="333333">
                <a:alpha val="65000"/>
              </a:srgbClr>
            </a:outerShdw>
          </a:effectLst>
        </p:spPr>
      </p:pic>
      <p:sp>
        <p:nvSpPr>
          <p:cNvPr id="551940" name="Rectangle 4"/>
          <p:cNvSpPr>
            <a:spLocks noGrp="1" noChangeArrowheads="1"/>
          </p:cNvSpPr>
          <p:nvPr>
            <p:ph idx="1"/>
          </p:nvPr>
        </p:nvSpPr>
        <p:spPr>
          <a:xfrm>
            <a:off x="609600" y="1200150"/>
            <a:ext cx="3814763" cy="3086100"/>
          </a:xfrm>
        </p:spPr>
        <p:txBody>
          <a:bodyPr/>
          <a:lstStyle/>
          <a:p>
            <a:pPr eaLnBrk="1" hangingPunct="1">
              <a:defRPr/>
            </a:pPr>
            <a:r>
              <a:rPr lang="en-US" dirty="0" smtClean="0"/>
              <a:t>Contribute to effect of force</a:t>
            </a:r>
          </a:p>
          <a:p>
            <a:pPr eaLnBrk="1" hangingPunct="1">
              <a:defRPr/>
            </a:pPr>
            <a:r>
              <a:rPr lang="en-US" dirty="0" smtClean="0"/>
              <a:t>Duty cycle of job demand determines force dose-exposure</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119</a:t>
            </a:fld>
            <a:endParaRPr kumimoji="0" lang="en-US"/>
          </a:p>
        </p:txBody>
      </p:sp>
      <p:sp>
        <p:nvSpPr>
          <p:cNvPr id="551939" name="Rectangle 3"/>
          <p:cNvSpPr>
            <a:spLocks noGrp="1" noChangeArrowheads="1"/>
          </p:cNvSpPr>
          <p:nvPr>
            <p:ph type="title"/>
          </p:nvPr>
        </p:nvSpPr>
        <p:spPr/>
        <p:txBody>
          <a:bodyPr/>
          <a:lstStyle/>
          <a:p>
            <a:pPr eaLnBrk="1" hangingPunct="1">
              <a:defRPr/>
            </a:pPr>
            <a:r>
              <a:rPr lang="en-US" smtClean="0"/>
              <a:t>Force - Workflow and Rate</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590550"/>
            <a:ext cx="7010400" cy="3970318"/>
          </a:xfrm>
          <a:prstGeom prst="rect">
            <a:avLst/>
          </a:prstGeom>
        </p:spPr>
        <p:txBody>
          <a:bodyPr wrap="square">
            <a:spAutoFit/>
          </a:bodyPr>
          <a:lstStyle/>
          <a:p>
            <a:pPr>
              <a:defRPr/>
            </a:pPr>
            <a:r>
              <a:rPr lang="en-US" sz="2000" b="1" dirty="0">
                <a:latin typeface="Arial" panose="020B0604020202020204" pitchFamily="34" charset="0"/>
                <a:ea typeface="Calibri" panose="020F0502020204030204" pitchFamily="34" charset="0"/>
                <a:cs typeface="Arial" panose="020B0604020202020204" pitchFamily="34" charset="0"/>
              </a:rPr>
              <a:t>Learning Environment and Non Discrimination</a:t>
            </a:r>
            <a:endParaRPr lang="en-US" sz="2000" dirty="0">
              <a:latin typeface="Arial" panose="020B0604020202020204" pitchFamily="34" charset="0"/>
              <a:ea typeface="Calibri" panose="020F0502020204030204" pitchFamily="34" charset="0"/>
              <a:cs typeface="Arial" panose="020B0604020202020204" pitchFamily="34" charset="0"/>
            </a:endParaRPr>
          </a:p>
          <a:p>
            <a:pPr marL="257168" indent="-257168">
              <a:buFont typeface="Symbol" panose="05050102010706020507" pitchFamily="18" charset="2"/>
              <a:buChar char=""/>
              <a:defRPr/>
            </a:pPr>
            <a:r>
              <a:rPr lang="en-US" sz="1600" dirty="0" err="1" smtClean="0">
                <a:latin typeface="Arial" panose="020B0604020202020204" pitchFamily="34" charset="0"/>
                <a:ea typeface="Calibri" panose="020F0502020204030204" pitchFamily="34" charset="0"/>
                <a:cs typeface="Arial" panose="020B0604020202020204" pitchFamily="34" charset="0"/>
              </a:rPr>
              <a:t>WorkWell</a:t>
            </a:r>
            <a:r>
              <a:rPr lang="en-US" sz="1600" dirty="0" smtClean="0">
                <a:latin typeface="Arial" panose="020B0604020202020204" pitchFamily="34" charset="0"/>
                <a:ea typeface="Calibri" panose="020F0502020204030204" pitchFamily="34" charset="0"/>
                <a:cs typeface="Arial" panose="020B0604020202020204" pitchFamily="34" charset="0"/>
              </a:rPr>
              <a:t> </a:t>
            </a:r>
            <a:r>
              <a:rPr lang="en-US" sz="1600" dirty="0">
                <a:latin typeface="Arial" panose="020B0604020202020204" pitchFamily="34" charset="0"/>
                <a:ea typeface="Calibri" panose="020F0502020204030204" pitchFamily="34" charset="0"/>
                <a:cs typeface="Arial" panose="020B0604020202020204" pitchFamily="34" charset="0"/>
              </a:rPr>
              <a:t>is committed to a supportive learning environment, and seeks to provide professional development opportunities which are accessible and free from discrimination.  </a:t>
            </a:r>
          </a:p>
          <a:p>
            <a:pPr marL="257168" indent="-257168">
              <a:buFont typeface="Symbol" panose="05050102010706020507" pitchFamily="18" charset="2"/>
              <a:buChar char=""/>
              <a:defRPr/>
            </a:pPr>
            <a:r>
              <a:rPr lang="en-US" sz="1600" dirty="0" err="1">
                <a:latin typeface="Arial" panose="020B0604020202020204" pitchFamily="34" charset="0"/>
                <a:ea typeface="Calibri" panose="020F0502020204030204" pitchFamily="34" charset="0"/>
                <a:cs typeface="Arial" panose="020B0604020202020204" pitchFamily="34" charset="0"/>
              </a:rPr>
              <a:t>WorkWell</a:t>
            </a:r>
            <a:r>
              <a:rPr lang="en-US" sz="1600" dirty="0">
                <a:latin typeface="Arial" panose="020B0604020202020204" pitchFamily="34" charset="0"/>
                <a:ea typeface="Calibri" panose="020F0502020204030204" pitchFamily="34" charset="0"/>
                <a:cs typeface="Arial" panose="020B0604020202020204" pitchFamily="34" charset="0"/>
              </a:rPr>
              <a:t> does not discriminate on the basis of race, color, national origin, religious affiliation, sex, gender, disability, military status, sexual orientation or age and expects course participants to adhere to those principles</a:t>
            </a:r>
            <a:r>
              <a:rPr lang="en-US" sz="1600">
                <a:latin typeface="Arial" panose="020B0604020202020204" pitchFamily="34" charset="0"/>
                <a:ea typeface="Calibri" panose="020F0502020204030204" pitchFamily="34" charset="0"/>
                <a:cs typeface="Arial" panose="020B0604020202020204" pitchFamily="34" charset="0"/>
              </a:rPr>
              <a:t>.  </a:t>
            </a:r>
            <a:endParaRPr lang="en-US" sz="1600" smtClean="0">
              <a:latin typeface="Arial" panose="020B0604020202020204" pitchFamily="34" charset="0"/>
              <a:ea typeface="Calibri" panose="020F0502020204030204" pitchFamily="34" charset="0"/>
              <a:cs typeface="Arial" panose="020B0604020202020204" pitchFamily="34" charset="0"/>
            </a:endParaRPr>
          </a:p>
          <a:p>
            <a:pPr>
              <a:defRPr/>
            </a:pPr>
            <a:r>
              <a:rPr lang="en-US" sz="1600" b="1" smtClean="0">
                <a:latin typeface="Arial" panose="020B0604020202020204" pitchFamily="34" charset="0"/>
                <a:ea typeface="Calibri" panose="020F0502020204030204" pitchFamily="34" charset="0"/>
                <a:cs typeface="Arial" panose="020B0604020202020204" pitchFamily="34" charset="0"/>
              </a:rPr>
              <a:t>Special </a:t>
            </a:r>
            <a:r>
              <a:rPr lang="en-US" sz="1600" b="1" dirty="0">
                <a:latin typeface="Arial" panose="020B0604020202020204" pitchFamily="34" charset="0"/>
                <a:ea typeface="Calibri" panose="020F0502020204030204" pitchFamily="34" charset="0"/>
                <a:cs typeface="Arial" panose="020B0604020202020204" pitchFamily="34" charset="0"/>
              </a:rPr>
              <a:t>Needs</a:t>
            </a:r>
            <a:endParaRPr lang="en-US" sz="1600" dirty="0">
              <a:latin typeface="Arial" panose="020B0604020202020204" pitchFamily="34" charset="0"/>
              <a:ea typeface="Calibri" panose="020F0502020204030204" pitchFamily="34" charset="0"/>
              <a:cs typeface="Arial" panose="020B0604020202020204" pitchFamily="34" charset="0"/>
            </a:endParaRP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Participants who have special needs are encouraged to contact </a:t>
            </a:r>
            <a:r>
              <a:rPr lang="en-US" sz="1600" dirty="0" err="1">
                <a:latin typeface="Arial" panose="020B0604020202020204" pitchFamily="34" charset="0"/>
                <a:ea typeface="Calibri" panose="020F0502020204030204" pitchFamily="34" charset="0"/>
                <a:cs typeface="Arial" panose="020B0604020202020204" pitchFamily="34" charset="0"/>
              </a:rPr>
              <a:t>WorkWell</a:t>
            </a:r>
            <a:r>
              <a:rPr lang="en-US" sz="1600" dirty="0">
                <a:latin typeface="Arial" panose="020B0604020202020204" pitchFamily="34" charset="0"/>
                <a:ea typeface="Calibri" panose="020F0502020204030204" pitchFamily="34" charset="0"/>
                <a:cs typeface="Arial" panose="020B0604020202020204" pitchFamily="34" charset="0"/>
              </a:rPr>
              <a:t> so that reasonable efforts to accommodate these needs can be made. </a:t>
            </a:r>
          </a:p>
          <a:p>
            <a:pPr>
              <a:defRPr/>
            </a:pP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345379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65" name="Rectangle 5"/>
          <p:cNvSpPr>
            <a:spLocks noGrp="1" noChangeArrowheads="1"/>
          </p:cNvSpPr>
          <p:nvPr>
            <p:ph idx="1"/>
          </p:nvPr>
        </p:nvSpPr>
        <p:spPr>
          <a:xfrm>
            <a:off x="457200" y="819150"/>
            <a:ext cx="3810000" cy="3886200"/>
          </a:xfrm>
        </p:spPr>
        <p:txBody>
          <a:bodyPr>
            <a:normAutofit fontScale="85000" lnSpcReduction="10000"/>
          </a:bodyPr>
          <a:lstStyle/>
          <a:p>
            <a:pPr eaLnBrk="1" hangingPunct="1">
              <a:defRPr/>
            </a:pPr>
            <a:r>
              <a:rPr lang="en-US" sz="2800" dirty="0" smtClean="0"/>
              <a:t>Using tools or handling boxes, grip has a major influence on controlling force levels</a:t>
            </a:r>
          </a:p>
          <a:p>
            <a:pPr lvl="1" eaLnBrk="1" hangingPunct="1">
              <a:defRPr/>
            </a:pPr>
            <a:r>
              <a:rPr lang="en-US" sz="2400" dirty="0" smtClean="0"/>
              <a:t>Power grip makes use of larger, more powerful muscles than does a pinch grasp</a:t>
            </a:r>
          </a:p>
          <a:p>
            <a:pPr lvl="1" eaLnBrk="1" hangingPunct="1">
              <a:defRPr/>
            </a:pPr>
            <a:r>
              <a:rPr lang="en-US" sz="2400" dirty="0" smtClean="0"/>
              <a:t>Maximal pinch is only 20% of maximal power grasp</a:t>
            </a:r>
          </a:p>
          <a:p>
            <a:pPr lvl="1" eaLnBrk="1" hangingPunct="1">
              <a:defRPr/>
            </a:pPr>
            <a:r>
              <a:rPr lang="en-US" sz="2400" dirty="0" smtClean="0"/>
              <a:t>Grip spans of 1 1/2 to 2 inches are ideal</a:t>
            </a:r>
            <a:endParaRPr lang="en-US" dirty="0" smtClean="0"/>
          </a:p>
        </p:txBody>
      </p:sp>
      <p:sp>
        <p:nvSpPr>
          <p:cNvPr id="8" name="Slide Number Placeholder 7"/>
          <p:cNvSpPr>
            <a:spLocks noGrp="1"/>
          </p:cNvSpPr>
          <p:nvPr>
            <p:ph type="sldNum" sz="quarter" idx="12"/>
          </p:nvPr>
        </p:nvSpPr>
        <p:spPr/>
        <p:txBody>
          <a:bodyPr/>
          <a:lstStyle/>
          <a:p>
            <a:fld id="{D5BBC35B-A44B-4119-B8DA-DE9E3DFADA20}" type="slidenum">
              <a:rPr kumimoji="0" lang="en-US" smtClean="0"/>
              <a:pPr/>
              <a:t>120</a:t>
            </a:fld>
            <a:endParaRPr kumimoji="0" lang="en-US"/>
          </a:p>
        </p:txBody>
      </p:sp>
      <p:sp>
        <p:nvSpPr>
          <p:cNvPr id="552964" name="Rectangle 4"/>
          <p:cNvSpPr>
            <a:spLocks noGrp="1" noChangeArrowheads="1"/>
          </p:cNvSpPr>
          <p:nvPr>
            <p:ph type="title"/>
          </p:nvPr>
        </p:nvSpPr>
        <p:spPr>
          <a:xfrm>
            <a:off x="0" y="0"/>
            <a:ext cx="9144000" cy="857250"/>
          </a:xfrm>
        </p:spPr>
        <p:txBody>
          <a:bodyPr/>
          <a:lstStyle/>
          <a:p>
            <a:pPr eaLnBrk="1" hangingPunct="1">
              <a:defRPr/>
            </a:pPr>
            <a:r>
              <a:rPr lang="en-US" dirty="0" smtClean="0"/>
              <a:t>Force - Grip</a:t>
            </a:r>
          </a:p>
        </p:txBody>
      </p:sp>
      <p:pic>
        <p:nvPicPr>
          <p:cNvPr id="181249" name="Picture 1" descr="L:\Clients\Pentair Technical Products\2010 Pictures\vibration segmental.JPG"/>
          <p:cNvPicPr>
            <a:picLocks noChangeAspect="1" noChangeArrowheads="1"/>
          </p:cNvPicPr>
          <p:nvPr/>
        </p:nvPicPr>
        <p:blipFill>
          <a:blip r:embed="rId3" cstate="print"/>
          <a:srcRect l="25000" t="14703" b="8106"/>
          <a:stretch>
            <a:fillRect/>
          </a:stretch>
        </p:blipFill>
        <p:spPr bwMode="auto">
          <a:xfrm>
            <a:off x="4343400" y="971550"/>
            <a:ext cx="2586447" cy="2011680"/>
          </a:xfrm>
          <a:prstGeom prst="rect">
            <a:avLst/>
          </a:prstGeom>
          <a:ln>
            <a:noFill/>
          </a:ln>
          <a:effectLst>
            <a:outerShdw blurRad="292100" dist="139700" dir="2700000" algn="tl" rotWithShape="0">
              <a:srgbClr val="333333">
                <a:alpha val="65000"/>
              </a:srgbClr>
            </a:outerShdw>
          </a:effectLst>
        </p:spPr>
      </p:pic>
      <p:pic>
        <p:nvPicPr>
          <p:cNvPr id="181250" name="Picture 2" descr="L:\Clients\Pentair Technical Products\2010 Pictures\pinch suction.JPG"/>
          <p:cNvPicPr>
            <a:picLocks noChangeAspect="1" noChangeArrowheads="1"/>
          </p:cNvPicPr>
          <p:nvPr/>
        </p:nvPicPr>
        <p:blipFill>
          <a:blip r:embed="rId4" cstate="print"/>
          <a:srcRect/>
          <a:stretch>
            <a:fillRect/>
          </a:stretch>
        </p:blipFill>
        <p:spPr bwMode="auto">
          <a:xfrm>
            <a:off x="6248400" y="2800350"/>
            <a:ext cx="2633718" cy="20116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5650" name="Picture 2" descr="glove rubberized coating"/>
          <p:cNvPicPr>
            <a:picLocks noChangeAspect="1" noChangeArrowheads="1"/>
          </p:cNvPicPr>
          <p:nvPr/>
        </p:nvPicPr>
        <p:blipFill>
          <a:blip r:embed="rId3" cstate="print">
            <a:lum bright="10000"/>
          </a:blip>
          <a:srcRect l="4444" b="10000"/>
          <a:stretch>
            <a:fillRect/>
          </a:stretch>
        </p:blipFill>
        <p:spPr bwMode="auto">
          <a:xfrm>
            <a:off x="5029200" y="1428750"/>
            <a:ext cx="3640667" cy="2286000"/>
          </a:xfrm>
          <a:prstGeom prst="rect">
            <a:avLst/>
          </a:prstGeom>
          <a:ln>
            <a:noFill/>
          </a:ln>
          <a:effectLst>
            <a:outerShdw blurRad="292100" dist="139700" dir="2700000" algn="tl" rotWithShape="0">
              <a:srgbClr val="333333">
                <a:alpha val="65000"/>
              </a:srgbClr>
            </a:outerShdw>
          </a:effectLst>
        </p:spPr>
      </p:pic>
      <p:sp>
        <p:nvSpPr>
          <p:cNvPr id="555012" name="Rectangle 4"/>
          <p:cNvSpPr>
            <a:spLocks noGrp="1" noChangeArrowheads="1"/>
          </p:cNvSpPr>
          <p:nvPr>
            <p:ph idx="1"/>
          </p:nvPr>
        </p:nvSpPr>
        <p:spPr>
          <a:xfrm>
            <a:off x="685800" y="1123950"/>
            <a:ext cx="4267200" cy="2971800"/>
          </a:xfrm>
        </p:spPr>
        <p:txBody>
          <a:bodyPr>
            <a:normAutofit/>
          </a:bodyPr>
          <a:lstStyle/>
          <a:p>
            <a:pPr eaLnBrk="1" hangingPunct="1">
              <a:lnSpc>
                <a:spcPct val="90000"/>
              </a:lnSpc>
              <a:defRPr/>
            </a:pPr>
            <a:r>
              <a:rPr lang="en-US" sz="2400" dirty="0" smtClean="0"/>
              <a:t>Friction between the hand and object can be increased by:</a:t>
            </a:r>
          </a:p>
          <a:p>
            <a:pPr lvl="1" eaLnBrk="1" hangingPunct="1">
              <a:lnSpc>
                <a:spcPct val="90000"/>
              </a:lnSpc>
              <a:defRPr/>
            </a:pPr>
            <a:r>
              <a:rPr lang="en-US" sz="1800" dirty="0" smtClean="0"/>
              <a:t>Use rubberized coating on the object; e.g., tool handle</a:t>
            </a:r>
          </a:p>
          <a:p>
            <a:pPr lvl="1" eaLnBrk="1" hangingPunct="1">
              <a:lnSpc>
                <a:spcPct val="90000"/>
              </a:lnSpc>
              <a:defRPr/>
            </a:pPr>
            <a:r>
              <a:rPr lang="en-US" sz="1800" dirty="0" smtClean="0"/>
              <a:t>Clean the object of lubricants</a:t>
            </a:r>
          </a:p>
          <a:p>
            <a:pPr lvl="1" eaLnBrk="1" hangingPunct="1">
              <a:lnSpc>
                <a:spcPct val="90000"/>
              </a:lnSpc>
              <a:defRPr/>
            </a:pPr>
            <a:r>
              <a:rPr lang="en-US" sz="1800" dirty="0" smtClean="0"/>
              <a:t>Provide appropriate non-slip gloves</a:t>
            </a:r>
          </a:p>
          <a:p>
            <a:pPr lvl="1" eaLnBrk="1" hangingPunct="1">
              <a:lnSpc>
                <a:spcPct val="90000"/>
              </a:lnSpc>
              <a:defRPr/>
            </a:pPr>
            <a:r>
              <a:rPr lang="en-US" sz="1800" dirty="0" smtClean="0"/>
              <a:t>Maintain normal skin moisture</a:t>
            </a:r>
            <a:endParaRPr lang="en-US" sz="2400" dirty="0" smtClean="0"/>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121</a:t>
            </a:fld>
            <a:endParaRPr kumimoji="0" lang="en-US"/>
          </a:p>
        </p:txBody>
      </p:sp>
      <p:sp>
        <p:nvSpPr>
          <p:cNvPr id="555011" name="Rectangle 3"/>
          <p:cNvSpPr>
            <a:spLocks noGrp="1" noChangeArrowheads="1"/>
          </p:cNvSpPr>
          <p:nvPr>
            <p:ph type="title"/>
          </p:nvPr>
        </p:nvSpPr>
        <p:spPr/>
        <p:txBody>
          <a:bodyPr/>
          <a:lstStyle/>
          <a:p>
            <a:pPr eaLnBrk="1" hangingPunct="1">
              <a:defRPr/>
            </a:pPr>
            <a:r>
              <a:rPr lang="en-US" smtClean="0"/>
              <a:t> Coefficient of Friction</a:t>
            </a:r>
          </a:p>
        </p:txBody>
      </p:sp>
    </p:spTree>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6674" name="Picture 2" descr="glove latex cutting"/>
          <p:cNvPicPr>
            <a:picLocks noChangeAspect="1" noChangeArrowheads="1"/>
          </p:cNvPicPr>
          <p:nvPr/>
        </p:nvPicPr>
        <p:blipFill>
          <a:blip r:embed="rId3" cstate="print"/>
          <a:srcRect l="4444" b="6667"/>
          <a:stretch>
            <a:fillRect/>
          </a:stretch>
        </p:blipFill>
        <p:spPr bwMode="auto">
          <a:xfrm>
            <a:off x="4648200" y="1276350"/>
            <a:ext cx="4095750" cy="2667000"/>
          </a:xfrm>
          <a:prstGeom prst="rect">
            <a:avLst/>
          </a:prstGeom>
          <a:ln>
            <a:noFill/>
          </a:ln>
          <a:effectLst>
            <a:outerShdw blurRad="292100" dist="139700" dir="2700000" algn="tl" rotWithShape="0">
              <a:srgbClr val="333333">
                <a:alpha val="65000"/>
              </a:srgbClr>
            </a:outerShdw>
          </a:effectLst>
        </p:spPr>
      </p:pic>
      <p:sp>
        <p:nvSpPr>
          <p:cNvPr id="556036" name="Rectangle 4"/>
          <p:cNvSpPr>
            <a:spLocks noGrp="1" noChangeArrowheads="1"/>
          </p:cNvSpPr>
          <p:nvPr>
            <p:ph idx="1"/>
          </p:nvPr>
        </p:nvSpPr>
        <p:spPr>
          <a:xfrm>
            <a:off x="304800" y="1200150"/>
            <a:ext cx="4267200" cy="3048000"/>
          </a:xfrm>
        </p:spPr>
        <p:txBody>
          <a:bodyPr>
            <a:normAutofit/>
          </a:bodyPr>
          <a:lstStyle/>
          <a:p>
            <a:pPr eaLnBrk="1" hangingPunct="1">
              <a:lnSpc>
                <a:spcPct val="90000"/>
              </a:lnSpc>
              <a:defRPr/>
            </a:pPr>
            <a:r>
              <a:rPr lang="en-US" sz="2000" dirty="0" smtClean="0"/>
              <a:t>Commonly seen in work environments</a:t>
            </a:r>
          </a:p>
          <a:p>
            <a:pPr eaLnBrk="1" hangingPunct="1">
              <a:lnSpc>
                <a:spcPct val="90000"/>
              </a:lnSpc>
              <a:defRPr/>
            </a:pPr>
            <a:r>
              <a:rPr lang="en-US" sz="2000" dirty="0" smtClean="0"/>
              <a:t>The type and fit of glove should reflect the purpose of glove</a:t>
            </a:r>
          </a:p>
          <a:p>
            <a:pPr eaLnBrk="1" hangingPunct="1">
              <a:lnSpc>
                <a:spcPct val="90000"/>
              </a:lnSpc>
              <a:defRPr/>
            </a:pPr>
            <a:r>
              <a:rPr lang="en-US" sz="2000" dirty="0" smtClean="0"/>
              <a:t>Determine if glove is truly necessary</a:t>
            </a:r>
          </a:p>
          <a:p>
            <a:pPr eaLnBrk="1" hangingPunct="1">
              <a:lnSpc>
                <a:spcPct val="90000"/>
              </a:lnSpc>
              <a:defRPr/>
            </a:pPr>
            <a:r>
              <a:rPr lang="en-US" sz="2000" dirty="0" smtClean="0"/>
              <a:t>Generally, a gloved hand produces 25% to 30% less force than ungloved hand</a:t>
            </a:r>
            <a:endParaRPr lang="en-US" sz="2800" dirty="0" smtClean="0"/>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122</a:t>
            </a:fld>
            <a:endParaRPr kumimoji="0" lang="en-US"/>
          </a:p>
        </p:txBody>
      </p:sp>
      <p:sp>
        <p:nvSpPr>
          <p:cNvPr id="556035" name="Rectangle 3"/>
          <p:cNvSpPr>
            <a:spLocks noGrp="1" noChangeArrowheads="1"/>
          </p:cNvSpPr>
          <p:nvPr>
            <p:ph type="title"/>
          </p:nvPr>
        </p:nvSpPr>
        <p:spPr/>
        <p:txBody>
          <a:bodyPr/>
          <a:lstStyle/>
          <a:p>
            <a:pPr eaLnBrk="1" hangingPunct="1">
              <a:defRPr/>
            </a:pPr>
            <a:r>
              <a:rPr lang="en-US" smtClean="0"/>
              <a:t>Glove use</a:t>
            </a:r>
          </a:p>
        </p:txBody>
      </p:sp>
    </p:spTree>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BBC35B-A44B-4119-B8DA-DE9E3DFADA20}" type="slidenum">
              <a:rPr kumimoji="0" lang="en-US" smtClean="0"/>
              <a:pPr/>
              <a:t>123</a:t>
            </a:fld>
            <a:endParaRPr kumimoji="0" lang="en-US"/>
          </a:p>
        </p:txBody>
      </p:sp>
      <p:sp>
        <p:nvSpPr>
          <p:cNvPr id="558082" name="Rectangle 2"/>
          <p:cNvSpPr>
            <a:spLocks noGrp="1" noChangeArrowheads="1"/>
          </p:cNvSpPr>
          <p:nvPr>
            <p:ph type="title"/>
          </p:nvPr>
        </p:nvSpPr>
        <p:spPr>
          <a:xfrm>
            <a:off x="990600" y="514350"/>
            <a:ext cx="7772400" cy="571500"/>
          </a:xfrm>
        </p:spPr>
        <p:txBody>
          <a:bodyPr>
            <a:normAutofit fontScale="90000"/>
          </a:bodyPr>
          <a:lstStyle/>
          <a:p>
            <a:pPr eaLnBrk="1" hangingPunct="1">
              <a:defRPr/>
            </a:pPr>
            <a:r>
              <a:rPr lang="en-US" smtClean="0"/>
              <a:t>Position</a:t>
            </a:r>
          </a:p>
        </p:txBody>
      </p:sp>
      <p:pic>
        <p:nvPicPr>
          <p:cNvPr id="175106" name="Picture 2" descr="L:\Clients\Pentair Technical Products\2010 Pictures\WH good1.JPG"/>
          <p:cNvPicPr>
            <a:picLocks noChangeAspect="1" noChangeArrowheads="1"/>
          </p:cNvPicPr>
          <p:nvPr/>
        </p:nvPicPr>
        <p:blipFill>
          <a:blip r:embed="rId3" cstate="print"/>
          <a:srcRect/>
          <a:stretch>
            <a:fillRect/>
          </a:stretch>
        </p:blipFill>
        <p:spPr bwMode="auto">
          <a:xfrm>
            <a:off x="5344291" y="1276350"/>
            <a:ext cx="3190109" cy="2377440"/>
          </a:xfrm>
          <a:prstGeom prst="rect">
            <a:avLst/>
          </a:prstGeom>
          <a:ln>
            <a:noFill/>
          </a:ln>
          <a:effectLst>
            <a:outerShdw blurRad="292100" dist="139700" dir="2700000" algn="tl" rotWithShape="0">
              <a:srgbClr val="333333">
                <a:alpha val="65000"/>
              </a:srgbClr>
            </a:outerShdw>
          </a:effectLst>
        </p:spPr>
      </p:pic>
      <p:sp>
        <p:nvSpPr>
          <p:cNvPr id="8" name="Right Arrow 7"/>
          <p:cNvSpPr/>
          <p:nvPr/>
        </p:nvSpPr>
        <p:spPr>
          <a:xfrm>
            <a:off x="4157930" y="2266950"/>
            <a:ext cx="1143000" cy="3048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5105" name="Picture 1" descr="L:\Clients\Pentair Technical Products\2010 Pictures\WH low 1.JPG"/>
          <p:cNvPicPr>
            <a:picLocks noChangeAspect="1" noChangeArrowheads="1"/>
          </p:cNvPicPr>
          <p:nvPr/>
        </p:nvPicPr>
        <p:blipFill>
          <a:blip r:embed="rId4" cstate="print"/>
          <a:srcRect/>
          <a:stretch>
            <a:fillRect/>
          </a:stretch>
        </p:blipFill>
        <p:spPr bwMode="auto">
          <a:xfrm>
            <a:off x="1066800" y="1276350"/>
            <a:ext cx="3161542" cy="23774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9107" name="Rectangle 3"/>
          <p:cNvSpPr>
            <a:spLocks noGrp="1" noChangeArrowheads="1"/>
          </p:cNvSpPr>
          <p:nvPr>
            <p:ph idx="1"/>
          </p:nvPr>
        </p:nvSpPr>
        <p:spPr>
          <a:xfrm>
            <a:off x="381000" y="1047750"/>
            <a:ext cx="4038600" cy="3086100"/>
          </a:xfrm>
        </p:spPr>
        <p:txBody>
          <a:bodyPr>
            <a:normAutofit fontScale="92500"/>
          </a:bodyPr>
          <a:lstStyle/>
          <a:p>
            <a:pPr eaLnBrk="1" hangingPunct="1">
              <a:defRPr/>
            </a:pPr>
            <a:r>
              <a:rPr lang="en-US" dirty="0" smtClean="0"/>
              <a:t>Neutral posture as much as possible</a:t>
            </a:r>
          </a:p>
          <a:p>
            <a:pPr eaLnBrk="1" hangingPunct="1">
              <a:defRPr/>
            </a:pPr>
            <a:r>
              <a:rPr lang="en-US" dirty="0" smtClean="0"/>
              <a:t>Evaluate jobs or activities with worker out of ergonomic neutral positions or in awkward or sustained positions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124</a:t>
            </a:fld>
            <a:endParaRPr kumimoji="0" lang="en-US"/>
          </a:p>
        </p:txBody>
      </p:sp>
      <p:sp>
        <p:nvSpPr>
          <p:cNvPr id="559106" name="Rectangle 2"/>
          <p:cNvSpPr>
            <a:spLocks noGrp="1" noChangeArrowheads="1"/>
          </p:cNvSpPr>
          <p:nvPr>
            <p:ph type="title"/>
          </p:nvPr>
        </p:nvSpPr>
        <p:spPr/>
        <p:txBody>
          <a:bodyPr/>
          <a:lstStyle/>
          <a:p>
            <a:pPr eaLnBrk="1" hangingPunct="1">
              <a:defRPr/>
            </a:pPr>
            <a:r>
              <a:rPr lang="en-US" smtClean="0"/>
              <a:t>Neutral Position</a:t>
            </a:r>
          </a:p>
        </p:txBody>
      </p:sp>
      <p:pic>
        <p:nvPicPr>
          <p:cNvPr id="6" name="Picture 2" descr="L:\Clients\Pentair Technical Products\2010 Pictures\WH good1.JPG"/>
          <p:cNvPicPr>
            <a:picLocks noChangeAspect="1" noChangeArrowheads="1"/>
          </p:cNvPicPr>
          <p:nvPr/>
        </p:nvPicPr>
        <p:blipFill>
          <a:blip r:embed="rId3" cstate="print"/>
          <a:srcRect/>
          <a:stretch>
            <a:fillRect/>
          </a:stretch>
        </p:blipFill>
        <p:spPr bwMode="auto">
          <a:xfrm>
            <a:off x="4724400" y="1200150"/>
            <a:ext cx="3810000" cy="283941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BBC35B-A44B-4119-B8DA-DE9E3DFADA20}" type="slidenum">
              <a:rPr kumimoji="0" lang="en-US" smtClean="0"/>
              <a:pPr/>
              <a:t>125</a:t>
            </a:fld>
            <a:endParaRPr kumimoji="0" lang="en-US"/>
          </a:p>
        </p:txBody>
      </p:sp>
      <p:sp>
        <p:nvSpPr>
          <p:cNvPr id="561154" name="Rectangle 2"/>
          <p:cNvSpPr>
            <a:spLocks noGrp="1" noChangeArrowheads="1"/>
          </p:cNvSpPr>
          <p:nvPr>
            <p:ph type="title"/>
          </p:nvPr>
        </p:nvSpPr>
        <p:spPr>
          <a:xfrm>
            <a:off x="914400" y="514350"/>
            <a:ext cx="7772400" cy="571500"/>
          </a:xfrm>
        </p:spPr>
        <p:txBody>
          <a:bodyPr>
            <a:normAutofit fontScale="90000"/>
          </a:bodyPr>
          <a:lstStyle/>
          <a:p>
            <a:pPr eaLnBrk="1" hangingPunct="1">
              <a:defRPr/>
            </a:pPr>
            <a:r>
              <a:rPr lang="en-US" smtClean="0"/>
              <a:t>Wrist deviations greater than 15 degrees from neutral </a:t>
            </a:r>
          </a:p>
        </p:txBody>
      </p:sp>
      <p:pic>
        <p:nvPicPr>
          <p:cNvPr id="561155" name="Picture 3" descr="pos wrist deviation"/>
          <p:cNvPicPr>
            <a:picLocks noChangeAspect="1" noChangeArrowheads="1"/>
          </p:cNvPicPr>
          <p:nvPr/>
        </p:nvPicPr>
        <p:blipFill>
          <a:blip r:embed="rId3" cstate="print"/>
          <a:srcRect l="5357" b="6667"/>
          <a:stretch>
            <a:fillRect/>
          </a:stretch>
        </p:blipFill>
        <p:spPr bwMode="auto">
          <a:xfrm>
            <a:off x="1155928" y="1657350"/>
            <a:ext cx="3245308" cy="2133600"/>
          </a:xfrm>
          <a:prstGeom prst="rect">
            <a:avLst/>
          </a:prstGeom>
          <a:ln>
            <a:noFill/>
          </a:ln>
          <a:effectLst>
            <a:outerShdw blurRad="292100" dist="139700" dir="2700000" algn="tl" rotWithShape="0">
              <a:srgbClr val="333333">
                <a:alpha val="65000"/>
              </a:srgbClr>
            </a:outerShdw>
          </a:effectLst>
        </p:spPr>
      </p:pic>
      <p:pic>
        <p:nvPicPr>
          <p:cNvPr id="561156" name="Picture 4" descr="pos wrist deviation good"/>
          <p:cNvPicPr>
            <a:picLocks noChangeAspect="1" noChangeArrowheads="1"/>
          </p:cNvPicPr>
          <p:nvPr/>
        </p:nvPicPr>
        <p:blipFill>
          <a:blip r:embed="rId4" cstate="print"/>
          <a:srcRect l="4444" b="6667"/>
          <a:stretch>
            <a:fillRect/>
          </a:stretch>
        </p:blipFill>
        <p:spPr bwMode="auto">
          <a:xfrm>
            <a:off x="4737328" y="1657350"/>
            <a:ext cx="3276600" cy="2133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61155"/>
                                        </p:tgtEl>
                                        <p:attrNameLst>
                                          <p:attrName>style.visibility</p:attrName>
                                        </p:attrNameLst>
                                      </p:cBhvr>
                                      <p:to>
                                        <p:strVal val="visible"/>
                                      </p:to>
                                    </p:set>
                                    <p:animEffect transition="in" filter="dissolve">
                                      <p:cBhvr>
                                        <p:cTn id="7" dur="500"/>
                                        <p:tgtEl>
                                          <p:spTgt spid="5611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61156"/>
                                        </p:tgtEl>
                                        <p:attrNameLst>
                                          <p:attrName>style.visibility</p:attrName>
                                        </p:attrNameLst>
                                      </p:cBhvr>
                                      <p:to>
                                        <p:strVal val="visible"/>
                                      </p:to>
                                    </p:set>
                                    <p:animEffect transition="in" filter="dissolve">
                                      <p:cBhvr>
                                        <p:cTn id="12" dur="500"/>
                                        <p:tgtEl>
                                          <p:spTgt spid="561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BBC35B-A44B-4119-B8DA-DE9E3DFADA20}" type="slidenum">
              <a:rPr kumimoji="0" lang="en-US" smtClean="0"/>
              <a:pPr/>
              <a:t>126</a:t>
            </a:fld>
            <a:endParaRPr kumimoji="0" lang="en-US"/>
          </a:p>
        </p:txBody>
      </p:sp>
      <p:sp>
        <p:nvSpPr>
          <p:cNvPr id="562178" name="Rectangle 2"/>
          <p:cNvSpPr>
            <a:spLocks noGrp="1" noChangeArrowheads="1"/>
          </p:cNvSpPr>
          <p:nvPr>
            <p:ph type="title"/>
          </p:nvPr>
        </p:nvSpPr>
        <p:spPr>
          <a:xfrm>
            <a:off x="914400" y="571500"/>
            <a:ext cx="7772400" cy="571500"/>
          </a:xfrm>
        </p:spPr>
        <p:txBody>
          <a:bodyPr>
            <a:normAutofit fontScale="90000"/>
          </a:bodyPr>
          <a:lstStyle/>
          <a:p>
            <a:pPr eaLnBrk="1" hangingPunct="1">
              <a:defRPr/>
            </a:pPr>
            <a:r>
              <a:rPr lang="en-US" smtClean="0"/>
              <a:t>Forearm rotation</a:t>
            </a:r>
          </a:p>
        </p:txBody>
      </p:sp>
      <p:pic>
        <p:nvPicPr>
          <p:cNvPr id="162819" name="Picture 3" descr="tool two handed cookies"/>
          <p:cNvPicPr>
            <a:picLocks noChangeAspect="1" noChangeArrowheads="1"/>
          </p:cNvPicPr>
          <p:nvPr/>
        </p:nvPicPr>
        <p:blipFill>
          <a:blip r:embed="rId3" cstate="print"/>
          <a:srcRect l="4444" b="6667"/>
          <a:stretch>
            <a:fillRect/>
          </a:stretch>
        </p:blipFill>
        <p:spPr bwMode="auto">
          <a:xfrm>
            <a:off x="2209800" y="1276350"/>
            <a:ext cx="4953000" cy="322520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BBC35B-A44B-4119-B8DA-DE9E3DFADA20}" type="slidenum">
              <a:rPr kumimoji="0" lang="en-US" smtClean="0"/>
              <a:pPr/>
              <a:t>127</a:t>
            </a:fld>
            <a:endParaRPr kumimoji="0" lang="en-US"/>
          </a:p>
        </p:txBody>
      </p:sp>
      <p:sp>
        <p:nvSpPr>
          <p:cNvPr id="563202" name="Rectangle 2"/>
          <p:cNvSpPr>
            <a:spLocks noGrp="1" noChangeArrowheads="1"/>
          </p:cNvSpPr>
          <p:nvPr>
            <p:ph type="title"/>
          </p:nvPr>
        </p:nvSpPr>
        <p:spPr>
          <a:xfrm>
            <a:off x="0" y="628650"/>
            <a:ext cx="9144000" cy="571500"/>
          </a:xfrm>
        </p:spPr>
        <p:txBody>
          <a:bodyPr>
            <a:normAutofit fontScale="90000"/>
          </a:bodyPr>
          <a:lstStyle/>
          <a:p>
            <a:pPr eaLnBrk="1" hangingPunct="1">
              <a:defRPr/>
            </a:pPr>
            <a:r>
              <a:rPr lang="en-US" dirty="0" smtClean="0"/>
              <a:t>Elbows sustained above mid-chest height</a:t>
            </a:r>
          </a:p>
        </p:txBody>
      </p:sp>
      <p:pic>
        <p:nvPicPr>
          <p:cNvPr id="163843" name="Picture 4" descr="pos elbow above shooulder"/>
          <p:cNvPicPr>
            <a:picLocks noChangeAspect="1" noChangeArrowheads="1"/>
          </p:cNvPicPr>
          <p:nvPr/>
        </p:nvPicPr>
        <p:blipFill>
          <a:blip r:embed="rId3" cstate="print"/>
          <a:srcRect l="4444" b="6667"/>
          <a:stretch>
            <a:fillRect/>
          </a:stretch>
        </p:blipFill>
        <p:spPr bwMode="auto">
          <a:xfrm>
            <a:off x="2362200" y="1276350"/>
            <a:ext cx="4724400" cy="3076353"/>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BBC35B-A44B-4119-B8DA-DE9E3DFADA20}" type="slidenum">
              <a:rPr kumimoji="0" lang="en-US" smtClean="0"/>
              <a:pPr/>
              <a:t>128</a:t>
            </a:fld>
            <a:endParaRPr kumimoji="0" lang="en-US"/>
          </a:p>
        </p:txBody>
      </p:sp>
      <p:sp>
        <p:nvSpPr>
          <p:cNvPr id="564226" name="Rectangle 2"/>
          <p:cNvSpPr>
            <a:spLocks noGrp="1" noChangeArrowheads="1"/>
          </p:cNvSpPr>
          <p:nvPr>
            <p:ph type="title"/>
          </p:nvPr>
        </p:nvSpPr>
        <p:spPr>
          <a:xfrm>
            <a:off x="0" y="438150"/>
            <a:ext cx="9144000" cy="571500"/>
          </a:xfrm>
        </p:spPr>
        <p:txBody>
          <a:bodyPr>
            <a:noAutofit/>
          </a:bodyPr>
          <a:lstStyle/>
          <a:p>
            <a:pPr eaLnBrk="1" hangingPunct="1">
              <a:defRPr/>
            </a:pPr>
            <a:r>
              <a:rPr lang="en-US" sz="2400" dirty="0" smtClean="0"/>
              <a:t>Reaching frequently behind body or above shoulders</a:t>
            </a:r>
          </a:p>
        </p:txBody>
      </p:sp>
      <p:pic>
        <p:nvPicPr>
          <p:cNvPr id="164867" name="Picture 4" descr="pos reaching behind body"/>
          <p:cNvPicPr>
            <a:picLocks noChangeAspect="1" noChangeArrowheads="1"/>
          </p:cNvPicPr>
          <p:nvPr/>
        </p:nvPicPr>
        <p:blipFill>
          <a:blip r:embed="rId3" cstate="print"/>
          <a:srcRect l="5881" b="5833"/>
          <a:stretch>
            <a:fillRect/>
          </a:stretch>
        </p:blipFill>
        <p:spPr bwMode="auto">
          <a:xfrm>
            <a:off x="1981200" y="1047750"/>
            <a:ext cx="5257800" cy="350698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5891" name="Picture 3" descr="standing work"/>
          <p:cNvPicPr>
            <a:picLocks noGrp="1" noChangeAspect="1" noChangeArrowheads="1"/>
          </p:cNvPicPr>
          <p:nvPr>
            <p:ph idx="1"/>
          </p:nvPr>
        </p:nvPicPr>
        <p:blipFill>
          <a:blip r:embed="rId3" cstate="print"/>
          <a:stretch>
            <a:fillRect/>
          </a:stretch>
        </p:blipFill>
        <p:spPr>
          <a:xfrm>
            <a:off x="1981200" y="1047750"/>
            <a:ext cx="4953000" cy="33020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fld id="{D5BBC35B-A44B-4119-B8DA-DE9E3DFADA20}" type="slidenum">
              <a:rPr kumimoji="0" lang="en-US" smtClean="0"/>
              <a:pPr/>
              <a:t>129</a:t>
            </a:fld>
            <a:endParaRPr kumimoji="0" lang="en-US"/>
          </a:p>
        </p:txBody>
      </p:sp>
      <p:sp>
        <p:nvSpPr>
          <p:cNvPr id="565250" name="Rectangle 2"/>
          <p:cNvSpPr>
            <a:spLocks noGrp="1" noChangeArrowheads="1"/>
          </p:cNvSpPr>
          <p:nvPr>
            <p:ph type="title"/>
          </p:nvPr>
        </p:nvSpPr>
        <p:spPr/>
        <p:txBody>
          <a:bodyPr/>
          <a:lstStyle/>
          <a:p>
            <a:pPr eaLnBrk="1" hangingPunct="1">
              <a:defRPr/>
            </a:pPr>
            <a:r>
              <a:rPr lang="en-US" dirty="0" smtClean="0"/>
              <a:t>Optimize Work Positions</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09550"/>
            <a:ext cx="8001000" cy="3416320"/>
          </a:xfrm>
          <a:prstGeom prst="rect">
            <a:avLst/>
          </a:prstGeom>
        </p:spPr>
        <p:txBody>
          <a:bodyPr wrap="square">
            <a:spAutoFit/>
          </a:bodyPr>
          <a:lstStyle/>
          <a:p>
            <a:pPr>
              <a:defRPr/>
            </a:pPr>
            <a:r>
              <a:rPr lang="en-US" sz="2400" b="1" dirty="0">
                <a:latin typeface="Arial" panose="020B0604020202020204" pitchFamily="34" charset="0"/>
                <a:ea typeface="Calibri" panose="020F0502020204030204" pitchFamily="34" charset="0"/>
                <a:cs typeface="Times New Roman" panose="02020603050405020304" pitchFamily="18" charset="0"/>
              </a:rPr>
              <a:t>Participation Attendance Policy</a:t>
            </a:r>
            <a:endParaRPr lang="en-US" sz="24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600" dirty="0" err="1">
                <a:latin typeface="Arial" panose="020B0604020202020204" pitchFamily="34" charset="0"/>
                <a:ea typeface="Calibri" panose="020F0502020204030204" pitchFamily="34" charset="0"/>
                <a:cs typeface="Times New Roman" panose="02020603050405020304" pitchFamily="18" charset="0"/>
              </a:rPr>
              <a:t>WorkWell</a:t>
            </a:r>
            <a:r>
              <a:rPr lang="en-US" sz="1600" dirty="0">
                <a:latin typeface="Arial" panose="020B0604020202020204" pitchFamily="34" charset="0"/>
                <a:ea typeface="Calibri" panose="020F0502020204030204" pitchFamily="34" charset="0"/>
                <a:cs typeface="Times New Roman" panose="02020603050405020304" pitchFamily="18" charset="0"/>
              </a:rPr>
              <a:t> wants to ensure a suitable learning environment and conditions free from distraction to optimize participation.  </a:t>
            </a:r>
            <a:endParaRPr lang="en-US" sz="16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Times New Roman" panose="02020603050405020304" pitchFamily="18" charset="0"/>
              </a:rPr>
              <a:t>Participation in the entire training is Mandatory.  </a:t>
            </a:r>
            <a:endParaRPr lang="en-US" sz="16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Times New Roman" panose="02020603050405020304" pitchFamily="18" charset="0"/>
              </a:rPr>
              <a:t>Registrants who arrive late or miss portions of the workshop will NOT be eligible for certificate or refund.  </a:t>
            </a:r>
            <a:endParaRPr lang="en-US" sz="1600" dirty="0">
              <a:ea typeface="Calibri" panose="020F0502020204030204" pitchFamily="34" charset="0"/>
              <a:cs typeface="Times New Roman" panose="02020603050405020304" pitchFamily="18" charset="0"/>
            </a:endParaRPr>
          </a:p>
          <a:p>
            <a:pPr>
              <a:defRPr/>
            </a:pPr>
            <a:r>
              <a:rPr lang="en-US" sz="1600" b="1" dirty="0" smtClean="0">
                <a:latin typeface="Arial" panose="020B0604020202020204" pitchFamily="34" charset="0"/>
                <a:ea typeface="Calibri" panose="020F0502020204030204" pitchFamily="34" charset="0"/>
                <a:cs typeface="Times New Roman" panose="02020603050405020304" pitchFamily="18" charset="0"/>
              </a:rPr>
              <a:t>Attendance </a:t>
            </a:r>
            <a:r>
              <a:rPr lang="en-US" sz="1600" b="1" dirty="0">
                <a:latin typeface="Arial" panose="020B0604020202020204" pitchFamily="34" charset="0"/>
                <a:ea typeface="Calibri" panose="020F0502020204030204" pitchFamily="34" charset="0"/>
                <a:cs typeface="Times New Roman" panose="02020603050405020304" pitchFamily="18" charset="0"/>
              </a:rPr>
              <a:t>Sheets (on-line courses)</a:t>
            </a:r>
            <a:endParaRPr lang="en-US" sz="16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Times New Roman" panose="02020603050405020304" pitchFamily="18" charset="0"/>
              </a:rPr>
              <a:t>Faculty will complete an Attendance log at program initiation and completion as well as following break/s.</a:t>
            </a: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Times New Roman" panose="02020603050405020304" pitchFamily="18" charset="0"/>
              </a:rPr>
              <a:t>Online platforms allow faculty to monitor attendee engagement</a:t>
            </a:r>
          </a:p>
        </p:txBody>
      </p:sp>
    </p:spTree>
    <p:extLst>
      <p:ext uri="{BB962C8B-B14F-4D97-AF65-F5344CB8AC3E}">
        <p14:creationId xmlns:p14="http://schemas.microsoft.com/office/powerpoint/2010/main" val="294140999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6914" name="Picture 2" descr="standing work"/>
          <p:cNvPicPr>
            <a:picLocks noChangeAspect="1" noChangeArrowheads="1"/>
          </p:cNvPicPr>
          <p:nvPr/>
        </p:nvPicPr>
        <p:blipFill>
          <a:blip r:embed="rId3" cstate="print"/>
          <a:stretch>
            <a:fillRect/>
          </a:stretch>
        </p:blipFill>
        <p:spPr bwMode="auto">
          <a:xfrm>
            <a:off x="3429000" y="1047750"/>
            <a:ext cx="4914900" cy="3276600"/>
          </a:xfrm>
          <a:prstGeom prst="rect">
            <a:avLst/>
          </a:prstGeom>
          <a:ln>
            <a:noFill/>
          </a:ln>
          <a:effectLst>
            <a:outerShdw blurRad="292100" dist="139700" dir="2700000" algn="tl" rotWithShape="0">
              <a:srgbClr val="333333">
                <a:alpha val="65000"/>
              </a:srgbClr>
            </a:outerShdw>
          </a:effectLst>
        </p:spPr>
      </p:pic>
      <p:sp>
        <p:nvSpPr>
          <p:cNvPr id="566276" name="Rectangle 4"/>
          <p:cNvSpPr>
            <a:spLocks noGrp="1" noChangeArrowheads="1"/>
          </p:cNvSpPr>
          <p:nvPr>
            <p:ph idx="1"/>
          </p:nvPr>
        </p:nvSpPr>
        <p:spPr>
          <a:xfrm>
            <a:off x="838200" y="914400"/>
            <a:ext cx="2667000" cy="3943350"/>
          </a:xfrm>
        </p:spPr>
        <p:txBody>
          <a:bodyPr/>
          <a:lstStyle/>
          <a:p>
            <a:pPr eaLnBrk="1" hangingPunct="1">
              <a:defRPr/>
            </a:pPr>
            <a:r>
              <a:rPr lang="en-US" smtClean="0"/>
              <a:t>Frequent or relatively heavy lifting is required</a:t>
            </a:r>
          </a:p>
          <a:p>
            <a:pPr eaLnBrk="1" hangingPunct="1">
              <a:defRPr/>
            </a:pPr>
            <a:r>
              <a:rPr lang="en-US" smtClean="0"/>
              <a:t>Significant downward forces are required</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130</a:t>
            </a:fld>
            <a:endParaRPr kumimoji="0" lang="en-US"/>
          </a:p>
        </p:txBody>
      </p:sp>
      <p:sp>
        <p:nvSpPr>
          <p:cNvPr id="566275" name="Rectangle 3"/>
          <p:cNvSpPr>
            <a:spLocks noGrp="1" noChangeArrowheads="1"/>
          </p:cNvSpPr>
          <p:nvPr>
            <p:ph type="title"/>
          </p:nvPr>
        </p:nvSpPr>
        <p:spPr/>
        <p:txBody>
          <a:bodyPr/>
          <a:lstStyle/>
          <a:p>
            <a:pPr eaLnBrk="1" hangingPunct="1">
              <a:defRPr/>
            </a:pPr>
            <a:r>
              <a:rPr lang="en-US" smtClean="0"/>
              <a:t>Standing work position</a:t>
            </a:r>
          </a:p>
        </p:txBody>
      </p:sp>
    </p:spTree>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7938" name="Picture 2" descr="sitstand option sit"/>
          <p:cNvPicPr>
            <a:picLocks noChangeAspect="1" noChangeArrowheads="1"/>
          </p:cNvPicPr>
          <p:nvPr/>
        </p:nvPicPr>
        <p:blipFill>
          <a:blip r:embed="rId3" cstate="print"/>
          <a:srcRect l="2222" b="6667"/>
          <a:stretch>
            <a:fillRect/>
          </a:stretch>
        </p:blipFill>
        <p:spPr bwMode="auto">
          <a:xfrm>
            <a:off x="3886199" y="1123950"/>
            <a:ext cx="4550229" cy="2895600"/>
          </a:xfrm>
          <a:prstGeom prst="rect">
            <a:avLst/>
          </a:prstGeom>
          <a:ln>
            <a:noFill/>
          </a:ln>
          <a:effectLst>
            <a:outerShdw blurRad="292100" dist="139700" dir="2700000" algn="tl" rotWithShape="0">
              <a:srgbClr val="333333">
                <a:alpha val="65000"/>
              </a:srgbClr>
            </a:outerShdw>
          </a:effectLst>
        </p:spPr>
      </p:pic>
      <p:sp>
        <p:nvSpPr>
          <p:cNvPr id="567300" name="Rectangle 4"/>
          <p:cNvSpPr>
            <a:spLocks noGrp="1" noChangeArrowheads="1"/>
          </p:cNvSpPr>
          <p:nvPr>
            <p:ph idx="1"/>
          </p:nvPr>
        </p:nvSpPr>
        <p:spPr>
          <a:xfrm>
            <a:off x="609600" y="914400"/>
            <a:ext cx="3429000" cy="3429000"/>
          </a:xfrm>
        </p:spPr>
        <p:txBody>
          <a:bodyPr>
            <a:normAutofit/>
          </a:bodyPr>
          <a:lstStyle/>
          <a:p>
            <a:pPr eaLnBrk="1" hangingPunct="1">
              <a:defRPr/>
            </a:pPr>
            <a:r>
              <a:rPr lang="en-US" sz="3200" dirty="0" smtClean="0"/>
              <a:t>Use seated workstations when light assembly or precision work is performed </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131</a:t>
            </a:fld>
            <a:endParaRPr kumimoji="0" lang="en-US"/>
          </a:p>
        </p:txBody>
      </p:sp>
      <p:sp>
        <p:nvSpPr>
          <p:cNvPr id="567299" name="Rectangle 3"/>
          <p:cNvSpPr>
            <a:spLocks noGrp="1" noChangeArrowheads="1"/>
          </p:cNvSpPr>
          <p:nvPr>
            <p:ph type="title"/>
          </p:nvPr>
        </p:nvSpPr>
        <p:spPr/>
        <p:txBody>
          <a:bodyPr/>
          <a:lstStyle/>
          <a:p>
            <a:pPr eaLnBrk="1" hangingPunct="1">
              <a:defRPr/>
            </a:pPr>
            <a:r>
              <a:rPr lang="en-US" smtClean="0"/>
              <a:t>Seated work position</a:t>
            </a:r>
          </a:p>
        </p:txBody>
      </p:sp>
    </p:spTree>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8324" name="Rectangle 4"/>
          <p:cNvSpPr>
            <a:spLocks noGrp="1" noChangeArrowheads="1"/>
          </p:cNvSpPr>
          <p:nvPr>
            <p:ph idx="1"/>
          </p:nvPr>
        </p:nvSpPr>
        <p:spPr>
          <a:xfrm>
            <a:off x="914400" y="1123950"/>
            <a:ext cx="3505200" cy="3219450"/>
          </a:xfrm>
        </p:spPr>
        <p:txBody>
          <a:bodyPr>
            <a:normAutofit/>
          </a:bodyPr>
          <a:lstStyle/>
          <a:p>
            <a:pPr eaLnBrk="1" hangingPunct="1">
              <a:defRPr/>
            </a:pPr>
            <a:r>
              <a:rPr lang="en-US" sz="2800" dirty="0" smtClean="0"/>
              <a:t>In some cases sit/stand workstations may provide a viable option</a:t>
            </a:r>
          </a:p>
          <a:p>
            <a:pPr eaLnBrk="1" hangingPunct="1">
              <a:defRPr/>
            </a:pPr>
            <a:r>
              <a:rPr lang="en-US" sz="2800" dirty="0" smtClean="0"/>
              <a:t>Provide for postural variability</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132</a:t>
            </a:fld>
            <a:endParaRPr kumimoji="0" lang="en-US"/>
          </a:p>
        </p:txBody>
      </p:sp>
      <p:sp>
        <p:nvSpPr>
          <p:cNvPr id="568323" name="Rectangle 3"/>
          <p:cNvSpPr>
            <a:spLocks noGrp="1" noChangeArrowheads="1"/>
          </p:cNvSpPr>
          <p:nvPr>
            <p:ph type="title"/>
          </p:nvPr>
        </p:nvSpPr>
        <p:spPr/>
        <p:txBody>
          <a:bodyPr/>
          <a:lstStyle/>
          <a:p>
            <a:pPr eaLnBrk="1" hangingPunct="1">
              <a:defRPr/>
            </a:pPr>
            <a:r>
              <a:rPr lang="en-US" smtClean="0"/>
              <a:t>Sit/Stand work positions</a:t>
            </a:r>
          </a:p>
        </p:txBody>
      </p:sp>
      <p:pic>
        <p:nvPicPr>
          <p:cNvPr id="164865" name="Picture 1" descr="K:\Clients\Emerson Process Management\Rosemount\General Pictures\Compilation\Ten Year Life Short Wrench 015.jpg"/>
          <p:cNvPicPr>
            <a:picLocks noChangeAspect="1" noChangeArrowheads="1"/>
          </p:cNvPicPr>
          <p:nvPr/>
        </p:nvPicPr>
        <p:blipFill>
          <a:blip r:embed="rId3" cstate="print"/>
          <a:srcRect/>
          <a:stretch>
            <a:fillRect/>
          </a:stretch>
        </p:blipFill>
        <p:spPr bwMode="auto">
          <a:xfrm>
            <a:off x="5029200" y="1200150"/>
            <a:ext cx="2590800" cy="3454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9348" name="Rectangle 4"/>
          <p:cNvSpPr>
            <a:spLocks noGrp="1" noChangeArrowheads="1"/>
          </p:cNvSpPr>
          <p:nvPr>
            <p:ph idx="1"/>
          </p:nvPr>
        </p:nvSpPr>
        <p:spPr>
          <a:xfrm>
            <a:off x="838200" y="971550"/>
            <a:ext cx="3429000" cy="3543300"/>
          </a:xfrm>
        </p:spPr>
        <p:txBody>
          <a:bodyPr>
            <a:normAutofit/>
          </a:bodyPr>
          <a:lstStyle/>
          <a:p>
            <a:pPr eaLnBrk="1" hangingPunct="1">
              <a:defRPr/>
            </a:pPr>
            <a:r>
              <a:rPr lang="en-US" sz="2400" dirty="0" smtClean="0"/>
              <a:t>Allows for increased postural variety for workers</a:t>
            </a:r>
          </a:p>
          <a:p>
            <a:pPr eaLnBrk="1" hangingPunct="1">
              <a:defRPr/>
            </a:pPr>
            <a:r>
              <a:rPr lang="en-US" sz="2400" dirty="0" smtClean="0"/>
              <a:t>Allows for accommodation for variation in body stature between workers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133</a:t>
            </a:fld>
            <a:endParaRPr kumimoji="0" lang="en-US"/>
          </a:p>
        </p:txBody>
      </p:sp>
      <p:sp>
        <p:nvSpPr>
          <p:cNvPr id="569347" name="Rectangle 3"/>
          <p:cNvSpPr>
            <a:spLocks noGrp="1" noChangeArrowheads="1"/>
          </p:cNvSpPr>
          <p:nvPr>
            <p:ph type="title"/>
          </p:nvPr>
        </p:nvSpPr>
        <p:spPr/>
        <p:txBody>
          <a:bodyPr/>
          <a:lstStyle/>
          <a:p>
            <a:pPr eaLnBrk="1" hangingPunct="1">
              <a:defRPr/>
            </a:pPr>
            <a:r>
              <a:rPr lang="en-US" smtClean="0"/>
              <a:t>Adjustable height work stations</a:t>
            </a:r>
          </a:p>
        </p:txBody>
      </p:sp>
      <p:pic>
        <p:nvPicPr>
          <p:cNvPr id="163841" name="Picture 1"/>
          <p:cNvPicPr>
            <a:picLocks noChangeAspect="1" noChangeArrowheads="1"/>
          </p:cNvPicPr>
          <p:nvPr/>
        </p:nvPicPr>
        <p:blipFill>
          <a:blip r:embed="rId3" cstate="print"/>
          <a:srcRect/>
          <a:stretch>
            <a:fillRect/>
          </a:stretch>
        </p:blipFill>
        <p:spPr bwMode="auto">
          <a:xfrm>
            <a:off x="4343399" y="1123950"/>
            <a:ext cx="4347093"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0372" name="Rectangle 4"/>
          <p:cNvSpPr>
            <a:spLocks noGrp="1" noChangeArrowheads="1"/>
          </p:cNvSpPr>
          <p:nvPr>
            <p:ph idx="1"/>
          </p:nvPr>
        </p:nvSpPr>
        <p:spPr>
          <a:xfrm>
            <a:off x="1295400" y="1123950"/>
            <a:ext cx="3048000" cy="3429000"/>
          </a:xfrm>
        </p:spPr>
        <p:txBody>
          <a:bodyPr/>
          <a:lstStyle/>
          <a:p>
            <a:pPr eaLnBrk="1" hangingPunct="1">
              <a:defRPr/>
            </a:pPr>
            <a:r>
              <a:rPr lang="en-US" dirty="0" smtClean="0"/>
              <a:t>Bring parts closer to the worker </a:t>
            </a:r>
          </a:p>
          <a:p>
            <a:pPr eaLnBrk="1" hangingPunct="1">
              <a:defRPr/>
            </a:pPr>
            <a:r>
              <a:rPr lang="en-US" dirty="0" smtClean="0"/>
              <a:t>Worker needs to access the other side of the pallet</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134</a:t>
            </a:fld>
            <a:endParaRPr kumimoji="0" lang="en-US"/>
          </a:p>
        </p:txBody>
      </p:sp>
      <p:sp>
        <p:nvSpPr>
          <p:cNvPr id="570371" name="Rectangle 3"/>
          <p:cNvSpPr>
            <a:spLocks noGrp="1" noChangeArrowheads="1"/>
          </p:cNvSpPr>
          <p:nvPr>
            <p:ph type="title"/>
          </p:nvPr>
        </p:nvSpPr>
        <p:spPr/>
        <p:txBody>
          <a:bodyPr/>
          <a:lstStyle/>
          <a:p>
            <a:pPr eaLnBrk="1" hangingPunct="1">
              <a:defRPr/>
            </a:pPr>
            <a:r>
              <a:rPr lang="en-US" dirty="0" smtClean="0"/>
              <a:t>Turntables</a:t>
            </a:r>
          </a:p>
        </p:txBody>
      </p:sp>
      <p:pic>
        <p:nvPicPr>
          <p:cNvPr id="162817" name="Picture 1"/>
          <p:cNvPicPr>
            <a:picLocks noChangeAspect="1" noChangeArrowheads="1"/>
          </p:cNvPicPr>
          <p:nvPr/>
        </p:nvPicPr>
        <p:blipFill>
          <a:blip r:embed="rId3" cstate="print"/>
          <a:srcRect/>
          <a:stretch>
            <a:fillRect/>
          </a:stretch>
        </p:blipFill>
        <p:spPr bwMode="auto">
          <a:xfrm>
            <a:off x="4724400" y="1123950"/>
            <a:ext cx="2891102"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BBC35B-A44B-4119-B8DA-DE9E3DFADA20}" type="slidenum">
              <a:rPr kumimoji="0" lang="en-US" smtClean="0"/>
              <a:pPr/>
              <a:t>135</a:t>
            </a:fld>
            <a:endParaRPr kumimoji="0" lang="en-US"/>
          </a:p>
        </p:txBody>
      </p:sp>
      <p:sp>
        <p:nvSpPr>
          <p:cNvPr id="571394" name="Rectangle 2"/>
          <p:cNvSpPr>
            <a:spLocks noGrp="1" noChangeArrowheads="1"/>
          </p:cNvSpPr>
          <p:nvPr>
            <p:ph type="title"/>
          </p:nvPr>
        </p:nvSpPr>
        <p:spPr/>
        <p:txBody>
          <a:bodyPr/>
          <a:lstStyle/>
          <a:p>
            <a:pPr eaLnBrk="1" hangingPunct="1">
              <a:defRPr/>
            </a:pPr>
            <a:r>
              <a:rPr lang="en-US" smtClean="0"/>
              <a:t>Movement</a:t>
            </a:r>
          </a:p>
        </p:txBody>
      </p:sp>
      <p:pic>
        <p:nvPicPr>
          <p:cNvPr id="172035" name="Picture 4" descr="large arm circles"/>
          <p:cNvPicPr>
            <a:picLocks noChangeAspect="1" noChangeArrowheads="1"/>
          </p:cNvPicPr>
          <p:nvPr/>
        </p:nvPicPr>
        <p:blipFill>
          <a:blip r:embed="rId3" cstate="print">
            <a:lum bright="20000"/>
          </a:blip>
          <a:srcRect r="4545" b="4545"/>
          <a:stretch>
            <a:fillRect/>
          </a:stretch>
        </p:blipFill>
        <p:spPr bwMode="auto">
          <a:xfrm>
            <a:off x="2209800" y="1047750"/>
            <a:ext cx="426720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2419" name="Rectangle 3"/>
          <p:cNvSpPr>
            <a:spLocks noGrp="1" noChangeArrowheads="1"/>
          </p:cNvSpPr>
          <p:nvPr>
            <p:ph idx="1"/>
          </p:nvPr>
        </p:nvSpPr>
        <p:spPr>
          <a:xfrm>
            <a:off x="1524000" y="1276350"/>
            <a:ext cx="2514600" cy="1085850"/>
          </a:xfrm>
        </p:spPr>
        <p:txBody>
          <a:bodyPr>
            <a:normAutofit fontScale="92500"/>
          </a:bodyPr>
          <a:lstStyle/>
          <a:p>
            <a:pPr eaLnBrk="1" hangingPunct="1">
              <a:spcBef>
                <a:spcPct val="400000"/>
              </a:spcBef>
              <a:buFont typeface="Wingdings" pitchFamily="2" charset="2"/>
              <a:buNone/>
              <a:defRPr/>
            </a:pPr>
            <a:r>
              <a:rPr lang="en-US" sz="4000" dirty="0" smtClean="0"/>
              <a:t>Pistol grip </a:t>
            </a:r>
          </a:p>
          <a:p>
            <a:pPr eaLnBrk="1" hangingPunct="1">
              <a:defRPr/>
            </a:pPr>
            <a:endParaRPr lang="en-US" sz="4000" dirty="0" smtClean="0"/>
          </a:p>
        </p:txBody>
      </p:sp>
      <p:sp>
        <p:nvSpPr>
          <p:cNvPr id="9" name="Slide Number Placeholder 8"/>
          <p:cNvSpPr>
            <a:spLocks noGrp="1"/>
          </p:cNvSpPr>
          <p:nvPr>
            <p:ph type="sldNum" sz="quarter" idx="12"/>
          </p:nvPr>
        </p:nvSpPr>
        <p:spPr/>
        <p:txBody>
          <a:bodyPr/>
          <a:lstStyle/>
          <a:p>
            <a:fld id="{D5BBC35B-A44B-4119-B8DA-DE9E3DFADA20}" type="slidenum">
              <a:rPr kumimoji="0" lang="en-US" smtClean="0"/>
              <a:pPr/>
              <a:t>136</a:t>
            </a:fld>
            <a:endParaRPr kumimoji="0" lang="en-US"/>
          </a:p>
        </p:txBody>
      </p:sp>
      <p:sp>
        <p:nvSpPr>
          <p:cNvPr id="572418" name="Rectangle 2"/>
          <p:cNvSpPr>
            <a:spLocks noGrp="1" noChangeArrowheads="1"/>
          </p:cNvSpPr>
          <p:nvPr>
            <p:ph type="title"/>
          </p:nvPr>
        </p:nvSpPr>
        <p:spPr/>
        <p:txBody>
          <a:bodyPr/>
          <a:lstStyle/>
          <a:p>
            <a:pPr eaLnBrk="1" hangingPunct="1">
              <a:defRPr/>
            </a:pPr>
            <a:r>
              <a:rPr lang="en-US" smtClean="0"/>
              <a:t>Tool use and postures</a:t>
            </a:r>
          </a:p>
        </p:txBody>
      </p:sp>
      <p:pic>
        <p:nvPicPr>
          <p:cNvPr id="572420" name="Picture 4" descr="tool pistol grip wrong"/>
          <p:cNvPicPr>
            <a:picLocks noChangeAspect="1" noChangeArrowheads="1"/>
          </p:cNvPicPr>
          <p:nvPr/>
        </p:nvPicPr>
        <p:blipFill>
          <a:blip r:embed="rId3" cstate="print"/>
          <a:srcRect b="4762"/>
          <a:stretch>
            <a:fillRect/>
          </a:stretch>
        </p:blipFill>
        <p:spPr bwMode="auto">
          <a:xfrm>
            <a:off x="4800600" y="1066436"/>
            <a:ext cx="2880360" cy="1828800"/>
          </a:xfrm>
          <a:prstGeom prst="rect">
            <a:avLst/>
          </a:prstGeom>
          <a:ln>
            <a:noFill/>
          </a:ln>
          <a:effectLst>
            <a:outerShdw blurRad="292100" dist="139700" dir="2700000" algn="tl" rotWithShape="0">
              <a:srgbClr val="333333">
                <a:alpha val="65000"/>
              </a:srgbClr>
            </a:outerShdw>
          </a:effectLst>
        </p:spPr>
      </p:pic>
      <p:pic>
        <p:nvPicPr>
          <p:cNvPr id="572421" name="Picture 5" descr="tool in line use good"/>
          <p:cNvPicPr>
            <a:picLocks noChangeAspect="1" noChangeArrowheads="1"/>
          </p:cNvPicPr>
          <p:nvPr/>
        </p:nvPicPr>
        <p:blipFill>
          <a:blip r:embed="rId4" cstate="print"/>
          <a:srcRect b="3414"/>
          <a:stretch>
            <a:fillRect/>
          </a:stretch>
        </p:blipFill>
        <p:spPr bwMode="auto">
          <a:xfrm>
            <a:off x="4802034" y="3046202"/>
            <a:ext cx="2880360" cy="1854678"/>
          </a:xfrm>
          <a:prstGeom prst="rect">
            <a:avLst/>
          </a:prstGeom>
          <a:ln>
            <a:noFill/>
          </a:ln>
          <a:effectLst>
            <a:outerShdw blurRad="292100" dist="139700" dir="2700000" algn="tl" rotWithShape="0">
              <a:srgbClr val="333333">
                <a:alpha val="65000"/>
              </a:srgbClr>
            </a:outerShdw>
          </a:effectLst>
        </p:spPr>
      </p:pic>
      <p:sp>
        <p:nvSpPr>
          <p:cNvPr id="572422" name="Text Box 6"/>
          <p:cNvSpPr txBox="1">
            <a:spLocks noChangeArrowheads="1"/>
          </p:cNvSpPr>
          <p:nvPr/>
        </p:nvSpPr>
        <p:spPr bwMode="auto">
          <a:xfrm>
            <a:off x="1600200" y="3028950"/>
            <a:ext cx="2895600" cy="661720"/>
          </a:xfrm>
          <a:prstGeom prst="rect">
            <a:avLst/>
          </a:prstGeom>
          <a:noFill/>
          <a:ln w="9525">
            <a:noFill/>
            <a:miter lim="800000"/>
            <a:headEnd/>
            <a:tailEnd/>
          </a:ln>
          <a:effectLst/>
        </p:spPr>
        <p:txBody>
          <a:bodyPr>
            <a:spAutoFit/>
          </a:bodyPr>
          <a:lstStyle/>
          <a:p>
            <a:pPr eaLnBrk="0" hangingPunct="0">
              <a:defRPr/>
            </a:pPr>
            <a:r>
              <a:rPr lang="en-US" sz="3700" dirty="0">
                <a:latin typeface="Arial" pitchFamily="34" charset="0"/>
                <a:cs typeface="Arial" pitchFamily="34" charset="0"/>
              </a:rPr>
              <a:t>In-line grip</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2419">
                                            <p:txEl>
                                              <p:pRg st="0" end="0"/>
                                            </p:txEl>
                                          </p:spTgt>
                                        </p:tgtEl>
                                        <p:attrNameLst>
                                          <p:attrName>style.visibility</p:attrName>
                                        </p:attrNameLst>
                                      </p:cBhvr>
                                      <p:to>
                                        <p:strVal val="visible"/>
                                      </p:to>
                                    </p:set>
                                    <p:animEffect transition="in" filter="wipe(left)">
                                      <p:cBhvr>
                                        <p:cTn id="7" dur="500"/>
                                        <p:tgtEl>
                                          <p:spTgt spid="572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2420"/>
                                        </p:tgtEl>
                                        <p:attrNameLst>
                                          <p:attrName>style.visibility</p:attrName>
                                        </p:attrNameLst>
                                      </p:cBhvr>
                                      <p:to>
                                        <p:strVal val="visible"/>
                                      </p:to>
                                    </p:set>
                                    <p:animEffect transition="in" filter="dissolve">
                                      <p:cBhvr>
                                        <p:cTn id="12" dur="500"/>
                                        <p:tgtEl>
                                          <p:spTgt spid="5724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72422"/>
                                        </p:tgtEl>
                                        <p:attrNameLst>
                                          <p:attrName>style.visibility</p:attrName>
                                        </p:attrNameLst>
                                      </p:cBhvr>
                                      <p:to>
                                        <p:strVal val="visible"/>
                                      </p:to>
                                    </p:set>
                                    <p:animEffect transition="in" filter="wipe(left)">
                                      <p:cBhvr>
                                        <p:cTn id="17" dur="500"/>
                                        <p:tgtEl>
                                          <p:spTgt spid="57242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72421"/>
                                        </p:tgtEl>
                                        <p:attrNameLst>
                                          <p:attrName>style.visibility</p:attrName>
                                        </p:attrNameLst>
                                      </p:cBhvr>
                                      <p:to>
                                        <p:strVal val="visible"/>
                                      </p:to>
                                    </p:set>
                                    <p:animEffect transition="in" filter="dissolve">
                                      <p:cBhvr>
                                        <p:cTn id="22" dur="500"/>
                                        <p:tgtEl>
                                          <p:spTgt spid="572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19" grpId="0" build="p" autoUpdateAnimBg="0"/>
      <p:bldP spid="572422"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0" y="514350"/>
            <a:ext cx="9144000" cy="571500"/>
          </a:xfrm>
        </p:spPr>
        <p:txBody>
          <a:bodyPr>
            <a:noAutofit/>
          </a:bodyPr>
          <a:lstStyle/>
          <a:p>
            <a:pPr eaLnBrk="1" hangingPunct="1">
              <a:defRPr/>
            </a:pPr>
            <a:r>
              <a:rPr lang="en-US" sz="3200" dirty="0" smtClean="0"/>
              <a:t>Rapid machine pacing in  assembly task</a:t>
            </a:r>
          </a:p>
        </p:txBody>
      </p:sp>
      <p:sp>
        <p:nvSpPr>
          <p:cNvPr id="573443" name="Rectangle 3"/>
          <p:cNvSpPr>
            <a:spLocks noGrp="1" noChangeArrowheads="1"/>
          </p:cNvSpPr>
          <p:nvPr>
            <p:ph type="body" sz="half" idx="1"/>
          </p:nvPr>
        </p:nvSpPr>
        <p:spPr>
          <a:xfrm>
            <a:off x="381000" y="1352550"/>
            <a:ext cx="3810000" cy="3086100"/>
          </a:xfrm>
        </p:spPr>
        <p:txBody>
          <a:bodyPr>
            <a:normAutofit/>
          </a:bodyPr>
          <a:lstStyle/>
          <a:p>
            <a:pPr eaLnBrk="1" hangingPunct="1">
              <a:defRPr/>
            </a:pPr>
            <a:r>
              <a:rPr lang="en-US" sz="2400" dirty="0" smtClean="0"/>
              <a:t>Work ahead of the to create a buffer </a:t>
            </a:r>
          </a:p>
          <a:p>
            <a:pPr eaLnBrk="1" hangingPunct="1">
              <a:defRPr/>
            </a:pPr>
            <a:r>
              <a:rPr lang="en-US" sz="2400" dirty="0" smtClean="0"/>
              <a:t>Work behind the line because they can not keep pace</a:t>
            </a:r>
          </a:p>
        </p:txBody>
      </p:sp>
      <p:pic>
        <p:nvPicPr>
          <p:cNvPr id="573451" name="Picture 11" descr="inclined conveyor"/>
          <p:cNvPicPr>
            <a:picLocks noGrp="1" noChangeAspect="1" noChangeArrowheads="1"/>
          </p:cNvPicPr>
          <p:nvPr>
            <p:ph sz="half" idx="2"/>
          </p:nvPr>
        </p:nvPicPr>
        <p:blipFill>
          <a:blip r:embed="rId3" cstate="print"/>
          <a:srcRect r="3750" b="6667"/>
          <a:stretch>
            <a:fillRect/>
          </a:stretch>
        </p:blipFill>
        <p:spPr>
          <a:xfrm>
            <a:off x="4343400" y="1352550"/>
            <a:ext cx="4267200" cy="3103418"/>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137</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73451"/>
                                        </p:tgtEl>
                                        <p:attrNameLst>
                                          <p:attrName>style.visibility</p:attrName>
                                        </p:attrNameLst>
                                      </p:cBhvr>
                                      <p:to>
                                        <p:strVal val="visible"/>
                                      </p:to>
                                    </p:set>
                                    <p:animEffect transition="in" filter="wipe(left)">
                                      <p:cBhvr>
                                        <p:cTn id="7" dur="500"/>
                                        <p:tgtEl>
                                          <p:spTgt spid="573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4468" name="Rectangle 4"/>
          <p:cNvSpPr>
            <a:spLocks noGrp="1" noChangeArrowheads="1"/>
          </p:cNvSpPr>
          <p:nvPr>
            <p:ph idx="1"/>
          </p:nvPr>
        </p:nvSpPr>
        <p:spPr>
          <a:xfrm>
            <a:off x="457200" y="1123950"/>
            <a:ext cx="4724400" cy="3257550"/>
          </a:xfrm>
        </p:spPr>
        <p:txBody>
          <a:bodyPr>
            <a:noAutofit/>
          </a:bodyPr>
          <a:lstStyle/>
          <a:p>
            <a:pPr eaLnBrk="1" hangingPunct="1">
              <a:defRPr/>
            </a:pPr>
            <a:r>
              <a:rPr lang="en-US" sz="2400" dirty="0" smtClean="0"/>
              <a:t>Desirable reach envelope is laid out horizontally within a 45</a:t>
            </a:r>
            <a:r>
              <a:rPr lang="en-US" sz="2400" baseline="30000" dirty="0" smtClean="0"/>
              <a:t>0</a:t>
            </a:r>
            <a:r>
              <a:rPr lang="en-US" sz="2400" dirty="0" smtClean="0"/>
              <a:t> arc from midline to each side of body </a:t>
            </a:r>
          </a:p>
          <a:p>
            <a:pPr eaLnBrk="1" hangingPunct="1">
              <a:defRPr/>
            </a:pPr>
            <a:r>
              <a:rPr lang="en-US" sz="2400" dirty="0" smtClean="0"/>
              <a:t>Examine work station layout regarding placement of</a:t>
            </a:r>
            <a:r>
              <a:rPr lang="en-US" sz="2000" dirty="0" smtClean="0"/>
              <a:t> </a:t>
            </a:r>
          </a:p>
          <a:p>
            <a:pPr lvl="1" eaLnBrk="1" hangingPunct="1">
              <a:defRPr/>
            </a:pPr>
            <a:r>
              <a:rPr lang="en-US" sz="1800" dirty="0" smtClean="0"/>
              <a:t>Tools</a:t>
            </a:r>
          </a:p>
          <a:p>
            <a:pPr lvl="1" eaLnBrk="1" hangingPunct="1">
              <a:defRPr/>
            </a:pPr>
            <a:r>
              <a:rPr lang="en-US" sz="1800" dirty="0" smtClean="0"/>
              <a:t>Parts</a:t>
            </a:r>
          </a:p>
          <a:p>
            <a:pPr lvl="1" eaLnBrk="1" hangingPunct="1">
              <a:defRPr/>
            </a:pPr>
            <a:r>
              <a:rPr lang="en-US" sz="1800" dirty="0" smtClean="0"/>
              <a:t>Materials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138</a:t>
            </a:fld>
            <a:endParaRPr kumimoji="0" lang="en-US"/>
          </a:p>
        </p:txBody>
      </p:sp>
      <p:sp>
        <p:nvSpPr>
          <p:cNvPr id="574467" name="Rectangle 3"/>
          <p:cNvSpPr>
            <a:spLocks noGrp="1" noChangeArrowheads="1"/>
          </p:cNvSpPr>
          <p:nvPr>
            <p:ph type="title"/>
          </p:nvPr>
        </p:nvSpPr>
        <p:spPr/>
        <p:txBody>
          <a:bodyPr/>
          <a:lstStyle/>
          <a:p>
            <a:pPr eaLnBrk="1" hangingPunct="1">
              <a:defRPr/>
            </a:pPr>
            <a:r>
              <a:rPr lang="en-US" smtClean="0"/>
              <a:t>Reach envelope</a:t>
            </a:r>
          </a:p>
        </p:txBody>
      </p:sp>
      <p:pic>
        <p:nvPicPr>
          <p:cNvPr id="158721" name="Picture 1" descr="L:\Clients\City of Minneapolis\Minneapolis Water Works 10-25-10\Images\WS Height.JPG"/>
          <p:cNvPicPr>
            <a:picLocks noChangeAspect="1" noChangeArrowheads="1"/>
          </p:cNvPicPr>
          <p:nvPr/>
        </p:nvPicPr>
        <p:blipFill>
          <a:blip r:embed="rId3" cstate="print"/>
          <a:srcRect/>
          <a:stretch>
            <a:fillRect/>
          </a:stretch>
        </p:blipFill>
        <p:spPr bwMode="auto">
          <a:xfrm>
            <a:off x="5029200" y="1276350"/>
            <a:ext cx="3735201" cy="28346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5491" name="Rectangle 3"/>
          <p:cNvSpPr>
            <a:spLocks noGrp="1" noChangeArrowheads="1"/>
          </p:cNvSpPr>
          <p:nvPr>
            <p:ph idx="1"/>
          </p:nvPr>
        </p:nvSpPr>
        <p:spPr>
          <a:xfrm>
            <a:off x="685800" y="1047750"/>
            <a:ext cx="4114800" cy="1685925"/>
          </a:xfrm>
        </p:spPr>
        <p:txBody>
          <a:bodyPr>
            <a:normAutofit fontScale="92500"/>
          </a:bodyPr>
          <a:lstStyle/>
          <a:p>
            <a:pPr marL="0" indent="0" eaLnBrk="1" hangingPunct="1">
              <a:lnSpc>
                <a:spcPct val="90000"/>
              </a:lnSpc>
              <a:buFont typeface="Wingdings" pitchFamily="2" charset="2"/>
              <a:buNone/>
              <a:defRPr/>
            </a:pPr>
            <a:r>
              <a:rPr lang="en-US" dirty="0" smtClean="0"/>
              <a:t>Place most frequently used materials, tools and controls at optimal positions within reach envelope</a:t>
            </a:r>
          </a:p>
          <a:p>
            <a:pPr marL="0" indent="0" eaLnBrk="1" hangingPunct="1">
              <a:lnSpc>
                <a:spcPct val="90000"/>
              </a:lnSpc>
              <a:buFont typeface="Wingdings" pitchFamily="2" charset="2"/>
              <a:buNone/>
              <a:defRPr/>
            </a:pPr>
            <a:endParaRPr lang="en-US" sz="3600" dirty="0" smtClean="0"/>
          </a:p>
        </p:txBody>
      </p:sp>
      <p:sp>
        <p:nvSpPr>
          <p:cNvPr id="9" name="Slide Number Placeholder 8"/>
          <p:cNvSpPr>
            <a:spLocks noGrp="1"/>
          </p:cNvSpPr>
          <p:nvPr>
            <p:ph type="sldNum" sz="quarter" idx="12"/>
          </p:nvPr>
        </p:nvSpPr>
        <p:spPr/>
        <p:txBody>
          <a:bodyPr/>
          <a:lstStyle/>
          <a:p>
            <a:fld id="{D5BBC35B-A44B-4119-B8DA-DE9E3DFADA20}" type="slidenum">
              <a:rPr kumimoji="0" lang="en-US" smtClean="0"/>
              <a:pPr/>
              <a:t>139</a:t>
            </a:fld>
            <a:endParaRPr kumimoji="0" lang="en-US"/>
          </a:p>
        </p:txBody>
      </p:sp>
      <p:sp>
        <p:nvSpPr>
          <p:cNvPr id="575490" name="Rectangle 2"/>
          <p:cNvSpPr>
            <a:spLocks noGrp="1" noChangeArrowheads="1"/>
          </p:cNvSpPr>
          <p:nvPr>
            <p:ph type="title"/>
          </p:nvPr>
        </p:nvSpPr>
        <p:spPr/>
        <p:txBody>
          <a:bodyPr/>
          <a:lstStyle/>
          <a:p>
            <a:pPr eaLnBrk="1" hangingPunct="1">
              <a:defRPr/>
            </a:pPr>
            <a:r>
              <a:rPr lang="en-US" smtClean="0"/>
              <a:t>Storage locations</a:t>
            </a:r>
          </a:p>
        </p:txBody>
      </p:sp>
      <p:pic>
        <p:nvPicPr>
          <p:cNvPr id="575492" name="Picture 4" descr="inclined"/>
          <p:cNvPicPr>
            <a:picLocks noChangeAspect="1" noChangeArrowheads="1"/>
          </p:cNvPicPr>
          <p:nvPr/>
        </p:nvPicPr>
        <p:blipFill>
          <a:blip r:embed="rId3" cstate="print">
            <a:lum bright="10000"/>
          </a:blip>
          <a:srcRect b="21667"/>
          <a:stretch>
            <a:fillRect/>
          </a:stretch>
        </p:blipFill>
        <p:spPr bwMode="auto">
          <a:xfrm>
            <a:off x="4953000" y="971550"/>
            <a:ext cx="3429000" cy="1790700"/>
          </a:xfrm>
          <a:prstGeom prst="rect">
            <a:avLst/>
          </a:prstGeom>
          <a:ln>
            <a:noFill/>
          </a:ln>
          <a:effectLst>
            <a:outerShdw blurRad="292100" dist="139700" dir="2700000" algn="tl" rotWithShape="0">
              <a:srgbClr val="333333">
                <a:alpha val="65000"/>
              </a:srgbClr>
            </a:outerShdw>
          </a:effectLst>
        </p:spPr>
      </p:pic>
      <p:pic>
        <p:nvPicPr>
          <p:cNvPr id="575493" name="Picture 5" descr="turntable seated"/>
          <p:cNvPicPr>
            <a:picLocks noChangeAspect="1" noChangeArrowheads="1"/>
          </p:cNvPicPr>
          <p:nvPr/>
        </p:nvPicPr>
        <p:blipFill>
          <a:blip r:embed="rId4" cstate="print">
            <a:lum bright="10000"/>
          </a:blip>
          <a:srcRect t="11667"/>
          <a:stretch>
            <a:fillRect/>
          </a:stretch>
        </p:blipFill>
        <p:spPr bwMode="auto">
          <a:xfrm>
            <a:off x="4953000" y="2952750"/>
            <a:ext cx="3429000" cy="2019300"/>
          </a:xfrm>
          <a:prstGeom prst="rect">
            <a:avLst/>
          </a:prstGeom>
          <a:ln>
            <a:noFill/>
          </a:ln>
          <a:effectLst>
            <a:outerShdw blurRad="292100" dist="139700" dir="2700000" algn="tl" rotWithShape="0">
              <a:srgbClr val="333333">
                <a:alpha val="65000"/>
              </a:srgbClr>
            </a:outerShdw>
          </a:effectLst>
        </p:spPr>
      </p:pic>
      <p:sp>
        <p:nvSpPr>
          <p:cNvPr id="575494" name="Text Box 6"/>
          <p:cNvSpPr txBox="1">
            <a:spLocks noChangeArrowheads="1"/>
          </p:cNvSpPr>
          <p:nvPr/>
        </p:nvSpPr>
        <p:spPr bwMode="auto">
          <a:xfrm>
            <a:off x="762000" y="2647950"/>
            <a:ext cx="4114800" cy="1631216"/>
          </a:xfrm>
          <a:prstGeom prst="rect">
            <a:avLst/>
          </a:prstGeom>
          <a:noFill/>
          <a:ln w="9525">
            <a:noFill/>
            <a:miter lim="800000"/>
            <a:headEnd/>
            <a:tailEnd/>
          </a:ln>
          <a:effectLst/>
        </p:spPr>
        <p:txBody>
          <a:bodyPr>
            <a:spAutoFit/>
          </a:bodyPr>
          <a:lstStyle/>
          <a:p>
            <a:pPr eaLnBrk="0" hangingPunct="0">
              <a:defRPr/>
            </a:pPr>
            <a:r>
              <a:rPr lang="en-US" sz="2500" dirty="0">
                <a:latin typeface="Arial" pitchFamily="34" charset="0"/>
                <a:cs typeface="Arial" pitchFamily="34" charset="0"/>
              </a:rPr>
              <a:t>Use rotating jigs and turntables to bring parts or materials close to person when required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75492"/>
                                        </p:tgtEl>
                                        <p:attrNameLst>
                                          <p:attrName>style.visibility</p:attrName>
                                        </p:attrNameLst>
                                      </p:cBhvr>
                                      <p:to>
                                        <p:strVal val="visible"/>
                                      </p:to>
                                    </p:set>
                                    <p:animEffect transition="in" filter="blinds(vertical)">
                                      <p:cBhvr>
                                        <p:cTn id="7" dur="500"/>
                                        <p:tgtEl>
                                          <p:spTgt spid="57549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575493"/>
                                        </p:tgtEl>
                                        <p:attrNameLst>
                                          <p:attrName>style.visibility</p:attrName>
                                        </p:attrNameLst>
                                      </p:cBhvr>
                                      <p:to>
                                        <p:strVal val="visible"/>
                                      </p:to>
                                    </p:set>
                                    <p:animEffect transition="in" filter="blinds(vertical)">
                                      <p:cBhvr>
                                        <p:cTn id="12" dur="500"/>
                                        <p:tgtEl>
                                          <p:spTgt spid="575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514351"/>
            <a:ext cx="7105650" cy="4982133"/>
          </a:xfrm>
          <a:prstGeom prst="rect">
            <a:avLst/>
          </a:prstGeom>
        </p:spPr>
        <p:txBody>
          <a:bodyPr wrap="square">
            <a:spAutoFit/>
          </a:bodyPr>
          <a:lstStyle/>
          <a:p>
            <a:pPr>
              <a:defRPr/>
            </a:pPr>
            <a:r>
              <a:rPr lang="en-US" sz="2400" b="1" dirty="0">
                <a:latin typeface="Arial" panose="020B0604020202020204" pitchFamily="34" charset="0"/>
                <a:ea typeface="Calibri" panose="020F0502020204030204" pitchFamily="34" charset="0"/>
                <a:cs typeface="Times New Roman" panose="02020603050405020304" pitchFamily="18" charset="0"/>
              </a:rPr>
              <a:t>Certificates of </a:t>
            </a:r>
            <a:r>
              <a:rPr lang="en-US" sz="2400" b="1" dirty="0" smtClean="0">
                <a:latin typeface="Arial" panose="020B0604020202020204" pitchFamily="34" charset="0"/>
                <a:ea typeface="Calibri" panose="020F0502020204030204" pitchFamily="34" charset="0"/>
                <a:cs typeface="Times New Roman" panose="02020603050405020304" pitchFamily="18" charset="0"/>
              </a:rPr>
              <a:t>Completion</a:t>
            </a:r>
            <a:endParaRPr lang="en-US" sz="24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275" dirty="0">
                <a:latin typeface="Arial" panose="020B0604020202020204" pitchFamily="34" charset="0"/>
                <a:ea typeface="Calibri" panose="020F0502020204030204" pitchFamily="34" charset="0"/>
                <a:cs typeface="Times New Roman" panose="02020603050405020304" pitchFamily="18" charset="0"/>
              </a:rPr>
              <a:t>Certificates of completion will only be provided to individuals who meet the course requirements and attend all training sessions.  </a:t>
            </a:r>
            <a:endParaRPr lang="en-US" sz="1275"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275" dirty="0">
                <a:latin typeface="Arial" panose="020B0604020202020204" pitchFamily="34" charset="0"/>
                <a:ea typeface="Calibri" panose="020F0502020204030204" pitchFamily="34" charset="0"/>
                <a:cs typeface="Times New Roman" panose="02020603050405020304" pitchFamily="18" charset="0"/>
              </a:rPr>
              <a:t>Individuals who do not complete the training sessions will not be eligible for certificates of completion (a letter of attendance documenting time attended may be provided</a:t>
            </a:r>
            <a:r>
              <a:rPr lang="en-US" sz="1275" dirty="0" smtClean="0">
                <a:latin typeface="Arial" panose="020B0604020202020204" pitchFamily="34" charset="0"/>
                <a:ea typeface="Calibri" panose="020F0502020204030204" pitchFamily="34" charset="0"/>
                <a:cs typeface="Times New Roman" panose="02020603050405020304" pitchFamily="18" charset="0"/>
              </a:rPr>
              <a:t>)</a:t>
            </a:r>
            <a:r>
              <a:rPr lang="en-US" sz="900" dirty="0">
                <a:latin typeface="Arial" panose="020B0604020202020204" pitchFamily="34" charset="0"/>
                <a:ea typeface="Calibri" panose="020F0502020204030204" pitchFamily="34" charset="0"/>
                <a:cs typeface="Times New Roman" panose="02020603050405020304" pitchFamily="18" charset="0"/>
              </a:rPr>
              <a:t> </a:t>
            </a:r>
            <a:endParaRPr lang="en-US" sz="900" dirty="0">
              <a:ea typeface="Calibri" panose="020F0502020204030204" pitchFamily="34" charset="0"/>
              <a:cs typeface="Times New Roman" panose="02020603050405020304" pitchFamily="18" charset="0"/>
            </a:endParaRPr>
          </a:p>
          <a:p>
            <a:pPr>
              <a:defRPr/>
            </a:pPr>
            <a:r>
              <a:rPr lang="en-US" sz="2400" b="1" dirty="0">
                <a:latin typeface="Arial" panose="020B0604020202020204" pitchFamily="34" charset="0"/>
                <a:ea typeface="Calibri" panose="020F0502020204030204" pitchFamily="34" charset="0"/>
                <a:cs typeface="Times New Roman" panose="02020603050405020304" pitchFamily="18" charset="0"/>
              </a:rPr>
              <a:t>Course Evaluation </a:t>
            </a:r>
            <a:endParaRPr lang="en-US" sz="24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275" dirty="0">
                <a:latin typeface="Arial" panose="020B0604020202020204" pitchFamily="34" charset="0"/>
                <a:ea typeface="Calibri" panose="020F0502020204030204" pitchFamily="34" charset="0"/>
                <a:cs typeface="Times New Roman" panose="02020603050405020304" pitchFamily="18" charset="0"/>
              </a:rPr>
              <a:t>A course evaluation must be completed by each participant, prior to issuing a certificate of completion or certificate of attendance.  </a:t>
            </a:r>
            <a:endParaRPr lang="en-US" sz="1275"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275" dirty="0">
                <a:latin typeface="Arial" panose="020B0604020202020204" pitchFamily="34" charset="0"/>
                <a:ea typeface="Calibri" panose="020F0502020204030204" pitchFamily="34" charset="0"/>
                <a:cs typeface="Times New Roman" panose="02020603050405020304" pitchFamily="18" charset="0"/>
              </a:rPr>
              <a:t>Course evaluations will be distributed electronically </a:t>
            </a:r>
            <a:endParaRPr lang="en-US" sz="900" dirty="0">
              <a:ea typeface="Calibri" panose="020F0502020204030204" pitchFamily="34" charset="0"/>
              <a:cs typeface="Times New Roman" panose="02020603050405020304" pitchFamily="18" charset="0"/>
            </a:endParaRPr>
          </a:p>
          <a:p>
            <a:pPr>
              <a:defRPr/>
            </a:pPr>
            <a:r>
              <a:rPr lang="en-US" sz="2400" b="1" dirty="0">
                <a:latin typeface="Arial" panose="020B0604020202020204" pitchFamily="34" charset="0"/>
                <a:ea typeface="Calibri" panose="020F0502020204030204" pitchFamily="34" charset="0"/>
                <a:cs typeface="Times New Roman" panose="02020603050405020304" pitchFamily="18" charset="0"/>
              </a:rPr>
              <a:t>Copyright </a:t>
            </a:r>
          </a:p>
          <a:p>
            <a:r>
              <a:rPr lang="en-US" sz="1400" i="1" dirty="0"/>
              <a:t>Reminder - As part of your registration and accessing the course materials, you agreed “to adhere to the WWPC copyright policy which can be viewed at http://www.workwell.com/general-course-information/.”</a:t>
            </a:r>
            <a:endParaRPr lang="en-US" sz="1400" dirty="0"/>
          </a:p>
          <a:p>
            <a:r>
              <a:rPr lang="en-US" sz="2400" dirty="0"/>
              <a:t> </a:t>
            </a:r>
          </a:p>
          <a:p>
            <a:pPr>
              <a:defRPr/>
            </a:pPr>
            <a:endParaRPr lang="en-US" sz="2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413065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6515" name="Rectangle 3"/>
          <p:cNvSpPr>
            <a:spLocks noGrp="1" noChangeArrowheads="1"/>
          </p:cNvSpPr>
          <p:nvPr>
            <p:ph idx="1"/>
          </p:nvPr>
        </p:nvSpPr>
        <p:spPr>
          <a:xfrm>
            <a:off x="914400" y="1028700"/>
            <a:ext cx="3505200" cy="3086100"/>
          </a:xfrm>
        </p:spPr>
        <p:txBody>
          <a:bodyPr>
            <a:normAutofit/>
          </a:bodyPr>
          <a:lstStyle/>
          <a:p>
            <a:pPr eaLnBrk="1" hangingPunct="1">
              <a:defRPr/>
            </a:pPr>
            <a:r>
              <a:rPr lang="en-US" dirty="0" smtClean="0"/>
              <a:t>Reduce repetition rates through: </a:t>
            </a:r>
          </a:p>
          <a:p>
            <a:pPr lvl="1" eaLnBrk="1" hangingPunct="1">
              <a:defRPr/>
            </a:pPr>
            <a:r>
              <a:rPr lang="en-US" sz="2400" dirty="0" smtClean="0"/>
              <a:t>Mechanical Aids</a:t>
            </a:r>
          </a:p>
          <a:p>
            <a:pPr lvl="1" eaLnBrk="1" hangingPunct="1">
              <a:defRPr/>
            </a:pPr>
            <a:r>
              <a:rPr lang="en-US" sz="2400" dirty="0" smtClean="0"/>
              <a:t>Worker Rotation</a:t>
            </a:r>
          </a:p>
          <a:p>
            <a:pPr lvl="1" eaLnBrk="1" hangingPunct="1">
              <a:defRPr/>
            </a:pPr>
            <a:r>
              <a:rPr lang="en-US" sz="2400" dirty="0" smtClean="0"/>
              <a:t>Pay System</a:t>
            </a:r>
          </a:p>
          <a:p>
            <a:pPr lvl="1" eaLnBrk="1" hangingPunct="1">
              <a:defRPr/>
            </a:pPr>
            <a:r>
              <a:rPr lang="en-US" sz="2400" dirty="0" smtClean="0"/>
              <a:t>Add Staff</a:t>
            </a:r>
          </a:p>
          <a:p>
            <a:pPr lvl="1" eaLnBrk="1" hangingPunct="1">
              <a:defRPr/>
            </a:pPr>
            <a:r>
              <a:rPr lang="en-US" sz="2400" dirty="0" smtClean="0"/>
              <a:t>Reduce Line Speed</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140</a:t>
            </a:fld>
            <a:endParaRPr kumimoji="0" lang="en-US"/>
          </a:p>
        </p:txBody>
      </p:sp>
      <p:sp>
        <p:nvSpPr>
          <p:cNvPr id="576514" name="Rectangle 2"/>
          <p:cNvSpPr>
            <a:spLocks noGrp="1" noChangeArrowheads="1"/>
          </p:cNvSpPr>
          <p:nvPr>
            <p:ph type="title"/>
          </p:nvPr>
        </p:nvSpPr>
        <p:spPr>
          <a:xfrm>
            <a:off x="838200" y="400050"/>
            <a:ext cx="7772400" cy="571500"/>
          </a:xfrm>
        </p:spPr>
        <p:txBody>
          <a:bodyPr>
            <a:normAutofit fontScale="90000"/>
          </a:bodyPr>
          <a:lstStyle/>
          <a:p>
            <a:pPr eaLnBrk="1" hangingPunct="1">
              <a:defRPr/>
            </a:pPr>
            <a:r>
              <a:rPr lang="en-US" smtClean="0"/>
              <a:t>Repetition </a:t>
            </a:r>
          </a:p>
        </p:txBody>
      </p:sp>
      <p:pic>
        <p:nvPicPr>
          <p:cNvPr id="156673" name="Picture 1" descr="K:\Clients\Gross Given\Thermal Window Project\cover  thermal window.bmp"/>
          <p:cNvPicPr>
            <a:picLocks noChangeAspect="1" noChangeArrowheads="1"/>
          </p:cNvPicPr>
          <p:nvPr/>
        </p:nvPicPr>
        <p:blipFill>
          <a:blip r:embed="rId3" cstate="print"/>
          <a:srcRect/>
          <a:stretch>
            <a:fillRect/>
          </a:stretch>
        </p:blipFill>
        <p:spPr bwMode="auto">
          <a:xfrm>
            <a:off x="4572000" y="1200150"/>
            <a:ext cx="4157472" cy="28346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5" name="Rectangle 5"/>
          <p:cNvSpPr>
            <a:spLocks noGrp="1" noChangeArrowheads="1"/>
          </p:cNvSpPr>
          <p:nvPr>
            <p:ph idx="1"/>
          </p:nvPr>
        </p:nvSpPr>
        <p:spPr>
          <a:xfrm>
            <a:off x="152400" y="1143000"/>
            <a:ext cx="2895600" cy="3086100"/>
          </a:xfrm>
        </p:spPr>
        <p:txBody>
          <a:bodyPr/>
          <a:lstStyle/>
          <a:p>
            <a:pPr eaLnBrk="1" hangingPunct="1">
              <a:defRPr/>
            </a:pPr>
            <a:r>
              <a:rPr lang="en-US" smtClean="0"/>
              <a:t>Whole body </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141</a:t>
            </a:fld>
            <a:endParaRPr kumimoji="0" lang="en-US"/>
          </a:p>
        </p:txBody>
      </p:sp>
      <p:sp>
        <p:nvSpPr>
          <p:cNvPr id="583682" name="Rectangle 2"/>
          <p:cNvSpPr>
            <a:spLocks noGrp="1" noChangeArrowheads="1"/>
          </p:cNvSpPr>
          <p:nvPr>
            <p:ph type="title"/>
          </p:nvPr>
        </p:nvSpPr>
        <p:spPr>
          <a:xfrm>
            <a:off x="838200" y="400050"/>
            <a:ext cx="7772400" cy="571500"/>
          </a:xfrm>
        </p:spPr>
        <p:txBody>
          <a:bodyPr>
            <a:normAutofit fontScale="90000"/>
          </a:bodyPr>
          <a:lstStyle/>
          <a:p>
            <a:pPr eaLnBrk="1" hangingPunct="1">
              <a:defRPr/>
            </a:pPr>
            <a:r>
              <a:rPr lang="en-US" smtClean="0"/>
              <a:t>Vibration</a:t>
            </a:r>
          </a:p>
        </p:txBody>
      </p:sp>
      <p:pic>
        <p:nvPicPr>
          <p:cNvPr id="179203" name="Picture 4" descr="vibration heavy equipment"/>
          <p:cNvPicPr>
            <a:picLocks noChangeAspect="1" noChangeArrowheads="1"/>
          </p:cNvPicPr>
          <p:nvPr/>
        </p:nvPicPr>
        <p:blipFill>
          <a:blip r:embed="rId3" cstate="print"/>
          <a:srcRect l="4444" b="6667"/>
          <a:stretch>
            <a:fillRect/>
          </a:stretch>
        </p:blipFill>
        <p:spPr bwMode="auto">
          <a:xfrm>
            <a:off x="3276600" y="1276350"/>
            <a:ext cx="491490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Grp="1" noChangeArrowheads="1"/>
          </p:cNvSpPr>
          <p:nvPr>
            <p:ph type="title"/>
          </p:nvPr>
        </p:nvSpPr>
        <p:spPr/>
        <p:txBody>
          <a:bodyPr>
            <a:normAutofit fontScale="90000"/>
          </a:bodyPr>
          <a:lstStyle/>
          <a:p>
            <a:pPr eaLnBrk="1" hangingPunct="1">
              <a:defRPr/>
            </a:pPr>
            <a:r>
              <a:rPr lang="en-US" smtClean="0"/>
              <a:t>Vibration</a:t>
            </a:r>
          </a:p>
        </p:txBody>
      </p:sp>
      <p:sp>
        <p:nvSpPr>
          <p:cNvPr id="585733" name="Rectangle 5"/>
          <p:cNvSpPr>
            <a:spLocks noGrp="1" noChangeArrowheads="1"/>
          </p:cNvSpPr>
          <p:nvPr>
            <p:ph type="body" sz="half" idx="1"/>
          </p:nvPr>
        </p:nvSpPr>
        <p:spPr>
          <a:xfrm>
            <a:off x="304800" y="895350"/>
            <a:ext cx="3886200" cy="3429000"/>
          </a:xfrm>
        </p:spPr>
        <p:txBody>
          <a:bodyPr>
            <a:noAutofit/>
          </a:bodyPr>
          <a:lstStyle/>
          <a:p>
            <a:pPr marL="233363" indent="-233363" eaLnBrk="1" hangingPunct="1">
              <a:defRPr/>
            </a:pPr>
            <a:r>
              <a:rPr lang="en-US" sz="2400" dirty="0" smtClean="0"/>
              <a:t>Segmental vibration</a:t>
            </a:r>
          </a:p>
          <a:p>
            <a:pPr marL="458788" lvl="1">
              <a:defRPr/>
            </a:pPr>
            <a:r>
              <a:rPr lang="en-US" sz="1800" dirty="0" smtClean="0"/>
              <a:t>Assess duration of exposure</a:t>
            </a:r>
          </a:p>
          <a:p>
            <a:pPr marL="233363" indent="-233363" eaLnBrk="1" hangingPunct="1">
              <a:defRPr/>
            </a:pPr>
            <a:r>
              <a:rPr lang="en-US" sz="2400" dirty="0" smtClean="0"/>
              <a:t>Fastener types</a:t>
            </a:r>
          </a:p>
          <a:p>
            <a:pPr marL="458788" lvl="1">
              <a:defRPr/>
            </a:pPr>
            <a:r>
              <a:rPr lang="en-US" sz="1800" dirty="0" smtClean="0"/>
              <a:t>Hex head screws drive faster and with less effort than Phillips screws and Phillips screws less so than slotted screws</a:t>
            </a:r>
          </a:p>
          <a:p>
            <a:pPr marL="458788" lvl="1">
              <a:defRPr/>
            </a:pPr>
            <a:r>
              <a:rPr lang="en-US" sz="1800" dirty="0" smtClean="0"/>
              <a:t>In some cases, rivets, welding, or adhesives may replace the need for screw fasteners</a:t>
            </a:r>
          </a:p>
        </p:txBody>
      </p:sp>
      <p:sp>
        <p:nvSpPr>
          <p:cNvPr id="6" name="Slide Number Placeholder 5"/>
          <p:cNvSpPr>
            <a:spLocks noGrp="1"/>
          </p:cNvSpPr>
          <p:nvPr>
            <p:ph type="sldNum" sz="quarter" idx="4294967295"/>
          </p:nvPr>
        </p:nvSpPr>
        <p:spPr>
          <a:xfrm>
            <a:off x="8778875" y="4686300"/>
            <a:ext cx="365125" cy="342900"/>
          </a:xfrm>
        </p:spPr>
        <p:txBody>
          <a:bodyPr/>
          <a:lstStyle/>
          <a:p>
            <a:fld id="{D5BBC35B-A44B-4119-B8DA-DE9E3DFADA20}" type="slidenum">
              <a:rPr lang="en-US" smtClean="0"/>
              <a:pPr/>
              <a:t>142</a:t>
            </a:fld>
            <a:endParaRPr lang="en-US" dirty="0"/>
          </a:p>
        </p:txBody>
      </p:sp>
      <p:pic>
        <p:nvPicPr>
          <p:cNvPr id="152577" name="Picture 1" descr="K:\Clients\Gross Given\Thermal Window Project\Phillips Screw head.bmp"/>
          <p:cNvPicPr>
            <a:picLocks noChangeAspect="1" noChangeArrowheads="1"/>
          </p:cNvPicPr>
          <p:nvPr/>
        </p:nvPicPr>
        <p:blipFill>
          <a:blip r:embed="rId3" cstate="print"/>
          <a:srcRect/>
          <a:stretch>
            <a:fillRect/>
          </a:stretch>
        </p:blipFill>
        <p:spPr bwMode="auto">
          <a:xfrm>
            <a:off x="5867400" y="3105150"/>
            <a:ext cx="2682240" cy="1828800"/>
          </a:xfrm>
          <a:prstGeom prst="rect">
            <a:avLst/>
          </a:prstGeom>
          <a:ln>
            <a:noFill/>
          </a:ln>
          <a:effectLst>
            <a:outerShdw blurRad="292100" dist="139700" dir="2700000" algn="tl" rotWithShape="0">
              <a:srgbClr val="333333">
                <a:alpha val="65000"/>
              </a:srgbClr>
            </a:outerShdw>
          </a:effectLst>
        </p:spPr>
      </p:pic>
      <p:pic>
        <p:nvPicPr>
          <p:cNvPr id="152578" name="Picture 2" descr="L:\Clients\Pentair Technical Products\2010 Pictures\vibration segmental1.JPG"/>
          <p:cNvPicPr>
            <a:picLocks noChangeAspect="1" noChangeArrowheads="1"/>
          </p:cNvPicPr>
          <p:nvPr/>
        </p:nvPicPr>
        <p:blipFill>
          <a:blip r:embed="rId4" cstate="print"/>
          <a:srcRect/>
          <a:stretch>
            <a:fillRect/>
          </a:stretch>
        </p:blipFill>
        <p:spPr bwMode="auto">
          <a:xfrm>
            <a:off x="4343400" y="971550"/>
            <a:ext cx="2564509" cy="19202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9827" name="Rectangle 3"/>
          <p:cNvSpPr>
            <a:spLocks noGrp="1" noChangeArrowheads="1"/>
          </p:cNvSpPr>
          <p:nvPr>
            <p:ph idx="1"/>
          </p:nvPr>
        </p:nvSpPr>
        <p:spPr>
          <a:xfrm>
            <a:off x="533400" y="1047750"/>
            <a:ext cx="4419600" cy="3448050"/>
          </a:xfrm>
        </p:spPr>
        <p:txBody>
          <a:bodyPr>
            <a:normAutofit fontScale="92500"/>
          </a:bodyPr>
          <a:lstStyle/>
          <a:p>
            <a:pPr eaLnBrk="1" hangingPunct="1">
              <a:defRPr/>
            </a:pPr>
            <a:r>
              <a:rPr lang="en-US" sz="3200" dirty="0" smtClean="0"/>
              <a:t>Source control</a:t>
            </a:r>
          </a:p>
          <a:p>
            <a:pPr lvl="1" eaLnBrk="1" hangingPunct="1">
              <a:defRPr/>
            </a:pPr>
            <a:r>
              <a:rPr lang="en-US" sz="2400" dirty="0" smtClean="0"/>
              <a:t>Maintain and balance power tools on a regular basis</a:t>
            </a:r>
          </a:p>
          <a:p>
            <a:pPr lvl="1" eaLnBrk="1" hangingPunct="1">
              <a:defRPr/>
            </a:pPr>
            <a:r>
              <a:rPr lang="en-US" sz="2400" dirty="0" smtClean="0"/>
              <a:t>Evaluate floor quality </a:t>
            </a:r>
          </a:p>
          <a:p>
            <a:pPr lvl="1" eaLnBrk="1" hangingPunct="1">
              <a:defRPr/>
            </a:pPr>
            <a:r>
              <a:rPr lang="en-US" sz="2400" dirty="0" smtClean="0"/>
              <a:t>Repair work, or even replacing vehicle seats, may be necessary to reduce exposure to whole body vibration</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143</a:t>
            </a:fld>
            <a:endParaRPr kumimoji="0" lang="en-US"/>
          </a:p>
        </p:txBody>
      </p:sp>
      <p:sp>
        <p:nvSpPr>
          <p:cNvPr id="589826" name="Rectangle 2"/>
          <p:cNvSpPr>
            <a:spLocks noGrp="1" noChangeArrowheads="1"/>
          </p:cNvSpPr>
          <p:nvPr>
            <p:ph type="title"/>
          </p:nvPr>
        </p:nvSpPr>
        <p:spPr/>
        <p:txBody>
          <a:bodyPr/>
          <a:lstStyle/>
          <a:p>
            <a:pPr eaLnBrk="1" hangingPunct="1">
              <a:defRPr/>
            </a:pPr>
            <a:r>
              <a:rPr lang="en-US" smtClean="0"/>
              <a:t>Control vibration</a:t>
            </a:r>
          </a:p>
        </p:txBody>
      </p:sp>
      <p:pic>
        <p:nvPicPr>
          <p:cNvPr id="150529" name="Picture 1"/>
          <p:cNvPicPr>
            <a:picLocks noChangeAspect="1" noChangeArrowheads="1"/>
          </p:cNvPicPr>
          <p:nvPr/>
        </p:nvPicPr>
        <p:blipFill>
          <a:blip r:embed="rId3" cstate="print"/>
          <a:srcRect/>
          <a:stretch>
            <a:fillRect/>
          </a:stretch>
        </p:blipFill>
        <p:spPr bwMode="auto">
          <a:xfrm>
            <a:off x="5410200" y="1276350"/>
            <a:ext cx="2669039" cy="35661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0851" name="Rectangle 3"/>
          <p:cNvSpPr>
            <a:spLocks noGrp="1" noChangeArrowheads="1"/>
          </p:cNvSpPr>
          <p:nvPr>
            <p:ph idx="1"/>
          </p:nvPr>
        </p:nvSpPr>
        <p:spPr>
          <a:xfrm>
            <a:off x="304800" y="438150"/>
            <a:ext cx="4800600" cy="3657600"/>
          </a:xfrm>
        </p:spPr>
        <p:txBody>
          <a:bodyPr>
            <a:noAutofit/>
          </a:bodyPr>
          <a:lstStyle/>
          <a:p>
            <a:pPr eaLnBrk="1" hangingPunct="1">
              <a:lnSpc>
                <a:spcPct val="80000"/>
              </a:lnSpc>
              <a:defRPr/>
            </a:pPr>
            <a:r>
              <a:rPr lang="en-US" sz="2800" dirty="0" smtClean="0"/>
              <a:t>Path control</a:t>
            </a:r>
          </a:p>
          <a:p>
            <a:pPr lvl="1" eaLnBrk="1" hangingPunct="1">
              <a:lnSpc>
                <a:spcPct val="80000"/>
              </a:lnSpc>
              <a:defRPr/>
            </a:pPr>
            <a:r>
              <a:rPr lang="en-US" sz="2000" dirty="0" smtClean="0"/>
              <a:t>Vibration attenuation covers that attach directly to tools</a:t>
            </a:r>
          </a:p>
          <a:p>
            <a:pPr lvl="1" eaLnBrk="1" hangingPunct="1">
              <a:lnSpc>
                <a:spcPct val="80000"/>
              </a:lnSpc>
              <a:defRPr/>
            </a:pPr>
            <a:r>
              <a:rPr lang="en-US" sz="2000" dirty="0" smtClean="0"/>
              <a:t>Wear gloves with padded palms</a:t>
            </a:r>
          </a:p>
          <a:p>
            <a:pPr lvl="1" eaLnBrk="1" hangingPunct="1">
              <a:lnSpc>
                <a:spcPct val="80000"/>
              </a:lnSpc>
              <a:defRPr/>
            </a:pPr>
            <a:r>
              <a:rPr lang="en-US" sz="2000" dirty="0" smtClean="0"/>
              <a:t>Effective handle diameter increases</a:t>
            </a:r>
          </a:p>
          <a:p>
            <a:pPr lvl="2" eaLnBrk="1" hangingPunct="1">
              <a:lnSpc>
                <a:spcPct val="80000"/>
              </a:lnSpc>
              <a:defRPr/>
            </a:pPr>
            <a:r>
              <a:rPr lang="en-US" sz="2000" dirty="0" smtClean="0"/>
              <a:t>Tool control and grip strength may be adversely effected</a:t>
            </a:r>
          </a:p>
          <a:p>
            <a:pPr lvl="1" eaLnBrk="1" hangingPunct="1">
              <a:lnSpc>
                <a:spcPct val="80000"/>
              </a:lnSpc>
              <a:defRPr/>
            </a:pPr>
            <a:r>
              <a:rPr lang="en-US" sz="2000" dirty="0" smtClean="0"/>
              <a:t>Increase speed (RPM) at which tool turns</a:t>
            </a:r>
          </a:p>
          <a:p>
            <a:pPr lvl="2" eaLnBrk="1" hangingPunct="1">
              <a:lnSpc>
                <a:spcPct val="80000"/>
              </a:lnSpc>
              <a:defRPr/>
            </a:pPr>
            <a:r>
              <a:rPr lang="en-US" sz="2000" dirty="0" smtClean="0"/>
              <a:t>Frequently helps to reduce amplitude of vibration</a:t>
            </a:r>
          </a:p>
          <a:p>
            <a:pPr lvl="1" eaLnBrk="1" hangingPunct="1">
              <a:lnSpc>
                <a:spcPct val="80000"/>
              </a:lnSpc>
              <a:defRPr/>
            </a:pPr>
            <a:r>
              <a:rPr lang="en-US" sz="2000" dirty="0" smtClean="0"/>
              <a:t>Quick-cutting abrasives in grinding and sanding operations </a:t>
            </a:r>
          </a:p>
        </p:txBody>
      </p:sp>
      <p:sp>
        <p:nvSpPr>
          <p:cNvPr id="5" name="Slide Number Placeholder 4"/>
          <p:cNvSpPr>
            <a:spLocks noGrp="1"/>
          </p:cNvSpPr>
          <p:nvPr>
            <p:ph type="sldNum" sz="quarter" idx="12"/>
          </p:nvPr>
        </p:nvSpPr>
        <p:spPr/>
        <p:txBody>
          <a:bodyPr/>
          <a:lstStyle/>
          <a:p>
            <a:fld id="{D5BBC35B-A44B-4119-B8DA-DE9E3DFADA20}" type="slidenum">
              <a:rPr kumimoji="0" lang="en-US" smtClean="0"/>
              <a:pPr/>
              <a:t>144</a:t>
            </a:fld>
            <a:endParaRPr kumimoji="0" lang="en-US"/>
          </a:p>
        </p:txBody>
      </p:sp>
      <p:pic>
        <p:nvPicPr>
          <p:cNvPr id="4" name="Picture 3" descr="67k8624s2.jpg"/>
          <p:cNvPicPr>
            <a:picLocks noChangeAspect="1"/>
          </p:cNvPicPr>
          <p:nvPr/>
        </p:nvPicPr>
        <p:blipFill>
          <a:blip r:embed="rId3" cstate="print"/>
          <a:srcRect l="2166" t="2564" r="354"/>
          <a:stretch>
            <a:fillRect/>
          </a:stretch>
        </p:blipFill>
        <p:spPr>
          <a:xfrm>
            <a:off x="5181600" y="819150"/>
            <a:ext cx="3429000" cy="2895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2900" name="Rectangle 4"/>
          <p:cNvSpPr>
            <a:spLocks noGrp="1" noChangeArrowheads="1"/>
          </p:cNvSpPr>
          <p:nvPr>
            <p:ph idx="1"/>
          </p:nvPr>
        </p:nvSpPr>
        <p:spPr>
          <a:xfrm>
            <a:off x="609600" y="1047750"/>
            <a:ext cx="4191000" cy="3352800"/>
          </a:xfrm>
        </p:spPr>
        <p:txBody>
          <a:bodyPr>
            <a:noAutofit/>
          </a:bodyPr>
          <a:lstStyle/>
          <a:p>
            <a:pPr eaLnBrk="1" hangingPunct="1">
              <a:defRPr/>
            </a:pPr>
            <a:r>
              <a:rPr lang="en-US" sz="1800" dirty="0" smtClean="0"/>
              <a:t>Examine tool handle size and shape for prominences that promote increased pressure</a:t>
            </a:r>
          </a:p>
          <a:p>
            <a:pPr eaLnBrk="1" hangingPunct="1">
              <a:defRPr/>
            </a:pPr>
            <a:r>
              <a:rPr lang="en-US" sz="1800" dirty="0" smtClean="0"/>
              <a:t>Evaluate localized pressure tools produce in palm of hand</a:t>
            </a:r>
          </a:p>
          <a:p>
            <a:pPr eaLnBrk="1" hangingPunct="1">
              <a:defRPr/>
            </a:pPr>
            <a:r>
              <a:rPr lang="en-US" sz="1800" dirty="0" smtClean="0"/>
              <a:t>Finger contours on handles or triggering devices of tools may also produce unnecessary stress on digits</a:t>
            </a:r>
          </a:p>
          <a:p>
            <a:pPr eaLnBrk="1" hangingPunct="1">
              <a:defRPr/>
            </a:pPr>
            <a:r>
              <a:rPr lang="en-US" sz="1800" dirty="0" smtClean="0"/>
              <a:t>Examine size and shape of any machine guards for potential contact stress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145</a:t>
            </a:fld>
            <a:endParaRPr kumimoji="0" lang="en-US"/>
          </a:p>
        </p:txBody>
      </p:sp>
      <p:sp>
        <p:nvSpPr>
          <p:cNvPr id="592899" name="Rectangle 3"/>
          <p:cNvSpPr>
            <a:spLocks noGrp="1" noChangeArrowheads="1"/>
          </p:cNvSpPr>
          <p:nvPr>
            <p:ph type="title"/>
          </p:nvPr>
        </p:nvSpPr>
        <p:spPr/>
        <p:txBody>
          <a:bodyPr/>
          <a:lstStyle/>
          <a:p>
            <a:pPr eaLnBrk="1" hangingPunct="1">
              <a:defRPr/>
            </a:pPr>
            <a:r>
              <a:rPr lang="en-US" dirty="0" smtClean="0"/>
              <a:t>Contact Stress - Sharp edge </a:t>
            </a:r>
          </a:p>
        </p:txBody>
      </p:sp>
      <p:pic>
        <p:nvPicPr>
          <p:cNvPr id="148481" name="Picture 1" descr="L:\Clients\Pentair Technical Products\2010 Pictures\cutter.JPG"/>
          <p:cNvPicPr>
            <a:picLocks noChangeAspect="1" noChangeArrowheads="1"/>
          </p:cNvPicPr>
          <p:nvPr/>
        </p:nvPicPr>
        <p:blipFill>
          <a:blip r:embed="rId3" cstate="print"/>
          <a:srcRect/>
          <a:stretch>
            <a:fillRect/>
          </a:stretch>
        </p:blipFill>
        <p:spPr bwMode="auto">
          <a:xfrm>
            <a:off x="4876800" y="1123950"/>
            <a:ext cx="3976181" cy="30175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24" name="Rectangle 4"/>
          <p:cNvSpPr>
            <a:spLocks noGrp="1" noChangeArrowheads="1"/>
          </p:cNvSpPr>
          <p:nvPr>
            <p:ph idx="1"/>
          </p:nvPr>
        </p:nvSpPr>
        <p:spPr>
          <a:xfrm>
            <a:off x="838200" y="800100"/>
            <a:ext cx="3810000" cy="3676650"/>
          </a:xfrm>
        </p:spPr>
        <p:txBody>
          <a:bodyPr>
            <a:normAutofit/>
          </a:bodyPr>
          <a:lstStyle/>
          <a:p>
            <a:pPr eaLnBrk="1" hangingPunct="1">
              <a:lnSpc>
                <a:spcPct val="80000"/>
              </a:lnSpc>
              <a:defRPr/>
            </a:pPr>
            <a:r>
              <a:rPr lang="en-US" sz="1800" dirty="0" smtClean="0"/>
              <a:t>Round work surface edges that come in contact with worker</a:t>
            </a:r>
          </a:p>
          <a:p>
            <a:pPr eaLnBrk="1" hangingPunct="1">
              <a:lnSpc>
                <a:spcPct val="80000"/>
              </a:lnSpc>
              <a:defRPr/>
            </a:pPr>
            <a:r>
              <a:rPr lang="en-US" sz="1800" dirty="0" smtClean="0"/>
              <a:t>Rounded contours on tool handles and trigger switches</a:t>
            </a:r>
          </a:p>
          <a:p>
            <a:pPr eaLnBrk="1" hangingPunct="1">
              <a:lnSpc>
                <a:spcPct val="80000"/>
              </a:lnSpc>
              <a:defRPr/>
            </a:pPr>
            <a:r>
              <a:rPr lang="en-US" sz="1800" dirty="0" smtClean="0"/>
              <a:t> Avoid use of tools that require</a:t>
            </a:r>
          </a:p>
          <a:p>
            <a:pPr lvl="1" eaLnBrk="1" hangingPunct="1">
              <a:lnSpc>
                <a:spcPct val="80000"/>
              </a:lnSpc>
              <a:defRPr/>
            </a:pPr>
            <a:r>
              <a:rPr lang="en-US" sz="1400" dirty="0" smtClean="0"/>
              <a:t>Continuous or intermittent pressure on fingers, palm, base of wrist, forearm, and elbow</a:t>
            </a:r>
          </a:p>
          <a:p>
            <a:pPr eaLnBrk="1" hangingPunct="1">
              <a:lnSpc>
                <a:spcPct val="80000"/>
              </a:lnSpc>
              <a:defRPr/>
            </a:pPr>
            <a:r>
              <a:rPr lang="en-US" sz="1800" dirty="0" smtClean="0"/>
              <a:t>When possible, use self-opening tools</a:t>
            </a:r>
          </a:p>
          <a:p>
            <a:pPr lvl="1" eaLnBrk="1" hangingPunct="1">
              <a:lnSpc>
                <a:spcPct val="80000"/>
              </a:lnSpc>
              <a:defRPr/>
            </a:pPr>
            <a:r>
              <a:rPr lang="en-US" sz="1400" dirty="0" smtClean="0"/>
              <a:t>Such as pliers and scissors that are spring loaded</a:t>
            </a:r>
          </a:p>
          <a:p>
            <a:pPr eaLnBrk="1" hangingPunct="1">
              <a:lnSpc>
                <a:spcPct val="80000"/>
              </a:lnSpc>
              <a:defRPr/>
            </a:pPr>
            <a:r>
              <a:rPr lang="en-US" sz="1800" dirty="0" smtClean="0"/>
              <a:t>Goal is to distribute pressure over as large an area as possible</a:t>
            </a:r>
          </a:p>
          <a:p>
            <a:pPr lvl="1" eaLnBrk="1" hangingPunct="1">
              <a:lnSpc>
                <a:spcPct val="80000"/>
              </a:lnSpc>
              <a:defRPr/>
            </a:pPr>
            <a:r>
              <a:rPr lang="en-US" sz="1400" dirty="0" smtClean="0"/>
              <a:t>By increasing contact surface area</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146</a:t>
            </a:fld>
            <a:endParaRPr kumimoji="0" lang="en-US"/>
          </a:p>
        </p:txBody>
      </p:sp>
      <p:sp>
        <p:nvSpPr>
          <p:cNvPr id="593922" name="Rectangle 2"/>
          <p:cNvSpPr>
            <a:spLocks noGrp="1" noChangeArrowheads="1"/>
          </p:cNvSpPr>
          <p:nvPr>
            <p:ph type="title"/>
          </p:nvPr>
        </p:nvSpPr>
        <p:spPr>
          <a:xfrm>
            <a:off x="0" y="0"/>
            <a:ext cx="9144000" cy="857250"/>
          </a:xfrm>
        </p:spPr>
        <p:txBody>
          <a:bodyPr/>
          <a:lstStyle/>
          <a:p>
            <a:pPr eaLnBrk="1" hangingPunct="1">
              <a:defRPr/>
            </a:pPr>
            <a:r>
              <a:rPr lang="en-US" dirty="0" smtClean="0"/>
              <a:t>Control strategies</a:t>
            </a:r>
          </a:p>
        </p:txBody>
      </p:sp>
      <p:pic>
        <p:nvPicPr>
          <p:cNvPr id="147457" name="Picture 1"/>
          <p:cNvPicPr>
            <a:picLocks noChangeAspect="1" noChangeArrowheads="1"/>
          </p:cNvPicPr>
          <p:nvPr/>
        </p:nvPicPr>
        <p:blipFill>
          <a:blip r:embed="rId3" cstate="print"/>
          <a:srcRect/>
          <a:stretch>
            <a:fillRect/>
          </a:stretch>
        </p:blipFill>
        <p:spPr bwMode="auto">
          <a:xfrm>
            <a:off x="4876800" y="819150"/>
            <a:ext cx="2599310" cy="1828800"/>
          </a:xfrm>
          <a:prstGeom prst="rect">
            <a:avLst/>
          </a:prstGeom>
          <a:ln>
            <a:noFill/>
          </a:ln>
          <a:effectLst>
            <a:outerShdw blurRad="292100" dist="139700" dir="2700000" algn="tl" rotWithShape="0">
              <a:srgbClr val="333333">
                <a:alpha val="65000"/>
              </a:srgbClr>
            </a:outerShdw>
          </a:effectLst>
        </p:spPr>
      </p:pic>
      <p:pic>
        <p:nvPicPr>
          <p:cNvPr id="147458" name="Picture 2"/>
          <p:cNvPicPr>
            <a:picLocks noChangeAspect="1" noChangeArrowheads="1"/>
          </p:cNvPicPr>
          <p:nvPr/>
        </p:nvPicPr>
        <p:blipFill>
          <a:blip r:embed="rId4" cstate="print"/>
          <a:srcRect/>
          <a:stretch>
            <a:fillRect/>
          </a:stretch>
        </p:blipFill>
        <p:spPr bwMode="auto">
          <a:xfrm>
            <a:off x="5486400" y="2952750"/>
            <a:ext cx="3019244" cy="19202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BBC35B-A44B-4119-B8DA-DE9E3DFADA20}" type="slidenum">
              <a:rPr kumimoji="0" lang="en-US" smtClean="0"/>
              <a:pPr/>
              <a:t>147</a:t>
            </a:fld>
            <a:endParaRPr kumimoji="0" lang="en-US"/>
          </a:p>
        </p:txBody>
      </p:sp>
      <p:sp>
        <p:nvSpPr>
          <p:cNvPr id="595970" name="Rectangle 2"/>
          <p:cNvSpPr>
            <a:spLocks noGrp="1" noChangeArrowheads="1"/>
          </p:cNvSpPr>
          <p:nvPr>
            <p:ph type="title"/>
          </p:nvPr>
        </p:nvSpPr>
        <p:spPr>
          <a:xfrm>
            <a:off x="0" y="571500"/>
            <a:ext cx="9144000" cy="571500"/>
          </a:xfrm>
        </p:spPr>
        <p:txBody>
          <a:bodyPr>
            <a:noAutofit/>
          </a:bodyPr>
          <a:lstStyle/>
          <a:p>
            <a:pPr eaLnBrk="1" hangingPunct="1">
              <a:defRPr/>
            </a:pPr>
            <a:r>
              <a:rPr lang="en-US" sz="3200" dirty="0" smtClean="0"/>
              <a:t>Contact Stress – Standing and Sitting</a:t>
            </a:r>
          </a:p>
        </p:txBody>
      </p:sp>
      <p:pic>
        <p:nvPicPr>
          <p:cNvPr id="187395" name="Picture 3" descr="contact stress feet"/>
          <p:cNvPicPr>
            <a:picLocks noChangeAspect="1" noChangeArrowheads="1"/>
          </p:cNvPicPr>
          <p:nvPr/>
        </p:nvPicPr>
        <p:blipFill>
          <a:blip r:embed="rId3" cstate="print"/>
          <a:srcRect l="6667" t="6667" b="10000"/>
          <a:stretch>
            <a:fillRect/>
          </a:stretch>
        </p:blipFill>
        <p:spPr bwMode="auto">
          <a:xfrm>
            <a:off x="761999" y="1428750"/>
            <a:ext cx="3840480" cy="2286000"/>
          </a:xfrm>
          <a:prstGeom prst="rect">
            <a:avLst/>
          </a:prstGeom>
          <a:ln>
            <a:noFill/>
          </a:ln>
          <a:effectLst>
            <a:outerShdw blurRad="292100" dist="139700" dir="2700000" algn="tl" rotWithShape="0">
              <a:srgbClr val="333333">
                <a:alpha val="65000"/>
              </a:srgbClr>
            </a:outerShdw>
          </a:effectLst>
        </p:spPr>
      </p:pic>
      <p:pic>
        <p:nvPicPr>
          <p:cNvPr id="146433" name="Picture 1" descr="K:\Clients\Medtronic\World Headquarters\Ergonomics Website Revision\Images\Potential Medtronic EE pics\Raw\Butcher.JPG"/>
          <p:cNvPicPr>
            <a:picLocks noChangeAspect="1" noChangeArrowheads="1"/>
          </p:cNvPicPr>
          <p:nvPr/>
        </p:nvPicPr>
        <p:blipFill>
          <a:blip r:embed="rId4" cstate="print"/>
          <a:srcRect t="14368"/>
          <a:stretch>
            <a:fillRect/>
          </a:stretch>
        </p:blipFill>
        <p:spPr bwMode="auto">
          <a:xfrm>
            <a:off x="4953000" y="1428750"/>
            <a:ext cx="3559409" cy="2286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6996" name="Rectangle 4"/>
          <p:cNvSpPr>
            <a:spLocks noGrp="1" noChangeArrowheads="1"/>
          </p:cNvSpPr>
          <p:nvPr>
            <p:ph idx="1"/>
          </p:nvPr>
        </p:nvSpPr>
        <p:spPr>
          <a:xfrm>
            <a:off x="533400" y="1047750"/>
            <a:ext cx="3249613" cy="3086100"/>
          </a:xfrm>
        </p:spPr>
        <p:txBody>
          <a:bodyPr>
            <a:normAutofit/>
          </a:bodyPr>
          <a:lstStyle/>
          <a:p>
            <a:pPr eaLnBrk="1" hangingPunct="1">
              <a:defRPr/>
            </a:pPr>
            <a:r>
              <a:rPr lang="en-US" dirty="0" smtClean="0"/>
              <a:t>The mental demands of work can be just as demanding and stressful as the physical demands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148</a:t>
            </a:fld>
            <a:endParaRPr kumimoji="0" lang="en-US"/>
          </a:p>
        </p:txBody>
      </p:sp>
      <p:sp>
        <p:nvSpPr>
          <p:cNvPr id="596995" name="Rectangle 3"/>
          <p:cNvSpPr>
            <a:spLocks noGrp="1" noChangeArrowheads="1"/>
          </p:cNvSpPr>
          <p:nvPr>
            <p:ph type="title"/>
          </p:nvPr>
        </p:nvSpPr>
        <p:spPr/>
        <p:txBody>
          <a:bodyPr/>
          <a:lstStyle/>
          <a:p>
            <a:pPr eaLnBrk="1" hangingPunct="1">
              <a:defRPr/>
            </a:pPr>
            <a:r>
              <a:rPr lang="en-US" smtClean="0"/>
              <a:t>Mental Demands</a:t>
            </a:r>
          </a:p>
        </p:txBody>
      </p:sp>
      <p:pic>
        <p:nvPicPr>
          <p:cNvPr id="145409" name="Picture 1" descr="K:\Clients\Medtronic\World Headquarters\Ergonomics Website Revision\Images\Potential Medtronic EE pics\Raw\Chem 013.jpg"/>
          <p:cNvPicPr>
            <a:picLocks noChangeAspect="1" noChangeArrowheads="1"/>
          </p:cNvPicPr>
          <p:nvPr/>
        </p:nvPicPr>
        <p:blipFill>
          <a:blip r:embed="rId3" cstate="print"/>
          <a:srcRect/>
          <a:stretch>
            <a:fillRect/>
          </a:stretch>
        </p:blipFill>
        <p:spPr bwMode="auto">
          <a:xfrm>
            <a:off x="4267200" y="1047750"/>
            <a:ext cx="4023360" cy="30175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8020" name="Rectangle 4"/>
          <p:cNvSpPr>
            <a:spLocks noGrp="1" noChangeArrowheads="1"/>
          </p:cNvSpPr>
          <p:nvPr>
            <p:ph idx="1"/>
          </p:nvPr>
        </p:nvSpPr>
        <p:spPr>
          <a:xfrm>
            <a:off x="533400" y="857250"/>
            <a:ext cx="8229600" cy="3943350"/>
          </a:xfrm>
        </p:spPr>
        <p:txBody>
          <a:bodyPr>
            <a:normAutofit lnSpcReduction="10000"/>
          </a:bodyPr>
          <a:lstStyle/>
          <a:p>
            <a:pPr eaLnBrk="1" hangingPunct="1">
              <a:lnSpc>
                <a:spcPct val="90000"/>
              </a:lnSpc>
              <a:defRPr/>
            </a:pPr>
            <a:r>
              <a:rPr lang="en-US" smtClean="0"/>
              <a:t>Does worker have to evaluate data before taking action?</a:t>
            </a:r>
          </a:p>
          <a:p>
            <a:pPr eaLnBrk="1" hangingPunct="1">
              <a:lnSpc>
                <a:spcPct val="90000"/>
              </a:lnSpc>
              <a:defRPr/>
            </a:pPr>
            <a:r>
              <a:rPr lang="en-US" smtClean="0"/>
              <a:t>Must operator sense and respond to information signals occurring simultaneously from different machines without sufficient time to do so? </a:t>
            </a:r>
          </a:p>
          <a:p>
            <a:pPr eaLnBrk="1" hangingPunct="1">
              <a:lnSpc>
                <a:spcPct val="90000"/>
              </a:lnSpc>
              <a:defRPr/>
            </a:pPr>
            <a:r>
              <a:rPr lang="en-US" smtClean="0"/>
              <a:t>Must operator process information at a rate, which might exceed capability?</a:t>
            </a:r>
          </a:p>
          <a:p>
            <a:pPr eaLnBrk="1" hangingPunct="1">
              <a:lnSpc>
                <a:spcPct val="90000"/>
              </a:lnSpc>
              <a:defRPr/>
            </a:pPr>
            <a:r>
              <a:rPr lang="en-US" smtClean="0"/>
              <a:t>Is job so complex it takes a long time to train workers?</a:t>
            </a:r>
            <a:endParaRPr lang="en-US" sz="4000" smtClean="0"/>
          </a:p>
          <a:p>
            <a:pPr eaLnBrk="1" hangingPunct="1">
              <a:lnSpc>
                <a:spcPct val="90000"/>
              </a:lnSpc>
              <a:defRPr/>
            </a:pPr>
            <a:r>
              <a:rPr lang="en-US" smtClean="0"/>
              <a:t>Does task require a great deal of accuracy?</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149</a:t>
            </a:fld>
            <a:endParaRPr kumimoji="0" lang="en-US"/>
          </a:p>
        </p:txBody>
      </p:sp>
      <p:sp>
        <p:nvSpPr>
          <p:cNvPr id="598019" name="Rectangle 3"/>
          <p:cNvSpPr>
            <a:spLocks noGrp="1" noChangeArrowheads="1"/>
          </p:cNvSpPr>
          <p:nvPr>
            <p:ph type="title"/>
          </p:nvPr>
        </p:nvSpPr>
        <p:spPr/>
        <p:txBody>
          <a:bodyPr/>
          <a:lstStyle/>
          <a:p>
            <a:pPr eaLnBrk="1" hangingPunct="1">
              <a:defRPr/>
            </a:pPr>
            <a:r>
              <a:rPr lang="en-US" smtClean="0"/>
              <a:t>Is the task complex?</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533400" y="971550"/>
            <a:ext cx="7696200" cy="3086100"/>
          </a:xfrm>
        </p:spPr>
        <p:txBody>
          <a:bodyPr>
            <a:normAutofit fontScale="70000" lnSpcReduction="20000"/>
          </a:bodyPr>
          <a:lstStyle/>
          <a:p>
            <a:pPr marL="109725" indent="0">
              <a:buNone/>
            </a:pPr>
            <a:r>
              <a:rPr lang="en-US" dirty="0" smtClean="0"/>
              <a:t>Reminder – </a:t>
            </a:r>
          </a:p>
          <a:p>
            <a:pPr marL="109725" indent="0">
              <a:buNone/>
            </a:pPr>
            <a:endParaRPr lang="en-US" dirty="0" smtClean="0"/>
          </a:p>
          <a:p>
            <a:pPr marL="109725" indent="0">
              <a:buNone/>
            </a:pPr>
            <a:r>
              <a:rPr lang="en-US" dirty="0" smtClean="0"/>
              <a:t>If things get loud/busy or you need to respond to something in the area where you are located…</a:t>
            </a:r>
          </a:p>
          <a:p>
            <a:pPr marL="109725" indent="0">
              <a:buNone/>
            </a:pPr>
            <a:r>
              <a:rPr lang="en-US" dirty="0" smtClean="0">
                <a:solidFill>
                  <a:schemeClr val="accent1">
                    <a:lumMod val="75000"/>
                  </a:schemeClr>
                </a:solidFill>
              </a:rPr>
              <a:t>	</a:t>
            </a:r>
          </a:p>
          <a:p>
            <a:pPr marL="109725" indent="0">
              <a:buNone/>
            </a:pPr>
            <a:r>
              <a:rPr lang="en-US" dirty="0">
                <a:solidFill>
                  <a:schemeClr val="accent1">
                    <a:lumMod val="75000"/>
                  </a:schemeClr>
                </a:solidFill>
              </a:rPr>
              <a:t>	</a:t>
            </a:r>
            <a:r>
              <a:rPr lang="en-US" u="sng" dirty="0" smtClean="0">
                <a:solidFill>
                  <a:schemeClr val="accent1">
                    <a:lumMod val="75000"/>
                  </a:schemeClr>
                </a:solidFill>
              </a:rPr>
              <a:t>Please</a:t>
            </a:r>
            <a:r>
              <a:rPr lang="en-US" dirty="0" smtClean="0">
                <a:solidFill>
                  <a:schemeClr val="accent1">
                    <a:lumMod val="75000"/>
                  </a:schemeClr>
                </a:solidFill>
              </a:rPr>
              <a:t> MUTE Us!!!</a:t>
            </a:r>
          </a:p>
          <a:p>
            <a:pPr marL="109725" indent="0">
              <a:buNone/>
            </a:pPr>
            <a:r>
              <a:rPr lang="en-US" dirty="0">
                <a:solidFill>
                  <a:schemeClr val="accent1">
                    <a:lumMod val="75000"/>
                  </a:schemeClr>
                </a:solidFill>
              </a:rPr>
              <a:t>	</a:t>
            </a:r>
            <a:r>
              <a:rPr lang="en-US" u="sng" dirty="0" smtClean="0">
                <a:solidFill>
                  <a:schemeClr val="accent1">
                    <a:lumMod val="75000"/>
                  </a:schemeClr>
                </a:solidFill>
              </a:rPr>
              <a:t>Don’t</a:t>
            </a:r>
            <a:r>
              <a:rPr lang="en-US" dirty="0" smtClean="0">
                <a:solidFill>
                  <a:schemeClr val="accent1">
                    <a:lumMod val="75000"/>
                  </a:schemeClr>
                </a:solidFill>
              </a:rPr>
              <a:t> use HOLD!!! </a:t>
            </a:r>
          </a:p>
          <a:p>
            <a:pPr marL="109725" indent="0">
              <a:buNone/>
            </a:pPr>
            <a:endParaRPr lang="en-US" dirty="0" smtClean="0">
              <a:solidFill>
                <a:schemeClr val="accent1">
                  <a:lumMod val="75000"/>
                </a:schemeClr>
              </a:solidFill>
            </a:endParaRPr>
          </a:p>
          <a:p>
            <a:pPr marL="109725" indent="0">
              <a:buNone/>
            </a:pPr>
            <a:r>
              <a:rPr lang="en-US" sz="2200" dirty="0">
                <a:solidFill>
                  <a:schemeClr val="accent1">
                    <a:lumMod val="75000"/>
                  </a:schemeClr>
                </a:solidFill>
              </a:rPr>
              <a:t>Many locations have hold music or infomercials that will disrupt the class</a:t>
            </a:r>
            <a:endParaRPr lang="en-US" sz="2200" dirty="0"/>
          </a:p>
        </p:txBody>
      </p:sp>
    </p:spTree>
    <p:extLst>
      <p:ext uri="{BB962C8B-B14F-4D97-AF65-F5344CB8AC3E}">
        <p14:creationId xmlns:p14="http://schemas.microsoft.com/office/powerpoint/2010/main" val="978580105"/>
      </p:ext>
    </p:extLst>
  </p:cSld>
  <p:clrMapOvr>
    <a:masterClrMapping/>
  </p:clrMapOvr>
  <p:transition>
    <p:wipe dir="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9044" name="Rectangle 4"/>
          <p:cNvSpPr>
            <a:spLocks noGrp="1" noChangeArrowheads="1"/>
          </p:cNvSpPr>
          <p:nvPr>
            <p:ph idx="1"/>
          </p:nvPr>
        </p:nvSpPr>
        <p:spPr>
          <a:xfrm>
            <a:off x="381000" y="1200150"/>
            <a:ext cx="7924800" cy="3124200"/>
          </a:xfrm>
        </p:spPr>
        <p:txBody>
          <a:bodyPr>
            <a:normAutofit/>
          </a:bodyPr>
          <a:lstStyle/>
          <a:p>
            <a:pPr eaLnBrk="1" hangingPunct="1">
              <a:defRPr/>
            </a:pPr>
            <a:r>
              <a:rPr lang="en-US" sz="2400" dirty="0" smtClean="0"/>
              <a:t>Does worker repeat same task without change for entire shift?</a:t>
            </a:r>
          </a:p>
          <a:p>
            <a:pPr eaLnBrk="1" hangingPunct="1">
              <a:defRPr/>
            </a:pPr>
            <a:r>
              <a:rPr lang="en-US" sz="2400" dirty="0" smtClean="0"/>
              <a:t>Does worker lose track of task at hand because it is overly monotonous?</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150</a:t>
            </a:fld>
            <a:endParaRPr kumimoji="0" lang="en-US"/>
          </a:p>
        </p:txBody>
      </p:sp>
      <p:sp>
        <p:nvSpPr>
          <p:cNvPr id="599043" name="Rectangle 3"/>
          <p:cNvSpPr>
            <a:spLocks noGrp="1" noChangeArrowheads="1"/>
          </p:cNvSpPr>
          <p:nvPr>
            <p:ph type="title"/>
          </p:nvPr>
        </p:nvSpPr>
        <p:spPr>
          <a:xfrm>
            <a:off x="990600" y="571500"/>
            <a:ext cx="7772400" cy="571500"/>
          </a:xfrm>
        </p:spPr>
        <p:txBody>
          <a:bodyPr>
            <a:normAutofit fontScale="90000"/>
          </a:bodyPr>
          <a:lstStyle/>
          <a:p>
            <a:pPr eaLnBrk="1" hangingPunct="1">
              <a:defRPr/>
            </a:pPr>
            <a:r>
              <a:rPr lang="en-US" sz="4800" smtClean="0"/>
              <a:t>Is the task monotonous?</a:t>
            </a:r>
          </a:p>
        </p:txBody>
      </p:sp>
    </p:spTree>
  </p:cSld>
  <p:clrMapOvr>
    <a:masterClrMapping/>
  </p:clrMapOvr>
  <p:transition>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64" name="Rectangle 4"/>
          <p:cNvSpPr>
            <a:spLocks noGrp="1" noChangeArrowheads="1"/>
          </p:cNvSpPr>
          <p:nvPr>
            <p:ph idx="1"/>
          </p:nvPr>
        </p:nvSpPr>
        <p:spPr>
          <a:xfrm>
            <a:off x="228600" y="971550"/>
            <a:ext cx="3810000" cy="3467100"/>
          </a:xfrm>
        </p:spPr>
        <p:txBody>
          <a:bodyPr>
            <a:normAutofit fontScale="92500"/>
          </a:bodyPr>
          <a:lstStyle/>
          <a:p>
            <a:pPr eaLnBrk="1" hangingPunct="1">
              <a:defRPr/>
            </a:pPr>
            <a:r>
              <a:rPr lang="en-US" dirty="0" smtClean="0"/>
              <a:t>Ability to properly perceive perceptual demands exerts major influence</a:t>
            </a:r>
          </a:p>
          <a:p>
            <a:pPr eaLnBrk="1" hangingPunct="1">
              <a:defRPr/>
            </a:pPr>
            <a:r>
              <a:rPr lang="en-US" dirty="0" smtClean="0"/>
              <a:t>Illumination, auditory, touch and visual acuity fall into realm of perceptual demand</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151</a:t>
            </a:fld>
            <a:endParaRPr kumimoji="0" lang="en-US"/>
          </a:p>
        </p:txBody>
      </p:sp>
      <p:sp>
        <p:nvSpPr>
          <p:cNvPr id="604163" name="Rectangle 3"/>
          <p:cNvSpPr>
            <a:spLocks noGrp="1" noChangeArrowheads="1"/>
          </p:cNvSpPr>
          <p:nvPr>
            <p:ph type="title"/>
          </p:nvPr>
        </p:nvSpPr>
        <p:spPr/>
        <p:txBody>
          <a:bodyPr/>
          <a:lstStyle/>
          <a:p>
            <a:pPr eaLnBrk="1" hangingPunct="1">
              <a:defRPr/>
            </a:pPr>
            <a:r>
              <a:rPr lang="en-US" smtClean="0"/>
              <a:t>Perceptual Demands</a:t>
            </a:r>
          </a:p>
        </p:txBody>
      </p:sp>
      <p:pic>
        <p:nvPicPr>
          <p:cNvPr id="140289" name="Picture 1"/>
          <p:cNvPicPr>
            <a:picLocks noChangeAspect="1" noChangeArrowheads="1"/>
          </p:cNvPicPr>
          <p:nvPr/>
        </p:nvPicPr>
        <p:blipFill>
          <a:blip r:embed="rId3" cstate="print"/>
          <a:srcRect/>
          <a:stretch>
            <a:fillRect/>
          </a:stretch>
        </p:blipFill>
        <p:spPr bwMode="auto">
          <a:xfrm>
            <a:off x="4114800" y="1123950"/>
            <a:ext cx="4579432" cy="2514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6212" name="Rectangle 4"/>
          <p:cNvSpPr>
            <a:spLocks noGrp="1" noChangeArrowheads="1"/>
          </p:cNvSpPr>
          <p:nvPr>
            <p:ph idx="1"/>
          </p:nvPr>
        </p:nvSpPr>
        <p:spPr>
          <a:xfrm>
            <a:off x="533400" y="1200150"/>
            <a:ext cx="4114800" cy="4057650"/>
          </a:xfrm>
        </p:spPr>
        <p:txBody>
          <a:bodyPr/>
          <a:lstStyle/>
          <a:p>
            <a:pPr eaLnBrk="1" hangingPunct="1">
              <a:defRPr/>
            </a:pPr>
            <a:r>
              <a:rPr lang="en-US" dirty="0" smtClean="0"/>
              <a:t>Is lighting inadequate for job?</a:t>
            </a:r>
          </a:p>
          <a:p>
            <a:pPr eaLnBrk="1" hangingPunct="1">
              <a:defRPr/>
            </a:pPr>
            <a:r>
              <a:rPr lang="en-US" dirty="0" smtClean="0"/>
              <a:t>Are controls, instruments and equipment poorly lit?</a:t>
            </a:r>
          </a:p>
          <a:p>
            <a:pPr eaLnBrk="1" hangingPunct="1">
              <a:defRPr/>
            </a:pPr>
            <a:r>
              <a:rPr lang="en-US" dirty="0" smtClean="0"/>
              <a:t>Is illumination not satisfactory for task?</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152</a:t>
            </a:fld>
            <a:endParaRPr kumimoji="0" lang="en-US"/>
          </a:p>
        </p:txBody>
      </p:sp>
      <p:sp>
        <p:nvSpPr>
          <p:cNvPr id="606211" name="Rectangle 3"/>
          <p:cNvSpPr>
            <a:spLocks noGrp="1" noChangeArrowheads="1"/>
          </p:cNvSpPr>
          <p:nvPr>
            <p:ph type="title"/>
          </p:nvPr>
        </p:nvSpPr>
        <p:spPr/>
        <p:txBody>
          <a:bodyPr/>
          <a:lstStyle/>
          <a:p>
            <a:pPr eaLnBrk="1" hangingPunct="1">
              <a:defRPr/>
            </a:pPr>
            <a:r>
              <a:rPr lang="en-US" smtClean="0"/>
              <a:t>Illumination - Task</a:t>
            </a:r>
          </a:p>
        </p:txBody>
      </p:sp>
      <p:pic>
        <p:nvPicPr>
          <p:cNvPr id="138242" name="Picture 2" descr="L:\Clients\Pentair Technical Products\2010 Pictures\cover11.jpg"/>
          <p:cNvPicPr>
            <a:picLocks noChangeAspect="1" noChangeArrowheads="1"/>
          </p:cNvPicPr>
          <p:nvPr/>
        </p:nvPicPr>
        <p:blipFill>
          <a:blip r:embed="rId3" cstate="print"/>
          <a:srcRect l="1953" t="2927" r="2360" b="3415"/>
          <a:stretch>
            <a:fillRect/>
          </a:stretch>
        </p:blipFill>
        <p:spPr bwMode="auto">
          <a:xfrm>
            <a:off x="4572000" y="1352550"/>
            <a:ext cx="4083844"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7236" name="Rectangle 4"/>
          <p:cNvSpPr>
            <a:spLocks noGrp="1" noChangeArrowheads="1"/>
          </p:cNvSpPr>
          <p:nvPr>
            <p:ph idx="1"/>
          </p:nvPr>
        </p:nvSpPr>
        <p:spPr>
          <a:xfrm>
            <a:off x="685800" y="1047750"/>
            <a:ext cx="4572000" cy="3600450"/>
          </a:xfrm>
        </p:spPr>
        <p:txBody>
          <a:bodyPr>
            <a:normAutofit lnSpcReduction="10000"/>
          </a:bodyPr>
          <a:lstStyle/>
          <a:p>
            <a:pPr eaLnBrk="1" hangingPunct="1">
              <a:defRPr/>
            </a:pPr>
            <a:r>
              <a:rPr lang="en-US" dirty="0" smtClean="0"/>
              <a:t>Is contrast poor between workspace and its surroundings?</a:t>
            </a:r>
          </a:p>
          <a:p>
            <a:pPr eaLnBrk="1" hangingPunct="1">
              <a:defRPr/>
            </a:pPr>
            <a:r>
              <a:rPr lang="en-US" dirty="0" smtClean="0"/>
              <a:t>Is workplace so poorly lit that there are great differences between brightness levels in panels, dials and surroundings?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153</a:t>
            </a:fld>
            <a:endParaRPr kumimoji="0" lang="en-US"/>
          </a:p>
        </p:txBody>
      </p:sp>
      <p:sp>
        <p:nvSpPr>
          <p:cNvPr id="607235" name="Rectangle 3"/>
          <p:cNvSpPr>
            <a:spLocks noGrp="1" noChangeArrowheads="1"/>
          </p:cNvSpPr>
          <p:nvPr>
            <p:ph type="title"/>
          </p:nvPr>
        </p:nvSpPr>
        <p:spPr/>
        <p:txBody>
          <a:bodyPr/>
          <a:lstStyle/>
          <a:p>
            <a:pPr eaLnBrk="1" hangingPunct="1">
              <a:defRPr/>
            </a:pPr>
            <a:r>
              <a:rPr lang="en-US" smtClean="0"/>
              <a:t>Illumination - Contrast </a:t>
            </a:r>
          </a:p>
        </p:txBody>
      </p:sp>
      <p:pic>
        <p:nvPicPr>
          <p:cNvPr id="607237" name="Picture 5" descr="Monitor window behind MED"/>
          <p:cNvPicPr>
            <a:picLocks noChangeAspect="1" noChangeArrowheads="1"/>
          </p:cNvPicPr>
          <p:nvPr/>
        </p:nvPicPr>
        <p:blipFill>
          <a:blip r:embed="rId3" cstate="print"/>
          <a:stretch>
            <a:fillRect/>
          </a:stretch>
        </p:blipFill>
        <p:spPr bwMode="auto">
          <a:xfrm>
            <a:off x="5105400" y="1200150"/>
            <a:ext cx="3810000" cy="28575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8260" name="Rectangle 4"/>
          <p:cNvSpPr>
            <a:spLocks noGrp="1" noChangeArrowheads="1"/>
          </p:cNvSpPr>
          <p:nvPr>
            <p:ph idx="1"/>
          </p:nvPr>
        </p:nvSpPr>
        <p:spPr>
          <a:xfrm>
            <a:off x="914400" y="1200150"/>
            <a:ext cx="3657600" cy="4114800"/>
          </a:xfrm>
        </p:spPr>
        <p:txBody>
          <a:bodyPr>
            <a:normAutofit/>
          </a:bodyPr>
          <a:lstStyle/>
          <a:p>
            <a:pPr eaLnBrk="1" hangingPunct="1">
              <a:defRPr/>
            </a:pPr>
            <a:r>
              <a:rPr lang="en-US" sz="2800" dirty="0" smtClean="0"/>
              <a:t>Is glare present in workplace? </a:t>
            </a:r>
          </a:p>
          <a:p>
            <a:pPr eaLnBrk="1" hangingPunct="1">
              <a:defRPr/>
            </a:pPr>
            <a:r>
              <a:rPr lang="en-US" sz="2800" dirty="0" smtClean="0"/>
              <a:t>What is source of glare? </a:t>
            </a:r>
          </a:p>
          <a:p>
            <a:pPr eaLnBrk="1" hangingPunct="1">
              <a:defRPr/>
            </a:pPr>
            <a:r>
              <a:rPr lang="en-US" sz="2800" dirty="0" smtClean="0"/>
              <a:t>Is glare from displays a problem?</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154</a:t>
            </a:fld>
            <a:endParaRPr kumimoji="0" lang="en-US"/>
          </a:p>
        </p:txBody>
      </p:sp>
      <p:sp>
        <p:nvSpPr>
          <p:cNvPr id="608259" name="Rectangle 3"/>
          <p:cNvSpPr>
            <a:spLocks noGrp="1" noChangeArrowheads="1"/>
          </p:cNvSpPr>
          <p:nvPr>
            <p:ph type="title"/>
          </p:nvPr>
        </p:nvSpPr>
        <p:spPr/>
        <p:txBody>
          <a:bodyPr/>
          <a:lstStyle/>
          <a:p>
            <a:pPr eaLnBrk="1" hangingPunct="1">
              <a:defRPr/>
            </a:pPr>
            <a:r>
              <a:rPr lang="en-US" smtClean="0"/>
              <a:t>Illumination - Glare</a:t>
            </a:r>
          </a:p>
        </p:txBody>
      </p:sp>
      <p:pic>
        <p:nvPicPr>
          <p:cNvPr id="197636" name="Picture 5" descr="Ws 10-4 monitor glare"/>
          <p:cNvPicPr>
            <a:picLocks noChangeAspect="1" noChangeArrowheads="1"/>
          </p:cNvPicPr>
          <p:nvPr/>
        </p:nvPicPr>
        <p:blipFill>
          <a:blip r:embed="rId3" cstate="print"/>
          <a:srcRect l="5857" t="2926" r="2377" b="3429"/>
          <a:stretch>
            <a:fillRect/>
          </a:stretch>
        </p:blipFill>
        <p:spPr bwMode="auto">
          <a:xfrm>
            <a:off x="4648200" y="1276350"/>
            <a:ext cx="4029075"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8658" name="Picture 2" descr="caster type of"/>
          <p:cNvPicPr>
            <a:picLocks noChangeAspect="1" noChangeArrowheads="1"/>
          </p:cNvPicPr>
          <p:nvPr/>
        </p:nvPicPr>
        <p:blipFill>
          <a:blip r:embed="rId3" cstate="print"/>
          <a:srcRect b="6667"/>
          <a:stretch>
            <a:fillRect/>
          </a:stretch>
        </p:blipFill>
        <p:spPr bwMode="auto">
          <a:xfrm>
            <a:off x="5029199" y="1047750"/>
            <a:ext cx="3918857" cy="2438400"/>
          </a:xfrm>
          <a:prstGeom prst="rect">
            <a:avLst/>
          </a:prstGeom>
          <a:ln>
            <a:noFill/>
          </a:ln>
          <a:effectLst>
            <a:outerShdw blurRad="292100" dist="139700" dir="2700000" algn="tl" rotWithShape="0">
              <a:srgbClr val="333333">
                <a:alpha val="65000"/>
              </a:srgbClr>
            </a:outerShdw>
          </a:effectLst>
        </p:spPr>
      </p:pic>
      <p:sp>
        <p:nvSpPr>
          <p:cNvPr id="609284" name="Rectangle 4"/>
          <p:cNvSpPr>
            <a:spLocks noGrp="1" noChangeArrowheads="1"/>
          </p:cNvSpPr>
          <p:nvPr>
            <p:ph idx="1"/>
          </p:nvPr>
        </p:nvSpPr>
        <p:spPr>
          <a:xfrm>
            <a:off x="533400" y="971550"/>
            <a:ext cx="4343400" cy="3810000"/>
          </a:xfrm>
        </p:spPr>
        <p:txBody>
          <a:bodyPr>
            <a:normAutofit fontScale="92500"/>
          </a:bodyPr>
          <a:lstStyle/>
          <a:p>
            <a:pPr eaLnBrk="1" hangingPunct="1">
              <a:lnSpc>
                <a:spcPct val="90000"/>
              </a:lnSpc>
              <a:defRPr/>
            </a:pPr>
            <a:r>
              <a:rPr lang="en-US" dirty="0" smtClean="0"/>
              <a:t>Does noise level prevent or impair verbal communication?</a:t>
            </a:r>
          </a:p>
          <a:p>
            <a:pPr eaLnBrk="1" hangingPunct="1">
              <a:lnSpc>
                <a:spcPct val="90000"/>
              </a:lnSpc>
              <a:defRPr/>
            </a:pPr>
            <a:r>
              <a:rPr lang="en-US" dirty="0" smtClean="0"/>
              <a:t>Are there auditory signals?</a:t>
            </a:r>
          </a:p>
          <a:p>
            <a:pPr eaLnBrk="1" hangingPunct="1">
              <a:lnSpc>
                <a:spcPct val="90000"/>
              </a:lnSpc>
              <a:defRPr/>
            </a:pPr>
            <a:r>
              <a:rPr lang="en-US" dirty="0" smtClean="0"/>
              <a:t>Are some auditory signals hard to hear in general?</a:t>
            </a:r>
          </a:p>
          <a:p>
            <a:pPr eaLnBrk="1" hangingPunct="1">
              <a:lnSpc>
                <a:spcPct val="90000"/>
              </a:lnSpc>
              <a:defRPr/>
            </a:pPr>
            <a:r>
              <a:rPr lang="en-US" dirty="0" smtClean="0"/>
              <a:t>Are auditory signals difficult to distinguish from one another?</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155</a:t>
            </a:fld>
            <a:endParaRPr kumimoji="0" lang="en-US"/>
          </a:p>
        </p:txBody>
      </p:sp>
      <p:sp>
        <p:nvSpPr>
          <p:cNvPr id="609283" name="Rectangle 3"/>
          <p:cNvSpPr>
            <a:spLocks noGrp="1" noChangeArrowheads="1"/>
          </p:cNvSpPr>
          <p:nvPr>
            <p:ph type="title"/>
          </p:nvPr>
        </p:nvSpPr>
        <p:spPr/>
        <p:txBody>
          <a:bodyPr/>
          <a:lstStyle/>
          <a:p>
            <a:pPr eaLnBrk="1" hangingPunct="1">
              <a:defRPr/>
            </a:pPr>
            <a:r>
              <a:rPr lang="en-US" smtClean="0"/>
              <a:t>Auditory</a:t>
            </a:r>
          </a:p>
        </p:txBody>
      </p:sp>
    </p:spTree>
  </p:cSld>
  <p:clrMapOvr>
    <a:masterClrMapping/>
  </p:clrMapOvr>
  <p:transition>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0307" name="Rectangle 3"/>
          <p:cNvSpPr>
            <a:spLocks noGrp="1" noChangeArrowheads="1"/>
          </p:cNvSpPr>
          <p:nvPr>
            <p:ph idx="1"/>
          </p:nvPr>
        </p:nvSpPr>
        <p:spPr>
          <a:xfrm>
            <a:off x="914400" y="971550"/>
            <a:ext cx="3657600" cy="3886200"/>
          </a:xfrm>
        </p:spPr>
        <p:txBody>
          <a:bodyPr/>
          <a:lstStyle/>
          <a:p>
            <a:pPr eaLnBrk="1" hangingPunct="1">
              <a:defRPr/>
            </a:pPr>
            <a:r>
              <a:rPr lang="en-US" dirty="0" smtClean="0"/>
              <a:t>Is there a need to tell difference between parts by touch?</a:t>
            </a:r>
          </a:p>
          <a:p>
            <a:pPr eaLnBrk="1" hangingPunct="1">
              <a:defRPr/>
            </a:pPr>
            <a:r>
              <a:rPr lang="en-US" dirty="0" smtClean="0"/>
              <a:t>Is it difficult to recognize controls and tools by touch and/or position?</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156</a:t>
            </a:fld>
            <a:endParaRPr kumimoji="0" lang="en-US"/>
          </a:p>
        </p:txBody>
      </p:sp>
      <p:sp>
        <p:nvSpPr>
          <p:cNvPr id="610306" name="Rectangle 2"/>
          <p:cNvSpPr>
            <a:spLocks noGrp="1" noChangeArrowheads="1"/>
          </p:cNvSpPr>
          <p:nvPr>
            <p:ph type="title"/>
          </p:nvPr>
        </p:nvSpPr>
        <p:spPr/>
        <p:txBody>
          <a:bodyPr/>
          <a:lstStyle/>
          <a:p>
            <a:pPr eaLnBrk="1" hangingPunct="1">
              <a:defRPr/>
            </a:pPr>
            <a:r>
              <a:rPr lang="en-US" smtClean="0"/>
              <a:t>Touch</a:t>
            </a:r>
          </a:p>
        </p:txBody>
      </p:sp>
      <p:pic>
        <p:nvPicPr>
          <p:cNvPr id="199684" name="Picture 4" descr="Parts bin"/>
          <p:cNvPicPr>
            <a:picLocks noChangeAspect="1" noChangeArrowheads="1"/>
          </p:cNvPicPr>
          <p:nvPr/>
        </p:nvPicPr>
        <p:blipFill>
          <a:blip r:embed="rId3" cstate="print"/>
          <a:srcRect l="17046" r="24999" b="31250"/>
          <a:stretch>
            <a:fillRect/>
          </a:stretch>
        </p:blipFill>
        <p:spPr bwMode="auto">
          <a:xfrm>
            <a:off x="4495800" y="1047750"/>
            <a:ext cx="3886200" cy="31432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1331" name="Rectangle 3"/>
          <p:cNvSpPr>
            <a:spLocks noGrp="1" noChangeArrowheads="1"/>
          </p:cNvSpPr>
          <p:nvPr>
            <p:ph idx="1"/>
          </p:nvPr>
        </p:nvSpPr>
        <p:spPr>
          <a:xfrm>
            <a:off x="457200" y="1110997"/>
            <a:ext cx="4114800" cy="3289553"/>
          </a:xfrm>
        </p:spPr>
        <p:txBody>
          <a:bodyPr>
            <a:normAutofit fontScale="70000" lnSpcReduction="20000"/>
          </a:bodyPr>
          <a:lstStyle/>
          <a:p>
            <a:pPr eaLnBrk="1" hangingPunct="1">
              <a:defRPr/>
            </a:pPr>
            <a:r>
              <a:rPr lang="en-US" sz="3600" dirty="0" smtClean="0"/>
              <a:t>Does task require fine visual judgments? </a:t>
            </a:r>
          </a:p>
          <a:p>
            <a:pPr lvl="1" eaLnBrk="1" hangingPunct="1">
              <a:defRPr/>
            </a:pPr>
            <a:r>
              <a:rPr lang="en-US" sz="3200" dirty="0" smtClean="0"/>
              <a:t>(This includes need to detect small defects, judging distances accurately, etc.)</a:t>
            </a:r>
          </a:p>
          <a:p>
            <a:pPr eaLnBrk="1" hangingPunct="1">
              <a:defRPr/>
            </a:pPr>
            <a:r>
              <a:rPr lang="en-US" sz="3600" dirty="0" smtClean="0"/>
              <a:t>Are dials and instruments difficult to read quickly and accurately?</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157</a:t>
            </a:fld>
            <a:endParaRPr kumimoji="0" lang="en-US"/>
          </a:p>
        </p:txBody>
      </p:sp>
      <p:sp>
        <p:nvSpPr>
          <p:cNvPr id="611330" name="Rectangle 2"/>
          <p:cNvSpPr>
            <a:spLocks noGrp="1" noChangeArrowheads="1"/>
          </p:cNvSpPr>
          <p:nvPr>
            <p:ph type="title"/>
          </p:nvPr>
        </p:nvSpPr>
        <p:spPr/>
        <p:txBody>
          <a:bodyPr/>
          <a:lstStyle/>
          <a:p>
            <a:pPr eaLnBrk="1" hangingPunct="1">
              <a:defRPr/>
            </a:pPr>
            <a:r>
              <a:rPr lang="en-US" smtClean="0"/>
              <a:t>Visual Acuity</a:t>
            </a:r>
          </a:p>
        </p:txBody>
      </p:sp>
      <p:pic>
        <p:nvPicPr>
          <p:cNvPr id="133121" name="Picture 1" descr="L:\Clients\Lake Region Medical\Tophat Load Inspection Stir Mix Paint 9-17-10\IMG_7013.JPG"/>
          <p:cNvPicPr>
            <a:picLocks noChangeAspect="1" noChangeArrowheads="1"/>
          </p:cNvPicPr>
          <p:nvPr/>
        </p:nvPicPr>
        <p:blipFill>
          <a:blip r:embed="rId3" cstate="print"/>
          <a:srcRect/>
          <a:stretch>
            <a:fillRect/>
          </a:stretch>
        </p:blipFill>
        <p:spPr bwMode="auto">
          <a:xfrm>
            <a:off x="4343400" y="1200150"/>
            <a:ext cx="426720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3379" name="Rectangle 3"/>
          <p:cNvSpPr>
            <a:spLocks noGrp="1" noChangeArrowheads="1"/>
          </p:cNvSpPr>
          <p:nvPr>
            <p:ph idx="1"/>
          </p:nvPr>
        </p:nvSpPr>
        <p:spPr>
          <a:xfrm>
            <a:off x="990600" y="857252"/>
            <a:ext cx="8153400" cy="1457325"/>
          </a:xfrm>
        </p:spPr>
        <p:txBody>
          <a:bodyPr>
            <a:normAutofit fontScale="92500" lnSpcReduction="10000"/>
          </a:bodyPr>
          <a:lstStyle/>
          <a:p>
            <a:pPr eaLnBrk="1" hangingPunct="1">
              <a:defRPr/>
            </a:pPr>
            <a:r>
              <a:rPr lang="en-US" sz="3600" smtClean="0"/>
              <a:t>Preventive maintenance of tools, equipment, workstations and facility itself have a major impact on workforce</a:t>
            </a:r>
          </a:p>
        </p:txBody>
      </p:sp>
      <p:sp>
        <p:nvSpPr>
          <p:cNvPr id="9" name="Slide Number Placeholder 8"/>
          <p:cNvSpPr>
            <a:spLocks noGrp="1"/>
          </p:cNvSpPr>
          <p:nvPr>
            <p:ph type="sldNum" sz="quarter" idx="12"/>
          </p:nvPr>
        </p:nvSpPr>
        <p:spPr/>
        <p:txBody>
          <a:bodyPr/>
          <a:lstStyle/>
          <a:p>
            <a:fld id="{D5BBC35B-A44B-4119-B8DA-DE9E3DFADA20}" type="slidenum">
              <a:rPr kumimoji="0" lang="en-US" smtClean="0"/>
              <a:pPr/>
              <a:t>158</a:t>
            </a:fld>
            <a:endParaRPr kumimoji="0" lang="en-US"/>
          </a:p>
        </p:txBody>
      </p:sp>
      <p:sp>
        <p:nvSpPr>
          <p:cNvPr id="613378" name="Rectangle 2"/>
          <p:cNvSpPr>
            <a:spLocks noGrp="1" noChangeArrowheads="1"/>
          </p:cNvSpPr>
          <p:nvPr>
            <p:ph type="title"/>
          </p:nvPr>
        </p:nvSpPr>
        <p:spPr/>
        <p:txBody>
          <a:bodyPr/>
          <a:lstStyle/>
          <a:p>
            <a:pPr eaLnBrk="1" hangingPunct="1">
              <a:defRPr/>
            </a:pPr>
            <a:r>
              <a:rPr lang="en-US" smtClean="0"/>
              <a:t>Preventive Maintenance</a:t>
            </a:r>
          </a:p>
        </p:txBody>
      </p:sp>
      <p:pic>
        <p:nvPicPr>
          <p:cNvPr id="613380" name="Picture 4" descr="PM dies on floor"/>
          <p:cNvPicPr>
            <a:picLocks noChangeAspect="1" noChangeArrowheads="1"/>
          </p:cNvPicPr>
          <p:nvPr/>
        </p:nvPicPr>
        <p:blipFill>
          <a:blip r:embed="rId3" cstate="print"/>
          <a:srcRect l="6667" b="12500"/>
          <a:stretch>
            <a:fillRect/>
          </a:stretch>
        </p:blipFill>
        <p:spPr bwMode="auto">
          <a:xfrm>
            <a:off x="457200" y="2400300"/>
            <a:ext cx="3200400" cy="2000250"/>
          </a:xfrm>
          <a:prstGeom prst="rect">
            <a:avLst/>
          </a:prstGeom>
          <a:ln>
            <a:noFill/>
          </a:ln>
          <a:effectLst>
            <a:outerShdw blurRad="292100" dist="139700" dir="2700000" algn="tl" rotWithShape="0">
              <a:srgbClr val="333333">
                <a:alpha val="65000"/>
              </a:srgbClr>
            </a:outerShdw>
          </a:effectLst>
        </p:spPr>
      </p:pic>
      <p:pic>
        <p:nvPicPr>
          <p:cNvPr id="613381" name="Picture 5" descr="PM broken lifts"/>
          <p:cNvPicPr>
            <a:picLocks noChangeAspect="1" noChangeArrowheads="1"/>
          </p:cNvPicPr>
          <p:nvPr/>
        </p:nvPicPr>
        <p:blipFill>
          <a:blip r:embed="rId4" cstate="print"/>
          <a:srcRect l="6667" b="12500"/>
          <a:stretch>
            <a:fillRect/>
          </a:stretch>
        </p:blipFill>
        <p:spPr bwMode="auto">
          <a:xfrm>
            <a:off x="3124200" y="2571750"/>
            <a:ext cx="3200400" cy="2000250"/>
          </a:xfrm>
          <a:prstGeom prst="rect">
            <a:avLst/>
          </a:prstGeom>
          <a:ln>
            <a:noFill/>
          </a:ln>
          <a:effectLst>
            <a:outerShdw blurRad="292100" dist="139700" dir="2700000" algn="tl" rotWithShape="0">
              <a:srgbClr val="333333">
                <a:alpha val="65000"/>
              </a:srgbClr>
            </a:outerShdw>
          </a:effectLst>
        </p:spPr>
      </p:pic>
      <p:pic>
        <p:nvPicPr>
          <p:cNvPr id="613382" name="Picture 6" descr="PM basket ball hoop"/>
          <p:cNvPicPr>
            <a:picLocks noChangeAspect="1" noChangeArrowheads="1"/>
          </p:cNvPicPr>
          <p:nvPr/>
        </p:nvPicPr>
        <p:blipFill>
          <a:blip r:embed="rId5" cstate="print"/>
          <a:srcRect l="8889" b="12500"/>
          <a:stretch>
            <a:fillRect/>
          </a:stretch>
        </p:blipFill>
        <p:spPr bwMode="auto">
          <a:xfrm>
            <a:off x="5715000" y="2800350"/>
            <a:ext cx="3124192" cy="20002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613380"/>
                                        </p:tgtEl>
                                        <p:attrNameLst>
                                          <p:attrName>style.visibility</p:attrName>
                                        </p:attrNameLst>
                                      </p:cBhvr>
                                      <p:to>
                                        <p:strVal val="visible"/>
                                      </p:to>
                                    </p:set>
                                    <p:animEffect transition="in" filter="blinds(vertical)">
                                      <p:cBhvr>
                                        <p:cTn id="7" dur="500"/>
                                        <p:tgtEl>
                                          <p:spTgt spid="61338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613381"/>
                                        </p:tgtEl>
                                        <p:attrNameLst>
                                          <p:attrName>style.visibility</p:attrName>
                                        </p:attrNameLst>
                                      </p:cBhvr>
                                      <p:to>
                                        <p:strVal val="visible"/>
                                      </p:to>
                                    </p:set>
                                    <p:animEffect transition="in" filter="blinds(vertical)">
                                      <p:cBhvr>
                                        <p:cTn id="12" dur="500"/>
                                        <p:tgtEl>
                                          <p:spTgt spid="61338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613382"/>
                                        </p:tgtEl>
                                        <p:attrNameLst>
                                          <p:attrName>style.visibility</p:attrName>
                                        </p:attrNameLst>
                                      </p:cBhvr>
                                      <p:to>
                                        <p:strVal val="visible"/>
                                      </p:to>
                                    </p:set>
                                    <p:animEffect transition="in" filter="blinds(vertical)">
                                      <p:cBhvr>
                                        <p:cTn id="17" dur="500"/>
                                        <p:tgtEl>
                                          <p:spTgt spid="613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6451" name="Rectangle 3"/>
          <p:cNvSpPr>
            <a:spLocks noGrp="1" noChangeArrowheads="1"/>
          </p:cNvSpPr>
          <p:nvPr>
            <p:ph idx="1"/>
          </p:nvPr>
        </p:nvSpPr>
        <p:spPr>
          <a:xfrm>
            <a:off x="228600" y="1047750"/>
            <a:ext cx="4419600" cy="3619500"/>
          </a:xfrm>
        </p:spPr>
        <p:txBody>
          <a:bodyPr>
            <a:noAutofit/>
          </a:bodyPr>
          <a:lstStyle/>
          <a:p>
            <a:pPr eaLnBrk="1" hangingPunct="1">
              <a:lnSpc>
                <a:spcPct val="90000"/>
              </a:lnSpc>
              <a:defRPr/>
            </a:pPr>
            <a:r>
              <a:rPr lang="en-US" sz="2400" dirty="0" smtClean="0"/>
              <a:t>General</a:t>
            </a:r>
          </a:p>
          <a:p>
            <a:pPr lvl="1" eaLnBrk="1" hangingPunct="1">
              <a:lnSpc>
                <a:spcPct val="90000"/>
              </a:lnSpc>
              <a:defRPr/>
            </a:pPr>
            <a:r>
              <a:rPr lang="en-US" sz="1800" dirty="0" smtClean="0"/>
              <a:t>Is workplace floor clear of clutter and obstructions?</a:t>
            </a:r>
          </a:p>
          <a:p>
            <a:pPr lvl="1" eaLnBrk="1" hangingPunct="1">
              <a:lnSpc>
                <a:spcPct val="90000"/>
              </a:lnSpc>
              <a:defRPr/>
            </a:pPr>
            <a:r>
              <a:rPr lang="en-US" sz="1800" dirty="0" smtClean="0"/>
              <a:t>Could create risk of slips, trips or falls?</a:t>
            </a:r>
          </a:p>
          <a:p>
            <a:pPr lvl="1" eaLnBrk="1" hangingPunct="1">
              <a:lnSpc>
                <a:spcPct val="90000"/>
              </a:lnSpc>
              <a:defRPr/>
            </a:pPr>
            <a:r>
              <a:rPr lang="en-US" sz="1800" dirty="0" smtClean="0"/>
              <a:t>Are floors slippery?</a:t>
            </a:r>
          </a:p>
          <a:p>
            <a:pPr eaLnBrk="1" hangingPunct="1">
              <a:lnSpc>
                <a:spcPct val="90000"/>
              </a:lnSpc>
              <a:defRPr/>
            </a:pPr>
            <a:r>
              <a:rPr lang="en-US" sz="2400" dirty="0" smtClean="0"/>
              <a:t>Workstation</a:t>
            </a:r>
            <a:endParaRPr lang="en-US" sz="1800" dirty="0" smtClean="0"/>
          </a:p>
          <a:p>
            <a:pPr lvl="1" eaLnBrk="1" hangingPunct="1">
              <a:lnSpc>
                <a:spcPct val="90000"/>
              </a:lnSpc>
              <a:defRPr/>
            </a:pPr>
            <a:r>
              <a:rPr lang="en-US" sz="1800" dirty="0" smtClean="0"/>
              <a:t>Too much clutter in workstation?</a:t>
            </a:r>
          </a:p>
          <a:p>
            <a:pPr lvl="1" eaLnBrk="1" hangingPunct="1">
              <a:lnSpc>
                <a:spcPct val="90000"/>
              </a:lnSpc>
              <a:defRPr/>
            </a:pPr>
            <a:r>
              <a:rPr lang="en-US" sz="1800" dirty="0" smtClean="0"/>
              <a:t>Is housekeeping at workstation poor?</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159</a:t>
            </a:fld>
            <a:endParaRPr kumimoji="0" lang="en-US"/>
          </a:p>
        </p:txBody>
      </p:sp>
      <p:sp>
        <p:nvSpPr>
          <p:cNvPr id="616450" name="Rectangle 2"/>
          <p:cNvSpPr>
            <a:spLocks noGrp="1" noChangeArrowheads="1"/>
          </p:cNvSpPr>
          <p:nvPr>
            <p:ph type="title"/>
          </p:nvPr>
        </p:nvSpPr>
        <p:spPr/>
        <p:txBody>
          <a:bodyPr/>
          <a:lstStyle/>
          <a:p>
            <a:pPr eaLnBrk="1" hangingPunct="1">
              <a:defRPr/>
            </a:pPr>
            <a:r>
              <a:rPr lang="en-US" dirty="0" smtClean="0"/>
              <a:t>Housekeeping</a:t>
            </a:r>
          </a:p>
        </p:txBody>
      </p:sp>
      <p:pic>
        <p:nvPicPr>
          <p:cNvPr id="130049" name="Picture 1"/>
          <p:cNvPicPr>
            <a:picLocks noChangeAspect="1" noChangeArrowheads="1"/>
          </p:cNvPicPr>
          <p:nvPr/>
        </p:nvPicPr>
        <p:blipFill>
          <a:blip r:embed="rId3" cstate="print"/>
          <a:srcRect/>
          <a:stretch>
            <a:fillRect/>
          </a:stretch>
        </p:blipFill>
        <p:spPr bwMode="auto">
          <a:xfrm>
            <a:off x="4724400" y="1352550"/>
            <a:ext cx="3962400" cy="2971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724400" y="3657600"/>
            <a:ext cx="4876800" cy="1943100"/>
          </a:xfrm>
          <a:prstGeom prst="roundRect">
            <a:avLst/>
          </a:prstGeom>
          <a:solidFill>
            <a:schemeClr val="accent1">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372600" cy="400050"/>
          </a:xfrm>
          <a:prstGeom prst="rect">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47700" y="242888"/>
            <a:ext cx="8724900" cy="3429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930" name="Rectangle 2"/>
          <p:cNvSpPr>
            <a:spLocks noGrp="1" noChangeArrowheads="1"/>
          </p:cNvSpPr>
          <p:nvPr>
            <p:ph type="title"/>
          </p:nvPr>
        </p:nvSpPr>
        <p:spPr>
          <a:xfrm>
            <a:off x="752475" y="178595"/>
            <a:ext cx="5562600" cy="457200"/>
          </a:xfrm>
        </p:spPr>
        <p:txBody>
          <a:bodyPr>
            <a:normAutofit/>
          </a:bodyPr>
          <a:lstStyle/>
          <a:p>
            <a:pPr algn="l" eaLnBrk="1" hangingPunct="1">
              <a:defRPr/>
            </a:pPr>
            <a:r>
              <a:rPr lang="en-US" sz="1600" dirty="0" smtClean="0">
                <a:solidFill>
                  <a:schemeClr val="accent1">
                    <a:lumMod val="75000"/>
                  </a:schemeClr>
                </a:solidFill>
              </a:rPr>
              <a:t>WorkWell and ErgoSystems Present:</a:t>
            </a:r>
          </a:p>
        </p:txBody>
      </p:sp>
      <p:sp>
        <p:nvSpPr>
          <p:cNvPr id="892931" name="Rectangle 3"/>
          <p:cNvSpPr>
            <a:spLocks noGrp="1" noChangeArrowheads="1"/>
          </p:cNvSpPr>
          <p:nvPr>
            <p:ph type="body" sz="half" idx="1"/>
          </p:nvPr>
        </p:nvSpPr>
        <p:spPr>
          <a:xfrm>
            <a:off x="552450" y="895350"/>
            <a:ext cx="4876800" cy="2857500"/>
          </a:xfrm>
        </p:spPr>
        <p:txBody>
          <a:bodyPr>
            <a:noAutofit/>
          </a:bodyPr>
          <a:lstStyle/>
          <a:p>
            <a:pPr marL="109728" indent="0">
              <a:buNone/>
            </a:pPr>
            <a:r>
              <a:rPr lang="en-US" sz="4000" dirty="0">
                <a:solidFill>
                  <a:schemeClr val="accent1">
                    <a:lumMod val="50000"/>
                  </a:schemeClr>
                </a:solidFill>
                <a:effectLst>
                  <a:outerShdw blurRad="38100" dist="38100" dir="2700000" algn="tl">
                    <a:srgbClr val="000000">
                      <a:alpha val="43137"/>
                    </a:srgbClr>
                  </a:outerShdw>
                </a:effectLst>
              </a:rPr>
              <a:t>Manufacturing Ergonomics: Introduction for Health Care Professionals (Online</a:t>
            </a:r>
            <a:r>
              <a:rPr lang="en-US" sz="4000" dirty="0" smtClean="0">
                <a:solidFill>
                  <a:schemeClr val="accent1">
                    <a:lumMod val="50000"/>
                  </a:schemeClr>
                </a:solidFill>
                <a:effectLst>
                  <a:outerShdw blurRad="38100" dist="38100" dir="2700000" algn="tl">
                    <a:srgbClr val="000000">
                      <a:alpha val="43137"/>
                    </a:srgbClr>
                  </a:outerShdw>
                </a:effectLst>
              </a:rPr>
              <a:t>)</a:t>
            </a:r>
            <a:endParaRPr lang="en-US" sz="4000" dirty="0">
              <a:solidFill>
                <a:schemeClr val="accent1">
                  <a:lumMod val="50000"/>
                </a:schemeClr>
              </a:solidFill>
              <a:effectLst>
                <a:outerShdw blurRad="38100" dist="38100" dir="2700000" algn="tl">
                  <a:srgbClr val="000000">
                    <a:alpha val="43137"/>
                  </a:srgbClr>
                </a:outerShdw>
              </a:effectLst>
            </a:endParaRPr>
          </a:p>
        </p:txBody>
      </p:sp>
      <p:sp>
        <p:nvSpPr>
          <p:cNvPr id="6" name="Slide Number Placeholder 5"/>
          <p:cNvSpPr>
            <a:spLocks noGrp="1"/>
          </p:cNvSpPr>
          <p:nvPr>
            <p:ph type="sldNum" sz="quarter" idx="4294967295"/>
          </p:nvPr>
        </p:nvSpPr>
        <p:spPr>
          <a:xfrm>
            <a:off x="8458200" y="4743450"/>
            <a:ext cx="685800" cy="285750"/>
          </a:xfrm>
        </p:spPr>
        <p:txBody>
          <a:bodyPr/>
          <a:lstStyle/>
          <a:p>
            <a:fld id="{D5BBC35B-A44B-4119-B8DA-DE9E3DFADA20}" type="slidenum">
              <a:rPr lang="en-US" smtClean="0"/>
              <a:pPr/>
              <a:t>16</a:t>
            </a:fld>
            <a:endParaRPr lang="en-US" dirty="0"/>
          </a:p>
        </p:txBody>
      </p:sp>
      <p:sp>
        <p:nvSpPr>
          <p:cNvPr id="10" name="Rounded Rectangle 9"/>
          <p:cNvSpPr/>
          <p:nvPr/>
        </p:nvSpPr>
        <p:spPr>
          <a:xfrm>
            <a:off x="2990850" y="4214813"/>
            <a:ext cx="6629400" cy="51435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
          <p:cNvSpPr txBox="1">
            <a:spLocks noChangeArrowheads="1"/>
          </p:cNvSpPr>
          <p:nvPr/>
        </p:nvSpPr>
        <p:spPr>
          <a:xfrm>
            <a:off x="3126152" y="4229100"/>
            <a:ext cx="4938227" cy="457200"/>
          </a:xfrm>
          <a:prstGeom prst="rect">
            <a:avLst/>
          </a:prstGeom>
        </p:spPr>
        <p:txBody>
          <a:bodyPr vert="horz" anchor="ctr">
            <a:normAutofit fontScale="92500" lnSpcReduction="1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smtClean="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WorkWell Systems,</a:t>
            </a:r>
            <a:r>
              <a:rPr kumimoji="0" lang="en-US" sz="1400" b="1" i="0" u="none" strike="noStrike" kern="1200" cap="none" spc="0" normalizeH="0" noProof="0" dirty="0" smtClean="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 Inc.</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smtClean="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ErgoSystems</a:t>
            </a:r>
            <a:r>
              <a:rPr lang="en-US" sz="14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 Consulting Group, Inc</a:t>
            </a:r>
            <a:r>
              <a:rPr lang="en-US" sz="1200" b="1" dirty="0" smtClean="0">
                <a:solidFill>
                  <a:schemeClr val="accent1">
                    <a:lumMod val="75000"/>
                  </a:schemeClr>
                </a:solidFill>
                <a:effectLst>
                  <a:outerShdw blurRad="38100" dist="38100" dir="2700000" algn="tl" rotWithShape="0">
                    <a:srgbClr val="000000">
                      <a:alpha val="43137"/>
                    </a:srgbClr>
                  </a:outerShdw>
                </a:effectLst>
                <a:latin typeface="Arial" pitchFamily="34" charset="0"/>
                <a:ea typeface="+mj-ea"/>
                <a:cs typeface="Arial" pitchFamily="34" charset="0"/>
              </a:rPr>
              <a:t>.</a:t>
            </a:r>
            <a:endParaRPr kumimoji="0" lang="en-US" sz="1200" b="1" i="0" u="none" strike="noStrike" kern="1200" cap="none" spc="0" normalizeH="0" baseline="0" noProof="0" dirty="0" smtClean="0">
              <a:ln>
                <a:noFill/>
              </a:ln>
              <a:solidFill>
                <a:schemeClr val="accent1">
                  <a:lumMod val="75000"/>
                </a:schemeClr>
              </a:solidFill>
              <a:effectLst>
                <a:outerShdw blurRad="38100" dist="38100" dir="2700000" algn="tl" rotWithShape="0">
                  <a:srgbClr val="000000">
                    <a:alpha val="43137"/>
                  </a:srgbClr>
                </a:outerShdw>
              </a:effectLst>
              <a:uLnTx/>
              <a:uFillTx/>
              <a:latin typeface="Arial" pitchFamily="34" charset="0"/>
              <a:ea typeface="+mj-ea"/>
              <a:cs typeface="Arial" pitchFamily="34" charset="0"/>
            </a:endParaRPr>
          </a:p>
        </p:txBody>
      </p:sp>
      <p:pic>
        <p:nvPicPr>
          <p:cNvPr id="484355" name="Picture 3" descr="K:\Clients\WorkWell\Therapist Course 2012\Images\Anlaysis form1.JPG"/>
          <p:cNvPicPr>
            <a:picLocks noChangeAspect="1" noChangeArrowheads="1"/>
          </p:cNvPicPr>
          <p:nvPr/>
        </p:nvPicPr>
        <p:blipFill>
          <a:blip r:embed="rId3" cstate="print"/>
          <a:srcRect/>
          <a:stretch>
            <a:fillRect/>
          </a:stretch>
        </p:blipFill>
        <p:spPr bwMode="auto">
          <a:xfrm>
            <a:off x="5486400" y="895350"/>
            <a:ext cx="3194440" cy="24688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3953776"/>
      </p:ext>
    </p:extLst>
  </p:cSld>
  <p:clrMapOvr>
    <a:masterClrMapping/>
  </p:clrMapOvr>
  <p:transition>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2226" name="Rectangle 2"/>
          <p:cNvSpPr>
            <a:spLocks noGrp="1" noChangeArrowheads="1"/>
          </p:cNvSpPr>
          <p:nvPr>
            <p:ph type="title"/>
          </p:nvPr>
        </p:nvSpPr>
        <p:spPr>
          <a:xfrm>
            <a:off x="0" y="361950"/>
            <a:ext cx="9144000" cy="571500"/>
          </a:xfrm>
        </p:spPr>
        <p:txBody>
          <a:bodyPr>
            <a:noAutofit/>
          </a:bodyPr>
          <a:lstStyle/>
          <a:p>
            <a:pPr algn="ctr" eaLnBrk="1" hangingPunct="1">
              <a:spcBef>
                <a:spcPts val="800"/>
              </a:spcBef>
              <a:defRPr/>
            </a:pPr>
            <a:r>
              <a:rPr lang="en-US" sz="2800" dirty="0" smtClean="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Provide Correct Tools, Equipment and Facilities</a:t>
            </a:r>
            <a:r>
              <a:rPr lang="en-US" sz="2800" noProof="1" smtClean="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 </a:t>
            </a:r>
          </a:p>
        </p:txBody>
      </p:sp>
      <p:sp>
        <p:nvSpPr>
          <p:cNvPr id="6" name="Content Placeholder 5"/>
          <p:cNvSpPr>
            <a:spLocks noGrp="1"/>
          </p:cNvSpPr>
          <p:nvPr>
            <p:ph sz="half" idx="1"/>
          </p:nvPr>
        </p:nvSpPr>
        <p:spPr>
          <a:xfrm>
            <a:off x="762000" y="1123950"/>
            <a:ext cx="3810000" cy="3086100"/>
          </a:xfrm>
        </p:spPr>
        <p:txBody>
          <a:bodyPr>
            <a:noAutofit/>
          </a:bodyPr>
          <a:lstStyle/>
          <a:p>
            <a:pPr eaLnBrk="1" hangingPunct="1">
              <a:defRPr/>
            </a:pPr>
            <a:r>
              <a:rPr lang="en-US" sz="3200" dirty="0" smtClean="0"/>
              <a:t>Checklists</a:t>
            </a:r>
          </a:p>
          <a:p>
            <a:pPr lvl="1" eaLnBrk="1" hangingPunct="1">
              <a:defRPr/>
            </a:pPr>
            <a:r>
              <a:rPr lang="en-US" sz="2800" dirty="0" smtClean="0"/>
              <a:t>Work  Station</a:t>
            </a:r>
          </a:p>
          <a:p>
            <a:pPr lvl="1" eaLnBrk="1" hangingPunct="1">
              <a:defRPr/>
            </a:pPr>
            <a:r>
              <a:rPr lang="en-US" sz="2800" dirty="0" smtClean="0"/>
              <a:t>Tools</a:t>
            </a:r>
          </a:p>
          <a:p>
            <a:pPr lvl="1" eaLnBrk="1" hangingPunct="1">
              <a:defRPr/>
            </a:pPr>
            <a:r>
              <a:rPr lang="en-US" sz="2800" dirty="0" smtClean="0"/>
              <a:t>Equipment</a:t>
            </a:r>
          </a:p>
        </p:txBody>
      </p:sp>
      <p:pic>
        <p:nvPicPr>
          <p:cNvPr id="88068" name="Picture 2" descr="Workstation Chedklist"/>
          <p:cNvPicPr>
            <a:picLocks noChangeAspect="1" noChangeArrowheads="1"/>
          </p:cNvPicPr>
          <p:nvPr/>
        </p:nvPicPr>
        <p:blipFill>
          <a:blip r:embed="rId3" cstate="print"/>
          <a:stretch>
            <a:fillRect/>
          </a:stretch>
        </p:blipFill>
        <p:spPr bwMode="auto">
          <a:xfrm>
            <a:off x="4267200" y="1123950"/>
            <a:ext cx="2107233" cy="2743200"/>
          </a:xfrm>
          <a:prstGeom prst="rect">
            <a:avLst/>
          </a:prstGeom>
          <a:ln>
            <a:noFill/>
          </a:ln>
          <a:effectLst>
            <a:outerShdw blurRad="292100" dist="139700" dir="2700000" algn="tl" rotWithShape="0">
              <a:srgbClr val="333333">
                <a:alpha val="65000"/>
              </a:srgbClr>
            </a:outerShdw>
          </a:effectLst>
        </p:spPr>
      </p:pic>
      <p:pic>
        <p:nvPicPr>
          <p:cNvPr id="5" name="Picture 2" descr="Workstation Chedklist"/>
          <p:cNvPicPr>
            <a:picLocks noChangeAspect="1" noChangeArrowheads="1"/>
          </p:cNvPicPr>
          <p:nvPr/>
        </p:nvPicPr>
        <p:blipFill>
          <a:blip r:embed="rId3" cstate="print"/>
          <a:stretch>
            <a:fillRect/>
          </a:stretch>
        </p:blipFill>
        <p:spPr bwMode="auto">
          <a:xfrm>
            <a:off x="5105400" y="1504950"/>
            <a:ext cx="2107233" cy="2743200"/>
          </a:xfrm>
          <a:prstGeom prst="rect">
            <a:avLst/>
          </a:prstGeom>
          <a:ln>
            <a:noFill/>
          </a:ln>
          <a:effectLst>
            <a:outerShdw blurRad="292100" dist="139700" dir="2700000" algn="tl" rotWithShape="0">
              <a:srgbClr val="333333">
                <a:alpha val="65000"/>
              </a:srgbClr>
            </a:outerShdw>
          </a:effectLst>
        </p:spPr>
      </p:pic>
      <p:pic>
        <p:nvPicPr>
          <p:cNvPr id="7" name="Picture 2" descr="Workstation Chedklist"/>
          <p:cNvPicPr>
            <a:picLocks noChangeAspect="1" noChangeArrowheads="1"/>
          </p:cNvPicPr>
          <p:nvPr/>
        </p:nvPicPr>
        <p:blipFill>
          <a:blip r:embed="rId3" cstate="print"/>
          <a:stretch>
            <a:fillRect/>
          </a:stretch>
        </p:blipFill>
        <p:spPr bwMode="auto">
          <a:xfrm>
            <a:off x="5943600" y="1885950"/>
            <a:ext cx="2107233"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971550"/>
            <a:ext cx="2743200" cy="3086100"/>
          </a:xfrm>
        </p:spPr>
        <p:txBody>
          <a:bodyPr>
            <a:normAutofit/>
          </a:bodyPr>
          <a:lstStyle/>
          <a:p>
            <a:pPr marL="109728" indent="0">
              <a:buNone/>
            </a:pPr>
            <a:r>
              <a:rPr lang="en-US" sz="3200" b="1" dirty="0" smtClean="0">
                <a:solidFill>
                  <a:schemeClr val="accent1">
                    <a:lumMod val="75000"/>
                  </a:schemeClr>
                </a:solidFill>
              </a:rPr>
              <a:t>Workstation Checklist</a:t>
            </a:r>
          </a:p>
          <a:p>
            <a:pPr marL="109728" indent="0">
              <a:buNone/>
            </a:pPr>
            <a:r>
              <a:rPr lang="en-US" sz="3200" b="1" dirty="0" smtClean="0">
                <a:solidFill>
                  <a:schemeClr val="accent1">
                    <a:lumMod val="75000"/>
                  </a:schemeClr>
                </a:solidFill>
              </a:rPr>
              <a:t>(sample)</a:t>
            </a:r>
            <a:endParaRPr lang="en-US" sz="3200" b="1" dirty="0">
              <a:solidFill>
                <a:schemeClr val="accent1">
                  <a:lumMod val="75000"/>
                </a:schemeClr>
              </a:solidFill>
            </a:endParaRPr>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6" name="Picture 5"/>
          <p:cNvPicPr>
            <a:picLocks noChangeAspect="1"/>
          </p:cNvPicPr>
          <p:nvPr/>
        </p:nvPicPr>
        <p:blipFill>
          <a:blip r:embed="rId2"/>
          <a:stretch>
            <a:fillRect/>
          </a:stretch>
        </p:blipFill>
        <p:spPr>
          <a:xfrm>
            <a:off x="3276600" y="438150"/>
            <a:ext cx="5698172" cy="4529137"/>
          </a:xfrm>
          <a:prstGeom prst="rect">
            <a:avLst/>
          </a:prstGeom>
        </p:spPr>
      </p:pic>
    </p:spTree>
    <p:extLst>
      <p:ext uri="{BB962C8B-B14F-4D97-AF65-F5344CB8AC3E}">
        <p14:creationId xmlns:p14="http://schemas.microsoft.com/office/powerpoint/2010/main" val="2263135027"/>
      </p:ext>
    </p:extLst>
  </p:cSld>
  <p:clrMapOvr>
    <a:masterClrMapping/>
  </p:clrMapOvr>
  <p:transition>
    <p:wipe dir="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3395" y="1047750"/>
            <a:ext cx="2514600" cy="3086100"/>
          </a:xfrm>
        </p:spPr>
        <p:txBody>
          <a:bodyPr>
            <a:normAutofit/>
          </a:bodyPr>
          <a:lstStyle/>
          <a:p>
            <a:pPr marL="109728" indent="0">
              <a:buNone/>
            </a:pPr>
            <a:r>
              <a:rPr lang="en-US" sz="3200" b="1" dirty="0" smtClean="0">
                <a:solidFill>
                  <a:schemeClr val="accent1">
                    <a:lumMod val="75000"/>
                  </a:schemeClr>
                </a:solidFill>
              </a:rPr>
              <a:t>Tool </a:t>
            </a:r>
          </a:p>
          <a:p>
            <a:pPr marL="109728" indent="0">
              <a:buNone/>
            </a:pPr>
            <a:r>
              <a:rPr lang="en-US" sz="3200" b="1" dirty="0" smtClean="0">
                <a:solidFill>
                  <a:schemeClr val="accent1">
                    <a:lumMod val="75000"/>
                  </a:schemeClr>
                </a:solidFill>
              </a:rPr>
              <a:t>Checklist</a:t>
            </a:r>
          </a:p>
          <a:p>
            <a:pPr marL="109728" indent="0">
              <a:buNone/>
            </a:pPr>
            <a:r>
              <a:rPr lang="en-US" sz="3200" b="1" dirty="0" smtClean="0">
                <a:solidFill>
                  <a:schemeClr val="accent1">
                    <a:lumMod val="75000"/>
                  </a:schemeClr>
                </a:solidFill>
              </a:rPr>
              <a:t>(sample)</a:t>
            </a:r>
            <a:endParaRPr lang="en-US" sz="3200" b="1" dirty="0">
              <a:solidFill>
                <a:schemeClr val="accent1">
                  <a:lumMod val="75000"/>
                </a:schemeClr>
              </a:solidFill>
            </a:endParaRPr>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6" name="Picture 5"/>
          <p:cNvPicPr>
            <a:picLocks noChangeAspect="1"/>
          </p:cNvPicPr>
          <p:nvPr/>
        </p:nvPicPr>
        <p:blipFill>
          <a:blip r:embed="rId2"/>
          <a:stretch>
            <a:fillRect/>
          </a:stretch>
        </p:blipFill>
        <p:spPr>
          <a:xfrm>
            <a:off x="3200400" y="190500"/>
            <a:ext cx="4943475" cy="4953000"/>
          </a:xfrm>
          <a:prstGeom prst="rect">
            <a:avLst/>
          </a:prstGeom>
        </p:spPr>
      </p:pic>
    </p:spTree>
    <p:extLst>
      <p:ext uri="{BB962C8B-B14F-4D97-AF65-F5344CB8AC3E}">
        <p14:creationId xmlns:p14="http://schemas.microsoft.com/office/powerpoint/2010/main" val="877029715"/>
      </p:ext>
    </p:extLst>
  </p:cSld>
  <p:clrMapOvr>
    <a:masterClrMapping/>
  </p:clrMapOvr>
  <p:transition>
    <p:wipe dir="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857250"/>
            <a:ext cx="2514600" cy="3086100"/>
          </a:xfrm>
        </p:spPr>
        <p:txBody>
          <a:bodyPr>
            <a:normAutofit/>
          </a:bodyPr>
          <a:lstStyle/>
          <a:p>
            <a:pPr marL="109728" indent="0">
              <a:buNone/>
            </a:pPr>
            <a:r>
              <a:rPr lang="en-US" sz="3200" b="1" dirty="0" smtClean="0">
                <a:solidFill>
                  <a:schemeClr val="accent1">
                    <a:lumMod val="75000"/>
                  </a:schemeClr>
                </a:solidFill>
              </a:rPr>
              <a:t>Equipment</a:t>
            </a:r>
          </a:p>
          <a:p>
            <a:pPr marL="109728" indent="0">
              <a:buNone/>
            </a:pPr>
            <a:r>
              <a:rPr lang="en-US" sz="3200" b="1" dirty="0" smtClean="0">
                <a:solidFill>
                  <a:schemeClr val="accent1">
                    <a:lumMod val="75000"/>
                  </a:schemeClr>
                </a:solidFill>
              </a:rPr>
              <a:t>Checklist</a:t>
            </a:r>
          </a:p>
          <a:p>
            <a:pPr marL="109728" indent="0">
              <a:buNone/>
            </a:pPr>
            <a:r>
              <a:rPr lang="en-US" sz="3200" b="1" dirty="0" smtClean="0">
                <a:solidFill>
                  <a:schemeClr val="accent1">
                    <a:lumMod val="75000"/>
                  </a:schemeClr>
                </a:solidFill>
              </a:rPr>
              <a:t>(sample)</a:t>
            </a:r>
            <a:endParaRPr lang="en-US" sz="3200" b="1" dirty="0">
              <a:solidFill>
                <a:schemeClr val="accent1">
                  <a:lumMod val="75000"/>
                </a:schemeClr>
              </a:solidFill>
            </a:endParaRPr>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6" name="Picture 5"/>
          <p:cNvPicPr>
            <a:picLocks noChangeAspect="1"/>
          </p:cNvPicPr>
          <p:nvPr/>
        </p:nvPicPr>
        <p:blipFill>
          <a:blip r:embed="rId2"/>
          <a:stretch>
            <a:fillRect/>
          </a:stretch>
        </p:blipFill>
        <p:spPr>
          <a:xfrm>
            <a:off x="3276600" y="285750"/>
            <a:ext cx="4932562" cy="4624277"/>
          </a:xfrm>
          <a:prstGeom prst="rect">
            <a:avLst/>
          </a:prstGeom>
        </p:spPr>
      </p:pic>
    </p:spTree>
    <p:extLst>
      <p:ext uri="{BB962C8B-B14F-4D97-AF65-F5344CB8AC3E}">
        <p14:creationId xmlns:p14="http://schemas.microsoft.com/office/powerpoint/2010/main" val="1941068801"/>
      </p:ext>
    </p:extLst>
  </p:cSld>
  <p:clrMapOvr>
    <a:masterClrMapping/>
  </p:clrMapOvr>
  <p:transition>
    <p:wipe dir="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smtClean="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742950"/>
            <a:ext cx="8686800" cy="3810000"/>
          </a:xfrm>
        </p:spPr>
        <p:txBody>
          <a:bodyPr>
            <a:normAutofit fontScale="32500" lnSpcReduction="20000"/>
          </a:bodyPr>
          <a:lstStyle/>
          <a:p>
            <a:pPr>
              <a:lnSpc>
                <a:spcPct val="120000"/>
              </a:lnSpc>
              <a:spcBef>
                <a:spcPts val="600"/>
              </a:spcBef>
            </a:pPr>
            <a:r>
              <a:rPr lang="en-US" sz="4800" dirty="0" smtClean="0">
                <a:solidFill>
                  <a:schemeClr val="bg1">
                    <a:lumMod val="65000"/>
                  </a:schemeClr>
                </a:solidFill>
                <a:effectLst>
                  <a:outerShdw blurRad="38100" dist="38100" dir="2700000" algn="tl">
                    <a:srgbClr val="000000">
                      <a:alpha val="43137"/>
                    </a:srgbClr>
                  </a:outerShdw>
                </a:effectLst>
              </a:rPr>
              <a:t>PROCESS </a:t>
            </a:r>
            <a:r>
              <a:rPr lang="en-US" sz="4800" dirty="0" smtClean="0">
                <a:solidFill>
                  <a:schemeClr val="bg1">
                    <a:lumMod val="65000"/>
                  </a:schemeClr>
                </a:solidFill>
              </a:rPr>
              <a:t>– Promote effective work processes</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POSITION/SUPPORT </a:t>
            </a:r>
            <a:r>
              <a:rPr lang="en-US" sz="4800" dirty="0" smtClean="0">
                <a:solidFill>
                  <a:schemeClr val="bg1">
                    <a:lumMod val="65000"/>
                  </a:schemeClr>
                </a:solidFill>
              </a:rPr>
              <a:t>– Promote neutral body and limb position/support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MOVEMENT</a:t>
            </a:r>
            <a:r>
              <a:rPr lang="en-US" sz="4800" dirty="0" smtClean="0">
                <a:solidFill>
                  <a:schemeClr val="bg1">
                    <a:lumMod val="65000"/>
                  </a:schemeClr>
                </a:solidFill>
              </a:rPr>
              <a:t> – Promote regular physical movement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MATERIAL</a:t>
            </a:r>
            <a:r>
              <a:rPr lang="en-US" sz="4800" dirty="0" smtClean="0">
                <a:solidFill>
                  <a:schemeClr val="bg1">
                    <a:lumMod val="65000"/>
                  </a:schemeClr>
                </a:solidFill>
              </a:rPr>
              <a:t> </a:t>
            </a:r>
            <a:r>
              <a:rPr lang="en-US" sz="4900" dirty="0" smtClean="0">
                <a:solidFill>
                  <a:schemeClr val="bg1">
                    <a:lumMod val="65000"/>
                  </a:schemeClr>
                </a:solidFill>
                <a:effectLst>
                  <a:outerShdw blurRad="38100" dist="38100" dir="2700000" algn="tl">
                    <a:srgbClr val="000000">
                      <a:alpha val="43137"/>
                    </a:srgbClr>
                  </a:outerShdw>
                </a:effectLst>
              </a:rPr>
              <a:t>HANDLING</a:t>
            </a:r>
            <a:r>
              <a:rPr lang="en-US" sz="4800" dirty="0" smtClean="0">
                <a:solidFill>
                  <a:schemeClr val="bg1">
                    <a:lumMod val="65000"/>
                  </a:schemeClr>
                </a:solidFill>
              </a:rPr>
              <a:t> – Control manual material handling</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REACH</a:t>
            </a:r>
            <a:r>
              <a:rPr lang="en-US" sz="4800" dirty="0" smtClean="0">
                <a:solidFill>
                  <a:schemeClr val="bg1">
                    <a:lumMod val="65000"/>
                  </a:schemeClr>
                </a:solidFill>
              </a:rPr>
              <a:t> – Promote work in reach zone</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WORKSTATION/TOOLS/EQUIPMENT</a:t>
            </a:r>
            <a:r>
              <a:rPr lang="en-US" sz="4800" dirty="0" smtClean="0">
                <a:solidFill>
                  <a:schemeClr val="bg1">
                    <a:lumMod val="65000"/>
                  </a:schemeClr>
                </a:solidFill>
              </a:rPr>
              <a:t> – Correct workstation, tools, equipment </a:t>
            </a:r>
          </a:p>
          <a:p>
            <a:pPr>
              <a:lnSpc>
                <a:spcPct val="120000"/>
              </a:lnSpc>
              <a:spcBef>
                <a:spcPts val="600"/>
              </a:spcBef>
            </a:pPr>
            <a:r>
              <a:rPr lang="en-US" sz="8000" dirty="0" smtClean="0">
                <a:solidFill>
                  <a:schemeClr val="bg2">
                    <a:lumMod val="50000"/>
                  </a:schemeClr>
                </a:solidFill>
                <a:effectLst>
                  <a:outerShdw blurRad="38100" dist="38100" dir="2700000" algn="tl">
                    <a:srgbClr val="000000">
                      <a:alpha val="43137"/>
                    </a:srgbClr>
                  </a:outerShdw>
                </a:effectLst>
              </a:rPr>
              <a:t>TRAINING</a:t>
            </a:r>
            <a:r>
              <a:rPr lang="en-US" sz="8000" dirty="0" smtClean="0"/>
              <a:t> – Provide competency based training</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ENVIRONMENT</a:t>
            </a:r>
            <a:r>
              <a:rPr lang="en-US" sz="4800" dirty="0" smtClean="0">
                <a:solidFill>
                  <a:schemeClr val="bg1">
                    <a:lumMod val="65000"/>
                  </a:schemeClr>
                </a:solidFill>
              </a:rPr>
              <a:t> – Control exposure to work environment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HEALTH/WELLNESS</a:t>
            </a:r>
            <a:r>
              <a:rPr lang="en-US" sz="4800" dirty="0" smtClean="0">
                <a:solidFill>
                  <a:schemeClr val="bg1">
                    <a:lumMod val="65000"/>
                  </a:schemeClr>
                </a:solidFill>
              </a:rPr>
              <a:t> – Promote personal health and wellness</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FEEDBACK</a:t>
            </a:r>
            <a:r>
              <a:rPr lang="en-US" sz="4800" dirty="0" smtClean="0">
                <a:solidFill>
                  <a:schemeClr val="bg1">
                    <a:lumMod val="65000"/>
                  </a:schemeClr>
                </a:solidFill>
              </a:rPr>
              <a:t> – Provide on-going feedback for continuous improvement</a:t>
            </a:r>
          </a:p>
          <a:p>
            <a:pPr eaLnBrk="1" hangingPunct="1">
              <a:spcBef>
                <a:spcPts val="600"/>
              </a:spcBef>
              <a:buFont typeface="Wingdings" pitchFamily="2" charset="2"/>
              <a:buNone/>
              <a:defRPr/>
            </a:pPr>
            <a:endParaRPr lang="en-US" sz="4800" dirty="0" smtClean="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164</a:t>
            </a:fld>
            <a:endParaRPr lang="en-US" dirty="0"/>
          </a:p>
        </p:txBody>
      </p:sp>
    </p:spTree>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4274" name="Rectangle 2"/>
          <p:cNvSpPr>
            <a:spLocks noGrp="1" noChangeArrowheads="1"/>
          </p:cNvSpPr>
          <p:nvPr>
            <p:ph type="title"/>
          </p:nvPr>
        </p:nvSpPr>
        <p:spPr/>
        <p:txBody>
          <a:bodyPr>
            <a:normAutofit fontScale="90000"/>
          </a:bodyPr>
          <a:lstStyle/>
          <a:p>
            <a:pPr eaLnBrk="1" hangingPunct="1">
              <a:spcBef>
                <a:spcPts val="800"/>
              </a:spcBef>
              <a:defRPr/>
            </a:pPr>
            <a:r>
              <a:rPr lang="en-US" dirty="0" smtClean="0"/>
              <a:t>Competency based training</a:t>
            </a:r>
            <a:endParaRPr lang="en-US" noProof="1" smtClean="0"/>
          </a:p>
        </p:txBody>
      </p:sp>
      <p:sp>
        <p:nvSpPr>
          <p:cNvPr id="1334275" name="Rectangle 3"/>
          <p:cNvSpPr>
            <a:spLocks noGrp="1" noChangeArrowheads="1"/>
          </p:cNvSpPr>
          <p:nvPr>
            <p:ph type="body" sz="half" idx="1"/>
          </p:nvPr>
        </p:nvSpPr>
        <p:spPr>
          <a:xfrm>
            <a:off x="304800" y="971550"/>
            <a:ext cx="4267200" cy="3600450"/>
          </a:xfrm>
        </p:spPr>
        <p:txBody>
          <a:bodyPr>
            <a:normAutofit fontScale="92500" lnSpcReduction="10000"/>
          </a:bodyPr>
          <a:lstStyle/>
          <a:p>
            <a:pPr marL="342900" indent="-342900" eaLnBrk="1" hangingPunct="1">
              <a:lnSpc>
                <a:spcPct val="90000"/>
              </a:lnSpc>
              <a:defRPr/>
            </a:pPr>
            <a:r>
              <a:rPr lang="en-US" sz="2800" dirty="0" smtClean="0"/>
              <a:t>Results not achieved?</a:t>
            </a:r>
          </a:p>
          <a:p>
            <a:pPr marL="742950" lvl="1" indent="-285750" eaLnBrk="1" hangingPunct="1">
              <a:lnSpc>
                <a:spcPct val="90000"/>
              </a:lnSpc>
              <a:defRPr/>
            </a:pPr>
            <a:r>
              <a:rPr lang="en-US" sz="2400" dirty="0" smtClean="0"/>
              <a:t>Spend thousands of $ on ergonomically designed tools, equipment and facility </a:t>
            </a:r>
          </a:p>
          <a:p>
            <a:pPr marL="742950" lvl="1" indent="-285750" eaLnBrk="1" hangingPunct="1">
              <a:lnSpc>
                <a:spcPct val="90000"/>
              </a:lnSpc>
              <a:defRPr/>
            </a:pPr>
            <a:r>
              <a:rPr lang="en-US" sz="2400" dirty="0" smtClean="0"/>
              <a:t>Workforce doesn't know how to make most of tool or equipment or furniture </a:t>
            </a:r>
          </a:p>
          <a:p>
            <a:pPr marL="342900" indent="-342900" eaLnBrk="1" hangingPunct="1">
              <a:lnSpc>
                <a:spcPct val="90000"/>
              </a:lnSpc>
              <a:defRPr/>
            </a:pPr>
            <a:r>
              <a:rPr lang="en-US" sz="2800" dirty="0" smtClean="0"/>
              <a:t>Acquire new skills</a:t>
            </a:r>
          </a:p>
          <a:p>
            <a:pPr marL="742950" lvl="1" indent="-285750" eaLnBrk="1" hangingPunct="1">
              <a:lnSpc>
                <a:spcPct val="90000"/>
              </a:lnSpc>
              <a:defRPr/>
            </a:pPr>
            <a:r>
              <a:rPr lang="en-US" sz="2400" dirty="0" smtClean="0"/>
              <a:t>Need to correctly practice new technique to acquire skill level to advance</a:t>
            </a:r>
            <a:endParaRPr lang="en-US" sz="2000" dirty="0" smtClean="0"/>
          </a:p>
        </p:txBody>
      </p:sp>
      <p:pic>
        <p:nvPicPr>
          <p:cNvPr id="87042" name="Picture 2" descr="L:\Clients\TESCOM\Totes\VIdeo Pictures\1.JPG"/>
          <p:cNvPicPr>
            <a:picLocks noChangeAspect="1" noChangeArrowheads="1"/>
          </p:cNvPicPr>
          <p:nvPr/>
        </p:nvPicPr>
        <p:blipFill>
          <a:blip r:embed="rId3" cstate="print"/>
          <a:srcRect l="18636" b="12605"/>
          <a:stretch>
            <a:fillRect/>
          </a:stretch>
        </p:blipFill>
        <p:spPr bwMode="auto">
          <a:xfrm>
            <a:off x="4724400" y="1123950"/>
            <a:ext cx="3886200" cy="315580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smtClean="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895350"/>
            <a:ext cx="8686800" cy="4114800"/>
          </a:xfrm>
        </p:spPr>
        <p:txBody>
          <a:bodyPr>
            <a:normAutofit fontScale="25000" lnSpcReduction="20000"/>
          </a:bodyPr>
          <a:lstStyle/>
          <a:p>
            <a:pPr>
              <a:lnSpc>
                <a:spcPct val="120000"/>
              </a:lnSpc>
              <a:spcBef>
                <a:spcPts val="600"/>
              </a:spcBef>
            </a:pPr>
            <a:r>
              <a:rPr lang="en-US" sz="4800" dirty="0" smtClean="0">
                <a:solidFill>
                  <a:schemeClr val="bg1">
                    <a:lumMod val="65000"/>
                  </a:schemeClr>
                </a:solidFill>
                <a:effectLst>
                  <a:outerShdw blurRad="38100" dist="38100" dir="2700000" algn="tl">
                    <a:srgbClr val="000000">
                      <a:alpha val="43137"/>
                    </a:srgbClr>
                  </a:outerShdw>
                </a:effectLst>
              </a:rPr>
              <a:t>PROCESS </a:t>
            </a:r>
            <a:r>
              <a:rPr lang="en-US" sz="4800" dirty="0" smtClean="0">
                <a:solidFill>
                  <a:schemeClr val="bg1">
                    <a:lumMod val="65000"/>
                  </a:schemeClr>
                </a:solidFill>
              </a:rPr>
              <a:t>– Promote effective work processes</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POSITION/SUPPORT </a:t>
            </a:r>
            <a:r>
              <a:rPr lang="en-US" sz="4800" dirty="0" smtClean="0">
                <a:solidFill>
                  <a:schemeClr val="bg1">
                    <a:lumMod val="65000"/>
                  </a:schemeClr>
                </a:solidFill>
              </a:rPr>
              <a:t>– Promote neutral body and limb position/support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MOVEMENT</a:t>
            </a:r>
            <a:r>
              <a:rPr lang="en-US" sz="4800" dirty="0" smtClean="0">
                <a:solidFill>
                  <a:schemeClr val="bg1">
                    <a:lumMod val="65000"/>
                  </a:schemeClr>
                </a:solidFill>
              </a:rPr>
              <a:t> – Promote regular physical movement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MATERIAL</a:t>
            </a:r>
            <a:r>
              <a:rPr lang="en-US" sz="4800" dirty="0" smtClean="0">
                <a:solidFill>
                  <a:schemeClr val="bg1">
                    <a:lumMod val="65000"/>
                  </a:schemeClr>
                </a:solidFill>
              </a:rPr>
              <a:t> </a:t>
            </a:r>
            <a:r>
              <a:rPr lang="en-US" sz="4900" dirty="0" smtClean="0">
                <a:solidFill>
                  <a:schemeClr val="bg1">
                    <a:lumMod val="65000"/>
                  </a:schemeClr>
                </a:solidFill>
                <a:effectLst>
                  <a:outerShdw blurRad="38100" dist="38100" dir="2700000" algn="tl">
                    <a:srgbClr val="000000">
                      <a:alpha val="43137"/>
                    </a:srgbClr>
                  </a:outerShdw>
                </a:effectLst>
              </a:rPr>
              <a:t>HANDLING</a:t>
            </a:r>
            <a:r>
              <a:rPr lang="en-US" sz="4800" dirty="0" smtClean="0">
                <a:solidFill>
                  <a:schemeClr val="bg1">
                    <a:lumMod val="65000"/>
                  </a:schemeClr>
                </a:solidFill>
              </a:rPr>
              <a:t> – Control manual material handling</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REACH</a:t>
            </a:r>
            <a:r>
              <a:rPr lang="en-US" sz="4800" dirty="0" smtClean="0">
                <a:solidFill>
                  <a:schemeClr val="bg1">
                    <a:lumMod val="65000"/>
                  </a:schemeClr>
                </a:solidFill>
              </a:rPr>
              <a:t> – Promote work in reach zone</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WORKSTATION/TOOLS/EQUIPMENT</a:t>
            </a:r>
            <a:r>
              <a:rPr lang="en-US" sz="4800" dirty="0" smtClean="0">
                <a:solidFill>
                  <a:schemeClr val="bg1">
                    <a:lumMod val="65000"/>
                  </a:schemeClr>
                </a:solidFill>
              </a:rPr>
              <a:t> – Correct workstation, tools, equipment </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TRAINING</a:t>
            </a:r>
            <a:r>
              <a:rPr lang="en-US" sz="4800" dirty="0" smtClean="0">
                <a:solidFill>
                  <a:schemeClr val="bg1">
                    <a:lumMod val="65000"/>
                  </a:schemeClr>
                </a:solidFill>
              </a:rPr>
              <a:t> – Provide competency based training</a:t>
            </a:r>
          </a:p>
          <a:p>
            <a:pPr>
              <a:lnSpc>
                <a:spcPct val="120000"/>
              </a:lnSpc>
              <a:spcBef>
                <a:spcPts val="600"/>
              </a:spcBef>
            </a:pPr>
            <a:r>
              <a:rPr lang="en-US" sz="8000" dirty="0" smtClean="0">
                <a:solidFill>
                  <a:schemeClr val="bg2">
                    <a:lumMod val="50000"/>
                  </a:schemeClr>
                </a:solidFill>
                <a:effectLst>
                  <a:outerShdw blurRad="38100" dist="38100" dir="2700000" algn="tl">
                    <a:srgbClr val="000000">
                      <a:alpha val="43137"/>
                    </a:srgbClr>
                  </a:outerShdw>
                </a:effectLst>
              </a:rPr>
              <a:t>ENVIRONMENT</a:t>
            </a:r>
            <a:r>
              <a:rPr lang="en-US" sz="8000" dirty="0" smtClean="0"/>
              <a:t> – Control exposure to work environment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HEALTH/WELLNESS</a:t>
            </a:r>
            <a:r>
              <a:rPr lang="en-US" sz="4800" dirty="0" smtClean="0">
                <a:solidFill>
                  <a:schemeClr val="bg1">
                    <a:lumMod val="65000"/>
                  </a:schemeClr>
                </a:solidFill>
              </a:rPr>
              <a:t> – Promote personal health and wellness</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FEEDBACK</a:t>
            </a:r>
            <a:r>
              <a:rPr lang="en-US" sz="4800" dirty="0" smtClean="0">
                <a:solidFill>
                  <a:schemeClr val="bg1">
                    <a:lumMod val="65000"/>
                  </a:schemeClr>
                </a:solidFill>
              </a:rPr>
              <a:t> – Provide on-going feedback for continuous improvement</a:t>
            </a:r>
          </a:p>
          <a:p>
            <a:pPr eaLnBrk="1" hangingPunct="1">
              <a:spcBef>
                <a:spcPts val="600"/>
              </a:spcBef>
              <a:buFont typeface="Wingdings" pitchFamily="2" charset="2"/>
              <a:buNone/>
              <a:defRPr/>
            </a:pPr>
            <a:endParaRPr lang="en-US" sz="4800" dirty="0" smtClean="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166</a:t>
            </a:fld>
            <a:endParaRPr lang="en-US" dirty="0"/>
          </a:p>
        </p:txBody>
      </p:sp>
    </p:spTree>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5298" name="Rectangle 2"/>
          <p:cNvSpPr>
            <a:spLocks noGrp="1" noChangeArrowheads="1"/>
          </p:cNvSpPr>
          <p:nvPr>
            <p:ph type="title"/>
          </p:nvPr>
        </p:nvSpPr>
        <p:spPr>
          <a:xfrm>
            <a:off x="914400" y="285750"/>
            <a:ext cx="7772400" cy="571500"/>
          </a:xfrm>
        </p:spPr>
        <p:txBody>
          <a:bodyPr>
            <a:normAutofit fontScale="90000"/>
          </a:bodyPr>
          <a:lstStyle/>
          <a:p>
            <a:pPr eaLnBrk="1" hangingPunct="1">
              <a:spcBef>
                <a:spcPts val="800"/>
              </a:spcBef>
              <a:defRPr/>
            </a:pPr>
            <a:r>
              <a:rPr lang="en-US" dirty="0" smtClean="0"/>
              <a:t>Control exposure to e</a:t>
            </a:r>
            <a:r>
              <a:rPr lang="en-US" noProof="1" smtClean="0"/>
              <a:t>nvironment</a:t>
            </a:r>
            <a:endParaRPr lang="en-US" sz="3600" noProof="1" smtClean="0"/>
          </a:p>
        </p:txBody>
      </p:sp>
      <p:sp>
        <p:nvSpPr>
          <p:cNvPr id="1335299" name="Rectangle 3"/>
          <p:cNvSpPr>
            <a:spLocks noGrp="1" noChangeArrowheads="1"/>
          </p:cNvSpPr>
          <p:nvPr>
            <p:ph type="body" sz="half" idx="1"/>
          </p:nvPr>
        </p:nvSpPr>
        <p:spPr>
          <a:xfrm>
            <a:off x="609600" y="1200150"/>
            <a:ext cx="3810000" cy="3086100"/>
          </a:xfrm>
        </p:spPr>
        <p:txBody>
          <a:bodyPr>
            <a:noAutofit/>
          </a:bodyPr>
          <a:lstStyle/>
          <a:p>
            <a:pPr eaLnBrk="1" hangingPunct="1">
              <a:defRPr/>
            </a:pPr>
            <a:r>
              <a:rPr lang="en-US" b="0" dirty="0" smtClean="0"/>
              <a:t>L</a:t>
            </a:r>
            <a:r>
              <a:rPr lang="en-US" b="0" noProof="1" smtClean="0"/>
              <a:t>ight</a:t>
            </a:r>
            <a:endParaRPr lang="en-US" b="0" dirty="0" smtClean="0"/>
          </a:p>
          <a:p>
            <a:pPr eaLnBrk="1" hangingPunct="1">
              <a:defRPr/>
            </a:pPr>
            <a:r>
              <a:rPr lang="en-US" b="0" dirty="0" smtClean="0"/>
              <a:t>N</a:t>
            </a:r>
            <a:r>
              <a:rPr lang="en-US" b="0" noProof="1" smtClean="0"/>
              <a:t>oise</a:t>
            </a:r>
            <a:endParaRPr lang="en-US" b="0" dirty="0" smtClean="0"/>
          </a:p>
          <a:p>
            <a:pPr eaLnBrk="1" hangingPunct="1">
              <a:defRPr/>
            </a:pPr>
            <a:r>
              <a:rPr lang="en-US" b="0" dirty="0" smtClean="0"/>
              <a:t>T</a:t>
            </a:r>
            <a:r>
              <a:rPr lang="en-US" b="0" noProof="1" smtClean="0"/>
              <a:t>emperature</a:t>
            </a:r>
            <a:endParaRPr lang="en-US" b="0" dirty="0" smtClean="0"/>
          </a:p>
          <a:p>
            <a:pPr eaLnBrk="1" hangingPunct="1">
              <a:defRPr/>
            </a:pPr>
            <a:r>
              <a:rPr lang="en-US" b="0" dirty="0" smtClean="0"/>
              <a:t>V</a:t>
            </a:r>
            <a:r>
              <a:rPr lang="en-US" b="0" noProof="1" smtClean="0"/>
              <a:t>entilation</a:t>
            </a:r>
          </a:p>
          <a:p>
            <a:pPr eaLnBrk="1" hangingPunct="1">
              <a:defRPr/>
            </a:pPr>
            <a:r>
              <a:rPr lang="en-US" b="0" noProof="1" smtClean="0"/>
              <a:t>Checklist</a:t>
            </a:r>
            <a:endParaRPr lang="en-US" b="0" dirty="0" smtClean="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167</a:t>
            </a:fld>
            <a:endParaRPr lang="en-US" dirty="0"/>
          </a:p>
        </p:txBody>
      </p:sp>
      <p:pic>
        <p:nvPicPr>
          <p:cNvPr id="86017" name="Picture 1" descr="L:\Clients\Medtronic\ATS Medical\Video Images\9.JPG"/>
          <p:cNvPicPr>
            <a:picLocks noChangeAspect="1" noChangeArrowheads="1"/>
          </p:cNvPicPr>
          <p:nvPr/>
        </p:nvPicPr>
        <p:blipFill>
          <a:blip r:embed="rId3" cstate="print"/>
          <a:stretch>
            <a:fillRect/>
          </a:stretch>
        </p:blipFill>
        <p:spPr bwMode="auto">
          <a:xfrm>
            <a:off x="4038600" y="1200150"/>
            <a:ext cx="4254501" cy="319087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8500" name="Rectangle 4"/>
          <p:cNvSpPr>
            <a:spLocks noGrp="1" noChangeArrowheads="1"/>
          </p:cNvSpPr>
          <p:nvPr>
            <p:ph idx="1"/>
          </p:nvPr>
        </p:nvSpPr>
        <p:spPr>
          <a:xfrm>
            <a:off x="381000" y="895350"/>
            <a:ext cx="4648200" cy="3733800"/>
          </a:xfrm>
        </p:spPr>
        <p:txBody>
          <a:bodyPr>
            <a:normAutofit/>
          </a:bodyPr>
          <a:lstStyle/>
          <a:p>
            <a:pPr eaLnBrk="1" hangingPunct="1">
              <a:defRPr/>
            </a:pPr>
            <a:r>
              <a:rPr lang="en-US" sz="2000" dirty="0" smtClean="0"/>
              <a:t>Cold environments, tools, or pneumatic tool exhaust </a:t>
            </a:r>
          </a:p>
          <a:p>
            <a:pPr eaLnBrk="1" hangingPunct="1">
              <a:defRPr/>
            </a:pPr>
            <a:r>
              <a:rPr lang="en-US" sz="2000" dirty="0" smtClean="0"/>
              <a:t>Reduction in tissue sensitivity, manual dexterity, and grip strength</a:t>
            </a:r>
          </a:p>
          <a:p>
            <a:pPr eaLnBrk="1" hangingPunct="1">
              <a:defRPr/>
            </a:pPr>
            <a:r>
              <a:rPr lang="en-US" sz="2000" dirty="0" smtClean="0"/>
              <a:t>Adequate personal protective equipment and appropriate worker rotation (in and out of cold environment) are also effective</a:t>
            </a:r>
          </a:p>
          <a:p>
            <a:pPr eaLnBrk="1" hangingPunct="1">
              <a:defRPr/>
            </a:pPr>
            <a:r>
              <a:rPr lang="en-US" sz="2000" dirty="0" smtClean="0"/>
              <a:t>Directing tool exhaust away from user</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168</a:t>
            </a:fld>
            <a:endParaRPr kumimoji="0" lang="en-US"/>
          </a:p>
        </p:txBody>
      </p:sp>
      <p:sp>
        <p:nvSpPr>
          <p:cNvPr id="618499" name="Rectangle 3"/>
          <p:cNvSpPr>
            <a:spLocks noGrp="1" noChangeArrowheads="1"/>
          </p:cNvSpPr>
          <p:nvPr>
            <p:ph type="title"/>
          </p:nvPr>
        </p:nvSpPr>
        <p:spPr/>
        <p:txBody>
          <a:bodyPr/>
          <a:lstStyle/>
          <a:p>
            <a:pPr eaLnBrk="1" hangingPunct="1">
              <a:defRPr/>
            </a:pPr>
            <a:r>
              <a:rPr lang="en-US" smtClean="0"/>
              <a:t>Cold</a:t>
            </a:r>
          </a:p>
        </p:txBody>
      </p:sp>
      <p:pic>
        <p:nvPicPr>
          <p:cNvPr id="128001" name="Picture 1"/>
          <p:cNvPicPr>
            <a:picLocks noChangeAspect="1" noChangeArrowheads="1"/>
          </p:cNvPicPr>
          <p:nvPr/>
        </p:nvPicPr>
        <p:blipFill>
          <a:blip r:embed="rId3" cstate="print"/>
          <a:srcRect/>
          <a:stretch>
            <a:fillRect/>
          </a:stretch>
        </p:blipFill>
        <p:spPr bwMode="auto">
          <a:xfrm>
            <a:off x="5410200" y="971550"/>
            <a:ext cx="2654711" cy="35661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9524" name="Rectangle 4"/>
          <p:cNvSpPr>
            <a:spLocks noGrp="1" noChangeArrowheads="1"/>
          </p:cNvSpPr>
          <p:nvPr>
            <p:ph idx="1"/>
          </p:nvPr>
        </p:nvSpPr>
        <p:spPr>
          <a:xfrm>
            <a:off x="609600" y="895350"/>
            <a:ext cx="4114800" cy="3657600"/>
          </a:xfrm>
        </p:spPr>
        <p:txBody>
          <a:bodyPr>
            <a:noAutofit/>
          </a:bodyPr>
          <a:lstStyle/>
          <a:p>
            <a:pPr eaLnBrk="1" hangingPunct="1">
              <a:defRPr/>
            </a:pPr>
            <a:r>
              <a:rPr lang="en-US" sz="2000" dirty="0" smtClean="0"/>
              <a:t>Increase metabolic demand</a:t>
            </a:r>
          </a:p>
          <a:p>
            <a:pPr eaLnBrk="1" hangingPunct="1">
              <a:defRPr/>
            </a:pPr>
            <a:r>
              <a:rPr lang="en-US" sz="2000" dirty="0" smtClean="0"/>
              <a:t>Affect ability to grasp tools and parts and to manipulate controls due to effect of perspiration on grasp</a:t>
            </a:r>
          </a:p>
          <a:p>
            <a:pPr eaLnBrk="1" hangingPunct="1">
              <a:defRPr/>
            </a:pPr>
            <a:r>
              <a:rPr lang="en-US" sz="2000" dirty="0" smtClean="0"/>
              <a:t>Fogging eye protection</a:t>
            </a:r>
          </a:p>
          <a:p>
            <a:pPr eaLnBrk="1" hangingPunct="1">
              <a:defRPr/>
            </a:pPr>
            <a:r>
              <a:rPr lang="en-US" sz="2000" dirty="0" smtClean="0"/>
              <a:t>Adequate ventilation and clothing as well as worker rotation are effective ergonomic interventions</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169</a:t>
            </a:fld>
            <a:endParaRPr kumimoji="0" lang="en-US"/>
          </a:p>
        </p:txBody>
      </p:sp>
      <p:sp>
        <p:nvSpPr>
          <p:cNvPr id="619523" name="Rectangle 3"/>
          <p:cNvSpPr>
            <a:spLocks noGrp="1" noChangeArrowheads="1"/>
          </p:cNvSpPr>
          <p:nvPr>
            <p:ph type="title"/>
          </p:nvPr>
        </p:nvSpPr>
        <p:spPr/>
        <p:txBody>
          <a:bodyPr/>
          <a:lstStyle/>
          <a:p>
            <a:pPr eaLnBrk="1" hangingPunct="1">
              <a:defRPr/>
            </a:pPr>
            <a:r>
              <a:rPr lang="en-US" smtClean="0"/>
              <a:t>Heat</a:t>
            </a:r>
          </a:p>
        </p:txBody>
      </p:sp>
      <p:pic>
        <p:nvPicPr>
          <p:cNvPr id="126978" name="Picture 2"/>
          <p:cNvPicPr>
            <a:picLocks noChangeAspect="1" noChangeArrowheads="1"/>
          </p:cNvPicPr>
          <p:nvPr/>
        </p:nvPicPr>
        <p:blipFill>
          <a:blip r:embed="rId3" cstate="print"/>
          <a:srcRect/>
          <a:stretch>
            <a:fillRect/>
          </a:stretch>
        </p:blipFill>
        <p:spPr bwMode="auto">
          <a:xfrm>
            <a:off x="4953000" y="1047750"/>
            <a:ext cx="3124200" cy="284018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990600" y="171450"/>
            <a:ext cx="7239000" cy="571500"/>
          </a:xfrm>
        </p:spPr>
        <p:txBody>
          <a:bodyPr>
            <a:normAutofit fontScale="90000"/>
          </a:bodyPr>
          <a:lstStyle/>
          <a:p>
            <a:pPr eaLnBrk="1" hangingPunct="1">
              <a:defRPr/>
            </a:pPr>
            <a:r>
              <a:rPr lang="en-US" dirty="0" smtClean="0"/>
              <a:t>Welcome!</a:t>
            </a:r>
          </a:p>
        </p:txBody>
      </p:sp>
      <p:sp>
        <p:nvSpPr>
          <p:cNvPr id="6" name="Slide Number Placeholder 5"/>
          <p:cNvSpPr>
            <a:spLocks noGrp="1"/>
          </p:cNvSpPr>
          <p:nvPr>
            <p:ph type="sldNum" sz="quarter" idx="4294967295"/>
          </p:nvPr>
        </p:nvSpPr>
        <p:spPr>
          <a:xfrm>
            <a:off x="8778875" y="4686300"/>
            <a:ext cx="365125" cy="342900"/>
          </a:xfrm>
        </p:spPr>
        <p:txBody>
          <a:bodyPr/>
          <a:lstStyle/>
          <a:p>
            <a:fld id="{D5BBC35B-A44B-4119-B8DA-DE9E3DFADA20}" type="slidenum">
              <a:rPr lang="en-US" smtClean="0"/>
              <a:pPr/>
              <a:t>17</a:t>
            </a:fld>
            <a:endParaRPr lang="en-US" dirty="0"/>
          </a:p>
        </p:txBody>
      </p:sp>
      <p:pic>
        <p:nvPicPr>
          <p:cNvPr id="8" name="Content Placeholder 7" descr="Driver 90 degree"/>
          <p:cNvPicPr>
            <a:picLocks noGrp="1" noChangeAspect="1" noChangeArrowheads="1"/>
          </p:cNvPicPr>
          <p:nvPr>
            <p:ph sz="half" idx="1"/>
          </p:nvPr>
        </p:nvPicPr>
        <p:blipFill>
          <a:blip r:embed="rId3" cstate="print"/>
          <a:srcRect t="3205" r="17950"/>
          <a:stretch>
            <a:fillRect/>
          </a:stretch>
        </p:blipFill>
        <p:spPr>
          <a:xfrm>
            <a:off x="5486400" y="1123950"/>
            <a:ext cx="3505200" cy="2819400"/>
          </a:xfrm>
          <a:prstGeom prst="rect">
            <a:avLst/>
          </a:prstGeom>
          <a:ln>
            <a:noFill/>
          </a:ln>
          <a:effectLst>
            <a:outerShdw blurRad="292100" dist="139700" dir="2700000" algn="tl" rotWithShape="0">
              <a:srgbClr val="333333">
                <a:alpha val="65000"/>
              </a:srgbClr>
            </a:outerShdw>
          </a:effectLst>
        </p:spPr>
      </p:pic>
      <p:sp>
        <p:nvSpPr>
          <p:cNvPr id="11" name="Rectangle 13"/>
          <p:cNvSpPr>
            <a:spLocks noGrp="1" noChangeArrowheads="1"/>
          </p:cNvSpPr>
          <p:nvPr>
            <p:ph sz="half" idx="2"/>
          </p:nvPr>
        </p:nvSpPr>
        <p:spPr>
          <a:xfrm>
            <a:off x="228600" y="742950"/>
            <a:ext cx="5334000" cy="3733800"/>
          </a:xfrm>
        </p:spPr>
        <p:txBody>
          <a:bodyPr>
            <a:noAutofit/>
          </a:bodyPr>
          <a:lstStyle/>
          <a:p>
            <a:pPr>
              <a:spcBef>
                <a:spcPts val="600"/>
              </a:spcBef>
              <a:spcAft>
                <a:spcPts val="600"/>
              </a:spcAft>
              <a:buFont typeface="Wingdings 3" pitchFamily="18" charset="2"/>
              <a:buChar char=""/>
            </a:pPr>
            <a:r>
              <a:rPr lang="en-US" sz="3200" b="1" dirty="0" smtClean="0">
                <a:effectLst/>
              </a:rPr>
              <a:t>Advantages?</a:t>
            </a:r>
          </a:p>
          <a:p>
            <a:pPr marL="690563" lvl="1" indent="-296863">
              <a:spcBef>
                <a:spcPts val="0"/>
              </a:spcBef>
              <a:defRPr/>
            </a:pPr>
            <a:r>
              <a:rPr lang="en-US" sz="2800" dirty="0" smtClean="0">
                <a:effectLst/>
              </a:rPr>
              <a:t>Focusing patient’s treatment plan</a:t>
            </a:r>
          </a:p>
          <a:p>
            <a:pPr marL="690563" lvl="1" indent="-296863">
              <a:spcBef>
                <a:spcPts val="0"/>
              </a:spcBef>
              <a:defRPr/>
            </a:pPr>
            <a:r>
              <a:rPr lang="en-US" sz="2800" dirty="0" smtClean="0">
                <a:effectLst/>
              </a:rPr>
              <a:t>Identifying potential job modifications</a:t>
            </a:r>
          </a:p>
          <a:p>
            <a:pPr marL="690563" lvl="1" indent="-296863">
              <a:spcBef>
                <a:spcPts val="0"/>
              </a:spcBef>
              <a:defRPr/>
            </a:pPr>
            <a:r>
              <a:rPr lang="en-US" sz="2800" dirty="0" smtClean="0">
                <a:effectLst/>
              </a:rPr>
              <a:t>Preventing potential injuries </a:t>
            </a:r>
          </a:p>
          <a:p>
            <a:pPr marL="690563" lvl="1" indent="-296863">
              <a:spcBef>
                <a:spcPts val="0"/>
              </a:spcBef>
              <a:defRPr/>
            </a:pPr>
            <a:r>
              <a:rPr lang="en-US" sz="2800" dirty="0" smtClean="0">
                <a:effectLst/>
              </a:rPr>
              <a:t>Enhancing bottom line</a:t>
            </a:r>
          </a:p>
          <a:p>
            <a:pPr marL="690563" lvl="1" indent="-296863">
              <a:spcBef>
                <a:spcPts val="0"/>
              </a:spcBef>
              <a:defRPr/>
            </a:pPr>
            <a:r>
              <a:rPr lang="en-US" sz="2800" dirty="0" smtClean="0">
                <a:effectLst/>
              </a:rPr>
              <a:t>Other</a:t>
            </a:r>
          </a:p>
        </p:txBody>
      </p:sp>
      <p:sp>
        <p:nvSpPr>
          <p:cNvPr id="9" name="TextBox 8"/>
          <p:cNvSpPr txBox="1"/>
          <p:nvPr/>
        </p:nvSpPr>
        <p:spPr>
          <a:xfrm>
            <a:off x="7696200" y="4400550"/>
            <a:ext cx="838200" cy="523220"/>
          </a:xfrm>
          <a:prstGeom prst="rect">
            <a:avLst/>
          </a:prstGeom>
          <a:solidFill>
            <a:schemeClr val="bg2">
              <a:lumMod val="90000"/>
            </a:schemeClr>
          </a:solidFill>
        </p:spPr>
        <p:txBody>
          <a:bodyPr wrap="square" rtlCol="0">
            <a:spAutoFit/>
          </a:bodyPr>
          <a:lstStyle/>
          <a:p>
            <a:r>
              <a:rPr lang="en-US" sz="2800" dirty="0" smtClean="0">
                <a:solidFill>
                  <a:schemeClr val="accent1">
                    <a:lumMod val="75000"/>
                  </a:schemeClr>
                </a:solidFill>
              </a:rPr>
              <a:t>Polls</a:t>
            </a:r>
            <a:endParaRPr lang="en-US" sz="2800" dirty="0">
              <a:solidFill>
                <a:schemeClr val="accent1">
                  <a:lumMod val="75000"/>
                </a:schemeClr>
              </a:solidFill>
            </a:endParaRPr>
          </a:p>
        </p:txBody>
      </p:sp>
    </p:spTree>
  </p:cSld>
  <p:clrMapOvr>
    <a:masterClrMapping/>
  </p:clrMapOvr>
  <p:transition>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0547" name="Rectangle 3"/>
          <p:cNvSpPr>
            <a:spLocks noGrp="1" noChangeArrowheads="1"/>
          </p:cNvSpPr>
          <p:nvPr>
            <p:ph type="title"/>
          </p:nvPr>
        </p:nvSpPr>
        <p:spPr/>
        <p:txBody>
          <a:bodyPr>
            <a:normAutofit fontScale="90000"/>
          </a:bodyPr>
          <a:lstStyle/>
          <a:p>
            <a:pPr eaLnBrk="1" hangingPunct="1">
              <a:defRPr/>
            </a:pPr>
            <a:r>
              <a:rPr lang="en-US" smtClean="0"/>
              <a:t>Air</a:t>
            </a:r>
          </a:p>
        </p:txBody>
      </p:sp>
      <p:sp>
        <p:nvSpPr>
          <p:cNvPr id="620548" name="Rectangle 4"/>
          <p:cNvSpPr>
            <a:spLocks noGrp="1" noChangeArrowheads="1"/>
          </p:cNvSpPr>
          <p:nvPr>
            <p:ph type="body" sz="half" idx="1"/>
          </p:nvPr>
        </p:nvSpPr>
        <p:spPr>
          <a:xfrm>
            <a:off x="381000" y="895350"/>
            <a:ext cx="3886200" cy="3086100"/>
          </a:xfrm>
        </p:spPr>
        <p:txBody>
          <a:bodyPr>
            <a:normAutofit/>
          </a:bodyPr>
          <a:lstStyle/>
          <a:p>
            <a:pPr eaLnBrk="1" hangingPunct="1">
              <a:lnSpc>
                <a:spcPct val="90000"/>
              </a:lnSpc>
              <a:defRPr/>
            </a:pPr>
            <a:r>
              <a:rPr lang="en-US" sz="3200" b="0" dirty="0" smtClean="0"/>
              <a:t>Temperature</a:t>
            </a:r>
          </a:p>
          <a:p>
            <a:pPr eaLnBrk="1" hangingPunct="1">
              <a:lnSpc>
                <a:spcPct val="90000"/>
              </a:lnSpc>
              <a:defRPr/>
            </a:pPr>
            <a:r>
              <a:rPr lang="en-US" sz="3200" b="0" dirty="0" smtClean="0"/>
              <a:t>Quality</a:t>
            </a:r>
            <a:endParaRPr lang="en-US" sz="2000" b="0" dirty="0" smtClean="0"/>
          </a:p>
          <a:p>
            <a:pPr eaLnBrk="1" hangingPunct="1">
              <a:defRPr/>
            </a:pPr>
            <a:r>
              <a:rPr lang="en-US" sz="3200" b="0" dirty="0" smtClean="0"/>
              <a:t>Flow </a:t>
            </a:r>
            <a:endParaRPr lang="en-US" sz="2000" b="0" dirty="0" smtClean="0"/>
          </a:p>
          <a:p>
            <a:pPr eaLnBrk="1" hangingPunct="1">
              <a:defRPr/>
            </a:pPr>
            <a:r>
              <a:rPr lang="en-US" sz="3200" b="0" dirty="0" smtClean="0"/>
              <a:t>Humidity</a:t>
            </a:r>
            <a:endParaRPr lang="en-US" sz="3200" b="0" dirty="0" smtClean="0">
              <a:latin typeface="Arial" charset="0"/>
            </a:endParaRPr>
          </a:p>
        </p:txBody>
      </p:sp>
      <p:pic>
        <p:nvPicPr>
          <p:cNvPr id="207876" name="Picture 5" descr="change battery"/>
          <p:cNvPicPr>
            <a:picLocks noGrp="1" noChangeAspect="1" noChangeArrowheads="1"/>
          </p:cNvPicPr>
          <p:nvPr>
            <p:ph sz="half" idx="2"/>
          </p:nvPr>
        </p:nvPicPr>
        <p:blipFill>
          <a:blip r:embed="rId3" cstate="print"/>
          <a:srcRect l="3419" r="4273" b="2564"/>
          <a:stretch>
            <a:fillRect/>
          </a:stretch>
        </p:blipFill>
        <p:spPr>
          <a:xfrm>
            <a:off x="3886199" y="971550"/>
            <a:ext cx="4656221" cy="32766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170</a:t>
            </a:fld>
            <a:endParaRPr lang="en-US" dirty="0"/>
          </a:p>
        </p:txBody>
      </p:sp>
    </p:spTree>
  </p:cSld>
  <p:clrMapOvr>
    <a:masterClrMapping/>
  </p:clrMapOvr>
  <p:transition>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44" name="Rectangle 4"/>
          <p:cNvSpPr>
            <a:spLocks noGrp="1" noChangeArrowheads="1"/>
          </p:cNvSpPr>
          <p:nvPr>
            <p:ph idx="1"/>
          </p:nvPr>
        </p:nvSpPr>
        <p:spPr>
          <a:xfrm>
            <a:off x="228600" y="971550"/>
            <a:ext cx="4038600" cy="3429000"/>
          </a:xfrm>
        </p:spPr>
        <p:txBody>
          <a:bodyPr>
            <a:normAutofit fontScale="85000" lnSpcReduction="10000"/>
          </a:bodyPr>
          <a:lstStyle/>
          <a:p>
            <a:pPr eaLnBrk="1" hangingPunct="1">
              <a:defRPr/>
            </a:pPr>
            <a:r>
              <a:rPr lang="en-US" sz="2800" dirty="0" smtClean="0"/>
              <a:t>Noise is any unwanted sound</a:t>
            </a:r>
          </a:p>
          <a:p>
            <a:pPr lvl="1" eaLnBrk="1" hangingPunct="1">
              <a:defRPr/>
            </a:pPr>
            <a:r>
              <a:rPr lang="en-US" sz="2400" dirty="0" smtClean="0"/>
              <a:t>High noise levels can drastically impede effective communication in the workplace </a:t>
            </a:r>
          </a:p>
          <a:p>
            <a:pPr lvl="1" eaLnBrk="1" hangingPunct="1">
              <a:defRPr/>
            </a:pPr>
            <a:r>
              <a:rPr lang="en-US" sz="2400" dirty="0" smtClean="0"/>
              <a:t>Concentration is affected, negatively influencing productivity</a:t>
            </a:r>
          </a:p>
          <a:p>
            <a:pPr lvl="1" eaLnBrk="1" hangingPunct="1">
              <a:defRPr/>
            </a:pPr>
            <a:r>
              <a:rPr lang="en-US" sz="2400" dirty="0" smtClean="0"/>
              <a:t>Noise has also been blamed for excessive fatigue</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171</a:t>
            </a:fld>
            <a:endParaRPr kumimoji="0" lang="en-US"/>
          </a:p>
        </p:txBody>
      </p:sp>
      <p:sp>
        <p:nvSpPr>
          <p:cNvPr id="624643" name="Rectangle 3"/>
          <p:cNvSpPr>
            <a:spLocks noGrp="1" noChangeArrowheads="1"/>
          </p:cNvSpPr>
          <p:nvPr>
            <p:ph type="title"/>
          </p:nvPr>
        </p:nvSpPr>
        <p:spPr/>
        <p:txBody>
          <a:bodyPr/>
          <a:lstStyle/>
          <a:p>
            <a:pPr eaLnBrk="1" hangingPunct="1">
              <a:defRPr/>
            </a:pPr>
            <a:r>
              <a:rPr lang="en-US" smtClean="0"/>
              <a:t>Noise</a:t>
            </a:r>
          </a:p>
        </p:txBody>
      </p:sp>
      <p:pic>
        <p:nvPicPr>
          <p:cNvPr id="124929" name="Picture 1"/>
          <p:cNvPicPr>
            <a:picLocks noChangeAspect="1" noChangeArrowheads="1"/>
          </p:cNvPicPr>
          <p:nvPr/>
        </p:nvPicPr>
        <p:blipFill>
          <a:blip r:embed="rId3" cstate="print"/>
          <a:srcRect/>
          <a:stretch>
            <a:fillRect/>
          </a:stretch>
        </p:blipFill>
        <p:spPr bwMode="auto">
          <a:xfrm>
            <a:off x="4419600" y="1123950"/>
            <a:ext cx="4029075" cy="26955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5668" name="Rectangle 4"/>
          <p:cNvSpPr>
            <a:spLocks noGrp="1" noChangeArrowheads="1"/>
          </p:cNvSpPr>
          <p:nvPr>
            <p:ph idx="1"/>
          </p:nvPr>
        </p:nvSpPr>
        <p:spPr>
          <a:xfrm>
            <a:off x="304800" y="895350"/>
            <a:ext cx="4343400" cy="3219450"/>
          </a:xfrm>
        </p:spPr>
        <p:txBody>
          <a:bodyPr>
            <a:noAutofit/>
          </a:bodyPr>
          <a:lstStyle/>
          <a:p>
            <a:pPr eaLnBrk="1" hangingPunct="1">
              <a:defRPr/>
            </a:pPr>
            <a:r>
              <a:rPr lang="en-US" sz="2400" dirty="0" smtClean="0"/>
              <a:t>Controlling noise at its source is always best possible solution</a:t>
            </a:r>
          </a:p>
          <a:p>
            <a:pPr eaLnBrk="1" hangingPunct="1">
              <a:defRPr/>
            </a:pPr>
            <a:r>
              <a:rPr lang="en-US" sz="2400" dirty="0" smtClean="0"/>
              <a:t>If not possible to control source of noise, changing its path can also control it</a:t>
            </a:r>
          </a:p>
          <a:p>
            <a:pPr lvl="1" eaLnBrk="1" hangingPunct="1">
              <a:defRPr/>
            </a:pPr>
            <a:r>
              <a:rPr lang="en-US" sz="2000" dirty="0" smtClean="0"/>
              <a:t>Use acoustical sound barriers, enclosures, and sound absorbing tiles and carpet</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172</a:t>
            </a:fld>
            <a:endParaRPr kumimoji="0" lang="en-US"/>
          </a:p>
        </p:txBody>
      </p:sp>
      <p:sp>
        <p:nvSpPr>
          <p:cNvPr id="625667" name="Rectangle 3"/>
          <p:cNvSpPr>
            <a:spLocks noGrp="1" noChangeArrowheads="1"/>
          </p:cNvSpPr>
          <p:nvPr>
            <p:ph type="title"/>
          </p:nvPr>
        </p:nvSpPr>
        <p:spPr/>
        <p:txBody>
          <a:bodyPr/>
          <a:lstStyle/>
          <a:p>
            <a:pPr eaLnBrk="1" hangingPunct="1">
              <a:defRPr/>
            </a:pPr>
            <a:r>
              <a:rPr lang="en-US" smtClean="0"/>
              <a:t>Noise Abatement</a:t>
            </a:r>
          </a:p>
        </p:txBody>
      </p:sp>
      <p:pic>
        <p:nvPicPr>
          <p:cNvPr id="123905" name="Picture 1"/>
          <p:cNvPicPr>
            <a:picLocks noChangeAspect="1" noChangeArrowheads="1"/>
          </p:cNvPicPr>
          <p:nvPr/>
        </p:nvPicPr>
        <p:blipFill>
          <a:blip r:embed="rId3" cstate="print"/>
          <a:srcRect l="3187" t="3200" r="4382" b="4000"/>
          <a:stretch>
            <a:fillRect/>
          </a:stretch>
        </p:blipFill>
        <p:spPr bwMode="auto">
          <a:xfrm>
            <a:off x="5029200" y="1123950"/>
            <a:ext cx="320040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857250"/>
            <a:ext cx="2895600" cy="3086100"/>
          </a:xfrm>
        </p:spPr>
        <p:txBody>
          <a:bodyPr>
            <a:normAutofit/>
          </a:bodyPr>
          <a:lstStyle/>
          <a:p>
            <a:pPr marL="109728" indent="0">
              <a:buNone/>
            </a:pPr>
            <a:r>
              <a:rPr lang="en-US" sz="3200" b="1" dirty="0" smtClean="0">
                <a:solidFill>
                  <a:schemeClr val="accent1">
                    <a:lumMod val="75000"/>
                  </a:schemeClr>
                </a:solidFill>
              </a:rPr>
              <a:t>Environment</a:t>
            </a:r>
          </a:p>
          <a:p>
            <a:pPr marL="109728" indent="0">
              <a:buNone/>
            </a:pPr>
            <a:r>
              <a:rPr lang="en-US" sz="3200" b="1" dirty="0" smtClean="0">
                <a:solidFill>
                  <a:schemeClr val="accent1">
                    <a:lumMod val="75000"/>
                  </a:schemeClr>
                </a:solidFill>
              </a:rPr>
              <a:t>Checklist</a:t>
            </a:r>
          </a:p>
          <a:p>
            <a:pPr marL="109728" indent="0">
              <a:buNone/>
            </a:pPr>
            <a:r>
              <a:rPr lang="en-US" sz="3200" b="1" dirty="0" smtClean="0">
                <a:solidFill>
                  <a:schemeClr val="accent1">
                    <a:lumMod val="75000"/>
                  </a:schemeClr>
                </a:solidFill>
              </a:rPr>
              <a:t>(sample)</a:t>
            </a:r>
            <a:endParaRPr lang="en-US" sz="3200" b="1" dirty="0">
              <a:solidFill>
                <a:schemeClr val="accent1">
                  <a:lumMod val="75000"/>
                </a:schemeClr>
              </a:solidFill>
            </a:endParaRPr>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2" name="Picture 1"/>
          <p:cNvPicPr>
            <a:picLocks noChangeAspect="1"/>
          </p:cNvPicPr>
          <p:nvPr/>
        </p:nvPicPr>
        <p:blipFill>
          <a:blip r:embed="rId2"/>
          <a:stretch>
            <a:fillRect/>
          </a:stretch>
        </p:blipFill>
        <p:spPr>
          <a:xfrm>
            <a:off x="3238815" y="514350"/>
            <a:ext cx="5527729" cy="4267200"/>
          </a:xfrm>
          <a:prstGeom prst="rect">
            <a:avLst/>
          </a:prstGeom>
        </p:spPr>
      </p:pic>
    </p:spTree>
    <p:extLst>
      <p:ext uri="{BB962C8B-B14F-4D97-AF65-F5344CB8AC3E}">
        <p14:creationId xmlns:p14="http://schemas.microsoft.com/office/powerpoint/2010/main" val="1797497239"/>
      </p:ext>
    </p:extLst>
  </p:cSld>
  <p:clrMapOvr>
    <a:masterClrMapping/>
  </p:clrMapOvr>
  <p:transition>
    <p:wipe dir="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smtClean="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742950"/>
            <a:ext cx="8686800" cy="3810000"/>
          </a:xfrm>
        </p:spPr>
        <p:txBody>
          <a:bodyPr>
            <a:normAutofit fontScale="32500" lnSpcReduction="20000"/>
          </a:bodyPr>
          <a:lstStyle/>
          <a:p>
            <a:pPr>
              <a:lnSpc>
                <a:spcPct val="120000"/>
              </a:lnSpc>
              <a:spcBef>
                <a:spcPts val="600"/>
              </a:spcBef>
            </a:pPr>
            <a:r>
              <a:rPr lang="en-US" sz="4800" dirty="0" smtClean="0">
                <a:solidFill>
                  <a:schemeClr val="bg1">
                    <a:lumMod val="65000"/>
                  </a:schemeClr>
                </a:solidFill>
                <a:effectLst>
                  <a:outerShdw blurRad="38100" dist="38100" dir="2700000" algn="tl">
                    <a:srgbClr val="000000">
                      <a:alpha val="43137"/>
                    </a:srgbClr>
                  </a:outerShdw>
                </a:effectLst>
              </a:rPr>
              <a:t>PROCESS </a:t>
            </a:r>
            <a:r>
              <a:rPr lang="en-US" sz="4800" dirty="0" smtClean="0">
                <a:solidFill>
                  <a:schemeClr val="bg1">
                    <a:lumMod val="65000"/>
                  </a:schemeClr>
                </a:solidFill>
              </a:rPr>
              <a:t>– Promote effective work processes</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POSITION/SUPPORT </a:t>
            </a:r>
            <a:r>
              <a:rPr lang="en-US" sz="4800" dirty="0" smtClean="0">
                <a:solidFill>
                  <a:schemeClr val="bg1">
                    <a:lumMod val="65000"/>
                  </a:schemeClr>
                </a:solidFill>
              </a:rPr>
              <a:t>– Promote neutral body and limb position/support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MOVEMENT</a:t>
            </a:r>
            <a:r>
              <a:rPr lang="en-US" sz="4800" dirty="0" smtClean="0">
                <a:solidFill>
                  <a:schemeClr val="bg1">
                    <a:lumMod val="65000"/>
                  </a:schemeClr>
                </a:solidFill>
              </a:rPr>
              <a:t> – Promote regular physical movement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MATERIAL</a:t>
            </a:r>
            <a:r>
              <a:rPr lang="en-US" sz="4800" dirty="0" smtClean="0">
                <a:solidFill>
                  <a:schemeClr val="bg1">
                    <a:lumMod val="65000"/>
                  </a:schemeClr>
                </a:solidFill>
              </a:rPr>
              <a:t> </a:t>
            </a:r>
            <a:r>
              <a:rPr lang="en-US" sz="4900" dirty="0" smtClean="0">
                <a:solidFill>
                  <a:schemeClr val="bg1">
                    <a:lumMod val="65000"/>
                  </a:schemeClr>
                </a:solidFill>
                <a:effectLst>
                  <a:outerShdw blurRad="38100" dist="38100" dir="2700000" algn="tl">
                    <a:srgbClr val="000000">
                      <a:alpha val="43137"/>
                    </a:srgbClr>
                  </a:outerShdw>
                </a:effectLst>
              </a:rPr>
              <a:t>HANDLING</a:t>
            </a:r>
            <a:r>
              <a:rPr lang="en-US" sz="4800" dirty="0" smtClean="0">
                <a:solidFill>
                  <a:schemeClr val="bg1">
                    <a:lumMod val="65000"/>
                  </a:schemeClr>
                </a:solidFill>
              </a:rPr>
              <a:t> – Control manual material handling</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REACH</a:t>
            </a:r>
            <a:r>
              <a:rPr lang="en-US" sz="4800" dirty="0" smtClean="0">
                <a:solidFill>
                  <a:schemeClr val="bg1">
                    <a:lumMod val="65000"/>
                  </a:schemeClr>
                </a:solidFill>
              </a:rPr>
              <a:t> – Promote work in reach zone</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WORKSTATION/TOOLS/EQUIPMENT</a:t>
            </a:r>
            <a:r>
              <a:rPr lang="en-US" sz="4800" dirty="0" smtClean="0">
                <a:solidFill>
                  <a:schemeClr val="bg1">
                    <a:lumMod val="65000"/>
                  </a:schemeClr>
                </a:solidFill>
              </a:rPr>
              <a:t> – Correct workstation, tools, equipment </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TRAINING</a:t>
            </a:r>
            <a:r>
              <a:rPr lang="en-US" sz="4800" dirty="0" smtClean="0">
                <a:solidFill>
                  <a:schemeClr val="bg1">
                    <a:lumMod val="65000"/>
                  </a:schemeClr>
                </a:solidFill>
              </a:rPr>
              <a:t> – Provide competency based training</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ENVIRONMENT</a:t>
            </a:r>
            <a:r>
              <a:rPr lang="en-US" sz="4800" dirty="0" smtClean="0">
                <a:solidFill>
                  <a:schemeClr val="bg1">
                    <a:lumMod val="65000"/>
                  </a:schemeClr>
                </a:solidFill>
              </a:rPr>
              <a:t> – Control exposure to work environment</a:t>
            </a:r>
          </a:p>
          <a:p>
            <a:pPr>
              <a:lnSpc>
                <a:spcPct val="120000"/>
              </a:lnSpc>
              <a:spcBef>
                <a:spcPts val="600"/>
              </a:spcBef>
            </a:pPr>
            <a:r>
              <a:rPr lang="en-US" sz="6200" dirty="0" smtClean="0">
                <a:solidFill>
                  <a:schemeClr val="bg2">
                    <a:lumMod val="50000"/>
                  </a:schemeClr>
                </a:solidFill>
                <a:effectLst>
                  <a:outerShdw blurRad="38100" dist="38100" dir="2700000" algn="tl">
                    <a:srgbClr val="000000">
                      <a:alpha val="43137"/>
                    </a:srgbClr>
                  </a:outerShdw>
                </a:effectLst>
              </a:rPr>
              <a:t>HEALTH/WELLNESS</a:t>
            </a:r>
            <a:r>
              <a:rPr lang="en-US" sz="6200" dirty="0" smtClean="0"/>
              <a:t> – Promote personal health and wellness</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FEEDBACK</a:t>
            </a:r>
            <a:r>
              <a:rPr lang="en-US" sz="4800" dirty="0" smtClean="0">
                <a:solidFill>
                  <a:schemeClr val="bg1">
                    <a:lumMod val="65000"/>
                  </a:schemeClr>
                </a:solidFill>
              </a:rPr>
              <a:t> – Provide on-going feedback for continuous improvement</a:t>
            </a:r>
          </a:p>
          <a:p>
            <a:pPr eaLnBrk="1" hangingPunct="1">
              <a:spcBef>
                <a:spcPts val="600"/>
              </a:spcBef>
              <a:buFont typeface="Wingdings" pitchFamily="2" charset="2"/>
              <a:buNone/>
              <a:defRPr/>
            </a:pPr>
            <a:endParaRPr lang="en-US" sz="4800" dirty="0" smtClean="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174</a:t>
            </a:fld>
            <a:endParaRPr lang="en-US" dirty="0"/>
          </a:p>
        </p:txBody>
      </p:sp>
    </p:spTree>
  </p:cSld>
  <p:clrMapOvr>
    <a:masterClrMapping/>
  </p:clrMapOvr>
  <p:transition>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6323" name="Rectangle 3"/>
          <p:cNvSpPr>
            <a:spLocks noGrp="1" noChangeArrowheads="1"/>
          </p:cNvSpPr>
          <p:nvPr>
            <p:ph idx="1"/>
          </p:nvPr>
        </p:nvSpPr>
        <p:spPr>
          <a:xfrm>
            <a:off x="381000" y="857250"/>
            <a:ext cx="4648200" cy="3886200"/>
          </a:xfrm>
        </p:spPr>
        <p:txBody>
          <a:bodyPr>
            <a:normAutofit fontScale="92500" lnSpcReduction="10000"/>
          </a:bodyPr>
          <a:lstStyle/>
          <a:p>
            <a:pPr eaLnBrk="1" hangingPunct="1">
              <a:lnSpc>
                <a:spcPct val="90000"/>
              </a:lnSpc>
              <a:defRPr/>
            </a:pPr>
            <a:r>
              <a:rPr lang="en-US" sz="2800" dirty="0" smtClean="0"/>
              <a:t>Health and wellness</a:t>
            </a:r>
          </a:p>
          <a:p>
            <a:pPr lvl="1" eaLnBrk="1" hangingPunct="1">
              <a:defRPr/>
            </a:pPr>
            <a:r>
              <a:rPr lang="en-US" dirty="0" smtClean="0"/>
              <a:t>Diet and nutrition</a:t>
            </a:r>
          </a:p>
          <a:p>
            <a:pPr lvl="1" eaLnBrk="1" hangingPunct="1">
              <a:defRPr/>
            </a:pPr>
            <a:r>
              <a:rPr lang="en-US" dirty="0" smtClean="0"/>
              <a:t>Body weight control</a:t>
            </a:r>
          </a:p>
          <a:p>
            <a:pPr lvl="1" eaLnBrk="1" hangingPunct="1">
              <a:defRPr/>
            </a:pPr>
            <a:r>
              <a:rPr lang="en-US" dirty="0" smtClean="0"/>
              <a:t>Stress management</a:t>
            </a:r>
          </a:p>
          <a:p>
            <a:pPr lvl="1" eaLnBrk="1" hangingPunct="1">
              <a:defRPr/>
            </a:pPr>
            <a:r>
              <a:rPr lang="en-US" dirty="0" smtClean="0"/>
              <a:t>Smoking cessation</a:t>
            </a:r>
          </a:p>
          <a:p>
            <a:pPr lvl="1" eaLnBrk="1" hangingPunct="1">
              <a:defRPr/>
            </a:pPr>
            <a:r>
              <a:rPr lang="en-US" dirty="0" smtClean="0"/>
              <a:t>Blood pressure control</a:t>
            </a:r>
          </a:p>
          <a:p>
            <a:pPr lvl="1" eaLnBrk="1" hangingPunct="1">
              <a:defRPr/>
            </a:pPr>
            <a:r>
              <a:rPr lang="en-US" dirty="0" smtClean="0"/>
              <a:t>Fluid intake - don’t get dehydrated </a:t>
            </a:r>
          </a:p>
          <a:p>
            <a:pPr lvl="1" eaLnBrk="1" hangingPunct="1">
              <a:defRPr/>
            </a:pPr>
            <a:r>
              <a:rPr lang="en-US" dirty="0" smtClean="0"/>
              <a:t>Adequate rest/sleep </a:t>
            </a:r>
          </a:p>
          <a:p>
            <a:pPr eaLnBrk="1" hangingPunct="1">
              <a:defRPr/>
            </a:pPr>
            <a:r>
              <a:rPr lang="en-US" sz="2800" dirty="0" smtClean="0"/>
              <a:t>For example movement helps to control fatigue</a:t>
            </a:r>
            <a:endParaRPr lang="en-US" sz="3600" noProof="1" smtClean="0"/>
          </a:p>
        </p:txBody>
      </p:sp>
      <p:sp>
        <p:nvSpPr>
          <p:cNvPr id="8" name="Slide Number Placeholder 7"/>
          <p:cNvSpPr>
            <a:spLocks noGrp="1"/>
          </p:cNvSpPr>
          <p:nvPr>
            <p:ph type="sldNum" sz="quarter" idx="12"/>
          </p:nvPr>
        </p:nvSpPr>
        <p:spPr/>
        <p:txBody>
          <a:bodyPr/>
          <a:lstStyle/>
          <a:p>
            <a:fld id="{D5BBC35B-A44B-4119-B8DA-DE9E3DFADA20}" type="slidenum">
              <a:rPr kumimoji="0" lang="en-US" smtClean="0"/>
              <a:pPr/>
              <a:t>175</a:t>
            </a:fld>
            <a:endParaRPr kumimoji="0" lang="en-US"/>
          </a:p>
        </p:txBody>
      </p:sp>
      <p:sp>
        <p:nvSpPr>
          <p:cNvPr id="1336322" name="Rectangle 2"/>
          <p:cNvSpPr>
            <a:spLocks noGrp="1" noChangeArrowheads="1"/>
          </p:cNvSpPr>
          <p:nvPr>
            <p:ph type="title"/>
          </p:nvPr>
        </p:nvSpPr>
        <p:spPr/>
        <p:txBody>
          <a:bodyPr/>
          <a:lstStyle/>
          <a:p>
            <a:pPr eaLnBrk="1" hangingPunct="1">
              <a:spcBef>
                <a:spcPts val="800"/>
              </a:spcBef>
              <a:defRPr/>
            </a:pPr>
            <a:r>
              <a:rPr lang="en-US" sz="4000" dirty="0" smtClean="0"/>
              <a:t>Health and Wellness</a:t>
            </a:r>
            <a:r>
              <a:rPr lang="en-US" sz="4000" noProof="1" smtClean="0"/>
              <a:t>!</a:t>
            </a:r>
          </a:p>
        </p:txBody>
      </p:sp>
      <p:pic>
        <p:nvPicPr>
          <p:cNvPr id="1336324" name="Picture 4" descr="swimming"/>
          <p:cNvPicPr>
            <a:picLocks noChangeAspect="1" noChangeArrowheads="1"/>
          </p:cNvPicPr>
          <p:nvPr/>
        </p:nvPicPr>
        <p:blipFill>
          <a:blip r:embed="rId3" cstate="print"/>
          <a:stretch>
            <a:fillRect/>
          </a:stretch>
        </p:blipFill>
        <p:spPr bwMode="auto">
          <a:xfrm>
            <a:off x="4114800" y="971550"/>
            <a:ext cx="2942857" cy="2190476"/>
          </a:xfrm>
          <a:prstGeom prst="rect">
            <a:avLst/>
          </a:prstGeom>
          <a:ln>
            <a:noFill/>
          </a:ln>
          <a:effectLst>
            <a:outerShdw blurRad="292100" dist="139700" dir="2700000" algn="tl" rotWithShape="0">
              <a:srgbClr val="333333">
                <a:alpha val="65000"/>
              </a:srgbClr>
            </a:outerShdw>
          </a:effectLst>
        </p:spPr>
      </p:pic>
      <p:pic>
        <p:nvPicPr>
          <p:cNvPr id="1336325" name="Picture 5" descr="http://www.sculpturegallery.com/udesign/stretching_cat.jpg"/>
          <p:cNvPicPr>
            <a:picLocks noChangeAspect="1" noChangeArrowheads="1"/>
          </p:cNvPicPr>
          <p:nvPr/>
        </p:nvPicPr>
        <p:blipFill>
          <a:blip r:embed="rId4" r:link="rId5" cstate="print"/>
          <a:stretch>
            <a:fillRect/>
          </a:stretch>
        </p:blipFill>
        <p:spPr bwMode="auto">
          <a:xfrm>
            <a:off x="6629400" y="2495550"/>
            <a:ext cx="2203450" cy="22860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569317" y="4258330"/>
            <a:ext cx="914400" cy="523220"/>
          </a:xfrm>
          <a:prstGeom prst="rect">
            <a:avLst/>
          </a:prstGeom>
          <a:solidFill>
            <a:schemeClr val="bg2">
              <a:lumMod val="90000"/>
            </a:schemeClr>
          </a:solidFill>
        </p:spPr>
        <p:txBody>
          <a:bodyPr wrap="square" rtlCol="0">
            <a:spAutoFit/>
          </a:bodyPr>
          <a:lstStyle/>
          <a:p>
            <a:pPr algn="ctr"/>
            <a:r>
              <a:rPr lang="en-US" sz="2800" dirty="0" smtClean="0">
                <a:solidFill>
                  <a:schemeClr val="accent1">
                    <a:lumMod val="75000"/>
                  </a:schemeClr>
                </a:solidFill>
              </a:rPr>
              <a:t>Poll</a:t>
            </a:r>
            <a:endParaRPr lang="en-US" sz="2800" dirty="0">
              <a:solidFill>
                <a:schemeClr val="accent1">
                  <a:lumMod val="75000"/>
                </a:schemeClr>
              </a:solidFill>
            </a:endParaRPr>
          </a:p>
        </p:txBody>
      </p:sp>
    </p:spTree>
  </p:cSld>
  <p:clrMapOvr>
    <a:masterClrMapping/>
  </p:clrMapOvr>
  <p:transition>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smtClean="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742950"/>
            <a:ext cx="8686800" cy="3810000"/>
          </a:xfrm>
        </p:spPr>
        <p:txBody>
          <a:bodyPr>
            <a:normAutofit fontScale="32500" lnSpcReduction="20000"/>
          </a:bodyPr>
          <a:lstStyle/>
          <a:p>
            <a:pPr>
              <a:lnSpc>
                <a:spcPct val="120000"/>
              </a:lnSpc>
              <a:spcBef>
                <a:spcPts val="600"/>
              </a:spcBef>
            </a:pPr>
            <a:r>
              <a:rPr lang="en-US" sz="4800" dirty="0" smtClean="0">
                <a:solidFill>
                  <a:schemeClr val="bg1">
                    <a:lumMod val="65000"/>
                  </a:schemeClr>
                </a:solidFill>
                <a:effectLst>
                  <a:outerShdw blurRad="38100" dist="38100" dir="2700000" algn="tl">
                    <a:srgbClr val="000000">
                      <a:alpha val="43137"/>
                    </a:srgbClr>
                  </a:outerShdw>
                </a:effectLst>
              </a:rPr>
              <a:t>PROCESS </a:t>
            </a:r>
            <a:r>
              <a:rPr lang="en-US" sz="4800" dirty="0" smtClean="0">
                <a:solidFill>
                  <a:schemeClr val="bg1">
                    <a:lumMod val="65000"/>
                  </a:schemeClr>
                </a:solidFill>
              </a:rPr>
              <a:t>– Promote effective work processes</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POSITION/SUPPORT </a:t>
            </a:r>
            <a:r>
              <a:rPr lang="en-US" sz="4800" dirty="0" smtClean="0">
                <a:solidFill>
                  <a:schemeClr val="bg1">
                    <a:lumMod val="65000"/>
                  </a:schemeClr>
                </a:solidFill>
              </a:rPr>
              <a:t>– Promote neutral body and limb position/support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MOVEMENT</a:t>
            </a:r>
            <a:r>
              <a:rPr lang="en-US" sz="4800" dirty="0" smtClean="0">
                <a:solidFill>
                  <a:schemeClr val="bg1">
                    <a:lumMod val="65000"/>
                  </a:schemeClr>
                </a:solidFill>
              </a:rPr>
              <a:t> – Promote regular physical movement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MATERIAL</a:t>
            </a:r>
            <a:r>
              <a:rPr lang="en-US" sz="4800" dirty="0" smtClean="0">
                <a:solidFill>
                  <a:schemeClr val="bg1">
                    <a:lumMod val="65000"/>
                  </a:schemeClr>
                </a:solidFill>
              </a:rPr>
              <a:t> </a:t>
            </a:r>
            <a:r>
              <a:rPr lang="en-US" sz="4900" dirty="0" smtClean="0">
                <a:solidFill>
                  <a:schemeClr val="bg1">
                    <a:lumMod val="65000"/>
                  </a:schemeClr>
                </a:solidFill>
                <a:effectLst>
                  <a:outerShdw blurRad="38100" dist="38100" dir="2700000" algn="tl">
                    <a:srgbClr val="000000">
                      <a:alpha val="43137"/>
                    </a:srgbClr>
                  </a:outerShdw>
                </a:effectLst>
              </a:rPr>
              <a:t>HANDLING</a:t>
            </a:r>
            <a:r>
              <a:rPr lang="en-US" sz="4800" dirty="0" smtClean="0">
                <a:solidFill>
                  <a:schemeClr val="bg1">
                    <a:lumMod val="65000"/>
                  </a:schemeClr>
                </a:solidFill>
              </a:rPr>
              <a:t> – Control manual material handling</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REACH</a:t>
            </a:r>
            <a:r>
              <a:rPr lang="en-US" sz="4800" dirty="0" smtClean="0">
                <a:solidFill>
                  <a:schemeClr val="bg1">
                    <a:lumMod val="65000"/>
                  </a:schemeClr>
                </a:solidFill>
              </a:rPr>
              <a:t> – Promote work in reach zone</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WORKSTATION/TOOLS/EQUIPMENT</a:t>
            </a:r>
            <a:r>
              <a:rPr lang="en-US" sz="4800" dirty="0" smtClean="0">
                <a:solidFill>
                  <a:schemeClr val="bg1">
                    <a:lumMod val="65000"/>
                  </a:schemeClr>
                </a:solidFill>
              </a:rPr>
              <a:t> – Correct workstation, tools, equipment </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TRAINING</a:t>
            </a:r>
            <a:r>
              <a:rPr lang="en-US" sz="4800" dirty="0" smtClean="0">
                <a:solidFill>
                  <a:schemeClr val="bg1">
                    <a:lumMod val="65000"/>
                  </a:schemeClr>
                </a:solidFill>
              </a:rPr>
              <a:t> – Provide competency based training</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ENVIRONMENT</a:t>
            </a:r>
            <a:r>
              <a:rPr lang="en-US" sz="4800" dirty="0" smtClean="0">
                <a:solidFill>
                  <a:schemeClr val="bg1">
                    <a:lumMod val="65000"/>
                  </a:schemeClr>
                </a:solidFill>
              </a:rPr>
              <a:t> – Control exposure to work environment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HEALTH/WELLNESS</a:t>
            </a:r>
            <a:r>
              <a:rPr lang="en-US" sz="4800" dirty="0" smtClean="0">
                <a:solidFill>
                  <a:schemeClr val="bg1">
                    <a:lumMod val="65000"/>
                  </a:schemeClr>
                </a:solidFill>
              </a:rPr>
              <a:t> – Promote personal health and wellness</a:t>
            </a:r>
          </a:p>
          <a:p>
            <a:pPr>
              <a:lnSpc>
                <a:spcPct val="120000"/>
              </a:lnSpc>
              <a:spcBef>
                <a:spcPts val="600"/>
              </a:spcBef>
            </a:pPr>
            <a:r>
              <a:rPr lang="en-US" sz="5500" dirty="0" smtClean="0">
                <a:solidFill>
                  <a:schemeClr val="bg2">
                    <a:lumMod val="50000"/>
                  </a:schemeClr>
                </a:solidFill>
                <a:effectLst>
                  <a:outerShdw blurRad="38100" dist="38100" dir="2700000" algn="tl">
                    <a:srgbClr val="000000">
                      <a:alpha val="43137"/>
                    </a:srgbClr>
                  </a:outerShdw>
                </a:effectLst>
              </a:rPr>
              <a:t>FEEDBACK</a:t>
            </a:r>
            <a:r>
              <a:rPr lang="en-US" sz="5500" dirty="0" smtClean="0"/>
              <a:t> – Provide on-going feedback for continuous improvement</a:t>
            </a:r>
          </a:p>
          <a:p>
            <a:pPr eaLnBrk="1" hangingPunct="1">
              <a:spcBef>
                <a:spcPts val="600"/>
              </a:spcBef>
              <a:buFont typeface="Wingdings" pitchFamily="2" charset="2"/>
              <a:buNone/>
              <a:defRPr/>
            </a:pPr>
            <a:endParaRPr lang="en-US" sz="4800" dirty="0" smtClean="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176</a:t>
            </a:fld>
            <a:endParaRPr lang="en-US" dirty="0"/>
          </a:p>
        </p:txBody>
      </p:sp>
    </p:spTree>
  </p:cSld>
  <p:clrMapOvr>
    <a:masterClrMapping/>
  </p:clrMapOvr>
  <p:transition>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7346" name="Rectangle 2"/>
          <p:cNvSpPr>
            <a:spLocks noGrp="1" noChangeArrowheads="1"/>
          </p:cNvSpPr>
          <p:nvPr>
            <p:ph type="title"/>
          </p:nvPr>
        </p:nvSpPr>
        <p:spPr>
          <a:xfrm>
            <a:off x="0" y="171450"/>
            <a:ext cx="8763000" cy="571500"/>
          </a:xfrm>
        </p:spPr>
        <p:txBody>
          <a:bodyPr>
            <a:noAutofit/>
          </a:bodyPr>
          <a:lstStyle/>
          <a:p>
            <a:pPr algn="ctr" eaLnBrk="1" hangingPunct="1">
              <a:spcBef>
                <a:spcPts val="800"/>
              </a:spcBef>
              <a:defRPr/>
            </a:pPr>
            <a:r>
              <a:rPr lang="en-US" sz="3600" dirty="0" smtClean="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Provide on-going feedback</a:t>
            </a:r>
            <a:endParaRPr lang="en-US" sz="3600" noProof="1" smtClean="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337347" name="Rectangle 3"/>
          <p:cNvSpPr>
            <a:spLocks noGrp="1" noChangeArrowheads="1"/>
          </p:cNvSpPr>
          <p:nvPr>
            <p:ph type="body" sz="half" idx="1"/>
          </p:nvPr>
        </p:nvSpPr>
        <p:spPr>
          <a:xfrm>
            <a:off x="152400" y="914400"/>
            <a:ext cx="5791200" cy="3486150"/>
          </a:xfrm>
        </p:spPr>
        <p:txBody>
          <a:bodyPr>
            <a:noAutofit/>
          </a:bodyPr>
          <a:lstStyle/>
          <a:p>
            <a:pPr eaLnBrk="1" hangingPunct="1">
              <a:lnSpc>
                <a:spcPct val="80000"/>
              </a:lnSpc>
              <a:defRPr/>
            </a:pPr>
            <a:r>
              <a:rPr lang="en-US" sz="1800" dirty="0" smtClean="0"/>
              <a:t>100% Correct the First Time? </a:t>
            </a:r>
          </a:p>
          <a:p>
            <a:pPr lvl="1" eaLnBrk="1" hangingPunct="1">
              <a:lnSpc>
                <a:spcPct val="80000"/>
              </a:lnSpc>
              <a:defRPr/>
            </a:pPr>
            <a:r>
              <a:rPr lang="en-US" sz="1600" dirty="0" smtClean="0"/>
              <a:t>Does any new process work 100% correctly out of gate? </a:t>
            </a:r>
          </a:p>
          <a:p>
            <a:pPr lvl="2" eaLnBrk="1" hangingPunct="1">
              <a:lnSpc>
                <a:spcPct val="80000"/>
              </a:lnSpc>
              <a:defRPr/>
            </a:pPr>
            <a:r>
              <a:rPr lang="en-US" sz="1400" dirty="0" smtClean="0"/>
              <a:t>Unintended consequences</a:t>
            </a:r>
          </a:p>
          <a:p>
            <a:pPr lvl="1" eaLnBrk="1" hangingPunct="1">
              <a:lnSpc>
                <a:spcPct val="80000"/>
              </a:lnSpc>
              <a:defRPr/>
            </a:pPr>
            <a:r>
              <a:rPr lang="en-US" sz="1600" dirty="0" smtClean="0"/>
              <a:t>Schedule formal follow-up sessions </a:t>
            </a:r>
          </a:p>
          <a:p>
            <a:pPr lvl="2" eaLnBrk="1" hangingPunct="1">
              <a:lnSpc>
                <a:spcPct val="80000"/>
              </a:lnSpc>
              <a:defRPr/>
            </a:pPr>
            <a:r>
              <a:rPr lang="en-US" sz="1400" dirty="0" smtClean="0"/>
              <a:t>Document outcome of follow-up</a:t>
            </a:r>
          </a:p>
          <a:p>
            <a:pPr lvl="2" eaLnBrk="1" hangingPunct="1">
              <a:lnSpc>
                <a:spcPct val="80000"/>
              </a:lnSpc>
              <a:defRPr/>
            </a:pPr>
            <a:r>
              <a:rPr lang="en-US" sz="1400" dirty="0" smtClean="0"/>
              <a:t>Alleviate issues identified in timely manner </a:t>
            </a:r>
          </a:p>
          <a:p>
            <a:pPr eaLnBrk="1" hangingPunct="1">
              <a:lnSpc>
                <a:spcPct val="80000"/>
              </a:lnSpc>
              <a:defRPr/>
            </a:pPr>
            <a:r>
              <a:rPr lang="en-US" sz="1800" dirty="0" smtClean="0"/>
              <a:t>Continuous Process Improvement and Ergonomics</a:t>
            </a:r>
          </a:p>
          <a:p>
            <a:pPr lvl="1" eaLnBrk="1" hangingPunct="1">
              <a:lnSpc>
                <a:spcPct val="80000"/>
              </a:lnSpc>
              <a:defRPr/>
            </a:pPr>
            <a:r>
              <a:rPr lang="en-US" sz="1600" dirty="0" smtClean="0"/>
              <a:t>Continuous process improvement strategies have tremendous benefit</a:t>
            </a:r>
          </a:p>
          <a:p>
            <a:pPr lvl="2" eaLnBrk="1" hangingPunct="1">
              <a:lnSpc>
                <a:spcPct val="80000"/>
              </a:lnSpc>
              <a:defRPr/>
            </a:pPr>
            <a:r>
              <a:rPr lang="en-US" sz="1400" dirty="0" smtClean="0"/>
              <a:t>Waste is reduced</a:t>
            </a:r>
          </a:p>
          <a:p>
            <a:pPr lvl="2" eaLnBrk="1" hangingPunct="1">
              <a:lnSpc>
                <a:spcPct val="80000"/>
              </a:lnSpc>
              <a:defRPr/>
            </a:pPr>
            <a:r>
              <a:rPr lang="en-US" sz="1400" dirty="0" smtClean="0"/>
              <a:t>Productivity is enhanced</a:t>
            </a:r>
          </a:p>
          <a:p>
            <a:pPr eaLnBrk="1" hangingPunct="1">
              <a:lnSpc>
                <a:spcPct val="80000"/>
              </a:lnSpc>
              <a:defRPr/>
            </a:pPr>
            <a:r>
              <a:rPr lang="en-US" sz="1800" dirty="0" smtClean="0"/>
              <a:t>Applying ergonomics principles to overall continuous process improvement effort is integral to success of process!</a:t>
            </a:r>
          </a:p>
        </p:txBody>
      </p:sp>
      <p:pic>
        <p:nvPicPr>
          <p:cNvPr id="92164" name="Picture 4" descr="horizon"/>
          <p:cNvPicPr>
            <a:picLocks noGrp="1" noChangeAspect="1" noChangeArrowheads="1"/>
          </p:cNvPicPr>
          <p:nvPr>
            <p:ph sz="quarter" idx="2"/>
          </p:nvPr>
        </p:nvPicPr>
        <p:blipFill>
          <a:blip r:embed="rId3" cstate="print"/>
          <a:stretch>
            <a:fillRect/>
          </a:stretch>
        </p:blipFill>
        <p:spPr>
          <a:xfrm>
            <a:off x="6400800" y="971550"/>
            <a:ext cx="2286000" cy="3429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178</a:t>
            </a:fld>
            <a:endParaRPr lang="en-US" dirty="0"/>
          </a:p>
        </p:txBody>
      </p:sp>
      <p:sp>
        <p:nvSpPr>
          <p:cNvPr id="7" name="Rectangle 2"/>
          <p:cNvSpPr>
            <a:spLocks noGrp="1" noChangeArrowheads="1"/>
          </p:cNvSpPr>
          <p:nvPr>
            <p:ph type="title"/>
          </p:nvPr>
        </p:nvSpPr>
        <p:spPr>
          <a:xfrm>
            <a:off x="0" y="285750"/>
            <a:ext cx="9144000" cy="571500"/>
          </a:xfrm>
        </p:spPr>
        <p:txBody>
          <a:bodyPr>
            <a:noAutofit/>
          </a:bodyPr>
          <a:lstStyle/>
          <a:p>
            <a:pPr algn="ctr" eaLnBrk="1" hangingPunct="1">
              <a:defRPr/>
            </a:pPr>
            <a:r>
              <a:rPr lang="en-US" sz="3600" dirty="0" smtClean="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Problem Solving Principles</a:t>
            </a:r>
          </a:p>
        </p:txBody>
      </p:sp>
      <p:pic>
        <p:nvPicPr>
          <p:cNvPr id="9" name="Picture 1" descr="L:\Clients\TESCOM\Totes\VIdeo Pictures\7.JPG"/>
          <p:cNvPicPr>
            <a:picLocks noChangeAspect="1" noChangeArrowheads="1"/>
          </p:cNvPicPr>
          <p:nvPr/>
        </p:nvPicPr>
        <p:blipFill>
          <a:blip r:embed="rId3" cstate="print"/>
          <a:stretch>
            <a:fillRect/>
          </a:stretch>
        </p:blipFill>
        <p:spPr bwMode="auto">
          <a:xfrm>
            <a:off x="2438400" y="1047750"/>
            <a:ext cx="4495800" cy="339395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8706" name="Rectangle 2"/>
          <p:cNvSpPr>
            <a:spLocks noGrp="1" noChangeArrowheads="1"/>
          </p:cNvSpPr>
          <p:nvPr>
            <p:ph type="title"/>
          </p:nvPr>
        </p:nvSpPr>
        <p:spPr>
          <a:xfrm>
            <a:off x="1066800" y="666750"/>
            <a:ext cx="3505200" cy="3352800"/>
          </a:xfrm>
        </p:spPr>
        <p:txBody>
          <a:bodyPr>
            <a:normAutofit fontScale="90000"/>
          </a:bodyPr>
          <a:lstStyle/>
          <a:p>
            <a:pPr algn="l" eaLnBrk="1" hangingPunct="1">
              <a:defRPr/>
            </a:pPr>
            <a:r>
              <a:rPr lang="en-US" dirty="0" smtClean="0"/>
              <a:t>Understand and make productive use of human behavior</a:t>
            </a:r>
          </a:p>
        </p:txBody>
      </p:sp>
      <p:sp>
        <p:nvSpPr>
          <p:cNvPr id="968707" name="Rectangle 3"/>
          <p:cNvSpPr>
            <a:spLocks noGrp="1" noChangeArrowheads="1"/>
          </p:cNvSpPr>
          <p:nvPr>
            <p:ph sz="half" idx="2"/>
          </p:nvPr>
        </p:nvSpPr>
        <p:spPr>
          <a:xfrm>
            <a:off x="4800600" y="971550"/>
            <a:ext cx="3810000" cy="3086100"/>
          </a:xfrm>
        </p:spPr>
        <p:txBody>
          <a:bodyPr>
            <a:normAutofit fontScale="92500" lnSpcReduction="10000"/>
          </a:bodyPr>
          <a:lstStyle/>
          <a:p>
            <a:pPr eaLnBrk="1" hangingPunct="1">
              <a:spcBef>
                <a:spcPts val="1200"/>
              </a:spcBef>
              <a:defRPr/>
            </a:pPr>
            <a:r>
              <a:rPr lang="en-US" dirty="0" smtClean="0"/>
              <a:t>The study of human behavior is one of the most </a:t>
            </a:r>
            <a:r>
              <a:rPr lang="en-US" dirty="0" smtClean="0">
                <a:solidFill>
                  <a:schemeClr val="bg2">
                    <a:lumMod val="25000"/>
                  </a:schemeClr>
                </a:solidFill>
              </a:rPr>
              <a:t>fascinating</a:t>
            </a:r>
            <a:r>
              <a:rPr lang="en-US" dirty="0" smtClean="0"/>
              <a:t> fields of study that exists</a:t>
            </a:r>
          </a:p>
          <a:p>
            <a:pPr eaLnBrk="1" hangingPunct="1">
              <a:spcBef>
                <a:spcPts val="1200"/>
              </a:spcBef>
              <a:defRPr/>
            </a:pPr>
            <a:r>
              <a:rPr lang="en-US" dirty="0" smtClean="0"/>
              <a:t>The study of human behavior is one of the most </a:t>
            </a:r>
            <a:r>
              <a:rPr lang="en-US" dirty="0" smtClean="0">
                <a:solidFill>
                  <a:schemeClr val="bg2">
                    <a:lumMod val="25000"/>
                  </a:schemeClr>
                </a:solidFill>
              </a:rPr>
              <a:t>frustrating</a:t>
            </a:r>
            <a:r>
              <a:rPr lang="en-US" dirty="0" smtClean="0"/>
              <a:t> fields of study that exists</a:t>
            </a:r>
          </a:p>
          <a:p>
            <a:pPr eaLnBrk="1" hangingPunct="1">
              <a:spcBef>
                <a:spcPts val="1200"/>
              </a:spcBef>
              <a:defRPr/>
            </a:pPr>
            <a:endParaRPr lang="en-US" dirty="0" smtClean="0"/>
          </a:p>
        </p:txBody>
      </p:sp>
      <p:sp>
        <p:nvSpPr>
          <p:cNvPr id="6" name="Slide Number Placeholder 5"/>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179</a:t>
            </a:fld>
            <a:endParaRPr kumimoji="0"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68707">
                                            <p:txEl>
                                              <p:pRg st="0" end="0"/>
                                            </p:txEl>
                                          </p:spTgt>
                                        </p:tgtEl>
                                        <p:attrNameLst>
                                          <p:attrName>style.visibility</p:attrName>
                                        </p:attrNameLst>
                                      </p:cBhvr>
                                      <p:to>
                                        <p:strVal val="visible"/>
                                      </p:to>
                                    </p:set>
                                    <p:animEffect transition="in" filter="wipe(left)">
                                      <p:cBhvr>
                                        <p:cTn id="7" dur="500"/>
                                        <p:tgtEl>
                                          <p:spTgt spid="968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68707">
                                            <p:txEl>
                                              <p:pRg st="1" end="1"/>
                                            </p:txEl>
                                          </p:spTgt>
                                        </p:tgtEl>
                                        <p:attrNameLst>
                                          <p:attrName>style.visibility</p:attrName>
                                        </p:attrNameLst>
                                      </p:cBhvr>
                                      <p:to>
                                        <p:strVal val="visible"/>
                                      </p:to>
                                    </p:set>
                                    <p:animEffect transition="in" filter="wipe(left)">
                                      <p:cBhvr>
                                        <p:cTn id="12" dur="500"/>
                                        <p:tgtEl>
                                          <p:spTgt spid="9687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707"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994" name="Rectangle 2"/>
          <p:cNvSpPr>
            <a:spLocks noGrp="1" noChangeArrowheads="1"/>
          </p:cNvSpPr>
          <p:nvPr>
            <p:ph type="title"/>
          </p:nvPr>
        </p:nvSpPr>
        <p:spPr/>
        <p:txBody>
          <a:bodyPr>
            <a:normAutofit fontScale="90000"/>
          </a:bodyPr>
          <a:lstStyle/>
          <a:p>
            <a:pPr eaLnBrk="1" hangingPunct="1">
              <a:defRPr/>
            </a:pPr>
            <a:r>
              <a:rPr lang="en-US" dirty="0" smtClean="0"/>
              <a:t>Course </a:t>
            </a:r>
            <a:r>
              <a:rPr lang="en-US" smtClean="0"/>
              <a:t>Content </a:t>
            </a:r>
            <a:endParaRPr lang="en-US" dirty="0" smtClean="0"/>
          </a:p>
        </p:txBody>
      </p:sp>
      <p:sp>
        <p:nvSpPr>
          <p:cNvPr id="1236995" name="Rectangle 3"/>
          <p:cNvSpPr>
            <a:spLocks noGrp="1" noChangeArrowheads="1"/>
          </p:cNvSpPr>
          <p:nvPr>
            <p:ph type="body" sz="half" idx="1"/>
          </p:nvPr>
        </p:nvSpPr>
        <p:spPr>
          <a:xfrm>
            <a:off x="304800" y="918210"/>
            <a:ext cx="5181600" cy="3554730"/>
          </a:xfrm>
        </p:spPr>
        <p:txBody>
          <a:bodyPr>
            <a:normAutofit fontScale="62500" lnSpcReduction="20000"/>
          </a:bodyPr>
          <a:lstStyle/>
          <a:p>
            <a:pPr marL="233363" indent="-233363">
              <a:defRPr/>
            </a:pPr>
            <a:r>
              <a:rPr lang="en-US" sz="3200" dirty="0" smtClean="0"/>
              <a:t>Ergonomics Analysis</a:t>
            </a:r>
          </a:p>
          <a:p>
            <a:pPr marL="457200" lvl="1" indent="-227013">
              <a:defRPr/>
            </a:pPr>
            <a:r>
              <a:rPr lang="en-US" sz="2800" dirty="0" smtClean="0"/>
              <a:t>Frame work to perform ergonomics analysis</a:t>
            </a:r>
          </a:p>
          <a:p>
            <a:pPr marL="457200" lvl="1" indent="-227013">
              <a:defRPr/>
            </a:pPr>
            <a:r>
              <a:rPr lang="en-US" sz="2800" dirty="0" smtClean="0"/>
              <a:t>Generate reasonable and feasible recommendations </a:t>
            </a:r>
          </a:p>
          <a:p>
            <a:pPr marL="457200" lvl="1" indent="-227013">
              <a:defRPr/>
            </a:pPr>
            <a:r>
              <a:rPr lang="en-US" sz="2800" dirty="0" smtClean="0"/>
              <a:t>Fundamental knowledge of ergonomics</a:t>
            </a:r>
          </a:p>
          <a:p>
            <a:pPr marL="230187" lvl="1" indent="0">
              <a:buNone/>
              <a:defRPr/>
            </a:pPr>
            <a:endParaRPr lang="en-US" sz="2800" dirty="0" smtClean="0"/>
          </a:p>
          <a:p>
            <a:pPr marL="253047" indent="-227013">
              <a:defRPr/>
            </a:pPr>
            <a:r>
              <a:rPr lang="en-US" sz="3200" dirty="0"/>
              <a:t>Ergonomics Principles and </a:t>
            </a:r>
            <a:r>
              <a:rPr lang="en-US" sz="3200" dirty="0" smtClean="0"/>
              <a:t>Foundations</a:t>
            </a:r>
          </a:p>
          <a:p>
            <a:pPr marL="457200" lvl="1" indent="-349250">
              <a:defRPr/>
            </a:pPr>
            <a:r>
              <a:rPr lang="en-US" sz="2800" dirty="0"/>
              <a:t>Apply principles to ergonomics analysis</a:t>
            </a:r>
          </a:p>
          <a:p>
            <a:pPr marL="457200" lvl="1" indent="-349250">
              <a:defRPr/>
            </a:pPr>
            <a:r>
              <a:rPr lang="en-US" sz="2800" dirty="0"/>
              <a:t>Provide rationale to support ergonomics principles</a:t>
            </a:r>
          </a:p>
          <a:p>
            <a:pPr marL="253047" indent="-227013">
              <a:defRPr/>
            </a:pPr>
            <a:endParaRPr lang="en-US" sz="3200" dirty="0"/>
          </a:p>
          <a:p>
            <a:pPr marL="457200" lvl="1" indent="-227013">
              <a:defRPr/>
            </a:pPr>
            <a:endParaRPr lang="en-US" sz="2800" dirty="0" smtClean="0"/>
          </a:p>
          <a:p>
            <a:pPr marL="800100" lvl="1" indent="-457200" eaLnBrk="1" hangingPunct="1">
              <a:buFont typeface="Wingdings" pitchFamily="2" charset="2"/>
              <a:buChar char="Ø"/>
              <a:defRPr/>
            </a:pPr>
            <a:endParaRPr lang="en-US" sz="2000" dirty="0" smtClean="0"/>
          </a:p>
          <a:p>
            <a:pPr marL="342900" lvl="1" indent="0" eaLnBrk="1" hangingPunct="1">
              <a:buFontTx/>
              <a:buNone/>
              <a:defRPr/>
            </a:pPr>
            <a:endParaRPr lang="en-US" sz="2000" dirty="0" smtClean="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18</a:t>
            </a:fld>
            <a:endParaRPr lang="en-US" dirty="0"/>
          </a:p>
        </p:txBody>
      </p:sp>
      <p:pic>
        <p:nvPicPr>
          <p:cNvPr id="2" name="Picture 1" descr="L:\Clients\Medtronic\ATS Medical\Video Images\6.JPG"/>
          <p:cNvPicPr>
            <a:picLocks noChangeAspect="1" noChangeArrowheads="1"/>
          </p:cNvPicPr>
          <p:nvPr/>
        </p:nvPicPr>
        <p:blipFill>
          <a:blip r:embed="rId3" cstate="print"/>
          <a:srcRect l="44016" r="9370"/>
          <a:stretch>
            <a:fillRect/>
          </a:stretch>
        </p:blipFill>
        <p:spPr bwMode="auto">
          <a:xfrm>
            <a:off x="5638800" y="1047750"/>
            <a:ext cx="3039016" cy="36576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419600" y="4163080"/>
            <a:ext cx="914400" cy="523220"/>
          </a:xfrm>
          <a:prstGeom prst="rect">
            <a:avLst/>
          </a:prstGeom>
          <a:solidFill>
            <a:schemeClr val="bg2">
              <a:lumMod val="90000"/>
            </a:schemeClr>
          </a:solidFill>
        </p:spPr>
        <p:txBody>
          <a:bodyPr wrap="square" rtlCol="0">
            <a:spAutoFit/>
          </a:bodyPr>
          <a:lstStyle/>
          <a:p>
            <a:r>
              <a:rPr lang="en-US" sz="2800" dirty="0" smtClean="0">
                <a:solidFill>
                  <a:schemeClr val="accent1">
                    <a:lumMod val="75000"/>
                  </a:schemeClr>
                </a:solidFill>
              </a:rPr>
              <a:t>Polls</a:t>
            </a:r>
            <a:endParaRPr lang="en-US" sz="2800" dirty="0">
              <a:solidFill>
                <a:schemeClr val="accent1">
                  <a:lumMod val="75000"/>
                </a:schemeClr>
              </a:solidFill>
            </a:endParaRPr>
          </a:p>
        </p:txBody>
      </p:sp>
    </p:spTree>
  </p:cSld>
  <p:clrMapOvr>
    <a:masterClrMapping/>
  </p:clrMapOvr>
  <p:transition>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9730" name="Rectangle 2"/>
          <p:cNvSpPr>
            <a:spLocks noGrp="1" noChangeArrowheads="1"/>
          </p:cNvSpPr>
          <p:nvPr>
            <p:ph sz="half" idx="2"/>
          </p:nvPr>
        </p:nvSpPr>
        <p:spPr>
          <a:xfrm>
            <a:off x="838200" y="590550"/>
            <a:ext cx="3810000" cy="3657600"/>
          </a:xfrm>
        </p:spPr>
        <p:txBody>
          <a:bodyPr>
            <a:noAutofit/>
          </a:bodyPr>
          <a:lstStyle/>
          <a:p>
            <a:pPr marL="0" indent="0" eaLnBrk="1" hangingPunct="1">
              <a:spcBef>
                <a:spcPts val="0"/>
              </a:spcBef>
              <a:buFont typeface="Wingdings" pitchFamily="2" charset="2"/>
              <a:buNone/>
              <a:defRPr/>
            </a:pPr>
            <a:r>
              <a:rPr lang="en-US" sz="2400" dirty="0" smtClean="0">
                <a:effectLst/>
              </a:rPr>
              <a:t>There are reasons why we do what we do; sometimes we just can’t figure out what they are!</a:t>
            </a:r>
          </a:p>
          <a:p>
            <a:pPr marL="0" indent="0" eaLnBrk="1" hangingPunct="1">
              <a:spcBef>
                <a:spcPts val="1200"/>
              </a:spcBef>
              <a:spcAft>
                <a:spcPts val="4400"/>
              </a:spcAft>
              <a:buFont typeface="Wingdings" pitchFamily="2" charset="2"/>
              <a:buNone/>
              <a:defRPr/>
            </a:pPr>
            <a:r>
              <a:rPr lang="en-US" sz="2400" dirty="0" smtClean="0">
                <a:effectLst/>
              </a:rPr>
              <a:t>However it is possible to understand human behavior at some level and use this knowledge in a productive way.</a:t>
            </a:r>
          </a:p>
        </p:txBody>
      </p:sp>
      <p:sp>
        <p:nvSpPr>
          <p:cNvPr id="8" name="Slide Number Placeholder 7"/>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180</a:t>
            </a:fld>
            <a:endParaRPr kumimoji="0" lang="en-US"/>
          </a:p>
        </p:txBody>
      </p:sp>
      <p:pic>
        <p:nvPicPr>
          <p:cNvPr id="969731" name="Picture 3" descr="bad manual lift bucket"/>
          <p:cNvPicPr>
            <a:picLocks noChangeAspect="1" noChangeArrowheads="1"/>
          </p:cNvPicPr>
          <p:nvPr/>
        </p:nvPicPr>
        <p:blipFill>
          <a:blip r:embed="rId3" cstate="print">
            <a:grayscl/>
          </a:blip>
          <a:srcRect r="5556" b="11111"/>
          <a:stretch>
            <a:fillRect/>
          </a:stretch>
        </p:blipFill>
        <p:spPr bwMode="auto">
          <a:xfrm>
            <a:off x="5334000" y="514350"/>
            <a:ext cx="2590800" cy="1828800"/>
          </a:xfrm>
          <a:prstGeom prst="rect">
            <a:avLst/>
          </a:prstGeom>
          <a:ln>
            <a:noFill/>
          </a:ln>
          <a:effectLst>
            <a:outerShdw blurRad="292100" dist="139700" dir="2700000" algn="tl" rotWithShape="0">
              <a:srgbClr val="333333">
                <a:alpha val="65000"/>
              </a:srgbClr>
            </a:outerShdw>
          </a:effectLst>
        </p:spPr>
      </p:pic>
      <p:pic>
        <p:nvPicPr>
          <p:cNvPr id="969732" name="Picture 4" descr="good mech lift bucket"/>
          <p:cNvPicPr>
            <a:picLocks noChangeAspect="1" noChangeArrowheads="1"/>
          </p:cNvPicPr>
          <p:nvPr/>
        </p:nvPicPr>
        <p:blipFill>
          <a:blip r:embed="rId4" cstate="print">
            <a:grayscl/>
          </a:blip>
          <a:srcRect l="12397" r="3306" b="10744"/>
          <a:stretch>
            <a:fillRect/>
          </a:stretch>
        </p:blipFill>
        <p:spPr bwMode="auto">
          <a:xfrm>
            <a:off x="5334000" y="2571750"/>
            <a:ext cx="259080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69730">
                                            <p:txEl>
                                              <p:pRg st="0" end="0"/>
                                            </p:txEl>
                                          </p:spTgt>
                                        </p:tgtEl>
                                        <p:attrNameLst>
                                          <p:attrName>style.visibility</p:attrName>
                                        </p:attrNameLst>
                                      </p:cBhvr>
                                      <p:to>
                                        <p:strVal val="visible"/>
                                      </p:to>
                                    </p:set>
                                    <p:animEffect transition="in" filter="wipe(left)">
                                      <p:cBhvr>
                                        <p:cTn id="7" dur="500"/>
                                        <p:tgtEl>
                                          <p:spTgt spid="9697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69730">
                                            <p:txEl>
                                              <p:pRg st="1" end="1"/>
                                            </p:txEl>
                                          </p:spTgt>
                                        </p:tgtEl>
                                        <p:attrNameLst>
                                          <p:attrName>style.visibility</p:attrName>
                                        </p:attrNameLst>
                                      </p:cBhvr>
                                      <p:to>
                                        <p:strVal val="visible"/>
                                      </p:to>
                                    </p:set>
                                    <p:animEffect transition="in" filter="wipe(left)">
                                      <p:cBhvr>
                                        <p:cTn id="12" dur="500"/>
                                        <p:tgtEl>
                                          <p:spTgt spid="9697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69731"/>
                                        </p:tgtEl>
                                        <p:attrNameLst>
                                          <p:attrName>style.visibility</p:attrName>
                                        </p:attrNameLst>
                                      </p:cBhvr>
                                      <p:to>
                                        <p:strVal val="visible"/>
                                      </p:to>
                                    </p:set>
                                    <p:animEffect transition="in" filter="wipe(left)">
                                      <p:cBhvr>
                                        <p:cTn id="17" dur="500"/>
                                        <p:tgtEl>
                                          <p:spTgt spid="9697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69732"/>
                                        </p:tgtEl>
                                        <p:attrNameLst>
                                          <p:attrName>style.visibility</p:attrName>
                                        </p:attrNameLst>
                                      </p:cBhvr>
                                      <p:to>
                                        <p:strVal val="visible"/>
                                      </p:to>
                                    </p:set>
                                    <p:animEffect transition="in" filter="wipe(left)">
                                      <p:cBhvr>
                                        <p:cTn id="22" dur="500"/>
                                        <p:tgtEl>
                                          <p:spTgt spid="969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0" grpId="0" build="p"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6658" name="Rectangle 2"/>
          <p:cNvSpPr>
            <a:spLocks noGrp="1" noChangeArrowheads="1"/>
          </p:cNvSpPr>
          <p:nvPr>
            <p:ph type="title"/>
          </p:nvPr>
        </p:nvSpPr>
        <p:spPr>
          <a:xfrm>
            <a:off x="1219200" y="971550"/>
            <a:ext cx="3505200" cy="2743200"/>
          </a:xfrm>
        </p:spPr>
        <p:txBody>
          <a:bodyPr>
            <a:noAutofit/>
          </a:bodyPr>
          <a:lstStyle/>
          <a:p>
            <a:pPr algn="l" eaLnBrk="1" hangingPunct="1">
              <a:defRPr/>
            </a:pPr>
            <a:r>
              <a:rPr lang="en-US" sz="4400" dirty="0" smtClean="0"/>
              <a:t>Do not fix without adequate analysis!</a:t>
            </a:r>
          </a:p>
        </p:txBody>
      </p:sp>
      <p:sp>
        <p:nvSpPr>
          <p:cNvPr id="966659" name="Rectangle 3"/>
          <p:cNvSpPr>
            <a:spLocks noGrp="1" noChangeArrowheads="1"/>
          </p:cNvSpPr>
          <p:nvPr>
            <p:ph sz="half" idx="2"/>
          </p:nvPr>
        </p:nvSpPr>
        <p:spPr>
          <a:xfrm>
            <a:off x="4495800" y="895350"/>
            <a:ext cx="3810000" cy="3086100"/>
          </a:xfrm>
        </p:spPr>
        <p:txBody>
          <a:bodyPr>
            <a:normAutofit fontScale="62500" lnSpcReduction="20000"/>
          </a:bodyPr>
          <a:lstStyle/>
          <a:p>
            <a:pPr marL="342900" indent="-342900" eaLnBrk="1" hangingPunct="1">
              <a:lnSpc>
                <a:spcPct val="120000"/>
              </a:lnSpc>
              <a:spcBef>
                <a:spcPts val="1200"/>
              </a:spcBef>
              <a:defRPr/>
            </a:pPr>
            <a:r>
              <a:rPr lang="en-US" sz="3600" dirty="0" smtClean="0">
                <a:effectLst/>
              </a:rPr>
              <a:t>Many novice analysts (and sometimes some experienced ones) cause themselves and others problems</a:t>
            </a:r>
          </a:p>
          <a:p>
            <a:pPr marL="342900" indent="-342900" eaLnBrk="1" hangingPunct="1">
              <a:lnSpc>
                <a:spcPct val="120000"/>
              </a:lnSpc>
              <a:spcBef>
                <a:spcPts val="1200"/>
              </a:spcBef>
              <a:defRPr/>
            </a:pPr>
            <a:r>
              <a:rPr lang="en-US" sz="3600" dirty="0" smtClean="0">
                <a:effectLst/>
              </a:rPr>
              <a:t>They try to “fix stuff” without knowing why or what or when or who</a:t>
            </a:r>
            <a:endParaRPr lang="en-US" dirty="0" smtClean="0">
              <a:effectLst/>
            </a:endParaRPr>
          </a:p>
        </p:txBody>
      </p:sp>
      <p:sp>
        <p:nvSpPr>
          <p:cNvPr id="6" name="Slide Number Placeholder 5"/>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181</a:t>
            </a:fld>
            <a:endParaRPr kumimoji="0" lang="en-US"/>
          </a:p>
        </p:txBody>
      </p:sp>
    </p:spTree>
  </p:cSld>
  <p:clrMapOvr>
    <a:masterClrMapping/>
  </p:clrMapOvr>
  <p:transition>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685800" y="971550"/>
            <a:ext cx="3733800" cy="2438400"/>
          </a:xfrm>
        </p:spPr>
        <p:txBody>
          <a:bodyPr>
            <a:normAutofit/>
          </a:bodyPr>
          <a:lstStyle/>
          <a:p>
            <a:pPr algn="l" eaLnBrk="1" hangingPunct="1">
              <a:defRPr/>
            </a:pPr>
            <a:r>
              <a:rPr lang="en-US" sz="6000" dirty="0" smtClean="0"/>
              <a:t>Always ask why!</a:t>
            </a:r>
            <a:endParaRPr lang="en-US" sz="6000" dirty="0" smtClean="0">
              <a:latin typeface="Times New Roman" pitchFamily="18" charset="0"/>
            </a:endParaRPr>
          </a:p>
        </p:txBody>
      </p:sp>
      <p:sp>
        <p:nvSpPr>
          <p:cNvPr id="967683" name="Rectangle 3"/>
          <p:cNvSpPr>
            <a:spLocks noGrp="1" noChangeArrowheads="1"/>
          </p:cNvSpPr>
          <p:nvPr>
            <p:ph sz="half" idx="2"/>
          </p:nvPr>
        </p:nvSpPr>
        <p:spPr>
          <a:xfrm>
            <a:off x="4572000" y="971550"/>
            <a:ext cx="3810000" cy="3086100"/>
          </a:xfrm>
        </p:spPr>
        <p:txBody>
          <a:bodyPr>
            <a:normAutofit fontScale="70000" lnSpcReduction="20000"/>
          </a:bodyPr>
          <a:lstStyle/>
          <a:p>
            <a:pPr eaLnBrk="1" hangingPunct="1">
              <a:spcBef>
                <a:spcPts val="1200"/>
              </a:spcBef>
              <a:defRPr/>
            </a:pPr>
            <a:r>
              <a:rPr lang="en-US" sz="3600" dirty="0" smtClean="0">
                <a:effectLst/>
              </a:rPr>
              <a:t>Sometimes when we look at work, all we see is what is in front of us</a:t>
            </a:r>
          </a:p>
          <a:p>
            <a:pPr eaLnBrk="1" hangingPunct="1">
              <a:spcBef>
                <a:spcPts val="1200"/>
              </a:spcBef>
              <a:defRPr/>
            </a:pPr>
            <a:r>
              <a:rPr lang="en-US" sz="3600" dirty="0" smtClean="0">
                <a:effectLst/>
              </a:rPr>
              <a:t>It is imperative that we look both up and down stream to see what truly is going on</a:t>
            </a:r>
            <a:endParaRPr lang="en-US" dirty="0" smtClean="0">
              <a:effectLst/>
            </a:endParaRPr>
          </a:p>
        </p:txBody>
      </p:sp>
      <p:sp>
        <p:nvSpPr>
          <p:cNvPr id="6" name="Slide Number Placeholder 5"/>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182</a:t>
            </a:fld>
            <a:endParaRPr kumimoji="0" lang="en-US"/>
          </a:p>
        </p:txBody>
      </p:sp>
    </p:spTree>
  </p:cSld>
  <p:clrMapOvr>
    <a:masterClrMapping/>
  </p:clrMapOvr>
  <p:transition>
    <p:fad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838200" y="514350"/>
            <a:ext cx="3733800" cy="3352800"/>
          </a:xfrm>
        </p:spPr>
        <p:txBody>
          <a:bodyPr>
            <a:noAutofit/>
          </a:bodyPr>
          <a:lstStyle/>
          <a:p>
            <a:pPr algn="l" eaLnBrk="1" hangingPunct="1">
              <a:defRPr/>
            </a:pPr>
            <a:r>
              <a:rPr lang="en-US" sz="3600" dirty="0" smtClean="0"/>
              <a:t>Don’t generalize from a sample of one</a:t>
            </a:r>
            <a:endParaRPr lang="en-US" sz="3600" dirty="0" smtClean="0">
              <a:latin typeface="Times New Roman" pitchFamily="18" charset="0"/>
            </a:endParaRPr>
          </a:p>
        </p:txBody>
      </p:sp>
      <p:sp>
        <p:nvSpPr>
          <p:cNvPr id="1001475" name="Rectangle 3"/>
          <p:cNvSpPr>
            <a:spLocks noGrp="1" noChangeArrowheads="1"/>
          </p:cNvSpPr>
          <p:nvPr>
            <p:ph sz="half" idx="2"/>
          </p:nvPr>
        </p:nvSpPr>
        <p:spPr>
          <a:xfrm>
            <a:off x="4800600" y="742950"/>
            <a:ext cx="3810000" cy="3086100"/>
          </a:xfrm>
        </p:spPr>
        <p:txBody>
          <a:bodyPr>
            <a:normAutofit fontScale="70000" lnSpcReduction="20000"/>
          </a:bodyPr>
          <a:lstStyle/>
          <a:p>
            <a:pPr eaLnBrk="1" hangingPunct="1">
              <a:spcBef>
                <a:spcPts val="1200"/>
              </a:spcBef>
              <a:defRPr/>
            </a:pPr>
            <a:r>
              <a:rPr lang="en-US" sz="3600" dirty="0" smtClean="0">
                <a:effectLst/>
              </a:rPr>
              <a:t>Common assumption:</a:t>
            </a:r>
          </a:p>
          <a:p>
            <a:pPr lvl="1" eaLnBrk="1" hangingPunct="1">
              <a:spcBef>
                <a:spcPts val="1200"/>
              </a:spcBef>
              <a:defRPr/>
            </a:pPr>
            <a:r>
              <a:rPr lang="en-US" sz="3000" dirty="0" smtClean="0">
                <a:effectLst/>
              </a:rPr>
              <a:t>Works for me . . .</a:t>
            </a:r>
          </a:p>
          <a:p>
            <a:pPr lvl="1" eaLnBrk="1" hangingPunct="1">
              <a:spcBef>
                <a:spcPts val="1200"/>
              </a:spcBef>
              <a:defRPr/>
            </a:pPr>
            <a:r>
              <a:rPr lang="en-US" sz="3000" dirty="0" smtClean="0">
                <a:effectLst/>
              </a:rPr>
              <a:t>Must then work for everyone!</a:t>
            </a:r>
          </a:p>
          <a:p>
            <a:pPr eaLnBrk="1" hangingPunct="1">
              <a:spcBef>
                <a:spcPts val="1200"/>
              </a:spcBef>
              <a:defRPr/>
            </a:pPr>
            <a:r>
              <a:rPr lang="en-US" sz="3600" dirty="0" smtClean="0">
                <a:effectLst/>
              </a:rPr>
              <a:t>Be wary of population stereotypes</a:t>
            </a:r>
          </a:p>
          <a:p>
            <a:pPr lvl="1" eaLnBrk="1" hangingPunct="1">
              <a:spcBef>
                <a:spcPts val="1200"/>
              </a:spcBef>
              <a:defRPr/>
            </a:pPr>
            <a:r>
              <a:rPr lang="en-US" sz="3000" dirty="0" smtClean="0">
                <a:effectLst/>
              </a:rPr>
              <a:t>Recognize individual uniqueness</a:t>
            </a:r>
            <a:r>
              <a:rPr lang="en-US" sz="2200" dirty="0" smtClean="0">
                <a:effectLst/>
              </a:rPr>
              <a:t> </a:t>
            </a:r>
          </a:p>
        </p:txBody>
      </p:sp>
      <p:sp>
        <p:nvSpPr>
          <p:cNvPr id="6" name="Slide Number Placeholder 5"/>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183</a:t>
            </a:fld>
            <a:endParaRPr kumimoji="0" lang="en-US"/>
          </a:p>
        </p:txBody>
      </p:sp>
    </p:spTree>
  </p:cSld>
  <p:clrMapOvr>
    <a:masterClrMapping/>
  </p:clrMapOvr>
  <p:transition>
    <p:fade/>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1778" name="Rectangle 2"/>
          <p:cNvSpPr>
            <a:spLocks noGrp="1" noChangeArrowheads="1"/>
          </p:cNvSpPr>
          <p:nvPr>
            <p:ph type="title"/>
          </p:nvPr>
        </p:nvSpPr>
        <p:spPr>
          <a:xfrm>
            <a:off x="838200" y="895350"/>
            <a:ext cx="3733800" cy="1905000"/>
          </a:xfrm>
        </p:spPr>
        <p:txBody>
          <a:bodyPr>
            <a:normAutofit fontScale="90000"/>
          </a:bodyPr>
          <a:lstStyle/>
          <a:p>
            <a:pPr algn="l" eaLnBrk="1" hangingPunct="1">
              <a:defRPr/>
            </a:pPr>
            <a:r>
              <a:rPr lang="en-US" sz="6000" dirty="0" smtClean="0"/>
              <a:t>Scope of Influence</a:t>
            </a:r>
            <a:r>
              <a:rPr lang="en-US" dirty="0" smtClean="0"/>
              <a:t> </a:t>
            </a:r>
          </a:p>
        </p:txBody>
      </p:sp>
      <p:sp>
        <p:nvSpPr>
          <p:cNvPr id="971779" name="Rectangle 3"/>
          <p:cNvSpPr>
            <a:spLocks noGrp="1" noChangeArrowheads="1"/>
          </p:cNvSpPr>
          <p:nvPr>
            <p:ph sz="half" idx="2"/>
          </p:nvPr>
        </p:nvSpPr>
        <p:spPr/>
        <p:txBody>
          <a:bodyPr>
            <a:normAutofit fontScale="70000" lnSpcReduction="20000"/>
          </a:bodyPr>
          <a:lstStyle/>
          <a:p>
            <a:pPr eaLnBrk="1" hangingPunct="1">
              <a:spcBef>
                <a:spcPts val="1200"/>
              </a:spcBef>
              <a:defRPr/>
            </a:pPr>
            <a:r>
              <a:rPr lang="en-US" sz="3600" dirty="0" smtClean="0">
                <a:effectLst/>
              </a:rPr>
              <a:t>Have to know scope of influence and not violate boundaries</a:t>
            </a:r>
          </a:p>
          <a:p>
            <a:pPr eaLnBrk="1" hangingPunct="1">
              <a:spcBef>
                <a:spcPts val="1200"/>
              </a:spcBef>
              <a:defRPr/>
            </a:pPr>
            <a:r>
              <a:rPr lang="en-US" sz="3600" dirty="0" smtClean="0">
                <a:effectLst/>
              </a:rPr>
              <a:t>If offer solution that is not within scope of influence of individual . . . solution will not work!</a:t>
            </a:r>
          </a:p>
        </p:txBody>
      </p:sp>
      <p:sp>
        <p:nvSpPr>
          <p:cNvPr id="6" name="Slide Number Placeholder 5"/>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184</a:t>
            </a:fld>
            <a:endParaRPr kumimoji="0" lang="en-US"/>
          </a:p>
        </p:txBody>
      </p:sp>
    </p:spTree>
  </p:cSld>
  <p:clrMapOvr>
    <a:masterClrMapping/>
  </p:clrMapOvr>
  <p:transition>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02" name="Rectangle 2"/>
          <p:cNvSpPr>
            <a:spLocks noGrp="1" noChangeArrowheads="1"/>
          </p:cNvSpPr>
          <p:nvPr>
            <p:ph type="title"/>
          </p:nvPr>
        </p:nvSpPr>
        <p:spPr/>
        <p:txBody>
          <a:bodyPr>
            <a:noAutofit/>
          </a:bodyPr>
          <a:lstStyle/>
          <a:p>
            <a:pPr eaLnBrk="1" hangingPunct="1">
              <a:defRPr/>
            </a:pPr>
            <a:r>
              <a:rPr lang="en-US" sz="4400" dirty="0" smtClean="0"/>
              <a:t>Resistance to change</a:t>
            </a:r>
          </a:p>
        </p:txBody>
      </p:sp>
      <p:sp>
        <p:nvSpPr>
          <p:cNvPr id="972805" name="Rectangle 5"/>
          <p:cNvSpPr>
            <a:spLocks noGrp="1" noChangeArrowheads="1"/>
          </p:cNvSpPr>
          <p:nvPr>
            <p:ph sz="half" idx="2"/>
          </p:nvPr>
        </p:nvSpPr>
        <p:spPr>
          <a:xfrm>
            <a:off x="304800" y="971550"/>
            <a:ext cx="3581400" cy="3086100"/>
          </a:xfrm>
        </p:spPr>
        <p:txBody>
          <a:bodyPr>
            <a:normAutofit fontScale="92500"/>
          </a:bodyPr>
          <a:lstStyle/>
          <a:p>
            <a:pPr eaLnBrk="1" hangingPunct="1">
              <a:spcBef>
                <a:spcPts val="1200"/>
              </a:spcBef>
              <a:defRPr/>
            </a:pPr>
            <a:r>
              <a:rPr lang="en-US" dirty="0" smtClean="0">
                <a:effectLst/>
              </a:rPr>
              <a:t>Most people do not like change</a:t>
            </a:r>
          </a:p>
          <a:p>
            <a:pPr eaLnBrk="1" hangingPunct="1">
              <a:spcBef>
                <a:spcPts val="1200"/>
              </a:spcBef>
              <a:defRPr/>
            </a:pPr>
            <a:r>
              <a:rPr lang="en-US" dirty="0" smtClean="0">
                <a:effectLst/>
              </a:rPr>
              <a:t>Introduce change in a very careful manner</a:t>
            </a:r>
          </a:p>
          <a:p>
            <a:pPr eaLnBrk="1" hangingPunct="1">
              <a:spcBef>
                <a:spcPts val="1200"/>
              </a:spcBef>
              <a:defRPr/>
            </a:pPr>
            <a:r>
              <a:rPr lang="en-US" dirty="0" smtClean="0">
                <a:effectLst/>
              </a:rPr>
              <a:t>Other wise the solution will not work</a:t>
            </a:r>
          </a:p>
        </p:txBody>
      </p:sp>
      <p:sp>
        <p:nvSpPr>
          <p:cNvPr id="8" name="Slide Number Placeholder 7"/>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185</a:t>
            </a:fld>
            <a:endParaRPr kumimoji="0" lang="en-US"/>
          </a:p>
        </p:txBody>
      </p:sp>
      <p:pic>
        <p:nvPicPr>
          <p:cNvPr id="972803" name="Picture 3" descr="bad technique side lift"/>
          <p:cNvPicPr>
            <a:picLocks noChangeAspect="1" noChangeArrowheads="1"/>
          </p:cNvPicPr>
          <p:nvPr/>
        </p:nvPicPr>
        <p:blipFill>
          <a:blip r:embed="rId3" cstate="print">
            <a:grayscl/>
          </a:blip>
          <a:srcRect l="32387" t="2841" r="16477" b="22159"/>
          <a:stretch>
            <a:fillRect/>
          </a:stretch>
        </p:blipFill>
        <p:spPr bwMode="auto">
          <a:xfrm>
            <a:off x="3962400" y="1123950"/>
            <a:ext cx="2286000" cy="2514600"/>
          </a:xfrm>
          <a:prstGeom prst="rect">
            <a:avLst/>
          </a:prstGeom>
          <a:ln>
            <a:noFill/>
          </a:ln>
          <a:effectLst>
            <a:outerShdw blurRad="292100" dist="139700" dir="2700000" algn="tl" rotWithShape="0">
              <a:srgbClr val="333333">
                <a:alpha val="65000"/>
              </a:srgbClr>
            </a:outerShdw>
          </a:effectLst>
        </p:spPr>
      </p:pic>
      <p:pic>
        <p:nvPicPr>
          <p:cNvPr id="972804" name="Picture 4" descr="good tech power Mark"/>
          <p:cNvPicPr>
            <a:picLocks noChangeAspect="1" noChangeArrowheads="1"/>
          </p:cNvPicPr>
          <p:nvPr/>
        </p:nvPicPr>
        <p:blipFill>
          <a:blip r:embed="rId4" cstate="print">
            <a:grayscl/>
          </a:blip>
          <a:srcRect l="35626" t="15000" r="11874" b="5000"/>
          <a:stretch>
            <a:fillRect/>
          </a:stretch>
        </p:blipFill>
        <p:spPr bwMode="auto">
          <a:xfrm>
            <a:off x="6629400" y="2038350"/>
            <a:ext cx="2133600" cy="24384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334000" y="4171950"/>
            <a:ext cx="914400" cy="523220"/>
          </a:xfrm>
          <a:prstGeom prst="rect">
            <a:avLst/>
          </a:prstGeom>
          <a:solidFill>
            <a:schemeClr val="bg2">
              <a:lumMod val="90000"/>
            </a:schemeClr>
          </a:solidFill>
        </p:spPr>
        <p:txBody>
          <a:bodyPr wrap="square" rtlCol="0">
            <a:spAutoFit/>
          </a:bodyPr>
          <a:lstStyle/>
          <a:p>
            <a:pPr algn="ctr"/>
            <a:r>
              <a:rPr lang="en-US" sz="2800" dirty="0" smtClean="0">
                <a:solidFill>
                  <a:schemeClr val="accent1">
                    <a:lumMod val="75000"/>
                  </a:schemeClr>
                </a:solidFill>
              </a:rPr>
              <a:t>Poll</a:t>
            </a:r>
            <a:endParaRPr lang="en-US" sz="2800" dirty="0">
              <a:solidFill>
                <a:schemeClr val="accent1">
                  <a:lumMod val="75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72803"/>
                                        </p:tgtEl>
                                        <p:attrNameLst>
                                          <p:attrName>style.visibility</p:attrName>
                                        </p:attrNameLst>
                                      </p:cBhvr>
                                      <p:to>
                                        <p:strVal val="visible"/>
                                      </p:to>
                                    </p:set>
                                    <p:animEffect transition="in" filter="wipe(left)">
                                      <p:cBhvr>
                                        <p:cTn id="7" dur="500"/>
                                        <p:tgtEl>
                                          <p:spTgt spid="9728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72805"/>
                                        </p:tgtEl>
                                        <p:attrNameLst>
                                          <p:attrName>style.visibility</p:attrName>
                                        </p:attrNameLst>
                                      </p:cBhvr>
                                      <p:to>
                                        <p:strVal val="visible"/>
                                      </p:to>
                                    </p:set>
                                    <p:animEffect transition="in" filter="wipe(left)">
                                      <p:cBhvr>
                                        <p:cTn id="12" dur="500"/>
                                        <p:tgtEl>
                                          <p:spTgt spid="97280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72804"/>
                                        </p:tgtEl>
                                        <p:attrNameLst>
                                          <p:attrName>style.visibility</p:attrName>
                                        </p:attrNameLst>
                                      </p:cBhvr>
                                      <p:to>
                                        <p:strVal val="visible"/>
                                      </p:to>
                                    </p:set>
                                    <p:animEffect transition="in" filter="wipe(left)">
                                      <p:cBhvr>
                                        <p:cTn id="17" dur="500"/>
                                        <p:tgtEl>
                                          <p:spTgt spid="972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05" grpId="0"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5874" name="Rectangle 2"/>
          <p:cNvSpPr>
            <a:spLocks noGrp="1" noChangeArrowheads="1"/>
          </p:cNvSpPr>
          <p:nvPr>
            <p:ph type="title"/>
          </p:nvPr>
        </p:nvSpPr>
        <p:spPr>
          <a:xfrm>
            <a:off x="0" y="133350"/>
            <a:ext cx="3429000" cy="3962400"/>
          </a:xfrm>
        </p:spPr>
        <p:txBody>
          <a:bodyPr>
            <a:noAutofit/>
          </a:bodyPr>
          <a:lstStyle/>
          <a:p>
            <a:pPr eaLnBrk="1" hangingPunct="1">
              <a:defRPr/>
            </a:pPr>
            <a:r>
              <a:rPr lang="en-US" sz="4400" dirty="0" smtClean="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What can you do to facilitate change?</a:t>
            </a:r>
          </a:p>
        </p:txBody>
      </p:sp>
      <p:sp>
        <p:nvSpPr>
          <p:cNvPr id="6" name="Slide Number Placeholder 5"/>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186</a:t>
            </a:fld>
            <a:endParaRPr kumimoji="0" lang="en-US"/>
          </a:p>
        </p:txBody>
      </p:sp>
      <p:sp>
        <p:nvSpPr>
          <p:cNvPr id="975876" name="Rectangle 4"/>
          <p:cNvSpPr>
            <a:spLocks noChangeArrowheads="1"/>
          </p:cNvSpPr>
          <p:nvPr/>
        </p:nvSpPr>
        <p:spPr bwMode="auto">
          <a:xfrm>
            <a:off x="3276600" y="742950"/>
            <a:ext cx="5867400" cy="3352800"/>
          </a:xfrm>
          <a:prstGeom prst="rect">
            <a:avLst/>
          </a:prstGeom>
          <a:noFill/>
          <a:ln w="9525">
            <a:noFill/>
            <a:miter lim="800000"/>
            <a:headEnd/>
            <a:tailEnd/>
          </a:ln>
          <a:effectLst/>
        </p:spPr>
        <p:txBody>
          <a:bodyPr/>
          <a:lstStyle/>
          <a:p>
            <a:pPr marL="342900" indent="-342900">
              <a:lnSpc>
                <a:spcPts val="2000"/>
              </a:lnSpc>
              <a:spcBef>
                <a:spcPct val="20000"/>
              </a:spcBef>
              <a:spcAft>
                <a:spcPct val="20000"/>
              </a:spcAft>
              <a:buClr>
                <a:schemeClr val="tx1"/>
              </a:buClr>
              <a:buSzPct val="85000"/>
              <a:buFont typeface="Arial" pitchFamily="34" charset="0"/>
              <a:buChar char="•"/>
              <a:defRPr/>
            </a:pPr>
            <a:r>
              <a:rPr lang="en-US" sz="2800" dirty="0">
                <a:latin typeface="Arial" pitchFamily="34" charset="0"/>
                <a:cs typeface="Arial" pitchFamily="34" charset="0"/>
              </a:rPr>
              <a:t>Wasn’t their idea</a:t>
            </a:r>
            <a:r>
              <a:rPr lang="en-US" sz="2800" dirty="0" smtClean="0">
                <a:latin typeface="Arial" pitchFamily="34" charset="0"/>
                <a:cs typeface="Arial" pitchFamily="34" charset="0"/>
              </a:rPr>
              <a:t>! </a:t>
            </a:r>
          </a:p>
          <a:p>
            <a:pPr marL="800100" lvl="1" indent="-342900">
              <a:lnSpc>
                <a:spcPts val="2000"/>
              </a:lnSpc>
              <a:spcBef>
                <a:spcPct val="0"/>
              </a:spcBef>
              <a:buClr>
                <a:schemeClr val="tx1"/>
              </a:buClr>
              <a:buSzPct val="85000"/>
              <a:buFont typeface="Arial" pitchFamily="34" charset="0"/>
              <a:buChar char="•"/>
              <a:defRPr/>
            </a:pPr>
            <a:r>
              <a:rPr lang="en-US" sz="2400" dirty="0" smtClean="0">
                <a:solidFill>
                  <a:schemeClr val="bg2">
                    <a:lumMod val="50000"/>
                  </a:schemeClr>
                </a:solidFill>
                <a:latin typeface="Arial" pitchFamily="34" charset="0"/>
                <a:cs typeface="Arial" pitchFamily="34" charset="0"/>
              </a:rPr>
              <a:t>Involve them!</a:t>
            </a:r>
            <a:endParaRPr lang="en-US" sz="2400" dirty="0">
              <a:solidFill>
                <a:schemeClr val="bg2">
                  <a:lumMod val="50000"/>
                </a:schemeClr>
              </a:solidFill>
              <a:latin typeface="Arial" pitchFamily="34" charset="0"/>
              <a:cs typeface="Arial" pitchFamily="34" charset="0"/>
            </a:endParaRPr>
          </a:p>
          <a:p>
            <a:pPr marL="342900" indent="-342900">
              <a:lnSpc>
                <a:spcPts val="2000"/>
              </a:lnSpc>
              <a:spcBef>
                <a:spcPct val="20000"/>
              </a:spcBef>
              <a:spcAft>
                <a:spcPct val="20000"/>
              </a:spcAft>
              <a:buClr>
                <a:schemeClr val="tx1"/>
              </a:buClr>
              <a:buSzPct val="85000"/>
              <a:buFont typeface="Arial" pitchFamily="34" charset="0"/>
              <a:buChar char="•"/>
              <a:defRPr/>
            </a:pPr>
            <a:r>
              <a:rPr lang="en-US" sz="2800" dirty="0">
                <a:latin typeface="Arial" pitchFamily="34" charset="0"/>
                <a:cs typeface="Arial" pitchFamily="34" charset="0"/>
              </a:rPr>
              <a:t>Fear</a:t>
            </a:r>
            <a:r>
              <a:rPr lang="en-US" sz="2800" dirty="0" smtClean="0">
                <a:latin typeface="Arial" pitchFamily="34" charset="0"/>
                <a:cs typeface="Arial" pitchFamily="34" charset="0"/>
              </a:rPr>
              <a:t>! </a:t>
            </a:r>
          </a:p>
          <a:p>
            <a:pPr marL="800100" lvl="1" indent="-342900">
              <a:lnSpc>
                <a:spcPts val="2000"/>
              </a:lnSpc>
              <a:spcBef>
                <a:spcPct val="20000"/>
              </a:spcBef>
              <a:spcAft>
                <a:spcPct val="20000"/>
              </a:spcAft>
              <a:buClr>
                <a:schemeClr val="tx1"/>
              </a:buClr>
              <a:buSzPct val="85000"/>
              <a:buFont typeface="Arial" pitchFamily="34" charset="0"/>
              <a:buChar char="•"/>
              <a:defRPr/>
            </a:pPr>
            <a:r>
              <a:rPr lang="en-US" sz="2400" dirty="0" smtClean="0">
                <a:solidFill>
                  <a:schemeClr val="bg2">
                    <a:lumMod val="50000"/>
                  </a:schemeClr>
                </a:solidFill>
                <a:latin typeface="Arial" pitchFamily="34" charset="0"/>
                <a:cs typeface="Arial" pitchFamily="34" charset="0"/>
              </a:rPr>
              <a:t>Knowledge/Training!</a:t>
            </a:r>
            <a:endParaRPr lang="en-US" sz="2400" dirty="0">
              <a:solidFill>
                <a:schemeClr val="bg2">
                  <a:lumMod val="50000"/>
                </a:schemeClr>
              </a:solidFill>
              <a:latin typeface="Arial" pitchFamily="34" charset="0"/>
              <a:cs typeface="Arial" pitchFamily="34" charset="0"/>
            </a:endParaRPr>
          </a:p>
          <a:p>
            <a:pPr marL="342900" indent="-342900">
              <a:lnSpc>
                <a:spcPts val="2000"/>
              </a:lnSpc>
              <a:spcBef>
                <a:spcPct val="20000"/>
              </a:spcBef>
              <a:spcAft>
                <a:spcPct val="20000"/>
              </a:spcAft>
              <a:buClr>
                <a:schemeClr val="tx1"/>
              </a:buClr>
              <a:buSzPct val="85000"/>
              <a:buFont typeface="Arial" pitchFamily="34" charset="0"/>
              <a:buChar char="•"/>
              <a:defRPr/>
            </a:pPr>
            <a:r>
              <a:rPr lang="en-US" sz="2800" dirty="0">
                <a:latin typeface="Arial" pitchFamily="34" charset="0"/>
                <a:cs typeface="Arial" pitchFamily="34" charset="0"/>
              </a:rPr>
              <a:t>Habit</a:t>
            </a:r>
            <a:r>
              <a:rPr lang="en-US" sz="2800" dirty="0" smtClean="0">
                <a:latin typeface="Arial" pitchFamily="34" charset="0"/>
                <a:cs typeface="Arial" pitchFamily="34" charset="0"/>
              </a:rPr>
              <a:t>!</a:t>
            </a:r>
          </a:p>
          <a:p>
            <a:pPr marL="800100" lvl="1" indent="-342900">
              <a:lnSpc>
                <a:spcPts val="2000"/>
              </a:lnSpc>
              <a:spcBef>
                <a:spcPct val="20000"/>
              </a:spcBef>
              <a:spcAft>
                <a:spcPct val="20000"/>
              </a:spcAft>
              <a:buClr>
                <a:schemeClr val="tx1"/>
              </a:buClr>
              <a:buSzPct val="85000"/>
              <a:buFont typeface="Arial" pitchFamily="34" charset="0"/>
              <a:buChar char="•"/>
              <a:defRPr/>
            </a:pPr>
            <a:r>
              <a:rPr lang="en-US" sz="2800" dirty="0" smtClean="0">
                <a:latin typeface="Arial" pitchFamily="34" charset="0"/>
                <a:cs typeface="Arial" pitchFamily="34" charset="0"/>
              </a:rPr>
              <a:t> </a:t>
            </a:r>
            <a:r>
              <a:rPr lang="en-US" sz="2400" dirty="0" smtClean="0">
                <a:solidFill>
                  <a:schemeClr val="bg2">
                    <a:lumMod val="50000"/>
                  </a:schemeClr>
                </a:solidFill>
                <a:latin typeface="Arial" pitchFamily="34" charset="0"/>
                <a:cs typeface="Arial" pitchFamily="34" charset="0"/>
              </a:rPr>
              <a:t>Practice the right way!</a:t>
            </a:r>
            <a:endParaRPr lang="en-US" sz="2800" dirty="0">
              <a:solidFill>
                <a:schemeClr val="bg2">
                  <a:lumMod val="50000"/>
                </a:schemeClr>
              </a:solidFill>
              <a:latin typeface="Arial" pitchFamily="34" charset="0"/>
              <a:cs typeface="Arial" pitchFamily="34" charset="0"/>
            </a:endParaRPr>
          </a:p>
          <a:p>
            <a:pPr marL="342900" indent="-342900">
              <a:lnSpc>
                <a:spcPts val="2000"/>
              </a:lnSpc>
              <a:spcBef>
                <a:spcPct val="20000"/>
              </a:spcBef>
              <a:spcAft>
                <a:spcPct val="20000"/>
              </a:spcAft>
              <a:buClr>
                <a:schemeClr val="tx1"/>
              </a:buClr>
              <a:buSzPct val="85000"/>
              <a:buFont typeface="Arial" pitchFamily="34" charset="0"/>
              <a:buChar char="•"/>
              <a:defRPr/>
            </a:pPr>
            <a:r>
              <a:rPr lang="en-US" sz="2800" dirty="0">
                <a:latin typeface="Arial" pitchFamily="34" charset="0"/>
                <a:cs typeface="Arial" pitchFamily="34" charset="0"/>
              </a:rPr>
              <a:t>No one else is changing</a:t>
            </a:r>
            <a:r>
              <a:rPr lang="en-US" sz="2800" dirty="0" smtClean="0">
                <a:latin typeface="Arial" pitchFamily="34" charset="0"/>
                <a:cs typeface="Arial" pitchFamily="34" charset="0"/>
              </a:rPr>
              <a:t>! </a:t>
            </a:r>
          </a:p>
          <a:p>
            <a:pPr marL="800100" lvl="1" indent="-342900">
              <a:lnSpc>
                <a:spcPts val="2000"/>
              </a:lnSpc>
              <a:spcBef>
                <a:spcPct val="20000"/>
              </a:spcBef>
              <a:spcAft>
                <a:spcPct val="20000"/>
              </a:spcAft>
              <a:buClr>
                <a:schemeClr val="tx1"/>
              </a:buClr>
              <a:buSzPct val="85000"/>
              <a:buFont typeface="Arial" pitchFamily="34" charset="0"/>
              <a:buChar char="•"/>
              <a:defRPr/>
            </a:pPr>
            <a:r>
              <a:rPr lang="en-US" sz="2400" dirty="0" smtClean="0">
                <a:solidFill>
                  <a:schemeClr val="bg2">
                    <a:lumMod val="50000"/>
                  </a:schemeClr>
                </a:solidFill>
                <a:latin typeface="Arial" pitchFamily="34" charset="0"/>
                <a:cs typeface="Arial" pitchFamily="34" charset="0"/>
              </a:rPr>
              <a:t>Group as a whole involved</a:t>
            </a:r>
            <a:r>
              <a:rPr lang="en-US" sz="2800" dirty="0" smtClean="0">
                <a:solidFill>
                  <a:schemeClr val="bg2">
                    <a:lumMod val="50000"/>
                  </a:schemeClr>
                </a:solidFill>
                <a:latin typeface="Arial" pitchFamily="34" charset="0"/>
                <a:cs typeface="Arial" pitchFamily="34" charset="0"/>
              </a:rPr>
              <a:t>!</a:t>
            </a:r>
            <a:endParaRPr lang="en-US" sz="2400" dirty="0">
              <a:solidFill>
                <a:schemeClr val="bg2">
                  <a:lumMod val="50000"/>
                </a:schemeClr>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75876"/>
                                        </p:tgtEl>
                                        <p:attrNameLst>
                                          <p:attrName>style.visibility</p:attrName>
                                        </p:attrNameLst>
                                      </p:cBhvr>
                                      <p:to>
                                        <p:strVal val="visible"/>
                                      </p:to>
                                    </p:set>
                                    <p:animEffect transition="in" filter="wipe(left)">
                                      <p:cBhvr>
                                        <p:cTn id="7" dur="500"/>
                                        <p:tgtEl>
                                          <p:spTgt spid="975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876" grpId="0"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4191000" y="1200150"/>
          <a:ext cx="4394200" cy="2601516"/>
        </p:xfrm>
        <a:graphic>
          <a:graphicData uri="http://schemas.openxmlformats.org/presentationml/2006/ole">
            <mc:AlternateContent xmlns:mc="http://schemas.openxmlformats.org/markup-compatibility/2006">
              <mc:Choice xmlns:v="urn:schemas-microsoft-com:vml" Requires="v">
                <p:oleObj spid="_x0000_s262194" name="Clip" r:id="rId4" imgW="4393800" imgH="3468960" progId="">
                  <p:embed/>
                </p:oleObj>
              </mc:Choice>
              <mc:Fallback>
                <p:oleObj name="Clip" r:id="rId4" imgW="4393800" imgH="346896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200150"/>
                        <a:ext cx="4394200" cy="26015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6899" name="Rectangle 3"/>
          <p:cNvSpPr>
            <a:spLocks noGrp="1" noChangeArrowheads="1"/>
          </p:cNvSpPr>
          <p:nvPr>
            <p:ph type="title"/>
          </p:nvPr>
        </p:nvSpPr>
        <p:spPr>
          <a:effectLst/>
        </p:spPr>
        <p:txBody>
          <a:bodyPr lIns="90488" tIns="44450" rIns="90488" bIns="44450" anchor="ctr">
            <a:normAutofit fontScale="90000"/>
          </a:bodyPr>
          <a:lstStyle/>
          <a:p>
            <a:pPr eaLnBrk="1" hangingPunct="1">
              <a:defRPr/>
            </a:pPr>
            <a:r>
              <a:rPr lang="en-US" smtClean="0"/>
              <a:t>Tool Box</a:t>
            </a:r>
          </a:p>
        </p:txBody>
      </p:sp>
      <p:sp>
        <p:nvSpPr>
          <p:cNvPr id="8" name="Text Placeholder 7"/>
          <p:cNvSpPr>
            <a:spLocks noGrp="1"/>
          </p:cNvSpPr>
          <p:nvPr>
            <p:ph type="body" sz="half" idx="1"/>
          </p:nvPr>
        </p:nvSpPr>
        <p:spPr>
          <a:xfrm>
            <a:off x="762000" y="1047750"/>
            <a:ext cx="3886200" cy="3086100"/>
          </a:xfrm>
        </p:spPr>
        <p:txBody>
          <a:bodyPr>
            <a:normAutofit lnSpcReduction="10000"/>
          </a:bodyPr>
          <a:lstStyle/>
          <a:p>
            <a:pPr>
              <a:defRPr/>
            </a:pPr>
            <a:r>
              <a:rPr lang="en-US" b="0" dirty="0" smtClean="0"/>
              <a:t>Personal Protective Equipment</a:t>
            </a:r>
          </a:p>
          <a:p>
            <a:pPr>
              <a:defRPr/>
            </a:pPr>
            <a:r>
              <a:rPr lang="en-US" b="0" dirty="0" smtClean="0"/>
              <a:t>Measurement devices</a:t>
            </a:r>
          </a:p>
          <a:p>
            <a:pPr>
              <a:defRPr/>
            </a:pPr>
            <a:r>
              <a:rPr lang="en-US" b="0" dirty="0" smtClean="0"/>
              <a:t>Background  materials</a:t>
            </a:r>
          </a:p>
          <a:p>
            <a:pPr>
              <a:defRPr/>
            </a:pPr>
            <a:r>
              <a:rPr lang="en-US" b="0" dirty="0" smtClean="0"/>
              <a:t>Objectives</a:t>
            </a:r>
          </a:p>
          <a:p>
            <a:endParaRPr lang="en-US" b="0" dirty="0"/>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187</a:t>
            </a:fld>
            <a:endParaRPr kumimoji="0" lang="en-US"/>
          </a:p>
        </p:txBody>
      </p:sp>
    </p:spTree>
  </p:cSld>
  <p:clrMapOvr>
    <a:masterClrMapping/>
  </p:clrMapOvr>
  <p:transition>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4267200" y="1733550"/>
          <a:ext cx="4394200" cy="2601516"/>
        </p:xfrm>
        <a:graphic>
          <a:graphicData uri="http://schemas.openxmlformats.org/presentationml/2006/ole">
            <mc:AlternateContent xmlns:mc="http://schemas.openxmlformats.org/markup-compatibility/2006">
              <mc:Choice xmlns:v="urn:schemas-microsoft-com:vml" Requires="v">
                <p:oleObj spid="_x0000_s4146" name="Clip" r:id="rId4" imgW="4393800" imgH="3468960" progId="">
                  <p:embed/>
                </p:oleObj>
              </mc:Choice>
              <mc:Fallback>
                <p:oleObj name="Clip" r:id="rId4" imgW="4393800" imgH="346896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733550"/>
                        <a:ext cx="4394200" cy="26015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6899" name="Rectangle 3"/>
          <p:cNvSpPr>
            <a:spLocks noGrp="1" noChangeArrowheads="1"/>
          </p:cNvSpPr>
          <p:nvPr>
            <p:ph type="title"/>
          </p:nvPr>
        </p:nvSpPr>
        <p:spPr>
          <a:effectLst/>
        </p:spPr>
        <p:txBody>
          <a:bodyPr lIns="90488" tIns="44450" rIns="90488" bIns="44450" anchor="ctr">
            <a:normAutofit fontScale="90000"/>
          </a:bodyPr>
          <a:lstStyle/>
          <a:p>
            <a:pPr eaLnBrk="1" hangingPunct="1">
              <a:defRPr/>
            </a:pPr>
            <a:r>
              <a:rPr lang="en-US" dirty="0" smtClean="0"/>
              <a:t>Tool Box</a:t>
            </a:r>
          </a:p>
        </p:txBody>
      </p:sp>
      <p:sp>
        <p:nvSpPr>
          <p:cNvPr id="8" name="Text Placeholder 7"/>
          <p:cNvSpPr>
            <a:spLocks noGrp="1"/>
          </p:cNvSpPr>
          <p:nvPr>
            <p:ph type="body" sz="half" idx="1"/>
          </p:nvPr>
        </p:nvSpPr>
        <p:spPr>
          <a:xfrm>
            <a:off x="1066800" y="1047750"/>
            <a:ext cx="3657600" cy="3086100"/>
          </a:xfrm>
        </p:spPr>
        <p:txBody>
          <a:bodyPr>
            <a:normAutofit fontScale="70000" lnSpcReduction="20000"/>
          </a:bodyPr>
          <a:lstStyle/>
          <a:p>
            <a:pPr marL="3175" indent="-3175">
              <a:buNone/>
              <a:defRPr/>
            </a:pPr>
            <a:r>
              <a:rPr lang="en-US" sz="4000" dirty="0" smtClean="0"/>
              <a:t>Personal Protective Equipment</a:t>
            </a:r>
          </a:p>
          <a:p>
            <a:pPr lvl="1">
              <a:defRPr/>
            </a:pPr>
            <a:r>
              <a:rPr lang="en-US" sz="3600" dirty="0" smtClean="0"/>
              <a:t>Eye</a:t>
            </a:r>
          </a:p>
          <a:p>
            <a:pPr lvl="1">
              <a:defRPr/>
            </a:pPr>
            <a:r>
              <a:rPr lang="en-US" sz="3600" dirty="0" smtClean="0"/>
              <a:t>Foot</a:t>
            </a:r>
          </a:p>
          <a:p>
            <a:pPr lvl="1">
              <a:defRPr/>
            </a:pPr>
            <a:r>
              <a:rPr lang="en-US" sz="3600" dirty="0" smtClean="0"/>
              <a:t>Hearing</a:t>
            </a:r>
          </a:p>
          <a:p>
            <a:pPr lvl="1">
              <a:defRPr/>
            </a:pPr>
            <a:r>
              <a:rPr lang="en-US" sz="3600" dirty="0" smtClean="0"/>
              <a:t>Clothing</a:t>
            </a:r>
          </a:p>
          <a:p>
            <a:pPr lvl="1">
              <a:defRPr/>
            </a:pPr>
            <a:r>
              <a:rPr lang="en-US" sz="3600" dirty="0" smtClean="0"/>
              <a:t>Head</a:t>
            </a:r>
            <a:endParaRPr lang="en-US" dirty="0" smtClean="0"/>
          </a:p>
          <a:p>
            <a:endParaRPr lang="en-US" dirty="0"/>
          </a:p>
        </p:txBody>
      </p:sp>
      <p:sp>
        <p:nvSpPr>
          <p:cNvPr id="976900" name="Rectangle 4"/>
          <p:cNvSpPr>
            <a:spLocks noGrp="1" noChangeArrowheads="1"/>
          </p:cNvSpPr>
          <p:nvPr>
            <p:ph sz="half" idx="2"/>
          </p:nvPr>
        </p:nvSpPr>
        <p:spPr>
          <a:effectLst>
            <a:outerShdw dist="107763" dir="2700000" algn="ctr" rotWithShape="0">
              <a:schemeClr val="bg2"/>
            </a:outerShdw>
          </a:effectLst>
        </p:spPr>
        <p:txBody>
          <a:bodyPr lIns="90488" tIns="44450" rIns="90488" bIns="44450">
            <a:normAutofit fontScale="70000" lnSpcReduction="20000"/>
          </a:bodyPr>
          <a:lstStyle/>
          <a:p>
            <a:pPr eaLnBrk="1" hangingPunct="1">
              <a:buFont typeface="Wingdings" pitchFamily="2" charset="2"/>
              <a:buNone/>
              <a:defRPr/>
            </a:pPr>
            <a:r>
              <a:rPr lang="en-US" sz="4000" dirty="0" smtClean="0"/>
              <a:t>    </a:t>
            </a:r>
            <a:endParaRPr lang="en-US" dirty="0" smtClean="0"/>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188</a:t>
            </a:fld>
            <a:endParaRPr kumimoji="0" lang="en-US"/>
          </a:p>
        </p:txBody>
      </p:sp>
    </p:spTree>
  </p:cSld>
  <p:clrMapOvr>
    <a:masterClrMapping/>
  </p:clrMapOvr>
  <p:transition>
    <p:fad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4267200" y="1828800"/>
          <a:ext cx="4394200" cy="2601516"/>
        </p:xfrm>
        <a:graphic>
          <a:graphicData uri="http://schemas.openxmlformats.org/presentationml/2006/ole">
            <mc:AlternateContent xmlns:mc="http://schemas.openxmlformats.org/markup-compatibility/2006">
              <mc:Choice xmlns:v="urn:schemas-microsoft-com:vml" Requires="v">
                <p:oleObj spid="_x0000_s5170" name="Clip" r:id="rId4" imgW="4393800" imgH="3468960" progId="">
                  <p:embed/>
                </p:oleObj>
              </mc:Choice>
              <mc:Fallback>
                <p:oleObj name="Clip" r:id="rId4" imgW="4393800" imgH="346896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828800"/>
                        <a:ext cx="4394200" cy="26015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7923" name="Rectangle 3"/>
          <p:cNvSpPr>
            <a:spLocks noGrp="1" noChangeArrowheads="1"/>
          </p:cNvSpPr>
          <p:nvPr>
            <p:ph type="title"/>
          </p:nvPr>
        </p:nvSpPr>
        <p:spPr>
          <a:effectLst/>
        </p:spPr>
        <p:txBody>
          <a:bodyPr lIns="90488" tIns="44450" rIns="90488" bIns="44450" anchor="ctr">
            <a:normAutofit fontScale="90000"/>
          </a:bodyPr>
          <a:lstStyle/>
          <a:p>
            <a:pPr eaLnBrk="1" hangingPunct="1">
              <a:defRPr/>
            </a:pPr>
            <a:r>
              <a:rPr lang="en-US" dirty="0" smtClean="0"/>
              <a:t>Tool Box</a:t>
            </a:r>
          </a:p>
        </p:txBody>
      </p:sp>
      <p:sp>
        <p:nvSpPr>
          <p:cNvPr id="8" name="Text Placeholder 7"/>
          <p:cNvSpPr>
            <a:spLocks noGrp="1"/>
          </p:cNvSpPr>
          <p:nvPr>
            <p:ph type="body" sz="half" idx="1"/>
          </p:nvPr>
        </p:nvSpPr>
        <p:spPr>
          <a:xfrm>
            <a:off x="914400" y="971550"/>
            <a:ext cx="3886200" cy="3086100"/>
          </a:xfrm>
        </p:spPr>
        <p:txBody>
          <a:bodyPr>
            <a:normAutofit/>
          </a:bodyPr>
          <a:lstStyle/>
          <a:p>
            <a:pPr marL="342900" indent="-342900">
              <a:lnSpc>
                <a:spcPct val="90000"/>
              </a:lnSpc>
              <a:buNone/>
              <a:defRPr/>
            </a:pPr>
            <a:r>
              <a:rPr lang="en-US" sz="3200" dirty="0" smtClean="0"/>
              <a:t>Measurement</a:t>
            </a:r>
          </a:p>
          <a:p>
            <a:pPr marL="742950" lvl="1" indent="-285750">
              <a:lnSpc>
                <a:spcPct val="90000"/>
              </a:lnSpc>
              <a:defRPr/>
            </a:pPr>
            <a:r>
              <a:rPr lang="en-US" dirty="0" smtClean="0"/>
              <a:t>“eyeball”</a:t>
            </a:r>
          </a:p>
          <a:p>
            <a:pPr marL="742950" lvl="1" indent="-285750">
              <a:lnSpc>
                <a:spcPct val="90000"/>
              </a:lnSpc>
              <a:defRPr/>
            </a:pPr>
            <a:r>
              <a:rPr lang="en-US" dirty="0" smtClean="0"/>
              <a:t>Stop watch</a:t>
            </a:r>
          </a:p>
          <a:p>
            <a:pPr marL="742950" lvl="1" indent="-285750">
              <a:lnSpc>
                <a:spcPct val="90000"/>
              </a:lnSpc>
              <a:defRPr/>
            </a:pPr>
            <a:r>
              <a:rPr lang="en-US" dirty="0" smtClean="0"/>
              <a:t>Tape Measure</a:t>
            </a:r>
          </a:p>
          <a:p>
            <a:pPr marL="742950" lvl="1" indent="-285750">
              <a:lnSpc>
                <a:spcPct val="90000"/>
              </a:lnSpc>
              <a:defRPr/>
            </a:pPr>
            <a:r>
              <a:rPr lang="en-US" dirty="0" smtClean="0"/>
              <a:t>Force Gauge</a:t>
            </a:r>
          </a:p>
          <a:p>
            <a:pPr marL="742950" lvl="1" indent="-285750">
              <a:lnSpc>
                <a:spcPct val="90000"/>
              </a:lnSpc>
              <a:defRPr/>
            </a:pPr>
            <a:r>
              <a:rPr lang="en-US" dirty="0" smtClean="0"/>
              <a:t>Cameras</a:t>
            </a:r>
          </a:p>
          <a:p>
            <a:pPr marL="742950" lvl="1" indent="-285750">
              <a:lnSpc>
                <a:spcPct val="90000"/>
              </a:lnSpc>
              <a:defRPr/>
            </a:pPr>
            <a:r>
              <a:rPr lang="en-US" dirty="0" smtClean="0"/>
              <a:t>Other</a:t>
            </a:r>
            <a:endParaRPr lang="en-US" sz="1800" dirty="0" smtClean="0"/>
          </a:p>
          <a:p>
            <a:endParaRPr lang="en-US" sz="3200" dirty="0"/>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189</a:t>
            </a:fld>
            <a:endParaRPr kumimoji="0" lang="en-US"/>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p:txBody>
          <a:bodyPr>
            <a:normAutofit fontScale="90000"/>
          </a:bodyPr>
          <a:lstStyle/>
          <a:p>
            <a:pPr eaLnBrk="1" hangingPunct="1">
              <a:defRPr/>
            </a:pPr>
            <a:r>
              <a:rPr lang="en-US" smtClean="0"/>
              <a:t>Ergonomics - Defined</a:t>
            </a:r>
          </a:p>
        </p:txBody>
      </p:sp>
      <p:sp>
        <p:nvSpPr>
          <p:cNvPr id="900104" name="Rectangle 8"/>
          <p:cNvSpPr>
            <a:spLocks noGrp="1" noChangeArrowheads="1"/>
          </p:cNvSpPr>
          <p:nvPr>
            <p:ph type="body" sz="half" idx="1"/>
          </p:nvPr>
        </p:nvSpPr>
        <p:spPr>
          <a:xfrm>
            <a:off x="457200" y="1047750"/>
            <a:ext cx="3657600" cy="3200400"/>
          </a:xfrm>
        </p:spPr>
        <p:txBody>
          <a:bodyPr>
            <a:normAutofit fontScale="47500" lnSpcReduction="20000"/>
          </a:bodyPr>
          <a:lstStyle/>
          <a:p>
            <a:pPr>
              <a:lnSpc>
                <a:spcPct val="110000"/>
              </a:lnSpc>
              <a:defRPr/>
            </a:pPr>
            <a:r>
              <a:rPr lang="en-US" sz="5100" dirty="0" smtClean="0"/>
              <a:t>Word “ergonomics” comes from the Greek</a:t>
            </a:r>
          </a:p>
          <a:p>
            <a:pPr marL="628650" lvl="1" indent="-285750" eaLnBrk="1" hangingPunct="1">
              <a:defRPr/>
            </a:pPr>
            <a:r>
              <a:rPr lang="en-US" sz="4500" dirty="0" smtClean="0"/>
              <a:t>“ergon” means work</a:t>
            </a:r>
          </a:p>
          <a:p>
            <a:pPr marL="628650" lvl="1" indent="-285750" eaLnBrk="1" hangingPunct="1">
              <a:defRPr/>
            </a:pPr>
            <a:r>
              <a:rPr lang="en-US" sz="4500" dirty="0" smtClean="0"/>
              <a:t>“nomos” means the laws or study of</a:t>
            </a:r>
          </a:p>
          <a:p>
            <a:pPr marL="396875" indent="-396875">
              <a:defRPr/>
            </a:pPr>
            <a:r>
              <a:rPr lang="en-US" sz="5100" dirty="0" smtClean="0"/>
              <a:t>So, ergonomics is literally the “laws or study of work”</a:t>
            </a:r>
            <a:r>
              <a:rPr lang="en-US" dirty="0" smtClean="0"/>
              <a:t/>
            </a:r>
            <a:br>
              <a:rPr lang="en-US" dirty="0" smtClean="0"/>
            </a:br>
            <a:endParaRPr lang="en-US" dirty="0" smtClean="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19</a:t>
            </a:fld>
            <a:endParaRPr lang="en-US" dirty="0"/>
          </a:p>
        </p:txBody>
      </p:sp>
      <p:pic>
        <p:nvPicPr>
          <p:cNvPr id="26625" name="Picture 1" descr="L:\Clients\TESCOM\Totes\VIdeo Pictures\4.JPG"/>
          <p:cNvPicPr>
            <a:picLocks noChangeAspect="1" noChangeArrowheads="1"/>
          </p:cNvPicPr>
          <p:nvPr/>
        </p:nvPicPr>
        <p:blipFill>
          <a:blip r:embed="rId3" cstate="print"/>
          <a:srcRect t="8791" r="10559"/>
          <a:stretch>
            <a:fillRect/>
          </a:stretch>
        </p:blipFill>
        <p:spPr bwMode="auto">
          <a:xfrm>
            <a:off x="4191000" y="1123950"/>
            <a:ext cx="4263528" cy="3276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4267200" y="1828800"/>
          <a:ext cx="4394200" cy="2601516"/>
        </p:xfrm>
        <a:graphic>
          <a:graphicData uri="http://schemas.openxmlformats.org/presentationml/2006/ole">
            <mc:AlternateContent xmlns:mc="http://schemas.openxmlformats.org/markup-compatibility/2006">
              <mc:Choice xmlns:v="urn:schemas-microsoft-com:vml" Requires="v">
                <p:oleObj spid="_x0000_s6194" name="Clip" r:id="rId4" imgW="4393800" imgH="3468960" progId="">
                  <p:embed/>
                </p:oleObj>
              </mc:Choice>
              <mc:Fallback>
                <p:oleObj name="Clip" r:id="rId4" imgW="4393800" imgH="346896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828800"/>
                        <a:ext cx="4394200" cy="26015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8947" name="Rectangle 3"/>
          <p:cNvSpPr>
            <a:spLocks noGrp="1" noChangeArrowheads="1"/>
          </p:cNvSpPr>
          <p:nvPr>
            <p:ph type="title"/>
          </p:nvPr>
        </p:nvSpPr>
        <p:spPr>
          <a:effectLst/>
        </p:spPr>
        <p:txBody>
          <a:bodyPr lIns="90488" tIns="44450" rIns="90488" bIns="44450" anchor="ctr">
            <a:normAutofit fontScale="90000"/>
          </a:bodyPr>
          <a:lstStyle/>
          <a:p>
            <a:pPr eaLnBrk="1" hangingPunct="1">
              <a:defRPr/>
            </a:pPr>
            <a:r>
              <a:rPr lang="en-US" dirty="0" smtClean="0"/>
              <a:t>Tool Box</a:t>
            </a:r>
          </a:p>
        </p:txBody>
      </p:sp>
      <p:sp>
        <p:nvSpPr>
          <p:cNvPr id="8" name="Text Placeholder 7"/>
          <p:cNvSpPr>
            <a:spLocks noGrp="1"/>
          </p:cNvSpPr>
          <p:nvPr>
            <p:ph type="body" sz="half" idx="1"/>
          </p:nvPr>
        </p:nvSpPr>
        <p:spPr/>
        <p:txBody>
          <a:bodyPr>
            <a:normAutofit fontScale="92500"/>
          </a:bodyPr>
          <a:lstStyle/>
          <a:p>
            <a:pPr marL="342900" indent="-342900">
              <a:lnSpc>
                <a:spcPct val="90000"/>
              </a:lnSpc>
              <a:buNone/>
              <a:defRPr/>
            </a:pPr>
            <a:r>
              <a:rPr lang="en-US" sz="3000" b="0" dirty="0" smtClean="0"/>
              <a:t>Back ground Materials</a:t>
            </a:r>
            <a:endParaRPr lang="en-US" sz="2200" b="0" dirty="0" smtClean="0"/>
          </a:p>
          <a:p>
            <a:pPr marL="742950" lvl="1" indent="-285750">
              <a:lnSpc>
                <a:spcPct val="90000"/>
              </a:lnSpc>
              <a:defRPr/>
            </a:pPr>
            <a:r>
              <a:rPr lang="en-US" sz="2600" dirty="0" smtClean="0"/>
              <a:t>Job Description</a:t>
            </a:r>
          </a:p>
          <a:p>
            <a:pPr marL="742950" lvl="1" indent="-285750">
              <a:lnSpc>
                <a:spcPct val="90000"/>
              </a:lnSpc>
              <a:defRPr/>
            </a:pPr>
            <a:r>
              <a:rPr lang="en-US" sz="2600" dirty="0" smtClean="0"/>
              <a:t>Sketch of Layout</a:t>
            </a:r>
          </a:p>
          <a:p>
            <a:pPr marL="742950" lvl="1" indent="-285750">
              <a:lnSpc>
                <a:spcPct val="90000"/>
              </a:lnSpc>
              <a:defRPr/>
            </a:pPr>
            <a:r>
              <a:rPr lang="en-US" sz="2600" dirty="0" smtClean="0"/>
              <a:t>Organizational Chart</a:t>
            </a:r>
          </a:p>
          <a:p>
            <a:pPr marL="742950" lvl="1" indent="-285750">
              <a:lnSpc>
                <a:spcPct val="90000"/>
              </a:lnSpc>
              <a:defRPr/>
            </a:pPr>
            <a:r>
              <a:rPr lang="en-US" sz="2600" dirty="0" smtClean="0"/>
              <a:t>Check List</a:t>
            </a:r>
          </a:p>
          <a:p>
            <a:pPr marL="742950" lvl="1" indent="-285750">
              <a:lnSpc>
                <a:spcPct val="90000"/>
              </a:lnSpc>
              <a:defRPr/>
            </a:pPr>
            <a:r>
              <a:rPr lang="en-US" sz="2600" dirty="0" smtClean="0"/>
              <a:t>Clip Board</a:t>
            </a:r>
          </a:p>
          <a:p>
            <a:pPr marL="742950" lvl="1" indent="-285750">
              <a:lnSpc>
                <a:spcPct val="90000"/>
              </a:lnSpc>
              <a:defRPr/>
            </a:pPr>
            <a:r>
              <a:rPr lang="en-US" sz="2600" dirty="0" smtClean="0"/>
              <a:t>Dictaphone</a:t>
            </a:r>
            <a:endParaRPr lang="en-US" sz="2100" dirty="0" smtClean="0"/>
          </a:p>
          <a:p>
            <a:endParaRPr lang="en-US" dirty="0"/>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190</a:t>
            </a:fld>
            <a:endParaRPr kumimoji="0" lang="en-US"/>
          </a:p>
        </p:txBody>
      </p:sp>
    </p:spTree>
  </p:cSld>
  <p:clrMapOvr>
    <a:masterClrMapping/>
  </p:clrMapOvr>
  <p:transition>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4267200" y="1828800"/>
          <a:ext cx="4394200" cy="2601516"/>
        </p:xfrm>
        <a:graphic>
          <a:graphicData uri="http://schemas.openxmlformats.org/presentationml/2006/ole">
            <mc:AlternateContent xmlns:mc="http://schemas.openxmlformats.org/markup-compatibility/2006">
              <mc:Choice xmlns:v="urn:schemas-microsoft-com:vml" Requires="v">
                <p:oleObj spid="_x0000_s7218" name="Clip" r:id="rId4" imgW="4393800" imgH="3468960" progId="">
                  <p:embed/>
                </p:oleObj>
              </mc:Choice>
              <mc:Fallback>
                <p:oleObj name="Clip" r:id="rId4" imgW="4393800" imgH="346896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828800"/>
                        <a:ext cx="4394200" cy="26015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9971" name="Rectangle 3"/>
          <p:cNvSpPr>
            <a:spLocks noGrp="1" noChangeArrowheads="1"/>
          </p:cNvSpPr>
          <p:nvPr>
            <p:ph type="title"/>
          </p:nvPr>
        </p:nvSpPr>
        <p:spPr>
          <a:effectLst/>
        </p:spPr>
        <p:txBody>
          <a:bodyPr lIns="90488" tIns="44450" rIns="90488" bIns="44450" anchor="ctr">
            <a:normAutofit fontScale="90000"/>
          </a:bodyPr>
          <a:lstStyle/>
          <a:p>
            <a:pPr eaLnBrk="1" hangingPunct="1">
              <a:defRPr/>
            </a:pPr>
            <a:r>
              <a:rPr lang="en-US" dirty="0" smtClean="0"/>
              <a:t>Tool Box</a:t>
            </a:r>
          </a:p>
        </p:txBody>
      </p:sp>
      <p:sp>
        <p:nvSpPr>
          <p:cNvPr id="8" name="Text Placeholder 7"/>
          <p:cNvSpPr>
            <a:spLocks noGrp="1"/>
          </p:cNvSpPr>
          <p:nvPr>
            <p:ph type="body" sz="half" idx="1"/>
          </p:nvPr>
        </p:nvSpPr>
        <p:spPr/>
        <p:txBody>
          <a:bodyPr>
            <a:normAutofit/>
          </a:bodyPr>
          <a:lstStyle/>
          <a:p>
            <a:pPr>
              <a:buNone/>
              <a:defRPr/>
            </a:pPr>
            <a:r>
              <a:rPr lang="en-US" sz="3600" b="0" dirty="0" smtClean="0"/>
              <a:t>Set of Objectives</a:t>
            </a:r>
          </a:p>
          <a:p>
            <a:pPr lvl="1">
              <a:defRPr/>
            </a:pPr>
            <a:r>
              <a:rPr lang="en-US" sz="2800" dirty="0" smtClean="0"/>
              <a:t>Open Mind</a:t>
            </a:r>
          </a:p>
          <a:p>
            <a:pPr lvl="1">
              <a:defRPr/>
            </a:pPr>
            <a:r>
              <a:rPr lang="en-US" sz="2800" dirty="0" smtClean="0"/>
              <a:t>Credibility</a:t>
            </a:r>
          </a:p>
          <a:p>
            <a:pPr lvl="1">
              <a:defRPr/>
            </a:pPr>
            <a:r>
              <a:rPr lang="en-US" sz="2800" dirty="0" smtClean="0"/>
              <a:t>“New set of eyes”</a:t>
            </a:r>
            <a:endParaRPr lang="en-US" sz="1800" dirty="0" smtClean="0"/>
          </a:p>
          <a:p>
            <a:endParaRPr lang="en-US" sz="3200" dirty="0"/>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191</a:t>
            </a:fld>
            <a:endParaRPr kumimoji="0" lang="en-US"/>
          </a:p>
        </p:txBody>
      </p:sp>
    </p:spTree>
  </p:cSld>
  <p:clrMapOvr>
    <a:masterClrMapping/>
  </p:clrMapOvr>
  <p:transition>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0994" name="Rectangle 2"/>
          <p:cNvSpPr>
            <a:spLocks noGrp="1" noChangeArrowheads="1"/>
          </p:cNvSpPr>
          <p:nvPr>
            <p:ph type="title"/>
          </p:nvPr>
        </p:nvSpPr>
        <p:spPr>
          <a:xfrm>
            <a:off x="0" y="133350"/>
            <a:ext cx="9144000" cy="571500"/>
          </a:xfrm>
        </p:spPr>
        <p:txBody>
          <a:bodyPr>
            <a:noAutofit/>
          </a:bodyPr>
          <a:lstStyle/>
          <a:p>
            <a:pPr eaLnBrk="1" hangingPunct="1">
              <a:defRPr/>
            </a:pPr>
            <a:r>
              <a:rPr lang="en-US" sz="3200" dirty="0" smtClean="0"/>
              <a:t>Videotaping for Ergonomics Analysis</a:t>
            </a:r>
          </a:p>
        </p:txBody>
      </p:sp>
      <p:sp>
        <p:nvSpPr>
          <p:cNvPr id="8" name="Text Placeholder 7"/>
          <p:cNvSpPr>
            <a:spLocks noGrp="1"/>
          </p:cNvSpPr>
          <p:nvPr>
            <p:ph type="body" sz="half" idx="1"/>
          </p:nvPr>
        </p:nvSpPr>
        <p:spPr>
          <a:xfrm>
            <a:off x="990600" y="1200150"/>
            <a:ext cx="3886200" cy="3086100"/>
          </a:xfrm>
        </p:spPr>
        <p:txBody>
          <a:bodyPr>
            <a:normAutofit/>
          </a:bodyPr>
          <a:lstStyle/>
          <a:p>
            <a:pPr marL="342900" indent="-342900">
              <a:defRPr/>
            </a:pPr>
            <a:r>
              <a:rPr lang="en-US" b="0" dirty="0" smtClean="0"/>
              <a:t>Moving pictures</a:t>
            </a:r>
          </a:p>
          <a:p>
            <a:pPr marL="342900" indent="-342900">
              <a:defRPr/>
            </a:pPr>
            <a:r>
              <a:rPr lang="en-US" b="0" dirty="0" smtClean="0"/>
              <a:t>Don’t’ make home videotapes</a:t>
            </a:r>
          </a:p>
          <a:p>
            <a:pPr marL="342900" indent="-342900">
              <a:defRPr/>
            </a:pPr>
            <a:r>
              <a:rPr lang="en-US" b="0" dirty="0" smtClean="0"/>
              <a:t>Videotaping sequence</a:t>
            </a:r>
          </a:p>
          <a:p>
            <a:endParaRPr lang="en-US" dirty="0"/>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192</a:t>
            </a:fld>
            <a:endParaRPr kumimoji="0" lang="en-US"/>
          </a:p>
        </p:txBody>
      </p:sp>
      <p:pic>
        <p:nvPicPr>
          <p:cNvPr id="105476" name="Picture 4" descr="pe06262_"/>
          <p:cNvPicPr>
            <a:picLocks noChangeAspect="1" noChangeArrowheads="1"/>
          </p:cNvPicPr>
          <p:nvPr/>
        </p:nvPicPr>
        <p:blipFill>
          <a:blip r:embed="rId3" cstate="print"/>
          <a:srcRect/>
          <a:stretch>
            <a:fillRect/>
          </a:stretch>
        </p:blipFill>
        <p:spPr bwMode="auto">
          <a:xfrm>
            <a:off x="5029200" y="971550"/>
            <a:ext cx="3235325" cy="30289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666" name="Rectangle 2"/>
          <p:cNvSpPr>
            <a:spLocks noGrp="1" noChangeArrowheads="1"/>
          </p:cNvSpPr>
          <p:nvPr>
            <p:ph type="title"/>
          </p:nvPr>
        </p:nvSpPr>
        <p:spPr/>
        <p:txBody>
          <a:bodyPr>
            <a:noAutofit/>
          </a:bodyPr>
          <a:lstStyle/>
          <a:p>
            <a:pPr eaLnBrk="1" hangingPunct="1">
              <a:spcBef>
                <a:spcPts val="600"/>
              </a:spcBef>
              <a:spcAft>
                <a:spcPts val="600"/>
              </a:spcAft>
              <a:defRPr/>
            </a:pPr>
            <a:r>
              <a:rPr lang="en-US" sz="3600" dirty="0" smtClean="0"/>
              <a:t>General Ergonomic Analysis</a:t>
            </a:r>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193</a:t>
            </a:fld>
            <a:endParaRPr kumimoji="0" lang="en-US"/>
          </a:p>
        </p:txBody>
      </p:sp>
      <p:pic>
        <p:nvPicPr>
          <p:cNvPr id="3" name="Picture 2"/>
          <p:cNvPicPr>
            <a:picLocks noChangeAspect="1"/>
          </p:cNvPicPr>
          <p:nvPr/>
        </p:nvPicPr>
        <p:blipFill>
          <a:blip r:embed="rId3"/>
          <a:stretch>
            <a:fillRect/>
          </a:stretch>
        </p:blipFill>
        <p:spPr>
          <a:xfrm>
            <a:off x="381000" y="819150"/>
            <a:ext cx="6893536" cy="2362200"/>
          </a:xfrm>
          <a:prstGeom prst="rect">
            <a:avLst/>
          </a:prstGeom>
        </p:spPr>
      </p:pic>
      <p:pic>
        <p:nvPicPr>
          <p:cNvPr id="5" name="Picture 4"/>
          <p:cNvPicPr>
            <a:picLocks noChangeAspect="1"/>
          </p:cNvPicPr>
          <p:nvPr/>
        </p:nvPicPr>
        <p:blipFill>
          <a:blip r:embed="rId4"/>
          <a:stretch>
            <a:fillRect/>
          </a:stretch>
        </p:blipFill>
        <p:spPr>
          <a:xfrm>
            <a:off x="1828800" y="2466976"/>
            <a:ext cx="6667500" cy="2531848"/>
          </a:xfrm>
          <a:prstGeom prst="rect">
            <a:avLst/>
          </a:prstGeom>
        </p:spPr>
      </p:pic>
    </p:spTree>
    <p:extLst>
      <p:ext uri="{BB962C8B-B14F-4D97-AF65-F5344CB8AC3E}">
        <p14:creationId xmlns:p14="http://schemas.microsoft.com/office/powerpoint/2010/main" val="1805297247"/>
      </p:ext>
    </p:extLst>
  </p:cSld>
  <p:clrMapOvr>
    <a:masterClrMapping/>
  </p:clrMapOvr>
  <p:transition>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666" name="Rectangle 2"/>
          <p:cNvSpPr>
            <a:spLocks noGrp="1" noChangeArrowheads="1"/>
          </p:cNvSpPr>
          <p:nvPr>
            <p:ph type="title"/>
          </p:nvPr>
        </p:nvSpPr>
        <p:spPr/>
        <p:txBody>
          <a:bodyPr>
            <a:normAutofit fontScale="90000"/>
          </a:bodyPr>
          <a:lstStyle/>
          <a:p>
            <a:pPr eaLnBrk="1" hangingPunct="1">
              <a:spcBef>
                <a:spcPts val="600"/>
              </a:spcBef>
              <a:spcAft>
                <a:spcPts val="600"/>
              </a:spcAft>
              <a:defRPr/>
            </a:pPr>
            <a:r>
              <a:rPr lang="en-US" sz="5400" dirty="0" smtClean="0"/>
              <a:t>Ergonomics Case Studies</a:t>
            </a:r>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194</a:t>
            </a:fld>
            <a:endParaRPr kumimoji="0" lang="en-US"/>
          </a:p>
        </p:txBody>
      </p:sp>
      <p:pic>
        <p:nvPicPr>
          <p:cNvPr id="4" name="Picture 3" descr="Form.JPG"/>
          <p:cNvPicPr>
            <a:picLocks noChangeAspect="1"/>
          </p:cNvPicPr>
          <p:nvPr/>
        </p:nvPicPr>
        <p:blipFill>
          <a:blip r:embed="rId3" cstate="print"/>
          <a:stretch>
            <a:fillRect/>
          </a:stretch>
        </p:blipFill>
        <p:spPr>
          <a:xfrm>
            <a:off x="1981200" y="971550"/>
            <a:ext cx="4472500" cy="345429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76200" y="69112"/>
            <a:ext cx="8524326" cy="5059034"/>
          </a:xfrm>
          <a:prstGeom prst="rect">
            <a:avLst/>
          </a:prstGeom>
        </p:spPr>
      </p:pic>
    </p:spTree>
    <p:extLst>
      <p:ext uri="{BB962C8B-B14F-4D97-AF65-F5344CB8AC3E}">
        <p14:creationId xmlns:p14="http://schemas.microsoft.com/office/powerpoint/2010/main" val="3896208469"/>
      </p:ext>
    </p:extLst>
  </p:cSld>
  <p:clrMapOvr>
    <a:masterClrMapping/>
  </p:clrMapOvr>
  <p:transition>
    <p:wipe dir="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pic>
        <p:nvPicPr>
          <p:cNvPr id="5" name="Picture 4" descr="Anlaysis form.JPG"/>
          <p:cNvPicPr>
            <a:picLocks noChangeAspect="1"/>
          </p:cNvPicPr>
          <p:nvPr/>
        </p:nvPicPr>
        <p:blipFill>
          <a:blip r:embed="rId2" cstate="print"/>
          <a:stretch>
            <a:fillRect/>
          </a:stretch>
        </p:blipFill>
        <p:spPr>
          <a:xfrm>
            <a:off x="1447800" y="133350"/>
            <a:ext cx="6728301" cy="49762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1807093"/>
      </p:ext>
    </p:extLst>
  </p:cSld>
  <p:clrMapOvr>
    <a:masterClrMapping/>
  </p:clrMapOvr>
  <p:transition>
    <p:wipe dir="r"/>
  </p:transition>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Ergonomics – A Potent Tool!</a:t>
            </a:r>
          </a:p>
        </p:txBody>
      </p:sp>
      <p:sp>
        <p:nvSpPr>
          <p:cNvPr id="8" name="Text Placeholder 7"/>
          <p:cNvSpPr>
            <a:spLocks noGrp="1"/>
          </p:cNvSpPr>
          <p:nvPr>
            <p:ph type="body" sz="half" idx="1"/>
          </p:nvPr>
        </p:nvSpPr>
        <p:spPr>
          <a:xfrm>
            <a:off x="533400" y="895350"/>
            <a:ext cx="4495800" cy="3886200"/>
          </a:xfrm>
        </p:spPr>
        <p:txBody>
          <a:bodyPr>
            <a:noAutofit/>
          </a:bodyPr>
          <a:lstStyle/>
          <a:p>
            <a:pPr>
              <a:defRPr/>
            </a:pPr>
            <a:r>
              <a:rPr lang="en-US" sz="2400" b="0" dirty="0" smtClean="0"/>
              <a:t>Great number of factors enter into ergonomics workplace equation</a:t>
            </a:r>
          </a:p>
          <a:p>
            <a:pPr>
              <a:defRPr/>
            </a:pPr>
            <a:r>
              <a:rPr lang="en-US" sz="2400" b="0" dirty="0" smtClean="0"/>
              <a:t>Goal is to recognize what factors are impacting the job or task </a:t>
            </a:r>
          </a:p>
          <a:p>
            <a:pPr>
              <a:defRPr/>
            </a:pPr>
            <a:r>
              <a:rPr lang="en-US" sz="2400" b="0" dirty="0" smtClean="0"/>
              <a:t>Determine true cause and work to offer solutions that are </a:t>
            </a:r>
            <a:r>
              <a:rPr lang="en-US" sz="2400" dirty="0" smtClean="0"/>
              <a:t>practical and effective!</a:t>
            </a:r>
          </a:p>
          <a:p>
            <a:endParaRPr lang="en-US" sz="2400" dirty="0"/>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197</a:t>
            </a:fld>
            <a:endParaRPr kumimoji="0" lang="en-US"/>
          </a:p>
        </p:txBody>
      </p:sp>
      <p:pic>
        <p:nvPicPr>
          <p:cNvPr id="304129" name="Picture 1" descr="L:\Clients\TESCOM\Totes\VIdeo Pictures\4.JPG"/>
          <p:cNvPicPr>
            <a:picLocks noChangeAspect="1" noChangeArrowheads="1"/>
          </p:cNvPicPr>
          <p:nvPr/>
        </p:nvPicPr>
        <p:blipFill>
          <a:blip r:embed="rId3" cstate="print"/>
          <a:srcRect l="31470"/>
          <a:stretch>
            <a:fillRect/>
          </a:stretch>
        </p:blipFill>
        <p:spPr bwMode="auto">
          <a:xfrm>
            <a:off x="5334000" y="1047750"/>
            <a:ext cx="3152775" cy="34671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5BBC35B-A44B-4119-B8DA-DE9E3DFADA20}" type="slidenum">
              <a:rPr kumimoji="0" lang="en-US" smtClean="0"/>
              <a:pPr/>
              <a:t>198</a:t>
            </a:fld>
            <a:endParaRPr kumimoji="0" lang="en-US"/>
          </a:p>
        </p:txBody>
      </p:sp>
      <p:sp>
        <p:nvSpPr>
          <p:cNvPr id="848898" name="Rectangle 2"/>
          <p:cNvSpPr>
            <a:spLocks noGrp="1" noChangeArrowheads="1"/>
          </p:cNvSpPr>
          <p:nvPr>
            <p:ph type="title"/>
          </p:nvPr>
        </p:nvSpPr>
        <p:spPr>
          <a:xfrm>
            <a:off x="457200" y="1200150"/>
            <a:ext cx="7772400" cy="1752600"/>
          </a:xfrm>
        </p:spPr>
        <p:txBody>
          <a:bodyPr>
            <a:normAutofit fontScale="90000"/>
          </a:bodyPr>
          <a:lstStyle/>
          <a:p>
            <a:pPr eaLnBrk="1" hangingPunct="1">
              <a:defRPr/>
            </a:pPr>
            <a:r>
              <a:rPr lang="en-US" sz="13000" dirty="0" smtClean="0"/>
              <a:t>THANKS</a:t>
            </a:r>
            <a:r>
              <a:rPr lang="en-US" sz="15600" dirty="0" smtClean="0"/>
              <a:t>!</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46493"/>
            <a:ext cx="4572000" cy="954107"/>
          </a:xfrm>
          <a:prstGeom prst="rect">
            <a:avLst/>
          </a:prstGeom>
        </p:spPr>
        <p:txBody>
          <a:bodyPr>
            <a:spAutoFit/>
          </a:bodyPr>
          <a:lstStyle/>
          <a:p>
            <a:r>
              <a:rPr lang="en-US" sz="2800" dirty="0"/>
              <a:t/>
            </a:r>
            <a:br>
              <a:rPr lang="en-US" sz="2800" dirty="0"/>
            </a:br>
            <a:endParaRPr lang="en-US" sz="2800" dirty="0"/>
          </a:p>
        </p:txBody>
      </p:sp>
      <p:pic>
        <p:nvPicPr>
          <p:cNvPr id="4" name="Picture 3"/>
          <p:cNvPicPr>
            <a:picLocks noChangeAspect="1"/>
          </p:cNvPicPr>
          <p:nvPr/>
        </p:nvPicPr>
        <p:blipFill>
          <a:blip r:embed="rId3"/>
          <a:stretch>
            <a:fillRect/>
          </a:stretch>
        </p:blipFill>
        <p:spPr>
          <a:xfrm>
            <a:off x="3505200" y="209551"/>
            <a:ext cx="5101792" cy="4149135"/>
          </a:xfrm>
          <a:prstGeom prst="rect">
            <a:avLst/>
          </a:prstGeom>
        </p:spPr>
      </p:pic>
      <p:sp>
        <p:nvSpPr>
          <p:cNvPr id="8" name="TextBox 7"/>
          <p:cNvSpPr txBox="1"/>
          <p:nvPr/>
        </p:nvSpPr>
        <p:spPr>
          <a:xfrm>
            <a:off x="762000" y="590550"/>
            <a:ext cx="2514600" cy="3000821"/>
          </a:xfrm>
          <a:prstGeom prst="rect">
            <a:avLst/>
          </a:prstGeom>
          <a:noFill/>
        </p:spPr>
        <p:txBody>
          <a:bodyPr wrap="square" rtlCol="0">
            <a:spAutoFit/>
          </a:bodyPr>
          <a:lstStyle/>
          <a:p>
            <a:r>
              <a:rPr lang="en-US" sz="1800" dirty="0">
                <a:latin typeface="+mj-lt"/>
              </a:rPr>
              <a:t>Welcome!  </a:t>
            </a:r>
          </a:p>
          <a:p>
            <a:r>
              <a:rPr lang="en-US" sz="1800" dirty="0" smtClean="0">
                <a:latin typeface="+mj-lt"/>
              </a:rPr>
              <a:t>Thanks </a:t>
            </a:r>
            <a:r>
              <a:rPr lang="en-US" sz="1800" dirty="0">
                <a:latin typeface="+mj-lt"/>
              </a:rPr>
              <a:t>for registering and accessing the program.</a:t>
            </a:r>
          </a:p>
          <a:p>
            <a:r>
              <a:rPr lang="en-US" sz="1800" dirty="0" smtClean="0">
                <a:latin typeface="+mj-lt"/>
              </a:rPr>
              <a:t>Did </a:t>
            </a:r>
            <a:r>
              <a:rPr lang="en-US" sz="1800" dirty="0">
                <a:latin typeface="+mj-lt"/>
              </a:rPr>
              <a:t>you download the course materials?</a:t>
            </a:r>
          </a:p>
          <a:p>
            <a:r>
              <a:rPr lang="en-US" sz="1800" dirty="0" smtClean="0">
                <a:latin typeface="+mj-lt"/>
              </a:rPr>
              <a:t>Click </a:t>
            </a:r>
            <a:r>
              <a:rPr lang="en-US" sz="1800" dirty="0">
                <a:latin typeface="+mj-lt"/>
              </a:rPr>
              <a:t>this link to download important files.</a:t>
            </a:r>
          </a:p>
        </p:txBody>
      </p:sp>
      <p:cxnSp>
        <p:nvCxnSpPr>
          <p:cNvPr id="10" name="Straight Arrow Connector 9"/>
          <p:cNvCxnSpPr/>
          <p:nvPr/>
        </p:nvCxnSpPr>
        <p:spPr>
          <a:xfrm flipV="1">
            <a:off x="2438400" y="2086354"/>
            <a:ext cx="2229612" cy="86639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49686511"/>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2146" name="Rectangle 2"/>
          <p:cNvSpPr>
            <a:spLocks noGrp="1" noChangeArrowheads="1"/>
          </p:cNvSpPr>
          <p:nvPr>
            <p:ph type="title"/>
          </p:nvPr>
        </p:nvSpPr>
        <p:spPr/>
        <p:txBody>
          <a:bodyPr>
            <a:normAutofit fontScale="90000"/>
          </a:bodyPr>
          <a:lstStyle/>
          <a:p>
            <a:pPr eaLnBrk="1" hangingPunct="1">
              <a:defRPr/>
            </a:pPr>
            <a:r>
              <a:rPr lang="en-US" dirty="0" smtClean="0"/>
              <a:t>Ergonomics – What is the goal?</a:t>
            </a:r>
          </a:p>
        </p:txBody>
      </p:sp>
      <p:sp>
        <p:nvSpPr>
          <p:cNvPr id="902147" name="Rectangle 3"/>
          <p:cNvSpPr>
            <a:spLocks noGrp="1" noChangeArrowheads="1"/>
          </p:cNvSpPr>
          <p:nvPr>
            <p:ph type="body" sz="half" idx="1"/>
          </p:nvPr>
        </p:nvSpPr>
        <p:spPr>
          <a:xfrm>
            <a:off x="685800" y="800100"/>
            <a:ext cx="4648200" cy="4114800"/>
          </a:xfrm>
        </p:spPr>
        <p:txBody>
          <a:bodyPr>
            <a:normAutofit/>
          </a:bodyPr>
          <a:lstStyle/>
          <a:p>
            <a:pPr eaLnBrk="1" hangingPunct="1">
              <a:spcBef>
                <a:spcPts val="0"/>
              </a:spcBef>
              <a:spcAft>
                <a:spcPts val="200"/>
              </a:spcAft>
              <a:defRPr/>
            </a:pPr>
            <a:r>
              <a:rPr lang="en-US" sz="3600" dirty="0" smtClean="0"/>
              <a:t>Eliminate?</a:t>
            </a:r>
          </a:p>
          <a:p>
            <a:pPr marL="857250" lvl="1" indent="-285750" eaLnBrk="1" hangingPunct="1">
              <a:spcBef>
                <a:spcPts val="0"/>
              </a:spcBef>
              <a:spcAft>
                <a:spcPts val="200"/>
              </a:spcAft>
              <a:defRPr/>
            </a:pPr>
            <a:r>
              <a:rPr lang="en-US" sz="3200" dirty="0" smtClean="0"/>
              <a:t>Physical stress</a:t>
            </a:r>
          </a:p>
          <a:p>
            <a:pPr marL="1200150" lvl="2" indent="-228600" eaLnBrk="1" hangingPunct="1">
              <a:spcBef>
                <a:spcPts val="0"/>
              </a:spcBef>
              <a:spcAft>
                <a:spcPts val="200"/>
              </a:spcAft>
              <a:defRPr/>
            </a:pPr>
            <a:r>
              <a:rPr lang="en-US" sz="2800" dirty="0" smtClean="0"/>
              <a:t>Too much?</a:t>
            </a:r>
          </a:p>
          <a:p>
            <a:pPr marL="1200150" lvl="2" indent="-228600" eaLnBrk="1" hangingPunct="1">
              <a:spcBef>
                <a:spcPts val="0"/>
              </a:spcBef>
              <a:spcAft>
                <a:spcPts val="200"/>
              </a:spcAft>
              <a:defRPr/>
            </a:pPr>
            <a:r>
              <a:rPr lang="en-US" sz="2800" dirty="0" smtClean="0"/>
              <a:t>Too little?</a:t>
            </a:r>
          </a:p>
          <a:p>
            <a:pPr marL="857250" lvl="1" indent="-285750" eaLnBrk="1" hangingPunct="1">
              <a:spcBef>
                <a:spcPts val="0"/>
              </a:spcBef>
              <a:spcAft>
                <a:spcPts val="200"/>
              </a:spcAft>
              <a:defRPr/>
            </a:pPr>
            <a:r>
              <a:rPr lang="en-US" sz="3200" dirty="0" smtClean="0"/>
              <a:t>Mental stress</a:t>
            </a:r>
          </a:p>
          <a:p>
            <a:pPr marL="1200150" lvl="2" indent="-228600" eaLnBrk="1" hangingPunct="1">
              <a:spcBef>
                <a:spcPts val="0"/>
              </a:spcBef>
              <a:spcAft>
                <a:spcPts val="200"/>
              </a:spcAft>
              <a:defRPr/>
            </a:pPr>
            <a:r>
              <a:rPr lang="en-US" sz="2800" dirty="0" smtClean="0"/>
              <a:t>Too much?</a:t>
            </a:r>
          </a:p>
          <a:p>
            <a:pPr marL="1200150" lvl="2" indent="-228600" eaLnBrk="1" hangingPunct="1">
              <a:spcBef>
                <a:spcPts val="0"/>
              </a:spcBef>
              <a:spcAft>
                <a:spcPts val="200"/>
              </a:spcAft>
              <a:defRPr/>
            </a:pPr>
            <a:r>
              <a:rPr lang="en-US" sz="2800" dirty="0" smtClean="0"/>
              <a:t>Too little?</a:t>
            </a:r>
            <a:r>
              <a:rPr lang="en-US" sz="3200" dirty="0" smtClean="0"/>
              <a:t>!</a:t>
            </a:r>
          </a:p>
          <a:p>
            <a:pPr marL="857250" lvl="1" indent="-285750" eaLnBrk="1" hangingPunct="1">
              <a:buFontTx/>
              <a:buNone/>
              <a:defRPr/>
            </a:pPr>
            <a:endParaRPr lang="en-US" sz="3200" dirty="0" smtClean="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20</a:t>
            </a:fld>
            <a:endParaRPr lang="en-US" dirty="0"/>
          </a:p>
        </p:txBody>
      </p:sp>
      <p:pic>
        <p:nvPicPr>
          <p:cNvPr id="87041" name="Picture 1" descr="L:\Clients\PIC\Images 7-12-11 Original\IMG_8960.JPG"/>
          <p:cNvPicPr>
            <a:picLocks noChangeAspect="1" noChangeArrowheads="1"/>
          </p:cNvPicPr>
          <p:nvPr/>
        </p:nvPicPr>
        <p:blipFill>
          <a:blip r:embed="rId3" cstate="print"/>
          <a:srcRect/>
          <a:stretch>
            <a:fillRect/>
          </a:stretch>
        </p:blipFill>
        <p:spPr bwMode="auto">
          <a:xfrm>
            <a:off x="4572000" y="1047749"/>
            <a:ext cx="4038600" cy="302895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2147">
                                            <p:txEl>
                                              <p:pRg st="0" end="0"/>
                                            </p:txEl>
                                          </p:spTgt>
                                        </p:tgtEl>
                                        <p:attrNameLst>
                                          <p:attrName>style.visibility</p:attrName>
                                        </p:attrNameLst>
                                      </p:cBhvr>
                                      <p:to>
                                        <p:strVal val="visible"/>
                                      </p:to>
                                    </p:set>
                                    <p:animEffect transition="in" filter="wipe(left)">
                                      <p:cBhvr>
                                        <p:cTn id="7" dur="500"/>
                                        <p:tgtEl>
                                          <p:spTgt spid="90214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02147">
                                            <p:txEl>
                                              <p:pRg st="1" end="1"/>
                                            </p:txEl>
                                          </p:spTgt>
                                        </p:tgtEl>
                                        <p:attrNameLst>
                                          <p:attrName>style.visibility</p:attrName>
                                        </p:attrNameLst>
                                      </p:cBhvr>
                                      <p:to>
                                        <p:strVal val="visible"/>
                                      </p:to>
                                    </p:set>
                                    <p:animEffect transition="in" filter="wipe(left)">
                                      <p:cBhvr>
                                        <p:cTn id="10" dur="500"/>
                                        <p:tgtEl>
                                          <p:spTgt spid="902147">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02147">
                                            <p:txEl>
                                              <p:pRg st="2" end="2"/>
                                            </p:txEl>
                                          </p:spTgt>
                                        </p:tgtEl>
                                        <p:attrNameLst>
                                          <p:attrName>style.visibility</p:attrName>
                                        </p:attrNameLst>
                                      </p:cBhvr>
                                      <p:to>
                                        <p:strVal val="visible"/>
                                      </p:to>
                                    </p:set>
                                    <p:animEffect transition="in" filter="wipe(left)">
                                      <p:cBhvr>
                                        <p:cTn id="13" dur="500"/>
                                        <p:tgtEl>
                                          <p:spTgt spid="902147">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02147">
                                            <p:txEl>
                                              <p:pRg st="3" end="3"/>
                                            </p:txEl>
                                          </p:spTgt>
                                        </p:tgtEl>
                                        <p:attrNameLst>
                                          <p:attrName>style.visibility</p:attrName>
                                        </p:attrNameLst>
                                      </p:cBhvr>
                                      <p:to>
                                        <p:strVal val="visible"/>
                                      </p:to>
                                    </p:set>
                                    <p:animEffect transition="in" filter="wipe(left)">
                                      <p:cBhvr>
                                        <p:cTn id="16" dur="500"/>
                                        <p:tgtEl>
                                          <p:spTgt spid="902147">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02147">
                                            <p:txEl>
                                              <p:pRg st="4" end="4"/>
                                            </p:txEl>
                                          </p:spTgt>
                                        </p:tgtEl>
                                        <p:attrNameLst>
                                          <p:attrName>style.visibility</p:attrName>
                                        </p:attrNameLst>
                                      </p:cBhvr>
                                      <p:to>
                                        <p:strVal val="visible"/>
                                      </p:to>
                                    </p:set>
                                    <p:animEffect transition="in" filter="wipe(left)">
                                      <p:cBhvr>
                                        <p:cTn id="19" dur="500"/>
                                        <p:tgtEl>
                                          <p:spTgt spid="902147">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02147">
                                            <p:txEl>
                                              <p:pRg st="5" end="5"/>
                                            </p:txEl>
                                          </p:spTgt>
                                        </p:tgtEl>
                                        <p:attrNameLst>
                                          <p:attrName>style.visibility</p:attrName>
                                        </p:attrNameLst>
                                      </p:cBhvr>
                                      <p:to>
                                        <p:strVal val="visible"/>
                                      </p:to>
                                    </p:set>
                                    <p:animEffect transition="in" filter="wipe(left)">
                                      <p:cBhvr>
                                        <p:cTn id="22" dur="500"/>
                                        <p:tgtEl>
                                          <p:spTgt spid="902147">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02147">
                                            <p:txEl>
                                              <p:pRg st="6" end="6"/>
                                            </p:txEl>
                                          </p:spTgt>
                                        </p:tgtEl>
                                        <p:attrNameLst>
                                          <p:attrName>style.visibility</p:attrName>
                                        </p:attrNameLst>
                                      </p:cBhvr>
                                      <p:to>
                                        <p:strVal val="visible"/>
                                      </p:to>
                                    </p:set>
                                    <p:animEffect transition="in" filter="wipe(left)">
                                      <p:cBhvr>
                                        <p:cTn id="25" dur="500"/>
                                        <p:tgtEl>
                                          <p:spTgt spid="9021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47"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2146" name="Rectangle 2"/>
          <p:cNvSpPr>
            <a:spLocks noGrp="1" noChangeArrowheads="1"/>
          </p:cNvSpPr>
          <p:nvPr>
            <p:ph type="title"/>
          </p:nvPr>
        </p:nvSpPr>
        <p:spPr/>
        <p:txBody>
          <a:bodyPr>
            <a:normAutofit fontScale="90000"/>
          </a:bodyPr>
          <a:lstStyle/>
          <a:p>
            <a:pPr eaLnBrk="1" hangingPunct="1">
              <a:defRPr/>
            </a:pPr>
            <a:r>
              <a:rPr lang="en-US" dirty="0" smtClean="0"/>
              <a:t>Ergonomics – What is the goal?</a:t>
            </a:r>
          </a:p>
        </p:txBody>
      </p:sp>
      <p:sp>
        <p:nvSpPr>
          <p:cNvPr id="902147" name="Rectangle 3"/>
          <p:cNvSpPr>
            <a:spLocks noGrp="1" noChangeArrowheads="1"/>
          </p:cNvSpPr>
          <p:nvPr>
            <p:ph type="body" sz="half" idx="1"/>
          </p:nvPr>
        </p:nvSpPr>
        <p:spPr>
          <a:xfrm>
            <a:off x="304800" y="1028700"/>
            <a:ext cx="3886200" cy="2990850"/>
          </a:xfrm>
        </p:spPr>
        <p:txBody>
          <a:bodyPr>
            <a:normAutofit/>
          </a:bodyPr>
          <a:lstStyle/>
          <a:p>
            <a:pPr eaLnBrk="1" hangingPunct="1">
              <a:defRPr/>
            </a:pPr>
            <a:r>
              <a:rPr lang="en-US" sz="3600" dirty="0" smtClean="0"/>
              <a:t>Optimize!</a:t>
            </a:r>
          </a:p>
          <a:p>
            <a:pPr marL="857250" lvl="1" indent="-285750">
              <a:defRPr/>
            </a:pPr>
            <a:r>
              <a:rPr lang="en-US" sz="3200" dirty="0" smtClean="0"/>
              <a:t>“Just Right Window”</a:t>
            </a:r>
          </a:p>
          <a:p>
            <a:pPr marL="857250" lvl="1" indent="-285750" eaLnBrk="1" hangingPunct="1">
              <a:defRPr/>
            </a:pPr>
            <a:r>
              <a:rPr lang="en-US" sz="3200" dirty="0" smtClean="0"/>
              <a:t>That is the challenge!</a:t>
            </a:r>
          </a:p>
          <a:p>
            <a:pPr marL="857250" lvl="1" indent="-285750" eaLnBrk="1" hangingPunct="1">
              <a:buFontTx/>
              <a:buNone/>
              <a:defRPr/>
            </a:pPr>
            <a:endParaRPr lang="en-US" sz="3200" dirty="0" smtClean="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21</a:t>
            </a:fld>
            <a:endParaRPr lang="en-US" dirty="0"/>
          </a:p>
        </p:txBody>
      </p:sp>
      <p:pic>
        <p:nvPicPr>
          <p:cNvPr id="6" name="Picture 5" descr="Just Right.png"/>
          <p:cNvPicPr>
            <a:picLocks/>
          </p:cNvPicPr>
          <p:nvPr/>
        </p:nvPicPr>
        <p:blipFill>
          <a:blip r:embed="rId3" cstate="print"/>
          <a:srcRect l="2684" t="45704" r="8741" b="30444"/>
          <a:stretch>
            <a:fillRect/>
          </a:stretch>
        </p:blipFill>
        <p:spPr>
          <a:xfrm>
            <a:off x="3429000" y="1276350"/>
            <a:ext cx="5410200" cy="2514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2147">
                                            <p:txEl>
                                              <p:pRg st="0" end="0"/>
                                            </p:txEl>
                                          </p:spTgt>
                                        </p:tgtEl>
                                        <p:attrNameLst>
                                          <p:attrName>style.visibility</p:attrName>
                                        </p:attrNameLst>
                                      </p:cBhvr>
                                      <p:to>
                                        <p:strVal val="visible"/>
                                      </p:to>
                                    </p:set>
                                    <p:animEffect transition="in" filter="wipe(left)">
                                      <p:cBhvr>
                                        <p:cTn id="7" dur="500"/>
                                        <p:tgtEl>
                                          <p:spTgt spid="90214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02147">
                                            <p:txEl>
                                              <p:pRg st="1" end="1"/>
                                            </p:txEl>
                                          </p:spTgt>
                                        </p:tgtEl>
                                        <p:attrNameLst>
                                          <p:attrName>style.visibility</p:attrName>
                                        </p:attrNameLst>
                                      </p:cBhvr>
                                      <p:to>
                                        <p:strVal val="visible"/>
                                      </p:to>
                                    </p:set>
                                    <p:animEffect transition="in" filter="wipe(left)">
                                      <p:cBhvr>
                                        <p:cTn id="10" dur="500"/>
                                        <p:tgtEl>
                                          <p:spTgt spid="902147">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02147">
                                            <p:txEl>
                                              <p:pRg st="2" end="2"/>
                                            </p:txEl>
                                          </p:spTgt>
                                        </p:tgtEl>
                                        <p:attrNameLst>
                                          <p:attrName>style.visibility</p:attrName>
                                        </p:attrNameLst>
                                      </p:cBhvr>
                                      <p:to>
                                        <p:strVal val="visible"/>
                                      </p:to>
                                    </p:set>
                                    <p:animEffect transition="in" filter="wipe(left)">
                                      <p:cBhvr>
                                        <p:cTn id="13" dur="500"/>
                                        <p:tgtEl>
                                          <p:spTgt spid="902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47"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6" name="Picture 1029" descr="00010315"/>
          <p:cNvPicPr>
            <a:picLocks noChangeAspect="1" noChangeArrowheads="1"/>
          </p:cNvPicPr>
          <p:nvPr/>
        </p:nvPicPr>
        <p:blipFill>
          <a:blip r:embed="rId3" cstate="print"/>
          <a:stretch>
            <a:fillRect/>
          </a:stretch>
        </p:blipFill>
        <p:spPr bwMode="auto">
          <a:xfrm>
            <a:off x="5791200" y="971550"/>
            <a:ext cx="2514600" cy="3737919"/>
          </a:xfrm>
          <a:prstGeom prst="rect">
            <a:avLst/>
          </a:prstGeom>
          <a:ln>
            <a:noFill/>
          </a:ln>
          <a:effectLst>
            <a:outerShdw blurRad="292100" dist="139700" dir="2700000" algn="tl" rotWithShape="0">
              <a:srgbClr val="333333">
                <a:alpha val="65000"/>
              </a:srgbClr>
            </a:outerShdw>
          </a:effectLst>
        </p:spPr>
      </p:pic>
      <p:sp>
        <p:nvSpPr>
          <p:cNvPr id="798723" name="Rectangle 1027"/>
          <p:cNvSpPr>
            <a:spLocks noGrp="1" noChangeArrowheads="1"/>
          </p:cNvSpPr>
          <p:nvPr>
            <p:ph idx="1"/>
          </p:nvPr>
        </p:nvSpPr>
        <p:spPr>
          <a:xfrm>
            <a:off x="609600" y="971550"/>
            <a:ext cx="4800600" cy="3600450"/>
          </a:xfrm>
        </p:spPr>
        <p:txBody>
          <a:bodyPr lIns="92075" tIns="46038" rIns="92075" bIns="46038">
            <a:normAutofit fontScale="85000" lnSpcReduction="20000"/>
          </a:bodyPr>
          <a:lstStyle/>
          <a:p>
            <a:pPr eaLnBrk="1" hangingPunct="1">
              <a:spcBef>
                <a:spcPts val="300"/>
              </a:spcBef>
              <a:spcAft>
                <a:spcPts val="300"/>
              </a:spcAft>
              <a:defRPr/>
            </a:pPr>
            <a:r>
              <a:rPr lang="en-US" sz="2800" dirty="0" smtClean="0">
                <a:latin typeface="Arial" pitchFamily="34" charset="0"/>
                <a:cs typeface="Arial" pitchFamily="34" charset="0"/>
              </a:rPr>
              <a:t>Ergonomics is like throwing ball into air</a:t>
            </a:r>
          </a:p>
          <a:p>
            <a:pPr eaLnBrk="1" hangingPunct="1">
              <a:spcBef>
                <a:spcPts val="300"/>
              </a:spcBef>
              <a:spcAft>
                <a:spcPts val="300"/>
              </a:spcAft>
              <a:defRPr/>
            </a:pPr>
            <a:r>
              <a:rPr lang="en-US" sz="2800" dirty="0" smtClean="0">
                <a:latin typeface="Arial" pitchFamily="34" charset="0"/>
                <a:cs typeface="Arial" pitchFamily="34" charset="0"/>
              </a:rPr>
              <a:t>What happens? </a:t>
            </a:r>
          </a:p>
          <a:p>
            <a:pPr lvl="1" eaLnBrk="1" hangingPunct="1">
              <a:spcBef>
                <a:spcPts val="300"/>
              </a:spcBef>
              <a:spcAft>
                <a:spcPts val="300"/>
              </a:spcAft>
              <a:defRPr/>
            </a:pPr>
            <a:r>
              <a:rPr lang="en-US" dirty="0" smtClean="0">
                <a:latin typeface="Arial" pitchFamily="34" charset="0"/>
                <a:cs typeface="Arial" pitchFamily="34" charset="0"/>
              </a:rPr>
              <a:t>Correct!</a:t>
            </a:r>
          </a:p>
          <a:p>
            <a:pPr marL="630238" lvl="1" indent="-238125" eaLnBrk="1" hangingPunct="1">
              <a:spcBef>
                <a:spcPts val="300"/>
              </a:spcBef>
              <a:spcAft>
                <a:spcPts val="300"/>
              </a:spcAft>
              <a:defRPr/>
            </a:pPr>
            <a:r>
              <a:rPr lang="en-US" dirty="0" smtClean="0">
                <a:latin typeface="Arial" pitchFamily="34" charset="0"/>
                <a:cs typeface="Arial" pitchFamily="34" charset="0"/>
              </a:rPr>
              <a:t>The ball comes back down! </a:t>
            </a:r>
          </a:p>
          <a:p>
            <a:pPr eaLnBrk="1" hangingPunct="1">
              <a:spcBef>
                <a:spcPts val="300"/>
              </a:spcBef>
              <a:spcAft>
                <a:spcPts val="300"/>
              </a:spcAft>
              <a:defRPr/>
            </a:pPr>
            <a:r>
              <a:rPr lang="en-US" sz="2800" dirty="0" smtClean="0">
                <a:latin typeface="Arial" pitchFamily="34" charset="0"/>
                <a:cs typeface="Arial" pitchFamily="34" charset="0"/>
              </a:rPr>
              <a:t>Why? </a:t>
            </a:r>
          </a:p>
          <a:p>
            <a:pPr lvl="1" eaLnBrk="1" hangingPunct="1">
              <a:spcBef>
                <a:spcPts val="300"/>
              </a:spcBef>
              <a:spcAft>
                <a:spcPts val="300"/>
              </a:spcAft>
              <a:defRPr/>
            </a:pPr>
            <a:r>
              <a:rPr lang="en-US" dirty="0" smtClean="0">
                <a:latin typeface="Arial" pitchFamily="34" charset="0"/>
                <a:cs typeface="Arial" pitchFamily="34" charset="0"/>
              </a:rPr>
              <a:t>Because GRAVITY works!</a:t>
            </a:r>
          </a:p>
          <a:p>
            <a:pPr eaLnBrk="1" hangingPunct="1">
              <a:spcBef>
                <a:spcPts val="300"/>
              </a:spcBef>
              <a:spcAft>
                <a:spcPts val="300"/>
              </a:spcAft>
              <a:defRPr/>
            </a:pPr>
            <a:r>
              <a:rPr lang="en-US" sz="2800" dirty="0" smtClean="0">
                <a:latin typeface="Arial" pitchFamily="34" charset="0"/>
                <a:cs typeface="Arial" pitchFamily="34" charset="0"/>
              </a:rPr>
              <a:t>What if we don’t want the ball to come down?</a:t>
            </a:r>
          </a:p>
          <a:p>
            <a:pPr lvl="1" eaLnBrk="1" hangingPunct="1">
              <a:spcBef>
                <a:spcPts val="300"/>
              </a:spcBef>
              <a:spcAft>
                <a:spcPts val="300"/>
              </a:spcAft>
              <a:defRPr/>
            </a:pPr>
            <a:r>
              <a:rPr lang="en-US" dirty="0" smtClean="0">
                <a:latin typeface="Arial" pitchFamily="34" charset="0"/>
                <a:cs typeface="Arial" pitchFamily="34" charset="0"/>
              </a:rPr>
              <a:t>Tell it  . . . BALL - TO STAY UP!</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22</a:t>
            </a:fld>
            <a:endParaRPr kumimoji="0" lang="en-US"/>
          </a:p>
        </p:txBody>
      </p:sp>
      <p:sp>
        <p:nvSpPr>
          <p:cNvPr id="798722" name="Rectangle 1026"/>
          <p:cNvSpPr>
            <a:spLocks noGrp="1" noChangeArrowheads="1"/>
          </p:cNvSpPr>
          <p:nvPr>
            <p:ph type="title"/>
          </p:nvPr>
        </p:nvSpPr>
        <p:spPr>
          <a:xfrm>
            <a:off x="0" y="285750"/>
            <a:ext cx="9144000" cy="571500"/>
          </a:xfrm>
        </p:spPr>
        <p:txBody>
          <a:bodyPr>
            <a:noAutofit/>
          </a:bodyPr>
          <a:lstStyle/>
          <a:p>
            <a:pPr algn="ctr" eaLnBrk="1" hangingPunct="1">
              <a:defRPr/>
            </a:pPr>
            <a:r>
              <a:rPr lang="en-US" sz="3700" dirty="0" smtClean="0">
                <a:solidFill>
                  <a:schemeClr val="bg2">
                    <a:lumMod val="50000"/>
                  </a:schemeClr>
                </a:solidFill>
                <a:latin typeface="Arial" pitchFamily="34" charset="0"/>
                <a:cs typeface="Arial" pitchFamily="34" charset="0"/>
              </a:rPr>
              <a:t>Ergonomics and Gravity</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1026"/>
          <p:cNvSpPr>
            <a:spLocks noGrp="1" noChangeArrowheads="1"/>
          </p:cNvSpPr>
          <p:nvPr>
            <p:ph idx="1"/>
          </p:nvPr>
        </p:nvSpPr>
        <p:spPr>
          <a:xfrm>
            <a:off x="304800" y="666750"/>
            <a:ext cx="4724400" cy="3543300"/>
          </a:xfrm>
        </p:spPr>
        <p:txBody>
          <a:bodyPr lIns="92075" tIns="46038" rIns="92075" bIns="46038">
            <a:noAutofit/>
          </a:bodyPr>
          <a:lstStyle/>
          <a:p>
            <a:pPr marL="0" indent="0" eaLnBrk="1" hangingPunct="1">
              <a:spcBef>
                <a:spcPts val="300"/>
              </a:spcBef>
              <a:spcAft>
                <a:spcPts val="300"/>
              </a:spcAft>
              <a:buFont typeface="Wingdings" pitchFamily="2" charset="2"/>
              <a:buNone/>
              <a:defRPr/>
            </a:pPr>
            <a:r>
              <a:rPr lang="en-US" sz="3600" dirty="0" smtClean="0">
                <a:latin typeface="Arial" pitchFamily="34" charset="0"/>
                <a:cs typeface="Arial" pitchFamily="34" charset="0"/>
              </a:rPr>
              <a:t>In our workspace . . .</a:t>
            </a:r>
          </a:p>
          <a:p>
            <a:pPr marL="0" indent="0" eaLnBrk="1" hangingPunct="1">
              <a:spcBef>
                <a:spcPts val="300"/>
              </a:spcBef>
              <a:spcAft>
                <a:spcPts val="300"/>
              </a:spcAft>
              <a:buFont typeface="Wingdings" pitchFamily="2" charset="2"/>
              <a:buNone/>
              <a:defRPr/>
            </a:pPr>
            <a:r>
              <a:rPr lang="en-US" sz="3600" dirty="0" smtClean="0">
                <a:latin typeface="Arial" pitchFamily="34" charset="0"/>
                <a:cs typeface="Arial" pitchFamily="34" charset="0"/>
              </a:rPr>
              <a:t>given a </a:t>
            </a:r>
            <a:r>
              <a:rPr lang="en-US" sz="3600" b="1" dirty="0" smtClean="0">
                <a:latin typeface="Arial" pitchFamily="34" charset="0"/>
                <a:cs typeface="Arial" pitchFamily="34" charset="0"/>
              </a:rPr>
              <a:t>certain set of circumstances </a:t>
            </a:r>
            <a:r>
              <a:rPr lang="en-US" sz="3600" dirty="0" smtClean="0">
                <a:latin typeface="Arial" pitchFamily="34" charset="0"/>
                <a:cs typeface="Arial" pitchFamily="34" charset="0"/>
              </a:rPr>
              <a:t>. . .</a:t>
            </a:r>
          </a:p>
          <a:p>
            <a:pPr marL="0" indent="0" eaLnBrk="1" hangingPunct="1">
              <a:spcBef>
                <a:spcPts val="300"/>
              </a:spcBef>
              <a:spcAft>
                <a:spcPts val="300"/>
              </a:spcAft>
              <a:buFont typeface="Wingdings" pitchFamily="2" charset="2"/>
              <a:buNone/>
              <a:defRPr/>
            </a:pPr>
            <a:r>
              <a:rPr lang="en-US" sz="3600" dirty="0" smtClean="0">
                <a:latin typeface="Arial" pitchFamily="34" charset="0"/>
                <a:cs typeface="Arial" pitchFamily="34" charset="0"/>
              </a:rPr>
              <a:t>we will </a:t>
            </a:r>
            <a:r>
              <a:rPr lang="en-US" sz="3600" b="1" dirty="0" smtClean="0">
                <a:latin typeface="Arial" pitchFamily="34" charset="0"/>
                <a:cs typeface="Arial" pitchFamily="34" charset="0"/>
              </a:rPr>
              <a:t>respond in a fairly predictable way</a:t>
            </a:r>
            <a:r>
              <a:rPr lang="en-US" sz="3600" dirty="0" smtClean="0">
                <a:latin typeface="Arial" pitchFamily="34" charset="0"/>
                <a:cs typeface="Arial" pitchFamily="34" charset="0"/>
              </a:rPr>
              <a:t>!</a:t>
            </a:r>
            <a:endParaRPr lang="en-US" sz="2000" dirty="0" smtClean="0">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23</a:t>
            </a:fld>
            <a:endParaRPr kumimoji="0" lang="en-US"/>
          </a:p>
        </p:txBody>
      </p:sp>
      <p:pic>
        <p:nvPicPr>
          <p:cNvPr id="8" name="Picture 3076" descr="bm bad no use of stool"/>
          <p:cNvPicPr>
            <a:picLocks noChangeAspect="1" noChangeArrowheads="1"/>
          </p:cNvPicPr>
          <p:nvPr/>
        </p:nvPicPr>
        <p:blipFill>
          <a:blip r:embed="rId3" cstate="print"/>
          <a:srcRect l="3125" t="6249" r="3133" b="6258"/>
          <a:stretch>
            <a:fillRect/>
          </a:stretch>
        </p:blipFill>
        <p:spPr bwMode="auto">
          <a:xfrm>
            <a:off x="5029199" y="895350"/>
            <a:ext cx="3740727"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6" name="Rectangle 3076"/>
          <p:cNvSpPr>
            <a:spLocks noGrp="1" noChangeArrowheads="1"/>
          </p:cNvSpPr>
          <p:nvPr>
            <p:ph idx="1"/>
          </p:nvPr>
        </p:nvSpPr>
        <p:spPr>
          <a:xfrm>
            <a:off x="1143000" y="361950"/>
            <a:ext cx="3733800" cy="3543300"/>
          </a:xfrm>
        </p:spPr>
        <p:txBody>
          <a:bodyPr lIns="92075" tIns="46038" rIns="92075" bIns="46038">
            <a:noAutofit/>
          </a:bodyPr>
          <a:lstStyle/>
          <a:p>
            <a:pPr marL="0" indent="0" eaLnBrk="1" hangingPunct="1">
              <a:spcBef>
                <a:spcPts val="300"/>
              </a:spcBef>
              <a:spcAft>
                <a:spcPts val="300"/>
              </a:spcAft>
              <a:buFont typeface="Wingdings" pitchFamily="2" charset="2"/>
              <a:buNone/>
              <a:defRPr/>
            </a:pPr>
            <a:r>
              <a:rPr lang="en-US" sz="3600" b="1" dirty="0" smtClean="0">
                <a:latin typeface="Arial" pitchFamily="34" charset="0"/>
                <a:cs typeface="Arial" pitchFamily="34" charset="0"/>
              </a:rPr>
              <a:t>If we want to change the </a:t>
            </a:r>
            <a:r>
              <a:rPr lang="en-US" sz="3600" b="1" dirty="0" smtClean="0">
                <a:solidFill>
                  <a:schemeClr val="accent1">
                    <a:lumMod val="75000"/>
                  </a:schemeClr>
                </a:solidFill>
                <a:latin typeface="Arial" pitchFamily="34" charset="0"/>
                <a:cs typeface="Arial" pitchFamily="34" charset="0"/>
              </a:rPr>
              <a:t>response . . . </a:t>
            </a:r>
          </a:p>
          <a:p>
            <a:pPr marL="0" indent="0" eaLnBrk="1" hangingPunct="1">
              <a:spcBef>
                <a:spcPts val="300"/>
              </a:spcBef>
              <a:spcAft>
                <a:spcPts val="300"/>
              </a:spcAft>
              <a:buFont typeface="Wingdings" pitchFamily="2" charset="2"/>
              <a:buNone/>
              <a:defRPr/>
            </a:pPr>
            <a:r>
              <a:rPr lang="en-US" sz="3600" b="1" dirty="0" smtClean="0">
                <a:latin typeface="Arial" pitchFamily="34" charset="0"/>
                <a:cs typeface="Arial" pitchFamily="34" charset="0"/>
              </a:rPr>
              <a:t>We need to </a:t>
            </a:r>
          </a:p>
          <a:p>
            <a:pPr marL="0" indent="0" eaLnBrk="1" hangingPunct="1">
              <a:spcBef>
                <a:spcPts val="300"/>
              </a:spcBef>
              <a:spcAft>
                <a:spcPts val="300"/>
              </a:spcAft>
              <a:buFont typeface="Wingdings" pitchFamily="2" charset="2"/>
              <a:buNone/>
              <a:defRPr/>
            </a:pPr>
            <a:r>
              <a:rPr lang="en-US" sz="3600" b="1" dirty="0" smtClean="0">
                <a:latin typeface="Arial" pitchFamily="34" charset="0"/>
                <a:cs typeface="Arial" pitchFamily="34" charset="0"/>
              </a:rPr>
              <a:t>change the </a:t>
            </a:r>
            <a:r>
              <a:rPr lang="en-US" sz="3600" b="1" dirty="0" smtClean="0">
                <a:solidFill>
                  <a:schemeClr val="accent1">
                    <a:lumMod val="75000"/>
                  </a:schemeClr>
                </a:solidFill>
                <a:latin typeface="Arial" pitchFamily="34" charset="0"/>
                <a:cs typeface="Arial" pitchFamily="34" charset="0"/>
              </a:rPr>
              <a:t>circumstances!</a:t>
            </a:r>
            <a:endParaRPr lang="en-US" sz="2000" b="1" dirty="0" smtClean="0">
              <a:solidFill>
                <a:schemeClr val="accent1">
                  <a:lumMod val="75000"/>
                </a:schemeClr>
              </a:solidFill>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24</a:t>
            </a:fld>
            <a:endParaRPr kumimoji="0" lang="en-US"/>
          </a:p>
        </p:txBody>
      </p:sp>
      <p:pic>
        <p:nvPicPr>
          <p:cNvPr id="8" name="Picture 3076" descr="bm bad no use of stool"/>
          <p:cNvPicPr>
            <a:picLocks noChangeAspect="1" noChangeArrowheads="1"/>
          </p:cNvPicPr>
          <p:nvPr/>
        </p:nvPicPr>
        <p:blipFill>
          <a:blip r:embed="rId3" cstate="print"/>
          <a:srcRect l="3125" t="6249" r="3133" b="6258"/>
          <a:stretch>
            <a:fillRect/>
          </a:stretch>
        </p:blipFill>
        <p:spPr bwMode="auto">
          <a:xfrm>
            <a:off x="5334000" y="438150"/>
            <a:ext cx="2743200" cy="2011680"/>
          </a:xfrm>
          <a:prstGeom prst="rect">
            <a:avLst/>
          </a:prstGeom>
          <a:ln>
            <a:noFill/>
          </a:ln>
          <a:effectLst>
            <a:outerShdw blurRad="292100" dist="139700" dir="2700000" algn="tl" rotWithShape="0">
              <a:srgbClr val="333333">
                <a:alpha val="65000"/>
              </a:srgbClr>
            </a:outerShdw>
          </a:effectLst>
        </p:spPr>
      </p:pic>
      <p:pic>
        <p:nvPicPr>
          <p:cNvPr id="9" name="Picture 3077" descr="tool use of stool"/>
          <p:cNvPicPr>
            <a:picLocks noChangeAspect="1" noChangeArrowheads="1"/>
          </p:cNvPicPr>
          <p:nvPr/>
        </p:nvPicPr>
        <p:blipFill>
          <a:blip r:embed="rId4" cstate="print"/>
          <a:srcRect l="3125" t="4166" r="6258" b="4175"/>
          <a:stretch>
            <a:fillRect/>
          </a:stretch>
        </p:blipFill>
        <p:spPr bwMode="auto">
          <a:xfrm>
            <a:off x="5334000" y="2647950"/>
            <a:ext cx="2743200" cy="20116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4196" name="Rectangle 4"/>
          <p:cNvSpPr>
            <a:spLocks noGrp="1" noChangeArrowheads="1"/>
          </p:cNvSpPr>
          <p:nvPr>
            <p:ph idx="1"/>
          </p:nvPr>
        </p:nvSpPr>
        <p:spPr>
          <a:xfrm>
            <a:off x="1066800" y="1200150"/>
            <a:ext cx="7162800" cy="2971800"/>
          </a:xfrm>
          <a:noFill/>
        </p:spPr>
        <p:txBody>
          <a:bodyPr>
            <a:noAutofit/>
          </a:bodyPr>
          <a:lstStyle/>
          <a:p>
            <a:pPr marL="47625" indent="-47625" eaLnBrk="1" hangingPunct="1">
              <a:buFont typeface="Wingdings" pitchFamily="2" charset="2"/>
              <a:buNone/>
              <a:defRPr/>
            </a:pPr>
            <a:r>
              <a:rPr lang="en-US" sz="3200" dirty="0" smtClean="0">
                <a:latin typeface="Arial" pitchFamily="34" charset="0"/>
                <a:cs typeface="Arial" pitchFamily="34" charset="0"/>
              </a:rPr>
              <a:t>Optimizing all aspects of job performance – safety, quality and productivity – through the appropriate design and use of workstations, work processes and the overall organization of work.</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25</a:t>
            </a:fld>
            <a:endParaRPr kumimoji="0" lang="en-US"/>
          </a:p>
        </p:txBody>
      </p:sp>
      <p:sp>
        <p:nvSpPr>
          <p:cNvPr id="904195" name="Rectangle 3"/>
          <p:cNvSpPr>
            <a:spLocks noGrp="1" noChangeArrowheads="1"/>
          </p:cNvSpPr>
          <p:nvPr>
            <p:ph type="title"/>
          </p:nvPr>
        </p:nvSpPr>
        <p:spPr>
          <a:xfrm>
            <a:off x="533400" y="514350"/>
            <a:ext cx="7772400" cy="571500"/>
          </a:xfrm>
        </p:spPr>
        <p:txBody>
          <a:bodyPr>
            <a:noAutofit/>
          </a:bodyPr>
          <a:lstStyle/>
          <a:p>
            <a:pPr algn="l" eaLnBrk="1" hangingPunct="1">
              <a:defRPr/>
            </a:pPr>
            <a:r>
              <a:rPr lang="en-US" sz="4400" dirty="0" smtClean="0">
                <a:solidFill>
                  <a:schemeClr val="bg2">
                    <a:lumMod val="50000"/>
                  </a:schemeClr>
                </a:solidFill>
                <a:latin typeface="Arial" pitchFamily="34" charset="0"/>
                <a:cs typeface="Arial" pitchFamily="34" charset="0"/>
              </a:rPr>
              <a:t>Ergonomics . . .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4196">
                                            <p:txEl>
                                              <p:pRg st="0" end="0"/>
                                            </p:txEl>
                                          </p:spTgt>
                                        </p:tgtEl>
                                        <p:attrNameLst>
                                          <p:attrName>style.visibility</p:attrName>
                                        </p:attrNameLst>
                                      </p:cBhvr>
                                      <p:to>
                                        <p:strVal val="visible"/>
                                      </p:to>
                                    </p:set>
                                    <p:animEffect transition="in" filter="wipe(left)">
                                      <p:cBhvr>
                                        <p:cTn id="7" dur="500"/>
                                        <p:tgtEl>
                                          <p:spTgt spid="9041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196"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63" name="Rectangle 3"/>
          <p:cNvSpPr>
            <a:spLocks noGrp="1" noChangeArrowheads="1"/>
          </p:cNvSpPr>
          <p:nvPr>
            <p:ph idx="1"/>
          </p:nvPr>
        </p:nvSpPr>
        <p:spPr>
          <a:xfrm>
            <a:off x="457200" y="1123950"/>
            <a:ext cx="5410200" cy="3371850"/>
          </a:xfrm>
        </p:spPr>
        <p:txBody>
          <a:bodyPr>
            <a:normAutofit/>
          </a:bodyPr>
          <a:lstStyle/>
          <a:p>
            <a:pPr>
              <a:spcBef>
                <a:spcPts val="0"/>
              </a:spcBef>
              <a:defRPr/>
            </a:pPr>
            <a:r>
              <a:rPr lang="en-US" sz="2400" dirty="0" smtClean="0">
                <a:latin typeface="Arial" pitchFamily="34" charset="0"/>
                <a:cs typeface="Arial" pitchFamily="34" charset="0"/>
              </a:rPr>
              <a:t>Strategies to identify and solve problems</a:t>
            </a:r>
          </a:p>
          <a:p>
            <a:pPr>
              <a:spcBef>
                <a:spcPts val="0"/>
              </a:spcBef>
              <a:defRPr/>
            </a:pPr>
            <a:r>
              <a:rPr lang="en-US" sz="2400" dirty="0" smtClean="0">
                <a:latin typeface="Arial" pitchFamily="34" charset="0"/>
                <a:cs typeface="Arial" pitchFamily="34" charset="0"/>
              </a:rPr>
              <a:t>Design based; it addresses true root cause not just symptoms</a:t>
            </a:r>
          </a:p>
          <a:p>
            <a:pPr>
              <a:spcBef>
                <a:spcPts val="0"/>
              </a:spcBef>
              <a:defRPr/>
            </a:pPr>
            <a:r>
              <a:rPr lang="en-US" sz="2400" dirty="0" smtClean="0">
                <a:latin typeface="Arial" pitchFamily="34" charset="0"/>
                <a:cs typeface="Arial" pitchFamily="34" charset="0"/>
              </a:rPr>
              <a:t>Cost-effective; it incorporates an incremental</a:t>
            </a:r>
          </a:p>
          <a:p>
            <a:pPr>
              <a:spcBef>
                <a:spcPts val="0"/>
              </a:spcBef>
              <a:defRPr/>
            </a:pPr>
            <a:r>
              <a:rPr lang="en-US" sz="2400" dirty="0" smtClean="0">
                <a:latin typeface="Arial" pitchFamily="34" charset="0"/>
                <a:cs typeface="Arial" pitchFamily="34" charset="0"/>
              </a:rPr>
              <a:t>Makes use of best ergonomists in world . . . </a:t>
            </a:r>
            <a:r>
              <a:rPr lang="en-US" sz="2400" b="1" dirty="0" smtClean="0">
                <a:solidFill>
                  <a:schemeClr val="accent1">
                    <a:lumMod val="75000"/>
                  </a:schemeClr>
                </a:solidFill>
                <a:latin typeface="Arial" pitchFamily="34" charset="0"/>
                <a:cs typeface="Arial" pitchFamily="34" charset="0"/>
              </a:rPr>
              <a:t>people who do work!</a:t>
            </a:r>
          </a:p>
        </p:txBody>
      </p:sp>
      <p:sp>
        <p:nvSpPr>
          <p:cNvPr id="8" name="Slide Number Placeholder 7"/>
          <p:cNvSpPr>
            <a:spLocks noGrp="1"/>
          </p:cNvSpPr>
          <p:nvPr>
            <p:ph type="sldNum" sz="quarter" idx="12"/>
          </p:nvPr>
        </p:nvSpPr>
        <p:spPr/>
        <p:txBody>
          <a:bodyPr/>
          <a:lstStyle/>
          <a:p>
            <a:fld id="{D5BBC35B-A44B-4119-B8DA-DE9E3DFADA20}" type="slidenum">
              <a:rPr kumimoji="0" lang="en-US" smtClean="0"/>
              <a:pPr/>
              <a:t>26</a:t>
            </a:fld>
            <a:endParaRPr kumimoji="0" lang="en-US"/>
          </a:p>
        </p:txBody>
      </p:sp>
      <p:pic>
        <p:nvPicPr>
          <p:cNvPr id="1116165" name="Picture 5" descr="good belt sander on rail"/>
          <p:cNvPicPr>
            <a:picLocks noChangeAspect="1" noChangeArrowheads="1"/>
          </p:cNvPicPr>
          <p:nvPr/>
        </p:nvPicPr>
        <p:blipFill>
          <a:blip r:embed="rId3" cstate="print">
            <a:lum bright="10000"/>
          </a:blip>
          <a:srcRect l="19374" t="4583" r="14376" b="2083"/>
          <a:stretch>
            <a:fillRect/>
          </a:stretch>
        </p:blipFill>
        <p:spPr bwMode="auto">
          <a:xfrm>
            <a:off x="6400800" y="2800350"/>
            <a:ext cx="1905000" cy="2057400"/>
          </a:xfrm>
          <a:prstGeom prst="rect">
            <a:avLst/>
          </a:prstGeom>
          <a:ln>
            <a:noFill/>
          </a:ln>
          <a:effectLst>
            <a:outerShdw blurRad="292100" dist="139700" dir="2700000" algn="tl" rotWithShape="0">
              <a:srgbClr val="333333">
                <a:alpha val="65000"/>
              </a:srgbClr>
            </a:outerShdw>
          </a:effectLst>
        </p:spPr>
      </p:pic>
      <p:pic>
        <p:nvPicPr>
          <p:cNvPr id="9" name="Picture 2052" descr="bad belt sander on rail"/>
          <p:cNvPicPr>
            <a:picLocks noChangeAspect="1" noChangeArrowheads="1"/>
          </p:cNvPicPr>
          <p:nvPr/>
        </p:nvPicPr>
        <p:blipFill>
          <a:blip r:embed="rId4" cstate="print"/>
          <a:srcRect l="11251" t="10000" r="18749" b="5000"/>
          <a:stretch>
            <a:fillRect/>
          </a:stretch>
        </p:blipFill>
        <p:spPr bwMode="auto">
          <a:xfrm>
            <a:off x="6400800" y="895350"/>
            <a:ext cx="1905000" cy="1734912"/>
          </a:xfrm>
          <a:prstGeom prst="rect">
            <a:avLst/>
          </a:prstGeom>
          <a:ln>
            <a:noFill/>
          </a:ln>
          <a:effectLst>
            <a:outerShdw blurRad="292100" dist="139700" dir="2700000" algn="tl" rotWithShape="0">
              <a:srgbClr val="333333">
                <a:alpha val="65000"/>
              </a:srgbClr>
            </a:outerShdw>
          </a:effectLst>
        </p:spPr>
      </p:pic>
      <p:sp>
        <p:nvSpPr>
          <p:cNvPr id="11" name="Rectangle 2050"/>
          <p:cNvSpPr>
            <a:spLocks noGrp="1" noChangeArrowheads="1"/>
          </p:cNvSpPr>
          <p:nvPr>
            <p:ph type="title"/>
          </p:nvPr>
        </p:nvSpPr>
        <p:spPr>
          <a:xfrm>
            <a:off x="0" y="86260"/>
            <a:ext cx="9144000" cy="857250"/>
          </a:xfrm>
        </p:spPr>
        <p:txBody>
          <a:bodyPr/>
          <a:lstStyle/>
          <a:p>
            <a:pPr algn="ctr" eaLnBrk="1" hangingPunct="1">
              <a:spcBef>
                <a:spcPts val="800"/>
              </a:spcBef>
              <a:defRPr/>
            </a:pPr>
            <a:r>
              <a:rPr lang="en-US" sz="4400" dirty="0" smtClean="0">
                <a:solidFill>
                  <a:schemeClr val="bg2">
                    <a:lumMod val="50000"/>
                  </a:schemeClr>
                </a:solidFill>
                <a:latin typeface="Arial" pitchFamily="34" charset="0"/>
                <a:cs typeface="Arial" pitchFamily="34" charset="0"/>
              </a:rPr>
              <a:t>Why</a:t>
            </a:r>
            <a:r>
              <a:rPr lang="en-US" dirty="0" smtClean="0"/>
              <a:t> </a:t>
            </a:r>
            <a:r>
              <a:rPr lang="en-US" sz="4400" dirty="0" smtClean="0">
                <a:latin typeface="Arial" pitchFamily="34" charset="0"/>
                <a:cs typeface="Arial" pitchFamily="34" charset="0"/>
              </a:rPr>
              <a:t>does</a:t>
            </a:r>
            <a:r>
              <a:rPr lang="en-US" sz="4400" dirty="0" smtClean="0">
                <a:solidFill>
                  <a:schemeClr val="bg2">
                    <a:lumMod val="50000"/>
                  </a:schemeClr>
                </a:solidFill>
                <a:latin typeface="Arial" pitchFamily="34" charset="0"/>
                <a:cs typeface="Arial" pitchFamily="34" charset="0"/>
              </a:rPr>
              <a:t> ergonomics work?</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16165"/>
                                        </p:tgtEl>
                                        <p:attrNameLst>
                                          <p:attrName>style.visibility</p:attrName>
                                        </p:attrNameLst>
                                      </p:cBhvr>
                                      <p:to>
                                        <p:strVal val="visible"/>
                                      </p:to>
                                    </p:set>
                                    <p:animEffect transition="in" filter="dissolve">
                                      <p:cBhvr>
                                        <p:cTn id="7" dur="500"/>
                                        <p:tgtEl>
                                          <p:spTgt spid="1116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D5BBC35B-A44B-4119-B8DA-DE9E3DFADA20}" type="slidenum">
              <a:rPr kumimoji="0" lang="en-US" smtClean="0"/>
              <a:pPr/>
              <a:t>27</a:t>
            </a:fld>
            <a:endParaRPr kumimoji="0" lang="en-US"/>
          </a:p>
        </p:txBody>
      </p:sp>
      <p:sp>
        <p:nvSpPr>
          <p:cNvPr id="11" name="Rectangle 2050"/>
          <p:cNvSpPr>
            <a:spLocks noGrp="1" noChangeArrowheads="1"/>
          </p:cNvSpPr>
          <p:nvPr>
            <p:ph type="title"/>
          </p:nvPr>
        </p:nvSpPr>
        <p:spPr>
          <a:xfrm>
            <a:off x="152400" y="438150"/>
            <a:ext cx="4648200" cy="3657600"/>
          </a:xfrm>
        </p:spPr>
        <p:txBody>
          <a:bodyPr>
            <a:noAutofit/>
          </a:bodyPr>
          <a:lstStyle/>
          <a:p>
            <a:pPr algn="ctr" eaLnBrk="1" hangingPunct="1">
              <a:spcBef>
                <a:spcPts val="800"/>
              </a:spcBef>
              <a:defRPr/>
            </a:pPr>
            <a:r>
              <a:rPr lang="en-US" sz="7200" dirty="0" smtClean="0">
                <a:solidFill>
                  <a:schemeClr val="bg2">
                    <a:lumMod val="50000"/>
                  </a:schemeClr>
                </a:solidFill>
                <a:latin typeface="Arial" pitchFamily="34" charset="0"/>
                <a:cs typeface="Arial" pitchFamily="34" charset="0"/>
              </a:rPr>
              <a:t>Systems Design Approach</a:t>
            </a:r>
          </a:p>
        </p:txBody>
      </p:sp>
      <p:pic>
        <p:nvPicPr>
          <p:cNvPr id="7" name="Picture 1" descr="L:\Clients\Medtronic\ATS Medical\Video Images\4.JPG"/>
          <p:cNvPicPr>
            <a:picLocks noChangeAspect="1" noChangeArrowheads="1"/>
          </p:cNvPicPr>
          <p:nvPr/>
        </p:nvPicPr>
        <p:blipFill>
          <a:blip r:embed="rId3" cstate="print"/>
          <a:srcRect l="14013" r="9554"/>
          <a:stretch>
            <a:fillRect/>
          </a:stretch>
        </p:blipFill>
        <p:spPr bwMode="auto">
          <a:xfrm>
            <a:off x="4876800" y="666750"/>
            <a:ext cx="3743383" cy="3657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8915" name="Rectangle 3"/>
          <p:cNvSpPr>
            <a:spLocks noGrp="1" noChangeArrowheads="1"/>
          </p:cNvSpPr>
          <p:nvPr>
            <p:ph idx="1"/>
          </p:nvPr>
        </p:nvSpPr>
        <p:spPr>
          <a:xfrm>
            <a:off x="685800" y="971550"/>
            <a:ext cx="5486400" cy="3657600"/>
          </a:xfrm>
        </p:spPr>
        <p:txBody>
          <a:bodyPr>
            <a:normAutofit fontScale="55000" lnSpcReduction="20000"/>
          </a:bodyPr>
          <a:lstStyle/>
          <a:p>
            <a:pPr marL="233363" indent="-233363" eaLnBrk="1" hangingPunct="1">
              <a:lnSpc>
                <a:spcPct val="120000"/>
              </a:lnSpc>
              <a:spcAft>
                <a:spcPts val="300"/>
              </a:spcAft>
              <a:defRPr/>
            </a:pPr>
            <a:r>
              <a:rPr lang="en-US" sz="3000" dirty="0" smtClean="0">
                <a:latin typeface="Arial" pitchFamily="34" charset="0"/>
                <a:cs typeface="Arial" pitchFamily="34" charset="0"/>
              </a:rPr>
              <a:t>Choose number between one and nine.</a:t>
            </a:r>
          </a:p>
          <a:p>
            <a:pPr marL="233363" indent="-233363" eaLnBrk="1" hangingPunct="1">
              <a:lnSpc>
                <a:spcPct val="120000"/>
              </a:lnSpc>
              <a:spcAft>
                <a:spcPts val="300"/>
              </a:spcAft>
              <a:defRPr/>
            </a:pPr>
            <a:r>
              <a:rPr lang="en-US" sz="3000" dirty="0" smtClean="0">
                <a:latin typeface="Arial" pitchFamily="34" charset="0"/>
                <a:cs typeface="Arial" pitchFamily="34" charset="0"/>
              </a:rPr>
              <a:t>Multiply that number by nine.</a:t>
            </a:r>
          </a:p>
          <a:p>
            <a:pPr marL="233363" indent="-233363" eaLnBrk="1" hangingPunct="1">
              <a:lnSpc>
                <a:spcPct val="120000"/>
              </a:lnSpc>
              <a:spcAft>
                <a:spcPts val="300"/>
              </a:spcAft>
              <a:defRPr/>
            </a:pPr>
            <a:r>
              <a:rPr lang="en-US" sz="3000" dirty="0" smtClean="0">
                <a:latin typeface="Arial" pitchFamily="34" charset="0"/>
                <a:cs typeface="Arial" pitchFamily="34" charset="0"/>
              </a:rPr>
              <a:t>Add together digits of result of Step Two.</a:t>
            </a:r>
          </a:p>
          <a:p>
            <a:pPr marL="233363" indent="-233363" eaLnBrk="1" hangingPunct="1">
              <a:lnSpc>
                <a:spcPct val="120000"/>
              </a:lnSpc>
              <a:spcAft>
                <a:spcPts val="300"/>
              </a:spcAft>
              <a:defRPr/>
            </a:pPr>
            <a:r>
              <a:rPr lang="en-US" sz="3000" dirty="0" smtClean="0">
                <a:latin typeface="Arial" pitchFamily="34" charset="0"/>
                <a:cs typeface="Arial" pitchFamily="34" charset="0"/>
              </a:rPr>
              <a:t>Subtract five from result of Step Three.</a:t>
            </a:r>
          </a:p>
          <a:p>
            <a:pPr marL="233363" indent="-233363" eaLnBrk="1" hangingPunct="1">
              <a:lnSpc>
                <a:spcPct val="120000"/>
              </a:lnSpc>
              <a:spcAft>
                <a:spcPts val="300"/>
              </a:spcAft>
              <a:defRPr/>
            </a:pPr>
            <a:r>
              <a:rPr lang="en-US" sz="3000" dirty="0" smtClean="0">
                <a:latin typeface="Arial" pitchFamily="34" charset="0"/>
                <a:cs typeface="Arial" pitchFamily="34" charset="0"/>
              </a:rPr>
              <a:t>Choose letter of alphabet that corresponds to result of Step Four, e.g., A=1, B=2, C3, etc.</a:t>
            </a:r>
          </a:p>
          <a:p>
            <a:pPr marL="233363" indent="-233363" eaLnBrk="1" hangingPunct="1">
              <a:lnSpc>
                <a:spcPct val="120000"/>
              </a:lnSpc>
              <a:spcAft>
                <a:spcPts val="300"/>
              </a:spcAft>
              <a:defRPr/>
            </a:pPr>
            <a:r>
              <a:rPr lang="en-US" sz="3000" dirty="0" smtClean="0">
                <a:latin typeface="Arial" pitchFamily="34" charset="0"/>
                <a:cs typeface="Arial" pitchFamily="34" charset="0"/>
              </a:rPr>
              <a:t>Choose a country that begins with that letter.</a:t>
            </a:r>
          </a:p>
          <a:p>
            <a:pPr marL="233363" indent="-233363" eaLnBrk="1" hangingPunct="1">
              <a:lnSpc>
                <a:spcPct val="120000"/>
              </a:lnSpc>
              <a:spcAft>
                <a:spcPts val="300"/>
              </a:spcAft>
              <a:defRPr/>
            </a:pPr>
            <a:r>
              <a:rPr lang="en-US" sz="3000" dirty="0" smtClean="0">
                <a:latin typeface="Arial" pitchFamily="34" charset="0"/>
                <a:cs typeface="Arial" pitchFamily="34" charset="0"/>
              </a:rPr>
              <a:t>Choose an animal that begins with last letter of that country.</a:t>
            </a:r>
          </a:p>
          <a:p>
            <a:pPr marL="233363" indent="-233363" eaLnBrk="1" hangingPunct="1">
              <a:lnSpc>
                <a:spcPct val="120000"/>
              </a:lnSpc>
              <a:spcAft>
                <a:spcPts val="300"/>
              </a:spcAft>
              <a:defRPr/>
            </a:pPr>
            <a:r>
              <a:rPr lang="en-US" sz="3000" dirty="0" smtClean="0">
                <a:latin typeface="Arial" pitchFamily="34" charset="0"/>
                <a:cs typeface="Arial" pitchFamily="34" charset="0"/>
              </a:rPr>
              <a:t>Choose a color that begins with last letter of animal.</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28</a:t>
            </a:fld>
            <a:endParaRPr kumimoji="0" lang="en-US"/>
          </a:p>
        </p:txBody>
      </p:sp>
      <p:sp>
        <p:nvSpPr>
          <p:cNvPr id="678914" name="Rectangle 2"/>
          <p:cNvSpPr>
            <a:spLocks noGrp="1" noChangeArrowheads="1"/>
          </p:cNvSpPr>
          <p:nvPr>
            <p:ph type="title"/>
          </p:nvPr>
        </p:nvSpPr>
        <p:spPr>
          <a:xfrm>
            <a:off x="0" y="133350"/>
            <a:ext cx="9144000" cy="857250"/>
          </a:xfrm>
        </p:spPr>
        <p:txBody>
          <a:bodyPr>
            <a:normAutofit/>
          </a:bodyPr>
          <a:lstStyle/>
          <a:p>
            <a:pPr algn="ctr" eaLnBrk="1" hangingPunct="1">
              <a:defRPr/>
            </a:pPr>
            <a:r>
              <a:rPr lang="en-US" sz="4400" dirty="0" smtClean="0">
                <a:solidFill>
                  <a:schemeClr val="bg2">
                    <a:lumMod val="50000"/>
                  </a:schemeClr>
                </a:solidFill>
                <a:latin typeface="Arial" pitchFamily="34" charset="0"/>
                <a:cs typeface="Arial" pitchFamily="34" charset="0"/>
              </a:rPr>
              <a:t>A little mind reading!?</a:t>
            </a:r>
          </a:p>
        </p:txBody>
      </p:sp>
      <p:pic>
        <p:nvPicPr>
          <p:cNvPr id="7" name="Picture 6" descr="crystal_ball_fortune_800_clr.png"/>
          <p:cNvPicPr>
            <a:picLocks noChangeAspect="1"/>
          </p:cNvPicPr>
          <p:nvPr/>
        </p:nvPicPr>
        <p:blipFill>
          <a:blip r:embed="rId3" cstate="print"/>
          <a:stretch>
            <a:fillRect/>
          </a:stretch>
        </p:blipFill>
        <p:spPr>
          <a:xfrm>
            <a:off x="6172200" y="1123950"/>
            <a:ext cx="2362200" cy="3599543"/>
          </a:xfrm>
          <a:prstGeom prst="rect">
            <a:avLst/>
          </a:prstGeom>
        </p:spPr>
      </p:pic>
      <p:sp>
        <p:nvSpPr>
          <p:cNvPr id="8" name="TextBox 7"/>
          <p:cNvSpPr txBox="1"/>
          <p:nvPr/>
        </p:nvSpPr>
        <p:spPr>
          <a:xfrm>
            <a:off x="6842531" y="4367540"/>
            <a:ext cx="914400" cy="523220"/>
          </a:xfrm>
          <a:prstGeom prst="rect">
            <a:avLst/>
          </a:prstGeom>
          <a:solidFill>
            <a:schemeClr val="bg2">
              <a:lumMod val="90000"/>
            </a:schemeClr>
          </a:solidFill>
        </p:spPr>
        <p:txBody>
          <a:bodyPr wrap="square" rtlCol="0">
            <a:spAutoFit/>
          </a:bodyPr>
          <a:lstStyle/>
          <a:p>
            <a:pPr algn="ctr"/>
            <a:r>
              <a:rPr lang="en-US" sz="2800" dirty="0" smtClean="0">
                <a:solidFill>
                  <a:schemeClr val="accent1">
                    <a:lumMod val="75000"/>
                  </a:schemeClr>
                </a:solidFill>
              </a:rPr>
              <a:t>Poll</a:t>
            </a:r>
            <a:endParaRPr lang="en-US" sz="2800" dirty="0">
              <a:solidFill>
                <a:schemeClr val="accent1">
                  <a:lumMod val="75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78915">
                                            <p:txEl>
                                              <p:pRg st="0" end="0"/>
                                            </p:txEl>
                                          </p:spTgt>
                                        </p:tgtEl>
                                        <p:attrNameLst>
                                          <p:attrName>style.visibility</p:attrName>
                                        </p:attrNameLst>
                                      </p:cBhvr>
                                      <p:to>
                                        <p:strVal val="visible"/>
                                      </p:to>
                                    </p:set>
                                    <p:animEffect transition="in" filter="wipe(left)">
                                      <p:cBhvr>
                                        <p:cTn id="7" dur="500"/>
                                        <p:tgtEl>
                                          <p:spTgt spid="67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78915">
                                            <p:txEl>
                                              <p:pRg st="1" end="1"/>
                                            </p:txEl>
                                          </p:spTgt>
                                        </p:tgtEl>
                                        <p:attrNameLst>
                                          <p:attrName>style.visibility</p:attrName>
                                        </p:attrNameLst>
                                      </p:cBhvr>
                                      <p:to>
                                        <p:strVal val="visible"/>
                                      </p:to>
                                    </p:set>
                                    <p:animEffect transition="in" filter="wipe(left)">
                                      <p:cBhvr>
                                        <p:cTn id="12" dur="500"/>
                                        <p:tgtEl>
                                          <p:spTgt spid="678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78915">
                                            <p:txEl>
                                              <p:pRg st="2" end="2"/>
                                            </p:txEl>
                                          </p:spTgt>
                                        </p:tgtEl>
                                        <p:attrNameLst>
                                          <p:attrName>style.visibility</p:attrName>
                                        </p:attrNameLst>
                                      </p:cBhvr>
                                      <p:to>
                                        <p:strVal val="visible"/>
                                      </p:to>
                                    </p:set>
                                    <p:animEffect transition="in" filter="wipe(left)">
                                      <p:cBhvr>
                                        <p:cTn id="17" dur="500"/>
                                        <p:tgtEl>
                                          <p:spTgt spid="678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8915">
                                            <p:txEl>
                                              <p:pRg st="3" end="3"/>
                                            </p:txEl>
                                          </p:spTgt>
                                        </p:tgtEl>
                                        <p:attrNameLst>
                                          <p:attrName>style.visibility</p:attrName>
                                        </p:attrNameLst>
                                      </p:cBhvr>
                                      <p:to>
                                        <p:strVal val="visible"/>
                                      </p:to>
                                    </p:set>
                                    <p:animEffect transition="in" filter="wipe(left)">
                                      <p:cBhvr>
                                        <p:cTn id="22" dur="500"/>
                                        <p:tgtEl>
                                          <p:spTgt spid="6789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78915">
                                            <p:txEl>
                                              <p:pRg st="4" end="4"/>
                                            </p:txEl>
                                          </p:spTgt>
                                        </p:tgtEl>
                                        <p:attrNameLst>
                                          <p:attrName>style.visibility</p:attrName>
                                        </p:attrNameLst>
                                      </p:cBhvr>
                                      <p:to>
                                        <p:strVal val="visible"/>
                                      </p:to>
                                    </p:set>
                                    <p:animEffect transition="in" filter="wipe(left)">
                                      <p:cBhvr>
                                        <p:cTn id="27" dur="500"/>
                                        <p:tgtEl>
                                          <p:spTgt spid="6789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78915">
                                            <p:txEl>
                                              <p:pRg st="5" end="5"/>
                                            </p:txEl>
                                          </p:spTgt>
                                        </p:tgtEl>
                                        <p:attrNameLst>
                                          <p:attrName>style.visibility</p:attrName>
                                        </p:attrNameLst>
                                      </p:cBhvr>
                                      <p:to>
                                        <p:strVal val="visible"/>
                                      </p:to>
                                    </p:set>
                                    <p:animEffect transition="in" filter="wipe(left)">
                                      <p:cBhvr>
                                        <p:cTn id="32" dur="500"/>
                                        <p:tgtEl>
                                          <p:spTgt spid="6789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78915">
                                            <p:txEl>
                                              <p:pRg st="6" end="6"/>
                                            </p:txEl>
                                          </p:spTgt>
                                        </p:tgtEl>
                                        <p:attrNameLst>
                                          <p:attrName>style.visibility</p:attrName>
                                        </p:attrNameLst>
                                      </p:cBhvr>
                                      <p:to>
                                        <p:strVal val="visible"/>
                                      </p:to>
                                    </p:set>
                                    <p:animEffect transition="in" filter="wipe(left)">
                                      <p:cBhvr>
                                        <p:cTn id="37" dur="500"/>
                                        <p:tgtEl>
                                          <p:spTgt spid="67891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78915">
                                            <p:txEl>
                                              <p:pRg st="7" end="7"/>
                                            </p:txEl>
                                          </p:spTgt>
                                        </p:tgtEl>
                                        <p:attrNameLst>
                                          <p:attrName>style.visibility</p:attrName>
                                        </p:attrNameLst>
                                      </p:cBhvr>
                                      <p:to>
                                        <p:strVal val="visible"/>
                                      </p:to>
                                    </p:set>
                                    <p:animEffect transition="in" filter="wipe(left)">
                                      <p:cBhvr>
                                        <p:cTn id="42" dur="500"/>
                                        <p:tgtEl>
                                          <p:spTgt spid="6789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915" grpId="0" uiExpand="1"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p:txBody>
          <a:bodyPr>
            <a:normAutofit fontScale="85000" lnSpcReduction="10000"/>
          </a:bodyPr>
          <a:lstStyle/>
          <a:p>
            <a:pPr eaLnBrk="1" hangingPunct="1">
              <a:lnSpc>
                <a:spcPct val="90000"/>
              </a:lnSpc>
              <a:defRPr/>
            </a:pPr>
            <a:r>
              <a:rPr lang="en-US" sz="3600" dirty="0" smtClean="0"/>
              <a:t>Human Factors Design Handbook defines  a system as: </a:t>
            </a:r>
          </a:p>
          <a:p>
            <a:pPr lvl="1" eaLnBrk="1" hangingPunct="1">
              <a:lnSpc>
                <a:spcPct val="90000"/>
              </a:lnSpc>
              <a:defRPr/>
            </a:pPr>
            <a:r>
              <a:rPr lang="en-US" sz="3200" dirty="0" smtClean="0"/>
              <a:t>System is a mission-oriented grouping of elements into an integrated, functional whole</a:t>
            </a:r>
          </a:p>
          <a:p>
            <a:pPr lvl="1" eaLnBrk="1" hangingPunct="1">
              <a:lnSpc>
                <a:spcPct val="90000"/>
              </a:lnSpc>
              <a:defRPr/>
            </a:pPr>
            <a:r>
              <a:rPr lang="en-US" sz="3200" dirty="0" smtClean="0"/>
              <a:t>System typically includes facility, equipment, furnishings, and fixtures and involves variety of people who use, operate, or maintain it</a:t>
            </a:r>
          </a:p>
          <a:p>
            <a:pPr lvl="1" eaLnBrk="1" hangingPunct="1">
              <a:lnSpc>
                <a:spcPct val="90000"/>
              </a:lnSpc>
              <a:defRPr/>
            </a:pPr>
            <a:r>
              <a:rPr lang="en-US" sz="3200" dirty="0" smtClean="0"/>
              <a:t>System must perform mission or function and must work in an environment</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29</a:t>
            </a:fld>
            <a:endParaRPr kumimoji="0" lang="en-US"/>
          </a:p>
        </p:txBody>
      </p:sp>
      <p:sp>
        <p:nvSpPr>
          <p:cNvPr id="36866" name="Rectangle 2"/>
          <p:cNvSpPr>
            <a:spLocks noGrp="1" noChangeArrowheads="1"/>
          </p:cNvSpPr>
          <p:nvPr>
            <p:ph type="title"/>
          </p:nvPr>
        </p:nvSpPr>
        <p:spPr/>
        <p:txBody>
          <a:bodyPr/>
          <a:lstStyle/>
          <a:p>
            <a:pPr eaLnBrk="1" hangingPunct="1">
              <a:spcBef>
                <a:spcPts val="800"/>
              </a:spcBef>
              <a:defRPr/>
            </a:pPr>
            <a:r>
              <a:rPr lang="en-US" dirty="0" smtClean="0"/>
              <a:t>Definition of Systems Design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wipe(left)">
                                      <p:cBhvr>
                                        <p:cTn id="7"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54465"/>
            <a:ext cx="9144000" cy="571500"/>
          </a:xfrm>
        </p:spPr>
        <p:txBody>
          <a:bodyPr>
            <a:normAutofit fontScale="90000"/>
          </a:bodyPr>
          <a:lstStyle/>
          <a:p>
            <a:r>
              <a:rPr lang="en-US" sz="2700" b="0" dirty="0"/>
              <a:t/>
            </a:r>
            <a:br>
              <a:rPr lang="en-US" sz="2700" b="0" dirty="0"/>
            </a:br>
            <a:r>
              <a:rPr lang="en-US" sz="2000" b="0" dirty="0">
                <a:solidFill>
                  <a:schemeClr val="bg2">
                    <a:lumMod val="25000"/>
                  </a:schemeClr>
                </a:solidFill>
              </a:rPr>
              <a:t>Opening/Closing the Go To Training Control Panel</a:t>
            </a:r>
            <a:br>
              <a:rPr lang="en-US" sz="2000" b="0" dirty="0">
                <a:solidFill>
                  <a:schemeClr val="bg2">
                    <a:lumMod val="25000"/>
                  </a:schemeClr>
                </a:solidFill>
              </a:rPr>
            </a:br>
            <a:r>
              <a:rPr lang="en-US" b="0" dirty="0" smtClean="0">
                <a:solidFill>
                  <a:schemeClr val="bg2">
                    <a:lumMod val="25000"/>
                  </a:schemeClr>
                </a:solidFill>
              </a:rPr>
              <a:t/>
            </a:r>
            <a:br>
              <a:rPr lang="en-US" b="0" dirty="0" smtClean="0">
                <a:solidFill>
                  <a:schemeClr val="bg2">
                    <a:lumMod val="25000"/>
                  </a:schemeClr>
                </a:solidFill>
              </a:rPr>
            </a:br>
            <a:endParaRPr lang="en-US" sz="2000" b="0" dirty="0">
              <a:solidFill>
                <a:schemeClr val="bg2">
                  <a:lumMod val="25000"/>
                </a:schemeClr>
              </a:solidFill>
            </a:endParaRPr>
          </a:p>
        </p:txBody>
      </p:sp>
      <p:pic>
        <p:nvPicPr>
          <p:cNvPr id="5" name="Picture 4"/>
          <p:cNvPicPr>
            <a:picLocks noChangeAspect="1"/>
          </p:cNvPicPr>
          <p:nvPr/>
        </p:nvPicPr>
        <p:blipFill>
          <a:blip r:embed="rId2"/>
          <a:stretch>
            <a:fillRect/>
          </a:stretch>
        </p:blipFill>
        <p:spPr>
          <a:xfrm>
            <a:off x="5414281" y="1504418"/>
            <a:ext cx="3245939" cy="3272169"/>
          </a:xfrm>
          <a:prstGeom prst="rect">
            <a:avLst/>
          </a:prstGeom>
        </p:spPr>
      </p:pic>
      <p:sp>
        <p:nvSpPr>
          <p:cNvPr id="4" name="Content Placeholder 3"/>
          <p:cNvSpPr>
            <a:spLocks noGrp="1"/>
          </p:cNvSpPr>
          <p:nvPr>
            <p:ph sz="half" idx="2"/>
          </p:nvPr>
        </p:nvSpPr>
        <p:spPr>
          <a:xfrm>
            <a:off x="4876800" y="1356579"/>
            <a:ext cx="3810000" cy="3086100"/>
          </a:xfrm>
        </p:spPr>
        <p:txBody>
          <a:bodyPr/>
          <a:lstStyle/>
          <a:p>
            <a:endParaRPr lang="en-US" dirty="0" smtClean="0"/>
          </a:p>
          <a:p>
            <a:endParaRPr lang="en-US" dirty="0"/>
          </a:p>
          <a:p>
            <a:endParaRPr lang="en-US" dirty="0"/>
          </a:p>
        </p:txBody>
      </p:sp>
      <p:pic>
        <p:nvPicPr>
          <p:cNvPr id="8" name="Picture 7"/>
          <p:cNvPicPr>
            <a:picLocks noChangeAspect="1"/>
          </p:cNvPicPr>
          <p:nvPr/>
        </p:nvPicPr>
        <p:blipFill>
          <a:blip r:embed="rId3"/>
          <a:stretch>
            <a:fillRect/>
          </a:stretch>
        </p:blipFill>
        <p:spPr>
          <a:xfrm>
            <a:off x="762001" y="840216"/>
            <a:ext cx="4474568" cy="3681745"/>
          </a:xfrm>
          <a:prstGeom prst="rect">
            <a:avLst/>
          </a:prstGeom>
        </p:spPr>
      </p:pic>
    </p:spTree>
    <p:extLst>
      <p:ext uri="{BB962C8B-B14F-4D97-AF65-F5344CB8AC3E}">
        <p14:creationId xmlns:p14="http://schemas.microsoft.com/office/powerpoint/2010/main" val="2431778418"/>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30" name="Picture 4" descr="ph02917j"/>
          <p:cNvPicPr>
            <a:picLocks noChangeAspect="1" noChangeArrowheads="1"/>
          </p:cNvPicPr>
          <p:nvPr/>
        </p:nvPicPr>
        <p:blipFill>
          <a:blip r:embed="rId3" cstate="print"/>
          <a:stretch>
            <a:fillRect/>
          </a:stretch>
        </p:blipFill>
        <p:spPr bwMode="auto">
          <a:xfrm>
            <a:off x="4800600" y="1276350"/>
            <a:ext cx="3793065" cy="2560320"/>
          </a:xfrm>
          <a:prstGeom prst="rect">
            <a:avLst/>
          </a:prstGeom>
          <a:ln>
            <a:noFill/>
          </a:ln>
          <a:effectLst>
            <a:outerShdw blurRad="292100" dist="139700" dir="2700000" algn="tl" rotWithShape="0">
              <a:srgbClr val="333333">
                <a:alpha val="65000"/>
              </a:srgbClr>
            </a:outerShdw>
          </a:effectLst>
        </p:spPr>
      </p:pic>
      <p:sp>
        <p:nvSpPr>
          <p:cNvPr id="38915" name="Rectangle 3"/>
          <p:cNvSpPr>
            <a:spLocks noGrp="1" noChangeArrowheads="1"/>
          </p:cNvSpPr>
          <p:nvPr>
            <p:ph idx="1"/>
          </p:nvPr>
        </p:nvSpPr>
        <p:spPr>
          <a:xfrm>
            <a:off x="381000" y="1028700"/>
            <a:ext cx="4191000" cy="3543300"/>
          </a:xfrm>
        </p:spPr>
        <p:txBody>
          <a:bodyPr>
            <a:normAutofit fontScale="92500" lnSpcReduction="10000"/>
          </a:bodyPr>
          <a:lstStyle/>
          <a:p>
            <a:pPr eaLnBrk="1" hangingPunct="1">
              <a:defRPr/>
            </a:pPr>
            <a:r>
              <a:rPr lang="en-US" sz="3600" dirty="0" smtClean="0"/>
              <a:t>A system . . .</a:t>
            </a:r>
          </a:p>
          <a:p>
            <a:pPr lvl="1" eaLnBrk="1" hangingPunct="1">
              <a:defRPr/>
            </a:pPr>
            <a:r>
              <a:rPr lang="en-US" sz="3000" dirty="0" smtClean="0"/>
              <a:t>Yields consistent response based on set of principles that make up system </a:t>
            </a:r>
          </a:p>
          <a:p>
            <a:pPr lvl="1" eaLnBrk="1" hangingPunct="1">
              <a:defRPr/>
            </a:pPr>
            <a:r>
              <a:rPr lang="en-US" sz="3000" dirty="0" smtClean="0"/>
              <a:t>We want a work system that yields a consistent response</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30</a:t>
            </a:fld>
            <a:endParaRPr kumimoji="0" lang="en-US"/>
          </a:p>
        </p:txBody>
      </p:sp>
      <p:sp>
        <p:nvSpPr>
          <p:cNvPr id="38914" name="Rectangle 2"/>
          <p:cNvSpPr>
            <a:spLocks noGrp="1" noChangeArrowheads="1"/>
          </p:cNvSpPr>
          <p:nvPr>
            <p:ph type="title"/>
          </p:nvPr>
        </p:nvSpPr>
        <p:spPr>
          <a:xfrm>
            <a:off x="0" y="342900"/>
            <a:ext cx="9144000" cy="571500"/>
          </a:xfrm>
        </p:spPr>
        <p:txBody>
          <a:bodyPr>
            <a:normAutofit fontScale="90000"/>
          </a:bodyPr>
          <a:lstStyle/>
          <a:p>
            <a:pPr eaLnBrk="1" hangingPunct="1">
              <a:spcBef>
                <a:spcPts val="800"/>
              </a:spcBef>
              <a:defRPr/>
            </a:pPr>
            <a:r>
              <a:rPr lang="en-US" sz="4000" dirty="0" smtClean="0"/>
              <a:t>The Country-Animal-Color exercise</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3"/>
          <p:cNvSpPr>
            <a:spLocks noGrp="1" noChangeArrowheads="1"/>
          </p:cNvSpPr>
          <p:nvPr>
            <p:ph idx="1"/>
          </p:nvPr>
        </p:nvSpPr>
        <p:spPr>
          <a:xfrm>
            <a:off x="457200" y="895350"/>
            <a:ext cx="7924800" cy="3657600"/>
          </a:xfrm>
        </p:spPr>
        <p:txBody>
          <a:bodyPr>
            <a:normAutofit fontScale="85000" lnSpcReduction="20000"/>
          </a:bodyPr>
          <a:lstStyle/>
          <a:p>
            <a:pPr eaLnBrk="1" hangingPunct="1">
              <a:defRPr/>
            </a:pPr>
            <a:r>
              <a:rPr lang="en-US" sz="2800" dirty="0" smtClean="0">
                <a:solidFill>
                  <a:schemeClr val="bg2">
                    <a:lumMod val="50000"/>
                  </a:schemeClr>
                </a:solidFill>
                <a:effectLst>
                  <a:outerShdw blurRad="38100" dist="38100" dir="2700000" algn="tl">
                    <a:srgbClr val="000000">
                      <a:alpha val="43137"/>
                    </a:srgbClr>
                  </a:outerShdw>
                </a:effectLst>
              </a:rPr>
              <a:t>Adapted</a:t>
            </a:r>
            <a:r>
              <a:rPr lang="en-US" sz="2800" dirty="0" smtClean="0">
                <a:effectLst>
                  <a:outerShdw blurRad="38100" dist="38100" dir="2700000" algn="tl">
                    <a:srgbClr val="000000">
                      <a:alpha val="43137"/>
                    </a:srgbClr>
                  </a:outerShdw>
                </a:effectLst>
              </a:rPr>
              <a:t> </a:t>
            </a:r>
            <a:r>
              <a:rPr lang="en-US" sz="2800" dirty="0" smtClean="0"/>
              <a:t>to the </a:t>
            </a:r>
            <a:r>
              <a:rPr lang="en-US" sz="2800" dirty="0" smtClean="0">
                <a:solidFill>
                  <a:schemeClr val="bg2">
                    <a:lumMod val="50000"/>
                  </a:schemeClr>
                </a:solidFill>
                <a:effectLst>
                  <a:outerShdw blurRad="38100" dist="38100" dir="2700000" algn="tl">
                    <a:srgbClr val="000000">
                      <a:alpha val="43137"/>
                    </a:srgbClr>
                  </a:outerShdw>
                </a:effectLst>
              </a:rPr>
              <a:t>human</a:t>
            </a:r>
          </a:p>
          <a:p>
            <a:pPr eaLnBrk="1" hangingPunct="1">
              <a:defRPr/>
            </a:pPr>
            <a:r>
              <a:rPr lang="en-US" sz="2800" dirty="0" smtClean="0"/>
              <a:t>Facilitates </a:t>
            </a:r>
            <a:r>
              <a:rPr lang="en-US" sz="2800" dirty="0" smtClean="0">
                <a:solidFill>
                  <a:schemeClr val="bg2">
                    <a:lumMod val="50000"/>
                  </a:schemeClr>
                </a:solidFill>
                <a:effectLst>
                  <a:outerShdw blurRad="38100" dist="38100" dir="2700000" algn="tl">
                    <a:srgbClr val="000000">
                      <a:alpha val="43137"/>
                    </a:srgbClr>
                  </a:outerShdw>
                </a:effectLst>
              </a:rPr>
              <a:t>optimal level of performance </a:t>
            </a:r>
            <a:r>
              <a:rPr lang="en-US" sz="2800" dirty="0" smtClean="0"/>
              <a:t>to which user is capable</a:t>
            </a:r>
          </a:p>
          <a:p>
            <a:pPr eaLnBrk="1" hangingPunct="1">
              <a:defRPr/>
            </a:pPr>
            <a:r>
              <a:rPr lang="en-US" sz="2800" dirty="0" smtClean="0">
                <a:solidFill>
                  <a:schemeClr val="bg2">
                    <a:lumMod val="50000"/>
                  </a:schemeClr>
                </a:solidFill>
                <a:effectLst>
                  <a:outerShdw blurRad="38100" dist="38100" dir="2700000" algn="tl">
                    <a:srgbClr val="000000">
                      <a:alpha val="43137"/>
                    </a:srgbClr>
                  </a:outerShdw>
                </a:effectLst>
              </a:rPr>
              <a:t>Optimizes physical and mental stress </a:t>
            </a:r>
            <a:r>
              <a:rPr lang="en-US" sz="2800" dirty="0" smtClean="0"/>
              <a:t>imposed on user</a:t>
            </a:r>
          </a:p>
          <a:p>
            <a:pPr eaLnBrk="1" hangingPunct="1">
              <a:defRPr/>
            </a:pPr>
            <a:r>
              <a:rPr lang="en-US" sz="2800" dirty="0" smtClean="0"/>
              <a:t>Provides </a:t>
            </a:r>
            <a:r>
              <a:rPr lang="en-US" sz="2800" dirty="0" smtClean="0">
                <a:solidFill>
                  <a:schemeClr val="bg2">
                    <a:lumMod val="50000"/>
                  </a:schemeClr>
                </a:solidFill>
                <a:effectLst>
                  <a:outerShdw blurRad="38100" dist="38100" dir="2700000" algn="tl">
                    <a:srgbClr val="000000">
                      <a:alpha val="43137"/>
                    </a:srgbClr>
                  </a:outerShdw>
                </a:effectLst>
              </a:rPr>
              <a:t>personal satisfaction </a:t>
            </a:r>
            <a:r>
              <a:rPr lang="en-US" sz="2800" dirty="0" smtClean="0"/>
              <a:t>for user</a:t>
            </a:r>
          </a:p>
          <a:p>
            <a:pPr eaLnBrk="1" hangingPunct="1">
              <a:defRPr/>
            </a:pPr>
            <a:r>
              <a:rPr lang="en-US" sz="2800" dirty="0" smtClean="0"/>
              <a:t>Recognizes </a:t>
            </a:r>
            <a:r>
              <a:rPr lang="en-US" sz="2800" dirty="0" smtClean="0">
                <a:solidFill>
                  <a:schemeClr val="bg2">
                    <a:lumMod val="50000"/>
                  </a:schemeClr>
                </a:solidFill>
                <a:effectLst>
                  <a:outerShdw blurRad="38100" dist="38100" dir="2700000" algn="tl">
                    <a:srgbClr val="000000">
                      <a:alpha val="43137"/>
                    </a:srgbClr>
                  </a:outerShdw>
                </a:effectLst>
              </a:rPr>
              <a:t>individual variation </a:t>
            </a:r>
            <a:r>
              <a:rPr lang="en-US" sz="2800" dirty="0" smtClean="0"/>
              <a:t>in human capabilities and limitations</a:t>
            </a:r>
          </a:p>
          <a:p>
            <a:pPr eaLnBrk="1" hangingPunct="1">
              <a:defRPr/>
            </a:pPr>
            <a:r>
              <a:rPr lang="en-US" sz="2800" dirty="0" smtClean="0">
                <a:solidFill>
                  <a:schemeClr val="bg2">
                    <a:lumMod val="50000"/>
                  </a:schemeClr>
                </a:solidFill>
                <a:effectLst>
                  <a:outerShdw blurRad="38100" dist="38100" dir="2700000" algn="tl">
                    <a:srgbClr val="000000">
                      <a:alpha val="43137"/>
                    </a:srgbClr>
                  </a:outerShdw>
                </a:effectLst>
              </a:rPr>
              <a:t>Influences human behavior </a:t>
            </a:r>
            <a:r>
              <a:rPr lang="en-US" sz="2800" dirty="0" smtClean="0"/>
              <a:t>either positively or adversely</a:t>
            </a:r>
          </a:p>
          <a:p>
            <a:pPr eaLnBrk="1" hangingPunct="1">
              <a:defRPr/>
            </a:pPr>
            <a:r>
              <a:rPr lang="en-US" sz="2800" dirty="0" smtClean="0"/>
              <a:t>Does </a:t>
            </a:r>
            <a:r>
              <a:rPr lang="en-US" sz="2800" dirty="0" smtClean="0">
                <a:solidFill>
                  <a:schemeClr val="bg2">
                    <a:lumMod val="50000"/>
                  </a:schemeClr>
                </a:solidFill>
                <a:effectLst>
                  <a:outerShdw blurRad="38100" dist="38100" dir="2700000" algn="tl">
                    <a:srgbClr val="000000">
                      <a:alpha val="43137"/>
                    </a:srgbClr>
                  </a:outerShdw>
                </a:effectLst>
              </a:rPr>
              <a:t>not exist in isolation</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31</a:t>
            </a:fld>
            <a:endParaRPr kumimoji="0" lang="en-US"/>
          </a:p>
        </p:txBody>
      </p:sp>
      <p:sp>
        <p:nvSpPr>
          <p:cNvPr id="40962" name="Rectangle 2"/>
          <p:cNvSpPr>
            <a:spLocks noGrp="1" noChangeArrowheads="1"/>
          </p:cNvSpPr>
          <p:nvPr>
            <p:ph type="title"/>
          </p:nvPr>
        </p:nvSpPr>
        <p:spPr>
          <a:xfrm>
            <a:off x="0" y="133350"/>
            <a:ext cx="9144000" cy="514350"/>
          </a:xfrm>
        </p:spPr>
        <p:txBody>
          <a:bodyPr>
            <a:normAutofit fontScale="90000"/>
          </a:bodyPr>
          <a:lstStyle/>
          <a:p>
            <a:pPr eaLnBrk="1" hangingPunct="1">
              <a:spcBef>
                <a:spcPts val="800"/>
              </a:spcBef>
              <a:defRPr/>
            </a:pPr>
            <a:r>
              <a:rPr lang="en-US" sz="4000" dirty="0" smtClean="0"/>
              <a:t>General Principles - Systems Design</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2707" name="Rectangle 3"/>
          <p:cNvSpPr>
            <a:spLocks noGrp="1" noChangeArrowheads="1"/>
          </p:cNvSpPr>
          <p:nvPr>
            <p:ph idx="1"/>
          </p:nvPr>
        </p:nvSpPr>
        <p:spPr>
          <a:xfrm>
            <a:off x="533400" y="1200150"/>
            <a:ext cx="3200400" cy="3714750"/>
          </a:xfrm>
        </p:spPr>
        <p:txBody>
          <a:bodyPr>
            <a:normAutofit/>
          </a:bodyPr>
          <a:lstStyle/>
          <a:p>
            <a:pPr marL="0" indent="0" eaLnBrk="1" hangingPunct="1">
              <a:buFont typeface="Wingdings" pitchFamily="2" charset="2"/>
              <a:buNone/>
              <a:defRPr/>
            </a:pPr>
            <a:r>
              <a:rPr lang="en-US" sz="3200" dirty="0" smtClean="0"/>
              <a:t>Develop a set of principles to guide the design process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32</a:t>
            </a:fld>
            <a:endParaRPr kumimoji="0" lang="en-US"/>
          </a:p>
        </p:txBody>
      </p:sp>
      <p:sp>
        <p:nvSpPr>
          <p:cNvPr id="712706" name="Rectangle 2"/>
          <p:cNvSpPr>
            <a:spLocks noGrp="1" noChangeArrowheads="1"/>
          </p:cNvSpPr>
          <p:nvPr>
            <p:ph type="title"/>
          </p:nvPr>
        </p:nvSpPr>
        <p:spPr>
          <a:xfrm>
            <a:off x="990600" y="400050"/>
            <a:ext cx="7772400" cy="571500"/>
          </a:xfrm>
        </p:spPr>
        <p:txBody>
          <a:bodyPr>
            <a:noAutofit/>
          </a:bodyPr>
          <a:lstStyle/>
          <a:p>
            <a:pPr eaLnBrk="1" hangingPunct="1">
              <a:defRPr/>
            </a:pPr>
            <a:r>
              <a:rPr lang="en-US" dirty="0" smtClean="0"/>
              <a:t>Set of Ergonomics Principles</a:t>
            </a:r>
          </a:p>
        </p:txBody>
      </p:sp>
      <p:pic>
        <p:nvPicPr>
          <p:cNvPr id="49156" name="Picture 4" descr="bs01027_"/>
          <p:cNvPicPr>
            <a:picLocks noChangeAspect="1" noChangeArrowheads="1"/>
          </p:cNvPicPr>
          <p:nvPr/>
        </p:nvPicPr>
        <p:blipFill>
          <a:blip r:embed="rId3" cstate="print"/>
          <a:stretch>
            <a:fillRect/>
          </a:stretch>
        </p:blipFill>
        <p:spPr bwMode="auto">
          <a:xfrm>
            <a:off x="4114800" y="1200151"/>
            <a:ext cx="4582562" cy="332111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a:normAutofit fontScale="90000"/>
          </a:bodyPr>
          <a:lstStyle/>
          <a:p>
            <a:pPr eaLnBrk="1" hangingPunct="1">
              <a:defRPr/>
            </a:pPr>
            <a:r>
              <a:rPr lang="en-US" dirty="0" smtClean="0"/>
              <a:t>Systems Design: Foundations</a:t>
            </a:r>
          </a:p>
        </p:txBody>
      </p:sp>
      <p:sp>
        <p:nvSpPr>
          <p:cNvPr id="1238019" name="Rectangle 3"/>
          <p:cNvSpPr>
            <a:spLocks noGrp="1" noChangeArrowheads="1"/>
          </p:cNvSpPr>
          <p:nvPr>
            <p:ph type="body" sz="half" idx="1"/>
          </p:nvPr>
        </p:nvSpPr>
        <p:spPr>
          <a:xfrm>
            <a:off x="228600" y="1047750"/>
            <a:ext cx="4191000" cy="3276600"/>
          </a:xfrm>
        </p:spPr>
        <p:txBody>
          <a:bodyPr>
            <a:normAutofit fontScale="92500" lnSpcReduction="10000"/>
          </a:bodyPr>
          <a:lstStyle/>
          <a:p>
            <a:pPr marL="824547" indent="-457200">
              <a:defRPr/>
            </a:pPr>
            <a:r>
              <a:rPr lang="en-US" sz="3200" b="0" dirty="0" smtClean="0"/>
              <a:t>Epidemiology</a:t>
            </a:r>
          </a:p>
          <a:p>
            <a:pPr marL="824547" indent="-457200">
              <a:defRPr/>
            </a:pPr>
            <a:r>
              <a:rPr lang="en-US" sz="3200" b="0" dirty="0" smtClean="0"/>
              <a:t>Work Physiology</a:t>
            </a:r>
          </a:p>
          <a:p>
            <a:pPr marL="824547" indent="-457200">
              <a:defRPr/>
            </a:pPr>
            <a:r>
              <a:rPr lang="en-US" sz="3200" b="0" dirty="0" smtClean="0"/>
              <a:t>Engineering Psychology</a:t>
            </a:r>
          </a:p>
          <a:p>
            <a:pPr marL="824547" indent="-457200">
              <a:defRPr/>
            </a:pPr>
            <a:r>
              <a:rPr lang="en-US" sz="3200" b="0" dirty="0" smtClean="0"/>
              <a:t>Anthropometry</a:t>
            </a:r>
          </a:p>
          <a:p>
            <a:pPr marL="824547" indent="-457200">
              <a:defRPr/>
            </a:pPr>
            <a:r>
              <a:rPr lang="en-US" sz="3200" b="0" dirty="0" smtClean="0"/>
              <a:t>Occupational Biomechanics</a:t>
            </a:r>
          </a:p>
        </p:txBody>
      </p:sp>
      <p:pic>
        <p:nvPicPr>
          <p:cNvPr id="51204" name="Picture 4" descr="Huddle"/>
          <p:cNvPicPr>
            <a:picLocks noGrp="1" noChangeAspect="1" noChangeArrowheads="1"/>
          </p:cNvPicPr>
          <p:nvPr>
            <p:ph sz="half" idx="2"/>
          </p:nvPr>
        </p:nvPicPr>
        <p:blipFill>
          <a:blip r:embed="rId3" cstate="print"/>
          <a:stretch>
            <a:fillRect/>
          </a:stretch>
        </p:blipFill>
        <p:spPr>
          <a:xfrm>
            <a:off x="4572000" y="1047750"/>
            <a:ext cx="4023360" cy="2743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33</a:t>
            </a:fld>
            <a:endParaRPr lang="en-US" dirty="0"/>
          </a:p>
        </p:txBody>
      </p:sp>
    </p:spTree>
    <p:extLst>
      <p:ext uri="{BB962C8B-B14F-4D97-AF65-F5344CB8AC3E}">
        <p14:creationId xmlns:p14="http://schemas.microsoft.com/office/powerpoint/2010/main" val="93775359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smtClean="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742950"/>
            <a:ext cx="8686800" cy="3810000"/>
          </a:xfrm>
        </p:spPr>
        <p:txBody>
          <a:bodyPr>
            <a:normAutofit fontScale="32500" lnSpcReduction="20000"/>
          </a:bodyPr>
          <a:lstStyle/>
          <a:p>
            <a:pPr>
              <a:lnSpc>
                <a:spcPct val="120000"/>
              </a:lnSpc>
              <a:spcBef>
                <a:spcPts val="600"/>
              </a:spcBef>
            </a:pPr>
            <a:r>
              <a:rPr lang="en-US" sz="4800" dirty="0" smtClean="0">
                <a:solidFill>
                  <a:schemeClr val="bg2">
                    <a:lumMod val="50000"/>
                  </a:schemeClr>
                </a:solidFill>
                <a:effectLst>
                  <a:outerShdw blurRad="38100" dist="38100" dir="2700000" algn="tl">
                    <a:srgbClr val="000000">
                      <a:alpha val="43137"/>
                    </a:srgbClr>
                  </a:outerShdw>
                </a:effectLst>
              </a:rPr>
              <a:t>PROCESS</a:t>
            </a:r>
            <a:r>
              <a:rPr lang="en-US" sz="4800" dirty="0" smtClean="0">
                <a:effectLst>
                  <a:outerShdw blurRad="38100" dist="38100" dir="2700000" algn="tl">
                    <a:srgbClr val="000000">
                      <a:alpha val="43137"/>
                    </a:srgbClr>
                  </a:outerShdw>
                </a:effectLst>
              </a:rPr>
              <a:t> </a:t>
            </a:r>
            <a:r>
              <a:rPr lang="en-US" sz="4800" dirty="0" smtClean="0"/>
              <a:t>– Promote effective work processes</a:t>
            </a:r>
          </a:p>
          <a:p>
            <a:pPr>
              <a:lnSpc>
                <a:spcPct val="120000"/>
              </a:lnSpc>
              <a:spcBef>
                <a:spcPts val="600"/>
              </a:spcBef>
            </a:pPr>
            <a:r>
              <a:rPr lang="en-US" sz="4900" dirty="0" smtClean="0">
                <a:solidFill>
                  <a:schemeClr val="bg2">
                    <a:lumMod val="50000"/>
                  </a:schemeClr>
                </a:solidFill>
                <a:effectLst>
                  <a:outerShdw blurRad="38100" dist="38100" dir="2700000" algn="tl">
                    <a:srgbClr val="000000">
                      <a:alpha val="43137"/>
                    </a:srgbClr>
                  </a:outerShdw>
                </a:effectLst>
              </a:rPr>
              <a:t>POSITION/SUPPORT </a:t>
            </a:r>
            <a:r>
              <a:rPr lang="en-US" sz="4800" dirty="0" smtClean="0"/>
              <a:t>– Promote neutral body and limb position/support</a:t>
            </a:r>
          </a:p>
          <a:p>
            <a:pPr>
              <a:lnSpc>
                <a:spcPct val="120000"/>
              </a:lnSpc>
              <a:spcBef>
                <a:spcPts val="600"/>
              </a:spcBef>
            </a:pPr>
            <a:r>
              <a:rPr lang="en-US" sz="4900" dirty="0" smtClean="0">
                <a:solidFill>
                  <a:schemeClr val="bg2">
                    <a:lumMod val="50000"/>
                  </a:schemeClr>
                </a:solidFill>
                <a:effectLst>
                  <a:outerShdw blurRad="38100" dist="38100" dir="2700000" algn="tl">
                    <a:srgbClr val="000000">
                      <a:alpha val="43137"/>
                    </a:srgbClr>
                  </a:outerShdw>
                </a:effectLst>
              </a:rPr>
              <a:t>MOVEMENT</a:t>
            </a:r>
            <a:r>
              <a:rPr lang="en-US" sz="4800" dirty="0" smtClean="0"/>
              <a:t> – Promote regular physical movement</a:t>
            </a:r>
          </a:p>
          <a:p>
            <a:pPr>
              <a:lnSpc>
                <a:spcPct val="120000"/>
              </a:lnSpc>
              <a:spcBef>
                <a:spcPts val="600"/>
              </a:spcBef>
            </a:pPr>
            <a:r>
              <a:rPr lang="en-US" sz="4900" dirty="0" smtClean="0">
                <a:solidFill>
                  <a:schemeClr val="bg2">
                    <a:lumMod val="50000"/>
                  </a:schemeClr>
                </a:solidFill>
                <a:effectLst>
                  <a:outerShdw blurRad="38100" dist="38100" dir="2700000" algn="tl">
                    <a:srgbClr val="000000">
                      <a:alpha val="43137"/>
                    </a:srgbClr>
                  </a:outerShdw>
                </a:effectLst>
              </a:rPr>
              <a:t>MATERIAL</a:t>
            </a:r>
            <a:r>
              <a:rPr lang="en-US" sz="4800" dirty="0" smtClean="0"/>
              <a:t> </a:t>
            </a:r>
            <a:r>
              <a:rPr lang="en-US" sz="4900" dirty="0" smtClean="0">
                <a:solidFill>
                  <a:schemeClr val="bg2">
                    <a:lumMod val="50000"/>
                  </a:schemeClr>
                </a:solidFill>
                <a:effectLst>
                  <a:outerShdw blurRad="38100" dist="38100" dir="2700000" algn="tl">
                    <a:srgbClr val="000000">
                      <a:alpha val="43137"/>
                    </a:srgbClr>
                  </a:outerShdw>
                </a:effectLst>
              </a:rPr>
              <a:t>HANDLING</a:t>
            </a:r>
            <a:r>
              <a:rPr lang="en-US" sz="4800" dirty="0" smtClean="0"/>
              <a:t> – Control manual material handling</a:t>
            </a:r>
          </a:p>
          <a:p>
            <a:pPr>
              <a:lnSpc>
                <a:spcPct val="120000"/>
              </a:lnSpc>
              <a:spcBef>
                <a:spcPts val="600"/>
              </a:spcBef>
            </a:pPr>
            <a:r>
              <a:rPr lang="en-US" sz="4900" dirty="0" smtClean="0">
                <a:solidFill>
                  <a:schemeClr val="bg2">
                    <a:lumMod val="50000"/>
                  </a:schemeClr>
                </a:solidFill>
                <a:effectLst>
                  <a:outerShdw blurRad="38100" dist="38100" dir="2700000" algn="tl">
                    <a:srgbClr val="000000">
                      <a:alpha val="43137"/>
                    </a:srgbClr>
                  </a:outerShdw>
                </a:effectLst>
              </a:rPr>
              <a:t>REACH</a:t>
            </a:r>
            <a:r>
              <a:rPr lang="en-US" sz="4800" dirty="0" smtClean="0"/>
              <a:t> – Promote work in reach zone</a:t>
            </a:r>
          </a:p>
          <a:p>
            <a:pPr>
              <a:lnSpc>
                <a:spcPct val="120000"/>
              </a:lnSpc>
              <a:spcBef>
                <a:spcPts val="600"/>
              </a:spcBef>
            </a:pPr>
            <a:r>
              <a:rPr lang="en-US" sz="4900" dirty="0" smtClean="0">
                <a:solidFill>
                  <a:schemeClr val="bg2">
                    <a:lumMod val="50000"/>
                  </a:schemeClr>
                </a:solidFill>
                <a:effectLst>
                  <a:outerShdw blurRad="38100" dist="38100" dir="2700000" algn="tl">
                    <a:srgbClr val="000000">
                      <a:alpha val="43137"/>
                    </a:srgbClr>
                  </a:outerShdw>
                </a:effectLst>
              </a:rPr>
              <a:t>WORKSTATION/TOOLS/EQUIPMENT</a:t>
            </a:r>
            <a:r>
              <a:rPr lang="en-US" sz="4800" dirty="0" smtClean="0"/>
              <a:t> – Correct workstation, tools, equipment </a:t>
            </a:r>
          </a:p>
          <a:p>
            <a:pPr>
              <a:lnSpc>
                <a:spcPct val="120000"/>
              </a:lnSpc>
              <a:spcBef>
                <a:spcPts val="600"/>
              </a:spcBef>
            </a:pPr>
            <a:r>
              <a:rPr lang="en-US" sz="4900" dirty="0" smtClean="0">
                <a:solidFill>
                  <a:schemeClr val="bg2">
                    <a:lumMod val="50000"/>
                  </a:schemeClr>
                </a:solidFill>
                <a:effectLst>
                  <a:outerShdw blurRad="38100" dist="38100" dir="2700000" algn="tl">
                    <a:srgbClr val="000000">
                      <a:alpha val="43137"/>
                    </a:srgbClr>
                  </a:outerShdw>
                </a:effectLst>
              </a:rPr>
              <a:t>TRAINING</a:t>
            </a:r>
            <a:r>
              <a:rPr lang="en-US" sz="4800" dirty="0" smtClean="0"/>
              <a:t> – Provide competency based training</a:t>
            </a:r>
          </a:p>
          <a:p>
            <a:pPr>
              <a:lnSpc>
                <a:spcPct val="120000"/>
              </a:lnSpc>
              <a:spcBef>
                <a:spcPts val="600"/>
              </a:spcBef>
            </a:pPr>
            <a:r>
              <a:rPr lang="en-US" sz="4900" dirty="0" smtClean="0">
                <a:solidFill>
                  <a:schemeClr val="bg2">
                    <a:lumMod val="50000"/>
                  </a:schemeClr>
                </a:solidFill>
                <a:effectLst>
                  <a:outerShdw blurRad="38100" dist="38100" dir="2700000" algn="tl">
                    <a:srgbClr val="000000">
                      <a:alpha val="43137"/>
                    </a:srgbClr>
                  </a:outerShdw>
                </a:effectLst>
              </a:rPr>
              <a:t>ENVIRONMENT</a:t>
            </a:r>
            <a:r>
              <a:rPr lang="en-US" sz="4800" dirty="0" smtClean="0"/>
              <a:t> – Control exposure to work environment</a:t>
            </a:r>
          </a:p>
          <a:p>
            <a:pPr>
              <a:lnSpc>
                <a:spcPct val="120000"/>
              </a:lnSpc>
              <a:spcBef>
                <a:spcPts val="600"/>
              </a:spcBef>
            </a:pPr>
            <a:r>
              <a:rPr lang="en-US" sz="4900" dirty="0" smtClean="0">
                <a:solidFill>
                  <a:schemeClr val="bg2">
                    <a:lumMod val="50000"/>
                  </a:schemeClr>
                </a:solidFill>
                <a:effectLst>
                  <a:outerShdw blurRad="38100" dist="38100" dir="2700000" algn="tl">
                    <a:srgbClr val="000000">
                      <a:alpha val="43137"/>
                    </a:srgbClr>
                  </a:outerShdw>
                </a:effectLst>
              </a:rPr>
              <a:t>HEALTH/WELLNESS</a:t>
            </a:r>
            <a:r>
              <a:rPr lang="en-US" sz="4800" dirty="0" smtClean="0"/>
              <a:t> – Promote personal health and wellness</a:t>
            </a:r>
          </a:p>
          <a:p>
            <a:pPr>
              <a:lnSpc>
                <a:spcPct val="120000"/>
              </a:lnSpc>
              <a:spcBef>
                <a:spcPts val="600"/>
              </a:spcBef>
            </a:pPr>
            <a:r>
              <a:rPr lang="en-US" sz="4900" dirty="0" smtClean="0">
                <a:solidFill>
                  <a:schemeClr val="bg2">
                    <a:lumMod val="50000"/>
                  </a:schemeClr>
                </a:solidFill>
                <a:effectLst>
                  <a:outerShdw blurRad="38100" dist="38100" dir="2700000" algn="tl">
                    <a:srgbClr val="000000">
                      <a:alpha val="43137"/>
                    </a:srgbClr>
                  </a:outerShdw>
                </a:effectLst>
              </a:rPr>
              <a:t>FEEDBACK</a:t>
            </a:r>
            <a:r>
              <a:rPr lang="en-US" sz="4800" dirty="0" smtClean="0"/>
              <a:t> – Provide on-going feedback for continuous improvement</a:t>
            </a:r>
          </a:p>
          <a:p>
            <a:pPr eaLnBrk="1" hangingPunct="1">
              <a:spcBef>
                <a:spcPts val="600"/>
              </a:spcBef>
              <a:buFont typeface="Wingdings" pitchFamily="2" charset="2"/>
              <a:buNone/>
              <a:defRPr/>
            </a:pPr>
            <a:endParaRPr lang="en-US" sz="4800" dirty="0" smtClean="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34</a:t>
            </a:fld>
            <a:endParaRPr lang="en-US"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a:xfrm>
            <a:off x="990600" y="133350"/>
            <a:ext cx="7772400" cy="571500"/>
          </a:xfrm>
        </p:spPr>
        <p:txBody>
          <a:bodyPr>
            <a:normAutofit fontScale="90000"/>
          </a:bodyPr>
          <a:lstStyle/>
          <a:p>
            <a:pPr eaLnBrk="1" hangingPunct="1">
              <a:defRPr/>
            </a:pPr>
            <a:r>
              <a:rPr lang="en-US" sz="4800" dirty="0" smtClean="0"/>
              <a:t>Risk Level Index</a:t>
            </a:r>
            <a:endParaRPr lang="en-US" sz="4800" dirty="0"/>
          </a:p>
        </p:txBody>
      </p:sp>
      <p:sp>
        <p:nvSpPr>
          <p:cNvPr id="1240067" name="Rectangle 3"/>
          <p:cNvSpPr>
            <a:spLocks noGrp="1" noChangeArrowheads="1"/>
          </p:cNvSpPr>
          <p:nvPr>
            <p:ph type="body" sz="half" idx="1"/>
          </p:nvPr>
        </p:nvSpPr>
        <p:spPr>
          <a:xfrm>
            <a:off x="381000" y="666750"/>
            <a:ext cx="4038600" cy="4057650"/>
          </a:xfrm>
        </p:spPr>
        <p:txBody>
          <a:bodyPr>
            <a:normAutofit/>
          </a:bodyPr>
          <a:lstStyle/>
          <a:p>
            <a:pPr marL="854075" indent="-854075" eaLnBrk="1" hangingPunct="1">
              <a:buFont typeface="Wingdings" pitchFamily="2" charset="2"/>
              <a:buNone/>
              <a:defRPr/>
            </a:pPr>
            <a:r>
              <a:rPr lang="en-US" sz="2400" dirty="0" smtClean="0">
                <a:solidFill>
                  <a:srgbClr val="00B050"/>
                </a:solidFill>
                <a:effectLst>
                  <a:outerShdw blurRad="38100" dist="38100" dir="2700000" algn="tl">
                    <a:srgbClr val="000000">
                      <a:alpha val="43137"/>
                    </a:srgbClr>
                  </a:outerShdw>
                </a:effectLst>
              </a:rPr>
              <a:t>LOW</a:t>
            </a:r>
            <a:r>
              <a:rPr lang="en-US" sz="2400" dirty="0" smtClean="0">
                <a:solidFill>
                  <a:srgbClr val="00B050"/>
                </a:solidFill>
                <a:effectLst/>
              </a:rPr>
              <a:t>:</a:t>
            </a:r>
            <a:r>
              <a:rPr lang="en-US" sz="2400" dirty="0" smtClean="0">
                <a:effectLst/>
              </a:rPr>
              <a:t> </a:t>
            </a:r>
            <a:r>
              <a:rPr lang="en-US" sz="2400" b="0" dirty="0" smtClean="0">
                <a:effectLst/>
              </a:rPr>
              <a:t>low risk, low priority to change</a:t>
            </a:r>
          </a:p>
          <a:p>
            <a:pPr marL="914400" indent="-914400" eaLnBrk="1" hangingPunct="1">
              <a:buFont typeface="Wingdings" pitchFamily="2" charset="2"/>
              <a:buNone/>
              <a:defRPr/>
            </a:pPr>
            <a:r>
              <a:rPr lang="en-US" sz="2400" dirty="0" smtClean="0">
                <a:solidFill>
                  <a:srgbClr val="FF9900"/>
                </a:solidFill>
                <a:effectLst>
                  <a:outerShdw blurRad="38100" dist="38100" dir="2700000" algn="tl">
                    <a:srgbClr val="000000">
                      <a:alpha val="43137"/>
                    </a:srgbClr>
                  </a:outerShdw>
                </a:effectLst>
              </a:rPr>
              <a:t>MOD</a:t>
            </a:r>
            <a:r>
              <a:rPr lang="en-US" sz="2400" dirty="0" smtClean="0">
                <a:solidFill>
                  <a:srgbClr val="FF9900"/>
                </a:solidFill>
                <a:effectLst/>
              </a:rPr>
              <a:t>: </a:t>
            </a:r>
            <a:r>
              <a:rPr lang="en-US" sz="2400" b="0" dirty="0" smtClean="0">
                <a:effectLst/>
              </a:rPr>
              <a:t>moderate risk, recommend modification as feasible</a:t>
            </a:r>
          </a:p>
          <a:p>
            <a:pPr marL="974725" indent="-974725" eaLnBrk="1" hangingPunct="1">
              <a:buFont typeface="Wingdings" pitchFamily="2" charset="2"/>
              <a:buNone/>
              <a:defRPr/>
            </a:pPr>
            <a:r>
              <a:rPr lang="en-US" sz="2400" dirty="0" smtClean="0">
                <a:solidFill>
                  <a:srgbClr val="FF0000"/>
                </a:solidFill>
                <a:effectLst>
                  <a:outerShdw blurRad="38100" dist="38100" dir="2700000" algn="tl">
                    <a:srgbClr val="000000">
                      <a:alpha val="43137"/>
                    </a:srgbClr>
                  </a:outerShdw>
                </a:effectLst>
              </a:rPr>
              <a:t>HIGH</a:t>
            </a:r>
            <a:r>
              <a:rPr lang="en-US" sz="2400" dirty="0" smtClean="0">
                <a:solidFill>
                  <a:srgbClr val="FF0000"/>
                </a:solidFill>
                <a:effectLst/>
              </a:rPr>
              <a:t>:</a:t>
            </a:r>
            <a:r>
              <a:rPr lang="en-US" sz="2400" dirty="0" smtClean="0">
                <a:effectLst/>
              </a:rPr>
              <a:t> </a:t>
            </a:r>
            <a:r>
              <a:rPr lang="en-US" sz="2400" b="0" dirty="0" smtClean="0">
                <a:effectLst/>
              </a:rPr>
              <a:t>high risk, recommend concerted effort to modify</a:t>
            </a:r>
          </a:p>
          <a:p>
            <a:pPr eaLnBrk="1" hangingPunct="1">
              <a:buFont typeface="Wingdings" pitchFamily="2" charset="2"/>
              <a:buNone/>
              <a:defRPr/>
            </a:pPr>
            <a:endParaRPr lang="en-US" sz="2400" dirty="0" smtClean="0"/>
          </a:p>
        </p:txBody>
      </p:sp>
      <p:sp>
        <p:nvSpPr>
          <p:cNvPr id="7" name="Slide Number Placeholder 6"/>
          <p:cNvSpPr>
            <a:spLocks noGrp="1"/>
          </p:cNvSpPr>
          <p:nvPr>
            <p:ph type="sldNum" sz="quarter" idx="4294967295"/>
          </p:nvPr>
        </p:nvSpPr>
        <p:spPr>
          <a:xfrm>
            <a:off x="8778875" y="4686300"/>
            <a:ext cx="365125" cy="342900"/>
          </a:xfrm>
        </p:spPr>
        <p:txBody>
          <a:bodyPr/>
          <a:lstStyle/>
          <a:p>
            <a:fld id="{D5BBC35B-A44B-4119-B8DA-DE9E3DFADA20}" type="slidenum">
              <a:rPr lang="en-US" smtClean="0"/>
              <a:pPr/>
              <a:t>35</a:t>
            </a:fld>
            <a:endParaRPr lang="en-US" dirty="0"/>
          </a:p>
        </p:txBody>
      </p:sp>
      <p:pic>
        <p:nvPicPr>
          <p:cNvPr id="8" name="Picture 7" descr="Risk Level Index.JPG"/>
          <p:cNvPicPr>
            <a:picLocks noChangeAspect="1"/>
          </p:cNvPicPr>
          <p:nvPr/>
        </p:nvPicPr>
        <p:blipFill>
          <a:blip r:embed="rId3" cstate="print"/>
          <a:srcRect l="11626" t="38519" r="5054" b="8148"/>
          <a:stretch>
            <a:fillRect/>
          </a:stretch>
        </p:blipFill>
        <p:spPr>
          <a:xfrm>
            <a:off x="4343399" y="742950"/>
            <a:ext cx="4459817" cy="3733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smtClean="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742950"/>
            <a:ext cx="8686800" cy="3810000"/>
          </a:xfrm>
        </p:spPr>
        <p:txBody>
          <a:bodyPr>
            <a:normAutofit fontScale="55000" lnSpcReduction="20000"/>
          </a:bodyPr>
          <a:lstStyle/>
          <a:p>
            <a:pPr>
              <a:lnSpc>
                <a:spcPct val="120000"/>
              </a:lnSpc>
              <a:spcBef>
                <a:spcPts val="600"/>
              </a:spcBef>
            </a:pPr>
            <a:r>
              <a:rPr lang="en-US" sz="4800" dirty="0" smtClean="0">
                <a:solidFill>
                  <a:schemeClr val="bg2">
                    <a:lumMod val="50000"/>
                  </a:schemeClr>
                </a:solidFill>
                <a:effectLst>
                  <a:outerShdw blurRad="38100" dist="38100" dir="2700000" algn="tl">
                    <a:srgbClr val="000000">
                      <a:alpha val="43137"/>
                    </a:srgbClr>
                  </a:outerShdw>
                </a:effectLst>
              </a:rPr>
              <a:t>PROCESS</a:t>
            </a:r>
            <a:r>
              <a:rPr lang="en-US" sz="4800" dirty="0" smtClean="0">
                <a:effectLst>
                  <a:outerShdw blurRad="38100" dist="38100" dir="2700000" algn="tl">
                    <a:srgbClr val="000000">
                      <a:alpha val="43137"/>
                    </a:srgbClr>
                  </a:outerShdw>
                </a:effectLst>
              </a:rPr>
              <a:t> </a:t>
            </a:r>
            <a:r>
              <a:rPr lang="en-US" sz="4800" dirty="0" smtClean="0"/>
              <a:t>– Promote effective work processes</a:t>
            </a:r>
          </a:p>
          <a:p>
            <a:pPr>
              <a:lnSpc>
                <a:spcPct val="120000"/>
              </a:lnSpc>
              <a:spcBef>
                <a:spcPts val="600"/>
              </a:spcBef>
            </a:pPr>
            <a:r>
              <a:rPr lang="en-US" sz="2200" dirty="0" smtClean="0">
                <a:solidFill>
                  <a:schemeClr val="bg1">
                    <a:lumMod val="65000"/>
                  </a:schemeClr>
                </a:solidFill>
                <a:effectLst>
                  <a:outerShdw blurRad="38100" dist="38100" dir="2700000" algn="tl">
                    <a:srgbClr val="000000">
                      <a:alpha val="43137"/>
                    </a:srgbClr>
                  </a:outerShdw>
                </a:effectLst>
              </a:rPr>
              <a:t>POSITION/SUPPORT </a:t>
            </a:r>
            <a:r>
              <a:rPr lang="en-US" sz="2200" dirty="0" smtClean="0">
                <a:solidFill>
                  <a:schemeClr val="bg1">
                    <a:lumMod val="65000"/>
                  </a:schemeClr>
                </a:solidFill>
              </a:rPr>
              <a:t>– Promote neutral body and limb position/support</a:t>
            </a:r>
          </a:p>
          <a:p>
            <a:pPr>
              <a:lnSpc>
                <a:spcPct val="120000"/>
              </a:lnSpc>
              <a:spcBef>
                <a:spcPts val="600"/>
              </a:spcBef>
            </a:pPr>
            <a:r>
              <a:rPr lang="en-US" sz="2200" dirty="0" smtClean="0">
                <a:solidFill>
                  <a:schemeClr val="bg1">
                    <a:lumMod val="65000"/>
                  </a:schemeClr>
                </a:solidFill>
                <a:effectLst>
                  <a:outerShdw blurRad="38100" dist="38100" dir="2700000" algn="tl">
                    <a:srgbClr val="000000">
                      <a:alpha val="43137"/>
                    </a:srgbClr>
                  </a:outerShdw>
                </a:effectLst>
              </a:rPr>
              <a:t>MOVEMENT</a:t>
            </a:r>
            <a:r>
              <a:rPr lang="en-US" sz="2200" dirty="0" smtClean="0">
                <a:solidFill>
                  <a:schemeClr val="bg1">
                    <a:lumMod val="65000"/>
                  </a:schemeClr>
                </a:solidFill>
              </a:rPr>
              <a:t> – Promote regular physical movement</a:t>
            </a:r>
          </a:p>
          <a:p>
            <a:pPr>
              <a:lnSpc>
                <a:spcPct val="120000"/>
              </a:lnSpc>
              <a:spcBef>
                <a:spcPts val="600"/>
              </a:spcBef>
            </a:pPr>
            <a:r>
              <a:rPr lang="en-US" sz="2200" dirty="0" smtClean="0">
                <a:solidFill>
                  <a:schemeClr val="bg1">
                    <a:lumMod val="65000"/>
                  </a:schemeClr>
                </a:solidFill>
                <a:effectLst>
                  <a:outerShdw blurRad="38100" dist="38100" dir="2700000" algn="tl">
                    <a:srgbClr val="000000">
                      <a:alpha val="43137"/>
                    </a:srgbClr>
                  </a:outerShdw>
                </a:effectLst>
              </a:rPr>
              <a:t>MATERIAL</a:t>
            </a:r>
            <a:r>
              <a:rPr lang="en-US" sz="2200" dirty="0" smtClean="0">
                <a:solidFill>
                  <a:schemeClr val="bg1">
                    <a:lumMod val="65000"/>
                  </a:schemeClr>
                </a:solidFill>
              </a:rPr>
              <a:t> </a:t>
            </a:r>
            <a:r>
              <a:rPr lang="en-US" sz="2200" dirty="0" smtClean="0">
                <a:solidFill>
                  <a:schemeClr val="bg1">
                    <a:lumMod val="65000"/>
                  </a:schemeClr>
                </a:solidFill>
                <a:effectLst>
                  <a:outerShdw blurRad="38100" dist="38100" dir="2700000" algn="tl">
                    <a:srgbClr val="000000">
                      <a:alpha val="43137"/>
                    </a:srgbClr>
                  </a:outerShdw>
                </a:effectLst>
              </a:rPr>
              <a:t>HANDLING</a:t>
            </a:r>
            <a:r>
              <a:rPr lang="en-US" sz="2200" dirty="0" smtClean="0">
                <a:solidFill>
                  <a:schemeClr val="bg1">
                    <a:lumMod val="65000"/>
                  </a:schemeClr>
                </a:solidFill>
              </a:rPr>
              <a:t> – Control manual material handling</a:t>
            </a:r>
          </a:p>
          <a:p>
            <a:pPr>
              <a:lnSpc>
                <a:spcPct val="120000"/>
              </a:lnSpc>
              <a:spcBef>
                <a:spcPts val="600"/>
              </a:spcBef>
            </a:pPr>
            <a:r>
              <a:rPr lang="en-US" sz="2200" dirty="0" smtClean="0">
                <a:solidFill>
                  <a:schemeClr val="bg1">
                    <a:lumMod val="65000"/>
                  </a:schemeClr>
                </a:solidFill>
                <a:effectLst>
                  <a:outerShdw blurRad="38100" dist="38100" dir="2700000" algn="tl">
                    <a:srgbClr val="000000">
                      <a:alpha val="43137"/>
                    </a:srgbClr>
                  </a:outerShdw>
                </a:effectLst>
              </a:rPr>
              <a:t>REACH</a:t>
            </a:r>
            <a:r>
              <a:rPr lang="en-US" sz="2200" dirty="0" smtClean="0">
                <a:solidFill>
                  <a:schemeClr val="bg1">
                    <a:lumMod val="65000"/>
                  </a:schemeClr>
                </a:solidFill>
              </a:rPr>
              <a:t> – Promote work in reach zone</a:t>
            </a:r>
          </a:p>
          <a:p>
            <a:pPr>
              <a:lnSpc>
                <a:spcPct val="120000"/>
              </a:lnSpc>
              <a:spcBef>
                <a:spcPts val="600"/>
              </a:spcBef>
            </a:pPr>
            <a:r>
              <a:rPr lang="en-US" sz="2200" dirty="0" smtClean="0">
                <a:solidFill>
                  <a:schemeClr val="bg1">
                    <a:lumMod val="65000"/>
                  </a:schemeClr>
                </a:solidFill>
                <a:effectLst>
                  <a:outerShdw blurRad="38100" dist="38100" dir="2700000" algn="tl">
                    <a:srgbClr val="000000">
                      <a:alpha val="43137"/>
                    </a:srgbClr>
                  </a:outerShdw>
                </a:effectLst>
              </a:rPr>
              <a:t>WORKSTATION/TOOLS/EQUIPMENT</a:t>
            </a:r>
            <a:r>
              <a:rPr lang="en-US" sz="2200" dirty="0" smtClean="0">
                <a:solidFill>
                  <a:schemeClr val="bg1">
                    <a:lumMod val="65000"/>
                  </a:schemeClr>
                </a:solidFill>
              </a:rPr>
              <a:t> – Correct workstation, tools, equipment </a:t>
            </a:r>
          </a:p>
          <a:p>
            <a:pPr>
              <a:lnSpc>
                <a:spcPct val="120000"/>
              </a:lnSpc>
              <a:spcBef>
                <a:spcPts val="600"/>
              </a:spcBef>
            </a:pPr>
            <a:r>
              <a:rPr lang="en-US" sz="2200" dirty="0" smtClean="0">
                <a:solidFill>
                  <a:schemeClr val="bg1">
                    <a:lumMod val="65000"/>
                  </a:schemeClr>
                </a:solidFill>
                <a:effectLst>
                  <a:outerShdw blurRad="38100" dist="38100" dir="2700000" algn="tl">
                    <a:srgbClr val="000000">
                      <a:alpha val="43137"/>
                    </a:srgbClr>
                  </a:outerShdw>
                </a:effectLst>
              </a:rPr>
              <a:t>TRAINING</a:t>
            </a:r>
            <a:r>
              <a:rPr lang="en-US" sz="2200" dirty="0" smtClean="0">
                <a:solidFill>
                  <a:schemeClr val="bg1">
                    <a:lumMod val="65000"/>
                  </a:schemeClr>
                </a:solidFill>
              </a:rPr>
              <a:t> – Provide competency based training</a:t>
            </a:r>
          </a:p>
          <a:p>
            <a:pPr>
              <a:lnSpc>
                <a:spcPct val="120000"/>
              </a:lnSpc>
              <a:spcBef>
                <a:spcPts val="600"/>
              </a:spcBef>
            </a:pPr>
            <a:r>
              <a:rPr lang="en-US" sz="2200" dirty="0" smtClean="0">
                <a:solidFill>
                  <a:schemeClr val="bg1">
                    <a:lumMod val="65000"/>
                  </a:schemeClr>
                </a:solidFill>
                <a:effectLst>
                  <a:outerShdw blurRad="38100" dist="38100" dir="2700000" algn="tl">
                    <a:srgbClr val="000000">
                      <a:alpha val="43137"/>
                    </a:srgbClr>
                  </a:outerShdw>
                </a:effectLst>
              </a:rPr>
              <a:t>ENVIRONMENT</a:t>
            </a:r>
            <a:r>
              <a:rPr lang="en-US" sz="2200" dirty="0" smtClean="0">
                <a:solidFill>
                  <a:schemeClr val="bg1">
                    <a:lumMod val="65000"/>
                  </a:schemeClr>
                </a:solidFill>
              </a:rPr>
              <a:t> – Control exposure to work environment</a:t>
            </a:r>
          </a:p>
          <a:p>
            <a:pPr>
              <a:lnSpc>
                <a:spcPct val="120000"/>
              </a:lnSpc>
              <a:spcBef>
                <a:spcPts val="600"/>
              </a:spcBef>
            </a:pPr>
            <a:r>
              <a:rPr lang="en-US" sz="2200" dirty="0" smtClean="0">
                <a:solidFill>
                  <a:schemeClr val="bg1">
                    <a:lumMod val="65000"/>
                  </a:schemeClr>
                </a:solidFill>
                <a:effectLst>
                  <a:outerShdw blurRad="38100" dist="38100" dir="2700000" algn="tl">
                    <a:srgbClr val="000000">
                      <a:alpha val="43137"/>
                    </a:srgbClr>
                  </a:outerShdw>
                </a:effectLst>
              </a:rPr>
              <a:t>HEALTH/WELLNESS</a:t>
            </a:r>
            <a:r>
              <a:rPr lang="en-US" sz="2200" dirty="0" smtClean="0">
                <a:solidFill>
                  <a:schemeClr val="bg1">
                    <a:lumMod val="65000"/>
                  </a:schemeClr>
                </a:solidFill>
              </a:rPr>
              <a:t> – Promote personal health and wellness</a:t>
            </a:r>
          </a:p>
          <a:p>
            <a:pPr>
              <a:lnSpc>
                <a:spcPct val="120000"/>
              </a:lnSpc>
              <a:spcBef>
                <a:spcPts val="600"/>
              </a:spcBef>
            </a:pPr>
            <a:r>
              <a:rPr lang="en-US" sz="2200" dirty="0" smtClean="0">
                <a:solidFill>
                  <a:schemeClr val="bg1">
                    <a:lumMod val="65000"/>
                  </a:schemeClr>
                </a:solidFill>
                <a:effectLst>
                  <a:outerShdw blurRad="38100" dist="38100" dir="2700000" algn="tl">
                    <a:srgbClr val="000000">
                      <a:alpha val="43137"/>
                    </a:srgbClr>
                  </a:outerShdw>
                </a:effectLst>
              </a:rPr>
              <a:t>FEEDBACK</a:t>
            </a:r>
            <a:r>
              <a:rPr lang="en-US" sz="2200" dirty="0" smtClean="0">
                <a:solidFill>
                  <a:schemeClr val="bg1">
                    <a:lumMod val="65000"/>
                  </a:schemeClr>
                </a:solidFill>
              </a:rPr>
              <a:t> – Provide on-going feedback for continuous improvement</a:t>
            </a:r>
          </a:p>
          <a:p>
            <a:pPr eaLnBrk="1" hangingPunct="1">
              <a:spcBef>
                <a:spcPts val="600"/>
              </a:spcBef>
              <a:buFont typeface="Wingdings" pitchFamily="2" charset="2"/>
              <a:buNone/>
              <a:defRPr/>
            </a:pPr>
            <a:endParaRPr lang="en-US" sz="4800" dirty="0" smtClean="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36</a:t>
            </a:fld>
            <a:endParaRPr lang="en-US" dirty="0"/>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3250"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smtClean="0"/>
              <a:t>Promote effective work </a:t>
            </a:r>
            <a:r>
              <a:rPr lang="en-US" sz="4000" dirty="0" smtClean="0"/>
              <a:t>processes</a:t>
            </a:r>
            <a:endParaRPr lang="en-US" sz="4000" noProof="1" smtClean="0"/>
          </a:p>
        </p:txBody>
      </p:sp>
      <p:sp>
        <p:nvSpPr>
          <p:cNvPr id="8" name="Text Placeholder 7"/>
          <p:cNvSpPr>
            <a:spLocks noGrp="1"/>
          </p:cNvSpPr>
          <p:nvPr>
            <p:ph type="body" sz="half" idx="1"/>
          </p:nvPr>
        </p:nvSpPr>
        <p:spPr>
          <a:xfrm>
            <a:off x="990600" y="800100"/>
            <a:ext cx="4343400" cy="3600450"/>
          </a:xfrm>
        </p:spPr>
        <p:txBody>
          <a:bodyPr>
            <a:noAutofit/>
          </a:bodyPr>
          <a:lstStyle/>
          <a:p>
            <a:pPr marL="342900" indent="-342900">
              <a:spcBef>
                <a:spcPts val="0"/>
              </a:spcBef>
              <a:spcAft>
                <a:spcPts val="0"/>
              </a:spcAft>
              <a:defRPr/>
            </a:pPr>
            <a:r>
              <a:rPr lang="en-US" sz="2400" b="0" noProof="1" smtClean="0"/>
              <a:t>Take step back and really examine why something is done as it is</a:t>
            </a:r>
          </a:p>
          <a:p>
            <a:pPr marL="342900" indent="-342900">
              <a:spcBef>
                <a:spcPts val="0"/>
              </a:spcBef>
              <a:spcAft>
                <a:spcPts val="0"/>
              </a:spcAft>
              <a:defRPr/>
            </a:pPr>
            <a:r>
              <a:rPr lang="en-US" sz="2400" b="0" noProof="1" smtClean="0"/>
              <a:t>If answer is</a:t>
            </a:r>
            <a:r>
              <a:rPr lang="en-US" sz="2400" b="0" dirty="0" smtClean="0"/>
              <a:t>. . .</a:t>
            </a:r>
            <a:r>
              <a:rPr lang="en-US" sz="2400" b="0" noProof="1" smtClean="0"/>
              <a:t> </a:t>
            </a:r>
          </a:p>
          <a:p>
            <a:pPr marL="628650" indent="1588">
              <a:spcBef>
                <a:spcPts val="0"/>
              </a:spcBef>
              <a:spcAft>
                <a:spcPts val="0"/>
              </a:spcAft>
              <a:buNone/>
              <a:defRPr/>
            </a:pPr>
            <a:r>
              <a:rPr lang="en-US" sz="2400" i="1" noProof="1" smtClean="0">
                <a:solidFill>
                  <a:schemeClr val="accent1"/>
                </a:solidFill>
              </a:rPr>
              <a:t>“Because it has always been done that way!”</a:t>
            </a:r>
            <a:endParaRPr lang="en-US" sz="2400" i="1" dirty="0" smtClean="0">
              <a:solidFill>
                <a:schemeClr val="accent1"/>
              </a:solidFill>
            </a:endParaRPr>
          </a:p>
          <a:p>
            <a:pPr marL="342900" indent="-342900">
              <a:spcBef>
                <a:spcPts val="0"/>
              </a:spcBef>
              <a:spcAft>
                <a:spcPts val="0"/>
              </a:spcAft>
              <a:defRPr/>
            </a:pPr>
            <a:r>
              <a:rPr lang="en-US" sz="2400" b="0" dirty="0" smtClean="0"/>
              <a:t>T</a:t>
            </a:r>
            <a:r>
              <a:rPr lang="en-US" sz="2400" b="0" noProof="1" smtClean="0"/>
              <a:t>ake fresh look</a:t>
            </a:r>
            <a:endParaRPr lang="en-US" sz="2400" b="0" dirty="0" smtClean="0"/>
          </a:p>
          <a:p>
            <a:pPr marL="342900" indent="-342900">
              <a:spcBef>
                <a:spcPts val="0"/>
              </a:spcBef>
              <a:spcAft>
                <a:spcPts val="0"/>
              </a:spcAft>
              <a:defRPr/>
            </a:pPr>
            <a:r>
              <a:rPr lang="en-US" sz="2400" b="0" noProof="1" smtClean="0"/>
              <a:t>Is there better way to get it done?</a:t>
            </a:r>
          </a:p>
          <a:p>
            <a:pPr>
              <a:spcBef>
                <a:spcPts val="0"/>
              </a:spcBef>
              <a:spcAft>
                <a:spcPts val="0"/>
              </a:spcAft>
            </a:pPr>
            <a:endParaRPr lang="en-US" sz="2400" dirty="0"/>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37</a:t>
            </a:fld>
            <a:endParaRPr kumimoji="0" lang="en-US"/>
          </a:p>
        </p:txBody>
      </p:sp>
      <p:pic>
        <p:nvPicPr>
          <p:cNvPr id="1333252" name="Picture 4" descr="http://www.gene-regulation.com/images/flowchart-mini.png"/>
          <p:cNvPicPr>
            <a:picLocks noChangeAspect="1" noChangeArrowheads="1"/>
          </p:cNvPicPr>
          <p:nvPr/>
        </p:nvPicPr>
        <p:blipFill>
          <a:blip r:embed="rId3" r:link="rId4" cstate="print"/>
          <a:stretch>
            <a:fillRect/>
          </a:stretch>
        </p:blipFill>
        <p:spPr bwMode="auto">
          <a:xfrm>
            <a:off x="5715000" y="895350"/>
            <a:ext cx="2895600" cy="36195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4196" name="Rectangle 4"/>
          <p:cNvSpPr>
            <a:spLocks noGrp="1" noChangeArrowheads="1"/>
          </p:cNvSpPr>
          <p:nvPr>
            <p:ph idx="1"/>
          </p:nvPr>
        </p:nvSpPr>
        <p:spPr>
          <a:xfrm>
            <a:off x="1066800" y="1200150"/>
            <a:ext cx="7162800" cy="2971800"/>
          </a:xfrm>
          <a:noFill/>
        </p:spPr>
        <p:txBody>
          <a:bodyPr>
            <a:noAutofit/>
          </a:bodyPr>
          <a:lstStyle/>
          <a:p>
            <a:pPr marL="47625" indent="-47625" eaLnBrk="1" hangingPunct="1">
              <a:buFont typeface="Wingdings" pitchFamily="2" charset="2"/>
              <a:buNone/>
              <a:defRPr/>
            </a:pPr>
            <a:r>
              <a:rPr lang="en-US" sz="3200" dirty="0" smtClean="0">
                <a:latin typeface="Arial" pitchFamily="34" charset="0"/>
                <a:cs typeface="Arial" pitchFamily="34" charset="0"/>
              </a:rPr>
              <a:t>Optimizing all aspects of job performance – safety, quality and productivity – through the appropriate design and use of workstations, work processes and the overall organization of work.</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38</a:t>
            </a:fld>
            <a:endParaRPr kumimoji="0" lang="en-US"/>
          </a:p>
        </p:txBody>
      </p:sp>
      <p:sp>
        <p:nvSpPr>
          <p:cNvPr id="904195" name="Rectangle 3"/>
          <p:cNvSpPr>
            <a:spLocks noGrp="1" noChangeArrowheads="1"/>
          </p:cNvSpPr>
          <p:nvPr>
            <p:ph type="title"/>
          </p:nvPr>
        </p:nvSpPr>
        <p:spPr>
          <a:xfrm>
            <a:off x="533400" y="514350"/>
            <a:ext cx="7772400" cy="571500"/>
          </a:xfrm>
        </p:spPr>
        <p:txBody>
          <a:bodyPr>
            <a:noAutofit/>
          </a:bodyPr>
          <a:lstStyle/>
          <a:p>
            <a:pPr algn="l" eaLnBrk="1" hangingPunct="1">
              <a:defRPr/>
            </a:pPr>
            <a:r>
              <a:rPr lang="en-US" sz="4400" dirty="0" smtClean="0">
                <a:solidFill>
                  <a:schemeClr val="bg2">
                    <a:lumMod val="50000"/>
                  </a:schemeClr>
                </a:solidFill>
                <a:latin typeface="Arial" pitchFamily="34" charset="0"/>
                <a:cs typeface="Arial" pitchFamily="34" charset="0"/>
              </a:rPr>
              <a:t>Ergonomics . . .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4196">
                                            <p:txEl>
                                              <p:pRg st="0" end="0"/>
                                            </p:txEl>
                                          </p:spTgt>
                                        </p:tgtEl>
                                        <p:attrNameLst>
                                          <p:attrName>style.visibility</p:attrName>
                                        </p:attrNameLst>
                                      </p:cBhvr>
                                      <p:to>
                                        <p:strVal val="visible"/>
                                      </p:to>
                                    </p:set>
                                    <p:animEffect transition="in" filter="wipe(left)">
                                      <p:cBhvr>
                                        <p:cTn id="7" dur="500"/>
                                        <p:tgtEl>
                                          <p:spTgt spid="9041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196"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3251" name="Rectangle 3"/>
          <p:cNvSpPr>
            <a:spLocks noGrp="1" noChangeArrowheads="1"/>
          </p:cNvSpPr>
          <p:nvPr>
            <p:ph idx="1"/>
          </p:nvPr>
        </p:nvSpPr>
        <p:spPr>
          <a:xfrm>
            <a:off x="914400" y="1123950"/>
            <a:ext cx="4114800" cy="3771900"/>
          </a:xfrm>
        </p:spPr>
        <p:txBody>
          <a:bodyPr/>
          <a:lstStyle/>
          <a:p>
            <a:pPr marL="342900" indent="-342900" eaLnBrk="1" hangingPunct="1">
              <a:defRPr/>
            </a:pPr>
            <a:r>
              <a:rPr lang="en-US" noProof="1" smtClean="0"/>
              <a:t>Lean Manufacturing</a:t>
            </a:r>
          </a:p>
          <a:p>
            <a:pPr marL="342900" indent="-342900" eaLnBrk="1" hangingPunct="1">
              <a:defRPr/>
            </a:pPr>
            <a:r>
              <a:rPr lang="en-US" noProof="1" smtClean="0"/>
              <a:t>Continuous Process Improvement</a:t>
            </a:r>
          </a:p>
          <a:p>
            <a:pPr marL="342900" indent="-342900" eaLnBrk="1" hangingPunct="1">
              <a:defRPr/>
            </a:pPr>
            <a:r>
              <a:rPr lang="en-US" noProof="1" smtClean="0"/>
              <a:t>Value Sream Mapping</a:t>
            </a:r>
          </a:p>
          <a:p>
            <a:pPr marL="342900" indent="-342900" eaLnBrk="1" hangingPunct="1">
              <a:defRPr/>
            </a:pPr>
            <a:r>
              <a:rPr lang="en-US" noProof="1" smtClean="0"/>
              <a:t>Kaizen Events</a:t>
            </a:r>
          </a:p>
          <a:p>
            <a:pPr marL="342900" indent="-342900" eaLnBrk="1" hangingPunct="1">
              <a:defRPr/>
            </a:pPr>
            <a:r>
              <a:rPr lang="en-US" noProof="1" smtClean="0"/>
              <a:t>Six Sigma</a:t>
            </a:r>
          </a:p>
          <a:p>
            <a:pPr marL="342900" indent="-342900" eaLnBrk="1" hangingPunct="1">
              <a:defRPr/>
            </a:pPr>
            <a:r>
              <a:rPr lang="en-US" noProof="1" smtClean="0"/>
              <a:t>5S + 1</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39</a:t>
            </a:fld>
            <a:endParaRPr kumimoji="0" lang="en-US"/>
          </a:p>
        </p:txBody>
      </p:sp>
      <p:sp>
        <p:nvSpPr>
          <p:cNvPr id="1333250" name="Rectangle 2"/>
          <p:cNvSpPr>
            <a:spLocks noGrp="1" noChangeArrowheads="1"/>
          </p:cNvSpPr>
          <p:nvPr>
            <p:ph type="title"/>
          </p:nvPr>
        </p:nvSpPr>
        <p:spPr/>
        <p:txBody>
          <a:bodyPr>
            <a:normAutofit/>
          </a:bodyPr>
          <a:lstStyle/>
          <a:p>
            <a:pPr eaLnBrk="1" hangingPunct="1">
              <a:spcBef>
                <a:spcPts val="800"/>
              </a:spcBef>
              <a:defRPr/>
            </a:pPr>
            <a:r>
              <a:rPr lang="en-US" sz="4000" noProof="1" smtClean="0"/>
              <a:t>Promote effective work </a:t>
            </a:r>
            <a:r>
              <a:rPr lang="en-US" sz="4000" dirty="0" smtClean="0"/>
              <a:t>processes</a:t>
            </a:r>
            <a:endParaRPr lang="en-US" sz="4000" noProof="1" smtClean="0"/>
          </a:p>
        </p:txBody>
      </p:sp>
      <p:pic>
        <p:nvPicPr>
          <p:cNvPr id="1333252" name="Picture 4" descr="http://www.gene-regulation.com/images/flowchart-mini.png"/>
          <p:cNvPicPr>
            <a:picLocks noChangeAspect="1" noChangeArrowheads="1"/>
          </p:cNvPicPr>
          <p:nvPr/>
        </p:nvPicPr>
        <p:blipFill>
          <a:blip r:embed="rId3" r:link="rId4" cstate="print"/>
          <a:stretch>
            <a:fillRect/>
          </a:stretch>
        </p:blipFill>
        <p:spPr bwMode="auto">
          <a:xfrm>
            <a:off x="5181600" y="1200150"/>
            <a:ext cx="2794637" cy="349329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962400" y="4170226"/>
            <a:ext cx="914400" cy="523220"/>
          </a:xfrm>
          <a:prstGeom prst="rect">
            <a:avLst/>
          </a:prstGeom>
          <a:solidFill>
            <a:schemeClr val="bg2">
              <a:lumMod val="90000"/>
            </a:schemeClr>
          </a:solidFill>
        </p:spPr>
        <p:txBody>
          <a:bodyPr wrap="square" rtlCol="0">
            <a:spAutoFit/>
          </a:bodyPr>
          <a:lstStyle/>
          <a:p>
            <a:pPr algn="ctr"/>
            <a:r>
              <a:rPr lang="en-US" sz="2800" dirty="0" smtClean="0">
                <a:solidFill>
                  <a:schemeClr val="accent1">
                    <a:lumMod val="75000"/>
                  </a:schemeClr>
                </a:solidFill>
              </a:rPr>
              <a:t>Poll</a:t>
            </a:r>
            <a:endParaRPr lang="en-US" sz="2800" dirty="0">
              <a:solidFill>
                <a:schemeClr val="accent1">
                  <a:lumMod val="75000"/>
                </a:schemeClr>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990600" y="198879"/>
            <a:ext cx="7239000" cy="571500"/>
          </a:xfrm>
        </p:spPr>
        <p:txBody>
          <a:bodyPr>
            <a:normAutofit fontScale="90000"/>
          </a:bodyPr>
          <a:lstStyle/>
          <a:p>
            <a:pPr eaLnBrk="1" hangingPunct="1">
              <a:defRPr/>
            </a:pPr>
            <a:r>
              <a:rPr lang="en-US" dirty="0" smtClean="0"/>
              <a:t>Course Logistics</a:t>
            </a:r>
          </a:p>
        </p:txBody>
      </p:sp>
      <p:sp>
        <p:nvSpPr>
          <p:cNvPr id="892931" name="Rectangle 3"/>
          <p:cNvSpPr>
            <a:spLocks noGrp="1" noChangeArrowheads="1"/>
          </p:cNvSpPr>
          <p:nvPr>
            <p:ph type="body" sz="half" idx="1"/>
          </p:nvPr>
        </p:nvSpPr>
        <p:spPr>
          <a:xfrm>
            <a:off x="520138" y="1108982"/>
            <a:ext cx="6477000" cy="3714750"/>
          </a:xfrm>
        </p:spPr>
        <p:txBody>
          <a:bodyPr>
            <a:normAutofit/>
          </a:bodyPr>
          <a:lstStyle/>
          <a:p>
            <a:pPr eaLnBrk="1" hangingPunct="1">
              <a:lnSpc>
                <a:spcPct val="90000"/>
              </a:lnSpc>
              <a:defRPr/>
            </a:pPr>
            <a:r>
              <a:rPr lang="en-US" sz="2400" dirty="0" err="1"/>
              <a:t>GoToTraining</a:t>
            </a:r>
            <a:r>
              <a:rPr lang="en-US" sz="2400" dirty="0"/>
              <a:t> with Call In</a:t>
            </a:r>
          </a:p>
          <a:p>
            <a:pPr eaLnBrk="1" hangingPunct="1">
              <a:lnSpc>
                <a:spcPct val="90000"/>
              </a:lnSpc>
              <a:defRPr/>
            </a:pPr>
            <a:r>
              <a:rPr lang="en-US" sz="2400" dirty="0"/>
              <a:t>Manual/Downloads via email</a:t>
            </a:r>
          </a:p>
          <a:p>
            <a:pPr eaLnBrk="1" hangingPunct="1">
              <a:lnSpc>
                <a:spcPct val="90000"/>
              </a:lnSpc>
              <a:defRPr/>
            </a:pPr>
            <a:r>
              <a:rPr lang="en-US" sz="2400" dirty="0"/>
              <a:t>Attendance Log</a:t>
            </a:r>
          </a:p>
          <a:p>
            <a:pPr eaLnBrk="1" hangingPunct="1">
              <a:lnSpc>
                <a:spcPct val="90000"/>
              </a:lnSpc>
              <a:defRPr/>
            </a:pPr>
            <a:r>
              <a:rPr lang="en-US" sz="2400" dirty="0"/>
              <a:t>Course Schedule</a:t>
            </a:r>
          </a:p>
          <a:p>
            <a:pPr lvl="1" eaLnBrk="1" hangingPunct="1">
              <a:lnSpc>
                <a:spcPct val="90000"/>
              </a:lnSpc>
              <a:defRPr/>
            </a:pPr>
            <a:r>
              <a:rPr lang="en-US" sz="2000" dirty="0"/>
              <a:t>Starting/ending  times </a:t>
            </a:r>
          </a:p>
          <a:p>
            <a:pPr lvl="1" eaLnBrk="1" hangingPunct="1">
              <a:lnSpc>
                <a:spcPct val="90000"/>
              </a:lnSpc>
              <a:defRPr/>
            </a:pPr>
            <a:r>
              <a:rPr lang="en-US" sz="2000" dirty="0"/>
              <a:t>Breaks</a:t>
            </a:r>
          </a:p>
          <a:p>
            <a:pPr lvl="1" eaLnBrk="1" hangingPunct="1">
              <a:lnSpc>
                <a:spcPct val="90000"/>
              </a:lnSpc>
              <a:defRPr/>
            </a:pPr>
            <a:r>
              <a:rPr lang="en-US" sz="2000" dirty="0"/>
              <a:t>Worksheets and Homework</a:t>
            </a:r>
          </a:p>
          <a:p>
            <a:pPr>
              <a:lnSpc>
                <a:spcPct val="90000"/>
              </a:lnSpc>
              <a:defRPr/>
            </a:pPr>
            <a:r>
              <a:rPr lang="en-US" sz="2400" dirty="0"/>
              <a:t>Telephones- Use MUTE, not hold</a:t>
            </a:r>
          </a:p>
          <a:p>
            <a:pPr>
              <a:lnSpc>
                <a:spcPct val="90000"/>
              </a:lnSpc>
              <a:defRPr/>
            </a:pPr>
            <a:r>
              <a:rPr lang="en-US" sz="2400" dirty="0"/>
              <a:t>Group Overview</a:t>
            </a:r>
          </a:p>
          <a:p>
            <a:pPr>
              <a:lnSpc>
                <a:spcPct val="90000"/>
              </a:lnSpc>
              <a:defRPr/>
            </a:pPr>
            <a:endParaRPr lang="en-US" dirty="0"/>
          </a:p>
          <a:p>
            <a:pPr eaLnBrk="1" hangingPunct="1">
              <a:lnSpc>
                <a:spcPct val="90000"/>
              </a:lnSpc>
              <a:defRPr/>
            </a:pPr>
            <a:endParaRPr lang="en-US" dirty="0" smtClean="0"/>
          </a:p>
        </p:txBody>
      </p:sp>
      <p:sp>
        <p:nvSpPr>
          <p:cNvPr id="6" name="Slide Number Placeholder 5"/>
          <p:cNvSpPr>
            <a:spLocks noGrp="1"/>
          </p:cNvSpPr>
          <p:nvPr>
            <p:ph type="sldNum" sz="quarter" idx="4294967295"/>
          </p:nvPr>
        </p:nvSpPr>
        <p:spPr>
          <a:xfrm>
            <a:off x="8778876" y="4686300"/>
            <a:ext cx="365125" cy="342900"/>
          </a:xfrm>
        </p:spPr>
        <p:txBody>
          <a:bodyPr/>
          <a:lstStyle/>
          <a:p>
            <a:fld id="{D5BBC35B-A44B-4119-B8DA-DE9E3DFADA20}" type="slidenum">
              <a:rPr lang="en-US" smtClean="0"/>
              <a:pPr/>
              <a:t>4</a:t>
            </a:fld>
            <a:endParaRPr lang="en-US" dirty="0"/>
          </a:p>
        </p:txBody>
      </p:sp>
      <p:pic>
        <p:nvPicPr>
          <p:cNvPr id="45057" name="Picture 1" descr="C:\Users\HP\Downloads\check_off_with_pencil_800_clr.png"/>
          <p:cNvPicPr>
            <a:picLocks noChangeAspect="1" noChangeArrowheads="1"/>
          </p:cNvPicPr>
          <p:nvPr/>
        </p:nvPicPr>
        <p:blipFill>
          <a:blip r:embed="rId3" cstate="print"/>
          <a:srcRect/>
          <a:stretch>
            <a:fillRect/>
          </a:stretch>
        </p:blipFill>
        <p:spPr bwMode="auto">
          <a:xfrm>
            <a:off x="5097008" y="1047751"/>
            <a:ext cx="3864429" cy="3381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2290848"/>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8739" name="Rectangle 3"/>
          <p:cNvSpPr>
            <a:spLocks noGrp="1" noChangeArrowheads="1"/>
          </p:cNvSpPr>
          <p:nvPr>
            <p:ph type="title"/>
          </p:nvPr>
        </p:nvSpPr>
        <p:spPr/>
        <p:txBody>
          <a:bodyPr>
            <a:normAutofit fontScale="90000"/>
          </a:bodyPr>
          <a:lstStyle/>
          <a:p>
            <a:pPr eaLnBrk="1" hangingPunct="1">
              <a:defRPr/>
            </a:pPr>
            <a:r>
              <a:rPr lang="en-US" dirty="0" smtClean="0"/>
              <a:t>Work Process: Look at whole picture</a:t>
            </a:r>
          </a:p>
        </p:txBody>
      </p:sp>
      <p:sp>
        <p:nvSpPr>
          <p:cNvPr id="628740" name="Rectangle 4"/>
          <p:cNvSpPr>
            <a:spLocks noGrp="1" noChangeArrowheads="1"/>
          </p:cNvSpPr>
          <p:nvPr>
            <p:ph type="body" sz="half" idx="1"/>
          </p:nvPr>
        </p:nvSpPr>
        <p:spPr>
          <a:xfrm>
            <a:off x="304800" y="895350"/>
            <a:ext cx="4724400" cy="3657600"/>
          </a:xfrm>
        </p:spPr>
        <p:txBody>
          <a:bodyPr>
            <a:normAutofit fontScale="92500" lnSpcReduction="20000"/>
          </a:bodyPr>
          <a:lstStyle/>
          <a:p>
            <a:pPr eaLnBrk="1" hangingPunct="1">
              <a:defRPr/>
            </a:pPr>
            <a:r>
              <a:rPr lang="en-US" sz="2800" dirty="0" smtClean="0"/>
              <a:t>Goal is to:</a:t>
            </a:r>
          </a:p>
          <a:p>
            <a:pPr lvl="1" eaLnBrk="1" hangingPunct="1">
              <a:defRPr/>
            </a:pPr>
            <a:r>
              <a:rPr lang="en-US" sz="2400" dirty="0" smtClean="0"/>
              <a:t>Design work to take into account basic predictable human behavior</a:t>
            </a:r>
          </a:p>
          <a:p>
            <a:pPr lvl="1" eaLnBrk="1" hangingPunct="1">
              <a:defRPr/>
            </a:pPr>
            <a:r>
              <a:rPr lang="en-US" sz="2400" dirty="0" smtClean="0"/>
              <a:t>Provide adequate level of job complexity and challenge</a:t>
            </a:r>
          </a:p>
          <a:p>
            <a:pPr lvl="1" eaLnBrk="1" hangingPunct="1">
              <a:defRPr/>
            </a:pPr>
            <a:r>
              <a:rPr lang="en-US" sz="2400" dirty="0" smtClean="0"/>
              <a:t>Involve worker in design process</a:t>
            </a:r>
          </a:p>
          <a:p>
            <a:pPr lvl="1" eaLnBrk="1" hangingPunct="1">
              <a:defRPr/>
            </a:pPr>
            <a:r>
              <a:rPr lang="en-US" sz="2400" dirty="0" smtClean="0"/>
              <a:t>Implement engineering, work practice and administrative control as appropriate</a:t>
            </a:r>
          </a:p>
        </p:txBody>
      </p:sp>
      <p:pic>
        <p:nvPicPr>
          <p:cNvPr id="211972" name="Picture 5" descr="static hold spray gun"/>
          <p:cNvPicPr>
            <a:picLocks noGrp="1" noChangeAspect="1" noChangeArrowheads="1"/>
          </p:cNvPicPr>
          <p:nvPr>
            <p:ph sz="half" idx="2"/>
          </p:nvPr>
        </p:nvPicPr>
        <p:blipFill>
          <a:blip r:embed="rId3" cstate="print"/>
          <a:srcRect l="3125" r="3133" b="4175"/>
          <a:stretch>
            <a:fillRect/>
          </a:stretch>
        </p:blipFill>
        <p:spPr>
          <a:xfrm>
            <a:off x="4876800" y="1123950"/>
            <a:ext cx="3886200" cy="297942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40</a:t>
            </a:fld>
            <a:endParaRPr lang="en-US" dirty="0"/>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7" name="Rectangle 3"/>
          <p:cNvSpPr>
            <a:spLocks noGrp="1" noChangeArrowheads="1"/>
          </p:cNvSpPr>
          <p:nvPr>
            <p:ph idx="1"/>
          </p:nvPr>
        </p:nvSpPr>
        <p:spPr>
          <a:xfrm>
            <a:off x="304800" y="1123950"/>
            <a:ext cx="4191000" cy="3429000"/>
          </a:xfrm>
        </p:spPr>
        <p:txBody>
          <a:bodyPr>
            <a:normAutofit fontScale="70000" lnSpcReduction="20000"/>
          </a:bodyPr>
          <a:lstStyle/>
          <a:p>
            <a:pPr eaLnBrk="1" hangingPunct="1">
              <a:defRPr/>
            </a:pPr>
            <a:r>
              <a:rPr lang="en-US" sz="3600" dirty="0" smtClean="0"/>
              <a:t>With out appropriate management:</a:t>
            </a:r>
          </a:p>
          <a:p>
            <a:pPr lvl="1" eaLnBrk="1" hangingPunct="1">
              <a:defRPr/>
            </a:pPr>
            <a:r>
              <a:rPr lang="en-US" sz="3200" dirty="0" smtClean="0"/>
              <a:t>Ergonomics interventions will not be effective</a:t>
            </a:r>
          </a:p>
          <a:p>
            <a:pPr eaLnBrk="1" hangingPunct="1">
              <a:defRPr/>
            </a:pPr>
            <a:r>
              <a:rPr lang="en-US" sz="3600" dirty="0" smtClean="0"/>
              <a:t>Factors include:</a:t>
            </a:r>
          </a:p>
          <a:p>
            <a:pPr lvl="1" eaLnBrk="1" hangingPunct="1">
              <a:defRPr/>
            </a:pPr>
            <a:r>
              <a:rPr lang="en-US" sz="3200" dirty="0" smtClean="0"/>
              <a:t>Labor/management relationships</a:t>
            </a:r>
          </a:p>
          <a:p>
            <a:pPr lvl="1" eaLnBrk="1" hangingPunct="1">
              <a:defRPr/>
            </a:pPr>
            <a:r>
              <a:rPr lang="en-US" sz="3200" dirty="0" smtClean="0"/>
              <a:t>Supervision given and received</a:t>
            </a:r>
          </a:p>
          <a:p>
            <a:pPr lvl="1" eaLnBrk="1" hangingPunct="1">
              <a:defRPr/>
            </a:pPr>
            <a:r>
              <a:rPr lang="en-US" sz="3200" dirty="0" smtClean="0"/>
              <a:t>Peer interaction</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41</a:t>
            </a:fld>
            <a:endParaRPr kumimoji="0" lang="en-US"/>
          </a:p>
        </p:txBody>
      </p:sp>
      <p:sp>
        <p:nvSpPr>
          <p:cNvPr id="953346" name="Rectangle 2"/>
          <p:cNvSpPr>
            <a:spLocks noGrp="1" noChangeArrowheads="1"/>
          </p:cNvSpPr>
          <p:nvPr>
            <p:ph type="title"/>
          </p:nvPr>
        </p:nvSpPr>
        <p:spPr/>
        <p:txBody>
          <a:bodyPr/>
          <a:lstStyle/>
          <a:p>
            <a:pPr eaLnBrk="1" hangingPunct="1">
              <a:defRPr/>
            </a:pPr>
            <a:r>
              <a:rPr lang="en-US" smtClean="0"/>
              <a:t>Management and Supervision </a:t>
            </a:r>
          </a:p>
        </p:txBody>
      </p:sp>
      <p:pic>
        <p:nvPicPr>
          <p:cNvPr id="9" name="Picture 8" descr="Torque wrench2.jpg"/>
          <p:cNvPicPr>
            <a:picLocks noChangeAspect="1"/>
          </p:cNvPicPr>
          <p:nvPr/>
        </p:nvPicPr>
        <p:blipFill>
          <a:blip r:embed="rId3" cstate="print"/>
          <a:srcRect l="6250" r="3125"/>
          <a:stretch>
            <a:fillRect/>
          </a:stretch>
        </p:blipFill>
        <p:spPr>
          <a:xfrm>
            <a:off x="4495800" y="1123950"/>
            <a:ext cx="4138202" cy="3048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p:txBody>
          <a:bodyPr>
            <a:normAutofit fontScale="90000"/>
          </a:bodyPr>
          <a:lstStyle/>
          <a:p>
            <a:pPr eaLnBrk="1" hangingPunct="1">
              <a:defRPr/>
            </a:pPr>
            <a:r>
              <a:rPr lang="en-US" dirty="0" smtClean="0"/>
              <a:t>Work Force</a:t>
            </a:r>
          </a:p>
        </p:txBody>
      </p:sp>
      <p:sp>
        <p:nvSpPr>
          <p:cNvPr id="505859" name="Rectangle 3"/>
          <p:cNvSpPr>
            <a:spLocks noGrp="1" noChangeArrowheads="1"/>
          </p:cNvSpPr>
          <p:nvPr>
            <p:ph type="body" sz="half" idx="1"/>
          </p:nvPr>
        </p:nvSpPr>
        <p:spPr>
          <a:xfrm>
            <a:off x="304800" y="895350"/>
            <a:ext cx="4038600" cy="3714750"/>
          </a:xfrm>
        </p:spPr>
        <p:txBody>
          <a:bodyPr>
            <a:normAutofit/>
          </a:bodyPr>
          <a:lstStyle/>
          <a:p>
            <a:pPr eaLnBrk="1" hangingPunct="1">
              <a:lnSpc>
                <a:spcPct val="90000"/>
              </a:lnSpc>
              <a:defRPr/>
            </a:pPr>
            <a:r>
              <a:rPr lang="en-US" b="0" dirty="0" smtClean="0"/>
              <a:t>Work force component is critical</a:t>
            </a:r>
          </a:p>
          <a:p>
            <a:pPr eaLnBrk="1" hangingPunct="1">
              <a:lnSpc>
                <a:spcPct val="90000"/>
              </a:lnSpc>
              <a:defRPr/>
            </a:pPr>
            <a:r>
              <a:rPr lang="en-US" b="0" dirty="0" smtClean="0"/>
              <a:t>Essence of ergonomics focuses on enhancing health, safety and productivity of workforce</a:t>
            </a:r>
          </a:p>
        </p:txBody>
      </p:sp>
      <p:pic>
        <p:nvPicPr>
          <p:cNvPr id="109572" name="Picture 6" descr="blow dry"/>
          <p:cNvPicPr>
            <a:picLocks noGrp="1" noChangeAspect="1" noChangeArrowheads="1"/>
          </p:cNvPicPr>
          <p:nvPr>
            <p:ph sz="half" idx="2"/>
          </p:nvPr>
        </p:nvPicPr>
        <p:blipFill>
          <a:blip r:embed="rId3" cstate="print"/>
          <a:srcRect l="31228" t="2500"/>
          <a:stretch>
            <a:fillRect/>
          </a:stretch>
        </p:blipFill>
        <p:spPr>
          <a:xfrm>
            <a:off x="4724400" y="971550"/>
            <a:ext cx="3902087" cy="37719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42</a:t>
            </a:fld>
            <a:endParaRPr lang="en-US" dirty="0"/>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7908" name="Rectangle 4"/>
          <p:cNvSpPr>
            <a:spLocks noGrp="1" noChangeArrowheads="1"/>
          </p:cNvSpPr>
          <p:nvPr>
            <p:ph idx="1"/>
          </p:nvPr>
        </p:nvSpPr>
        <p:spPr>
          <a:xfrm>
            <a:off x="457200" y="1110997"/>
            <a:ext cx="4114800" cy="3394472"/>
          </a:xfrm>
        </p:spPr>
        <p:txBody>
          <a:bodyPr>
            <a:normAutofit fontScale="85000" lnSpcReduction="10000"/>
          </a:bodyPr>
          <a:lstStyle/>
          <a:p>
            <a:pPr eaLnBrk="1" hangingPunct="1">
              <a:lnSpc>
                <a:spcPct val="90000"/>
              </a:lnSpc>
              <a:defRPr/>
            </a:pPr>
            <a:r>
              <a:rPr lang="en-US" dirty="0" smtClean="0"/>
              <a:t>Strength and flexibility may significantly decrease </a:t>
            </a:r>
          </a:p>
          <a:p>
            <a:pPr eaLnBrk="1" hangingPunct="1">
              <a:lnSpc>
                <a:spcPct val="90000"/>
              </a:lnSpc>
              <a:defRPr/>
            </a:pPr>
            <a:r>
              <a:rPr lang="en-US" dirty="0" smtClean="0"/>
              <a:t>Aerobic capacity and endurance decrease</a:t>
            </a:r>
          </a:p>
          <a:p>
            <a:pPr eaLnBrk="1" hangingPunct="1">
              <a:lnSpc>
                <a:spcPct val="90000"/>
              </a:lnSpc>
              <a:defRPr/>
            </a:pPr>
            <a:r>
              <a:rPr lang="en-US" dirty="0" smtClean="0"/>
              <a:t>Visual acuity may deteriorate</a:t>
            </a:r>
          </a:p>
          <a:p>
            <a:pPr eaLnBrk="1" hangingPunct="1">
              <a:lnSpc>
                <a:spcPct val="90000"/>
              </a:lnSpc>
              <a:defRPr/>
            </a:pPr>
            <a:r>
              <a:rPr lang="en-US" dirty="0" smtClean="0"/>
              <a:t>Reflexes and hand-eye coordination may deteriorate</a:t>
            </a:r>
          </a:p>
          <a:p>
            <a:pPr eaLnBrk="1" hangingPunct="1">
              <a:lnSpc>
                <a:spcPct val="90000"/>
              </a:lnSpc>
              <a:defRPr/>
            </a:pPr>
            <a:r>
              <a:rPr lang="en-US" dirty="0" smtClean="0"/>
              <a:t>Changes also take place in psycho-social aspects</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43</a:t>
            </a:fld>
            <a:endParaRPr kumimoji="0" lang="en-US"/>
          </a:p>
        </p:txBody>
      </p:sp>
      <p:sp>
        <p:nvSpPr>
          <p:cNvPr id="507907" name="Rectangle 3"/>
          <p:cNvSpPr>
            <a:spLocks noGrp="1" noChangeArrowheads="1"/>
          </p:cNvSpPr>
          <p:nvPr>
            <p:ph type="title"/>
          </p:nvPr>
        </p:nvSpPr>
        <p:spPr/>
        <p:txBody>
          <a:bodyPr/>
          <a:lstStyle/>
          <a:p>
            <a:pPr eaLnBrk="1" hangingPunct="1">
              <a:defRPr/>
            </a:pPr>
            <a:r>
              <a:rPr lang="en-US" dirty="0" smtClean="0"/>
              <a:t>Age</a:t>
            </a:r>
          </a:p>
        </p:txBody>
      </p:sp>
      <p:pic>
        <p:nvPicPr>
          <p:cNvPr id="7" name="Picture 1" descr="L:\Clients\City of Minneapolis\Water 11-2-11\Images\13.JPG"/>
          <p:cNvPicPr>
            <a:picLocks noChangeAspect="1" noChangeArrowheads="1"/>
          </p:cNvPicPr>
          <p:nvPr/>
        </p:nvPicPr>
        <p:blipFill>
          <a:blip r:embed="rId3" cstate="print"/>
          <a:srcRect l="14968" r="29936"/>
          <a:stretch>
            <a:fillRect/>
          </a:stretch>
        </p:blipFill>
        <p:spPr bwMode="auto">
          <a:xfrm>
            <a:off x="5029200" y="1200150"/>
            <a:ext cx="3359557" cy="34099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8931" name="Rectangle 3"/>
          <p:cNvSpPr>
            <a:spLocks noGrp="1" noChangeArrowheads="1"/>
          </p:cNvSpPr>
          <p:nvPr>
            <p:ph idx="1"/>
          </p:nvPr>
        </p:nvSpPr>
        <p:spPr>
          <a:xfrm>
            <a:off x="381000" y="895350"/>
            <a:ext cx="4343400" cy="3486150"/>
          </a:xfrm>
        </p:spPr>
        <p:txBody>
          <a:bodyPr>
            <a:normAutofit/>
          </a:bodyPr>
          <a:lstStyle/>
          <a:p>
            <a:pPr eaLnBrk="1" hangingPunct="1">
              <a:defRPr/>
            </a:pPr>
            <a:r>
              <a:rPr lang="en-US" dirty="0" smtClean="0"/>
              <a:t>Fit and use of workstations, tools, equipment and clothing</a:t>
            </a:r>
          </a:p>
          <a:p>
            <a:pPr eaLnBrk="1" hangingPunct="1">
              <a:defRPr/>
            </a:pPr>
            <a:r>
              <a:rPr lang="en-US" dirty="0" smtClean="0"/>
              <a:t>Match between physical demands of the job and functional capacity levels of the worker</a:t>
            </a:r>
          </a:p>
        </p:txBody>
      </p:sp>
      <p:sp>
        <p:nvSpPr>
          <p:cNvPr id="8" name="Slide Number Placeholder 7"/>
          <p:cNvSpPr>
            <a:spLocks noGrp="1"/>
          </p:cNvSpPr>
          <p:nvPr>
            <p:ph type="sldNum" sz="quarter" idx="12"/>
          </p:nvPr>
        </p:nvSpPr>
        <p:spPr/>
        <p:txBody>
          <a:bodyPr/>
          <a:lstStyle/>
          <a:p>
            <a:fld id="{D5BBC35B-A44B-4119-B8DA-DE9E3DFADA20}" type="slidenum">
              <a:rPr kumimoji="0" lang="en-US" smtClean="0"/>
              <a:pPr/>
              <a:t>44</a:t>
            </a:fld>
            <a:endParaRPr kumimoji="0" lang="en-US"/>
          </a:p>
        </p:txBody>
      </p:sp>
      <p:sp>
        <p:nvSpPr>
          <p:cNvPr id="508930" name="Rectangle 2"/>
          <p:cNvSpPr>
            <a:spLocks noGrp="1" noChangeArrowheads="1"/>
          </p:cNvSpPr>
          <p:nvPr>
            <p:ph type="title"/>
          </p:nvPr>
        </p:nvSpPr>
        <p:spPr/>
        <p:txBody>
          <a:bodyPr/>
          <a:lstStyle/>
          <a:p>
            <a:pPr eaLnBrk="1" hangingPunct="1">
              <a:defRPr/>
            </a:pPr>
            <a:r>
              <a:rPr lang="en-US" smtClean="0"/>
              <a:t>Gender</a:t>
            </a:r>
          </a:p>
        </p:txBody>
      </p:sp>
      <p:pic>
        <p:nvPicPr>
          <p:cNvPr id="10241" name="Picture 1" descr="C:\Users\HP\Downloads\stick_figure_couple_standing_together_800_clr.png"/>
          <p:cNvPicPr>
            <a:picLocks noChangeAspect="1" noChangeArrowheads="1"/>
          </p:cNvPicPr>
          <p:nvPr/>
        </p:nvPicPr>
        <p:blipFill>
          <a:blip r:embed="rId3" cstate="print"/>
          <a:srcRect/>
          <a:stretch>
            <a:fillRect/>
          </a:stretch>
        </p:blipFill>
        <p:spPr bwMode="auto">
          <a:xfrm>
            <a:off x="4953000" y="1047750"/>
            <a:ext cx="3367088" cy="38481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9958" name="Rectangle 6"/>
          <p:cNvSpPr>
            <a:spLocks noGrp="1" noChangeArrowheads="1"/>
          </p:cNvSpPr>
          <p:nvPr>
            <p:ph idx="1"/>
          </p:nvPr>
        </p:nvSpPr>
        <p:spPr>
          <a:xfrm>
            <a:off x="914400" y="1123950"/>
            <a:ext cx="4027488" cy="3086100"/>
          </a:xfrm>
        </p:spPr>
        <p:txBody>
          <a:bodyPr>
            <a:normAutofit/>
          </a:bodyPr>
          <a:lstStyle/>
          <a:p>
            <a:pPr eaLnBrk="1" hangingPunct="1">
              <a:defRPr/>
            </a:pPr>
            <a:r>
              <a:rPr lang="en-US" dirty="0" smtClean="0"/>
              <a:t>Anthropometry - the study of the size and shape of the body plays an important role</a:t>
            </a:r>
          </a:p>
          <a:p>
            <a:pPr eaLnBrk="1" hangingPunct="1">
              <a:defRPr/>
            </a:pPr>
            <a:r>
              <a:rPr lang="en-US" dirty="0" smtClean="0"/>
              <a:t>In other words, how tall? how short? how big? how small?</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45</a:t>
            </a:fld>
            <a:endParaRPr kumimoji="0" lang="en-US"/>
          </a:p>
        </p:txBody>
      </p:sp>
      <p:sp>
        <p:nvSpPr>
          <p:cNvPr id="509955" name="Rectangle 3"/>
          <p:cNvSpPr>
            <a:spLocks noGrp="1" noChangeArrowheads="1"/>
          </p:cNvSpPr>
          <p:nvPr>
            <p:ph type="title"/>
          </p:nvPr>
        </p:nvSpPr>
        <p:spPr/>
        <p:txBody>
          <a:bodyPr/>
          <a:lstStyle/>
          <a:p>
            <a:pPr eaLnBrk="1" hangingPunct="1">
              <a:defRPr/>
            </a:pPr>
            <a:r>
              <a:rPr lang="en-US" dirty="0" smtClean="0"/>
              <a:t>Stature and morphology</a:t>
            </a:r>
          </a:p>
        </p:txBody>
      </p:sp>
      <p:pic>
        <p:nvPicPr>
          <p:cNvPr id="8" name="Picture 5" descr="anthro"/>
          <p:cNvPicPr>
            <a:picLocks noChangeAspect="1" noChangeArrowheads="1"/>
          </p:cNvPicPr>
          <p:nvPr/>
        </p:nvPicPr>
        <p:blipFill>
          <a:blip r:embed="rId3" cstate="print"/>
          <a:srcRect l="30261" t="14415" r="31387" b="13085"/>
          <a:stretch>
            <a:fillRect/>
          </a:stretch>
        </p:blipFill>
        <p:spPr bwMode="auto">
          <a:xfrm>
            <a:off x="5257800" y="1200150"/>
            <a:ext cx="2837793" cy="3657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0980" name="Rectangle 4"/>
          <p:cNvSpPr>
            <a:spLocks noGrp="1" noChangeArrowheads="1"/>
          </p:cNvSpPr>
          <p:nvPr>
            <p:ph idx="1"/>
          </p:nvPr>
        </p:nvSpPr>
        <p:spPr>
          <a:xfrm>
            <a:off x="304800" y="1047750"/>
            <a:ext cx="4038600" cy="4171950"/>
          </a:xfrm>
        </p:spPr>
        <p:txBody>
          <a:bodyPr/>
          <a:lstStyle/>
          <a:p>
            <a:pPr eaLnBrk="1" hangingPunct="1">
              <a:defRPr/>
            </a:pPr>
            <a:r>
              <a:rPr lang="en-US" dirty="0" smtClean="0"/>
              <a:t>Most workstations, tools and equipment are designed and set up to accommodate right hand dominance</a:t>
            </a:r>
          </a:p>
          <a:p>
            <a:pPr eaLnBrk="1" hangingPunct="1">
              <a:defRPr/>
            </a:pPr>
            <a:r>
              <a:rPr lang="en-US" dirty="0" smtClean="0"/>
              <a:t>May present a problem for left hand dominant workers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46</a:t>
            </a:fld>
            <a:endParaRPr kumimoji="0" lang="en-US"/>
          </a:p>
        </p:txBody>
      </p:sp>
      <p:sp>
        <p:nvSpPr>
          <p:cNvPr id="510979" name="Rectangle 3"/>
          <p:cNvSpPr>
            <a:spLocks noGrp="1" noChangeArrowheads="1"/>
          </p:cNvSpPr>
          <p:nvPr>
            <p:ph type="title"/>
          </p:nvPr>
        </p:nvSpPr>
        <p:spPr/>
        <p:txBody>
          <a:bodyPr/>
          <a:lstStyle/>
          <a:p>
            <a:pPr eaLnBrk="1" hangingPunct="1">
              <a:defRPr/>
            </a:pPr>
            <a:r>
              <a:rPr lang="en-US" smtClean="0"/>
              <a:t>Hand dominance</a:t>
            </a:r>
          </a:p>
        </p:txBody>
      </p:sp>
      <p:pic>
        <p:nvPicPr>
          <p:cNvPr id="8" name="Picture 7" descr="left hand.png"/>
          <p:cNvPicPr>
            <a:picLocks noChangeAspect="1"/>
          </p:cNvPicPr>
          <p:nvPr/>
        </p:nvPicPr>
        <p:blipFill>
          <a:blip r:embed="rId3" cstate="print"/>
          <a:srcRect l="20002" t="6978" r="4694" b="16269"/>
          <a:stretch>
            <a:fillRect/>
          </a:stretch>
        </p:blipFill>
        <p:spPr>
          <a:xfrm>
            <a:off x="4343400" y="1257300"/>
            <a:ext cx="4572000" cy="31432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p:txBody>
          <a:bodyPr>
            <a:normAutofit fontScale="90000"/>
          </a:bodyPr>
          <a:lstStyle/>
          <a:p>
            <a:pPr eaLnBrk="1" hangingPunct="1">
              <a:defRPr/>
            </a:pPr>
            <a:r>
              <a:rPr lang="en-US" dirty="0" smtClean="0"/>
              <a:t>Fitness Level</a:t>
            </a:r>
          </a:p>
        </p:txBody>
      </p:sp>
      <p:sp>
        <p:nvSpPr>
          <p:cNvPr id="512003" name="Rectangle 3"/>
          <p:cNvSpPr>
            <a:spLocks noGrp="1" noChangeArrowheads="1"/>
          </p:cNvSpPr>
          <p:nvPr>
            <p:ph type="body" sz="half" idx="1"/>
          </p:nvPr>
        </p:nvSpPr>
        <p:spPr>
          <a:xfrm>
            <a:off x="381000" y="971550"/>
            <a:ext cx="3810000" cy="3086100"/>
          </a:xfrm>
        </p:spPr>
        <p:txBody>
          <a:bodyPr/>
          <a:lstStyle/>
          <a:p>
            <a:pPr marL="457200" indent="-457200" eaLnBrk="1" hangingPunct="1">
              <a:buFont typeface="Wingdings 3" pitchFamily="18" charset="2"/>
              <a:buChar char=""/>
              <a:defRPr/>
            </a:pPr>
            <a:r>
              <a:rPr lang="en-US" sz="3600" dirty="0" smtClean="0"/>
              <a:t>Job Match</a:t>
            </a:r>
          </a:p>
          <a:p>
            <a:pPr marL="457200" indent="-457200" eaLnBrk="1" hangingPunct="1">
              <a:buFont typeface="Wingdings 3" pitchFamily="18" charset="2"/>
              <a:buChar char=""/>
              <a:defRPr/>
            </a:pPr>
            <a:r>
              <a:rPr lang="en-US" sz="3600" dirty="0" smtClean="0"/>
              <a:t>Health and Wellness</a:t>
            </a:r>
            <a:endParaRPr lang="en-US" sz="2800" dirty="0" smtClean="0"/>
          </a:p>
        </p:txBody>
      </p:sp>
      <p:pic>
        <p:nvPicPr>
          <p:cNvPr id="512007" name="Picture 7" descr="DCM50063"/>
          <p:cNvPicPr>
            <a:picLocks noGrp="1" noChangeAspect="1" noChangeArrowheads="1"/>
          </p:cNvPicPr>
          <p:nvPr>
            <p:ph sz="half" idx="2"/>
          </p:nvPr>
        </p:nvPicPr>
        <p:blipFill>
          <a:blip r:embed="rId3" cstate="print"/>
          <a:stretch>
            <a:fillRect/>
          </a:stretch>
        </p:blipFill>
        <p:spPr>
          <a:xfrm>
            <a:off x="6248400" y="2647950"/>
            <a:ext cx="2628900" cy="210312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778875" y="4686300"/>
            <a:ext cx="365125" cy="342900"/>
          </a:xfrm>
        </p:spPr>
        <p:txBody>
          <a:bodyPr/>
          <a:lstStyle/>
          <a:p>
            <a:fld id="{D5BBC35B-A44B-4119-B8DA-DE9E3DFADA20}" type="slidenum">
              <a:rPr lang="en-US" smtClean="0"/>
              <a:pPr/>
              <a:t>47</a:t>
            </a:fld>
            <a:endParaRPr lang="en-US" dirty="0"/>
          </a:p>
        </p:txBody>
      </p:sp>
      <p:pic>
        <p:nvPicPr>
          <p:cNvPr id="512006" name="Picture 6" descr="shovel snow"/>
          <p:cNvPicPr>
            <a:picLocks noChangeAspect="1" noChangeArrowheads="1"/>
          </p:cNvPicPr>
          <p:nvPr/>
        </p:nvPicPr>
        <p:blipFill>
          <a:blip r:embed="rId4" cstate="print"/>
          <a:srcRect l="22222" b="6667"/>
          <a:stretch>
            <a:fillRect/>
          </a:stretch>
        </p:blipFill>
        <p:spPr bwMode="auto">
          <a:xfrm>
            <a:off x="3810000" y="1123950"/>
            <a:ext cx="2628900" cy="21031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006"/>
                                        </p:tgtEl>
                                        <p:attrNameLst>
                                          <p:attrName>style.visibility</p:attrName>
                                        </p:attrNameLst>
                                      </p:cBhvr>
                                      <p:to>
                                        <p:strVal val="visible"/>
                                      </p:to>
                                    </p:set>
                                    <p:animEffect transition="in" filter="dissolve">
                                      <p:cBhvr>
                                        <p:cTn id="7" dur="500"/>
                                        <p:tgtEl>
                                          <p:spTgt spid="5120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2003">
                                            <p:txEl>
                                              <p:pRg st="0" end="0"/>
                                            </p:txEl>
                                          </p:spTgt>
                                        </p:tgtEl>
                                        <p:attrNameLst>
                                          <p:attrName>style.visibility</p:attrName>
                                        </p:attrNameLst>
                                      </p:cBhvr>
                                      <p:to>
                                        <p:strVal val="visible"/>
                                      </p:to>
                                    </p:set>
                                    <p:animEffect transition="in" filter="wipe(left)">
                                      <p:cBhvr>
                                        <p:cTn id="12" dur="500"/>
                                        <p:tgtEl>
                                          <p:spTgt spid="51200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2003">
                                            <p:txEl>
                                              <p:pRg st="1" end="1"/>
                                            </p:txEl>
                                          </p:spTgt>
                                        </p:tgtEl>
                                        <p:attrNameLst>
                                          <p:attrName>style.visibility</p:attrName>
                                        </p:attrNameLst>
                                      </p:cBhvr>
                                      <p:to>
                                        <p:strVal val="visible"/>
                                      </p:to>
                                    </p:set>
                                    <p:animEffect transition="in" filter="wipe(left)">
                                      <p:cBhvr>
                                        <p:cTn id="17" dur="500"/>
                                        <p:tgtEl>
                                          <p:spTgt spid="5120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03"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3026" name="Picture 2" descr="tool two handed cookies"/>
          <p:cNvPicPr>
            <a:picLocks noChangeAspect="1" noChangeArrowheads="1"/>
          </p:cNvPicPr>
          <p:nvPr/>
        </p:nvPicPr>
        <p:blipFill>
          <a:blip r:embed="rId3" cstate="print"/>
          <a:srcRect l="4444" r="2222" b="6667"/>
          <a:stretch>
            <a:fillRect/>
          </a:stretch>
        </p:blipFill>
        <p:spPr bwMode="auto">
          <a:xfrm>
            <a:off x="4953000" y="1200150"/>
            <a:ext cx="3771900" cy="2514600"/>
          </a:xfrm>
          <a:prstGeom prst="rect">
            <a:avLst/>
          </a:prstGeom>
          <a:ln>
            <a:noFill/>
          </a:ln>
          <a:effectLst>
            <a:outerShdw blurRad="292100" dist="139700" dir="2700000" algn="tl" rotWithShape="0">
              <a:srgbClr val="333333">
                <a:alpha val="65000"/>
              </a:srgbClr>
            </a:outerShdw>
          </a:effectLst>
        </p:spPr>
      </p:pic>
      <p:sp>
        <p:nvSpPr>
          <p:cNvPr id="513028" name="Rectangle 4"/>
          <p:cNvSpPr>
            <a:spLocks noGrp="1" noChangeArrowheads="1"/>
          </p:cNvSpPr>
          <p:nvPr>
            <p:ph idx="1"/>
          </p:nvPr>
        </p:nvSpPr>
        <p:spPr>
          <a:xfrm>
            <a:off x="304800" y="1047750"/>
            <a:ext cx="4648200" cy="3771900"/>
          </a:xfrm>
        </p:spPr>
        <p:txBody>
          <a:bodyPr>
            <a:normAutofit/>
          </a:bodyPr>
          <a:lstStyle/>
          <a:p>
            <a:pPr eaLnBrk="1" hangingPunct="1">
              <a:defRPr/>
            </a:pPr>
            <a:r>
              <a:rPr lang="en-US" dirty="0" smtClean="0"/>
              <a:t>Appropriate workstation design is only part of issue</a:t>
            </a:r>
          </a:p>
          <a:p>
            <a:pPr eaLnBrk="1" hangingPunct="1">
              <a:defRPr/>
            </a:pPr>
            <a:r>
              <a:rPr lang="en-US" dirty="0" smtClean="0"/>
              <a:t>Very best ergonomics design is worthless if the worker is poorly trained</a:t>
            </a:r>
          </a:p>
          <a:p>
            <a:pPr lvl="1" eaLnBrk="1" hangingPunct="1">
              <a:defRPr/>
            </a:pPr>
            <a:r>
              <a:rPr lang="en-US" sz="2400" dirty="0" smtClean="0"/>
              <a:t>Technical</a:t>
            </a:r>
          </a:p>
          <a:p>
            <a:pPr lvl="1" eaLnBrk="1" hangingPunct="1">
              <a:defRPr/>
            </a:pPr>
            <a:r>
              <a:rPr lang="en-US" sz="2400" dirty="0" smtClean="0"/>
              <a:t>Safety</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48</a:t>
            </a:fld>
            <a:endParaRPr kumimoji="0" lang="en-US"/>
          </a:p>
        </p:txBody>
      </p:sp>
      <p:sp>
        <p:nvSpPr>
          <p:cNvPr id="513027" name="Rectangle 3"/>
          <p:cNvSpPr>
            <a:spLocks noGrp="1" noChangeArrowheads="1"/>
          </p:cNvSpPr>
          <p:nvPr>
            <p:ph type="title"/>
          </p:nvPr>
        </p:nvSpPr>
        <p:spPr/>
        <p:txBody>
          <a:bodyPr/>
          <a:lstStyle/>
          <a:p>
            <a:pPr eaLnBrk="1" hangingPunct="1">
              <a:defRPr/>
            </a:pPr>
            <a:r>
              <a:rPr lang="en-US" smtClean="0"/>
              <a:t>Training</a:t>
            </a: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4052" name="Rectangle 4"/>
          <p:cNvSpPr>
            <a:spLocks noGrp="1" noChangeArrowheads="1"/>
          </p:cNvSpPr>
          <p:nvPr>
            <p:ph idx="1"/>
          </p:nvPr>
        </p:nvSpPr>
        <p:spPr>
          <a:xfrm>
            <a:off x="304800" y="971550"/>
            <a:ext cx="4572000" cy="4171950"/>
          </a:xfrm>
        </p:spPr>
        <p:txBody>
          <a:bodyPr>
            <a:normAutofit/>
          </a:bodyPr>
          <a:lstStyle/>
          <a:p>
            <a:pPr eaLnBrk="1" hangingPunct="1">
              <a:lnSpc>
                <a:spcPct val="90000"/>
              </a:lnSpc>
              <a:defRPr/>
            </a:pPr>
            <a:r>
              <a:rPr lang="en-US" sz="2800" dirty="0" smtClean="0"/>
              <a:t>Level</a:t>
            </a:r>
          </a:p>
          <a:p>
            <a:pPr lvl="1" eaLnBrk="1" hangingPunct="1">
              <a:lnSpc>
                <a:spcPct val="90000"/>
              </a:lnSpc>
              <a:defRPr/>
            </a:pPr>
            <a:r>
              <a:rPr lang="en-US" sz="2400" dirty="0" smtClean="0">
                <a:latin typeface="Arial" pitchFamily="34" charset="0"/>
                <a:cs typeface="Arial" pitchFamily="34" charset="0"/>
              </a:rPr>
              <a:t>General work experience level of the workforce or worker?</a:t>
            </a:r>
          </a:p>
          <a:p>
            <a:pPr eaLnBrk="1" hangingPunct="1">
              <a:lnSpc>
                <a:spcPct val="90000"/>
              </a:lnSpc>
              <a:defRPr/>
            </a:pPr>
            <a:r>
              <a:rPr lang="en-US" sz="2800" dirty="0" smtClean="0"/>
              <a:t> Scope</a:t>
            </a:r>
          </a:p>
          <a:p>
            <a:pPr lvl="1" eaLnBrk="1" hangingPunct="1">
              <a:lnSpc>
                <a:spcPct val="90000"/>
              </a:lnSpc>
              <a:defRPr/>
            </a:pPr>
            <a:r>
              <a:rPr lang="en-US" sz="2400" dirty="0" smtClean="0">
                <a:latin typeface="Arial" pitchFamily="34" charset="0"/>
                <a:cs typeface="Arial" pitchFamily="34" charset="0"/>
              </a:rPr>
              <a:t>Cross-trained in other job demands, are they able to deal with emergency situations, etc.? </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49</a:t>
            </a:fld>
            <a:endParaRPr kumimoji="0" lang="en-US"/>
          </a:p>
        </p:txBody>
      </p:sp>
      <p:sp>
        <p:nvSpPr>
          <p:cNvPr id="514051" name="Rectangle 3"/>
          <p:cNvSpPr>
            <a:spLocks noGrp="1" noChangeArrowheads="1"/>
          </p:cNvSpPr>
          <p:nvPr>
            <p:ph type="title"/>
          </p:nvPr>
        </p:nvSpPr>
        <p:spPr/>
        <p:txBody>
          <a:bodyPr/>
          <a:lstStyle/>
          <a:p>
            <a:pPr eaLnBrk="1" hangingPunct="1">
              <a:defRPr/>
            </a:pPr>
            <a:r>
              <a:rPr lang="en-US" smtClean="0"/>
              <a:t>Work Experience</a:t>
            </a:r>
          </a:p>
        </p:txBody>
      </p:sp>
      <p:pic>
        <p:nvPicPr>
          <p:cNvPr id="52225" name="Picture 1" descr="L:\Clients\PIC\Images 7-12-11 Original\IMG_8996.JPG"/>
          <p:cNvPicPr>
            <a:picLocks noChangeAspect="1" noChangeArrowheads="1"/>
          </p:cNvPicPr>
          <p:nvPr/>
        </p:nvPicPr>
        <p:blipFill>
          <a:blip r:embed="rId3" cstate="print"/>
          <a:srcRect/>
          <a:stretch>
            <a:fillRect/>
          </a:stretch>
        </p:blipFill>
        <p:spPr bwMode="auto">
          <a:xfrm>
            <a:off x="4724400" y="1123950"/>
            <a:ext cx="3901440" cy="29260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Schedule</a:t>
            </a:r>
            <a:endParaRPr lang="en-US" sz="2800" dirty="0"/>
          </a:p>
        </p:txBody>
      </p:sp>
      <p:graphicFrame>
        <p:nvGraphicFramePr>
          <p:cNvPr id="6" name="Object 5"/>
          <p:cNvGraphicFramePr>
            <a:graphicFrameLocks noChangeAspect="1"/>
          </p:cNvGraphicFramePr>
          <p:nvPr>
            <p:extLst>
              <p:ext uri="{D42A27DB-BD31-4B8C-83A1-F6EECF244321}">
                <p14:modId xmlns:p14="http://schemas.microsoft.com/office/powerpoint/2010/main" val="1917754883"/>
              </p:ext>
            </p:extLst>
          </p:nvPr>
        </p:nvGraphicFramePr>
        <p:xfrm>
          <a:off x="2819400" y="671286"/>
          <a:ext cx="4962525" cy="4594158"/>
        </p:xfrm>
        <a:graphic>
          <a:graphicData uri="http://schemas.openxmlformats.org/presentationml/2006/ole">
            <mc:AlternateContent xmlns:mc="http://schemas.openxmlformats.org/markup-compatibility/2006">
              <mc:Choice xmlns:v="urn:schemas-microsoft-com:vml" Requires="v">
                <p:oleObj spid="_x0000_s263179" name="Document" r:id="rId4" imgW="7012638" imgH="6460049" progId="Word.Document.12">
                  <p:embed/>
                </p:oleObj>
              </mc:Choice>
              <mc:Fallback>
                <p:oleObj name="Document" r:id="rId4" imgW="7012638" imgH="6460049" progId="Word.Document.12">
                  <p:embed/>
                  <p:pic>
                    <p:nvPicPr>
                      <p:cNvPr id="0" name=""/>
                      <p:cNvPicPr/>
                      <p:nvPr/>
                    </p:nvPicPr>
                    <p:blipFill>
                      <a:blip r:embed="rId5"/>
                      <a:stretch>
                        <a:fillRect/>
                      </a:stretch>
                    </p:blipFill>
                    <p:spPr>
                      <a:xfrm>
                        <a:off x="2819400" y="671286"/>
                        <a:ext cx="4962525" cy="4594158"/>
                      </a:xfrm>
                      <a:prstGeom prst="rect">
                        <a:avLst/>
                      </a:prstGeom>
                    </p:spPr>
                  </p:pic>
                </p:oleObj>
              </mc:Fallback>
            </mc:AlternateContent>
          </a:graphicData>
        </a:graphic>
      </p:graphicFrame>
    </p:spTree>
    <p:extLst>
      <p:ext uri="{BB962C8B-B14F-4D97-AF65-F5344CB8AC3E}">
        <p14:creationId xmlns:p14="http://schemas.microsoft.com/office/powerpoint/2010/main" val="3292626139"/>
      </p:ext>
    </p:extLst>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5779" name="Rectangle 3"/>
          <p:cNvSpPr>
            <a:spLocks noGrp="1" noChangeArrowheads="1"/>
          </p:cNvSpPr>
          <p:nvPr>
            <p:ph idx="1"/>
          </p:nvPr>
        </p:nvSpPr>
        <p:spPr>
          <a:xfrm>
            <a:off x="381000" y="1047750"/>
            <a:ext cx="4648200" cy="3505200"/>
          </a:xfrm>
        </p:spPr>
        <p:txBody>
          <a:bodyPr>
            <a:normAutofit fontScale="62500" lnSpcReduction="20000"/>
          </a:bodyPr>
          <a:lstStyle/>
          <a:p>
            <a:pPr eaLnBrk="1" hangingPunct="1">
              <a:lnSpc>
                <a:spcPct val="120000"/>
              </a:lnSpc>
              <a:defRPr/>
            </a:pPr>
            <a:r>
              <a:rPr lang="en-US" sz="3600" dirty="0" smtClean="0"/>
              <a:t>Establish injury and illness baseline against which future interventions can be measured</a:t>
            </a:r>
          </a:p>
          <a:p>
            <a:pPr eaLnBrk="1" hangingPunct="1">
              <a:lnSpc>
                <a:spcPct val="120000"/>
              </a:lnSpc>
              <a:defRPr/>
            </a:pPr>
            <a:r>
              <a:rPr lang="en-US" sz="3600" dirty="0" smtClean="0"/>
              <a:t>Provide guidance for allocation of resources</a:t>
            </a:r>
          </a:p>
          <a:p>
            <a:pPr eaLnBrk="1" hangingPunct="1">
              <a:lnSpc>
                <a:spcPct val="120000"/>
              </a:lnSpc>
              <a:defRPr/>
            </a:pPr>
            <a:r>
              <a:rPr lang="en-US" sz="3600" dirty="0" smtClean="0"/>
              <a:t>Compare particular company to industry wide statistics</a:t>
            </a:r>
          </a:p>
          <a:p>
            <a:pPr eaLnBrk="1" hangingPunct="1">
              <a:lnSpc>
                <a:spcPct val="120000"/>
              </a:lnSpc>
              <a:defRPr/>
            </a:pPr>
            <a:r>
              <a:rPr lang="en-US" sz="3600" dirty="0" smtClean="0"/>
              <a:t>Provide work force input and enhance communication</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50</a:t>
            </a:fld>
            <a:endParaRPr kumimoji="0" lang="en-US"/>
          </a:p>
        </p:txBody>
      </p:sp>
      <p:sp>
        <p:nvSpPr>
          <p:cNvPr id="715778" name="Rectangle 2"/>
          <p:cNvSpPr>
            <a:spLocks noGrp="1" noChangeArrowheads="1"/>
          </p:cNvSpPr>
          <p:nvPr>
            <p:ph type="title"/>
          </p:nvPr>
        </p:nvSpPr>
        <p:spPr>
          <a:xfrm>
            <a:off x="1066800" y="342900"/>
            <a:ext cx="7772400" cy="571500"/>
          </a:xfrm>
        </p:spPr>
        <p:txBody>
          <a:bodyPr>
            <a:normAutofit fontScale="90000"/>
          </a:bodyPr>
          <a:lstStyle/>
          <a:p>
            <a:pPr eaLnBrk="1" hangingPunct="1">
              <a:spcBef>
                <a:spcPts val="800"/>
              </a:spcBef>
              <a:defRPr/>
            </a:pPr>
            <a:r>
              <a:rPr lang="en-US" dirty="0" smtClean="0"/>
              <a:t>Effective Work Process Metrics</a:t>
            </a:r>
          </a:p>
        </p:txBody>
      </p:sp>
      <p:pic>
        <p:nvPicPr>
          <p:cNvPr id="272385" name="Picture 1" descr="C:\Users\HP\Downloads\miner_with_clipboard_800_clr.png"/>
          <p:cNvPicPr>
            <a:picLocks noChangeAspect="1" noChangeArrowheads="1"/>
          </p:cNvPicPr>
          <p:nvPr/>
        </p:nvPicPr>
        <p:blipFill>
          <a:blip r:embed="rId3" cstate="print"/>
          <a:srcRect/>
          <a:stretch>
            <a:fillRect/>
          </a:stretch>
        </p:blipFill>
        <p:spPr bwMode="auto">
          <a:xfrm>
            <a:off x="5181600" y="1200150"/>
            <a:ext cx="320040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2387" name="Rectangle 3"/>
          <p:cNvSpPr>
            <a:spLocks noGrp="1" noChangeArrowheads="1"/>
          </p:cNvSpPr>
          <p:nvPr>
            <p:ph type="body" sz="half" idx="1"/>
          </p:nvPr>
        </p:nvSpPr>
        <p:spPr>
          <a:xfrm>
            <a:off x="381000" y="1276350"/>
            <a:ext cx="3810000" cy="3086100"/>
          </a:xfrm>
        </p:spPr>
        <p:txBody>
          <a:bodyPr>
            <a:noAutofit/>
          </a:bodyPr>
          <a:lstStyle/>
          <a:p>
            <a:pPr marL="635000" eaLnBrk="1" hangingPunct="1">
              <a:lnSpc>
                <a:spcPct val="90000"/>
              </a:lnSpc>
              <a:defRPr/>
            </a:pPr>
            <a:r>
              <a:rPr lang="en-US" sz="3200" b="0" dirty="0" smtClean="0"/>
              <a:t>Reactive records review</a:t>
            </a:r>
          </a:p>
          <a:p>
            <a:pPr marL="635000" eaLnBrk="1" hangingPunct="1">
              <a:lnSpc>
                <a:spcPct val="90000"/>
              </a:lnSpc>
              <a:defRPr/>
            </a:pPr>
            <a:r>
              <a:rPr lang="en-US" sz="3200" b="0" dirty="0" smtClean="0"/>
              <a:t>Proactive data collection</a:t>
            </a:r>
          </a:p>
        </p:txBody>
      </p:sp>
      <p:sp>
        <p:nvSpPr>
          <p:cNvPr id="6" name="Slide Number Placeholder 5"/>
          <p:cNvSpPr>
            <a:spLocks noGrp="1"/>
          </p:cNvSpPr>
          <p:nvPr>
            <p:ph type="sldNum" sz="quarter" idx="4294967295"/>
          </p:nvPr>
        </p:nvSpPr>
        <p:spPr>
          <a:xfrm>
            <a:off x="8778875" y="4686300"/>
            <a:ext cx="365125" cy="342900"/>
          </a:xfrm>
        </p:spPr>
        <p:txBody>
          <a:bodyPr/>
          <a:lstStyle/>
          <a:p>
            <a:fld id="{D5BBC35B-A44B-4119-B8DA-DE9E3DFADA20}" type="slidenum">
              <a:rPr lang="en-US" smtClean="0"/>
              <a:pPr/>
              <a:t>51</a:t>
            </a:fld>
            <a:endParaRPr lang="en-US" dirty="0"/>
          </a:p>
        </p:txBody>
      </p:sp>
      <p:pic>
        <p:nvPicPr>
          <p:cNvPr id="198657" name="Picture 1" descr="C:\Users\HP\Downloads\stick_figure_browsing_open_folder_800_clr.png"/>
          <p:cNvPicPr>
            <a:picLocks noChangeAspect="1" noChangeArrowheads="1"/>
          </p:cNvPicPr>
          <p:nvPr/>
        </p:nvPicPr>
        <p:blipFill>
          <a:blip r:embed="rId3" cstate="print"/>
          <a:srcRect/>
          <a:stretch>
            <a:fillRect/>
          </a:stretch>
        </p:blipFill>
        <p:spPr bwMode="auto">
          <a:xfrm>
            <a:off x="3810000" y="971550"/>
            <a:ext cx="2590800" cy="2590800"/>
          </a:xfrm>
          <a:prstGeom prst="rect">
            <a:avLst/>
          </a:prstGeom>
          <a:ln>
            <a:noFill/>
          </a:ln>
          <a:effectLst>
            <a:outerShdw blurRad="292100" dist="139700" dir="2700000" algn="tl" rotWithShape="0">
              <a:srgbClr val="333333">
                <a:alpha val="65000"/>
              </a:srgbClr>
            </a:outerShdw>
          </a:effectLst>
        </p:spPr>
      </p:pic>
      <p:sp>
        <p:nvSpPr>
          <p:cNvPr id="8" name="Rectangle 2"/>
          <p:cNvSpPr>
            <a:spLocks noGrp="1" noChangeArrowheads="1"/>
          </p:cNvSpPr>
          <p:nvPr>
            <p:ph type="title"/>
          </p:nvPr>
        </p:nvSpPr>
        <p:spPr>
          <a:xfrm>
            <a:off x="1066800" y="342900"/>
            <a:ext cx="7772400" cy="571500"/>
          </a:xfrm>
        </p:spPr>
        <p:txBody>
          <a:bodyPr>
            <a:normAutofit fontScale="90000"/>
          </a:bodyPr>
          <a:lstStyle/>
          <a:p>
            <a:pPr eaLnBrk="1" hangingPunct="1">
              <a:spcBef>
                <a:spcPts val="800"/>
              </a:spcBef>
              <a:defRPr/>
            </a:pPr>
            <a:r>
              <a:rPr lang="en-US" dirty="0" smtClean="0"/>
              <a:t>Effective Work Process Metrics</a:t>
            </a:r>
          </a:p>
        </p:txBody>
      </p:sp>
      <p:pic>
        <p:nvPicPr>
          <p:cNvPr id="9" name="Picture 8" descr="Discomfort Survey.JPG"/>
          <p:cNvPicPr>
            <a:picLocks noChangeAspect="1"/>
          </p:cNvPicPr>
          <p:nvPr/>
        </p:nvPicPr>
        <p:blipFill>
          <a:blip r:embed="rId4" cstate="print"/>
          <a:stretch>
            <a:fillRect/>
          </a:stretch>
        </p:blipFill>
        <p:spPr>
          <a:xfrm>
            <a:off x="6477000" y="1885950"/>
            <a:ext cx="2147138" cy="27813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scomfort Survey.JPG"/>
          <p:cNvPicPr>
            <a:picLocks noChangeAspect="1"/>
          </p:cNvPicPr>
          <p:nvPr/>
        </p:nvPicPr>
        <p:blipFill>
          <a:blip r:embed="rId2" cstate="print"/>
          <a:stretch>
            <a:fillRect/>
          </a:stretch>
        </p:blipFill>
        <p:spPr>
          <a:xfrm>
            <a:off x="2590800" y="-6740"/>
            <a:ext cx="3975938" cy="515024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7315200" y="4400550"/>
            <a:ext cx="914400" cy="523220"/>
          </a:xfrm>
          <a:prstGeom prst="rect">
            <a:avLst/>
          </a:prstGeom>
          <a:solidFill>
            <a:schemeClr val="bg2">
              <a:lumMod val="90000"/>
            </a:schemeClr>
          </a:solidFill>
        </p:spPr>
        <p:txBody>
          <a:bodyPr wrap="square" rtlCol="0">
            <a:spAutoFit/>
          </a:bodyPr>
          <a:lstStyle/>
          <a:p>
            <a:pPr algn="ctr"/>
            <a:r>
              <a:rPr lang="en-US" sz="2800" dirty="0" smtClean="0">
                <a:solidFill>
                  <a:schemeClr val="accent1">
                    <a:lumMod val="75000"/>
                  </a:schemeClr>
                </a:solidFill>
              </a:rPr>
              <a:t>Poll</a:t>
            </a:r>
            <a:endParaRPr lang="en-US" sz="2800" dirty="0">
              <a:solidFill>
                <a:schemeClr val="accent1">
                  <a:lumMod val="75000"/>
                </a:schemeClr>
              </a:solidFill>
            </a:endParaRPr>
          </a:p>
        </p:txBody>
      </p:sp>
    </p:spTree>
    <p:extLst>
      <p:ext uri="{BB962C8B-B14F-4D97-AF65-F5344CB8AC3E}">
        <p14:creationId xmlns:p14="http://schemas.microsoft.com/office/powerpoint/2010/main" val="2571626969"/>
      </p:ext>
    </p:extLst>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342900"/>
            <a:ext cx="9144000" cy="571500"/>
          </a:xfrm>
        </p:spPr>
        <p:txBody>
          <a:bodyPr>
            <a:normAutofit fontScale="90000"/>
          </a:bodyPr>
          <a:lstStyle/>
          <a:p>
            <a:pPr eaLnBrk="1" hangingPunct="1">
              <a:spcBef>
                <a:spcPts val="800"/>
              </a:spcBef>
              <a:defRPr/>
            </a:pPr>
            <a:r>
              <a:rPr lang="en-US" sz="4000" dirty="0" smtClean="0"/>
              <a:t>Designing Effective Work Processes</a:t>
            </a:r>
          </a:p>
        </p:txBody>
      </p:sp>
      <p:sp>
        <p:nvSpPr>
          <p:cNvPr id="88067" name="Rectangle 3"/>
          <p:cNvSpPr>
            <a:spLocks noGrp="1" noChangeArrowheads="1"/>
          </p:cNvSpPr>
          <p:nvPr>
            <p:ph type="body" sz="half" idx="1"/>
          </p:nvPr>
        </p:nvSpPr>
        <p:spPr>
          <a:xfrm>
            <a:off x="838200" y="1200150"/>
            <a:ext cx="4038600" cy="2286000"/>
          </a:xfrm>
        </p:spPr>
        <p:txBody>
          <a:bodyPr>
            <a:normAutofit/>
          </a:bodyPr>
          <a:lstStyle/>
          <a:p>
            <a:pPr eaLnBrk="1" hangingPunct="1">
              <a:lnSpc>
                <a:spcPct val="90000"/>
              </a:lnSpc>
              <a:defRPr/>
            </a:pPr>
            <a:r>
              <a:rPr lang="en-US" sz="3200" b="0" dirty="0" smtClean="0"/>
              <a:t>Common sense?</a:t>
            </a:r>
          </a:p>
          <a:p>
            <a:pPr eaLnBrk="1" hangingPunct="1">
              <a:lnSpc>
                <a:spcPct val="90000"/>
              </a:lnSpc>
              <a:defRPr/>
            </a:pPr>
            <a:r>
              <a:rPr lang="en-US" sz="3200" b="0" dirty="0" smtClean="0"/>
              <a:t>Population Stereotypes</a:t>
            </a:r>
          </a:p>
        </p:txBody>
      </p:sp>
      <p:pic>
        <p:nvPicPr>
          <p:cNvPr id="59394" name="Picture 5" descr="Mark explaining"/>
          <p:cNvPicPr>
            <a:picLocks noGrp="1" noChangeAspect="1" noChangeArrowheads="1"/>
          </p:cNvPicPr>
          <p:nvPr>
            <p:ph sz="half" idx="2"/>
          </p:nvPr>
        </p:nvPicPr>
        <p:blipFill>
          <a:blip r:embed="rId3" cstate="print"/>
          <a:srcRect t="709"/>
          <a:stretch>
            <a:fillRect/>
          </a:stretch>
        </p:blipFill>
        <p:spPr>
          <a:xfrm>
            <a:off x="4724400" y="1276350"/>
            <a:ext cx="3939536" cy="2666999"/>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53</a:t>
            </a:fld>
            <a:endParaRPr lang="en-US" dirty="0"/>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8" name="Rectangle 6"/>
          <p:cNvSpPr>
            <a:spLocks noChangeArrowheads="1"/>
          </p:cNvSpPr>
          <p:nvPr/>
        </p:nvSpPr>
        <p:spPr bwMode="auto">
          <a:xfrm>
            <a:off x="304800" y="666750"/>
            <a:ext cx="3657600" cy="2590800"/>
          </a:xfrm>
          <a:prstGeom prst="rect">
            <a:avLst/>
          </a:prstGeom>
          <a:noFill/>
          <a:ln w="9525">
            <a:noFill/>
            <a:miter lim="800000"/>
            <a:headEnd/>
            <a:tailEnd/>
          </a:ln>
          <a:effectLst>
            <a:outerShdw dist="35921" dir="2700000" algn="ctr" rotWithShape="0">
              <a:schemeClr val="bg2"/>
            </a:outerShdw>
          </a:effectLst>
        </p:spPr>
        <p:txBody>
          <a:bodyPr lIns="92075" tIns="46038" rIns="92075" bIns="46038"/>
          <a:lstStyle/>
          <a:p>
            <a:pPr marL="342900" indent="-342900">
              <a:spcBef>
                <a:spcPct val="20000"/>
              </a:spcBef>
              <a:buClr>
                <a:srgbClr val="FF0000"/>
              </a:buClr>
              <a:buSzPct val="125000"/>
              <a:buFont typeface="Wingdings" pitchFamily="2" charset="2"/>
              <a:buNone/>
              <a:defRPr/>
            </a:pPr>
            <a:r>
              <a:rPr lang="en-US" sz="2800" dirty="0" smtClean="0">
                <a:solidFill>
                  <a:schemeClr val="bg2">
                    <a:lumMod val="50000"/>
                  </a:schemeClr>
                </a:solidFill>
                <a:effectLst>
                  <a:outerShdw blurRad="31750" dist="25400" dir="5400000" algn="tl" rotWithShape="0">
                    <a:srgbClr val="000000">
                      <a:alpha val="25000"/>
                    </a:srgbClr>
                  </a:outerShdw>
                </a:effectLst>
                <a:latin typeface="Arial" pitchFamily="34" charset="0"/>
                <a:ea typeface="+mj-ea"/>
                <a:cs typeface="Arial" pitchFamily="34" charset="0"/>
              </a:rPr>
              <a:t>   </a:t>
            </a:r>
            <a:r>
              <a:rPr lang="en-US" sz="2800" dirty="0">
                <a:solidFill>
                  <a:schemeClr val="bg2">
                    <a:lumMod val="50000"/>
                  </a:schemeClr>
                </a:solidFill>
                <a:effectLst>
                  <a:outerShdw blurRad="31750" dist="25400" dir="5400000" algn="tl" rotWithShape="0">
                    <a:srgbClr val="000000">
                      <a:alpha val="25000"/>
                    </a:srgbClr>
                  </a:outerShdw>
                </a:effectLst>
                <a:latin typeface="Arial" pitchFamily="34" charset="0"/>
                <a:ea typeface="+mj-ea"/>
                <a:cs typeface="Arial" pitchFamily="34" charset="0"/>
              </a:rPr>
              <a:t>To move the arrow-indicator to the center of the display, how would you turn the knob?</a:t>
            </a:r>
          </a:p>
        </p:txBody>
      </p:sp>
      <p:sp>
        <p:nvSpPr>
          <p:cNvPr id="1028" name="Rectangle 7"/>
          <p:cNvSpPr>
            <a:spLocks noChangeArrowheads="1"/>
          </p:cNvSpPr>
          <p:nvPr/>
        </p:nvSpPr>
        <p:spPr bwMode="auto">
          <a:xfrm>
            <a:off x="4572000" y="3638550"/>
            <a:ext cx="4114800" cy="1028700"/>
          </a:xfrm>
          <a:prstGeom prst="rect">
            <a:avLst/>
          </a:prstGeom>
          <a:noFill/>
          <a:ln w="9525">
            <a:noFill/>
            <a:miter lim="800000"/>
            <a:headEnd/>
            <a:tailEnd/>
          </a:ln>
        </p:spPr>
        <p:txBody>
          <a:bodyPr/>
          <a:lstStyle/>
          <a:p>
            <a:pPr marL="457200" indent="-457200">
              <a:spcBef>
                <a:spcPct val="20000"/>
              </a:spcBef>
              <a:buClr>
                <a:schemeClr val="tx1"/>
              </a:buClr>
              <a:buSzPct val="85000"/>
            </a:pPr>
            <a:r>
              <a:rPr lang="en-US" sz="2400" dirty="0">
                <a:latin typeface="Arial" pitchFamily="34" charset="0"/>
                <a:cs typeface="Arial" pitchFamily="34" charset="0"/>
              </a:rPr>
              <a:t>_____  Clockwise</a:t>
            </a:r>
          </a:p>
          <a:p>
            <a:pPr marL="457200" indent="-457200">
              <a:spcBef>
                <a:spcPct val="20000"/>
              </a:spcBef>
              <a:buClr>
                <a:schemeClr val="tx1"/>
              </a:buClr>
              <a:buSzPct val="85000"/>
            </a:pPr>
            <a:r>
              <a:rPr lang="en-US" sz="2400" dirty="0">
                <a:latin typeface="Arial" pitchFamily="34" charset="0"/>
                <a:cs typeface="Arial" pitchFamily="34" charset="0"/>
              </a:rPr>
              <a:t>_____  Counterclockwise</a:t>
            </a:r>
          </a:p>
          <a:p>
            <a:pPr marL="457200" indent="-457200">
              <a:spcBef>
                <a:spcPct val="20000"/>
              </a:spcBef>
              <a:buClr>
                <a:schemeClr val="tx1"/>
              </a:buClr>
              <a:buSzPct val="85000"/>
              <a:buFont typeface="Wingdings" pitchFamily="2" charset="2"/>
              <a:buChar char="Ü"/>
            </a:pPr>
            <a:endParaRPr lang="en-US" sz="2800" dirty="0">
              <a:latin typeface="Impact" pitchFamily="34" charset="0"/>
            </a:endParaRP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54</a:t>
            </a:fld>
            <a:endParaRPr kumimoji="0" lang="en-US"/>
          </a:p>
        </p:txBody>
      </p:sp>
      <p:pic>
        <p:nvPicPr>
          <p:cNvPr id="9" name="Picture 8" descr="firefighter et al"/>
          <p:cNvPicPr/>
          <p:nvPr/>
        </p:nvPicPr>
        <p:blipFill>
          <a:blip r:embed="rId3" cstate="print">
            <a:grayscl/>
          </a:blip>
          <a:srcRect l="8333" t="11765" r="52778" b="64706"/>
          <a:stretch>
            <a:fillRect/>
          </a:stretch>
        </p:blipFill>
        <p:spPr bwMode="auto">
          <a:xfrm>
            <a:off x="4495800" y="438150"/>
            <a:ext cx="3962400" cy="3048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6" name="Rectangle 8"/>
          <p:cNvSpPr>
            <a:spLocks noChangeArrowheads="1"/>
          </p:cNvSpPr>
          <p:nvPr/>
        </p:nvSpPr>
        <p:spPr bwMode="auto">
          <a:xfrm>
            <a:off x="1447800" y="514350"/>
            <a:ext cx="6553200" cy="1371600"/>
          </a:xfrm>
          <a:prstGeom prst="rect">
            <a:avLst/>
          </a:prstGeom>
          <a:noFill/>
          <a:ln w="9525">
            <a:noFill/>
            <a:miter lim="800000"/>
            <a:headEnd/>
            <a:tailEnd/>
          </a:ln>
          <a:effectLst>
            <a:outerShdw dist="35921" dir="2700000" algn="ctr" rotWithShape="0">
              <a:schemeClr val="bg2"/>
            </a:outerShdw>
          </a:effectLst>
        </p:spPr>
        <p:txBody>
          <a:bodyPr lIns="92075" tIns="46038" rIns="92075" bIns="46038"/>
          <a:lstStyle/>
          <a:p>
            <a:pPr lvl="2" algn="ctr">
              <a:spcBef>
                <a:spcPts val="0"/>
              </a:spcBef>
              <a:buClr>
                <a:schemeClr val="folHlink"/>
              </a:buClr>
              <a:buFont typeface="Wingdings" pitchFamily="2" charset="2"/>
              <a:buNone/>
              <a:defRPr/>
            </a:pPr>
            <a:r>
              <a:rPr lang="en-US" sz="2800" dirty="0">
                <a:solidFill>
                  <a:schemeClr val="bg2">
                    <a:lumMod val="50000"/>
                  </a:schemeClr>
                </a:solidFill>
                <a:latin typeface="Arial" pitchFamily="34" charset="0"/>
                <a:cs typeface="Arial" pitchFamily="34" charset="0"/>
              </a:rPr>
              <a:t>On the four lane divided highway</a:t>
            </a:r>
          </a:p>
          <a:p>
            <a:pPr lvl="2" algn="ctr">
              <a:spcBef>
                <a:spcPts val="0"/>
              </a:spcBef>
              <a:buClr>
                <a:schemeClr val="folHlink"/>
              </a:buClr>
              <a:buFont typeface="Wingdings" pitchFamily="2" charset="2"/>
              <a:buNone/>
              <a:defRPr/>
            </a:pPr>
            <a:r>
              <a:rPr lang="en-US" sz="2800" dirty="0">
                <a:solidFill>
                  <a:schemeClr val="bg2">
                    <a:lumMod val="50000"/>
                  </a:schemeClr>
                </a:solidFill>
                <a:latin typeface="Arial" pitchFamily="34" charset="0"/>
                <a:cs typeface="Arial" pitchFamily="34" charset="0"/>
              </a:rPr>
              <a:t> pictured here, </a:t>
            </a:r>
            <a:r>
              <a:rPr lang="en-US" sz="2800" dirty="0" smtClean="0">
                <a:solidFill>
                  <a:schemeClr val="bg2">
                    <a:lumMod val="50000"/>
                  </a:schemeClr>
                </a:solidFill>
                <a:latin typeface="Arial" pitchFamily="34" charset="0"/>
                <a:cs typeface="Arial" pitchFamily="34" charset="0"/>
              </a:rPr>
              <a:t>which </a:t>
            </a:r>
            <a:r>
              <a:rPr lang="en-US" sz="2800" dirty="0">
                <a:solidFill>
                  <a:schemeClr val="bg2">
                    <a:lumMod val="50000"/>
                  </a:schemeClr>
                </a:solidFill>
                <a:latin typeface="Arial" pitchFamily="34" charset="0"/>
                <a:cs typeface="Arial" pitchFamily="34" charset="0"/>
              </a:rPr>
              <a:t>is the outside </a:t>
            </a:r>
            <a:r>
              <a:rPr lang="en-US" sz="2800" dirty="0" smtClean="0">
                <a:solidFill>
                  <a:schemeClr val="bg2">
                    <a:lumMod val="50000"/>
                  </a:schemeClr>
                </a:solidFill>
                <a:latin typeface="Arial" pitchFamily="34" charset="0"/>
                <a:cs typeface="Arial" pitchFamily="34" charset="0"/>
              </a:rPr>
              <a:t>lane, A or B?</a:t>
            </a:r>
            <a:endParaRPr lang="en-US" sz="2800" dirty="0">
              <a:solidFill>
                <a:schemeClr val="bg2">
                  <a:lumMod val="50000"/>
                </a:schemeClr>
              </a:solidFill>
              <a:latin typeface="Arial" pitchFamily="34" charset="0"/>
              <a:cs typeface="Arial" pitchFamily="34" charset="0"/>
            </a:endParaRPr>
          </a:p>
          <a:p>
            <a:pPr marL="342900" indent="-342900">
              <a:spcBef>
                <a:spcPct val="20000"/>
              </a:spcBef>
              <a:buClr>
                <a:srgbClr val="FF0000"/>
              </a:buClr>
              <a:buSzPct val="125000"/>
              <a:buFont typeface="Wingdings" pitchFamily="2" charset="2"/>
              <a:buChar char="§"/>
              <a:defRPr/>
            </a:pPr>
            <a:endParaRPr lang="en-US" sz="4400" dirty="0">
              <a:effectLst>
                <a:outerShdw blurRad="38100" dist="38100" dir="2700000" algn="tl">
                  <a:srgbClr val="000000"/>
                </a:outerShdw>
              </a:effectLst>
              <a:latin typeface="Impact" pitchFamily="34" charset="0"/>
            </a:endParaRPr>
          </a:p>
        </p:txBody>
      </p:sp>
      <p:sp>
        <p:nvSpPr>
          <p:cNvPr id="61443" name="Line 9"/>
          <p:cNvSpPr>
            <a:spLocks noChangeShapeType="1"/>
          </p:cNvSpPr>
          <p:nvPr/>
        </p:nvSpPr>
        <p:spPr bwMode="auto">
          <a:xfrm>
            <a:off x="2913063" y="2277668"/>
            <a:ext cx="0" cy="1808559"/>
          </a:xfrm>
          <a:prstGeom prst="line">
            <a:avLst/>
          </a:prstGeom>
          <a:noFill/>
          <a:ln w="76200">
            <a:solidFill>
              <a:srgbClr val="CC3300"/>
            </a:solidFill>
            <a:round/>
            <a:headEnd/>
            <a:tailEnd/>
          </a:ln>
        </p:spPr>
        <p:txBody>
          <a:bodyPr/>
          <a:lstStyle/>
          <a:p>
            <a:endParaRPr lang="en-US"/>
          </a:p>
        </p:txBody>
      </p:sp>
      <p:sp>
        <p:nvSpPr>
          <p:cNvPr id="61444" name="Line 10"/>
          <p:cNvSpPr>
            <a:spLocks noChangeShapeType="1"/>
          </p:cNvSpPr>
          <p:nvPr/>
        </p:nvSpPr>
        <p:spPr bwMode="auto">
          <a:xfrm>
            <a:off x="4572000" y="2286003"/>
            <a:ext cx="0" cy="1808560"/>
          </a:xfrm>
          <a:prstGeom prst="line">
            <a:avLst/>
          </a:prstGeom>
          <a:noFill/>
          <a:ln w="76200">
            <a:solidFill>
              <a:srgbClr val="CC3300"/>
            </a:solidFill>
            <a:round/>
            <a:headEnd/>
            <a:tailEnd/>
          </a:ln>
        </p:spPr>
        <p:txBody>
          <a:bodyPr/>
          <a:lstStyle/>
          <a:p>
            <a:endParaRPr lang="en-US"/>
          </a:p>
        </p:txBody>
      </p:sp>
      <p:sp>
        <p:nvSpPr>
          <p:cNvPr id="61445" name="Line 11"/>
          <p:cNvSpPr>
            <a:spLocks noChangeShapeType="1"/>
          </p:cNvSpPr>
          <p:nvPr/>
        </p:nvSpPr>
        <p:spPr bwMode="auto">
          <a:xfrm>
            <a:off x="6227763" y="2277668"/>
            <a:ext cx="0" cy="1808559"/>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61446" name="Line 12"/>
          <p:cNvSpPr>
            <a:spLocks noChangeShapeType="1"/>
          </p:cNvSpPr>
          <p:nvPr/>
        </p:nvSpPr>
        <p:spPr bwMode="auto">
          <a:xfrm>
            <a:off x="5326063" y="2286003"/>
            <a:ext cx="0" cy="1808560"/>
          </a:xfrm>
          <a:prstGeom prst="line">
            <a:avLst/>
          </a:prstGeom>
          <a:noFill/>
          <a:ln w="76200">
            <a:solidFill>
              <a:schemeClr val="bg2">
                <a:lumMod val="50000"/>
              </a:schemeClr>
            </a:solidFill>
            <a:round/>
            <a:headEnd/>
            <a:tailEnd/>
          </a:ln>
        </p:spPr>
        <p:txBody>
          <a:bodyPr/>
          <a:lstStyle/>
          <a:p>
            <a:endParaRPr lang="en-US"/>
          </a:p>
        </p:txBody>
      </p:sp>
      <p:sp>
        <p:nvSpPr>
          <p:cNvPr id="61447" name="Line 13"/>
          <p:cNvSpPr>
            <a:spLocks noChangeShapeType="1"/>
          </p:cNvSpPr>
          <p:nvPr/>
        </p:nvSpPr>
        <p:spPr bwMode="auto">
          <a:xfrm>
            <a:off x="6981825" y="2277668"/>
            <a:ext cx="0" cy="1808559"/>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61448" name="Line 14"/>
          <p:cNvSpPr>
            <a:spLocks noChangeShapeType="1"/>
          </p:cNvSpPr>
          <p:nvPr/>
        </p:nvSpPr>
        <p:spPr bwMode="auto">
          <a:xfrm>
            <a:off x="3667125" y="2277668"/>
            <a:ext cx="0" cy="1808559"/>
          </a:xfrm>
          <a:prstGeom prst="line">
            <a:avLst/>
          </a:prstGeom>
          <a:noFill/>
          <a:ln w="76200">
            <a:solidFill>
              <a:srgbClr val="CC3300"/>
            </a:solidFill>
            <a:prstDash val="sysDot"/>
            <a:round/>
            <a:headEnd/>
            <a:tailEnd/>
          </a:ln>
        </p:spPr>
        <p:txBody>
          <a:bodyPr/>
          <a:lstStyle/>
          <a:p>
            <a:endParaRPr lang="en-US"/>
          </a:p>
        </p:txBody>
      </p:sp>
      <p:sp>
        <p:nvSpPr>
          <p:cNvPr id="61449" name="Line 15"/>
          <p:cNvSpPr>
            <a:spLocks noChangeShapeType="1"/>
          </p:cNvSpPr>
          <p:nvPr/>
        </p:nvSpPr>
        <p:spPr bwMode="auto">
          <a:xfrm>
            <a:off x="3365500" y="3068243"/>
            <a:ext cx="0" cy="904875"/>
          </a:xfrm>
          <a:prstGeom prst="line">
            <a:avLst/>
          </a:prstGeom>
          <a:noFill/>
          <a:ln w="76200">
            <a:solidFill>
              <a:srgbClr val="CC3300"/>
            </a:solidFill>
            <a:round/>
            <a:headEnd/>
            <a:tailEnd type="triangle" w="med" len="med"/>
          </a:ln>
        </p:spPr>
        <p:txBody>
          <a:bodyPr/>
          <a:lstStyle/>
          <a:p>
            <a:endParaRPr lang="en-US"/>
          </a:p>
        </p:txBody>
      </p:sp>
      <p:sp>
        <p:nvSpPr>
          <p:cNvPr id="61450" name="Line 16"/>
          <p:cNvSpPr>
            <a:spLocks noChangeShapeType="1"/>
          </p:cNvSpPr>
          <p:nvPr/>
        </p:nvSpPr>
        <p:spPr bwMode="auto">
          <a:xfrm>
            <a:off x="4119563" y="3076577"/>
            <a:ext cx="0" cy="903685"/>
          </a:xfrm>
          <a:prstGeom prst="line">
            <a:avLst/>
          </a:prstGeom>
          <a:noFill/>
          <a:ln w="76200">
            <a:solidFill>
              <a:srgbClr val="CC3300"/>
            </a:solidFill>
            <a:round/>
            <a:headEnd/>
            <a:tailEnd type="triangle" w="med" len="med"/>
          </a:ln>
        </p:spPr>
        <p:txBody>
          <a:bodyPr/>
          <a:lstStyle/>
          <a:p>
            <a:endParaRPr lang="en-US"/>
          </a:p>
        </p:txBody>
      </p:sp>
      <p:sp>
        <p:nvSpPr>
          <p:cNvPr id="61451" name="Line 17"/>
          <p:cNvSpPr>
            <a:spLocks noChangeShapeType="1"/>
          </p:cNvSpPr>
          <p:nvPr/>
        </p:nvSpPr>
        <p:spPr bwMode="auto">
          <a:xfrm rot="-10794032">
            <a:off x="5775327" y="2286001"/>
            <a:ext cx="2687" cy="903685"/>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61452" name="Line 18"/>
          <p:cNvSpPr>
            <a:spLocks noChangeShapeType="1"/>
          </p:cNvSpPr>
          <p:nvPr/>
        </p:nvSpPr>
        <p:spPr bwMode="auto">
          <a:xfrm rot="-10794032">
            <a:off x="6529395" y="2277667"/>
            <a:ext cx="2687" cy="904875"/>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61453" name="Rectangle 19" descr="Weave"/>
          <p:cNvSpPr>
            <a:spLocks noChangeArrowheads="1"/>
          </p:cNvSpPr>
          <p:nvPr/>
        </p:nvSpPr>
        <p:spPr bwMode="auto">
          <a:xfrm>
            <a:off x="4572008" y="2286003"/>
            <a:ext cx="754063" cy="1808560"/>
          </a:xfrm>
          <a:prstGeom prst="rect">
            <a:avLst/>
          </a:prstGeom>
          <a:pattFill prst="weave">
            <a:fgClr>
              <a:srgbClr val="000000"/>
            </a:fgClr>
            <a:bgClr>
              <a:srgbClr val="FFFFFF"/>
            </a:bgClr>
          </a:pattFill>
          <a:ln w="76200">
            <a:noFill/>
            <a:miter lim="800000"/>
            <a:headEnd/>
            <a:tailEnd/>
          </a:ln>
        </p:spPr>
        <p:txBody>
          <a:bodyPr/>
          <a:lstStyle/>
          <a:p>
            <a:endParaRPr lang="en-US"/>
          </a:p>
        </p:txBody>
      </p:sp>
      <p:sp>
        <p:nvSpPr>
          <p:cNvPr id="61454" name="Text Box 20"/>
          <p:cNvSpPr txBox="1">
            <a:spLocks noChangeArrowheads="1"/>
          </p:cNvSpPr>
          <p:nvPr/>
        </p:nvSpPr>
        <p:spPr bwMode="auto">
          <a:xfrm>
            <a:off x="5503863" y="3363519"/>
            <a:ext cx="451445" cy="646331"/>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eaLnBrk="0" hangingPunct="0"/>
            <a:r>
              <a:rPr lang="en-US" sz="3600" b="1" dirty="0">
                <a:latin typeface="Arial" pitchFamily="34" charset="0"/>
                <a:cs typeface="Arial" pitchFamily="34" charset="0"/>
              </a:rPr>
              <a:t>A</a:t>
            </a:r>
          </a:p>
        </p:txBody>
      </p:sp>
      <p:sp>
        <p:nvSpPr>
          <p:cNvPr id="61455" name="Text Box 21"/>
          <p:cNvSpPr txBox="1">
            <a:spLocks noChangeArrowheads="1"/>
          </p:cNvSpPr>
          <p:nvPr/>
        </p:nvSpPr>
        <p:spPr bwMode="auto">
          <a:xfrm>
            <a:off x="6342063" y="3363519"/>
            <a:ext cx="515937" cy="646331"/>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eaLnBrk="0" hangingPunct="0"/>
            <a:r>
              <a:rPr lang="en-US" sz="3600" b="1" dirty="0">
                <a:latin typeface="Arial" pitchFamily="34" charset="0"/>
                <a:cs typeface="Arial" pitchFamily="34" charset="0"/>
              </a:rPr>
              <a:t>B</a:t>
            </a:r>
            <a:endParaRPr lang="en-US" sz="2400" dirty="0">
              <a:latin typeface="Arial" pitchFamily="34" charset="0"/>
              <a:cs typeface="Arial" pitchFamily="34" charset="0"/>
            </a:endParaRPr>
          </a:p>
        </p:txBody>
      </p:sp>
      <p:sp>
        <p:nvSpPr>
          <p:cNvPr id="18" name="Slide Number Placeholder 17"/>
          <p:cNvSpPr>
            <a:spLocks noGrp="1"/>
          </p:cNvSpPr>
          <p:nvPr>
            <p:ph type="sldNum" sz="quarter" idx="12"/>
          </p:nvPr>
        </p:nvSpPr>
        <p:spPr/>
        <p:txBody>
          <a:bodyPr/>
          <a:lstStyle/>
          <a:p>
            <a:fld id="{D5BBC35B-A44B-4119-B8DA-DE9E3DFADA20}" type="slidenum">
              <a:rPr kumimoji="0" lang="en-US" smtClean="0"/>
              <a:pPr/>
              <a:t>55</a:t>
            </a:fld>
            <a:endParaRPr kumimoji="0" lang="en-US"/>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3" name="Rectangle 3"/>
          <p:cNvSpPr>
            <a:spLocks noGrp="1" noChangeArrowheads="1"/>
          </p:cNvSpPr>
          <p:nvPr>
            <p:ph idx="1"/>
          </p:nvPr>
        </p:nvSpPr>
        <p:spPr>
          <a:xfrm>
            <a:off x="762000" y="800100"/>
            <a:ext cx="4495800" cy="3314700"/>
          </a:xfrm>
        </p:spPr>
        <p:txBody>
          <a:bodyPr/>
          <a:lstStyle/>
          <a:p>
            <a:pPr eaLnBrk="1" hangingPunct="1">
              <a:defRPr/>
            </a:pPr>
            <a:r>
              <a:rPr lang="en-US" smtClean="0"/>
              <a:t>Information </a:t>
            </a:r>
            <a:r>
              <a:rPr lang="en-US" noProof="1" smtClean="0"/>
              <a:t>Overload</a:t>
            </a:r>
          </a:p>
          <a:p>
            <a:pPr lvl="1" eaLnBrk="1" hangingPunct="1">
              <a:defRPr/>
            </a:pPr>
            <a:r>
              <a:rPr lang="en-US" noProof="1" smtClean="0"/>
              <a:t>Jet fighter pilots shut down </a:t>
            </a:r>
            <a:r>
              <a:rPr lang="en-US" smtClean="0"/>
              <a:t>displays</a:t>
            </a:r>
            <a:endParaRPr lang="en-US" noProof="1" smtClean="0"/>
          </a:p>
          <a:p>
            <a:pPr lvl="1" eaLnBrk="1" hangingPunct="1">
              <a:defRPr/>
            </a:pPr>
            <a:r>
              <a:rPr lang="en-US" smtClean="0"/>
              <a:t>T</a:t>
            </a:r>
            <a:r>
              <a:rPr lang="en-US" noProof="1" smtClean="0"/>
              <a:t>ypical </a:t>
            </a:r>
            <a:r>
              <a:rPr lang="en-US" smtClean="0"/>
              <a:t>10 digit </a:t>
            </a:r>
            <a:r>
              <a:rPr lang="en-US" noProof="1" smtClean="0"/>
              <a:t>telephone number too long to remember</a:t>
            </a:r>
            <a:endParaRPr lang="en-US" smtClean="0"/>
          </a:p>
          <a:p>
            <a:pPr eaLnBrk="1" hangingPunct="1">
              <a:defRPr/>
            </a:pPr>
            <a:r>
              <a:rPr lang="en-US" smtClean="0"/>
              <a:t>Information Underload</a:t>
            </a:r>
          </a:p>
          <a:p>
            <a:pPr lvl="1" eaLnBrk="1" hangingPunct="1">
              <a:defRPr/>
            </a:pPr>
            <a:r>
              <a:rPr lang="en-US" smtClean="0"/>
              <a:t>Too boring</a:t>
            </a:r>
          </a:p>
        </p:txBody>
      </p:sp>
      <p:sp>
        <p:nvSpPr>
          <p:cNvPr id="9" name="Slide Number Placeholder 8"/>
          <p:cNvSpPr>
            <a:spLocks noGrp="1"/>
          </p:cNvSpPr>
          <p:nvPr>
            <p:ph type="sldNum" sz="quarter" idx="12"/>
          </p:nvPr>
        </p:nvSpPr>
        <p:spPr/>
        <p:txBody>
          <a:bodyPr/>
          <a:lstStyle/>
          <a:p>
            <a:fld id="{D5BBC35B-A44B-4119-B8DA-DE9E3DFADA20}" type="slidenum">
              <a:rPr kumimoji="0" lang="en-US" smtClean="0"/>
              <a:pPr/>
              <a:t>56</a:t>
            </a:fld>
            <a:endParaRPr kumimoji="0" lang="en-US"/>
          </a:p>
        </p:txBody>
      </p:sp>
      <p:sp>
        <p:nvSpPr>
          <p:cNvPr id="92162" name="Rectangle 2"/>
          <p:cNvSpPr>
            <a:spLocks noGrp="1" noChangeArrowheads="1"/>
          </p:cNvSpPr>
          <p:nvPr>
            <p:ph type="title"/>
          </p:nvPr>
        </p:nvSpPr>
        <p:spPr>
          <a:xfrm>
            <a:off x="0" y="228600"/>
            <a:ext cx="9144000" cy="571500"/>
          </a:xfrm>
        </p:spPr>
        <p:txBody>
          <a:bodyPr>
            <a:noAutofit/>
          </a:bodyPr>
          <a:lstStyle/>
          <a:p>
            <a:pPr eaLnBrk="1" hangingPunct="1">
              <a:spcBef>
                <a:spcPts val="800"/>
              </a:spcBef>
              <a:defRPr/>
            </a:pPr>
            <a:r>
              <a:rPr lang="en-US" sz="3200" noProof="1" smtClean="0"/>
              <a:t>Design Conventions and Human Behavior</a:t>
            </a:r>
          </a:p>
        </p:txBody>
      </p:sp>
      <p:sp>
        <p:nvSpPr>
          <p:cNvPr id="92164" name="Rectangle 4"/>
          <p:cNvSpPr>
            <a:spLocks noChangeArrowheads="1"/>
          </p:cNvSpPr>
          <p:nvPr/>
        </p:nvSpPr>
        <p:spPr bwMode="auto">
          <a:xfrm>
            <a:off x="4038600" y="3943350"/>
            <a:ext cx="4724400" cy="971550"/>
          </a:xfrm>
          <a:prstGeom prst="rect">
            <a:avLst/>
          </a:prstGeom>
          <a:noFill/>
          <a:ln w="12700">
            <a:noFill/>
            <a:miter lim="800000"/>
            <a:headEnd/>
            <a:tailEnd/>
          </a:ln>
          <a:effectLst>
            <a:outerShdw dist="107763" dir="2700000" algn="ctr" rotWithShape="0">
              <a:schemeClr val="bg2"/>
            </a:outerShdw>
          </a:effectLst>
        </p:spPr>
        <p:txBody>
          <a:bodyPr lIns="90488" tIns="44450" rIns="90488" bIns="44450"/>
          <a:lstStyle/>
          <a:p>
            <a:pPr algn="ctr">
              <a:spcBef>
                <a:spcPct val="20000"/>
              </a:spcBef>
              <a:buClr>
                <a:srgbClr val="FF0000"/>
              </a:buClr>
              <a:buSzPct val="125000"/>
              <a:buFont typeface="Wingdings" pitchFamily="2" charset="2"/>
              <a:buNone/>
              <a:defRPr/>
            </a:pPr>
            <a:r>
              <a:rPr lang="en-US" sz="2000" b="1" noProof="1" smtClean="0">
                <a:solidFill>
                  <a:schemeClr val="bg2">
                    <a:lumMod val="50000"/>
                  </a:schemeClr>
                </a:solidFill>
                <a:effectLst>
                  <a:outerShdw blurRad="38100" dist="38100" dir="2700000" algn="tl">
                    <a:srgbClr val="000000">
                      <a:alpha val="43137"/>
                    </a:srgbClr>
                  </a:outerShdw>
                </a:effectLst>
                <a:latin typeface="Arial" pitchFamily="34" charset="0"/>
                <a:ea typeface="+mj-ea"/>
                <a:cs typeface="Arial" pitchFamily="34" charset="0"/>
              </a:rPr>
              <a:t>Design systems with information processing capabilities and limitations in mind.</a:t>
            </a:r>
          </a:p>
          <a:p>
            <a:pPr marL="342900" indent="-342900">
              <a:spcBef>
                <a:spcPct val="20000"/>
              </a:spcBef>
              <a:buClr>
                <a:srgbClr val="FF0000"/>
              </a:buClr>
              <a:buSzPct val="125000"/>
              <a:buFont typeface="Wingdings" pitchFamily="2" charset="2"/>
              <a:buNone/>
              <a:defRPr/>
            </a:pPr>
            <a:endParaRPr lang="en-US" sz="2800" dirty="0">
              <a:effectLst>
                <a:outerShdw blurRad="38100" dist="38100" dir="2700000" algn="tl">
                  <a:srgbClr val="000000"/>
                </a:outerShdw>
              </a:effectLst>
              <a:latin typeface="Impact" pitchFamily="34" charset="0"/>
            </a:endParaRPr>
          </a:p>
          <a:p>
            <a:pPr marL="742950" lvl="1" indent="-285750">
              <a:spcBef>
                <a:spcPct val="20000"/>
              </a:spcBef>
              <a:buClr>
                <a:srgbClr val="800000"/>
              </a:buClr>
              <a:buSzPct val="125000"/>
              <a:buFontTx/>
              <a:buChar char="•"/>
              <a:defRPr/>
            </a:pPr>
            <a:endParaRPr lang="en-US" sz="2800" dirty="0">
              <a:effectLst>
                <a:outerShdw blurRad="38100" dist="38100" dir="2700000" algn="tl">
                  <a:srgbClr val="000000"/>
                </a:outerShdw>
              </a:effectLst>
              <a:latin typeface="Impact" pitchFamily="34" charset="0"/>
            </a:endParaRPr>
          </a:p>
        </p:txBody>
      </p:sp>
      <p:pic>
        <p:nvPicPr>
          <p:cNvPr id="92165" name="Picture 5" descr="DFP50120"/>
          <p:cNvPicPr>
            <a:picLocks noChangeAspect="1" noChangeArrowheads="1"/>
          </p:cNvPicPr>
          <p:nvPr/>
        </p:nvPicPr>
        <p:blipFill>
          <a:blip r:embed="rId3" cstate="print"/>
          <a:srcRect l="11667" r="13333"/>
          <a:stretch>
            <a:fillRect/>
          </a:stretch>
        </p:blipFill>
        <p:spPr bwMode="auto">
          <a:xfrm>
            <a:off x="5334008" y="971550"/>
            <a:ext cx="2214563" cy="1771650"/>
          </a:xfrm>
          <a:prstGeom prst="rect">
            <a:avLst/>
          </a:prstGeom>
          <a:noFill/>
          <a:effectLst>
            <a:outerShdw dist="107763" dir="2700000" algn="ctr" rotWithShape="0">
              <a:schemeClr val="bg2"/>
            </a:outerShdw>
          </a:effectLst>
        </p:spPr>
      </p:pic>
      <p:pic>
        <p:nvPicPr>
          <p:cNvPr id="62470" name="Picture 6" descr="BYE00022"/>
          <p:cNvPicPr>
            <a:picLocks noChangeAspect="1" noChangeArrowheads="1"/>
          </p:cNvPicPr>
          <p:nvPr/>
        </p:nvPicPr>
        <p:blipFill>
          <a:blip r:embed="rId4" cstate="print"/>
          <a:srcRect/>
          <a:stretch>
            <a:fillRect/>
          </a:stretch>
        </p:blipFill>
        <p:spPr bwMode="auto">
          <a:xfrm>
            <a:off x="5486408" y="2171703"/>
            <a:ext cx="3217863" cy="155495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4435" name="Rectangle 3"/>
          <p:cNvSpPr>
            <a:spLocks noGrp="1" noChangeArrowheads="1"/>
          </p:cNvSpPr>
          <p:nvPr>
            <p:ph type="title"/>
          </p:nvPr>
        </p:nvSpPr>
        <p:spPr>
          <a:xfrm>
            <a:off x="990600" y="342900"/>
            <a:ext cx="7772400" cy="571500"/>
          </a:xfrm>
        </p:spPr>
        <p:txBody>
          <a:bodyPr>
            <a:normAutofit fontScale="90000"/>
          </a:bodyPr>
          <a:lstStyle/>
          <a:p>
            <a:pPr eaLnBrk="1" hangingPunct="1">
              <a:spcBef>
                <a:spcPts val="800"/>
              </a:spcBef>
              <a:defRPr/>
            </a:pPr>
            <a:r>
              <a:rPr lang="en-US" dirty="0" smtClean="0"/>
              <a:t>Work Process Design Synopsis</a:t>
            </a:r>
          </a:p>
        </p:txBody>
      </p:sp>
      <p:sp>
        <p:nvSpPr>
          <p:cNvPr id="914436" name="Rectangle 4"/>
          <p:cNvSpPr>
            <a:spLocks noGrp="1" noChangeArrowheads="1"/>
          </p:cNvSpPr>
          <p:nvPr>
            <p:ph type="body" sz="half" idx="1"/>
          </p:nvPr>
        </p:nvSpPr>
        <p:spPr>
          <a:xfrm>
            <a:off x="152400" y="1143000"/>
            <a:ext cx="8458200" cy="3314700"/>
          </a:xfrm>
        </p:spPr>
        <p:txBody>
          <a:bodyPr>
            <a:normAutofit/>
          </a:bodyPr>
          <a:lstStyle/>
          <a:p>
            <a:pPr marL="342900" indent="-342900" eaLnBrk="1" hangingPunct="1">
              <a:defRPr/>
            </a:pPr>
            <a:r>
              <a:rPr lang="en-US" smtClean="0"/>
              <a:t>Design conventions</a:t>
            </a:r>
          </a:p>
          <a:p>
            <a:pPr marL="742950" lvl="1" indent="-285750" eaLnBrk="1" hangingPunct="1">
              <a:defRPr/>
            </a:pPr>
            <a:r>
              <a:rPr lang="en-US" smtClean="0"/>
              <a:t>Avoid operator overload (as well as underload)</a:t>
            </a:r>
          </a:p>
          <a:p>
            <a:pPr marL="742950" lvl="1" indent="-285750" eaLnBrk="1" hangingPunct="1">
              <a:defRPr/>
            </a:pPr>
            <a:r>
              <a:rPr lang="en-US" smtClean="0"/>
              <a:t>Previous experience influences future performance</a:t>
            </a:r>
          </a:p>
          <a:p>
            <a:pPr marL="342900" indent="-342900" eaLnBrk="1" hangingPunct="1">
              <a:defRPr/>
            </a:pPr>
            <a:r>
              <a:rPr lang="en-US" smtClean="0"/>
              <a:t>Design Principles</a:t>
            </a:r>
          </a:p>
          <a:p>
            <a:pPr marL="742950" lvl="1" indent="-285750" eaLnBrk="1" hangingPunct="1">
              <a:defRPr/>
            </a:pPr>
            <a:r>
              <a:rPr lang="en-US" smtClean="0"/>
              <a:t>Visibility – design for good visibility for operation</a:t>
            </a:r>
          </a:p>
          <a:p>
            <a:pPr marL="742950" lvl="1" indent="-285750" eaLnBrk="1" hangingPunct="1">
              <a:defRPr/>
            </a:pPr>
            <a:r>
              <a:rPr lang="en-US" smtClean="0"/>
              <a:t>Mapping – make sure the relationship is clear</a:t>
            </a:r>
          </a:p>
          <a:p>
            <a:pPr marL="742950" lvl="1" indent="-285750" eaLnBrk="1" hangingPunct="1">
              <a:defRPr/>
            </a:pPr>
            <a:r>
              <a:rPr lang="en-US" smtClean="0"/>
              <a:t>Feedback – provide to user regarding outcome</a:t>
            </a:r>
          </a:p>
        </p:txBody>
      </p:sp>
      <p:sp>
        <p:nvSpPr>
          <p:cNvPr id="4" name="Slide Number Placeholder 3"/>
          <p:cNvSpPr>
            <a:spLocks noGrp="1"/>
          </p:cNvSpPr>
          <p:nvPr>
            <p:ph type="sldNum" sz="quarter" idx="4294967295"/>
          </p:nvPr>
        </p:nvSpPr>
        <p:spPr>
          <a:xfrm>
            <a:off x="8778875" y="4686300"/>
            <a:ext cx="365125" cy="342900"/>
          </a:xfrm>
        </p:spPr>
        <p:txBody>
          <a:bodyPr/>
          <a:lstStyle/>
          <a:p>
            <a:fld id="{D5BBC35B-A44B-4119-B8DA-DE9E3DFADA20}" type="slidenum">
              <a:rPr lang="en-US" smtClean="0"/>
              <a:pPr/>
              <a:t>57</a:t>
            </a:fld>
            <a:endParaRPr lang="en-US" dirty="0"/>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9907" name="Rectangle 3"/>
          <p:cNvSpPr>
            <a:spLocks noGrp="1" noChangeArrowheads="1"/>
          </p:cNvSpPr>
          <p:nvPr>
            <p:ph idx="1"/>
          </p:nvPr>
        </p:nvSpPr>
        <p:spPr>
          <a:xfrm>
            <a:off x="152400" y="1200150"/>
            <a:ext cx="7467600" cy="3048000"/>
          </a:xfrm>
          <a:effectLst/>
        </p:spPr>
        <p:txBody>
          <a:bodyPr lIns="90488" tIns="44450" rIns="90488" bIns="44450">
            <a:normAutofit/>
          </a:bodyPr>
          <a:lstStyle/>
          <a:p>
            <a:pPr>
              <a:defRPr/>
            </a:pPr>
            <a:r>
              <a:rPr lang="en-US" sz="3100" dirty="0" smtClean="0"/>
              <a:t>Apply the PRINCIPLES OF MAPPING</a:t>
            </a:r>
          </a:p>
          <a:p>
            <a:pPr lvl="1">
              <a:defRPr/>
            </a:pPr>
            <a:r>
              <a:rPr lang="en-US" sz="2400" dirty="0" smtClean="0"/>
              <a:t>Turning wheel RIGHT    . . . .  Steer to RIGHT</a:t>
            </a:r>
          </a:p>
          <a:p>
            <a:pPr lvl="1">
              <a:defRPr/>
            </a:pPr>
            <a:r>
              <a:rPr lang="en-US" sz="2400" dirty="0" smtClean="0"/>
              <a:t>Move indicator UP         . . . .   Turn volume UP </a:t>
            </a:r>
          </a:p>
          <a:p>
            <a:pPr lvl="1">
              <a:defRPr/>
            </a:pPr>
            <a:r>
              <a:rPr lang="en-US" sz="2400" dirty="0" smtClean="0"/>
              <a:t>Move indicator RIGHT   . . . .   Turn volume UP</a:t>
            </a:r>
          </a:p>
          <a:p>
            <a:pPr lvl="1">
              <a:defRPr/>
            </a:pPr>
            <a:r>
              <a:rPr lang="en-US" sz="2400" dirty="0" smtClean="0"/>
              <a:t>Stove burners  . . . .	????                         </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58</a:t>
            </a:fld>
            <a:endParaRPr kumimoji="0" lang="en-US"/>
          </a:p>
        </p:txBody>
      </p:sp>
      <p:pic>
        <p:nvPicPr>
          <p:cNvPr id="65540" name="Picture 4" descr="BWV00045"/>
          <p:cNvPicPr>
            <a:picLocks noChangeAspect="1" noChangeArrowheads="1"/>
          </p:cNvPicPr>
          <p:nvPr/>
        </p:nvPicPr>
        <p:blipFill>
          <a:blip r:embed="rId3" cstate="print"/>
          <a:srcRect/>
          <a:stretch>
            <a:fillRect/>
          </a:stretch>
        </p:blipFill>
        <p:spPr bwMode="auto">
          <a:xfrm>
            <a:off x="5715000" y="3181350"/>
            <a:ext cx="1511587" cy="1733550"/>
          </a:xfrm>
          <a:prstGeom prst="rect">
            <a:avLst/>
          </a:prstGeom>
          <a:noFill/>
          <a:ln w="9525">
            <a:noFill/>
            <a:miter lim="800000"/>
            <a:headEnd/>
            <a:tailEnd/>
          </a:ln>
        </p:spPr>
      </p:pic>
      <p:sp>
        <p:nvSpPr>
          <p:cNvPr id="9" name="Title 7"/>
          <p:cNvSpPr>
            <a:spLocks noGrp="1"/>
          </p:cNvSpPr>
          <p:nvPr>
            <p:ph type="title"/>
          </p:nvPr>
        </p:nvSpPr>
        <p:spPr>
          <a:xfrm>
            <a:off x="0" y="205979"/>
            <a:ext cx="9144000" cy="857250"/>
          </a:xfrm>
        </p:spPr>
        <p:txBody>
          <a:bodyPr>
            <a:normAutofit fontScale="90000"/>
          </a:bodyPr>
          <a:lstStyle/>
          <a:p>
            <a:r>
              <a:rPr lang="en-US" sz="3100" dirty="0" smtClean="0"/>
              <a:t>Donald Norman</a:t>
            </a:r>
            <a:br>
              <a:rPr lang="en-US" sz="3100" dirty="0" smtClean="0"/>
            </a:br>
            <a:r>
              <a:rPr lang="en-US" sz="3100" i="1" dirty="0" smtClean="0"/>
              <a:t>“The Psychology of Everyday Things</a:t>
            </a:r>
            <a:r>
              <a:rPr lang="en-US" i="1" dirty="0" smtClean="0"/>
              <a:t>”</a:t>
            </a:r>
            <a:endParaRPr lang="en-US" i="1" dirty="0"/>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0931" name="Rectangle 3"/>
          <p:cNvSpPr>
            <a:spLocks noGrp="1" noChangeArrowheads="1"/>
          </p:cNvSpPr>
          <p:nvPr>
            <p:ph idx="1"/>
          </p:nvPr>
        </p:nvSpPr>
        <p:spPr>
          <a:xfrm>
            <a:off x="838200" y="1352550"/>
            <a:ext cx="5029200" cy="2438400"/>
          </a:xfrm>
          <a:noFill/>
          <a:effectLst/>
        </p:spPr>
        <p:txBody>
          <a:bodyPr lIns="90488" tIns="44450" rIns="90488" bIns="44450"/>
          <a:lstStyle/>
          <a:p>
            <a:pPr marL="333375" indent="-333375" eaLnBrk="1" hangingPunct="1">
              <a:buFont typeface="Wingdings 3" pitchFamily="18" charset="2"/>
              <a:buChar char=""/>
              <a:defRPr/>
            </a:pPr>
            <a:r>
              <a:rPr lang="en-US" sz="3100" dirty="0" smtClean="0"/>
              <a:t>Provide FEEDBACK</a:t>
            </a:r>
          </a:p>
          <a:p>
            <a:pPr lvl="1">
              <a:defRPr/>
            </a:pPr>
            <a:r>
              <a:rPr lang="en-US" sz="2400" dirty="0" smtClean="0"/>
              <a:t>Return to user outcome information</a:t>
            </a:r>
          </a:p>
          <a:p>
            <a:pPr lvl="1">
              <a:defRPr/>
            </a:pPr>
            <a:r>
              <a:rPr lang="en-US" sz="2400" dirty="0" smtClean="0"/>
              <a:t>"Is the alarm really on</a:t>
            </a:r>
            <a:r>
              <a:rPr lang="en-US" dirty="0" smtClean="0"/>
              <a:t>?"</a:t>
            </a:r>
            <a:r>
              <a:rPr lang="en-US" dirty="0" smtClean="0">
                <a:solidFill>
                  <a:srgbClr val="FF9900"/>
                </a:solidFill>
              </a:rPr>
              <a:t/>
            </a:r>
            <a:br>
              <a:rPr lang="en-US" dirty="0" smtClean="0">
                <a:solidFill>
                  <a:srgbClr val="FF9900"/>
                </a:solidFill>
              </a:rPr>
            </a:br>
            <a:endParaRPr lang="en-US" dirty="0" smtClean="0">
              <a:solidFill>
                <a:srgbClr val="FF9900"/>
              </a:solidFill>
            </a:endParaRP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59</a:t>
            </a:fld>
            <a:endParaRPr kumimoji="0" lang="en-US"/>
          </a:p>
        </p:txBody>
      </p:sp>
      <p:pic>
        <p:nvPicPr>
          <p:cNvPr id="66564" name="Picture 4" descr="BXS00007"/>
          <p:cNvPicPr>
            <a:picLocks noChangeAspect="1" noChangeArrowheads="1"/>
          </p:cNvPicPr>
          <p:nvPr/>
        </p:nvPicPr>
        <p:blipFill>
          <a:blip r:embed="rId3" cstate="print"/>
          <a:stretch>
            <a:fillRect/>
          </a:stretch>
        </p:blipFill>
        <p:spPr bwMode="auto">
          <a:xfrm>
            <a:off x="6019800" y="1200150"/>
            <a:ext cx="2414143" cy="3238534"/>
          </a:xfrm>
          <a:prstGeom prst="rect">
            <a:avLst/>
          </a:prstGeom>
          <a:noFill/>
          <a:ln>
            <a:noFill/>
          </a:ln>
        </p:spPr>
      </p:pic>
      <p:sp>
        <p:nvSpPr>
          <p:cNvPr id="9" name="Title 7"/>
          <p:cNvSpPr>
            <a:spLocks noGrp="1"/>
          </p:cNvSpPr>
          <p:nvPr>
            <p:ph type="title"/>
          </p:nvPr>
        </p:nvSpPr>
        <p:spPr/>
        <p:txBody>
          <a:bodyPr>
            <a:normAutofit fontScale="90000"/>
          </a:bodyPr>
          <a:lstStyle/>
          <a:p>
            <a:r>
              <a:rPr lang="en-US" sz="3100" dirty="0" smtClean="0"/>
              <a:t>Donald Norman</a:t>
            </a:r>
            <a:br>
              <a:rPr lang="en-US" sz="3100" dirty="0" smtClean="0"/>
            </a:br>
            <a:r>
              <a:rPr lang="en-US" sz="3100" i="1" dirty="0" smtClean="0"/>
              <a:t>“The Psychology of Everyday Things</a:t>
            </a:r>
            <a:r>
              <a:rPr lang="en-US" i="1" dirty="0" smtClean="0"/>
              <a:t>”</a:t>
            </a:r>
            <a:endParaRPr lang="en-US" i="1"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090" name="Rectangle 2"/>
          <p:cNvSpPr>
            <a:spLocks noGrp="1" noChangeArrowheads="1"/>
          </p:cNvSpPr>
          <p:nvPr>
            <p:ph type="title"/>
          </p:nvPr>
        </p:nvSpPr>
        <p:spPr/>
        <p:txBody>
          <a:bodyPr>
            <a:normAutofit/>
          </a:bodyPr>
          <a:lstStyle/>
          <a:p>
            <a:pPr eaLnBrk="1" hangingPunct="1">
              <a:defRPr/>
            </a:pPr>
            <a:r>
              <a:rPr lang="en-US" sz="2800" dirty="0" smtClean="0"/>
              <a:t>Learning Objectives</a:t>
            </a:r>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6</a:t>
            </a:fld>
            <a:endParaRPr lang="en-US" dirty="0"/>
          </a:p>
        </p:txBody>
      </p:sp>
      <p:sp>
        <p:nvSpPr>
          <p:cNvPr id="6" name="Rectangle 3"/>
          <p:cNvSpPr txBox="1">
            <a:spLocks noChangeArrowheads="1"/>
          </p:cNvSpPr>
          <p:nvPr/>
        </p:nvSpPr>
        <p:spPr>
          <a:xfrm>
            <a:off x="533400" y="1352550"/>
            <a:ext cx="3810000" cy="3886200"/>
          </a:xfrm>
          <a:prstGeom prst="rect">
            <a:avLst/>
          </a:prstGeom>
        </p:spPr>
        <p:txBody>
          <a:bodyPr vert="horz">
            <a:normAutofit/>
          </a:bodyPr>
          <a:lstStyle/>
          <a:p>
            <a:pPr marL="0" marR="0" lvl="0" indent="0" algn="l" defTabSz="914400" rtl="0" eaLnBrk="1" fontAlgn="auto" latinLnBrk="0" hangingPunct="1">
              <a:lnSpc>
                <a:spcPct val="100000"/>
              </a:lnSpc>
              <a:spcBef>
                <a:spcPts val="300"/>
              </a:spcBef>
              <a:spcAft>
                <a:spcPts val="300"/>
              </a:spcAft>
              <a:buClr>
                <a:schemeClr val="accent1"/>
              </a:buClr>
              <a:buSzPct val="68000"/>
              <a:buFont typeface="Wingdings" pitchFamily="2" charset="2"/>
              <a:buNone/>
              <a:tabLst/>
              <a:defRPr/>
            </a:pPr>
            <a:endParaRPr kumimoji="0" lang="en-US" sz="2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2" name="Text Placeholder 1"/>
          <p:cNvSpPr>
            <a:spLocks noGrp="1"/>
          </p:cNvSpPr>
          <p:nvPr>
            <p:ph type="body" sz="half" idx="1"/>
          </p:nvPr>
        </p:nvSpPr>
        <p:spPr>
          <a:xfrm>
            <a:off x="685800" y="622300"/>
            <a:ext cx="8229600" cy="4057650"/>
          </a:xfrm>
        </p:spPr>
        <p:txBody>
          <a:bodyPr>
            <a:noAutofit/>
          </a:bodyPr>
          <a:lstStyle/>
          <a:p>
            <a:pPr marL="452628" lvl="0" indent="-342900">
              <a:buFont typeface="+mj-lt"/>
              <a:buAutoNum type="arabicPeriod"/>
            </a:pPr>
            <a:r>
              <a:rPr lang="en-US" sz="1400" dirty="0"/>
              <a:t>Discuss elements of a systems design approach to ergonomics, including foundation principles of biomechanics, epidemiology, physiology, anthropometry, engineering psychology, and biomechanics</a:t>
            </a:r>
          </a:p>
          <a:p>
            <a:pPr marL="452628" lvl="0" indent="-342900">
              <a:buFont typeface="+mj-lt"/>
              <a:buAutoNum type="arabicPeriod"/>
            </a:pPr>
            <a:r>
              <a:rPr lang="en-US" sz="1400" dirty="0"/>
              <a:t>Summarize a set of ergonomics principles categorized into work force, work station, and work process factors through review of basic ergonomics tools and checklists.</a:t>
            </a:r>
          </a:p>
          <a:p>
            <a:pPr marL="452628" lvl="0" indent="-342900">
              <a:buFont typeface="+mj-lt"/>
              <a:buAutoNum type="arabicPeriod"/>
            </a:pPr>
            <a:r>
              <a:rPr lang="en-US" sz="1400" dirty="0"/>
              <a:t>Explain how ergonomics principles can be used at both a group and individual level for injury prevention and post injury return specific to the manufacturing environment</a:t>
            </a:r>
          </a:p>
          <a:p>
            <a:pPr marL="452628" lvl="0" indent="-342900">
              <a:buFont typeface="+mj-lt"/>
              <a:buAutoNum type="arabicPeriod"/>
            </a:pPr>
            <a:r>
              <a:rPr lang="en-US" sz="1400" dirty="0"/>
              <a:t>Discuss a framework for problem solving and organizing data relating to job tasks, risk areas, and recommendations through review of simple and detailed risk analysis tools.</a:t>
            </a:r>
          </a:p>
          <a:p>
            <a:pPr marL="452628" lvl="0" indent="-342900">
              <a:buFont typeface="+mj-lt"/>
              <a:buAutoNum type="arabicPeriod"/>
            </a:pPr>
            <a:r>
              <a:rPr lang="en-US" sz="1400" dirty="0"/>
              <a:t>Apply problem solving principles using “tool box” components to analyze case studies in a progressive manner, generating reasonable/feasible recommendations based on short case videos. </a:t>
            </a:r>
          </a:p>
          <a:p>
            <a:pPr marL="452628" lvl="0" indent="-342900">
              <a:buFont typeface="+mj-lt"/>
              <a:buAutoNum type="arabicPeriod"/>
            </a:pPr>
            <a:r>
              <a:rPr lang="en-US" sz="1400" dirty="0"/>
              <a:t>Discuss strategies to decrease resistance and promote change during ergonomics initiatives, identifying barriers/facilitators and corresponding positive change strategies.</a:t>
            </a:r>
          </a:p>
          <a:p>
            <a:pPr marL="452628" lvl="0" indent="-342900">
              <a:buFont typeface="+mj-lt"/>
              <a:buAutoNum type="arabicPeriod"/>
            </a:pPr>
            <a:r>
              <a:rPr lang="en-US" sz="1400" dirty="0"/>
              <a:t>Complete a post-test with a score of 80% or more based on practical application of the manufacturing ergonomics material presented in the course, use of case information and guided worksheets.  </a:t>
            </a:r>
          </a:p>
        </p:txBody>
      </p:sp>
    </p:spTree>
    <p:extLst>
      <p:ext uri="{BB962C8B-B14F-4D97-AF65-F5344CB8AC3E}">
        <p14:creationId xmlns:p14="http://schemas.microsoft.com/office/powerpoint/2010/main" val="2170650715"/>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4435" name="Rectangle 3"/>
          <p:cNvSpPr>
            <a:spLocks noGrp="1" noChangeArrowheads="1"/>
          </p:cNvSpPr>
          <p:nvPr>
            <p:ph type="title"/>
          </p:nvPr>
        </p:nvSpPr>
        <p:spPr>
          <a:xfrm>
            <a:off x="159359" y="971550"/>
            <a:ext cx="3200400" cy="2590800"/>
          </a:xfrm>
        </p:spPr>
        <p:txBody>
          <a:bodyPr>
            <a:normAutofit/>
          </a:bodyPr>
          <a:lstStyle/>
          <a:p>
            <a:pPr eaLnBrk="1" hangingPunct="1">
              <a:spcBef>
                <a:spcPts val="800"/>
              </a:spcBef>
              <a:defRPr/>
            </a:pPr>
            <a:r>
              <a:rPr lang="en-US" sz="3200" dirty="0" smtClean="0"/>
              <a:t>Work Process Design Checklist</a:t>
            </a:r>
            <a:br>
              <a:rPr lang="en-US" sz="3200" dirty="0" smtClean="0"/>
            </a:br>
            <a:r>
              <a:rPr lang="en-US" sz="3200" dirty="0" smtClean="0"/>
              <a:t>(sample)</a:t>
            </a:r>
          </a:p>
        </p:txBody>
      </p:sp>
      <p:sp>
        <p:nvSpPr>
          <p:cNvPr id="4" name="Slide Number Placeholder 3"/>
          <p:cNvSpPr>
            <a:spLocks noGrp="1"/>
          </p:cNvSpPr>
          <p:nvPr>
            <p:ph type="sldNum" sz="quarter" idx="4294967295"/>
          </p:nvPr>
        </p:nvSpPr>
        <p:spPr>
          <a:xfrm>
            <a:off x="8778875" y="4686300"/>
            <a:ext cx="365125" cy="342900"/>
          </a:xfrm>
        </p:spPr>
        <p:txBody>
          <a:bodyPr/>
          <a:lstStyle/>
          <a:p>
            <a:fld id="{D5BBC35B-A44B-4119-B8DA-DE9E3DFADA20}" type="slidenum">
              <a:rPr lang="en-US" smtClean="0"/>
              <a:pPr/>
              <a:t>60</a:t>
            </a:fld>
            <a:endParaRPr lang="en-US" dirty="0"/>
          </a:p>
        </p:txBody>
      </p:sp>
      <p:pic>
        <p:nvPicPr>
          <p:cNvPr id="7" name="Picture 6"/>
          <p:cNvPicPr>
            <a:picLocks noChangeAspect="1"/>
          </p:cNvPicPr>
          <p:nvPr/>
        </p:nvPicPr>
        <p:blipFill>
          <a:blip r:embed="rId3"/>
          <a:stretch>
            <a:fillRect/>
          </a:stretch>
        </p:blipFill>
        <p:spPr>
          <a:xfrm>
            <a:off x="3276600" y="819150"/>
            <a:ext cx="5172075" cy="3659847"/>
          </a:xfrm>
          <a:prstGeom prst="rect">
            <a:avLst/>
          </a:prstGeom>
        </p:spPr>
      </p:pic>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smtClean="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742950"/>
            <a:ext cx="8686800" cy="3810000"/>
          </a:xfrm>
        </p:spPr>
        <p:txBody>
          <a:bodyPr>
            <a:normAutofit fontScale="25000" lnSpcReduction="20000"/>
          </a:bodyPr>
          <a:lstStyle/>
          <a:p>
            <a:pPr>
              <a:lnSpc>
                <a:spcPct val="120000"/>
              </a:lnSpc>
              <a:spcBef>
                <a:spcPts val="600"/>
              </a:spcBef>
            </a:pPr>
            <a:r>
              <a:rPr lang="en-US" sz="4800" dirty="0" smtClean="0">
                <a:solidFill>
                  <a:schemeClr val="bg1">
                    <a:lumMod val="65000"/>
                  </a:schemeClr>
                </a:solidFill>
                <a:effectLst>
                  <a:outerShdw blurRad="38100" dist="38100" dir="2700000" algn="tl">
                    <a:srgbClr val="000000">
                      <a:alpha val="43137"/>
                    </a:srgbClr>
                  </a:outerShdw>
                </a:effectLst>
              </a:rPr>
              <a:t>PROCESS </a:t>
            </a:r>
            <a:r>
              <a:rPr lang="en-US" sz="4800" dirty="0" smtClean="0">
                <a:solidFill>
                  <a:schemeClr val="bg1">
                    <a:lumMod val="65000"/>
                  </a:schemeClr>
                </a:solidFill>
              </a:rPr>
              <a:t>– Promote effective work processes</a:t>
            </a:r>
          </a:p>
          <a:p>
            <a:pPr>
              <a:lnSpc>
                <a:spcPct val="120000"/>
              </a:lnSpc>
              <a:spcBef>
                <a:spcPts val="600"/>
              </a:spcBef>
            </a:pPr>
            <a:r>
              <a:rPr lang="en-US" sz="10400" dirty="0" smtClean="0">
                <a:solidFill>
                  <a:schemeClr val="bg2">
                    <a:lumMod val="50000"/>
                  </a:schemeClr>
                </a:solidFill>
                <a:effectLst>
                  <a:outerShdw blurRad="38100" dist="38100" dir="2700000" algn="tl">
                    <a:srgbClr val="000000">
                      <a:alpha val="43137"/>
                    </a:srgbClr>
                  </a:outerShdw>
                </a:effectLst>
              </a:rPr>
              <a:t>POSITION/SUPPORT </a:t>
            </a:r>
            <a:r>
              <a:rPr lang="en-US" sz="10400" dirty="0" smtClean="0"/>
              <a:t>– Promote neutral body and limb position/support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MOVEMENT</a:t>
            </a:r>
            <a:r>
              <a:rPr lang="en-US" sz="4800" dirty="0" smtClean="0">
                <a:solidFill>
                  <a:schemeClr val="bg1">
                    <a:lumMod val="65000"/>
                  </a:schemeClr>
                </a:solidFill>
              </a:rPr>
              <a:t> – Promote regular physical movement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MATERIAL</a:t>
            </a:r>
            <a:r>
              <a:rPr lang="en-US" sz="4800" dirty="0" smtClean="0">
                <a:solidFill>
                  <a:schemeClr val="bg1">
                    <a:lumMod val="65000"/>
                  </a:schemeClr>
                </a:solidFill>
              </a:rPr>
              <a:t> </a:t>
            </a:r>
            <a:r>
              <a:rPr lang="en-US" sz="4900" dirty="0" smtClean="0">
                <a:solidFill>
                  <a:schemeClr val="bg1">
                    <a:lumMod val="65000"/>
                  </a:schemeClr>
                </a:solidFill>
                <a:effectLst>
                  <a:outerShdw blurRad="38100" dist="38100" dir="2700000" algn="tl">
                    <a:srgbClr val="000000">
                      <a:alpha val="43137"/>
                    </a:srgbClr>
                  </a:outerShdw>
                </a:effectLst>
              </a:rPr>
              <a:t>HANDLING</a:t>
            </a:r>
            <a:r>
              <a:rPr lang="en-US" sz="4800" dirty="0" smtClean="0">
                <a:solidFill>
                  <a:schemeClr val="bg1">
                    <a:lumMod val="65000"/>
                  </a:schemeClr>
                </a:solidFill>
              </a:rPr>
              <a:t> – Control manual material handling</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REACH</a:t>
            </a:r>
            <a:r>
              <a:rPr lang="en-US" sz="4800" dirty="0" smtClean="0">
                <a:solidFill>
                  <a:schemeClr val="bg1">
                    <a:lumMod val="65000"/>
                  </a:schemeClr>
                </a:solidFill>
              </a:rPr>
              <a:t> – Promote work in reach zone</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WORKSTATION/TOOLS/EQUIPMENT</a:t>
            </a:r>
            <a:r>
              <a:rPr lang="en-US" sz="4800" dirty="0" smtClean="0">
                <a:solidFill>
                  <a:schemeClr val="bg1">
                    <a:lumMod val="65000"/>
                  </a:schemeClr>
                </a:solidFill>
              </a:rPr>
              <a:t> – Correct workstation, tools, equipment </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TRAINING</a:t>
            </a:r>
            <a:r>
              <a:rPr lang="en-US" sz="4800" dirty="0" smtClean="0">
                <a:solidFill>
                  <a:schemeClr val="bg1">
                    <a:lumMod val="65000"/>
                  </a:schemeClr>
                </a:solidFill>
              </a:rPr>
              <a:t> – Provide competency based training</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ENVIRONMENT</a:t>
            </a:r>
            <a:r>
              <a:rPr lang="en-US" sz="4800" dirty="0" smtClean="0">
                <a:solidFill>
                  <a:schemeClr val="bg1">
                    <a:lumMod val="65000"/>
                  </a:schemeClr>
                </a:solidFill>
              </a:rPr>
              <a:t> – Control exposure to work environment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HEALTH/WELLNESS</a:t>
            </a:r>
            <a:r>
              <a:rPr lang="en-US" sz="4800" dirty="0" smtClean="0">
                <a:solidFill>
                  <a:schemeClr val="bg1">
                    <a:lumMod val="65000"/>
                  </a:schemeClr>
                </a:solidFill>
              </a:rPr>
              <a:t> – Promote personal health and wellness</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FEEDBACK</a:t>
            </a:r>
            <a:r>
              <a:rPr lang="en-US" sz="4800" dirty="0" smtClean="0">
                <a:solidFill>
                  <a:schemeClr val="bg1">
                    <a:lumMod val="65000"/>
                  </a:schemeClr>
                </a:solidFill>
              </a:rPr>
              <a:t> – Provide on-going feedback for continuous improvement</a:t>
            </a:r>
          </a:p>
          <a:p>
            <a:pPr eaLnBrk="1" hangingPunct="1">
              <a:spcBef>
                <a:spcPts val="600"/>
              </a:spcBef>
              <a:buFont typeface="Wingdings" pitchFamily="2" charset="2"/>
              <a:buNone/>
              <a:defRPr/>
            </a:pPr>
            <a:endParaRPr lang="en-US" sz="4800" dirty="0" smtClean="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61</a:t>
            </a:fld>
            <a:endParaRPr lang="en-US" dirty="0"/>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p:txBody>
          <a:bodyPr>
            <a:normAutofit fontScale="90000"/>
          </a:bodyPr>
          <a:lstStyle/>
          <a:p>
            <a:pPr eaLnBrk="1" hangingPunct="1">
              <a:spcBef>
                <a:spcPts val="800"/>
              </a:spcBef>
              <a:defRPr/>
            </a:pPr>
            <a:r>
              <a:rPr lang="en-US" noProof="1" smtClean="0"/>
              <a:t>Position in Neutral </a:t>
            </a:r>
          </a:p>
        </p:txBody>
      </p:sp>
      <p:sp>
        <p:nvSpPr>
          <p:cNvPr id="19" name="Text Placeholder 18"/>
          <p:cNvSpPr>
            <a:spLocks noGrp="1"/>
          </p:cNvSpPr>
          <p:nvPr>
            <p:ph type="body" sz="half" idx="1"/>
          </p:nvPr>
        </p:nvSpPr>
        <p:spPr>
          <a:xfrm>
            <a:off x="609600" y="895350"/>
            <a:ext cx="2895600" cy="1447800"/>
          </a:xfrm>
        </p:spPr>
        <p:txBody>
          <a:bodyPr/>
          <a:lstStyle/>
          <a:p>
            <a:r>
              <a:rPr lang="en-US" dirty="0" smtClean="0"/>
              <a:t>Neutral spine </a:t>
            </a:r>
          </a:p>
          <a:p>
            <a:pPr lvl="1"/>
            <a:r>
              <a:rPr lang="en-US" dirty="0" smtClean="0"/>
              <a:t>S-Shape</a:t>
            </a:r>
          </a:p>
          <a:p>
            <a:pPr lvl="1"/>
            <a:r>
              <a:rPr lang="en-US" dirty="0" smtClean="0"/>
              <a:t>Spring like</a:t>
            </a:r>
            <a:endParaRPr lang="en-US" dirty="0"/>
          </a:p>
        </p:txBody>
      </p:sp>
      <p:sp>
        <p:nvSpPr>
          <p:cNvPr id="16" name="Slide Number Placeholder 15"/>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62</a:t>
            </a:fld>
            <a:endParaRPr kumimoji="0" lang="en-US"/>
          </a:p>
        </p:txBody>
      </p:sp>
      <p:grpSp>
        <p:nvGrpSpPr>
          <p:cNvPr id="2" name="Group 4"/>
          <p:cNvGrpSpPr>
            <a:grpSpLocks/>
          </p:cNvGrpSpPr>
          <p:nvPr/>
        </p:nvGrpSpPr>
        <p:grpSpPr bwMode="auto">
          <a:xfrm>
            <a:off x="5257800" y="819150"/>
            <a:ext cx="2237217" cy="1675730"/>
            <a:chOff x="8135" y="8836"/>
            <a:chExt cx="2803" cy="2358"/>
          </a:xfrm>
        </p:grpSpPr>
        <p:pic>
          <p:nvPicPr>
            <p:cNvPr id="70668" name="Picture 5" descr="spring 1"/>
            <p:cNvPicPr>
              <a:picLocks noChangeAspect="1" noChangeArrowheads="1"/>
            </p:cNvPicPr>
            <p:nvPr/>
          </p:nvPicPr>
          <p:blipFill>
            <a:blip r:embed="rId3" cstate="print"/>
            <a:stretch>
              <a:fillRect/>
            </a:stretch>
          </p:blipFill>
          <p:spPr bwMode="auto">
            <a:xfrm>
              <a:off x="9561" y="8839"/>
              <a:ext cx="1377" cy="2339"/>
            </a:xfrm>
            <a:prstGeom prst="rect">
              <a:avLst/>
            </a:prstGeom>
            <a:noFill/>
            <a:ln>
              <a:noFill/>
            </a:ln>
          </p:spPr>
        </p:pic>
        <p:pic>
          <p:nvPicPr>
            <p:cNvPr id="70669" name="Picture 6" descr="spring 2"/>
            <p:cNvPicPr>
              <a:picLocks noChangeAspect="1" noChangeArrowheads="1"/>
            </p:cNvPicPr>
            <p:nvPr/>
          </p:nvPicPr>
          <p:blipFill>
            <a:blip r:embed="rId4" cstate="print"/>
            <a:stretch>
              <a:fillRect/>
            </a:stretch>
          </p:blipFill>
          <p:spPr bwMode="auto">
            <a:xfrm>
              <a:off x="8135" y="8836"/>
              <a:ext cx="1311" cy="2358"/>
            </a:xfrm>
            <a:prstGeom prst="rect">
              <a:avLst/>
            </a:prstGeom>
            <a:noFill/>
            <a:ln>
              <a:noFill/>
            </a:ln>
          </p:spPr>
        </p:pic>
      </p:grpSp>
      <p:pic>
        <p:nvPicPr>
          <p:cNvPr id="1327111" name="Picture 7" descr="Spinal_column"/>
          <p:cNvPicPr>
            <a:picLocks noChangeAspect="1" noChangeArrowheads="1"/>
          </p:cNvPicPr>
          <p:nvPr/>
        </p:nvPicPr>
        <p:blipFill>
          <a:blip r:embed="rId5" cstate="print"/>
          <a:stretch>
            <a:fillRect/>
          </a:stretch>
        </p:blipFill>
        <p:spPr bwMode="auto">
          <a:xfrm>
            <a:off x="3657600" y="819150"/>
            <a:ext cx="828571" cy="2666667"/>
          </a:xfrm>
          <a:prstGeom prst="rect">
            <a:avLst/>
          </a:prstGeom>
          <a:noFill/>
          <a:ln>
            <a:noFill/>
          </a:ln>
        </p:spPr>
      </p:pic>
      <p:grpSp>
        <p:nvGrpSpPr>
          <p:cNvPr id="17" name="Group 16"/>
          <p:cNvGrpSpPr/>
          <p:nvPr/>
        </p:nvGrpSpPr>
        <p:grpSpPr>
          <a:xfrm>
            <a:off x="4876800" y="2724151"/>
            <a:ext cx="3017520" cy="2194560"/>
            <a:chOff x="5105400" y="2857500"/>
            <a:chExt cx="3497965" cy="2586368"/>
          </a:xfrm>
        </p:grpSpPr>
        <p:pic>
          <p:nvPicPr>
            <p:cNvPr id="70665" name="Picture 9" descr="Female Front neutral"/>
            <p:cNvPicPr>
              <a:picLocks noChangeAspect="1" noChangeArrowheads="1"/>
            </p:cNvPicPr>
            <p:nvPr/>
          </p:nvPicPr>
          <p:blipFill>
            <a:blip r:embed="rId6" cstate="print"/>
            <a:stretch>
              <a:fillRect/>
            </a:stretch>
          </p:blipFill>
          <p:spPr bwMode="auto">
            <a:xfrm>
              <a:off x="6380018" y="2861139"/>
              <a:ext cx="1076325" cy="2562225"/>
            </a:xfrm>
            <a:prstGeom prst="rect">
              <a:avLst/>
            </a:prstGeom>
            <a:noFill/>
            <a:ln>
              <a:noFill/>
            </a:ln>
          </p:spPr>
        </p:pic>
        <p:pic>
          <p:nvPicPr>
            <p:cNvPr id="70666" name="Picture 10" descr="Female side view neutral"/>
            <p:cNvPicPr>
              <a:picLocks noChangeAspect="1" noChangeArrowheads="1"/>
            </p:cNvPicPr>
            <p:nvPr/>
          </p:nvPicPr>
          <p:blipFill>
            <a:blip r:embed="rId7" cstate="print"/>
            <a:stretch>
              <a:fillRect/>
            </a:stretch>
          </p:blipFill>
          <p:spPr bwMode="auto">
            <a:xfrm>
              <a:off x="5105400" y="2857500"/>
              <a:ext cx="1133475" cy="2571750"/>
            </a:xfrm>
            <a:prstGeom prst="rect">
              <a:avLst/>
            </a:prstGeom>
            <a:noFill/>
            <a:ln>
              <a:noFill/>
            </a:ln>
          </p:spPr>
        </p:pic>
        <p:pic>
          <p:nvPicPr>
            <p:cNvPr id="70667" name="Picture 11" descr="Female diag hand neutral"/>
            <p:cNvPicPr>
              <a:picLocks noChangeAspect="1" noChangeArrowheads="1"/>
            </p:cNvPicPr>
            <p:nvPr/>
          </p:nvPicPr>
          <p:blipFill>
            <a:blip r:embed="rId8" cstate="print"/>
            <a:stretch>
              <a:fillRect/>
            </a:stretch>
          </p:blipFill>
          <p:spPr bwMode="auto">
            <a:xfrm>
              <a:off x="7603240" y="2862593"/>
              <a:ext cx="1000125" cy="2581275"/>
            </a:xfrm>
            <a:prstGeom prst="rect">
              <a:avLst/>
            </a:prstGeom>
            <a:noFill/>
            <a:ln>
              <a:noFill/>
            </a:ln>
          </p:spPr>
        </p:pic>
      </p:grpSp>
      <p:sp>
        <p:nvSpPr>
          <p:cNvPr id="1327117" name="Rectangle 13"/>
          <p:cNvSpPr>
            <a:spLocks noChangeArrowheads="1"/>
          </p:cNvSpPr>
          <p:nvPr/>
        </p:nvSpPr>
        <p:spPr bwMode="auto">
          <a:xfrm>
            <a:off x="718870" y="3181350"/>
            <a:ext cx="2667000" cy="1126462"/>
          </a:xfrm>
          <a:prstGeom prst="rect">
            <a:avLst/>
          </a:prstGeom>
          <a:noFill/>
          <a:ln w="9525">
            <a:noFill/>
            <a:miter lim="800000"/>
            <a:headEnd/>
            <a:tailEnd/>
          </a:ln>
          <a:effectLst/>
        </p:spPr>
        <p:txBody>
          <a:bodyPr>
            <a:spAutoFit/>
          </a:bodyPr>
          <a:lstStyle/>
          <a:p>
            <a:pPr marL="342900" indent="-342900">
              <a:lnSpc>
                <a:spcPct val="80000"/>
              </a:lnSpc>
              <a:spcBef>
                <a:spcPts val="400"/>
              </a:spcBef>
              <a:spcAft>
                <a:spcPts val="0"/>
              </a:spcAft>
              <a:buClr>
                <a:schemeClr val="accent1"/>
              </a:buClr>
              <a:buSzPct val="68000"/>
              <a:buFont typeface="Wingdings 3"/>
              <a:buChar char=""/>
              <a:defRPr/>
            </a:pPr>
            <a:r>
              <a:rPr lang="en-US" sz="2800" b="1" noProof="1" smtClean="0">
                <a:latin typeface="Arial" pitchFamily="34" charset="0"/>
                <a:cs typeface="Arial" pitchFamily="34" charset="0"/>
              </a:rPr>
              <a:t>Arm/hand neutral position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27111"/>
                                        </p:tgtEl>
                                        <p:attrNameLst>
                                          <p:attrName>style.visibility</p:attrName>
                                        </p:attrNameLst>
                                      </p:cBhvr>
                                      <p:to>
                                        <p:strVal val="visible"/>
                                      </p:to>
                                    </p:set>
                                    <p:animEffect transition="in" filter="wipe(left)">
                                      <p:cBhvr>
                                        <p:cTn id="7" dur="500"/>
                                        <p:tgtEl>
                                          <p:spTgt spid="13271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27117"/>
                                        </p:tgtEl>
                                        <p:attrNameLst>
                                          <p:attrName>style.visibility</p:attrName>
                                        </p:attrNameLst>
                                      </p:cBhvr>
                                      <p:to>
                                        <p:strVal val="visible"/>
                                      </p:to>
                                    </p:set>
                                    <p:animEffect transition="in" filter="wipe(left)">
                                      <p:cBhvr>
                                        <p:cTn id="17" dur="500"/>
                                        <p:tgtEl>
                                          <p:spTgt spid="13271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7117" grpId="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0178" name="Rectangle 2"/>
          <p:cNvSpPr>
            <a:spLocks noGrp="1" noChangeArrowheads="1"/>
          </p:cNvSpPr>
          <p:nvPr>
            <p:ph type="body" sz="half" idx="1"/>
          </p:nvPr>
        </p:nvSpPr>
        <p:spPr>
          <a:xfrm>
            <a:off x="457200" y="400050"/>
            <a:ext cx="4800600" cy="3086100"/>
          </a:xfrm>
        </p:spPr>
        <p:txBody>
          <a:bodyPr>
            <a:normAutofit fontScale="85000" lnSpcReduction="10000"/>
          </a:bodyPr>
          <a:lstStyle/>
          <a:p>
            <a:pPr eaLnBrk="1" hangingPunct="1">
              <a:lnSpc>
                <a:spcPct val="90000"/>
              </a:lnSpc>
              <a:defRPr/>
            </a:pPr>
            <a:r>
              <a:rPr lang="en-US" noProof="1" smtClean="0"/>
              <a:t>Seated</a:t>
            </a:r>
          </a:p>
          <a:p>
            <a:pPr lvl="1" eaLnBrk="1" hangingPunct="1">
              <a:lnSpc>
                <a:spcPct val="90000"/>
              </a:lnSpc>
              <a:defRPr/>
            </a:pPr>
            <a:r>
              <a:rPr lang="en-US" noProof="1" smtClean="0"/>
              <a:t>Compression of soft tissues</a:t>
            </a:r>
            <a:endParaRPr lang="en-US" smtClean="0"/>
          </a:p>
          <a:p>
            <a:pPr lvl="1" eaLnBrk="1" hangingPunct="1">
              <a:lnSpc>
                <a:spcPct val="90000"/>
              </a:lnSpc>
              <a:defRPr/>
            </a:pPr>
            <a:r>
              <a:rPr lang="en-US" smtClean="0"/>
              <a:t>D</a:t>
            </a:r>
            <a:r>
              <a:rPr lang="en-US" noProof="1" smtClean="0"/>
              <a:t>ecrease in blood flow and circulation</a:t>
            </a:r>
          </a:p>
          <a:p>
            <a:pPr lvl="1" eaLnBrk="1" hangingPunct="1">
              <a:lnSpc>
                <a:spcPct val="90000"/>
              </a:lnSpc>
              <a:defRPr/>
            </a:pPr>
            <a:r>
              <a:rPr lang="en-US" noProof="1" smtClean="0">
                <a:solidFill>
                  <a:schemeClr val="tx1"/>
                </a:solidFill>
              </a:rPr>
              <a:t>Proper seated support is critical</a:t>
            </a:r>
          </a:p>
          <a:p>
            <a:pPr eaLnBrk="1" hangingPunct="1">
              <a:lnSpc>
                <a:spcPct val="90000"/>
              </a:lnSpc>
              <a:defRPr/>
            </a:pPr>
            <a:r>
              <a:rPr lang="en-US" noProof="1" smtClean="0"/>
              <a:t>Limbs</a:t>
            </a:r>
          </a:p>
          <a:p>
            <a:pPr lvl="1" eaLnBrk="1" hangingPunct="1">
              <a:lnSpc>
                <a:spcPct val="90000"/>
              </a:lnSpc>
              <a:defRPr/>
            </a:pPr>
            <a:r>
              <a:rPr lang="en-US" noProof="1" smtClean="0"/>
              <a:t>Proper support for limbs</a:t>
            </a:r>
            <a:endParaRPr lang="en-US" smtClean="0"/>
          </a:p>
          <a:p>
            <a:pPr lvl="1" eaLnBrk="1" hangingPunct="1">
              <a:lnSpc>
                <a:spcPct val="90000"/>
              </a:lnSpc>
              <a:defRPr/>
            </a:pPr>
            <a:r>
              <a:rPr lang="en-US" smtClean="0"/>
              <a:t>R</a:t>
            </a:r>
            <a:r>
              <a:rPr lang="en-US" noProof="1" smtClean="0"/>
              <a:t>emoves strain of weight bearing</a:t>
            </a:r>
            <a:endParaRPr lang="en-US" smtClean="0"/>
          </a:p>
          <a:p>
            <a:pPr lvl="1" eaLnBrk="1" hangingPunct="1">
              <a:lnSpc>
                <a:spcPct val="90000"/>
              </a:lnSpc>
              <a:defRPr/>
            </a:pPr>
            <a:r>
              <a:rPr lang="en-US" smtClean="0"/>
              <a:t>U</a:t>
            </a:r>
            <a:r>
              <a:rPr lang="en-US" noProof="1" smtClean="0"/>
              <a:t>nloads neck, shoulders and back</a:t>
            </a:r>
          </a:p>
        </p:txBody>
      </p:sp>
      <p:pic>
        <p:nvPicPr>
          <p:cNvPr id="71683" name="Picture 3" descr="Chris Homecoming 108"/>
          <p:cNvPicPr>
            <a:picLocks noGrp="1" noChangeAspect="1" noChangeArrowheads="1"/>
          </p:cNvPicPr>
          <p:nvPr>
            <p:ph sz="half" idx="2"/>
          </p:nvPr>
        </p:nvPicPr>
        <p:blipFill>
          <a:blip r:embed="rId3" cstate="print"/>
          <a:stretch>
            <a:fillRect/>
          </a:stretch>
        </p:blipFill>
        <p:spPr>
          <a:xfrm>
            <a:off x="5791200" y="666750"/>
            <a:ext cx="2189175" cy="374904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294967295"/>
          </p:nvPr>
        </p:nvSpPr>
        <p:spPr>
          <a:xfrm>
            <a:off x="8778875" y="4686300"/>
            <a:ext cx="365125" cy="342900"/>
          </a:xfrm>
        </p:spPr>
        <p:txBody>
          <a:bodyPr/>
          <a:lstStyle/>
          <a:p>
            <a:fld id="{D5BBC35B-A44B-4119-B8DA-DE9E3DFADA20}" type="slidenum">
              <a:rPr lang="en-US" smtClean="0"/>
              <a:pPr/>
              <a:t>63</a:t>
            </a:fld>
            <a:endParaRPr lang="en-US" dirty="0"/>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9155" name="Rectangle 3"/>
          <p:cNvSpPr>
            <a:spLocks noGrp="1" noChangeArrowheads="1"/>
          </p:cNvSpPr>
          <p:nvPr>
            <p:ph idx="1"/>
          </p:nvPr>
        </p:nvSpPr>
        <p:spPr>
          <a:xfrm>
            <a:off x="990600" y="895350"/>
            <a:ext cx="4114800" cy="3943350"/>
          </a:xfrm>
        </p:spPr>
        <p:txBody>
          <a:bodyPr>
            <a:normAutofit fontScale="92500" lnSpcReduction="10000"/>
          </a:bodyPr>
          <a:lstStyle/>
          <a:p>
            <a:pPr eaLnBrk="1" hangingPunct="1">
              <a:lnSpc>
                <a:spcPct val="90000"/>
              </a:lnSpc>
              <a:defRPr/>
            </a:pPr>
            <a:r>
              <a:rPr lang="en-US" sz="2800" noProof="1" smtClean="0"/>
              <a:t>Standing</a:t>
            </a:r>
          </a:p>
          <a:p>
            <a:pPr lvl="1" eaLnBrk="1" hangingPunct="1">
              <a:lnSpc>
                <a:spcPct val="90000"/>
              </a:lnSpc>
              <a:defRPr/>
            </a:pPr>
            <a:r>
              <a:rPr lang="en-US" sz="2400" noProof="1" smtClean="0"/>
              <a:t>Unsupported standing for extended periods is not desired</a:t>
            </a:r>
            <a:endParaRPr lang="en-US" sz="2400" dirty="0" smtClean="0"/>
          </a:p>
          <a:p>
            <a:pPr lvl="1" eaLnBrk="1" hangingPunct="1">
              <a:lnSpc>
                <a:spcPct val="90000"/>
              </a:lnSpc>
              <a:defRPr/>
            </a:pPr>
            <a:r>
              <a:rPr lang="en-US" sz="2400" noProof="1" smtClean="0"/>
              <a:t>Joint compression occurs</a:t>
            </a:r>
            <a:r>
              <a:rPr lang="en-US" sz="2400" dirty="0" smtClean="0"/>
              <a:t> d</a:t>
            </a:r>
            <a:r>
              <a:rPr lang="en-US" sz="2400" noProof="1" smtClean="0"/>
              <a:t>ecreasing joint space</a:t>
            </a:r>
            <a:endParaRPr lang="en-US" sz="2400" dirty="0" smtClean="0"/>
          </a:p>
          <a:p>
            <a:pPr lvl="1" eaLnBrk="1" hangingPunct="1">
              <a:lnSpc>
                <a:spcPct val="90000"/>
              </a:lnSpc>
              <a:defRPr/>
            </a:pPr>
            <a:r>
              <a:rPr lang="en-US" sz="2400" dirty="0" smtClean="0"/>
              <a:t>In</a:t>
            </a:r>
            <a:r>
              <a:rPr lang="en-US" sz="2400" noProof="1" smtClean="0"/>
              <a:t>adequate joint lubrication</a:t>
            </a:r>
            <a:endParaRPr lang="en-US" sz="2400" dirty="0" smtClean="0"/>
          </a:p>
          <a:p>
            <a:pPr lvl="1" eaLnBrk="1" hangingPunct="1">
              <a:lnSpc>
                <a:spcPct val="90000"/>
              </a:lnSpc>
              <a:defRPr/>
            </a:pPr>
            <a:r>
              <a:rPr lang="en-US" sz="2400" noProof="1" smtClean="0"/>
              <a:t>Fluid tends to pool in lower extremities</a:t>
            </a:r>
          </a:p>
          <a:p>
            <a:pPr eaLnBrk="1" hangingPunct="1">
              <a:lnSpc>
                <a:spcPct val="90000"/>
              </a:lnSpc>
              <a:defRPr/>
            </a:pPr>
            <a:r>
              <a:rPr lang="en-US" sz="2800" noProof="1" smtClean="0"/>
              <a:t>The bottom line . . . it is tiring!</a:t>
            </a:r>
            <a:r>
              <a:rPr lang="en-US" sz="2800" noProof="1" smtClean="0">
                <a:solidFill>
                  <a:srgbClr val="FF0000"/>
                </a:solidFill>
              </a:rPr>
              <a:t> </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64</a:t>
            </a:fld>
            <a:endParaRPr kumimoji="0" lang="en-US"/>
          </a:p>
        </p:txBody>
      </p:sp>
      <p:sp>
        <p:nvSpPr>
          <p:cNvPr id="1329154" name="Rectangle 2"/>
          <p:cNvSpPr>
            <a:spLocks noGrp="1" noChangeArrowheads="1"/>
          </p:cNvSpPr>
          <p:nvPr>
            <p:ph type="title"/>
          </p:nvPr>
        </p:nvSpPr>
        <p:spPr/>
        <p:txBody>
          <a:bodyPr/>
          <a:lstStyle/>
          <a:p>
            <a:pPr eaLnBrk="1" hangingPunct="1">
              <a:spcBef>
                <a:spcPts val="800"/>
              </a:spcBef>
              <a:defRPr/>
            </a:pPr>
            <a:r>
              <a:rPr lang="en-US" noProof="1" smtClean="0"/>
              <a:t>Provide support for body/limbs</a:t>
            </a:r>
          </a:p>
        </p:txBody>
      </p:sp>
      <p:pic>
        <p:nvPicPr>
          <p:cNvPr id="33793" name="Picture 1" descr="L:\Clients\TESCOM\Metal Finishing\JPG\soap overhead hoist2.JPG"/>
          <p:cNvPicPr>
            <a:picLocks noChangeAspect="1" noChangeArrowheads="1"/>
          </p:cNvPicPr>
          <p:nvPr/>
        </p:nvPicPr>
        <p:blipFill>
          <a:blip r:embed="rId3" cstate="print"/>
          <a:srcRect l="31725" r="17811"/>
          <a:stretch>
            <a:fillRect/>
          </a:stretch>
        </p:blipFill>
        <p:spPr bwMode="auto">
          <a:xfrm>
            <a:off x="5486400" y="971550"/>
            <a:ext cx="2590800" cy="38195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smtClean="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742950"/>
            <a:ext cx="8686800" cy="3810000"/>
          </a:xfrm>
        </p:spPr>
        <p:txBody>
          <a:bodyPr>
            <a:normAutofit fontScale="25000" lnSpcReduction="20000"/>
          </a:bodyPr>
          <a:lstStyle/>
          <a:p>
            <a:pPr>
              <a:lnSpc>
                <a:spcPct val="120000"/>
              </a:lnSpc>
              <a:spcBef>
                <a:spcPts val="600"/>
              </a:spcBef>
            </a:pPr>
            <a:r>
              <a:rPr lang="en-US" sz="4800" dirty="0" smtClean="0">
                <a:solidFill>
                  <a:schemeClr val="bg1">
                    <a:lumMod val="65000"/>
                  </a:schemeClr>
                </a:solidFill>
                <a:effectLst>
                  <a:outerShdw blurRad="38100" dist="38100" dir="2700000" algn="tl">
                    <a:srgbClr val="000000">
                      <a:alpha val="43137"/>
                    </a:srgbClr>
                  </a:outerShdw>
                </a:effectLst>
              </a:rPr>
              <a:t>PROCESS </a:t>
            </a:r>
            <a:r>
              <a:rPr lang="en-US" sz="4800" dirty="0" smtClean="0">
                <a:solidFill>
                  <a:schemeClr val="bg1">
                    <a:lumMod val="65000"/>
                  </a:schemeClr>
                </a:solidFill>
              </a:rPr>
              <a:t>– Promote effective work processes</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POSITION/SUPPORT </a:t>
            </a:r>
            <a:r>
              <a:rPr lang="en-US" sz="4800" dirty="0" smtClean="0">
                <a:solidFill>
                  <a:schemeClr val="bg1">
                    <a:lumMod val="65000"/>
                  </a:schemeClr>
                </a:solidFill>
              </a:rPr>
              <a:t>– Promote neutral body and limb position/support</a:t>
            </a:r>
          </a:p>
          <a:p>
            <a:pPr>
              <a:lnSpc>
                <a:spcPct val="120000"/>
              </a:lnSpc>
              <a:spcBef>
                <a:spcPts val="600"/>
              </a:spcBef>
            </a:pPr>
            <a:r>
              <a:rPr lang="en-US" sz="10400" dirty="0" smtClean="0">
                <a:solidFill>
                  <a:schemeClr val="bg2">
                    <a:lumMod val="50000"/>
                  </a:schemeClr>
                </a:solidFill>
                <a:effectLst>
                  <a:outerShdw blurRad="38100" dist="38100" dir="2700000" algn="tl">
                    <a:srgbClr val="000000">
                      <a:alpha val="43137"/>
                    </a:srgbClr>
                  </a:outerShdw>
                </a:effectLst>
              </a:rPr>
              <a:t>MOVEMENT</a:t>
            </a:r>
            <a:r>
              <a:rPr lang="en-US" sz="10400" dirty="0" smtClean="0"/>
              <a:t> – Promote regular physical movement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MATERIAL</a:t>
            </a:r>
            <a:r>
              <a:rPr lang="en-US" sz="4800" dirty="0" smtClean="0">
                <a:solidFill>
                  <a:schemeClr val="bg1">
                    <a:lumMod val="65000"/>
                  </a:schemeClr>
                </a:solidFill>
              </a:rPr>
              <a:t> </a:t>
            </a:r>
            <a:r>
              <a:rPr lang="en-US" sz="4900" dirty="0" smtClean="0">
                <a:solidFill>
                  <a:schemeClr val="bg1">
                    <a:lumMod val="65000"/>
                  </a:schemeClr>
                </a:solidFill>
                <a:effectLst>
                  <a:outerShdw blurRad="38100" dist="38100" dir="2700000" algn="tl">
                    <a:srgbClr val="000000">
                      <a:alpha val="43137"/>
                    </a:srgbClr>
                  </a:outerShdw>
                </a:effectLst>
              </a:rPr>
              <a:t>HANDLING</a:t>
            </a:r>
            <a:r>
              <a:rPr lang="en-US" sz="4800" dirty="0" smtClean="0">
                <a:solidFill>
                  <a:schemeClr val="bg1">
                    <a:lumMod val="65000"/>
                  </a:schemeClr>
                </a:solidFill>
              </a:rPr>
              <a:t> – Control manual material handling</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REACH</a:t>
            </a:r>
            <a:r>
              <a:rPr lang="en-US" sz="4800" dirty="0" smtClean="0">
                <a:solidFill>
                  <a:schemeClr val="bg1">
                    <a:lumMod val="65000"/>
                  </a:schemeClr>
                </a:solidFill>
              </a:rPr>
              <a:t> – Promote work in reach zone</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WORKSTATION/TOOLS/EQUIPMENT</a:t>
            </a:r>
            <a:r>
              <a:rPr lang="en-US" sz="4800" dirty="0" smtClean="0">
                <a:solidFill>
                  <a:schemeClr val="bg1">
                    <a:lumMod val="65000"/>
                  </a:schemeClr>
                </a:solidFill>
              </a:rPr>
              <a:t> – Correct workstation, tools, equipment </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TRAINING</a:t>
            </a:r>
            <a:r>
              <a:rPr lang="en-US" sz="4800" dirty="0" smtClean="0">
                <a:solidFill>
                  <a:schemeClr val="bg1">
                    <a:lumMod val="65000"/>
                  </a:schemeClr>
                </a:solidFill>
              </a:rPr>
              <a:t> – Provide competency based training</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ENVIRONMENT</a:t>
            </a:r>
            <a:r>
              <a:rPr lang="en-US" sz="4800" dirty="0" smtClean="0">
                <a:solidFill>
                  <a:schemeClr val="bg1">
                    <a:lumMod val="65000"/>
                  </a:schemeClr>
                </a:solidFill>
              </a:rPr>
              <a:t> – Control exposure to work environment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HEALTH/WELLNESS</a:t>
            </a:r>
            <a:r>
              <a:rPr lang="en-US" sz="4800" dirty="0" smtClean="0">
                <a:solidFill>
                  <a:schemeClr val="bg1">
                    <a:lumMod val="65000"/>
                  </a:schemeClr>
                </a:solidFill>
              </a:rPr>
              <a:t> – Promote personal health and wellness</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FEEDBACK</a:t>
            </a:r>
            <a:r>
              <a:rPr lang="en-US" sz="4800" dirty="0" smtClean="0">
                <a:solidFill>
                  <a:schemeClr val="bg1">
                    <a:lumMod val="65000"/>
                  </a:schemeClr>
                </a:solidFill>
              </a:rPr>
              <a:t> – Provide on-going feedback for continuous improvement</a:t>
            </a:r>
          </a:p>
          <a:p>
            <a:pPr eaLnBrk="1" hangingPunct="1">
              <a:spcBef>
                <a:spcPts val="600"/>
              </a:spcBef>
              <a:buFont typeface="Wingdings" pitchFamily="2" charset="2"/>
              <a:buNone/>
              <a:defRPr/>
            </a:pPr>
            <a:endParaRPr lang="en-US" sz="4800" dirty="0" smtClean="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65</a:t>
            </a:fld>
            <a:endParaRPr lang="en-US" dirty="0"/>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5BBC35B-A44B-4119-B8DA-DE9E3DFADA20}" type="slidenum">
              <a:rPr kumimoji="0" lang="en-US" smtClean="0"/>
              <a:pPr/>
              <a:t>66</a:t>
            </a:fld>
            <a:endParaRPr kumimoji="0" lang="en-US"/>
          </a:p>
        </p:txBody>
      </p:sp>
      <p:sp>
        <p:nvSpPr>
          <p:cNvPr id="391170" name="Rectangle 2"/>
          <p:cNvSpPr>
            <a:spLocks noGrp="1" noChangeArrowheads="1"/>
          </p:cNvSpPr>
          <p:nvPr>
            <p:ph type="title"/>
          </p:nvPr>
        </p:nvSpPr>
        <p:spPr>
          <a:xfrm>
            <a:off x="838200" y="60722"/>
            <a:ext cx="7772400" cy="857250"/>
          </a:xfrm>
          <a:effectLst/>
        </p:spPr>
        <p:txBody>
          <a:bodyPr lIns="90488" tIns="44450" rIns="90488" bIns="44450" anchor="ctr">
            <a:normAutofit fontScale="90000"/>
          </a:bodyPr>
          <a:lstStyle/>
          <a:p>
            <a:pPr eaLnBrk="1" hangingPunct="1">
              <a:defRPr/>
            </a:pPr>
            <a:r>
              <a:rPr lang="en-US" sz="4800" dirty="0" smtClean="0"/>
              <a:t>Dynamic </a:t>
            </a:r>
            <a:r>
              <a:rPr lang="en-US" sz="4800" dirty="0" smtClean="0">
                <a:effectLst/>
              </a:rPr>
              <a:t>Physical</a:t>
            </a:r>
            <a:r>
              <a:rPr lang="en-US" sz="4800" dirty="0" smtClean="0"/>
              <a:t> Movement</a:t>
            </a:r>
            <a:endParaRPr lang="en-US" sz="2800" dirty="0" smtClean="0"/>
          </a:p>
        </p:txBody>
      </p:sp>
      <p:sp>
        <p:nvSpPr>
          <p:cNvPr id="391171" name="Rectangle 3"/>
          <p:cNvSpPr>
            <a:spLocks noChangeArrowheads="1"/>
          </p:cNvSpPr>
          <p:nvPr/>
        </p:nvSpPr>
        <p:spPr bwMode="auto">
          <a:xfrm>
            <a:off x="1219200" y="1047750"/>
            <a:ext cx="3121025" cy="1197764"/>
          </a:xfrm>
          <a:prstGeom prst="rect">
            <a:avLst/>
          </a:prstGeom>
          <a:noFill/>
          <a:ln w="38100">
            <a:noFill/>
            <a:miter lim="800000"/>
            <a:headEnd/>
            <a:tailEnd/>
          </a:ln>
          <a:effectLst/>
        </p:spPr>
        <p:txBody>
          <a:bodyPr lIns="90488" tIns="44450" rIns="90488" bIns="44450">
            <a:spAutoFit/>
          </a:bodyPr>
          <a:lstStyle/>
          <a:p>
            <a:pPr algn="ctr" eaLnBrk="0" hangingPunct="0">
              <a:defRPr/>
            </a:pPr>
            <a:r>
              <a:rPr lang="en-US" sz="2400" dirty="0">
                <a:latin typeface="Arial" pitchFamily="34" charset="0"/>
                <a:cs typeface="Arial" pitchFamily="34" charset="0"/>
              </a:rPr>
              <a:t>Stand at attention with 50 pounds of equipment</a:t>
            </a:r>
          </a:p>
        </p:txBody>
      </p:sp>
      <p:sp>
        <p:nvSpPr>
          <p:cNvPr id="391172" name="Rectangle 4"/>
          <p:cNvSpPr>
            <a:spLocks noChangeArrowheads="1"/>
          </p:cNvSpPr>
          <p:nvPr/>
        </p:nvSpPr>
        <p:spPr bwMode="auto">
          <a:xfrm>
            <a:off x="1219200" y="3181350"/>
            <a:ext cx="3121025" cy="1197764"/>
          </a:xfrm>
          <a:prstGeom prst="rect">
            <a:avLst/>
          </a:prstGeom>
          <a:noFill/>
          <a:ln w="38100">
            <a:noFill/>
            <a:miter lim="800000"/>
            <a:headEnd/>
            <a:tailEnd/>
          </a:ln>
          <a:effectLst/>
        </p:spPr>
        <p:txBody>
          <a:bodyPr lIns="90488" tIns="44450" rIns="90488" bIns="44450">
            <a:spAutoFit/>
          </a:bodyPr>
          <a:lstStyle/>
          <a:p>
            <a:pPr algn="ctr" eaLnBrk="0" hangingPunct="0">
              <a:defRPr/>
            </a:pPr>
            <a:r>
              <a:rPr lang="en-US" sz="2400" dirty="0">
                <a:latin typeface="Arial" pitchFamily="34" charset="0"/>
                <a:cs typeface="Arial" pitchFamily="34" charset="0"/>
              </a:rPr>
              <a:t>Two mile march with </a:t>
            </a:r>
            <a:br>
              <a:rPr lang="en-US" sz="2400" dirty="0">
                <a:latin typeface="Arial" pitchFamily="34" charset="0"/>
                <a:cs typeface="Arial" pitchFamily="34" charset="0"/>
              </a:rPr>
            </a:br>
            <a:r>
              <a:rPr lang="en-US" sz="2400" dirty="0">
                <a:latin typeface="Arial" pitchFamily="34" charset="0"/>
                <a:cs typeface="Arial" pitchFamily="34" charset="0"/>
              </a:rPr>
              <a:t>50 pounds of equipment</a:t>
            </a:r>
          </a:p>
        </p:txBody>
      </p:sp>
      <p:sp>
        <p:nvSpPr>
          <p:cNvPr id="391173" name="Rectangle 5"/>
          <p:cNvSpPr>
            <a:spLocks noChangeArrowheads="1"/>
          </p:cNvSpPr>
          <p:nvPr/>
        </p:nvSpPr>
        <p:spPr bwMode="auto">
          <a:xfrm>
            <a:off x="2133600" y="2455288"/>
            <a:ext cx="1141412" cy="459100"/>
          </a:xfrm>
          <a:prstGeom prst="rect">
            <a:avLst/>
          </a:prstGeom>
          <a:noFill/>
          <a:ln w="38100">
            <a:noFill/>
            <a:miter lim="800000"/>
            <a:headEnd/>
            <a:tailEnd/>
          </a:ln>
          <a:effectLst/>
        </p:spPr>
        <p:txBody>
          <a:bodyPr lIns="90488" tIns="44450" rIns="90488" bIns="44450">
            <a:spAutoFit/>
          </a:bodyPr>
          <a:lstStyle/>
          <a:p>
            <a:pPr algn="ctr" eaLnBrk="0" hangingPunct="0">
              <a:defRPr/>
            </a:pPr>
            <a:r>
              <a:rPr lang="en-US" sz="2400" dirty="0" smtClean="0">
                <a:latin typeface="Arial" pitchFamily="34" charset="0"/>
                <a:cs typeface="Arial" pitchFamily="34" charset="0"/>
              </a:rPr>
              <a:t>vs.</a:t>
            </a:r>
            <a:endParaRPr lang="en-US" sz="2400" dirty="0">
              <a:latin typeface="Arial" pitchFamily="34" charset="0"/>
              <a:cs typeface="Arial" pitchFamily="34" charset="0"/>
            </a:endParaRPr>
          </a:p>
        </p:txBody>
      </p:sp>
      <p:pic>
        <p:nvPicPr>
          <p:cNvPr id="391174" name="Picture 6" descr="CDX50001"/>
          <p:cNvPicPr>
            <a:picLocks noChangeAspect="1" noChangeArrowheads="1"/>
          </p:cNvPicPr>
          <p:nvPr/>
        </p:nvPicPr>
        <p:blipFill>
          <a:blip r:embed="rId3" cstate="print"/>
          <a:srcRect t="20833" r="15625"/>
          <a:stretch>
            <a:fillRect/>
          </a:stretch>
        </p:blipFill>
        <p:spPr bwMode="auto">
          <a:xfrm>
            <a:off x="5181600" y="3028950"/>
            <a:ext cx="2468880" cy="1737360"/>
          </a:xfrm>
          <a:prstGeom prst="rect">
            <a:avLst/>
          </a:prstGeom>
          <a:ln>
            <a:noFill/>
          </a:ln>
          <a:effectLst>
            <a:outerShdw blurRad="292100" dist="139700" dir="2700000" algn="tl" rotWithShape="0">
              <a:srgbClr val="333333">
                <a:alpha val="65000"/>
              </a:srgbClr>
            </a:outerShdw>
          </a:effectLst>
        </p:spPr>
      </p:pic>
      <p:pic>
        <p:nvPicPr>
          <p:cNvPr id="10" name="Picture 9" descr="hires_070921-N-2560Y-007.jpg"/>
          <p:cNvPicPr>
            <a:picLocks noChangeAspect="1"/>
          </p:cNvPicPr>
          <p:nvPr/>
        </p:nvPicPr>
        <p:blipFill>
          <a:blip r:embed="rId4" cstate="print"/>
          <a:srcRect r="33333" b="30000"/>
          <a:stretch>
            <a:fillRect/>
          </a:stretch>
        </p:blipFill>
        <p:spPr>
          <a:xfrm>
            <a:off x="5181600" y="1047750"/>
            <a:ext cx="2438400" cy="1828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22" name="Rectangle 2"/>
          <p:cNvSpPr>
            <a:spLocks noGrp="1" noChangeArrowheads="1"/>
          </p:cNvSpPr>
          <p:nvPr>
            <p:ph idx="1"/>
          </p:nvPr>
        </p:nvSpPr>
        <p:spPr>
          <a:xfrm>
            <a:off x="304800" y="742950"/>
            <a:ext cx="5410200" cy="3543300"/>
          </a:xfrm>
          <a:effectLst/>
        </p:spPr>
        <p:txBody>
          <a:bodyPr lIns="90488" tIns="44450" rIns="90488" bIns="44450">
            <a:normAutofit fontScale="92500"/>
          </a:bodyPr>
          <a:lstStyle/>
          <a:p>
            <a:pPr eaLnBrk="1" hangingPunct="1">
              <a:lnSpc>
                <a:spcPct val="90000"/>
              </a:lnSpc>
              <a:defRPr/>
            </a:pPr>
            <a:r>
              <a:rPr lang="en-US" dirty="0" smtClean="0"/>
              <a:t>STATIC</a:t>
            </a:r>
          </a:p>
          <a:p>
            <a:pPr lvl="1" eaLnBrk="1" hangingPunct="1">
              <a:lnSpc>
                <a:spcPct val="90000"/>
              </a:lnSpc>
              <a:spcBef>
                <a:spcPct val="0"/>
              </a:spcBef>
              <a:defRPr/>
            </a:pPr>
            <a:r>
              <a:rPr lang="en-US" dirty="0" smtClean="0"/>
              <a:t>Blood vessel compression</a:t>
            </a:r>
          </a:p>
          <a:p>
            <a:pPr lvl="1" eaLnBrk="1" hangingPunct="1">
              <a:lnSpc>
                <a:spcPct val="90000"/>
              </a:lnSpc>
              <a:spcBef>
                <a:spcPct val="0"/>
              </a:spcBef>
              <a:defRPr/>
            </a:pPr>
            <a:r>
              <a:rPr lang="en-US" dirty="0" smtClean="0"/>
              <a:t>Essentially occluded at 60% of MVIC</a:t>
            </a:r>
          </a:p>
          <a:p>
            <a:pPr lvl="1" eaLnBrk="1" hangingPunct="1">
              <a:lnSpc>
                <a:spcPct val="90000"/>
              </a:lnSpc>
              <a:spcBef>
                <a:spcPct val="0"/>
              </a:spcBef>
              <a:defRPr/>
            </a:pPr>
            <a:r>
              <a:rPr lang="en-US" dirty="0" smtClean="0"/>
              <a:t>Force levels</a:t>
            </a:r>
          </a:p>
          <a:p>
            <a:pPr lvl="2" eaLnBrk="1" hangingPunct="1">
              <a:lnSpc>
                <a:spcPct val="90000"/>
              </a:lnSpc>
              <a:spcBef>
                <a:spcPct val="0"/>
              </a:spcBef>
              <a:defRPr/>
            </a:pPr>
            <a:r>
              <a:rPr lang="en-US" sz="2800" dirty="0" smtClean="0"/>
              <a:t>Maximal    &lt;      10 seconds</a:t>
            </a:r>
          </a:p>
          <a:p>
            <a:pPr lvl="2" eaLnBrk="1" hangingPunct="1">
              <a:lnSpc>
                <a:spcPct val="90000"/>
              </a:lnSpc>
              <a:spcBef>
                <a:spcPct val="0"/>
              </a:spcBef>
              <a:defRPr/>
            </a:pPr>
            <a:r>
              <a:rPr lang="en-US" sz="2800" dirty="0" smtClean="0"/>
              <a:t>Moderate  &lt;      60 seconds</a:t>
            </a:r>
          </a:p>
          <a:p>
            <a:pPr lvl="2" eaLnBrk="1" hangingPunct="1">
              <a:lnSpc>
                <a:spcPct val="90000"/>
              </a:lnSpc>
              <a:spcBef>
                <a:spcPct val="0"/>
              </a:spcBef>
              <a:defRPr/>
            </a:pPr>
            <a:r>
              <a:rPr lang="en-US" sz="2800" dirty="0" smtClean="0"/>
              <a:t>Slight        &lt;    240 seconds</a:t>
            </a:r>
            <a:endParaRPr lang="en-US" dirty="0" smtClean="0"/>
          </a:p>
          <a:p>
            <a:pPr eaLnBrk="1" hangingPunct="1">
              <a:lnSpc>
                <a:spcPct val="90000"/>
              </a:lnSpc>
              <a:defRPr/>
            </a:pPr>
            <a:r>
              <a:rPr lang="en-US" dirty="0" smtClean="0"/>
              <a:t>DYNAMIC</a:t>
            </a:r>
          </a:p>
          <a:p>
            <a:pPr lvl="1" eaLnBrk="1" hangingPunct="1">
              <a:lnSpc>
                <a:spcPct val="90000"/>
              </a:lnSpc>
              <a:defRPr/>
            </a:pPr>
            <a:r>
              <a:rPr lang="en-US" dirty="0" smtClean="0"/>
              <a:t>Muscle contracts and relaxes</a:t>
            </a:r>
          </a:p>
          <a:p>
            <a:pPr lvl="1" eaLnBrk="1" hangingPunct="1">
              <a:lnSpc>
                <a:spcPct val="90000"/>
              </a:lnSpc>
              <a:defRPr/>
            </a:pPr>
            <a:r>
              <a:rPr lang="en-US" dirty="0" smtClean="0"/>
              <a:t>Preferred</a:t>
            </a:r>
          </a:p>
          <a:p>
            <a:pPr lvl="1" eaLnBrk="1" hangingPunct="1">
              <a:lnSpc>
                <a:spcPct val="90000"/>
              </a:lnSpc>
              <a:defRPr/>
            </a:pPr>
            <a:endParaRPr lang="en-US" dirty="0" smtClean="0"/>
          </a:p>
        </p:txBody>
      </p:sp>
      <p:sp>
        <p:nvSpPr>
          <p:cNvPr id="8" name="Slide Number Placeholder 7"/>
          <p:cNvSpPr>
            <a:spLocks noGrp="1"/>
          </p:cNvSpPr>
          <p:nvPr>
            <p:ph type="sldNum" sz="quarter" idx="12"/>
          </p:nvPr>
        </p:nvSpPr>
        <p:spPr/>
        <p:txBody>
          <a:bodyPr/>
          <a:lstStyle/>
          <a:p>
            <a:fld id="{D5BBC35B-A44B-4119-B8DA-DE9E3DFADA20}" type="slidenum">
              <a:rPr kumimoji="0" lang="en-US" smtClean="0"/>
              <a:pPr/>
              <a:t>67</a:t>
            </a:fld>
            <a:endParaRPr kumimoji="0" lang="en-US"/>
          </a:p>
        </p:txBody>
      </p:sp>
      <p:sp>
        <p:nvSpPr>
          <p:cNvPr id="389123" name="Rectangle 3"/>
          <p:cNvSpPr>
            <a:spLocks noGrp="1" noChangeArrowheads="1"/>
          </p:cNvSpPr>
          <p:nvPr>
            <p:ph type="title"/>
          </p:nvPr>
        </p:nvSpPr>
        <p:spPr>
          <a:xfrm>
            <a:off x="838200" y="171450"/>
            <a:ext cx="7772400" cy="857250"/>
          </a:xfrm>
          <a:effectLst/>
        </p:spPr>
        <p:txBody>
          <a:bodyPr lIns="90488" tIns="44450" rIns="90488" bIns="44450" anchor="ctr">
            <a:normAutofit fontScale="90000"/>
          </a:bodyPr>
          <a:lstStyle/>
          <a:p>
            <a:pPr eaLnBrk="1" hangingPunct="1">
              <a:defRPr/>
            </a:pPr>
            <a:r>
              <a:rPr lang="en-US" sz="5400" dirty="0" smtClean="0"/>
              <a:t>Factors</a:t>
            </a:r>
            <a:endParaRPr lang="en-US" dirty="0" smtClean="0"/>
          </a:p>
        </p:txBody>
      </p:sp>
      <p:pic>
        <p:nvPicPr>
          <p:cNvPr id="75780" name="Picture 2" descr="muscle1"/>
          <p:cNvPicPr>
            <a:picLocks noChangeAspect="1" noChangeArrowheads="1"/>
          </p:cNvPicPr>
          <p:nvPr/>
        </p:nvPicPr>
        <p:blipFill>
          <a:blip r:embed="rId3" cstate="print"/>
          <a:srcRect/>
          <a:stretch>
            <a:fillRect/>
          </a:stretch>
        </p:blipFill>
        <p:spPr bwMode="auto">
          <a:xfrm>
            <a:off x="5715000" y="1047750"/>
            <a:ext cx="3035300" cy="971550"/>
          </a:xfrm>
          <a:prstGeom prst="rect">
            <a:avLst/>
          </a:prstGeom>
          <a:noFill/>
          <a:ln w="9525">
            <a:noFill/>
            <a:miter lim="800000"/>
            <a:headEnd/>
            <a:tailEnd/>
          </a:ln>
        </p:spPr>
      </p:pic>
      <p:pic>
        <p:nvPicPr>
          <p:cNvPr id="75781" name="Picture 3" descr="muscle2"/>
          <p:cNvPicPr>
            <a:picLocks noChangeAspect="1" noChangeArrowheads="1"/>
          </p:cNvPicPr>
          <p:nvPr/>
        </p:nvPicPr>
        <p:blipFill>
          <a:blip r:embed="rId4" cstate="print"/>
          <a:srcRect/>
          <a:stretch>
            <a:fillRect/>
          </a:stretch>
        </p:blipFill>
        <p:spPr bwMode="auto">
          <a:xfrm>
            <a:off x="6019800" y="2857500"/>
            <a:ext cx="2806700" cy="20002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0147" name="Rectangle 3"/>
          <p:cNvSpPr>
            <a:spLocks noGrp="1" noChangeArrowheads="1"/>
          </p:cNvSpPr>
          <p:nvPr>
            <p:ph idx="1"/>
          </p:nvPr>
        </p:nvSpPr>
        <p:spPr>
          <a:xfrm>
            <a:off x="381000" y="1123950"/>
            <a:ext cx="4876800" cy="3257550"/>
          </a:xfrm>
          <a:effectLst/>
        </p:spPr>
        <p:txBody>
          <a:bodyPr lIns="90488" tIns="44450" rIns="90488" bIns="44450">
            <a:normAutofit fontScale="92500" lnSpcReduction="10000"/>
          </a:bodyPr>
          <a:lstStyle/>
          <a:p>
            <a:pPr eaLnBrk="1" hangingPunct="1">
              <a:defRPr/>
            </a:pPr>
            <a:r>
              <a:rPr lang="en-US" sz="4000" dirty="0" smtClean="0"/>
              <a:t>Blood Flow</a:t>
            </a:r>
          </a:p>
          <a:p>
            <a:pPr lvl="1" eaLnBrk="1" hangingPunct="1">
              <a:defRPr/>
            </a:pPr>
            <a:r>
              <a:rPr lang="en-US" sz="2800" dirty="0" smtClean="0"/>
              <a:t>Glucose and oxygen stored in  small quantities in muscle tissue</a:t>
            </a:r>
          </a:p>
          <a:p>
            <a:pPr lvl="1" eaLnBrk="1" hangingPunct="1">
              <a:defRPr/>
            </a:pPr>
            <a:r>
              <a:rPr lang="en-US" sz="2800" dirty="0" smtClean="0"/>
              <a:t>To sustain performance:</a:t>
            </a:r>
            <a:endParaRPr lang="en-US" sz="1600" dirty="0" smtClean="0"/>
          </a:p>
          <a:p>
            <a:pPr marL="1200150" lvl="2" indent="-228600" eaLnBrk="1" hangingPunct="1">
              <a:defRPr/>
            </a:pPr>
            <a:r>
              <a:rPr lang="en-US" sz="2400" dirty="0" smtClean="0"/>
              <a:t>Provide additional quantities</a:t>
            </a:r>
          </a:p>
          <a:p>
            <a:pPr marL="1200150" lvl="2" indent="-228600" eaLnBrk="1" hangingPunct="1">
              <a:defRPr/>
            </a:pPr>
            <a:r>
              <a:rPr lang="en-US" sz="2400" dirty="0" smtClean="0"/>
              <a:t>Remove metabolites</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68</a:t>
            </a:fld>
            <a:endParaRPr kumimoji="0" lang="en-US"/>
          </a:p>
        </p:txBody>
      </p:sp>
      <p:sp>
        <p:nvSpPr>
          <p:cNvPr id="390146" name="Rectangle 2"/>
          <p:cNvSpPr>
            <a:spLocks noGrp="1" noChangeArrowheads="1"/>
          </p:cNvSpPr>
          <p:nvPr>
            <p:ph type="title"/>
          </p:nvPr>
        </p:nvSpPr>
        <p:spPr>
          <a:xfrm>
            <a:off x="685800" y="228600"/>
            <a:ext cx="7772400" cy="857250"/>
          </a:xfrm>
          <a:effectLst/>
        </p:spPr>
        <p:txBody>
          <a:bodyPr lIns="90488" tIns="44450" rIns="90488" bIns="44450" anchor="ctr">
            <a:normAutofit fontScale="90000"/>
          </a:bodyPr>
          <a:lstStyle/>
          <a:p>
            <a:pPr eaLnBrk="1" hangingPunct="1">
              <a:defRPr/>
            </a:pPr>
            <a:r>
              <a:rPr lang="en-US" sz="5400" dirty="0" smtClean="0"/>
              <a:t>Factors</a:t>
            </a:r>
          </a:p>
        </p:txBody>
      </p:sp>
      <p:pic>
        <p:nvPicPr>
          <p:cNvPr id="7" name="Picture 6" descr="single-red-blood-cell-in-ca.gif"/>
          <p:cNvPicPr>
            <a:picLocks noChangeAspect="1"/>
          </p:cNvPicPr>
          <p:nvPr/>
        </p:nvPicPr>
        <p:blipFill>
          <a:blip r:embed="rId3" cstate="print"/>
          <a:stretch>
            <a:fillRect/>
          </a:stretch>
        </p:blipFill>
        <p:spPr>
          <a:xfrm>
            <a:off x="5600700" y="1581150"/>
            <a:ext cx="2857500" cy="26289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2195" name="Rectangle 3"/>
          <p:cNvSpPr>
            <a:spLocks noGrp="1" noChangeArrowheads="1"/>
          </p:cNvSpPr>
          <p:nvPr>
            <p:ph idx="1"/>
          </p:nvPr>
        </p:nvSpPr>
        <p:spPr>
          <a:xfrm>
            <a:off x="838200" y="1200150"/>
            <a:ext cx="4495800" cy="3600450"/>
          </a:xfrm>
          <a:effectLst/>
        </p:spPr>
        <p:txBody>
          <a:bodyPr lIns="90488" tIns="44450" rIns="90488" bIns="44450">
            <a:normAutofit/>
          </a:bodyPr>
          <a:lstStyle/>
          <a:p>
            <a:pPr eaLnBrk="1" hangingPunct="1">
              <a:defRPr/>
            </a:pPr>
            <a:r>
              <a:rPr lang="en-US" sz="3200" dirty="0" smtClean="0"/>
              <a:t>Sustained Position</a:t>
            </a:r>
          </a:p>
          <a:p>
            <a:pPr lvl="1" eaLnBrk="1" hangingPunct="1">
              <a:defRPr/>
            </a:pPr>
            <a:r>
              <a:rPr lang="en-US" sz="2400" dirty="0" smtClean="0"/>
              <a:t>blood flow decreases</a:t>
            </a:r>
          </a:p>
          <a:p>
            <a:pPr lvl="1" eaLnBrk="1" hangingPunct="1">
              <a:defRPr/>
            </a:pPr>
            <a:r>
              <a:rPr lang="en-US" sz="2400" dirty="0" smtClean="0"/>
              <a:t> pooling of fluids</a:t>
            </a:r>
          </a:p>
          <a:p>
            <a:pPr eaLnBrk="1" hangingPunct="1">
              <a:defRPr/>
            </a:pPr>
            <a:r>
              <a:rPr lang="en-US" sz="3200" dirty="0" smtClean="0"/>
              <a:t>Awkward Position</a:t>
            </a:r>
          </a:p>
          <a:p>
            <a:pPr lvl="1">
              <a:defRPr/>
            </a:pPr>
            <a:r>
              <a:rPr lang="en-US" sz="2400" dirty="0" smtClean="0"/>
              <a:t>muscular contractions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69</a:t>
            </a:fld>
            <a:endParaRPr kumimoji="0" lang="en-US"/>
          </a:p>
        </p:txBody>
      </p:sp>
      <p:sp>
        <p:nvSpPr>
          <p:cNvPr id="392194" name="Rectangle 2"/>
          <p:cNvSpPr>
            <a:spLocks noGrp="1" noChangeArrowheads="1"/>
          </p:cNvSpPr>
          <p:nvPr>
            <p:ph type="title"/>
          </p:nvPr>
        </p:nvSpPr>
        <p:spPr>
          <a:effectLst/>
        </p:spPr>
        <p:txBody>
          <a:bodyPr lIns="90488" tIns="44450" rIns="90488" bIns="44450" anchor="ctr">
            <a:normAutofit fontScale="90000"/>
          </a:bodyPr>
          <a:lstStyle/>
          <a:p>
            <a:pPr eaLnBrk="1" hangingPunct="1">
              <a:defRPr/>
            </a:pPr>
            <a:r>
              <a:rPr lang="en-US" sz="5400" dirty="0" smtClean="0"/>
              <a:t>Metabolic Fatigue</a:t>
            </a:r>
          </a:p>
        </p:txBody>
      </p:sp>
      <p:pic>
        <p:nvPicPr>
          <p:cNvPr id="77827" name="Picture 4" descr="Chair Percher"/>
          <p:cNvPicPr>
            <a:picLocks noChangeAspect="1" noChangeArrowheads="1"/>
          </p:cNvPicPr>
          <p:nvPr/>
        </p:nvPicPr>
        <p:blipFill>
          <a:blip r:embed="rId3" cstate="print"/>
          <a:srcRect l="17655" r="16095"/>
          <a:stretch>
            <a:fillRect/>
          </a:stretch>
        </p:blipFill>
        <p:spPr bwMode="auto">
          <a:xfrm>
            <a:off x="5257800" y="1276350"/>
            <a:ext cx="3048000" cy="345056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sz="half" idx="1"/>
          </p:nvPr>
        </p:nvSpPr>
        <p:spPr>
          <a:xfrm>
            <a:off x="304800" y="819150"/>
            <a:ext cx="8229600" cy="4114800"/>
          </a:xfrm>
        </p:spPr>
        <p:txBody>
          <a:bodyPr>
            <a:normAutofit/>
          </a:bodyPr>
          <a:lstStyle/>
          <a:p>
            <a:pPr>
              <a:spcBef>
                <a:spcPct val="0"/>
              </a:spcBef>
              <a:buFontTx/>
              <a:buNone/>
            </a:pPr>
            <a:r>
              <a:rPr lang="en-US" altLang="en-US" sz="1600" dirty="0" smtClean="0"/>
              <a:t>	Faculty- </a:t>
            </a:r>
            <a:r>
              <a:rPr lang="en-US" altLang="en-US" sz="1600" u="sng" dirty="0"/>
              <a:t>Kristen </a:t>
            </a:r>
            <a:r>
              <a:rPr lang="en-US" altLang="en-US" sz="1600" u="sng" dirty="0" err="1"/>
              <a:t>Cederlind</a:t>
            </a:r>
            <a:r>
              <a:rPr lang="en-US" altLang="en-US" sz="1600" u="sng" dirty="0"/>
              <a:t>, OTR/L </a:t>
            </a:r>
            <a:endParaRPr lang="en-US" altLang="en-US" sz="1100" dirty="0"/>
          </a:p>
          <a:p>
            <a:pPr>
              <a:buNone/>
            </a:pPr>
            <a:r>
              <a:rPr lang="en-US" b="0" dirty="0" smtClean="0"/>
              <a:t>	</a:t>
            </a:r>
            <a:r>
              <a:rPr lang="en-US" sz="1200" b="0" dirty="0" smtClean="0"/>
              <a:t>Kristen </a:t>
            </a:r>
            <a:r>
              <a:rPr lang="en-US" sz="1200" b="0" dirty="0" err="1"/>
              <a:t>Cederlind</a:t>
            </a:r>
            <a:r>
              <a:rPr lang="en-US" sz="1200" b="0" dirty="0"/>
              <a:t>, OTR/L joined the </a:t>
            </a:r>
            <a:r>
              <a:rPr lang="en-US" sz="1200" b="0" dirty="0" err="1"/>
              <a:t>WorkWell</a:t>
            </a:r>
            <a:r>
              <a:rPr lang="en-US" sz="1200" b="0" dirty="0"/>
              <a:t> team in 2013, first serving as a Manager of </a:t>
            </a:r>
            <a:r>
              <a:rPr lang="en-US" sz="1200" b="0" dirty="0" smtClean="0"/>
              <a:t>On-Site Services </a:t>
            </a:r>
            <a:r>
              <a:rPr lang="en-US" sz="1200" b="0" dirty="0"/>
              <a:t>and, more recently, assuming the role of Director of the </a:t>
            </a:r>
            <a:r>
              <a:rPr lang="en-US" sz="1200" b="0" dirty="0" err="1"/>
              <a:t>WorkWell</a:t>
            </a:r>
            <a:r>
              <a:rPr lang="en-US" sz="1200" b="0" dirty="0"/>
              <a:t> Quality Provider Network.  With over 25 years of experience as an Occupational Therapist, she has consulted with manufacturing employers across the country to develop customized On-Site therapy and wellness programs to improve employee health and safety, while collaborating with the rest of the On-Site team in service implementation, provider training, customer and provider relations and metrics reporting.    Her background includes program development and management of a hospital acute care and outpatient rehabilitation department.  Her partnership with </a:t>
            </a:r>
            <a:r>
              <a:rPr lang="en-US" sz="1200" b="0" dirty="0" err="1"/>
              <a:t>WorkWell</a:t>
            </a:r>
            <a:r>
              <a:rPr lang="en-US" sz="1200" b="0" dirty="0"/>
              <a:t> began in 2003, when the hospital joined the WQP network and received training in FCE, FJA and PWS programs.  While working in the hospital setting, she championed ergonomics initiatives such as safe patient handling and office ergonomics, and was able to utilize job analysis and </a:t>
            </a:r>
            <a:r>
              <a:rPr lang="en-US" sz="1200" b="0" dirty="0" err="1"/>
              <a:t>prework</a:t>
            </a:r>
            <a:r>
              <a:rPr lang="en-US" sz="1200" b="0" dirty="0"/>
              <a:t> screening skills both within the hospital and in her local community.  </a:t>
            </a:r>
          </a:p>
          <a:p>
            <a:endParaRPr lang="en-US" sz="1200" b="0" dirty="0"/>
          </a:p>
          <a:p>
            <a:pPr>
              <a:buNone/>
            </a:pPr>
            <a:r>
              <a:rPr lang="en-US" sz="1200" b="0" dirty="0" smtClean="0"/>
              <a:t>	Kristen </a:t>
            </a:r>
            <a:r>
              <a:rPr lang="en-US" sz="1200" b="0" dirty="0"/>
              <a:t>is a graduate of the University of Southern California and is a member of both the California and American Occupational Therapy Associations</a:t>
            </a:r>
          </a:p>
        </p:txBody>
      </p:sp>
    </p:spTree>
    <p:extLst>
      <p:ext uri="{BB962C8B-B14F-4D97-AF65-F5344CB8AC3E}">
        <p14:creationId xmlns:p14="http://schemas.microsoft.com/office/powerpoint/2010/main" val="2373650062"/>
      </p:ext>
    </p:extLst>
  </p:cSld>
  <p:clrMapOvr>
    <a:masterClrMapping/>
  </p:clrMapOvr>
  <p:transition>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3219" name="Rectangle 3"/>
          <p:cNvSpPr>
            <a:spLocks noGrp="1" noChangeArrowheads="1"/>
          </p:cNvSpPr>
          <p:nvPr>
            <p:ph idx="1"/>
          </p:nvPr>
        </p:nvSpPr>
        <p:spPr>
          <a:xfrm>
            <a:off x="990600" y="971550"/>
            <a:ext cx="7467600" cy="3086100"/>
          </a:xfrm>
          <a:effectLst/>
        </p:spPr>
        <p:txBody>
          <a:bodyPr lIns="90488" tIns="44450" rIns="90488" bIns="44450">
            <a:normAutofit/>
          </a:bodyPr>
          <a:lstStyle/>
          <a:p>
            <a:pPr eaLnBrk="1" hangingPunct="1">
              <a:defRPr/>
            </a:pPr>
            <a:r>
              <a:rPr lang="en-US" dirty="0" smtClean="0"/>
              <a:t>Movement/activity</a:t>
            </a:r>
          </a:p>
          <a:p>
            <a:pPr lvl="1" eaLnBrk="1" hangingPunct="1">
              <a:defRPr/>
            </a:pPr>
            <a:r>
              <a:rPr lang="en-US" dirty="0" smtClean="0"/>
              <a:t>Promote dynamic not static muscle contractions</a:t>
            </a:r>
          </a:p>
          <a:p>
            <a:pPr lvl="1" eaLnBrk="1" hangingPunct="1">
              <a:defRPr/>
            </a:pPr>
            <a:r>
              <a:rPr lang="en-US" dirty="0" smtClean="0"/>
              <a:t>Build-in adequate physical recovery times</a:t>
            </a:r>
          </a:p>
          <a:p>
            <a:pPr lvl="1" eaLnBrk="1" hangingPunct="1">
              <a:defRPr/>
            </a:pPr>
            <a:r>
              <a:rPr lang="en-US" dirty="0" smtClean="0"/>
              <a:t>Incorporate movement into the work process</a:t>
            </a:r>
          </a:p>
          <a:p>
            <a:pPr eaLnBrk="1" hangingPunct="1">
              <a:defRPr/>
            </a:pPr>
            <a:r>
              <a:rPr lang="en-US" dirty="0" smtClean="0"/>
              <a:t>Position and support</a:t>
            </a:r>
          </a:p>
          <a:p>
            <a:pPr lvl="1" eaLnBrk="1" hangingPunct="1">
              <a:defRPr/>
            </a:pPr>
            <a:r>
              <a:rPr lang="en-US" dirty="0" smtClean="0"/>
              <a:t>Design for neutral positions</a:t>
            </a:r>
          </a:p>
          <a:p>
            <a:pPr lvl="1" eaLnBrk="1" hangingPunct="1">
              <a:defRPr/>
            </a:pPr>
            <a:r>
              <a:rPr lang="en-US" dirty="0" smtClean="0"/>
              <a:t>Design for body/limb support at work stations</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70</a:t>
            </a:fld>
            <a:endParaRPr kumimoji="0" lang="en-US"/>
          </a:p>
        </p:txBody>
      </p:sp>
      <p:sp>
        <p:nvSpPr>
          <p:cNvPr id="393218" name="Rectangle 2"/>
          <p:cNvSpPr>
            <a:spLocks noGrp="1" noChangeArrowheads="1"/>
          </p:cNvSpPr>
          <p:nvPr>
            <p:ph type="title"/>
          </p:nvPr>
        </p:nvSpPr>
        <p:spPr>
          <a:xfrm>
            <a:off x="914400" y="342900"/>
            <a:ext cx="7696200" cy="571500"/>
          </a:xfrm>
          <a:effectLst/>
        </p:spPr>
        <p:txBody>
          <a:bodyPr lIns="90488" tIns="44450" rIns="90488" bIns="44450" anchor="ctr">
            <a:normAutofit fontScale="90000"/>
          </a:bodyPr>
          <a:lstStyle/>
          <a:p>
            <a:pPr eaLnBrk="1" hangingPunct="1">
              <a:defRPr/>
            </a:pPr>
            <a:r>
              <a:rPr lang="en-US" dirty="0" smtClean="0"/>
              <a:t>Physiology Principles</a:t>
            </a:r>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8130" name="Rectangle 2"/>
          <p:cNvSpPr>
            <a:spLocks noGrp="1" noChangeArrowheads="1"/>
          </p:cNvSpPr>
          <p:nvPr>
            <p:ph type="title"/>
          </p:nvPr>
        </p:nvSpPr>
        <p:spPr/>
        <p:txBody>
          <a:bodyPr>
            <a:normAutofit fontScale="90000"/>
          </a:bodyPr>
          <a:lstStyle/>
          <a:p>
            <a:pPr eaLnBrk="1" hangingPunct="1">
              <a:spcBef>
                <a:spcPts val="800"/>
              </a:spcBef>
              <a:defRPr/>
            </a:pPr>
            <a:r>
              <a:rPr lang="en-US" smtClean="0"/>
              <a:t>Promote Physical Movement</a:t>
            </a:r>
            <a:endParaRPr lang="en-US" noProof="1" smtClean="0"/>
          </a:p>
        </p:txBody>
      </p:sp>
      <p:sp>
        <p:nvSpPr>
          <p:cNvPr id="1328131" name="Rectangle 3"/>
          <p:cNvSpPr>
            <a:spLocks noGrp="1" noChangeArrowheads="1"/>
          </p:cNvSpPr>
          <p:nvPr>
            <p:ph type="body" sz="half" idx="1"/>
          </p:nvPr>
        </p:nvSpPr>
        <p:spPr>
          <a:xfrm>
            <a:off x="381000" y="914400"/>
            <a:ext cx="4343400" cy="3086100"/>
          </a:xfrm>
        </p:spPr>
        <p:txBody>
          <a:bodyPr>
            <a:normAutofit lnSpcReduction="10000"/>
          </a:bodyPr>
          <a:lstStyle/>
          <a:p>
            <a:pPr eaLnBrk="1" hangingPunct="1">
              <a:defRPr/>
            </a:pPr>
            <a:r>
              <a:rPr lang="en-US" b="0" dirty="0" smtClean="0"/>
              <a:t>Build in purposeful movement into the work process</a:t>
            </a:r>
          </a:p>
          <a:p>
            <a:pPr eaLnBrk="1" hangingPunct="1">
              <a:defRPr/>
            </a:pPr>
            <a:r>
              <a:rPr lang="en-US" b="0" dirty="0" smtClean="0"/>
              <a:t>Dynamic vs. static muscle contraction</a:t>
            </a:r>
          </a:p>
          <a:p>
            <a:pPr eaLnBrk="1" hangingPunct="1">
              <a:defRPr/>
            </a:pPr>
            <a:r>
              <a:rPr lang="en-US" b="0" dirty="0" smtClean="0"/>
              <a:t>Promote circulation</a:t>
            </a:r>
          </a:p>
          <a:p>
            <a:pPr eaLnBrk="1" hangingPunct="1">
              <a:defRPr/>
            </a:pPr>
            <a:r>
              <a:rPr lang="en-US" b="0" dirty="0" smtClean="0"/>
              <a:t>30/30 Rule</a:t>
            </a:r>
            <a:r>
              <a:rPr lang="en-US" b="0" noProof="1" smtClean="0">
                <a:solidFill>
                  <a:srgbClr val="FF0000"/>
                </a:solidFill>
              </a:rPr>
              <a:t> </a:t>
            </a:r>
          </a:p>
        </p:txBody>
      </p:sp>
      <p:pic>
        <p:nvPicPr>
          <p:cNvPr id="79876" name="Picture 4" descr="MECC 013"/>
          <p:cNvPicPr>
            <a:picLocks noGrp="1" noChangeAspect="1" noChangeArrowheads="1"/>
          </p:cNvPicPr>
          <p:nvPr>
            <p:ph sz="half" idx="2"/>
          </p:nvPr>
        </p:nvPicPr>
        <p:blipFill>
          <a:blip r:embed="rId3" cstate="print"/>
          <a:stretch>
            <a:fillRect/>
          </a:stretch>
        </p:blipFill>
        <p:spPr>
          <a:xfrm>
            <a:off x="5029200" y="819150"/>
            <a:ext cx="3724275" cy="3886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71</a:t>
            </a:fld>
            <a:endParaRPr lang="en-US" dirty="0"/>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smtClean="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742950"/>
            <a:ext cx="8686800" cy="3962400"/>
          </a:xfrm>
        </p:spPr>
        <p:txBody>
          <a:bodyPr>
            <a:normAutofit fontScale="25000" lnSpcReduction="20000"/>
          </a:bodyPr>
          <a:lstStyle/>
          <a:p>
            <a:pPr>
              <a:lnSpc>
                <a:spcPct val="120000"/>
              </a:lnSpc>
              <a:spcBef>
                <a:spcPts val="600"/>
              </a:spcBef>
            </a:pPr>
            <a:r>
              <a:rPr lang="en-US" sz="4800" dirty="0" smtClean="0">
                <a:solidFill>
                  <a:schemeClr val="bg1">
                    <a:lumMod val="65000"/>
                  </a:schemeClr>
                </a:solidFill>
                <a:effectLst>
                  <a:outerShdw blurRad="38100" dist="38100" dir="2700000" algn="tl">
                    <a:srgbClr val="000000">
                      <a:alpha val="43137"/>
                    </a:srgbClr>
                  </a:outerShdw>
                </a:effectLst>
              </a:rPr>
              <a:t>PROCESS </a:t>
            </a:r>
            <a:r>
              <a:rPr lang="en-US" sz="4800" dirty="0" smtClean="0">
                <a:solidFill>
                  <a:schemeClr val="bg1">
                    <a:lumMod val="65000"/>
                  </a:schemeClr>
                </a:solidFill>
              </a:rPr>
              <a:t>– Promote effective work processes</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POSITION/SUPPORT </a:t>
            </a:r>
            <a:r>
              <a:rPr lang="en-US" sz="4800" dirty="0" smtClean="0">
                <a:solidFill>
                  <a:schemeClr val="bg1">
                    <a:lumMod val="65000"/>
                  </a:schemeClr>
                </a:solidFill>
              </a:rPr>
              <a:t>– Promote neutral body and limb position/support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MOVEMENT</a:t>
            </a:r>
            <a:r>
              <a:rPr lang="en-US" sz="4800" dirty="0" smtClean="0">
                <a:solidFill>
                  <a:schemeClr val="bg1">
                    <a:lumMod val="65000"/>
                  </a:schemeClr>
                </a:solidFill>
              </a:rPr>
              <a:t> – Promote regular physical movement</a:t>
            </a:r>
          </a:p>
          <a:p>
            <a:pPr>
              <a:lnSpc>
                <a:spcPct val="120000"/>
              </a:lnSpc>
              <a:spcBef>
                <a:spcPts val="600"/>
              </a:spcBef>
            </a:pPr>
            <a:r>
              <a:rPr lang="en-US" sz="8000" dirty="0" smtClean="0">
                <a:solidFill>
                  <a:schemeClr val="bg2">
                    <a:lumMod val="50000"/>
                  </a:schemeClr>
                </a:solidFill>
                <a:effectLst>
                  <a:outerShdw blurRad="38100" dist="38100" dir="2700000" algn="tl">
                    <a:srgbClr val="000000">
                      <a:alpha val="43137"/>
                    </a:srgbClr>
                  </a:outerShdw>
                </a:effectLst>
              </a:rPr>
              <a:t>MATERIAL</a:t>
            </a:r>
            <a:r>
              <a:rPr lang="en-US" sz="8000" dirty="0" smtClean="0"/>
              <a:t> </a:t>
            </a:r>
            <a:r>
              <a:rPr lang="en-US" sz="8000" dirty="0" smtClean="0">
                <a:solidFill>
                  <a:schemeClr val="bg2">
                    <a:lumMod val="50000"/>
                  </a:schemeClr>
                </a:solidFill>
                <a:effectLst>
                  <a:outerShdw blurRad="38100" dist="38100" dir="2700000" algn="tl">
                    <a:srgbClr val="000000">
                      <a:alpha val="43137"/>
                    </a:srgbClr>
                  </a:outerShdw>
                </a:effectLst>
              </a:rPr>
              <a:t>HANDLING</a:t>
            </a:r>
            <a:r>
              <a:rPr lang="en-US" sz="8000" dirty="0" smtClean="0"/>
              <a:t> – Control manual material handling</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REACH</a:t>
            </a:r>
            <a:r>
              <a:rPr lang="en-US" sz="4800" dirty="0" smtClean="0">
                <a:solidFill>
                  <a:schemeClr val="bg1">
                    <a:lumMod val="65000"/>
                  </a:schemeClr>
                </a:solidFill>
              </a:rPr>
              <a:t> – Promote work in reach zone</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WORKSTATION/TOOLS/EQUIPMENT</a:t>
            </a:r>
            <a:r>
              <a:rPr lang="en-US" sz="4800" dirty="0" smtClean="0">
                <a:solidFill>
                  <a:schemeClr val="bg1">
                    <a:lumMod val="65000"/>
                  </a:schemeClr>
                </a:solidFill>
              </a:rPr>
              <a:t> – Correct workstation, tools, equipment </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TRAINING</a:t>
            </a:r>
            <a:r>
              <a:rPr lang="en-US" sz="4800" dirty="0" smtClean="0">
                <a:solidFill>
                  <a:schemeClr val="bg1">
                    <a:lumMod val="65000"/>
                  </a:schemeClr>
                </a:solidFill>
              </a:rPr>
              <a:t> – Provide competency based training</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ENVIRONMENT</a:t>
            </a:r>
            <a:r>
              <a:rPr lang="en-US" sz="4800" dirty="0" smtClean="0">
                <a:solidFill>
                  <a:schemeClr val="bg1">
                    <a:lumMod val="65000"/>
                  </a:schemeClr>
                </a:solidFill>
              </a:rPr>
              <a:t> – Control exposure to work environment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HEALTH/WELLNESS</a:t>
            </a:r>
            <a:r>
              <a:rPr lang="en-US" sz="4800" dirty="0" smtClean="0">
                <a:solidFill>
                  <a:schemeClr val="bg1">
                    <a:lumMod val="65000"/>
                  </a:schemeClr>
                </a:solidFill>
              </a:rPr>
              <a:t> – Promote personal health and wellness</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FEEDBACK</a:t>
            </a:r>
            <a:r>
              <a:rPr lang="en-US" sz="4800" dirty="0" smtClean="0">
                <a:solidFill>
                  <a:schemeClr val="bg1">
                    <a:lumMod val="65000"/>
                  </a:schemeClr>
                </a:solidFill>
              </a:rPr>
              <a:t> – Provide on-going feedback for continuous improvement</a:t>
            </a:r>
          </a:p>
          <a:p>
            <a:pPr eaLnBrk="1" hangingPunct="1">
              <a:spcBef>
                <a:spcPts val="600"/>
              </a:spcBef>
              <a:buFont typeface="Wingdings" pitchFamily="2" charset="2"/>
              <a:buNone/>
              <a:defRPr/>
            </a:pPr>
            <a:endParaRPr lang="en-US" sz="4800" dirty="0" smtClean="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72</a:t>
            </a:fld>
            <a:endParaRPr lang="en-US" dirty="0"/>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2226" name="Rectangle 2"/>
          <p:cNvSpPr>
            <a:spLocks noGrp="1" noChangeArrowheads="1"/>
          </p:cNvSpPr>
          <p:nvPr>
            <p:ph type="title"/>
          </p:nvPr>
        </p:nvSpPr>
        <p:spPr>
          <a:xfrm>
            <a:off x="914400" y="457200"/>
            <a:ext cx="7772400" cy="571500"/>
          </a:xfrm>
        </p:spPr>
        <p:txBody>
          <a:bodyPr>
            <a:normAutofit fontScale="90000"/>
          </a:bodyPr>
          <a:lstStyle/>
          <a:p>
            <a:pPr eaLnBrk="1" hangingPunct="1">
              <a:spcBef>
                <a:spcPts val="800"/>
              </a:spcBef>
              <a:defRPr/>
            </a:pPr>
            <a:r>
              <a:rPr lang="en-US" sz="4000" noProof="1" smtClean="0"/>
              <a:t>Control Manual Material Handling</a:t>
            </a:r>
          </a:p>
        </p:txBody>
      </p:sp>
      <p:sp>
        <p:nvSpPr>
          <p:cNvPr id="9" name="Content Placeholder 8"/>
          <p:cNvSpPr>
            <a:spLocks noGrp="1"/>
          </p:cNvSpPr>
          <p:nvPr>
            <p:ph sz="half" idx="1"/>
          </p:nvPr>
        </p:nvSpPr>
        <p:spPr>
          <a:xfrm>
            <a:off x="609600" y="1085850"/>
            <a:ext cx="2895600" cy="3714750"/>
          </a:xfrm>
        </p:spPr>
        <p:txBody>
          <a:bodyPr/>
          <a:lstStyle/>
          <a:p>
            <a:pPr eaLnBrk="1" hangingPunct="1">
              <a:defRPr/>
            </a:pPr>
            <a:r>
              <a:rPr lang="en-US" sz="3600" dirty="0" smtClean="0"/>
              <a:t>How much can a person lift?</a:t>
            </a:r>
          </a:p>
        </p:txBody>
      </p:sp>
      <p:pic>
        <p:nvPicPr>
          <p:cNvPr id="90113" name="Picture 1" descr="L:\Clients\Medtronic\ATS Medical\Video Images\8.JPG"/>
          <p:cNvPicPr>
            <a:picLocks noChangeAspect="1" noChangeArrowheads="1"/>
          </p:cNvPicPr>
          <p:nvPr/>
        </p:nvPicPr>
        <p:blipFill>
          <a:blip r:embed="rId3" cstate="print"/>
          <a:stretch>
            <a:fillRect/>
          </a:stretch>
        </p:blipFill>
        <p:spPr bwMode="auto">
          <a:xfrm>
            <a:off x="3733800" y="1200150"/>
            <a:ext cx="4398311" cy="333375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09983"/>
            <a:ext cx="7772400" cy="571500"/>
          </a:xfrm>
        </p:spPr>
        <p:txBody>
          <a:bodyPr>
            <a:normAutofit fontScale="90000"/>
          </a:bodyPr>
          <a:lstStyle/>
          <a:p>
            <a:pPr algn="ctr"/>
            <a:r>
              <a:rPr lang="en-US" dirty="0" smtClean="0"/>
              <a:t>NIOSH Lift Equation</a:t>
            </a:r>
            <a:endParaRPr lang="en-US" dirty="0"/>
          </a:p>
        </p:txBody>
      </p:sp>
      <p:pic>
        <p:nvPicPr>
          <p:cNvPr id="6" name="Content Placeholder 5"/>
          <p:cNvPicPr>
            <a:picLocks noGrp="1" noChangeAspect="1"/>
          </p:cNvPicPr>
          <p:nvPr>
            <p:ph sz="half" idx="1"/>
          </p:nvPr>
        </p:nvPicPr>
        <p:blipFill>
          <a:blip r:embed="rId2"/>
          <a:stretch>
            <a:fillRect/>
          </a:stretch>
        </p:blipFill>
        <p:spPr>
          <a:xfrm>
            <a:off x="430821" y="1199445"/>
            <a:ext cx="4688981" cy="3336880"/>
          </a:xfrm>
          <a:prstGeom prst="rect">
            <a:avLst/>
          </a:prstGeom>
        </p:spPr>
      </p:pic>
      <p:pic>
        <p:nvPicPr>
          <p:cNvPr id="7" name="Content Placeholder 6"/>
          <p:cNvPicPr>
            <a:picLocks noGrp="1" noChangeAspect="1"/>
          </p:cNvPicPr>
          <p:nvPr>
            <p:ph sz="quarter" idx="2"/>
          </p:nvPr>
        </p:nvPicPr>
        <p:blipFill>
          <a:blip r:embed="rId3"/>
          <a:stretch>
            <a:fillRect/>
          </a:stretch>
        </p:blipFill>
        <p:spPr>
          <a:xfrm>
            <a:off x="5119802" y="1199445"/>
            <a:ext cx="3643198" cy="2667000"/>
          </a:xfrm>
          <a:prstGeom prst="rect">
            <a:avLst/>
          </a:prstGeom>
        </p:spPr>
      </p:pic>
    </p:spTree>
    <p:extLst>
      <p:ext uri="{BB962C8B-B14F-4D97-AF65-F5344CB8AC3E}">
        <p14:creationId xmlns:p14="http://schemas.microsoft.com/office/powerpoint/2010/main" val="1349826912"/>
      </p:ext>
    </p:extLst>
  </p:cSld>
  <p:clrMapOvr>
    <a:masterClrMapping/>
  </p:clrMapOvr>
  <p:transition>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2226" name="Rectangle 2"/>
          <p:cNvSpPr>
            <a:spLocks noGrp="1" noChangeArrowheads="1"/>
          </p:cNvSpPr>
          <p:nvPr>
            <p:ph type="title"/>
          </p:nvPr>
        </p:nvSpPr>
        <p:spPr>
          <a:xfrm>
            <a:off x="914400" y="457200"/>
            <a:ext cx="7772400" cy="571500"/>
          </a:xfrm>
        </p:spPr>
        <p:txBody>
          <a:bodyPr>
            <a:normAutofit fontScale="90000"/>
          </a:bodyPr>
          <a:lstStyle/>
          <a:p>
            <a:pPr eaLnBrk="1" hangingPunct="1">
              <a:spcBef>
                <a:spcPts val="800"/>
              </a:spcBef>
              <a:defRPr/>
            </a:pPr>
            <a:r>
              <a:rPr lang="en-US" sz="4000" noProof="1" smtClean="0"/>
              <a:t>Control Manual Material Handling</a:t>
            </a:r>
          </a:p>
        </p:txBody>
      </p:sp>
      <p:sp>
        <p:nvSpPr>
          <p:cNvPr id="9" name="Content Placeholder 8"/>
          <p:cNvSpPr>
            <a:spLocks noGrp="1"/>
          </p:cNvSpPr>
          <p:nvPr>
            <p:ph sz="half" idx="1"/>
          </p:nvPr>
        </p:nvSpPr>
        <p:spPr>
          <a:xfrm>
            <a:off x="609600" y="1085850"/>
            <a:ext cx="3429000" cy="3714750"/>
          </a:xfrm>
        </p:spPr>
        <p:txBody>
          <a:bodyPr/>
          <a:lstStyle/>
          <a:p>
            <a:pPr eaLnBrk="1" hangingPunct="1">
              <a:defRPr/>
            </a:pPr>
            <a:r>
              <a:rPr lang="en-US" sz="3600" dirty="0" smtClean="0"/>
              <a:t>Lifting Calculator</a:t>
            </a:r>
          </a:p>
          <a:p>
            <a:pPr eaLnBrk="1" hangingPunct="1">
              <a:defRPr/>
            </a:pPr>
            <a:r>
              <a:rPr lang="en-US" sz="3600" dirty="0" smtClean="0"/>
              <a:t>Manual Material Handling Checklist</a:t>
            </a:r>
          </a:p>
        </p:txBody>
      </p:sp>
      <p:pic>
        <p:nvPicPr>
          <p:cNvPr id="86020" name="Picture 2" descr="Wash State Lifting Calc"/>
          <p:cNvPicPr>
            <a:picLocks noChangeAspect="1" noChangeArrowheads="1"/>
          </p:cNvPicPr>
          <p:nvPr/>
        </p:nvPicPr>
        <p:blipFill>
          <a:blip r:embed="rId3" cstate="print"/>
          <a:stretch>
            <a:fillRect/>
          </a:stretch>
        </p:blipFill>
        <p:spPr bwMode="auto">
          <a:xfrm>
            <a:off x="3581400" y="1200150"/>
            <a:ext cx="2112924" cy="2743200"/>
          </a:xfrm>
          <a:prstGeom prst="rect">
            <a:avLst/>
          </a:prstGeom>
          <a:ln>
            <a:noFill/>
          </a:ln>
          <a:effectLst>
            <a:outerShdw blurRad="292100" dist="139700" dir="2700000" algn="tl" rotWithShape="0">
              <a:srgbClr val="333333">
                <a:alpha val="65000"/>
              </a:srgbClr>
            </a:outerShdw>
          </a:effectLst>
        </p:spPr>
      </p:pic>
      <p:pic>
        <p:nvPicPr>
          <p:cNvPr id="86021" name="Picture 2" descr="Workstation Chedklist"/>
          <p:cNvPicPr>
            <a:picLocks noChangeAspect="1" noChangeArrowheads="1"/>
          </p:cNvPicPr>
          <p:nvPr/>
        </p:nvPicPr>
        <p:blipFill>
          <a:blip r:embed="rId4" cstate="print"/>
          <a:stretch>
            <a:fillRect/>
          </a:stretch>
        </p:blipFill>
        <p:spPr bwMode="auto">
          <a:xfrm>
            <a:off x="6096000" y="1200150"/>
            <a:ext cx="2107233"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361950"/>
            <a:ext cx="2895600" cy="1485900"/>
          </a:xfrm>
        </p:spPr>
        <p:txBody>
          <a:bodyPr>
            <a:normAutofit/>
          </a:bodyPr>
          <a:lstStyle/>
          <a:p>
            <a:r>
              <a:rPr lang="en-US" sz="3200" dirty="0" smtClean="0">
                <a:solidFill>
                  <a:schemeClr val="accent1">
                    <a:lumMod val="75000"/>
                  </a:schemeClr>
                </a:solidFill>
              </a:rPr>
              <a:t>LNI Lift Calculator</a:t>
            </a:r>
            <a:endParaRPr lang="en-US" sz="3200" dirty="0">
              <a:solidFill>
                <a:schemeClr val="accent1">
                  <a:lumMod val="75000"/>
                </a:schemeClr>
              </a:solidFill>
            </a:endParaRPr>
          </a:p>
        </p:txBody>
      </p:sp>
      <p:sp>
        <p:nvSpPr>
          <p:cNvPr id="12" name="Content Placeholder 11"/>
          <p:cNvSpPr>
            <a:spLocks noGrp="1"/>
          </p:cNvSpPr>
          <p:nvPr>
            <p:ph sz="half" idx="1"/>
          </p:nvPr>
        </p:nvSpPr>
        <p:spPr/>
        <p:txBody>
          <a:bodyPr/>
          <a:lstStyle/>
          <a:p>
            <a:endParaRPr lang="en-US"/>
          </a:p>
        </p:txBody>
      </p:sp>
      <p:sp>
        <p:nvSpPr>
          <p:cNvPr id="14" name="Content Placeholder 13"/>
          <p:cNvSpPr>
            <a:spLocks noGrp="1"/>
          </p:cNvSpPr>
          <p:nvPr>
            <p:ph sz="quarter" idx="2"/>
          </p:nvPr>
        </p:nvSpPr>
        <p:spPr>
          <a:xfrm>
            <a:off x="5742301" y="2266950"/>
            <a:ext cx="3145797" cy="2381250"/>
          </a:xfrm>
        </p:spPr>
        <p:txBody>
          <a:bodyPr>
            <a:normAutofit fontScale="47500" lnSpcReduction="20000"/>
          </a:bodyPr>
          <a:lstStyle/>
          <a:p>
            <a:r>
              <a:rPr lang="en-US" dirty="0"/>
              <a:t>Note: If the job involves lifts of objects with a number of different weights and/or from a number of different locations, use Steps 1</a:t>
            </a:r>
          </a:p>
          <a:p>
            <a:r>
              <a:rPr lang="en-US" dirty="0"/>
              <a:t>through 5 above to:</a:t>
            </a:r>
          </a:p>
          <a:p>
            <a:r>
              <a:rPr lang="en-US" dirty="0"/>
              <a:t>1. Analyze the 2 worst case lifts—the heaviest object lifted and the lift done in the most awkward posture.</a:t>
            </a:r>
          </a:p>
          <a:p>
            <a:r>
              <a:rPr lang="en-US" dirty="0"/>
              <a:t>2. Analyze the most commonly performed lift. In Step 3, use the frequency and duration for all the lifting done in a typical workday.</a:t>
            </a:r>
          </a:p>
        </p:txBody>
      </p:sp>
      <p:pic>
        <p:nvPicPr>
          <p:cNvPr id="16" name="Picture 15"/>
          <p:cNvPicPr>
            <a:picLocks noChangeAspect="1"/>
          </p:cNvPicPr>
          <p:nvPr/>
        </p:nvPicPr>
        <p:blipFill>
          <a:blip r:embed="rId2"/>
          <a:stretch>
            <a:fillRect/>
          </a:stretch>
        </p:blipFill>
        <p:spPr>
          <a:xfrm>
            <a:off x="666113" y="344672"/>
            <a:ext cx="4605338" cy="4617223"/>
          </a:xfrm>
          <a:prstGeom prst="rect">
            <a:avLst/>
          </a:prstGeom>
        </p:spPr>
      </p:pic>
    </p:spTree>
    <p:extLst>
      <p:ext uri="{BB962C8B-B14F-4D97-AF65-F5344CB8AC3E}">
        <p14:creationId xmlns:p14="http://schemas.microsoft.com/office/powerpoint/2010/main" val="4080396742"/>
      </p:ext>
    </p:extLst>
  </p:cSld>
  <p:clrMapOvr>
    <a:masterClrMapping/>
  </p:clrMapOvr>
  <p:transition>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0" y="857250"/>
            <a:ext cx="2819400" cy="3086100"/>
          </a:xfrm>
        </p:spPr>
        <p:txBody>
          <a:bodyPr>
            <a:normAutofit/>
          </a:bodyPr>
          <a:lstStyle/>
          <a:p>
            <a:pPr marL="109728" indent="0">
              <a:buNone/>
            </a:pPr>
            <a:r>
              <a:rPr lang="en-US" sz="3200" b="1" dirty="0" smtClean="0">
                <a:solidFill>
                  <a:schemeClr val="accent1">
                    <a:lumMod val="75000"/>
                  </a:schemeClr>
                </a:solidFill>
              </a:rPr>
              <a:t>Manual Material Handling</a:t>
            </a:r>
          </a:p>
          <a:p>
            <a:pPr marL="109728" indent="0">
              <a:buNone/>
            </a:pPr>
            <a:r>
              <a:rPr lang="en-US" sz="3200" b="1" dirty="0" smtClean="0">
                <a:solidFill>
                  <a:schemeClr val="accent1">
                    <a:lumMod val="75000"/>
                  </a:schemeClr>
                </a:solidFill>
              </a:rPr>
              <a:t>Checklist</a:t>
            </a:r>
          </a:p>
          <a:p>
            <a:pPr marL="109728" indent="0">
              <a:buNone/>
            </a:pPr>
            <a:r>
              <a:rPr lang="en-US" sz="3200" b="1" dirty="0" smtClean="0">
                <a:solidFill>
                  <a:schemeClr val="accent1">
                    <a:lumMod val="75000"/>
                  </a:schemeClr>
                </a:solidFill>
              </a:rPr>
              <a:t>(sample)</a:t>
            </a:r>
            <a:endParaRPr lang="en-US" sz="3200" b="1" dirty="0">
              <a:solidFill>
                <a:schemeClr val="accent1">
                  <a:lumMod val="75000"/>
                </a:schemeClr>
              </a:solidFill>
            </a:endParaRPr>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7" name="Picture 6"/>
          <p:cNvPicPr>
            <a:picLocks noChangeAspect="1"/>
          </p:cNvPicPr>
          <p:nvPr/>
        </p:nvPicPr>
        <p:blipFill>
          <a:blip r:embed="rId2"/>
          <a:stretch>
            <a:fillRect/>
          </a:stretch>
        </p:blipFill>
        <p:spPr>
          <a:xfrm>
            <a:off x="3276600" y="209550"/>
            <a:ext cx="5257800" cy="4728096"/>
          </a:xfrm>
          <a:prstGeom prst="rect">
            <a:avLst/>
          </a:prstGeom>
        </p:spPr>
      </p:pic>
      <p:sp>
        <p:nvSpPr>
          <p:cNvPr id="6" name="TextBox 5"/>
          <p:cNvSpPr txBox="1"/>
          <p:nvPr/>
        </p:nvSpPr>
        <p:spPr>
          <a:xfrm>
            <a:off x="1924480" y="3922581"/>
            <a:ext cx="914400" cy="523220"/>
          </a:xfrm>
          <a:prstGeom prst="rect">
            <a:avLst/>
          </a:prstGeom>
          <a:solidFill>
            <a:schemeClr val="bg2">
              <a:lumMod val="90000"/>
            </a:schemeClr>
          </a:solidFill>
        </p:spPr>
        <p:txBody>
          <a:bodyPr wrap="square" rtlCol="0">
            <a:spAutoFit/>
          </a:bodyPr>
          <a:lstStyle/>
          <a:p>
            <a:pPr algn="ctr"/>
            <a:r>
              <a:rPr lang="en-US" sz="2800" dirty="0" smtClean="0">
                <a:solidFill>
                  <a:schemeClr val="accent1">
                    <a:lumMod val="75000"/>
                  </a:schemeClr>
                </a:solidFill>
              </a:rPr>
              <a:t>Poll</a:t>
            </a:r>
            <a:endParaRPr lang="en-US" sz="2800" dirty="0">
              <a:solidFill>
                <a:schemeClr val="accent1">
                  <a:lumMod val="75000"/>
                </a:schemeClr>
              </a:solidFill>
            </a:endParaRPr>
          </a:p>
        </p:txBody>
      </p:sp>
    </p:spTree>
    <p:extLst>
      <p:ext uri="{BB962C8B-B14F-4D97-AF65-F5344CB8AC3E}">
        <p14:creationId xmlns:p14="http://schemas.microsoft.com/office/powerpoint/2010/main" val="2895502018"/>
      </p:ext>
    </p:extLst>
  </p:cSld>
  <p:clrMapOvr>
    <a:masterClrMapping/>
  </p:clrMapOvr>
  <p:transition>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smtClean="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742950"/>
            <a:ext cx="8686800" cy="3810000"/>
          </a:xfrm>
        </p:spPr>
        <p:txBody>
          <a:bodyPr>
            <a:normAutofit fontScale="32500" lnSpcReduction="20000"/>
          </a:bodyPr>
          <a:lstStyle/>
          <a:p>
            <a:pPr>
              <a:lnSpc>
                <a:spcPct val="120000"/>
              </a:lnSpc>
              <a:spcBef>
                <a:spcPts val="600"/>
              </a:spcBef>
            </a:pPr>
            <a:r>
              <a:rPr lang="en-US" sz="4800" dirty="0" smtClean="0">
                <a:solidFill>
                  <a:schemeClr val="bg1">
                    <a:lumMod val="65000"/>
                  </a:schemeClr>
                </a:solidFill>
                <a:effectLst>
                  <a:outerShdw blurRad="38100" dist="38100" dir="2700000" algn="tl">
                    <a:srgbClr val="000000">
                      <a:alpha val="43137"/>
                    </a:srgbClr>
                  </a:outerShdw>
                </a:effectLst>
              </a:rPr>
              <a:t>PROCESS </a:t>
            </a:r>
            <a:r>
              <a:rPr lang="en-US" sz="4800" dirty="0" smtClean="0">
                <a:solidFill>
                  <a:schemeClr val="bg1">
                    <a:lumMod val="65000"/>
                  </a:schemeClr>
                </a:solidFill>
              </a:rPr>
              <a:t>– Promote effective work processes</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POSITION/SUPPORT </a:t>
            </a:r>
            <a:r>
              <a:rPr lang="en-US" sz="4800" dirty="0" smtClean="0">
                <a:solidFill>
                  <a:schemeClr val="bg1">
                    <a:lumMod val="65000"/>
                  </a:schemeClr>
                </a:solidFill>
              </a:rPr>
              <a:t>– Promote neutral body and limb position/support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MOVEMENT</a:t>
            </a:r>
            <a:r>
              <a:rPr lang="en-US" sz="4800" dirty="0" smtClean="0">
                <a:solidFill>
                  <a:schemeClr val="bg1">
                    <a:lumMod val="65000"/>
                  </a:schemeClr>
                </a:solidFill>
              </a:rPr>
              <a:t> – Promote regular physical movement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MATERIAL</a:t>
            </a:r>
            <a:r>
              <a:rPr lang="en-US" sz="4800" dirty="0" smtClean="0">
                <a:solidFill>
                  <a:schemeClr val="bg1">
                    <a:lumMod val="65000"/>
                  </a:schemeClr>
                </a:solidFill>
              </a:rPr>
              <a:t> </a:t>
            </a:r>
            <a:r>
              <a:rPr lang="en-US" sz="4900" dirty="0" smtClean="0">
                <a:solidFill>
                  <a:schemeClr val="bg1">
                    <a:lumMod val="65000"/>
                  </a:schemeClr>
                </a:solidFill>
                <a:effectLst>
                  <a:outerShdw blurRad="38100" dist="38100" dir="2700000" algn="tl">
                    <a:srgbClr val="000000">
                      <a:alpha val="43137"/>
                    </a:srgbClr>
                  </a:outerShdw>
                </a:effectLst>
              </a:rPr>
              <a:t>HANDLING</a:t>
            </a:r>
            <a:r>
              <a:rPr lang="en-US" sz="4800" dirty="0" smtClean="0">
                <a:solidFill>
                  <a:schemeClr val="bg1">
                    <a:lumMod val="65000"/>
                  </a:schemeClr>
                </a:solidFill>
              </a:rPr>
              <a:t> – Control manual material handling</a:t>
            </a:r>
          </a:p>
          <a:p>
            <a:pPr>
              <a:lnSpc>
                <a:spcPct val="120000"/>
              </a:lnSpc>
              <a:spcBef>
                <a:spcPts val="600"/>
              </a:spcBef>
            </a:pPr>
            <a:r>
              <a:rPr lang="en-US" sz="8000" dirty="0" smtClean="0">
                <a:solidFill>
                  <a:schemeClr val="bg2">
                    <a:lumMod val="50000"/>
                  </a:schemeClr>
                </a:solidFill>
                <a:effectLst>
                  <a:outerShdw blurRad="38100" dist="38100" dir="2700000" algn="tl">
                    <a:srgbClr val="000000">
                      <a:alpha val="43137"/>
                    </a:srgbClr>
                  </a:outerShdw>
                </a:effectLst>
              </a:rPr>
              <a:t>REACH</a:t>
            </a:r>
            <a:r>
              <a:rPr lang="en-US" sz="8000" dirty="0" smtClean="0"/>
              <a:t> – Promote work in reach zone</a:t>
            </a:r>
          </a:p>
          <a:p>
            <a:pPr>
              <a:lnSpc>
                <a:spcPct val="120000"/>
              </a:lnSpc>
              <a:spcBef>
                <a:spcPts val="600"/>
              </a:spcBef>
            </a:pPr>
            <a:r>
              <a:rPr lang="en-US" sz="4900" dirty="0" smtClean="0">
                <a:solidFill>
                  <a:schemeClr val="bg2">
                    <a:lumMod val="50000"/>
                  </a:schemeClr>
                </a:solidFill>
                <a:effectLst>
                  <a:outerShdw blurRad="38100" dist="38100" dir="2700000" algn="tl">
                    <a:srgbClr val="000000">
                      <a:alpha val="43137"/>
                    </a:srgbClr>
                  </a:outerShdw>
                </a:effectLst>
              </a:rPr>
              <a:t>WORKSTATION/TOOLS/EQUIPMENT</a:t>
            </a:r>
            <a:r>
              <a:rPr lang="en-US" sz="4800" dirty="0" smtClean="0"/>
              <a:t> – Correct workstation, tools, equipment </a:t>
            </a:r>
          </a:p>
          <a:p>
            <a:pPr>
              <a:lnSpc>
                <a:spcPct val="120000"/>
              </a:lnSpc>
              <a:spcBef>
                <a:spcPts val="600"/>
              </a:spcBef>
            </a:pPr>
            <a:r>
              <a:rPr lang="en-US" sz="4900" dirty="0" smtClean="0">
                <a:solidFill>
                  <a:schemeClr val="bg2">
                    <a:lumMod val="50000"/>
                  </a:schemeClr>
                </a:solidFill>
                <a:effectLst>
                  <a:outerShdw blurRad="38100" dist="38100" dir="2700000" algn="tl">
                    <a:srgbClr val="000000">
                      <a:alpha val="43137"/>
                    </a:srgbClr>
                  </a:outerShdw>
                </a:effectLst>
              </a:rPr>
              <a:t>TRAINING</a:t>
            </a:r>
            <a:r>
              <a:rPr lang="en-US" sz="4800" dirty="0" smtClean="0"/>
              <a:t> – Provide competency based training</a:t>
            </a:r>
          </a:p>
          <a:p>
            <a:pPr>
              <a:lnSpc>
                <a:spcPct val="120000"/>
              </a:lnSpc>
              <a:spcBef>
                <a:spcPts val="600"/>
              </a:spcBef>
            </a:pPr>
            <a:r>
              <a:rPr lang="en-US" sz="4900" dirty="0" smtClean="0">
                <a:solidFill>
                  <a:schemeClr val="bg2">
                    <a:lumMod val="50000"/>
                  </a:schemeClr>
                </a:solidFill>
                <a:effectLst>
                  <a:outerShdw blurRad="38100" dist="38100" dir="2700000" algn="tl">
                    <a:srgbClr val="000000">
                      <a:alpha val="43137"/>
                    </a:srgbClr>
                  </a:outerShdw>
                </a:effectLst>
              </a:rPr>
              <a:t>ENVIRONMENT</a:t>
            </a:r>
            <a:r>
              <a:rPr lang="en-US" sz="4800" dirty="0" smtClean="0"/>
              <a:t> – Control exposure to work environment</a:t>
            </a:r>
          </a:p>
          <a:p>
            <a:pPr>
              <a:lnSpc>
                <a:spcPct val="120000"/>
              </a:lnSpc>
              <a:spcBef>
                <a:spcPts val="600"/>
              </a:spcBef>
            </a:pPr>
            <a:r>
              <a:rPr lang="en-US" sz="4900" dirty="0" smtClean="0">
                <a:solidFill>
                  <a:schemeClr val="bg2">
                    <a:lumMod val="50000"/>
                  </a:schemeClr>
                </a:solidFill>
                <a:effectLst>
                  <a:outerShdw blurRad="38100" dist="38100" dir="2700000" algn="tl">
                    <a:srgbClr val="000000">
                      <a:alpha val="43137"/>
                    </a:srgbClr>
                  </a:outerShdw>
                </a:effectLst>
              </a:rPr>
              <a:t>HEALTH/WELLNESS</a:t>
            </a:r>
            <a:r>
              <a:rPr lang="en-US" sz="4800" dirty="0" smtClean="0"/>
              <a:t> – Promote personal health and wellness</a:t>
            </a:r>
          </a:p>
          <a:p>
            <a:pPr>
              <a:lnSpc>
                <a:spcPct val="120000"/>
              </a:lnSpc>
              <a:spcBef>
                <a:spcPts val="600"/>
              </a:spcBef>
            </a:pPr>
            <a:r>
              <a:rPr lang="en-US" sz="4900" dirty="0" smtClean="0">
                <a:solidFill>
                  <a:schemeClr val="bg2">
                    <a:lumMod val="50000"/>
                  </a:schemeClr>
                </a:solidFill>
                <a:effectLst>
                  <a:outerShdw blurRad="38100" dist="38100" dir="2700000" algn="tl">
                    <a:srgbClr val="000000">
                      <a:alpha val="43137"/>
                    </a:srgbClr>
                  </a:outerShdw>
                </a:effectLst>
              </a:rPr>
              <a:t>FEEDBACK</a:t>
            </a:r>
            <a:r>
              <a:rPr lang="en-US" sz="4800" dirty="0" smtClean="0"/>
              <a:t> – Provide on-going feedback for continuous improvement</a:t>
            </a:r>
          </a:p>
          <a:p>
            <a:pPr eaLnBrk="1" hangingPunct="1">
              <a:spcBef>
                <a:spcPts val="600"/>
              </a:spcBef>
              <a:buFont typeface="Wingdings" pitchFamily="2" charset="2"/>
              <a:buNone/>
              <a:defRPr/>
            </a:pPr>
            <a:endParaRPr lang="en-US" sz="4800" dirty="0" smtClean="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78</a:t>
            </a:fld>
            <a:endParaRPr lang="en-US" dirty="0"/>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02" name="Rectangle 2"/>
          <p:cNvSpPr>
            <a:spLocks noGrp="1" noChangeArrowheads="1"/>
          </p:cNvSpPr>
          <p:nvPr>
            <p:ph type="title"/>
          </p:nvPr>
        </p:nvSpPr>
        <p:spPr/>
        <p:txBody>
          <a:bodyPr>
            <a:normAutofit fontScale="90000"/>
          </a:bodyPr>
          <a:lstStyle/>
          <a:p>
            <a:pPr eaLnBrk="1" hangingPunct="1">
              <a:spcBef>
                <a:spcPts val="800"/>
              </a:spcBef>
              <a:defRPr/>
            </a:pPr>
            <a:r>
              <a:rPr lang="en-US" noProof="1" smtClean="0"/>
              <a:t>Work in </a:t>
            </a:r>
            <a:r>
              <a:rPr lang="en-US" smtClean="0"/>
              <a:t>R</a:t>
            </a:r>
            <a:r>
              <a:rPr lang="en-US" noProof="1" smtClean="0"/>
              <a:t>each </a:t>
            </a:r>
            <a:r>
              <a:rPr lang="en-US" smtClean="0"/>
              <a:t>Z</a:t>
            </a:r>
            <a:r>
              <a:rPr lang="en-US" noProof="1" smtClean="0"/>
              <a:t>one </a:t>
            </a:r>
          </a:p>
        </p:txBody>
      </p:sp>
      <p:sp>
        <p:nvSpPr>
          <p:cNvPr id="1331203" name="Rectangle 3"/>
          <p:cNvSpPr>
            <a:spLocks noGrp="1" noChangeArrowheads="1"/>
          </p:cNvSpPr>
          <p:nvPr>
            <p:ph type="body" sz="half" idx="1"/>
          </p:nvPr>
        </p:nvSpPr>
        <p:spPr>
          <a:xfrm>
            <a:off x="381000" y="914400"/>
            <a:ext cx="4038600" cy="3086100"/>
          </a:xfrm>
        </p:spPr>
        <p:txBody>
          <a:bodyPr>
            <a:normAutofit lnSpcReduction="10000"/>
          </a:bodyPr>
          <a:lstStyle/>
          <a:p>
            <a:pPr marL="342900" indent="-342900" eaLnBrk="1" hangingPunct="1">
              <a:defRPr/>
            </a:pPr>
            <a:r>
              <a:rPr lang="en-US" b="0" noProof="1" smtClean="0"/>
              <a:t>How much do you use your hands?</a:t>
            </a:r>
          </a:p>
          <a:p>
            <a:pPr marL="342900" indent="-342900" eaLnBrk="1" hangingPunct="1">
              <a:defRPr/>
            </a:pPr>
            <a:r>
              <a:rPr lang="en-US" b="0" noProof="1" smtClean="0"/>
              <a:t>Where do you use them?</a:t>
            </a:r>
          </a:p>
          <a:p>
            <a:pPr marL="342900" indent="-342900" eaLnBrk="1" hangingPunct="1">
              <a:defRPr/>
            </a:pPr>
            <a:r>
              <a:rPr lang="en-US" b="0" noProof="1" smtClean="0"/>
              <a:t>Comfort Reach Zone</a:t>
            </a:r>
          </a:p>
          <a:p>
            <a:pPr marL="342900" indent="-342900" eaLnBrk="1" hangingPunct="1">
              <a:defRPr/>
            </a:pPr>
            <a:r>
              <a:rPr lang="en-US" b="0" noProof="1" smtClean="0"/>
              <a:t>Functional Reach Zone</a:t>
            </a:r>
            <a:endParaRPr lang="en-US" b="0" dirty="0" smtClean="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79</a:t>
            </a:fld>
            <a:endParaRPr lang="en-US" dirty="0"/>
          </a:p>
        </p:txBody>
      </p:sp>
      <p:pic>
        <p:nvPicPr>
          <p:cNvPr id="57345" name="Picture 1" descr="K:\Clients\Phillips &amp; Temro\Images\Phillips Temro 092.jpg"/>
          <p:cNvPicPr>
            <a:picLocks noChangeAspect="1" noChangeArrowheads="1"/>
          </p:cNvPicPr>
          <p:nvPr/>
        </p:nvPicPr>
        <p:blipFill>
          <a:blip r:embed="rId3" cstate="print"/>
          <a:stretch>
            <a:fillRect/>
          </a:stretch>
        </p:blipFill>
        <p:spPr bwMode="auto">
          <a:xfrm>
            <a:off x="4648200" y="971550"/>
            <a:ext cx="4025225" cy="30175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1066800" y="590550"/>
            <a:ext cx="6534150"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350" dirty="0"/>
          </a:p>
          <a:p>
            <a:pPr>
              <a:spcBef>
                <a:spcPct val="0"/>
              </a:spcBef>
              <a:buFontTx/>
              <a:buNone/>
            </a:pPr>
            <a:r>
              <a:rPr lang="en-US" altLang="en-US" sz="1600" b="1" dirty="0">
                <a:latin typeface="Arial" panose="020B0604020202020204" pitchFamily="34" charset="0"/>
                <a:cs typeface="Arial" panose="020B0604020202020204" pitchFamily="34" charset="0"/>
              </a:rPr>
              <a:t>Faculty - </a:t>
            </a:r>
            <a:r>
              <a:rPr lang="en-US" altLang="en-US" sz="1600" b="1" u="sng" dirty="0">
                <a:latin typeface="Arial" panose="020B0604020202020204" pitchFamily="34" charset="0"/>
                <a:cs typeface="Arial" panose="020B0604020202020204" pitchFamily="34" charset="0"/>
              </a:rPr>
              <a:t>Deirdre “Dee” Daley, PT, DPT</a:t>
            </a:r>
          </a:p>
          <a:p>
            <a:pPr>
              <a:spcBef>
                <a:spcPct val="0"/>
              </a:spcBef>
              <a:buFontTx/>
              <a:buNone/>
            </a:pPr>
            <a:endParaRPr lang="en-US" altLang="en-US" sz="1200" b="1" dirty="0">
              <a:latin typeface="Arial" panose="020B0604020202020204" pitchFamily="34" charset="0"/>
              <a:cs typeface="Arial" panose="020B0604020202020204" pitchFamily="34" charset="0"/>
            </a:endParaRPr>
          </a:p>
          <a:p>
            <a:pPr>
              <a:spcBef>
                <a:spcPct val="0"/>
              </a:spcBef>
              <a:buFontTx/>
              <a:buNone/>
            </a:pPr>
            <a:r>
              <a:rPr lang="en-US" altLang="en-US" sz="1200" dirty="0">
                <a:latin typeface="Arial" panose="020B0604020202020204" pitchFamily="34" charset="0"/>
                <a:cs typeface="Arial" panose="020B0604020202020204" pitchFamily="34" charset="0"/>
              </a:rPr>
              <a:t>Dee Daley, PT, DPT is a graduate of the University of North Carolina- Chapel Hill and Quinnipiac College physical therapy programs. Dee is currently employed by </a:t>
            </a:r>
            <a:r>
              <a:rPr lang="en-US" altLang="en-US" sz="1200" dirty="0" err="1">
                <a:latin typeface="Arial" panose="020B0604020202020204" pitchFamily="34" charset="0"/>
                <a:cs typeface="Arial" panose="020B0604020202020204" pitchFamily="34" charset="0"/>
              </a:rPr>
              <a:t>WorkWell</a:t>
            </a:r>
            <a:r>
              <a:rPr lang="en-US" altLang="en-US" sz="1200" dirty="0">
                <a:latin typeface="Arial" panose="020B0604020202020204" pitchFamily="34" charset="0"/>
                <a:cs typeface="Arial" panose="020B0604020202020204" pitchFamily="34" charset="0"/>
              </a:rPr>
              <a:t> in New Ipswich, NH as Director of Clinical Practice.  Dee has been a member of the </a:t>
            </a:r>
            <a:r>
              <a:rPr lang="en-US" altLang="en-US" sz="1200" dirty="0" err="1">
                <a:latin typeface="Arial" panose="020B0604020202020204" pitchFamily="34" charset="0"/>
                <a:cs typeface="Arial" panose="020B0604020202020204" pitchFamily="34" charset="0"/>
              </a:rPr>
              <a:t>WorkWell</a:t>
            </a:r>
            <a:r>
              <a:rPr lang="en-US" altLang="en-US" sz="1200" dirty="0">
                <a:latin typeface="Arial" panose="020B0604020202020204" pitchFamily="34" charset="0"/>
                <a:cs typeface="Arial" panose="020B0604020202020204" pitchFamily="34" charset="0"/>
              </a:rPr>
              <a:t> faculty since 2003, and intermittently teaches as a guest lecturer for PT and PTA schools on topics related to Work Injury Prevention and Management.  Dee also holds a degree in Health Professions Education from North Carolina State University.</a:t>
            </a:r>
          </a:p>
          <a:p>
            <a:pPr>
              <a:spcBef>
                <a:spcPct val="0"/>
              </a:spcBef>
              <a:buFontTx/>
              <a:buNone/>
            </a:pPr>
            <a:r>
              <a:rPr lang="en-US" altLang="en-US" sz="1200" dirty="0">
                <a:latin typeface="Arial" panose="020B0604020202020204" pitchFamily="34" charset="0"/>
                <a:cs typeface="Arial" panose="020B0604020202020204" pitchFamily="34" charset="0"/>
              </a:rPr>
              <a:t> </a:t>
            </a:r>
          </a:p>
          <a:p>
            <a:pPr>
              <a:spcBef>
                <a:spcPct val="0"/>
              </a:spcBef>
              <a:buFontTx/>
              <a:buNone/>
            </a:pPr>
            <a:r>
              <a:rPr lang="en-US" altLang="en-US" sz="1200" dirty="0">
                <a:latin typeface="Arial" panose="020B0604020202020204" pitchFamily="34" charset="0"/>
                <a:cs typeface="Arial" panose="020B0604020202020204" pitchFamily="34" charset="0"/>
              </a:rPr>
              <a:t>In addition to clinical practice, Dee has been active in the New Hampshire and North Carolina Chapters of the American Physical Therapy Association (APTA) as President and other roles in the area of Education and Policy.  In addition to helping develop training materials for </a:t>
            </a:r>
            <a:r>
              <a:rPr lang="en-US" altLang="en-US" sz="1200" dirty="0" err="1">
                <a:latin typeface="Arial" panose="020B0604020202020204" pitchFamily="34" charset="0"/>
                <a:cs typeface="Arial" panose="020B0604020202020204" pitchFamily="34" charset="0"/>
              </a:rPr>
              <a:t>WorkWell</a:t>
            </a:r>
            <a:r>
              <a:rPr lang="en-US" altLang="en-US" sz="1200" dirty="0">
                <a:latin typeface="Arial" panose="020B0604020202020204" pitchFamily="34" charset="0"/>
                <a:cs typeface="Arial" panose="020B0604020202020204" pitchFamily="34" charset="0"/>
              </a:rPr>
              <a:t>, she has coauthored several publications on the Role of PT in Occupational Health and Wellness, and Safety in Functional testing.  She has also served as a member of the APTA as a working member of the Occupational Health Special Interest Group and Work Rehab Clinical Practice Guideline group.   </a:t>
            </a:r>
          </a:p>
          <a:p>
            <a:pPr>
              <a:spcBef>
                <a:spcPct val="0"/>
              </a:spcBef>
              <a:buFontTx/>
              <a:buNone/>
            </a:pPr>
            <a:endParaRPr lang="en-US" altLang="en-US" sz="1350" dirty="0"/>
          </a:p>
        </p:txBody>
      </p:sp>
    </p:spTree>
    <p:extLst>
      <p:ext uri="{BB962C8B-B14F-4D97-AF65-F5344CB8AC3E}">
        <p14:creationId xmlns:p14="http://schemas.microsoft.com/office/powerpoint/2010/main" val="276448778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02" name="Rectangle 2"/>
          <p:cNvSpPr>
            <a:spLocks noGrp="1" noChangeArrowheads="1"/>
          </p:cNvSpPr>
          <p:nvPr>
            <p:ph type="title"/>
          </p:nvPr>
        </p:nvSpPr>
        <p:spPr/>
        <p:txBody>
          <a:bodyPr>
            <a:normAutofit fontScale="90000"/>
          </a:bodyPr>
          <a:lstStyle/>
          <a:p>
            <a:pPr eaLnBrk="1" hangingPunct="1">
              <a:spcBef>
                <a:spcPts val="800"/>
              </a:spcBef>
              <a:defRPr/>
            </a:pPr>
            <a:r>
              <a:rPr lang="en-US" noProof="1" smtClean="0"/>
              <a:t>Work in </a:t>
            </a:r>
            <a:r>
              <a:rPr lang="en-US" dirty="0" smtClean="0"/>
              <a:t>R</a:t>
            </a:r>
            <a:r>
              <a:rPr lang="en-US" noProof="1" smtClean="0"/>
              <a:t>each </a:t>
            </a:r>
            <a:r>
              <a:rPr lang="en-US" dirty="0" smtClean="0"/>
              <a:t>Z</a:t>
            </a:r>
            <a:r>
              <a:rPr lang="en-US" noProof="1" smtClean="0"/>
              <a:t>one </a:t>
            </a:r>
          </a:p>
        </p:txBody>
      </p:sp>
      <p:sp>
        <p:nvSpPr>
          <p:cNvPr id="1331203" name="Rectangle 3"/>
          <p:cNvSpPr>
            <a:spLocks noGrp="1" noChangeArrowheads="1"/>
          </p:cNvSpPr>
          <p:nvPr>
            <p:ph type="body" sz="half" idx="1"/>
          </p:nvPr>
        </p:nvSpPr>
        <p:spPr>
          <a:xfrm>
            <a:off x="152400" y="895350"/>
            <a:ext cx="4038600" cy="3086100"/>
          </a:xfrm>
        </p:spPr>
        <p:txBody>
          <a:bodyPr>
            <a:normAutofit fontScale="92500" lnSpcReduction="20000"/>
          </a:bodyPr>
          <a:lstStyle/>
          <a:p>
            <a:pPr marL="342900" indent="-342900" eaLnBrk="1" hangingPunct="1">
              <a:defRPr/>
            </a:pPr>
            <a:r>
              <a:rPr lang="en-US" b="0" noProof="1" smtClean="0"/>
              <a:t>Stature and arm’s length determine reach zones</a:t>
            </a:r>
          </a:p>
          <a:p>
            <a:pPr marL="736600" lvl="1" indent="-342900" eaLnBrk="1" hangingPunct="1">
              <a:defRPr/>
            </a:pPr>
            <a:r>
              <a:rPr lang="en-US" noProof="1" smtClean="0"/>
              <a:t>Comfort Reach </a:t>
            </a:r>
          </a:p>
          <a:p>
            <a:pPr marL="736600" lvl="1" indent="-342900" eaLnBrk="1" hangingPunct="1">
              <a:defRPr/>
            </a:pPr>
            <a:r>
              <a:rPr lang="en-US" noProof="1" smtClean="0"/>
              <a:t>Functional Reach</a:t>
            </a:r>
            <a:endParaRPr lang="en-US" dirty="0" smtClean="0"/>
          </a:p>
          <a:p>
            <a:pPr marL="342900" indent="-342900" eaLnBrk="1" hangingPunct="1">
              <a:defRPr/>
            </a:pPr>
            <a:r>
              <a:rPr lang="en-US" b="0" noProof="1" smtClean="0"/>
              <a:t>Determine individual reach zone and set up workstation to promote reach in that zone</a:t>
            </a:r>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80</a:t>
            </a:fld>
            <a:endParaRPr lang="en-US" dirty="0"/>
          </a:p>
        </p:txBody>
      </p:sp>
      <p:grpSp>
        <p:nvGrpSpPr>
          <p:cNvPr id="8" name="Group 7"/>
          <p:cNvGrpSpPr/>
          <p:nvPr/>
        </p:nvGrpSpPr>
        <p:grpSpPr>
          <a:xfrm>
            <a:off x="2887190" y="1200150"/>
            <a:ext cx="5967250" cy="2590800"/>
            <a:chOff x="2887190" y="1200150"/>
            <a:chExt cx="5967250" cy="2590800"/>
          </a:xfrm>
        </p:grpSpPr>
        <p:pic>
          <p:nvPicPr>
            <p:cNvPr id="81924" name="Picture 2" descr="09110"/>
            <p:cNvPicPr>
              <a:picLocks noChangeAspect="1" noChangeArrowheads="1"/>
            </p:cNvPicPr>
            <p:nvPr/>
          </p:nvPicPr>
          <p:blipFill>
            <a:blip r:embed="rId3" cstate="print"/>
            <a:stretch>
              <a:fillRect/>
            </a:stretch>
          </p:blipFill>
          <p:spPr bwMode="auto">
            <a:xfrm>
              <a:off x="4191000" y="1200150"/>
              <a:ext cx="4663440" cy="2590800"/>
            </a:xfrm>
            <a:prstGeom prst="rect">
              <a:avLst/>
            </a:prstGeom>
            <a:noFill/>
            <a:ln>
              <a:noFill/>
            </a:ln>
          </p:spPr>
        </p:pic>
        <p:sp>
          <p:nvSpPr>
            <p:cNvPr id="6" name="Right Arrow 5"/>
            <p:cNvSpPr/>
            <p:nvPr/>
          </p:nvSpPr>
          <p:spPr>
            <a:xfrm rot="541934">
              <a:off x="2887190" y="2254881"/>
              <a:ext cx="2543381" cy="586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541934">
              <a:off x="3194392" y="2546216"/>
              <a:ext cx="1620262" cy="51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7" name="Rectangle 3"/>
          <p:cNvSpPr>
            <a:spLocks noGrp="1" noChangeArrowheads="1"/>
          </p:cNvSpPr>
          <p:nvPr>
            <p:ph idx="1"/>
          </p:nvPr>
        </p:nvSpPr>
        <p:spPr>
          <a:xfrm>
            <a:off x="381000" y="1047750"/>
            <a:ext cx="4495800" cy="2743200"/>
          </a:xfrm>
        </p:spPr>
        <p:txBody>
          <a:bodyPr>
            <a:noAutofit/>
          </a:bodyPr>
          <a:lstStyle/>
          <a:p>
            <a:pPr eaLnBrk="1" hangingPunct="1">
              <a:defRPr/>
            </a:pPr>
            <a:r>
              <a:rPr lang="en-US" sz="2800" noProof="1" smtClean="0"/>
              <a:t>Door Heights, Kitchen Counters and Stairs</a:t>
            </a:r>
            <a:endParaRPr lang="en-US" sz="2800" dirty="0" smtClean="0"/>
          </a:p>
          <a:p>
            <a:pPr eaLnBrk="1" hangingPunct="1">
              <a:defRPr/>
            </a:pPr>
            <a:r>
              <a:rPr lang="en-US" sz="2800" dirty="0" smtClean="0"/>
              <a:t>anthro — man</a:t>
            </a:r>
          </a:p>
          <a:p>
            <a:pPr eaLnBrk="1" hangingPunct="1">
              <a:defRPr/>
            </a:pPr>
            <a:r>
              <a:rPr lang="en-US" sz="2800" dirty="0" smtClean="0"/>
              <a:t>metrein — to measure</a:t>
            </a:r>
          </a:p>
          <a:p>
            <a:pPr eaLnBrk="1" hangingPunct="1">
              <a:defRPr/>
            </a:pPr>
            <a:endParaRPr lang="en-US" sz="2800" dirty="0" smtClean="0"/>
          </a:p>
          <a:p>
            <a:pPr eaLnBrk="1" hangingPunct="1">
              <a:defRPr/>
            </a:pPr>
            <a:endParaRPr lang="en-US" sz="2800" noProof="1" smtClean="0"/>
          </a:p>
        </p:txBody>
      </p:sp>
      <p:sp>
        <p:nvSpPr>
          <p:cNvPr id="8" name="Slide Number Placeholder 7"/>
          <p:cNvSpPr>
            <a:spLocks noGrp="1"/>
          </p:cNvSpPr>
          <p:nvPr>
            <p:ph type="sldNum" sz="quarter" idx="12"/>
          </p:nvPr>
        </p:nvSpPr>
        <p:spPr/>
        <p:txBody>
          <a:bodyPr/>
          <a:lstStyle/>
          <a:p>
            <a:fld id="{D5BBC35B-A44B-4119-B8DA-DE9E3DFADA20}" type="slidenum">
              <a:rPr kumimoji="0" lang="en-US" smtClean="0"/>
              <a:pPr/>
              <a:t>81</a:t>
            </a:fld>
            <a:endParaRPr kumimoji="0" lang="en-US"/>
          </a:p>
        </p:txBody>
      </p:sp>
      <p:sp>
        <p:nvSpPr>
          <p:cNvPr id="98306" name="Rectangle 2"/>
          <p:cNvSpPr>
            <a:spLocks noGrp="1" noChangeArrowheads="1"/>
          </p:cNvSpPr>
          <p:nvPr>
            <p:ph type="title"/>
          </p:nvPr>
        </p:nvSpPr>
        <p:spPr/>
        <p:txBody>
          <a:bodyPr/>
          <a:lstStyle/>
          <a:p>
            <a:pPr eaLnBrk="1" hangingPunct="1">
              <a:spcBef>
                <a:spcPts val="800"/>
              </a:spcBef>
              <a:defRPr/>
            </a:pPr>
            <a:r>
              <a:rPr lang="en-US" noProof="1" smtClean="0"/>
              <a:t>Anthropometry</a:t>
            </a:r>
          </a:p>
        </p:txBody>
      </p:sp>
      <p:sp>
        <p:nvSpPr>
          <p:cNvPr id="98308" name="Rectangle 4"/>
          <p:cNvSpPr>
            <a:spLocks noChangeArrowheads="1"/>
          </p:cNvSpPr>
          <p:nvPr/>
        </p:nvSpPr>
        <p:spPr bwMode="auto">
          <a:xfrm>
            <a:off x="0" y="3028950"/>
            <a:ext cx="5486400" cy="1447800"/>
          </a:xfrm>
          <a:prstGeom prst="rect">
            <a:avLst/>
          </a:prstGeom>
          <a:noFill/>
          <a:ln w="12700">
            <a:noFill/>
            <a:miter lim="800000"/>
            <a:headEnd/>
            <a:tailEnd/>
          </a:ln>
          <a:effectLst/>
        </p:spPr>
        <p:txBody>
          <a:bodyPr lIns="90488" tIns="44450" rIns="90488" bIns="44450"/>
          <a:lstStyle/>
          <a:p>
            <a:pPr marL="342900" indent="-342900">
              <a:spcBef>
                <a:spcPct val="20000"/>
              </a:spcBef>
              <a:buClr>
                <a:srgbClr val="FF0000"/>
              </a:buClr>
              <a:buSzPct val="125000"/>
              <a:buFont typeface="Wingdings" pitchFamily="2" charset="2"/>
              <a:buNone/>
              <a:defRPr/>
            </a:pPr>
            <a:r>
              <a:rPr lang="en-US" sz="2800" dirty="0">
                <a:effectLst>
                  <a:outerShdw blurRad="38100" dist="38100" dir="2700000" algn="tl">
                    <a:srgbClr val="000000"/>
                  </a:outerShdw>
                </a:effectLst>
                <a:latin typeface="Arial" pitchFamily="34" charset="0"/>
                <a:cs typeface="Arial" pitchFamily="34" charset="0"/>
              </a:rPr>
              <a:t>	</a:t>
            </a:r>
            <a:r>
              <a:rPr lang="en-US" sz="2800" dirty="0">
                <a:latin typeface="Arial" pitchFamily="34" charset="0"/>
                <a:cs typeface="Arial" pitchFamily="34" charset="0"/>
              </a:rPr>
              <a:t>Anthropometry is study of physical </a:t>
            </a:r>
            <a:r>
              <a:rPr lang="en-US" sz="2800" dirty="0" smtClean="0">
                <a:latin typeface="Arial" pitchFamily="34" charset="0"/>
                <a:cs typeface="Arial" pitchFamily="34" charset="0"/>
              </a:rPr>
              <a:t>dimensions of human body - </a:t>
            </a:r>
            <a:r>
              <a:rPr lang="en-US" sz="2800" dirty="0">
                <a:latin typeface="Arial" pitchFamily="34" charset="0"/>
                <a:cs typeface="Arial" pitchFamily="34" charset="0"/>
              </a:rPr>
              <a:t>size, shape and </a:t>
            </a:r>
            <a:r>
              <a:rPr lang="en-US" sz="2800" dirty="0" smtClean="0">
                <a:latin typeface="Arial" pitchFamily="34" charset="0"/>
                <a:cs typeface="Arial" pitchFamily="34" charset="0"/>
              </a:rPr>
              <a:t>weight.</a:t>
            </a:r>
            <a:endParaRPr lang="en-US" sz="2800" dirty="0">
              <a:latin typeface="Arial" pitchFamily="34" charset="0"/>
              <a:cs typeface="Arial" pitchFamily="34" charset="0"/>
            </a:endParaRPr>
          </a:p>
          <a:p>
            <a:pPr marL="742950" lvl="1" indent="-285750" algn="ctr">
              <a:spcBef>
                <a:spcPct val="20000"/>
              </a:spcBef>
              <a:buClr>
                <a:srgbClr val="800000"/>
              </a:buClr>
              <a:buSzPct val="125000"/>
              <a:buFontTx/>
              <a:buChar char="•"/>
              <a:defRPr/>
            </a:pPr>
            <a:endParaRPr lang="en-US" sz="2800" dirty="0">
              <a:effectLst>
                <a:outerShdw blurRad="38100" dist="38100" dir="2700000" algn="tl">
                  <a:srgbClr val="000000"/>
                </a:outerShdw>
              </a:effectLst>
              <a:latin typeface="Arial" pitchFamily="34" charset="0"/>
              <a:cs typeface="Arial" pitchFamily="34" charset="0"/>
            </a:endParaRPr>
          </a:p>
          <a:p>
            <a:pPr marL="742950" lvl="1" indent="-285750" algn="ctr">
              <a:spcBef>
                <a:spcPct val="20000"/>
              </a:spcBef>
              <a:buClr>
                <a:srgbClr val="800000"/>
              </a:buClr>
              <a:buSzPct val="125000"/>
              <a:buFontTx/>
              <a:buChar char="•"/>
              <a:defRPr/>
            </a:pPr>
            <a:endParaRPr lang="en-US" sz="2800" dirty="0">
              <a:effectLst>
                <a:outerShdw blurRad="38100" dist="38100" dir="2700000" algn="tl">
                  <a:srgbClr val="000000"/>
                </a:outerShdw>
              </a:effectLst>
              <a:latin typeface="Arial" pitchFamily="34" charset="0"/>
              <a:cs typeface="Arial" pitchFamily="34" charset="0"/>
            </a:endParaRPr>
          </a:p>
        </p:txBody>
      </p:sp>
      <p:pic>
        <p:nvPicPr>
          <p:cNvPr id="82949" name="Picture 5" descr="anthro"/>
          <p:cNvPicPr>
            <a:picLocks noChangeAspect="1" noChangeArrowheads="1"/>
          </p:cNvPicPr>
          <p:nvPr/>
        </p:nvPicPr>
        <p:blipFill>
          <a:blip r:embed="rId3" cstate="print"/>
          <a:srcRect l="30260" t="15665" r="30535" b="14335"/>
          <a:stretch>
            <a:fillRect/>
          </a:stretch>
        </p:blipFill>
        <p:spPr bwMode="auto">
          <a:xfrm>
            <a:off x="5715000" y="1123949"/>
            <a:ext cx="2590800" cy="352507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7315" name="Rectangle 3"/>
          <p:cNvSpPr>
            <a:spLocks noGrp="1" noChangeArrowheads="1"/>
          </p:cNvSpPr>
          <p:nvPr>
            <p:ph idx="1"/>
          </p:nvPr>
        </p:nvSpPr>
        <p:spPr>
          <a:xfrm>
            <a:off x="609600" y="1123950"/>
            <a:ext cx="3810000" cy="3409950"/>
          </a:xfrm>
        </p:spPr>
        <p:txBody>
          <a:bodyPr>
            <a:normAutofit lnSpcReduction="10000"/>
          </a:bodyPr>
          <a:lstStyle/>
          <a:p>
            <a:pPr eaLnBrk="1" hangingPunct="1">
              <a:lnSpc>
                <a:spcPct val="90000"/>
              </a:lnSpc>
              <a:defRPr/>
            </a:pPr>
            <a:r>
              <a:rPr lang="en-US" sz="2800" noProof="1" smtClean="0"/>
              <a:t>Design standards</a:t>
            </a:r>
          </a:p>
          <a:p>
            <a:pPr eaLnBrk="1" hangingPunct="1">
              <a:lnSpc>
                <a:spcPct val="90000"/>
              </a:lnSpc>
              <a:defRPr/>
            </a:pPr>
            <a:r>
              <a:rPr lang="en-US" sz="2800" noProof="1" smtClean="0"/>
              <a:t>Machine guards</a:t>
            </a:r>
          </a:p>
          <a:p>
            <a:pPr eaLnBrk="1" hangingPunct="1">
              <a:lnSpc>
                <a:spcPct val="90000"/>
              </a:lnSpc>
              <a:defRPr/>
            </a:pPr>
            <a:r>
              <a:rPr lang="en-US" sz="2800" noProof="1" smtClean="0"/>
              <a:t>Reaches</a:t>
            </a:r>
          </a:p>
          <a:p>
            <a:pPr eaLnBrk="1" hangingPunct="1">
              <a:lnSpc>
                <a:spcPct val="90000"/>
              </a:lnSpc>
              <a:defRPr/>
            </a:pPr>
            <a:r>
              <a:rPr lang="en-US" sz="2800" noProof="1" smtClean="0"/>
              <a:t>Heights</a:t>
            </a:r>
          </a:p>
          <a:p>
            <a:pPr eaLnBrk="1" hangingPunct="1">
              <a:lnSpc>
                <a:spcPct val="90000"/>
              </a:lnSpc>
              <a:defRPr/>
            </a:pPr>
            <a:r>
              <a:rPr lang="en-US" sz="2800" noProof="1" smtClean="0"/>
              <a:t>Handle configuration </a:t>
            </a:r>
          </a:p>
          <a:p>
            <a:pPr eaLnBrk="1" hangingPunct="1">
              <a:lnSpc>
                <a:spcPct val="90000"/>
              </a:lnSpc>
              <a:defRPr/>
            </a:pPr>
            <a:r>
              <a:rPr lang="en-US" sz="2800" noProof="1" smtClean="0"/>
              <a:t>General work station design </a:t>
            </a:r>
          </a:p>
          <a:p>
            <a:pPr lvl="1" eaLnBrk="1" hangingPunct="1">
              <a:lnSpc>
                <a:spcPct val="90000"/>
              </a:lnSpc>
              <a:buFontTx/>
              <a:buNone/>
              <a:defRPr/>
            </a:pPr>
            <a:endParaRPr lang="en-US" sz="2800" noProof="1" smtClean="0"/>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82</a:t>
            </a:fld>
            <a:endParaRPr kumimoji="0" lang="en-US"/>
          </a:p>
        </p:txBody>
      </p:sp>
      <p:sp>
        <p:nvSpPr>
          <p:cNvPr id="397314" name="Rectangle 2"/>
          <p:cNvSpPr>
            <a:spLocks noGrp="1" noChangeArrowheads="1"/>
          </p:cNvSpPr>
          <p:nvPr>
            <p:ph type="title"/>
          </p:nvPr>
        </p:nvSpPr>
        <p:spPr/>
        <p:txBody>
          <a:bodyPr/>
          <a:lstStyle/>
          <a:p>
            <a:pPr eaLnBrk="1" hangingPunct="1">
              <a:spcBef>
                <a:spcPts val="800"/>
              </a:spcBef>
              <a:defRPr/>
            </a:pPr>
            <a:r>
              <a:rPr lang="en-US" noProof="1" smtClean="0"/>
              <a:t>Anthropometry</a:t>
            </a:r>
          </a:p>
        </p:txBody>
      </p:sp>
      <p:pic>
        <p:nvPicPr>
          <p:cNvPr id="200705" name="Picture 1" descr="K:\Clients\WorkWell\Therapist Course 2012\Images\anthro.JPG"/>
          <p:cNvPicPr>
            <a:picLocks noChangeAspect="1" noChangeArrowheads="1"/>
          </p:cNvPicPr>
          <p:nvPr/>
        </p:nvPicPr>
        <p:blipFill>
          <a:blip r:embed="rId3" cstate="print"/>
          <a:srcRect/>
          <a:stretch>
            <a:fillRect/>
          </a:stretch>
        </p:blipFill>
        <p:spPr bwMode="auto">
          <a:xfrm>
            <a:off x="4191000" y="1200150"/>
            <a:ext cx="4211840" cy="30175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6259" name="Rectangle 2051"/>
          <p:cNvSpPr>
            <a:spLocks noGrp="1" noChangeArrowheads="1"/>
          </p:cNvSpPr>
          <p:nvPr>
            <p:ph idx="1"/>
          </p:nvPr>
        </p:nvSpPr>
        <p:spPr>
          <a:xfrm>
            <a:off x="609600" y="895350"/>
            <a:ext cx="4114800" cy="3714750"/>
          </a:xfrm>
        </p:spPr>
        <p:txBody>
          <a:bodyPr>
            <a:normAutofit/>
          </a:bodyPr>
          <a:lstStyle/>
          <a:p>
            <a:pPr eaLnBrk="1" hangingPunct="1">
              <a:defRPr/>
            </a:pPr>
            <a:r>
              <a:rPr lang="en-US" sz="3600" dirty="0" smtClean="0"/>
              <a:t>Access tables</a:t>
            </a:r>
          </a:p>
          <a:p>
            <a:pPr eaLnBrk="1" hangingPunct="1">
              <a:defRPr/>
            </a:pPr>
            <a:r>
              <a:rPr lang="en-US" sz="3600" dirty="0" smtClean="0"/>
              <a:t>Design for whom?</a:t>
            </a:r>
          </a:p>
          <a:p>
            <a:pPr lvl="1" eaLnBrk="1" hangingPunct="1">
              <a:defRPr/>
            </a:pPr>
            <a:r>
              <a:rPr lang="en-US" sz="3200" dirty="0" smtClean="0"/>
              <a:t>5</a:t>
            </a:r>
            <a:r>
              <a:rPr lang="en-US" sz="3200" baseline="30000" dirty="0" smtClean="0"/>
              <a:t>th</a:t>
            </a:r>
            <a:r>
              <a:rPr lang="en-US" sz="3200" dirty="0" smtClean="0"/>
              <a:t> percentile</a:t>
            </a:r>
          </a:p>
          <a:p>
            <a:pPr lvl="1" eaLnBrk="1" hangingPunct="1">
              <a:defRPr/>
            </a:pPr>
            <a:r>
              <a:rPr lang="en-US" sz="3200" dirty="0" smtClean="0"/>
              <a:t>50</a:t>
            </a:r>
            <a:r>
              <a:rPr lang="en-US" sz="3200" baseline="30000" dirty="0" smtClean="0"/>
              <a:t>th</a:t>
            </a:r>
            <a:r>
              <a:rPr lang="en-US" sz="3200" dirty="0" smtClean="0"/>
              <a:t> percentile</a:t>
            </a:r>
          </a:p>
          <a:p>
            <a:pPr lvl="1" eaLnBrk="1" hangingPunct="1">
              <a:defRPr/>
            </a:pPr>
            <a:r>
              <a:rPr lang="en-US" sz="3200" dirty="0" smtClean="0"/>
              <a:t>95</a:t>
            </a:r>
            <a:r>
              <a:rPr lang="en-US" sz="3200" baseline="30000" dirty="0" smtClean="0"/>
              <a:t>th</a:t>
            </a:r>
            <a:r>
              <a:rPr lang="en-US" sz="3200" dirty="0" smtClean="0"/>
              <a:t> percentile</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83</a:t>
            </a:fld>
            <a:endParaRPr kumimoji="0" lang="en-US"/>
          </a:p>
        </p:txBody>
      </p:sp>
      <p:sp>
        <p:nvSpPr>
          <p:cNvPr id="736258" name="Rectangle 2050"/>
          <p:cNvSpPr>
            <a:spLocks noGrp="1" noChangeArrowheads="1"/>
          </p:cNvSpPr>
          <p:nvPr>
            <p:ph type="title"/>
          </p:nvPr>
        </p:nvSpPr>
        <p:spPr/>
        <p:txBody>
          <a:bodyPr/>
          <a:lstStyle/>
          <a:p>
            <a:pPr eaLnBrk="1" hangingPunct="1">
              <a:defRPr/>
            </a:pPr>
            <a:r>
              <a:rPr lang="en-US" dirty="0" smtClean="0"/>
              <a:t>Data Tables</a:t>
            </a:r>
          </a:p>
        </p:txBody>
      </p:sp>
      <p:sp>
        <p:nvSpPr>
          <p:cNvPr id="205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52" name="Object 4"/>
          <p:cNvGraphicFramePr>
            <a:graphicFrameLocks noChangeAspect="1"/>
          </p:cNvGraphicFramePr>
          <p:nvPr/>
        </p:nvGraphicFramePr>
        <p:xfrm>
          <a:off x="5029200" y="971550"/>
          <a:ext cx="3299919" cy="3781425"/>
        </p:xfrm>
        <a:graphic>
          <a:graphicData uri="http://schemas.openxmlformats.org/presentationml/2006/ole">
            <mc:AlternateContent xmlns:mc="http://schemas.openxmlformats.org/markup-compatibility/2006">
              <mc:Choice xmlns:v="urn:schemas-microsoft-com:vml" Requires="v">
                <p:oleObj spid="_x0000_s2100" name="Document" r:id="rId5" imgW="4869948" imgH="5798205" progId="Word.Document.8">
                  <p:embed/>
                </p:oleObj>
              </mc:Choice>
              <mc:Fallback>
                <p:oleObj name="Document" r:id="rId5" imgW="4869948" imgH="5798205" progId="Word.Document.8">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t="2676" b="2092"/>
                      <a:stretch>
                        <a:fillRect/>
                      </a:stretch>
                    </p:blipFill>
                    <p:spPr bwMode="auto">
                      <a:xfrm>
                        <a:off x="5029200" y="971550"/>
                        <a:ext cx="3299919" cy="378142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6498" y="514350"/>
            <a:ext cx="2887731" cy="4857750"/>
          </a:xfrm>
          <a:prstGeom prst="rect">
            <a:avLst/>
          </a:prstGeom>
        </p:spPr>
      </p:pic>
      <p:pic>
        <p:nvPicPr>
          <p:cNvPr id="3" name="Picture 2"/>
          <p:cNvPicPr>
            <a:picLocks noChangeAspect="1"/>
          </p:cNvPicPr>
          <p:nvPr/>
        </p:nvPicPr>
        <p:blipFill>
          <a:blip r:embed="rId3"/>
          <a:stretch>
            <a:fillRect/>
          </a:stretch>
        </p:blipFill>
        <p:spPr>
          <a:xfrm>
            <a:off x="5410200" y="133350"/>
            <a:ext cx="2667000" cy="5113283"/>
          </a:xfrm>
          <a:prstGeom prst="rect">
            <a:avLst/>
          </a:prstGeom>
        </p:spPr>
      </p:pic>
    </p:spTree>
    <p:extLst>
      <p:ext uri="{BB962C8B-B14F-4D97-AF65-F5344CB8AC3E}">
        <p14:creationId xmlns:p14="http://schemas.microsoft.com/office/powerpoint/2010/main" val="1569416615"/>
      </p:ext>
    </p:extLst>
  </p:cSld>
  <p:clrMapOvr>
    <a:masterClrMapping/>
  </p:clrMapOvr>
  <p:transition>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5681" y="1714916"/>
            <a:ext cx="4572638" cy="2572109"/>
          </a:xfrm>
          <a:prstGeom prst="rect">
            <a:avLst/>
          </a:prstGeom>
        </p:spPr>
      </p:pic>
      <p:pic>
        <p:nvPicPr>
          <p:cNvPr id="2" name="Picture 1"/>
          <p:cNvPicPr>
            <a:picLocks noChangeAspect="1"/>
          </p:cNvPicPr>
          <p:nvPr/>
        </p:nvPicPr>
        <p:blipFill>
          <a:blip r:embed="rId3"/>
          <a:stretch>
            <a:fillRect/>
          </a:stretch>
        </p:blipFill>
        <p:spPr>
          <a:xfrm>
            <a:off x="166687" y="619125"/>
            <a:ext cx="8810625" cy="3905250"/>
          </a:xfrm>
          <a:prstGeom prst="rect">
            <a:avLst/>
          </a:prstGeom>
        </p:spPr>
      </p:pic>
    </p:spTree>
    <p:extLst>
      <p:ext uri="{BB962C8B-B14F-4D97-AF65-F5344CB8AC3E}">
        <p14:creationId xmlns:p14="http://schemas.microsoft.com/office/powerpoint/2010/main" val="4137267615"/>
      </p:ext>
    </p:extLst>
  </p:cSld>
  <p:clrMapOvr>
    <a:masterClrMapping/>
  </p:clrMapOvr>
  <p:transition>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981200" y="89693"/>
            <a:ext cx="4202533" cy="4924030"/>
          </a:xfrm>
          <a:prstGeom prst="rect">
            <a:avLst/>
          </a:prstGeom>
        </p:spPr>
      </p:pic>
    </p:spTree>
    <p:extLst>
      <p:ext uri="{BB962C8B-B14F-4D97-AF65-F5344CB8AC3E}">
        <p14:creationId xmlns:p14="http://schemas.microsoft.com/office/powerpoint/2010/main" val="590345169"/>
      </p:ext>
    </p:extLst>
  </p:cSld>
  <p:clrMapOvr>
    <a:masterClrMapping/>
  </p:clrMapOvr>
  <p:transition>
    <p:wipe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66800" y="285750"/>
            <a:ext cx="6588940" cy="4774732"/>
          </a:xfrm>
          <a:prstGeom prst="rect">
            <a:avLst/>
          </a:prstGeom>
        </p:spPr>
      </p:pic>
    </p:spTree>
    <p:extLst>
      <p:ext uri="{BB962C8B-B14F-4D97-AF65-F5344CB8AC3E}">
        <p14:creationId xmlns:p14="http://schemas.microsoft.com/office/powerpoint/2010/main" val="1510082975"/>
      </p:ext>
    </p:extLst>
  </p:cSld>
  <p:clrMapOvr>
    <a:masterClrMapping/>
  </p:clrMapOvr>
  <p:transition>
    <p:wipe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4243" name="Rectangle 3"/>
          <p:cNvSpPr>
            <a:spLocks noGrp="1" noChangeArrowheads="1"/>
          </p:cNvSpPr>
          <p:nvPr>
            <p:ph idx="1"/>
          </p:nvPr>
        </p:nvSpPr>
        <p:spPr>
          <a:xfrm>
            <a:off x="685800" y="3790950"/>
            <a:ext cx="3657600" cy="571500"/>
          </a:xfrm>
        </p:spPr>
        <p:txBody>
          <a:bodyPr/>
          <a:lstStyle/>
          <a:p>
            <a:pPr algn="ctr" eaLnBrk="1" hangingPunct="1">
              <a:buFont typeface="Wingdings" pitchFamily="2" charset="2"/>
              <a:buNone/>
              <a:defRPr/>
            </a:pPr>
            <a:r>
              <a:rPr lang="en-US" dirty="0" smtClean="0"/>
              <a:t>Help</a:t>
            </a:r>
            <a:r>
              <a:rPr lang="en-US" noProof="1" smtClean="0"/>
              <a:t> tall person fit</a:t>
            </a:r>
            <a:endParaRPr lang="en-US" dirty="0" smtClean="0"/>
          </a:p>
          <a:p>
            <a:pPr algn="just" eaLnBrk="1" hangingPunct="1">
              <a:defRPr/>
            </a:pPr>
            <a:endParaRPr lang="en-US" dirty="0" smtClean="0"/>
          </a:p>
          <a:p>
            <a:pPr algn="just" eaLnBrk="1" hangingPunct="1">
              <a:buFont typeface="Wingdings" pitchFamily="2" charset="2"/>
              <a:buNone/>
              <a:defRPr/>
            </a:pPr>
            <a:endParaRPr lang="en-US" dirty="0" smtClean="0"/>
          </a:p>
        </p:txBody>
      </p:sp>
      <p:sp>
        <p:nvSpPr>
          <p:cNvPr id="9" name="Slide Number Placeholder 8"/>
          <p:cNvSpPr>
            <a:spLocks noGrp="1"/>
          </p:cNvSpPr>
          <p:nvPr>
            <p:ph type="sldNum" sz="quarter" idx="12"/>
          </p:nvPr>
        </p:nvSpPr>
        <p:spPr/>
        <p:txBody>
          <a:bodyPr/>
          <a:lstStyle/>
          <a:p>
            <a:fld id="{D5BBC35B-A44B-4119-B8DA-DE9E3DFADA20}" type="slidenum">
              <a:rPr kumimoji="0" lang="en-US" smtClean="0"/>
              <a:pPr/>
              <a:t>88</a:t>
            </a:fld>
            <a:endParaRPr kumimoji="0" lang="en-US"/>
          </a:p>
        </p:txBody>
      </p:sp>
      <p:sp>
        <p:nvSpPr>
          <p:cNvPr id="394242" name="Rectangle 2"/>
          <p:cNvSpPr>
            <a:spLocks noGrp="1" noChangeArrowheads="1"/>
          </p:cNvSpPr>
          <p:nvPr>
            <p:ph type="title"/>
          </p:nvPr>
        </p:nvSpPr>
        <p:spPr>
          <a:xfrm>
            <a:off x="642938" y="457200"/>
            <a:ext cx="7772400" cy="571500"/>
          </a:xfrm>
        </p:spPr>
        <p:txBody>
          <a:bodyPr>
            <a:normAutofit fontScale="90000"/>
          </a:bodyPr>
          <a:lstStyle/>
          <a:p>
            <a:pPr eaLnBrk="1" hangingPunct="1">
              <a:defRPr/>
            </a:pPr>
            <a:r>
              <a:rPr lang="en-US" dirty="0" smtClean="0"/>
              <a:t>Anthropometry Principles</a:t>
            </a:r>
            <a:endParaRPr lang="en-US" noProof="1" smtClean="0"/>
          </a:p>
        </p:txBody>
      </p:sp>
      <p:pic>
        <p:nvPicPr>
          <p:cNvPr id="394244" name="Picture 4" descr="reach zone overhead"/>
          <p:cNvPicPr>
            <a:picLocks noChangeAspect="1" noChangeArrowheads="1"/>
          </p:cNvPicPr>
          <p:nvPr/>
        </p:nvPicPr>
        <p:blipFill>
          <a:blip r:embed="rId3" cstate="print"/>
          <a:stretch>
            <a:fillRect/>
          </a:stretch>
        </p:blipFill>
        <p:spPr bwMode="auto">
          <a:xfrm>
            <a:off x="5105400" y="1200150"/>
            <a:ext cx="3291840" cy="2468880"/>
          </a:xfrm>
          <a:prstGeom prst="rect">
            <a:avLst/>
          </a:prstGeom>
          <a:ln>
            <a:noFill/>
          </a:ln>
          <a:effectLst>
            <a:outerShdw blurRad="292100" dist="139700" dir="2700000" algn="tl" rotWithShape="0">
              <a:srgbClr val="333333">
                <a:alpha val="65000"/>
              </a:srgbClr>
            </a:outerShdw>
          </a:effectLst>
        </p:spPr>
      </p:pic>
      <p:pic>
        <p:nvPicPr>
          <p:cNvPr id="394245" name="Picture 5" descr="chair seat pan too shallow"/>
          <p:cNvPicPr>
            <a:picLocks noChangeAspect="1" noChangeArrowheads="1"/>
          </p:cNvPicPr>
          <p:nvPr/>
        </p:nvPicPr>
        <p:blipFill>
          <a:blip r:embed="rId4" cstate="print"/>
          <a:stretch>
            <a:fillRect/>
          </a:stretch>
        </p:blipFill>
        <p:spPr bwMode="auto">
          <a:xfrm>
            <a:off x="762000" y="1200150"/>
            <a:ext cx="3356170" cy="2468880"/>
          </a:xfrm>
          <a:prstGeom prst="rect">
            <a:avLst/>
          </a:prstGeom>
          <a:ln>
            <a:noFill/>
          </a:ln>
          <a:effectLst>
            <a:outerShdw blurRad="292100" dist="139700" dir="2700000" algn="tl" rotWithShape="0">
              <a:srgbClr val="333333">
                <a:alpha val="65000"/>
              </a:srgbClr>
            </a:outerShdw>
          </a:effectLst>
        </p:spPr>
      </p:pic>
      <p:sp>
        <p:nvSpPr>
          <p:cNvPr id="394246" name="Rectangle 6"/>
          <p:cNvSpPr>
            <a:spLocks noChangeArrowheads="1"/>
          </p:cNvSpPr>
          <p:nvPr/>
        </p:nvSpPr>
        <p:spPr bwMode="auto">
          <a:xfrm>
            <a:off x="4899966" y="3771904"/>
            <a:ext cx="3877985" cy="507831"/>
          </a:xfrm>
          <a:prstGeom prst="rect">
            <a:avLst/>
          </a:prstGeom>
          <a:noFill/>
          <a:ln w="9525">
            <a:noFill/>
            <a:miter lim="800000"/>
            <a:headEnd/>
            <a:tailEnd/>
          </a:ln>
          <a:effectLst/>
        </p:spPr>
        <p:txBody>
          <a:bodyPr wrap="none">
            <a:spAutoFit/>
          </a:bodyPr>
          <a:lstStyle/>
          <a:p>
            <a:pPr algn="ctr">
              <a:spcBef>
                <a:spcPct val="20000"/>
              </a:spcBef>
              <a:buClr>
                <a:srgbClr val="FF0000"/>
              </a:buClr>
              <a:buSzPct val="125000"/>
              <a:buFont typeface="Wingdings" pitchFamily="2" charset="2"/>
              <a:buNone/>
              <a:defRPr/>
            </a:pPr>
            <a:r>
              <a:rPr lang="en-US" sz="2700" noProof="1" smtClean="0">
                <a:latin typeface="Arial" pitchFamily="34" charset="0"/>
                <a:cs typeface="Arial" pitchFamily="34" charset="0"/>
              </a:rPr>
              <a:t>Help </a:t>
            </a:r>
            <a:r>
              <a:rPr lang="en-US" sz="2700" noProof="1">
                <a:latin typeface="Arial" pitchFamily="34" charset="0"/>
                <a:cs typeface="Arial" pitchFamily="34" charset="0"/>
              </a:rPr>
              <a:t>short person reach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4243">
                                            <p:txEl>
                                              <p:pRg st="0" end="0"/>
                                            </p:txEl>
                                          </p:spTgt>
                                        </p:tgtEl>
                                        <p:attrNameLst>
                                          <p:attrName>style.visibility</p:attrName>
                                        </p:attrNameLst>
                                      </p:cBhvr>
                                      <p:to>
                                        <p:strVal val="visible"/>
                                      </p:to>
                                    </p:set>
                                    <p:animEffect transition="in" filter="wipe(left)">
                                      <p:cBhvr>
                                        <p:cTn id="7" dur="500"/>
                                        <p:tgtEl>
                                          <p:spTgt spid="394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94245"/>
                                        </p:tgtEl>
                                        <p:attrNameLst>
                                          <p:attrName>style.visibility</p:attrName>
                                        </p:attrNameLst>
                                      </p:cBhvr>
                                      <p:to>
                                        <p:strVal val="visible"/>
                                      </p:to>
                                    </p:set>
                                    <p:animEffect transition="in" filter="dissolve">
                                      <p:cBhvr>
                                        <p:cTn id="12" dur="500"/>
                                        <p:tgtEl>
                                          <p:spTgt spid="3942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4246"/>
                                        </p:tgtEl>
                                        <p:attrNameLst>
                                          <p:attrName>style.visibility</p:attrName>
                                        </p:attrNameLst>
                                      </p:cBhvr>
                                      <p:to>
                                        <p:strVal val="visible"/>
                                      </p:to>
                                    </p:set>
                                    <p:animEffect transition="in" filter="wipe(left)">
                                      <p:cBhvr>
                                        <p:cTn id="17" dur="500"/>
                                        <p:tgtEl>
                                          <p:spTgt spid="3942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94244"/>
                                        </p:tgtEl>
                                        <p:attrNameLst>
                                          <p:attrName>style.visibility</p:attrName>
                                        </p:attrNameLst>
                                      </p:cBhvr>
                                      <p:to>
                                        <p:strVal val="visible"/>
                                      </p:to>
                                    </p:set>
                                    <p:animEffect transition="in" filter="dissolve">
                                      <p:cBhvr>
                                        <p:cTn id="22" dur="500"/>
                                        <p:tgtEl>
                                          <p:spTgt spid="394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3" grpId="0" build="p" autoUpdateAnimBg="0"/>
      <p:bldP spid="394246"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00503" y="408778"/>
            <a:ext cx="6333729" cy="4397180"/>
          </a:xfrm>
          <a:prstGeom prst="rect">
            <a:avLst/>
          </a:prstGeom>
        </p:spPr>
      </p:pic>
      <p:sp>
        <p:nvSpPr>
          <p:cNvPr id="3" name="Slide Number Placeholder 2"/>
          <p:cNvSpPr>
            <a:spLocks noGrp="1"/>
          </p:cNvSpPr>
          <p:nvPr>
            <p:ph type="sldNum" sz="quarter" idx="12"/>
          </p:nvPr>
        </p:nvSpPr>
        <p:spPr/>
        <p:txBody>
          <a:bodyPr/>
          <a:lstStyle/>
          <a:p>
            <a:fld id="{D5BBC35B-A44B-4119-B8DA-DE9E3DFADA20}" type="slidenum">
              <a:rPr kumimoji="0" lang="en-US" smtClean="0"/>
              <a:pPr/>
              <a:t>89</a:t>
            </a:fld>
            <a:endParaRPr kumimoji="0" lang="en-US"/>
          </a:p>
        </p:txBody>
      </p:sp>
      <p:sp>
        <p:nvSpPr>
          <p:cNvPr id="4" name="Title 3"/>
          <p:cNvSpPr>
            <a:spLocks noGrp="1"/>
          </p:cNvSpPr>
          <p:nvPr>
            <p:ph type="title"/>
          </p:nvPr>
        </p:nvSpPr>
        <p:spPr>
          <a:xfrm>
            <a:off x="109703" y="666750"/>
            <a:ext cx="2590800" cy="3657600"/>
          </a:xfrm>
        </p:spPr>
        <p:txBody>
          <a:bodyPr>
            <a:normAutofit fontScale="90000"/>
          </a:bodyPr>
          <a:lstStyle/>
          <a:p>
            <a:r>
              <a:rPr lang="en-US" sz="2800" dirty="0">
                <a:effectLst/>
              </a:rPr>
              <a:t>Online Ergonomics – Session 1 Homework </a:t>
            </a:r>
            <a:r>
              <a:rPr lang="en-US" sz="2800" dirty="0" smtClean="0">
                <a:effectLst/>
              </a:rPr>
              <a:t/>
            </a:r>
            <a:br>
              <a:rPr lang="en-US" sz="2800" dirty="0" smtClean="0">
                <a:effectLst/>
              </a:rPr>
            </a:br>
            <a:r>
              <a:rPr lang="en-US" sz="2800" dirty="0" smtClean="0">
                <a:effectLst/>
              </a:rPr>
              <a:t>Video Download and Sheets</a:t>
            </a:r>
            <a:br>
              <a:rPr lang="en-US" sz="2800" dirty="0" smtClean="0">
                <a:effectLst/>
              </a:rPr>
            </a:br>
            <a:r>
              <a:rPr lang="en-US" sz="2800" dirty="0" smtClean="0">
                <a:effectLst/>
              </a:rPr>
              <a:t/>
            </a:r>
            <a:br>
              <a:rPr lang="en-US" sz="2800" dirty="0" smtClean="0">
                <a:effectLst/>
              </a:rPr>
            </a:br>
            <a:r>
              <a:rPr lang="en-US" sz="1800" dirty="0" smtClean="0">
                <a:solidFill>
                  <a:srgbClr val="FF0000"/>
                </a:solidFill>
                <a:effectLst/>
              </a:rPr>
              <a:t>(Homework must be successfully completed for course credit)</a:t>
            </a:r>
            <a:r>
              <a:rPr lang="en-US" sz="2800" dirty="0">
                <a:effectLst/>
              </a:rPr>
              <a:t/>
            </a:r>
            <a:br>
              <a:rPr lang="en-US" sz="2800" dirty="0">
                <a:effectLst/>
              </a:rPr>
            </a:br>
            <a:endParaRPr lang="en-US" sz="2800" dirty="0"/>
          </a:p>
        </p:txBody>
      </p:sp>
    </p:spTree>
    <p:extLst>
      <p:ext uri="{BB962C8B-B14F-4D97-AF65-F5344CB8AC3E}">
        <p14:creationId xmlns:p14="http://schemas.microsoft.com/office/powerpoint/2010/main" val="173744448"/>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1143000" y="438150"/>
            <a:ext cx="6457950" cy="387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350" dirty="0"/>
          </a:p>
          <a:p>
            <a:pPr>
              <a:spcBef>
                <a:spcPct val="0"/>
              </a:spcBef>
              <a:buFontTx/>
              <a:buNone/>
            </a:pPr>
            <a:r>
              <a:rPr lang="en-US" altLang="en-US" sz="1600" b="1" dirty="0">
                <a:latin typeface="Arial" panose="020B0604020202020204" pitchFamily="34" charset="0"/>
                <a:cs typeface="Arial" panose="020B0604020202020204" pitchFamily="34" charset="0"/>
              </a:rPr>
              <a:t>Faculty - </a:t>
            </a:r>
            <a:r>
              <a:rPr lang="en-US" altLang="en-US" sz="1600" b="1" u="sng" dirty="0">
                <a:latin typeface="Arial" panose="020B0604020202020204" pitchFamily="34" charset="0"/>
                <a:cs typeface="Arial" panose="020B0604020202020204" pitchFamily="34" charset="0"/>
              </a:rPr>
              <a:t>Robin Peterson, PT</a:t>
            </a:r>
          </a:p>
          <a:p>
            <a:pPr>
              <a:spcBef>
                <a:spcPct val="0"/>
              </a:spcBef>
              <a:buFontTx/>
              <a:buNone/>
            </a:pPr>
            <a:endParaRPr lang="en-US" altLang="en-US" sz="1350" b="1" dirty="0">
              <a:latin typeface="Arial" panose="020B0604020202020204" pitchFamily="34" charset="0"/>
              <a:cs typeface="Arial" panose="020B0604020202020204" pitchFamily="34" charset="0"/>
            </a:endParaRPr>
          </a:p>
          <a:p>
            <a:pPr>
              <a:spcBef>
                <a:spcPct val="0"/>
              </a:spcBef>
              <a:buFontTx/>
              <a:buNone/>
            </a:pPr>
            <a:r>
              <a:rPr lang="en-US" altLang="en-US" sz="1350" dirty="0">
                <a:latin typeface="Arial" panose="020B0604020202020204" pitchFamily="34" charset="0"/>
                <a:cs typeface="Arial" panose="020B0604020202020204" pitchFamily="34" charset="0"/>
              </a:rPr>
              <a:t>Robin Peterson PT is a graduate of the University of Minnesota Physical Therapy Program.   Robin is currently employed by Regions Hospital in St. Paul MN as Physical Therapist and Supervisor.  Robin has been a faculty member and consultant for </a:t>
            </a:r>
            <a:r>
              <a:rPr lang="en-US" altLang="en-US" sz="1350" dirty="0" err="1">
                <a:latin typeface="Arial" panose="020B0604020202020204" pitchFamily="34" charset="0"/>
                <a:cs typeface="Arial" panose="020B0604020202020204" pitchFamily="34" charset="0"/>
              </a:rPr>
              <a:t>WorkWell</a:t>
            </a:r>
            <a:r>
              <a:rPr lang="en-US" altLang="en-US" sz="1350" dirty="0">
                <a:latin typeface="Arial" panose="020B0604020202020204" pitchFamily="34" charset="0"/>
                <a:cs typeface="Arial" panose="020B0604020202020204" pitchFamily="34" charset="0"/>
              </a:rPr>
              <a:t> since 2008.  Robin also holds a Bachelor of Arts degree in Distributive Sciences and Psychology from </a:t>
            </a:r>
            <a:r>
              <a:rPr lang="en-US" altLang="en-US" sz="1350" dirty="0" err="1">
                <a:latin typeface="Arial" panose="020B0604020202020204" pitchFamily="34" charset="0"/>
                <a:cs typeface="Arial" panose="020B0604020202020204" pitchFamily="34" charset="0"/>
              </a:rPr>
              <a:t>Gustavus</a:t>
            </a:r>
            <a:r>
              <a:rPr lang="en-US" altLang="en-US" sz="1350" dirty="0">
                <a:latin typeface="Arial" panose="020B0604020202020204" pitchFamily="34" charset="0"/>
                <a:cs typeface="Arial" panose="020B0604020202020204" pitchFamily="34" charset="0"/>
              </a:rPr>
              <a:t> Adolphus College in St. Peter MN.</a:t>
            </a:r>
          </a:p>
          <a:p>
            <a:pPr>
              <a:spcBef>
                <a:spcPct val="0"/>
              </a:spcBef>
              <a:buFontTx/>
              <a:buNone/>
            </a:pPr>
            <a:r>
              <a:rPr lang="en-US" altLang="en-US" sz="1350" dirty="0">
                <a:latin typeface="Arial" panose="020B0604020202020204" pitchFamily="34" charset="0"/>
                <a:cs typeface="Arial" panose="020B0604020202020204" pitchFamily="34" charset="0"/>
              </a:rPr>
              <a:t> </a:t>
            </a:r>
          </a:p>
          <a:p>
            <a:pPr>
              <a:spcBef>
                <a:spcPct val="0"/>
              </a:spcBef>
              <a:buFontTx/>
              <a:buNone/>
            </a:pPr>
            <a:r>
              <a:rPr lang="en-US" altLang="en-US" sz="1350" dirty="0">
                <a:latin typeface="Arial" panose="020B0604020202020204" pitchFamily="34" charset="0"/>
                <a:cs typeface="Arial" panose="020B0604020202020204" pitchFamily="34" charset="0"/>
              </a:rPr>
              <a:t>In addition to clinical practice and consulting, Robin Peterson has been an active member in the MN chapter of the APTA since 1987, and has served as the physical therapy alternate member for the MN Medical Services Review Board with the Department of Labor and Industry since 2002. Robin Peterson is also a member of the National Association of Occupational Health Providers and Human Factor Society.  She co-authored Smart Tracks patient management system, Volumes I and II.  </a:t>
            </a:r>
          </a:p>
          <a:p>
            <a:pPr>
              <a:spcBef>
                <a:spcPct val="0"/>
              </a:spcBef>
              <a:buFontTx/>
              <a:buNone/>
            </a:pPr>
            <a:endParaRPr lang="en-US" altLang="en-US" sz="1350" dirty="0"/>
          </a:p>
        </p:txBody>
      </p:sp>
    </p:spTree>
    <p:extLst>
      <p:ext uri="{BB962C8B-B14F-4D97-AF65-F5344CB8AC3E}">
        <p14:creationId xmlns:p14="http://schemas.microsoft.com/office/powerpoint/2010/main" val="193457632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57200" y="1793220"/>
            <a:ext cx="8229600" cy="2030135"/>
          </a:xfrm>
          <a:prstGeom prst="rect">
            <a:avLst/>
          </a:prstGeom>
        </p:spPr>
      </p:pic>
      <p:sp>
        <p:nvSpPr>
          <p:cNvPr id="3" name="Slide Number Placeholder 2"/>
          <p:cNvSpPr>
            <a:spLocks noGrp="1"/>
          </p:cNvSpPr>
          <p:nvPr>
            <p:ph type="sldNum" sz="quarter" idx="12"/>
          </p:nvPr>
        </p:nvSpPr>
        <p:spPr/>
        <p:txBody>
          <a:bodyPr/>
          <a:lstStyle/>
          <a:p>
            <a:fld id="{D5BBC35B-A44B-4119-B8DA-DE9E3DFADA20}" type="slidenum">
              <a:rPr kumimoji="0" lang="en-US" smtClean="0"/>
              <a:pPr/>
              <a:t>90</a:t>
            </a:fld>
            <a:endParaRPr kumimoji="0" lang="en-US"/>
          </a:p>
        </p:txBody>
      </p:sp>
      <p:sp>
        <p:nvSpPr>
          <p:cNvPr id="4" name="Title 3"/>
          <p:cNvSpPr>
            <a:spLocks noGrp="1"/>
          </p:cNvSpPr>
          <p:nvPr>
            <p:ph type="title"/>
          </p:nvPr>
        </p:nvSpPr>
        <p:spPr/>
        <p:txBody>
          <a:bodyPr/>
          <a:lstStyle/>
          <a:p>
            <a:r>
              <a:rPr lang="en-US" dirty="0" smtClean="0"/>
              <a:t>Issues Cheat Sheet</a:t>
            </a:r>
            <a:endParaRPr lang="en-US" dirty="0"/>
          </a:p>
        </p:txBody>
      </p:sp>
    </p:spTree>
    <p:extLst>
      <p:ext uri="{BB962C8B-B14F-4D97-AF65-F5344CB8AC3E}">
        <p14:creationId xmlns:p14="http://schemas.microsoft.com/office/powerpoint/2010/main" val="763273452"/>
      </p:ext>
    </p:extLst>
  </p:cSld>
  <p:clrMapOvr>
    <a:masterClrMapping/>
  </p:clrMapOvr>
  <p:transition>
    <p:wipe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5BBC35B-A44B-4119-B8DA-DE9E3DFADA20}" type="slidenum">
              <a:rPr kumimoji="0" lang="en-US" smtClean="0"/>
              <a:pPr/>
              <a:t>91</a:t>
            </a:fld>
            <a:endParaRPr kumimoji="0" lang="en-US"/>
          </a:p>
        </p:txBody>
      </p:sp>
      <p:sp>
        <p:nvSpPr>
          <p:cNvPr id="4" name="Title 3"/>
          <p:cNvSpPr>
            <a:spLocks noGrp="1"/>
          </p:cNvSpPr>
          <p:nvPr>
            <p:ph type="title"/>
          </p:nvPr>
        </p:nvSpPr>
        <p:spPr>
          <a:xfrm>
            <a:off x="676497" y="742950"/>
            <a:ext cx="2590800" cy="3508771"/>
          </a:xfrm>
        </p:spPr>
        <p:txBody>
          <a:bodyPr>
            <a:normAutofit/>
          </a:bodyPr>
          <a:lstStyle/>
          <a:p>
            <a:r>
              <a:rPr lang="en-US" sz="2800" dirty="0">
                <a:effectLst/>
              </a:rPr>
              <a:t>Online Ergonomics – Session 1 Homework </a:t>
            </a:r>
            <a:r>
              <a:rPr lang="en-US" sz="2800" dirty="0" smtClean="0">
                <a:effectLst/>
              </a:rPr>
              <a:t>Sheets</a:t>
            </a:r>
            <a:r>
              <a:rPr lang="en-US" sz="2800" dirty="0">
                <a:effectLst/>
              </a:rPr>
              <a:t/>
            </a:r>
            <a:br>
              <a:rPr lang="en-US" sz="2800" dirty="0">
                <a:effectLst/>
              </a:rPr>
            </a:br>
            <a:endParaRPr lang="en-US" sz="2800" dirty="0"/>
          </a:p>
        </p:txBody>
      </p:sp>
      <p:pic>
        <p:nvPicPr>
          <p:cNvPr id="6" name="Picture 5"/>
          <p:cNvPicPr>
            <a:picLocks noChangeAspect="1"/>
          </p:cNvPicPr>
          <p:nvPr/>
        </p:nvPicPr>
        <p:blipFill>
          <a:blip r:embed="rId2"/>
          <a:stretch>
            <a:fillRect/>
          </a:stretch>
        </p:blipFill>
        <p:spPr>
          <a:xfrm>
            <a:off x="3505200" y="408980"/>
            <a:ext cx="4904169" cy="4533900"/>
          </a:xfrm>
          <a:prstGeom prst="rect">
            <a:avLst/>
          </a:prstGeom>
        </p:spPr>
      </p:pic>
      <p:sp>
        <p:nvSpPr>
          <p:cNvPr id="5" name="TextBox 4"/>
          <p:cNvSpPr txBox="1"/>
          <p:nvPr/>
        </p:nvSpPr>
        <p:spPr>
          <a:xfrm>
            <a:off x="2352897" y="3990111"/>
            <a:ext cx="914400" cy="523220"/>
          </a:xfrm>
          <a:prstGeom prst="rect">
            <a:avLst/>
          </a:prstGeom>
          <a:solidFill>
            <a:schemeClr val="bg2">
              <a:lumMod val="90000"/>
            </a:schemeClr>
          </a:solidFill>
        </p:spPr>
        <p:txBody>
          <a:bodyPr wrap="square" rtlCol="0">
            <a:spAutoFit/>
          </a:bodyPr>
          <a:lstStyle/>
          <a:p>
            <a:pPr algn="ctr"/>
            <a:r>
              <a:rPr lang="en-US" sz="2800" smtClean="0">
                <a:solidFill>
                  <a:schemeClr val="accent1">
                    <a:lumMod val="75000"/>
                  </a:schemeClr>
                </a:solidFill>
              </a:rPr>
              <a:t>Polls</a:t>
            </a:r>
            <a:endParaRPr lang="en-US" sz="2800" dirty="0">
              <a:solidFill>
                <a:schemeClr val="accent1">
                  <a:lumMod val="75000"/>
                </a:schemeClr>
              </a:solidFill>
            </a:endParaRPr>
          </a:p>
        </p:txBody>
      </p:sp>
    </p:spTree>
    <p:extLst>
      <p:ext uri="{BB962C8B-B14F-4D97-AF65-F5344CB8AC3E}">
        <p14:creationId xmlns:p14="http://schemas.microsoft.com/office/powerpoint/2010/main" val="996888687"/>
      </p:ext>
    </p:extLst>
  </p:cSld>
  <p:clrMapOvr>
    <a:masterClrMapping/>
  </p:clrMapOvr>
  <p:transition>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smtClean="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742950"/>
            <a:ext cx="8686800" cy="3810000"/>
          </a:xfrm>
        </p:spPr>
        <p:txBody>
          <a:bodyPr>
            <a:normAutofit fontScale="25000" lnSpcReduction="20000"/>
          </a:bodyPr>
          <a:lstStyle/>
          <a:p>
            <a:pPr>
              <a:lnSpc>
                <a:spcPct val="120000"/>
              </a:lnSpc>
              <a:spcBef>
                <a:spcPts val="600"/>
              </a:spcBef>
            </a:pPr>
            <a:r>
              <a:rPr lang="en-US" sz="4800" dirty="0" smtClean="0">
                <a:solidFill>
                  <a:schemeClr val="bg1">
                    <a:lumMod val="65000"/>
                  </a:schemeClr>
                </a:solidFill>
                <a:effectLst>
                  <a:outerShdw blurRad="38100" dist="38100" dir="2700000" algn="tl">
                    <a:srgbClr val="000000">
                      <a:alpha val="43137"/>
                    </a:srgbClr>
                  </a:outerShdw>
                </a:effectLst>
              </a:rPr>
              <a:t>PROCESS </a:t>
            </a:r>
            <a:r>
              <a:rPr lang="en-US" sz="4800" dirty="0" smtClean="0">
                <a:solidFill>
                  <a:schemeClr val="bg1">
                    <a:lumMod val="65000"/>
                  </a:schemeClr>
                </a:solidFill>
              </a:rPr>
              <a:t>– Promote effective work processes</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POSITION/SUPPORT </a:t>
            </a:r>
            <a:r>
              <a:rPr lang="en-US" sz="4800" dirty="0" smtClean="0">
                <a:solidFill>
                  <a:schemeClr val="bg1">
                    <a:lumMod val="65000"/>
                  </a:schemeClr>
                </a:solidFill>
              </a:rPr>
              <a:t>– Promote neutral body and limb position/support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MOVEMENT</a:t>
            </a:r>
            <a:r>
              <a:rPr lang="en-US" sz="4800" dirty="0" smtClean="0">
                <a:solidFill>
                  <a:schemeClr val="bg1">
                    <a:lumMod val="65000"/>
                  </a:schemeClr>
                </a:solidFill>
              </a:rPr>
              <a:t> – Promote regular physical movement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MATERIAL</a:t>
            </a:r>
            <a:r>
              <a:rPr lang="en-US" sz="4800" dirty="0" smtClean="0">
                <a:solidFill>
                  <a:schemeClr val="bg1">
                    <a:lumMod val="65000"/>
                  </a:schemeClr>
                </a:solidFill>
              </a:rPr>
              <a:t> </a:t>
            </a:r>
            <a:r>
              <a:rPr lang="en-US" sz="4900" dirty="0" smtClean="0">
                <a:solidFill>
                  <a:schemeClr val="bg1">
                    <a:lumMod val="65000"/>
                  </a:schemeClr>
                </a:solidFill>
                <a:effectLst>
                  <a:outerShdw blurRad="38100" dist="38100" dir="2700000" algn="tl">
                    <a:srgbClr val="000000">
                      <a:alpha val="43137"/>
                    </a:srgbClr>
                  </a:outerShdw>
                </a:effectLst>
              </a:rPr>
              <a:t>HANDLING</a:t>
            </a:r>
            <a:r>
              <a:rPr lang="en-US" sz="4800" dirty="0" smtClean="0">
                <a:solidFill>
                  <a:schemeClr val="bg1">
                    <a:lumMod val="65000"/>
                  </a:schemeClr>
                </a:solidFill>
              </a:rPr>
              <a:t> – Control manual material handling</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REACH</a:t>
            </a:r>
            <a:r>
              <a:rPr lang="en-US" sz="4800" dirty="0" smtClean="0">
                <a:solidFill>
                  <a:schemeClr val="bg1">
                    <a:lumMod val="65000"/>
                  </a:schemeClr>
                </a:solidFill>
              </a:rPr>
              <a:t> – Promote work in reach zone</a:t>
            </a:r>
          </a:p>
          <a:p>
            <a:pPr>
              <a:lnSpc>
                <a:spcPct val="120000"/>
              </a:lnSpc>
              <a:spcBef>
                <a:spcPts val="600"/>
              </a:spcBef>
            </a:pPr>
            <a:r>
              <a:rPr lang="en-US" sz="8000" dirty="0" smtClean="0">
                <a:solidFill>
                  <a:schemeClr val="bg2">
                    <a:lumMod val="50000"/>
                  </a:schemeClr>
                </a:solidFill>
                <a:effectLst>
                  <a:outerShdw blurRad="38100" dist="38100" dir="2700000" algn="tl">
                    <a:srgbClr val="000000">
                      <a:alpha val="43137"/>
                    </a:srgbClr>
                  </a:outerShdw>
                </a:effectLst>
              </a:rPr>
              <a:t>WORKSTATION/TOOLS/EQUIPMENT</a:t>
            </a:r>
            <a:r>
              <a:rPr lang="en-US" sz="8000" dirty="0" smtClean="0"/>
              <a:t> – Correct workstation, tools, equipment </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TRAINING</a:t>
            </a:r>
            <a:r>
              <a:rPr lang="en-US" sz="4800" dirty="0" smtClean="0">
                <a:solidFill>
                  <a:schemeClr val="bg1">
                    <a:lumMod val="65000"/>
                  </a:schemeClr>
                </a:solidFill>
              </a:rPr>
              <a:t> – Provide competency based training</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ENVIRONMENT</a:t>
            </a:r>
            <a:r>
              <a:rPr lang="en-US" sz="4800" dirty="0" smtClean="0">
                <a:solidFill>
                  <a:schemeClr val="bg1">
                    <a:lumMod val="65000"/>
                  </a:schemeClr>
                </a:solidFill>
              </a:rPr>
              <a:t> – Control exposure to work environment</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HEALTH/WELLNESS</a:t>
            </a:r>
            <a:r>
              <a:rPr lang="en-US" sz="4800" dirty="0" smtClean="0">
                <a:solidFill>
                  <a:schemeClr val="bg1">
                    <a:lumMod val="65000"/>
                  </a:schemeClr>
                </a:solidFill>
              </a:rPr>
              <a:t> – Promote personal health and wellness</a:t>
            </a:r>
          </a:p>
          <a:p>
            <a:pPr>
              <a:lnSpc>
                <a:spcPct val="120000"/>
              </a:lnSpc>
              <a:spcBef>
                <a:spcPts val="600"/>
              </a:spcBef>
            </a:pPr>
            <a:r>
              <a:rPr lang="en-US" sz="4900" dirty="0" smtClean="0">
                <a:solidFill>
                  <a:schemeClr val="bg1">
                    <a:lumMod val="65000"/>
                  </a:schemeClr>
                </a:solidFill>
                <a:effectLst>
                  <a:outerShdw blurRad="38100" dist="38100" dir="2700000" algn="tl">
                    <a:srgbClr val="000000">
                      <a:alpha val="43137"/>
                    </a:srgbClr>
                  </a:outerShdw>
                </a:effectLst>
              </a:rPr>
              <a:t>FEEDBACK</a:t>
            </a:r>
            <a:r>
              <a:rPr lang="en-US" sz="4800" dirty="0" smtClean="0">
                <a:solidFill>
                  <a:schemeClr val="bg1">
                    <a:lumMod val="65000"/>
                  </a:schemeClr>
                </a:solidFill>
              </a:rPr>
              <a:t> – Provide on-going feedback for continuous improvement</a:t>
            </a:r>
          </a:p>
          <a:p>
            <a:pPr eaLnBrk="1" hangingPunct="1">
              <a:spcBef>
                <a:spcPts val="600"/>
              </a:spcBef>
              <a:buFont typeface="Wingdings" pitchFamily="2" charset="2"/>
              <a:buNone/>
              <a:defRPr/>
            </a:pPr>
            <a:endParaRPr lang="en-US" sz="4800" dirty="0" smtClean="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92</a:t>
            </a:fld>
            <a:endParaRPr lang="en-US" dirty="0"/>
          </a:p>
        </p:txBody>
      </p:sp>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9810" name="Picture 2" descr="old production line"/>
          <p:cNvPicPr>
            <a:picLocks noChangeAspect="1" noChangeArrowheads="1"/>
          </p:cNvPicPr>
          <p:nvPr/>
        </p:nvPicPr>
        <p:blipFill>
          <a:blip r:embed="rId3" cstate="print"/>
          <a:srcRect l="4444" b="10000"/>
          <a:stretch>
            <a:fillRect/>
          </a:stretch>
        </p:blipFill>
        <p:spPr bwMode="auto">
          <a:xfrm>
            <a:off x="4267200" y="1123950"/>
            <a:ext cx="4490156" cy="2819400"/>
          </a:xfrm>
          <a:prstGeom prst="rect">
            <a:avLst/>
          </a:prstGeom>
          <a:ln>
            <a:noFill/>
          </a:ln>
          <a:effectLst>
            <a:outerShdw blurRad="292100" dist="139700" dir="2700000" algn="tl" rotWithShape="0">
              <a:srgbClr val="333333">
                <a:alpha val="65000"/>
              </a:srgbClr>
            </a:outerShdw>
          </a:effectLst>
        </p:spPr>
      </p:pic>
      <p:sp>
        <p:nvSpPr>
          <p:cNvPr id="517124" name="Rectangle 4"/>
          <p:cNvSpPr>
            <a:spLocks noGrp="1" noChangeArrowheads="1"/>
          </p:cNvSpPr>
          <p:nvPr>
            <p:ph idx="1"/>
          </p:nvPr>
        </p:nvSpPr>
        <p:spPr>
          <a:xfrm>
            <a:off x="381000" y="1123950"/>
            <a:ext cx="3886200" cy="3543300"/>
          </a:xfrm>
        </p:spPr>
        <p:txBody>
          <a:bodyPr>
            <a:noAutofit/>
          </a:bodyPr>
          <a:lstStyle/>
          <a:p>
            <a:pPr eaLnBrk="1" hangingPunct="1">
              <a:defRPr/>
            </a:pPr>
            <a:r>
              <a:rPr lang="en-US" sz="2400" dirty="0" smtClean="0"/>
              <a:t>General design and set-up of the workstation is important factor</a:t>
            </a:r>
          </a:p>
          <a:p>
            <a:pPr eaLnBrk="1" hangingPunct="1">
              <a:defRPr/>
            </a:pPr>
            <a:r>
              <a:rPr lang="en-US" sz="2400" dirty="0" smtClean="0"/>
              <a:t>Examine factors to adequately assess workstation</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93</a:t>
            </a:fld>
            <a:endParaRPr kumimoji="0" lang="en-US"/>
          </a:p>
        </p:txBody>
      </p:sp>
      <p:sp>
        <p:nvSpPr>
          <p:cNvPr id="517123" name="Rectangle 3"/>
          <p:cNvSpPr>
            <a:spLocks noGrp="1" noChangeArrowheads="1"/>
          </p:cNvSpPr>
          <p:nvPr>
            <p:ph type="title"/>
          </p:nvPr>
        </p:nvSpPr>
        <p:spPr/>
        <p:txBody>
          <a:bodyPr>
            <a:normAutofit fontScale="90000"/>
          </a:bodyPr>
          <a:lstStyle/>
          <a:p>
            <a:pPr eaLnBrk="1" hangingPunct="1">
              <a:defRPr/>
            </a:pPr>
            <a:r>
              <a:rPr lang="en-US" sz="5400" dirty="0" smtClean="0"/>
              <a:t>Work Station</a:t>
            </a:r>
          </a:p>
        </p:txBody>
      </p:sp>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0834" name="Picture 2" descr="work space size"/>
          <p:cNvPicPr>
            <a:picLocks noChangeAspect="1" noChangeArrowheads="1"/>
          </p:cNvPicPr>
          <p:nvPr/>
        </p:nvPicPr>
        <p:blipFill>
          <a:blip r:embed="rId3" cstate="print"/>
          <a:stretch>
            <a:fillRect/>
          </a:stretch>
        </p:blipFill>
        <p:spPr bwMode="auto">
          <a:xfrm>
            <a:off x="5181600" y="895350"/>
            <a:ext cx="2743200" cy="1828800"/>
          </a:xfrm>
          <a:prstGeom prst="rect">
            <a:avLst/>
          </a:prstGeom>
          <a:ln>
            <a:noFill/>
          </a:ln>
          <a:effectLst>
            <a:outerShdw blurRad="292100" dist="139700" dir="2700000" algn="tl" rotWithShape="0">
              <a:srgbClr val="333333">
                <a:alpha val="65000"/>
              </a:srgbClr>
            </a:outerShdw>
          </a:effectLst>
        </p:spPr>
      </p:pic>
      <p:sp>
        <p:nvSpPr>
          <p:cNvPr id="518147" name="Rectangle 3"/>
          <p:cNvSpPr>
            <a:spLocks noGrp="1" noChangeArrowheads="1"/>
          </p:cNvSpPr>
          <p:nvPr>
            <p:ph type="title"/>
          </p:nvPr>
        </p:nvSpPr>
        <p:spPr/>
        <p:txBody>
          <a:bodyPr>
            <a:normAutofit fontScale="90000"/>
          </a:bodyPr>
          <a:lstStyle/>
          <a:p>
            <a:pPr eaLnBrk="1" hangingPunct="1">
              <a:defRPr/>
            </a:pPr>
            <a:r>
              <a:rPr lang="en-US" smtClean="0"/>
              <a:t>Stationary or mobile workstation</a:t>
            </a:r>
          </a:p>
        </p:txBody>
      </p:sp>
      <p:sp>
        <p:nvSpPr>
          <p:cNvPr id="518148" name="Rectangle 4"/>
          <p:cNvSpPr>
            <a:spLocks noGrp="1" noChangeArrowheads="1"/>
          </p:cNvSpPr>
          <p:nvPr>
            <p:ph type="body" sz="half" idx="1"/>
          </p:nvPr>
        </p:nvSpPr>
        <p:spPr>
          <a:xfrm>
            <a:off x="1219200" y="1047750"/>
            <a:ext cx="3124200" cy="3086100"/>
          </a:xfrm>
        </p:spPr>
        <p:txBody>
          <a:bodyPr>
            <a:normAutofit/>
          </a:bodyPr>
          <a:lstStyle/>
          <a:p>
            <a:pPr marL="0" indent="0">
              <a:lnSpc>
                <a:spcPct val="90000"/>
              </a:lnSpc>
              <a:buNone/>
              <a:defRPr/>
            </a:pPr>
            <a:r>
              <a:rPr lang="en-US" sz="2400" dirty="0" smtClean="0"/>
              <a:t>Is workstation stationary - used primarily in one position? </a:t>
            </a:r>
          </a:p>
          <a:p>
            <a:pPr marL="0" indent="0">
              <a:lnSpc>
                <a:spcPct val="90000"/>
              </a:lnSpc>
              <a:buNone/>
              <a:defRPr/>
            </a:pPr>
            <a:endParaRPr lang="en-US" sz="2400" dirty="0" smtClean="0"/>
          </a:p>
          <a:p>
            <a:pPr marL="0" indent="0">
              <a:lnSpc>
                <a:spcPct val="90000"/>
              </a:lnSpc>
              <a:buNone/>
              <a:defRPr/>
            </a:pPr>
            <a:r>
              <a:rPr lang="en-US" sz="2400" dirty="0" smtClean="0"/>
              <a:t>Is workstation mobile - taken from job site to job site?</a:t>
            </a:r>
          </a:p>
          <a:p>
            <a:pPr marL="0" indent="0" eaLnBrk="1" hangingPunct="1">
              <a:lnSpc>
                <a:spcPct val="90000"/>
              </a:lnSpc>
              <a:buFont typeface="Wingdings" pitchFamily="2" charset="2"/>
              <a:buNone/>
              <a:defRPr/>
            </a:pPr>
            <a:endParaRPr lang="en-US" sz="2400" dirty="0" smtClean="0"/>
          </a:p>
          <a:p>
            <a:pPr marL="0" indent="0" eaLnBrk="1" hangingPunct="1">
              <a:lnSpc>
                <a:spcPct val="90000"/>
              </a:lnSpc>
              <a:defRPr/>
            </a:pPr>
            <a:endParaRPr lang="en-US" sz="2400" dirty="0" smtClean="0"/>
          </a:p>
        </p:txBody>
      </p:sp>
      <p:pic>
        <p:nvPicPr>
          <p:cNvPr id="120838" name="Picture 7" descr="Maint Bikes"/>
          <p:cNvPicPr>
            <a:picLocks noGrp="1" noChangeAspect="1" noChangeArrowheads="1"/>
          </p:cNvPicPr>
          <p:nvPr>
            <p:ph sz="half" idx="2"/>
          </p:nvPr>
        </p:nvPicPr>
        <p:blipFill>
          <a:blip r:embed="rId4" cstate="print"/>
          <a:stretch>
            <a:fillRect/>
          </a:stretch>
        </p:blipFill>
        <p:spPr>
          <a:xfrm>
            <a:off x="5181600" y="2876550"/>
            <a:ext cx="2743200" cy="18288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778875" y="4686300"/>
            <a:ext cx="365125" cy="342900"/>
          </a:xfrm>
        </p:spPr>
        <p:txBody>
          <a:bodyPr/>
          <a:lstStyle/>
          <a:p>
            <a:fld id="{D5BBC35B-A44B-4119-B8DA-DE9E3DFADA20}" type="slidenum">
              <a:rPr lang="en-US" smtClean="0"/>
              <a:pPr/>
              <a:t>94</a:t>
            </a:fld>
            <a:endParaRPr lang="en-US" dirty="0"/>
          </a:p>
        </p:txBody>
      </p: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9172" name="Rectangle 4"/>
          <p:cNvSpPr>
            <a:spLocks noGrp="1" noChangeArrowheads="1"/>
          </p:cNvSpPr>
          <p:nvPr>
            <p:ph idx="1"/>
          </p:nvPr>
        </p:nvSpPr>
        <p:spPr>
          <a:xfrm>
            <a:off x="914400" y="1200150"/>
            <a:ext cx="3276600" cy="2819400"/>
          </a:xfrm>
        </p:spPr>
        <p:txBody>
          <a:bodyPr>
            <a:noAutofit/>
          </a:bodyPr>
          <a:lstStyle/>
          <a:p>
            <a:pPr eaLnBrk="1" hangingPunct="1">
              <a:lnSpc>
                <a:spcPct val="90000"/>
              </a:lnSpc>
              <a:defRPr/>
            </a:pPr>
            <a:r>
              <a:rPr lang="en-US" sz="2400" dirty="0" smtClean="0"/>
              <a:t>Work height</a:t>
            </a:r>
            <a:endParaRPr lang="en-US" sz="2400" dirty="0" smtClean="0">
              <a:latin typeface="Times New Roman" pitchFamily="18" charset="0"/>
            </a:endParaRPr>
          </a:p>
          <a:p>
            <a:pPr eaLnBrk="1" hangingPunct="1">
              <a:lnSpc>
                <a:spcPct val="90000"/>
              </a:lnSpc>
              <a:defRPr/>
            </a:pPr>
            <a:r>
              <a:rPr lang="en-US" sz="2400" dirty="0" smtClean="0"/>
              <a:t>Work reach</a:t>
            </a:r>
            <a:endParaRPr lang="en-US" sz="2400" dirty="0" smtClean="0">
              <a:latin typeface="Times New Roman" pitchFamily="18" charset="0"/>
            </a:endParaRPr>
          </a:p>
          <a:p>
            <a:pPr eaLnBrk="1" hangingPunct="1">
              <a:lnSpc>
                <a:spcPct val="90000"/>
              </a:lnSpc>
              <a:defRPr/>
            </a:pPr>
            <a:r>
              <a:rPr lang="en-US" sz="2400" dirty="0" smtClean="0"/>
              <a:t>Chair/stool</a:t>
            </a:r>
            <a:endParaRPr lang="en-US" sz="2400" dirty="0" smtClean="0">
              <a:latin typeface="Times New Roman" pitchFamily="18" charset="0"/>
            </a:endParaRPr>
          </a:p>
          <a:p>
            <a:pPr eaLnBrk="1" hangingPunct="1">
              <a:lnSpc>
                <a:spcPct val="90000"/>
              </a:lnSpc>
              <a:defRPr/>
            </a:pPr>
            <a:r>
              <a:rPr lang="en-US" sz="2400" dirty="0" smtClean="0"/>
              <a:t>Equipment controls</a:t>
            </a:r>
            <a:endParaRPr lang="en-US" sz="2400" dirty="0" smtClean="0">
              <a:latin typeface="Times New Roman" pitchFamily="18" charset="0"/>
            </a:endParaRPr>
          </a:p>
          <a:p>
            <a:pPr eaLnBrk="1" hangingPunct="1">
              <a:lnSpc>
                <a:spcPct val="90000"/>
              </a:lnSpc>
              <a:defRPr/>
            </a:pPr>
            <a:r>
              <a:rPr lang="en-US" sz="2400" dirty="0" smtClean="0"/>
              <a:t>Worker movement</a:t>
            </a:r>
          </a:p>
          <a:p>
            <a:pPr eaLnBrk="1" hangingPunct="1">
              <a:lnSpc>
                <a:spcPct val="90000"/>
              </a:lnSpc>
              <a:defRPr/>
            </a:pPr>
            <a:r>
              <a:rPr lang="en-US" sz="2400" dirty="0" smtClean="0"/>
              <a:t>Space and clearance</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95</a:t>
            </a:fld>
            <a:endParaRPr kumimoji="0" lang="en-US"/>
          </a:p>
        </p:txBody>
      </p:sp>
      <p:sp>
        <p:nvSpPr>
          <p:cNvPr id="519171" name="Rectangle 3"/>
          <p:cNvSpPr>
            <a:spLocks noGrp="1" noChangeArrowheads="1"/>
          </p:cNvSpPr>
          <p:nvPr>
            <p:ph type="title"/>
          </p:nvPr>
        </p:nvSpPr>
        <p:spPr/>
        <p:txBody>
          <a:bodyPr/>
          <a:lstStyle/>
          <a:p>
            <a:pPr eaLnBrk="1" hangingPunct="1">
              <a:defRPr/>
            </a:pPr>
            <a:r>
              <a:rPr lang="en-US" smtClean="0"/>
              <a:t>Adjustable features</a:t>
            </a:r>
          </a:p>
        </p:txBody>
      </p:sp>
      <p:pic>
        <p:nvPicPr>
          <p:cNvPr id="194561" name="Picture 1" descr="K:\Clients\Tennant\Holland Facility\Assembly\Images JPEG\work ht adjust table.jpg"/>
          <p:cNvPicPr>
            <a:picLocks noChangeAspect="1" noChangeArrowheads="1"/>
          </p:cNvPicPr>
          <p:nvPr/>
        </p:nvPicPr>
        <p:blipFill>
          <a:blip r:embed="rId3" cstate="print"/>
          <a:srcRect l="3419" r="2564" b="5128"/>
          <a:stretch>
            <a:fillRect/>
          </a:stretch>
        </p:blipFill>
        <p:spPr bwMode="auto">
          <a:xfrm>
            <a:off x="4267200" y="1276350"/>
            <a:ext cx="4191000"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BBC35B-A44B-4119-B8DA-DE9E3DFADA20}" type="slidenum">
              <a:rPr kumimoji="0" lang="en-US" smtClean="0"/>
              <a:pPr/>
              <a:t>96</a:t>
            </a:fld>
            <a:endParaRPr kumimoji="0" lang="en-US"/>
          </a:p>
        </p:txBody>
      </p:sp>
      <p:sp>
        <p:nvSpPr>
          <p:cNvPr id="520194" name="Rectangle 2"/>
          <p:cNvSpPr>
            <a:spLocks noGrp="1" noChangeArrowheads="1"/>
          </p:cNvSpPr>
          <p:nvPr>
            <p:ph type="title"/>
          </p:nvPr>
        </p:nvSpPr>
        <p:spPr/>
        <p:txBody>
          <a:bodyPr/>
          <a:lstStyle/>
          <a:p>
            <a:pPr eaLnBrk="1" hangingPunct="1">
              <a:defRPr/>
            </a:pPr>
            <a:r>
              <a:rPr lang="en-US" dirty="0" smtClean="0"/>
              <a:t>Tool Use</a:t>
            </a:r>
          </a:p>
        </p:txBody>
      </p:sp>
      <p:pic>
        <p:nvPicPr>
          <p:cNvPr id="193537" name="Picture 1" descr="K:\Clients\Tennant\Holland Facility\Assembly\Images JPEG\work ht reach inclined.jpg"/>
          <p:cNvPicPr>
            <a:picLocks noChangeAspect="1" noChangeArrowheads="1"/>
          </p:cNvPicPr>
          <p:nvPr/>
        </p:nvPicPr>
        <p:blipFill>
          <a:blip r:embed="rId3" cstate="print"/>
          <a:srcRect l="2778" t="4167" r="2778" b="4167"/>
          <a:stretch>
            <a:fillRect/>
          </a:stretch>
        </p:blipFill>
        <p:spPr bwMode="auto">
          <a:xfrm>
            <a:off x="4500124" y="1352550"/>
            <a:ext cx="4098175" cy="2651760"/>
          </a:xfrm>
          <a:prstGeom prst="rect">
            <a:avLst/>
          </a:prstGeom>
          <a:ln>
            <a:noFill/>
          </a:ln>
          <a:effectLst>
            <a:outerShdw blurRad="292100" dist="139700" dir="2700000" algn="tl" rotWithShape="0">
              <a:srgbClr val="333333">
                <a:alpha val="65000"/>
              </a:srgbClr>
            </a:outerShdw>
          </a:effectLst>
        </p:spPr>
      </p:pic>
      <p:pic>
        <p:nvPicPr>
          <p:cNvPr id="193538" name="Picture 2" descr="K:\Clients\Tennant\Tennant\Holland Images\TennantHolland_006.JPG"/>
          <p:cNvPicPr>
            <a:picLocks noChangeAspect="1" noChangeArrowheads="1"/>
          </p:cNvPicPr>
          <p:nvPr/>
        </p:nvPicPr>
        <p:blipFill>
          <a:blip r:embed="rId4" cstate="print"/>
          <a:srcRect l="2155" t="2874" r="3017" b="5172"/>
          <a:stretch>
            <a:fillRect/>
          </a:stretch>
        </p:blipFill>
        <p:spPr bwMode="auto">
          <a:xfrm>
            <a:off x="613924" y="1352550"/>
            <a:ext cx="3646170" cy="26517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1219" name="Rectangle 3"/>
          <p:cNvSpPr>
            <a:spLocks noGrp="1" noChangeArrowheads="1"/>
          </p:cNvSpPr>
          <p:nvPr>
            <p:ph idx="1"/>
          </p:nvPr>
        </p:nvSpPr>
        <p:spPr>
          <a:xfrm>
            <a:off x="152400" y="895350"/>
            <a:ext cx="3352800" cy="3657600"/>
          </a:xfrm>
        </p:spPr>
        <p:txBody>
          <a:bodyPr>
            <a:normAutofit fontScale="92500" lnSpcReduction="10000"/>
          </a:bodyPr>
          <a:lstStyle/>
          <a:p>
            <a:pPr eaLnBrk="1" hangingPunct="1">
              <a:lnSpc>
                <a:spcPct val="90000"/>
              </a:lnSpc>
              <a:defRPr/>
            </a:pPr>
            <a:r>
              <a:rPr lang="en-US" dirty="0" smtClean="0"/>
              <a:t>Switch from manual hand tools to power tools can reduce force levels</a:t>
            </a:r>
          </a:p>
          <a:p>
            <a:pPr eaLnBrk="1" hangingPunct="1">
              <a:lnSpc>
                <a:spcPct val="90000"/>
              </a:lnSpc>
              <a:defRPr/>
            </a:pPr>
            <a:r>
              <a:rPr lang="en-US" dirty="0" smtClean="0"/>
              <a:t>Power tools create their own set of issues, including vibration and torque reaction force</a:t>
            </a:r>
          </a:p>
          <a:p>
            <a:pPr eaLnBrk="1" hangingPunct="1">
              <a:lnSpc>
                <a:spcPct val="90000"/>
              </a:lnSpc>
              <a:defRPr/>
            </a:pPr>
            <a:r>
              <a:rPr lang="en-US" dirty="0" smtClean="0"/>
              <a:t>Checklist</a:t>
            </a:r>
          </a:p>
        </p:txBody>
      </p:sp>
      <p:sp>
        <p:nvSpPr>
          <p:cNvPr id="8" name="Slide Number Placeholder 7"/>
          <p:cNvSpPr>
            <a:spLocks noGrp="1"/>
          </p:cNvSpPr>
          <p:nvPr>
            <p:ph type="sldNum" sz="quarter" idx="12"/>
          </p:nvPr>
        </p:nvSpPr>
        <p:spPr/>
        <p:txBody>
          <a:bodyPr/>
          <a:lstStyle/>
          <a:p>
            <a:fld id="{D5BBC35B-A44B-4119-B8DA-DE9E3DFADA20}" type="slidenum">
              <a:rPr kumimoji="0" lang="en-US" smtClean="0"/>
              <a:pPr/>
              <a:t>97</a:t>
            </a:fld>
            <a:endParaRPr kumimoji="0" lang="en-US"/>
          </a:p>
        </p:txBody>
      </p:sp>
      <p:sp>
        <p:nvSpPr>
          <p:cNvPr id="521218" name="Rectangle 2"/>
          <p:cNvSpPr>
            <a:spLocks noGrp="1" noChangeArrowheads="1"/>
          </p:cNvSpPr>
          <p:nvPr>
            <p:ph type="title"/>
          </p:nvPr>
        </p:nvSpPr>
        <p:spPr/>
        <p:txBody>
          <a:bodyPr/>
          <a:lstStyle/>
          <a:p>
            <a:pPr eaLnBrk="1" hangingPunct="1">
              <a:defRPr/>
            </a:pPr>
            <a:r>
              <a:rPr lang="en-US" smtClean="0"/>
              <a:t>Manual to Power</a:t>
            </a:r>
          </a:p>
        </p:txBody>
      </p:sp>
      <p:pic>
        <p:nvPicPr>
          <p:cNvPr id="7" name="Picture 6" descr="dewalt_DCF885C2_app._V154131066_.jpg"/>
          <p:cNvPicPr>
            <a:picLocks noChangeAspect="1"/>
          </p:cNvPicPr>
          <p:nvPr/>
        </p:nvPicPr>
        <p:blipFill>
          <a:blip r:embed="rId3" cstate="print"/>
          <a:stretch>
            <a:fillRect/>
          </a:stretch>
        </p:blipFill>
        <p:spPr>
          <a:xfrm>
            <a:off x="6096000" y="2495550"/>
            <a:ext cx="2867061" cy="2286000"/>
          </a:xfrm>
          <a:prstGeom prst="rect">
            <a:avLst/>
          </a:prstGeom>
          <a:ln>
            <a:noFill/>
          </a:ln>
          <a:effectLst>
            <a:outerShdw blurRad="292100" dist="139700" dir="2700000" algn="tl" rotWithShape="0">
              <a:srgbClr val="333333">
                <a:alpha val="65000"/>
              </a:srgbClr>
            </a:outerShdw>
          </a:effectLst>
        </p:spPr>
      </p:pic>
      <p:pic>
        <p:nvPicPr>
          <p:cNvPr id="9" name="Picture 8" descr="ts504-remove-stripped-screw-step1-use-manual-screwdriver-450x394.jpg"/>
          <p:cNvPicPr>
            <a:picLocks noChangeAspect="1"/>
          </p:cNvPicPr>
          <p:nvPr/>
        </p:nvPicPr>
        <p:blipFill>
          <a:blip r:embed="rId4" cstate="print"/>
          <a:stretch>
            <a:fillRect/>
          </a:stretch>
        </p:blipFill>
        <p:spPr>
          <a:xfrm>
            <a:off x="3581400" y="971550"/>
            <a:ext cx="2402041" cy="21031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44" name="Rectangle 4"/>
          <p:cNvSpPr>
            <a:spLocks noGrp="1" noChangeArrowheads="1"/>
          </p:cNvSpPr>
          <p:nvPr>
            <p:ph idx="1"/>
          </p:nvPr>
        </p:nvSpPr>
        <p:spPr>
          <a:xfrm>
            <a:off x="762000" y="971550"/>
            <a:ext cx="4419600" cy="3714750"/>
          </a:xfrm>
        </p:spPr>
        <p:txBody>
          <a:bodyPr>
            <a:noAutofit/>
          </a:bodyPr>
          <a:lstStyle/>
          <a:p>
            <a:pPr eaLnBrk="1" hangingPunct="1">
              <a:defRPr/>
            </a:pPr>
            <a:r>
              <a:rPr lang="en-US" sz="2800" dirty="0" smtClean="0"/>
              <a:t>Cause: fastener reaches the end of travel, transferring torque to the tool and operator</a:t>
            </a:r>
          </a:p>
          <a:p>
            <a:pPr eaLnBrk="1" hangingPunct="1">
              <a:defRPr/>
            </a:pPr>
            <a:r>
              <a:rPr lang="en-US" sz="2800" dirty="0" smtClean="0"/>
              <a:t>Solution: clutches, torque reaction bars, newer tools</a:t>
            </a:r>
          </a:p>
        </p:txBody>
      </p:sp>
      <p:sp>
        <p:nvSpPr>
          <p:cNvPr id="8" name="Slide Number Placeholder 7"/>
          <p:cNvSpPr>
            <a:spLocks noGrp="1"/>
          </p:cNvSpPr>
          <p:nvPr>
            <p:ph type="sldNum" sz="quarter" idx="12"/>
          </p:nvPr>
        </p:nvSpPr>
        <p:spPr/>
        <p:txBody>
          <a:bodyPr/>
          <a:lstStyle/>
          <a:p>
            <a:fld id="{D5BBC35B-A44B-4119-B8DA-DE9E3DFADA20}" type="slidenum">
              <a:rPr kumimoji="0" lang="en-US" smtClean="0"/>
              <a:pPr/>
              <a:t>98</a:t>
            </a:fld>
            <a:endParaRPr kumimoji="0" lang="en-US"/>
          </a:p>
        </p:txBody>
      </p:sp>
      <p:sp>
        <p:nvSpPr>
          <p:cNvPr id="522243" name="Rectangle 3"/>
          <p:cNvSpPr>
            <a:spLocks noGrp="1" noChangeArrowheads="1"/>
          </p:cNvSpPr>
          <p:nvPr>
            <p:ph type="title"/>
          </p:nvPr>
        </p:nvSpPr>
        <p:spPr>
          <a:xfrm>
            <a:off x="0" y="0"/>
            <a:ext cx="9144000" cy="857250"/>
          </a:xfrm>
        </p:spPr>
        <p:txBody>
          <a:bodyPr/>
          <a:lstStyle/>
          <a:p>
            <a:pPr eaLnBrk="1" hangingPunct="1">
              <a:defRPr/>
            </a:pPr>
            <a:r>
              <a:rPr lang="en-US" dirty="0" smtClean="0"/>
              <a:t>Torque reaction forces</a:t>
            </a:r>
          </a:p>
        </p:txBody>
      </p:sp>
      <p:pic>
        <p:nvPicPr>
          <p:cNvPr id="191489" name="Picture 1"/>
          <p:cNvPicPr>
            <a:picLocks noChangeAspect="1" noChangeArrowheads="1"/>
          </p:cNvPicPr>
          <p:nvPr/>
        </p:nvPicPr>
        <p:blipFill>
          <a:blip r:embed="rId3" cstate="print"/>
          <a:srcRect/>
          <a:stretch>
            <a:fillRect/>
          </a:stretch>
        </p:blipFill>
        <p:spPr bwMode="auto">
          <a:xfrm>
            <a:off x="4724400" y="1123950"/>
            <a:ext cx="4068304"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5954" name="Picture 2" descr="tool handle size  with wrap"/>
          <p:cNvPicPr>
            <a:picLocks noChangeAspect="1" noChangeArrowheads="1"/>
          </p:cNvPicPr>
          <p:nvPr/>
        </p:nvPicPr>
        <p:blipFill>
          <a:blip r:embed="rId3" cstate="print"/>
          <a:srcRect l="8889" b="16667"/>
          <a:stretch>
            <a:fillRect/>
          </a:stretch>
        </p:blipFill>
        <p:spPr bwMode="auto">
          <a:xfrm>
            <a:off x="4038600" y="1047750"/>
            <a:ext cx="4623816" cy="2819400"/>
          </a:xfrm>
          <a:prstGeom prst="rect">
            <a:avLst/>
          </a:prstGeom>
          <a:ln>
            <a:noFill/>
          </a:ln>
          <a:effectLst>
            <a:outerShdw blurRad="292100" dist="139700" dir="2700000" algn="tl" rotWithShape="0">
              <a:srgbClr val="333333">
                <a:alpha val="65000"/>
              </a:srgbClr>
            </a:outerShdw>
          </a:effectLst>
        </p:spPr>
      </p:pic>
      <p:sp>
        <p:nvSpPr>
          <p:cNvPr id="523268" name="Rectangle 4"/>
          <p:cNvSpPr>
            <a:spLocks noGrp="1" noChangeArrowheads="1"/>
          </p:cNvSpPr>
          <p:nvPr>
            <p:ph idx="1"/>
          </p:nvPr>
        </p:nvSpPr>
        <p:spPr>
          <a:xfrm>
            <a:off x="457200" y="895350"/>
            <a:ext cx="3429000" cy="3886200"/>
          </a:xfrm>
        </p:spPr>
        <p:txBody>
          <a:bodyPr>
            <a:noAutofit/>
          </a:bodyPr>
          <a:lstStyle/>
          <a:p>
            <a:pPr eaLnBrk="1" hangingPunct="1">
              <a:lnSpc>
                <a:spcPct val="90000"/>
              </a:lnSpc>
              <a:defRPr/>
            </a:pPr>
            <a:r>
              <a:rPr lang="en-US" sz="2800" dirty="0" smtClean="0"/>
              <a:t>Provide optimum power grasps</a:t>
            </a:r>
          </a:p>
          <a:p>
            <a:pPr eaLnBrk="1" hangingPunct="1">
              <a:lnSpc>
                <a:spcPct val="90000"/>
              </a:lnSpc>
              <a:defRPr/>
            </a:pPr>
            <a:r>
              <a:rPr lang="en-US" sz="2800" dirty="0" smtClean="0"/>
              <a:t>Trigger configuration to spread the required triggering force over a large area</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99</a:t>
            </a:fld>
            <a:endParaRPr kumimoji="0" lang="en-US"/>
          </a:p>
        </p:txBody>
      </p:sp>
      <p:sp>
        <p:nvSpPr>
          <p:cNvPr id="523267" name="Rectangle 3"/>
          <p:cNvSpPr>
            <a:spLocks noGrp="1" noChangeArrowheads="1"/>
          </p:cNvSpPr>
          <p:nvPr>
            <p:ph type="title"/>
          </p:nvPr>
        </p:nvSpPr>
        <p:spPr>
          <a:xfrm>
            <a:off x="0" y="0"/>
            <a:ext cx="9144000" cy="857250"/>
          </a:xfrm>
        </p:spPr>
        <p:txBody>
          <a:bodyPr/>
          <a:lstStyle/>
          <a:p>
            <a:pPr eaLnBrk="1" hangingPunct="1">
              <a:defRPr/>
            </a:pPr>
            <a:r>
              <a:rPr lang="en-US" dirty="0" smtClean="0"/>
              <a:t> Handle size</a:t>
            </a:r>
          </a:p>
        </p:txBody>
      </p:sp>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14547</TotalTime>
  <Words>6148</Words>
  <Application>Microsoft Office PowerPoint</Application>
  <PresentationFormat>On-screen Show (16:9)</PresentationFormat>
  <Paragraphs>1255</Paragraphs>
  <Slides>198</Slides>
  <Notes>170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198</vt:i4>
      </vt:variant>
    </vt:vector>
  </HeadingPairs>
  <TitlesOfParts>
    <vt:vector size="211" baseType="lpstr">
      <vt:lpstr>Arial</vt:lpstr>
      <vt:lpstr>Arial Narrow</vt:lpstr>
      <vt:lpstr>Calibri</vt:lpstr>
      <vt:lpstr>Impact</vt:lpstr>
      <vt:lpstr>Symbol</vt:lpstr>
      <vt:lpstr>Times New Roman</vt:lpstr>
      <vt:lpstr>Verdana</vt:lpstr>
      <vt:lpstr>Wingdings</vt:lpstr>
      <vt:lpstr>Wingdings 2</vt:lpstr>
      <vt:lpstr>Wingdings 3</vt:lpstr>
      <vt:lpstr>Concourse</vt:lpstr>
      <vt:lpstr>Document</vt:lpstr>
      <vt:lpstr>Clip</vt:lpstr>
      <vt:lpstr>WorkWell and ErgoSystems Present:</vt:lpstr>
      <vt:lpstr>PowerPoint Presentation</vt:lpstr>
      <vt:lpstr> Opening/Closing the Go To Training Control Panel  </vt:lpstr>
      <vt:lpstr>Course Logistics</vt:lpstr>
      <vt:lpstr>Schedule</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WorkWell and ErgoSystems Present:</vt:lpstr>
      <vt:lpstr>Welcome!</vt:lpstr>
      <vt:lpstr>Course Content </vt:lpstr>
      <vt:lpstr>Ergonomics - Defined</vt:lpstr>
      <vt:lpstr>Ergonomics – What is the goal?</vt:lpstr>
      <vt:lpstr>Ergonomics – What is the goal?</vt:lpstr>
      <vt:lpstr>Ergonomics and Gravity</vt:lpstr>
      <vt:lpstr>PowerPoint Presentation</vt:lpstr>
      <vt:lpstr>PowerPoint Presentation</vt:lpstr>
      <vt:lpstr>Ergonomics . . . </vt:lpstr>
      <vt:lpstr>Why does ergonomics work?</vt:lpstr>
      <vt:lpstr>Systems Design Approach</vt:lpstr>
      <vt:lpstr>A little mind reading!?</vt:lpstr>
      <vt:lpstr>Definition of Systems Design</vt:lpstr>
      <vt:lpstr>The Country-Animal-Color exercise</vt:lpstr>
      <vt:lpstr>General Principles - Systems Design</vt:lpstr>
      <vt:lpstr>Set of Ergonomics Principles</vt:lpstr>
      <vt:lpstr>Systems Design: Foundations</vt:lpstr>
      <vt:lpstr>Ergonomics Principles</vt:lpstr>
      <vt:lpstr>Risk Level Index</vt:lpstr>
      <vt:lpstr>Ergonomics Principles</vt:lpstr>
      <vt:lpstr>Promote effective work processes</vt:lpstr>
      <vt:lpstr>Ergonomics . . . </vt:lpstr>
      <vt:lpstr>Promote effective work processes</vt:lpstr>
      <vt:lpstr>Work Process: Look at whole picture</vt:lpstr>
      <vt:lpstr>Management and Supervision </vt:lpstr>
      <vt:lpstr>Work Force</vt:lpstr>
      <vt:lpstr>Age</vt:lpstr>
      <vt:lpstr>Gender</vt:lpstr>
      <vt:lpstr>Stature and morphology</vt:lpstr>
      <vt:lpstr>Hand dominance</vt:lpstr>
      <vt:lpstr>Fitness Level</vt:lpstr>
      <vt:lpstr>Training</vt:lpstr>
      <vt:lpstr>Work Experience</vt:lpstr>
      <vt:lpstr>Effective Work Process Metrics</vt:lpstr>
      <vt:lpstr>Effective Work Process Metrics</vt:lpstr>
      <vt:lpstr>PowerPoint Presentation</vt:lpstr>
      <vt:lpstr>Designing Effective Work Processes</vt:lpstr>
      <vt:lpstr>PowerPoint Presentation</vt:lpstr>
      <vt:lpstr>PowerPoint Presentation</vt:lpstr>
      <vt:lpstr>Design Conventions and Human Behavior</vt:lpstr>
      <vt:lpstr>Work Process Design Synopsis</vt:lpstr>
      <vt:lpstr>Donald Norman “The Psychology of Everyday Things”</vt:lpstr>
      <vt:lpstr>Donald Norman “The Psychology of Everyday Things”</vt:lpstr>
      <vt:lpstr>Work Process Design Checklist (sample)</vt:lpstr>
      <vt:lpstr>Ergonomics Principles</vt:lpstr>
      <vt:lpstr>Position in Neutral </vt:lpstr>
      <vt:lpstr>PowerPoint Presentation</vt:lpstr>
      <vt:lpstr>Provide support for body/limbs</vt:lpstr>
      <vt:lpstr>Ergonomics Principles</vt:lpstr>
      <vt:lpstr>Dynamic Physical Movement</vt:lpstr>
      <vt:lpstr>Factors</vt:lpstr>
      <vt:lpstr>Factors</vt:lpstr>
      <vt:lpstr>Metabolic Fatigue</vt:lpstr>
      <vt:lpstr>Physiology Principles</vt:lpstr>
      <vt:lpstr>Promote Physical Movement</vt:lpstr>
      <vt:lpstr>Ergonomics Principles</vt:lpstr>
      <vt:lpstr>Control Manual Material Handling</vt:lpstr>
      <vt:lpstr>NIOSH Lift Equation</vt:lpstr>
      <vt:lpstr>Control Manual Material Handling</vt:lpstr>
      <vt:lpstr>LNI Lift Calculator</vt:lpstr>
      <vt:lpstr>PowerPoint Presentation</vt:lpstr>
      <vt:lpstr>Ergonomics Principles</vt:lpstr>
      <vt:lpstr>Work in Reach Zone </vt:lpstr>
      <vt:lpstr>Work in Reach Zone </vt:lpstr>
      <vt:lpstr>Anthropometry</vt:lpstr>
      <vt:lpstr>Anthropometry</vt:lpstr>
      <vt:lpstr>Data Tables</vt:lpstr>
      <vt:lpstr>PowerPoint Presentation</vt:lpstr>
      <vt:lpstr>PowerPoint Presentation</vt:lpstr>
      <vt:lpstr>PowerPoint Presentation</vt:lpstr>
      <vt:lpstr>PowerPoint Presentation</vt:lpstr>
      <vt:lpstr>Anthropometry Principles</vt:lpstr>
      <vt:lpstr>Online Ergonomics – Session 1 Homework  Video Download and Sheets  (Homework must be successfully completed for course credit) </vt:lpstr>
      <vt:lpstr>Issues Cheat Sheet</vt:lpstr>
      <vt:lpstr>Online Ergonomics – Session 1 Homework Sheets </vt:lpstr>
      <vt:lpstr>Ergonomics Principles</vt:lpstr>
      <vt:lpstr>Work Station</vt:lpstr>
      <vt:lpstr>Stationary or mobile workstation</vt:lpstr>
      <vt:lpstr>Adjustable features</vt:lpstr>
      <vt:lpstr>Tool Use</vt:lpstr>
      <vt:lpstr>Manual to Power</vt:lpstr>
      <vt:lpstr>Torque reaction forces</vt:lpstr>
      <vt:lpstr> Handle size</vt:lpstr>
      <vt:lpstr>Machinery/Equipment </vt:lpstr>
      <vt:lpstr>Machinery/Equipment </vt:lpstr>
      <vt:lpstr>Personal Protective Equipment (PPE)</vt:lpstr>
      <vt:lpstr>Physical Demand Questions:</vt:lpstr>
      <vt:lpstr>Force</vt:lpstr>
      <vt:lpstr>Force - Component Fit</vt:lpstr>
      <vt:lpstr>Intervention Strategies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Force - Workflow and Rate</vt:lpstr>
      <vt:lpstr>Force - Grip</vt:lpstr>
      <vt:lpstr> Coefficient of Friction</vt:lpstr>
      <vt:lpstr>Glove use</vt:lpstr>
      <vt:lpstr>Position</vt:lpstr>
      <vt:lpstr>Neutral Position</vt:lpstr>
      <vt:lpstr>Wrist deviations greater than 15 degrees from neutral </vt:lpstr>
      <vt:lpstr>Forearm rotation</vt:lpstr>
      <vt:lpstr>Elbows sustained above mid-chest height</vt:lpstr>
      <vt:lpstr>Reaching frequently behind body or above shoulders</vt:lpstr>
      <vt:lpstr>Optimize Work Positions</vt:lpstr>
      <vt:lpstr>Standing work position</vt:lpstr>
      <vt:lpstr>Seated work position</vt:lpstr>
      <vt:lpstr>Sit/Stand work positions</vt:lpstr>
      <vt:lpstr>Adjustable height work stations</vt:lpstr>
      <vt:lpstr>Turntables</vt:lpstr>
      <vt:lpstr>Movement</vt:lpstr>
      <vt:lpstr>Tool use and postures</vt:lpstr>
      <vt:lpstr>Rapid machine pacing in  assembly task</vt:lpstr>
      <vt:lpstr>Reach envelope</vt:lpstr>
      <vt:lpstr>Storage locations</vt:lpstr>
      <vt:lpstr>Repetition </vt:lpstr>
      <vt:lpstr>Vibration</vt:lpstr>
      <vt:lpstr>Vibration</vt:lpstr>
      <vt:lpstr>Control vibration</vt:lpstr>
      <vt:lpstr>PowerPoint Presentation</vt:lpstr>
      <vt:lpstr>Contact Stress - Sharp edge </vt:lpstr>
      <vt:lpstr>Control strategies</vt:lpstr>
      <vt:lpstr>Contact Stress – Standing and Sitting</vt:lpstr>
      <vt:lpstr>Mental Demands</vt:lpstr>
      <vt:lpstr>Is the task complex?</vt:lpstr>
      <vt:lpstr>Is the task monotonous?</vt:lpstr>
      <vt:lpstr>Perceptual Demands</vt:lpstr>
      <vt:lpstr>Illumination - Task</vt:lpstr>
      <vt:lpstr>Illumination - Contrast </vt:lpstr>
      <vt:lpstr>Illumination - Glare</vt:lpstr>
      <vt:lpstr>Auditory</vt:lpstr>
      <vt:lpstr>Touch</vt:lpstr>
      <vt:lpstr>Visual Acuity</vt:lpstr>
      <vt:lpstr>Preventive Maintenance</vt:lpstr>
      <vt:lpstr>Housekeeping</vt:lpstr>
      <vt:lpstr>Provide Correct Tools, Equipment and Facilities </vt:lpstr>
      <vt:lpstr>PowerPoint Presentation</vt:lpstr>
      <vt:lpstr>PowerPoint Presentation</vt:lpstr>
      <vt:lpstr>PowerPoint Presentation</vt:lpstr>
      <vt:lpstr>Ergonomics Principles</vt:lpstr>
      <vt:lpstr>Competency based training</vt:lpstr>
      <vt:lpstr>Ergonomics Principles</vt:lpstr>
      <vt:lpstr>Control exposure to environment</vt:lpstr>
      <vt:lpstr>Cold</vt:lpstr>
      <vt:lpstr>Heat</vt:lpstr>
      <vt:lpstr>Air</vt:lpstr>
      <vt:lpstr>Noise</vt:lpstr>
      <vt:lpstr>Noise Abatement</vt:lpstr>
      <vt:lpstr>PowerPoint Presentation</vt:lpstr>
      <vt:lpstr>Ergonomics Principles</vt:lpstr>
      <vt:lpstr>Health and Wellness!</vt:lpstr>
      <vt:lpstr>Ergonomics Principles</vt:lpstr>
      <vt:lpstr>Provide on-going feedback</vt:lpstr>
      <vt:lpstr>Problem Solving Principles</vt:lpstr>
      <vt:lpstr>Understand and make productive use of human behavior</vt:lpstr>
      <vt:lpstr>PowerPoint Presentation</vt:lpstr>
      <vt:lpstr>Do not fix without adequate analysis!</vt:lpstr>
      <vt:lpstr>Always ask why!</vt:lpstr>
      <vt:lpstr>Don’t generalize from a sample of one</vt:lpstr>
      <vt:lpstr>Scope of Influence </vt:lpstr>
      <vt:lpstr>Resistance to change</vt:lpstr>
      <vt:lpstr>What can you do to facilitate change?</vt:lpstr>
      <vt:lpstr>Tool Box</vt:lpstr>
      <vt:lpstr>Tool Box</vt:lpstr>
      <vt:lpstr>Tool Box</vt:lpstr>
      <vt:lpstr>Tool Box</vt:lpstr>
      <vt:lpstr>Tool Box</vt:lpstr>
      <vt:lpstr>Videotaping for Ergonomics Analysis</vt:lpstr>
      <vt:lpstr>General Ergonomic Analysis</vt:lpstr>
      <vt:lpstr>Ergonomics Case Studies</vt:lpstr>
      <vt:lpstr>PowerPoint Presentation</vt:lpstr>
      <vt:lpstr>PowerPoint Presentation</vt:lpstr>
      <vt:lpstr>Ergonomics – A Potent Tool!</vt:lpstr>
      <vt:lpstr>THANKS!</vt:lpstr>
    </vt:vector>
  </TitlesOfParts>
  <Company>ErgoSystems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you want to accomplish?</dc:title>
  <dc:creator>Mark Anderson</dc:creator>
  <cp:lastModifiedBy>Dee D.</cp:lastModifiedBy>
  <cp:revision>906</cp:revision>
  <dcterms:created xsi:type="dcterms:W3CDTF">2001-03-15T00:53:30Z</dcterms:created>
  <dcterms:modified xsi:type="dcterms:W3CDTF">2019-08-22T17:45:30Z</dcterms:modified>
</cp:coreProperties>
</file>