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9" r:id="rId1"/>
    <p:sldMasterId id="2147483716" r:id="rId2"/>
  </p:sldMasterIdLst>
  <p:notesMasterIdLst>
    <p:notesMasterId r:id="rId166"/>
  </p:notesMasterIdLst>
  <p:sldIdLst>
    <p:sldId id="1387" r:id="rId3"/>
    <p:sldId id="1867" r:id="rId4"/>
    <p:sldId id="1868" r:id="rId5"/>
    <p:sldId id="1611" r:id="rId6"/>
    <p:sldId id="1869" r:id="rId7"/>
    <p:sldId id="1612" r:id="rId8"/>
    <p:sldId id="1613" r:id="rId9"/>
    <p:sldId id="1614" r:id="rId10"/>
    <p:sldId id="1389" r:id="rId11"/>
    <p:sldId id="1573" r:id="rId12"/>
    <p:sldId id="1608" r:id="rId13"/>
    <p:sldId id="1393" r:id="rId14"/>
    <p:sldId id="1395" r:id="rId15"/>
    <p:sldId id="1870" r:id="rId16"/>
    <p:sldId id="1873" r:id="rId17"/>
    <p:sldId id="1874" r:id="rId18"/>
    <p:sldId id="1875" r:id="rId19"/>
    <p:sldId id="1876" r:id="rId20"/>
    <p:sldId id="1877" r:id="rId21"/>
    <p:sldId id="1878" r:id="rId22"/>
    <p:sldId id="1879" r:id="rId23"/>
    <p:sldId id="1896" r:id="rId24"/>
    <p:sldId id="1881" r:id="rId25"/>
    <p:sldId id="1882" r:id="rId26"/>
    <p:sldId id="1897" r:id="rId27"/>
    <p:sldId id="1898" r:id="rId28"/>
    <p:sldId id="1409" r:id="rId29"/>
    <p:sldId id="1411" r:id="rId30"/>
    <p:sldId id="1414" r:id="rId31"/>
    <p:sldId id="1415" r:id="rId32"/>
    <p:sldId id="1417" r:id="rId33"/>
    <p:sldId id="1418" r:id="rId34"/>
    <p:sldId id="1419" r:id="rId35"/>
    <p:sldId id="1420" r:id="rId36"/>
    <p:sldId id="1421" r:id="rId37"/>
    <p:sldId id="1428" r:id="rId38"/>
    <p:sldId id="1429" r:id="rId39"/>
    <p:sldId id="1430" r:id="rId40"/>
    <p:sldId id="1431" r:id="rId41"/>
    <p:sldId id="1432" r:id="rId42"/>
    <p:sldId id="1433" r:id="rId43"/>
    <p:sldId id="1434" r:id="rId44"/>
    <p:sldId id="1435" r:id="rId45"/>
    <p:sldId id="1437" r:id="rId46"/>
    <p:sldId id="1438" r:id="rId47"/>
    <p:sldId id="1439" r:id="rId48"/>
    <p:sldId id="1440" r:id="rId49"/>
    <p:sldId id="1441" r:id="rId50"/>
    <p:sldId id="1444" r:id="rId51"/>
    <p:sldId id="1575" r:id="rId52"/>
    <p:sldId id="1885" r:id="rId53"/>
    <p:sldId id="1445" r:id="rId54"/>
    <p:sldId id="1446" r:id="rId55"/>
    <p:sldId id="1447" r:id="rId56"/>
    <p:sldId id="1448" r:id="rId57"/>
    <p:sldId id="1574" r:id="rId58"/>
    <p:sldId id="1449" r:id="rId59"/>
    <p:sldId id="1451" r:id="rId60"/>
    <p:sldId id="1443" r:id="rId61"/>
    <p:sldId id="1452" r:id="rId62"/>
    <p:sldId id="1454" r:id="rId63"/>
    <p:sldId id="1899" r:id="rId64"/>
    <p:sldId id="1455" r:id="rId65"/>
    <p:sldId id="1456" r:id="rId66"/>
    <p:sldId id="1457" r:id="rId67"/>
    <p:sldId id="1458" r:id="rId68"/>
    <p:sldId id="1459" r:id="rId69"/>
    <p:sldId id="1460" r:id="rId70"/>
    <p:sldId id="1461" r:id="rId71"/>
    <p:sldId id="1462" r:id="rId72"/>
    <p:sldId id="1471" r:id="rId73"/>
    <p:sldId id="1472" r:id="rId74"/>
    <p:sldId id="1466" r:id="rId75"/>
    <p:sldId id="1473" r:id="rId76"/>
    <p:sldId id="1465" r:id="rId77"/>
    <p:sldId id="1576" r:id="rId78"/>
    <p:sldId id="1578" r:id="rId79"/>
    <p:sldId id="1577" r:id="rId80"/>
    <p:sldId id="1866" r:id="rId81"/>
    <p:sldId id="1580" r:id="rId82"/>
    <p:sldId id="1581" r:id="rId83"/>
    <p:sldId id="1467" r:id="rId84"/>
    <p:sldId id="1468" r:id="rId85"/>
    <p:sldId id="1469" r:id="rId86"/>
    <p:sldId id="1470" r:id="rId87"/>
    <p:sldId id="1475" r:id="rId88"/>
    <p:sldId id="1476" r:id="rId89"/>
    <p:sldId id="1481" r:id="rId90"/>
    <p:sldId id="1591" r:id="rId91"/>
    <p:sldId id="1478" r:id="rId92"/>
    <p:sldId id="1480" r:id="rId93"/>
    <p:sldId id="1886" r:id="rId94"/>
    <p:sldId id="1887" r:id="rId95"/>
    <p:sldId id="1901" r:id="rId96"/>
    <p:sldId id="1888" r:id="rId97"/>
    <p:sldId id="1482" r:id="rId98"/>
    <p:sldId id="1483" r:id="rId99"/>
    <p:sldId id="1485" r:id="rId100"/>
    <p:sldId id="1477" r:id="rId101"/>
    <p:sldId id="1484" r:id="rId102"/>
    <p:sldId id="1486" r:id="rId103"/>
    <p:sldId id="1487" r:id="rId104"/>
    <p:sldId id="1488" r:id="rId105"/>
    <p:sldId id="1491" r:id="rId106"/>
    <p:sldId id="1586" r:id="rId107"/>
    <p:sldId id="1490" r:id="rId108"/>
    <p:sldId id="1492" r:id="rId109"/>
    <p:sldId id="1493" r:id="rId110"/>
    <p:sldId id="1519" r:id="rId111"/>
    <p:sldId id="1520" r:id="rId112"/>
    <p:sldId id="1521" r:id="rId113"/>
    <p:sldId id="1495" r:id="rId114"/>
    <p:sldId id="1496" r:id="rId115"/>
    <p:sldId id="1505" r:id="rId116"/>
    <p:sldId id="1585" r:id="rId117"/>
    <p:sldId id="1506" r:id="rId118"/>
    <p:sldId id="1507" r:id="rId119"/>
    <p:sldId id="1508" r:id="rId120"/>
    <p:sldId id="1510" r:id="rId121"/>
    <p:sldId id="1511" r:id="rId122"/>
    <p:sldId id="1498" r:id="rId123"/>
    <p:sldId id="1500" r:id="rId124"/>
    <p:sldId id="1499" r:id="rId125"/>
    <p:sldId id="1509" r:id="rId126"/>
    <p:sldId id="1889" r:id="rId127"/>
    <p:sldId id="1501" r:id="rId128"/>
    <p:sldId id="1502" r:id="rId129"/>
    <p:sldId id="1503" r:id="rId130"/>
    <p:sldId id="1504" r:id="rId131"/>
    <p:sldId id="1512" r:id="rId132"/>
    <p:sldId id="1513" r:id="rId133"/>
    <p:sldId id="1514" r:id="rId134"/>
    <p:sldId id="1515" r:id="rId135"/>
    <p:sldId id="1516" r:id="rId136"/>
    <p:sldId id="1517" r:id="rId137"/>
    <p:sldId id="1518" r:id="rId138"/>
    <p:sldId id="1522" r:id="rId139"/>
    <p:sldId id="1523" r:id="rId140"/>
    <p:sldId id="1524" r:id="rId141"/>
    <p:sldId id="1525" r:id="rId142"/>
    <p:sldId id="1528" r:id="rId143"/>
    <p:sldId id="1529" r:id="rId144"/>
    <p:sldId id="1530" r:id="rId145"/>
    <p:sldId id="1531" r:id="rId146"/>
    <p:sldId id="1532" r:id="rId147"/>
    <p:sldId id="1533" r:id="rId148"/>
    <p:sldId id="1534" r:id="rId149"/>
    <p:sldId id="1890" r:id="rId150"/>
    <p:sldId id="1535" r:id="rId151"/>
    <p:sldId id="1540" r:id="rId152"/>
    <p:sldId id="1891" r:id="rId153"/>
    <p:sldId id="1592" r:id="rId154"/>
    <p:sldId id="972" r:id="rId155"/>
    <p:sldId id="1892" r:id="rId156"/>
    <p:sldId id="1900" r:id="rId157"/>
    <p:sldId id="1903" r:id="rId158"/>
    <p:sldId id="1908" r:id="rId159"/>
    <p:sldId id="1904" r:id="rId160"/>
    <p:sldId id="1905" r:id="rId161"/>
    <p:sldId id="1906" r:id="rId162"/>
    <p:sldId id="1894" r:id="rId163"/>
    <p:sldId id="1909" r:id="rId164"/>
    <p:sldId id="1895" r:id="rId165"/>
  </p:sldIdLst>
  <p:sldSz cx="9144000" cy="5143500" type="screen16x9"/>
  <p:notesSz cx="6858000" cy="9144000"/>
  <p:defaultTextStyle>
    <a:defPPr>
      <a:defRPr lang="en-US"/>
    </a:defPPr>
    <a:lvl1pPr algn="l" rtl="0" fontAlgn="base">
      <a:spcBef>
        <a:spcPct val="50000"/>
      </a:spcBef>
      <a:spcAft>
        <a:spcPct val="0"/>
      </a:spcAft>
      <a:defRPr sz="4000" kern="1200">
        <a:solidFill>
          <a:schemeClr val="tx1"/>
        </a:solidFill>
        <a:latin typeface="Arial Narrow" pitchFamily="34" charset="0"/>
        <a:ea typeface="+mn-ea"/>
        <a:cs typeface="+mn-cs"/>
      </a:defRPr>
    </a:lvl1pPr>
    <a:lvl2pPr marL="457200" algn="l" rtl="0" fontAlgn="base">
      <a:spcBef>
        <a:spcPct val="50000"/>
      </a:spcBef>
      <a:spcAft>
        <a:spcPct val="0"/>
      </a:spcAft>
      <a:defRPr sz="4000" kern="1200">
        <a:solidFill>
          <a:schemeClr val="tx1"/>
        </a:solidFill>
        <a:latin typeface="Arial Narrow" pitchFamily="34" charset="0"/>
        <a:ea typeface="+mn-ea"/>
        <a:cs typeface="+mn-cs"/>
      </a:defRPr>
    </a:lvl2pPr>
    <a:lvl3pPr marL="914400" algn="l" rtl="0" fontAlgn="base">
      <a:spcBef>
        <a:spcPct val="50000"/>
      </a:spcBef>
      <a:spcAft>
        <a:spcPct val="0"/>
      </a:spcAft>
      <a:defRPr sz="4000" kern="1200">
        <a:solidFill>
          <a:schemeClr val="tx1"/>
        </a:solidFill>
        <a:latin typeface="Arial Narrow" pitchFamily="34" charset="0"/>
        <a:ea typeface="+mn-ea"/>
        <a:cs typeface="+mn-cs"/>
      </a:defRPr>
    </a:lvl3pPr>
    <a:lvl4pPr marL="1371600" algn="l" rtl="0" fontAlgn="base">
      <a:spcBef>
        <a:spcPct val="50000"/>
      </a:spcBef>
      <a:spcAft>
        <a:spcPct val="0"/>
      </a:spcAft>
      <a:defRPr sz="4000" kern="1200">
        <a:solidFill>
          <a:schemeClr val="tx1"/>
        </a:solidFill>
        <a:latin typeface="Arial Narrow" pitchFamily="34" charset="0"/>
        <a:ea typeface="+mn-ea"/>
        <a:cs typeface="+mn-cs"/>
      </a:defRPr>
    </a:lvl4pPr>
    <a:lvl5pPr marL="1828800" algn="l" rtl="0" fontAlgn="base">
      <a:spcBef>
        <a:spcPct val="50000"/>
      </a:spcBef>
      <a:spcAft>
        <a:spcPct val="0"/>
      </a:spcAft>
      <a:defRPr sz="4000" kern="1200">
        <a:solidFill>
          <a:schemeClr val="tx1"/>
        </a:solidFill>
        <a:latin typeface="Arial Narrow" pitchFamily="34" charset="0"/>
        <a:ea typeface="+mn-ea"/>
        <a:cs typeface="+mn-cs"/>
      </a:defRPr>
    </a:lvl5pPr>
    <a:lvl6pPr marL="2286000" algn="l" defTabSz="914400" rtl="0" eaLnBrk="1" latinLnBrk="0" hangingPunct="1">
      <a:defRPr sz="4000" kern="1200">
        <a:solidFill>
          <a:schemeClr val="tx1"/>
        </a:solidFill>
        <a:latin typeface="Arial Narrow" pitchFamily="34" charset="0"/>
        <a:ea typeface="+mn-ea"/>
        <a:cs typeface="+mn-cs"/>
      </a:defRPr>
    </a:lvl6pPr>
    <a:lvl7pPr marL="2743200" algn="l" defTabSz="914400" rtl="0" eaLnBrk="1" latinLnBrk="0" hangingPunct="1">
      <a:defRPr sz="4000" kern="1200">
        <a:solidFill>
          <a:schemeClr val="tx1"/>
        </a:solidFill>
        <a:latin typeface="Arial Narrow" pitchFamily="34" charset="0"/>
        <a:ea typeface="+mn-ea"/>
        <a:cs typeface="+mn-cs"/>
      </a:defRPr>
    </a:lvl7pPr>
    <a:lvl8pPr marL="3200400" algn="l" defTabSz="914400" rtl="0" eaLnBrk="1" latinLnBrk="0" hangingPunct="1">
      <a:defRPr sz="4000" kern="1200">
        <a:solidFill>
          <a:schemeClr val="tx1"/>
        </a:solidFill>
        <a:latin typeface="Arial Narrow" pitchFamily="34" charset="0"/>
        <a:ea typeface="+mn-ea"/>
        <a:cs typeface="+mn-cs"/>
      </a:defRPr>
    </a:lvl8pPr>
    <a:lvl9pPr marL="3657600" algn="l" defTabSz="914400" rtl="0" eaLnBrk="1" latinLnBrk="0" hangingPunct="1">
      <a:defRPr sz="4000" kern="1200">
        <a:solidFill>
          <a:schemeClr val="tx1"/>
        </a:solidFill>
        <a:latin typeface="Arial Narrow" pitchFamily="34" charset="0"/>
        <a:ea typeface="+mn-ea"/>
        <a:cs typeface="+mn-cs"/>
      </a:defRPr>
    </a:lvl9pPr>
  </p:defaultTextStyle>
  <p:extLst>
    <p:ext uri="{521415D9-36F7-43E2-AB2F-B90AF26B5E84}">
      <p14:sectionLst xmlns:p14="http://schemas.microsoft.com/office/powerpoint/2010/main">
        <p14:section name="Title Slide" id="{2CFE5EC4-CF70-414F-93B3-395F02F38766}">
          <p14:sldIdLst>
            <p14:sldId id="1387"/>
          </p14:sldIdLst>
        </p14:section>
        <p14:section name="Welcome" id="{C424AF0E-8479-4E3E-B3C4-BD2EF2AA05BA}">
          <p14:sldIdLst>
            <p14:sldId id="1867"/>
            <p14:sldId id="1868"/>
            <p14:sldId id="1611"/>
            <p14:sldId id="1869"/>
            <p14:sldId id="1612"/>
            <p14:sldId id="1613"/>
            <p14:sldId id="1614"/>
          </p14:sldIdLst>
        </p14:section>
        <p14:section name="Objectives/Guidelines" id="{26D014F0-FDBF-4DF5-AA04-EB05BA4A4F43}">
          <p14:sldIdLst>
            <p14:sldId id="1389"/>
            <p14:sldId id="1573"/>
            <p14:sldId id="1608"/>
            <p14:sldId id="1393"/>
            <p14:sldId id="1395"/>
          </p14:sldIdLst>
        </p14:section>
        <p14:section name="Worksheet/Reference Guide" id="{854C9691-F44E-48D6-A7A1-C97C83ED0905}">
          <p14:sldIdLst>
            <p14:sldId id="1870"/>
            <p14:sldId id="1873"/>
            <p14:sldId id="1874"/>
          </p14:sldIdLst>
        </p14:section>
        <p14:section name="Case Study - Introduction" id="{4E123D64-065D-4F29-ACD4-37D6EE8D36E7}">
          <p14:sldIdLst>
            <p14:sldId id="1875"/>
            <p14:sldId id="1876"/>
            <p14:sldId id="1877"/>
            <p14:sldId id="1878"/>
            <p14:sldId id="1879"/>
            <p14:sldId id="1896"/>
            <p14:sldId id="1881"/>
            <p14:sldId id="1882"/>
            <p14:sldId id="1897"/>
            <p14:sldId id="1898"/>
          </p14:sldIdLst>
        </p14:section>
        <p14:section name="Office Components" id="{3C3F4B21-875B-4ABA-ADFB-D3DBD2E14778}">
          <p14:sldIdLst>
            <p14:sldId id="1409"/>
            <p14:sldId id="1411"/>
            <p14:sldId id="1414"/>
            <p14:sldId id="1415"/>
            <p14:sldId id="1417"/>
            <p14:sldId id="1418"/>
            <p14:sldId id="1419"/>
            <p14:sldId id="1420"/>
            <p14:sldId id="1421"/>
          </p14:sldIdLst>
        </p14:section>
        <p14:section name="Chair" id="{84C0D0A5-DDE9-41CE-B346-C2E31D4F1177}">
          <p14:sldIdLst>
            <p14:sldId id="1428"/>
            <p14:sldId id="1429"/>
            <p14:sldId id="1430"/>
            <p14:sldId id="1431"/>
            <p14:sldId id="1432"/>
            <p14:sldId id="1433"/>
            <p14:sldId id="1434"/>
            <p14:sldId id="1435"/>
            <p14:sldId id="1437"/>
            <p14:sldId id="1438"/>
            <p14:sldId id="1439"/>
            <p14:sldId id="1440"/>
            <p14:sldId id="1441"/>
            <p14:sldId id="1444"/>
            <p14:sldId id="1575"/>
            <p14:sldId id="1885"/>
            <p14:sldId id="1445"/>
            <p14:sldId id="1446"/>
            <p14:sldId id="1447"/>
            <p14:sldId id="1448"/>
            <p14:sldId id="1574"/>
            <p14:sldId id="1449"/>
            <p14:sldId id="1451"/>
            <p14:sldId id="1443"/>
            <p14:sldId id="1452"/>
            <p14:sldId id="1454"/>
            <p14:sldId id="1899"/>
            <p14:sldId id="1455"/>
          </p14:sldIdLst>
        </p14:section>
        <p14:section name="Worksurface" id="{FDDCE8BC-3BAA-4F27-ABE1-E59D4D5B92E7}">
          <p14:sldIdLst>
            <p14:sldId id="1456"/>
            <p14:sldId id="1457"/>
            <p14:sldId id="1458"/>
            <p14:sldId id="1459"/>
            <p14:sldId id="1460"/>
            <p14:sldId id="1461"/>
            <p14:sldId id="1462"/>
            <p14:sldId id="1471"/>
            <p14:sldId id="1472"/>
            <p14:sldId id="1466"/>
            <p14:sldId id="1473"/>
            <p14:sldId id="1465"/>
          </p14:sldIdLst>
        </p14:section>
        <p14:section name="Sit/Stand Workstations" id="{871BC709-EC73-4B80-A104-674B91CFC59D}">
          <p14:sldIdLst>
            <p14:sldId id="1576"/>
            <p14:sldId id="1578"/>
            <p14:sldId id="1577"/>
            <p14:sldId id="1866"/>
            <p14:sldId id="1580"/>
            <p14:sldId id="1581"/>
            <p14:sldId id="1467"/>
          </p14:sldIdLst>
        </p14:section>
        <p14:section name="Foot Support/Clearance" id="{A37DFA2F-E9FA-4453-8DC9-ACF7BD7AB662}">
          <p14:sldIdLst>
            <p14:sldId id="1468"/>
            <p14:sldId id="1469"/>
            <p14:sldId id="1470"/>
            <p14:sldId id="1475"/>
          </p14:sldIdLst>
        </p14:section>
        <p14:section name="Keyboards" id="{F09B59F0-79A8-45E3-8B06-7C846762B5A2}">
          <p14:sldIdLst>
            <p14:sldId id="1476"/>
            <p14:sldId id="1481"/>
            <p14:sldId id="1591"/>
            <p14:sldId id="1478"/>
            <p14:sldId id="1480"/>
            <p14:sldId id="1886"/>
            <p14:sldId id="1887"/>
            <p14:sldId id="1901"/>
            <p14:sldId id="1888"/>
            <p14:sldId id="1482"/>
            <p14:sldId id="1483"/>
            <p14:sldId id="1485"/>
          </p14:sldIdLst>
        </p14:section>
        <p14:section name="Trays" id="{D528D40F-87BD-4FF8-8E6E-602B9DAF18DB}">
          <p14:sldIdLst>
            <p14:sldId id="1477"/>
            <p14:sldId id="1484"/>
          </p14:sldIdLst>
        </p14:section>
        <p14:section name="Mouse" id="{EA8F415A-8103-4087-B5BE-4DA1E99A2A0F}">
          <p14:sldIdLst>
            <p14:sldId id="1486"/>
            <p14:sldId id="1487"/>
            <p14:sldId id="1488"/>
            <p14:sldId id="1491"/>
            <p14:sldId id="1586"/>
            <p14:sldId id="1490"/>
            <p14:sldId id="1492"/>
          </p14:sldIdLst>
        </p14:section>
        <p14:section name="Laptop/Desktop" id="{202EB2FD-C028-40BA-A958-D85284ACD3A3}">
          <p14:sldIdLst>
            <p14:sldId id="1493"/>
            <p14:sldId id="1519"/>
            <p14:sldId id="1520"/>
            <p14:sldId id="1521"/>
            <p14:sldId id="1495"/>
          </p14:sldIdLst>
        </p14:section>
        <p14:section name="Monitors" id="{BD30AA38-F83C-4CD6-B95D-D94CE0D655E1}">
          <p14:sldIdLst>
            <p14:sldId id="1496"/>
            <p14:sldId id="1505"/>
            <p14:sldId id="1585"/>
            <p14:sldId id="1506"/>
            <p14:sldId id="1507"/>
            <p14:sldId id="1508"/>
            <p14:sldId id="1510"/>
            <p14:sldId id="1511"/>
            <p14:sldId id="1498"/>
            <p14:sldId id="1500"/>
            <p14:sldId id="1499"/>
            <p14:sldId id="1509"/>
            <p14:sldId id="1889"/>
            <p14:sldId id="1501"/>
            <p14:sldId id="1502"/>
            <p14:sldId id="1503"/>
            <p14:sldId id="1504"/>
            <p14:sldId id="1512"/>
            <p14:sldId id="1513"/>
            <p14:sldId id="1514"/>
            <p14:sldId id="1515"/>
          </p14:sldIdLst>
        </p14:section>
        <p14:section name="Document Holder" id="{D2DBEF94-14D0-49DF-AC34-C5AF67F1AA1C}">
          <p14:sldIdLst>
            <p14:sldId id="1516"/>
            <p14:sldId id="1517"/>
            <p14:sldId id="1518"/>
          </p14:sldIdLst>
        </p14:section>
        <p14:section name="Telephone" id="{099F1509-9B4A-4D26-9EB7-9ED78E31DA14}">
          <p14:sldIdLst>
            <p14:sldId id="1522"/>
            <p14:sldId id="1523"/>
            <p14:sldId id="1524"/>
            <p14:sldId id="1525"/>
          </p14:sldIdLst>
        </p14:section>
        <p14:section name="Storage" id="{89CE8960-46BE-4BAD-8F6A-80EBAF15240C}">
          <p14:sldIdLst>
            <p14:sldId id="1528"/>
            <p14:sldId id="1529"/>
            <p14:sldId id="1530"/>
            <p14:sldId id="1531"/>
            <p14:sldId id="1532"/>
          </p14:sldIdLst>
        </p14:section>
        <p14:section name="Illumination" id="{FF92BCE5-1975-41A0-A285-6A771FCEBDC0}">
          <p14:sldIdLst>
            <p14:sldId id="1533"/>
            <p14:sldId id="1534"/>
            <p14:sldId id="1890"/>
            <p14:sldId id="1535"/>
          </p14:sldIdLst>
        </p14:section>
        <p14:section name="Recommmended Specifications" id="{F7B6B9CA-F4DD-445F-A82A-49FEF765C58D}">
          <p14:sldIdLst>
            <p14:sldId id="1540"/>
            <p14:sldId id="1891"/>
          </p14:sldIdLst>
        </p14:section>
        <p14:section name="Sample Reports" id="{A0F417C0-E489-42FD-9FD9-C4FD132E3DAF}">
          <p14:sldIdLst>
            <p14:sldId id="1592"/>
          </p14:sldIdLst>
        </p14:section>
        <p14:section name="Summary/Close" id="{8F4CF921-9AEE-4226-8A08-59F8B40C3249}">
          <p14:sldIdLst>
            <p14:sldId id="972"/>
            <p14:sldId id="1892"/>
            <p14:sldId id="1900"/>
          </p14:sldIdLst>
        </p14:section>
        <p14:section name="Faculty" id="{0EF851CD-4866-465F-966F-8FEDFD340CDA}">
          <p14:sldIdLst>
            <p14:sldId id="1903"/>
            <p14:sldId id="1908"/>
            <p14:sldId id="1904"/>
            <p14:sldId id="1905"/>
            <p14:sldId id="1906"/>
          </p14:sldIdLst>
        </p14:section>
        <p14:section name="Menu" id="{B3B87859-A8A2-4752-A7B9-0506160CF6A4}">
          <p14:sldIdLst>
            <p14:sldId id="1894"/>
            <p14:sldId id="1909"/>
          </p14:sldIdLst>
        </p14:section>
        <p14:section name="Resources" id="{1BD9FE19-6F66-4230-887F-77CD9E06EE56}">
          <p14:sldIdLst>
            <p14:sldId id="1895"/>
          </p14:sldIdLst>
        </p14:section>
      </p14:sectionLst>
    </p:ext>
    <p:ext uri="{EFAFB233-063F-42B5-8137-9DF3F51BA10A}">
      <p15:sldGuideLst xmlns:p15="http://schemas.microsoft.com/office/powerpoint/2012/main">
        <p15:guide id="1" orient="horz" pos="1476" userDrawn="1">
          <p15:clr>
            <a:srgbClr val="A4A3A4"/>
          </p15:clr>
        </p15:guide>
        <p15:guide id="2" pos="39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3F6B"/>
    <a:srgbClr val="001326"/>
    <a:srgbClr val="00172E"/>
    <a:srgbClr val="FFFFFF"/>
    <a:srgbClr val="FF9900"/>
    <a:srgbClr val="000F1E"/>
    <a:srgbClr val="00152A"/>
    <a:srgbClr val="FF5050"/>
    <a:srgbClr val="E000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455" autoAdjust="0"/>
    <p:restoredTop sz="82826" autoAdjust="0"/>
  </p:normalViewPr>
  <p:slideViewPr>
    <p:cSldViewPr>
      <p:cViewPr varScale="1">
        <p:scale>
          <a:sx n="93" d="100"/>
          <a:sy n="93" d="100"/>
        </p:scale>
        <p:origin x="66" y="408"/>
      </p:cViewPr>
      <p:guideLst>
        <p:guide orient="horz" pos="1476"/>
        <p:guide pos="3936"/>
      </p:guideLst>
    </p:cSldViewPr>
  </p:slideViewPr>
  <p:outlineViewPr>
    <p:cViewPr>
      <p:scale>
        <a:sx n="33" d="100"/>
        <a:sy n="33" d="100"/>
      </p:scale>
      <p:origin x="0" y="-35232"/>
    </p:cViewPr>
    <p:sldLst>
      <p:sld r:id="rId1" collapse="1"/>
      <p:sld r:id="rId2" collapse="1"/>
      <p:sld r:id="rId3" collapse="1"/>
      <p:sld r:id="rId4" collapse="1"/>
      <p:sld r:id="rId5" collapse="1"/>
      <p:sld r:id="rId6" collapse="1"/>
      <p:sld r:id="rId7" collapse="1"/>
      <p:sld r:id="rId8" collapse="1"/>
    </p:sldLst>
  </p:outlineViewPr>
  <p:notesTextViewPr>
    <p:cViewPr>
      <p:scale>
        <a:sx n="100" d="100"/>
        <a:sy n="100" d="100"/>
      </p:scale>
      <p:origin x="0" y="0"/>
    </p:cViewPr>
  </p:notesTextViewPr>
  <p:sorterViewPr>
    <p:cViewPr>
      <p:scale>
        <a:sx n="200" d="100"/>
        <a:sy n="200" d="100"/>
      </p:scale>
      <p:origin x="0" y="-4275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0" Type="http://schemas.openxmlformats.org/officeDocument/2006/relationships/tableStyles" Target="tableStyle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slide" Target="slides/slide154.xml"/><Relationship Id="rId164" Type="http://schemas.openxmlformats.org/officeDocument/2006/relationships/slide" Target="slides/slide162.xml"/><Relationship Id="rId16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s>
</file>

<file path=ppt/_rels/viewProps.xml.rels><?xml version="1.0" encoding="UTF-8" standalone="yes"?>
<Relationships xmlns="http://schemas.openxmlformats.org/package/2006/relationships"><Relationship Id="rId8" Type="http://schemas.openxmlformats.org/officeDocument/2006/relationships/slide" Target="slides/slide139.xml"/><Relationship Id="rId3" Type="http://schemas.openxmlformats.org/officeDocument/2006/relationships/slide" Target="slides/slide93.xml"/><Relationship Id="rId7" Type="http://schemas.openxmlformats.org/officeDocument/2006/relationships/slide" Target="slides/slide116.xml"/><Relationship Id="rId2" Type="http://schemas.openxmlformats.org/officeDocument/2006/relationships/slide" Target="slides/slide92.xml"/><Relationship Id="rId1" Type="http://schemas.openxmlformats.org/officeDocument/2006/relationships/slide" Target="slides/slide91.xml"/><Relationship Id="rId6" Type="http://schemas.openxmlformats.org/officeDocument/2006/relationships/slide" Target="slides/slide105.xml"/><Relationship Id="rId5" Type="http://schemas.openxmlformats.org/officeDocument/2006/relationships/slide" Target="slides/slide95.xml"/><Relationship Id="rId4" Type="http://schemas.openxmlformats.org/officeDocument/2006/relationships/slide" Target="slides/slide9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1554"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200" smtClean="0"/>
            </a:lvl1pPr>
          </a:lstStyle>
          <a:p>
            <a:pPr>
              <a:defRPr/>
            </a:pPr>
            <a:endParaRPr lang="en-US" dirty="0"/>
          </a:p>
        </p:txBody>
      </p:sp>
      <p:sp>
        <p:nvSpPr>
          <p:cNvPr id="791555"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smtClean="0"/>
            </a:lvl1pPr>
          </a:lstStyle>
          <a:p>
            <a:pPr>
              <a:defRPr/>
            </a:pPr>
            <a:endParaRPr lang="en-US" dirty="0"/>
          </a:p>
        </p:txBody>
      </p:sp>
      <p:sp>
        <p:nvSpPr>
          <p:cNvPr id="246788" name="Rectangle 1028"/>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791557"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91558" name="Rectangle 1030"/>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200" smtClean="0"/>
            </a:lvl1pPr>
          </a:lstStyle>
          <a:p>
            <a:pPr>
              <a:defRPr/>
            </a:pPr>
            <a:endParaRPr lang="en-US" dirty="0"/>
          </a:p>
        </p:txBody>
      </p:sp>
      <p:sp>
        <p:nvSpPr>
          <p:cNvPr id="791559"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smtClean="0"/>
            </a:lvl1pPr>
          </a:lstStyle>
          <a:p>
            <a:pPr>
              <a:defRPr/>
            </a:pPr>
            <a:fld id="{240C716D-707B-4C3E-9D68-7E20F1C69016}" type="slidenum">
              <a:rPr lang="en-US"/>
              <a:pPr>
                <a:defRPr/>
              </a:pPr>
              <a:t>‹#›</a:t>
            </a:fld>
            <a:endParaRPr lang="en-US" dirty="0"/>
          </a:p>
        </p:txBody>
      </p:sp>
    </p:spTree>
    <p:extLst>
      <p:ext uri="{BB962C8B-B14F-4D97-AF65-F5344CB8AC3E}">
        <p14:creationId xmlns:p14="http://schemas.microsoft.com/office/powerpoint/2010/main" val="28297083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716D-707B-4C3E-9D68-7E20F1C69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833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40C716D-707B-4C3E-9D68-7E20F1C69016}" type="slidenum">
              <a:rPr lang="en-US" smtClean="0"/>
              <a:pPr>
                <a:defRPr/>
              </a:pPr>
              <a:t>20</a:t>
            </a:fld>
            <a:endParaRPr lang="en-US" dirty="0"/>
          </a:p>
        </p:txBody>
      </p:sp>
    </p:spTree>
    <p:extLst>
      <p:ext uri="{BB962C8B-B14F-4D97-AF65-F5344CB8AC3E}">
        <p14:creationId xmlns:p14="http://schemas.microsoft.com/office/powerpoint/2010/main" val="335052022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112</a:t>
            </a:fld>
            <a:endParaRPr lang="en-US" dirty="0"/>
          </a:p>
        </p:txBody>
      </p:sp>
    </p:spTree>
    <p:extLst>
      <p:ext uri="{BB962C8B-B14F-4D97-AF65-F5344CB8AC3E}">
        <p14:creationId xmlns:p14="http://schemas.microsoft.com/office/powerpoint/2010/main" val="321187288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113</a:t>
            </a:fld>
            <a:endParaRPr lang="en-US" dirty="0"/>
          </a:p>
        </p:txBody>
      </p:sp>
    </p:spTree>
    <p:extLst>
      <p:ext uri="{BB962C8B-B14F-4D97-AF65-F5344CB8AC3E}">
        <p14:creationId xmlns:p14="http://schemas.microsoft.com/office/powerpoint/2010/main" val="79046623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114</a:t>
            </a:fld>
            <a:endParaRPr lang="en-US" dirty="0"/>
          </a:p>
        </p:txBody>
      </p:sp>
    </p:spTree>
    <p:extLst>
      <p:ext uri="{BB962C8B-B14F-4D97-AF65-F5344CB8AC3E}">
        <p14:creationId xmlns:p14="http://schemas.microsoft.com/office/powerpoint/2010/main" val="53523175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115</a:t>
            </a:fld>
            <a:endParaRPr lang="en-US" dirty="0"/>
          </a:p>
        </p:txBody>
      </p:sp>
    </p:spTree>
    <p:extLst>
      <p:ext uri="{BB962C8B-B14F-4D97-AF65-F5344CB8AC3E}">
        <p14:creationId xmlns:p14="http://schemas.microsoft.com/office/powerpoint/2010/main" val="122885854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116</a:t>
            </a:fld>
            <a:endParaRPr lang="en-US" dirty="0"/>
          </a:p>
        </p:txBody>
      </p:sp>
    </p:spTree>
    <p:extLst>
      <p:ext uri="{BB962C8B-B14F-4D97-AF65-F5344CB8AC3E}">
        <p14:creationId xmlns:p14="http://schemas.microsoft.com/office/powerpoint/2010/main" val="204989667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117</a:t>
            </a:fld>
            <a:endParaRPr lang="en-US" dirty="0"/>
          </a:p>
        </p:txBody>
      </p:sp>
    </p:spTree>
    <p:extLst>
      <p:ext uri="{BB962C8B-B14F-4D97-AF65-F5344CB8AC3E}">
        <p14:creationId xmlns:p14="http://schemas.microsoft.com/office/powerpoint/2010/main" val="320120623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118</a:t>
            </a:fld>
            <a:endParaRPr lang="en-US" dirty="0"/>
          </a:p>
        </p:txBody>
      </p:sp>
    </p:spTree>
    <p:extLst>
      <p:ext uri="{BB962C8B-B14F-4D97-AF65-F5344CB8AC3E}">
        <p14:creationId xmlns:p14="http://schemas.microsoft.com/office/powerpoint/2010/main" val="38193773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40C716D-707B-4C3E-9D68-7E20F1C69016}" type="slidenum">
              <a:rPr kumimoji="0" lang="en-US" sz="1200" b="0" i="0" u="none" strike="noStrike" kern="1200" cap="none" spc="0" normalizeH="0" baseline="0" noProof="0" smtClean="0">
                <a:ln>
                  <a:noFill/>
                </a:ln>
                <a:solidFill>
                  <a:srgbClr val="000000"/>
                </a:solidFill>
                <a:effectLst/>
                <a:uLnTx/>
                <a:uFillTx/>
                <a:latin typeface="Arial Narrow"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sz="12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342518029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40C716D-707B-4C3E-9D68-7E20F1C69016}" type="slidenum">
              <a:rPr kumimoji="0" lang="en-US" sz="1200" b="0" i="0" u="none" strike="noStrike" kern="1200" cap="none" spc="0" normalizeH="0" baseline="0" noProof="0" smtClean="0">
                <a:ln>
                  <a:noFill/>
                </a:ln>
                <a:solidFill>
                  <a:srgbClr val="000000"/>
                </a:solidFill>
                <a:effectLst/>
                <a:uLnTx/>
                <a:uFillTx/>
                <a:latin typeface="Arial Narrow"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sz="12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393679941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121</a:t>
            </a:fld>
            <a:endParaRPr lang="en-US" dirty="0"/>
          </a:p>
        </p:txBody>
      </p:sp>
    </p:spTree>
    <p:extLst>
      <p:ext uri="{BB962C8B-B14F-4D97-AF65-F5344CB8AC3E}">
        <p14:creationId xmlns:p14="http://schemas.microsoft.com/office/powerpoint/2010/main" val="3310941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40C716D-707B-4C3E-9D68-7E20F1C69016}" type="slidenum">
              <a:rPr lang="en-US" smtClean="0"/>
              <a:pPr>
                <a:defRPr/>
              </a:pPr>
              <a:t>21</a:t>
            </a:fld>
            <a:endParaRPr lang="en-US" dirty="0"/>
          </a:p>
        </p:txBody>
      </p:sp>
    </p:spTree>
    <p:extLst>
      <p:ext uri="{BB962C8B-B14F-4D97-AF65-F5344CB8AC3E}">
        <p14:creationId xmlns:p14="http://schemas.microsoft.com/office/powerpoint/2010/main" val="235513500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382A7C9-DEDD-4FD6-B71C-7984DE36FA4B}" type="slidenum">
              <a:rPr kumimoji="0" lang="en-US" sz="1200" b="0" i="0" u="none" strike="noStrike" kern="1200" cap="none" spc="0" normalizeH="0" baseline="0" noProof="0" smtClean="0">
                <a:ln>
                  <a:noFill/>
                </a:ln>
                <a:solidFill>
                  <a:srgbClr val="000000"/>
                </a:solidFill>
                <a:effectLst/>
                <a:uLnTx/>
                <a:uFillTx/>
                <a:latin typeface="Arial Narrow"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305796327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2E59AB-DA89-4007-89AB-7AD9309601BB}" type="slidenum">
              <a:rPr kumimoji="0" lang="en-US" sz="1200" b="0" i="0" u="none" strike="noStrike" kern="1200" cap="none" spc="0" normalizeH="0" baseline="0" noProof="0" smtClean="0">
                <a:ln>
                  <a:noFill/>
                </a:ln>
                <a:solidFill>
                  <a:srgbClr val="000000"/>
                </a:solidFill>
                <a:effectLst/>
                <a:uLnTx/>
                <a:uFillTx/>
                <a:latin typeface="Arial Narrow"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405443703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124</a:t>
            </a:fld>
            <a:endParaRPr lang="en-US" dirty="0"/>
          </a:p>
        </p:txBody>
      </p:sp>
    </p:spTree>
    <p:extLst>
      <p:ext uri="{BB962C8B-B14F-4D97-AF65-F5344CB8AC3E}">
        <p14:creationId xmlns:p14="http://schemas.microsoft.com/office/powerpoint/2010/main" val="131753122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125</a:t>
            </a:fld>
            <a:endParaRPr lang="en-US" dirty="0"/>
          </a:p>
        </p:txBody>
      </p:sp>
    </p:spTree>
    <p:extLst>
      <p:ext uri="{BB962C8B-B14F-4D97-AF65-F5344CB8AC3E}">
        <p14:creationId xmlns:p14="http://schemas.microsoft.com/office/powerpoint/2010/main" val="292813731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126</a:t>
            </a:fld>
            <a:endParaRPr lang="en-US" dirty="0"/>
          </a:p>
        </p:txBody>
      </p:sp>
    </p:spTree>
    <p:extLst>
      <p:ext uri="{BB962C8B-B14F-4D97-AF65-F5344CB8AC3E}">
        <p14:creationId xmlns:p14="http://schemas.microsoft.com/office/powerpoint/2010/main" val="268860077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127</a:t>
            </a:fld>
            <a:endParaRPr lang="en-US" dirty="0"/>
          </a:p>
        </p:txBody>
      </p:sp>
    </p:spTree>
    <p:extLst>
      <p:ext uri="{BB962C8B-B14F-4D97-AF65-F5344CB8AC3E}">
        <p14:creationId xmlns:p14="http://schemas.microsoft.com/office/powerpoint/2010/main" val="93925129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128</a:t>
            </a:fld>
            <a:endParaRPr lang="en-US" dirty="0"/>
          </a:p>
        </p:txBody>
      </p:sp>
    </p:spTree>
    <p:extLst>
      <p:ext uri="{BB962C8B-B14F-4D97-AF65-F5344CB8AC3E}">
        <p14:creationId xmlns:p14="http://schemas.microsoft.com/office/powerpoint/2010/main" val="149840954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129</a:t>
            </a:fld>
            <a:endParaRPr lang="en-US" dirty="0"/>
          </a:p>
        </p:txBody>
      </p:sp>
    </p:spTree>
    <p:extLst>
      <p:ext uri="{BB962C8B-B14F-4D97-AF65-F5344CB8AC3E}">
        <p14:creationId xmlns:p14="http://schemas.microsoft.com/office/powerpoint/2010/main" val="280699893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130</a:t>
            </a:fld>
            <a:endParaRPr lang="en-US" dirty="0"/>
          </a:p>
        </p:txBody>
      </p:sp>
    </p:spTree>
    <p:extLst>
      <p:ext uri="{BB962C8B-B14F-4D97-AF65-F5344CB8AC3E}">
        <p14:creationId xmlns:p14="http://schemas.microsoft.com/office/powerpoint/2010/main" val="90694876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131</a:t>
            </a:fld>
            <a:endParaRPr lang="en-US" dirty="0"/>
          </a:p>
        </p:txBody>
      </p:sp>
    </p:spTree>
    <p:extLst>
      <p:ext uri="{BB962C8B-B14F-4D97-AF65-F5344CB8AC3E}">
        <p14:creationId xmlns:p14="http://schemas.microsoft.com/office/powerpoint/2010/main" val="2837644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40C716D-707B-4C3E-9D68-7E20F1C69016}" type="slidenum">
              <a:rPr lang="en-US" smtClean="0"/>
              <a:pPr>
                <a:defRPr/>
              </a:pPr>
              <a:t>22</a:t>
            </a:fld>
            <a:endParaRPr lang="en-US" dirty="0"/>
          </a:p>
        </p:txBody>
      </p:sp>
    </p:spTree>
    <p:extLst>
      <p:ext uri="{BB962C8B-B14F-4D97-AF65-F5344CB8AC3E}">
        <p14:creationId xmlns:p14="http://schemas.microsoft.com/office/powerpoint/2010/main" val="200097060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132</a:t>
            </a:fld>
            <a:endParaRPr lang="en-US" dirty="0"/>
          </a:p>
        </p:txBody>
      </p:sp>
    </p:spTree>
    <p:extLst>
      <p:ext uri="{BB962C8B-B14F-4D97-AF65-F5344CB8AC3E}">
        <p14:creationId xmlns:p14="http://schemas.microsoft.com/office/powerpoint/2010/main" val="406656052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133</a:t>
            </a:fld>
            <a:endParaRPr lang="en-US" dirty="0"/>
          </a:p>
        </p:txBody>
      </p:sp>
    </p:spTree>
    <p:extLst>
      <p:ext uri="{BB962C8B-B14F-4D97-AF65-F5344CB8AC3E}">
        <p14:creationId xmlns:p14="http://schemas.microsoft.com/office/powerpoint/2010/main" val="340081001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134</a:t>
            </a:fld>
            <a:endParaRPr lang="en-US" dirty="0"/>
          </a:p>
        </p:txBody>
      </p:sp>
    </p:spTree>
    <p:extLst>
      <p:ext uri="{BB962C8B-B14F-4D97-AF65-F5344CB8AC3E}">
        <p14:creationId xmlns:p14="http://schemas.microsoft.com/office/powerpoint/2010/main" val="146875715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135</a:t>
            </a:fld>
            <a:endParaRPr lang="en-US" dirty="0"/>
          </a:p>
        </p:txBody>
      </p:sp>
    </p:spTree>
    <p:extLst>
      <p:ext uri="{BB962C8B-B14F-4D97-AF65-F5344CB8AC3E}">
        <p14:creationId xmlns:p14="http://schemas.microsoft.com/office/powerpoint/2010/main" val="419103814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136</a:t>
            </a:fld>
            <a:endParaRPr lang="en-US" dirty="0"/>
          </a:p>
        </p:txBody>
      </p:sp>
    </p:spTree>
    <p:extLst>
      <p:ext uri="{BB962C8B-B14F-4D97-AF65-F5344CB8AC3E}">
        <p14:creationId xmlns:p14="http://schemas.microsoft.com/office/powerpoint/2010/main" val="193680328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137</a:t>
            </a:fld>
            <a:endParaRPr lang="en-US" dirty="0"/>
          </a:p>
        </p:txBody>
      </p:sp>
    </p:spTree>
    <p:extLst>
      <p:ext uri="{BB962C8B-B14F-4D97-AF65-F5344CB8AC3E}">
        <p14:creationId xmlns:p14="http://schemas.microsoft.com/office/powerpoint/2010/main" val="363490098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138</a:t>
            </a:fld>
            <a:endParaRPr lang="en-US" dirty="0"/>
          </a:p>
        </p:txBody>
      </p:sp>
    </p:spTree>
    <p:extLst>
      <p:ext uri="{BB962C8B-B14F-4D97-AF65-F5344CB8AC3E}">
        <p14:creationId xmlns:p14="http://schemas.microsoft.com/office/powerpoint/2010/main" val="269516992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139</a:t>
            </a:fld>
            <a:endParaRPr lang="en-US" dirty="0"/>
          </a:p>
        </p:txBody>
      </p:sp>
    </p:spTree>
    <p:extLst>
      <p:ext uri="{BB962C8B-B14F-4D97-AF65-F5344CB8AC3E}">
        <p14:creationId xmlns:p14="http://schemas.microsoft.com/office/powerpoint/2010/main" val="235361683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140</a:t>
            </a:fld>
            <a:endParaRPr lang="en-US" dirty="0"/>
          </a:p>
        </p:txBody>
      </p:sp>
    </p:spTree>
    <p:extLst>
      <p:ext uri="{BB962C8B-B14F-4D97-AF65-F5344CB8AC3E}">
        <p14:creationId xmlns:p14="http://schemas.microsoft.com/office/powerpoint/2010/main" val="45424257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141</a:t>
            </a:fld>
            <a:endParaRPr lang="en-US" dirty="0"/>
          </a:p>
        </p:txBody>
      </p:sp>
    </p:spTree>
    <p:extLst>
      <p:ext uri="{BB962C8B-B14F-4D97-AF65-F5344CB8AC3E}">
        <p14:creationId xmlns:p14="http://schemas.microsoft.com/office/powerpoint/2010/main" val="1190760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40C716D-707B-4C3E-9D68-7E20F1C69016}" type="slidenum">
              <a:rPr lang="en-US" smtClean="0"/>
              <a:pPr>
                <a:defRPr/>
              </a:pPr>
              <a:t>23</a:t>
            </a:fld>
            <a:endParaRPr lang="en-US" dirty="0"/>
          </a:p>
        </p:txBody>
      </p:sp>
    </p:spTree>
    <p:extLst>
      <p:ext uri="{BB962C8B-B14F-4D97-AF65-F5344CB8AC3E}">
        <p14:creationId xmlns:p14="http://schemas.microsoft.com/office/powerpoint/2010/main" val="94466458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142</a:t>
            </a:fld>
            <a:endParaRPr lang="en-US" dirty="0"/>
          </a:p>
        </p:txBody>
      </p:sp>
    </p:spTree>
    <p:extLst>
      <p:ext uri="{BB962C8B-B14F-4D97-AF65-F5344CB8AC3E}">
        <p14:creationId xmlns:p14="http://schemas.microsoft.com/office/powerpoint/2010/main" val="368319522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143</a:t>
            </a:fld>
            <a:endParaRPr lang="en-US" dirty="0"/>
          </a:p>
        </p:txBody>
      </p:sp>
    </p:spTree>
    <p:extLst>
      <p:ext uri="{BB962C8B-B14F-4D97-AF65-F5344CB8AC3E}">
        <p14:creationId xmlns:p14="http://schemas.microsoft.com/office/powerpoint/2010/main" val="170366691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144</a:t>
            </a:fld>
            <a:endParaRPr lang="en-US" dirty="0"/>
          </a:p>
        </p:txBody>
      </p:sp>
    </p:spTree>
    <p:extLst>
      <p:ext uri="{BB962C8B-B14F-4D97-AF65-F5344CB8AC3E}">
        <p14:creationId xmlns:p14="http://schemas.microsoft.com/office/powerpoint/2010/main" val="130841032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145</a:t>
            </a:fld>
            <a:endParaRPr lang="en-US" dirty="0"/>
          </a:p>
        </p:txBody>
      </p:sp>
    </p:spTree>
    <p:extLst>
      <p:ext uri="{BB962C8B-B14F-4D97-AF65-F5344CB8AC3E}">
        <p14:creationId xmlns:p14="http://schemas.microsoft.com/office/powerpoint/2010/main" val="123092354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146</a:t>
            </a:fld>
            <a:endParaRPr lang="en-US" dirty="0"/>
          </a:p>
        </p:txBody>
      </p:sp>
    </p:spTree>
    <p:extLst>
      <p:ext uri="{BB962C8B-B14F-4D97-AF65-F5344CB8AC3E}">
        <p14:creationId xmlns:p14="http://schemas.microsoft.com/office/powerpoint/2010/main" val="115070805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147</a:t>
            </a:fld>
            <a:endParaRPr lang="en-US" dirty="0"/>
          </a:p>
        </p:txBody>
      </p:sp>
    </p:spTree>
    <p:extLst>
      <p:ext uri="{BB962C8B-B14F-4D97-AF65-F5344CB8AC3E}">
        <p14:creationId xmlns:p14="http://schemas.microsoft.com/office/powerpoint/2010/main" val="215965808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148</a:t>
            </a:fld>
            <a:endParaRPr lang="en-US" dirty="0"/>
          </a:p>
        </p:txBody>
      </p:sp>
    </p:spTree>
    <p:extLst>
      <p:ext uri="{BB962C8B-B14F-4D97-AF65-F5344CB8AC3E}">
        <p14:creationId xmlns:p14="http://schemas.microsoft.com/office/powerpoint/2010/main" val="354547681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149</a:t>
            </a:fld>
            <a:endParaRPr lang="en-US" dirty="0"/>
          </a:p>
        </p:txBody>
      </p:sp>
    </p:spTree>
    <p:extLst>
      <p:ext uri="{BB962C8B-B14F-4D97-AF65-F5344CB8AC3E}">
        <p14:creationId xmlns:p14="http://schemas.microsoft.com/office/powerpoint/2010/main" val="261809916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150</a:t>
            </a:fld>
            <a:endParaRPr lang="en-US" dirty="0"/>
          </a:p>
        </p:txBody>
      </p:sp>
    </p:spTree>
    <p:extLst>
      <p:ext uri="{BB962C8B-B14F-4D97-AF65-F5344CB8AC3E}">
        <p14:creationId xmlns:p14="http://schemas.microsoft.com/office/powerpoint/2010/main" val="285229443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40C716D-707B-4C3E-9D68-7E20F1C69016}" type="slidenum">
              <a:rPr kumimoji="0" lang="en-US" sz="1200" b="0" i="0" u="none" strike="noStrike" kern="1200" cap="none" spc="0" normalizeH="0" baseline="0" noProof="0" smtClean="0">
                <a:ln>
                  <a:noFill/>
                </a:ln>
                <a:solidFill>
                  <a:srgbClr val="000000"/>
                </a:solidFill>
                <a:effectLst/>
                <a:uLnTx/>
                <a:uFillTx/>
                <a:latin typeface="Arial Narrow"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US" sz="12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2983717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40C716D-707B-4C3E-9D68-7E20F1C69016}" type="slidenum">
              <a:rPr lang="en-US" smtClean="0"/>
              <a:pPr>
                <a:defRPr/>
              </a:pPr>
              <a:t>24</a:t>
            </a:fld>
            <a:endParaRPr lang="en-US" dirty="0"/>
          </a:p>
        </p:txBody>
      </p:sp>
    </p:spTree>
    <p:extLst>
      <p:ext uri="{BB962C8B-B14F-4D97-AF65-F5344CB8AC3E}">
        <p14:creationId xmlns:p14="http://schemas.microsoft.com/office/powerpoint/2010/main" val="104556285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152</a:t>
            </a:fld>
            <a:endParaRPr lang="en-US" dirty="0"/>
          </a:p>
        </p:txBody>
      </p:sp>
    </p:spTree>
    <p:extLst>
      <p:ext uri="{BB962C8B-B14F-4D97-AF65-F5344CB8AC3E}">
        <p14:creationId xmlns:p14="http://schemas.microsoft.com/office/powerpoint/2010/main" val="311886647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153</a:t>
            </a:fld>
            <a:endParaRPr lang="en-US" dirty="0"/>
          </a:p>
        </p:txBody>
      </p:sp>
    </p:spTree>
    <p:extLst>
      <p:ext uri="{BB962C8B-B14F-4D97-AF65-F5344CB8AC3E}">
        <p14:creationId xmlns:p14="http://schemas.microsoft.com/office/powerpoint/2010/main" val="102261392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154</a:t>
            </a:fld>
            <a:endParaRPr lang="en-US" dirty="0"/>
          </a:p>
        </p:txBody>
      </p:sp>
    </p:spTree>
    <p:extLst>
      <p:ext uri="{BB962C8B-B14F-4D97-AF65-F5344CB8AC3E}">
        <p14:creationId xmlns:p14="http://schemas.microsoft.com/office/powerpoint/2010/main" val="271288374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716D-707B-4C3E-9D68-7E20F1C69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566370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161</a:t>
            </a:fld>
            <a:endParaRPr lang="en-US" dirty="0"/>
          </a:p>
        </p:txBody>
      </p:sp>
    </p:spTree>
    <p:extLst>
      <p:ext uri="{BB962C8B-B14F-4D97-AF65-F5344CB8AC3E}">
        <p14:creationId xmlns:p14="http://schemas.microsoft.com/office/powerpoint/2010/main" val="78160673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162</a:t>
            </a:fld>
            <a:endParaRPr lang="en-US" dirty="0"/>
          </a:p>
        </p:txBody>
      </p:sp>
    </p:spTree>
    <p:extLst>
      <p:ext uri="{BB962C8B-B14F-4D97-AF65-F5344CB8AC3E}">
        <p14:creationId xmlns:p14="http://schemas.microsoft.com/office/powerpoint/2010/main" val="413206019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163</a:t>
            </a:fld>
            <a:endParaRPr lang="en-US" dirty="0"/>
          </a:p>
        </p:txBody>
      </p:sp>
    </p:spTree>
    <p:extLst>
      <p:ext uri="{BB962C8B-B14F-4D97-AF65-F5344CB8AC3E}">
        <p14:creationId xmlns:p14="http://schemas.microsoft.com/office/powerpoint/2010/main" val="571770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40C716D-707B-4C3E-9D68-7E20F1C69016}" type="slidenum">
              <a:rPr lang="en-US" smtClean="0"/>
              <a:pPr>
                <a:defRPr/>
              </a:pPr>
              <a:t>25</a:t>
            </a:fld>
            <a:endParaRPr lang="en-US" dirty="0"/>
          </a:p>
        </p:txBody>
      </p:sp>
    </p:spTree>
    <p:extLst>
      <p:ext uri="{BB962C8B-B14F-4D97-AF65-F5344CB8AC3E}">
        <p14:creationId xmlns:p14="http://schemas.microsoft.com/office/powerpoint/2010/main" val="2505779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40C716D-707B-4C3E-9D68-7E20F1C69016}" type="slidenum">
              <a:rPr lang="en-US" smtClean="0"/>
              <a:pPr>
                <a:defRPr/>
              </a:pPr>
              <a:t>26</a:t>
            </a:fld>
            <a:endParaRPr lang="en-US" dirty="0"/>
          </a:p>
        </p:txBody>
      </p:sp>
    </p:spTree>
    <p:extLst>
      <p:ext uri="{BB962C8B-B14F-4D97-AF65-F5344CB8AC3E}">
        <p14:creationId xmlns:p14="http://schemas.microsoft.com/office/powerpoint/2010/main" val="2619983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27</a:t>
            </a:fld>
            <a:endParaRPr lang="en-US" dirty="0"/>
          </a:p>
        </p:txBody>
      </p:sp>
    </p:spTree>
    <p:extLst>
      <p:ext uri="{BB962C8B-B14F-4D97-AF65-F5344CB8AC3E}">
        <p14:creationId xmlns:p14="http://schemas.microsoft.com/office/powerpoint/2010/main" val="407594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28</a:t>
            </a:fld>
            <a:endParaRPr lang="en-US" dirty="0"/>
          </a:p>
        </p:txBody>
      </p:sp>
    </p:spTree>
    <p:extLst>
      <p:ext uri="{BB962C8B-B14F-4D97-AF65-F5344CB8AC3E}">
        <p14:creationId xmlns:p14="http://schemas.microsoft.com/office/powerpoint/2010/main" val="40568739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29</a:t>
            </a:fld>
            <a:endParaRPr lang="en-US" dirty="0"/>
          </a:p>
        </p:txBody>
      </p:sp>
    </p:spTree>
    <p:extLst>
      <p:ext uri="{BB962C8B-B14F-4D97-AF65-F5344CB8AC3E}">
        <p14:creationId xmlns:p14="http://schemas.microsoft.com/office/powerpoint/2010/main" val="972203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a:t>
            </a:fld>
            <a:endParaRPr lang="en-US" dirty="0"/>
          </a:p>
        </p:txBody>
      </p:sp>
    </p:spTree>
    <p:extLst>
      <p:ext uri="{BB962C8B-B14F-4D97-AF65-F5344CB8AC3E}">
        <p14:creationId xmlns:p14="http://schemas.microsoft.com/office/powerpoint/2010/main" val="33982641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30</a:t>
            </a:fld>
            <a:endParaRPr lang="en-US" dirty="0"/>
          </a:p>
        </p:txBody>
      </p:sp>
    </p:spTree>
    <p:extLst>
      <p:ext uri="{BB962C8B-B14F-4D97-AF65-F5344CB8AC3E}">
        <p14:creationId xmlns:p14="http://schemas.microsoft.com/office/powerpoint/2010/main" val="14226146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31</a:t>
            </a:fld>
            <a:endParaRPr lang="en-US" dirty="0"/>
          </a:p>
        </p:txBody>
      </p:sp>
    </p:spTree>
    <p:extLst>
      <p:ext uri="{BB962C8B-B14F-4D97-AF65-F5344CB8AC3E}">
        <p14:creationId xmlns:p14="http://schemas.microsoft.com/office/powerpoint/2010/main" val="9263666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32</a:t>
            </a:fld>
            <a:endParaRPr lang="en-US" dirty="0"/>
          </a:p>
        </p:txBody>
      </p:sp>
    </p:spTree>
    <p:extLst>
      <p:ext uri="{BB962C8B-B14F-4D97-AF65-F5344CB8AC3E}">
        <p14:creationId xmlns:p14="http://schemas.microsoft.com/office/powerpoint/2010/main" val="10410263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33</a:t>
            </a:fld>
            <a:endParaRPr lang="en-US" dirty="0"/>
          </a:p>
        </p:txBody>
      </p:sp>
    </p:spTree>
    <p:extLst>
      <p:ext uri="{BB962C8B-B14F-4D97-AF65-F5344CB8AC3E}">
        <p14:creationId xmlns:p14="http://schemas.microsoft.com/office/powerpoint/2010/main" val="23869453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34</a:t>
            </a:fld>
            <a:endParaRPr lang="en-US" dirty="0"/>
          </a:p>
        </p:txBody>
      </p:sp>
    </p:spTree>
    <p:extLst>
      <p:ext uri="{BB962C8B-B14F-4D97-AF65-F5344CB8AC3E}">
        <p14:creationId xmlns:p14="http://schemas.microsoft.com/office/powerpoint/2010/main" val="6339126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35</a:t>
            </a:fld>
            <a:endParaRPr lang="en-US" dirty="0"/>
          </a:p>
        </p:txBody>
      </p:sp>
    </p:spTree>
    <p:extLst>
      <p:ext uri="{BB962C8B-B14F-4D97-AF65-F5344CB8AC3E}">
        <p14:creationId xmlns:p14="http://schemas.microsoft.com/office/powerpoint/2010/main" val="38047741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36</a:t>
            </a:fld>
            <a:endParaRPr lang="en-US" dirty="0"/>
          </a:p>
        </p:txBody>
      </p:sp>
    </p:spTree>
    <p:extLst>
      <p:ext uri="{BB962C8B-B14F-4D97-AF65-F5344CB8AC3E}">
        <p14:creationId xmlns:p14="http://schemas.microsoft.com/office/powerpoint/2010/main" val="1241351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37</a:t>
            </a:fld>
            <a:endParaRPr lang="en-US" dirty="0"/>
          </a:p>
        </p:txBody>
      </p:sp>
    </p:spTree>
    <p:extLst>
      <p:ext uri="{BB962C8B-B14F-4D97-AF65-F5344CB8AC3E}">
        <p14:creationId xmlns:p14="http://schemas.microsoft.com/office/powerpoint/2010/main" val="5750583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38</a:t>
            </a:fld>
            <a:endParaRPr lang="en-US" dirty="0"/>
          </a:p>
        </p:txBody>
      </p:sp>
    </p:spTree>
    <p:extLst>
      <p:ext uri="{BB962C8B-B14F-4D97-AF65-F5344CB8AC3E}">
        <p14:creationId xmlns:p14="http://schemas.microsoft.com/office/powerpoint/2010/main" val="8245779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39</a:t>
            </a:fld>
            <a:endParaRPr lang="en-US" dirty="0"/>
          </a:p>
        </p:txBody>
      </p:sp>
    </p:spTree>
    <p:extLst>
      <p:ext uri="{BB962C8B-B14F-4D97-AF65-F5344CB8AC3E}">
        <p14:creationId xmlns:p14="http://schemas.microsoft.com/office/powerpoint/2010/main" val="2416479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40C716D-707B-4C3E-9D68-7E20F1C69016}" type="slidenum">
              <a:rPr kumimoji="0" lang="en-US" sz="1200" b="0" i="0" u="none" strike="noStrike" kern="1200" cap="none" spc="0" normalizeH="0" baseline="0" noProof="0" smtClean="0">
                <a:ln>
                  <a:noFill/>
                </a:ln>
                <a:solidFill>
                  <a:srgbClr val="000000"/>
                </a:solidFill>
                <a:effectLst/>
                <a:uLnTx/>
                <a:uFillTx/>
                <a:latin typeface="Arial Narrow"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29390498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40</a:t>
            </a:fld>
            <a:endParaRPr lang="en-US" dirty="0"/>
          </a:p>
        </p:txBody>
      </p:sp>
    </p:spTree>
    <p:extLst>
      <p:ext uri="{BB962C8B-B14F-4D97-AF65-F5344CB8AC3E}">
        <p14:creationId xmlns:p14="http://schemas.microsoft.com/office/powerpoint/2010/main" val="33243206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41</a:t>
            </a:fld>
            <a:endParaRPr lang="en-US" dirty="0"/>
          </a:p>
        </p:txBody>
      </p:sp>
    </p:spTree>
    <p:extLst>
      <p:ext uri="{BB962C8B-B14F-4D97-AF65-F5344CB8AC3E}">
        <p14:creationId xmlns:p14="http://schemas.microsoft.com/office/powerpoint/2010/main" val="3429371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42</a:t>
            </a:fld>
            <a:endParaRPr lang="en-US" dirty="0"/>
          </a:p>
        </p:txBody>
      </p:sp>
    </p:spTree>
    <p:extLst>
      <p:ext uri="{BB962C8B-B14F-4D97-AF65-F5344CB8AC3E}">
        <p14:creationId xmlns:p14="http://schemas.microsoft.com/office/powerpoint/2010/main" val="11531888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43</a:t>
            </a:fld>
            <a:endParaRPr lang="en-US" dirty="0"/>
          </a:p>
        </p:txBody>
      </p:sp>
    </p:spTree>
    <p:extLst>
      <p:ext uri="{BB962C8B-B14F-4D97-AF65-F5344CB8AC3E}">
        <p14:creationId xmlns:p14="http://schemas.microsoft.com/office/powerpoint/2010/main" val="11292138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44</a:t>
            </a:fld>
            <a:endParaRPr lang="en-US" dirty="0"/>
          </a:p>
        </p:txBody>
      </p:sp>
    </p:spTree>
    <p:extLst>
      <p:ext uri="{BB962C8B-B14F-4D97-AF65-F5344CB8AC3E}">
        <p14:creationId xmlns:p14="http://schemas.microsoft.com/office/powerpoint/2010/main" val="36216476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45</a:t>
            </a:fld>
            <a:endParaRPr lang="en-US" dirty="0"/>
          </a:p>
        </p:txBody>
      </p:sp>
    </p:spTree>
    <p:extLst>
      <p:ext uri="{BB962C8B-B14F-4D97-AF65-F5344CB8AC3E}">
        <p14:creationId xmlns:p14="http://schemas.microsoft.com/office/powerpoint/2010/main" val="6778981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46</a:t>
            </a:fld>
            <a:endParaRPr lang="en-US" dirty="0"/>
          </a:p>
        </p:txBody>
      </p:sp>
    </p:spTree>
    <p:extLst>
      <p:ext uri="{BB962C8B-B14F-4D97-AF65-F5344CB8AC3E}">
        <p14:creationId xmlns:p14="http://schemas.microsoft.com/office/powerpoint/2010/main" val="1849122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47</a:t>
            </a:fld>
            <a:endParaRPr lang="en-US" dirty="0"/>
          </a:p>
        </p:txBody>
      </p:sp>
    </p:spTree>
    <p:extLst>
      <p:ext uri="{BB962C8B-B14F-4D97-AF65-F5344CB8AC3E}">
        <p14:creationId xmlns:p14="http://schemas.microsoft.com/office/powerpoint/2010/main" val="30548657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48</a:t>
            </a:fld>
            <a:endParaRPr lang="en-US" dirty="0"/>
          </a:p>
        </p:txBody>
      </p:sp>
    </p:spTree>
    <p:extLst>
      <p:ext uri="{BB962C8B-B14F-4D97-AF65-F5344CB8AC3E}">
        <p14:creationId xmlns:p14="http://schemas.microsoft.com/office/powerpoint/2010/main" val="27798632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49</a:t>
            </a:fld>
            <a:endParaRPr lang="en-US" dirty="0"/>
          </a:p>
        </p:txBody>
      </p:sp>
    </p:spTree>
    <p:extLst>
      <p:ext uri="{BB962C8B-B14F-4D97-AF65-F5344CB8AC3E}">
        <p14:creationId xmlns:p14="http://schemas.microsoft.com/office/powerpoint/2010/main" val="86242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40C716D-707B-4C3E-9D68-7E20F1C69016}" type="slidenum">
              <a:rPr lang="en-US" smtClean="0"/>
              <a:pPr>
                <a:defRPr/>
              </a:pPr>
              <a:t>14</a:t>
            </a:fld>
            <a:endParaRPr lang="en-US" dirty="0"/>
          </a:p>
        </p:txBody>
      </p:sp>
    </p:spTree>
    <p:extLst>
      <p:ext uri="{BB962C8B-B14F-4D97-AF65-F5344CB8AC3E}">
        <p14:creationId xmlns:p14="http://schemas.microsoft.com/office/powerpoint/2010/main" val="29536946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50</a:t>
            </a:fld>
            <a:endParaRPr lang="en-US" dirty="0"/>
          </a:p>
        </p:txBody>
      </p:sp>
    </p:spTree>
    <p:extLst>
      <p:ext uri="{BB962C8B-B14F-4D97-AF65-F5344CB8AC3E}">
        <p14:creationId xmlns:p14="http://schemas.microsoft.com/office/powerpoint/2010/main" val="22289588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51</a:t>
            </a:fld>
            <a:endParaRPr lang="en-US" dirty="0"/>
          </a:p>
        </p:txBody>
      </p:sp>
    </p:spTree>
    <p:extLst>
      <p:ext uri="{BB962C8B-B14F-4D97-AF65-F5344CB8AC3E}">
        <p14:creationId xmlns:p14="http://schemas.microsoft.com/office/powerpoint/2010/main" val="20191995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52</a:t>
            </a:fld>
            <a:endParaRPr lang="en-US" dirty="0"/>
          </a:p>
        </p:txBody>
      </p:sp>
    </p:spTree>
    <p:extLst>
      <p:ext uri="{BB962C8B-B14F-4D97-AF65-F5344CB8AC3E}">
        <p14:creationId xmlns:p14="http://schemas.microsoft.com/office/powerpoint/2010/main" val="37483320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53</a:t>
            </a:fld>
            <a:endParaRPr lang="en-US" dirty="0"/>
          </a:p>
        </p:txBody>
      </p:sp>
    </p:spTree>
    <p:extLst>
      <p:ext uri="{BB962C8B-B14F-4D97-AF65-F5344CB8AC3E}">
        <p14:creationId xmlns:p14="http://schemas.microsoft.com/office/powerpoint/2010/main" val="4088764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54</a:t>
            </a:fld>
            <a:endParaRPr lang="en-US" dirty="0"/>
          </a:p>
        </p:txBody>
      </p:sp>
    </p:spTree>
    <p:extLst>
      <p:ext uri="{BB962C8B-B14F-4D97-AF65-F5344CB8AC3E}">
        <p14:creationId xmlns:p14="http://schemas.microsoft.com/office/powerpoint/2010/main" val="28513089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55</a:t>
            </a:fld>
            <a:endParaRPr lang="en-US" dirty="0"/>
          </a:p>
        </p:txBody>
      </p:sp>
    </p:spTree>
    <p:extLst>
      <p:ext uri="{BB962C8B-B14F-4D97-AF65-F5344CB8AC3E}">
        <p14:creationId xmlns:p14="http://schemas.microsoft.com/office/powerpoint/2010/main" val="36080937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56</a:t>
            </a:fld>
            <a:endParaRPr lang="en-US" dirty="0"/>
          </a:p>
        </p:txBody>
      </p:sp>
    </p:spTree>
    <p:extLst>
      <p:ext uri="{BB962C8B-B14F-4D97-AF65-F5344CB8AC3E}">
        <p14:creationId xmlns:p14="http://schemas.microsoft.com/office/powerpoint/2010/main" val="9066047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57</a:t>
            </a:fld>
            <a:endParaRPr lang="en-US" dirty="0"/>
          </a:p>
        </p:txBody>
      </p:sp>
    </p:spTree>
    <p:extLst>
      <p:ext uri="{BB962C8B-B14F-4D97-AF65-F5344CB8AC3E}">
        <p14:creationId xmlns:p14="http://schemas.microsoft.com/office/powerpoint/2010/main" val="4676649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58</a:t>
            </a:fld>
            <a:endParaRPr lang="en-US" dirty="0"/>
          </a:p>
        </p:txBody>
      </p:sp>
    </p:spTree>
    <p:extLst>
      <p:ext uri="{BB962C8B-B14F-4D97-AF65-F5344CB8AC3E}">
        <p14:creationId xmlns:p14="http://schemas.microsoft.com/office/powerpoint/2010/main" val="17228881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59</a:t>
            </a:fld>
            <a:endParaRPr lang="en-US" dirty="0"/>
          </a:p>
        </p:txBody>
      </p:sp>
    </p:spTree>
    <p:extLst>
      <p:ext uri="{BB962C8B-B14F-4D97-AF65-F5344CB8AC3E}">
        <p14:creationId xmlns:p14="http://schemas.microsoft.com/office/powerpoint/2010/main" val="1543941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40C716D-707B-4C3E-9D68-7E20F1C69016}" type="slidenum">
              <a:rPr lang="en-US" smtClean="0"/>
              <a:pPr>
                <a:defRPr/>
              </a:pPr>
              <a:t>15</a:t>
            </a:fld>
            <a:endParaRPr lang="en-US" dirty="0"/>
          </a:p>
        </p:txBody>
      </p:sp>
    </p:spTree>
    <p:extLst>
      <p:ext uri="{BB962C8B-B14F-4D97-AF65-F5344CB8AC3E}">
        <p14:creationId xmlns:p14="http://schemas.microsoft.com/office/powerpoint/2010/main" val="23028805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60</a:t>
            </a:fld>
            <a:endParaRPr lang="en-US" dirty="0"/>
          </a:p>
        </p:txBody>
      </p:sp>
    </p:spTree>
    <p:extLst>
      <p:ext uri="{BB962C8B-B14F-4D97-AF65-F5344CB8AC3E}">
        <p14:creationId xmlns:p14="http://schemas.microsoft.com/office/powerpoint/2010/main" val="19666234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61</a:t>
            </a:fld>
            <a:endParaRPr lang="en-US" dirty="0"/>
          </a:p>
        </p:txBody>
      </p:sp>
    </p:spTree>
    <p:extLst>
      <p:ext uri="{BB962C8B-B14F-4D97-AF65-F5344CB8AC3E}">
        <p14:creationId xmlns:p14="http://schemas.microsoft.com/office/powerpoint/2010/main" val="15431518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62</a:t>
            </a:fld>
            <a:endParaRPr lang="en-US" dirty="0"/>
          </a:p>
        </p:txBody>
      </p:sp>
    </p:spTree>
    <p:extLst>
      <p:ext uri="{BB962C8B-B14F-4D97-AF65-F5344CB8AC3E}">
        <p14:creationId xmlns:p14="http://schemas.microsoft.com/office/powerpoint/2010/main" val="41769601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63</a:t>
            </a:fld>
            <a:endParaRPr lang="en-US" dirty="0"/>
          </a:p>
        </p:txBody>
      </p:sp>
    </p:spTree>
    <p:extLst>
      <p:ext uri="{BB962C8B-B14F-4D97-AF65-F5344CB8AC3E}">
        <p14:creationId xmlns:p14="http://schemas.microsoft.com/office/powerpoint/2010/main" val="1712377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64</a:t>
            </a:fld>
            <a:endParaRPr lang="en-US" dirty="0"/>
          </a:p>
        </p:txBody>
      </p:sp>
    </p:spTree>
    <p:extLst>
      <p:ext uri="{BB962C8B-B14F-4D97-AF65-F5344CB8AC3E}">
        <p14:creationId xmlns:p14="http://schemas.microsoft.com/office/powerpoint/2010/main" val="22410824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65</a:t>
            </a:fld>
            <a:endParaRPr lang="en-US" dirty="0"/>
          </a:p>
        </p:txBody>
      </p:sp>
    </p:spTree>
    <p:extLst>
      <p:ext uri="{BB962C8B-B14F-4D97-AF65-F5344CB8AC3E}">
        <p14:creationId xmlns:p14="http://schemas.microsoft.com/office/powerpoint/2010/main" val="36733434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66</a:t>
            </a:fld>
            <a:endParaRPr lang="en-US" dirty="0"/>
          </a:p>
        </p:txBody>
      </p:sp>
    </p:spTree>
    <p:extLst>
      <p:ext uri="{BB962C8B-B14F-4D97-AF65-F5344CB8AC3E}">
        <p14:creationId xmlns:p14="http://schemas.microsoft.com/office/powerpoint/2010/main" val="42841898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67</a:t>
            </a:fld>
            <a:endParaRPr lang="en-US" dirty="0"/>
          </a:p>
        </p:txBody>
      </p:sp>
    </p:spTree>
    <p:extLst>
      <p:ext uri="{BB962C8B-B14F-4D97-AF65-F5344CB8AC3E}">
        <p14:creationId xmlns:p14="http://schemas.microsoft.com/office/powerpoint/2010/main" val="13073285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68</a:t>
            </a:fld>
            <a:endParaRPr lang="en-US" dirty="0"/>
          </a:p>
        </p:txBody>
      </p:sp>
    </p:spTree>
    <p:extLst>
      <p:ext uri="{BB962C8B-B14F-4D97-AF65-F5344CB8AC3E}">
        <p14:creationId xmlns:p14="http://schemas.microsoft.com/office/powerpoint/2010/main" val="21681264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69</a:t>
            </a:fld>
            <a:endParaRPr lang="en-US" dirty="0"/>
          </a:p>
        </p:txBody>
      </p:sp>
    </p:spTree>
    <p:extLst>
      <p:ext uri="{BB962C8B-B14F-4D97-AF65-F5344CB8AC3E}">
        <p14:creationId xmlns:p14="http://schemas.microsoft.com/office/powerpoint/2010/main" val="788648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40C716D-707B-4C3E-9D68-7E20F1C69016}" type="slidenum">
              <a:rPr lang="en-US" smtClean="0"/>
              <a:pPr>
                <a:defRPr/>
              </a:pPr>
              <a:t>16</a:t>
            </a:fld>
            <a:endParaRPr lang="en-US" dirty="0"/>
          </a:p>
        </p:txBody>
      </p:sp>
    </p:spTree>
    <p:extLst>
      <p:ext uri="{BB962C8B-B14F-4D97-AF65-F5344CB8AC3E}">
        <p14:creationId xmlns:p14="http://schemas.microsoft.com/office/powerpoint/2010/main" val="8364762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70</a:t>
            </a:fld>
            <a:endParaRPr lang="en-US" dirty="0"/>
          </a:p>
        </p:txBody>
      </p:sp>
    </p:spTree>
    <p:extLst>
      <p:ext uri="{BB962C8B-B14F-4D97-AF65-F5344CB8AC3E}">
        <p14:creationId xmlns:p14="http://schemas.microsoft.com/office/powerpoint/2010/main" val="8741241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71</a:t>
            </a:fld>
            <a:endParaRPr lang="en-US" dirty="0"/>
          </a:p>
        </p:txBody>
      </p:sp>
    </p:spTree>
    <p:extLst>
      <p:ext uri="{BB962C8B-B14F-4D97-AF65-F5344CB8AC3E}">
        <p14:creationId xmlns:p14="http://schemas.microsoft.com/office/powerpoint/2010/main" val="15391465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72</a:t>
            </a:fld>
            <a:endParaRPr lang="en-US" dirty="0"/>
          </a:p>
        </p:txBody>
      </p:sp>
    </p:spTree>
    <p:extLst>
      <p:ext uri="{BB962C8B-B14F-4D97-AF65-F5344CB8AC3E}">
        <p14:creationId xmlns:p14="http://schemas.microsoft.com/office/powerpoint/2010/main" val="27713887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73</a:t>
            </a:fld>
            <a:endParaRPr lang="en-US" dirty="0"/>
          </a:p>
        </p:txBody>
      </p:sp>
    </p:spTree>
    <p:extLst>
      <p:ext uri="{BB962C8B-B14F-4D97-AF65-F5344CB8AC3E}">
        <p14:creationId xmlns:p14="http://schemas.microsoft.com/office/powerpoint/2010/main" val="18612041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74</a:t>
            </a:fld>
            <a:endParaRPr lang="en-US" dirty="0"/>
          </a:p>
        </p:txBody>
      </p:sp>
    </p:spTree>
    <p:extLst>
      <p:ext uri="{BB962C8B-B14F-4D97-AF65-F5344CB8AC3E}">
        <p14:creationId xmlns:p14="http://schemas.microsoft.com/office/powerpoint/2010/main" val="18100616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75</a:t>
            </a:fld>
            <a:endParaRPr lang="en-US" dirty="0"/>
          </a:p>
        </p:txBody>
      </p:sp>
    </p:spTree>
    <p:extLst>
      <p:ext uri="{BB962C8B-B14F-4D97-AF65-F5344CB8AC3E}">
        <p14:creationId xmlns:p14="http://schemas.microsoft.com/office/powerpoint/2010/main" val="22453746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p:spPr>
        <p:txBody>
          <a:bodyPr/>
          <a:lstStyle/>
          <a:p>
            <a:pPr eaLnBrk="1" hangingPunct="1"/>
            <a:endParaRPr lang="en-US" dirty="0"/>
          </a:p>
        </p:txBody>
      </p:sp>
      <p:sp>
        <p:nvSpPr>
          <p:cNvPr id="199684" name="Slide Number Placeholder 3"/>
          <p:cNvSpPr>
            <a:spLocks noGrp="1"/>
          </p:cNvSpPr>
          <p:nvPr>
            <p:ph type="sldNum" sz="quarter" idx="5"/>
          </p:nvPr>
        </p:nvSpPr>
        <p:spPr/>
        <p:txBody>
          <a:bodyPr/>
          <a:lstStyle/>
          <a:p>
            <a:pPr>
              <a:defRPr/>
            </a:pPr>
            <a:fld id="{4DAC37C3-3A5F-4D9D-9922-60F28196B011}" type="slidenum">
              <a:rPr lang="en-US" smtClean="0"/>
              <a:pPr>
                <a:defRPr/>
              </a:pPr>
              <a:t>76</a:t>
            </a:fld>
            <a:endParaRPr lang="en-US" dirty="0"/>
          </a:p>
        </p:txBody>
      </p:sp>
    </p:spTree>
    <p:extLst>
      <p:ext uri="{BB962C8B-B14F-4D97-AF65-F5344CB8AC3E}">
        <p14:creationId xmlns:p14="http://schemas.microsoft.com/office/powerpoint/2010/main" val="11332505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p:spPr>
        <p:txBody>
          <a:bodyPr/>
          <a:lstStyle/>
          <a:p>
            <a:pPr eaLnBrk="1" hangingPunct="1"/>
            <a:endParaRPr lang="en-US" dirty="0"/>
          </a:p>
        </p:txBody>
      </p:sp>
      <p:sp>
        <p:nvSpPr>
          <p:cNvPr id="199684" name="Slide Number Placeholder 3"/>
          <p:cNvSpPr>
            <a:spLocks noGrp="1"/>
          </p:cNvSpPr>
          <p:nvPr>
            <p:ph type="sldNum" sz="quarter" idx="5"/>
          </p:nvPr>
        </p:nvSpPr>
        <p:spPr/>
        <p:txBody>
          <a:bodyPr/>
          <a:lstStyle/>
          <a:p>
            <a:pPr>
              <a:defRPr/>
            </a:pPr>
            <a:fld id="{4DAC37C3-3A5F-4D9D-9922-60F28196B011}" type="slidenum">
              <a:rPr lang="en-US" smtClean="0"/>
              <a:pPr>
                <a:defRPr/>
              </a:pPr>
              <a:t>77</a:t>
            </a:fld>
            <a:endParaRPr lang="en-US" dirty="0"/>
          </a:p>
        </p:txBody>
      </p:sp>
    </p:spTree>
    <p:extLst>
      <p:ext uri="{BB962C8B-B14F-4D97-AF65-F5344CB8AC3E}">
        <p14:creationId xmlns:p14="http://schemas.microsoft.com/office/powerpoint/2010/main" val="119023606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p:spPr>
        <p:txBody>
          <a:bodyPr/>
          <a:lstStyle/>
          <a:p>
            <a:pPr eaLnBrk="1" hangingPunct="1"/>
            <a:endParaRPr lang="en-US" dirty="0"/>
          </a:p>
        </p:txBody>
      </p:sp>
      <p:sp>
        <p:nvSpPr>
          <p:cNvPr id="199684" name="Slide Number Placeholder 3"/>
          <p:cNvSpPr>
            <a:spLocks noGrp="1"/>
          </p:cNvSpPr>
          <p:nvPr>
            <p:ph type="sldNum" sz="quarter" idx="5"/>
          </p:nvPr>
        </p:nvSpPr>
        <p:spPr/>
        <p:txBody>
          <a:bodyPr/>
          <a:lstStyle/>
          <a:p>
            <a:pPr>
              <a:defRPr/>
            </a:pPr>
            <a:fld id="{4DAC37C3-3A5F-4D9D-9922-60F28196B011}" type="slidenum">
              <a:rPr lang="en-US" smtClean="0"/>
              <a:pPr>
                <a:defRPr/>
              </a:pPr>
              <a:t>78</a:t>
            </a:fld>
            <a:endParaRPr lang="en-US" dirty="0"/>
          </a:p>
        </p:txBody>
      </p:sp>
    </p:spTree>
    <p:extLst>
      <p:ext uri="{BB962C8B-B14F-4D97-AF65-F5344CB8AC3E}">
        <p14:creationId xmlns:p14="http://schemas.microsoft.com/office/powerpoint/2010/main" val="334875691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80</a:t>
            </a:fld>
            <a:endParaRPr lang="en-US" dirty="0"/>
          </a:p>
        </p:txBody>
      </p:sp>
    </p:spTree>
    <p:extLst>
      <p:ext uri="{BB962C8B-B14F-4D97-AF65-F5344CB8AC3E}">
        <p14:creationId xmlns:p14="http://schemas.microsoft.com/office/powerpoint/2010/main" val="2585970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40C716D-707B-4C3E-9D68-7E20F1C69016}" type="slidenum">
              <a:rPr lang="en-US" smtClean="0"/>
              <a:pPr>
                <a:defRPr/>
              </a:pPr>
              <a:t>17</a:t>
            </a:fld>
            <a:endParaRPr lang="en-US" dirty="0"/>
          </a:p>
        </p:txBody>
      </p:sp>
    </p:spTree>
    <p:extLst>
      <p:ext uri="{BB962C8B-B14F-4D97-AF65-F5344CB8AC3E}">
        <p14:creationId xmlns:p14="http://schemas.microsoft.com/office/powerpoint/2010/main" val="1877638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81</a:t>
            </a:fld>
            <a:endParaRPr lang="en-US" dirty="0"/>
          </a:p>
        </p:txBody>
      </p:sp>
    </p:spTree>
    <p:extLst>
      <p:ext uri="{BB962C8B-B14F-4D97-AF65-F5344CB8AC3E}">
        <p14:creationId xmlns:p14="http://schemas.microsoft.com/office/powerpoint/2010/main" val="41221716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82</a:t>
            </a:fld>
            <a:endParaRPr lang="en-US" dirty="0"/>
          </a:p>
        </p:txBody>
      </p:sp>
    </p:spTree>
    <p:extLst>
      <p:ext uri="{BB962C8B-B14F-4D97-AF65-F5344CB8AC3E}">
        <p14:creationId xmlns:p14="http://schemas.microsoft.com/office/powerpoint/2010/main" val="333026130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83</a:t>
            </a:fld>
            <a:endParaRPr lang="en-US" dirty="0"/>
          </a:p>
        </p:txBody>
      </p:sp>
    </p:spTree>
    <p:extLst>
      <p:ext uri="{BB962C8B-B14F-4D97-AF65-F5344CB8AC3E}">
        <p14:creationId xmlns:p14="http://schemas.microsoft.com/office/powerpoint/2010/main" val="169464169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84</a:t>
            </a:fld>
            <a:endParaRPr lang="en-US" dirty="0"/>
          </a:p>
        </p:txBody>
      </p:sp>
    </p:spTree>
    <p:extLst>
      <p:ext uri="{BB962C8B-B14F-4D97-AF65-F5344CB8AC3E}">
        <p14:creationId xmlns:p14="http://schemas.microsoft.com/office/powerpoint/2010/main" val="223732058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85</a:t>
            </a:fld>
            <a:endParaRPr lang="en-US" dirty="0"/>
          </a:p>
        </p:txBody>
      </p:sp>
    </p:spTree>
    <p:extLst>
      <p:ext uri="{BB962C8B-B14F-4D97-AF65-F5344CB8AC3E}">
        <p14:creationId xmlns:p14="http://schemas.microsoft.com/office/powerpoint/2010/main" val="404564836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86</a:t>
            </a:fld>
            <a:endParaRPr lang="en-US" dirty="0"/>
          </a:p>
        </p:txBody>
      </p:sp>
    </p:spTree>
    <p:extLst>
      <p:ext uri="{BB962C8B-B14F-4D97-AF65-F5344CB8AC3E}">
        <p14:creationId xmlns:p14="http://schemas.microsoft.com/office/powerpoint/2010/main" val="228660589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87</a:t>
            </a:fld>
            <a:endParaRPr lang="en-US" dirty="0"/>
          </a:p>
        </p:txBody>
      </p:sp>
    </p:spTree>
    <p:extLst>
      <p:ext uri="{BB962C8B-B14F-4D97-AF65-F5344CB8AC3E}">
        <p14:creationId xmlns:p14="http://schemas.microsoft.com/office/powerpoint/2010/main" val="285659509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88</a:t>
            </a:fld>
            <a:endParaRPr lang="en-US" dirty="0"/>
          </a:p>
        </p:txBody>
      </p:sp>
    </p:spTree>
    <p:extLst>
      <p:ext uri="{BB962C8B-B14F-4D97-AF65-F5344CB8AC3E}">
        <p14:creationId xmlns:p14="http://schemas.microsoft.com/office/powerpoint/2010/main" val="429293175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90</a:t>
            </a:fld>
            <a:endParaRPr lang="en-US" dirty="0"/>
          </a:p>
        </p:txBody>
      </p:sp>
    </p:spTree>
    <p:extLst>
      <p:ext uri="{BB962C8B-B14F-4D97-AF65-F5344CB8AC3E}">
        <p14:creationId xmlns:p14="http://schemas.microsoft.com/office/powerpoint/2010/main" val="256631268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91</a:t>
            </a:fld>
            <a:endParaRPr lang="en-US" dirty="0"/>
          </a:p>
        </p:txBody>
      </p:sp>
    </p:spTree>
    <p:extLst>
      <p:ext uri="{BB962C8B-B14F-4D97-AF65-F5344CB8AC3E}">
        <p14:creationId xmlns:p14="http://schemas.microsoft.com/office/powerpoint/2010/main" val="436000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40C716D-707B-4C3E-9D68-7E20F1C69016}" type="slidenum">
              <a:rPr lang="en-US" smtClean="0"/>
              <a:pPr>
                <a:defRPr/>
              </a:pPr>
              <a:t>18</a:t>
            </a:fld>
            <a:endParaRPr lang="en-US" dirty="0"/>
          </a:p>
        </p:txBody>
      </p:sp>
    </p:spTree>
    <p:extLst>
      <p:ext uri="{BB962C8B-B14F-4D97-AF65-F5344CB8AC3E}">
        <p14:creationId xmlns:p14="http://schemas.microsoft.com/office/powerpoint/2010/main" val="182999876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92</a:t>
            </a:fld>
            <a:endParaRPr lang="en-US" dirty="0"/>
          </a:p>
        </p:txBody>
      </p:sp>
    </p:spTree>
    <p:extLst>
      <p:ext uri="{BB962C8B-B14F-4D97-AF65-F5344CB8AC3E}">
        <p14:creationId xmlns:p14="http://schemas.microsoft.com/office/powerpoint/2010/main" val="76332706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93</a:t>
            </a:fld>
            <a:endParaRPr lang="en-US" dirty="0"/>
          </a:p>
        </p:txBody>
      </p:sp>
    </p:spTree>
    <p:extLst>
      <p:ext uri="{BB962C8B-B14F-4D97-AF65-F5344CB8AC3E}">
        <p14:creationId xmlns:p14="http://schemas.microsoft.com/office/powerpoint/2010/main" val="303225099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94</a:t>
            </a:fld>
            <a:endParaRPr lang="en-US" dirty="0"/>
          </a:p>
        </p:txBody>
      </p:sp>
    </p:spTree>
    <p:extLst>
      <p:ext uri="{BB962C8B-B14F-4D97-AF65-F5344CB8AC3E}">
        <p14:creationId xmlns:p14="http://schemas.microsoft.com/office/powerpoint/2010/main" val="3757836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95</a:t>
            </a:fld>
            <a:endParaRPr lang="en-US" dirty="0"/>
          </a:p>
        </p:txBody>
      </p:sp>
    </p:spTree>
    <p:extLst>
      <p:ext uri="{BB962C8B-B14F-4D97-AF65-F5344CB8AC3E}">
        <p14:creationId xmlns:p14="http://schemas.microsoft.com/office/powerpoint/2010/main" val="224718996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96</a:t>
            </a:fld>
            <a:endParaRPr lang="en-US" dirty="0"/>
          </a:p>
        </p:txBody>
      </p:sp>
    </p:spTree>
    <p:extLst>
      <p:ext uri="{BB962C8B-B14F-4D97-AF65-F5344CB8AC3E}">
        <p14:creationId xmlns:p14="http://schemas.microsoft.com/office/powerpoint/2010/main" val="265172574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97</a:t>
            </a:fld>
            <a:endParaRPr lang="en-US" dirty="0"/>
          </a:p>
        </p:txBody>
      </p:sp>
    </p:spTree>
    <p:extLst>
      <p:ext uri="{BB962C8B-B14F-4D97-AF65-F5344CB8AC3E}">
        <p14:creationId xmlns:p14="http://schemas.microsoft.com/office/powerpoint/2010/main" val="271031896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98</a:t>
            </a:fld>
            <a:endParaRPr lang="en-US" dirty="0"/>
          </a:p>
        </p:txBody>
      </p:sp>
    </p:spTree>
    <p:extLst>
      <p:ext uri="{BB962C8B-B14F-4D97-AF65-F5344CB8AC3E}">
        <p14:creationId xmlns:p14="http://schemas.microsoft.com/office/powerpoint/2010/main" val="426359364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99</a:t>
            </a:fld>
            <a:endParaRPr lang="en-US" dirty="0"/>
          </a:p>
        </p:txBody>
      </p:sp>
    </p:spTree>
    <p:extLst>
      <p:ext uri="{BB962C8B-B14F-4D97-AF65-F5344CB8AC3E}">
        <p14:creationId xmlns:p14="http://schemas.microsoft.com/office/powerpoint/2010/main" val="241339871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100</a:t>
            </a:fld>
            <a:endParaRPr lang="en-US" dirty="0"/>
          </a:p>
        </p:txBody>
      </p:sp>
    </p:spTree>
    <p:extLst>
      <p:ext uri="{BB962C8B-B14F-4D97-AF65-F5344CB8AC3E}">
        <p14:creationId xmlns:p14="http://schemas.microsoft.com/office/powerpoint/2010/main" val="279517072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101</a:t>
            </a:fld>
            <a:endParaRPr lang="en-US" dirty="0"/>
          </a:p>
        </p:txBody>
      </p:sp>
    </p:spTree>
    <p:extLst>
      <p:ext uri="{BB962C8B-B14F-4D97-AF65-F5344CB8AC3E}">
        <p14:creationId xmlns:p14="http://schemas.microsoft.com/office/powerpoint/2010/main" val="3351543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40C716D-707B-4C3E-9D68-7E20F1C69016}" type="slidenum">
              <a:rPr lang="en-US" smtClean="0"/>
              <a:pPr>
                <a:defRPr/>
              </a:pPr>
              <a:t>19</a:t>
            </a:fld>
            <a:endParaRPr lang="en-US" dirty="0"/>
          </a:p>
        </p:txBody>
      </p:sp>
    </p:spTree>
    <p:extLst>
      <p:ext uri="{BB962C8B-B14F-4D97-AF65-F5344CB8AC3E}">
        <p14:creationId xmlns:p14="http://schemas.microsoft.com/office/powerpoint/2010/main" val="46542485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102</a:t>
            </a:fld>
            <a:endParaRPr lang="en-US" dirty="0"/>
          </a:p>
        </p:txBody>
      </p:sp>
    </p:spTree>
    <p:extLst>
      <p:ext uri="{BB962C8B-B14F-4D97-AF65-F5344CB8AC3E}">
        <p14:creationId xmlns:p14="http://schemas.microsoft.com/office/powerpoint/2010/main" val="38780880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103</a:t>
            </a:fld>
            <a:endParaRPr lang="en-US" dirty="0"/>
          </a:p>
        </p:txBody>
      </p:sp>
    </p:spTree>
    <p:extLst>
      <p:ext uri="{BB962C8B-B14F-4D97-AF65-F5344CB8AC3E}">
        <p14:creationId xmlns:p14="http://schemas.microsoft.com/office/powerpoint/2010/main" val="212333756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104</a:t>
            </a:fld>
            <a:endParaRPr lang="en-US" dirty="0"/>
          </a:p>
        </p:txBody>
      </p:sp>
    </p:spTree>
    <p:extLst>
      <p:ext uri="{BB962C8B-B14F-4D97-AF65-F5344CB8AC3E}">
        <p14:creationId xmlns:p14="http://schemas.microsoft.com/office/powerpoint/2010/main" val="419456133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105</a:t>
            </a:fld>
            <a:endParaRPr lang="en-US" dirty="0"/>
          </a:p>
        </p:txBody>
      </p:sp>
    </p:spTree>
    <p:extLst>
      <p:ext uri="{BB962C8B-B14F-4D97-AF65-F5344CB8AC3E}">
        <p14:creationId xmlns:p14="http://schemas.microsoft.com/office/powerpoint/2010/main" val="307818665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106</a:t>
            </a:fld>
            <a:endParaRPr lang="en-US" dirty="0"/>
          </a:p>
        </p:txBody>
      </p:sp>
    </p:spTree>
    <p:extLst>
      <p:ext uri="{BB962C8B-B14F-4D97-AF65-F5344CB8AC3E}">
        <p14:creationId xmlns:p14="http://schemas.microsoft.com/office/powerpoint/2010/main" val="205405068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107</a:t>
            </a:fld>
            <a:endParaRPr lang="en-US" dirty="0"/>
          </a:p>
        </p:txBody>
      </p:sp>
    </p:spTree>
    <p:extLst>
      <p:ext uri="{BB962C8B-B14F-4D97-AF65-F5344CB8AC3E}">
        <p14:creationId xmlns:p14="http://schemas.microsoft.com/office/powerpoint/2010/main" val="27319653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108</a:t>
            </a:fld>
            <a:endParaRPr lang="en-US" dirty="0"/>
          </a:p>
        </p:txBody>
      </p:sp>
    </p:spTree>
    <p:extLst>
      <p:ext uri="{BB962C8B-B14F-4D97-AF65-F5344CB8AC3E}">
        <p14:creationId xmlns:p14="http://schemas.microsoft.com/office/powerpoint/2010/main" val="217749726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109</a:t>
            </a:fld>
            <a:endParaRPr lang="en-US" dirty="0"/>
          </a:p>
        </p:txBody>
      </p:sp>
    </p:spTree>
    <p:extLst>
      <p:ext uri="{BB962C8B-B14F-4D97-AF65-F5344CB8AC3E}">
        <p14:creationId xmlns:p14="http://schemas.microsoft.com/office/powerpoint/2010/main" val="312167581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110</a:t>
            </a:fld>
            <a:endParaRPr lang="en-US" dirty="0"/>
          </a:p>
        </p:txBody>
      </p:sp>
    </p:spTree>
    <p:extLst>
      <p:ext uri="{BB962C8B-B14F-4D97-AF65-F5344CB8AC3E}">
        <p14:creationId xmlns:p14="http://schemas.microsoft.com/office/powerpoint/2010/main" val="220839939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111</a:t>
            </a:fld>
            <a:endParaRPr lang="en-US" dirty="0"/>
          </a:p>
        </p:txBody>
      </p:sp>
    </p:spTree>
    <p:extLst>
      <p:ext uri="{BB962C8B-B14F-4D97-AF65-F5344CB8AC3E}">
        <p14:creationId xmlns:p14="http://schemas.microsoft.com/office/powerpoint/2010/main" val="18315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9144000" cy="857250"/>
          </a:xfrm>
          <a:effectLst/>
        </p:spPr>
        <p:txBody>
          <a:bodyPr rtlCol="0">
            <a:normAutofit/>
          </a:bodyPr>
          <a:lstStyle>
            <a:lvl1pPr algn="ctr">
              <a:defRPr sz="400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defRPr>
            </a:lvl1pPr>
            <a:extLst/>
          </a:lstStyle>
          <a:p>
            <a:r>
              <a:rPr kumimoji="0" lang="en-US" dirty="0"/>
              <a:t>Click to edit Master title style</a:t>
            </a:r>
          </a:p>
        </p:txBody>
      </p:sp>
      <p:sp>
        <p:nvSpPr>
          <p:cNvPr id="5" name="Text Placeholder 29">
            <a:extLst>
              <a:ext uri="{FF2B5EF4-FFF2-40B4-BE49-F238E27FC236}">
                <a16:creationId xmlns:a16="http://schemas.microsoft.com/office/drawing/2014/main" id="{8D8E58C7-2954-4D10-B665-3F814B47E3EF}"/>
              </a:ext>
            </a:extLst>
          </p:cNvPr>
          <p:cNvSpPr>
            <a:spLocks noGrp="1"/>
          </p:cNvSpPr>
          <p:nvPr>
            <p:ph idx="1"/>
          </p:nvPr>
        </p:nvSpPr>
        <p:spPr>
          <a:xfrm>
            <a:off x="457200" y="914400"/>
            <a:ext cx="4114800" cy="3394472"/>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Tree>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de by side pictures">
    <p:bg>
      <p:bgRef idx="1003">
        <a:schemeClr val="bg1"/>
      </p:bgRef>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F9BC977-07CC-4B7B-99DA-A69DC659C4DB}"/>
              </a:ext>
            </a:extLst>
          </p:cNvPr>
          <p:cNvSpPr>
            <a:spLocks noGrp="1"/>
          </p:cNvSpPr>
          <p:nvPr>
            <p:ph type="body" sz="quarter" idx="10"/>
          </p:nvPr>
        </p:nvSpPr>
        <p:spPr>
          <a:xfrm>
            <a:off x="936775" y="646343"/>
            <a:ext cx="7978625" cy="1468207"/>
          </a:xfrm>
          <a:prstGeom prst="rect">
            <a:avLst/>
          </a:prstGeom>
        </p:spPr>
        <p:txBody>
          <a:bodyPr/>
          <a:lstStyle>
            <a:lvl1pPr marL="257175" indent="-257175">
              <a:buClr>
                <a:schemeClr val="tx2"/>
              </a:buClr>
              <a:buSzPct val="75000"/>
              <a:buFont typeface="Wingdings 3" panose="05040102010807070707" pitchFamily="18" charset="2"/>
              <a:buChar char=""/>
              <a:defRPr sz="2100">
                <a:solidFill>
                  <a:schemeClr val="tx2"/>
                </a:solidFill>
              </a:defRPr>
            </a:lvl1pPr>
            <a:lvl2pPr marL="428625" indent="-171450">
              <a:defRPr sz="1800"/>
            </a:lvl2pPr>
            <a:lvl3pPr marL="600075" indent="-171450">
              <a:defRPr sz="1500"/>
            </a:lvl3pPr>
            <a:lvl4pPr marL="771525" indent="-171450">
              <a:defRPr sz="1350"/>
            </a:lvl4pPr>
            <a:lvl5pPr marL="904875" indent="-171450">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a:extLst>
              <a:ext uri="{FF2B5EF4-FFF2-40B4-BE49-F238E27FC236}">
                <a16:creationId xmlns:a16="http://schemas.microsoft.com/office/drawing/2014/main" id="{85886ADE-10C9-4659-B27B-CCB1BEB084EE}"/>
              </a:ext>
            </a:extLst>
          </p:cNvPr>
          <p:cNvSpPr>
            <a:spLocks noGrp="1"/>
          </p:cNvSpPr>
          <p:nvPr>
            <p:ph type="pic" sz="quarter" idx="11"/>
          </p:nvPr>
        </p:nvSpPr>
        <p:spPr>
          <a:xfrm>
            <a:off x="936775" y="2266950"/>
            <a:ext cx="3787625" cy="2391348"/>
          </a:xfrm>
          <a:prstGeom prst="rect">
            <a:avLst/>
          </a:prstGeom>
          <a:effectLst>
            <a:outerShdw blurRad="177800" dist="177800" dir="2700000" algn="tl" rotWithShape="0">
              <a:schemeClr val="tx1">
                <a:lumMod val="50000"/>
                <a:lumOff val="50000"/>
              </a:schemeClr>
            </a:outerShdw>
          </a:effectLst>
        </p:spPr>
        <p:txBody>
          <a:bodyPr/>
          <a:lstStyle>
            <a:lvl1pPr marL="0" indent="0">
              <a:buFontTx/>
              <a:buNone/>
              <a:defRPr/>
            </a:lvl1pPr>
          </a:lstStyle>
          <a:p>
            <a:endParaRPr lang="en-US" dirty="0"/>
          </a:p>
        </p:txBody>
      </p:sp>
      <p:sp>
        <p:nvSpPr>
          <p:cNvPr id="10" name="Text Placeholder 9">
            <a:extLst>
              <a:ext uri="{FF2B5EF4-FFF2-40B4-BE49-F238E27FC236}">
                <a16:creationId xmlns:a16="http://schemas.microsoft.com/office/drawing/2014/main" id="{B555B5A3-93FE-4C03-8EB6-332962C26F85}"/>
              </a:ext>
            </a:extLst>
          </p:cNvPr>
          <p:cNvSpPr>
            <a:spLocks noGrp="1"/>
          </p:cNvSpPr>
          <p:nvPr>
            <p:ph type="body" sz="quarter" idx="12"/>
          </p:nvPr>
        </p:nvSpPr>
        <p:spPr>
          <a:xfrm>
            <a:off x="936775" y="38100"/>
            <a:ext cx="8080681" cy="419100"/>
          </a:xfrm>
          <a:prstGeom prst="rect">
            <a:avLst/>
          </a:prstGeom>
        </p:spPr>
        <p:txBody>
          <a:bodyPr/>
          <a:lstStyle>
            <a:lvl1pPr marL="0" indent="0">
              <a:lnSpc>
                <a:spcPct val="100000"/>
              </a:lnSpc>
              <a:spcBef>
                <a:spcPts val="0"/>
              </a:spcBef>
              <a:buFontTx/>
              <a:buNone/>
              <a:defRPr sz="2700">
                <a:solidFill>
                  <a:schemeClr val="tx2"/>
                </a:solidFill>
              </a:defRPr>
            </a:lvl1pPr>
          </a:lstStyle>
          <a:p>
            <a:pPr lvl="0"/>
            <a:r>
              <a:rPr lang="en-US" dirty="0"/>
              <a:t>Click to edit Master text styles</a:t>
            </a:r>
          </a:p>
        </p:txBody>
      </p:sp>
      <p:sp>
        <p:nvSpPr>
          <p:cNvPr id="5" name="Picture Placeholder 5">
            <a:extLst>
              <a:ext uri="{FF2B5EF4-FFF2-40B4-BE49-F238E27FC236}">
                <a16:creationId xmlns:a16="http://schemas.microsoft.com/office/drawing/2014/main" id="{9DF6B79A-A711-43E8-998D-3686130920DF}"/>
              </a:ext>
            </a:extLst>
          </p:cNvPr>
          <p:cNvSpPr>
            <a:spLocks noGrp="1"/>
          </p:cNvSpPr>
          <p:nvPr>
            <p:ph type="pic" sz="quarter" idx="13"/>
          </p:nvPr>
        </p:nvSpPr>
        <p:spPr>
          <a:xfrm>
            <a:off x="4876800" y="2266950"/>
            <a:ext cx="4007618" cy="2391348"/>
          </a:xfrm>
          <a:prstGeom prst="rect">
            <a:avLst/>
          </a:prstGeom>
          <a:effectLst>
            <a:outerShdw blurRad="177800" dist="177800" dir="2700000" algn="tl" rotWithShape="0">
              <a:schemeClr val="tx1">
                <a:lumMod val="50000"/>
                <a:lumOff val="50000"/>
              </a:schemeClr>
            </a:outerShdw>
          </a:effectLst>
        </p:spPr>
        <p:txBody>
          <a:bodyPr/>
          <a:lstStyle>
            <a:lvl1pPr marL="0" indent="0">
              <a:buFontTx/>
              <a:buNone/>
              <a:defRPr/>
            </a:lvl1pPr>
          </a:lstStyle>
          <a:p>
            <a:endParaRPr lang="en-US" dirty="0"/>
          </a:p>
        </p:txBody>
      </p:sp>
    </p:spTree>
    <p:extLst>
      <p:ext uri="{BB962C8B-B14F-4D97-AF65-F5344CB8AC3E}">
        <p14:creationId xmlns:p14="http://schemas.microsoft.com/office/powerpoint/2010/main" val="129120707"/>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side by side">
    <p:bg>
      <p:bgRef idx="1003">
        <a:schemeClr val="bg1"/>
      </p:bgRef>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F9BC977-07CC-4B7B-99DA-A69DC659C4DB}"/>
              </a:ext>
            </a:extLst>
          </p:cNvPr>
          <p:cNvSpPr>
            <a:spLocks noGrp="1"/>
          </p:cNvSpPr>
          <p:nvPr>
            <p:ph type="body" sz="quarter" idx="10"/>
          </p:nvPr>
        </p:nvSpPr>
        <p:spPr>
          <a:xfrm>
            <a:off x="936775" y="646343"/>
            <a:ext cx="7978625" cy="1468207"/>
          </a:xfrm>
          <a:prstGeom prst="rect">
            <a:avLst/>
          </a:prstGeom>
        </p:spPr>
        <p:txBody>
          <a:bodyPr/>
          <a:lstStyle>
            <a:lvl1pPr marL="257175" indent="-257175">
              <a:buClr>
                <a:schemeClr val="tx2"/>
              </a:buClr>
              <a:buSzPct val="75000"/>
              <a:buFont typeface="Wingdings 3" panose="05040102010807070707" pitchFamily="18" charset="2"/>
              <a:buChar char=""/>
              <a:defRPr sz="2100">
                <a:solidFill>
                  <a:schemeClr val="tx2"/>
                </a:solidFill>
              </a:defRPr>
            </a:lvl1pPr>
            <a:lvl2pPr marL="428625" indent="-171450">
              <a:defRPr sz="1800"/>
            </a:lvl2pPr>
            <a:lvl3pPr marL="600075" indent="-171450">
              <a:defRPr sz="1500"/>
            </a:lvl3pPr>
            <a:lvl4pPr marL="771525" indent="-171450">
              <a:defRPr sz="1350"/>
            </a:lvl4pPr>
            <a:lvl5pPr marL="904875" indent="-171450">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a:extLst>
              <a:ext uri="{FF2B5EF4-FFF2-40B4-BE49-F238E27FC236}">
                <a16:creationId xmlns:a16="http://schemas.microsoft.com/office/drawing/2014/main" id="{85886ADE-10C9-4659-B27B-CCB1BEB084EE}"/>
              </a:ext>
            </a:extLst>
          </p:cNvPr>
          <p:cNvSpPr>
            <a:spLocks noGrp="1"/>
          </p:cNvSpPr>
          <p:nvPr>
            <p:ph type="pic" sz="quarter" idx="11"/>
          </p:nvPr>
        </p:nvSpPr>
        <p:spPr>
          <a:xfrm>
            <a:off x="931751" y="2331535"/>
            <a:ext cx="2497249" cy="2391348"/>
          </a:xfrm>
          <a:prstGeom prst="rect">
            <a:avLst/>
          </a:prstGeom>
          <a:effectLst>
            <a:outerShdw blurRad="177800" dist="177800" dir="2700000" algn="tl" rotWithShape="0">
              <a:schemeClr val="tx1">
                <a:lumMod val="50000"/>
                <a:lumOff val="50000"/>
              </a:schemeClr>
            </a:outerShdw>
          </a:effectLst>
        </p:spPr>
        <p:txBody>
          <a:bodyPr/>
          <a:lstStyle>
            <a:lvl1pPr marL="0" indent="0">
              <a:buFontTx/>
              <a:buNone/>
              <a:defRPr/>
            </a:lvl1pPr>
          </a:lstStyle>
          <a:p>
            <a:endParaRPr lang="en-US" dirty="0"/>
          </a:p>
        </p:txBody>
      </p:sp>
      <p:sp>
        <p:nvSpPr>
          <p:cNvPr id="10" name="Text Placeholder 9">
            <a:extLst>
              <a:ext uri="{FF2B5EF4-FFF2-40B4-BE49-F238E27FC236}">
                <a16:creationId xmlns:a16="http://schemas.microsoft.com/office/drawing/2014/main" id="{B555B5A3-93FE-4C03-8EB6-332962C26F85}"/>
              </a:ext>
            </a:extLst>
          </p:cNvPr>
          <p:cNvSpPr>
            <a:spLocks noGrp="1"/>
          </p:cNvSpPr>
          <p:nvPr>
            <p:ph type="body" sz="quarter" idx="12"/>
          </p:nvPr>
        </p:nvSpPr>
        <p:spPr>
          <a:xfrm>
            <a:off x="936775" y="38100"/>
            <a:ext cx="8080681" cy="419100"/>
          </a:xfrm>
          <a:prstGeom prst="rect">
            <a:avLst/>
          </a:prstGeom>
        </p:spPr>
        <p:txBody>
          <a:bodyPr/>
          <a:lstStyle>
            <a:lvl1pPr marL="0" indent="0">
              <a:lnSpc>
                <a:spcPct val="100000"/>
              </a:lnSpc>
              <a:spcBef>
                <a:spcPts val="0"/>
              </a:spcBef>
              <a:buFontTx/>
              <a:buNone/>
              <a:defRPr sz="2700">
                <a:solidFill>
                  <a:schemeClr val="tx2"/>
                </a:solidFill>
              </a:defRPr>
            </a:lvl1pPr>
          </a:lstStyle>
          <a:p>
            <a:pPr lvl="0"/>
            <a:r>
              <a:rPr lang="en-US" dirty="0"/>
              <a:t>Click to edit Master text styles</a:t>
            </a:r>
          </a:p>
        </p:txBody>
      </p:sp>
      <p:sp>
        <p:nvSpPr>
          <p:cNvPr id="7" name="Picture Placeholder 5">
            <a:extLst>
              <a:ext uri="{FF2B5EF4-FFF2-40B4-BE49-F238E27FC236}">
                <a16:creationId xmlns:a16="http://schemas.microsoft.com/office/drawing/2014/main" id="{73FAF6BA-5D89-4410-9BD3-C318DFBBF96A}"/>
              </a:ext>
            </a:extLst>
          </p:cNvPr>
          <p:cNvSpPr>
            <a:spLocks noGrp="1"/>
          </p:cNvSpPr>
          <p:nvPr>
            <p:ph type="pic" sz="quarter" idx="13"/>
          </p:nvPr>
        </p:nvSpPr>
        <p:spPr>
          <a:xfrm>
            <a:off x="3674951" y="2331535"/>
            <a:ext cx="2497249" cy="2391348"/>
          </a:xfrm>
          <a:prstGeom prst="rect">
            <a:avLst/>
          </a:prstGeom>
          <a:effectLst>
            <a:outerShdw blurRad="177800" dist="177800" dir="2700000" algn="tl" rotWithShape="0">
              <a:schemeClr val="tx1">
                <a:lumMod val="50000"/>
                <a:lumOff val="50000"/>
              </a:schemeClr>
            </a:outerShdw>
          </a:effectLst>
        </p:spPr>
        <p:txBody>
          <a:bodyPr/>
          <a:lstStyle>
            <a:lvl1pPr marL="0" indent="0">
              <a:buFontTx/>
              <a:buNone/>
              <a:defRPr/>
            </a:lvl1pPr>
          </a:lstStyle>
          <a:p>
            <a:endParaRPr lang="en-US" dirty="0"/>
          </a:p>
        </p:txBody>
      </p:sp>
      <p:sp>
        <p:nvSpPr>
          <p:cNvPr id="8" name="Picture Placeholder 5">
            <a:extLst>
              <a:ext uri="{FF2B5EF4-FFF2-40B4-BE49-F238E27FC236}">
                <a16:creationId xmlns:a16="http://schemas.microsoft.com/office/drawing/2014/main" id="{1F4E2890-E0AB-40C9-8819-9DA4F30CD40C}"/>
              </a:ext>
            </a:extLst>
          </p:cNvPr>
          <p:cNvSpPr>
            <a:spLocks noGrp="1"/>
          </p:cNvSpPr>
          <p:nvPr>
            <p:ph type="pic" sz="quarter" idx="14"/>
          </p:nvPr>
        </p:nvSpPr>
        <p:spPr>
          <a:xfrm>
            <a:off x="6418151" y="2331535"/>
            <a:ext cx="2497249" cy="2391348"/>
          </a:xfrm>
          <a:prstGeom prst="rect">
            <a:avLst/>
          </a:prstGeom>
          <a:effectLst>
            <a:outerShdw blurRad="177800" dist="177800" dir="2700000" algn="tl" rotWithShape="0">
              <a:schemeClr val="tx1">
                <a:lumMod val="50000"/>
                <a:lumOff val="50000"/>
              </a:schemeClr>
            </a:outerShdw>
          </a:effectLst>
        </p:spPr>
        <p:txBody>
          <a:bodyPr/>
          <a:lstStyle>
            <a:lvl1pPr marL="0" indent="0">
              <a:buFontTx/>
              <a:buNone/>
              <a:defRPr/>
            </a:lvl1pPr>
          </a:lstStyle>
          <a:p>
            <a:endParaRPr lang="en-US" dirty="0"/>
          </a:p>
        </p:txBody>
      </p:sp>
    </p:spTree>
    <p:extLst>
      <p:ext uri="{BB962C8B-B14F-4D97-AF65-F5344CB8AC3E}">
        <p14:creationId xmlns:p14="http://schemas.microsoft.com/office/powerpoint/2010/main" val="4106255217"/>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rge picture ">
    <p:bg>
      <p:bgRef idx="1003">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5886ADE-10C9-4659-B27B-CCB1BEB084EE}"/>
              </a:ext>
            </a:extLst>
          </p:cNvPr>
          <p:cNvSpPr>
            <a:spLocks noGrp="1"/>
          </p:cNvSpPr>
          <p:nvPr>
            <p:ph type="pic" sz="quarter" idx="11"/>
          </p:nvPr>
        </p:nvSpPr>
        <p:spPr>
          <a:xfrm>
            <a:off x="936775" y="666750"/>
            <a:ext cx="8080681" cy="4343401"/>
          </a:xfrm>
          <a:prstGeom prst="rect">
            <a:avLst/>
          </a:prstGeom>
          <a:effectLst>
            <a:outerShdw blurRad="177800" dist="177800" dir="2700000" algn="tl" rotWithShape="0">
              <a:schemeClr val="tx1">
                <a:lumMod val="50000"/>
                <a:lumOff val="50000"/>
              </a:schemeClr>
            </a:outerShdw>
          </a:effectLst>
        </p:spPr>
        <p:txBody>
          <a:bodyPr/>
          <a:lstStyle>
            <a:lvl1pPr marL="0" indent="0">
              <a:buFontTx/>
              <a:buNone/>
              <a:defRPr/>
            </a:lvl1pPr>
          </a:lstStyle>
          <a:p>
            <a:endParaRPr lang="en-US" dirty="0"/>
          </a:p>
        </p:txBody>
      </p:sp>
      <p:sp>
        <p:nvSpPr>
          <p:cNvPr id="10" name="Text Placeholder 9">
            <a:extLst>
              <a:ext uri="{FF2B5EF4-FFF2-40B4-BE49-F238E27FC236}">
                <a16:creationId xmlns:a16="http://schemas.microsoft.com/office/drawing/2014/main" id="{B555B5A3-93FE-4C03-8EB6-332962C26F85}"/>
              </a:ext>
            </a:extLst>
          </p:cNvPr>
          <p:cNvSpPr>
            <a:spLocks noGrp="1"/>
          </p:cNvSpPr>
          <p:nvPr>
            <p:ph type="body" sz="quarter" idx="12"/>
          </p:nvPr>
        </p:nvSpPr>
        <p:spPr>
          <a:xfrm>
            <a:off x="936775" y="38100"/>
            <a:ext cx="8080681" cy="419100"/>
          </a:xfrm>
          <a:prstGeom prst="rect">
            <a:avLst/>
          </a:prstGeom>
        </p:spPr>
        <p:txBody>
          <a:bodyPr/>
          <a:lstStyle>
            <a:lvl1pPr marL="0" indent="0">
              <a:lnSpc>
                <a:spcPct val="100000"/>
              </a:lnSpc>
              <a:spcBef>
                <a:spcPts val="0"/>
              </a:spcBef>
              <a:buFontTx/>
              <a:buNone/>
              <a:defRPr sz="270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29918702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ERS Steps">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C35A8042-5997-49F8-9910-9C6059E525B2}"/>
              </a:ext>
            </a:extLst>
          </p:cNvPr>
          <p:cNvSpPr>
            <a:spLocks noGrp="1"/>
          </p:cNvSpPr>
          <p:nvPr>
            <p:ph type="body" sz="quarter" idx="10"/>
          </p:nvPr>
        </p:nvSpPr>
        <p:spPr>
          <a:xfrm>
            <a:off x="936775" y="646342"/>
            <a:ext cx="8095934" cy="391382"/>
          </a:xfrm>
          <a:prstGeom prst="rect">
            <a:avLst/>
          </a:prstGeom>
        </p:spPr>
        <p:txBody>
          <a:bodyPr/>
          <a:lstStyle>
            <a:lvl1pPr marL="257175" indent="-257175">
              <a:buClr>
                <a:schemeClr val="tx2"/>
              </a:buClr>
              <a:buSzPct val="75000"/>
              <a:buFont typeface="Wingdings 3" panose="05040102010807070707" pitchFamily="18" charset="2"/>
              <a:buChar char=""/>
              <a:defRPr sz="1800">
                <a:solidFill>
                  <a:schemeClr val="tx2"/>
                </a:solidFill>
              </a:defRPr>
            </a:lvl1pPr>
            <a:lvl2pPr marL="428625" indent="-171450">
              <a:defRPr sz="1800"/>
            </a:lvl2pPr>
            <a:lvl3pPr marL="600075" indent="-171450">
              <a:defRPr sz="1500"/>
            </a:lvl3pPr>
            <a:lvl4pPr marL="771525" indent="-171450">
              <a:defRPr sz="1350"/>
            </a:lvl4pPr>
            <a:lvl5pPr marL="904875" indent="-171450">
              <a:defRPr sz="1200"/>
            </a:lvl5pPr>
          </a:lstStyle>
          <a:p>
            <a:pPr lvl="0"/>
            <a:r>
              <a:rPr lang="en-US" dirty="0"/>
              <a:t>Click to edit Master text styles</a:t>
            </a:r>
          </a:p>
        </p:txBody>
      </p:sp>
      <p:sp>
        <p:nvSpPr>
          <p:cNvPr id="6" name="Text Placeholder 3">
            <a:extLst>
              <a:ext uri="{FF2B5EF4-FFF2-40B4-BE49-F238E27FC236}">
                <a16:creationId xmlns:a16="http://schemas.microsoft.com/office/drawing/2014/main" id="{1AABCE0B-3E59-45D4-B839-965B510A185D}"/>
              </a:ext>
            </a:extLst>
          </p:cNvPr>
          <p:cNvSpPr>
            <a:spLocks noGrp="1"/>
          </p:cNvSpPr>
          <p:nvPr>
            <p:ph type="body" sz="quarter" idx="11" hasCustomPrompt="1"/>
          </p:nvPr>
        </p:nvSpPr>
        <p:spPr>
          <a:xfrm>
            <a:off x="936775" y="1259954"/>
            <a:ext cx="4251844" cy="3793311"/>
          </a:xfrm>
          <a:prstGeom prst="rect">
            <a:avLst/>
          </a:prstGeom>
        </p:spPr>
        <p:txBody>
          <a:bodyPr/>
          <a:lstStyle>
            <a:lvl1pPr marL="257175" indent="-257175">
              <a:buClr>
                <a:schemeClr val="tx2"/>
              </a:buClr>
              <a:buSzPct val="75000"/>
              <a:buFont typeface="Wingdings 3" panose="05040102010807070707" pitchFamily="18" charset="2"/>
              <a:buChar char=""/>
              <a:defRPr sz="2100">
                <a:solidFill>
                  <a:schemeClr val="tx2"/>
                </a:solidFill>
              </a:defRPr>
            </a:lvl1pPr>
            <a:lvl2pPr marL="428625" indent="-171450">
              <a:defRPr sz="1800" b="1"/>
            </a:lvl2pPr>
            <a:lvl3pPr marL="600075" indent="-171450">
              <a:defRPr sz="1500"/>
            </a:lvl3pPr>
            <a:lvl4pPr marL="771525" indent="-171450">
              <a:defRPr sz="1350"/>
            </a:lvl4pPr>
            <a:lvl5pPr marL="904875" indent="-171450">
              <a:defRPr sz="120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5">
            <a:extLst>
              <a:ext uri="{FF2B5EF4-FFF2-40B4-BE49-F238E27FC236}">
                <a16:creationId xmlns:a16="http://schemas.microsoft.com/office/drawing/2014/main" id="{6C059C69-D950-4E77-941B-60051B9100DD}"/>
              </a:ext>
            </a:extLst>
          </p:cNvPr>
          <p:cNvSpPr>
            <a:spLocks noGrp="1"/>
          </p:cNvSpPr>
          <p:nvPr>
            <p:ph type="pic" sz="quarter" idx="12"/>
          </p:nvPr>
        </p:nvSpPr>
        <p:spPr>
          <a:xfrm>
            <a:off x="5260809" y="1232885"/>
            <a:ext cx="3663616" cy="3793311"/>
          </a:xfrm>
          <a:prstGeom prst="rect">
            <a:avLst/>
          </a:prstGeom>
          <a:ln w="3175">
            <a:solidFill>
              <a:schemeClr val="bg1">
                <a:lumMod val="65000"/>
              </a:schemeClr>
            </a:solidFill>
          </a:ln>
          <a:effectLst>
            <a:outerShdw blurRad="177800" dist="177800" dir="2700000" algn="tl" rotWithShape="0">
              <a:schemeClr val="tx1">
                <a:lumMod val="50000"/>
                <a:lumOff val="50000"/>
              </a:schemeClr>
            </a:outerShdw>
          </a:effectLst>
        </p:spPr>
        <p:txBody>
          <a:bodyPr/>
          <a:lstStyle>
            <a:lvl1pPr marL="0" indent="0">
              <a:buFontTx/>
              <a:buNone/>
              <a:defRPr/>
            </a:lvl1pPr>
          </a:lstStyle>
          <a:p>
            <a:endParaRPr lang="en-US" dirty="0"/>
          </a:p>
        </p:txBody>
      </p:sp>
      <p:sp>
        <p:nvSpPr>
          <p:cNvPr id="8" name="Text Placeholder 9">
            <a:extLst>
              <a:ext uri="{FF2B5EF4-FFF2-40B4-BE49-F238E27FC236}">
                <a16:creationId xmlns:a16="http://schemas.microsoft.com/office/drawing/2014/main" id="{AFF9E1F5-635D-43C5-A8A2-2A7AA398E9D4}"/>
              </a:ext>
            </a:extLst>
          </p:cNvPr>
          <p:cNvSpPr>
            <a:spLocks noGrp="1"/>
          </p:cNvSpPr>
          <p:nvPr>
            <p:ph type="body" sz="quarter" idx="13"/>
          </p:nvPr>
        </p:nvSpPr>
        <p:spPr>
          <a:xfrm>
            <a:off x="936775" y="38100"/>
            <a:ext cx="8080681" cy="419100"/>
          </a:xfrm>
          <a:prstGeom prst="rect">
            <a:avLst/>
          </a:prstGeom>
        </p:spPr>
        <p:txBody>
          <a:bodyPr/>
          <a:lstStyle>
            <a:lvl1pPr marL="0" indent="0">
              <a:lnSpc>
                <a:spcPct val="100000"/>
              </a:lnSpc>
              <a:spcBef>
                <a:spcPts val="0"/>
              </a:spcBef>
              <a:buFontTx/>
              <a:buNone/>
              <a:defRPr sz="270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2833808998"/>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9144000" cy="751918"/>
          </a:xfrm>
        </p:spPr>
        <p:txBody>
          <a:bodyPr rtlCol="0"/>
          <a:lstStyle>
            <a:lvl1pPr algn="ctr">
              <a:defRPr>
                <a:solidFill>
                  <a:srgbClr val="002060"/>
                </a:solidFill>
                <a:latin typeface="Arial" pitchFamily="34" charset="0"/>
                <a:cs typeface="Arial" pitchFamily="34" charset="0"/>
              </a:defRPr>
            </a:lvl1pPr>
            <a:extLst/>
          </a:lstStyle>
          <a:p>
            <a:r>
              <a:rPr kumimoji="0" lang="en-US" dirty="0"/>
              <a:t>Click to edit Master title style</a:t>
            </a:r>
          </a:p>
        </p:txBody>
      </p:sp>
      <p:sp>
        <p:nvSpPr>
          <p:cNvPr id="9" name="Text Placeholder 29">
            <a:extLst>
              <a:ext uri="{FF2B5EF4-FFF2-40B4-BE49-F238E27FC236}">
                <a16:creationId xmlns:a16="http://schemas.microsoft.com/office/drawing/2014/main" id="{4AA405D3-40F9-4FD2-B2CA-F4308A0C6BD6}"/>
              </a:ext>
            </a:extLst>
          </p:cNvPr>
          <p:cNvSpPr>
            <a:spLocks noGrp="1"/>
          </p:cNvSpPr>
          <p:nvPr>
            <p:ph idx="1"/>
          </p:nvPr>
        </p:nvSpPr>
        <p:spPr>
          <a:xfrm>
            <a:off x="480060" y="822961"/>
            <a:ext cx="4086283" cy="3394472"/>
          </a:xfrm>
          <a:prstGeom prst="rect">
            <a:avLst/>
          </a:prstGeom>
        </p:spPr>
        <p:txBody>
          <a:bodyPr vert="horz">
            <a:normAutofit/>
          </a:bodyPr>
          <a:lstStyle>
            <a:lvl1pPr>
              <a:spcBef>
                <a:spcPts val="225"/>
              </a:spcBef>
              <a:spcAft>
                <a:spcPts val="225"/>
              </a:spcAft>
              <a:defRPr/>
            </a:lvl1pPr>
            <a:lvl2pPr>
              <a:spcBef>
                <a:spcPts val="225"/>
              </a:spcBef>
              <a:spcAft>
                <a:spcPts val="225"/>
              </a:spcAft>
              <a:defRPr/>
            </a:lvl2pPr>
            <a:lvl3pPr>
              <a:spcBef>
                <a:spcPts val="225"/>
              </a:spcBef>
              <a:spcAft>
                <a:spcPts val="225"/>
              </a:spcAft>
              <a:defRPr/>
            </a:lvl3pPr>
            <a:lvl4pPr>
              <a:spcBef>
                <a:spcPts val="225"/>
              </a:spcBef>
              <a:spcAft>
                <a:spcPts val="225"/>
              </a:spcAft>
              <a:defRPr/>
            </a:lvl4pPr>
            <a:lvl5pPr>
              <a:spcBef>
                <a:spcPts val="225"/>
              </a:spcBef>
              <a:spcAft>
                <a:spcPts val="225"/>
              </a:spcAft>
              <a:defRPr/>
            </a:lvl5p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0" name="Slide Number Placeholder 1">
            <a:extLst>
              <a:ext uri="{FF2B5EF4-FFF2-40B4-BE49-F238E27FC236}">
                <a16:creationId xmlns:a16="http://schemas.microsoft.com/office/drawing/2014/main" id="{AFCB33E0-063F-4972-B708-18194A1F8C9E}"/>
              </a:ext>
            </a:extLst>
          </p:cNvPr>
          <p:cNvSpPr txBox="1">
            <a:spLocks/>
          </p:cNvSpPr>
          <p:nvPr userDrawn="1"/>
        </p:nvSpPr>
        <p:spPr>
          <a:xfrm>
            <a:off x="8515350" y="4756569"/>
            <a:ext cx="508510" cy="273844"/>
          </a:xfrm>
          <a:prstGeom prst="rect">
            <a:avLst/>
          </a:prstGeom>
        </p:spPr>
        <p:txBody>
          <a:bodyPr vert="horz" anchor="b"/>
          <a:lstStyle>
            <a:defPPr>
              <a:defRPr lang="en-US"/>
            </a:defPPr>
            <a:lvl1pPr algn="r" rtl="0" eaLnBrk="1" fontAlgn="base" latinLnBrk="0" hangingPunct="1">
              <a:spcBef>
                <a:spcPct val="50000"/>
              </a:spcBef>
              <a:spcAft>
                <a:spcPct val="0"/>
              </a:spcAft>
              <a:defRPr lang="en-US" sz="2000" i="1" kern="1200" smtClean="0">
                <a:solidFill>
                  <a:schemeClr val="accent1">
                    <a:lumMod val="75000"/>
                  </a:schemeClr>
                </a:solidFill>
                <a:effectLst>
                  <a:outerShdw blurRad="38100" dist="38100" dir="2700000" algn="tl">
                    <a:srgbClr val="000000"/>
                  </a:outerShdw>
                </a:effectLst>
                <a:latin typeface="Arial" pitchFamily="34" charset="0"/>
                <a:ea typeface="+mn-ea"/>
                <a:cs typeface="Arial" pitchFamily="34" charset="0"/>
              </a:defRPr>
            </a:lvl1pPr>
            <a:lvl2pPr marL="457200" algn="l" rtl="0" fontAlgn="base">
              <a:spcBef>
                <a:spcPct val="50000"/>
              </a:spcBef>
              <a:spcAft>
                <a:spcPct val="0"/>
              </a:spcAft>
              <a:defRPr sz="4000" kern="1200">
                <a:solidFill>
                  <a:schemeClr val="tx1"/>
                </a:solidFill>
                <a:latin typeface="Arial Narrow" pitchFamily="34" charset="0"/>
                <a:ea typeface="+mn-ea"/>
                <a:cs typeface="+mn-cs"/>
              </a:defRPr>
            </a:lvl2pPr>
            <a:lvl3pPr marL="914400" algn="l" rtl="0" fontAlgn="base">
              <a:spcBef>
                <a:spcPct val="50000"/>
              </a:spcBef>
              <a:spcAft>
                <a:spcPct val="0"/>
              </a:spcAft>
              <a:defRPr sz="4000" kern="1200">
                <a:solidFill>
                  <a:schemeClr val="tx1"/>
                </a:solidFill>
                <a:latin typeface="Arial Narrow" pitchFamily="34" charset="0"/>
                <a:ea typeface="+mn-ea"/>
                <a:cs typeface="+mn-cs"/>
              </a:defRPr>
            </a:lvl3pPr>
            <a:lvl4pPr marL="1371600" algn="l" rtl="0" fontAlgn="base">
              <a:spcBef>
                <a:spcPct val="50000"/>
              </a:spcBef>
              <a:spcAft>
                <a:spcPct val="0"/>
              </a:spcAft>
              <a:defRPr sz="4000" kern="1200">
                <a:solidFill>
                  <a:schemeClr val="tx1"/>
                </a:solidFill>
                <a:latin typeface="Arial Narrow" pitchFamily="34" charset="0"/>
                <a:ea typeface="+mn-ea"/>
                <a:cs typeface="+mn-cs"/>
              </a:defRPr>
            </a:lvl4pPr>
            <a:lvl5pPr marL="1828800" algn="l" rtl="0" fontAlgn="base">
              <a:spcBef>
                <a:spcPct val="50000"/>
              </a:spcBef>
              <a:spcAft>
                <a:spcPct val="0"/>
              </a:spcAft>
              <a:defRPr sz="4000" kern="1200">
                <a:solidFill>
                  <a:schemeClr val="tx1"/>
                </a:solidFill>
                <a:latin typeface="Arial Narrow" pitchFamily="34" charset="0"/>
                <a:ea typeface="+mn-ea"/>
                <a:cs typeface="+mn-cs"/>
              </a:defRPr>
            </a:lvl5pPr>
            <a:lvl6pPr marL="2286000" algn="l" defTabSz="914400" rtl="0" eaLnBrk="1" latinLnBrk="0" hangingPunct="1">
              <a:defRPr sz="4000" kern="1200">
                <a:solidFill>
                  <a:schemeClr val="tx1"/>
                </a:solidFill>
                <a:latin typeface="Arial Narrow" pitchFamily="34" charset="0"/>
                <a:ea typeface="+mn-ea"/>
                <a:cs typeface="+mn-cs"/>
              </a:defRPr>
            </a:lvl6pPr>
            <a:lvl7pPr marL="2743200" algn="l" defTabSz="914400" rtl="0" eaLnBrk="1" latinLnBrk="0" hangingPunct="1">
              <a:defRPr sz="4000" kern="1200">
                <a:solidFill>
                  <a:schemeClr val="tx1"/>
                </a:solidFill>
                <a:latin typeface="Arial Narrow" pitchFamily="34" charset="0"/>
                <a:ea typeface="+mn-ea"/>
                <a:cs typeface="+mn-cs"/>
              </a:defRPr>
            </a:lvl7pPr>
            <a:lvl8pPr marL="3200400" algn="l" defTabSz="914400" rtl="0" eaLnBrk="1" latinLnBrk="0" hangingPunct="1">
              <a:defRPr sz="4000" kern="1200">
                <a:solidFill>
                  <a:schemeClr val="tx1"/>
                </a:solidFill>
                <a:latin typeface="Arial Narrow" pitchFamily="34" charset="0"/>
                <a:ea typeface="+mn-ea"/>
                <a:cs typeface="+mn-cs"/>
              </a:defRPr>
            </a:lvl8pPr>
            <a:lvl9pPr marL="3657600" algn="l" defTabSz="914400" rtl="0" eaLnBrk="1" latinLnBrk="0" hangingPunct="1">
              <a:defRPr sz="4000" kern="1200">
                <a:solidFill>
                  <a:schemeClr val="tx1"/>
                </a:solidFill>
                <a:latin typeface="Arial Narrow" pitchFamily="34" charset="0"/>
                <a:ea typeface="+mn-ea"/>
                <a:cs typeface="+mn-cs"/>
              </a:defRPr>
            </a:lvl9pPr>
          </a:lstStyle>
          <a:p>
            <a:fld id="{D5BBC35B-A44B-4119-B8DA-DE9E3DFADA20}" type="slidenum">
              <a:rPr lang="en-US" sz="1200" i="0" smtClean="0">
                <a:effectLst/>
              </a:rPr>
              <a:pPr/>
              <a:t>‹#›</a:t>
            </a:fld>
            <a:endParaRPr lang="en-US" sz="1500" i="0" dirty="0">
              <a:effectLst/>
            </a:endParaRPr>
          </a:p>
        </p:txBody>
      </p:sp>
    </p:spTree>
    <p:extLst>
      <p:ext uri="{BB962C8B-B14F-4D97-AF65-F5344CB8AC3E}">
        <p14:creationId xmlns:p14="http://schemas.microsoft.com/office/powerpoint/2010/main" val="1433764839"/>
      </p:ext>
    </p:extLst>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990600" y="800100"/>
            <a:ext cx="3886200" cy="3086100"/>
          </a:xfrm>
        </p:spPr>
        <p:txBody>
          <a:bodyPr>
            <a:normAutofit/>
          </a:bodyPr>
          <a:lstStyle>
            <a:lvl1pPr>
              <a:spcBef>
                <a:spcPts val="300"/>
              </a:spcBef>
              <a:spcAft>
                <a:spcPts val="300"/>
              </a:spcAft>
              <a:defRPr sz="2800" b="1">
                <a:solidFill>
                  <a:schemeClr val="tx1"/>
                </a:solidFill>
                <a:effectLst/>
                <a:latin typeface="Arial" pitchFamily="34" charset="0"/>
                <a:cs typeface="Arial" pitchFamily="34" charset="0"/>
              </a:defRPr>
            </a:lvl1pPr>
            <a:lvl2pPr marL="569899" indent="-228594">
              <a:spcBef>
                <a:spcPts val="300"/>
              </a:spcBef>
              <a:spcAft>
                <a:spcPts val="300"/>
              </a:spcAft>
              <a:defRPr sz="2400" b="0">
                <a:effectLst/>
                <a:latin typeface="Arial" pitchFamily="34" charset="0"/>
                <a:cs typeface="Arial" pitchFamily="34" charset="0"/>
              </a:defRPr>
            </a:lvl2pPr>
            <a:lvl3pPr>
              <a:spcBef>
                <a:spcPts val="300"/>
              </a:spcBef>
              <a:spcAft>
                <a:spcPts val="300"/>
              </a:spcAft>
              <a:defRPr sz="2400" b="0">
                <a:effectLst/>
                <a:latin typeface="Arial" pitchFamily="34" charset="0"/>
                <a:cs typeface="Arial" pitchFamily="34" charset="0"/>
              </a:defRPr>
            </a:lvl3pPr>
            <a:lvl4pPr>
              <a:spcBef>
                <a:spcPts val="300"/>
              </a:spcBef>
              <a:spcAft>
                <a:spcPts val="300"/>
              </a:spcAft>
              <a:defRPr sz="2000" b="0">
                <a:effectLst/>
                <a:latin typeface="Arial" pitchFamily="34" charset="0"/>
                <a:cs typeface="Arial" pitchFamily="34" charset="0"/>
              </a:defRPr>
            </a:lvl4pPr>
            <a:lvl5pPr>
              <a:spcBef>
                <a:spcPts val="300"/>
              </a:spcBef>
              <a:spcAft>
                <a:spcPts val="300"/>
              </a:spcAft>
              <a:defRPr sz="2000" b="0">
                <a:effectLst/>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953000" y="800100"/>
            <a:ext cx="3810000" cy="3086100"/>
          </a:xfrm>
        </p:spPr>
        <p:txBody>
          <a:bodyPr/>
          <a:lstStyle>
            <a:lvl1pPr>
              <a:defRPr>
                <a:effectLst>
                  <a:outerShdw blurRad="38100" dist="38100" dir="2700000" algn="tl">
                    <a:srgbClr val="000000">
                      <a:alpha val="43137"/>
                    </a:srgbClr>
                  </a:outerShdw>
                </a:effectLst>
                <a:latin typeface="Arial" pitchFamily="34" charset="0"/>
                <a:cs typeface="Arial" pitchFamily="34" charset="0"/>
              </a:defRPr>
            </a:lvl1pPr>
            <a:lvl2pPr>
              <a:defRPr>
                <a:effectLst>
                  <a:outerShdw blurRad="38100" dist="38100" dir="2700000" algn="tl">
                    <a:srgbClr val="000000">
                      <a:alpha val="43137"/>
                    </a:srgbClr>
                  </a:outerShdw>
                </a:effectLst>
                <a:latin typeface="Arial" pitchFamily="34" charset="0"/>
                <a:cs typeface="Arial" pitchFamily="34" charset="0"/>
              </a:defRPr>
            </a:lvl2pPr>
            <a:lvl3pPr>
              <a:defRPr>
                <a:effectLst>
                  <a:outerShdw blurRad="38100" dist="38100" dir="2700000" algn="tl">
                    <a:srgbClr val="000000">
                      <a:alpha val="43137"/>
                    </a:srgbClr>
                  </a:outerShdw>
                </a:effectLst>
                <a:latin typeface="Arial" pitchFamily="34" charset="0"/>
                <a:cs typeface="Arial" pitchFamily="34" charset="0"/>
              </a:defRPr>
            </a:lvl3pPr>
            <a:lvl4pPr>
              <a:defRPr>
                <a:effectLst>
                  <a:outerShdw blurRad="38100" dist="38100" dir="2700000" algn="tl">
                    <a:srgbClr val="000000">
                      <a:alpha val="43137"/>
                    </a:srgbClr>
                  </a:outerShdw>
                </a:effectLst>
                <a:latin typeface="Arial" pitchFamily="34" charset="0"/>
                <a:cs typeface="Arial" pitchFamily="34" charset="0"/>
              </a:defRPr>
            </a:lvl4pPr>
            <a:lvl5pPr>
              <a:defRPr>
                <a:effectLst>
                  <a:outerShdw blurRad="38100" dist="38100" dir="2700000" algn="tl">
                    <a:srgbClr val="000000">
                      <a:alpha val="43137"/>
                    </a:srgbClr>
                  </a:outerShdw>
                </a:effectLst>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p:cNvSpPr txBox="1"/>
          <p:nvPr userDrawn="1"/>
        </p:nvSpPr>
        <p:spPr>
          <a:xfrm>
            <a:off x="48888" y="4587457"/>
            <a:ext cx="1447800" cy="938719"/>
          </a:xfrm>
          <a:prstGeom prst="rect">
            <a:avLst/>
          </a:prstGeom>
          <a:noFill/>
        </p:spPr>
        <p:txBody>
          <a:bodyPr wrap="square" rtlCol="0">
            <a:spAutoFit/>
          </a:bodyPr>
          <a:lstStyle/>
          <a:p>
            <a:pPr algn="l">
              <a:spcBef>
                <a:spcPts val="0"/>
              </a:spcBef>
            </a:pPr>
            <a:r>
              <a:rPr lang="en-US" sz="1400" b="1" dirty="0">
                <a:solidFill>
                  <a:schemeClr val="bg2">
                    <a:lumMod val="50000"/>
                  </a:schemeClr>
                </a:solidFill>
                <a:effectLst>
                  <a:outerShdw blurRad="38100" dist="38100" dir="2700000" algn="tl">
                    <a:srgbClr val="000000">
                      <a:alpha val="43137"/>
                    </a:srgbClr>
                  </a:outerShdw>
                </a:effectLst>
              </a:rPr>
              <a:t>WorkWell</a:t>
            </a:r>
          </a:p>
          <a:p>
            <a:pPr algn="l">
              <a:spcBef>
                <a:spcPts val="0"/>
              </a:spcBef>
            </a:pPr>
            <a:r>
              <a:rPr lang="en-US" sz="1400" b="1" dirty="0">
                <a:solidFill>
                  <a:schemeClr val="bg2">
                    <a:lumMod val="50000"/>
                  </a:schemeClr>
                </a:solidFill>
                <a:effectLst>
                  <a:outerShdw blurRad="38100" dist="38100" dir="2700000" algn="tl">
                    <a:srgbClr val="000000">
                      <a:alpha val="43137"/>
                    </a:srgbClr>
                  </a:outerShdw>
                </a:effectLst>
              </a:rPr>
              <a:t>ErgoSystems</a:t>
            </a:r>
          </a:p>
          <a:p>
            <a:endParaRPr lang="en-US" sz="1800" dirty="0"/>
          </a:p>
        </p:txBody>
      </p:sp>
      <p:sp>
        <p:nvSpPr>
          <p:cNvPr id="6" name="Slide Number Placeholder 17">
            <a:extLst>
              <a:ext uri="{FF2B5EF4-FFF2-40B4-BE49-F238E27FC236}">
                <a16:creationId xmlns:a16="http://schemas.microsoft.com/office/drawing/2014/main" id="{7B9CDF7F-AA22-4372-AEC4-1637A0CBBA7F}"/>
              </a:ext>
            </a:extLst>
          </p:cNvPr>
          <p:cNvSpPr>
            <a:spLocks noGrp="1"/>
          </p:cNvSpPr>
          <p:nvPr>
            <p:ph type="sldNum" sz="quarter" idx="4"/>
          </p:nvPr>
        </p:nvSpPr>
        <p:spPr>
          <a:xfrm>
            <a:off x="8534401" y="4747448"/>
            <a:ext cx="489643" cy="273844"/>
          </a:xfrm>
          <a:prstGeom prst="rect">
            <a:avLst/>
          </a:prstGeom>
        </p:spPr>
        <p:txBody>
          <a:bodyPr vert="horz" anchor="b"/>
          <a:lstStyle>
            <a:lvl1pPr algn="r" eaLnBrk="1" latinLnBrk="0" hangingPunct="1">
              <a:defRPr kumimoji="0" sz="1100" b="1">
                <a:solidFill>
                  <a:schemeClr val="bg2">
                    <a:lumMod val="50000"/>
                  </a:schemeClr>
                </a:solidFill>
                <a:latin typeface="Arial" panose="020B0604020202020204" pitchFamily="34" charset="0"/>
                <a:cs typeface="Arial" panose="020B0604020202020204" pitchFamily="34" charset="0"/>
              </a:defRPr>
            </a:lvl1pPr>
            <a:extLst/>
          </a:lstStyle>
          <a:p>
            <a:fld id="{D5BBC35B-A44B-4119-B8DA-DE9E3DFADA20}" type="slidenum">
              <a:rPr lang="en-US" smtClean="0"/>
              <a:pPr/>
              <a:t>‹#›</a:t>
            </a:fld>
            <a:endParaRPr lang="en-US" dirty="0"/>
          </a:p>
        </p:txBody>
      </p:sp>
      <p:sp>
        <p:nvSpPr>
          <p:cNvPr id="7" name="Title 6">
            <a:extLst>
              <a:ext uri="{FF2B5EF4-FFF2-40B4-BE49-F238E27FC236}">
                <a16:creationId xmlns:a16="http://schemas.microsoft.com/office/drawing/2014/main" id="{E30A2CEF-6A4E-41B6-80B1-20ADAE778A37}"/>
              </a:ext>
            </a:extLst>
          </p:cNvPr>
          <p:cNvSpPr>
            <a:spLocks noGrp="1"/>
          </p:cNvSpPr>
          <p:nvPr>
            <p:ph type="title"/>
          </p:nvPr>
        </p:nvSpPr>
        <p:spPr>
          <a:xfrm>
            <a:off x="0" y="-14323"/>
            <a:ext cx="9144000" cy="857250"/>
          </a:xfrm>
          <a:effectLst/>
        </p:spPr>
        <p:txBody>
          <a:bodyPr rtlCol="0">
            <a:normAutofit/>
          </a:bodyPr>
          <a:lstStyle>
            <a:lvl1pPr algn="ctr">
              <a:defRPr sz="360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defRPr>
            </a:lvl1pPr>
            <a:extLst/>
          </a:lstStyle>
          <a:p>
            <a:r>
              <a:rPr kumimoji="0" lang="en-US" dirty="0"/>
              <a:t>Click to edit Master title style</a:t>
            </a:r>
          </a:p>
        </p:txBody>
      </p:sp>
    </p:spTree>
    <p:extLst>
      <p:ext uri="{BB962C8B-B14F-4D97-AF65-F5344CB8AC3E}">
        <p14:creationId xmlns:p14="http://schemas.microsoft.com/office/powerpoint/2010/main" val="680543938"/>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662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262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eneral Layout">
    <p:bg>
      <p:bgRef idx="1003">
        <a:schemeClr val="bg1"/>
      </p:bgRef>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F9BC977-07CC-4B7B-99DA-A69DC659C4DB}"/>
              </a:ext>
            </a:extLst>
          </p:cNvPr>
          <p:cNvSpPr>
            <a:spLocks noGrp="1"/>
          </p:cNvSpPr>
          <p:nvPr>
            <p:ph type="body" sz="quarter" idx="10"/>
          </p:nvPr>
        </p:nvSpPr>
        <p:spPr>
          <a:xfrm>
            <a:off x="936775" y="646342"/>
            <a:ext cx="3846809" cy="4361087"/>
          </a:xfrm>
          <a:prstGeom prst="rect">
            <a:avLst/>
          </a:prstGeom>
        </p:spPr>
        <p:txBody>
          <a:bodyPr/>
          <a:lstStyle>
            <a:lvl1pPr marL="257175" indent="-257175">
              <a:buClr>
                <a:schemeClr val="tx2"/>
              </a:buClr>
              <a:buSzPct val="75000"/>
              <a:buFont typeface="Wingdings 3" panose="05040102010807070707" pitchFamily="18" charset="2"/>
              <a:buChar char=""/>
              <a:defRPr sz="2100">
                <a:solidFill>
                  <a:schemeClr val="tx2"/>
                </a:solidFill>
              </a:defRPr>
            </a:lvl1pPr>
            <a:lvl2pPr marL="428625" indent="-171450">
              <a:defRPr sz="1800"/>
            </a:lvl2pPr>
            <a:lvl3pPr marL="600075" indent="-171450">
              <a:defRPr sz="1500"/>
            </a:lvl3pPr>
            <a:lvl4pPr marL="771525" indent="-171450">
              <a:defRPr sz="1350"/>
            </a:lvl4pPr>
            <a:lvl5pPr marL="904875" indent="-171450">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a:extLst>
              <a:ext uri="{FF2B5EF4-FFF2-40B4-BE49-F238E27FC236}">
                <a16:creationId xmlns:a16="http://schemas.microsoft.com/office/drawing/2014/main" id="{85886ADE-10C9-4659-B27B-CCB1BEB084EE}"/>
              </a:ext>
            </a:extLst>
          </p:cNvPr>
          <p:cNvSpPr>
            <a:spLocks noGrp="1"/>
          </p:cNvSpPr>
          <p:nvPr>
            <p:ph type="pic" sz="quarter" idx="11"/>
          </p:nvPr>
        </p:nvSpPr>
        <p:spPr>
          <a:xfrm>
            <a:off x="4882344" y="743523"/>
            <a:ext cx="4135112" cy="4067175"/>
          </a:xfrm>
          <a:prstGeom prst="rect">
            <a:avLst/>
          </a:prstGeom>
          <a:effectLst>
            <a:outerShdw blurRad="177800" dist="177800" dir="2700000" algn="tl" rotWithShape="0">
              <a:schemeClr val="tx1">
                <a:lumMod val="50000"/>
                <a:lumOff val="50000"/>
              </a:schemeClr>
            </a:outerShdw>
          </a:effectLst>
        </p:spPr>
        <p:txBody>
          <a:bodyPr/>
          <a:lstStyle>
            <a:lvl1pPr marL="0" indent="0">
              <a:buFontTx/>
              <a:buNone/>
              <a:defRPr/>
            </a:lvl1pPr>
          </a:lstStyle>
          <a:p>
            <a:endParaRPr lang="en-US" dirty="0"/>
          </a:p>
        </p:txBody>
      </p:sp>
      <p:sp>
        <p:nvSpPr>
          <p:cNvPr id="10" name="Text Placeholder 9">
            <a:extLst>
              <a:ext uri="{FF2B5EF4-FFF2-40B4-BE49-F238E27FC236}">
                <a16:creationId xmlns:a16="http://schemas.microsoft.com/office/drawing/2014/main" id="{B555B5A3-93FE-4C03-8EB6-332962C26F85}"/>
              </a:ext>
            </a:extLst>
          </p:cNvPr>
          <p:cNvSpPr>
            <a:spLocks noGrp="1"/>
          </p:cNvSpPr>
          <p:nvPr>
            <p:ph type="body" sz="quarter" idx="12"/>
          </p:nvPr>
        </p:nvSpPr>
        <p:spPr>
          <a:xfrm>
            <a:off x="936775" y="38100"/>
            <a:ext cx="8080681" cy="419100"/>
          </a:xfrm>
          <a:prstGeom prst="rect">
            <a:avLst/>
          </a:prstGeom>
        </p:spPr>
        <p:txBody>
          <a:bodyPr/>
          <a:lstStyle>
            <a:lvl1pPr marL="0" indent="0">
              <a:lnSpc>
                <a:spcPct val="100000"/>
              </a:lnSpc>
              <a:spcBef>
                <a:spcPts val="0"/>
              </a:spcBef>
              <a:buFontTx/>
              <a:buNone/>
              <a:defRPr sz="270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314016760"/>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cked pictures">
    <p:bg>
      <p:bgRef idx="1003">
        <a:schemeClr val="bg1"/>
      </p:bgRef>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F9BC977-07CC-4B7B-99DA-A69DC659C4DB}"/>
              </a:ext>
            </a:extLst>
          </p:cNvPr>
          <p:cNvSpPr>
            <a:spLocks noGrp="1"/>
          </p:cNvSpPr>
          <p:nvPr>
            <p:ph type="body" sz="quarter" idx="10"/>
          </p:nvPr>
        </p:nvSpPr>
        <p:spPr>
          <a:xfrm>
            <a:off x="936776" y="743523"/>
            <a:ext cx="3787624" cy="4263906"/>
          </a:xfrm>
          <a:prstGeom prst="rect">
            <a:avLst/>
          </a:prstGeom>
        </p:spPr>
        <p:txBody>
          <a:bodyPr/>
          <a:lstStyle>
            <a:lvl1pPr marL="257175" indent="-257175">
              <a:buClr>
                <a:schemeClr val="tx2"/>
              </a:buClr>
              <a:buSzPct val="75000"/>
              <a:buFont typeface="Wingdings 3" panose="05040102010807070707" pitchFamily="18" charset="2"/>
              <a:buChar char=""/>
              <a:defRPr sz="2100">
                <a:solidFill>
                  <a:schemeClr val="tx2"/>
                </a:solidFill>
              </a:defRPr>
            </a:lvl1pPr>
            <a:lvl2pPr marL="428625" indent="-171450">
              <a:defRPr sz="1800"/>
            </a:lvl2pPr>
            <a:lvl3pPr marL="600075" indent="-171450">
              <a:defRPr sz="1500"/>
            </a:lvl3pPr>
            <a:lvl4pPr marL="771525" indent="-171450">
              <a:defRPr sz="1350"/>
            </a:lvl4pPr>
            <a:lvl5pPr marL="904875" indent="-171450">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a:extLst>
              <a:ext uri="{FF2B5EF4-FFF2-40B4-BE49-F238E27FC236}">
                <a16:creationId xmlns:a16="http://schemas.microsoft.com/office/drawing/2014/main" id="{85886ADE-10C9-4659-B27B-CCB1BEB084EE}"/>
              </a:ext>
            </a:extLst>
          </p:cNvPr>
          <p:cNvSpPr>
            <a:spLocks noGrp="1"/>
          </p:cNvSpPr>
          <p:nvPr>
            <p:ph type="pic" sz="quarter" idx="11"/>
          </p:nvPr>
        </p:nvSpPr>
        <p:spPr>
          <a:xfrm>
            <a:off x="4882344" y="743523"/>
            <a:ext cx="4135112" cy="1980627"/>
          </a:xfrm>
          <a:prstGeom prst="rect">
            <a:avLst/>
          </a:prstGeom>
          <a:effectLst>
            <a:outerShdw blurRad="177800" dist="177800" dir="2700000" algn="tl" rotWithShape="0">
              <a:schemeClr val="tx1">
                <a:lumMod val="50000"/>
                <a:lumOff val="50000"/>
              </a:schemeClr>
            </a:outerShdw>
          </a:effectLst>
        </p:spPr>
        <p:txBody>
          <a:bodyPr/>
          <a:lstStyle>
            <a:lvl1pPr marL="0" indent="0">
              <a:buFontTx/>
              <a:buNone/>
              <a:defRPr/>
            </a:lvl1pPr>
          </a:lstStyle>
          <a:p>
            <a:endParaRPr lang="en-US" dirty="0"/>
          </a:p>
        </p:txBody>
      </p:sp>
      <p:sp>
        <p:nvSpPr>
          <p:cNvPr id="10" name="Text Placeholder 9">
            <a:extLst>
              <a:ext uri="{FF2B5EF4-FFF2-40B4-BE49-F238E27FC236}">
                <a16:creationId xmlns:a16="http://schemas.microsoft.com/office/drawing/2014/main" id="{B555B5A3-93FE-4C03-8EB6-332962C26F85}"/>
              </a:ext>
            </a:extLst>
          </p:cNvPr>
          <p:cNvSpPr>
            <a:spLocks noGrp="1"/>
          </p:cNvSpPr>
          <p:nvPr>
            <p:ph type="body" sz="quarter" idx="12"/>
          </p:nvPr>
        </p:nvSpPr>
        <p:spPr>
          <a:xfrm>
            <a:off x="936775" y="38100"/>
            <a:ext cx="8080681" cy="419100"/>
          </a:xfrm>
          <a:prstGeom prst="rect">
            <a:avLst/>
          </a:prstGeom>
        </p:spPr>
        <p:txBody>
          <a:bodyPr/>
          <a:lstStyle>
            <a:lvl1pPr marL="0" indent="0">
              <a:lnSpc>
                <a:spcPct val="100000"/>
              </a:lnSpc>
              <a:spcBef>
                <a:spcPts val="0"/>
              </a:spcBef>
              <a:buFontTx/>
              <a:buNone/>
              <a:defRPr sz="2700">
                <a:solidFill>
                  <a:schemeClr val="tx2"/>
                </a:solidFill>
              </a:defRPr>
            </a:lvl1pPr>
          </a:lstStyle>
          <a:p>
            <a:pPr lvl="0"/>
            <a:r>
              <a:rPr lang="en-US" dirty="0"/>
              <a:t>Click to edit Master text styles</a:t>
            </a:r>
          </a:p>
        </p:txBody>
      </p:sp>
      <p:sp>
        <p:nvSpPr>
          <p:cNvPr id="5" name="Picture Placeholder 5">
            <a:extLst>
              <a:ext uri="{FF2B5EF4-FFF2-40B4-BE49-F238E27FC236}">
                <a16:creationId xmlns:a16="http://schemas.microsoft.com/office/drawing/2014/main" id="{7B67521C-6106-4F1E-8F5F-6B627B3C7272}"/>
              </a:ext>
            </a:extLst>
          </p:cNvPr>
          <p:cNvSpPr>
            <a:spLocks noGrp="1"/>
          </p:cNvSpPr>
          <p:nvPr>
            <p:ph type="pic" sz="quarter" idx="13"/>
          </p:nvPr>
        </p:nvSpPr>
        <p:spPr>
          <a:xfrm>
            <a:off x="4876800" y="2877123"/>
            <a:ext cx="4135112" cy="1980627"/>
          </a:xfrm>
          <a:prstGeom prst="rect">
            <a:avLst/>
          </a:prstGeom>
          <a:effectLst>
            <a:outerShdw blurRad="177800" dist="177800" dir="2700000" algn="tl" rotWithShape="0">
              <a:schemeClr val="tx1">
                <a:lumMod val="50000"/>
                <a:lumOff val="50000"/>
              </a:schemeClr>
            </a:outerShdw>
          </a:effectLst>
        </p:spPr>
        <p:txBody>
          <a:bodyPr/>
          <a:lstStyle>
            <a:lvl1pPr marL="0" indent="0">
              <a:buFontTx/>
              <a:buNone/>
              <a:defRPr/>
            </a:lvl1pPr>
          </a:lstStyle>
          <a:p>
            <a:endParaRPr lang="en-US" dirty="0"/>
          </a:p>
        </p:txBody>
      </p:sp>
    </p:spTree>
    <p:extLst>
      <p:ext uri="{BB962C8B-B14F-4D97-AF65-F5344CB8AC3E}">
        <p14:creationId xmlns:p14="http://schemas.microsoft.com/office/powerpoint/2010/main" val="4106628066"/>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 three">
    <p:bg>
      <p:bgRef idx="1003">
        <a:schemeClr val="bg1"/>
      </p:bgRef>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F9BC977-07CC-4B7B-99DA-A69DC659C4DB}"/>
              </a:ext>
            </a:extLst>
          </p:cNvPr>
          <p:cNvSpPr>
            <a:spLocks noGrp="1"/>
          </p:cNvSpPr>
          <p:nvPr>
            <p:ph type="body" sz="quarter" idx="10"/>
          </p:nvPr>
        </p:nvSpPr>
        <p:spPr>
          <a:xfrm>
            <a:off x="936776" y="743523"/>
            <a:ext cx="3787624" cy="4263906"/>
          </a:xfrm>
          <a:prstGeom prst="rect">
            <a:avLst/>
          </a:prstGeom>
        </p:spPr>
        <p:txBody>
          <a:bodyPr/>
          <a:lstStyle>
            <a:lvl1pPr marL="257175" indent="-257175">
              <a:buClr>
                <a:schemeClr val="tx2"/>
              </a:buClr>
              <a:buSzPct val="75000"/>
              <a:buFont typeface="Wingdings 3" panose="05040102010807070707" pitchFamily="18" charset="2"/>
              <a:buChar char=""/>
              <a:defRPr sz="2100">
                <a:solidFill>
                  <a:schemeClr val="tx2"/>
                </a:solidFill>
              </a:defRPr>
            </a:lvl1pPr>
            <a:lvl2pPr marL="428625" indent="-171450">
              <a:defRPr sz="1800"/>
            </a:lvl2pPr>
            <a:lvl3pPr marL="600075" indent="-171450">
              <a:defRPr sz="1500"/>
            </a:lvl3pPr>
            <a:lvl4pPr marL="771525" indent="-171450">
              <a:defRPr sz="1350"/>
            </a:lvl4pPr>
            <a:lvl5pPr marL="904875" indent="-171450">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a:extLst>
              <a:ext uri="{FF2B5EF4-FFF2-40B4-BE49-F238E27FC236}">
                <a16:creationId xmlns:a16="http://schemas.microsoft.com/office/drawing/2014/main" id="{85886ADE-10C9-4659-B27B-CCB1BEB084EE}"/>
              </a:ext>
            </a:extLst>
          </p:cNvPr>
          <p:cNvSpPr>
            <a:spLocks noGrp="1"/>
          </p:cNvSpPr>
          <p:nvPr>
            <p:ph type="pic" sz="quarter" idx="11"/>
          </p:nvPr>
        </p:nvSpPr>
        <p:spPr>
          <a:xfrm>
            <a:off x="4864944" y="743523"/>
            <a:ext cx="4135112" cy="1294827"/>
          </a:xfrm>
          <a:prstGeom prst="rect">
            <a:avLst/>
          </a:prstGeom>
          <a:effectLst>
            <a:outerShdw blurRad="177800" dist="177800" dir="2700000" algn="tl" rotWithShape="0">
              <a:schemeClr val="tx1">
                <a:lumMod val="50000"/>
                <a:lumOff val="50000"/>
              </a:schemeClr>
            </a:outerShdw>
          </a:effectLst>
        </p:spPr>
        <p:txBody>
          <a:bodyPr/>
          <a:lstStyle>
            <a:lvl1pPr marL="0" indent="0">
              <a:buFontTx/>
              <a:buNone/>
              <a:defRPr/>
            </a:lvl1pPr>
          </a:lstStyle>
          <a:p>
            <a:endParaRPr lang="en-US" dirty="0"/>
          </a:p>
        </p:txBody>
      </p:sp>
      <p:sp>
        <p:nvSpPr>
          <p:cNvPr id="10" name="Text Placeholder 9">
            <a:extLst>
              <a:ext uri="{FF2B5EF4-FFF2-40B4-BE49-F238E27FC236}">
                <a16:creationId xmlns:a16="http://schemas.microsoft.com/office/drawing/2014/main" id="{B555B5A3-93FE-4C03-8EB6-332962C26F85}"/>
              </a:ext>
            </a:extLst>
          </p:cNvPr>
          <p:cNvSpPr>
            <a:spLocks noGrp="1"/>
          </p:cNvSpPr>
          <p:nvPr>
            <p:ph type="body" sz="quarter" idx="12"/>
          </p:nvPr>
        </p:nvSpPr>
        <p:spPr>
          <a:xfrm>
            <a:off x="936775" y="38100"/>
            <a:ext cx="8080681" cy="419100"/>
          </a:xfrm>
          <a:prstGeom prst="rect">
            <a:avLst/>
          </a:prstGeom>
        </p:spPr>
        <p:txBody>
          <a:bodyPr/>
          <a:lstStyle>
            <a:lvl1pPr marL="0" indent="0">
              <a:lnSpc>
                <a:spcPct val="100000"/>
              </a:lnSpc>
              <a:spcBef>
                <a:spcPts val="0"/>
              </a:spcBef>
              <a:buFontTx/>
              <a:buNone/>
              <a:defRPr sz="2700">
                <a:solidFill>
                  <a:schemeClr val="tx2"/>
                </a:solidFill>
              </a:defRPr>
            </a:lvl1pPr>
          </a:lstStyle>
          <a:p>
            <a:pPr lvl="0"/>
            <a:r>
              <a:rPr lang="en-US" dirty="0"/>
              <a:t>Click to edit Master text styles</a:t>
            </a:r>
          </a:p>
        </p:txBody>
      </p:sp>
      <p:sp>
        <p:nvSpPr>
          <p:cNvPr id="7" name="Picture Placeholder 5">
            <a:extLst>
              <a:ext uri="{FF2B5EF4-FFF2-40B4-BE49-F238E27FC236}">
                <a16:creationId xmlns:a16="http://schemas.microsoft.com/office/drawing/2014/main" id="{19D962C8-22D4-4308-9816-7E891B295AE9}"/>
              </a:ext>
            </a:extLst>
          </p:cNvPr>
          <p:cNvSpPr>
            <a:spLocks noGrp="1"/>
          </p:cNvSpPr>
          <p:nvPr>
            <p:ph type="pic" sz="quarter" idx="13"/>
          </p:nvPr>
        </p:nvSpPr>
        <p:spPr>
          <a:xfrm>
            <a:off x="4864944" y="2171843"/>
            <a:ext cx="4135112" cy="1294827"/>
          </a:xfrm>
          <a:prstGeom prst="rect">
            <a:avLst/>
          </a:prstGeom>
          <a:effectLst>
            <a:outerShdw blurRad="177800" dist="177800" dir="2700000" algn="tl" rotWithShape="0">
              <a:schemeClr val="tx1">
                <a:lumMod val="50000"/>
                <a:lumOff val="50000"/>
              </a:schemeClr>
            </a:outerShdw>
          </a:effectLst>
        </p:spPr>
        <p:txBody>
          <a:bodyPr/>
          <a:lstStyle>
            <a:lvl1pPr marL="0" indent="0">
              <a:buFontTx/>
              <a:buNone/>
              <a:defRPr/>
            </a:lvl1pPr>
          </a:lstStyle>
          <a:p>
            <a:endParaRPr lang="en-US" dirty="0"/>
          </a:p>
        </p:txBody>
      </p:sp>
      <p:sp>
        <p:nvSpPr>
          <p:cNvPr id="8" name="Picture Placeholder 5">
            <a:extLst>
              <a:ext uri="{FF2B5EF4-FFF2-40B4-BE49-F238E27FC236}">
                <a16:creationId xmlns:a16="http://schemas.microsoft.com/office/drawing/2014/main" id="{790B2D88-59D9-4841-9122-582399413927}"/>
              </a:ext>
            </a:extLst>
          </p:cNvPr>
          <p:cNvSpPr>
            <a:spLocks noGrp="1"/>
          </p:cNvSpPr>
          <p:nvPr>
            <p:ph type="pic" sz="quarter" idx="14"/>
          </p:nvPr>
        </p:nvSpPr>
        <p:spPr>
          <a:xfrm>
            <a:off x="4864944" y="3600163"/>
            <a:ext cx="4135112" cy="1294827"/>
          </a:xfrm>
          <a:prstGeom prst="rect">
            <a:avLst/>
          </a:prstGeom>
          <a:effectLst>
            <a:outerShdw blurRad="177800" dist="177800" dir="2700000" algn="tl" rotWithShape="0">
              <a:schemeClr val="tx1">
                <a:lumMod val="50000"/>
                <a:lumOff val="50000"/>
              </a:schemeClr>
            </a:outerShdw>
          </a:effectLst>
        </p:spPr>
        <p:txBody>
          <a:bodyPr/>
          <a:lstStyle>
            <a:lvl1pPr marL="0" indent="0">
              <a:buFontTx/>
              <a:buNone/>
              <a:defRPr/>
            </a:lvl1pPr>
          </a:lstStyle>
          <a:p>
            <a:endParaRPr lang="en-US" dirty="0"/>
          </a:p>
        </p:txBody>
      </p:sp>
    </p:spTree>
    <p:extLst>
      <p:ext uri="{BB962C8B-B14F-4D97-AF65-F5344CB8AC3E}">
        <p14:creationId xmlns:p14="http://schemas.microsoft.com/office/powerpoint/2010/main" val="803554827"/>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over one">
    <p:bg>
      <p:bgRef idx="1003">
        <a:schemeClr val="bg1"/>
      </p:bgRef>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F9BC977-07CC-4B7B-99DA-A69DC659C4DB}"/>
              </a:ext>
            </a:extLst>
          </p:cNvPr>
          <p:cNvSpPr>
            <a:spLocks noGrp="1"/>
          </p:cNvSpPr>
          <p:nvPr>
            <p:ph type="body" sz="quarter" idx="10"/>
          </p:nvPr>
        </p:nvSpPr>
        <p:spPr>
          <a:xfrm>
            <a:off x="936776" y="743523"/>
            <a:ext cx="3787624" cy="4263906"/>
          </a:xfrm>
          <a:prstGeom prst="rect">
            <a:avLst/>
          </a:prstGeom>
        </p:spPr>
        <p:txBody>
          <a:bodyPr/>
          <a:lstStyle>
            <a:lvl1pPr marL="257175" indent="-257175">
              <a:buClr>
                <a:schemeClr val="tx2"/>
              </a:buClr>
              <a:buSzPct val="75000"/>
              <a:buFont typeface="Wingdings 3" panose="05040102010807070707" pitchFamily="18" charset="2"/>
              <a:buChar char=""/>
              <a:defRPr sz="2100">
                <a:solidFill>
                  <a:schemeClr val="tx2"/>
                </a:solidFill>
              </a:defRPr>
            </a:lvl1pPr>
            <a:lvl2pPr marL="428625" indent="-171450">
              <a:defRPr sz="1800"/>
            </a:lvl2pPr>
            <a:lvl3pPr marL="600075" indent="-171450">
              <a:defRPr sz="1500"/>
            </a:lvl3pPr>
            <a:lvl4pPr marL="771525" indent="-171450">
              <a:defRPr sz="1350"/>
            </a:lvl4pPr>
            <a:lvl5pPr marL="904875" indent="-171450">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a:extLst>
              <a:ext uri="{FF2B5EF4-FFF2-40B4-BE49-F238E27FC236}">
                <a16:creationId xmlns:a16="http://schemas.microsoft.com/office/drawing/2014/main" id="{85886ADE-10C9-4659-B27B-CCB1BEB084EE}"/>
              </a:ext>
            </a:extLst>
          </p:cNvPr>
          <p:cNvSpPr>
            <a:spLocks noGrp="1"/>
          </p:cNvSpPr>
          <p:nvPr>
            <p:ph type="pic" sz="quarter" idx="11"/>
          </p:nvPr>
        </p:nvSpPr>
        <p:spPr>
          <a:xfrm>
            <a:off x="4882344" y="743523"/>
            <a:ext cx="4135112" cy="1980627"/>
          </a:xfrm>
          <a:prstGeom prst="rect">
            <a:avLst/>
          </a:prstGeom>
          <a:effectLst>
            <a:outerShdw blurRad="177800" dist="177800" dir="2700000" algn="tl" rotWithShape="0">
              <a:schemeClr val="tx1">
                <a:lumMod val="50000"/>
                <a:lumOff val="50000"/>
              </a:schemeClr>
            </a:outerShdw>
          </a:effectLst>
        </p:spPr>
        <p:txBody>
          <a:bodyPr/>
          <a:lstStyle>
            <a:lvl1pPr marL="0" indent="0">
              <a:buFontTx/>
              <a:buNone/>
              <a:defRPr/>
            </a:lvl1pPr>
          </a:lstStyle>
          <a:p>
            <a:endParaRPr lang="en-US" dirty="0"/>
          </a:p>
        </p:txBody>
      </p:sp>
      <p:sp>
        <p:nvSpPr>
          <p:cNvPr id="10" name="Text Placeholder 9">
            <a:extLst>
              <a:ext uri="{FF2B5EF4-FFF2-40B4-BE49-F238E27FC236}">
                <a16:creationId xmlns:a16="http://schemas.microsoft.com/office/drawing/2014/main" id="{B555B5A3-93FE-4C03-8EB6-332962C26F85}"/>
              </a:ext>
            </a:extLst>
          </p:cNvPr>
          <p:cNvSpPr>
            <a:spLocks noGrp="1"/>
          </p:cNvSpPr>
          <p:nvPr>
            <p:ph type="body" sz="quarter" idx="12"/>
          </p:nvPr>
        </p:nvSpPr>
        <p:spPr>
          <a:xfrm>
            <a:off x="936775" y="38100"/>
            <a:ext cx="8080681" cy="419100"/>
          </a:xfrm>
          <a:prstGeom prst="rect">
            <a:avLst/>
          </a:prstGeom>
        </p:spPr>
        <p:txBody>
          <a:bodyPr/>
          <a:lstStyle>
            <a:lvl1pPr marL="0" indent="0">
              <a:lnSpc>
                <a:spcPct val="100000"/>
              </a:lnSpc>
              <a:spcBef>
                <a:spcPts val="0"/>
              </a:spcBef>
              <a:buFontTx/>
              <a:buNone/>
              <a:defRPr sz="2700">
                <a:solidFill>
                  <a:schemeClr val="tx2"/>
                </a:solidFill>
              </a:defRPr>
            </a:lvl1pPr>
          </a:lstStyle>
          <a:p>
            <a:pPr lvl="0"/>
            <a:r>
              <a:rPr lang="en-US" dirty="0"/>
              <a:t>Click to edit Master text styles</a:t>
            </a:r>
          </a:p>
        </p:txBody>
      </p:sp>
      <p:sp>
        <p:nvSpPr>
          <p:cNvPr id="5" name="Picture Placeholder 5">
            <a:extLst>
              <a:ext uri="{FF2B5EF4-FFF2-40B4-BE49-F238E27FC236}">
                <a16:creationId xmlns:a16="http://schemas.microsoft.com/office/drawing/2014/main" id="{7B67521C-6106-4F1E-8F5F-6B627B3C7272}"/>
              </a:ext>
            </a:extLst>
          </p:cNvPr>
          <p:cNvSpPr>
            <a:spLocks noGrp="1"/>
          </p:cNvSpPr>
          <p:nvPr>
            <p:ph type="pic" sz="quarter" idx="13"/>
          </p:nvPr>
        </p:nvSpPr>
        <p:spPr>
          <a:xfrm>
            <a:off x="4876800" y="2877123"/>
            <a:ext cx="1981200" cy="2130306"/>
          </a:xfrm>
          <a:prstGeom prst="rect">
            <a:avLst/>
          </a:prstGeom>
          <a:effectLst>
            <a:outerShdw blurRad="177800" dist="177800" dir="2700000" algn="tl" rotWithShape="0">
              <a:schemeClr val="tx1">
                <a:lumMod val="50000"/>
                <a:lumOff val="50000"/>
              </a:schemeClr>
            </a:outerShdw>
          </a:effectLst>
        </p:spPr>
        <p:txBody>
          <a:bodyPr/>
          <a:lstStyle>
            <a:lvl1pPr marL="0" indent="0">
              <a:buFontTx/>
              <a:buNone/>
              <a:defRPr/>
            </a:lvl1pPr>
          </a:lstStyle>
          <a:p>
            <a:endParaRPr lang="en-US" dirty="0"/>
          </a:p>
        </p:txBody>
      </p:sp>
      <p:sp>
        <p:nvSpPr>
          <p:cNvPr id="7" name="Picture Placeholder 5">
            <a:extLst>
              <a:ext uri="{FF2B5EF4-FFF2-40B4-BE49-F238E27FC236}">
                <a16:creationId xmlns:a16="http://schemas.microsoft.com/office/drawing/2014/main" id="{CD7FE540-ADF5-4973-90CC-6B389BF004B1}"/>
              </a:ext>
            </a:extLst>
          </p:cNvPr>
          <p:cNvSpPr>
            <a:spLocks noGrp="1"/>
          </p:cNvSpPr>
          <p:nvPr>
            <p:ph type="pic" sz="quarter" idx="14"/>
          </p:nvPr>
        </p:nvSpPr>
        <p:spPr>
          <a:xfrm>
            <a:off x="7010400" y="2875476"/>
            <a:ext cx="1981200" cy="2130306"/>
          </a:xfrm>
          <a:prstGeom prst="rect">
            <a:avLst/>
          </a:prstGeom>
          <a:effectLst>
            <a:outerShdw blurRad="177800" dist="177800" dir="2700000" algn="tl" rotWithShape="0">
              <a:schemeClr val="tx1">
                <a:lumMod val="50000"/>
                <a:lumOff val="50000"/>
              </a:schemeClr>
            </a:outerShdw>
          </a:effectLst>
        </p:spPr>
        <p:txBody>
          <a:bodyPr/>
          <a:lstStyle>
            <a:lvl1pPr marL="0" indent="0">
              <a:buFontTx/>
              <a:buNone/>
              <a:defRPr/>
            </a:lvl1pPr>
          </a:lstStyle>
          <a:p>
            <a:endParaRPr lang="en-US" dirty="0"/>
          </a:p>
        </p:txBody>
      </p:sp>
    </p:spTree>
    <p:extLst>
      <p:ext uri="{BB962C8B-B14F-4D97-AF65-F5344CB8AC3E}">
        <p14:creationId xmlns:p14="http://schemas.microsoft.com/office/powerpoint/2010/main" val="582938098"/>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next to one">
    <p:bg>
      <p:bgRef idx="1003">
        <a:schemeClr val="bg1"/>
      </p:bgRef>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F9BC977-07CC-4B7B-99DA-A69DC659C4DB}"/>
              </a:ext>
            </a:extLst>
          </p:cNvPr>
          <p:cNvSpPr>
            <a:spLocks noGrp="1"/>
          </p:cNvSpPr>
          <p:nvPr>
            <p:ph type="body" sz="quarter" idx="10"/>
          </p:nvPr>
        </p:nvSpPr>
        <p:spPr>
          <a:xfrm>
            <a:off x="936776" y="743523"/>
            <a:ext cx="2720824" cy="4263906"/>
          </a:xfrm>
          <a:prstGeom prst="rect">
            <a:avLst/>
          </a:prstGeom>
        </p:spPr>
        <p:txBody>
          <a:bodyPr/>
          <a:lstStyle>
            <a:lvl1pPr marL="257175" indent="-257175">
              <a:buClr>
                <a:schemeClr val="tx2"/>
              </a:buClr>
              <a:buSzPct val="75000"/>
              <a:buFont typeface="Wingdings 3" panose="05040102010807070707" pitchFamily="18" charset="2"/>
              <a:buChar char=""/>
              <a:defRPr sz="2100">
                <a:solidFill>
                  <a:schemeClr val="tx2"/>
                </a:solidFill>
              </a:defRPr>
            </a:lvl1pPr>
            <a:lvl2pPr marL="428625" indent="-171450">
              <a:defRPr sz="1800"/>
            </a:lvl2pPr>
            <a:lvl3pPr marL="600075" indent="-171450">
              <a:defRPr sz="1500"/>
            </a:lvl3pPr>
            <a:lvl4pPr marL="771525" indent="-171450">
              <a:defRPr sz="1350"/>
            </a:lvl4pPr>
            <a:lvl5pPr marL="904875" indent="-171450">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a:extLst>
              <a:ext uri="{FF2B5EF4-FFF2-40B4-BE49-F238E27FC236}">
                <a16:creationId xmlns:a16="http://schemas.microsoft.com/office/drawing/2014/main" id="{85886ADE-10C9-4659-B27B-CCB1BEB084EE}"/>
              </a:ext>
            </a:extLst>
          </p:cNvPr>
          <p:cNvSpPr>
            <a:spLocks noGrp="1"/>
          </p:cNvSpPr>
          <p:nvPr>
            <p:ph type="pic" sz="quarter" idx="11"/>
          </p:nvPr>
        </p:nvSpPr>
        <p:spPr>
          <a:xfrm>
            <a:off x="6296632" y="743523"/>
            <a:ext cx="2720824" cy="4263906"/>
          </a:xfrm>
          <a:prstGeom prst="rect">
            <a:avLst/>
          </a:prstGeom>
          <a:effectLst>
            <a:outerShdw blurRad="177800" dist="177800" dir="2700000" algn="tl" rotWithShape="0">
              <a:schemeClr val="tx1">
                <a:lumMod val="50000"/>
                <a:lumOff val="50000"/>
              </a:schemeClr>
            </a:outerShdw>
          </a:effectLst>
        </p:spPr>
        <p:txBody>
          <a:bodyPr/>
          <a:lstStyle>
            <a:lvl1pPr marL="0" indent="0">
              <a:buFontTx/>
              <a:buNone/>
              <a:defRPr/>
            </a:lvl1pPr>
          </a:lstStyle>
          <a:p>
            <a:endParaRPr lang="en-US" dirty="0"/>
          </a:p>
        </p:txBody>
      </p:sp>
      <p:sp>
        <p:nvSpPr>
          <p:cNvPr id="10" name="Text Placeholder 9">
            <a:extLst>
              <a:ext uri="{FF2B5EF4-FFF2-40B4-BE49-F238E27FC236}">
                <a16:creationId xmlns:a16="http://schemas.microsoft.com/office/drawing/2014/main" id="{B555B5A3-93FE-4C03-8EB6-332962C26F85}"/>
              </a:ext>
            </a:extLst>
          </p:cNvPr>
          <p:cNvSpPr>
            <a:spLocks noGrp="1"/>
          </p:cNvSpPr>
          <p:nvPr>
            <p:ph type="body" sz="quarter" idx="12"/>
          </p:nvPr>
        </p:nvSpPr>
        <p:spPr>
          <a:xfrm>
            <a:off x="936775" y="38100"/>
            <a:ext cx="8080681" cy="419100"/>
          </a:xfrm>
          <a:prstGeom prst="rect">
            <a:avLst/>
          </a:prstGeom>
        </p:spPr>
        <p:txBody>
          <a:bodyPr/>
          <a:lstStyle>
            <a:lvl1pPr marL="0" indent="0">
              <a:lnSpc>
                <a:spcPct val="100000"/>
              </a:lnSpc>
              <a:spcBef>
                <a:spcPts val="0"/>
              </a:spcBef>
              <a:buFontTx/>
              <a:buNone/>
              <a:defRPr sz="2700">
                <a:solidFill>
                  <a:schemeClr val="tx2"/>
                </a:solidFill>
              </a:defRPr>
            </a:lvl1pPr>
          </a:lstStyle>
          <a:p>
            <a:pPr lvl="0"/>
            <a:r>
              <a:rPr lang="en-US" dirty="0"/>
              <a:t>Click to edit Master text styles</a:t>
            </a:r>
          </a:p>
        </p:txBody>
      </p:sp>
      <p:sp>
        <p:nvSpPr>
          <p:cNvPr id="5" name="Picture Placeholder 5">
            <a:extLst>
              <a:ext uri="{FF2B5EF4-FFF2-40B4-BE49-F238E27FC236}">
                <a16:creationId xmlns:a16="http://schemas.microsoft.com/office/drawing/2014/main" id="{7B67521C-6106-4F1E-8F5F-6B627B3C7272}"/>
              </a:ext>
            </a:extLst>
          </p:cNvPr>
          <p:cNvSpPr>
            <a:spLocks noGrp="1"/>
          </p:cNvSpPr>
          <p:nvPr>
            <p:ph type="pic" sz="quarter" idx="13"/>
          </p:nvPr>
        </p:nvSpPr>
        <p:spPr>
          <a:xfrm>
            <a:off x="3810000" y="743523"/>
            <a:ext cx="2362200" cy="2130306"/>
          </a:xfrm>
          <a:prstGeom prst="rect">
            <a:avLst/>
          </a:prstGeom>
          <a:effectLst>
            <a:outerShdw blurRad="177800" dist="177800" dir="2700000" algn="tl" rotWithShape="0">
              <a:schemeClr val="tx1">
                <a:lumMod val="50000"/>
                <a:lumOff val="50000"/>
              </a:schemeClr>
            </a:outerShdw>
          </a:effectLst>
        </p:spPr>
        <p:txBody>
          <a:bodyPr/>
          <a:lstStyle>
            <a:lvl1pPr marL="0" indent="0">
              <a:buFontTx/>
              <a:buNone/>
              <a:defRPr/>
            </a:lvl1pPr>
          </a:lstStyle>
          <a:p>
            <a:endParaRPr lang="en-US" dirty="0"/>
          </a:p>
        </p:txBody>
      </p:sp>
      <p:sp>
        <p:nvSpPr>
          <p:cNvPr id="7" name="Picture Placeholder 5">
            <a:extLst>
              <a:ext uri="{FF2B5EF4-FFF2-40B4-BE49-F238E27FC236}">
                <a16:creationId xmlns:a16="http://schemas.microsoft.com/office/drawing/2014/main" id="{CD7FE540-ADF5-4973-90CC-6B389BF004B1}"/>
              </a:ext>
            </a:extLst>
          </p:cNvPr>
          <p:cNvSpPr>
            <a:spLocks noGrp="1"/>
          </p:cNvSpPr>
          <p:nvPr>
            <p:ph type="pic" sz="quarter" idx="14"/>
          </p:nvPr>
        </p:nvSpPr>
        <p:spPr>
          <a:xfrm>
            <a:off x="3813000" y="3010473"/>
            <a:ext cx="2359200" cy="1996956"/>
          </a:xfrm>
          <a:prstGeom prst="rect">
            <a:avLst/>
          </a:prstGeom>
          <a:effectLst>
            <a:outerShdw blurRad="177800" dist="177800" dir="2700000" algn="tl" rotWithShape="0">
              <a:schemeClr val="tx1">
                <a:lumMod val="50000"/>
                <a:lumOff val="50000"/>
              </a:schemeClr>
            </a:outerShdw>
          </a:effectLst>
        </p:spPr>
        <p:txBody>
          <a:bodyPr/>
          <a:lstStyle>
            <a:lvl1pPr marL="0" indent="0">
              <a:buFontTx/>
              <a:buNone/>
              <a:defRPr/>
            </a:lvl1pPr>
          </a:lstStyle>
          <a:p>
            <a:endParaRPr lang="en-US" dirty="0"/>
          </a:p>
        </p:txBody>
      </p:sp>
    </p:spTree>
    <p:extLst>
      <p:ext uri="{BB962C8B-B14F-4D97-AF65-F5344CB8AC3E}">
        <p14:creationId xmlns:p14="http://schemas.microsoft.com/office/powerpoint/2010/main" val="1443425465"/>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t side by side">
    <p:bg>
      <p:bgRef idx="1003">
        <a:schemeClr val="bg1"/>
      </p:bgRef>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F9BC977-07CC-4B7B-99DA-A69DC659C4DB}"/>
              </a:ext>
            </a:extLst>
          </p:cNvPr>
          <p:cNvSpPr>
            <a:spLocks noGrp="1"/>
          </p:cNvSpPr>
          <p:nvPr>
            <p:ph type="body" sz="quarter" idx="10"/>
          </p:nvPr>
        </p:nvSpPr>
        <p:spPr>
          <a:xfrm>
            <a:off x="936776" y="743523"/>
            <a:ext cx="2873224" cy="4263906"/>
          </a:xfrm>
          <a:prstGeom prst="rect">
            <a:avLst/>
          </a:prstGeom>
        </p:spPr>
        <p:txBody>
          <a:bodyPr/>
          <a:lstStyle>
            <a:lvl1pPr marL="257175" indent="-257175">
              <a:buClr>
                <a:schemeClr val="tx2"/>
              </a:buClr>
              <a:buSzPct val="75000"/>
              <a:buFont typeface="Wingdings 3" panose="05040102010807070707" pitchFamily="18" charset="2"/>
              <a:buChar char=""/>
              <a:defRPr sz="2100">
                <a:solidFill>
                  <a:schemeClr val="tx2"/>
                </a:solidFill>
              </a:defRPr>
            </a:lvl1pPr>
            <a:lvl2pPr marL="428625" indent="-171450">
              <a:defRPr sz="1800"/>
            </a:lvl2pPr>
            <a:lvl3pPr marL="600075" indent="-171450">
              <a:defRPr sz="1500"/>
            </a:lvl3pPr>
            <a:lvl4pPr marL="771525" indent="-171450">
              <a:defRPr sz="1350"/>
            </a:lvl4pPr>
            <a:lvl5pPr marL="904875" indent="-171450">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a:extLst>
              <a:ext uri="{FF2B5EF4-FFF2-40B4-BE49-F238E27FC236}">
                <a16:creationId xmlns:a16="http://schemas.microsoft.com/office/drawing/2014/main" id="{85886ADE-10C9-4659-B27B-CCB1BEB084EE}"/>
              </a:ext>
            </a:extLst>
          </p:cNvPr>
          <p:cNvSpPr>
            <a:spLocks noGrp="1"/>
          </p:cNvSpPr>
          <p:nvPr>
            <p:ph type="pic" sz="quarter" idx="11"/>
          </p:nvPr>
        </p:nvSpPr>
        <p:spPr>
          <a:xfrm>
            <a:off x="6477000" y="743523"/>
            <a:ext cx="2438400" cy="4263906"/>
          </a:xfrm>
          <a:prstGeom prst="rect">
            <a:avLst/>
          </a:prstGeom>
          <a:effectLst>
            <a:outerShdw blurRad="177800" dist="177800" dir="2700000" algn="tl" rotWithShape="0">
              <a:schemeClr val="tx1">
                <a:lumMod val="50000"/>
                <a:lumOff val="50000"/>
              </a:schemeClr>
            </a:outerShdw>
          </a:effectLst>
        </p:spPr>
        <p:txBody>
          <a:bodyPr/>
          <a:lstStyle>
            <a:lvl1pPr marL="0" indent="0">
              <a:buFontTx/>
              <a:buNone/>
              <a:defRPr/>
            </a:lvl1pPr>
          </a:lstStyle>
          <a:p>
            <a:endParaRPr lang="en-US" dirty="0"/>
          </a:p>
        </p:txBody>
      </p:sp>
      <p:sp>
        <p:nvSpPr>
          <p:cNvPr id="10" name="Text Placeholder 9">
            <a:extLst>
              <a:ext uri="{FF2B5EF4-FFF2-40B4-BE49-F238E27FC236}">
                <a16:creationId xmlns:a16="http://schemas.microsoft.com/office/drawing/2014/main" id="{B555B5A3-93FE-4C03-8EB6-332962C26F85}"/>
              </a:ext>
            </a:extLst>
          </p:cNvPr>
          <p:cNvSpPr>
            <a:spLocks noGrp="1"/>
          </p:cNvSpPr>
          <p:nvPr>
            <p:ph type="body" sz="quarter" idx="12"/>
          </p:nvPr>
        </p:nvSpPr>
        <p:spPr>
          <a:xfrm>
            <a:off x="936775" y="38100"/>
            <a:ext cx="8080681" cy="419100"/>
          </a:xfrm>
          <a:prstGeom prst="rect">
            <a:avLst/>
          </a:prstGeom>
        </p:spPr>
        <p:txBody>
          <a:bodyPr/>
          <a:lstStyle>
            <a:lvl1pPr marL="0" indent="0">
              <a:lnSpc>
                <a:spcPct val="100000"/>
              </a:lnSpc>
              <a:spcBef>
                <a:spcPts val="0"/>
              </a:spcBef>
              <a:buFontTx/>
              <a:buNone/>
              <a:defRPr sz="2700">
                <a:solidFill>
                  <a:schemeClr val="tx2"/>
                </a:solidFill>
              </a:defRPr>
            </a:lvl1pPr>
          </a:lstStyle>
          <a:p>
            <a:pPr lvl="0"/>
            <a:r>
              <a:rPr lang="en-US" dirty="0"/>
              <a:t>Click to edit Master text styles</a:t>
            </a:r>
          </a:p>
        </p:txBody>
      </p:sp>
      <p:sp>
        <p:nvSpPr>
          <p:cNvPr id="5" name="Picture Placeholder 5">
            <a:extLst>
              <a:ext uri="{FF2B5EF4-FFF2-40B4-BE49-F238E27FC236}">
                <a16:creationId xmlns:a16="http://schemas.microsoft.com/office/drawing/2014/main" id="{7B67521C-6106-4F1E-8F5F-6B627B3C7272}"/>
              </a:ext>
            </a:extLst>
          </p:cNvPr>
          <p:cNvSpPr>
            <a:spLocks noGrp="1"/>
          </p:cNvSpPr>
          <p:nvPr>
            <p:ph type="pic" sz="quarter" idx="13"/>
          </p:nvPr>
        </p:nvSpPr>
        <p:spPr>
          <a:xfrm>
            <a:off x="3962400" y="743523"/>
            <a:ext cx="2362200" cy="4263905"/>
          </a:xfrm>
          <a:prstGeom prst="rect">
            <a:avLst/>
          </a:prstGeom>
          <a:effectLst>
            <a:outerShdw blurRad="177800" dist="177800" dir="2700000" algn="tl" rotWithShape="0">
              <a:schemeClr val="tx1">
                <a:lumMod val="50000"/>
                <a:lumOff val="50000"/>
              </a:schemeClr>
            </a:outerShdw>
          </a:effectLst>
        </p:spPr>
        <p:txBody>
          <a:bodyPr/>
          <a:lstStyle>
            <a:lvl1pPr marL="0" indent="0">
              <a:buFontTx/>
              <a:buNone/>
              <a:defRPr/>
            </a:lvl1pPr>
          </a:lstStyle>
          <a:p>
            <a:endParaRPr lang="en-US" dirty="0"/>
          </a:p>
        </p:txBody>
      </p:sp>
    </p:spTree>
    <p:extLst>
      <p:ext uri="{BB962C8B-B14F-4D97-AF65-F5344CB8AC3E}">
        <p14:creationId xmlns:p14="http://schemas.microsoft.com/office/powerpoint/2010/main" val="181878983"/>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slide" Target="../slides/slide16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 Target="../slides/slide161.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4458702"/>
            <a:ext cx="4940624" cy="69080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Freeform 11"/>
          <p:cNvSpPr>
            <a:spLocks/>
          </p:cNvSpPr>
          <p:nvPr/>
        </p:nvSpPr>
        <p:spPr bwMode="auto">
          <a:xfrm>
            <a:off x="485717" y="4454258"/>
            <a:ext cx="3690451" cy="700088"/>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4" name="Right Triangle 13"/>
          <p:cNvSpPr>
            <a:spLocks/>
          </p:cNvSpPr>
          <p:nvPr/>
        </p:nvSpPr>
        <p:spPr bwMode="auto">
          <a:xfrm>
            <a:off x="-6042" y="4343440"/>
            <a:ext cx="3402314" cy="810651"/>
          </a:xfrm>
          <a:prstGeom prst="rtTriangle">
            <a:avLst/>
          </a:prstGeom>
          <a:blipFill>
            <a:blip r:embed="rId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dirty="0"/>
          </a:p>
        </p:txBody>
      </p:sp>
      <p:cxnSp>
        <p:nvCxnSpPr>
          <p:cNvPr id="15" name="Straight Connector 14"/>
          <p:cNvCxnSpPr/>
          <p:nvPr/>
        </p:nvCxnSpPr>
        <p:spPr>
          <a:xfrm>
            <a:off x="-9237" y="4340804"/>
            <a:ext cx="3405509" cy="813287"/>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12255" y="0"/>
            <a:ext cx="9144000" cy="857250"/>
          </a:xfrm>
          <a:prstGeom prst="rect">
            <a:avLst/>
          </a:prstGeom>
        </p:spPr>
        <p:txBody>
          <a:bodyPr vert="horz" anchor="ctr">
            <a:normAutofit/>
            <a:scene3d>
              <a:camera prst="orthographicFront"/>
              <a:lightRig rig="soft" dir="t"/>
            </a:scene3d>
            <a:sp3d prstMaterial="softEdge">
              <a:bevelT w="25400" h="25400"/>
            </a:sp3d>
          </a:bodyPr>
          <a:lstStyle/>
          <a:p>
            <a:r>
              <a:rPr kumimoji="0" lang="en-US" dirty="0"/>
              <a:t>Click to edit Master title style</a:t>
            </a:r>
          </a:p>
        </p:txBody>
      </p:sp>
      <p:sp>
        <p:nvSpPr>
          <p:cNvPr id="30" name="Text Placeholder 29"/>
          <p:cNvSpPr>
            <a:spLocks noGrp="1"/>
          </p:cNvSpPr>
          <p:nvPr>
            <p:ph type="body" idx="1"/>
          </p:nvPr>
        </p:nvSpPr>
        <p:spPr>
          <a:xfrm>
            <a:off x="457200" y="914400"/>
            <a:ext cx="4114800" cy="3394472"/>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1" name="TextBox 10"/>
          <p:cNvSpPr txBox="1"/>
          <p:nvPr userDrawn="1"/>
        </p:nvSpPr>
        <p:spPr>
          <a:xfrm>
            <a:off x="419353" y="4722715"/>
            <a:ext cx="1447800" cy="723275"/>
          </a:xfrm>
          <a:prstGeom prst="rect">
            <a:avLst/>
          </a:prstGeom>
          <a:noFill/>
        </p:spPr>
        <p:txBody>
          <a:bodyPr wrap="square" rtlCol="0">
            <a:spAutoFit/>
          </a:bodyPr>
          <a:lstStyle/>
          <a:p>
            <a:pPr algn="l">
              <a:spcBef>
                <a:spcPts val="0"/>
              </a:spcBef>
            </a:pPr>
            <a:r>
              <a:rPr lang="en-US" sz="1400" b="1" dirty="0">
                <a:solidFill>
                  <a:schemeClr val="bg2">
                    <a:lumMod val="75000"/>
                  </a:schemeClr>
                </a:solidFill>
                <a:effectLst>
                  <a:outerShdw blurRad="38100" dist="38100" dir="2700000" algn="tl">
                    <a:srgbClr val="000000">
                      <a:alpha val="43137"/>
                    </a:srgbClr>
                  </a:outerShdw>
                </a:effectLst>
              </a:rPr>
              <a:t>ErgoSystems</a:t>
            </a:r>
          </a:p>
          <a:p>
            <a:endParaRPr lang="en-US" sz="1800" dirty="0"/>
          </a:p>
        </p:txBody>
      </p:sp>
      <p:sp>
        <p:nvSpPr>
          <p:cNvPr id="16" name="Slide Number Placeholder 3">
            <a:extLst>
              <a:ext uri="{FF2B5EF4-FFF2-40B4-BE49-F238E27FC236}">
                <a16:creationId xmlns:a16="http://schemas.microsoft.com/office/drawing/2014/main" id="{0F5E3616-DB0D-4C91-85B6-C14D22567D18}"/>
              </a:ext>
            </a:extLst>
          </p:cNvPr>
          <p:cNvSpPr txBox="1">
            <a:spLocks/>
          </p:cNvSpPr>
          <p:nvPr userDrawn="1"/>
        </p:nvSpPr>
        <p:spPr>
          <a:xfrm>
            <a:off x="37156" y="4722715"/>
            <a:ext cx="480527" cy="273844"/>
          </a:xfrm>
          <a:prstGeom prst="rect">
            <a:avLst/>
          </a:prstGeom>
        </p:spPr>
        <p:txBody>
          <a:bodyPr/>
          <a:lstStyle>
            <a:defPPr>
              <a:defRPr lang="en-US"/>
            </a:defPPr>
            <a:lvl1pPr algn="l" rtl="0" fontAlgn="base">
              <a:spcBef>
                <a:spcPct val="50000"/>
              </a:spcBef>
              <a:spcAft>
                <a:spcPct val="0"/>
              </a:spcAft>
              <a:defRPr sz="4000" kern="1200">
                <a:solidFill>
                  <a:schemeClr val="tx1"/>
                </a:solidFill>
                <a:latin typeface="Arial Narrow" pitchFamily="34" charset="0"/>
                <a:ea typeface="+mn-ea"/>
                <a:cs typeface="+mn-cs"/>
              </a:defRPr>
            </a:lvl1pPr>
            <a:lvl2pPr marL="457200" algn="l" rtl="0" fontAlgn="base">
              <a:spcBef>
                <a:spcPct val="50000"/>
              </a:spcBef>
              <a:spcAft>
                <a:spcPct val="0"/>
              </a:spcAft>
              <a:defRPr sz="4000" kern="1200">
                <a:solidFill>
                  <a:schemeClr val="tx1"/>
                </a:solidFill>
                <a:latin typeface="Arial Narrow" pitchFamily="34" charset="0"/>
                <a:ea typeface="+mn-ea"/>
                <a:cs typeface="+mn-cs"/>
              </a:defRPr>
            </a:lvl2pPr>
            <a:lvl3pPr marL="914400" algn="l" rtl="0" fontAlgn="base">
              <a:spcBef>
                <a:spcPct val="50000"/>
              </a:spcBef>
              <a:spcAft>
                <a:spcPct val="0"/>
              </a:spcAft>
              <a:defRPr sz="4000" kern="1200">
                <a:solidFill>
                  <a:schemeClr val="tx1"/>
                </a:solidFill>
                <a:latin typeface="Arial Narrow" pitchFamily="34" charset="0"/>
                <a:ea typeface="+mn-ea"/>
                <a:cs typeface="+mn-cs"/>
              </a:defRPr>
            </a:lvl3pPr>
            <a:lvl4pPr marL="1371600" algn="l" rtl="0" fontAlgn="base">
              <a:spcBef>
                <a:spcPct val="50000"/>
              </a:spcBef>
              <a:spcAft>
                <a:spcPct val="0"/>
              </a:spcAft>
              <a:defRPr sz="4000" kern="1200">
                <a:solidFill>
                  <a:schemeClr val="tx1"/>
                </a:solidFill>
                <a:latin typeface="Arial Narrow" pitchFamily="34" charset="0"/>
                <a:ea typeface="+mn-ea"/>
                <a:cs typeface="+mn-cs"/>
              </a:defRPr>
            </a:lvl4pPr>
            <a:lvl5pPr marL="1828800" algn="l" rtl="0" fontAlgn="base">
              <a:spcBef>
                <a:spcPct val="50000"/>
              </a:spcBef>
              <a:spcAft>
                <a:spcPct val="0"/>
              </a:spcAft>
              <a:defRPr sz="4000" kern="1200">
                <a:solidFill>
                  <a:schemeClr val="tx1"/>
                </a:solidFill>
                <a:latin typeface="Arial Narrow" pitchFamily="34" charset="0"/>
                <a:ea typeface="+mn-ea"/>
                <a:cs typeface="+mn-cs"/>
              </a:defRPr>
            </a:lvl5pPr>
            <a:lvl6pPr marL="2286000" algn="l" defTabSz="914400" rtl="0" eaLnBrk="1" latinLnBrk="0" hangingPunct="1">
              <a:defRPr sz="4000" kern="1200">
                <a:solidFill>
                  <a:schemeClr val="tx1"/>
                </a:solidFill>
                <a:latin typeface="Arial Narrow" pitchFamily="34" charset="0"/>
                <a:ea typeface="+mn-ea"/>
                <a:cs typeface="+mn-cs"/>
              </a:defRPr>
            </a:lvl6pPr>
            <a:lvl7pPr marL="2743200" algn="l" defTabSz="914400" rtl="0" eaLnBrk="1" latinLnBrk="0" hangingPunct="1">
              <a:defRPr sz="4000" kern="1200">
                <a:solidFill>
                  <a:schemeClr val="tx1"/>
                </a:solidFill>
                <a:latin typeface="Arial Narrow" pitchFamily="34" charset="0"/>
                <a:ea typeface="+mn-ea"/>
                <a:cs typeface="+mn-cs"/>
              </a:defRPr>
            </a:lvl7pPr>
            <a:lvl8pPr marL="3200400" algn="l" defTabSz="914400" rtl="0" eaLnBrk="1" latinLnBrk="0" hangingPunct="1">
              <a:defRPr sz="4000" kern="1200">
                <a:solidFill>
                  <a:schemeClr val="tx1"/>
                </a:solidFill>
                <a:latin typeface="Arial Narrow" pitchFamily="34" charset="0"/>
                <a:ea typeface="+mn-ea"/>
                <a:cs typeface="+mn-cs"/>
              </a:defRPr>
            </a:lvl8pPr>
            <a:lvl9pPr marL="3657600" algn="l" defTabSz="914400" rtl="0" eaLnBrk="1" latinLnBrk="0" hangingPunct="1">
              <a:defRPr sz="4000" kern="1200">
                <a:solidFill>
                  <a:schemeClr val="tx1"/>
                </a:solidFill>
                <a:latin typeface="Arial Narrow" pitchFamily="34" charset="0"/>
                <a:ea typeface="+mn-ea"/>
                <a:cs typeface="+mn-cs"/>
              </a:defRPr>
            </a:lvl9pPr>
          </a:lstStyle>
          <a:p>
            <a:pPr defTabSz="685800" fontAlgn="auto">
              <a:spcBef>
                <a:spcPts val="0"/>
              </a:spcBef>
              <a:spcAft>
                <a:spcPts val="0"/>
              </a:spcAft>
            </a:pPr>
            <a:fld id="{21DC39A5-CBD4-4EE3-AF5C-5231036AF9AD}" type="slidenum">
              <a:rPr lang="en-US" sz="1400" b="1" smtClean="0">
                <a:solidFill>
                  <a:schemeClr val="bg2">
                    <a:lumMod val="75000"/>
                  </a:schemeClr>
                </a:solidFill>
                <a:latin typeface="Arial" panose="020B0604020202020204" pitchFamily="34" charset="0"/>
                <a:cs typeface="Arial" panose="020B0604020202020204" pitchFamily="34" charset="0"/>
              </a:rPr>
              <a:pPr defTabSz="685800" fontAlgn="auto">
                <a:spcBef>
                  <a:spcPts val="0"/>
                </a:spcBef>
                <a:spcAft>
                  <a:spcPts val="0"/>
                </a:spcAft>
              </a:pPr>
              <a:t>‹#›</a:t>
            </a:fld>
            <a:endParaRPr lang="en-US" sz="1350" b="1" dirty="0">
              <a:solidFill>
                <a:schemeClr val="bg2">
                  <a:lumMod val="75000"/>
                </a:schemeClr>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2B1E2CE7-5263-4790-A915-0EA82E4EB9F6}"/>
              </a:ext>
            </a:extLst>
          </p:cNvPr>
          <p:cNvSpPr txBox="1"/>
          <p:nvPr userDrawn="1"/>
        </p:nvSpPr>
        <p:spPr>
          <a:xfrm>
            <a:off x="37721" y="4460425"/>
            <a:ext cx="691624" cy="307777"/>
          </a:xfrm>
          <a:prstGeom prst="rect">
            <a:avLst/>
          </a:prstGeom>
          <a:noFill/>
        </p:spPr>
        <p:txBody>
          <a:bodyPr wrap="square" rtlCol="0">
            <a:spAutoFit/>
          </a:bodyPr>
          <a:lstStyle/>
          <a:p>
            <a:r>
              <a:rPr lang="en-US" sz="1400" b="1" kern="1200" dirty="0">
                <a:solidFill>
                  <a:schemeClr val="bg2">
                    <a:lumMod val="75000"/>
                  </a:schemeClr>
                </a:solidFill>
                <a:effectLst>
                  <a:outerShdw blurRad="38100" dist="38100" dir="2700000" algn="tl">
                    <a:srgbClr val="000000">
                      <a:alpha val="43137"/>
                    </a:srgbClr>
                  </a:outerShdw>
                </a:effectLst>
                <a:latin typeface="Arial Narrow" pitchFamily="34" charset="0"/>
                <a:ea typeface="+mn-ea"/>
                <a:cs typeface="+mn-cs"/>
                <a:hlinkClick r:id="rId5" action="ppaction://hlinksldjump"/>
              </a:rPr>
              <a:t>Menu</a:t>
            </a:r>
            <a:endParaRPr lang="en-US" sz="1400" b="1" kern="1200" dirty="0">
              <a:solidFill>
                <a:schemeClr val="bg2">
                  <a:lumMod val="75000"/>
                </a:schemeClr>
              </a:solidFill>
              <a:effectLst>
                <a:outerShdw blurRad="38100" dist="38100" dir="2700000" algn="tl">
                  <a:srgbClr val="000000">
                    <a:alpha val="43137"/>
                  </a:srgbClr>
                </a:outerShdw>
              </a:effectLst>
              <a:latin typeface="Arial Narrow"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711" r:id="rId1"/>
    <p:sldLayoutId id="2147483730" r:id="rId2"/>
  </p:sldLayoutIdLst>
  <p:transition>
    <p:wipe dir="r"/>
  </p:transition>
  <p:hf hdr="0" ftr="0" dt="0"/>
  <p:txStyles>
    <p:titleStyle>
      <a:lvl1pPr algn="ctr" rtl="0" eaLnBrk="1" latinLnBrk="0" hangingPunct="1">
        <a:spcBef>
          <a:spcPct val="0"/>
        </a:spcBef>
        <a:buNone/>
        <a:defRPr kumimoji="0" sz="4000" b="1" kern="1200">
          <a:solidFill>
            <a:schemeClr val="bg2">
              <a:lumMod val="50000"/>
            </a:schemeClr>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lnSpc>
          <a:spcPct val="100000"/>
        </a:lnSpc>
        <a:spcBef>
          <a:spcPts val="200"/>
        </a:spcBef>
        <a:spcAft>
          <a:spcPts val="200"/>
        </a:spcAft>
        <a:buClr>
          <a:schemeClr val="accent1"/>
        </a:buClr>
        <a:buSzPct val="68000"/>
        <a:buFont typeface="Wingdings 3"/>
        <a:buChar char=""/>
        <a:defRPr kumimoji="0" sz="2800" b="1" kern="1200">
          <a:solidFill>
            <a:schemeClr val="tx1"/>
          </a:solidFill>
          <a:latin typeface="+mn-lt"/>
          <a:ea typeface="+mn-ea"/>
          <a:cs typeface="+mn-cs"/>
        </a:defRPr>
      </a:lvl1pPr>
      <a:lvl2pPr marL="621792" indent="-228600" algn="l" rtl="0" eaLnBrk="1" latinLnBrk="0" hangingPunct="1">
        <a:lnSpc>
          <a:spcPct val="100000"/>
        </a:lnSpc>
        <a:spcBef>
          <a:spcPts val="200"/>
        </a:spcBef>
        <a:spcAft>
          <a:spcPts val="200"/>
        </a:spcAft>
        <a:buClr>
          <a:schemeClr val="accent1"/>
        </a:buClr>
        <a:buFont typeface="Verdana"/>
        <a:buChar char="◦"/>
        <a:defRPr kumimoji="0" sz="2400" kern="1200">
          <a:solidFill>
            <a:schemeClr val="tx1"/>
          </a:solidFill>
          <a:latin typeface="+mn-lt"/>
          <a:ea typeface="+mn-ea"/>
          <a:cs typeface="+mn-cs"/>
        </a:defRPr>
      </a:lvl2pPr>
      <a:lvl3pPr marL="859536" indent="-228600" algn="l" rtl="0" eaLnBrk="1" latinLnBrk="0" hangingPunct="1">
        <a:lnSpc>
          <a:spcPct val="100000"/>
        </a:lnSpc>
        <a:spcBef>
          <a:spcPts val="200"/>
        </a:spcBef>
        <a:spcAft>
          <a:spcPts val="200"/>
        </a:spcAft>
        <a:buClr>
          <a:schemeClr val="accent2"/>
        </a:buClr>
        <a:buSzPct val="100000"/>
        <a:buFont typeface="Wingdings 2"/>
        <a:buChar char=""/>
        <a:defRPr kumimoji="0" sz="2000" kern="1200">
          <a:solidFill>
            <a:schemeClr val="tx1"/>
          </a:solidFill>
          <a:latin typeface="+mn-lt"/>
          <a:ea typeface="+mn-ea"/>
          <a:cs typeface="+mn-cs"/>
        </a:defRPr>
      </a:lvl3pPr>
      <a:lvl4pPr marL="1143000" indent="-228600" algn="l" rtl="0" eaLnBrk="1" latinLnBrk="0" hangingPunct="1">
        <a:lnSpc>
          <a:spcPct val="100000"/>
        </a:lnSpc>
        <a:spcBef>
          <a:spcPts val="200"/>
        </a:spcBef>
        <a:spcAft>
          <a:spcPts val="200"/>
        </a:spcAft>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lnSpc>
          <a:spcPct val="100000"/>
        </a:lnSpc>
        <a:spcBef>
          <a:spcPts val="200"/>
        </a:spcBef>
        <a:spcAft>
          <a:spcPts val="200"/>
        </a:spcAft>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712EA2-8CF4-4CF9-9710-4A265C6B1D7F}"/>
              </a:ext>
            </a:extLst>
          </p:cNvPr>
          <p:cNvSpPr/>
          <p:nvPr userDrawn="1"/>
        </p:nvSpPr>
        <p:spPr>
          <a:xfrm>
            <a:off x="962968" y="493633"/>
            <a:ext cx="8092440" cy="68580"/>
          </a:xfrm>
          <a:prstGeom prst="rect">
            <a:avLst/>
          </a:prstGeom>
          <a:solidFill>
            <a:schemeClr val="tx2"/>
          </a:solidFill>
          <a:ln w="3175"/>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3000" dirty="0"/>
          </a:p>
        </p:txBody>
      </p:sp>
      <p:sp>
        <p:nvSpPr>
          <p:cNvPr id="8" name="Rectangle 7">
            <a:extLst>
              <a:ext uri="{FF2B5EF4-FFF2-40B4-BE49-F238E27FC236}">
                <a16:creationId xmlns:a16="http://schemas.microsoft.com/office/drawing/2014/main" id="{C5E3CDC0-B163-49E9-871A-52882BDFADB8}"/>
              </a:ext>
            </a:extLst>
          </p:cNvPr>
          <p:cNvSpPr/>
          <p:nvPr userDrawn="1"/>
        </p:nvSpPr>
        <p:spPr>
          <a:xfrm>
            <a:off x="96120" y="481118"/>
            <a:ext cx="754380" cy="188073"/>
          </a:xfrm>
          <a:prstGeom prst="rect">
            <a:avLst/>
          </a:prstGeom>
          <a:solidFill>
            <a:schemeClr val="tx2"/>
          </a:solidFill>
          <a:ln w="3175"/>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3000" dirty="0"/>
          </a:p>
        </p:txBody>
      </p:sp>
      <p:sp>
        <p:nvSpPr>
          <p:cNvPr id="9" name="Rectangle 8">
            <a:extLst>
              <a:ext uri="{FF2B5EF4-FFF2-40B4-BE49-F238E27FC236}">
                <a16:creationId xmlns:a16="http://schemas.microsoft.com/office/drawing/2014/main" id="{AB35938A-EBA9-4427-BD09-EFC9D0C757F1}"/>
              </a:ext>
            </a:extLst>
          </p:cNvPr>
          <p:cNvSpPr/>
          <p:nvPr userDrawn="1"/>
        </p:nvSpPr>
        <p:spPr>
          <a:xfrm>
            <a:off x="96120" y="698199"/>
            <a:ext cx="754380" cy="205740"/>
          </a:xfrm>
          <a:prstGeom prst="rect">
            <a:avLst/>
          </a:prstGeom>
          <a:solidFill>
            <a:schemeClr val="tx2"/>
          </a:solidFill>
          <a:ln w="3175"/>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3000" dirty="0"/>
          </a:p>
        </p:txBody>
      </p:sp>
      <p:sp>
        <p:nvSpPr>
          <p:cNvPr id="11" name="Slide Number Placeholder 22">
            <a:extLst>
              <a:ext uri="{FF2B5EF4-FFF2-40B4-BE49-F238E27FC236}">
                <a16:creationId xmlns:a16="http://schemas.microsoft.com/office/drawing/2014/main" id="{0B57A99D-7C7A-4874-BA8F-9A216F1FB1CC}"/>
              </a:ext>
            </a:extLst>
          </p:cNvPr>
          <p:cNvSpPr txBox="1">
            <a:spLocks/>
          </p:cNvSpPr>
          <p:nvPr userDrawn="1"/>
        </p:nvSpPr>
        <p:spPr>
          <a:xfrm>
            <a:off x="114075" y="473221"/>
            <a:ext cx="720090" cy="205740"/>
          </a:xfrm>
          <a:prstGeom prst="rect">
            <a:avLst/>
          </a:prstGeom>
          <a:effectLst>
            <a:outerShdw blurRad="50800" dist="38100" algn="l" rotWithShape="0">
              <a:prstClr val="black">
                <a:alpha val="40000"/>
              </a:prstClr>
            </a:outerShdw>
          </a:effectLst>
        </p:spPr>
        <p:txBody>
          <a:bodyPr vert="horz" wrap="square" lIns="68580" tIns="34290" rIns="68580" bIns="34290" numCol="1" anchor="ctr" anchorCtr="0" compatLnSpc="1">
            <a:prstTxWarp prst="textNoShape">
              <a:avLst/>
            </a:prstTxWarp>
            <a:normAutofit fontScale="92500" lnSpcReduction="10000"/>
          </a:bodyPr>
          <a:lstStyle>
            <a:defPPr>
              <a:defRPr lang="en-US"/>
            </a:defPPr>
            <a:lvl1pPr algn="ctr" rtl="0" eaLnBrk="1" fontAlgn="base" hangingPunct="1">
              <a:spcBef>
                <a:spcPct val="0"/>
              </a:spcBef>
              <a:spcAft>
                <a:spcPct val="0"/>
              </a:spcAft>
              <a:defRPr sz="1400" b="1" kern="1200">
                <a:solidFill>
                  <a:schemeClr val="bg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Tw Cen MT" panose="020B0602020104020603"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Tw Cen MT" panose="020B0602020104020603"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Tw Cen MT" panose="020B0602020104020603"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Tw Cen MT" panose="020B0602020104020603"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w Cen MT" panose="020B0602020104020603"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w Cen MT" panose="020B0602020104020603"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w Cen MT" panose="020B0602020104020603"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w Cen MT" panose="020B0602020104020603" pitchFamily="34" charset="0"/>
                <a:ea typeface="+mn-ea"/>
                <a:cs typeface="Arial" panose="020B0604020202020204" pitchFamily="34" charset="0"/>
              </a:defRPr>
            </a:lvl9pPr>
          </a:lstStyle>
          <a:p>
            <a:fld id="{ADEB06A5-7D30-45DA-89FD-23BFEA83CE5D}" type="slidenum">
              <a:rPr lang="en-US" altLang="en-US" sz="1050" smtClean="0"/>
              <a:pPr/>
              <a:t>‹#›</a:t>
            </a:fld>
            <a:endParaRPr lang="en-US" altLang="en-US" sz="1050" dirty="0"/>
          </a:p>
        </p:txBody>
      </p:sp>
      <p:sp>
        <p:nvSpPr>
          <p:cNvPr id="13" name="Rectangle 12">
            <a:extLst>
              <a:ext uri="{FF2B5EF4-FFF2-40B4-BE49-F238E27FC236}">
                <a16:creationId xmlns:a16="http://schemas.microsoft.com/office/drawing/2014/main" id="{43134AF9-38E1-490D-93D3-EB45B5895294}"/>
              </a:ext>
            </a:extLst>
          </p:cNvPr>
          <p:cNvSpPr/>
          <p:nvPr userDrawn="1"/>
        </p:nvSpPr>
        <p:spPr>
          <a:xfrm>
            <a:off x="96120" y="109793"/>
            <a:ext cx="754380" cy="342900"/>
          </a:xfrm>
          <a:prstGeom prst="rect">
            <a:avLst/>
          </a:prstGeom>
          <a:solidFill>
            <a:schemeClr val="tx2"/>
          </a:solidFill>
          <a:ln w="3175"/>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3000" dirty="0"/>
          </a:p>
        </p:txBody>
      </p:sp>
      <p:sp>
        <p:nvSpPr>
          <p:cNvPr id="14" name="TextBox 13">
            <a:extLst>
              <a:ext uri="{FF2B5EF4-FFF2-40B4-BE49-F238E27FC236}">
                <a16:creationId xmlns:a16="http://schemas.microsoft.com/office/drawing/2014/main" id="{6B7006A9-F9D1-486F-B713-419FD00D3C61}"/>
              </a:ext>
            </a:extLst>
          </p:cNvPr>
          <p:cNvSpPr txBox="1"/>
          <p:nvPr userDrawn="1"/>
        </p:nvSpPr>
        <p:spPr>
          <a:xfrm>
            <a:off x="105412" y="143653"/>
            <a:ext cx="765995" cy="202043"/>
          </a:xfrm>
          <a:prstGeom prst="rect">
            <a:avLst/>
          </a:prstGeom>
          <a:noFill/>
        </p:spPr>
        <p:txBody>
          <a:bodyPr wrap="square" rtlCol="0">
            <a:spAutoFit/>
          </a:bodyPr>
          <a:lstStyle>
            <a:defPPr>
              <a:defRPr lang="en-US"/>
            </a:defPPr>
            <a:lvl1pPr algn="ctr">
              <a:defRPr sz="950" b="1">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sz="713" dirty="0"/>
              <a:t>WorkWell</a:t>
            </a:r>
          </a:p>
        </p:txBody>
      </p:sp>
      <p:sp>
        <p:nvSpPr>
          <p:cNvPr id="15" name="TextBox 14">
            <a:extLst>
              <a:ext uri="{FF2B5EF4-FFF2-40B4-BE49-F238E27FC236}">
                <a16:creationId xmlns:a16="http://schemas.microsoft.com/office/drawing/2014/main" id="{BC9A95B7-2F6B-40FD-909F-51BD25BA142A}"/>
              </a:ext>
            </a:extLst>
          </p:cNvPr>
          <p:cNvSpPr txBox="1"/>
          <p:nvPr userDrawn="1"/>
        </p:nvSpPr>
        <p:spPr>
          <a:xfrm>
            <a:off x="119970" y="245702"/>
            <a:ext cx="736878" cy="202043"/>
          </a:xfrm>
          <a:prstGeom prst="rect">
            <a:avLst/>
          </a:prstGeom>
          <a:noFill/>
        </p:spPr>
        <p:txBody>
          <a:bodyPr wrap="square" rtlCol="0">
            <a:spAutoFit/>
          </a:bodyPr>
          <a:lstStyle/>
          <a:p>
            <a:pPr algn="ctr"/>
            <a:r>
              <a:rPr lang="en-US" sz="713" b="1" dirty="0">
                <a:solidFill>
                  <a:schemeClr val="bg1"/>
                </a:solidFill>
              </a:rPr>
              <a:t>ErgoSystems</a:t>
            </a:r>
          </a:p>
        </p:txBody>
      </p:sp>
      <p:sp>
        <p:nvSpPr>
          <p:cNvPr id="16" name="TextBox 15">
            <a:extLst>
              <a:ext uri="{FF2B5EF4-FFF2-40B4-BE49-F238E27FC236}">
                <a16:creationId xmlns:a16="http://schemas.microsoft.com/office/drawing/2014/main" id="{302D1D6D-B69C-4DBB-AD9F-1747B5D07B59}"/>
              </a:ext>
            </a:extLst>
          </p:cNvPr>
          <p:cNvSpPr txBox="1"/>
          <p:nvPr userDrawn="1"/>
        </p:nvSpPr>
        <p:spPr>
          <a:xfrm>
            <a:off x="114478" y="702696"/>
            <a:ext cx="747863" cy="230832"/>
          </a:xfrm>
          <a:prstGeom prst="rect">
            <a:avLst/>
          </a:prstGeom>
          <a:noFill/>
        </p:spPr>
        <p:txBody>
          <a:bodyPr wrap="square" rtlCol="0">
            <a:spAutoFit/>
          </a:bodyPr>
          <a:lstStyle>
            <a:defPPr>
              <a:defRPr lang="en-US"/>
            </a:defPPr>
            <a:lvl1pPr algn="ctr">
              <a:defRPr sz="950" b="1">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sz="900" dirty="0">
                <a:solidFill>
                  <a:schemeClr val="bg1"/>
                </a:solidFill>
                <a:hlinkClick r:id="rId15" action="ppaction://hlinksldjump">
                  <a:extLst>
                    <a:ext uri="{A12FA001-AC4F-418D-AE19-62706E023703}">
                      <ahyp:hlinkClr xmlns:ahyp="http://schemas.microsoft.com/office/drawing/2018/hyperlinkcolor" val="tx"/>
                    </a:ext>
                  </a:extLst>
                </a:hlinkClick>
              </a:rPr>
              <a:t>MENU</a:t>
            </a:r>
            <a:endParaRPr lang="en-US" sz="900" dirty="0">
              <a:solidFill>
                <a:schemeClr val="bg1"/>
              </a:solidFill>
            </a:endParaRPr>
          </a:p>
        </p:txBody>
      </p:sp>
    </p:spTree>
    <p:extLst>
      <p:ext uri="{BB962C8B-B14F-4D97-AF65-F5344CB8AC3E}">
        <p14:creationId xmlns:p14="http://schemas.microsoft.com/office/powerpoint/2010/main" val="2411114189"/>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24" r:id="rId3"/>
    <p:sldLayoutId id="2147483729" r:id="rId4"/>
    <p:sldLayoutId id="2147483726" r:id="rId5"/>
    <p:sldLayoutId id="2147483727" r:id="rId6"/>
    <p:sldLayoutId id="2147483728" r:id="rId7"/>
    <p:sldLayoutId id="2147483723" r:id="rId8"/>
    <p:sldLayoutId id="2147483725" r:id="rId9"/>
    <p:sldLayoutId id="2147483722" r:id="rId10"/>
    <p:sldLayoutId id="2147483719" r:id="rId11"/>
    <p:sldLayoutId id="2147483720" r:id="rId12"/>
    <p:sldLayoutId id="2147483721" r:id="rId13"/>
  </p:sldLayoutIdLst>
  <p:txStyles>
    <p:titleStyle>
      <a:lvl1pPr algn="l" defTabSz="685800" rtl="0" eaLnBrk="1" latinLnBrk="0" hangingPunct="1">
        <a:lnSpc>
          <a:spcPct val="90000"/>
        </a:lnSpc>
        <a:spcBef>
          <a:spcPct val="0"/>
        </a:spcBef>
        <a:buNone/>
        <a:defRPr sz="27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161.xml"/><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91.xml"/><Relationship Id="rId1" Type="http://schemas.openxmlformats.org/officeDocument/2006/relationships/slideLayout" Target="../slideLayouts/slideLayout12.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jpeg"/></Relationships>
</file>

<file path=ppt/slides/_rels/slide10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93.xml"/><Relationship Id="rId1" Type="http://schemas.openxmlformats.org/officeDocument/2006/relationships/slideLayout" Target="../slideLayouts/slideLayout5.xml"/><Relationship Id="rId4" Type="http://schemas.openxmlformats.org/officeDocument/2006/relationships/image" Target="../media/image149.jpeg"/></Relationships>
</file>

<file path=ppt/slides/_rels/slide106.xml.rels><?xml version="1.0" encoding="UTF-8" standalone="yes"?>
<Relationships xmlns="http://schemas.openxmlformats.org/package/2006/relationships"><Relationship Id="rId8" Type="http://schemas.openxmlformats.org/officeDocument/2006/relationships/image" Target="../media/image153.png"/><Relationship Id="rId13" Type="http://schemas.openxmlformats.org/officeDocument/2006/relationships/image" Target="../media/image157.png"/><Relationship Id="rId3" Type="http://schemas.openxmlformats.org/officeDocument/2006/relationships/image" Target="../media/image150.png"/><Relationship Id="rId7" Type="http://schemas.microsoft.com/office/2007/relationships/hdphoto" Target="../media/hdphoto8.wdp"/><Relationship Id="rId12" Type="http://schemas.openxmlformats.org/officeDocument/2006/relationships/image" Target="../media/image156.png"/><Relationship Id="rId2" Type="http://schemas.openxmlformats.org/officeDocument/2006/relationships/notesSlide" Target="../notesSlides/notesSlide94.xml"/><Relationship Id="rId16" Type="http://schemas.microsoft.com/office/2007/relationships/hdphoto" Target="../media/hdphoto10.wdp"/><Relationship Id="rId1" Type="http://schemas.openxmlformats.org/officeDocument/2006/relationships/slideLayout" Target="../slideLayouts/slideLayout12.xml"/><Relationship Id="rId6" Type="http://schemas.openxmlformats.org/officeDocument/2006/relationships/image" Target="../media/image152.png"/><Relationship Id="rId11" Type="http://schemas.openxmlformats.org/officeDocument/2006/relationships/image" Target="../media/image155.jpeg"/><Relationship Id="rId5" Type="http://schemas.openxmlformats.org/officeDocument/2006/relationships/image" Target="../media/image151.jpeg"/><Relationship Id="rId15" Type="http://schemas.openxmlformats.org/officeDocument/2006/relationships/image" Target="../media/image159.png"/><Relationship Id="rId10" Type="http://schemas.microsoft.com/office/2007/relationships/hdphoto" Target="../media/hdphoto9.wdp"/><Relationship Id="rId4" Type="http://schemas.microsoft.com/office/2007/relationships/hdphoto" Target="../media/hdphoto7.wdp"/><Relationship Id="rId9" Type="http://schemas.openxmlformats.org/officeDocument/2006/relationships/image" Target="../media/image154.png"/><Relationship Id="rId14" Type="http://schemas.openxmlformats.org/officeDocument/2006/relationships/image" Target="../media/image158.jpeg"/></Relationships>
</file>

<file path=ppt/slides/_rels/slide107.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notesSlide" Target="../notesSlides/notesSlide95.xml"/><Relationship Id="rId1" Type="http://schemas.openxmlformats.org/officeDocument/2006/relationships/slideLayout" Target="../slideLayouts/slideLayout12.xml"/><Relationship Id="rId4" Type="http://schemas.openxmlformats.org/officeDocument/2006/relationships/image" Target="../media/image31.JPG"/></Relationships>
</file>

<file path=ppt/slides/_rels/slide108.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96.xml"/><Relationship Id="rId1" Type="http://schemas.openxmlformats.org/officeDocument/2006/relationships/slideLayout" Target="../slideLayouts/slideLayout9.xml"/><Relationship Id="rId4" Type="http://schemas.openxmlformats.org/officeDocument/2006/relationships/image" Target="../media/image162.jpeg"/></Relationships>
</file>

<file path=ppt/slides/_rels/slide109.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98.xml"/><Relationship Id="rId1" Type="http://schemas.openxmlformats.org/officeDocument/2006/relationships/slideLayout" Target="../slideLayouts/slideLayout5.xml"/><Relationship Id="rId4" Type="http://schemas.openxmlformats.org/officeDocument/2006/relationships/image" Target="../media/image165.jpeg"/></Relationships>
</file>

<file path=ppt/slides/_rels/slide111.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99.xml"/><Relationship Id="rId1" Type="http://schemas.openxmlformats.org/officeDocument/2006/relationships/slideLayout" Target="../slideLayouts/slideLayout7.xml"/><Relationship Id="rId5" Type="http://schemas.openxmlformats.org/officeDocument/2006/relationships/image" Target="../media/image168.png"/><Relationship Id="rId4" Type="http://schemas.openxmlformats.org/officeDocument/2006/relationships/image" Target="../media/image167.png"/></Relationships>
</file>

<file path=ppt/slides/_rels/slide112.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notesSlide" Target="../notesSlides/notesSlide100.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13.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01.xml"/><Relationship Id="rId1" Type="http://schemas.openxmlformats.org/officeDocument/2006/relationships/slideLayout" Target="../slideLayouts/slideLayout5.xml"/><Relationship Id="rId4" Type="http://schemas.openxmlformats.org/officeDocument/2006/relationships/image" Target="../media/image171.jpeg"/></Relationships>
</file>

<file path=ppt/slides/_rels/slide114.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05.xml"/><Relationship Id="rId1" Type="http://schemas.openxmlformats.org/officeDocument/2006/relationships/slideLayout" Target="../slideLayouts/slideLayout5.xml"/><Relationship Id="rId4" Type="http://schemas.openxmlformats.org/officeDocument/2006/relationships/image" Target="../media/image176.jpeg"/></Relationships>
</file>

<file path=ppt/slides/_rels/slide118.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06.xml"/><Relationship Id="rId1" Type="http://schemas.openxmlformats.org/officeDocument/2006/relationships/slideLayout" Target="../slideLayouts/slideLayout5.xml"/><Relationship Id="rId4" Type="http://schemas.openxmlformats.org/officeDocument/2006/relationships/image" Target="../media/image178.jpeg"/></Relationships>
</file>

<file path=ppt/slides/_rels/slide119.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08.xml"/><Relationship Id="rId1" Type="http://schemas.openxmlformats.org/officeDocument/2006/relationships/slideLayout" Target="../slideLayouts/slideLayout11.xml"/><Relationship Id="rId5" Type="http://schemas.openxmlformats.org/officeDocument/2006/relationships/image" Target="../media/image182.png"/><Relationship Id="rId4" Type="http://schemas.openxmlformats.org/officeDocument/2006/relationships/image" Target="../media/image181.jpeg"/></Relationships>
</file>

<file path=ppt/slides/_rels/slide12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10.xml"/><Relationship Id="rId1" Type="http://schemas.openxmlformats.org/officeDocument/2006/relationships/slideLayout" Target="../slideLayouts/slideLayout5.xml"/><Relationship Id="rId4" Type="http://schemas.openxmlformats.org/officeDocument/2006/relationships/image" Target="../media/image185.jpeg"/></Relationships>
</file>

<file path=ppt/slides/_rels/slide123.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11.xml"/><Relationship Id="rId1" Type="http://schemas.openxmlformats.org/officeDocument/2006/relationships/slideLayout" Target="../slideLayouts/slideLayout5.xml"/><Relationship Id="rId4" Type="http://schemas.openxmlformats.org/officeDocument/2006/relationships/image" Target="../media/image187.jpeg"/></Relationships>
</file>

<file path=ppt/slides/_rels/slide124.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12.xml"/><Relationship Id="rId1" Type="http://schemas.openxmlformats.org/officeDocument/2006/relationships/slideLayout" Target="../slideLayouts/slideLayout5.xml"/><Relationship Id="rId4" Type="http://schemas.openxmlformats.org/officeDocument/2006/relationships/image" Target="../media/image189.png"/></Relationships>
</file>

<file path=ppt/slides/_rels/slide125.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15.xml"/><Relationship Id="rId1" Type="http://schemas.openxmlformats.org/officeDocument/2006/relationships/slideLayout" Target="../slideLayouts/slideLayout5.xml"/><Relationship Id="rId5" Type="http://schemas.openxmlformats.org/officeDocument/2006/relationships/image" Target="../media/image193.jpeg"/><Relationship Id="rId4" Type="http://schemas.microsoft.com/office/2007/relationships/hdphoto" Target="../media/hdphoto11.wdp"/></Relationships>
</file>

<file path=ppt/slides/_rels/slide128.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16.xml"/><Relationship Id="rId1" Type="http://schemas.openxmlformats.org/officeDocument/2006/relationships/slideLayout" Target="../slideLayouts/slideLayout5.xml"/><Relationship Id="rId4" Type="http://schemas.openxmlformats.org/officeDocument/2006/relationships/image" Target="../media/image195.png"/></Relationships>
</file>

<file path=ppt/slides/_rels/slide129.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17.xml"/><Relationship Id="rId1" Type="http://schemas.openxmlformats.org/officeDocument/2006/relationships/slideLayout" Target="../slideLayouts/slideLayout4.xml"/><Relationship Id="rId4" Type="http://schemas.microsoft.com/office/2007/relationships/hdphoto" Target="../media/hdphoto12.wdp"/></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18.xml"/><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19.xm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20.xml"/><Relationship Id="rId1" Type="http://schemas.openxmlformats.org/officeDocument/2006/relationships/slideLayout" Target="../slideLayouts/slideLayout5.xml"/><Relationship Id="rId4" Type="http://schemas.openxmlformats.org/officeDocument/2006/relationships/image" Target="../media/image200.png"/></Relationships>
</file>

<file path=ppt/slides/_rels/slide133.xml.rels><?xml version="1.0" encoding="UTF-8" standalone="yes"?>
<Relationships xmlns="http://schemas.openxmlformats.org/package/2006/relationships"><Relationship Id="rId3" Type="http://schemas.openxmlformats.org/officeDocument/2006/relationships/image" Target="../media/image201.JPG"/><Relationship Id="rId2" Type="http://schemas.openxmlformats.org/officeDocument/2006/relationships/notesSlide" Target="../notesSlides/notesSlide12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202.JPG"/><Relationship Id="rId4" Type="http://schemas.openxmlformats.org/officeDocument/2006/relationships/image" Target="../media/image30.JPG"/></Relationships>
</file>

<file path=ppt/slides/_rels/slide134.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22.xml"/><Relationship Id="rId1" Type="http://schemas.openxmlformats.org/officeDocument/2006/relationships/slideLayout" Target="../slideLayouts/slideLayout5.xml"/><Relationship Id="rId4" Type="http://schemas.openxmlformats.org/officeDocument/2006/relationships/image" Target="../media/image204.png"/></Relationships>
</file>

<file path=ppt/slides/_rels/slide135.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23.xml"/><Relationship Id="rId1" Type="http://schemas.openxmlformats.org/officeDocument/2006/relationships/slideLayout" Target="../slideLayouts/slideLayout11.xml"/><Relationship Id="rId5" Type="http://schemas.openxmlformats.org/officeDocument/2006/relationships/image" Target="../media/image207.jpeg"/><Relationship Id="rId4" Type="http://schemas.openxmlformats.org/officeDocument/2006/relationships/image" Target="../media/image206.jpeg"/></Relationships>
</file>

<file path=ppt/slides/_rels/slide136.xml.rels><?xml version="1.0" encoding="UTF-8" standalone="yes"?>
<Relationships xmlns="http://schemas.openxmlformats.org/package/2006/relationships"><Relationship Id="rId3" Type="http://schemas.openxmlformats.org/officeDocument/2006/relationships/image" Target="../media/image208.JPG"/><Relationship Id="rId2" Type="http://schemas.openxmlformats.org/officeDocument/2006/relationships/notesSlide" Target="../notesSlides/notesSlide124.xml"/><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25.xml"/><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26.xml"/><Relationship Id="rId1" Type="http://schemas.openxmlformats.org/officeDocument/2006/relationships/slideLayout" Target="../slideLayouts/slideLayout10.xml"/><Relationship Id="rId4" Type="http://schemas.openxmlformats.org/officeDocument/2006/relationships/image" Target="../media/image211.jpeg"/></Relationships>
</file>

<file path=ppt/slides/_rels/slide139.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27.xml"/><Relationship Id="rId1" Type="http://schemas.openxmlformats.org/officeDocument/2006/relationships/slideLayout" Target="../slideLayouts/slideLayout10.xml"/><Relationship Id="rId4" Type="http://schemas.openxmlformats.org/officeDocument/2006/relationships/image" Target="../media/image2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19.wmf"/><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oleObject" Target="../embeddings/oleObject2.bin"/><Relationship Id="rId5" Type="http://schemas.openxmlformats.org/officeDocument/2006/relationships/image" Target="../media/image18.wmf"/><Relationship Id="rId4" Type="http://schemas.openxmlformats.org/officeDocument/2006/relationships/oleObject" Target="../embeddings/oleObject1.bin"/></Relationships>
</file>

<file path=ppt/slides/_rels/slide140.xml.rels><?xml version="1.0" encoding="UTF-8" standalone="yes"?>
<Relationships xmlns="http://schemas.openxmlformats.org/package/2006/relationships"><Relationship Id="rId3" Type="http://schemas.openxmlformats.org/officeDocument/2006/relationships/image" Target="../media/image214.JPG"/><Relationship Id="rId2" Type="http://schemas.openxmlformats.org/officeDocument/2006/relationships/notesSlide" Target="../notesSlides/notesSlide128.xml"/><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29.xml"/><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30.xml"/><Relationship Id="rId1" Type="http://schemas.openxmlformats.org/officeDocument/2006/relationships/slideLayout" Target="../slideLayouts/slideLayout12.xml"/></Relationships>
</file>

<file path=ppt/slides/_rels/slide143.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131.xml"/><Relationship Id="rId1" Type="http://schemas.openxmlformats.org/officeDocument/2006/relationships/slideLayout" Target="../slideLayouts/slideLayout6.xml"/><Relationship Id="rId5" Type="http://schemas.openxmlformats.org/officeDocument/2006/relationships/image" Target="../media/image219.jpeg"/><Relationship Id="rId4" Type="http://schemas.openxmlformats.org/officeDocument/2006/relationships/image" Target="../media/image218.jpeg"/></Relationships>
</file>

<file path=ppt/slides/_rels/slide144.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132.xml"/><Relationship Id="rId1" Type="http://schemas.openxmlformats.org/officeDocument/2006/relationships/slideLayout" Target="../slideLayouts/slideLayout6.xml"/><Relationship Id="rId5" Type="http://schemas.openxmlformats.org/officeDocument/2006/relationships/image" Target="../media/image222.png"/><Relationship Id="rId4" Type="http://schemas.openxmlformats.org/officeDocument/2006/relationships/image" Target="../media/image221.jpeg"/></Relationships>
</file>

<file path=ppt/slides/_rels/slide145.xml.rels><?xml version="1.0" encoding="UTF-8" standalone="yes"?>
<Relationships xmlns="http://schemas.openxmlformats.org/package/2006/relationships"><Relationship Id="rId3" Type="http://schemas.openxmlformats.org/officeDocument/2006/relationships/image" Target="../media/image223.JPG"/><Relationship Id="rId2" Type="http://schemas.openxmlformats.org/officeDocument/2006/relationships/notesSlide" Target="../notesSlides/notesSlide133.xml"/><Relationship Id="rId1" Type="http://schemas.openxmlformats.org/officeDocument/2006/relationships/slideLayout" Target="../slideLayouts/slideLayout12.xml"/></Relationships>
</file>

<file path=ppt/slides/_rels/slide146.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134.xml"/><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135.xml"/><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36.xml"/><Relationship Id="rId1" Type="http://schemas.openxmlformats.org/officeDocument/2006/relationships/slideLayout" Target="../slideLayouts/slideLayout8.xml"/><Relationship Id="rId6" Type="http://schemas.openxmlformats.org/officeDocument/2006/relationships/image" Target="../media/image229.jpeg"/><Relationship Id="rId5" Type="http://schemas.openxmlformats.org/officeDocument/2006/relationships/image" Target="../media/image228.jpeg"/><Relationship Id="rId4" Type="http://schemas.openxmlformats.org/officeDocument/2006/relationships/image" Target="../media/image227.jpeg"/></Relationships>
</file>

<file path=ppt/slides/_rels/slide149.xml.rels><?xml version="1.0" encoding="UTF-8" standalone="yes"?>
<Relationships xmlns="http://schemas.openxmlformats.org/package/2006/relationships"><Relationship Id="rId3" Type="http://schemas.openxmlformats.org/officeDocument/2006/relationships/image" Target="../media/image230.JPG"/><Relationship Id="rId2" Type="http://schemas.openxmlformats.org/officeDocument/2006/relationships/notesSlide" Target="../notesSlides/notesSlide137.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1.wmf"/><Relationship Id="rId4" Type="http://schemas.openxmlformats.org/officeDocument/2006/relationships/oleObject" Target="../embeddings/oleObject3.bin"/></Relationships>
</file>

<file path=ppt/slides/_rels/slide150.xml.rels><?xml version="1.0" encoding="UTF-8" standalone="yes"?>
<Relationships xmlns="http://schemas.openxmlformats.org/package/2006/relationships"><Relationship Id="rId3" Type="http://schemas.openxmlformats.org/officeDocument/2006/relationships/image" Target="../media/image231.JPG"/><Relationship Id="rId2" Type="http://schemas.openxmlformats.org/officeDocument/2006/relationships/notesSlide" Target="../notesSlides/notesSlide138.xml"/><Relationship Id="rId1" Type="http://schemas.openxmlformats.org/officeDocument/2006/relationships/slideLayout" Target="../slideLayouts/slideLayout12.xml"/></Relationships>
</file>

<file path=ppt/slides/_rels/slide151.xml.rels><?xml version="1.0" encoding="UTF-8" standalone="yes"?>
<Relationships xmlns="http://schemas.openxmlformats.org/package/2006/relationships"><Relationship Id="rId3" Type="http://schemas.openxmlformats.org/officeDocument/2006/relationships/image" Target="../media/image232.JPG"/><Relationship Id="rId2" Type="http://schemas.openxmlformats.org/officeDocument/2006/relationships/notesSlide" Target="../notesSlides/notesSlide139.xml"/><Relationship Id="rId1" Type="http://schemas.openxmlformats.org/officeDocument/2006/relationships/slideLayout" Target="../slideLayouts/slideLayout12.xml"/></Relationships>
</file>

<file path=ppt/slides/_rels/slide152.xml.rels><?xml version="1.0" encoding="UTF-8" standalone="yes"?>
<Relationships xmlns="http://schemas.openxmlformats.org/package/2006/relationships"><Relationship Id="rId3" Type="http://schemas.openxmlformats.org/officeDocument/2006/relationships/image" Target="../media/image233.JPG"/><Relationship Id="rId2" Type="http://schemas.openxmlformats.org/officeDocument/2006/relationships/notesSlide" Target="../notesSlides/notesSlide140.xml"/><Relationship Id="rId1" Type="http://schemas.openxmlformats.org/officeDocument/2006/relationships/slideLayout" Target="../slideLayouts/slideLayout12.xml"/><Relationship Id="rId4" Type="http://schemas.openxmlformats.org/officeDocument/2006/relationships/image" Target="../media/image234.JPG"/></Relationships>
</file>

<file path=ppt/slides/_rels/slide153.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141.xml"/><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3" Type="http://schemas.openxmlformats.org/officeDocument/2006/relationships/slide" Target="slide161.xml"/><Relationship Id="rId2" Type="http://schemas.openxmlformats.org/officeDocument/2006/relationships/notesSlide" Target="../notesSlides/notesSlide14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slide" Target="slide87.xml"/><Relationship Id="rId18" Type="http://schemas.openxmlformats.org/officeDocument/2006/relationships/slide" Target="slide134.xml"/><Relationship Id="rId26" Type="http://schemas.openxmlformats.org/officeDocument/2006/relationships/slide" Target="slide156.xml"/><Relationship Id="rId3" Type="http://schemas.openxmlformats.org/officeDocument/2006/relationships/slide" Target="slide1.xml"/><Relationship Id="rId21" Type="http://schemas.openxmlformats.org/officeDocument/2006/relationships/slide" Target="slide149.xml"/><Relationship Id="rId7" Type="http://schemas.openxmlformats.org/officeDocument/2006/relationships/slide" Target="slide17.xml"/><Relationship Id="rId12" Type="http://schemas.openxmlformats.org/officeDocument/2006/relationships/slide" Target="slide83.xml"/><Relationship Id="rId17" Type="http://schemas.openxmlformats.org/officeDocument/2006/relationships/slide" Target="slide113.xml"/><Relationship Id="rId25" Type="http://schemas.openxmlformats.org/officeDocument/2006/relationships/slide" Target="slide163.xml"/><Relationship Id="rId2" Type="http://schemas.openxmlformats.org/officeDocument/2006/relationships/notesSlide" Target="../notesSlides/notesSlide144.xml"/><Relationship Id="rId16" Type="http://schemas.openxmlformats.org/officeDocument/2006/relationships/slide" Target="slide108.xml"/><Relationship Id="rId20" Type="http://schemas.openxmlformats.org/officeDocument/2006/relationships/slide" Target="slide143.xml"/><Relationship Id="rId1" Type="http://schemas.openxmlformats.org/officeDocument/2006/relationships/slideLayout" Target="../slideLayouts/slideLayout12.xml"/><Relationship Id="rId6" Type="http://schemas.openxmlformats.org/officeDocument/2006/relationships/slide" Target="slide14.xml"/><Relationship Id="rId11" Type="http://schemas.openxmlformats.org/officeDocument/2006/relationships/slide" Target="slide76.xml"/><Relationship Id="rId24" Type="http://schemas.openxmlformats.org/officeDocument/2006/relationships/slide" Target="slide153.xml"/><Relationship Id="rId5" Type="http://schemas.openxmlformats.org/officeDocument/2006/relationships/slide" Target="slide10.xml"/><Relationship Id="rId15" Type="http://schemas.openxmlformats.org/officeDocument/2006/relationships/slide" Target="slide101.xml"/><Relationship Id="rId23" Type="http://schemas.openxmlformats.org/officeDocument/2006/relationships/slide" Target="slide152.xml"/><Relationship Id="rId10" Type="http://schemas.openxmlformats.org/officeDocument/2006/relationships/slide" Target="slide64.xml"/><Relationship Id="rId19" Type="http://schemas.openxmlformats.org/officeDocument/2006/relationships/slide" Target="slide137.xml"/><Relationship Id="rId4" Type="http://schemas.openxmlformats.org/officeDocument/2006/relationships/slide" Target="slide2.xml"/><Relationship Id="rId9" Type="http://schemas.openxmlformats.org/officeDocument/2006/relationships/slide" Target="slide36.xml"/><Relationship Id="rId14" Type="http://schemas.openxmlformats.org/officeDocument/2006/relationships/slide" Target="slide99.xml"/><Relationship Id="rId22" Type="http://schemas.openxmlformats.org/officeDocument/2006/relationships/slide" Target="slide150.xml"/><Relationship Id="rId27" Type="http://schemas.openxmlformats.org/officeDocument/2006/relationships/slide" Target="slide161.xml"/></Relationships>
</file>

<file path=ppt/slides/_rels/slide162.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145.xml"/><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notesSlide" Target="../notesSlides/notesSlide146.xml"/><Relationship Id="rId1" Type="http://schemas.openxmlformats.org/officeDocument/2006/relationships/slideLayout" Target="../slideLayouts/slideLayout12.xml"/><Relationship Id="rId6" Type="http://schemas.openxmlformats.org/officeDocument/2006/relationships/image" Target="../media/image21.wmf"/><Relationship Id="rId11" Type="http://schemas.openxmlformats.org/officeDocument/2006/relationships/image" Target="../media/image239.wmf"/><Relationship Id="rId5" Type="http://schemas.openxmlformats.org/officeDocument/2006/relationships/oleObject" Target="../embeddings/oleObject7.bin"/><Relationship Id="rId10" Type="http://schemas.openxmlformats.org/officeDocument/2006/relationships/oleObject" Target="../embeddings/oleObject10.bin"/><Relationship Id="rId4" Type="http://schemas.openxmlformats.org/officeDocument/2006/relationships/image" Target="../media/image237.wmf"/><Relationship Id="rId9" Type="http://schemas.openxmlformats.org/officeDocument/2006/relationships/image" Target="../media/image238.wmf"/></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47.jpeg"/><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50.jp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file:///D:\Clients\Medtronic\Policy%20and%20Procedure\Office%20Policy%20Project\Medtronic%20Ergonomics\images\chair_equa_seatpan_height.jp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file:///D:\Clients\Medtronic\Policy%20and%20Procedure\Office%20Policy%20Project\Medtronic%20Ergonomics\images\chair_aeron_seat_tilt.jp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file:///D:\Clients\Medtronic\Policy%20and%20Procedure\Office%20Policy%20Project\Medtronic%20Ergonomics\images\chair_equa_rock_tension.jp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file:///D:\Clients\Medtronic\Policy%20and%20Procedure\Office%20Policy%20Project\Medtronic%20Ergonomics\images\chair_checklist_seatpan_slide.JPG"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56.jpeg"/></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file:///D:\Clients\Medtronic\Policy%20and%20Procedure\Office%20Policy%20Project\Medtronic%20Ergonomics\images\chair_checklist_back_support_height.jpg"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file:///D:\Clients\Medtronic\Policy%20and%20Procedure\Office%20Policy%20Project\Medtronic%20Ergonomics\images\chair_checklist_back_support_angle.jpg"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file:///D:\Clients\Medtronic\Policy%20and%20Procedure\Office%20Policy%20Project\Medtronic%20Ergonomics\images\chair_checklist_armrests.jpg"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5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7.xml"/><Relationship Id="rId1" Type="http://schemas.openxmlformats.org/officeDocument/2006/relationships/slideLayout" Target="../slideLayouts/slideLayout11.xml"/><Relationship Id="rId5" Type="http://schemas.openxmlformats.org/officeDocument/2006/relationships/image" Target="../media/image74.jpeg"/><Relationship Id="rId4" Type="http://schemas.openxmlformats.org/officeDocument/2006/relationships/image" Target="../media/image73.jpeg"/></Relationships>
</file>

<file path=ppt/slides/_rels/slide5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file:///D:\Clients\Medtronic\Policy%20and%20Procedure\Office%20Policy%20Project\Medtronic%20Ergonomics\images\chair_checklist_maint.jpg"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6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52.xml"/><Relationship Id="rId1" Type="http://schemas.openxmlformats.org/officeDocument/2006/relationships/slideLayout" Target="../slideLayouts/slideLayout10.xml"/><Relationship Id="rId4" Type="http://schemas.openxmlformats.org/officeDocument/2006/relationships/image" Target="../media/image80.JPG"/></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83.wmf"/></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84.wmf"/></Relationships>
</file>

<file path=ppt/slides/_rels/slide67.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0.xml"/><Relationship Id="rId1" Type="http://schemas.openxmlformats.org/officeDocument/2006/relationships/slideLayout" Target="../slideLayouts/slideLayout5.xml"/><Relationship Id="rId5" Type="http://schemas.openxmlformats.org/officeDocument/2006/relationships/image" Target="../media/image89.jpeg"/><Relationship Id="rId4" Type="http://schemas.microsoft.com/office/2007/relationships/hdphoto" Target="../media/hdphoto3.wdp"/></Relationships>
</file>

<file path=ppt/slides/_rels/slide7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1.xml"/><Relationship Id="rId1" Type="http://schemas.openxmlformats.org/officeDocument/2006/relationships/slideLayout" Target="../slideLayouts/slideLayout5.xml"/><Relationship Id="rId4" Type="http://schemas.openxmlformats.org/officeDocument/2006/relationships/image" Target="../media/image91.jpeg"/></Relationships>
</file>

<file path=ppt/slides/_rels/slide7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97.jpeg"/><Relationship Id="rId4" Type="http://schemas.openxmlformats.org/officeDocument/2006/relationships/image" Target="../media/image96.png"/></Relationships>
</file>

<file path=ppt/slides/_rels/slide7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6.xml"/><Relationship Id="rId1" Type="http://schemas.openxmlformats.org/officeDocument/2006/relationships/slideLayout" Target="../slideLayouts/slideLayout10.xml"/><Relationship Id="rId4" Type="http://schemas.openxmlformats.org/officeDocument/2006/relationships/image" Target="../media/image99.jpeg"/></Relationships>
</file>

<file path=ppt/slides/_rels/slide7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01.png"/></Relationships>
</file>

<file path=ppt/slides/_rels/slide7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8.xml"/><Relationship Id="rId1" Type="http://schemas.openxmlformats.org/officeDocument/2006/relationships/slideLayout" Target="../slideLayouts/slideLayout10.xml"/><Relationship Id="rId4" Type="http://schemas.openxmlformats.org/officeDocument/2006/relationships/image" Target="../media/image103.jpeg"/></Relationships>
</file>

<file path=ppt/slides/_rels/slide7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0.xml"/><Relationship Id="rId1" Type="http://schemas.openxmlformats.org/officeDocument/2006/relationships/slideLayout" Target="../slideLayouts/slideLayout5.xml"/><Relationship Id="rId4" Type="http://schemas.openxmlformats.org/officeDocument/2006/relationships/image" Target="../media/image108.jpeg"/></Relationships>
</file>

<file path=ppt/slides/_rels/slide82.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71.xml"/><Relationship Id="rId1" Type="http://schemas.openxmlformats.org/officeDocument/2006/relationships/slideLayout" Target="../slideLayouts/slideLayout12.xml"/><Relationship Id="rId4" Type="http://schemas.openxmlformats.org/officeDocument/2006/relationships/image" Target="../media/image110.JPG"/></Relationships>
</file>

<file path=ppt/slides/_rels/slide8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72.xml"/><Relationship Id="rId1" Type="http://schemas.openxmlformats.org/officeDocument/2006/relationships/slideLayout" Target="../slideLayouts/slideLayout9.xml"/><Relationship Id="rId4" Type="http://schemas.openxmlformats.org/officeDocument/2006/relationships/image" Target="../media/image112.jpeg"/></Relationships>
</file>

<file path=ppt/slides/_rels/slide8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73.xml"/><Relationship Id="rId1" Type="http://schemas.openxmlformats.org/officeDocument/2006/relationships/slideLayout" Target="../slideLayouts/slideLayout5.xml"/><Relationship Id="rId4" Type="http://schemas.openxmlformats.org/officeDocument/2006/relationships/image" Target="../media/image114.jpeg"/></Relationships>
</file>

<file path=ppt/slides/_rels/slide85.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74.xml"/><Relationship Id="rId1" Type="http://schemas.openxmlformats.org/officeDocument/2006/relationships/slideLayout" Target="../slideLayouts/slideLayout12.xml"/><Relationship Id="rId5" Type="http://schemas.openxmlformats.org/officeDocument/2006/relationships/image" Target="../media/image30.JPG"/><Relationship Id="rId4" Type="http://schemas.openxmlformats.org/officeDocument/2006/relationships/image" Target="../media/image116.JPG"/></Relationships>
</file>

<file path=ppt/slides/_rels/slide8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0.jpg"/><Relationship Id="rId2" Type="http://schemas.openxmlformats.org/officeDocument/2006/relationships/notesSlide" Target="../notesSlides/notesSlide76.xml"/><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119.png"/><Relationship Id="rId4" Type="http://schemas.microsoft.com/office/2007/relationships/hdphoto" Target="../media/hdphoto4.wdp"/></Relationships>
</file>

<file path=ppt/slides/_rels/slide8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2.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78.xml"/><Relationship Id="rId1" Type="http://schemas.openxmlformats.org/officeDocument/2006/relationships/slideLayout" Target="../slideLayouts/slideLayout5.xml"/><Relationship Id="rId4" Type="http://schemas.openxmlformats.org/officeDocument/2006/relationships/image" Target="../media/image124.jpeg"/></Relationships>
</file>

<file path=ppt/slides/_rels/slide9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80.xml"/><Relationship Id="rId1" Type="http://schemas.openxmlformats.org/officeDocument/2006/relationships/slideLayout" Target="../slideLayouts/slideLayout5.xml"/><Relationship Id="rId4" Type="http://schemas.openxmlformats.org/officeDocument/2006/relationships/image" Target="../media/image127.jpeg"/></Relationships>
</file>

<file path=ppt/slides/_rels/slide9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83.xml"/><Relationship Id="rId1" Type="http://schemas.openxmlformats.org/officeDocument/2006/relationships/slideLayout" Target="../slideLayouts/slideLayout9.xml"/><Relationship Id="rId4" Type="http://schemas.openxmlformats.org/officeDocument/2006/relationships/image" Target="../media/image131.jpeg"/></Relationships>
</file>

<file path=ppt/slides/_rels/slide9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84.xml"/><Relationship Id="rId1" Type="http://schemas.openxmlformats.org/officeDocument/2006/relationships/slideLayout" Target="../slideLayouts/slideLayout4.xml"/><Relationship Id="rId5" Type="http://schemas.openxmlformats.org/officeDocument/2006/relationships/image" Target="../media/image134.png"/><Relationship Id="rId4" Type="http://schemas.openxmlformats.org/officeDocument/2006/relationships/image" Target="../media/image133.png"/></Relationships>
</file>

<file path=ppt/slides/_rels/slide9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85.xml"/><Relationship Id="rId1" Type="http://schemas.openxmlformats.org/officeDocument/2006/relationships/slideLayout" Target="../slideLayouts/slideLayout4.xml"/><Relationship Id="rId4" Type="http://schemas.microsoft.com/office/2007/relationships/hdphoto" Target="../media/hdphoto6.wdp"/></Relationships>
</file>

<file path=ppt/slides/_rels/slide98.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86.xml"/><Relationship Id="rId1" Type="http://schemas.openxmlformats.org/officeDocument/2006/relationships/slideLayout" Target="../slideLayouts/slideLayout12.xml"/><Relationship Id="rId4" Type="http://schemas.openxmlformats.org/officeDocument/2006/relationships/image" Target="../media/image31.JPG"/></Relationships>
</file>

<file path=ppt/slides/_rels/slide9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87.xml"/><Relationship Id="rId1" Type="http://schemas.openxmlformats.org/officeDocument/2006/relationships/slideLayout" Target="../slideLayouts/slideLayout11.xml"/><Relationship Id="rId5" Type="http://schemas.openxmlformats.org/officeDocument/2006/relationships/image" Target="../media/image139.jpeg"/><Relationship Id="rId4" Type="http://schemas.openxmlformats.org/officeDocument/2006/relationships/image" Target="../media/image1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4686300" y="3967163"/>
            <a:ext cx="4562475" cy="1290637"/>
          </a:xfrm>
          <a:prstGeom prst="roundRect">
            <a:avLst>
              <a:gd name="adj" fmla="val 4902"/>
            </a:avLst>
          </a:prstGeom>
          <a:solidFill>
            <a:schemeClr val="tx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800">
              <a:solidFill>
                <a:prstClr val="white"/>
              </a:solidFill>
              <a:latin typeface="Arial" panose="020B0604020202020204"/>
            </a:endParaRPr>
          </a:p>
        </p:txBody>
      </p:sp>
      <p:sp>
        <p:nvSpPr>
          <p:cNvPr id="8" name="Rectangle 7"/>
          <p:cNvSpPr/>
          <p:nvPr/>
        </p:nvSpPr>
        <p:spPr>
          <a:xfrm>
            <a:off x="0" y="0"/>
            <a:ext cx="9248775" cy="400050"/>
          </a:xfrm>
          <a:prstGeom prst="rect">
            <a:avLst/>
          </a:prstGeom>
          <a:solidFill>
            <a:schemeClr val="tx2"/>
          </a:solidFill>
          <a:ln>
            <a:noFill/>
          </a:ln>
          <a:effectLst>
            <a:innerShdw blurRad="63500" dist="50800" dir="2700000">
              <a:prstClr val="black">
                <a:alpha val="50000"/>
              </a:prstClr>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800">
              <a:solidFill>
                <a:prstClr val="white"/>
              </a:solidFill>
              <a:latin typeface="Arial" panose="020B0604020202020204"/>
            </a:endParaRPr>
          </a:p>
        </p:txBody>
      </p:sp>
      <p:sp>
        <p:nvSpPr>
          <p:cNvPr id="7" name="Rounded Rectangle 6"/>
          <p:cNvSpPr/>
          <p:nvPr/>
        </p:nvSpPr>
        <p:spPr>
          <a:xfrm>
            <a:off x="647700" y="242888"/>
            <a:ext cx="8601075" cy="342900"/>
          </a:xfrm>
          <a:prstGeom prst="roundRect">
            <a:avLst/>
          </a:prstGeom>
          <a:solidFill>
            <a:schemeClr val="bg1"/>
          </a:solidFill>
          <a:ln w="3175">
            <a:solidFill>
              <a:schemeClr val="accent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800" dirty="0">
              <a:solidFill>
                <a:prstClr val="white"/>
              </a:solidFill>
              <a:latin typeface="Arial" panose="020B0604020202020204"/>
            </a:endParaRPr>
          </a:p>
        </p:txBody>
      </p:sp>
      <p:sp>
        <p:nvSpPr>
          <p:cNvPr id="892930" name="Rectangle 2"/>
          <p:cNvSpPr>
            <a:spLocks noGrp="1" noChangeArrowheads="1"/>
          </p:cNvSpPr>
          <p:nvPr>
            <p:ph type="title" idx="4294967295"/>
          </p:nvPr>
        </p:nvSpPr>
        <p:spPr>
          <a:xfrm>
            <a:off x="695325" y="285751"/>
            <a:ext cx="5276850" cy="244793"/>
          </a:xfrm>
          <a:prstGeom prst="rect">
            <a:avLst/>
          </a:prstGeom>
        </p:spPr>
        <p:txBody>
          <a:bodyPr>
            <a:normAutofit fontScale="90000"/>
          </a:bodyPr>
          <a:lstStyle/>
          <a:p>
            <a:pPr algn="l" eaLnBrk="1" hangingPunct="1">
              <a:defRPr/>
            </a:pPr>
            <a:r>
              <a:rPr lang="en-US" sz="1600" dirty="0">
                <a:solidFill>
                  <a:schemeClr val="accent1">
                    <a:lumMod val="75000"/>
                  </a:schemeClr>
                </a:solidFill>
              </a:rPr>
              <a:t>WorkWell Prevention and Care and  ErgoSystems Present</a:t>
            </a:r>
          </a:p>
        </p:txBody>
      </p:sp>
      <p:sp>
        <p:nvSpPr>
          <p:cNvPr id="892931" name="Rectangle 3"/>
          <p:cNvSpPr>
            <a:spLocks noGrp="1" noChangeArrowheads="1"/>
          </p:cNvSpPr>
          <p:nvPr>
            <p:ph type="body" sz="quarter" idx="4294967295"/>
          </p:nvPr>
        </p:nvSpPr>
        <p:spPr>
          <a:xfrm>
            <a:off x="123826" y="828677"/>
            <a:ext cx="4210050" cy="4171950"/>
          </a:xfrm>
          <a:prstGeom prst="rect">
            <a:avLst/>
          </a:prstGeom>
        </p:spPr>
        <p:txBody>
          <a:bodyPr>
            <a:noAutofit/>
          </a:bodyPr>
          <a:lstStyle/>
          <a:p>
            <a:pPr marL="109725" indent="0">
              <a:buNone/>
            </a:pPr>
            <a:r>
              <a:rPr lang="en-US" sz="4050" dirty="0">
                <a:solidFill>
                  <a:schemeClr val="accent1">
                    <a:lumMod val="50000"/>
                  </a:schemeClr>
                </a:solidFill>
                <a:effectLst>
                  <a:outerShdw blurRad="38100" dist="38100" dir="2700000" algn="tl">
                    <a:srgbClr val="000000">
                      <a:alpha val="43137"/>
                    </a:srgbClr>
                  </a:outerShdw>
                </a:effectLst>
              </a:rPr>
              <a:t>Office Ergonomics: Introduction for Health Care Professionals </a:t>
            </a:r>
            <a:r>
              <a:rPr lang="en-US" sz="3600" i="1" dirty="0">
                <a:solidFill>
                  <a:schemeClr val="accent1">
                    <a:lumMod val="50000"/>
                  </a:schemeClr>
                </a:solidFill>
                <a:effectLst>
                  <a:outerShdw blurRad="38100" dist="38100" dir="2700000" algn="tl">
                    <a:srgbClr val="000000">
                      <a:alpha val="43137"/>
                    </a:srgbClr>
                  </a:outerShdw>
                </a:effectLst>
              </a:rPr>
              <a:t>(Online)</a:t>
            </a:r>
            <a:endParaRPr lang="en-US" sz="4050" i="1" dirty="0">
              <a:solidFill>
                <a:schemeClr val="accent1">
                  <a:lumMod val="50000"/>
                </a:schemeClr>
              </a:solidFill>
              <a:effectLst>
                <a:outerShdw blurRad="38100" dist="38100" dir="2700000" algn="tl">
                  <a:srgbClr val="000000">
                    <a:alpha val="43137"/>
                  </a:srgbClr>
                </a:outerShdw>
              </a:effectLst>
            </a:endParaRPr>
          </a:p>
        </p:txBody>
      </p:sp>
      <p:grpSp>
        <p:nvGrpSpPr>
          <p:cNvPr id="15" name="Group 14">
            <a:extLst>
              <a:ext uri="{FF2B5EF4-FFF2-40B4-BE49-F238E27FC236}">
                <a16:creationId xmlns:a16="http://schemas.microsoft.com/office/drawing/2014/main" id="{D13E23AE-6188-48F4-9D11-57A4751AB0D0}"/>
              </a:ext>
            </a:extLst>
          </p:cNvPr>
          <p:cNvGrpSpPr/>
          <p:nvPr/>
        </p:nvGrpSpPr>
        <p:grpSpPr>
          <a:xfrm>
            <a:off x="2990850" y="4414838"/>
            <a:ext cx="6257925" cy="514350"/>
            <a:chOff x="3987800" y="5619751"/>
            <a:chExt cx="8839200" cy="685800"/>
          </a:xfrm>
        </p:grpSpPr>
        <p:sp>
          <p:nvSpPr>
            <p:cNvPr id="10" name="Rounded Rectangle 9"/>
            <p:cNvSpPr/>
            <p:nvPr/>
          </p:nvSpPr>
          <p:spPr>
            <a:xfrm>
              <a:off x="3987800" y="5619751"/>
              <a:ext cx="8839200" cy="685800"/>
            </a:xfrm>
            <a:prstGeom prst="roundRect">
              <a:avLst/>
            </a:prstGeom>
            <a:solidFill>
              <a:schemeClr val="bg1"/>
            </a:solidFill>
            <a:ln w="3175">
              <a:solidFill>
                <a:schemeClr val="accent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800">
                <a:solidFill>
                  <a:prstClr val="white"/>
                </a:solidFill>
                <a:latin typeface="Arial" panose="020B0604020202020204"/>
              </a:endParaRPr>
            </a:p>
          </p:txBody>
        </p:sp>
        <p:sp>
          <p:nvSpPr>
            <p:cNvPr id="12" name="Rectangle 2"/>
            <p:cNvSpPr txBox="1">
              <a:spLocks noChangeArrowheads="1"/>
            </p:cNvSpPr>
            <p:nvPr/>
          </p:nvSpPr>
          <p:spPr>
            <a:xfrm>
              <a:off x="4168203" y="5651500"/>
              <a:ext cx="6584303" cy="609600"/>
            </a:xfrm>
            <a:prstGeom prst="rect">
              <a:avLst/>
            </a:prstGeom>
          </p:spPr>
          <p:txBody>
            <a:bodyPr vert="horz" anchor="ctr">
              <a:normAutofit fontScale="92500" lnSpcReduction="10000"/>
              <a:scene3d>
                <a:camera prst="orthographicFront"/>
                <a:lightRig rig="soft" dir="t"/>
              </a:scene3d>
              <a:sp3d prstMaterial="softEdge">
                <a:bevelT w="25400" h="25400"/>
              </a:sp3d>
            </a:bodyPr>
            <a:lstStyle/>
            <a:p>
              <a:pPr defTabSz="914378" fontAlgn="auto">
                <a:spcBef>
                  <a:spcPct val="0"/>
                </a:spcBef>
                <a:spcAft>
                  <a:spcPts val="0"/>
                </a:spcAft>
                <a:defRPr/>
              </a:pPr>
              <a:r>
                <a:rPr lang="en-US" sz="1400" b="1" dirty="0">
                  <a:solidFill>
                    <a:srgbClr val="0F6FC6">
                      <a:lumMod val="75000"/>
                    </a:srgbClr>
                  </a:solidFill>
                  <a:effectLst>
                    <a:outerShdw blurRad="38100" dist="38100" dir="2700000" algn="tl">
                      <a:srgbClr val="000000">
                        <a:alpha val="43137"/>
                      </a:srgbClr>
                    </a:outerShdw>
                  </a:effectLst>
                  <a:latin typeface="Arial" pitchFamily="34" charset="0"/>
                  <a:cs typeface="Arial" pitchFamily="34" charset="0"/>
                </a:rPr>
                <a:t>WorkWell Prevention and Care</a:t>
              </a:r>
            </a:p>
            <a:p>
              <a:pPr defTabSz="914378" fontAlgn="auto">
                <a:spcBef>
                  <a:spcPct val="0"/>
                </a:spcBef>
                <a:spcAft>
                  <a:spcPts val="0"/>
                </a:spcAft>
                <a:defRPr/>
              </a:pPr>
              <a:r>
                <a:rPr lang="en-US" sz="1400" b="1" dirty="0">
                  <a:solidFill>
                    <a:srgbClr val="0F6FC6">
                      <a:lumMod val="75000"/>
                    </a:srgbClr>
                  </a:solidFill>
                  <a:effectLst>
                    <a:outerShdw blurRad="38100" dist="38100" dir="2700000" algn="tl">
                      <a:srgbClr val="000000">
                        <a:alpha val="43137"/>
                      </a:srgbClr>
                    </a:outerShdw>
                  </a:effectLst>
                  <a:latin typeface="Arial" pitchFamily="34" charset="0"/>
                  <a:cs typeface="Arial" pitchFamily="34" charset="0"/>
                </a:rPr>
                <a:t>ErgoSystems Consulting Group, Inc</a:t>
              </a:r>
              <a:r>
                <a:rPr lang="en-US" sz="1200" b="1" dirty="0">
                  <a:solidFill>
                    <a:srgbClr val="0F6FC6">
                      <a:lumMod val="75000"/>
                    </a:srgbClr>
                  </a:solidFill>
                  <a:effectLst>
                    <a:outerShdw blurRad="38100" dist="38100" dir="2700000" algn="tl" rotWithShape="0">
                      <a:srgbClr val="000000">
                        <a:alpha val="43137"/>
                      </a:srgbClr>
                    </a:outerShdw>
                  </a:effectLst>
                  <a:latin typeface="Arial" pitchFamily="34" charset="0"/>
                  <a:cs typeface="Arial" pitchFamily="34" charset="0"/>
                </a:rPr>
                <a:t>.</a:t>
              </a:r>
            </a:p>
          </p:txBody>
        </p:sp>
      </p:grpSp>
      <p:sp>
        <p:nvSpPr>
          <p:cNvPr id="16" name="Rectangle 15">
            <a:extLst>
              <a:ext uri="{FF2B5EF4-FFF2-40B4-BE49-F238E27FC236}">
                <a16:creationId xmlns:a16="http://schemas.microsoft.com/office/drawing/2014/main" id="{BD5AB24E-C97F-42E2-B9CA-E00372CDB3C5}"/>
              </a:ext>
            </a:extLst>
          </p:cNvPr>
          <p:cNvSpPr/>
          <p:nvPr/>
        </p:nvSpPr>
        <p:spPr>
          <a:xfrm>
            <a:off x="8253953" y="4581890"/>
            <a:ext cx="754380" cy="205740"/>
          </a:xfrm>
          <a:prstGeom prst="rect">
            <a:avLst/>
          </a:prstGeom>
          <a:solidFill>
            <a:schemeClr val="tx2"/>
          </a:solidFill>
          <a:ln w="3175"/>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1350" dirty="0">
              <a:solidFill>
                <a:prstClr val="white"/>
              </a:solidFill>
              <a:latin typeface="Arial" panose="020B0604020202020204"/>
            </a:endParaRPr>
          </a:p>
        </p:txBody>
      </p:sp>
      <p:sp>
        <p:nvSpPr>
          <p:cNvPr id="18" name="TextBox 17">
            <a:extLst>
              <a:ext uri="{FF2B5EF4-FFF2-40B4-BE49-F238E27FC236}">
                <a16:creationId xmlns:a16="http://schemas.microsoft.com/office/drawing/2014/main" id="{8DD98271-0E1F-4062-B12A-39FA854842E5}"/>
              </a:ext>
            </a:extLst>
          </p:cNvPr>
          <p:cNvSpPr txBox="1"/>
          <p:nvPr/>
        </p:nvSpPr>
        <p:spPr>
          <a:xfrm>
            <a:off x="8272312" y="4574957"/>
            <a:ext cx="747863" cy="230832"/>
          </a:xfrm>
          <a:prstGeom prst="rect">
            <a:avLst/>
          </a:prstGeom>
          <a:noFill/>
        </p:spPr>
        <p:txBody>
          <a:bodyPr wrap="square" rtlCol="0">
            <a:spAutoFit/>
          </a:bodyPr>
          <a:lstStyle>
            <a:defPPr>
              <a:defRPr lang="en-US"/>
            </a:defPPr>
            <a:lvl1pPr algn="ctr">
              <a:defRPr sz="950" b="1">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defTabSz="685800" fontAlgn="auto">
              <a:spcBef>
                <a:spcPts val="0"/>
              </a:spcBef>
              <a:spcAft>
                <a:spcPts val="0"/>
              </a:spcAft>
            </a:pPr>
            <a:r>
              <a:rPr lang="en-US" sz="900" dirty="0">
                <a:solidFill>
                  <a:prstClr val="white"/>
                </a:solidFill>
                <a:latin typeface="Arial" panose="020B0604020202020204"/>
                <a:hlinkClick r:id="rId3" action="ppaction://hlinksldjump">
                  <a:extLst>
                    <a:ext uri="{A12FA001-AC4F-418D-AE19-62706E023703}">
                      <ahyp:hlinkClr xmlns:ahyp="http://schemas.microsoft.com/office/drawing/2018/hyperlinkcolor" val="tx"/>
                    </a:ext>
                  </a:extLst>
                </a:hlinkClick>
              </a:rPr>
              <a:t>MENU</a:t>
            </a:r>
            <a:endParaRPr lang="en-US" sz="900" dirty="0">
              <a:solidFill>
                <a:prstClr val="white"/>
              </a:solidFill>
              <a:latin typeface="Arial" panose="020B0604020202020204"/>
            </a:endParaRPr>
          </a:p>
        </p:txBody>
      </p:sp>
      <p:pic>
        <p:nvPicPr>
          <p:cNvPr id="2" name="Picture 1">
            <a:extLst>
              <a:ext uri="{FF2B5EF4-FFF2-40B4-BE49-F238E27FC236}">
                <a16:creationId xmlns:a16="http://schemas.microsoft.com/office/drawing/2014/main" id="{BCEABD10-BA2A-4915-8027-EE03249BC4A8}"/>
              </a:ext>
            </a:extLst>
          </p:cNvPr>
          <p:cNvPicPr>
            <a:picLocks noChangeAspect="1"/>
          </p:cNvPicPr>
          <p:nvPr/>
        </p:nvPicPr>
        <p:blipFill>
          <a:blip r:embed="rId4"/>
          <a:stretch>
            <a:fillRect/>
          </a:stretch>
        </p:blipFill>
        <p:spPr>
          <a:xfrm>
            <a:off x="4621616" y="472312"/>
            <a:ext cx="4736884" cy="37416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3"/>
          <p:cNvSpPr>
            <a:spLocks noGrp="1" noChangeArrowheads="1"/>
          </p:cNvSpPr>
          <p:nvPr>
            <p:ph type="body" sz="quarter" idx="10"/>
          </p:nvPr>
        </p:nvSpPr>
        <p:spPr/>
        <p:txBody>
          <a:bodyPr>
            <a:normAutofit/>
          </a:bodyPr>
          <a:lstStyle/>
          <a:p>
            <a:r>
              <a:rPr lang="en-US" dirty="0"/>
              <a:t>Discover what Office Ergonomics is all about</a:t>
            </a:r>
          </a:p>
          <a:p>
            <a:r>
              <a:rPr lang="en-US" dirty="0"/>
              <a:t>Identify components that make up the successful office workspace</a:t>
            </a:r>
          </a:p>
          <a:p>
            <a:r>
              <a:rPr lang="en-US" dirty="0"/>
              <a:t>Learn how to analyze and setup the office workplace</a:t>
            </a:r>
          </a:p>
          <a:p>
            <a:r>
              <a:rPr lang="en-US" dirty="0"/>
              <a:t>Acquire confidence in using system through practice</a:t>
            </a:r>
          </a:p>
        </p:txBody>
      </p:sp>
      <p:sp>
        <p:nvSpPr>
          <p:cNvPr id="3" name="Text Placeholder 2">
            <a:extLst>
              <a:ext uri="{FF2B5EF4-FFF2-40B4-BE49-F238E27FC236}">
                <a16:creationId xmlns:a16="http://schemas.microsoft.com/office/drawing/2014/main" id="{4D17311B-22BE-4F38-A39E-57376B525CB8}"/>
              </a:ext>
            </a:extLst>
          </p:cNvPr>
          <p:cNvSpPr>
            <a:spLocks noGrp="1"/>
          </p:cNvSpPr>
          <p:nvPr>
            <p:ph type="body" sz="quarter" idx="12"/>
          </p:nvPr>
        </p:nvSpPr>
        <p:spPr/>
        <p:txBody>
          <a:bodyPr/>
          <a:lstStyle/>
          <a:p>
            <a:r>
              <a:rPr lang="en-US" dirty="0"/>
              <a:t>Workshop Objectives</a:t>
            </a:r>
          </a:p>
        </p:txBody>
      </p:sp>
      <p:pic>
        <p:nvPicPr>
          <p:cNvPr id="7" name="Picture 2" descr="K:\Clients\Medtronic\World Headquarters\Ergonomics Website Revision\Images\Potential Medtronic EE pics\Raw\Anderson.JPG">
            <a:extLst>
              <a:ext uri="{FF2B5EF4-FFF2-40B4-BE49-F238E27FC236}">
                <a16:creationId xmlns:a16="http://schemas.microsoft.com/office/drawing/2014/main" id="{91419FDD-7C86-4857-ADF3-30E31777A56F}"/>
              </a:ext>
            </a:extLst>
          </p:cNvPr>
          <p:cNvPicPr>
            <a:picLocks noGrp="1" noChangeAspect="1" noChangeArrowheads="1"/>
          </p:cNvPicPr>
          <p:nvPr>
            <p:ph type="pic" sz="quarter" idx="11"/>
          </p:nvPr>
        </p:nvPicPr>
        <p:blipFill>
          <a:blip r:embed="rId2" cstate="print"/>
          <a:srcRect l="11871" r="11871"/>
          <a:stretch>
            <a:fillRect/>
          </a:stretch>
        </p:blipFill>
        <p:spPr bwMode="auto">
          <a:xfrm>
            <a:off x="4881563" y="742950"/>
            <a:ext cx="4135437" cy="40671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Effect transition="in" filter="fade">
                                      <p:cBhvr>
                                        <p:cTn id="15" dur="500"/>
                                        <p:tgtEl>
                                          <p:spTgt spid="1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xEl>
                                              <p:pRg st="2" end="2"/>
                                            </p:txEl>
                                          </p:spTgt>
                                        </p:tgtEl>
                                        <p:attrNameLst>
                                          <p:attrName>style.visibility</p:attrName>
                                        </p:attrNameLst>
                                      </p:cBhvr>
                                      <p:to>
                                        <p:strVal val="visible"/>
                                      </p:to>
                                    </p:set>
                                    <p:animEffect transition="in" filter="fade">
                                      <p:cBhvr>
                                        <p:cTn id="20" dur="500"/>
                                        <p:tgtEl>
                                          <p:spTgt spid="1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Effect transition="in" filter="fade">
                                      <p:cBhvr>
                                        <p:cTn id="25"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Graphical user interface, text, application&#10;&#10;Description automatically generated">
            <a:extLst>
              <a:ext uri="{FF2B5EF4-FFF2-40B4-BE49-F238E27FC236}">
                <a16:creationId xmlns:a16="http://schemas.microsoft.com/office/drawing/2014/main" id="{1F110431-68FE-4BB3-9309-84A12D890BD3}"/>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875" b="6828"/>
          <a:stretch/>
        </p:blipFill>
        <p:spPr>
          <a:xfrm>
            <a:off x="936775" y="971550"/>
            <a:ext cx="8080681" cy="2362200"/>
          </a:xfrm>
        </p:spPr>
      </p:pic>
      <p:sp>
        <p:nvSpPr>
          <p:cNvPr id="3" name="Text Placeholder 2">
            <a:extLst>
              <a:ext uri="{FF2B5EF4-FFF2-40B4-BE49-F238E27FC236}">
                <a16:creationId xmlns:a16="http://schemas.microsoft.com/office/drawing/2014/main" id="{B1D4C251-507D-4A95-82B9-BAA9B76F76FB}"/>
              </a:ext>
            </a:extLst>
          </p:cNvPr>
          <p:cNvSpPr>
            <a:spLocks noGrp="1"/>
          </p:cNvSpPr>
          <p:nvPr>
            <p:ph type="body" sz="quarter" idx="12"/>
          </p:nvPr>
        </p:nvSpPr>
        <p:spPr/>
        <p:txBody>
          <a:bodyPr/>
          <a:lstStyle/>
          <a:p>
            <a:r>
              <a:rPr lang="en-US" noProof="1"/>
              <a:t>Keyboard Tray – Case Study</a:t>
            </a:r>
            <a:endParaRPr lang="en-US" dirty="0"/>
          </a:p>
        </p:txBody>
      </p:sp>
    </p:spTree>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2451" name="Rectangle 3"/>
          <p:cNvSpPr>
            <a:spLocks noGrp="1" noChangeArrowheads="1"/>
          </p:cNvSpPr>
          <p:nvPr>
            <p:ph type="body" sz="quarter" idx="10"/>
          </p:nvPr>
        </p:nvSpPr>
        <p:spPr/>
        <p:txBody>
          <a:bodyPr/>
          <a:lstStyle/>
          <a:p>
            <a:r>
              <a:rPr lang="en-US" noProof="1"/>
              <a:t>No not that kind of mouse</a:t>
            </a:r>
            <a:r>
              <a:rPr lang="en-US" dirty="0"/>
              <a:t>!</a:t>
            </a:r>
          </a:p>
          <a:p>
            <a:r>
              <a:rPr lang="en-US" dirty="0"/>
              <a:t>Use mouse as little as possible</a:t>
            </a:r>
          </a:p>
          <a:p>
            <a:pPr lvl="1"/>
            <a:r>
              <a:rPr lang="en-US" dirty="0"/>
              <a:t>Keyboard shortcuts</a:t>
            </a:r>
          </a:p>
          <a:p>
            <a:pPr lvl="1"/>
            <a:r>
              <a:rPr lang="en-US" dirty="0"/>
              <a:t>Productivity improvement</a:t>
            </a:r>
          </a:p>
          <a:p>
            <a:pPr lvl="1"/>
            <a:r>
              <a:rPr lang="en-US" dirty="0"/>
              <a:t>Less need to reposition hand on mouse from keyboard</a:t>
            </a:r>
          </a:p>
        </p:txBody>
      </p:sp>
      <p:sp>
        <p:nvSpPr>
          <p:cNvPr id="2" name="Text Placeholder 1">
            <a:extLst>
              <a:ext uri="{FF2B5EF4-FFF2-40B4-BE49-F238E27FC236}">
                <a16:creationId xmlns:a16="http://schemas.microsoft.com/office/drawing/2014/main" id="{F391AEDE-32B7-4946-AE9A-79333A5087A0}"/>
              </a:ext>
            </a:extLst>
          </p:cNvPr>
          <p:cNvSpPr>
            <a:spLocks noGrp="1"/>
          </p:cNvSpPr>
          <p:nvPr>
            <p:ph type="body" sz="quarter" idx="12"/>
          </p:nvPr>
        </p:nvSpPr>
        <p:spPr/>
        <p:txBody>
          <a:bodyPr/>
          <a:lstStyle/>
          <a:p>
            <a:r>
              <a:rPr lang="en-US" noProof="1"/>
              <a:t>Mouse</a:t>
            </a:r>
            <a:endParaRPr lang="en-US" dirty="0"/>
          </a:p>
        </p:txBody>
      </p:sp>
      <p:pic>
        <p:nvPicPr>
          <p:cNvPr id="8" name="Picture 8" descr="mouse animal">
            <a:extLst>
              <a:ext uri="{FF2B5EF4-FFF2-40B4-BE49-F238E27FC236}">
                <a16:creationId xmlns:a16="http://schemas.microsoft.com/office/drawing/2014/main" id="{237E82F3-BE87-4B47-B58F-11C2A1C6C15B}"/>
              </a:ext>
            </a:extLst>
          </p:cNvPr>
          <p:cNvPicPr>
            <a:picLocks noGrp="1" noChangeAspect="1" noChangeArrowheads="1"/>
          </p:cNvPicPr>
          <p:nvPr>
            <p:ph type="pic" sz="quarter" idx="11"/>
          </p:nvPr>
        </p:nvPicPr>
        <p:blipFill rotWithShape="1">
          <a:blip r:embed="rId3" cstate="print"/>
          <a:srcRect l="11871" r="11871"/>
          <a:stretch/>
        </p:blipFill>
        <p:spPr>
          <a:xfrm>
            <a:off x="4881563" y="742950"/>
            <a:ext cx="4135437" cy="40671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2451">
                                            <p:txEl>
                                              <p:pRg st="0" end="0"/>
                                            </p:txEl>
                                          </p:spTgt>
                                        </p:tgtEl>
                                        <p:attrNameLst>
                                          <p:attrName>style.visibility</p:attrName>
                                        </p:attrNameLst>
                                      </p:cBhvr>
                                      <p:to>
                                        <p:strVal val="visible"/>
                                      </p:to>
                                    </p:set>
                                    <p:animEffect transition="in" filter="fade">
                                      <p:cBhvr>
                                        <p:cTn id="7" dur="500"/>
                                        <p:tgtEl>
                                          <p:spTgt spid="23245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2451">
                                            <p:txEl>
                                              <p:pRg st="1" end="1"/>
                                            </p:txEl>
                                          </p:spTgt>
                                        </p:tgtEl>
                                        <p:attrNameLst>
                                          <p:attrName>style.visibility</p:attrName>
                                        </p:attrNameLst>
                                      </p:cBhvr>
                                      <p:to>
                                        <p:strVal val="visible"/>
                                      </p:to>
                                    </p:set>
                                    <p:animEffect transition="in" filter="fade">
                                      <p:cBhvr>
                                        <p:cTn id="15" dur="500"/>
                                        <p:tgtEl>
                                          <p:spTgt spid="232451">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2451">
                                            <p:txEl>
                                              <p:pRg st="2" end="2"/>
                                            </p:txEl>
                                          </p:spTgt>
                                        </p:tgtEl>
                                        <p:attrNameLst>
                                          <p:attrName>style.visibility</p:attrName>
                                        </p:attrNameLst>
                                      </p:cBhvr>
                                      <p:to>
                                        <p:strVal val="visible"/>
                                      </p:to>
                                    </p:set>
                                    <p:animEffect transition="in" filter="fade">
                                      <p:cBhvr>
                                        <p:cTn id="18" dur="500"/>
                                        <p:tgtEl>
                                          <p:spTgt spid="232451">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2451">
                                            <p:txEl>
                                              <p:pRg st="3" end="3"/>
                                            </p:txEl>
                                          </p:spTgt>
                                        </p:tgtEl>
                                        <p:attrNameLst>
                                          <p:attrName>style.visibility</p:attrName>
                                        </p:attrNameLst>
                                      </p:cBhvr>
                                      <p:to>
                                        <p:strVal val="visible"/>
                                      </p:to>
                                    </p:set>
                                    <p:animEffect transition="in" filter="fade">
                                      <p:cBhvr>
                                        <p:cTn id="21" dur="500"/>
                                        <p:tgtEl>
                                          <p:spTgt spid="232451">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2451">
                                            <p:txEl>
                                              <p:pRg st="4" end="4"/>
                                            </p:txEl>
                                          </p:spTgt>
                                        </p:tgtEl>
                                        <p:attrNameLst>
                                          <p:attrName>style.visibility</p:attrName>
                                        </p:attrNameLst>
                                      </p:cBhvr>
                                      <p:to>
                                        <p:strVal val="visible"/>
                                      </p:to>
                                    </p:set>
                                    <p:animEffect transition="in" filter="fade">
                                      <p:cBhvr>
                                        <p:cTn id="24" dur="500"/>
                                        <p:tgtEl>
                                          <p:spTgt spid="23245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1" grpId="0" uiExpand="1" build="p"/>
    </p:bld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4499" name="Rectangle 3"/>
          <p:cNvSpPr>
            <a:spLocks noGrp="1" noChangeArrowheads="1"/>
          </p:cNvSpPr>
          <p:nvPr>
            <p:ph type="body" sz="quarter" idx="10"/>
          </p:nvPr>
        </p:nvSpPr>
        <p:spPr/>
        <p:txBody>
          <a:bodyPr>
            <a:normAutofit/>
          </a:bodyPr>
          <a:lstStyle/>
          <a:p>
            <a:r>
              <a:rPr lang="en-US" noProof="1"/>
              <a:t>Neutral positions</a:t>
            </a:r>
          </a:p>
          <a:p>
            <a:pPr lvl="1"/>
            <a:r>
              <a:rPr lang="en-US" noProof="1"/>
              <a:t>Same plane as keyboard</a:t>
            </a:r>
          </a:p>
          <a:p>
            <a:r>
              <a:rPr lang="en-US" noProof="1"/>
              <a:t>Mouse placement</a:t>
            </a:r>
          </a:p>
          <a:p>
            <a:pPr lvl="1"/>
            <a:r>
              <a:rPr lang="en-US" noProof="1"/>
              <a:t>Free float piano playing style</a:t>
            </a:r>
          </a:p>
          <a:p>
            <a:pPr lvl="1"/>
            <a:r>
              <a:rPr lang="en-US" noProof="1"/>
              <a:t>Use of worksurface for forearm support</a:t>
            </a:r>
          </a:p>
          <a:p>
            <a:r>
              <a:rPr lang="en-US" noProof="1"/>
              <a:t>Right or left-hand use</a:t>
            </a:r>
          </a:p>
          <a:p>
            <a:pPr lvl="1"/>
            <a:r>
              <a:rPr lang="en-US" noProof="1"/>
              <a:t>May consider switch from one hand to the other</a:t>
            </a:r>
          </a:p>
          <a:p>
            <a:pPr lvl="1"/>
            <a:r>
              <a:rPr lang="en-US" noProof="1"/>
              <a:t>Reduce exposure of only one hand using mouse</a:t>
            </a:r>
          </a:p>
          <a:p>
            <a:pPr lvl="1"/>
            <a:r>
              <a:rPr lang="en-US" noProof="1"/>
              <a:t>Works for some not for all people</a:t>
            </a:r>
          </a:p>
        </p:txBody>
      </p:sp>
      <p:sp>
        <p:nvSpPr>
          <p:cNvPr id="3" name="Text Placeholder 2">
            <a:extLst>
              <a:ext uri="{FF2B5EF4-FFF2-40B4-BE49-F238E27FC236}">
                <a16:creationId xmlns:a16="http://schemas.microsoft.com/office/drawing/2014/main" id="{BB65049B-7310-47FB-848C-22CF10DF1A2E}"/>
              </a:ext>
            </a:extLst>
          </p:cNvPr>
          <p:cNvSpPr>
            <a:spLocks noGrp="1"/>
          </p:cNvSpPr>
          <p:nvPr>
            <p:ph type="body" sz="quarter" idx="12"/>
          </p:nvPr>
        </p:nvSpPr>
        <p:spPr/>
        <p:txBody>
          <a:bodyPr/>
          <a:lstStyle/>
          <a:p>
            <a:r>
              <a:rPr lang="en-US" noProof="1"/>
              <a:t>Mouse </a:t>
            </a:r>
            <a:r>
              <a:rPr lang="en-US" dirty="0"/>
              <a:t>technique</a:t>
            </a:r>
          </a:p>
        </p:txBody>
      </p:sp>
      <p:pic>
        <p:nvPicPr>
          <p:cNvPr id="7" name="Picture 4" descr="WS 9-8 mouse use no break">
            <a:extLst>
              <a:ext uri="{FF2B5EF4-FFF2-40B4-BE49-F238E27FC236}">
                <a16:creationId xmlns:a16="http://schemas.microsoft.com/office/drawing/2014/main" id="{C12882D4-F674-42CC-AE3B-E34C1AF6F6F1}"/>
              </a:ext>
            </a:extLst>
          </p:cNvPr>
          <p:cNvPicPr>
            <a:picLocks noGrp="1" noChangeAspect="1" noChangeArrowheads="1"/>
          </p:cNvPicPr>
          <p:nvPr>
            <p:ph type="pic" sz="quarter" idx="11"/>
          </p:nvPr>
        </p:nvPicPr>
        <p:blipFill>
          <a:blip r:embed="rId3" cstate="print"/>
          <a:srcRect l="10715" r="10715"/>
          <a:stretch>
            <a:fillRect/>
          </a:stretch>
        </p:blipFill>
        <p:spPr bwMode="auto">
          <a:xfrm>
            <a:off x="4881563" y="742950"/>
            <a:ext cx="4135437" cy="40671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4499">
                                            <p:txEl>
                                              <p:pRg st="0" end="0"/>
                                            </p:txEl>
                                          </p:spTgt>
                                        </p:tgtEl>
                                        <p:attrNameLst>
                                          <p:attrName>style.visibility</p:attrName>
                                        </p:attrNameLst>
                                      </p:cBhvr>
                                      <p:to>
                                        <p:strVal val="visible"/>
                                      </p:to>
                                    </p:set>
                                    <p:animEffect transition="in" filter="fade">
                                      <p:cBhvr>
                                        <p:cTn id="7" dur="500"/>
                                        <p:tgtEl>
                                          <p:spTgt spid="23449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4499">
                                            <p:txEl>
                                              <p:pRg st="1" end="1"/>
                                            </p:txEl>
                                          </p:spTgt>
                                        </p:tgtEl>
                                        <p:attrNameLst>
                                          <p:attrName>style.visibility</p:attrName>
                                        </p:attrNameLst>
                                      </p:cBhvr>
                                      <p:to>
                                        <p:strVal val="visible"/>
                                      </p:to>
                                    </p:set>
                                    <p:animEffect transition="in" filter="fade">
                                      <p:cBhvr>
                                        <p:cTn id="10" dur="500"/>
                                        <p:tgtEl>
                                          <p:spTgt spid="23449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4499">
                                            <p:txEl>
                                              <p:pRg st="2" end="2"/>
                                            </p:txEl>
                                          </p:spTgt>
                                        </p:tgtEl>
                                        <p:attrNameLst>
                                          <p:attrName>style.visibility</p:attrName>
                                        </p:attrNameLst>
                                      </p:cBhvr>
                                      <p:to>
                                        <p:strVal val="visible"/>
                                      </p:to>
                                    </p:set>
                                    <p:animEffect transition="in" filter="fade">
                                      <p:cBhvr>
                                        <p:cTn id="18" dur="500"/>
                                        <p:tgtEl>
                                          <p:spTgt spid="234499">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4499">
                                            <p:txEl>
                                              <p:pRg st="3" end="3"/>
                                            </p:txEl>
                                          </p:spTgt>
                                        </p:tgtEl>
                                        <p:attrNameLst>
                                          <p:attrName>style.visibility</p:attrName>
                                        </p:attrNameLst>
                                      </p:cBhvr>
                                      <p:to>
                                        <p:strVal val="visible"/>
                                      </p:to>
                                    </p:set>
                                    <p:animEffect transition="in" filter="fade">
                                      <p:cBhvr>
                                        <p:cTn id="21" dur="500"/>
                                        <p:tgtEl>
                                          <p:spTgt spid="234499">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4499">
                                            <p:txEl>
                                              <p:pRg st="4" end="4"/>
                                            </p:txEl>
                                          </p:spTgt>
                                        </p:tgtEl>
                                        <p:attrNameLst>
                                          <p:attrName>style.visibility</p:attrName>
                                        </p:attrNameLst>
                                      </p:cBhvr>
                                      <p:to>
                                        <p:strVal val="visible"/>
                                      </p:to>
                                    </p:set>
                                    <p:animEffect transition="in" filter="fade">
                                      <p:cBhvr>
                                        <p:cTn id="24" dur="500"/>
                                        <p:tgtEl>
                                          <p:spTgt spid="234499">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34499">
                                            <p:txEl>
                                              <p:pRg st="5" end="5"/>
                                            </p:txEl>
                                          </p:spTgt>
                                        </p:tgtEl>
                                        <p:attrNameLst>
                                          <p:attrName>style.visibility</p:attrName>
                                        </p:attrNameLst>
                                      </p:cBhvr>
                                      <p:to>
                                        <p:strVal val="visible"/>
                                      </p:to>
                                    </p:set>
                                    <p:animEffect transition="in" filter="fade">
                                      <p:cBhvr>
                                        <p:cTn id="29" dur="500"/>
                                        <p:tgtEl>
                                          <p:spTgt spid="234499">
                                            <p:txEl>
                                              <p:pRg st="5" end="5"/>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34499">
                                            <p:txEl>
                                              <p:pRg st="6" end="6"/>
                                            </p:txEl>
                                          </p:spTgt>
                                        </p:tgtEl>
                                        <p:attrNameLst>
                                          <p:attrName>style.visibility</p:attrName>
                                        </p:attrNameLst>
                                      </p:cBhvr>
                                      <p:to>
                                        <p:strVal val="visible"/>
                                      </p:to>
                                    </p:set>
                                    <p:animEffect transition="in" filter="fade">
                                      <p:cBhvr>
                                        <p:cTn id="32" dur="500"/>
                                        <p:tgtEl>
                                          <p:spTgt spid="234499">
                                            <p:txEl>
                                              <p:pRg st="6" end="6"/>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34499">
                                            <p:txEl>
                                              <p:pRg st="7" end="7"/>
                                            </p:txEl>
                                          </p:spTgt>
                                        </p:tgtEl>
                                        <p:attrNameLst>
                                          <p:attrName>style.visibility</p:attrName>
                                        </p:attrNameLst>
                                      </p:cBhvr>
                                      <p:to>
                                        <p:strVal val="visible"/>
                                      </p:to>
                                    </p:set>
                                    <p:animEffect transition="in" filter="fade">
                                      <p:cBhvr>
                                        <p:cTn id="35" dur="500"/>
                                        <p:tgtEl>
                                          <p:spTgt spid="234499">
                                            <p:txEl>
                                              <p:pRg st="7" end="7"/>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34499">
                                            <p:txEl>
                                              <p:pRg st="8" end="8"/>
                                            </p:txEl>
                                          </p:spTgt>
                                        </p:tgtEl>
                                        <p:attrNameLst>
                                          <p:attrName>style.visibility</p:attrName>
                                        </p:attrNameLst>
                                      </p:cBhvr>
                                      <p:to>
                                        <p:strVal val="visible"/>
                                      </p:to>
                                    </p:set>
                                    <p:animEffect transition="in" filter="fade">
                                      <p:cBhvr>
                                        <p:cTn id="38" dur="500"/>
                                        <p:tgtEl>
                                          <p:spTgt spid="23449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499" grpId="0" uiExpand="1"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61" name="Picture 1029" descr="WS 9-3 mouse wrong height"/>
          <p:cNvPicPr>
            <a:picLocks noChangeAspect="1" noChangeArrowheads="1"/>
          </p:cNvPicPr>
          <p:nvPr/>
        </p:nvPicPr>
        <p:blipFill>
          <a:blip r:embed="rId3" cstate="print"/>
          <a:stretch>
            <a:fillRect/>
          </a:stretch>
        </p:blipFill>
        <p:spPr bwMode="auto">
          <a:xfrm>
            <a:off x="1371600" y="819150"/>
            <a:ext cx="3302849" cy="1828800"/>
          </a:xfrm>
          <a:prstGeom prst="rect">
            <a:avLst/>
          </a:prstGeom>
          <a:ln>
            <a:noFill/>
          </a:ln>
          <a:effectLst>
            <a:outerShdw blurRad="292100" dist="139700" dir="2700000" algn="tl" rotWithShape="0">
              <a:srgbClr val="333333">
                <a:alpha val="65000"/>
              </a:srgbClr>
            </a:outerShdw>
          </a:effectLst>
        </p:spPr>
      </p:pic>
      <p:pic>
        <p:nvPicPr>
          <p:cNvPr id="403462" name="Picture 1030" descr="WS 9-4 mouse wrong angle"/>
          <p:cNvPicPr>
            <a:picLocks noChangeAspect="1" noChangeArrowheads="1"/>
          </p:cNvPicPr>
          <p:nvPr/>
        </p:nvPicPr>
        <p:blipFill>
          <a:blip r:embed="rId4" cstate="print"/>
          <a:stretch>
            <a:fillRect/>
          </a:stretch>
        </p:blipFill>
        <p:spPr bwMode="auto">
          <a:xfrm>
            <a:off x="1371600" y="2800350"/>
            <a:ext cx="3276600" cy="1828800"/>
          </a:xfrm>
          <a:prstGeom prst="rect">
            <a:avLst/>
          </a:prstGeom>
          <a:ln>
            <a:noFill/>
          </a:ln>
          <a:effectLst>
            <a:outerShdw blurRad="292100" dist="139700" dir="2700000" algn="tl" rotWithShape="0">
              <a:srgbClr val="333333">
                <a:alpha val="65000"/>
              </a:srgbClr>
            </a:outerShdw>
          </a:effectLst>
        </p:spPr>
      </p:pic>
      <p:pic>
        <p:nvPicPr>
          <p:cNvPr id="403463" name="Picture 1031" descr="WS 9-5 mouse wrong placement"/>
          <p:cNvPicPr>
            <a:picLocks noChangeAspect="1" noChangeArrowheads="1"/>
          </p:cNvPicPr>
          <p:nvPr/>
        </p:nvPicPr>
        <p:blipFill>
          <a:blip r:embed="rId5" cstate="print"/>
          <a:srcRect l="3944"/>
          <a:stretch>
            <a:fillRect/>
          </a:stretch>
        </p:blipFill>
        <p:spPr bwMode="auto">
          <a:xfrm>
            <a:off x="4876800" y="819150"/>
            <a:ext cx="3712108" cy="1828800"/>
          </a:xfrm>
          <a:prstGeom prst="rect">
            <a:avLst/>
          </a:prstGeom>
          <a:ln>
            <a:noFill/>
          </a:ln>
          <a:effectLst>
            <a:outerShdw blurRad="292100" dist="139700" dir="2700000" algn="tl" rotWithShape="0">
              <a:srgbClr val="333333">
                <a:alpha val="65000"/>
              </a:srgbClr>
            </a:outerShdw>
          </a:effectLst>
        </p:spPr>
      </p:pic>
      <p:pic>
        <p:nvPicPr>
          <p:cNvPr id="403464" name="Picture 1032" descr="WS 9-7a poor mouse technique"/>
          <p:cNvPicPr>
            <a:picLocks noChangeAspect="1" noChangeArrowheads="1"/>
          </p:cNvPicPr>
          <p:nvPr/>
        </p:nvPicPr>
        <p:blipFill>
          <a:blip r:embed="rId6" cstate="print"/>
          <a:stretch>
            <a:fillRect/>
          </a:stretch>
        </p:blipFill>
        <p:spPr bwMode="auto">
          <a:xfrm>
            <a:off x="4876800" y="2800350"/>
            <a:ext cx="3733800" cy="1828800"/>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3DEB8CAB-3C02-4659-A42B-5D2832496D24}"/>
              </a:ext>
            </a:extLst>
          </p:cNvPr>
          <p:cNvSpPr>
            <a:spLocks noGrp="1"/>
          </p:cNvSpPr>
          <p:nvPr>
            <p:ph type="body" sz="quarter" idx="12"/>
          </p:nvPr>
        </p:nvSpPr>
        <p:spPr/>
        <p:txBody>
          <a:bodyPr/>
          <a:lstStyle/>
          <a:p>
            <a:r>
              <a:rPr lang="en-US" noProof="1"/>
              <a:t>Pointing </a:t>
            </a:r>
            <a:r>
              <a:rPr lang="en-US" dirty="0"/>
              <a:t>D</a:t>
            </a:r>
            <a:r>
              <a:rPr lang="en-US" noProof="1"/>
              <a:t>evice </a:t>
            </a:r>
            <a:r>
              <a:rPr lang="en-US" dirty="0"/>
              <a:t>Non-neutral Positions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3461"/>
                                        </p:tgtEl>
                                        <p:attrNameLst>
                                          <p:attrName>style.visibility</p:attrName>
                                        </p:attrNameLst>
                                      </p:cBhvr>
                                      <p:to>
                                        <p:strVal val="visible"/>
                                      </p:to>
                                    </p:set>
                                    <p:animEffect transition="in" filter="fade">
                                      <p:cBhvr>
                                        <p:cTn id="7" dur="500"/>
                                        <p:tgtEl>
                                          <p:spTgt spid="4034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3463"/>
                                        </p:tgtEl>
                                        <p:attrNameLst>
                                          <p:attrName>style.visibility</p:attrName>
                                        </p:attrNameLst>
                                      </p:cBhvr>
                                      <p:to>
                                        <p:strVal val="visible"/>
                                      </p:to>
                                    </p:set>
                                    <p:animEffect transition="in" filter="fade">
                                      <p:cBhvr>
                                        <p:cTn id="12" dur="500"/>
                                        <p:tgtEl>
                                          <p:spTgt spid="40346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3462"/>
                                        </p:tgtEl>
                                        <p:attrNameLst>
                                          <p:attrName>style.visibility</p:attrName>
                                        </p:attrNameLst>
                                      </p:cBhvr>
                                      <p:to>
                                        <p:strVal val="visible"/>
                                      </p:to>
                                    </p:set>
                                    <p:animEffect transition="in" filter="fade">
                                      <p:cBhvr>
                                        <p:cTn id="17" dur="500"/>
                                        <p:tgtEl>
                                          <p:spTgt spid="4034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3464"/>
                                        </p:tgtEl>
                                        <p:attrNameLst>
                                          <p:attrName>style.visibility</p:attrName>
                                        </p:attrNameLst>
                                      </p:cBhvr>
                                      <p:to>
                                        <p:strVal val="visible"/>
                                      </p:to>
                                    </p:set>
                                    <p:animEffect transition="in" filter="fade">
                                      <p:cBhvr>
                                        <p:cTn id="22" dur="500"/>
                                        <p:tgtEl>
                                          <p:spTgt spid="403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9" name="Rectangle 7"/>
          <p:cNvSpPr>
            <a:spLocks noGrp="1" noChangeArrowheads="1"/>
          </p:cNvSpPr>
          <p:nvPr>
            <p:ph type="body" sz="quarter" idx="10"/>
          </p:nvPr>
        </p:nvSpPr>
        <p:spPr/>
        <p:txBody>
          <a:bodyPr/>
          <a:lstStyle/>
          <a:p>
            <a:r>
              <a:rPr lang="en-US" dirty="0"/>
              <a:t>Mouse Setup</a:t>
            </a:r>
          </a:p>
          <a:p>
            <a:pPr lvl="1"/>
            <a:r>
              <a:rPr lang="en-US" dirty="0"/>
              <a:t>Buttons</a:t>
            </a:r>
          </a:p>
          <a:p>
            <a:pPr lvl="2"/>
            <a:r>
              <a:rPr lang="en-US" dirty="0"/>
              <a:t>Swap sides</a:t>
            </a:r>
          </a:p>
          <a:p>
            <a:pPr lvl="1"/>
            <a:r>
              <a:rPr lang="en-US" dirty="0"/>
              <a:t>Pointers</a:t>
            </a:r>
          </a:p>
          <a:p>
            <a:pPr lvl="1"/>
            <a:r>
              <a:rPr lang="en-US" dirty="0"/>
              <a:t>Pointer Options</a:t>
            </a:r>
          </a:p>
          <a:p>
            <a:pPr lvl="2"/>
            <a:r>
              <a:rPr lang="en-US" dirty="0"/>
              <a:t>Pointer speed</a:t>
            </a:r>
          </a:p>
          <a:p>
            <a:pPr lvl="2"/>
            <a:r>
              <a:rPr lang="en-US" dirty="0"/>
              <a:t>Snap To</a:t>
            </a:r>
          </a:p>
          <a:p>
            <a:pPr lvl="2"/>
            <a:r>
              <a:rPr lang="en-US" dirty="0"/>
              <a:t>Show location with CTRL key</a:t>
            </a:r>
          </a:p>
          <a:p>
            <a:pPr lvl="1"/>
            <a:r>
              <a:rPr lang="en-US" dirty="0"/>
              <a:t>Wheel </a:t>
            </a:r>
          </a:p>
          <a:p>
            <a:pPr lvl="2"/>
            <a:r>
              <a:rPr lang="en-US" dirty="0"/>
              <a:t>Change scroll rate</a:t>
            </a:r>
          </a:p>
          <a:p>
            <a:pPr lvl="1"/>
            <a:r>
              <a:rPr lang="en-US" dirty="0"/>
              <a:t>Hardware</a:t>
            </a:r>
          </a:p>
          <a:p>
            <a:endParaRPr lang="en-US" dirty="0"/>
          </a:p>
        </p:txBody>
      </p:sp>
      <p:sp>
        <p:nvSpPr>
          <p:cNvPr id="3" name="Text Placeholder 2">
            <a:extLst>
              <a:ext uri="{FF2B5EF4-FFF2-40B4-BE49-F238E27FC236}">
                <a16:creationId xmlns:a16="http://schemas.microsoft.com/office/drawing/2014/main" id="{E41D6A7A-EAA6-490C-9DB8-765A57F5A12D}"/>
              </a:ext>
            </a:extLst>
          </p:cNvPr>
          <p:cNvSpPr>
            <a:spLocks noGrp="1"/>
          </p:cNvSpPr>
          <p:nvPr>
            <p:ph type="body" sz="quarter" idx="12"/>
          </p:nvPr>
        </p:nvSpPr>
        <p:spPr/>
        <p:txBody>
          <a:bodyPr/>
          <a:lstStyle/>
          <a:p>
            <a:r>
              <a:rPr lang="en-US" dirty="0"/>
              <a:t>Mouse Set-up</a:t>
            </a:r>
          </a:p>
        </p:txBody>
      </p:sp>
      <p:pic>
        <p:nvPicPr>
          <p:cNvPr id="7" name="Picture 10" descr="http://www.microsoft.com/library/media/1033/windowsxp/images/using/setup/personalize/67385-pointer-options-tab.gif">
            <a:extLst>
              <a:ext uri="{FF2B5EF4-FFF2-40B4-BE49-F238E27FC236}">
                <a16:creationId xmlns:a16="http://schemas.microsoft.com/office/drawing/2014/main" id="{DE3A7AB5-BD62-48BC-B382-4FF9C4154BF7}"/>
              </a:ext>
            </a:extLst>
          </p:cNvPr>
          <p:cNvPicPr>
            <a:picLocks noGrp="1" noChangeAspect="1" noChangeArrowheads="1"/>
          </p:cNvPicPr>
          <p:nvPr>
            <p:ph type="pic" sz="quarter" idx="11"/>
          </p:nvPr>
        </p:nvPicPr>
        <p:blipFill rotWithShape="1">
          <a:blip r:embed="rId3" cstate="print"/>
          <a:srcRect l="1727" t="6337" r="2457" b="6337"/>
          <a:stretch/>
        </p:blipFill>
        <p:spPr bwMode="auto">
          <a:xfrm>
            <a:off x="4953000" y="742950"/>
            <a:ext cx="3962400" cy="40671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7571" name="Rectangle 3"/>
          <p:cNvSpPr>
            <a:spLocks noGrp="1" noChangeArrowheads="1"/>
          </p:cNvSpPr>
          <p:nvPr>
            <p:ph type="body" sz="quarter" idx="10"/>
          </p:nvPr>
        </p:nvSpPr>
        <p:spPr/>
        <p:txBody>
          <a:bodyPr>
            <a:normAutofit/>
          </a:bodyPr>
          <a:lstStyle/>
          <a:p>
            <a:r>
              <a:rPr lang="en-US" dirty="0"/>
              <a:t>In most cases, mouse wrist rest is not recommended</a:t>
            </a:r>
          </a:p>
          <a:p>
            <a:pPr lvl="1"/>
            <a:r>
              <a:rPr lang="en-US" dirty="0"/>
              <a:t>Wrist rest tends to “anchor” wrist</a:t>
            </a:r>
          </a:p>
          <a:p>
            <a:pPr lvl="1"/>
            <a:r>
              <a:rPr lang="en-US" dirty="0"/>
              <a:t>Excessive side-to-side deviation of hand</a:t>
            </a:r>
          </a:p>
          <a:p>
            <a:r>
              <a:rPr lang="en-US" dirty="0"/>
              <a:t>Straight in access</a:t>
            </a:r>
          </a:p>
          <a:p>
            <a:pPr lvl="1"/>
            <a:r>
              <a:rPr lang="en-US" dirty="0"/>
              <a:t>Allow forearm, wrist and hand moving as unit to manipulate mouse</a:t>
            </a:r>
          </a:p>
          <a:p>
            <a:pPr lvl="1"/>
            <a:r>
              <a:rPr lang="en-US" dirty="0"/>
              <a:t>Think of mouse as extension of arm NOT just extension of wrist</a:t>
            </a:r>
          </a:p>
        </p:txBody>
      </p:sp>
      <p:sp>
        <p:nvSpPr>
          <p:cNvPr id="3" name="Text Placeholder 2">
            <a:extLst>
              <a:ext uri="{FF2B5EF4-FFF2-40B4-BE49-F238E27FC236}">
                <a16:creationId xmlns:a16="http://schemas.microsoft.com/office/drawing/2014/main" id="{328901C1-C2B5-467E-9B54-D87158F0CC2A}"/>
              </a:ext>
            </a:extLst>
          </p:cNvPr>
          <p:cNvSpPr>
            <a:spLocks noGrp="1"/>
          </p:cNvSpPr>
          <p:nvPr>
            <p:ph type="body" sz="quarter" idx="12"/>
          </p:nvPr>
        </p:nvSpPr>
        <p:spPr/>
        <p:txBody>
          <a:bodyPr/>
          <a:lstStyle/>
          <a:p>
            <a:r>
              <a:rPr lang="en-US" noProof="1"/>
              <a:t>Mouse Wrist Rests</a:t>
            </a:r>
            <a:endParaRPr lang="en-US" dirty="0"/>
          </a:p>
        </p:txBody>
      </p:sp>
      <p:pic>
        <p:nvPicPr>
          <p:cNvPr id="9" name="Picture Placeholder 8" descr="K:\Clients\Medtronic\World Headquarters\Ergonomics Website Revision\Images\Potential Medtronic EE pics\Raw\Reese (1) copy.jpg">
            <a:extLst>
              <a:ext uri="{FF2B5EF4-FFF2-40B4-BE49-F238E27FC236}">
                <a16:creationId xmlns:a16="http://schemas.microsoft.com/office/drawing/2014/main" id="{ABB529FB-A35D-4C1C-867E-62551EB43FC7}"/>
              </a:ext>
            </a:extLst>
          </p:cNvPr>
          <p:cNvPicPr>
            <a:picLocks noGrp="1" noChangeAspect="1"/>
          </p:cNvPicPr>
          <p:nvPr>
            <p:ph type="pic" sz="quarter" idx="11"/>
          </p:nvPr>
        </p:nvPicPr>
        <p:blipFill rotWithShape="1">
          <a:blip r:embed="rId3" cstate="print"/>
          <a:srcRect l="-5523" t="2877" r="868" b="2877"/>
          <a:stretch/>
        </p:blipFill>
        <p:spPr bwMode="auto">
          <a:xfrm>
            <a:off x="5516930" y="727241"/>
            <a:ext cx="2753151" cy="1981200"/>
          </a:xfrm>
          <a:prstGeom prst="rect">
            <a:avLst/>
          </a:prstGeom>
          <a:ln>
            <a:noFill/>
          </a:ln>
          <a:effectLst/>
        </p:spPr>
      </p:pic>
      <p:pic>
        <p:nvPicPr>
          <p:cNvPr id="12" name="Picture Placeholder 11" descr="K:\Clients\Medtronic\World Headquarters\Ergonomics Website Revision\Images\Potential Medtronic EE pics\Raw\Reese (2).jpg">
            <a:extLst>
              <a:ext uri="{FF2B5EF4-FFF2-40B4-BE49-F238E27FC236}">
                <a16:creationId xmlns:a16="http://schemas.microsoft.com/office/drawing/2014/main" id="{428B036F-7E7E-4C93-8C2A-11FA25D02526}"/>
              </a:ext>
            </a:extLst>
          </p:cNvPr>
          <p:cNvPicPr>
            <a:picLocks noGrp="1" noChangeAspect="1"/>
          </p:cNvPicPr>
          <p:nvPr>
            <p:ph type="pic" sz="quarter" idx="13"/>
          </p:nvPr>
        </p:nvPicPr>
        <p:blipFill rotWithShape="1">
          <a:blip r:embed="rId4" cstate="print"/>
          <a:srcRect l="-537" r="-537"/>
          <a:stretch/>
        </p:blipFill>
        <p:spPr bwMode="auto">
          <a:xfrm>
            <a:off x="5628482" y="2876550"/>
            <a:ext cx="2641600" cy="1981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7571">
                                            <p:txEl>
                                              <p:pRg st="0" end="0"/>
                                            </p:txEl>
                                          </p:spTgt>
                                        </p:tgtEl>
                                        <p:attrNameLst>
                                          <p:attrName>style.visibility</p:attrName>
                                        </p:attrNameLst>
                                      </p:cBhvr>
                                      <p:to>
                                        <p:strVal val="visible"/>
                                      </p:to>
                                    </p:set>
                                    <p:animEffect transition="in" filter="fade">
                                      <p:cBhvr>
                                        <p:cTn id="7" dur="500"/>
                                        <p:tgtEl>
                                          <p:spTgt spid="23757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7571">
                                            <p:txEl>
                                              <p:pRg st="1" end="1"/>
                                            </p:txEl>
                                          </p:spTgt>
                                        </p:tgtEl>
                                        <p:attrNameLst>
                                          <p:attrName>style.visibility</p:attrName>
                                        </p:attrNameLst>
                                      </p:cBhvr>
                                      <p:to>
                                        <p:strVal val="visible"/>
                                      </p:to>
                                    </p:set>
                                    <p:animEffect transition="in" filter="fade">
                                      <p:cBhvr>
                                        <p:cTn id="10" dur="500"/>
                                        <p:tgtEl>
                                          <p:spTgt spid="237571">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7571">
                                            <p:txEl>
                                              <p:pRg st="2" end="2"/>
                                            </p:txEl>
                                          </p:spTgt>
                                        </p:tgtEl>
                                        <p:attrNameLst>
                                          <p:attrName>style.visibility</p:attrName>
                                        </p:attrNameLst>
                                      </p:cBhvr>
                                      <p:to>
                                        <p:strVal val="visible"/>
                                      </p:to>
                                    </p:set>
                                    <p:animEffect transition="in" filter="fade">
                                      <p:cBhvr>
                                        <p:cTn id="16" dur="500"/>
                                        <p:tgtEl>
                                          <p:spTgt spid="237571">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7571">
                                            <p:txEl>
                                              <p:pRg st="3" end="3"/>
                                            </p:txEl>
                                          </p:spTgt>
                                        </p:tgtEl>
                                        <p:attrNameLst>
                                          <p:attrName>style.visibility</p:attrName>
                                        </p:attrNameLst>
                                      </p:cBhvr>
                                      <p:to>
                                        <p:strVal val="visible"/>
                                      </p:to>
                                    </p:set>
                                    <p:animEffect transition="in" filter="fade">
                                      <p:cBhvr>
                                        <p:cTn id="21" dur="500"/>
                                        <p:tgtEl>
                                          <p:spTgt spid="237571">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7571">
                                            <p:txEl>
                                              <p:pRg st="4" end="4"/>
                                            </p:txEl>
                                          </p:spTgt>
                                        </p:tgtEl>
                                        <p:attrNameLst>
                                          <p:attrName>style.visibility</p:attrName>
                                        </p:attrNameLst>
                                      </p:cBhvr>
                                      <p:to>
                                        <p:strVal val="visible"/>
                                      </p:to>
                                    </p:set>
                                    <p:animEffect transition="in" filter="fade">
                                      <p:cBhvr>
                                        <p:cTn id="27" dur="500"/>
                                        <p:tgtEl>
                                          <p:spTgt spid="237571">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7571">
                                            <p:txEl>
                                              <p:pRg st="5" end="5"/>
                                            </p:txEl>
                                          </p:spTgt>
                                        </p:tgtEl>
                                        <p:attrNameLst>
                                          <p:attrName>style.visibility</p:attrName>
                                        </p:attrNameLst>
                                      </p:cBhvr>
                                      <p:to>
                                        <p:strVal val="visible"/>
                                      </p:to>
                                    </p:set>
                                    <p:animEffect transition="in" filter="fade">
                                      <p:cBhvr>
                                        <p:cTn id="30" dur="500"/>
                                        <p:tgtEl>
                                          <p:spTgt spid="23757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71" grpId="0" uiExpand="1"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15"/>
          <p:cNvSpPr>
            <a:spLocks noChangeArrowheads="1"/>
          </p:cNvSpPr>
          <p:nvPr/>
        </p:nvSpPr>
        <p:spPr bwMode="auto">
          <a:xfrm>
            <a:off x="838200" y="685800"/>
            <a:ext cx="8077200" cy="1005840"/>
          </a:xfrm>
          <a:prstGeom prst="rect">
            <a:avLst/>
          </a:prstGeom>
          <a:solidFill>
            <a:srgbClr val="FFFFFF"/>
          </a:solidFill>
          <a:ln w="9525">
            <a:noFill/>
            <a:miter lim="800000"/>
            <a:headEnd/>
            <a:tailEnd/>
          </a:ln>
        </p:spPr>
        <p:txBody>
          <a:bodyPr wrap="none" anchor="ctr"/>
          <a:lstStyle/>
          <a:p>
            <a:endParaRPr lang="en-US" dirty="0"/>
          </a:p>
        </p:txBody>
      </p:sp>
      <p:pic>
        <p:nvPicPr>
          <p:cNvPr id="128004" name="Picture 16" descr="joystick"/>
          <p:cNvPicPr>
            <a:picLocks noGrp="1" noChangeAspect="1" noChangeArrowheads="1"/>
          </p:cNvPicPr>
          <p:nvPr>
            <p:ph type="pic" sz="quarter" idx="11"/>
          </p:nvPr>
        </p:nvPicPr>
        <p:blipFill rotWithShape="1">
          <a:blip r:embed="rId3" cstate="print">
            <a:extLst>
              <a:ext uri="{BEBA8EAE-BF5A-486C-A8C5-ECC9F3942E4B}">
                <a14:imgProps xmlns:a14="http://schemas.microsoft.com/office/drawing/2010/main">
                  <a14:imgLayer r:embed="rId4">
                    <a14:imgEffect>
                      <a14:backgroundRemoval t="5517" b="70345" l="8966" r="88966">
                        <a14:foregroundMark x1="72414" y1="7586" x2="70345" y2="26897"/>
                        <a14:foregroundMark x1="73793" y1="7586" x2="73793" y2="7586"/>
                        <a14:foregroundMark x1="70345" y1="5517" x2="68966" y2="5517"/>
                        <a14:foregroundMark x1="72414" y1="6897" x2="72414" y2="6897"/>
                        <a14:foregroundMark x1="73793" y1="6897" x2="73793" y2="6897"/>
                        <a14:foregroundMark x1="73793" y1="6897" x2="73793" y2="6897"/>
                        <a14:foregroundMark x1="72414" y1="5517" x2="72414" y2="5517"/>
                      </a14:backgroundRemoval>
                    </a14:imgEffect>
                  </a14:imgLayer>
                </a14:imgProps>
              </a:ext>
            </a:extLst>
          </a:blip>
          <a:srcRect l="7066" t="-1326" r="-7066" b="27568"/>
          <a:stretch/>
        </p:blipFill>
        <p:spPr>
          <a:xfrm>
            <a:off x="1193158" y="3372722"/>
            <a:ext cx="1828800" cy="1348850"/>
          </a:xfrm>
          <a:prstGeom prst="rect">
            <a:avLst/>
          </a:prstGeom>
        </p:spPr>
      </p:pic>
      <p:sp>
        <p:nvSpPr>
          <p:cNvPr id="3" name="Text Placeholder 2">
            <a:extLst>
              <a:ext uri="{FF2B5EF4-FFF2-40B4-BE49-F238E27FC236}">
                <a16:creationId xmlns:a16="http://schemas.microsoft.com/office/drawing/2014/main" id="{3139FB6E-75E8-47F4-A746-8D3182F12B69}"/>
              </a:ext>
            </a:extLst>
          </p:cNvPr>
          <p:cNvSpPr>
            <a:spLocks noGrp="1"/>
          </p:cNvSpPr>
          <p:nvPr>
            <p:ph type="body" sz="quarter" idx="12"/>
          </p:nvPr>
        </p:nvSpPr>
        <p:spPr/>
        <p:txBody>
          <a:bodyPr/>
          <a:lstStyle/>
          <a:p>
            <a:r>
              <a:rPr lang="en-US" dirty="0"/>
              <a:t>Mouse Types</a:t>
            </a:r>
          </a:p>
        </p:txBody>
      </p:sp>
      <p:pic>
        <p:nvPicPr>
          <p:cNvPr id="128005" name="Picture 18" descr="tablet color"/>
          <p:cNvPicPr>
            <a:picLocks noGrp="1" noChangeAspect="1" noChangeArrowheads="1"/>
          </p:cNvPicPr>
          <p:nvPr>
            <p:ph idx="4294967295"/>
          </p:nvPr>
        </p:nvPicPr>
        <p:blipFill>
          <a:blip r:embed="rId5" cstate="print"/>
          <a:srcRect/>
          <a:stretch>
            <a:fillRect/>
          </a:stretch>
        </p:blipFill>
        <p:spPr>
          <a:xfrm>
            <a:off x="7097609" y="761292"/>
            <a:ext cx="1968500" cy="1485900"/>
          </a:xfrm>
          <a:prstGeom prst="rect">
            <a:avLst/>
          </a:prstGeom>
        </p:spPr>
      </p:pic>
      <p:pic>
        <p:nvPicPr>
          <p:cNvPr id="128006" name="Picture 20" descr="touch pad"/>
          <p:cNvPicPr>
            <a:picLocks noGrp="1" noChangeAspect="1" noChangeArrowheads="1"/>
          </p:cNvPicPr>
          <p:nvPr>
            <p:ph sz="quarter" idx="4294967295"/>
          </p:nvPr>
        </p:nvPicPr>
        <p:blipFill>
          <a:blip r:embed="rId6" cstate="print">
            <a:extLst>
              <a:ext uri="{BEBA8EAE-BF5A-486C-A8C5-ECC9F3942E4B}">
                <a14:imgProps xmlns:a14="http://schemas.microsoft.com/office/drawing/2010/main">
                  <a14:imgLayer r:embed="rId7">
                    <a14:imgEffect>
                      <a14:backgroundRemoval t="2885" b="88462" l="0" r="95628">
                        <a14:foregroundMark x1="8743" y1="15385" x2="18033" y2="60577"/>
                        <a14:foregroundMark x1="18033" y1="60577" x2="75956" y2="44231"/>
                        <a14:foregroundMark x1="75956" y1="44231" x2="54645" y2="16346"/>
                        <a14:foregroundMark x1="54645" y1="16346" x2="25683" y2="18269"/>
                        <a14:foregroundMark x1="25683" y1="18269" x2="9290" y2="50962"/>
                        <a14:foregroundMark x1="9290" y1="50962" x2="28415" y2="78846"/>
                        <a14:foregroundMark x1="28415" y1="78846" x2="31148" y2="76923"/>
                        <a14:foregroundMark x1="4918" y1="82692" x2="0" y2="32692"/>
                        <a14:foregroundMark x1="92350" y1="23077" x2="92350" y2="23077"/>
                        <a14:foregroundMark x1="91803" y1="17308" x2="91803" y2="17308"/>
                        <a14:foregroundMark x1="92896" y1="12500" x2="62842" y2="25000"/>
                        <a14:foregroundMark x1="43716" y1="10577" x2="6011" y2="17308"/>
                        <a14:foregroundMark x1="7104" y1="6731" x2="32240" y2="7692"/>
                        <a14:foregroundMark x1="32240" y1="7692" x2="48634" y2="6731"/>
                        <a14:foregroundMark x1="56284" y1="5769" x2="64481" y2="2885"/>
                        <a14:foregroundMark x1="60109" y1="5769" x2="27869" y2="3846"/>
                        <a14:foregroundMark x1="93989" y1="8654" x2="93989" y2="8654"/>
                        <a14:foregroundMark x1="95628" y1="20192" x2="95628" y2="20192"/>
                      </a14:backgroundRemoval>
                    </a14:imgEffect>
                  </a14:imgLayer>
                </a14:imgProps>
              </a:ext>
            </a:extLst>
          </a:blip>
          <a:srcRect/>
          <a:stretch>
            <a:fillRect/>
          </a:stretch>
        </p:blipFill>
        <p:spPr>
          <a:xfrm>
            <a:off x="7001941" y="3562350"/>
            <a:ext cx="1912021" cy="1089471"/>
          </a:xfrm>
          <a:prstGeom prst="rect">
            <a:avLst/>
          </a:prstGeom>
        </p:spPr>
      </p:pic>
      <p:pic>
        <p:nvPicPr>
          <p:cNvPr id="128012" name="Picture 6" descr="key-mice-roller"/>
          <p:cNvPicPr>
            <a:picLocks noGrp="1" noChangeAspect="1" noChangeArrowheads="1"/>
          </p:cNvPicPr>
          <p:nvPr>
            <p:ph sz="quarter" idx="4294967295"/>
          </p:nvPr>
        </p:nvPicPr>
        <p:blipFill>
          <a:blip r:embed="rId8" cstate="print"/>
          <a:srcRect/>
          <a:stretch>
            <a:fillRect/>
          </a:stretch>
        </p:blipFill>
        <p:spPr>
          <a:xfrm>
            <a:off x="4586849" y="3491908"/>
            <a:ext cx="1841500" cy="1485900"/>
          </a:xfrm>
          <a:prstGeom prst="rect">
            <a:avLst/>
          </a:prstGeom>
        </p:spPr>
      </p:pic>
      <p:pic>
        <p:nvPicPr>
          <p:cNvPr id="128007" name="Picture 4" descr="marbl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412" b="89804" l="10000" r="90000">
                        <a14:foregroundMark x1="18182" y1="23137" x2="18182" y2="23137"/>
                        <a14:foregroundMark x1="82727" y1="89020" x2="82727" y2="89020"/>
                        <a14:foregroundMark x1="33636" y1="9412" x2="33636" y2="9412"/>
                        <a14:foregroundMark x1="39545" y1="10980" x2="39545" y2="10980"/>
                      </a14:backgroundRemoval>
                    </a14:imgEffect>
                  </a14:imgLayer>
                </a14:imgProps>
              </a:ext>
            </a:extLst>
          </a:blip>
          <a:srcRect/>
          <a:stretch>
            <a:fillRect/>
          </a:stretch>
        </p:blipFill>
        <p:spPr bwMode="auto">
          <a:xfrm>
            <a:off x="1007586" y="2208899"/>
            <a:ext cx="1156716" cy="1005840"/>
          </a:xfrm>
          <a:prstGeom prst="rect">
            <a:avLst/>
          </a:prstGeom>
          <a:noFill/>
          <a:ln w="9525">
            <a:noFill/>
            <a:miter lim="800000"/>
            <a:headEnd/>
            <a:tailEnd/>
          </a:ln>
        </p:spPr>
      </p:pic>
      <p:pic>
        <p:nvPicPr>
          <p:cNvPr id="128008" name="Picture 5" descr="mouse traditional"/>
          <p:cNvPicPr>
            <a:picLocks noChangeAspect="1" noChangeArrowheads="1"/>
          </p:cNvPicPr>
          <p:nvPr/>
        </p:nvPicPr>
        <p:blipFill>
          <a:blip r:embed="rId11" cstate="print"/>
          <a:srcRect l="16856" t="25000" b="4291"/>
          <a:stretch>
            <a:fillRect/>
          </a:stretch>
        </p:blipFill>
        <p:spPr bwMode="auto">
          <a:xfrm>
            <a:off x="3279897" y="771525"/>
            <a:ext cx="1558566" cy="1005840"/>
          </a:xfrm>
          <a:prstGeom prst="rect">
            <a:avLst/>
          </a:prstGeom>
          <a:noFill/>
          <a:ln w="9525">
            <a:noFill/>
            <a:miter lim="800000"/>
            <a:headEnd/>
            <a:tailEnd/>
          </a:ln>
        </p:spPr>
      </p:pic>
      <p:pic>
        <p:nvPicPr>
          <p:cNvPr id="128009" name="Picture 8" descr="touch pad"/>
          <p:cNvPicPr>
            <a:picLocks noChangeAspect="1" noChangeArrowheads="1"/>
          </p:cNvPicPr>
          <p:nvPr/>
        </p:nvPicPr>
        <p:blipFill>
          <a:blip r:embed="rId12" cstate="print"/>
          <a:srcRect/>
          <a:stretch>
            <a:fillRect/>
          </a:stretch>
        </p:blipFill>
        <p:spPr bwMode="auto">
          <a:xfrm>
            <a:off x="4838463" y="1939799"/>
            <a:ext cx="2059427" cy="1005840"/>
          </a:xfrm>
          <a:prstGeom prst="rect">
            <a:avLst/>
          </a:prstGeom>
          <a:noFill/>
          <a:ln w="9525">
            <a:noFill/>
            <a:miter lim="800000"/>
            <a:headEnd/>
            <a:tailEnd/>
          </a:ln>
        </p:spPr>
      </p:pic>
      <p:pic>
        <p:nvPicPr>
          <p:cNvPr id="128010" name="Picture 11" descr="intellimouse_explorer"/>
          <p:cNvPicPr>
            <a:picLocks noChangeAspect="1" noChangeArrowheads="1"/>
          </p:cNvPicPr>
          <p:nvPr/>
        </p:nvPicPr>
        <p:blipFill>
          <a:blip r:embed="rId13" cstate="print"/>
          <a:srcRect/>
          <a:stretch>
            <a:fillRect/>
          </a:stretch>
        </p:blipFill>
        <p:spPr bwMode="auto">
          <a:xfrm>
            <a:off x="1083095" y="771525"/>
            <a:ext cx="1683709" cy="1005840"/>
          </a:xfrm>
          <a:prstGeom prst="rect">
            <a:avLst/>
          </a:prstGeom>
          <a:noFill/>
          <a:ln w="9525">
            <a:noFill/>
            <a:miter lim="800000"/>
            <a:headEnd/>
            <a:tailEnd/>
          </a:ln>
        </p:spPr>
      </p:pic>
      <p:pic>
        <p:nvPicPr>
          <p:cNvPr id="128011" name="Picture 13" descr="Kensington Trackball"/>
          <p:cNvPicPr>
            <a:picLocks noChangeAspect="1" noChangeArrowheads="1"/>
          </p:cNvPicPr>
          <p:nvPr/>
        </p:nvPicPr>
        <p:blipFill>
          <a:blip r:embed="rId14" cstate="print"/>
          <a:srcRect/>
          <a:stretch>
            <a:fillRect/>
          </a:stretch>
        </p:blipFill>
        <p:spPr bwMode="auto">
          <a:xfrm>
            <a:off x="5275380" y="761292"/>
            <a:ext cx="1900120" cy="1005840"/>
          </a:xfrm>
          <a:prstGeom prst="rect">
            <a:avLst/>
          </a:prstGeom>
          <a:noFill/>
          <a:ln w="9525">
            <a:noFill/>
            <a:miter lim="800000"/>
            <a:headEnd/>
            <a:tailEnd/>
          </a:ln>
        </p:spPr>
      </p:pic>
      <p:pic>
        <p:nvPicPr>
          <p:cNvPr id="5" name="Picture 4" descr="A picture containing person, mouse&#10;&#10;Description automatically generated">
            <a:extLst>
              <a:ext uri="{FF2B5EF4-FFF2-40B4-BE49-F238E27FC236}">
                <a16:creationId xmlns:a16="http://schemas.microsoft.com/office/drawing/2014/main" id="{2422FAF1-A374-4DE4-8158-1A8E846A50B6}"/>
              </a:ext>
            </a:extLst>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506" b="96709" l="10000" r="90000">
                        <a14:foregroundMark x1="44557" y1="97468" x2="44557" y2="97468"/>
                        <a14:foregroundMark x1="55570" y1="6582" x2="55570" y2="6582"/>
                        <a14:foregroundMark x1="53544" y1="4051" x2="53544" y2="4051"/>
                        <a14:foregroundMark x1="50506" y1="506" x2="50506" y2="506"/>
                        <a14:foregroundMark x1="73038" y1="66076" x2="73038" y2="66076"/>
                        <a14:foregroundMark x1="71392" y1="56709" x2="67089" y2="78734"/>
                        <a14:foregroundMark x1="59873" y1="47342" x2="56456" y2="50633"/>
                        <a14:foregroundMark x1="70000" y1="60759" x2="64937" y2="80506"/>
                      </a14:backgroundRemoval>
                    </a14:imgEffect>
                  </a14:imgLayer>
                </a14:imgProps>
              </a:ext>
              <a:ext uri="{28A0092B-C50C-407E-A947-70E740481C1C}">
                <a14:useLocalDpi xmlns:a14="http://schemas.microsoft.com/office/drawing/2010/main" val="0"/>
              </a:ext>
            </a:extLst>
          </a:blip>
          <a:stretch>
            <a:fillRect/>
          </a:stretch>
        </p:blipFill>
        <p:spPr>
          <a:xfrm>
            <a:off x="2361296" y="2250420"/>
            <a:ext cx="2244603" cy="1122302"/>
          </a:xfrm>
          <a:prstGeom prst="rect">
            <a:avLst/>
          </a:prstGeom>
        </p:spPr>
      </p:pic>
    </p:spTree>
  </p:cSld>
  <p:clrMapOvr>
    <a:masterClrMapping/>
  </p:clrMapOvr>
  <p:transition>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Graphical user interface, text, application&#10;&#10;Description automatically generated">
            <a:extLst>
              <a:ext uri="{FF2B5EF4-FFF2-40B4-BE49-F238E27FC236}">
                <a16:creationId xmlns:a16="http://schemas.microsoft.com/office/drawing/2014/main" id="{3A230219-1655-4E38-84F5-F0211C55797F}"/>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324" b="324"/>
          <a:stretch/>
        </p:blipFill>
        <p:spPr>
          <a:xfrm>
            <a:off x="973701" y="666750"/>
            <a:ext cx="8043755" cy="1905000"/>
          </a:xfrm>
          <a:ln w="9525">
            <a:solidFill>
              <a:schemeClr val="bg1">
                <a:lumMod val="65000"/>
              </a:schemeClr>
            </a:solidFill>
          </a:ln>
        </p:spPr>
      </p:pic>
      <p:sp>
        <p:nvSpPr>
          <p:cNvPr id="3" name="Text Placeholder 2">
            <a:extLst>
              <a:ext uri="{FF2B5EF4-FFF2-40B4-BE49-F238E27FC236}">
                <a16:creationId xmlns:a16="http://schemas.microsoft.com/office/drawing/2014/main" id="{59695AD6-AE53-40B8-A6A6-42FF788FEEA6}"/>
              </a:ext>
            </a:extLst>
          </p:cNvPr>
          <p:cNvSpPr>
            <a:spLocks noGrp="1"/>
          </p:cNvSpPr>
          <p:nvPr>
            <p:ph type="body" sz="quarter" idx="12"/>
          </p:nvPr>
        </p:nvSpPr>
        <p:spPr/>
        <p:txBody>
          <a:bodyPr/>
          <a:lstStyle/>
          <a:p>
            <a:r>
              <a:rPr lang="en-US" noProof="1"/>
              <a:t>Mouse – Case Study</a:t>
            </a:r>
            <a:endParaRPr lang="en-US" dirty="0"/>
          </a:p>
        </p:txBody>
      </p:sp>
      <p:pic>
        <p:nvPicPr>
          <p:cNvPr id="8" name="Picture 7" descr="Graphical user interface&#10;&#10;Description automatically generated">
            <a:extLst>
              <a:ext uri="{FF2B5EF4-FFF2-40B4-BE49-F238E27FC236}">
                <a16:creationId xmlns:a16="http://schemas.microsoft.com/office/drawing/2014/main" id="{19ED9A3A-DC12-40CB-8969-E6FF2457E5F6}"/>
              </a:ext>
            </a:extLst>
          </p:cNvPr>
          <p:cNvPicPr>
            <a:picLocks noChangeAspect="1"/>
          </p:cNvPicPr>
          <p:nvPr/>
        </p:nvPicPr>
        <p:blipFill rotWithShape="1">
          <a:blip r:embed="rId4">
            <a:extLst>
              <a:ext uri="{28A0092B-C50C-407E-A947-70E740481C1C}">
                <a14:useLocalDpi xmlns:a14="http://schemas.microsoft.com/office/drawing/2010/main" val="0"/>
              </a:ext>
            </a:extLst>
          </a:blip>
          <a:srcRect b="50000"/>
          <a:stretch/>
        </p:blipFill>
        <p:spPr>
          <a:xfrm>
            <a:off x="973701" y="2729816"/>
            <a:ext cx="8043299" cy="220413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9315" name="Rectangle 3"/>
          <p:cNvSpPr>
            <a:spLocks noGrp="1" noChangeArrowheads="1"/>
          </p:cNvSpPr>
          <p:nvPr>
            <p:ph type="body" sz="quarter" idx="10"/>
          </p:nvPr>
        </p:nvSpPr>
        <p:spPr/>
        <p:txBody>
          <a:bodyPr>
            <a:normAutofit/>
          </a:bodyPr>
          <a:lstStyle/>
          <a:p>
            <a:r>
              <a:rPr lang="en-US" noProof="1"/>
              <a:t>Where?</a:t>
            </a:r>
          </a:p>
          <a:p>
            <a:pPr lvl="1"/>
            <a:r>
              <a:rPr lang="en-US" noProof="1"/>
              <a:t>Computer underneath monitor</a:t>
            </a:r>
          </a:p>
          <a:p>
            <a:pPr lvl="1"/>
            <a:r>
              <a:rPr lang="en-US" noProof="1"/>
              <a:t>May or may not be appropriate </a:t>
            </a:r>
          </a:p>
          <a:p>
            <a:pPr lvl="1"/>
            <a:r>
              <a:rPr lang="en-US" noProof="1"/>
              <a:t>Don’t block ventilation</a:t>
            </a:r>
          </a:p>
          <a:p>
            <a:pPr lvl="1"/>
            <a:r>
              <a:rPr lang="en-US" noProof="1"/>
              <a:t>On/off and disc drives access</a:t>
            </a:r>
          </a:p>
          <a:p>
            <a:pPr lvl="1"/>
            <a:endParaRPr lang="en-US" noProof="1"/>
          </a:p>
          <a:p>
            <a:endParaRPr lang="en-US" noProof="1"/>
          </a:p>
        </p:txBody>
      </p:sp>
      <p:sp>
        <p:nvSpPr>
          <p:cNvPr id="3" name="Text Placeholder 2">
            <a:extLst>
              <a:ext uri="{FF2B5EF4-FFF2-40B4-BE49-F238E27FC236}">
                <a16:creationId xmlns:a16="http://schemas.microsoft.com/office/drawing/2014/main" id="{63493392-D001-4738-AFD1-96D289505AC5}"/>
              </a:ext>
            </a:extLst>
          </p:cNvPr>
          <p:cNvSpPr>
            <a:spLocks noGrp="1"/>
          </p:cNvSpPr>
          <p:nvPr>
            <p:ph type="body" sz="quarter" idx="12"/>
          </p:nvPr>
        </p:nvSpPr>
        <p:spPr/>
        <p:txBody>
          <a:bodyPr/>
          <a:lstStyle/>
          <a:p>
            <a:r>
              <a:rPr lang="en-US" noProof="1"/>
              <a:t>Laptop/Desktop </a:t>
            </a:r>
            <a:endParaRPr lang="en-US" dirty="0"/>
          </a:p>
        </p:txBody>
      </p:sp>
      <p:sp>
        <p:nvSpPr>
          <p:cNvPr id="269318" name="Rectangle 6"/>
          <p:cNvSpPr>
            <a:spLocks noChangeArrowheads="1"/>
          </p:cNvSpPr>
          <p:nvPr/>
        </p:nvSpPr>
        <p:spPr bwMode="auto">
          <a:xfrm>
            <a:off x="838200" y="2686050"/>
            <a:ext cx="2514600" cy="410882"/>
          </a:xfrm>
          <a:prstGeom prst="rect">
            <a:avLst/>
          </a:prstGeom>
          <a:noFill/>
          <a:ln w="9525">
            <a:noFill/>
            <a:miter lim="800000"/>
            <a:headEnd/>
            <a:tailEnd/>
          </a:ln>
          <a:effectLst/>
        </p:spPr>
        <p:txBody>
          <a:bodyPr>
            <a:spAutoFit/>
          </a:bodyPr>
          <a:lstStyle/>
          <a:p>
            <a:pPr marL="621792" lvl="1" indent="-228600">
              <a:lnSpc>
                <a:spcPct val="90000"/>
              </a:lnSpc>
              <a:spcBef>
                <a:spcPts val="324"/>
              </a:spcBef>
              <a:buClr>
                <a:schemeClr val="accent1"/>
              </a:buClr>
              <a:buSzPct val="125000"/>
              <a:buFont typeface="Verdana"/>
              <a:buChar char="◦"/>
              <a:defRPr/>
            </a:pPr>
            <a:endParaRPr lang="en-US" sz="2300" noProof="1">
              <a:latin typeface="+mn-lt"/>
            </a:endParaRPr>
          </a:p>
        </p:txBody>
      </p:sp>
      <p:pic>
        <p:nvPicPr>
          <p:cNvPr id="10" name="Picture Placeholder 9" descr="K:\Clients\Medtronic\World Headquarters\Ergonomics Website Revision\Images\Potential Medtronic EE pics\Raw\Cornett 002.jpg">
            <a:extLst>
              <a:ext uri="{FF2B5EF4-FFF2-40B4-BE49-F238E27FC236}">
                <a16:creationId xmlns:a16="http://schemas.microsoft.com/office/drawing/2014/main" id="{A29B60B1-D5E9-4BDD-AAB0-9590201EE92B}"/>
              </a:ext>
            </a:extLst>
          </p:cNvPr>
          <p:cNvPicPr>
            <a:picLocks noGrp="1"/>
          </p:cNvPicPr>
          <p:nvPr>
            <p:ph type="pic" sz="quarter" idx="13"/>
          </p:nvPr>
        </p:nvPicPr>
        <p:blipFill>
          <a:blip r:embed="rId3" cstate="print"/>
          <a:srcRect l="29419" r="29419"/>
          <a:stretch>
            <a:fillRect/>
          </a:stretch>
        </p:blipFill>
        <p:spPr bwMode="auto">
          <a:xfrm>
            <a:off x="3962400" y="742950"/>
            <a:ext cx="2362200" cy="4264025"/>
          </a:xfrm>
          <a:prstGeom prst="rect">
            <a:avLst/>
          </a:prstGeom>
          <a:ln>
            <a:noFill/>
          </a:ln>
          <a:effectLst>
            <a:outerShdw blurRad="292100" dist="139700" dir="2700000" algn="tl" rotWithShape="0">
              <a:srgbClr val="333333">
                <a:alpha val="65000"/>
              </a:srgbClr>
            </a:outerShdw>
          </a:effectLst>
        </p:spPr>
      </p:pic>
      <p:pic>
        <p:nvPicPr>
          <p:cNvPr id="11" name="Picture 5" descr="WS 10">
            <a:extLst>
              <a:ext uri="{FF2B5EF4-FFF2-40B4-BE49-F238E27FC236}">
                <a16:creationId xmlns:a16="http://schemas.microsoft.com/office/drawing/2014/main" id="{9BB2A07E-E78C-4137-99E0-274EDDC51A51}"/>
              </a:ext>
            </a:extLst>
          </p:cNvPr>
          <p:cNvPicPr>
            <a:picLocks noGrp="1" noChangeAspect="1" noChangeArrowheads="1"/>
          </p:cNvPicPr>
          <p:nvPr>
            <p:ph type="pic" sz="quarter" idx="11"/>
          </p:nvPr>
        </p:nvPicPr>
        <p:blipFill>
          <a:blip r:embed="rId4" cstate="print"/>
          <a:srcRect l="10868" r="10868"/>
          <a:stretch>
            <a:fillRect/>
          </a:stretch>
        </p:blipFill>
        <p:spPr bwMode="auto">
          <a:xfrm>
            <a:off x="6477000" y="742950"/>
            <a:ext cx="2438400" cy="426402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9315">
                                            <p:txEl>
                                              <p:pRg st="0" end="0"/>
                                            </p:txEl>
                                          </p:spTgt>
                                        </p:tgtEl>
                                        <p:attrNameLst>
                                          <p:attrName>style.visibility</p:attrName>
                                        </p:attrNameLst>
                                      </p:cBhvr>
                                      <p:to>
                                        <p:strVal val="visible"/>
                                      </p:to>
                                    </p:set>
                                    <p:animEffect transition="in" filter="fade">
                                      <p:cBhvr>
                                        <p:cTn id="7" dur="500"/>
                                        <p:tgtEl>
                                          <p:spTgt spid="2693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9315">
                                            <p:txEl>
                                              <p:pRg st="1" end="1"/>
                                            </p:txEl>
                                          </p:spTgt>
                                        </p:tgtEl>
                                        <p:attrNameLst>
                                          <p:attrName>style.visibility</p:attrName>
                                        </p:attrNameLst>
                                      </p:cBhvr>
                                      <p:to>
                                        <p:strVal val="visible"/>
                                      </p:to>
                                    </p:set>
                                    <p:animEffect transition="in" filter="fade">
                                      <p:cBhvr>
                                        <p:cTn id="12" dur="500"/>
                                        <p:tgtEl>
                                          <p:spTgt spid="269315">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69315">
                                            <p:txEl>
                                              <p:pRg st="2" end="2"/>
                                            </p:txEl>
                                          </p:spTgt>
                                        </p:tgtEl>
                                        <p:attrNameLst>
                                          <p:attrName>style.visibility</p:attrName>
                                        </p:attrNameLst>
                                      </p:cBhvr>
                                      <p:to>
                                        <p:strVal val="visible"/>
                                      </p:to>
                                    </p:set>
                                    <p:animEffect transition="in" filter="fade">
                                      <p:cBhvr>
                                        <p:cTn id="20" dur="500"/>
                                        <p:tgtEl>
                                          <p:spTgt spid="26931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69315">
                                            <p:txEl>
                                              <p:pRg st="3" end="3"/>
                                            </p:txEl>
                                          </p:spTgt>
                                        </p:tgtEl>
                                        <p:attrNameLst>
                                          <p:attrName>style.visibility</p:attrName>
                                        </p:attrNameLst>
                                      </p:cBhvr>
                                      <p:to>
                                        <p:strVal val="visible"/>
                                      </p:to>
                                    </p:set>
                                    <p:animEffect transition="in" filter="fade">
                                      <p:cBhvr>
                                        <p:cTn id="25" dur="500"/>
                                        <p:tgtEl>
                                          <p:spTgt spid="26931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69315">
                                            <p:txEl>
                                              <p:pRg st="4" end="4"/>
                                            </p:txEl>
                                          </p:spTgt>
                                        </p:tgtEl>
                                        <p:attrNameLst>
                                          <p:attrName>style.visibility</p:attrName>
                                        </p:attrNameLst>
                                      </p:cBhvr>
                                      <p:to>
                                        <p:strVal val="visible"/>
                                      </p:to>
                                    </p:set>
                                    <p:animEffect transition="in" filter="fade">
                                      <p:cBhvr>
                                        <p:cTn id="30" dur="500"/>
                                        <p:tgtEl>
                                          <p:spTgt spid="269315">
                                            <p:txEl>
                                              <p:pRg st="4" end="4"/>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5" grpId="0" uiExpand="1" build="p" bldLvl="2"/>
    </p:bldLst>
  </p:timing>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3411" name="Rectangle 3"/>
          <p:cNvSpPr>
            <a:spLocks noGrp="1" noChangeArrowheads="1"/>
          </p:cNvSpPr>
          <p:nvPr>
            <p:ph type="body" sz="quarter" idx="10"/>
          </p:nvPr>
        </p:nvSpPr>
        <p:spPr/>
        <p:txBody>
          <a:bodyPr/>
          <a:lstStyle/>
          <a:p>
            <a:r>
              <a:rPr lang="en-US" noProof="1"/>
              <a:t>Design violates basic ergonomic principles</a:t>
            </a:r>
          </a:p>
          <a:p>
            <a:r>
              <a:rPr lang="en-US" noProof="1"/>
              <a:t>Fixed position keyboard and monitor</a:t>
            </a:r>
          </a:p>
        </p:txBody>
      </p:sp>
      <p:sp>
        <p:nvSpPr>
          <p:cNvPr id="2" name="Text Placeholder 1">
            <a:extLst>
              <a:ext uri="{FF2B5EF4-FFF2-40B4-BE49-F238E27FC236}">
                <a16:creationId xmlns:a16="http://schemas.microsoft.com/office/drawing/2014/main" id="{60028453-6FC1-4D6F-925B-B653FBE4A1F6}"/>
              </a:ext>
            </a:extLst>
          </p:cNvPr>
          <p:cNvSpPr>
            <a:spLocks noGrp="1"/>
          </p:cNvSpPr>
          <p:nvPr>
            <p:ph type="body" sz="quarter" idx="12"/>
          </p:nvPr>
        </p:nvSpPr>
        <p:spPr/>
        <p:txBody>
          <a:bodyPr/>
          <a:lstStyle/>
          <a:p>
            <a:r>
              <a:rPr lang="en-US" noProof="1"/>
              <a:t>Laptops</a:t>
            </a:r>
            <a:endParaRPr lang="en-US" dirty="0"/>
          </a:p>
        </p:txBody>
      </p:sp>
      <p:pic>
        <p:nvPicPr>
          <p:cNvPr id="8" name="Picture Placeholder 7" descr="laptop on desk">
            <a:extLst>
              <a:ext uri="{FF2B5EF4-FFF2-40B4-BE49-F238E27FC236}">
                <a16:creationId xmlns:a16="http://schemas.microsoft.com/office/drawing/2014/main" id="{8EEFA653-74AB-4769-9BE7-7BD2EAC19DCB}"/>
              </a:ext>
            </a:extLst>
          </p:cNvPr>
          <p:cNvPicPr>
            <a:picLocks noGrp="1" noChangeAspect="1" noChangeArrowheads="1"/>
          </p:cNvPicPr>
          <p:nvPr>
            <p:ph type="pic" sz="quarter" idx="11"/>
          </p:nvPr>
        </p:nvPicPr>
        <p:blipFill rotWithShape="1">
          <a:blip r:embed="rId3" cstate="print"/>
          <a:srcRect l="11871" r="11871"/>
          <a:stretch/>
        </p:blipFill>
        <p:spPr>
          <a:xfrm>
            <a:off x="4881563" y="742950"/>
            <a:ext cx="4135437" cy="40671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2702402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936775" y="646342"/>
            <a:ext cx="3846809" cy="4361087"/>
          </a:xfrm>
        </p:spPr>
        <p:txBody>
          <a:bodyPr>
            <a:noAutofit/>
          </a:bodyPr>
          <a:lstStyle/>
          <a:p>
            <a:pPr lvl="0"/>
            <a:r>
              <a:rPr lang="en-US" sz="2000" dirty="0"/>
              <a:t>At the end of training, participants will be able to </a:t>
            </a:r>
          </a:p>
          <a:p>
            <a:pPr lvl="1"/>
            <a:r>
              <a:rPr lang="en-US" sz="1600" dirty="0"/>
              <a:t>Describe physical relationship between office workers and common office components that minimize ergonomics risk, including work surface, chair, and computing devices/peripherals</a:t>
            </a:r>
          </a:p>
          <a:p>
            <a:pPr lvl="1"/>
            <a:r>
              <a:rPr lang="en-US" sz="1600" dirty="0"/>
              <a:t>Distinguish 3 office ergonomics musculoskeletal risk factors relevant to work set up and frequently performed work tasks in a case study scenario</a:t>
            </a:r>
          </a:p>
          <a:p>
            <a:pPr lvl="1"/>
            <a:r>
              <a:rPr lang="en-US" sz="1600" dirty="0"/>
              <a:t>Propose 2 office ergonomics interventions to reduce risks identified during ergonomic analysis</a:t>
            </a:r>
          </a:p>
        </p:txBody>
      </p:sp>
      <p:pic>
        <p:nvPicPr>
          <p:cNvPr id="10" name="Picture Placeholder 9" descr="A person sitting at a desk&#10;&#10;Description automatically generated">
            <a:extLst>
              <a:ext uri="{FF2B5EF4-FFF2-40B4-BE49-F238E27FC236}">
                <a16:creationId xmlns:a16="http://schemas.microsoft.com/office/drawing/2014/main" id="{6AFFDE88-40B5-488A-94A3-9A5CB140AA16}"/>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1871" r="11871"/>
          <a:stretch/>
        </p:blipFill>
        <p:spPr>
          <a:xfrm>
            <a:off x="4882344" y="743523"/>
            <a:ext cx="4135112" cy="4067175"/>
          </a:xfrm>
        </p:spPr>
      </p:pic>
      <p:sp>
        <p:nvSpPr>
          <p:cNvPr id="8" name="Text Placeholder 7">
            <a:extLst>
              <a:ext uri="{FF2B5EF4-FFF2-40B4-BE49-F238E27FC236}">
                <a16:creationId xmlns:a16="http://schemas.microsoft.com/office/drawing/2014/main" id="{C63094AB-02A8-427D-8E04-D41682C9DF39}"/>
              </a:ext>
            </a:extLst>
          </p:cNvPr>
          <p:cNvSpPr>
            <a:spLocks noGrp="1"/>
          </p:cNvSpPr>
          <p:nvPr>
            <p:ph type="body" sz="quarter" idx="12"/>
          </p:nvPr>
        </p:nvSpPr>
        <p:spPr>
          <a:xfrm>
            <a:off x="936775" y="38100"/>
            <a:ext cx="8080681" cy="419100"/>
          </a:xfrm>
        </p:spPr>
        <p:txBody>
          <a:bodyPr/>
          <a:lstStyle/>
          <a:p>
            <a:r>
              <a:rPr lang="en-US" dirty="0"/>
              <a:t>Learning Objectives</a:t>
            </a:r>
          </a:p>
        </p:txBody>
      </p:sp>
    </p:spTree>
    <p:extLst>
      <p:ext uri="{BB962C8B-B14F-4D97-AF65-F5344CB8AC3E}">
        <p14:creationId xmlns:p14="http://schemas.microsoft.com/office/powerpoint/2010/main" val="367472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3"/>
    </p:bldLst>
  </p:timing>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5459" name="Rectangle 3"/>
          <p:cNvSpPr>
            <a:spLocks noGrp="1" noChangeArrowheads="1"/>
          </p:cNvSpPr>
          <p:nvPr>
            <p:ph type="body" sz="quarter" idx="10"/>
          </p:nvPr>
        </p:nvSpPr>
        <p:spPr/>
        <p:txBody>
          <a:bodyPr>
            <a:normAutofit/>
          </a:bodyPr>
          <a:lstStyle/>
          <a:p>
            <a:r>
              <a:rPr lang="en-US" noProof="1"/>
              <a:t>Occasional Users</a:t>
            </a:r>
          </a:p>
          <a:p>
            <a:pPr lvl="1"/>
            <a:r>
              <a:rPr lang="en-US" noProof="1"/>
              <a:t>Better off sacrificing neck posture rather than wrist posture </a:t>
            </a:r>
          </a:p>
          <a:p>
            <a:r>
              <a:rPr lang="en-US" noProof="1"/>
              <a:t>Find comfortable chair </a:t>
            </a:r>
          </a:p>
          <a:p>
            <a:pPr lvl="1"/>
            <a:r>
              <a:rPr lang="en-US" noProof="1"/>
              <a:t>Position in lap or on table for most neutral wrist posture that you can achieve </a:t>
            </a:r>
          </a:p>
          <a:p>
            <a:pPr lvl="1"/>
            <a:r>
              <a:rPr lang="en-US" noProof="1"/>
              <a:t>Angle laptop screen so can see with least amount of neck deviation </a:t>
            </a:r>
          </a:p>
        </p:txBody>
      </p:sp>
      <p:sp>
        <p:nvSpPr>
          <p:cNvPr id="3" name="Text Placeholder 2">
            <a:extLst>
              <a:ext uri="{FF2B5EF4-FFF2-40B4-BE49-F238E27FC236}">
                <a16:creationId xmlns:a16="http://schemas.microsoft.com/office/drawing/2014/main" id="{0DD589ED-4103-48CC-99DC-3616E0E2B6C3}"/>
              </a:ext>
            </a:extLst>
          </p:cNvPr>
          <p:cNvSpPr>
            <a:spLocks noGrp="1"/>
          </p:cNvSpPr>
          <p:nvPr>
            <p:ph type="body" sz="quarter" idx="12"/>
          </p:nvPr>
        </p:nvSpPr>
        <p:spPr/>
        <p:txBody>
          <a:bodyPr/>
          <a:lstStyle/>
          <a:p>
            <a:r>
              <a:rPr lang="en-US" dirty="0"/>
              <a:t>Occasional </a:t>
            </a:r>
            <a:r>
              <a:rPr lang="en-US" noProof="1"/>
              <a:t>Laptop User</a:t>
            </a:r>
            <a:endParaRPr lang="en-US" dirty="0"/>
          </a:p>
        </p:txBody>
      </p:sp>
      <p:pic>
        <p:nvPicPr>
          <p:cNvPr id="9" name="Picture 4" descr="WS 18">
            <a:extLst>
              <a:ext uri="{FF2B5EF4-FFF2-40B4-BE49-F238E27FC236}">
                <a16:creationId xmlns:a16="http://schemas.microsoft.com/office/drawing/2014/main" id="{1F795214-E313-4C66-9727-92D3271C2E44}"/>
              </a:ext>
            </a:extLst>
          </p:cNvPr>
          <p:cNvPicPr>
            <a:picLocks noGrp="1" noChangeAspect="1" noChangeArrowheads="1"/>
          </p:cNvPicPr>
          <p:nvPr>
            <p:ph type="pic" sz="quarter" idx="11"/>
          </p:nvPr>
        </p:nvPicPr>
        <p:blipFill>
          <a:blip r:embed="rId3" cstate="print"/>
          <a:srcRect t="19044" b="19044"/>
          <a:stretch>
            <a:fillRect/>
          </a:stretch>
        </p:blipFill>
        <p:spPr bwMode="auto">
          <a:xfrm>
            <a:off x="4881563" y="742950"/>
            <a:ext cx="4135437" cy="1981200"/>
          </a:xfrm>
          <a:prstGeom prst="rect">
            <a:avLst/>
          </a:prstGeom>
          <a:ln>
            <a:noFill/>
          </a:ln>
          <a:effectLst>
            <a:outerShdw blurRad="292100" dist="139700" dir="2700000" algn="tl" rotWithShape="0">
              <a:srgbClr val="333333">
                <a:alpha val="65000"/>
              </a:srgbClr>
            </a:outerShdw>
          </a:effectLst>
        </p:spPr>
      </p:pic>
      <p:pic>
        <p:nvPicPr>
          <p:cNvPr id="10" name="Picture 5" descr="WS 19">
            <a:extLst>
              <a:ext uri="{FF2B5EF4-FFF2-40B4-BE49-F238E27FC236}">
                <a16:creationId xmlns:a16="http://schemas.microsoft.com/office/drawing/2014/main" id="{5A898187-DA7E-4FF8-BE3E-FBCC0823F469}"/>
              </a:ext>
            </a:extLst>
          </p:cNvPr>
          <p:cNvPicPr>
            <a:picLocks noGrp="1" noChangeAspect="1" noChangeArrowheads="1"/>
          </p:cNvPicPr>
          <p:nvPr>
            <p:ph type="pic" sz="quarter" idx="13"/>
          </p:nvPr>
        </p:nvPicPr>
        <p:blipFill>
          <a:blip r:embed="rId4" cstate="print"/>
          <a:srcRect t="11674" b="11674"/>
          <a:stretch>
            <a:fillRect/>
          </a:stretch>
        </p:blipFill>
        <p:spPr bwMode="auto">
          <a:xfrm>
            <a:off x="4876800" y="2876550"/>
            <a:ext cx="4135438" cy="1981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3830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5459">
                                            <p:txEl>
                                              <p:pRg st="0" end="0"/>
                                            </p:txEl>
                                          </p:spTgt>
                                        </p:tgtEl>
                                        <p:attrNameLst>
                                          <p:attrName>style.visibility</p:attrName>
                                        </p:attrNameLst>
                                      </p:cBhvr>
                                      <p:to>
                                        <p:strVal val="visible"/>
                                      </p:to>
                                    </p:set>
                                    <p:animEffect transition="in" filter="fade">
                                      <p:cBhvr>
                                        <p:cTn id="7" dur="500"/>
                                        <p:tgtEl>
                                          <p:spTgt spid="27545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5459">
                                            <p:txEl>
                                              <p:pRg st="1" end="1"/>
                                            </p:txEl>
                                          </p:spTgt>
                                        </p:tgtEl>
                                        <p:attrNameLst>
                                          <p:attrName>style.visibility</p:attrName>
                                        </p:attrNameLst>
                                      </p:cBhvr>
                                      <p:to>
                                        <p:strVal val="visible"/>
                                      </p:to>
                                    </p:set>
                                    <p:animEffect transition="in" filter="fade">
                                      <p:cBhvr>
                                        <p:cTn id="10" dur="500"/>
                                        <p:tgtEl>
                                          <p:spTgt spid="27545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75459">
                                            <p:txEl>
                                              <p:pRg st="2" end="2"/>
                                            </p:txEl>
                                          </p:spTgt>
                                        </p:tgtEl>
                                        <p:attrNameLst>
                                          <p:attrName>style.visibility</p:attrName>
                                        </p:attrNameLst>
                                      </p:cBhvr>
                                      <p:to>
                                        <p:strVal val="visible"/>
                                      </p:to>
                                    </p:set>
                                    <p:animEffect transition="in" filter="fade">
                                      <p:cBhvr>
                                        <p:cTn id="18" dur="500"/>
                                        <p:tgtEl>
                                          <p:spTgt spid="275459">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75459">
                                            <p:txEl>
                                              <p:pRg st="3" end="3"/>
                                            </p:txEl>
                                          </p:spTgt>
                                        </p:tgtEl>
                                        <p:attrNameLst>
                                          <p:attrName>style.visibility</p:attrName>
                                        </p:attrNameLst>
                                      </p:cBhvr>
                                      <p:to>
                                        <p:strVal val="visible"/>
                                      </p:to>
                                    </p:set>
                                    <p:animEffect transition="in" filter="fade">
                                      <p:cBhvr>
                                        <p:cTn id="24" dur="500"/>
                                        <p:tgtEl>
                                          <p:spTgt spid="275459">
                                            <p:txEl>
                                              <p:pRg st="3" end="3"/>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75459">
                                            <p:txEl>
                                              <p:pRg st="4" end="4"/>
                                            </p:txEl>
                                          </p:spTgt>
                                        </p:tgtEl>
                                        <p:attrNameLst>
                                          <p:attrName>style.visibility</p:attrName>
                                        </p:attrNameLst>
                                      </p:cBhvr>
                                      <p:to>
                                        <p:strVal val="visible"/>
                                      </p:to>
                                    </p:set>
                                    <p:animEffect transition="in" filter="fade">
                                      <p:cBhvr>
                                        <p:cTn id="27" dur="500"/>
                                        <p:tgtEl>
                                          <p:spTgt spid="2754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59" grpId="0" uiExpand="1" build="p"/>
    </p:bldLst>
  </p:timing>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7507" name="Rectangle 3"/>
          <p:cNvSpPr>
            <a:spLocks noGrp="1" noChangeArrowheads="1"/>
          </p:cNvSpPr>
          <p:nvPr>
            <p:ph type="body" sz="quarter" idx="10"/>
          </p:nvPr>
        </p:nvSpPr>
        <p:spPr/>
        <p:txBody>
          <a:bodyPr>
            <a:normAutofit lnSpcReduction="10000"/>
          </a:bodyPr>
          <a:lstStyle/>
          <a:p>
            <a:r>
              <a:rPr lang="en-US" noProof="1"/>
              <a:t>Use separate keyboard</a:t>
            </a:r>
            <a:r>
              <a:rPr lang="en-US" dirty="0"/>
              <a:t>/</a:t>
            </a:r>
            <a:r>
              <a:rPr lang="en-US" noProof="1"/>
              <a:t>mouse</a:t>
            </a:r>
          </a:p>
          <a:p>
            <a:pPr lvl="1"/>
            <a:r>
              <a:rPr lang="en-US" dirty="0"/>
              <a:t>P</a:t>
            </a:r>
            <a:r>
              <a:rPr lang="en-US" noProof="1"/>
              <a:t>ort replicator/docking station</a:t>
            </a:r>
          </a:p>
          <a:p>
            <a:r>
              <a:rPr lang="en-US" noProof="1"/>
              <a:t>Position on desk/worksurface to see screen without bending neck</a:t>
            </a:r>
          </a:p>
          <a:p>
            <a:pPr lvl="1"/>
            <a:r>
              <a:rPr lang="en-US" dirty="0"/>
              <a:t>E</a:t>
            </a:r>
            <a:r>
              <a:rPr lang="en-US" noProof="1"/>
              <a:t>levate off desk surface using stable support surface, such as computer monitor pedestal</a:t>
            </a:r>
          </a:p>
          <a:p>
            <a:pPr lvl="1"/>
            <a:r>
              <a:rPr lang="en-US" noProof="1"/>
              <a:t>Follow postural guidelines for working at computer workstation</a:t>
            </a:r>
            <a:endParaRPr lang="en-US" dirty="0"/>
          </a:p>
          <a:p>
            <a:r>
              <a:rPr lang="en-US" dirty="0"/>
              <a:t>Transport with bag or wheeled cart</a:t>
            </a:r>
            <a:endParaRPr lang="en-US" noProof="1"/>
          </a:p>
        </p:txBody>
      </p:sp>
      <p:sp>
        <p:nvSpPr>
          <p:cNvPr id="4" name="Text Placeholder 3">
            <a:extLst>
              <a:ext uri="{FF2B5EF4-FFF2-40B4-BE49-F238E27FC236}">
                <a16:creationId xmlns:a16="http://schemas.microsoft.com/office/drawing/2014/main" id="{31B977E4-B557-4230-B13E-89A944DBDC42}"/>
              </a:ext>
            </a:extLst>
          </p:cNvPr>
          <p:cNvSpPr>
            <a:spLocks noGrp="1"/>
          </p:cNvSpPr>
          <p:nvPr>
            <p:ph type="body" sz="quarter" idx="12"/>
          </p:nvPr>
        </p:nvSpPr>
        <p:spPr/>
        <p:txBody>
          <a:bodyPr/>
          <a:lstStyle/>
          <a:p>
            <a:r>
              <a:rPr lang="en-US" noProof="1"/>
              <a:t>Full-time </a:t>
            </a:r>
            <a:r>
              <a:rPr lang="en-US" dirty="0"/>
              <a:t>Laptop </a:t>
            </a:r>
            <a:r>
              <a:rPr lang="en-US" noProof="1"/>
              <a:t>User</a:t>
            </a:r>
            <a:endParaRPr lang="en-US" dirty="0"/>
          </a:p>
        </p:txBody>
      </p:sp>
      <p:pic>
        <p:nvPicPr>
          <p:cNvPr id="277510" name="Picture 6" descr="laptop stand"/>
          <p:cNvPicPr>
            <a:picLocks noGrp="1" noChangeAspect="1" noChangeArrowheads="1"/>
          </p:cNvPicPr>
          <p:nvPr>
            <p:ph type="pic" sz="quarter" idx="13"/>
          </p:nvPr>
        </p:nvPicPr>
        <p:blipFill rotWithShape="1">
          <a:blip r:embed="rId3" cstate="print"/>
          <a:srcRect l="14507" r="14507"/>
          <a:stretch/>
        </p:blipFill>
        <p:spPr>
          <a:xfrm>
            <a:off x="4880394" y="2874963"/>
            <a:ext cx="2282406" cy="2130306"/>
          </a:xfrm>
          <a:prstGeom prst="rect">
            <a:avLst/>
          </a:prstGeom>
          <a:ln>
            <a:noFill/>
          </a:ln>
          <a:effectLst>
            <a:outerShdw blurRad="292100" dist="139700" dir="2700000" algn="tl" rotWithShape="0">
              <a:srgbClr val="333333">
                <a:alpha val="65000"/>
              </a:srgbClr>
            </a:outerShdw>
          </a:effectLst>
        </p:spPr>
      </p:pic>
      <p:pic>
        <p:nvPicPr>
          <p:cNvPr id="10" name="Picture Placeholder 9">
            <a:extLst>
              <a:ext uri="{FF2B5EF4-FFF2-40B4-BE49-F238E27FC236}">
                <a16:creationId xmlns:a16="http://schemas.microsoft.com/office/drawing/2014/main" id="{CF441FC2-F96F-4C36-9427-F2592743AD10}"/>
              </a:ext>
            </a:extLst>
          </p:cNvPr>
          <p:cNvPicPr>
            <a:picLocks noGrp="1" noChangeAspect="1"/>
          </p:cNvPicPr>
          <p:nvPr>
            <p:ph type="pic" sz="quarter" idx="14"/>
          </p:nvPr>
        </p:nvPicPr>
        <p:blipFill rotWithShape="1">
          <a:blip r:embed="rId4"/>
          <a:srcRect l="186" r="186"/>
          <a:stretch/>
        </p:blipFill>
        <p:spPr>
          <a:xfrm>
            <a:off x="7323347" y="2874963"/>
            <a:ext cx="1676400" cy="2130425"/>
          </a:xfrm>
          <a:prstGeom prst="rect">
            <a:avLst/>
          </a:prstGeom>
        </p:spPr>
      </p:pic>
      <p:pic>
        <p:nvPicPr>
          <p:cNvPr id="13" name="Picture Placeholder 12">
            <a:extLst>
              <a:ext uri="{FF2B5EF4-FFF2-40B4-BE49-F238E27FC236}">
                <a16:creationId xmlns:a16="http://schemas.microsoft.com/office/drawing/2014/main" id="{883B7E91-6DBD-4C2B-80C9-993B844DCAB3}"/>
              </a:ext>
            </a:extLst>
          </p:cNvPr>
          <p:cNvPicPr>
            <a:picLocks noGrp="1" noChangeAspect="1"/>
          </p:cNvPicPr>
          <p:nvPr>
            <p:ph type="pic" sz="quarter" idx="11"/>
          </p:nvPr>
        </p:nvPicPr>
        <p:blipFill>
          <a:blip r:embed="rId5"/>
          <a:srcRect t="18092" b="18092"/>
          <a:stretch>
            <a:fillRect/>
          </a:stretch>
        </p:blipFill>
        <p:spPr>
          <a:xfrm>
            <a:off x="4881563" y="742950"/>
            <a:ext cx="4135437" cy="1981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50823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7507">
                                            <p:txEl>
                                              <p:pRg st="0" end="0"/>
                                            </p:txEl>
                                          </p:spTgt>
                                        </p:tgtEl>
                                        <p:attrNameLst>
                                          <p:attrName>style.visibility</p:attrName>
                                        </p:attrNameLst>
                                      </p:cBhvr>
                                      <p:to>
                                        <p:strVal val="visible"/>
                                      </p:to>
                                    </p:set>
                                    <p:animEffect transition="in" filter="fade">
                                      <p:cBhvr>
                                        <p:cTn id="7" dur="500"/>
                                        <p:tgtEl>
                                          <p:spTgt spid="2775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7507">
                                            <p:txEl>
                                              <p:pRg st="1" end="1"/>
                                            </p:txEl>
                                          </p:spTgt>
                                        </p:tgtEl>
                                        <p:attrNameLst>
                                          <p:attrName>style.visibility</p:attrName>
                                        </p:attrNameLst>
                                      </p:cBhvr>
                                      <p:to>
                                        <p:strVal val="visible"/>
                                      </p:to>
                                    </p:set>
                                    <p:animEffect transition="in" filter="fade">
                                      <p:cBhvr>
                                        <p:cTn id="15" dur="500"/>
                                        <p:tgtEl>
                                          <p:spTgt spid="27750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77507">
                                            <p:txEl>
                                              <p:pRg st="2" end="2"/>
                                            </p:txEl>
                                          </p:spTgt>
                                        </p:tgtEl>
                                        <p:attrNameLst>
                                          <p:attrName>style.visibility</p:attrName>
                                        </p:attrNameLst>
                                      </p:cBhvr>
                                      <p:to>
                                        <p:strVal val="visible"/>
                                      </p:to>
                                    </p:set>
                                    <p:animEffect transition="in" filter="fade">
                                      <p:cBhvr>
                                        <p:cTn id="20" dur="500"/>
                                        <p:tgtEl>
                                          <p:spTgt spid="277507">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77510"/>
                                        </p:tgtEl>
                                        <p:attrNameLst>
                                          <p:attrName>style.visibility</p:attrName>
                                        </p:attrNameLst>
                                      </p:cBhvr>
                                      <p:to>
                                        <p:strVal val="visible"/>
                                      </p:to>
                                    </p:set>
                                    <p:animEffect transition="in" filter="fade">
                                      <p:cBhvr>
                                        <p:cTn id="23" dur="500"/>
                                        <p:tgtEl>
                                          <p:spTgt spid="2775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77507">
                                            <p:txEl>
                                              <p:pRg st="3" end="3"/>
                                            </p:txEl>
                                          </p:spTgt>
                                        </p:tgtEl>
                                        <p:attrNameLst>
                                          <p:attrName>style.visibility</p:attrName>
                                        </p:attrNameLst>
                                      </p:cBhvr>
                                      <p:to>
                                        <p:strVal val="visible"/>
                                      </p:to>
                                    </p:set>
                                    <p:animEffect transition="in" filter="fade">
                                      <p:cBhvr>
                                        <p:cTn id="26" dur="500"/>
                                        <p:tgtEl>
                                          <p:spTgt spid="277507">
                                            <p:txEl>
                                              <p:pRg st="3" end="3"/>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77507">
                                            <p:txEl>
                                              <p:pRg st="4" end="4"/>
                                            </p:txEl>
                                          </p:spTgt>
                                        </p:tgtEl>
                                        <p:attrNameLst>
                                          <p:attrName>style.visibility</p:attrName>
                                        </p:attrNameLst>
                                      </p:cBhvr>
                                      <p:to>
                                        <p:strVal val="visible"/>
                                      </p:to>
                                    </p:set>
                                    <p:animEffect transition="in" filter="fade">
                                      <p:cBhvr>
                                        <p:cTn id="29" dur="500"/>
                                        <p:tgtEl>
                                          <p:spTgt spid="277507">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77507">
                                            <p:txEl>
                                              <p:pRg st="5" end="5"/>
                                            </p:txEl>
                                          </p:spTgt>
                                        </p:tgtEl>
                                        <p:attrNameLst>
                                          <p:attrName>style.visibility</p:attrName>
                                        </p:attrNameLst>
                                      </p:cBhvr>
                                      <p:to>
                                        <p:strVal val="visible"/>
                                      </p:to>
                                    </p:set>
                                    <p:animEffect transition="in" filter="fade">
                                      <p:cBhvr>
                                        <p:cTn id="34" dur="500"/>
                                        <p:tgtEl>
                                          <p:spTgt spid="277507">
                                            <p:txEl>
                                              <p:pRg st="5" end="5"/>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07" grpId="0" uiExpand="1"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Graphical user interface, text, application&#10;&#10;Description automatically generated">
            <a:extLst>
              <a:ext uri="{FF2B5EF4-FFF2-40B4-BE49-F238E27FC236}">
                <a16:creationId xmlns:a16="http://schemas.microsoft.com/office/drawing/2014/main" id="{1689AC71-AF76-43CE-8294-4CA78C9C37CB}"/>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2433" b="2560"/>
          <a:stretch/>
        </p:blipFill>
        <p:spPr>
          <a:xfrm>
            <a:off x="932462" y="895350"/>
            <a:ext cx="8080681" cy="1524000"/>
          </a:xfrm>
        </p:spPr>
      </p:pic>
      <p:sp>
        <p:nvSpPr>
          <p:cNvPr id="3" name="Text Placeholder 2">
            <a:extLst>
              <a:ext uri="{FF2B5EF4-FFF2-40B4-BE49-F238E27FC236}">
                <a16:creationId xmlns:a16="http://schemas.microsoft.com/office/drawing/2014/main" id="{AC13D6AD-459C-471D-B5FB-5EBD06FBE614}"/>
              </a:ext>
            </a:extLst>
          </p:cNvPr>
          <p:cNvSpPr>
            <a:spLocks noGrp="1"/>
          </p:cNvSpPr>
          <p:nvPr>
            <p:ph type="body" sz="quarter" idx="12"/>
          </p:nvPr>
        </p:nvSpPr>
        <p:spPr/>
        <p:txBody>
          <a:bodyPr/>
          <a:lstStyle/>
          <a:p>
            <a:r>
              <a:rPr lang="en-US" noProof="1"/>
              <a:t>Laptop/Decktop – Case Study</a:t>
            </a:r>
            <a:endParaRPr lang="en-US" dirty="0"/>
          </a:p>
        </p:txBody>
      </p:sp>
      <p:pic>
        <p:nvPicPr>
          <p:cNvPr id="4" name="Picture Placeholder 5" descr="A picture containing holding, person, sitting, computer&#10;&#10;Description automatically generated">
            <a:extLst>
              <a:ext uri="{FF2B5EF4-FFF2-40B4-BE49-F238E27FC236}">
                <a16:creationId xmlns:a16="http://schemas.microsoft.com/office/drawing/2014/main" id="{2706F298-5A45-4FC1-85CA-9FF5D54BA195}"/>
              </a:ext>
            </a:extLst>
          </p:cNvPr>
          <p:cNvPicPr>
            <a:picLocks noChangeAspect="1"/>
          </p:cNvPicPr>
          <p:nvPr/>
        </p:nvPicPr>
        <p:blipFill>
          <a:blip r:embed="rId4" cstate="print">
            <a:extLst>
              <a:ext uri="{28A0092B-C50C-407E-A947-70E740481C1C}">
                <a14:useLocalDpi xmlns:a14="http://schemas.microsoft.com/office/drawing/2010/main" val="0"/>
              </a:ext>
            </a:extLst>
          </a:blip>
          <a:srcRect t="821" b="821"/>
          <a:stretch>
            <a:fillRect/>
          </a:stretch>
        </p:blipFill>
        <p:spPr>
          <a:xfrm>
            <a:off x="250975" y="3562350"/>
            <a:ext cx="1371600" cy="1349066"/>
          </a:xfrm>
          <a:prstGeom prst="rect">
            <a:avLst/>
          </a:prstGeom>
          <a:effectLst>
            <a:outerShdw blurRad="177800" dist="177800" dir="2700000" algn="tl" rotWithShape="0">
              <a:schemeClr val="tx1">
                <a:lumMod val="50000"/>
                <a:lumOff val="50000"/>
              </a:schemeClr>
            </a:outerShdw>
          </a:effectLst>
        </p:spPr>
      </p:pic>
    </p:spTree>
  </p:cSld>
  <p:clrMapOvr>
    <a:masterClrMapping/>
  </p:clrMapOvr>
  <p:transition>
    <p:fade/>
  </p:transition>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8595" name="Rectangle 3"/>
          <p:cNvSpPr>
            <a:spLocks noGrp="1" noChangeArrowheads="1"/>
          </p:cNvSpPr>
          <p:nvPr>
            <p:ph type="body" sz="quarter" idx="10"/>
          </p:nvPr>
        </p:nvSpPr>
        <p:spPr/>
        <p:txBody>
          <a:bodyPr>
            <a:normAutofit/>
          </a:bodyPr>
          <a:lstStyle/>
          <a:p>
            <a:r>
              <a:rPr lang="en-US" noProof="1"/>
              <a:t>Everything need access to may be viewed through monitor</a:t>
            </a:r>
          </a:p>
          <a:p>
            <a:r>
              <a:rPr lang="en-US" noProof="1"/>
              <a:t>Watch people looking at their monitors</a:t>
            </a:r>
          </a:p>
          <a:p>
            <a:pPr lvl="1"/>
            <a:r>
              <a:rPr lang="en-US" noProof="1"/>
              <a:t>Almost like monitor is </a:t>
            </a:r>
            <a:r>
              <a:rPr lang="en-US" dirty="0"/>
              <a:t>a </a:t>
            </a:r>
            <a:r>
              <a:rPr lang="en-US" noProof="1"/>
              <a:t>vacuum cleaner</a:t>
            </a:r>
          </a:p>
          <a:p>
            <a:pPr lvl="1"/>
            <a:r>
              <a:rPr lang="en-US" noProof="1"/>
              <a:t>They turn it on</a:t>
            </a:r>
            <a:r>
              <a:rPr lang="en-US" dirty="0"/>
              <a:t> . . </a:t>
            </a:r>
            <a:r>
              <a:rPr lang="en-US" noProof="1"/>
              <a:t>.</a:t>
            </a:r>
            <a:r>
              <a:rPr lang="en-US" dirty="0"/>
              <a:t> </a:t>
            </a:r>
            <a:r>
              <a:rPr lang="en-US" noProof="1"/>
              <a:t>and it sucks their head right </a:t>
            </a:r>
            <a:r>
              <a:rPr lang="en-US" dirty="0"/>
              <a:t> in!</a:t>
            </a:r>
          </a:p>
          <a:p>
            <a:pPr lvl="1"/>
            <a:r>
              <a:rPr lang="en-US" dirty="0"/>
              <a:t>The “Thinker” Pose!</a:t>
            </a:r>
          </a:p>
        </p:txBody>
      </p:sp>
      <p:sp>
        <p:nvSpPr>
          <p:cNvPr id="2" name="Text Placeholder 1">
            <a:extLst>
              <a:ext uri="{FF2B5EF4-FFF2-40B4-BE49-F238E27FC236}">
                <a16:creationId xmlns:a16="http://schemas.microsoft.com/office/drawing/2014/main" id="{66DD9505-0BF2-4698-B821-9EF33D6C1959}"/>
              </a:ext>
            </a:extLst>
          </p:cNvPr>
          <p:cNvSpPr>
            <a:spLocks noGrp="1"/>
          </p:cNvSpPr>
          <p:nvPr>
            <p:ph type="body" sz="quarter" idx="12"/>
          </p:nvPr>
        </p:nvSpPr>
        <p:spPr/>
        <p:txBody>
          <a:bodyPr/>
          <a:lstStyle/>
          <a:p>
            <a:r>
              <a:rPr lang="en-US" noProof="1"/>
              <a:t>Monitor</a:t>
            </a:r>
            <a:endParaRPr lang="en-US" dirty="0"/>
          </a:p>
        </p:txBody>
      </p:sp>
      <p:pic>
        <p:nvPicPr>
          <p:cNvPr id="10" name="Picture 7" descr="Web browsing">
            <a:extLst>
              <a:ext uri="{FF2B5EF4-FFF2-40B4-BE49-F238E27FC236}">
                <a16:creationId xmlns:a16="http://schemas.microsoft.com/office/drawing/2014/main" id="{4DD07B76-265C-41A7-9B43-39E28FC41C7C}"/>
              </a:ext>
            </a:extLst>
          </p:cNvPr>
          <p:cNvPicPr>
            <a:picLocks noGrp="1" noChangeAspect="1" noChangeArrowheads="1"/>
          </p:cNvPicPr>
          <p:nvPr>
            <p:ph type="pic" sz="quarter" idx="13"/>
          </p:nvPr>
        </p:nvPicPr>
        <p:blipFill rotWithShape="1">
          <a:blip r:embed="rId3" cstate="print">
            <a:grayscl/>
          </a:blip>
          <a:srcRect t="10413" b="10413"/>
          <a:stretch/>
        </p:blipFill>
        <p:spPr>
          <a:xfrm>
            <a:off x="4876800" y="2876550"/>
            <a:ext cx="4135438" cy="1981200"/>
          </a:xfrm>
          <a:prstGeom prst="rect">
            <a:avLst/>
          </a:prstGeom>
          <a:ln>
            <a:noFill/>
          </a:ln>
          <a:effectLst>
            <a:outerShdw blurRad="292100" dist="139700" dir="2700000" algn="tl" rotWithShape="0">
              <a:srgbClr val="333333">
                <a:alpha val="65000"/>
              </a:srgbClr>
            </a:outerShdw>
          </a:effectLst>
        </p:spPr>
      </p:pic>
      <p:pic>
        <p:nvPicPr>
          <p:cNvPr id="11" name="Picture 2" descr="K:\Clients\Medtronic\World Headquarters\Ergonomics Website Revision\Images\Potential Medtronic EE pics\Raw\Sun.JPG">
            <a:extLst>
              <a:ext uri="{FF2B5EF4-FFF2-40B4-BE49-F238E27FC236}">
                <a16:creationId xmlns:a16="http://schemas.microsoft.com/office/drawing/2014/main" id="{08638F6A-1FEC-4F70-8E01-F6D1BC40D6F7}"/>
              </a:ext>
            </a:extLst>
          </p:cNvPr>
          <p:cNvPicPr>
            <a:picLocks noGrp="1" noChangeAspect="1" noChangeArrowheads="1"/>
          </p:cNvPicPr>
          <p:nvPr>
            <p:ph type="pic" sz="quarter" idx="11"/>
          </p:nvPr>
        </p:nvPicPr>
        <p:blipFill>
          <a:blip r:embed="rId4" cstate="print"/>
          <a:srcRect t="18086" b="18086"/>
          <a:stretch>
            <a:fillRect/>
          </a:stretch>
        </p:blipFill>
        <p:spPr bwMode="auto">
          <a:xfrm>
            <a:off x="4881563" y="742950"/>
            <a:ext cx="4135437" cy="1981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8595">
                                            <p:txEl>
                                              <p:pRg st="0" end="0"/>
                                            </p:txEl>
                                          </p:spTgt>
                                        </p:tgtEl>
                                        <p:attrNameLst>
                                          <p:attrName>style.visibility</p:attrName>
                                        </p:attrNameLst>
                                      </p:cBhvr>
                                      <p:to>
                                        <p:strVal val="visible"/>
                                      </p:to>
                                    </p:set>
                                    <p:animEffect transition="in" filter="fade">
                                      <p:cBhvr>
                                        <p:cTn id="7" dur="500"/>
                                        <p:tgtEl>
                                          <p:spTgt spid="23859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8595">
                                            <p:txEl>
                                              <p:pRg st="1" end="1"/>
                                            </p:txEl>
                                          </p:spTgt>
                                        </p:tgtEl>
                                        <p:attrNameLst>
                                          <p:attrName>style.visibility</p:attrName>
                                        </p:attrNameLst>
                                      </p:cBhvr>
                                      <p:to>
                                        <p:strVal val="visible"/>
                                      </p:to>
                                    </p:set>
                                    <p:animEffect transition="in" filter="fade">
                                      <p:cBhvr>
                                        <p:cTn id="15" dur="500"/>
                                        <p:tgtEl>
                                          <p:spTgt spid="23859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38595">
                                            <p:txEl>
                                              <p:pRg st="2" end="2"/>
                                            </p:txEl>
                                          </p:spTgt>
                                        </p:tgtEl>
                                        <p:attrNameLst>
                                          <p:attrName>style.visibility</p:attrName>
                                        </p:attrNameLst>
                                      </p:cBhvr>
                                      <p:to>
                                        <p:strVal val="visible"/>
                                      </p:to>
                                    </p:set>
                                    <p:animEffect transition="in" filter="fade">
                                      <p:cBhvr>
                                        <p:cTn id="23" dur="500"/>
                                        <p:tgtEl>
                                          <p:spTgt spid="238595">
                                            <p:txEl>
                                              <p:pRg st="2" end="2"/>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38595">
                                            <p:txEl>
                                              <p:pRg st="3" end="3"/>
                                            </p:txEl>
                                          </p:spTgt>
                                        </p:tgtEl>
                                        <p:attrNameLst>
                                          <p:attrName>style.visibility</p:attrName>
                                        </p:attrNameLst>
                                      </p:cBhvr>
                                      <p:to>
                                        <p:strVal val="visible"/>
                                      </p:to>
                                    </p:set>
                                    <p:animEffect transition="in" filter="fade">
                                      <p:cBhvr>
                                        <p:cTn id="26" dur="500"/>
                                        <p:tgtEl>
                                          <p:spTgt spid="238595">
                                            <p:txEl>
                                              <p:pRg st="3" end="3"/>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38595">
                                            <p:txEl>
                                              <p:pRg st="4" end="4"/>
                                            </p:txEl>
                                          </p:spTgt>
                                        </p:tgtEl>
                                        <p:attrNameLst>
                                          <p:attrName>style.visibility</p:attrName>
                                        </p:attrNameLst>
                                      </p:cBhvr>
                                      <p:to>
                                        <p:strVal val="visible"/>
                                      </p:to>
                                    </p:set>
                                    <p:animEffect transition="in" filter="fade">
                                      <p:cBhvr>
                                        <p:cTn id="29" dur="500"/>
                                        <p:tgtEl>
                                          <p:spTgt spid="2385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5" grpId="0" uiExpand="1"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5" name="Rectangle 3"/>
          <p:cNvSpPr>
            <a:spLocks noGrp="1" noChangeArrowheads="1"/>
          </p:cNvSpPr>
          <p:nvPr>
            <p:ph type="body" sz="quarter" idx="10"/>
          </p:nvPr>
        </p:nvSpPr>
        <p:spPr/>
        <p:txBody>
          <a:bodyPr/>
          <a:lstStyle/>
          <a:p>
            <a:r>
              <a:rPr lang="en-US" dirty="0"/>
              <a:t>Where do we naturally read?</a:t>
            </a:r>
          </a:p>
          <a:p>
            <a:r>
              <a:rPr lang="en-US" dirty="0"/>
              <a:t>We read by looking out and down</a:t>
            </a:r>
          </a:p>
          <a:p>
            <a:endParaRPr lang="en-US" dirty="0"/>
          </a:p>
        </p:txBody>
      </p:sp>
      <p:sp>
        <p:nvSpPr>
          <p:cNvPr id="2" name="Text Placeholder 1">
            <a:extLst>
              <a:ext uri="{FF2B5EF4-FFF2-40B4-BE49-F238E27FC236}">
                <a16:creationId xmlns:a16="http://schemas.microsoft.com/office/drawing/2014/main" id="{BEDBC0AF-499F-4DF8-847E-9E05DF33A846}"/>
              </a:ext>
            </a:extLst>
          </p:cNvPr>
          <p:cNvSpPr>
            <a:spLocks noGrp="1"/>
          </p:cNvSpPr>
          <p:nvPr>
            <p:ph type="body" sz="quarter" idx="12"/>
          </p:nvPr>
        </p:nvSpPr>
        <p:spPr/>
        <p:txBody>
          <a:bodyPr/>
          <a:lstStyle/>
          <a:p>
            <a:r>
              <a:rPr lang="en-US" dirty="0"/>
              <a:t>Monitor Height</a:t>
            </a:r>
          </a:p>
        </p:txBody>
      </p:sp>
      <p:pic>
        <p:nvPicPr>
          <p:cNvPr id="8" name="Picture 4" descr="newspaper">
            <a:extLst>
              <a:ext uri="{FF2B5EF4-FFF2-40B4-BE49-F238E27FC236}">
                <a16:creationId xmlns:a16="http://schemas.microsoft.com/office/drawing/2014/main" id="{8B80C271-F528-4672-A630-3820AA90409C}"/>
              </a:ext>
            </a:extLst>
          </p:cNvPr>
          <p:cNvPicPr>
            <a:picLocks noGrp="1" noChangeAspect="1" noChangeArrowheads="1"/>
          </p:cNvPicPr>
          <p:nvPr>
            <p:ph type="pic" sz="quarter" idx="11"/>
          </p:nvPr>
        </p:nvPicPr>
        <p:blipFill rotWithShape="1">
          <a:blip r:embed="rId3" cstate="print"/>
          <a:srcRect l="12046" r="12046"/>
          <a:stretch/>
        </p:blipFill>
        <p:spPr>
          <a:xfrm>
            <a:off x="4881563" y="742950"/>
            <a:ext cx="4135437" cy="4067175"/>
          </a:xfrm>
        </p:spPr>
      </p:pic>
    </p:spTree>
    <p:extLst>
      <p:ext uri="{BB962C8B-B14F-4D97-AF65-F5344CB8AC3E}">
        <p14:creationId xmlns:p14="http://schemas.microsoft.com/office/powerpoint/2010/main" val="24096652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0915">
                                            <p:txEl>
                                              <p:pRg st="0" end="0"/>
                                            </p:txEl>
                                          </p:spTgt>
                                        </p:tgtEl>
                                        <p:attrNameLst>
                                          <p:attrName>style.visibility</p:attrName>
                                        </p:attrNameLst>
                                      </p:cBhvr>
                                      <p:to>
                                        <p:strVal val="visible"/>
                                      </p:to>
                                    </p:set>
                                    <p:animEffect transition="in" filter="fade">
                                      <p:cBhvr>
                                        <p:cTn id="7" dur="500"/>
                                        <p:tgtEl>
                                          <p:spTgt spid="55091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50915">
                                            <p:txEl>
                                              <p:pRg st="1" end="1"/>
                                            </p:txEl>
                                          </p:spTgt>
                                        </p:tgtEl>
                                        <p:attrNameLst>
                                          <p:attrName>style.visibility</p:attrName>
                                        </p:attrNameLst>
                                      </p:cBhvr>
                                      <p:to>
                                        <p:strVal val="visible"/>
                                      </p:to>
                                    </p:set>
                                    <p:animEffect transition="in" filter="fade">
                                      <p:cBhvr>
                                        <p:cTn id="15" dur="500"/>
                                        <p:tgtEl>
                                          <p:spTgt spid="5509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15" grpId="0" uiExpand="1"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5" name="Rectangle 3"/>
          <p:cNvSpPr>
            <a:spLocks noGrp="1" noChangeArrowheads="1"/>
          </p:cNvSpPr>
          <p:nvPr>
            <p:ph type="body" sz="quarter" idx="10"/>
          </p:nvPr>
        </p:nvSpPr>
        <p:spPr/>
        <p:txBody>
          <a:bodyPr>
            <a:normAutofit/>
          </a:bodyPr>
          <a:lstStyle/>
          <a:p>
            <a:r>
              <a:rPr lang="en-US" dirty="0"/>
              <a:t>Top of screen no higher than eye level</a:t>
            </a:r>
          </a:p>
          <a:p>
            <a:r>
              <a:rPr lang="en-US" dirty="0"/>
              <a:t>Look out and use downward eye movement to look at lower part of screen </a:t>
            </a:r>
          </a:p>
          <a:p>
            <a:endParaRPr lang="en-US" dirty="0"/>
          </a:p>
          <a:p>
            <a:endParaRPr lang="en-US" dirty="0"/>
          </a:p>
        </p:txBody>
      </p:sp>
      <p:sp>
        <p:nvSpPr>
          <p:cNvPr id="3" name="Text Placeholder 2">
            <a:extLst>
              <a:ext uri="{FF2B5EF4-FFF2-40B4-BE49-F238E27FC236}">
                <a16:creationId xmlns:a16="http://schemas.microsoft.com/office/drawing/2014/main" id="{8E17A8BC-4AE6-43DD-B279-E708EC61DCED}"/>
              </a:ext>
            </a:extLst>
          </p:cNvPr>
          <p:cNvSpPr>
            <a:spLocks noGrp="1"/>
          </p:cNvSpPr>
          <p:nvPr>
            <p:ph type="body" sz="quarter" idx="12"/>
          </p:nvPr>
        </p:nvSpPr>
        <p:spPr/>
        <p:txBody>
          <a:bodyPr/>
          <a:lstStyle/>
          <a:p>
            <a:r>
              <a:rPr lang="en-US" dirty="0"/>
              <a:t>Monitor Height</a:t>
            </a:r>
          </a:p>
        </p:txBody>
      </p:sp>
      <p:grpSp>
        <p:nvGrpSpPr>
          <p:cNvPr id="11" name="Group 10">
            <a:extLst>
              <a:ext uri="{FF2B5EF4-FFF2-40B4-BE49-F238E27FC236}">
                <a16:creationId xmlns:a16="http://schemas.microsoft.com/office/drawing/2014/main" id="{08D9B72B-F2EB-482E-877C-36E6A80E2CD0}"/>
              </a:ext>
            </a:extLst>
          </p:cNvPr>
          <p:cNvGrpSpPr/>
          <p:nvPr/>
        </p:nvGrpSpPr>
        <p:grpSpPr>
          <a:xfrm>
            <a:off x="4648200" y="742950"/>
            <a:ext cx="4248668" cy="3195578"/>
            <a:chOff x="3962400" y="971550"/>
            <a:chExt cx="4559012" cy="3429000"/>
          </a:xfrm>
        </p:grpSpPr>
        <p:pic>
          <p:nvPicPr>
            <p:cNvPr id="12" name="Picture 11" descr="K:\Clients\Medtronic\World Headquarters\Ergonomics Website Revision\Images\Potential Medtronic EE pics\Raw\Skidmore 006.jpg">
              <a:extLst>
                <a:ext uri="{FF2B5EF4-FFF2-40B4-BE49-F238E27FC236}">
                  <a16:creationId xmlns:a16="http://schemas.microsoft.com/office/drawing/2014/main" id="{E7EC6241-5630-4EC8-91CC-A0BE072CBCE4}"/>
                </a:ext>
              </a:extLst>
            </p:cNvPr>
            <p:cNvPicPr/>
            <p:nvPr/>
          </p:nvPicPr>
          <p:blipFill>
            <a:blip r:embed="rId3" cstate="print"/>
            <a:stretch>
              <a:fillRect/>
            </a:stretch>
          </p:blipFill>
          <p:spPr bwMode="auto">
            <a:xfrm>
              <a:off x="3962400" y="971550"/>
              <a:ext cx="4559012" cy="3429000"/>
            </a:xfrm>
            <a:prstGeom prst="rect">
              <a:avLst/>
            </a:prstGeom>
            <a:ln>
              <a:noFill/>
            </a:ln>
            <a:effectLst>
              <a:outerShdw blurRad="292100" dist="139700" dir="2700000" algn="tl" rotWithShape="0">
                <a:srgbClr val="333333">
                  <a:alpha val="65000"/>
                </a:srgbClr>
              </a:outerShdw>
            </a:effectLst>
          </p:spPr>
        </p:pic>
        <p:sp>
          <p:nvSpPr>
            <p:cNvPr id="13" name="AutoShape 2">
              <a:extLst>
                <a:ext uri="{FF2B5EF4-FFF2-40B4-BE49-F238E27FC236}">
                  <a16:creationId xmlns:a16="http://schemas.microsoft.com/office/drawing/2014/main" id="{F38FE4DF-BB73-4235-8792-20E82EE23F8B}"/>
                </a:ext>
              </a:extLst>
            </p:cNvPr>
            <p:cNvSpPr>
              <a:spLocks noChangeArrowheads="1"/>
            </p:cNvSpPr>
            <p:nvPr/>
          </p:nvSpPr>
          <p:spPr bwMode="auto">
            <a:xfrm rot="1439034" flipV="1">
              <a:off x="5618967" y="2291900"/>
              <a:ext cx="1898931" cy="178699"/>
            </a:xfrm>
            <a:prstGeom prst="rightArrow">
              <a:avLst>
                <a:gd name="adj1" fmla="val 50000"/>
                <a:gd name="adj2" fmla="val 307458"/>
              </a:avLst>
            </a:prstGeom>
            <a:solidFill>
              <a:srgbClr val="FFFF00"/>
            </a:solidFill>
            <a:ln w="9525">
              <a:noFill/>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14" name="AutoShape 2">
              <a:extLst>
                <a:ext uri="{FF2B5EF4-FFF2-40B4-BE49-F238E27FC236}">
                  <a16:creationId xmlns:a16="http://schemas.microsoft.com/office/drawing/2014/main" id="{2FB0B373-776F-458D-9B99-60B9618C43C6}"/>
                </a:ext>
              </a:extLst>
            </p:cNvPr>
            <p:cNvSpPr>
              <a:spLocks noChangeArrowheads="1"/>
            </p:cNvSpPr>
            <p:nvPr/>
          </p:nvSpPr>
          <p:spPr bwMode="auto">
            <a:xfrm flipV="1">
              <a:off x="5724276" y="1895576"/>
              <a:ext cx="1898931" cy="178699"/>
            </a:xfrm>
            <a:prstGeom prst="rightArrow">
              <a:avLst>
                <a:gd name="adj1" fmla="val 50000"/>
                <a:gd name="adj2" fmla="val 307458"/>
              </a:avLst>
            </a:prstGeom>
            <a:solidFill>
              <a:srgbClr val="FFFF00"/>
            </a:solidFill>
            <a:ln w="9525">
              <a:noFill/>
              <a:miter lim="800000"/>
              <a:headEnd/>
              <a:tailEnd/>
            </a:ln>
            <a:effec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5250958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0915">
                                            <p:txEl>
                                              <p:pRg st="0" end="0"/>
                                            </p:txEl>
                                          </p:spTgt>
                                        </p:tgtEl>
                                        <p:attrNameLst>
                                          <p:attrName>style.visibility</p:attrName>
                                        </p:attrNameLst>
                                      </p:cBhvr>
                                      <p:to>
                                        <p:strVal val="visible"/>
                                      </p:to>
                                    </p:set>
                                    <p:animEffect transition="in" filter="fade">
                                      <p:cBhvr>
                                        <p:cTn id="7" dur="500"/>
                                        <p:tgtEl>
                                          <p:spTgt spid="5509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50915">
                                            <p:txEl>
                                              <p:pRg st="1" end="1"/>
                                            </p:txEl>
                                          </p:spTgt>
                                        </p:tgtEl>
                                        <p:attrNameLst>
                                          <p:attrName>style.visibility</p:attrName>
                                        </p:attrNameLst>
                                      </p:cBhvr>
                                      <p:to>
                                        <p:strVal val="visible"/>
                                      </p:to>
                                    </p:set>
                                    <p:animEffect transition="in" filter="fade">
                                      <p:cBhvr>
                                        <p:cTn id="12" dur="500"/>
                                        <p:tgtEl>
                                          <p:spTgt spid="550915">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15" grpId="0" uiExpand="1" build="p"/>
    </p:bldLst>
  </p:timing>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2931" name="Rectangle 3"/>
          <p:cNvSpPr>
            <a:spLocks noGrp="1" noChangeArrowheads="1"/>
          </p:cNvSpPr>
          <p:nvPr>
            <p:ph type="body" sz="quarter" idx="10"/>
          </p:nvPr>
        </p:nvSpPr>
        <p:spPr/>
        <p:txBody>
          <a:bodyPr>
            <a:normAutofit/>
          </a:bodyPr>
          <a:lstStyle/>
          <a:p>
            <a:r>
              <a:rPr lang="en-US" dirty="0"/>
              <a:t>If screen too high</a:t>
            </a:r>
            <a:endParaRPr lang="en-US" noProof="1"/>
          </a:p>
          <a:p>
            <a:pPr lvl="1"/>
            <a:r>
              <a:rPr lang="en-US" noProof="1"/>
              <a:t>Forces eyes wider open than usual</a:t>
            </a:r>
          </a:p>
          <a:p>
            <a:pPr lvl="1"/>
            <a:r>
              <a:rPr lang="en-US" noProof="1"/>
              <a:t>Less tearing - eyes become more dry</a:t>
            </a:r>
          </a:p>
          <a:p>
            <a:pPr lvl="1"/>
            <a:r>
              <a:rPr lang="en-US" noProof="1"/>
              <a:t>Tip head back putting additional strain into neck and shoulders</a:t>
            </a:r>
          </a:p>
          <a:p>
            <a:r>
              <a:rPr lang="en-US" noProof="1"/>
              <a:t>Solutions</a:t>
            </a:r>
          </a:p>
          <a:p>
            <a:pPr lvl="1"/>
            <a:r>
              <a:rPr lang="en-US" noProof="1"/>
              <a:t>Lower monitor</a:t>
            </a:r>
          </a:p>
          <a:p>
            <a:pPr lvl="1"/>
            <a:r>
              <a:rPr lang="en-US" noProof="1"/>
              <a:t>Tip monitor slightly forward</a:t>
            </a:r>
          </a:p>
          <a:p>
            <a:pPr lvl="1"/>
            <a:r>
              <a:rPr lang="en-US" noProof="1"/>
              <a:t>Raise chair slightly </a:t>
            </a:r>
          </a:p>
          <a:p>
            <a:pPr lvl="1"/>
            <a:r>
              <a:rPr lang="en-US" noProof="1"/>
              <a:t>Lower worksurface slightly</a:t>
            </a:r>
          </a:p>
          <a:p>
            <a:pPr lvl="1"/>
            <a:endParaRPr lang="en-US" noProof="1"/>
          </a:p>
        </p:txBody>
      </p:sp>
      <p:sp>
        <p:nvSpPr>
          <p:cNvPr id="4" name="Text Placeholder 3">
            <a:extLst>
              <a:ext uri="{FF2B5EF4-FFF2-40B4-BE49-F238E27FC236}">
                <a16:creationId xmlns:a16="http://schemas.microsoft.com/office/drawing/2014/main" id="{683F28F1-ECFF-43E3-9B25-B2173205B546}"/>
              </a:ext>
            </a:extLst>
          </p:cNvPr>
          <p:cNvSpPr>
            <a:spLocks noGrp="1"/>
          </p:cNvSpPr>
          <p:nvPr>
            <p:ph type="body" sz="quarter" idx="12"/>
          </p:nvPr>
        </p:nvSpPr>
        <p:spPr/>
        <p:txBody>
          <a:bodyPr/>
          <a:lstStyle/>
          <a:p>
            <a:r>
              <a:rPr lang="en-US" noProof="1"/>
              <a:t>Monitor </a:t>
            </a:r>
            <a:r>
              <a:rPr lang="en-US" dirty="0"/>
              <a:t>Too High</a:t>
            </a:r>
          </a:p>
        </p:txBody>
      </p:sp>
      <p:sp>
        <p:nvSpPr>
          <p:cNvPr id="252935" name="Rectangle 7"/>
          <p:cNvSpPr>
            <a:spLocks noChangeArrowheads="1"/>
          </p:cNvSpPr>
          <p:nvPr/>
        </p:nvSpPr>
        <p:spPr bwMode="auto">
          <a:xfrm>
            <a:off x="914400" y="3314700"/>
            <a:ext cx="5105400" cy="3086100"/>
          </a:xfrm>
          <a:prstGeom prst="rect">
            <a:avLst/>
          </a:prstGeom>
          <a:noFill/>
          <a:ln w="9525">
            <a:noFill/>
            <a:miter lim="800000"/>
            <a:headEnd/>
            <a:tailEnd/>
          </a:ln>
          <a:effectLst/>
        </p:spPr>
        <p:txBody>
          <a:bodyPr/>
          <a:lstStyle/>
          <a:p>
            <a:pPr marL="742950" lvl="1" indent="-285750">
              <a:spcBef>
                <a:spcPct val="20000"/>
              </a:spcBef>
              <a:buClr>
                <a:srgbClr val="800000"/>
              </a:buClr>
              <a:buSzPct val="125000"/>
              <a:buFontTx/>
              <a:buChar char="•"/>
              <a:defRPr/>
            </a:pPr>
            <a:endParaRPr lang="en-US" sz="3200" noProof="1">
              <a:effectLst>
                <a:outerShdw blurRad="38100" dist="38100" dir="2700000" algn="tl">
                  <a:srgbClr val="000000"/>
                </a:outerShdw>
              </a:effectLst>
              <a:latin typeface="Impact" pitchFamily="34" charset="0"/>
              <a:cs typeface="+mn-cs"/>
            </a:endParaRPr>
          </a:p>
        </p:txBody>
      </p:sp>
      <p:pic>
        <p:nvPicPr>
          <p:cNvPr id="9" name="Picture Placeholder 8">
            <a:extLst>
              <a:ext uri="{FF2B5EF4-FFF2-40B4-BE49-F238E27FC236}">
                <a16:creationId xmlns:a16="http://schemas.microsoft.com/office/drawing/2014/main" id="{C8A71FBC-85F2-4666-BB90-0175B86762E9}"/>
              </a:ext>
            </a:extLst>
          </p:cNvPr>
          <p:cNvPicPr>
            <a:picLocks noGrp="1" noChangeAspect="1"/>
          </p:cNvPicPr>
          <p:nvPr>
            <p:ph type="pic" sz="quarter" idx="11"/>
          </p:nvPr>
        </p:nvPicPr>
        <p:blipFill>
          <a:blip r:embed="rId3"/>
          <a:srcRect l="10300" r="10300"/>
          <a:stretch>
            <a:fillRect/>
          </a:stretch>
        </p:blipFill>
        <p:spPr>
          <a:xfrm>
            <a:off x="4881563" y="742950"/>
            <a:ext cx="4135437" cy="4067175"/>
          </a:xfrm>
          <a:prstGeom prst="rect">
            <a:avLst/>
          </a:prstGeom>
        </p:spPr>
      </p:pic>
      <p:sp>
        <p:nvSpPr>
          <p:cNvPr id="144389" name="Line 6"/>
          <p:cNvSpPr>
            <a:spLocks noChangeShapeType="1"/>
          </p:cNvSpPr>
          <p:nvPr/>
        </p:nvSpPr>
        <p:spPr bwMode="auto">
          <a:xfrm>
            <a:off x="4953000" y="1885950"/>
            <a:ext cx="3352800" cy="0"/>
          </a:xfrm>
          <a:prstGeom prst="line">
            <a:avLst/>
          </a:prstGeom>
          <a:noFill/>
          <a:ln w="57150">
            <a:solidFill>
              <a:srgbClr val="FF0000"/>
            </a:solidFill>
            <a:miter lim="800000"/>
            <a:headEnd type="triangle" w="med" len="med"/>
            <a:tailEnd type="triangle" w="med" len="med"/>
          </a:ln>
        </p:spPr>
        <p:txBody>
          <a:bodyPr wrap="none"/>
          <a:lstStyle/>
          <a:p>
            <a:endParaRPr lang="en-US" dirty="0"/>
          </a:p>
        </p:txBody>
      </p:sp>
    </p:spTree>
    <p:extLst>
      <p:ext uri="{BB962C8B-B14F-4D97-AF65-F5344CB8AC3E}">
        <p14:creationId xmlns:p14="http://schemas.microsoft.com/office/powerpoint/2010/main" val="19402882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2931">
                                            <p:txEl>
                                              <p:pRg st="0" end="0"/>
                                            </p:txEl>
                                          </p:spTgt>
                                        </p:tgtEl>
                                        <p:attrNameLst>
                                          <p:attrName>style.visibility</p:attrName>
                                        </p:attrNameLst>
                                      </p:cBhvr>
                                      <p:to>
                                        <p:strVal val="visible"/>
                                      </p:to>
                                    </p:set>
                                    <p:animEffect transition="in" filter="fade">
                                      <p:cBhvr>
                                        <p:cTn id="7" dur="500"/>
                                        <p:tgtEl>
                                          <p:spTgt spid="25293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2931">
                                            <p:txEl>
                                              <p:pRg st="1" end="1"/>
                                            </p:txEl>
                                          </p:spTgt>
                                        </p:tgtEl>
                                        <p:attrNameLst>
                                          <p:attrName>style.visibility</p:attrName>
                                        </p:attrNameLst>
                                      </p:cBhvr>
                                      <p:to>
                                        <p:strVal val="visible"/>
                                      </p:to>
                                    </p:set>
                                    <p:animEffect transition="in" filter="fade">
                                      <p:cBhvr>
                                        <p:cTn id="13" dur="500"/>
                                        <p:tgtEl>
                                          <p:spTgt spid="252931">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4389"/>
                                        </p:tgtEl>
                                        <p:attrNameLst>
                                          <p:attrName>style.visibility</p:attrName>
                                        </p:attrNameLst>
                                      </p:cBhvr>
                                      <p:to>
                                        <p:strVal val="visible"/>
                                      </p:to>
                                    </p:set>
                                    <p:animEffect transition="in" filter="fade">
                                      <p:cBhvr>
                                        <p:cTn id="16" dur="500"/>
                                        <p:tgtEl>
                                          <p:spTgt spid="14438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2931">
                                            <p:txEl>
                                              <p:pRg st="2" end="2"/>
                                            </p:txEl>
                                          </p:spTgt>
                                        </p:tgtEl>
                                        <p:attrNameLst>
                                          <p:attrName>style.visibility</p:attrName>
                                        </p:attrNameLst>
                                      </p:cBhvr>
                                      <p:to>
                                        <p:strVal val="visible"/>
                                      </p:to>
                                    </p:set>
                                    <p:animEffect transition="in" filter="fade">
                                      <p:cBhvr>
                                        <p:cTn id="19" dur="500"/>
                                        <p:tgtEl>
                                          <p:spTgt spid="252931">
                                            <p:txEl>
                                              <p:pRg st="2" end="2"/>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52931">
                                            <p:txEl>
                                              <p:pRg st="3" end="3"/>
                                            </p:txEl>
                                          </p:spTgt>
                                        </p:tgtEl>
                                        <p:attrNameLst>
                                          <p:attrName>style.visibility</p:attrName>
                                        </p:attrNameLst>
                                      </p:cBhvr>
                                      <p:to>
                                        <p:strVal val="visible"/>
                                      </p:to>
                                    </p:set>
                                    <p:animEffect transition="in" filter="fade">
                                      <p:cBhvr>
                                        <p:cTn id="22" dur="500"/>
                                        <p:tgtEl>
                                          <p:spTgt spid="25293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2931">
                                            <p:txEl>
                                              <p:pRg st="4" end="4"/>
                                            </p:txEl>
                                          </p:spTgt>
                                        </p:tgtEl>
                                        <p:attrNameLst>
                                          <p:attrName>style.visibility</p:attrName>
                                        </p:attrNameLst>
                                      </p:cBhvr>
                                      <p:to>
                                        <p:strVal val="visible"/>
                                      </p:to>
                                    </p:set>
                                    <p:animEffect transition="in" filter="fade">
                                      <p:cBhvr>
                                        <p:cTn id="27" dur="500"/>
                                        <p:tgtEl>
                                          <p:spTgt spid="252931">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52931">
                                            <p:txEl>
                                              <p:pRg st="5" end="5"/>
                                            </p:txEl>
                                          </p:spTgt>
                                        </p:tgtEl>
                                        <p:attrNameLst>
                                          <p:attrName>style.visibility</p:attrName>
                                        </p:attrNameLst>
                                      </p:cBhvr>
                                      <p:to>
                                        <p:strVal val="visible"/>
                                      </p:to>
                                    </p:set>
                                    <p:animEffect transition="in" filter="fade">
                                      <p:cBhvr>
                                        <p:cTn id="30" dur="500"/>
                                        <p:tgtEl>
                                          <p:spTgt spid="252931">
                                            <p:txEl>
                                              <p:pRg st="5" end="5"/>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52931">
                                            <p:txEl>
                                              <p:pRg st="6" end="6"/>
                                            </p:txEl>
                                          </p:spTgt>
                                        </p:tgtEl>
                                        <p:attrNameLst>
                                          <p:attrName>style.visibility</p:attrName>
                                        </p:attrNameLst>
                                      </p:cBhvr>
                                      <p:to>
                                        <p:strVal val="visible"/>
                                      </p:to>
                                    </p:set>
                                    <p:animEffect transition="in" filter="fade">
                                      <p:cBhvr>
                                        <p:cTn id="33" dur="500"/>
                                        <p:tgtEl>
                                          <p:spTgt spid="252931">
                                            <p:txEl>
                                              <p:pRg st="6" end="6"/>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52931">
                                            <p:txEl>
                                              <p:pRg st="7" end="7"/>
                                            </p:txEl>
                                          </p:spTgt>
                                        </p:tgtEl>
                                        <p:attrNameLst>
                                          <p:attrName>style.visibility</p:attrName>
                                        </p:attrNameLst>
                                      </p:cBhvr>
                                      <p:to>
                                        <p:strVal val="visible"/>
                                      </p:to>
                                    </p:set>
                                    <p:animEffect transition="in" filter="fade">
                                      <p:cBhvr>
                                        <p:cTn id="36" dur="500"/>
                                        <p:tgtEl>
                                          <p:spTgt spid="252931">
                                            <p:txEl>
                                              <p:pRg st="7" end="7"/>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52931">
                                            <p:txEl>
                                              <p:pRg st="8" end="8"/>
                                            </p:txEl>
                                          </p:spTgt>
                                        </p:tgtEl>
                                        <p:attrNameLst>
                                          <p:attrName>style.visibility</p:attrName>
                                        </p:attrNameLst>
                                      </p:cBhvr>
                                      <p:to>
                                        <p:strVal val="visible"/>
                                      </p:to>
                                    </p:set>
                                    <p:animEffect transition="in" filter="fade">
                                      <p:cBhvr>
                                        <p:cTn id="39" dur="500"/>
                                        <p:tgtEl>
                                          <p:spTgt spid="25293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1" grpId="0" uiExpand="1" build="p"/>
      <p:bldP spid="144389" grpId="0" animBg="1"/>
    </p:bldLst>
  </p:timing>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7027" name="Rectangle 3"/>
          <p:cNvSpPr>
            <a:spLocks noGrp="1" noChangeArrowheads="1"/>
          </p:cNvSpPr>
          <p:nvPr>
            <p:ph type="body" sz="quarter" idx="10"/>
          </p:nvPr>
        </p:nvSpPr>
        <p:spPr>
          <a:xfrm>
            <a:off x="936776" y="743523"/>
            <a:ext cx="2035024" cy="4263906"/>
          </a:xfrm>
        </p:spPr>
        <p:txBody>
          <a:bodyPr>
            <a:normAutofit/>
          </a:bodyPr>
          <a:lstStyle/>
          <a:p>
            <a:r>
              <a:rPr lang="en-US" dirty="0"/>
              <a:t>If screen too low</a:t>
            </a:r>
          </a:p>
          <a:p>
            <a:pPr lvl="1"/>
            <a:r>
              <a:rPr lang="en-US" dirty="0"/>
              <a:t>Head forward</a:t>
            </a:r>
          </a:p>
          <a:p>
            <a:r>
              <a:rPr lang="en-US" dirty="0"/>
              <a:t>Solutions</a:t>
            </a:r>
          </a:p>
          <a:p>
            <a:pPr lvl="1"/>
            <a:r>
              <a:rPr lang="en-US" noProof="1"/>
              <a:t>Adjust monitor stand – if adjustable</a:t>
            </a:r>
          </a:p>
          <a:p>
            <a:pPr lvl="1"/>
            <a:r>
              <a:rPr lang="en-US" noProof="1"/>
              <a:t>Monitor arms</a:t>
            </a:r>
          </a:p>
          <a:p>
            <a:pPr lvl="1"/>
            <a:r>
              <a:rPr lang="en-US" noProof="1"/>
              <a:t>Monitor stands</a:t>
            </a:r>
            <a:r>
              <a:rPr lang="en-US" dirty="0"/>
              <a:t>/Risers</a:t>
            </a:r>
            <a:endParaRPr lang="en-US" noProof="1"/>
          </a:p>
        </p:txBody>
      </p:sp>
      <p:sp>
        <p:nvSpPr>
          <p:cNvPr id="4" name="Text Placeholder 3">
            <a:extLst>
              <a:ext uri="{FF2B5EF4-FFF2-40B4-BE49-F238E27FC236}">
                <a16:creationId xmlns:a16="http://schemas.microsoft.com/office/drawing/2014/main" id="{41F41B13-85EC-4045-A4A9-703B1165C988}"/>
              </a:ext>
            </a:extLst>
          </p:cNvPr>
          <p:cNvSpPr>
            <a:spLocks noGrp="1"/>
          </p:cNvSpPr>
          <p:nvPr>
            <p:ph type="body" sz="quarter" idx="12"/>
          </p:nvPr>
        </p:nvSpPr>
        <p:spPr/>
        <p:txBody>
          <a:bodyPr/>
          <a:lstStyle/>
          <a:p>
            <a:r>
              <a:rPr lang="en-US" noProof="1"/>
              <a:t>Monitor Too Low</a:t>
            </a:r>
            <a:endParaRPr lang="en-US" dirty="0"/>
          </a:p>
        </p:txBody>
      </p:sp>
      <p:pic>
        <p:nvPicPr>
          <p:cNvPr id="9" name="Picture Placeholder 8">
            <a:extLst>
              <a:ext uri="{FF2B5EF4-FFF2-40B4-BE49-F238E27FC236}">
                <a16:creationId xmlns:a16="http://schemas.microsoft.com/office/drawing/2014/main" id="{8B86B606-4869-45D0-AA2C-2E0B0386A14D}"/>
              </a:ext>
            </a:extLst>
          </p:cNvPr>
          <p:cNvPicPr>
            <a:picLocks noGrp="1" noChangeAspect="1"/>
          </p:cNvPicPr>
          <p:nvPr>
            <p:ph type="pic" sz="quarter" idx="11"/>
          </p:nvPr>
        </p:nvPicPr>
        <p:blipFill>
          <a:blip r:embed="rId3"/>
          <a:srcRect t="19636" b="19636"/>
          <a:stretch>
            <a:fillRect/>
          </a:stretch>
        </p:blipFill>
        <p:spPr>
          <a:xfrm>
            <a:off x="3042342" y="800127"/>
            <a:ext cx="4619142" cy="2212933"/>
          </a:xfrm>
          <a:prstGeom prst="rect">
            <a:avLst/>
          </a:prstGeom>
        </p:spPr>
      </p:pic>
      <p:pic>
        <p:nvPicPr>
          <p:cNvPr id="10" name="Picture Placeholder 9" descr="MV15DC_MOView_ArmProfile-s.jpg">
            <a:extLst>
              <a:ext uri="{FF2B5EF4-FFF2-40B4-BE49-F238E27FC236}">
                <a16:creationId xmlns:a16="http://schemas.microsoft.com/office/drawing/2014/main" id="{0BB250CA-3BD5-4F20-B93B-A2246D490CBE}"/>
              </a:ext>
            </a:extLst>
          </p:cNvPr>
          <p:cNvPicPr>
            <a:picLocks noGrp="1" noChangeAspect="1"/>
          </p:cNvPicPr>
          <p:nvPr>
            <p:ph type="pic" sz="quarter" idx="13"/>
          </p:nvPr>
        </p:nvPicPr>
        <p:blipFill rotWithShape="1">
          <a:blip r:embed="rId4" cstate="print"/>
          <a:srcRect l="-2821" r="-1410"/>
          <a:stretch/>
        </p:blipFill>
        <p:spPr>
          <a:xfrm>
            <a:off x="7315200" y="800128"/>
            <a:ext cx="1702256" cy="22129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92668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7027">
                                            <p:txEl>
                                              <p:pRg st="0" end="0"/>
                                            </p:txEl>
                                          </p:spTgt>
                                        </p:tgtEl>
                                        <p:attrNameLst>
                                          <p:attrName>style.visibility</p:attrName>
                                        </p:attrNameLst>
                                      </p:cBhvr>
                                      <p:to>
                                        <p:strVal val="visible"/>
                                      </p:to>
                                    </p:set>
                                    <p:animEffect transition="in" filter="fade">
                                      <p:cBhvr>
                                        <p:cTn id="7" dur="500"/>
                                        <p:tgtEl>
                                          <p:spTgt spid="25702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7027">
                                            <p:txEl>
                                              <p:pRg st="1" end="1"/>
                                            </p:txEl>
                                          </p:spTgt>
                                        </p:tgtEl>
                                        <p:attrNameLst>
                                          <p:attrName>style.visibility</p:attrName>
                                        </p:attrNameLst>
                                      </p:cBhvr>
                                      <p:to>
                                        <p:strVal val="visible"/>
                                      </p:to>
                                    </p:set>
                                    <p:animEffect transition="in" filter="fade">
                                      <p:cBhvr>
                                        <p:cTn id="13" dur="500"/>
                                        <p:tgtEl>
                                          <p:spTgt spid="257027">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57027">
                                            <p:txEl>
                                              <p:pRg st="2" end="2"/>
                                            </p:txEl>
                                          </p:spTgt>
                                        </p:tgtEl>
                                        <p:attrNameLst>
                                          <p:attrName>style.visibility</p:attrName>
                                        </p:attrNameLst>
                                      </p:cBhvr>
                                      <p:to>
                                        <p:strVal val="visible"/>
                                      </p:to>
                                    </p:set>
                                    <p:animEffect transition="in" filter="fade">
                                      <p:cBhvr>
                                        <p:cTn id="18" dur="500"/>
                                        <p:tgtEl>
                                          <p:spTgt spid="257027">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57027">
                                            <p:txEl>
                                              <p:pRg st="3" end="3"/>
                                            </p:txEl>
                                          </p:spTgt>
                                        </p:tgtEl>
                                        <p:attrNameLst>
                                          <p:attrName>style.visibility</p:attrName>
                                        </p:attrNameLst>
                                      </p:cBhvr>
                                      <p:to>
                                        <p:strVal val="visible"/>
                                      </p:to>
                                    </p:set>
                                    <p:animEffect transition="in" filter="fade">
                                      <p:cBhvr>
                                        <p:cTn id="21" dur="500"/>
                                        <p:tgtEl>
                                          <p:spTgt spid="257027">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7027">
                                            <p:txEl>
                                              <p:pRg st="4" end="4"/>
                                            </p:txEl>
                                          </p:spTgt>
                                        </p:tgtEl>
                                        <p:attrNameLst>
                                          <p:attrName>style.visibility</p:attrName>
                                        </p:attrNameLst>
                                      </p:cBhvr>
                                      <p:to>
                                        <p:strVal val="visible"/>
                                      </p:to>
                                    </p:set>
                                    <p:animEffect transition="in" filter="fade">
                                      <p:cBhvr>
                                        <p:cTn id="24" dur="500"/>
                                        <p:tgtEl>
                                          <p:spTgt spid="257027">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57027">
                                            <p:txEl>
                                              <p:pRg st="5" end="5"/>
                                            </p:txEl>
                                          </p:spTgt>
                                        </p:tgtEl>
                                        <p:attrNameLst>
                                          <p:attrName>style.visibility</p:attrName>
                                        </p:attrNameLst>
                                      </p:cBhvr>
                                      <p:to>
                                        <p:strVal val="visible"/>
                                      </p:to>
                                    </p:set>
                                    <p:animEffect transition="in" filter="fade">
                                      <p:cBhvr>
                                        <p:cTn id="30" dur="500"/>
                                        <p:tgtEl>
                                          <p:spTgt spid="25702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7" grpId="0" uiExpand="1" build="p"/>
    </p:bldLst>
  </p:timing>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9075" name="Rectangle 3"/>
          <p:cNvSpPr>
            <a:spLocks noGrp="1" noChangeArrowheads="1"/>
          </p:cNvSpPr>
          <p:nvPr>
            <p:ph type="body" sz="quarter" idx="10"/>
          </p:nvPr>
        </p:nvSpPr>
        <p:spPr/>
        <p:txBody>
          <a:bodyPr>
            <a:normAutofit/>
          </a:bodyPr>
          <a:lstStyle/>
          <a:p>
            <a:r>
              <a:rPr lang="en-US" noProof="1"/>
              <a:t>Eyes</a:t>
            </a:r>
          </a:p>
          <a:p>
            <a:pPr lvl="1"/>
            <a:r>
              <a:rPr lang="en-US" noProof="1"/>
              <a:t>Accommodation</a:t>
            </a:r>
          </a:p>
          <a:p>
            <a:pPr lvl="1"/>
            <a:r>
              <a:rPr lang="en-US" noProof="1"/>
              <a:t>Convergence</a:t>
            </a:r>
            <a:endParaRPr lang="en-US" dirty="0"/>
          </a:p>
          <a:p>
            <a:r>
              <a:rPr lang="en-US" noProof="1"/>
              <a:t>Guideline</a:t>
            </a:r>
          </a:p>
          <a:p>
            <a:pPr lvl="1"/>
            <a:r>
              <a:rPr lang="en-US" noProof="1"/>
              <a:t>Get screen as far away from user as possible</a:t>
            </a:r>
          </a:p>
          <a:p>
            <a:pPr lvl="2"/>
            <a:r>
              <a:rPr lang="en-US" sz="1600" noProof="1"/>
              <a:t>At least arm’s length</a:t>
            </a:r>
          </a:p>
          <a:p>
            <a:pPr lvl="2"/>
            <a:r>
              <a:rPr lang="en-US" sz="1600" noProof="1"/>
              <a:t>Still be able to read it clearly with good posture</a:t>
            </a:r>
          </a:p>
        </p:txBody>
      </p:sp>
      <p:sp>
        <p:nvSpPr>
          <p:cNvPr id="3" name="Text Placeholder 2">
            <a:extLst>
              <a:ext uri="{FF2B5EF4-FFF2-40B4-BE49-F238E27FC236}">
                <a16:creationId xmlns:a16="http://schemas.microsoft.com/office/drawing/2014/main" id="{DD9F39CB-966C-48B5-B535-7C3D08DD21E4}"/>
              </a:ext>
            </a:extLst>
          </p:cNvPr>
          <p:cNvSpPr>
            <a:spLocks noGrp="1"/>
          </p:cNvSpPr>
          <p:nvPr>
            <p:ph type="body" sz="quarter" idx="12"/>
          </p:nvPr>
        </p:nvSpPr>
        <p:spPr/>
        <p:txBody>
          <a:bodyPr/>
          <a:lstStyle/>
          <a:p>
            <a:r>
              <a:rPr lang="en-US" dirty="0"/>
              <a:t>Monitor </a:t>
            </a:r>
            <a:r>
              <a:rPr lang="en-US" noProof="1"/>
              <a:t>Distance</a:t>
            </a:r>
            <a:endParaRPr lang="en-US" dirty="0"/>
          </a:p>
        </p:txBody>
      </p:sp>
      <p:pic>
        <p:nvPicPr>
          <p:cNvPr id="9" name="Picture 4" descr="WS 10-17b look at finger">
            <a:extLst>
              <a:ext uri="{FF2B5EF4-FFF2-40B4-BE49-F238E27FC236}">
                <a16:creationId xmlns:a16="http://schemas.microsoft.com/office/drawing/2014/main" id="{C8EEEEBE-BAA0-4E75-8F59-DD42E85A2950}"/>
              </a:ext>
            </a:extLst>
          </p:cNvPr>
          <p:cNvPicPr>
            <a:picLocks noGrp="1" noChangeAspect="1" noChangeArrowheads="1"/>
          </p:cNvPicPr>
          <p:nvPr>
            <p:ph type="pic" sz="quarter" idx="11"/>
          </p:nvPr>
        </p:nvPicPr>
        <p:blipFill>
          <a:blip r:embed="rId3" cstate="print"/>
          <a:srcRect t="5275" b="5275"/>
          <a:stretch>
            <a:fillRect/>
          </a:stretch>
        </p:blipFill>
        <p:spPr bwMode="auto">
          <a:xfrm>
            <a:off x="4881563" y="742950"/>
            <a:ext cx="4135437" cy="1981200"/>
          </a:xfrm>
          <a:prstGeom prst="rect">
            <a:avLst/>
          </a:prstGeom>
          <a:ln>
            <a:noFill/>
          </a:ln>
          <a:effectLst>
            <a:outerShdw blurRad="292100" dist="139700" dir="2700000" algn="tl" rotWithShape="0">
              <a:srgbClr val="333333">
                <a:alpha val="65000"/>
              </a:srgbClr>
            </a:outerShdw>
          </a:effectLst>
        </p:spPr>
      </p:pic>
      <p:pic>
        <p:nvPicPr>
          <p:cNvPr id="10" name="Picture 2" descr="K:\Clients\Medtronic\World Headquarters\Ergonomics Website Revision\Images\Potential Medtronic EE pics\Raw\Beatrez.jpg">
            <a:extLst>
              <a:ext uri="{FF2B5EF4-FFF2-40B4-BE49-F238E27FC236}">
                <a16:creationId xmlns:a16="http://schemas.microsoft.com/office/drawing/2014/main" id="{72BB756F-78CE-4A6E-A9C8-67E3678C34FB}"/>
              </a:ext>
            </a:extLst>
          </p:cNvPr>
          <p:cNvPicPr>
            <a:picLocks noGrp="1" noChangeAspect="1" noChangeArrowheads="1"/>
          </p:cNvPicPr>
          <p:nvPr>
            <p:ph type="pic" sz="quarter" idx="13"/>
          </p:nvPr>
        </p:nvPicPr>
        <p:blipFill>
          <a:blip r:embed="rId4" cstate="print"/>
          <a:srcRect t="18061" b="18061"/>
          <a:stretch>
            <a:fillRect/>
          </a:stretch>
        </p:blipFill>
        <p:spPr bwMode="auto">
          <a:xfrm>
            <a:off x="4876800" y="2876550"/>
            <a:ext cx="4135438" cy="1981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9075">
                                            <p:txEl>
                                              <p:pRg st="0" end="0"/>
                                            </p:txEl>
                                          </p:spTgt>
                                        </p:tgtEl>
                                        <p:attrNameLst>
                                          <p:attrName>style.visibility</p:attrName>
                                        </p:attrNameLst>
                                      </p:cBhvr>
                                      <p:to>
                                        <p:strVal val="visible"/>
                                      </p:to>
                                    </p:set>
                                    <p:animEffect transition="in" filter="fade">
                                      <p:cBhvr>
                                        <p:cTn id="7" dur="500"/>
                                        <p:tgtEl>
                                          <p:spTgt spid="25907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9075">
                                            <p:txEl>
                                              <p:pRg st="1" end="1"/>
                                            </p:txEl>
                                          </p:spTgt>
                                        </p:tgtEl>
                                        <p:attrNameLst>
                                          <p:attrName>style.visibility</p:attrName>
                                        </p:attrNameLst>
                                      </p:cBhvr>
                                      <p:to>
                                        <p:strVal val="visible"/>
                                      </p:to>
                                    </p:set>
                                    <p:animEffect transition="in" filter="fade">
                                      <p:cBhvr>
                                        <p:cTn id="13" dur="500"/>
                                        <p:tgtEl>
                                          <p:spTgt spid="259075">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9075">
                                            <p:txEl>
                                              <p:pRg st="2" end="2"/>
                                            </p:txEl>
                                          </p:spTgt>
                                        </p:tgtEl>
                                        <p:attrNameLst>
                                          <p:attrName>style.visibility</p:attrName>
                                        </p:attrNameLst>
                                      </p:cBhvr>
                                      <p:to>
                                        <p:strVal val="visible"/>
                                      </p:to>
                                    </p:set>
                                    <p:animEffect transition="in" filter="fade">
                                      <p:cBhvr>
                                        <p:cTn id="16" dur="500"/>
                                        <p:tgtEl>
                                          <p:spTgt spid="25907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9075">
                                            <p:txEl>
                                              <p:pRg st="3" end="3"/>
                                            </p:txEl>
                                          </p:spTgt>
                                        </p:tgtEl>
                                        <p:attrNameLst>
                                          <p:attrName>style.visibility</p:attrName>
                                        </p:attrNameLst>
                                      </p:cBhvr>
                                      <p:to>
                                        <p:strVal val="visible"/>
                                      </p:to>
                                    </p:set>
                                    <p:animEffect transition="in" filter="fade">
                                      <p:cBhvr>
                                        <p:cTn id="21" dur="500"/>
                                        <p:tgtEl>
                                          <p:spTgt spid="259075">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59075">
                                            <p:txEl>
                                              <p:pRg st="4" end="4"/>
                                            </p:txEl>
                                          </p:spTgt>
                                        </p:tgtEl>
                                        <p:attrNameLst>
                                          <p:attrName>style.visibility</p:attrName>
                                        </p:attrNameLst>
                                      </p:cBhvr>
                                      <p:to>
                                        <p:strVal val="visible"/>
                                      </p:to>
                                    </p:set>
                                    <p:animEffect transition="in" filter="fade">
                                      <p:cBhvr>
                                        <p:cTn id="27" dur="500"/>
                                        <p:tgtEl>
                                          <p:spTgt spid="259075">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59075">
                                            <p:txEl>
                                              <p:pRg st="5" end="5"/>
                                            </p:txEl>
                                          </p:spTgt>
                                        </p:tgtEl>
                                        <p:attrNameLst>
                                          <p:attrName>style.visibility</p:attrName>
                                        </p:attrNameLst>
                                      </p:cBhvr>
                                      <p:to>
                                        <p:strVal val="visible"/>
                                      </p:to>
                                    </p:set>
                                    <p:animEffect transition="in" filter="fade">
                                      <p:cBhvr>
                                        <p:cTn id="30" dur="500"/>
                                        <p:tgtEl>
                                          <p:spTgt spid="259075">
                                            <p:txEl>
                                              <p:pRg st="5" end="5"/>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59075">
                                            <p:txEl>
                                              <p:pRg st="6" end="6"/>
                                            </p:txEl>
                                          </p:spTgt>
                                        </p:tgtEl>
                                        <p:attrNameLst>
                                          <p:attrName>style.visibility</p:attrName>
                                        </p:attrNameLst>
                                      </p:cBhvr>
                                      <p:to>
                                        <p:strVal val="visible"/>
                                      </p:to>
                                    </p:set>
                                    <p:animEffect transition="in" filter="fade">
                                      <p:cBhvr>
                                        <p:cTn id="33" dur="500"/>
                                        <p:tgtEl>
                                          <p:spTgt spid="25907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5" grpId="0" uiExpand="1" build="p"/>
    </p:bldLst>
  </p:timing>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1123" name="Rectangle 3"/>
          <p:cNvSpPr>
            <a:spLocks noGrp="1" noChangeArrowheads="1"/>
          </p:cNvSpPr>
          <p:nvPr>
            <p:ph type="body" sz="quarter" idx="10"/>
          </p:nvPr>
        </p:nvSpPr>
        <p:spPr/>
        <p:txBody>
          <a:bodyPr/>
          <a:lstStyle/>
          <a:p>
            <a:r>
              <a:rPr lang="en-US" noProof="1"/>
              <a:t>Slide screen towards user</a:t>
            </a:r>
          </a:p>
          <a:p>
            <a:pPr lvl="1"/>
            <a:r>
              <a:rPr lang="en-US" noProof="1"/>
              <a:t>On worksurface</a:t>
            </a:r>
          </a:p>
          <a:p>
            <a:pPr lvl="1"/>
            <a:r>
              <a:rPr lang="en-US" noProof="1"/>
              <a:t>Monitor arm</a:t>
            </a:r>
          </a:p>
        </p:txBody>
      </p:sp>
      <p:sp>
        <p:nvSpPr>
          <p:cNvPr id="4" name="Text Placeholder 3">
            <a:extLst>
              <a:ext uri="{FF2B5EF4-FFF2-40B4-BE49-F238E27FC236}">
                <a16:creationId xmlns:a16="http://schemas.microsoft.com/office/drawing/2014/main" id="{41C448DE-A3A3-4F4A-8E29-21383A367789}"/>
              </a:ext>
            </a:extLst>
          </p:cNvPr>
          <p:cNvSpPr>
            <a:spLocks noGrp="1"/>
          </p:cNvSpPr>
          <p:nvPr>
            <p:ph type="body" sz="quarter" idx="12"/>
          </p:nvPr>
        </p:nvSpPr>
        <p:spPr/>
        <p:txBody>
          <a:bodyPr/>
          <a:lstStyle/>
          <a:p>
            <a:r>
              <a:rPr lang="en-US" noProof="1"/>
              <a:t>Monitor Too Far Away</a:t>
            </a:r>
            <a:endParaRPr lang="en-US" dirty="0"/>
          </a:p>
        </p:txBody>
      </p:sp>
      <p:pic>
        <p:nvPicPr>
          <p:cNvPr id="7" name="Picture Placeholder 6">
            <a:extLst>
              <a:ext uri="{FF2B5EF4-FFF2-40B4-BE49-F238E27FC236}">
                <a16:creationId xmlns:a16="http://schemas.microsoft.com/office/drawing/2014/main" id="{6AB24D02-7936-45D5-8CA5-E89F4C5584A7}"/>
              </a:ext>
            </a:extLst>
          </p:cNvPr>
          <p:cNvPicPr>
            <a:picLocks noGrp="1" noChangeAspect="1"/>
          </p:cNvPicPr>
          <p:nvPr>
            <p:ph type="pic" sz="quarter" idx="11"/>
          </p:nvPr>
        </p:nvPicPr>
        <p:blipFill>
          <a:blip r:embed="rId3"/>
          <a:srcRect l="10159" r="10159"/>
          <a:stretch>
            <a:fillRect/>
          </a:stretch>
        </p:blipFill>
        <p:spPr>
          <a:xfrm>
            <a:off x="4881563" y="742950"/>
            <a:ext cx="4135437" cy="4067175"/>
          </a:xfrm>
          <a:prstGeom prst="rect">
            <a:avLst/>
          </a:prstGeom>
        </p:spPr>
      </p:pic>
    </p:spTree>
    <p:extLst>
      <p:ext uri="{BB962C8B-B14F-4D97-AF65-F5344CB8AC3E}">
        <p14:creationId xmlns:p14="http://schemas.microsoft.com/office/powerpoint/2010/main" val="97456007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3" name="Rectangle 3"/>
          <p:cNvSpPr>
            <a:spLocks noGrp="1" noChangeArrowheads="1"/>
          </p:cNvSpPr>
          <p:nvPr>
            <p:ph type="body" sz="quarter" idx="10"/>
          </p:nvPr>
        </p:nvSpPr>
        <p:spPr/>
        <p:txBody>
          <a:bodyPr>
            <a:normAutofit lnSpcReduction="10000"/>
          </a:bodyPr>
          <a:lstStyle/>
          <a:p>
            <a:r>
              <a:rPr lang="en-US" dirty="0"/>
              <a:t>Follow along with demonstrations unless you think they may cause you a problem</a:t>
            </a:r>
          </a:p>
          <a:p>
            <a:r>
              <a:rPr lang="en-US" dirty="0"/>
              <a:t>Do not go against doctor's orders or do anything that you feel you should not do</a:t>
            </a:r>
          </a:p>
          <a:p>
            <a:r>
              <a:rPr lang="en-US" dirty="0"/>
              <a:t>If you are uncomfortable sitting during training, feel move to move</a:t>
            </a:r>
          </a:p>
          <a:p>
            <a:r>
              <a:rPr lang="en-US" dirty="0"/>
              <a:t>Use your good judgment when trying new techniques or exercises once you complete the training</a:t>
            </a:r>
          </a:p>
        </p:txBody>
      </p:sp>
      <p:sp>
        <p:nvSpPr>
          <p:cNvPr id="4" name="Text Placeholder 3">
            <a:extLst>
              <a:ext uri="{FF2B5EF4-FFF2-40B4-BE49-F238E27FC236}">
                <a16:creationId xmlns:a16="http://schemas.microsoft.com/office/drawing/2014/main" id="{C3C50727-B3EA-477A-A1E2-06A77804FC59}"/>
              </a:ext>
            </a:extLst>
          </p:cNvPr>
          <p:cNvSpPr>
            <a:spLocks noGrp="1"/>
          </p:cNvSpPr>
          <p:nvPr>
            <p:ph type="body" sz="quarter" idx="12"/>
          </p:nvPr>
        </p:nvSpPr>
        <p:spPr/>
        <p:txBody>
          <a:bodyPr/>
          <a:lstStyle/>
          <a:p>
            <a:r>
              <a:rPr lang="en-US" dirty="0"/>
              <a:t>Workshop Guidelines</a:t>
            </a:r>
          </a:p>
        </p:txBody>
      </p:sp>
      <p:pic>
        <p:nvPicPr>
          <p:cNvPr id="7" name="Picture Placeholder 6" descr="A picture containing holding, dark, orange, standing&#10;&#10;Description automatically generated">
            <a:extLst>
              <a:ext uri="{FF2B5EF4-FFF2-40B4-BE49-F238E27FC236}">
                <a16:creationId xmlns:a16="http://schemas.microsoft.com/office/drawing/2014/main" id="{C7353734-08C7-44E1-B8E8-5A59784549AE}"/>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val="0"/>
              </a:ext>
            </a:extLst>
          </a:blip>
          <a:srcRect l="-31266" r="-31266"/>
          <a:stretch/>
        </p:blipFill>
        <p:spPr>
          <a:xfrm>
            <a:off x="4881563" y="742950"/>
            <a:ext cx="4135437" cy="40671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603">
                                            <p:txEl>
                                              <p:pRg st="0" end="0"/>
                                            </p:txEl>
                                          </p:spTgt>
                                        </p:tgtEl>
                                        <p:attrNameLst>
                                          <p:attrName>style.visibility</p:attrName>
                                        </p:attrNameLst>
                                      </p:cBhvr>
                                      <p:to>
                                        <p:strVal val="visible"/>
                                      </p:to>
                                    </p:set>
                                    <p:animEffect transition="in" filter="fade">
                                      <p:cBhvr>
                                        <p:cTn id="12" dur="500"/>
                                        <p:tgtEl>
                                          <p:spTgt spid="2560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603">
                                            <p:txEl>
                                              <p:pRg st="1" end="1"/>
                                            </p:txEl>
                                          </p:spTgt>
                                        </p:tgtEl>
                                        <p:attrNameLst>
                                          <p:attrName>style.visibility</p:attrName>
                                        </p:attrNameLst>
                                      </p:cBhvr>
                                      <p:to>
                                        <p:strVal val="visible"/>
                                      </p:to>
                                    </p:set>
                                    <p:animEffect transition="in" filter="fade">
                                      <p:cBhvr>
                                        <p:cTn id="17" dur="500"/>
                                        <p:tgtEl>
                                          <p:spTgt spid="2560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603">
                                            <p:txEl>
                                              <p:pRg st="2" end="2"/>
                                            </p:txEl>
                                          </p:spTgt>
                                        </p:tgtEl>
                                        <p:attrNameLst>
                                          <p:attrName>style.visibility</p:attrName>
                                        </p:attrNameLst>
                                      </p:cBhvr>
                                      <p:to>
                                        <p:strVal val="visible"/>
                                      </p:to>
                                    </p:set>
                                    <p:animEffect transition="in" filter="fade">
                                      <p:cBhvr>
                                        <p:cTn id="22" dur="500"/>
                                        <p:tgtEl>
                                          <p:spTgt spid="2560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603">
                                            <p:txEl>
                                              <p:pRg st="3" end="3"/>
                                            </p:txEl>
                                          </p:spTgt>
                                        </p:tgtEl>
                                        <p:attrNameLst>
                                          <p:attrName>style.visibility</p:attrName>
                                        </p:attrNameLst>
                                      </p:cBhvr>
                                      <p:to>
                                        <p:strVal val="visible"/>
                                      </p:to>
                                    </p:set>
                                    <p:animEffect transition="in" filter="fade">
                                      <p:cBhvr>
                                        <p:cTn id="27" dur="500"/>
                                        <p:tgtEl>
                                          <p:spTgt spid="2560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uiExpand="1" build="p"/>
    </p:bldLst>
  </p:timing>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3171" name="Rectangle 3"/>
          <p:cNvSpPr>
            <a:spLocks noGrp="1" noChangeArrowheads="1"/>
          </p:cNvSpPr>
          <p:nvPr>
            <p:ph type="body" sz="quarter" idx="10"/>
          </p:nvPr>
        </p:nvSpPr>
        <p:spPr>
          <a:xfrm>
            <a:off x="936775" y="646343"/>
            <a:ext cx="8080681" cy="1468207"/>
          </a:xfrm>
        </p:spPr>
        <p:txBody>
          <a:bodyPr>
            <a:normAutofit/>
          </a:bodyPr>
          <a:lstStyle/>
          <a:p>
            <a:r>
              <a:rPr lang="en-US" noProof="1"/>
              <a:t>Reconfigure monitor placement on desk</a:t>
            </a:r>
          </a:p>
          <a:p>
            <a:r>
              <a:rPr lang="en-US" noProof="1"/>
              <a:t>Add keyboard tray </a:t>
            </a:r>
          </a:p>
          <a:p>
            <a:r>
              <a:rPr lang="en-US" noProof="1"/>
              <a:t>At minimum push chair back from worksurface to give eyes a break</a:t>
            </a:r>
          </a:p>
        </p:txBody>
      </p:sp>
      <p:pic>
        <p:nvPicPr>
          <p:cNvPr id="11" name="Picture Placeholder 10">
            <a:extLst>
              <a:ext uri="{FF2B5EF4-FFF2-40B4-BE49-F238E27FC236}">
                <a16:creationId xmlns:a16="http://schemas.microsoft.com/office/drawing/2014/main" id="{25FA44C1-1440-4CEE-9800-8375BBC344C0}"/>
              </a:ext>
            </a:extLst>
          </p:cNvPr>
          <p:cNvPicPr>
            <a:picLocks noGrp="1" noChangeAspect="1"/>
          </p:cNvPicPr>
          <p:nvPr>
            <p:ph type="pic" sz="quarter" idx="11"/>
          </p:nvPr>
        </p:nvPicPr>
        <p:blipFill rotWithShape="1">
          <a:blip r:embed="rId3"/>
          <a:srcRect l="10500" r="10500"/>
          <a:stretch/>
        </p:blipFill>
        <p:spPr>
          <a:xfrm>
            <a:off x="931751" y="2331534"/>
            <a:ext cx="2497249" cy="2602415"/>
          </a:xfrm>
          <a:prstGeom prst="rect">
            <a:avLst/>
          </a:prstGeom>
        </p:spPr>
      </p:pic>
      <p:sp>
        <p:nvSpPr>
          <p:cNvPr id="5" name="Text Placeholder 4">
            <a:extLst>
              <a:ext uri="{FF2B5EF4-FFF2-40B4-BE49-F238E27FC236}">
                <a16:creationId xmlns:a16="http://schemas.microsoft.com/office/drawing/2014/main" id="{5FBA3AC0-4B2E-4C31-BC95-B9E78AAA143B}"/>
              </a:ext>
            </a:extLst>
          </p:cNvPr>
          <p:cNvSpPr>
            <a:spLocks noGrp="1"/>
          </p:cNvSpPr>
          <p:nvPr>
            <p:ph type="body" sz="quarter" idx="12"/>
          </p:nvPr>
        </p:nvSpPr>
        <p:spPr/>
        <p:txBody>
          <a:bodyPr/>
          <a:lstStyle/>
          <a:p>
            <a:r>
              <a:rPr lang="en-US" noProof="1"/>
              <a:t>Monitor Too Close</a:t>
            </a:r>
            <a:endParaRPr lang="en-US" dirty="0"/>
          </a:p>
        </p:txBody>
      </p:sp>
      <p:pic>
        <p:nvPicPr>
          <p:cNvPr id="12" name="Picture 7" descr="WS 8-8d adjust keyboard height position">
            <a:extLst>
              <a:ext uri="{FF2B5EF4-FFF2-40B4-BE49-F238E27FC236}">
                <a16:creationId xmlns:a16="http://schemas.microsoft.com/office/drawing/2014/main" id="{356093BA-06C2-4A2C-9D79-61AE7047DDE3}"/>
              </a:ext>
            </a:extLst>
          </p:cNvPr>
          <p:cNvPicPr>
            <a:picLocks noGrp="1" noChangeAspect="1" noChangeArrowheads="1"/>
          </p:cNvPicPr>
          <p:nvPr>
            <p:ph type="pic" sz="quarter" idx="13"/>
          </p:nvPr>
        </p:nvPicPr>
        <p:blipFill rotWithShape="1">
          <a:blip r:embed="rId4" cstate="print"/>
          <a:srcRect t="1901" b="-3983"/>
          <a:stretch/>
        </p:blipFill>
        <p:spPr bwMode="auto">
          <a:xfrm>
            <a:off x="3522551" y="2571750"/>
            <a:ext cx="2497249" cy="1219201"/>
          </a:xfrm>
          <a:prstGeom prst="rect">
            <a:avLst/>
          </a:prstGeom>
          <a:ln>
            <a:noFill/>
          </a:ln>
          <a:effectLst>
            <a:outerShdw blurRad="292100" dist="139700" dir="2700000" algn="tl" rotWithShape="0">
              <a:srgbClr val="333333">
                <a:alpha val="65000"/>
              </a:srgbClr>
            </a:outerShdw>
          </a:effectLst>
        </p:spPr>
      </p:pic>
      <p:pic>
        <p:nvPicPr>
          <p:cNvPr id="13" name="Picture Placeholder 12">
            <a:extLst>
              <a:ext uri="{FF2B5EF4-FFF2-40B4-BE49-F238E27FC236}">
                <a16:creationId xmlns:a16="http://schemas.microsoft.com/office/drawing/2014/main" id="{B4EBE4BE-297B-4047-A743-7544223BAA95}"/>
              </a:ext>
            </a:extLst>
          </p:cNvPr>
          <p:cNvPicPr>
            <a:picLocks noGrp="1" noChangeAspect="1"/>
          </p:cNvPicPr>
          <p:nvPr>
            <p:ph type="pic" sz="quarter" idx="14"/>
          </p:nvPr>
        </p:nvPicPr>
        <p:blipFill rotWithShape="1">
          <a:blip r:embed="rId5"/>
          <a:srcRect l="18410" r="18410"/>
          <a:stretch/>
        </p:blipFill>
        <p:spPr>
          <a:xfrm>
            <a:off x="6248400" y="2419350"/>
            <a:ext cx="2497249" cy="2391348"/>
          </a:xfrm>
          <a:prstGeom prst="rect">
            <a:avLst/>
          </a:prstGeom>
        </p:spPr>
      </p:pic>
    </p:spTree>
    <p:extLst>
      <p:ext uri="{BB962C8B-B14F-4D97-AF65-F5344CB8AC3E}">
        <p14:creationId xmlns:p14="http://schemas.microsoft.com/office/powerpoint/2010/main" val="36056706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3171">
                                            <p:txEl>
                                              <p:pRg st="0" end="0"/>
                                            </p:txEl>
                                          </p:spTgt>
                                        </p:tgtEl>
                                        <p:attrNameLst>
                                          <p:attrName>style.visibility</p:attrName>
                                        </p:attrNameLst>
                                      </p:cBhvr>
                                      <p:to>
                                        <p:strVal val="visible"/>
                                      </p:to>
                                    </p:set>
                                    <p:animEffect transition="in" filter="fade">
                                      <p:cBhvr>
                                        <p:cTn id="7" dur="500"/>
                                        <p:tgtEl>
                                          <p:spTgt spid="26317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3171">
                                            <p:txEl>
                                              <p:pRg st="1" end="1"/>
                                            </p:txEl>
                                          </p:spTgt>
                                        </p:tgtEl>
                                        <p:attrNameLst>
                                          <p:attrName>style.visibility</p:attrName>
                                        </p:attrNameLst>
                                      </p:cBhvr>
                                      <p:to>
                                        <p:strVal val="visible"/>
                                      </p:to>
                                    </p:set>
                                    <p:animEffect transition="in" filter="fade">
                                      <p:cBhvr>
                                        <p:cTn id="15" dur="500"/>
                                        <p:tgtEl>
                                          <p:spTgt spid="263171">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63171">
                                            <p:txEl>
                                              <p:pRg st="2" end="2"/>
                                            </p:txEl>
                                          </p:spTgt>
                                        </p:tgtEl>
                                        <p:attrNameLst>
                                          <p:attrName>style.visibility</p:attrName>
                                        </p:attrNameLst>
                                      </p:cBhvr>
                                      <p:to>
                                        <p:strVal val="visible"/>
                                      </p:to>
                                    </p:set>
                                    <p:animEffect transition="in" filter="fade">
                                      <p:cBhvr>
                                        <p:cTn id="23" dur="500"/>
                                        <p:tgtEl>
                                          <p:spTgt spid="263171">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1" grpId="0" uiExpand="1" build="p"/>
    </p:bldLst>
  </p:timing>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0643" name="Rectangle 3"/>
          <p:cNvSpPr>
            <a:spLocks noGrp="1" noChangeArrowheads="1"/>
          </p:cNvSpPr>
          <p:nvPr>
            <p:ph type="body" sz="quarter" idx="10"/>
          </p:nvPr>
        </p:nvSpPr>
        <p:spPr>
          <a:xfrm>
            <a:off x="936775" y="646342"/>
            <a:ext cx="3482825" cy="4361087"/>
          </a:xfrm>
        </p:spPr>
        <p:txBody>
          <a:bodyPr>
            <a:normAutofit/>
          </a:bodyPr>
          <a:lstStyle/>
          <a:p>
            <a:r>
              <a:rPr lang="en-US" sz="2400" noProof="1"/>
              <a:t>Directly face primary work task</a:t>
            </a:r>
          </a:p>
          <a:p>
            <a:pPr lvl="1"/>
            <a:r>
              <a:rPr lang="en-US" sz="2000" noProof="1"/>
              <a:t>Primarily data creation or manipulation</a:t>
            </a:r>
          </a:p>
          <a:p>
            <a:pPr lvl="2"/>
            <a:r>
              <a:rPr lang="en-US" sz="1600" noProof="1"/>
              <a:t>Monitor directly in front </a:t>
            </a:r>
          </a:p>
          <a:p>
            <a:pPr lvl="1"/>
            <a:r>
              <a:rPr lang="en-US" sz="2000" noProof="1"/>
              <a:t>Primarily data entry - main focus on paper documents</a:t>
            </a:r>
          </a:p>
          <a:p>
            <a:pPr lvl="2"/>
            <a:r>
              <a:rPr lang="en-US" sz="1600" noProof="1"/>
              <a:t>Monitor slightly off to side</a:t>
            </a:r>
          </a:p>
          <a:p>
            <a:pPr lvl="2"/>
            <a:r>
              <a:rPr lang="en-US" sz="1600" noProof="1"/>
              <a:t>Copy stand to place paper documents directly in front</a:t>
            </a:r>
          </a:p>
          <a:p>
            <a:pPr lvl="2"/>
            <a:endParaRPr lang="en-US" sz="1600" noProof="1"/>
          </a:p>
          <a:p>
            <a:pPr lvl="1"/>
            <a:endParaRPr lang="en-US" sz="2000" noProof="1"/>
          </a:p>
          <a:p>
            <a:pPr lvl="1"/>
            <a:endParaRPr lang="en-US" sz="2000" noProof="1"/>
          </a:p>
        </p:txBody>
      </p:sp>
      <p:sp>
        <p:nvSpPr>
          <p:cNvPr id="3" name="Text Placeholder 2">
            <a:extLst>
              <a:ext uri="{FF2B5EF4-FFF2-40B4-BE49-F238E27FC236}">
                <a16:creationId xmlns:a16="http://schemas.microsoft.com/office/drawing/2014/main" id="{05EE8F82-7273-4DBC-8F5F-2478E6BE42E5}"/>
              </a:ext>
            </a:extLst>
          </p:cNvPr>
          <p:cNvSpPr>
            <a:spLocks noGrp="1"/>
          </p:cNvSpPr>
          <p:nvPr>
            <p:ph type="body" sz="quarter" idx="12"/>
          </p:nvPr>
        </p:nvSpPr>
        <p:spPr/>
        <p:txBody>
          <a:bodyPr/>
          <a:lstStyle/>
          <a:p>
            <a:r>
              <a:rPr lang="en-US" noProof="1"/>
              <a:t>Monitor</a:t>
            </a:r>
            <a:r>
              <a:rPr lang="en-US" dirty="0"/>
              <a:t> </a:t>
            </a:r>
            <a:r>
              <a:rPr lang="en-US" noProof="1"/>
              <a:t>Alignment</a:t>
            </a:r>
            <a:endParaRPr lang="en-US" dirty="0"/>
          </a:p>
        </p:txBody>
      </p:sp>
      <p:pic>
        <p:nvPicPr>
          <p:cNvPr id="8" name="Picture Placeholder 7">
            <a:extLst>
              <a:ext uri="{FF2B5EF4-FFF2-40B4-BE49-F238E27FC236}">
                <a16:creationId xmlns:a16="http://schemas.microsoft.com/office/drawing/2014/main" id="{D7F9255D-5FD5-4A8B-BFCB-5736FA2F6564}"/>
              </a:ext>
            </a:extLst>
          </p:cNvPr>
          <p:cNvPicPr>
            <a:picLocks noGrp="1" noChangeAspect="1"/>
          </p:cNvPicPr>
          <p:nvPr>
            <p:ph type="pic" sz="quarter" idx="11"/>
          </p:nvPr>
        </p:nvPicPr>
        <p:blipFill>
          <a:blip r:embed="rId3"/>
          <a:srcRect l="10185" r="10185"/>
          <a:stretch>
            <a:fillRect/>
          </a:stretch>
        </p:blipFill>
        <p:spPr>
          <a:xfrm>
            <a:off x="4881563" y="742950"/>
            <a:ext cx="4135437" cy="4067175"/>
          </a:xfrm>
          <a:prstGeom prst="rect">
            <a:avLst/>
          </a:prstGeom>
        </p:spPr>
      </p:pic>
      <p:sp>
        <p:nvSpPr>
          <p:cNvPr id="136198" name="Line 6"/>
          <p:cNvSpPr>
            <a:spLocks noChangeShapeType="1"/>
          </p:cNvSpPr>
          <p:nvPr/>
        </p:nvSpPr>
        <p:spPr bwMode="auto">
          <a:xfrm flipH="1">
            <a:off x="6781800" y="1200150"/>
            <a:ext cx="0" cy="2038350"/>
          </a:xfrm>
          <a:prstGeom prst="line">
            <a:avLst/>
          </a:prstGeom>
          <a:noFill/>
          <a:ln w="57150">
            <a:solidFill>
              <a:srgbClr val="FF0000"/>
            </a:solidFill>
            <a:miter lim="800000"/>
            <a:headEnd type="triangle" w="med" len="med"/>
            <a:tailEnd type="triangle" w="med" len="med"/>
          </a:ln>
        </p:spPr>
        <p:txBody>
          <a:bodyPr wrap="none"/>
          <a:lstStyle/>
          <a:p>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0643">
                                            <p:txEl>
                                              <p:pRg st="0" end="0"/>
                                            </p:txEl>
                                          </p:spTgt>
                                        </p:tgtEl>
                                        <p:attrNameLst>
                                          <p:attrName>style.visibility</p:attrName>
                                        </p:attrNameLst>
                                      </p:cBhvr>
                                      <p:to>
                                        <p:strVal val="visible"/>
                                      </p:to>
                                    </p:set>
                                    <p:animEffect transition="in" filter="fade">
                                      <p:cBhvr>
                                        <p:cTn id="7" dur="500"/>
                                        <p:tgtEl>
                                          <p:spTgt spid="2406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0643">
                                            <p:txEl>
                                              <p:pRg st="1" end="1"/>
                                            </p:txEl>
                                          </p:spTgt>
                                        </p:tgtEl>
                                        <p:attrNameLst>
                                          <p:attrName>style.visibility</p:attrName>
                                        </p:attrNameLst>
                                      </p:cBhvr>
                                      <p:to>
                                        <p:strVal val="visible"/>
                                      </p:to>
                                    </p:set>
                                    <p:animEffect transition="in" filter="fade">
                                      <p:cBhvr>
                                        <p:cTn id="12" dur="500"/>
                                        <p:tgtEl>
                                          <p:spTgt spid="24064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0643">
                                            <p:txEl>
                                              <p:pRg st="2" end="2"/>
                                            </p:txEl>
                                          </p:spTgt>
                                        </p:tgtEl>
                                        <p:attrNameLst>
                                          <p:attrName>style.visibility</p:attrName>
                                        </p:attrNameLst>
                                      </p:cBhvr>
                                      <p:to>
                                        <p:strVal val="visible"/>
                                      </p:to>
                                    </p:set>
                                    <p:animEffect transition="in" filter="fade">
                                      <p:cBhvr>
                                        <p:cTn id="18" dur="500"/>
                                        <p:tgtEl>
                                          <p:spTgt spid="24064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6198"/>
                                        </p:tgtEl>
                                        <p:attrNameLst>
                                          <p:attrName>style.visibility</p:attrName>
                                        </p:attrNameLst>
                                      </p:cBhvr>
                                      <p:to>
                                        <p:strVal val="visible"/>
                                      </p:to>
                                    </p:set>
                                    <p:animEffect transition="in" filter="fade">
                                      <p:cBhvr>
                                        <p:cTn id="21" dur="500"/>
                                        <p:tgtEl>
                                          <p:spTgt spid="13619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40643">
                                            <p:txEl>
                                              <p:pRg st="3" end="3"/>
                                            </p:txEl>
                                          </p:spTgt>
                                        </p:tgtEl>
                                        <p:attrNameLst>
                                          <p:attrName>style.visibility</p:attrName>
                                        </p:attrNameLst>
                                      </p:cBhvr>
                                      <p:to>
                                        <p:strVal val="visible"/>
                                      </p:to>
                                    </p:set>
                                    <p:animEffect transition="in" filter="fade">
                                      <p:cBhvr>
                                        <p:cTn id="26" dur="500"/>
                                        <p:tgtEl>
                                          <p:spTgt spid="240643">
                                            <p:txEl>
                                              <p:pRg st="3" end="3"/>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40643">
                                            <p:txEl>
                                              <p:pRg st="4" end="4"/>
                                            </p:txEl>
                                          </p:spTgt>
                                        </p:tgtEl>
                                        <p:attrNameLst>
                                          <p:attrName>style.visibility</p:attrName>
                                        </p:attrNameLst>
                                      </p:cBhvr>
                                      <p:to>
                                        <p:strVal val="visible"/>
                                      </p:to>
                                    </p:set>
                                    <p:animEffect transition="in" filter="fade">
                                      <p:cBhvr>
                                        <p:cTn id="29" dur="500"/>
                                        <p:tgtEl>
                                          <p:spTgt spid="240643">
                                            <p:txEl>
                                              <p:pRg st="4" end="4"/>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40643">
                                            <p:txEl>
                                              <p:pRg st="5" end="5"/>
                                            </p:txEl>
                                          </p:spTgt>
                                        </p:tgtEl>
                                        <p:attrNameLst>
                                          <p:attrName>style.visibility</p:attrName>
                                        </p:attrNameLst>
                                      </p:cBhvr>
                                      <p:to>
                                        <p:strVal val="visible"/>
                                      </p:to>
                                    </p:set>
                                    <p:animEffect transition="in" filter="fade">
                                      <p:cBhvr>
                                        <p:cTn id="32" dur="500"/>
                                        <p:tgtEl>
                                          <p:spTgt spid="2406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3" grpId="0" uiExpand="1" build="p" bldLvl="2"/>
      <p:bldP spid="136198" grpId="0" animBg="1"/>
    </p:bldLst>
  </p:timing>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A1F558-0557-475D-88A3-08FF9C0E9FCE}"/>
              </a:ext>
            </a:extLst>
          </p:cNvPr>
          <p:cNvSpPr>
            <a:spLocks noGrp="1"/>
          </p:cNvSpPr>
          <p:nvPr>
            <p:ph type="body" sz="quarter" idx="10"/>
          </p:nvPr>
        </p:nvSpPr>
        <p:spPr/>
        <p:txBody>
          <a:bodyPr/>
          <a:lstStyle/>
          <a:p>
            <a:r>
              <a:rPr lang="en-US" dirty="0"/>
              <a:t>Primary/Primary</a:t>
            </a:r>
          </a:p>
          <a:p>
            <a:pPr lvl="1"/>
            <a:r>
              <a:rPr lang="en-US" dirty="0"/>
              <a:t>About 50% each monitor</a:t>
            </a:r>
          </a:p>
          <a:p>
            <a:pPr lvl="1"/>
            <a:r>
              <a:rPr lang="en-US" dirty="0"/>
              <a:t>Middle of two monitors</a:t>
            </a:r>
          </a:p>
          <a:p>
            <a:pPr lvl="1"/>
            <a:r>
              <a:rPr lang="en-US" dirty="0"/>
              <a:t>Centered on user’s nose</a:t>
            </a:r>
          </a:p>
          <a:p>
            <a:pPr lvl="1"/>
            <a:r>
              <a:rPr lang="en-US" dirty="0"/>
              <a:t>Equal head rotation from side-to-side</a:t>
            </a:r>
          </a:p>
        </p:txBody>
      </p:sp>
      <p:pic>
        <p:nvPicPr>
          <p:cNvPr id="164867" name="Picture 6" descr="Dual Monitor 030"/>
          <p:cNvPicPr>
            <a:picLocks noGrp="1" noChangeAspect="1" noChangeArrowheads="1"/>
          </p:cNvPicPr>
          <p:nvPr>
            <p:ph type="pic" sz="quarter" idx="11"/>
          </p:nvPr>
        </p:nvPicPr>
        <p:blipFill rotWithShape="1">
          <a:blip r:embed="rId3" cstate="screen"/>
          <a:srcRect t="18078" b="18078"/>
          <a:stretch/>
        </p:blipFill>
        <p:spPr>
          <a:xfrm>
            <a:off x="4856488" y="743523"/>
            <a:ext cx="4135112" cy="1980627"/>
          </a:xfrm>
        </p:spPr>
      </p:pic>
      <p:sp>
        <p:nvSpPr>
          <p:cNvPr id="4" name="Text Placeholder 3">
            <a:extLst>
              <a:ext uri="{FF2B5EF4-FFF2-40B4-BE49-F238E27FC236}">
                <a16:creationId xmlns:a16="http://schemas.microsoft.com/office/drawing/2014/main" id="{F1EE7430-3CDB-4548-A09C-A5251A133D18}"/>
              </a:ext>
            </a:extLst>
          </p:cNvPr>
          <p:cNvSpPr>
            <a:spLocks noGrp="1"/>
          </p:cNvSpPr>
          <p:nvPr>
            <p:ph type="body" sz="quarter" idx="12"/>
          </p:nvPr>
        </p:nvSpPr>
        <p:spPr/>
        <p:txBody>
          <a:bodyPr/>
          <a:lstStyle/>
          <a:p>
            <a:r>
              <a:rPr lang="en-US" dirty="0"/>
              <a:t>Dual Monitors</a:t>
            </a:r>
          </a:p>
          <a:p>
            <a:endParaRPr lang="en-US" dirty="0"/>
          </a:p>
        </p:txBody>
      </p:sp>
      <p:pic>
        <p:nvPicPr>
          <p:cNvPr id="164870" name="Picture 9" descr="Dual Monitor 001"/>
          <p:cNvPicPr>
            <a:picLocks noGrp="1" noChangeAspect="1" noChangeArrowheads="1"/>
          </p:cNvPicPr>
          <p:nvPr>
            <p:ph type="pic" sz="quarter" idx="13"/>
          </p:nvPr>
        </p:nvPicPr>
        <p:blipFill rotWithShape="1">
          <a:blip r:embed="rId4" cstate="screen"/>
          <a:srcRect t="18078" b="18078"/>
          <a:stretch/>
        </p:blipFill>
        <p:spPr>
          <a:xfrm>
            <a:off x="4856488" y="2877123"/>
            <a:ext cx="4135112" cy="1980627"/>
          </a:xfrm>
          <a:prstGeom prst="rect">
            <a:avLst/>
          </a:prstGeom>
          <a:ln>
            <a:noFill/>
          </a:ln>
          <a:effectLst>
            <a:outerShdw blurRad="292100" dist="139700" dir="2700000" algn="tl" rotWithShape="0">
              <a:srgbClr val="333333">
                <a:alpha val="65000"/>
              </a:srgbClr>
            </a:outerShdw>
          </a:effectLst>
        </p:spPr>
      </p:pic>
      <p:sp>
        <p:nvSpPr>
          <p:cNvPr id="688132" name="Rectangle 4"/>
          <p:cNvSpPr>
            <a:spLocks noChangeArrowheads="1"/>
          </p:cNvSpPr>
          <p:nvPr/>
        </p:nvSpPr>
        <p:spPr bwMode="auto">
          <a:xfrm>
            <a:off x="1138687" y="791913"/>
            <a:ext cx="3733800" cy="514350"/>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FF0000"/>
              </a:buClr>
              <a:buSzPct val="125000"/>
              <a:buFont typeface="Wingdings" pitchFamily="2" charset="2"/>
              <a:buNone/>
              <a:tabLst/>
              <a:defRPr/>
            </a:pPr>
            <a:endParaRPr kumimoji="0" lang="en-US" sz="3200" b="0" i="0" u="none" strike="noStrike" kern="1200" cap="none" spc="0" normalizeH="0" baseline="0" noProof="1">
              <a:ln>
                <a:noFill/>
              </a:ln>
              <a:solidFill>
                <a:prstClr val="black"/>
              </a:solidFill>
              <a:effectLst/>
              <a:uLnTx/>
              <a:uFillTx/>
              <a:latin typeface="Arial" pitchFamily="34" charset="0"/>
              <a:ea typeface="+mn-ea"/>
              <a:cs typeface="Arial" pitchFamily="34" charset="0"/>
            </a:endParaRPr>
          </a:p>
        </p:txBody>
      </p:sp>
      <p:sp>
        <p:nvSpPr>
          <p:cNvPr id="10" name="Line 6">
            <a:extLst>
              <a:ext uri="{FF2B5EF4-FFF2-40B4-BE49-F238E27FC236}">
                <a16:creationId xmlns:a16="http://schemas.microsoft.com/office/drawing/2014/main" id="{0437DB94-0387-497F-9469-F61307B06314}"/>
              </a:ext>
            </a:extLst>
          </p:cNvPr>
          <p:cNvSpPr>
            <a:spLocks noChangeShapeType="1"/>
          </p:cNvSpPr>
          <p:nvPr/>
        </p:nvSpPr>
        <p:spPr bwMode="auto">
          <a:xfrm flipH="1">
            <a:off x="6934200" y="1169670"/>
            <a:ext cx="0" cy="1097280"/>
          </a:xfrm>
          <a:prstGeom prst="line">
            <a:avLst/>
          </a:prstGeom>
          <a:noFill/>
          <a:ln w="57150">
            <a:solidFill>
              <a:srgbClr val="FF0000"/>
            </a:solidFill>
            <a:miter lim="800000"/>
            <a:headEnd type="triangle" w="med" len="med"/>
            <a:tailEnd type="triangle" w="med" len="med"/>
          </a:ln>
        </p:spPr>
        <p:txBody>
          <a:bodyPr wrap="none"/>
          <a:lstStyle/>
          <a:p>
            <a:endParaRPr lang="en-US" dirty="0"/>
          </a:p>
        </p:txBody>
      </p:sp>
    </p:spTree>
    <p:extLst>
      <p:ext uri="{BB962C8B-B14F-4D97-AF65-F5344CB8AC3E}">
        <p14:creationId xmlns:p14="http://schemas.microsoft.com/office/powerpoint/2010/main" val="17825647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4867"/>
                                        </p:tgtEl>
                                        <p:attrNameLst>
                                          <p:attrName>style.visibility</p:attrName>
                                        </p:attrNameLst>
                                      </p:cBhvr>
                                      <p:to>
                                        <p:strVal val="visible"/>
                                      </p:to>
                                    </p:set>
                                    <p:animEffect transition="in" filter="fade">
                                      <p:cBhvr>
                                        <p:cTn id="10" dur="500"/>
                                        <p:tgtEl>
                                          <p:spTgt spid="16486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64870"/>
                                        </p:tgtEl>
                                        <p:attrNameLst>
                                          <p:attrName>style.visibility</p:attrName>
                                        </p:attrNameLst>
                                      </p:cBhvr>
                                      <p:to>
                                        <p:strVal val="visible"/>
                                      </p:to>
                                    </p:set>
                                    <p:animEffect transition="in" filter="fade">
                                      <p:cBhvr>
                                        <p:cTn id="36" dur="500"/>
                                        <p:tgtEl>
                                          <p:spTgt spid="1648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10" grpId="0" animBg="1"/>
    </p:bldLst>
  </p:timing>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969DAA-7602-4362-AD7A-412E306D3E45}"/>
              </a:ext>
            </a:extLst>
          </p:cNvPr>
          <p:cNvSpPr>
            <a:spLocks noGrp="1"/>
          </p:cNvSpPr>
          <p:nvPr>
            <p:ph type="body" sz="quarter" idx="10"/>
          </p:nvPr>
        </p:nvSpPr>
        <p:spPr>
          <a:xfrm>
            <a:off x="936776" y="743523"/>
            <a:ext cx="3787624" cy="4263906"/>
          </a:xfrm>
        </p:spPr>
        <p:txBody>
          <a:bodyPr/>
          <a:lstStyle/>
          <a:p>
            <a:r>
              <a:rPr lang="en-US" noProof="0" dirty="0"/>
              <a:t>Primary/Secondary</a:t>
            </a:r>
          </a:p>
          <a:p>
            <a:pPr lvl="1"/>
            <a:r>
              <a:rPr lang="en-US" dirty="0"/>
              <a:t>Primary monitor viewed primarily</a:t>
            </a:r>
          </a:p>
          <a:p>
            <a:pPr lvl="2"/>
            <a:r>
              <a:rPr lang="en-US" noProof="1"/>
              <a:t>60 to 90% of the time</a:t>
            </a:r>
          </a:p>
          <a:p>
            <a:pPr lvl="2"/>
            <a:r>
              <a:rPr lang="en-US" noProof="1"/>
              <a:t>User centered on Primary</a:t>
            </a:r>
          </a:p>
          <a:p>
            <a:pPr lvl="1"/>
            <a:r>
              <a:rPr lang="en-US" noProof="1"/>
              <a:t>Secondary monitor viewed occasionally </a:t>
            </a:r>
          </a:p>
          <a:p>
            <a:pPr lvl="2"/>
            <a:r>
              <a:rPr lang="en-US" noProof="1"/>
              <a:t>10 to 40 % of the time</a:t>
            </a:r>
          </a:p>
          <a:p>
            <a:pPr lvl="1"/>
            <a:r>
              <a:rPr lang="en-US" noProof="1"/>
              <a:t>Limit asymmetrical head/neck position</a:t>
            </a:r>
          </a:p>
          <a:p>
            <a:pPr lvl="1"/>
            <a:endParaRPr lang="en-US" noProof="1"/>
          </a:p>
          <a:p>
            <a:endParaRPr lang="en-US" dirty="0"/>
          </a:p>
        </p:txBody>
      </p:sp>
      <p:pic>
        <p:nvPicPr>
          <p:cNvPr id="163843" name="Picture 14" descr="Dual Monitor 031"/>
          <p:cNvPicPr>
            <a:picLocks noGrp="1" noChangeAspect="1" noChangeArrowheads="1"/>
          </p:cNvPicPr>
          <p:nvPr>
            <p:ph type="pic" sz="quarter" idx="11"/>
          </p:nvPr>
        </p:nvPicPr>
        <p:blipFill rotWithShape="1">
          <a:blip r:embed="rId3" cstate="screen"/>
          <a:srcRect t="18078" b="18078"/>
          <a:stretch/>
        </p:blipFill>
        <p:spPr>
          <a:xfrm>
            <a:off x="4882344" y="743523"/>
            <a:ext cx="4135112" cy="1980627"/>
          </a:xfr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9F098A62-2845-42C1-9B71-E8D124985B36}"/>
              </a:ext>
            </a:extLst>
          </p:cNvPr>
          <p:cNvSpPr>
            <a:spLocks noGrp="1"/>
          </p:cNvSpPr>
          <p:nvPr>
            <p:ph type="body" sz="quarter" idx="12"/>
          </p:nvPr>
        </p:nvSpPr>
        <p:spPr>
          <a:xfrm>
            <a:off x="936775" y="38100"/>
            <a:ext cx="8080681" cy="419100"/>
          </a:xfrm>
        </p:spPr>
        <p:txBody>
          <a:bodyPr/>
          <a:lstStyle/>
          <a:p>
            <a:r>
              <a:rPr lang="en-US" dirty="0"/>
              <a:t>Dual Monitors</a:t>
            </a:r>
          </a:p>
        </p:txBody>
      </p:sp>
      <p:pic>
        <p:nvPicPr>
          <p:cNvPr id="163846" name="Picture 16" descr="Dual Monitor 003"/>
          <p:cNvPicPr>
            <a:picLocks noGrp="1" noChangeAspect="1" noChangeArrowheads="1"/>
          </p:cNvPicPr>
          <p:nvPr>
            <p:ph type="pic" sz="quarter" idx="13"/>
          </p:nvPr>
        </p:nvPicPr>
        <p:blipFill rotWithShape="1">
          <a:blip r:embed="rId4" cstate="screen"/>
          <a:srcRect t="18078" b="18078"/>
          <a:stretch/>
        </p:blipFill>
        <p:spPr>
          <a:xfrm>
            <a:off x="4876800" y="2877123"/>
            <a:ext cx="4135112" cy="1980627"/>
          </a:xfrm>
          <a:ln>
            <a:noFill/>
          </a:ln>
          <a:effectLst>
            <a:outerShdw blurRad="292100" dist="139700" dir="2700000" algn="tl" rotWithShape="0">
              <a:srgbClr val="333333">
                <a:alpha val="65000"/>
              </a:srgbClr>
            </a:outerShdw>
          </a:effectLst>
        </p:spPr>
      </p:pic>
      <p:sp>
        <p:nvSpPr>
          <p:cNvPr id="686086" name="Rectangle 6"/>
          <p:cNvSpPr>
            <a:spLocks noChangeArrowheads="1"/>
          </p:cNvSpPr>
          <p:nvPr/>
        </p:nvSpPr>
        <p:spPr bwMode="auto">
          <a:xfrm>
            <a:off x="758443" y="3790950"/>
            <a:ext cx="3733800" cy="514350"/>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FF0000"/>
              </a:buClr>
              <a:buSzPct val="125000"/>
              <a:buFont typeface="Wingdings" pitchFamily="2" charset="2"/>
              <a:buNone/>
              <a:tabLst/>
              <a:defRPr/>
            </a:pPr>
            <a:endParaRPr kumimoji="0" lang="en-US" sz="3200" b="0" i="0" u="none" strike="noStrike" kern="1200" cap="none" spc="0" normalizeH="0" baseline="0" noProof="1">
              <a:ln>
                <a:noFill/>
              </a:ln>
              <a:solidFill>
                <a:prstClr val="black"/>
              </a:solidFill>
              <a:effectLst/>
              <a:uLnTx/>
              <a:uFillTx/>
              <a:latin typeface="Arial" pitchFamily="34" charset="0"/>
              <a:ea typeface="+mn-ea"/>
              <a:cs typeface="Arial" pitchFamily="34" charset="0"/>
            </a:endParaRPr>
          </a:p>
        </p:txBody>
      </p:sp>
      <p:sp>
        <p:nvSpPr>
          <p:cNvPr id="13" name="Line 6">
            <a:extLst>
              <a:ext uri="{FF2B5EF4-FFF2-40B4-BE49-F238E27FC236}">
                <a16:creationId xmlns:a16="http://schemas.microsoft.com/office/drawing/2014/main" id="{47B30A23-DF4C-4948-A3EF-D487A704E8A8}"/>
              </a:ext>
            </a:extLst>
          </p:cNvPr>
          <p:cNvSpPr>
            <a:spLocks noChangeShapeType="1"/>
          </p:cNvSpPr>
          <p:nvPr/>
        </p:nvSpPr>
        <p:spPr bwMode="auto">
          <a:xfrm flipH="1">
            <a:off x="6553200" y="1245870"/>
            <a:ext cx="0" cy="1097280"/>
          </a:xfrm>
          <a:prstGeom prst="line">
            <a:avLst/>
          </a:prstGeom>
          <a:noFill/>
          <a:ln w="57150">
            <a:solidFill>
              <a:srgbClr val="FF0000"/>
            </a:solidFill>
            <a:miter lim="800000"/>
            <a:headEnd type="triangle" w="med" len="med"/>
            <a:tailEnd type="triangle" w="med" len="med"/>
          </a:ln>
        </p:spPr>
        <p:txBody>
          <a:bodyPr wrap="none"/>
          <a:lstStyle/>
          <a:p>
            <a:endParaRPr lang="en-US" dirty="0"/>
          </a:p>
        </p:txBody>
      </p:sp>
      <p:sp>
        <p:nvSpPr>
          <p:cNvPr id="14" name="Line 6">
            <a:extLst>
              <a:ext uri="{FF2B5EF4-FFF2-40B4-BE49-F238E27FC236}">
                <a16:creationId xmlns:a16="http://schemas.microsoft.com/office/drawing/2014/main" id="{32601388-1FDC-4009-9084-584E211B4691}"/>
              </a:ext>
            </a:extLst>
          </p:cNvPr>
          <p:cNvSpPr>
            <a:spLocks noChangeShapeType="1"/>
          </p:cNvSpPr>
          <p:nvPr/>
        </p:nvSpPr>
        <p:spPr bwMode="auto">
          <a:xfrm flipH="1">
            <a:off x="7162800" y="1245870"/>
            <a:ext cx="533400" cy="1097280"/>
          </a:xfrm>
          <a:prstGeom prst="line">
            <a:avLst/>
          </a:prstGeom>
          <a:noFill/>
          <a:ln w="57150">
            <a:solidFill>
              <a:srgbClr val="FF0000"/>
            </a:solidFill>
            <a:miter lim="800000"/>
            <a:headEnd type="triangle" w="med" len="med"/>
            <a:tailEnd type="triangle" w="med" len="med"/>
          </a:ln>
        </p:spPr>
        <p:txBody>
          <a:bodyPr wrap="none"/>
          <a:lstStyle/>
          <a:p>
            <a:endParaRPr lang="en-US" dirty="0"/>
          </a:p>
        </p:txBody>
      </p:sp>
    </p:spTree>
    <p:extLst>
      <p:ext uri="{BB962C8B-B14F-4D97-AF65-F5344CB8AC3E}">
        <p14:creationId xmlns:p14="http://schemas.microsoft.com/office/powerpoint/2010/main" val="29254087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3843"/>
                                        </p:tgtEl>
                                        <p:attrNameLst>
                                          <p:attrName>style.visibility</p:attrName>
                                        </p:attrNameLst>
                                      </p:cBhvr>
                                      <p:to>
                                        <p:strVal val="visible"/>
                                      </p:to>
                                    </p:set>
                                    <p:animEffect transition="in" filter="fade">
                                      <p:cBhvr>
                                        <p:cTn id="10" dur="500"/>
                                        <p:tgtEl>
                                          <p:spTgt spid="16384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500"/>
                                        <p:tgtEl>
                                          <p:spTgt spid="2">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500"/>
                                        <p:tgtEl>
                                          <p:spTgt spid="2">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fade">
                                      <p:cBhvr>
                                        <p:cTn id="29" dur="500"/>
                                        <p:tgtEl>
                                          <p:spTgt spid="2">
                                            <p:txEl>
                                              <p:pRg st="4" end="4"/>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xEl>
                                              <p:pRg st="6" end="6"/>
                                            </p:txEl>
                                          </p:spTgt>
                                        </p:tgtEl>
                                        <p:attrNameLst>
                                          <p:attrName>style.visibility</p:attrName>
                                        </p:attrNameLst>
                                      </p:cBhvr>
                                      <p:to>
                                        <p:strVal val="visible"/>
                                      </p:to>
                                    </p:set>
                                    <p:animEffect transition="in" filter="fade">
                                      <p:cBhvr>
                                        <p:cTn id="40" dur="500"/>
                                        <p:tgtEl>
                                          <p:spTgt spid="2">
                                            <p:txEl>
                                              <p:pRg st="6" end="6"/>
                                            </p:txEl>
                                          </p:spTgt>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163846"/>
                                        </p:tgtEl>
                                        <p:attrNameLst>
                                          <p:attrName>style.visibility</p:attrName>
                                        </p:attrNameLst>
                                      </p:cBhvr>
                                      <p:to>
                                        <p:strVal val="visible"/>
                                      </p:to>
                                    </p:set>
                                    <p:animEffect transition="in" filter="fade">
                                      <p:cBhvr>
                                        <p:cTn id="44" dur="500"/>
                                        <p:tgtEl>
                                          <p:spTgt spid="163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2"/>
      <p:bldP spid="13" grpId="0" animBg="1"/>
      <p:bldP spid="14" grpId="0" animBg="1"/>
    </p:bldLst>
  </p:timing>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4947" name="Rectangle 3"/>
          <p:cNvSpPr>
            <a:spLocks noGrp="1" noChangeArrowheads="1"/>
          </p:cNvSpPr>
          <p:nvPr>
            <p:ph type="body" sz="quarter" idx="10"/>
          </p:nvPr>
        </p:nvSpPr>
        <p:spPr/>
        <p:txBody>
          <a:bodyPr>
            <a:normAutofit/>
          </a:bodyPr>
          <a:lstStyle/>
          <a:p>
            <a:r>
              <a:rPr lang="en-US" dirty="0"/>
              <a:t>Pixel (picture element)</a:t>
            </a:r>
            <a:endParaRPr lang="en-US" noProof="1"/>
          </a:p>
          <a:p>
            <a:pPr lvl="1"/>
            <a:r>
              <a:rPr lang="en-US" dirty="0"/>
              <a:t>640 by 480</a:t>
            </a:r>
          </a:p>
          <a:p>
            <a:pPr lvl="1"/>
            <a:r>
              <a:rPr lang="en-US" dirty="0"/>
              <a:t>800 by 600</a:t>
            </a:r>
          </a:p>
          <a:p>
            <a:pPr lvl="1"/>
            <a:r>
              <a:rPr lang="en-US" dirty="0"/>
              <a:t>1024 by 768</a:t>
            </a:r>
          </a:p>
          <a:p>
            <a:pPr lvl="1"/>
            <a:r>
              <a:rPr lang="en-US" dirty="0"/>
              <a:t>1600 by 1800</a:t>
            </a:r>
          </a:p>
          <a:p>
            <a:r>
              <a:rPr lang="en-US" noProof="1"/>
              <a:t>Guideline</a:t>
            </a:r>
          </a:p>
          <a:p>
            <a:pPr lvl="1"/>
            <a:r>
              <a:rPr lang="en-US" dirty="0"/>
              <a:t>Set LCD monitor resolution to native resolution</a:t>
            </a:r>
            <a:endParaRPr lang="en-US" noProof="1"/>
          </a:p>
          <a:p>
            <a:pPr lvl="1"/>
            <a:r>
              <a:rPr lang="en-US" noProof="1"/>
              <a:t>Typically, the highest it will go</a:t>
            </a:r>
          </a:p>
          <a:p>
            <a:pPr lvl="1"/>
            <a:r>
              <a:rPr lang="en-US" noProof="1"/>
              <a:t>Consult with IT if needed</a:t>
            </a:r>
            <a:endParaRPr lang="en-US" dirty="0"/>
          </a:p>
        </p:txBody>
      </p:sp>
      <p:sp>
        <p:nvSpPr>
          <p:cNvPr id="3" name="Text Placeholder 2">
            <a:extLst>
              <a:ext uri="{FF2B5EF4-FFF2-40B4-BE49-F238E27FC236}">
                <a16:creationId xmlns:a16="http://schemas.microsoft.com/office/drawing/2014/main" id="{53EF376F-4A58-45C4-9958-E285A8C81DA6}"/>
              </a:ext>
            </a:extLst>
          </p:cNvPr>
          <p:cNvSpPr>
            <a:spLocks noGrp="1"/>
          </p:cNvSpPr>
          <p:nvPr>
            <p:ph type="body" sz="quarter" idx="12"/>
          </p:nvPr>
        </p:nvSpPr>
        <p:spPr/>
        <p:txBody>
          <a:bodyPr/>
          <a:lstStyle/>
          <a:p>
            <a:r>
              <a:rPr lang="en-US" dirty="0"/>
              <a:t>Monitor Resolution</a:t>
            </a:r>
          </a:p>
        </p:txBody>
      </p:sp>
      <p:pic>
        <p:nvPicPr>
          <p:cNvPr id="9" name="Picture 7" descr="lcd200">
            <a:extLst>
              <a:ext uri="{FF2B5EF4-FFF2-40B4-BE49-F238E27FC236}">
                <a16:creationId xmlns:a16="http://schemas.microsoft.com/office/drawing/2014/main" id="{0DF5D5ED-1604-4734-A795-EE0D825CCA2E}"/>
              </a:ext>
            </a:extLst>
          </p:cNvPr>
          <p:cNvPicPr>
            <a:picLocks noGrp="1" noChangeAspect="1" noChangeArrowheads="1"/>
          </p:cNvPicPr>
          <p:nvPr>
            <p:ph type="pic" sz="quarter" idx="11"/>
          </p:nvPr>
        </p:nvPicPr>
        <p:blipFill rotWithShape="1">
          <a:blip r:embed="rId3" cstate="print"/>
          <a:srcRect t="-10000" b="-10000"/>
          <a:stretch/>
        </p:blipFill>
        <p:spPr bwMode="auto">
          <a:xfrm>
            <a:off x="5334000" y="464029"/>
            <a:ext cx="3302000" cy="1981200"/>
          </a:xfrm>
          <a:prstGeom prst="rect">
            <a:avLst/>
          </a:prstGeom>
          <a:ln>
            <a:noFill/>
          </a:ln>
          <a:effectLst>
            <a:outerShdw blurRad="292100" dist="139700" dir="2700000" algn="tl" rotWithShape="0">
              <a:srgbClr val="333333">
                <a:alpha val="65000"/>
              </a:srgbClr>
            </a:outerShdw>
          </a:effectLst>
        </p:spPr>
      </p:pic>
      <p:pic>
        <p:nvPicPr>
          <p:cNvPr id="10" name="Picture 8">
            <a:extLst>
              <a:ext uri="{FF2B5EF4-FFF2-40B4-BE49-F238E27FC236}">
                <a16:creationId xmlns:a16="http://schemas.microsoft.com/office/drawing/2014/main" id="{A3205DB1-F0E0-4263-B9F8-D8216808F7F7}"/>
              </a:ext>
            </a:extLst>
          </p:cNvPr>
          <p:cNvPicPr>
            <a:picLocks noGrp="1" noChangeAspect="1" noChangeArrowheads="1"/>
          </p:cNvPicPr>
          <p:nvPr>
            <p:ph type="pic" sz="quarter" idx="13"/>
          </p:nvPr>
        </p:nvPicPr>
        <p:blipFill rotWithShape="1">
          <a:blip r:embed="rId4" cstate="print"/>
          <a:srcRect l="2033" r="3198"/>
          <a:stretch/>
        </p:blipFill>
        <p:spPr bwMode="auto">
          <a:xfrm>
            <a:off x="5368506" y="2445228"/>
            <a:ext cx="2099094" cy="248074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4947">
                                            <p:txEl>
                                              <p:pRg st="0" end="0"/>
                                            </p:txEl>
                                          </p:spTgt>
                                        </p:tgtEl>
                                        <p:attrNameLst>
                                          <p:attrName>style.visibility</p:attrName>
                                        </p:attrNameLst>
                                      </p:cBhvr>
                                      <p:to>
                                        <p:strVal val="visible"/>
                                      </p:to>
                                    </p:set>
                                    <p:animEffect transition="in" filter="fade">
                                      <p:cBhvr>
                                        <p:cTn id="7" dur="500"/>
                                        <p:tgtEl>
                                          <p:spTgt spid="59494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94947">
                                            <p:txEl>
                                              <p:pRg st="1" end="1"/>
                                            </p:txEl>
                                          </p:spTgt>
                                        </p:tgtEl>
                                        <p:attrNameLst>
                                          <p:attrName>style.visibility</p:attrName>
                                        </p:attrNameLst>
                                      </p:cBhvr>
                                      <p:to>
                                        <p:strVal val="visible"/>
                                      </p:to>
                                    </p:set>
                                    <p:animEffect transition="in" filter="fade">
                                      <p:cBhvr>
                                        <p:cTn id="13" dur="500"/>
                                        <p:tgtEl>
                                          <p:spTgt spid="594947">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94947">
                                            <p:txEl>
                                              <p:pRg st="2" end="2"/>
                                            </p:txEl>
                                          </p:spTgt>
                                        </p:tgtEl>
                                        <p:attrNameLst>
                                          <p:attrName>style.visibility</p:attrName>
                                        </p:attrNameLst>
                                      </p:cBhvr>
                                      <p:to>
                                        <p:strVal val="visible"/>
                                      </p:to>
                                    </p:set>
                                    <p:animEffect transition="in" filter="fade">
                                      <p:cBhvr>
                                        <p:cTn id="16" dur="500"/>
                                        <p:tgtEl>
                                          <p:spTgt spid="594947">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94947">
                                            <p:txEl>
                                              <p:pRg st="3" end="3"/>
                                            </p:txEl>
                                          </p:spTgt>
                                        </p:tgtEl>
                                        <p:attrNameLst>
                                          <p:attrName>style.visibility</p:attrName>
                                        </p:attrNameLst>
                                      </p:cBhvr>
                                      <p:to>
                                        <p:strVal val="visible"/>
                                      </p:to>
                                    </p:set>
                                    <p:animEffect transition="in" filter="fade">
                                      <p:cBhvr>
                                        <p:cTn id="19" dur="500"/>
                                        <p:tgtEl>
                                          <p:spTgt spid="594947">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94947">
                                            <p:txEl>
                                              <p:pRg st="4" end="4"/>
                                            </p:txEl>
                                          </p:spTgt>
                                        </p:tgtEl>
                                        <p:attrNameLst>
                                          <p:attrName>style.visibility</p:attrName>
                                        </p:attrNameLst>
                                      </p:cBhvr>
                                      <p:to>
                                        <p:strVal val="visible"/>
                                      </p:to>
                                    </p:set>
                                    <p:animEffect transition="in" filter="fade">
                                      <p:cBhvr>
                                        <p:cTn id="22" dur="500"/>
                                        <p:tgtEl>
                                          <p:spTgt spid="59494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94947">
                                            <p:txEl>
                                              <p:pRg st="5" end="5"/>
                                            </p:txEl>
                                          </p:spTgt>
                                        </p:tgtEl>
                                        <p:attrNameLst>
                                          <p:attrName>style.visibility</p:attrName>
                                        </p:attrNameLst>
                                      </p:cBhvr>
                                      <p:to>
                                        <p:strVal val="visible"/>
                                      </p:to>
                                    </p:set>
                                    <p:animEffect transition="in" filter="fade">
                                      <p:cBhvr>
                                        <p:cTn id="27" dur="500"/>
                                        <p:tgtEl>
                                          <p:spTgt spid="594947">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94947">
                                            <p:txEl>
                                              <p:pRg st="6" end="6"/>
                                            </p:txEl>
                                          </p:spTgt>
                                        </p:tgtEl>
                                        <p:attrNameLst>
                                          <p:attrName>style.visibility</p:attrName>
                                        </p:attrNameLst>
                                      </p:cBhvr>
                                      <p:to>
                                        <p:strVal val="visible"/>
                                      </p:to>
                                    </p:set>
                                    <p:animEffect transition="in" filter="fade">
                                      <p:cBhvr>
                                        <p:cTn id="33" dur="500"/>
                                        <p:tgtEl>
                                          <p:spTgt spid="594947">
                                            <p:txEl>
                                              <p:pRg st="6" end="6"/>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94947">
                                            <p:txEl>
                                              <p:pRg st="7" end="7"/>
                                            </p:txEl>
                                          </p:spTgt>
                                        </p:tgtEl>
                                        <p:attrNameLst>
                                          <p:attrName>style.visibility</p:attrName>
                                        </p:attrNameLst>
                                      </p:cBhvr>
                                      <p:to>
                                        <p:strVal val="visible"/>
                                      </p:to>
                                    </p:set>
                                    <p:animEffect transition="in" filter="fade">
                                      <p:cBhvr>
                                        <p:cTn id="36" dur="500"/>
                                        <p:tgtEl>
                                          <p:spTgt spid="594947">
                                            <p:txEl>
                                              <p:pRg st="7" end="7"/>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94947">
                                            <p:txEl>
                                              <p:pRg st="8" end="8"/>
                                            </p:txEl>
                                          </p:spTgt>
                                        </p:tgtEl>
                                        <p:attrNameLst>
                                          <p:attrName>style.visibility</p:attrName>
                                        </p:attrNameLst>
                                      </p:cBhvr>
                                      <p:to>
                                        <p:strVal val="visible"/>
                                      </p:to>
                                    </p:set>
                                    <p:animEffect transition="in" filter="fade">
                                      <p:cBhvr>
                                        <p:cTn id="39" dur="500"/>
                                        <p:tgtEl>
                                          <p:spTgt spid="59494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947" grpId="0" uiExpand="1" build="p"/>
    </p:bldLst>
  </p:timing>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0643" name="Rectangle 3"/>
          <p:cNvSpPr>
            <a:spLocks noGrp="1" noChangeArrowheads="1"/>
          </p:cNvSpPr>
          <p:nvPr>
            <p:ph type="body" sz="quarter" idx="10"/>
          </p:nvPr>
        </p:nvSpPr>
        <p:spPr/>
        <p:txBody>
          <a:bodyPr>
            <a:normAutofit fontScale="85000" lnSpcReduction="10000"/>
          </a:bodyPr>
          <a:lstStyle/>
          <a:p>
            <a:pPr fontAlgn="base"/>
            <a:r>
              <a:rPr lang="en-US" altLang="en-US" sz="2400" dirty="0"/>
              <a:t>Close eyes and position head in balanced neutral position on neck</a:t>
            </a:r>
          </a:p>
          <a:p>
            <a:pPr lvl="0" fontAlgn="base"/>
            <a:r>
              <a:rPr lang="en-US" altLang="en-US" sz="2400" dirty="0"/>
              <a:t>Open eyes</a:t>
            </a:r>
          </a:p>
          <a:p>
            <a:pPr lvl="1" fontAlgn="base">
              <a:lnSpc>
                <a:spcPct val="110000"/>
              </a:lnSpc>
            </a:pPr>
            <a:r>
              <a:rPr lang="en-US" altLang="en-US" sz="2200" dirty="0"/>
              <a:t>With proper monitor height</a:t>
            </a:r>
          </a:p>
          <a:p>
            <a:pPr lvl="1" fontAlgn="base">
              <a:lnSpc>
                <a:spcPct val="110000"/>
              </a:lnSpc>
            </a:pPr>
            <a:r>
              <a:rPr lang="en-US" altLang="en-US" sz="2200" dirty="0"/>
              <a:t>View top third of screen without any head movement</a:t>
            </a:r>
          </a:p>
          <a:p>
            <a:pPr lvl="1" fontAlgn="base">
              <a:lnSpc>
                <a:spcPct val="110000"/>
              </a:lnSpc>
            </a:pPr>
            <a:r>
              <a:rPr lang="en-US" altLang="en-US" sz="2200" dirty="0"/>
              <a:t>View bottom third of screen</a:t>
            </a:r>
          </a:p>
          <a:p>
            <a:pPr lvl="1" fontAlgn="base">
              <a:lnSpc>
                <a:spcPct val="110000"/>
              </a:lnSpc>
            </a:pPr>
            <a:r>
              <a:rPr lang="en-US" altLang="en-US" sz="2200" dirty="0"/>
              <a:t>Look for downward eye movement of up to 30 to 40 degrees and perhaps a small amount of head down tip</a:t>
            </a:r>
          </a:p>
          <a:p>
            <a:pPr fontAlgn="base"/>
            <a:r>
              <a:rPr lang="en-US" altLang="en-US" sz="2400" dirty="0"/>
              <a:t>Make any monitor position changes indicated</a:t>
            </a:r>
          </a:p>
          <a:p>
            <a:pPr lvl="2"/>
            <a:endParaRPr lang="en-US" sz="600" noProof="1"/>
          </a:p>
          <a:p>
            <a:pPr lvl="1"/>
            <a:endParaRPr lang="en-US" sz="700" noProof="1"/>
          </a:p>
          <a:p>
            <a:pPr lvl="1"/>
            <a:endParaRPr lang="en-US" sz="700" noProof="1"/>
          </a:p>
        </p:txBody>
      </p:sp>
      <p:sp>
        <p:nvSpPr>
          <p:cNvPr id="4" name="Text Placeholder 3">
            <a:extLst>
              <a:ext uri="{FF2B5EF4-FFF2-40B4-BE49-F238E27FC236}">
                <a16:creationId xmlns:a16="http://schemas.microsoft.com/office/drawing/2014/main" id="{A18E4688-BDC4-470A-A365-760C26386B01}"/>
              </a:ext>
            </a:extLst>
          </p:cNvPr>
          <p:cNvSpPr>
            <a:spLocks noGrp="1"/>
          </p:cNvSpPr>
          <p:nvPr>
            <p:ph type="body" sz="quarter" idx="12"/>
          </p:nvPr>
        </p:nvSpPr>
        <p:spPr/>
        <p:txBody>
          <a:bodyPr/>
          <a:lstStyle/>
          <a:p>
            <a:r>
              <a:rPr lang="en-US" noProof="1"/>
              <a:t>Functional Monitor Placement Test</a:t>
            </a:r>
            <a:endParaRPr lang="en-US" dirty="0"/>
          </a:p>
        </p:txBody>
      </p:sp>
      <p:sp>
        <p:nvSpPr>
          <p:cNvPr id="2" name="Rectangle 4">
            <a:extLst>
              <a:ext uri="{FF2B5EF4-FFF2-40B4-BE49-F238E27FC236}">
                <a16:creationId xmlns:a16="http://schemas.microsoft.com/office/drawing/2014/main" id="{8D75C9A1-A77A-4892-A139-9696B89ECEE8}"/>
              </a:ext>
            </a:extLst>
          </p:cNvPr>
          <p:cNvSpPr>
            <a:spLocks noChangeArrowheads="1"/>
          </p:cNvSpPr>
          <p:nvPr/>
        </p:nvSpPr>
        <p:spPr bwMode="auto">
          <a:xfrm>
            <a:off x="1970087" y="1438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 name="Picture 1062">
            <a:extLst>
              <a:ext uri="{FF2B5EF4-FFF2-40B4-BE49-F238E27FC236}">
                <a16:creationId xmlns:a16="http://schemas.microsoft.com/office/drawing/2014/main" id="{31DA3294-C6D7-44FE-94DA-31BEC2AF29A4}"/>
              </a:ext>
            </a:extLst>
          </p:cNvPr>
          <p:cNvPicPr>
            <a:picLocks noGrp="1" noChangeAspect="1" noChangeArrowheads="1"/>
          </p:cNvPicPr>
          <p:nvPr>
            <p:ph type="pic" sz="quarter" idx="11"/>
          </p:nvPr>
        </p:nvPicPr>
        <p:blipFill>
          <a:blip r:embed="rId3">
            <a:extLst>
              <a:ext uri="{28A0092B-C50C-407E-A947-70E740481C1C}">
                <a14:useLocalDpi xmlns:a14="http://schemas.microsoft.com/office/drawing/2010/main" val="0"/>
              </a:ext>
            </a:extLst>
          </a:blip>
          <a:srcRect l="11890" r="11890"/>
          <a:stretch>
            <a:fillRect/>
          </a:stretch>
        </p:blipFill>
        <p:spPr bwMode="auto">
          <a:xfrm>
            <a:off x="4881563" y="742950"/>
            <a:ext cx="4135437" cy="4067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Arrow: Right 6">
            <a:extLst>
              <a:ext uri="{FF2B5EF4-FFF2-40B4-BE49-F238E27FC236}">
                <a16:creationId xmlns:a16="http://schemas.microsoft.com/office/drawing/2014/main" id="{96BF8471-1780-4D01-9674-D48322B3B14A}"/>
              </a:ext>
            </a:extLst>
          </p:cNvPr>
          <p:cNvSpPr/>
          <p:nvPr/>
        </p:nvSpPr>
        <p:spPr>
          <a:xfrm rot="21290341">
            <a:off x="5710359" y="1422653"/>
            <a:ext cx="1565430" cy="151251"/>
          </a:xfrm>
          <a:prstGeom prst="rightArrow">
            <a:avLst/>
          </a:prstGeom>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Arrow: Right 7">
            <a:extLst>
              <a:ext uri="{FF2B5EF4-FFF2-40B4-BE49-F238E27FC236}">
                <a16:creationId xmlns:a16="http://schemas.microsoft.com/office/drawing/2014/main" id="{40C71D42-3448-4871-A60F-E5BFA27B2136}"/>
              </a:ext>
            </a:extLst>
          </p:cNvPr>
          <p:cNvSpPr/>
          <p:nvPr/>
        </p:nvSpPr>
        <p:spPr>
          <a:xfrm rot="616373">
            <a:off x="5708172" y="1672098"/>
            <a:ext cx="1607788" cy="160692"/>
          </a:xfrm>
          <a:prstGeom prst="rightArrow">
            <a:avLst/>
          </a:prstGeom>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495603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0643">
                                            <p:txEl>
                                              <p:pRg st="0" end="0"/>
                                            </p:txEl>
                                          </p:spTgt>
                                        </p:tgtEl>
                                        <p:attrNameLst>
                                          <p:attrName>style.visibility</p:attrName>
                                        </p:attrNameLst>
                                      </p:cBhvr>
                                      <p:to>
                                        <p:strVal val="visible"/>
                                      </p:to>
                                    </p:set>
                                    <p:animEffect transition="in" filter="fade">
                                      <p:cBhvr>
                                        <p:cTn id="7" dur="500"/>
                                        <p:tgtEl>
                                          <p:spTgt spid="24064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0643">
                                            <p:txEl>
                                              <p:pRg st="1" end="1"/>
                                            </p:txEl>
                                          </p:spTgt>
                                        </p:tgtEl>
                                        <p:attrNameLst>
                                          <p:attrName>style.visibility</p:attrName>
                                        </p:attrNameLst>
                                      </p:cBhvr>
                                      <p:to>
                                        <p:strVal val="visible"/>
                                      </p:to>
                                    </p:set>
                                    <p:animEffect transition="in" filter="fade">
                                      <p:cBhvr>
                                        <p:cTn id="15" dur="500"/>
                                        <p:tgtEl>
                                          <p:spTgt spid="24064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40643">
                                            <p:txEl>
                                              <p:pRg st="2" end="2"/>
                                            </p:txEl>
                                          </p:spTgt>
                                        </p:tgtEl>
                                        <p:attrNameLst>
                                          <p:attrName>style.visibility</p:attrName>
                                        </p:attrNameLst>
                                      </p:cBhvr>
                                      <p:to>
                                        <p:strVal val="visible"/>
                                      </p:to>
                                    </p:set>
                                    <p:animEffect transition="in" filter="fade">
                                      <p:cBhvr>
                                        <p:cTn id="20" dur="500"/>
                                        <p:tgtEl>
                                          <p:spTgt spid="24064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40643">
                                            <p:txEl>
                                              <p:pRg st="3" end="3"/>
                                            </p:txEl>
                                          </p:spTgt>
                                        </p:tgtEl>
                                        <p:attrNameLst>
                                          <p:attrName>style.visibility</p:attrName>
                                        </p:attrNameLst>
                                      </p:cBhvr>
                                      <p:to>
                                        <p:strVal val="visible"/>
                                      </p:to>
                                    </p:set>
                                    <p:animEffect transition="in" filter="fade">
                                      <p:cBhvr>
                                        <p:cTn id="25" dur="500"/>
                                        <p:tgtEl>
                                          <p:spTgt spid="240643">
                                            <p:txEl>
                                              <p:pRg st="3" end="3"/>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40643">
                                            <p:txEl>
                                              <p:pRg st="4" end="4"/>
                                            </p:txEl>
                                          </p:spTgt>
                                        </p:tgtEl>
                                        <p:attrNameLst>
                                          <p:attrName>style.visibility</p:attrName>
                                        </p:attrNameLst>
                                      </p:cBhvr>
                                      <p:to>
                                        <p:strVal val="visible"/>
                                      </p:to>
                                    </p:set>
                                    <p:animEffect transition="in" filter="fade">
                                      <p:cBhvr>
                                        <p:cTn id="33" dur="500"/>
                                        <p:tgtEl>
                                          <p:spTgt spid="240643">
                                            <p:txEl>
                                              <p:pRg st="4" end="4"/>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40643">
                                            <p:txEl>
                                              <p:pRg st="5" end="5"/>
                                            </p:txEl>
                                          </p:spTgt>
                                        </p:tgtEl>
                                        <p:attrNameLst>
                                          <p:attrName>style.visibility</p:attrName>
                                        </p:attrNameLst>
                                      </p:cBhvr>
                                      <p:to>
                                        <p:strVal val="visible"/>
                                      </p:to>
                                    </p:set>
                                    <p:animEffect transition="in" filter="fade">
                                      <p:cBhvr>
                                        <p:cTn id="41" dur="500"/>
                                        <p:tgtEl>
                                          <p:spTgt spid="240643">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40643">
                                            <p:txEl>
                                              <p:pRg st="6" end="6"/>
                                            </p:txEl>
                                          </p:spTgt>
                                        </p:tgtEl>
                                        <p:attrNameLst>
                                          <p:attrName>style.visibility</p:attrName>
                                        </p:attrNameLst>
                                      </p:cBhvr>
                                      <p:to>
                                        <p:strVal val="visible"/>
                                      </p:to>
                                    </p:set>
                                    <p:animEffect transition="in" filter="fade">
                                      <p:cBhvr>
                                        <p:cTn id="46" dur="500"/>
                                        <p:tgtEl>
                                          <p:spTgt spid="24064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3" grpId="0" uiExpand="1" build="p" bldLvl="2"/>
      <p:bldP spid="7" grpId="0" animBg="1"/>
      <p:bldP spid="8" grpId="0" animBg="1"/>
    </p:bldLst>
  </p:timing>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3715" name="Rectangle 3"/>
          <p:cNvSpPr>
            <a:spLocks noGrp="1" noChangeArrowheads="1"/>
          </p:cNvSpPr>
          <p:nvPr>
            <p:ph type="body" sz="quarter" idx="10"/>
          </p:nvPr>
        </p:nvSpPr>
        <p:spPr/>
        <p:txBody>
          <a:bodyPr>
            <a:normAutofit/>
          </a:bodyPr>
          <a:lstStyle/>
          <a:p>
            <a:r>
              <a:rPr lang="en-US" noProof="1"/>
              <a:t>Unwanted light directed or reflected into eyes</a:t>
            </a:r>
          </a:p>
          <a:p>
            <a:r>
              <a:rPr lang="en-US" noProof="1"/>
              <a:t>Sources</a:t>
            </a:r>
          </a:p>
          <a:p>
            <a:pPr lvl="1"/>
            <a:r>
              <a:rPr lang="en-US" noProof="1"/>
              <a:t>Overhead lights</a:t>
            </a:r>
          </a:p>
          <a:p>
            <a:pPr lvl="1"/>
            <a:r>
              <a:rPr lang="en-US" noProof="1"/>
              <a:t>Task lights</a:t>
            </a:r>
          </a:p>
          <a:p>
            <a:pPr lvl="1"/>
            <a:r>
              <a:rPr lang="en-US" noProof="1"/>
              <a:t>Outside light</a:t>
            </a:r>
          </a:p>
          <a:p>
            <a:pPr lvl="1"/>
            <a:r>
              <a:rPr lang="en-US" noProof="1"/>
              <a:t>Any shiny surface</a:t>
            </a:r>
          </a:p>
          <a:p>
            <a:pPr lvl="1"/>
            <a:r>
              <a:rPr lang="en-US" noProof="1"/>
              <a:t>Any white/bright object</a:t>
            </a:r>
          </a:p>
        </p:txBody>
      </p:sp>
      <p:sp>
        <p:nvSpPr>
          <p:cNvPr id="3" name="Text Placeholder 2">
            <a:extLst>
              <a:ext uri="{FF2B5EF4-FFF2-40B4-BE49-F238E27FC236}">
                <a16:creationId xmlns:a16="http://schemas.microsoft.com/office/drawing/2014/main" id="{CAAAA71A-5C14-4749-9852-DF24ED97F5F2}"/>
              </a:ext>
            </a:extLst>
          </p:cNvPr>
          <p:cNvSpPr>
            <a:spLocks noGrp="1"/>
          </p:cNvSpPr>
          <p:nvPr>
            <p:ph type="body" sz="quarter" idx="12"/>
          </p:nvPr>
        </p:nvSpPr>
        <p:spPr/>
        <p:txBody>
          <a:bodyPr/>
          <a:lstStyle/>
          <a:p>
            <a:r>
              <a:rPr lang="en-US" noProof="1"/>
              <a:t>Glare</a:t>
            </a:r>
            <a:endParaRPr lang="en-US" dirty="0"/>
          </a:p>
        </p:txBody>
      </p:sp>
      <p:pic>
        <p:nvPicPr>
          <p:cNvPr id="7" name="Picture Placeholder 6">
            <a:extLst>
              <a:ext uri="{FF2B5EF4-FFF2-40B4-BE49-F238E27FC236}">
                <a16:creationId xmlns:a16="http://schemas.microsoft.com/office/drawing/2014/main" id="{0C76B9A5-EFFF-407D-A853-C9AC8898455A}"/>
              </a:ext>
            </a:extLst>
          </p:cNvPr>
          <p:cNvPicPr>
            <a:picLocks noGrp="1" noChangeAspect="1"/>
          </p:cNvPicPr>
          <p:nvPr>
            <p:ph type="pic" sz="quarter" idx="11"/>
          </p:nvPr>
        </p:nvPicPr>
        <p:blipFill>
          <a:blip r:embed="rId3"/>
          <a:srcRect l="3876" r="3876"/>
          <a:stretch>
            <a:fillRect/>
          </a:stretch>
        </p:blipFill>
        <p:spPr>
          <a:xfrm>
            <a:off x="4881563" y="742950"/>
            <a:ext cx="4135437" cy="40671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3715">
                                            <p:txEl>
                                              <p:pRg st="0" end="0"/>
                                            </p:txEl>
                                          </p:spTgt>
                                        </p:tgtEl>
                                        <p:attrNameLst>
                                          <p:attrName>style.visibility</p:attrName>
                                        </p:attrNameLst>
                                      </p:cBhvr>
                                      <p:to>
                                        <p:strVal val="visible"/>
                                      </p:to>
                                    </p:set>
                                    <p:animEffect transition="in" filter="fade">
                                      <p:cBhvr>
                                        <p:cTn id="7" dur="500"/>
                                        <p:tgtEl>
                                          <p:spTgt spid="24371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3715">
                                            <p:txEl>
                                              <p:pRg st="1" end="1"/>
                                            </p:txEl>
                                          </p:spTgt>
                                        </p:tgtEl>
                                        <p:attrNameLst>
                                          <p:attrName>style.visibility</p:attrName>
                                        </p:attrNameLst>
                                      </p:cBhvr>
                                      <p:to>
                                        <p:strVal val="visible"/>
                                      </p:to>
                                    </p:set>
                                    <p:animEffect transition="in" filter="fade">
                                      <p:cBhvr>
                                        <p:cTn id="15" dur="500"/>
                                        <p:tgtEl>
                                          <p:spTgt spid="243715">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3715">
                                            <p:txEl>
                                              <p:pRg st="2" end="2"/>
                                            </p:txEl>
                                          </p:spTgt>
                                        </p:tgtEl>
                                        <p:attrNameLst>
                                          <p:attrName>style.visibility</p:attrName>
                                        </p:attrNameLst>
                                      </p:cBhvr>
                                      <p:to>
                                        <p:strVal val="visible"/>
                                      </p:to>
                                    </p:set>
                                    <p:animEffect transition="in" filter="fade">
                                      <p:cBhvr>
                                        <p:cTn id="18" dur="500"/>
                                        <p:tgtEl>
                                          <p:spTgt spid="243715">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43715">
                                            <p:txEl>
                                              <p:pRg st="3" end="3"/>
                                            </p:txEl>
                                          </p:spTgt>
                                        </p:tgtEl>
                                        <p:attrNameLst>
                                          <p:attrName>style.visibility</p:attrName>
                                        </p:attrNameLst>
                                      </p:cBhvr>
                                      <p:to>
                                        <p:strVal val="visible"/>
                                      </p:to>
                                    </p:set>
                                    <p:animEffect transition="in" filter="fade">
                                      <p:cBhvr>
                                        <p:cTn id="21" dur="500"/>
                                        <p:tgtEl>
                                          <p:spTgt spid="243715">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3715">
                                            <p:txEl>
                                              <p:pRg st="4" end="4"/>
                                            </p:txEl>
                                          </p:spTgt>
                                        </p:tgtEl>
                                        <p:attrNameLst>
                                          <p:attrName>style.visibility</p:attrName>
                                        </p:attrNameLst>
                                      </p:cBhvr>
                                      <p:to>
                                        <p:strVal val="visible"/>
                                      </p:to>
                                    </p:set>
                                    <p:animEffect transition="in" filter="fade">
                                      <p:cBhvr>
                                        <p:cTn id="24" dur="500"/>
                                        <p:tgtEl>
                                          <p:spTgt spid="243715">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43715">
                                            <p:txEl>
                                              <p:pRg st="5" end="5"/>
                                            </p:txEl>
                                          </p:spTgt>
                                        </p:tgtEl>
                                        <p:attrNameLst>
                                          <p:attrName>style.visibility</p:attrName>
                                        </p:attrNameLst>
                                      </p:cBhvr>
                                      <p:to>
                                        <p:strVal val="visible"/>
                                      </p:to>
                                    </p:set>
                                    <p:animEffect transition="in" filter="fade">
                                      <p:cBhvr>
                                        <p:cTn id="27" dur="500"/>
                                        <p:tgtEl>
                                          <p:spTgt spid="243715">
                                            <p:txEl>
                                              <p:pRg st="5" end="5"/>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43715">
                                            <p:txEl>
                                              <p:pRg st="6" end="6"/>
                                            </p:txEl>
                                          </p:spTgt>
                                        </p:tgtEl>
                                        <p:attrNameLst>
                                          <p:attrName>style.visibility</p:attrName>
                                        </p:attrNameLst>
                                      </p:cBhvr>
                                      <p:to>
                                        <p:strVal val="visible"/>
                                      </p:to>
                                    </p:set>
                                    <p:animEffect transition="in" filter="fade">
                                      <p:cBhvr>
                                        <p:cTn id="30" dur="500"/>
                                        <p:tgtEl>
                                          <p:spTgt spid="2437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5" grpId="0" uiExpand="1" build="p"/>
    </p:bldLst>
  </p:timing>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4483" name="Rectangle 3"/>
          <p:cNvSpPr>
            <a:spLocks noGrp="1" noChangeArrowheads="1"/>
          </p:cNvSpPr>
          <p:nvPr>
            <p:ph type="body" sz="quarter" idx="10"/>
          </p:nvPr>
        </p:nvSpPr>
        <p:spPr/>
        <p:txBody>
          <a:bodyPr/>
          <a:lstStyle/>
          <a:p>
            <a:r>
              <a:rPr lang="en-US" noProof="1"/>
              <a:t>First step</a:t>
            </a:r>
          </a:p>
          <a:p>
            <a:pPr lvl="1"/>
            <a:r>
              <a:rPr lang="en-US" noProof="1"/>
              <a:t>Identify glare source</a:t>
            </a:r>
          </a:p>
          <a:p>
            <a:pPr lvl="2"/>
            <a:r>
              <a:rPr lang="en-US" noProof="1"/>
              <a:t>Windows</a:t>
            </a:r>
          </a:p>
          <a:p>
            <a:pPr lvl="2"/>
            <a:r>
              <a:rPr lang="en-US" noProof="1"/>
              <a:t>Lights</a:t>
            </a:r>
          </a:p>
          <a:p>
            <a:pPr lvl="2"/>
            <a:r>
              <a:rPr lang="en-US" noProof="1"/>
              <a:t>Floor</a:t>
            </a:r>
          </a:p>
          <a:p>
            <a:pPr lvl="2"/>
            <a:r>
              <a:rPr lang="en-US" noProof="1"/>
              <a:t>Etc.</a:t>
            </a:r>
            <a:endParaRPr lang="en-US" dirty="0"/>
          </a:p>
          <a:p>
            <a:r>
              <a:rPr lang="en-US" dirty="0"/>
              <a:t>Control</a:t>
            </a:r>
            <a:endParaRPr lang="en-US" noProof="1"/>
          </a:p>
          <a:p>
            <a:pPr lvl="1"/>
            <a:r>
              <a:rPr lang="en-US" noProof="1"/>
              <a:t>Control source</a:t>
            </a:r>
          </a:p>
          <a:p>
            <a:pPr lvl="2"/>
            <a:r>
              <a:rPr lang="en-US" noProof="1"/>
              <a:t>Window shades</a:t>
            </a:r>
          </a:p>
          <a:p>
            <a:pPr lvl="2"/>
            <a:r>
              <a:rPr lang="en-US" noProof="1"/>
              <a:t>Light direction</a:t>
            </a:r>
          </a:p>
          <a:p>
            <a:pPr lvl="1"/>
            <a:r>
              <a:rPr lang="en-US" noProof="1"/>
              <a:t>Control path</a:t>
            </a:r>
          </a:p>
          <a:p>
            <a:pPr lvl="2"/>
            <a:r>
              <a:rPr lang="en-US" noProof="1"/>
              <a:t>Repostion monitor</a:t>
            </a:r>
          </a:p>
        </p:txBody>
      </p:sp>
      <p:sp>
        <p:nvSpPr>
          <p:cNvPr id="3" name="Text Placeholder 2">
            <a:extLst>
              <a:ext uri="{FF2B5EF4-FFF2-40B4-BE49-F238E27FC236}">
                <a16:creationId xmlns:a16="http://schemas.microsoft.com/office/drawing/2014/main" id="{F63B99F7-FEC1-4551-BC50-256404B50E4E}"/>
              </a:ext>
            </a:extLst>
          </p:cNvPr>
          <p:cNvSpPr>
            <a:spLocks noGrp="1"/>
          </p:cNvSpPr>
          <p:nvPr>
            <p:ph type="body" sz="quarter" idx="12"/>
          </p:nvPr>
        </p:nvSpPr>
        <p:spPr/>
        <p:txBody>
          <a:bodyPr/>
          <a:lstStyle/>
          <a:p>
            <a:r>
              <a:rPr lang="en-US" dirty="0"/>
              <a:t>C</a:t>
            </a:r>
            <a:r>
              <a:rPr lang="en-US" noProof="1"/>
              <a:t>ontrol </a:t>
            </a:r>
            <a:r>
              <a:rPr lang="en-US" dirty="0"/>
              <a:t>Glare</a:t>
            </a:r>
          </a:p>
        </p:txBody>
      </p:sp>
      <p:pic>
        <p:nvPicPr>
          <p:cNvPr id="9" name="Picture 5" descr="WS 15">
            <a:extLst>
              <a:ext uri="{FF2B5EF4-FFF2-40B4-BE49-F238E27FC236}">
                <a16:creationId xmlns:a16="http://schemas.microsoft.com/office/drawing/2014/main" id="{EF580181-2F91-4266-8D71-5EF8BFCA0A8D}"/>
              </a:ext>
            </a:extLst>
          </p:cNvPr>
          <p:cNvPicPr>
            <a:picLocks noGrp="1" noChangeAspect="1" noChangeArrowheads="1"/>
          </p:cNvPicPr>
          <p:nvPr>
            <p:ph type="pic" sz="quarter" idx="11"/>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Lst>
          </a:blip>
          <a:srcRect l="14626" t="13631" b="13631"/>
          <a:stretch/>
        </p:blipFill>
        <p:spPr bwMode="auto">
          <a:xfrm>
            <a:off x="4911741" y="675738"/>
            <a:ext cx="3530600" cy="1981200"/>
          </a:xfrm>
          <a:prstGeom prst="rect">
            <a:avLst/>
          </a:prstGeom>
          <a:ln>
            <a:noFill/>
          </a:ln>
          <a:effectLst>
            <a:outerShdw blurRad="292100" dist="139700" dir="2700000" algn="tl" rotWithShape="0">
              <a:srgbClr val="333333">
                <a:alpha val="65000"/>
              </a:srgbClr>
            </a:outerShdw>
          </a:effectLst>
        </p:spPr>
      </p:pic>
      <p:pic>
        <p:nvPicPr>
          <p:cNvPr id="10" name="Picture 4" descr="WS 10">
            <a:extLst>
              <a:ext uri="{FF2B5EF4-FFF2-40B4-BE49-F238E27FC236}">
                <a16:creationId xmlns:a16="http://schemas.microsoft.com/office/drawing/2014/main" id="{6F84D2EF-CD8B-4C16-98CE-D87745EB5ACD}"/>
              </a:ext>
            </a:extLst>
          </p:cNvPr>
          <p:cNvPicPr>
            <a:picLocks noGrp="1" noChangeAspect="1" noChangeArrowheads="1"/>
          </p:cNvPicPr>
          <p:nvPr>
            <p:ph type="pic" sz="quarter" idx="13"/>
          </p:nvPr>
        </p:nvPicPr>
        <p:blipFill rotWithShape="1">
          <a:blip r:embed="rId5" cstate="print"/>
          <a:srcRect l="16583" t="14357" b="14357"/>
          <a:stretch/>
        </p:blipFill>
        <p:spPr bwMode="auto">
          <a:xfrm>
            <a:off x="4911740" y="2875476"/>
            <a:ext cx="3470259" cy="1981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4483">
                                            <p:txEl>
                                              <p:pRg st="2" end="2"/>
                                            </p:txEl>
                                          </p:spTgt>
                                        </p:tgtEl>
                                        <p:attrNameLst>
                                          <p:attrName>style.visibility</p:attrName>
                                        </p:attrNameLst>
                                      </p:cBhvr>
                                      <p:to>
                                        <p:strVal val="visible"/>
                                      </p:to>
                                    </p:set>
                                    <p:animEffect transition="in" filter="fade">
                                      <p:cBhvr>
                                        <p:cTn id="7" dur="500"/>
                                        <p:tgtEl>
                                          <p:spTgt spid="40448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404483">
                                            <p:txEl>
                                              <p:pRg st="3" end="3"/>
                                            </p:txEl>
                                          </p:spTgt>
                                        </p:tgtEl>
                                        <p:attrNameLst>
                                          <p:attrName>style.visibility</p:attrName>
                                        </p:attrNameLst>
                                      </p:cBhvr>
                                      <p:to>
                                        <p:strVal val="visible"/>
                                      </p:to>
                                    </p:set>
                                    <p:animEffect transition="in" filter="fade">
                                      <p:cBhvr>
                                        <p:cTn id="13" dur="500"/>
                                        <p:tgtEl>
                                          <p:spTgt spid="40448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9859" name="Rectangle 3"/>
          <p:cNvSpPr>
            <a:spLocks noGrp="1" noChangeArrowheads="1"/>
          </p:cNvSpPr>
          <p:nvPr>
            <p:ph type="body" sz="quarter" idx="10"/>
          </p:nvPr>
        </p:nvSpPr>
        <p:spPr/>
        <p:txBody>
          <a:bodyPr>
            <a:normAutofit/>
          </a:bodyPr>
          <a:lstStyle/>
          <a:p>
            <a:r>
              <a:rPr lang="en-US" noProof="1"/>
              <a:t>Get what you pay for</a:t>
            </a:r>
          </a:p>
          <a:p>
            <a:pPr lvl="1"/>
            <a:r>
              <a:rPr lang="en-US" noProof="1"/>
              <a:t>Inexpensive glare screen is generally just wire mesh</a:t>
            </a:r>
          </a:p>
          <a:p>
            <a:pPr lvl="1"/>
            <a:r>
              <a:rPr lang="en-US" noProof="1"/>
              <a:t>Will cut glare at expense of character quality</a:t>
            </a:r>
          </a:p>
          <a:p>
            <a:pPr lvl="1"/>
            <a:r>
              <a:rPr lang="en-US" noProof="1"/>
              <a:t> Good quality optical glass glare screen</a:t>
            </a:r>
          </a:p>
          <a:p>
            <a:r>
              <a:rPr lang="en-US" noProof="1"/>
              <a:t>Don’t have light source such as window directly behind monitor</a:t>
            </a:r>
          </a:p>
          <a:p>
            <a:pPr lvl="1"/>
            <a:r>
              <a:rPr lang="en-US" noProof="1"/>
              <a:t>Reposition monitor</a:t>
            </a:r>
          </a:p>
          <a:p>
            <a:pPr lvl="1"/>
            <a:r>
              <a:rPr lang="en-US" noProof="1"/>
              <a:t>Shade window</a:t>
            </a:r>
          </a:p>
        </p:txBody>
      </p:sp>
      <p:sp>
        <p:nvSpPr>
          <p:cNvPr id="3" name="Text Placeholder 2">
            <a:extLst>
              <a:ext uri="{FF2B5EF4-FFF2-40B4-BE49-F238E27FC236}">
                <a16:creationId xmlns:a16="http://schemas.microsoft.com/office/drawing/2014/main" id="{33083147-3041-4AFC-B1B4-6A0C610AA805}"/>
              </a:ext>
            </a:extLst>
          </p:cNvPr>
          <p:cNvSpPr>
            <a:spLocks noGrp="1"/>
          </p:cNvSpPr>
          <p:nvPr>
            <p:ph type="body" sz="quarter" idx="12"/>
          </p:nvPr>
        </p:nvSpPr>
        <p:spPr/>
        <p:txBody>
          <a:bodyPr/>
          <a:lstStyle/>
          <a:p>
            <a:r>
              <a:rPr lang="en-US" noProof="1"/>
              <a:t>Use glare screen</a:t>
            </a:r>
            <a:endParaRPr lang="en-US" dirty="0"/>
          </a:p>
        </p:txBody>
      </p:sp>
      <p:pic>
        <p:nvPicPr>
          <p:cNvPr id="9" name="Picture Placeholder 8">
            <a:extLst>
              <a:ext uri="{FF2B5EF4-FFF2-40B4-BE49-F238E27FC236}">
                <a16:creationId xmlns:a16="http://schemas.microsoft.com/office/drawing/2014/main" id="{7A1944A6-7946-42ED-B839-01F5D4BA7352}"/>
              </a:ext>
            </a:extLst>
          </p:cNvPr>
          <p:cNvPicPr>
            <a:picLocks noGrp="1" noChangeAspect="1"/>
          </p:cNvPicPr>
          <p:nvPr>
            <p:ph type="pic" sz="quarter" idx="11"/>
          </p:nvPr>
        </p:nvPicPr>
        <p:blipFill>
          <a:blip r:embed="rId3"/>
          <a:srcRect t="26046" b="26046"/>
          <a:stretch>
            <a:fillRect/>
          </a:stretch>
        </p:blipFill>
        <p:spPr>
          <a:xfrm>
            <a:off x="4881563" y="742950"/>
            <a:ext cx="4135437" cy="1981200"/>
          </a:xfrm>
          <a:prstGeom prst="rect">
            <a:avLst/>
          </a:prstGeom>
        </p:spPr>
      </p:pic>
      <p:pic>
        <p:nvPicPr>
          <p:cNvPr id="10" name="Picture Placeholder 9">
            <a:extLst>
              <a:ext uri="{FF2B5EF4-FFF2-40B4-BE49-F238E27FC236}">
                <a16:creationId xmlns:a16="http://schemas.microsoft.com/office/drawing/2014/main" id="{AC9A4CC0-028F-4EB1-A7D5-78849A1B9186}"/>
              </a:ext>
            </a:extLst>
          </p:cNvPr>
          <p:cNvPicPr>
            <a:picLocks noGrp="1" noChangeAspect="1"/>
          </p:cNvPicPr>
          <p:nvPr>
            <p:ph type="pic" sz="quarter" idx="13"/>
          </p:nvPr>
        </p:nvPicPr>
        <p:blipFill>
          <a:blip r:embed="rId4"/>
          <a:srcRect t="7415" b="7415"/>
          <a:stretch>
            <a:fillRect/>
          </a:stretch>
        </p:blipFill>
        <p:spPr>
          <a:xfrm>
            <a:off x="4876800" y="2876550"/>
            <a:ext cx="4135438" cy="1981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9859">
                                            <p:txEl>
                                              <p:pRg st="0" end="0"/>
                                            </p:txEl>
                                          </p:spTgt>
                                        </p:tgtEl>
                                        <p:attrNameLst>
                                          <p:attrName>style.visibility</p:attrName>
                                        </p:attrNameLst>
                                      </p:cBhvr>
                                      <p:to>
                                        <p:strVal val="visible"/>
                                      </p:to>
                                    </p:set>
                                    <p:animEffect transition="in" filter="fade">
                                      <p:cBhvr>
                                        <p:cTn id="7" dur="500"/>
                                        <p:tgtEl>
                                          <p:spTgt spid="24985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9859">
                                            <p:txEl>
                                              <p:pRg st="1" end="1"/>
                                            </p:txEl>
                                          </p:spTgt>
                                        </p:tgtEl>
                                        <p:attrNameLst>
                                          <p:attrName>style.visibility</p:attrName>
                                        </p:attrNameLst>
                                      </p:cBhvr>
                                      <p:to>
                                        <p:strVal val="visible"/>
                                      </p:to>
                                    </p:set>
                                    <p:animEffect transition="in" filter="fade">
                                      <p:cBhvr>
                                        <p:cTn id="13" dur="500"/>
                                        <p:tgtEl>
                                          <p:spTgt spid="249859">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9859">
                                            <p:txEl>
                                              <p:pRg st="2" end="2"/>
                                            </p:txEl>
                                          </p:spTgt>
                                        </p:tgtEl>
                                        <p:attrNameLst>
                                          <p:attrName>style.visibility</p:attrName>
                                        </p:attrNameLst>
                                      </p:cBhvr>
                                      <p:to>
                                        <p:strVal val="visible"/>
                                      </p:to>
                                    </p:set>
                                    <p:animEffect transition="in" filter="fade">
                                      <p:cBhvr>
                                        <p:cTn id="16" dur="500"/>
                                        <p:tgtEl>
                                          <p:spTgt spid="249859">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9859">
                                            <p:txEl>
                                              <p:pRg st="3" end="3"/>
                                            </p:txEl>
                                          </p:spTgt>
                                        </p:tgtEl>
                                        <p:attrNameLst>
                                          <p:attrName>style.visibility</p:attrName>
                                        </p:attrNameLst>
                                      </p:cBhvr>
                                      <p:to>
                                        <p:strVal val="visible"/>
                                      </p:to>
                                    </p:set>
                                    <p:animEffect transition="in" filter="fade">
                                      <p:cBhvr>
                                        <p:cTn id="19" dur="500"/>
                                        <p:tgtEl>
                                          <p:spTgt spid="249859">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49859">
                                            <p:txEl>
                                              <p:pRg st="4" end="4"/>
                                            </p:txEl>
                                          </p:spTgt>
                                        </p:tgtEl>
                                        <p:attrNameLst>
                                          <p:attrName>style.visibility</p:attrName>
                                        </p:attrNameLst>
                                      </p:cBhvr>
                                      <p:to>
                                        <p:strVal val="visible"/>
                                      </p:to>
                                    </p:set>
                                    <p:animEffect transition="in" filter="fade">
                                      <p:cBhvr>
                                        <p:cTn id="24" dur="500"/>
                                        <p:tgtEl>
                                          <p:spTgt spid="249859">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49859">
                                            <p:txEl>
                                              <p:pRg st="5" end="5"/>
                                            </p:txEl>
                                          </p:spTgt>
                                        </p:tgtEl>
                                        <p:attrNameLst>
                                          <p:attrName>style.visibility</p:attrName>
                                        </p:attrNameLst>
                                      </p:cBhvr>
                                      <p:to>
                                        <p:strVal val="visible"/>
                                      </p:to>
                                    </p:set>
                                    <p:animEffect transition="in" filter="fade">
                                      <p:cBhvr>
                                        <p:cTn id="30" dur="500"/>
                                        <p:tgtEl>
                                          <p:spTgt spid="249859">
                                            <p:txEl>
                                              <p:pRg st="5" end="5"/>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49859">
                                            <p:txEl>
                                              <p:pRg st="6" end="6"/>
                                            </p:txEl>
                                          </p:spTgt>
                                        </p:tgtEl>
                                        <p:attrNameLst>
                                          <p:attrName>style.visibility</p:attrName>
                                        </p:attrNameLst>
                                      </p:cBhvr>
                                      <p:to>
                                        <p:strVal val="visible"/>
                                      </p:to>
                                    </p:set>
                                    <p:animEffect transition="in" filter="fade">
                                      <p:cBhvr>
                                        <p:cTn id="33" dur="500"/>
                                        <p:tgtEl>
                                          <p:spTgt spid="24985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59" grpId="0" uiExpand="1" build="p"/>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75C8EEA6-DF39-4396-9320-A35CC39B25E6}"/>
              </a:ext>
            </a:extLst>
          </p:cNvPr>
          <p:cNvSpPr>
            <a:spLocks noGrp="1"/>
          </p:cNvSpPr>
          <p:nvPr>
            <p:ph type="body" sz="quarter" idx="10"/>
          </p:nvPr>
        </p:nvSpPr>
        <p:spPr/>
        <p:txBody>
          <a:bodyPr>
            <a:normAutofit/>
          </a:bodyPr>
          <a:lstStyle/>
          <a:p>
            <a:r>
              <a:rPr lang="en-US" sz="2400" dirty="0"/>
              <a:t>Check if brightness and contrast can be adjusted</a:t>
            </a:r>
          </a:p>
          <a:p>
            <a:pPr lvl="1"/>
            <a:r>
              <a:rPr lang="en-US" sz="2100" dirty="0"/>
              <a:t>Adjust based on user’s perception of overall quantity and quality of light </a:t>
            </a:r>
          </a:p>
          <a:p>
            <a:endParaRPr lang="en-US" sz="2400" dirty="0"/>
          </a:p>
        </p:txBody>
      </p:sp>
      <p:sp>
        <p:nvSpPr>
          <p:cNvPr id="3" name="Text Placeholder 2">
            <a:extLst>
              <a:ext uri="{FF2B5EF4-FFF2-40B4-BE49-F238E27FC236}">
                <a16:creationId xmlns:a16="http://schemas.microsoft.com/office/drawing/2014/main" id="{F6256E5F-CAB9-477C-8123-C4C3142730B0}"/>
              </a:ext>
            </a:extLst>
          </p:cNvPr>
          <p:cNvSpPr>
            <a:spLocks noGrp="1"/>
          </p:cNvSpPr>
          <p:nvPr>
            <p:ph type="body" sz="quarter" idx="12"/>
          </p:nvPr>
        </p:nvSpPr>
        <p:spPr/>
        <p:txBody>
          <a:bodyPr/>
          <a:lstStyle/>
          <a:p>
            <a:r>
              <a:rPr lang="en-US" sz="2800" noProof="1"/>
              <a:t>Adjust Monitor Screen Brightness/ Contrast </a:t>
            </a:r>
            <a:endParaRPr lang="en-US" dirty="0"/>
          </a:p>
        </p:txBody>
      </p:sp>
      <p:pic>
        <p:nvPicPr>
          <p:cNvPr id="7" name="Picture 4" descr="Ws 10-5 adjust monitor controls">
            <a:extLst>
              <a:ext uri="{FF2B5EF4-FFF2-40B4-BE49-F238E27FC236}">
                <a16:creationId xmlns:a16="http://schemas.microsoft.com/office/drawing/2014/main" id="{67369EA2-6416-4F30-A0C4-FEA25D8060C5}"/>
              </a:ext>
            </a:extLst>
          </p:cNvPr>
          <p:cNvPicPr>
            <a:picLocks noGrp="1" noChangeAspect="1" noChangeArrowheads="1"/>
          </p:cNvPicPr>
          <p:nvPr>
            <p:ph type="pic" sz="quarter" idx="11"/>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Lst>
          </a:blip>
          <a:srcRect l="14897" r="14897"/>
          <a:stretch>
            <a:fillRect/>
          </a:stretch>
        </p:blipFill>
        <p:spPr bwMode="auto">
          <a:xfrm>
            <a:off x="4881563" y="742950"/>
            <a:ext cx="4135437" cy="40671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50042C-A69F-4D9B-9B71-A52664034C58}"/>
              </a:ext>
            </a:extLst>
          </p:cNvPr>
          <p:cNvSpPr>
            <a:spLocks noGrp="1"/>
          </p:cNvSpPr>
          <p:nvPr>
            <p:ph type="body" sz="quarter" idx="10"/>
          </p:nvPr>
        </p:nvSpPr>
        <p:spPr>
          <a:xfrm>
            <a:off x="895952" y="646342"/>
            <a:ext cx="3822021" cy="4361087"/>
          </a:xfrm>
        </p:spPr>
        <p:txBody>
          <a:bodyPr/>
          <a:lstStyle/>
          <a:p>
            <a:r>
              <a:rPr lang="en-US" dirty="0"/>
              <a:t>Let’s continue by learning a bit more about you</a:t>
            </a:r>
            <a:endParaRPr lang="en-US" i="1" dirty="0"/>
          </a:p>
          <a:p>
            <a:pPr lvl="1"/>
            <a:r>
              <a:rPr lang="en-US" i="1" dirty="0"/>
              <a:t>Poll – Practice Setting</a:t>
            </a:r>
          </a:p>
          <a:p>
            <a:pPr lvl="1"/>
            <a:r>
              <a:rPr lang="en-US" i="1" dirty="0"/>
              <a:t>Poll – Assessment Experience</a:t>
            </a:r>
          </a:p>
          <a:p>
            <a:pPr lvl="1"/>
            <a:r>
              <a:rPr lang="en-US" i="1" dirty="0"/>
              <a:t>Poll – Ergonomics Consultation</a:t>
            </a:r>
          </a:p>
          <a:p>
            <a:endParaRPr lang="en-US" dirty="0"/>
          </a:p>
        </p:txBody>
      </p:sp>
      <p:pic>
        <p:nvPicPr>
          <p:cNvPr id="6" name="Picture Placeholder 5" descr="A picture containing holding, person, sitting, computer&#10;&#10;Description automatically generated">
            <a:extLst>
              <a:ext uri="{FF2B5EF4-FFF2-40B4-BE49-F238E27FC236}">
                <a16:creationId xmlns:a16="http://schemas.microsoft.com/office/drawing/2014/main" id="{A04DFC9D-3E8B-4A40-B2F1-2CAC603208DD}"/>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821" b="821"/>
          <a:stretch>
            <a:fillRect/>
          </a:stretch>
        </p:blipFill>
        <p:spPr/>
      </p:pic>
      <p:sp>
        <p:nvSpPr>
          <p:cNvPr id="4" name="Text Placeholder 3">
            <a:extLst>
              <a:ext uri="{FF2B5EF4-FFF2-40B4-BE49-F238E27FC236}">
                <a16:creationId xmlns:a16="http://schemas.microsoft.com/office/drawing/2014/main" id="{1E98F599-1497-4AB7-AC60-52F320918F2D}"/>
              </a:ext>
            </a:extLst>
          </p:cNvPr>
          <p:cNvSpPr>
            <a:spLocks noGrp="1"/>
          </p:cNvSpPr>
          <p:nvPr>
            <p:ph type="body" sz="quarter" idx="12"/>
          </p:nvPr>
        </p:nvSpPr>
        <p:spPr/>
        <p:txBody>
          <a:bodyPr/>
          <a:lstStyle/>
          <a:p>
            <a:r>
              <a:rPr lang="en-US" dirty="0"/>
              <a:t>Participant Background/Experience</a:t>
            </a:r>
          </a:p>
        </p:txBody>
      </p:sp>
    </p:spTree>
    <p:extLst>
      <p:ext uri="{BB962C8B-B14F-4D97-AF65-F5344CB8AC3E}">
        <p14:creationId xmlns:p14="http://schemas.microsoft.com/office/powerpoint/2010/main" val="2590049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5219" name="Rectangle 3"/>
          <p:cNvSpPr>
            <a:spLocks noGrp="1" noChangeArrowheads="1"/>
          </p:cNvSpPr>
          <p:nvPr>
            <p:ph type="body" sz="quarter" idx="10"/>
          </p:nvPr>
        </p:nvSpPr>
        <p:spPr/>
        <p:txBody>
          <a:bodyPr>
            <a:normAutofit/>
          </a:bodyPr>
          <a:lstStyle/>
          <a:p>
            <a:r>
              <a:rPr lang="en-US" noProof="1"/>
              <a:t>On regular basis clean monitor screen</a:t>
            </a:r>
          </a:p>
          <a:p>
            <a:r>
              <a:rPr lang="en-US" noProof="1"/>
              <a:t>Only use approved cleaning measures</a:t>
            </a:r>
          </a:p>
        </p:txBody>
      </p:sp>
      <p:sp>
        <p:nvSpPr>
          <p:cNvPr id="3" name="Text Placeholder 2">
            <a:extLst>
              <a:ext uri="{FF2B5EF4-FFF2-40B4-BE49-F238E27FC236}">
                <a16:creationId xmlns:a16="http://schemas.microsoft.com/office/drawing/2014/main" id="{CE5B1699-5D53-4FA8-B6DF-C68F5CCCD801}"/>
              </a:ext>
            </a:extLst>
          </p:cNvPr>
          <p:cNvSpPr>
            <a:spLocks noGrp="1"/>
          </p:cNvSpPr>
          <p:nvPr>
            <p:ph type="body" sz="quarter" idx="12"/>
          </p:nvPr>
        </p:nvSpPr>
        <p:spPr/>
        <p:txBody>
          <a:bodyPr/>
          <a:lstStyle/>
          <a:p>
            <a:r>
              <a:rPr lang="en-US" dirty="0"/>
              <a:t>Clean Monitor</a:t>
            </a:r>
          </a:p>
        </p:txBody>
      </p:sp>
      <p:pic>
        <p:nvPicPr>
          <p:cNvPr id="8" name="Picture Placeholder 7" descr="c00411741.jpg">
            <a:extLst>
              <a:ext uri="{FF2B5EF4-FFF2-40B4-BE49-F238E27FC236}">
                <a16:creationId xmlns:a16="http://schemas.microsoft.com/office/drawing/2014/main" id="{5429EBA8-CA5D-4E35-B233-29B98D18B8AC}"/>
              </a:ext>
            </a:extLst>
          </p:cNvPr>
          <p:cNvPicPr>
            <a:picLocks noGrp="1" noChangeAspect="1"/>
          </p:cNvPicPr>
          <p:nvPr>
            <p:ph type="pic" sz="quarter" idx="11"/>
          </p:nvPr>
        </p:nvPicPr>
        <p:blipFill>
          <a:blip r:embed="rId3" cstate="print"/>
          <a:srcRect l="11821" r="11821"/>
          <a:stretch>
            <a:fillRect/>
          </a:stretch>
        </p:blipFill>
        <p:spPr>
          <a:xfrm>
            <a:off x="4881563" y="742950"/>
            <a:ext cx="4135437" cy="40671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7267" name="Rectangle 3"/>
          <p:cNvSpPr>
            <a:spLocks noGrp="1" noChangeArrowheads="1"/>
          </p:cNvSpPr>
          <p:nvPr>
            <p:ph type="body" sz="quarter" idx="10"/>
          </p:nvPr>
        </p:nvSpPr>
        <p:spPr/>
        <p:txBody>
          <a:bodyPr>
            <a:normAutofit/>
          </a:bodyPr>
          <a:lstStyle/>
          <a:p>
            <a:r>
              <a:rPr lang="en-US" dirty="0"/>
              <a:t>Regular eye examinations </a:t>
            </a:r>
          </a:p>
          <a:p>
            <a:r>
              <a:rPr lang="en-US" dirty="0"/>
              <a:t>Eyewear prescriptions changes</a:t>
            </a:r>
          </a:p>
          <a:p>
            <a:r>
              <a:rPr lang="en-US" dirty="0"/>
              <a:t>Eye health in general</a:t>
            </a:r>
          </a:p>
          <a:p>
            <a:r>
              <a:rPr lang="en-US" dirty="0"/>
              <a:t>Based on job task</a:t>
            </a:r>
            <a:endParaRPr lang="en-US" noProof="1"/>
          </a:p>
        </p:txBody>
      </p:sp>
      <p:sp>
        <p:nvSpPr>
          <p:cNvPr id="2" name="Text Placeholder 1">
            <a:extLst>
              <a:ext uri="{FF2B5EF4-FFF2-40B4-BE49-F238E27FC236}">
                <a16:creationId xmlns:a16="http://schemas.microsoft.com/office/drawing/2014/main" id="{10E83CBD-951E-4EF6-9ABD-BAD2873A0359}"/>
              </a:ext>
            </a:extLst>
          </p:cNvPr>
          <p:cNvSpPr>
            <a:spLocks noGrp="1"/>
          </p:cNvSpPr>
          <p:nvPr>
            <p:ph type="body" sz="quarter" idx="12"/>
          </p:nvPr>
        </p:nvSpPr>
        <p:spPr/>
        <p:txBody>
          <a:bodyPr/>
          <a:lstStyle/>
          <a:p>
            <a:r>
              <a:rPr lang="en-US" dirty="0"/>
              <a:t>Eye Examinations</a:t>
            </a:r>
          </a:p>
        </p:txBody>
      </p:sp>
      <p:pic>
        <p:nvPicPr>
          <p:cNvPr id="8" name="Picture 10" descr="chart">
            <a:extLst>
              <a:ext uri="{FF2B5EF4-FFF2-40B4-BE49-F238E27FC236}">
                <a16:creationId xmlns:a16="http://schemas.microsoft.com/office/drawing/2014/main" id="{5E6A2D97-2AA1-4050-865B-7B31990274BF}"/>
              </a:ext>
            </a:extLst>
          </p:cNvPr>
          <p:cNvPicPr>
            <a:picLocks noGrp="1" noChangeAspect="1" noChangeArrowheads="1"/>
          </p:cNvPicPr>
          <p:nvPr>
            <p:ph type="pic" sz="quarter" idx="11"/>
          </p:nvPr>
        </p:nvPicPr>
        <p:blipFill rotWithShape="1">
          <a:blip r:embed="rId3" cstate="print"/>
          <a:srcRect l="1047" r="2006"/>
          <a:stretch/>
        </p:blipFill>
        <p:spPr>
          <a:xfrm>
            <a:off x="5410200" y="742950"/>
            <a:ext cx="3048000" cy="4067175"/>
          </a:xfrm>
          <a:ln w="6350">
            <a:solidFill>
              <a:schemeClr val="bg1">
                <a:lumMod val="65000"/>
              </a:schemeClr>
            </a:solidFill>
          </a:ln>
        </p:spPr>
      </p:pic>
    </p:spTree>
  </p:cSld>
  <p:clrMapOvr>
    <a:masterClrMapping/>
  </p:clrMapOvr>
  <p:transition>
    <p:fade/>
  </p:transition>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3987" name="Rectangle 3"/>
          <p:cNvSpPr>
            <a:spLocks noGrp="1" noChangeArrowheads="1"/>
          </p:cNvSpPr>
          <p:nvPr>
            <p:ph type="body" sz="quarter" idx="10"/>
          </p:nvPr>
        </p:nvSpPr>
        <p:spPr/>
        <p:txBody>
          <a:bodyPr>
            <a:normAutofit/>
          </a:bodyPr>
          <a:lstStyle/>
          <a:p>
            <a:r>
              <a:rPr lang="en-US" dirty="0"/>
              <a:t>Age-related process</a:t>
            </a:r>
          </a:p>
          <a:p>
            <a:r>
              <a:rPr lang="en-US" dirty="0"/>
              <a:t>Slow loss of flexibility within lens inside eye </a:t>
            </a:r>
          </a:p>
          <a:p>
            <a:pPr lvl="1"/>
            <a:r>
              <a:rPr lang="en-US" dirty="0"/>
              <a:t>Inability to focus at closer distances</a:t>
            </a:r>
          </a:p>
          <a:p>
            <a:pPr lvl="1"/>
            <a:r>
              <a:rPr lang="en-US" dirty="0"/>
              <a:t>With bifocals may result in head tip</a:t>
            </a:r>
          </a:p>
          <a:p>
            <a:r>
              <a:rPr lang="en-US" dirty="0"/>
              <a:t>Solutions</a:t>
            </a:r>
          </a:p>
          <a:p>
            <a:pPr lvl="1"/>
            <a:r>
              <a:rPr lang="en-US" noProof="1"/>
              <a:t>Computer glasses</a:t>
            </a:r>
            <a:endParaRPr lang="en-US" dirty="0"/>
          </a:p>
          <a:p>
            <a:pPr lvl="1"/>
            <a:r>
              <a:rPr lang="en-US" dirty="0"/>
              <a:t>Lower monitor</a:t>
            </a:r>
            <a:endParaRPr lang="en-US" noProof="1"/>
          </a:p>
        </p:txBody>
      </p:sp>
      <p:sp>
        <p:nvSpPr>
          <p:cNvPr id="3" name="Text Placeholder 2">
            <a:extLst>
              <a:ext uri="{FF2B5EF4-FFF2-40B4-BE49-F238E27FC236}">
                <a16:creationId xmlns:a16="http://schemas.microsoft.com/office/drawing/2014/main" id="{E7E81E6F-0331-472A-840A-373FC081F273}"/>
              </a:ext>
            </a:extLst>
          </p:cNvPr>
          <p:cNvSpPr>
            <a:spLocks noGrp="1"/>
          </p:cNvSpPr>
          <p:nvPr>
            <p:ph type="body" sz="quarter" idx="12"/>
          </p:nvPr>
        </p:nvSpPr>
        <p:spPr/>
        <p:txBody>
          <a:bodyPr/>
          <a:lstStyle/>
          <a:p>
            <a:r>
              <a:rPr lang="en-US" dirty="0"/>
              <a:t>Presbyopia</a:t>
            </a:r>
          </a:p>
        </p:txBody>
      </p:sp>
      <p:pic>
        <p:nvPicPr>
          <p:cNvPr id="9" name="Picture Placeholder 8">
            <a:extLst>
              <a:ext uri="{FF2B5EF4-FFF2-40B4-BE49-F238E27FC236}">
                <a16:creationId xmlns:a16="http://schemas.microsoft.com/office/drawing/2014/main" id="{1E9608E3-A8B8-4418-A249-1E044614FF5B}"/>
              </a:ext>
            </a:extLst>
          </p:cNvPr>
          <p:cNvPicPr>
            <a:picLocks noGrp="1" noChangeAspect="1"/>
          </p:cNvPicPr>
          <p:nvPr>
            <p:ph type="pic" sz="quarter" idx="11"/>
          </p:nvPr>
        </p:nvPicPr>
        <p:blipFill>
          <a:blip r:embed="rId3"/>
          <a:srcRect t="18116" b="18116"/>
          <a:stretch>
            <a:fillRect/>
          </a:stretch>
        </p:blipFill>
        <p:spPr>
          <a:xfrm>
            <a:off x="4881563" y="742950"/>
            <a:ext cx="4135437" cy="1981200"/>
          </a:xfrm>
          <a:prstGeom prst="rect">
            <a:avLst/>
          </a:prstGeom>
          <a:ln>
            <a:noFill/>
          </a:ln>
          <a:effectLst>
            <a:outerShdw blurRad="292100" dist="139700" dir="2700000" algn="tl" rotWithShape="0">
              <a:srgbClr val="333333">
                <a:alpha val="65000"/>
              </a:srgbClr>
            </a:outerShdw>
          </a:effectLst>
        </p:spPr>
      </p:pic>
      <p:pic>
        <p:nvPicPr>
          <p:cNvPr id="10" name="Picture Placeholder 9">
            <a:extLst>
              <a:ext uri="{FF2B5EF4-FFF2-40B4-BE49-F238E27FC236}">
                <a16:creationId xmlns:a16="http://schemas.microsoft.com/office/drawing/2014/main" id="{531F429F-53BD-4EB6-A9CB-98F0361B0DF5}"/>
              </a:ext>
            </a:extLst>
          </p:cNvPr>
          <p:cNvPicPr>
            <a:picLocks noGrp="1" noChangeAspect="1"/>
          </p:cNvPicPr>
          <p:nvPr>
            <p:ph type="pic" sz="quarter" idx="13"/>
          </p:nvPr>
        </p:nvPicPr>
        <p:blipFill>
          <a:blip r:embed="rId4"/>
          <a:srcRect t="18116" b="18116"/>
          <a:stretch>
            <a:fillRect/>
          </a:stretch>
        </p:blipFill>
        <p:spPr>
          <a:xfrm>
            <a:off x="4876800" y="2876550"/>
            <a:ext cx="4135438" cy="1981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3987">
                                            <p:txEl>
                                              <p:pRg st="0" end="0"/>
                                            </p:txEl>
                                          </p:spTgt>
                                        </p:tgtEl>
                                        <p:attrNameLst>
                                          <p:attrName>style.visibility</p:attrName>
                                        </p:attrNameLst>
                                      </p:cBhvr>
                                      <p:to>
                                        <p:strVal val="visible"/>
                                      </p:to>
                                    </p:set>
                                    <p:animEffect transition="in" filter="fade">
                                      <p:cBhvr>
                                        <p:cTn id="7" dur="500"/>
                                        <p:tgtEl>
                                          <p:spTgt spid="55398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53987">
                                            <p:txEl>
                                              <p:pRg st="1" end="1"/>
                                            </p:txEl>
                                          </p:spTgt>
                                        </p:tgtEl>
                                        <p:attrNameLst>
                                          <p:attrName>style.visibility</p:attrName>
                                        </p:attrNameLst>
                                      </p:cBhvr>
                                      <p:to>
                                        <p:strVal val="visible"/>
                                      </p:to>
                                    </p:set>
                                    <p:animEffect transition="in" filter="fade">
                                      <p:cBhvr>
                                        <p:cTn id="15" dur="500"/>
                                        <p:tgtEl>
                                          <p:spTgt spid="553987">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53987">
                                            <p:txEl>
                                              <p:pRg st="2" end="2"/>
                                            </p:txEl>
                                          </p:spTgt>
                                        </p:tgtEl>
                                        <p:attrNameLst>
                                          <p:attrName>style.visibility</p:attrName>
                                        </p:attrNameLst>
                                      </p:cBhvr>
                                      <p:to>
                                        <p:strVal val="visible"/>
                                      </p:to>
                                    </p:set>
                                    <p:animEffect transition="in" filter="fade">
                                      <p:cBhvr>
                                        <p:cTn id="18" dur="500"/>
                                        <p:tgtEl>
                                          <p:spTgt spid="553987">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53987">
                                            <p:txEl>
                                              <p:pRg st="3" end="3"/>
                                            </p:txEl>
                                          </p:spTgt>
                                        </p:tgtEl>
                                        <p:attrNameLst>
                                          <p:attrName>style.visibility</p:attrName>
                                        </p:attrNameLst>
                                      </p:cBhvr>
                                      <p:to>
                                        <p:strVal val="visible"/>
                                      </p:to>
                                    </p:set>
                                    <p:animEffect transition="in" filter="fade">
                                      <p:cBhvr>
                                        <p:cTn id="21" dur="500"/>
                                        <p:tgtEl>
                                          <p:spTgt spid="553987">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53987">
                                            <p:txEl>
                                              <p:pRg st="4" end="4"/>
                                            </p:txEl>
                                          </p:spTgt>
                                        </p:tgtEl>
                                        <p:attrNameLst>
                                          <p:attrName>style.visibility</p:attrName>
                                        </p:attrNameLst>
                                      </p:cBhvr>
                                      <p:to>
                                        <p:strVal val="visible"/>
                                      </p:to>
                                    </p:set>
                                    <p:animEffect transition="in" filter="fade">
                                      <p:cBhvr>
                                        <p:cTn id="26" dur="500"/>
                                        <p:tgtEl>
                                          <p:spTgt spid="553987">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53987">
                                            <p:txEl>
                                              <p:pRg st="5" end="5"/>
                                            </p:txEl>
                                          </p:spTgt>
                                        </p:tgtEl>
                                        <p:attrNameLst>
                                          <p:attrName>style.visibility</p:attrName>
                                        </p:attrNameLst>
                                      </p:cBhvr>
                                      <p:to>
                                        <p:strVal val="visible"/>
                                      </p:to>
                                    </p:set>
                                    <p:animEffect transition="in" filter="fade">
                                      <p:cBhvr>
                                        <p:cTn id="32" dur="500"/>
                                        <p:tgtEl>
                                          <p:spTgt spid="553987">
                                            <p:txEl>
                                              <p:pRg st="5" end="5"/>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53987">
                                            <p:txEl>
                                              <p:pRg st="6" end="6"/>
                                            </p:txEl>
                                          </p:spTgt>
                                        </p:tgtEl>
                                        <p:attrNameLst>
                                          <p:attrName>style.visibility</p:attrName>
                                        </p:attrNameLst>
                                      </p:cBhvr>
                                      <p:to>
                                        <p:strVal val="visible"/>
                                      </p:to>
                                    </p:set>
                                    <p:animEffect transition="in" filter="fade">
                                      <p:cBhvr>
                                        <p:cTn id="35" dur="500"/>
                                        <p:tgtEl>
                                          <p:spTgt spid="55398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987" grpId="0" uiExpand="1" build="p"/>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Graphical user interface, text, application&#10;&#10;Description automatically generated">
            <a:extLst>
              <a:ext uri="{FF2B5EF4-FFF2-40B4-BE49-F238E27FC236}">
                <a16:creationId xmlns:a16="http://schemas.microsoft.com/office/drawing/2014/main" id="{06047015-B54D-4EC0-97CF-BFADDA11A9E3}"/>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427" b="427"/>
          <a:stretch/>
        </p:blipFill>
        <p:spPr>
          <a:xfrm>
            <a:off x="936775" y="666750"/>
            <a:ext cx="8080681" cy="2362200"/>
          </a:xfrm>
        </p:spPr>
      </p:pic>
      <p:sp>
        <p:nvSpPr>
          <p:cNvPr id="3" name="Text Placeholder 2">
            <a:extLst>
              <a:ext uri="{FF2B5EF4-FFF2-40B4-BE49-F238E27FC236}">
                <a16:creationId xmlns:a16="http://schemas.microsoft.com/office/drawing/2014/main" id="{09C6B579-1144-4CE9-ADAE-783CA191E57C}"/>
              </a:ext>
            </a:extLst>
          </p:cNvPr>
          <p:cNvSpPr>
            <a:spLocks noGrp="1"/>
          </p:cNvSpPr>
          <p:nvPr>
            <p:ph type="body" sz="quarter" idx="12"/>
          </p:nvPr>
        </p:nvSpPr>
        <p:spPr/>
        <p:txBody>
          <a:bodyPr/>
          <a:lstStyle/>
          <a:p>
            <a:r>
              <a:rPr lang="en-US" noProof="1"/>
              <a:t>Monitor – Case Study</a:t>
            </a:r>
            <a:endParaRPr lang="en-US" dirty="0"/>
          </a:p>
        </p:txBody>
      </p:sp>
      <p:pic>
        <p:nvPicPr>
          <p:cNvPr id="7" name="Picture 6" descr="A picture containing timeline&#10;&#10;Description automatically generated">
            <a:extLst>
              <a:ext uri="{FF2B5EF4-FFF2-40B4-BE49-F238E27FC236}">
                <a16:creationId xmlns:a16="http://schemas.microsoft.com/office/drawing/2014/main" id="{9ABC57B9-9AC0-4033-9549-7FA6B4834CB5}"/>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50000"/>
          <a:stretch/>
        </p:blipFill>
        <p:spPr>
          <a:xfrm>
            <a:off x="936775" y="3087232"/>
            <a:ext cx="3444653" cy="2038350"/>
          </a:xfrm>
          <a:prstGeom prst="rect">
            <a:avLst/>
          </a:prstGeom>
          <a:ln>
            <a:noFill/>
          </a:ln>
          <a:effectLst>
            <a:outerShdw blurRad="292100" dist="139700" dir="2700000" algn="tl" rotWithShape="0">
              <a:srgbClr val="333333">
                <a:alpha val="65000"/>
              </a:srgbClr>
            </a:outerShdw>
          </a:effectLst>
        </p:spPr>
      </p:pic>
      <p:pic>
        <p:nvPicPr>
          <p:cNvPr id="9" name="Picture 8" descr="Text&#10;&#10;Description automatically generated">
            <a:extLst>
              <a:ext uri="{FF2B5EF4-FFF2-40B4-BE49-F238E27FC236}">
                <a16:creationId xmlns:a16="http://schemas.microsoft.com/office/drawing/2014/main" id="{3D309E34-F9FE-423A-A000-3B4C53A149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9600" y="3087232"/>
            <a:ext cx="4617720" cy="954112"/>
          </a:xfrm>
          <a:prstGeom prst="rect">
            <a:avLst/>
          </a:prstGeom>
          <a:ln>
            <a:noFill/>
          </a:ln>
          <a:effectLst>
            <a:outerShdw blurRad="292100" dist="139700" dir="2700000" algn="tl" rotWithShape="0">
              <a:srgbClr val="333333">
                <a:alpha val="65000"/>
              </a:srgbClr>
            </a:outerShdw>
          </a:effectLst>
        </p:spPr>
      </p:pic>
      <p:pic>
        <p:nvPicPr>
          <p:cNvPr id="6" name="Picture Placeholder 5" descr="A picture containing holding, person, sitting, computer&#10;&#10;Description automatically generated">
            <a:extLst>
              <a:ext uri="{FF2B5EF4-FFF2-40B4-BE49-F238E27FC236}">
                <a16:creationId xmlns:a16="http://schemas.microsoft.com/office/drawing/2014/main" id="{C5F2CD26-E051-472B-86F7-9CEA72D1A94E}"/>
              </a:ext>
            </a:extLst>
          </p:cNvPr>
          <p:cNvPicPr>
            <a:picLocks noChangeAspect="1"/>
          </p:cNvPicPr>
          <p:nvPr/>
        </p:nvPicPr>
        <p:blipFill>
          <a:blip r:embed="rId6" cstate="print">
            <a:extLst>
              <a:ext uri="{28A0092B-C50C-407E-A947-70E740481C1C}">
                <a14:useLocalDpi xmlns:a14="http://schemas.microsoft.com/office/drawing/2010/main" val="0"/>
              </a:ext>
            </a:extLst>
          </a:blip>
          <a:srcRect t="821" b="821"/>
          <a:stretch>
            <a:fillRect/>
          </a:stretch>
        </p:blipFill>
        <p:spPr>
          <a:xfrm>
            <a:off x="-152400" y="3821741"/>
            <a:ext cx="1371600" cy="1349066"/>
          </a:xfrm>
          <a:prstGeom prst="rect">
            <a:avLst/>
          </a:prstGeom>
          <a:effectLst>
            <a:outerShdw blurRad="177800" dist="177800" dir="2700000" algn="tl" rotWithShape="0">
              <a:schemeClr val="tx1">
                <a:lumMod val="50000"/>
                <a:lumOff val="50000"/>
              </a:scheme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1363" name="Rectangle 3"/>
          <p:cNvSpPr>
            <a:spLocks noGrp="1" noChangeArrowheads="1"/>
          </p:cNvSpPr>
          <p:nvPr>
            <p:ph type="body" sz="quarter" idx="10"/>
          </p:nvPr>
        </p:nvSpPr>
        <p:spPr/>
        <p:txBody>
          <a:bodyPr/>
          <a:lstStyle/>
          <a:p>
            <a:r>
              <a:rPr lang="en-US" noProof="1"/>
              <a:t>Head position</a:t>
            </a:r>
          </a:p>
          <a:p>
            <a:pPr lvl="1"/>
            <a:r>
              <a:rPr lang="en-US" noProof="1"/>
              <a:t>Horizontal vs. inclined</a:t>
            </a:r>
          </a:p>
          <a:p>
            <a:pPr lvl="1"/>
            <a:r>
              <a:rPr lang="en-US" noProof="1"/>
              <a:t>What does your head weigh?</a:t>
            </a:r>
          </a:p>
          <a:p>
            <a:r>
              <a:rPr lang="en-US" noProof="1"/>
              <a:t>Out-of-neutral head position increases neck and shoulder strain</a:t>
            </a:r>
          </a:p>
          <a:p>
            <a:endParaRPr lang="en-US" noProof="1"/>
          </a:p>
        </p:txBody>
      </p:sp>
      <p:sp>
        <p:nvSpPr>
          <p:cNvPr id="3" name="Text Placeholder 2">
            <a:extLst>
              <a:ext uri="{FF2B5EF4-FFF2-40B4-BE49-F238E27FC236}">
                <a16:creationId xmlns:a16="http://schemas.microsoft.com/office/drawing/2014/main" id="{6BB1BD8C-0426-4CC5-8165-08609BFE4D9A}"/>
              </a:ext>
            </a:extLst>
          </p:cNvPr>
          <p:cNvSpPr>
            <a:spLocks noGrp="1"/>
          </p:cNvSpPr>
          <p:nvPr>
            <p:ph type="body" sz="quarter" idx="12"/>
          </p:nvPr>
        </p:nvSpPr>
        <p:spPr/>
        <p:txBody>
          <a:bodyPr/>
          <a:lstStyle/>
          <a:p>
            <a:r>
              <a:rPr lang="en-US" noProof="1"/>
              <a:t>Document Holder</a:t>
            </a:r>
            <a:endParaRPr lang="en-US" dirty="0"/>
          </a:p>
        </p:txBody>
      </p:sp>
      <p:pic>
        <p:nvPicPr>
          <p:cNvPr id="9" name="Picture 4" descr="WS 6-28 improper doc position">
            <a:extLst>
              <a:ext uri="{FF2B5EF4-FFF2-40B4-BE49-F238E27FC236}">
                <a16:creationId xmlns:a16="http://schemas.microsoft.com/office/drawing/2014/main" id="{E041769E-3625-46EC-A273-D56D013C96DC}"/>
              </a:ext>
            </a:extLst>
          </p:cNvPr>
          <p:cNvPicPr>
            <a:picLocks noGrp="1" noChangeAspect="1" noChangeArrowheads="1"/>
          </p:cNvPicPr>
          <p:nvPr>
            <p:ph type="pic" sz="quarter" idx="11"/>
          </p:nvPr>
        </p:nvPicPr>
        <p:blipFill rotWithShape="1">
          <a:blip r:embed="rId3" cstate="print"/>
          <a:srcRect t="14602" b="14602"/>
          <a:stretch/>
        </p:blipFill>
        <p:spPr bwMode="auto">
          <a:xfrm>
            <a:off x="5029200" y="865216"/>
            <a:ext cx="3562116" cy="1706534"/>
          </a:xfrm>
          <a:prstGeom prst="rect">
            <a:avLst/>
          </a:prstGeom>
          <a:ln>
            <a:noFill/>
          </a:ln>
          <a:effectLst>
            <a:outerShdw blurRad="292100" dist="139700" dir="2700000" algn="tl" rotWithShape="0">
              <a:srgbClr val="333333">
                <a:alpha val="65000"/>
              </a:srgbClr>
            </a:outerShdw>
          </a:effectLst>
        </p:spPr>
      </p:pic>
      <p:pic>
        <p:nvPicPr>
          <p:cNvPr id="10" name="Picture Placeholder 9">
            <a:extLst>
              <a:ext uri="{FF2B5EF4-FFF2-40B4-BE49-F238E27FC236}">
                <a16:creationId xmlns:a16="http://schemas.microsoft.com/office/drawing/2014/main" id="{54C3FED5-BC79-4E40-BEF7-14083516F263}"/>
              </a:ext>
            </a:extLst>
          </p:cNvPr>
          <p:cNvPicPr>
            <a:picLocks noGrp="1" noChangeAspect="1"/>
          </p:cNvPicPr>
          <p:nvPr>
            <p:ph type="pic" sz="quarter" idx="13"/>
          </p:nvPr>
        </p:nvPicPr>
        <p:blipFill>
          <a:blip r:embed="rId4"/>
          <a:srcRect t="16900" b="16900"/>
          <a:stretch>
            <a:fillRect/>
          </a:stretch>
        </p:blipFill>
        <p:spPr>
          <a:xfrm>
            <a:off x="4800600" y="2724150"/>
            <a:ext cx="4216855" cy="19812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1363">
                                            <p:txEl>
                                              <p:pRg st="0" end="0"/>
                                            </p:txEl>
                                          </p:spTgt>
                                        </p:tgtEl>
                                        <p:attrNameLst>
                                          <p:attrName>style.visibility</p:attrName>
                                        </p:attrNameLst>
                                      </p:cBhvr>
                                      <p:to>
                                        <p:strVal val="visible"/>
                                      </p:to>
                                    </p:set>
                                    <p:animEffect transition="in" filter="fade">
                                      <p:cBhvr>
                                        <p:cTn id="7" dur="500"/>
                                        <p:tgtEl>
                                          <p:spTgt spid="2713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1363">
                                            <p:txEl>
                                              <p:pRg st="1" end="1"/>
                                            </p:txEl>
                                          </p:spTgt>
                                        </p:tgtEl>
                                        <p:attrNameLst>
                                          <p:attrName>style.visibility</p:attrName>
                                        </p:attrNameLst>
                                      </p:cBhvr>
                                      <p:to>
                                        <p:strVal val="visible"/>
                                      </p:to>
                                    </p:set>
                                    <p:animEffect transition="in" filter="fade">
                                      <p:cBhvr>
                                        <p:cTn id="15" dur="500"/>
                                        <p:tgtEl>
                                          <p:spTgt spid="27136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1363">
                                            <p:txEl>
                                              <p:pRg st="2" end="2"/>
                                            </p:txEl>
                                          </p:spTgt>
                                        </p:tgtEl>
                                        <p:attrNameLst>
                                          <p:attrName>style.visibility</p:attrName>
                                        </p:attrNameLst>
                                      </p:cBhvr>
                                      <p:to>
                                        <p:strVal val="visible"/>
                                      </p:to>
                                    </p:set>
                                    <p:animEffect transition="in" filter="fade">
                                      <p:cBhvr>
                                        <p:cTn id="18" dur="500"/>
                                        <p:tgtEl>
                                          <p:spTgt spid="27136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71363">
                                            <p:txEl>
                                              <p:pRg st="3" end="3"/>
                                            </p:txEl>
                                          </p:spTgt>
                                        </p:tgtEl>
                                        <p:attrNameLst>
                                          <p:attrName>style.visibility</p:attrName>
                                        </p:attrNameLst>
                                      </p:cBhvr>
                                      <p:to>
                                        <p:strVal val="visible"/>
                                      </p:to>
                                    </p:set>
                                    <p:animEffect transition="in" filter="fade">
                                      <p:cBhvr>
                                        <p:cTn id="23" dur="500"/>
                                        <p:tgtEl>
                                          <p:spTgt spid="271363">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3" grpId="0" uiExpand="1" build="p"/>
    </p:bldLst>
  </p:timing>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1363" name="Rectangle 3"/>
          <p:cNvSpPr>
            <a:spLocks noGrp="1" noChangeArrowheads="1"/>
          </p:cNvSpPr>
          <p:nvPr>
            <p:ph type="body" sz="quarter" idx="10"/>
          </p:nvPr>
        </p:nvSpPr>
        <p:spPr/>
        <p:txBody>
          <a:bodyPr/>
          <a:lstStyle/>
          <a:p>
            <a:r>
              <a:rPr lang="en-US" noProof="1"/>
              <a:t>Landscape</a:t>
            </a:r>
          </a:p>
          <a:p>
            <a:r>
              <a:rPr lang="en-US" noProof="1"/>
              <a:t>Portrait</a:t>
            </a:r>
          </a:p>
          <a:p>
            <a:r>
              <a:rPr lang="en-US" noProof="1"/>
              <a:t>Read Write Stand</a:t>
            </a:r>
          </a:p>
        </p:txBody>
      </p:sp>
      <p:sp>
        <p:nvSpPr>
          <p:cNvPr id="3" name="Text Placeholder 2">
            <a:extLst>
              <a:ext uri="{FF2B5EF4-FFF2-40B4-BE49-F238E27FC236}">
                <a16:creationId xmlns:a16="http://schemas.microsoft.com/office/drawing/2014/main" id="{93BC9DE9-F421-41A8-BD57-459770607E2B}"/>
              </a:ext>
            </a:extLst>
          </p:cNvPr>
          <p:cNvSpPr>
            <a:spLocks noGrp="1"/>
          </p:cNvSpPr>
          <p:nvPr>
            <p:ph type="body" sz="quarter" idx="12"/>
          </p:nvPr>
        </p:nvSpPr>
        <p:spPr/>
        <p:txBody>
          <a:bodyPr/>
          <a:lstStyle/>
          <a:p>
            <a:r>
              <a:rPr lang="en-US" noProof="1"/>
              <a:t>Document Holders</a:t>
            </a:r>
            <a:endParaRPr lang="en-US" dirty="0"/>
          </a:p>
        </p:txBody>
      </p:sp>
      <p:pic>
        <p:nvPicPr>
          <p:cNvPr id="11" name="Picture 2" descr="http://www.ergonomicsnow.com.au/products/images/document_holder4.jpg">
            <a:extLst>
              <a:ext uri="{FF2B5EF4-FFF2-40B4-BE49-F238E27FC236}">
                <a16:creationId xmlns:a16="http://schemas.microsoft.com/office/drawing/2014/main" id="{25885B59-6E1E-4F11-820D-B3C7C055C5C5}"/>
              </a:ext>
            </a:extLst>
          </p:cNvPr>
          <p:cNvPicPr>
            <a:picLocks noGrp="1" noChangeAspect="1" noChangeArrowheads="1"/>
          </p:cNvPicPr>
          <p:nvPr>
            <p:ph type="pic" sz="quarter" idx="11"/>
          </p:nvPr>
        </p:nvPicPr>
        <p:blipFill>
          <a:blip r:embed="rId3" cstate="print"/>
          <a:srcRect l="7707" r="7707"/>
          <a:stretch>
            <a:fillRect/>
          </a:stretch>
        </p:blipFill>
        <p:spPr bwMode="auto">
          <a:xfrm>
            <a:off x="931863" y="1933575"/>
            <a:ext cx="2497137" cy="2390775"/>
          </a:xfrm>
          <a:prstGeom prst="rect">
            <a:avLst/>
          </a:prstGeom>
          <a:noFill/>
          <a:ln>
            <a:noFill/>
          </a:ln>
        </p:spPr>
      </p:pic>
      <p:pic>
        <p:nvPicPr>
          <p:cNvPr id="12" name="Picture 6" descr="http://www.eofficedirect.com/image.aspx?resize=300;300;true;true&amp;file=/images/full/SAF2156_1_1.JPG">
            <a:extLst>
              <a:ext uri="{FF2B5EF4-FFF2-40B4-BE49-F238E27FC236}">
                <a16:creationId xmlns:a16="http://schemas.microsoft.com/office/drawing/2014/main" id="{573C727E-D00B-4261-815C-CA11D774D0F4}"/>
              </a:ext>
            </a:extLst>
          </p:cNvPr>
          <p:cNvPicPr>
            <a:picLocks noGrp="1" noChangeAspect="1" noChangeArrowheads="1"/>
          </p:cNvPicPr>
          <p:nvPr>
            <p:ph type="pic" sz="quarter" idx="13"/>
          </p:nvPr>
        </p:nvPicPr>
        <p:blipFill>
          <a:blip r:embed="rId4" cstate="print"/>
          <a:srcRect t="2130" b="2130"/>
          <a:stretch>
            <a:fillRect/>
          </a:stretch>
        </p:blipFill>
        <p:spPr bwMode="auto">
          <a:xfrm>
            <a:off x="6570663" y="1933575"/>
            <a:ext cx="2497137" cy="2390775"/>
          </a:xfrm>
          <a:prstGeom prst="rect">
            <a:avLst/>
          </a:prstGeom>
          <a:noFill/>
          <a:ln>
            <a:noFill/>
          </a:ln>
        </p:spPr>
      </p:pic>
      <p:pic>
        <p:nvPicPr>
          <p:cNvPr id="13" name="Picture 4" descr="http://www.shoplet.com/office/plimages/Desktop-Document-Holder-fold-Flat-150-sheet-capacity-9-3-8-x-12-Black_133878.jpg">
            <a:extLst>
              <a:ext uri="{FF2B5EF4-FFF2-40B4-BE49-F238E27FC236}">
                <a16:creationId xmlns:a16="http://schemas.microsoft.com/office/drawing/2014/main" id="{D76EA96D-DE11-4EE5-A488-AC548B2984CD}"/>
              </a:ext>
            </a:extLst>
          </p:cNvPr>
          <p:cNvPicPr>
            <a:picLocks noGrp="1" noChangeAspect="1" noChangeArrowheads="1"/>
          </p:cNvPicPr>
          <p:nvPr>
            <p:ph type="pic" sz="quarter" idx="14"/>
          </p:nvPr>
        </p:nvPicPr>
        <p:blipFill>
          <a:blip r:embed="rId5" cstate="print"/>
          <a:srcRect t="2130" b="2130"/>
          <a:stretch>
            <a:fillRect/>
          </a:stretch>
        </p:blipFill>
        <p:spPr bwMode="auto">
          <a:xfrm>
            <a:off x="3751263" y="1933575"/>
            <a:ext cx="2497137" cy="2390775"/>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1363">
                                            <p:txEl>
                                              <p:pRg st="0" end="0"/>
                                            </p:txEl>
                                          </p:spTgt>
                                        </p:tgtEl>
                                        <p:attrNameLst>
                                          <p:attrName>style.visibility</p:attrName>
                                        </p:attrNameLst>
                                      </p:cBhvr>
                                      <p:to>
                                        <p:strVal val="visible"/>
                                      </p:to>
                                    </p:set>
                                    <p:animEffect transition="in" filter="fade">
                                      <p:cBhvr>
                                        <p:cTn id="7" dur="500"/>
                                        <p:tgtEl>
                                          <p:spTgt spid="27136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71363">
                                            <p:txEl>
                                              <p:pRg st="1" end="1"/>
                                            </p:txEl>
                                          </p:spTgt>
                                        </p:tgtEl>
                                        <p:attrNameLst>
                                          <p:attrName>style.visibility</p:attrName>
                                        </p:attrNameLst>
                                      </p:cBhvr>
                                      <p:to>
                                        <p:strVal val="visible"/>
                                      </p:to>
                                    </p:set>
                                    <p:animEffect transition="in" filter="fade">
                                      <p:cBhvr>
                                        <p:cTn id="15" dur="500"/>
                                        <p:tgtEl>
                                          <p:spTgt spid="27136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71363">
                                            <p:txEl>
                                              <p:pRg st="2" end="2"/>
                                            </p:txEl>
                                          </p:spTgt>
                                        </p:tgtEl>
                                        <p:attrNameLst>
                                          <p:attrName>style.visibility</p:attrName>
                                        </p:attrNameLst>
                                      </p:cBhvr>
                                      <p:to>
                                        <p:strVal val="visible"/>
                                      </p:to>
                                    </p:set>
                                    <p:animEffect transition="in" filter="fade">
                                      <p:cBhvr>
                                        <p:cTn id="23" dur="500"/>
                                        <p:tgtEl>
                                          <p:spTgt spid="271363">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3" grpId="0" uiExpand="1" build="p"/>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Graphical user interface, text, application&#10;&#10;Description automatically generated">
            <a:extLst>
              <a:ext uri="{FF2B5EF4-FFF2-40B4-BE49-F238E27FC236}">
                <a16:creationId xmlns:a16="http://schemas.microsoft.com/office/drawing/2014/main" id="{CB9F89D3-0D27-4F10-9B2E-1D5E1DD7658D}"/>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1156" b="3716"/>
          <a:stretch/>
        </p:blipFill>
        <p:spPr>
          <a:xfrm>
            <a:off x="936775" y="926870"/>
            <a:ext cx="8080681" cy="1524000"/>
          </a:xfrm>
        </p:spPr>
      </p:pic>
      <p:sp>
        <p:nvSpPr>
          <p:cNvPr id="3" name="Text Placeholder 2">
            <a:extLst>
              <a:ext uri="{FF2B5EF4-FFF2-40B4-BE49-F238E27FC236}">
                <a16:creationId xmlns:a16="http://schemas.microsoft.com/office/drawing/2014/main" id="{A944FEF6-A2D5-45D0-A26C-D2EE7981A9DF}"/>
              </a:ext>
            </a:extLst>
          </p:cNvPr>
          <p:cNvSpPr>
            <a:spLocks noGrp="1"/>
          </p:cNvSpPr>
          <p:nvPr>
            <p:ph type="body" sz="quarter" idx="12"/>
          </p:nvPr>
        </p:nvSpPr>
        <p:spPr/>
        <p:txBody>
          <a:bodyPr/>
          <a:lstStyle/>
          <a:p>
            <a:r>
              <a:rPr lang="en-US" noProof="1"/>
              <a:t>Document Holder</a:t>
            </a:r>
            <a:endParaRPr lang="en-US" dirty="0"/>
          </a:p>
        </p:txBody>
      </p:sp>
    </p:spTree>
  </p:cSld>
  <p:clrMapOvr>
    <a:masterClrMapping/>
  </p:clrMapOvr>
  <p:transition>
    <p:fade/>
  </p:transition>
</p:sld>
</file>

<file path=ppt/slides/slide1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9555" name="Rectangle 3"/>
          <p:cNvSpPr>
            <a:spLocks noGrp="1" noChangeArrowheads="1"/>
          </p:cNvSpPr>
          <p:nvPr>
            <p:ph type="body" sz="quarter" idx="10"/>
          </p:nvPr>
        </p:nvSpPr>
        <p:spPr/>
        <p:txBody>
          <a:bodyPr/>
          <a:lstStyle/>
          <a:p>
            <a:r>
              <a:rPr lang="en-US" noProof="1"/>
              <a:t>Frequency and duration</a:t>
            </a:r>
            <a:endParaRPr lang="en-US" dirty="0"/>
          </a:p>
          <a:p>
            <a:pPr lvl="1"/>
            <a:r>
              <a:rPr lang="en-US" dirty="0"/>
              <a:t>More than 1 to 2 hours/day</a:t>
            </a:r>
          </a:p>
          <a:p>
            <a:pPr lvl="1"/>
            <a:r>
              <a:rPr lang="en-US" dirty="0"/>
              <a:t>More than 1 to 2 minute calls</a:t>
            </a:r>
          </a:p>
          <a:p>
            <a:pPr lvl="1"/>
            <a:r>
              <a:rPr lang="en-US" dirty="0"/>
              <a:t>Should consider use of hands free to operate equipment</a:t>
            </a:r>
          </a:p>
        </p:txBody>
      </p:sp>
      <p:sp>
        <p:nvSpPr>
          <p:cNvPr id="3" name="Text Placeholder 2">
            <a:extLst>
              <a:ext uri="{FF2B5EF4-FFF2-40B4-BE49-F238E27FC236}">
                <a16:creationId xmlns:a16="http://schemas.microsoft.com/office/drawing/2014/main" id="{00AB650D-32E1-4083-8287-DD3500A33575}"/>
              </a:ext>
            </a:extLst>
          </p:cNvPr>
          <p:cNvSpPr>
            <a:spLocks noGrp="1"/>
          </p:cNvSpPr>
          <p:nvPr>
            <p:ph type="body" sz="quarter" idx="12"/>
          </p:nvPr>
        </p:nvSpPr>
        <p:spPr/>
        <p:txBody>
          <a:bodyPr/>
          <a:lstStyle/>
          <a:p>
            <a:r>
              <a:rPr lang="en-US" noProof="1"/>
              <a:t>Telephone</a:t>
            </a:r>
            <a:endParaRPr lang="en-US" dirty="0"/>
          </a:p>
        </p:txBody>
      </p:sp>
      <p:pic>
        <p:nvPicPr>
          <p:cNvPr id="7" name="Picture 4" descr="WS 13-2 hold phone by hand">
            <a:extLst>
              <a:ext uri="{FF2B5EF4-FFF2-40B4-BE49-F238E27FC236}">
                <a16:creationId xmlns:a16="http://schemas.microsoft.com/office/drawing/2014/main" id="{56554E6F-16E5-41C5-A4CD-E39752A98F59}"/>
              </a:ext>
            </a:extLst>
          </p:cNvPr>
          <p:cNvPicPr>
            <a:picLocks noGrp="1" noChangeAspect="1" noChangeArrowheads="1"/>
          </p:cNvPicPr>
          <p:nvPr>
            <p:ph type="pic" sz="quarter" idx="11"/>
          </p:nvPr>
        </p:nvPicPr>
        <p:blipFill>
          <a:blip r:embed="rId3" cstate="print"/>
          <a:srcRect t="12687" b="12687"/>
          <a:stretch>
            <a:fillRect/>
          </a:stretch>
        </p:blipFill>
        <p:spPr bwMode="auto">
          <a:xfrm>
            <a:off x="4881563" y="742950"/>
            <a:ext cx="4135437" cy="40671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5507" name="Rectangle 1027"/>
          <p:cNvSpPr>
            <a:spLocks noGrp="1" noChangeArrowheads="1"/>
          </p:cNvSpPr>
          <p:nvPr>
            <p:ph type="body" sz="quarter" idx="10"/>
          </p:nvPr>
        </p:nvSpPr>
        <p:spPr/>
        <p:txBody>
          <a:bodyPr>
            <a:normAutofit/>
          </a:bodyPr>
          <a:lstStyle/>
          <a:p>
            <a:r>
              <a:rPr lang="en-US" dirty="0"/>
              <a:t>Handsets</a:t>
            </a:r>
          </a:p>
          <a:p>
            <a:pPr lvl="1"/>
            <a:r>
              <a:rPr lang="en-US" dirty="0"/>
              <a:t>Awkward head, neck and arm position</a:t>
            </a:r>
          </a:p>
          <a:p>
            <a:r>
              <a:rPr lang="en-US" dirty="0"/>
              <a:t>Shoulder cradle</a:t>
            </a:r>
          </a:p>
          <a:p>
            <a:pPr lvl="1"/>
            <a:r>
              <a:rPr lang="en-US" dirty="0"/>
              <a:t>Still have awkward head, neck and arm position</a:t>
            </a:r>
          </a:p>
          <a:p>
            <a:pPr lvl="1"/>
            <a:endParaRPr lang="en-US" dirty="0"/>
          </a:p>
        </p:txBody>
      </p:sp>
      <p:pic>
        <p:nvPicPr>
          <p:cNvPr id="9" name="Picture 1029" descr="WS 13-2 phone btw shoulder ear">
            <a:extLst>
              <a:ext uri="{FF2B5EF4-FFF2-40B4-BE49-F238E27FC236}">
                <a16:creationId xmlns:a16="http://schemas.microsoft.com/office/drawing/2014/main" id="{C097AC65-4D9A-49B6-9DFE-C026E0473AE0}"/>
              </a:ext>
            </a:extLst>
          </p:cNvPr>
          <p:cNvPicPr>
            <a:picLocks noGrp="1" noChangeAspect="1" noChangeArrowheads="1"/>
          </p:cNvPicPr>
          <p:nvPr>
            <p:ph type="pic" sz="quarter" idx="11"/>
          </p:nvPr>
        </p:nvPicPr>
        <p:blipFill rotWithShape="1">
          <a:blip r:embed="rId3" cstate="print"/>
          <a:srcRect t="14149" b="14149"/>
          <a:stretch/>
        </p:blipFill>
        <p:spPr bwMode="auto">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51470981-041C-43C7-8AEA-8543E9595FC3}"/>
              </a:ext>
            </a:extLst>
          </p:cNvPr>
          <p:cNvSpPr>
            <a:spLocks noGrp="1"/>
          </p:cNvSpPr>
          <p:nvPr>
            <p:ph type="body" sz="quarter" idx="12"/>
          </p:nvPr>
        </p:nvSpPr>
        <p:spPr/>
        <p:txBody>
          <a:bodyPr/>
          <a:lstStyle/>
          <a:p>
            <a:r>
              <a:rPr lang="en-US" dirty="0"/>
              <a:t>Telephone Types</a:t>
            </a:r>
          </a:p>
        </p:txBody>
      </p:sp>
      <p:pic>
        <p:nvPicPr>
          <p:cNvPr id="10" name="Picture 1030" descr="WS 13-4 phone cradle">
            <a:extLst>
              <a:ext uri="{FF2B5EF4-FFF2-40B4-BE49-F238E27FC236}">
                <a16:creationId xmlns:a16="http://schemas.microsoft.com/office/drawing/2014/main" id="{2DBE6898-F452-421E-B246-36FF76FC7C38}"/>
              </a:ext>
            </a:extLst>
          </p:cNvPr>
          <p:cNvPicPr>
            <a:picLocks noGrp="1" noChangeAspect="1" noChangeArrowheads="1"/>
          </p:cNvPicPr>
          <p:nvPr>
            <p:ph type="pic" sz="quarter" idx="13"/>
          </p:nvPr>
        </p:nvPicPr>
        <p:blipFill rotWithShape="1">
          <a:blip r:embed="rId4" cstate="print"/>
          <a:srcRect t="20655" b="20655"/>
          <a:stretch/>
        </p:blipFill>
        <p:spPr bwMode="auto">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7555" name="Rectangle 1027"/>
          <p:cNvSpPr>
            <a:spLocks noGrp="1" noChangeArrowheads="1"/>
          </p:cNvSpPr>
          <p:nvPr>
            <p:ph type="body" sz="quarter" idx="10"/>
          </p:nvPr>
        </p:nvSpPr>
        <p:spPr/>
        <p:txBody>
          <a:bodyPr/>
          <a:lstStyle/>
          <a:p>
            <a:r>
              <a:rPr lang="en-US" noProof="1"/>
              <a:t>Headsets</a:t>
            </a:r>
          </a:p>
          <a:p>
            <a:pPr lvl="1"/>
            <a:r>
              <a:rPr lang="en-US" noProof="1"/>
              <a:t>Wireless</a:t>
            </a:r>
          </a:p>
          <a:p>
            <a:pPr lvl="1"/>
            <a:r>
              <a:rPr lang="en-US" noProof="1"/>
              <a:t>Bluetooth</a:t>
            </a:r>
          </a:p>
          <a:p>
            <a:pPr lvl="1"/>
            <a:endParaRPr lang="en-US" noProof="1"/>
          </a:p>
        </p:txBody>
      </p:sp>
      <p:sp>
        <p:nvSpPr>
          <p:cNvPr id="3" name="Text Placeholder 2">
            <a:extLst>
              <a:ext uri="{FF2B5EF4-FFF2-40B4-BE49-F238E27FC236}">
                <a16:creationId xmlns:a16="http://schemas.microsoft.com/office/drawing/2014/main" id="{D002C7C6-DDF9-4B1B-AAD6-5E9C6655D462}"/>
              </a:ext>
            </a:extLst>
          </p:cNvPr>
          <p:cNvSpPr>
            <a:spLocks noGrp="1"/>
          </p:cNvSpPr>
          <p:nvPr>
            <p:ph type="body" sz="quarter" idx="12"/>
          </p:nvPr>
        </p:nvSpPr>
        <p:spPr/>
        <p:txBody>
          <a:bodyPr/>
          <a:lstStyle/>
          <a:p>
            <a:r>
              <a:rPr lang="en-US" dirty="0"/>
              <a:t>Telephone Types</a:t>
            </a:r>
          </a:p>
        </p:txBody>
      </p:sp>
      <p:pic>
        <p:nvPicPr>
          <p:cNvPr id="9" name="Picture 11" descr="http://www.webstockpro.com/Comp/Corbis/42-16415358.JPG">
            <a:extLst>
              <a:ext uri="{FF2B5EF4-FFF2-40B4-BE49-F238E27FC236}">
                <a16:creationId xmlns:a16="http://schemas.microsoft.com/office/drawing/2014/main" id="{25632A58-DD90-4633-AF2F-95BF34D05C33}"/>
              </a:ext>
            </a:extLst>
          </p:cNvPr>
          <p:cNvPicPr>
            <a:picLocks noGrp="1" noChangeAspect="1" noChangeArrowheads="1"/>
          </p:cNvPicPr>
          <p:nvPr>
            <p:ph type="pic" sz="quarter" idx="11"/>
          </p:nvPr>
        </p:nvPicPr>
        <p:blipFill>
          <a:blip r:embed="rId3" cstate="print"/>
          <a:srcRect t="18441" b="18441"/>
          <a:stretch>
            <a:fillRect/>
          </a:stretch>
        </p:blipFill>
        <p:spPr bwMode="auto">
          <a:xfrm>
            <a:off x="936625" y="1809750"/>
            <a:ext cx="3787775" cy="2390775"/>
          </a:xfrm>
          <a:prstGeom prst="rect">
            <a:avLst/>
          </a:prstGeom>
          <a:ln>
            <a:noFill/>
          </a:ln>
          <a:effectLst>
            <a:outerShdw blurRad="292100" dist="139700" dir="2700000" algn="tl" rotWithShape="0">
              <a:srgbClr val="333333">
                <a:alpha val="65000"/>
              </a:srgbClr>
            </a:outerShdw>
          </a:effectLst>
        </p:spPr>
      </p:pic>
      <p:pic>
        <p:nvPicPr>
          <p:cNvPr id="10" name="Picture Placeholder 9" descr="http://www.tecsol.com.au/images/VOY-510S.jpg">
            <a:extLst>
              <a:ext uri="{FF2B5EF4-FFF2-40B4-BE49-F238E27FC236}">
                <a16:creationId xmlns:a16="http://schemas.microsoft.com/office/drawing/2014/main" id="{7D865C30-BD9E-4A0A-B8CB-64BD77CF5F2D}"/>
              </a:ext>
            </a:extLst>
          </p:cNvPr>
          <p:cNvPicPr>
            <a:picLocks noGrp="1" noChangeAspect="1" noChangeArrowheads="1"/>
          </p:cNvPicPr>
          <p:nvPr>
            <p:ph type="pic" sz="quarter" idx="13"/>
          </p:nvPr>
        </p:nvPicPr>
        <p:blipFill>
          <a:blip r:embed="rId4" cstate="print"/>
          <a:srcRect t="21703" b="21703"/>
          <a:stretch>
            <a:fillRect/>
          </a:stretch>
        </p:blipFill>
        <p:spPr bwMode="auto">
          <a:xfrm>
            <a:off x="4876800" y="1809750"/>
            <a:ext cx="4006850" cy="23907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7" name="Rectangle 3"/>
          <p:cNvSpPr>
            <a:spLocks noGrp="1" noChangeArrowheads="1"/>
          </p:cNvSpPr>
          <p:nvPr>
            <p:ph type="body" sz="quarter" idx="10"/>
          </p:nvPr>
        </p:nvSpPr>
        <p:spPr/>
        <p:txBody>
          <a:bodyPr>
            <a:normAutofit/>
          </a:bodyPr>
          <a:lstStyle/>
          <a:p>
            <a:r>
              <a:rPr lang="en-US" dirty="0"/>
              <a:t>Printed Worksheet and PDF Fillable Worksheets</a:t>
            </a:r>
          </a:p>
          <a:p>
            <a:pPr lvl="1"/>
            <a:r>
              <a:rPr lang="en-US" dirty="0"/>
              <a:t>Printed form completed by filling out form by checking pertinent boxes and writing in comments in each section</a:t>
            </a:r>
          </a:p>
          <a:p>
            <a:pPr lvl="1"/>
            <a:r>
              <a:rPr lang="en-US" dirty="0"/>
              <a:t>PDF fillable document contains checkboxes and comment fields for each section with option to include pictures </a:t>
            </a:r>
          </a:p>
          <a:p>
            <a:endParaRPr lang="en-US" dirty="0"/>
          </a:p>
        </p:txBody>
      </p:sp>
      <p:sp>
        <p:nvSpPr>
          <p:cNvPr id="5" name="Text Placeholder 4">
            <a:extLst>
              <a:ext uri="{FF2B5EF4-FFF2-40B4-BE49-F238E27FC236}">
                <a16:creationId xmlns:a16="http://schemas.microsoft.com/office/drawing/2014/main" id="{EBF6C671-5930-4D3D-BC73-9A49D8DE9124}"/>
              </a:ext>
            </a:extLst>
          </p:cNvPr>
          <p:cNvSpPr>
            <a:spLocks noGrp="1"/>
          </p:cNvSpPr>
          <p:nvPr>
            <p:ph type="body" sz="quarter" idx="12"/>
          </p:nvPr>
        </p:nvSpPr>
        <p:spPr/>
        <p:txBody>
          <a:bodyPr/>
          <a:lstStyle/>
          <a:p>
            <a:r>
              <a:rPr lang="en-US" dirty="0"/>
              <a:t>Workstation Assessment Worksheets</a:t>
            </a:r>
          </a:p>
        </p:txBody>
      </p:sp>
      <p:pic>
        <p:nvPicPr>
          <p:cNvPr id="8" name="Picture Placeholder 7" descr="Table&#10;&#10;Description automatically generated">
            <a:extLst>
              <a:ext uri="{FF2B5EF4-FFF2-40B4-BE49-F238E27FC236}">
                <a16:creationId xmlns:a16="http://schemas.microsoft.com/office/drawing/2014/main" id="{60DB50B6-41C4-476D-8771-81F16BF8BD88}"/>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15071" r="-15071"/>
          <a:stretch/>
        </p:blipFill>
        <p:spPr>
          <a:xfrm>
            <a:off x="4881563" y="742950"/>
            <a:ext cx="4135437" cy="4067175"/>
          </a:xfrm>
          <a:prstGeom prst="rect">
            <a:avLst/>
          </a:prstGeom>
          <a:ln>
            <a:noFill/>
          </a:ln>
          <a:effectLst>
            <a:outerShdw blurRad="292100" dist="139700" dir="2700000" algn="tl" rotWithShape="0">
              <a:srgbClr val="333333">
                <a:alpha val="65000"/>
              </a:srgbClr>
            </a:outerShdw>
          </a:effectLst>
        </p:spPr>
      </p:pic>
      <p:graphicFrame>
        <p:nvGraphicFramePr>
          <p:cNvPr id="6" name="Object 5">
            <a:hlinkClick r:id="" action="ppaction://ole?verb=0"/>
            <a:extLst>
              <a:ext uri="{FF2B5EF4-FFF2-40B4-BE49-F238E27FC236}">
                <a16:creationId xmlns:a16="http://schemas.microsoft.com/office/drawing/2014/main" id="{80E0775B-9DAC-4866-8F7F-865B025A8487}"/>
              </a:ext>
            </a:extLst>
          </p:cNvPr>
          <p:cNvGraphicFramePr>
            <a:graphicFrameLocks noChangeAspect="1"/>
          </p:cNvGraphicFramePr>
          <p:nvPr>
            <p:extLst>
              <p:ext uri="{D42A27DB-BD31-4B8C-83A1-F6EECF244321}">
                <p14:modId xmlns:p14="http://schemas.microsoft.com/office/powerpoint/2010/main" val="3864226863"/>
              </p:ext>
            </p:extLst>
          </p:nvPr>
        </p:nvGraphicFramePr>
        <p:xfrm>
          <a:off x="4320522" y="1345062"/>
          <a:ext cx="914400" cy="771525"/>
        </p:xfrm>
        <a:graphic>
          <a:graphicData uri="http://schemas.openxmlformats.org/presentationml/2006/ole">
            <mc:AlternateContent xmlns:mc="http://schemas.openxmlformats.org/markup-compatibility/2006">
              <mc:Choice xmlns:v="urn:schemas-microsoft-com:vml" Requires="v">
                <p:oleObj name="Acrobat Document" showAsIcon="1" r:id="rId4" imgW="914400" imgH="771480" progId="AcroExch.Document.DC">
                  <p:embed/>
                </p:oleObj>
              </mc:Choice>
              <mc:Fallback>
                <p:oleObj name="Acrobat Document" showAsIcon="1" r:id="rId4" imgW="914400" imgH="771480" progId="AcroExch.Document.DC">
                  <p:embed/>
                  <p:pic>
                    <p:nvPicPr>
                      <p:cNvPr id="0" name=""/>
                      <p:cNvPicPr/>
                      <p:nvPr/>
                    </p:nvPicPr>
                    <p:blipFill>
                      <a:blip r:embed="rId5"/>
                      <a:stretch>
                        <a:fillRect/>
                      </a:stretch>
                    </p:blipFill>
                    <p:spPr>
                      <a:xfrm>
                        <a:off x="4320522" y="1345062"/>
                        <a:ext cx="914400" cy="771525"/>
                      </a:xfrm>
                      <a:prstGeom prst="rect">
                        <a:avLst/>
                      </a:prstGeom>
                    </p:spPr>
                  </p:pic>
                </p:oleObj>
              </mc:Fallback>
            </mc:AlternateContent>
          </a:graphicData>
        </a:graphic>
      </p:graphicFrame>
      <p:graphicFrame>
        <p:nvGraphicFramePr>
          <p:cNvPr id="7" name="Object 6">
            <a:hlinkClick r:id="" action="ppaction://ole?verb=0"/>
            <a:extLst>
              <a:ext uri="{FF2B5EF4-FFF2-40B4-BE49-F238E27FC236}">
                <a16:creationId xmlns:a16="http://schemas.microsoft.com/office/drawing/2014/main" id="{32779A70-D003-4690-BE0B-57C514E122D7}"/>
              </a:ext>
            </a:extLst>
          </p:cNvPr>
          <p:cNvGraphicFramePr>
            <a:graphicFrameLocks noChangeAspect="1"/>
          </p:cNvGraphicFramePr>
          <p:nvPr>
            <p:extLst>
              <p:ext uri="{D42A27DB-BD31-4B8C-83A1-F6EECF244321}">
                <p14:modId xmlns:p14="http://schemas.microsoft.com/office/powerpoint/2010/main" val="4252373203"/>
              </p:ext>
            </p:extLst>
          </p:nvPr>
        </p:nvGraphicFramePr>
        <p:xfrm>
          <a:off x="4320522" y="2596920"/>
          <a:ext cx="914400" cy="771525"/>
        </p:xfrm>
        <a:graphic>
          <a:graphicData uri="http://schemas.openxmlformats.org/presentationml/2006/ole">
            <mc:AlternateContent xmlns:mc="http://schemas.openxmlformats.org/markup-compatibility/2006">
              <mc:Choice xmlns:v="urn:schemas-microsoft-com:vml" Requires="v">
                <p:oleObj name="Acrobat Document" showAsIcon="1" r:id="rId6" imgW="914400" imgH="771480" progId="AcroExch.Document.DC">
                  <p:embed/>
                </p:oleObj>
              </mc:Choice>
              <mc:Fallback>
                <p:oleObj name="Acrobat Document" showAsIcon="1" r:id="rId6" imgW="914400" imgH="771480" progId="AcroExch.Document.DC">
                  <p:embed/>
                  <p:pic>
                    <p:nvPicPr>
                      <p:cNvPr id="0" name=""/>
                      <p:cNvPicPr/>
                      <p:nvPr/>
                    </p:nvPicPr>
                    <p:blipFill>
                      <a:blip r:embed="rId7"/>
                      <a:stretch>
                        <a:fillRect/>
                      </a:stretch>
                    </p:blipFill>
                    <p:spPr>
                      <a:xfrm>
                        <a:off x="4320522" y="259692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578806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fade">
                                      <p:cBhvr>
                                        <p:cTn id="7" dur="500"/>
                                        <p:tgtEl>
                                          <p:spTgt spid="614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147">
                                            <p:txEl>
                                              <p:pRg st="1" end="1"/>
                                            </p:txEl>
                                          </p:spTgt>
                                        </p:tgtEl>
                                        <p:attrNameLst>
                                          <p:attrName>style.visibility</p:attrName>
                                        </p:attrNameLst>
                                      </p:cBhvr>
                                      <p:to>
                                        <p:strVal val="visible"/>
                                      </p:to>
                                    </p:set>
                                    <p:animEffect transition="in" filter="fade">
                                      <p:cBhvr>
                                        <p:cTn id="15" dur="500"/>
                                        <p:tgtEl>
                                          <p:spTgt spid="6147">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147">
                                            <p:txEl>
                                              <p:pRg st="2" end="2"/>
                                            </p:txEl>
                                          </p:spTgt>
                                        </p:tgtEl>
                                        <p:attrNameLst>
                                          <p:attrName>style.visibility</p:attrName>
                                        </p:attrNameLst>
                                      </p:cBhvr>
                                      <p:to>
                                        <p:strVal val="visible"/>
                                      </p:to>
                                    </p:set>
                                    <p:animEffect transition="in" filter="fade">
                                      <p:cBhvr>
                                        <p:cTn id="23" dur="500"/>
                                        <p:tgtEl>
                                          <p:spTgt spid="6147">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uiExpand="1" build="p" bldLvl="2"/>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Graphical user interface, text, application&#10;&#10;Description automatically generated">
            <a:extLst>
              <a:ext uri="{FF2B5EF4-FFF2-40B4-BE49-F238E27FC236}">
                <a16:creationId xmlns:a16="http://schemas.microsoft.com/office/drawing/2014/main" id="{082A1D83-0874-43B5-B3E2-9B42A2F9AED2}"/>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1862" b="-1862"/>
          <a:stretch/>
        </p:blipFill>
        <p:spPr>
          <a:xfrm>
            <a:off x="953400" y="895350"/>
            <a:ext cx="8080681" cy="2209799"/>
          </a:xfrm>
        </p:spPr>
      </p:pic>
      <p:sp>
        <p:nvSpPr>
          <p:cNvPr id="3" name="Text Placeholder 2">
            <a:extLst>
              <a:ext uri="{FF2B5EF4-FFF2-40B4-BE49-F238E27FC236}">
                <a16:creationId xmlns:a16="http://schemas.microsoft.com/office/drawing/2014/main" id="{73969FE6-3093-489C-8A23-2CC80FC45F58}"/>
              </a:ext>
            </a:extLst>
          </p:cNvPr>
          <p:cNvSpPr>
            <a:spLocks noGrp="1"/>
          </p:cNvSpPr>
          <p:nvPr>
            <p:ph type="body" sz="quarter" idx="12"/>
          </p:nvPr>
        </p:nvSpPr>
        <p:spPr/>
        <p:txBody>
          <a:bodyPr/>
          <a:lstStyle/>
          <a:p>
            <a:r>
              <a:rPr lang="en-US" noProof="1"/>
              <a:t>Telephone</a:t>
            </a:r>
            <a:endParaRPr lang="en-US" dirty="0"/>
          </a:p>
        </p:txBody>
      </p:sp>
    </p:spTree>
  </p:cSld>
  <p:clrMapOvr>
    <a:masterClrMapping/>
  </p:clrMapOvr>
  <p:transition>
    <p:fade/>
  </p:transition>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5699" name="Rectangle 3"/>
          <p:cNvSpPr>
            <a:spLocks noGrp="1" noChangeArrowheads="1"/>
          </p:cNvSpPr>
          <p:nvPr>
            <p:ph type="body" sz="quarter" idx="10"/>
          </p:nvPr>
        </p:nvSpPr>
        <p:spPr/>
        <p:txBody>
          <a:bodyPr>
            <a:normAutofit/>
          </a:bodyPr>
          <a:lstStyle/>
          <a:p>
            <a:r>
              <a:rPr lang="en-US" noProof="1"/>
              <a:t>Make use of principles to position office equipment</a:t>
            </a:r>
          </a:p>
          <a:p>
            <a:pPr lvl="1"/>
            <a:r>
              <a:rPr lang="en-US" noProof="1"/>
              <a:t>Calculator</a:t>
            </a:r>
          </a:p>
          <a:p>
            <a:pPr lvl="1"/>
            <a:r>
              <a:rPr lang="en-US" noProof="1"/>
              <a:t>Printer</a:t>
            </a:r>
          </a:p>
          <a:p>
            <a:pPr lvl="1"/>
            <a:r>
              <a:rPr lang="en-US" noProof="1"/>
              <a:t>Fax</a:t>
            </a:r>
          </a:p>
          <a:p>
            <a:pPr lvl="1"/>
            <a:r>
              <a:rPr lang="en-US" noProof="1"/>
              <a:t>Writing utensils</a:t>
            </a:r>
          </a:p>
          <a:p>
            <a:pPr lvl="1"/>
            <a:r>
              <a:rPr lang="en-US" noProof="1"/>
              <a:t>Scissors</a:t>
            </a:r>
          </a:p>
          <a:p>
            <a:pPr lvl="1"/>
            <a:r>
              <a:rPr lang="en-US" noProof="1"/>
              <a:t>Paper clips</a:t>
            </a:r>
          </a:p>
          <a:p>
            <a:pPr lvl="1"/>
            <a:r>
              <a:rPr lang="en-US" noProof="1"/>
              <a:t>Stapler</a:t>
            </a:r>
          </a:p>
          <a:p>
            <a:pPr lvl="1"/>
            <a:r>
              <a:rPr lang="en-US" dirty="0"/>
              <a:t>Stuff</a:t>
            </a:r>
            <a:endParaRPr lang="en-US" noProof="1"/>
          </a:p>
        </p:txBody>
      </p:sp>
      <p:sp>
        <p:nvSpPr>
          <p:cNvPr id="3" name="Text Placeholder 2">
            <a:extLst>
              <a:ext uri="{FF2B5EF4-FFF2-40B4-BE49-F238E27FC236}">
                <a16:creationId xmlns:a16="http://schemas.microsoft.com/office/drawing/2014/main" id="{890E0F2E-FC87-4C3B-8F7F-601793C6A2EF}"/>
              </a:ext>
            </a:extLst>
          </p:cNvPr>
          <p:cNvSpPr>
            <a:spLocks noGrp="1"/>
          </p:cNvSpPr>
          <p:nvPr>
            <p:ph type="body" sz="quarter" idx="12"/>
          </p:nvPr>
        </p:nvSpPr>
        <p:spPr/>
        <p:txBody>
          <a:bodyPr/>
          <a:lstStyle/>
          <a:p>
            <a:r>
              <a:rPr lang="en-US" noProof="1"/>
              <a:t>Office Equipment</a:t>
            </a:r>
            <a:endParaRPr lang="en-US" dirty="0"/>
          </a:p>
        </p:txBody>
      </p:sp>
      <p:pic>
        <p:nvPicPr>
          <p:cNvPr id="7" name="Picture 4" descr="office general doc holders MED">
            <a:extLst>
              <a:ext uri="{FF2B5EF4-FFF2-40B4-BE49-F238E27FC236}">
                <a16:creationId xmlns:a16="http://schemas.microsoft.com/office/drawing/2014/main" id="{1B3620DE-6E9F-4A5A-AA38-F7C80D47B94F}"/>
              </a:ext>
            </a:extLst>
          </p:cNvPr>
          <p:cNvPicPr>
            <a:picLocks noGrp="1" noChangeAspect="1" noChangeArrowheads="1"/>
          </p:cNvPicPr>
          <p:nvPr>
            <p:ph type="pic" sz="quarter" idx="11"/>
          </p:nvPr>
        </p:nvPicPr>
        <p:blipFill>
          <a:blip r:embed="rId3" cstate="print"/>
          <a:srcRect l="2890" r="2890"/>
          <a:stretch>
            <a:fillRect/>
          </a:stretch>
        </p:blipFill>
        <p:spPr bwMode="auto">
          <a:xfrm>
            <a:off x="4881563" y="742950"/>
            <a:ext cx="4135437" cy="40671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heck printer reach">
            <a:extLst>
              <a:ext uri="{FF2B5EF4-FFF2-40B4-BE49-F238E27FC236}">
                <a16:creationId xmlns:a16="http://schemas.microsoft.com/office/drawing/2014/main" id="{7867B9C8-8531-49AC-96FB-6FF8A2144F35}"/>
              </a:ext>
            </a:extLst>
          </p:cNvPr>
          <p:cNvPicPr>
            <a:picLocks noGrp="1" noChangeAspect="1" noChangeArrowheads="1"/>
          </p:cNvPicPr>
          <p:nvPr>
            <p:ph type="pic" sz="quarter" idx="11"/>
          </p:nvPr>
        </p:nvPicPr>
        <p:blipFill rotWithShape="1">
          <a:blip r:embed="rId3" cstate="print"/>
          <a:srcRect t="14165" b="14165"/>
          <a:stretch/>
        </p:blipFill>
        <p:spPr bwMode="auto">
          <a:xfrm>
            <a:off x="936775" y="666750"/>
            <a:ext cx="8080681" cy="4343401"/>
          </a:xfr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C0BA380D-F28D-4996-BFEB-290A5F94463F}"/>
              </a:ext>
            </a:extLst>
          </p:cNvPr>
          <p:cNvSpPr>
            <a:spLocks noGrp="1"/>
          </p:cNvSpPr>
          <p:nvPr>
            <p:ph type="body" sz="quarter" idx="12"/>
          </p:nvPr>
        </p:nvSpPr>
        <p:spPr>
          <a:xfrm>
            <a:off x="936775" y="38100"/>
            <a:ext cx="8080681" cy="419100"/>
          </a:xfrm>
        </p:spPr>
        <p:txBody>
          <a:bodyPr/>
          <a:lstStyle/>
          <a:p>
            <a:r>
              <a:rPr lang="en-US" dirty="0"/>
              <a:t>Relationships</a:t>
            </a:r>
          </a:p>
        </p:txBody>
      </p:sp>
    </p:spTree>
  </p:cSld>
  <p:clrMapOvr>
    <a:masterClrMapping/>
  </p:clrMapOvr>
  <p:transition>
    <p:fade/>
  </p:transition>
</p:sld>
</file>

<file path=ppt/slides/slide1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8771" name="Rectangle 3"/>
          <p:cNvSpPr>
            <a:spLocks noGrp="1" noChangeArrowheads="1"/>
          </p:cNvSpPr>
          <p:nvPr>
            <p:ph type="body" sz="quarter" idx="10"/>
          </p:nvPr>
        </p:nvSpPr>
        <p:spPr/>
        <p:txBody>
          <a:bodyPr>
            <a:normAutofit/>
          </a:bodyPr>
          <a:lstStyle/>
          <a:p>
            <a:r>
              <a:rPr lang="en-US" noProof="1"/>
              <a:t>Primary</a:t>
            </a:r>
            <a:r>
              <a:rPr lang="en-US" dirty="0"/>
              <a:t> </a:t>
            </a:r>
          </a:p>
          <a:p>
            <a:pPr lvl="1"/>
            <a:r>
              <a:rPr lang="en-US" dirty="0"/>
              <a:t>F</a:t>
            </a:r>
            <a:r>
              <a:rPr lang="en-US" noProof="1"/>
              <a:t>requently accessed from seating system</a:t>
            </a:r>
          </a:p>
          <a:p>
            <a:pPr lvl="1"/>
            <a:r>
              <a:rPr lang="en-US" noProof="1"/>
              <a:t>Within easy reach</a:t>
            </a:r>
          </a:p>
          <a:p>
            <a:r>
              <a:rPr lang="en-US" noProof="1"/>
              <a:t>Secondary</a:t>
            </a:r>
            <a:r>
              <a:rPr lang="en-US" dirty="0"/>
              <a:t> </a:t>
            </a:r>
          </a:p>
          <a:p>
            <a:pPr lvl="1"/>
            <a:r>
              <a:rPr lang="en-US" noProof="1"/>
              <a:t>Occasionally accessed</a:t>
            </a:r>
          </a:p>
          <a:p>
            <a:pPr lvl="1"/>
            <a:r>
              <a:rPr lang="en-US" noProof="1"/>
              <a:t>Located in gray zone</a:t>
            </a:r>
            <a:endParaRPr lang="en-US" dirty="0"/>
          </a:p>
          <a:p>
            <a:pPr lvl="1"/>
            <a:r>
              <a:rPr lang="en-US" dirty="0"/>
              <a:t>Danger Zone!</a:t>
            </a:r>
          </a:p>
          <a:p>
            <a:r>
              <a:rPr lang="en-US" noProof="1"/>
              <a:t>Tertiary </a:t>
            </a:r>
            <a:endParaRPr lang="en-US" dirty="0"/>
          </a:p>
          <a:p>
            <a:pPr lvl="1"/>
            <a:r>
              <a:rPr lang="en-US" dirty="0"/>
              <a:t>Very o</a:t>
            </a:r>
            <a:r>
              <a:rPr lang="en-US" noProof="1"/>
              <a:t>ccasionally access</a:t>
            </a:r>
            <a:r>
              <a:rPr lang="en-US" dirty="0"/>
              <a:t>ed</a:t>
            </a:r>
          </a:p>
          <a:p>
            <a:pPr lvl="1"/>
            <a:r>
              <a:rPr lang="en-US" dirty="0"/>
              <a:t>Have to get up and move to access</a:t>
            </a:r>
            <a:endParaRPr lang="en-US" noProof="1"/>
          </a:p>
        </p:txBody>
      </p:sp>
      <p:sp>
        <p:nvSpPr>
          <p:cNvPr id="3" name="Text Placeholder 2">
            <a:extLst>
              <a:ext uri="{FF2B5EF4-FFF2-40B4-BE49-F238E27FC236}">
                <a16:creationId xmlns:a16="http://schemas.microsoft.com/office/drawing/2014/main" id="{DB943678-6722-4822-86C0-2FC23F110E7E}"/>
              </a:ext>
            </a:extLst>
          </p:cNvPr>
          <p:cNvSpPr>
            <a:spLocks noGrp="1"/>
          </p:cNvSpPr>
          <p:nvPr>
            <p:ph type="body" sz="quarter" idx="12"/>
          </p:nvPr>
        </p:nvSpPr>
        <p:spPr/>
        <p:txBody>
          <a:bodyPr/>
          <a:lstStyle/>
          <a:p>
            <a:r>
              <a:rPr lang="en-US" dirty="0"/>
              <a:t>Storage</a:t>
            </a:r>
          </a:p>
        </p:txBody>
      </p:sp>
      <p:pic>
        <p:nvPicPr>
          <p:cNvPr id="11" name="Picture 4" descr="Doc holder wood pod">
            <a:extLst>
              <a:ext uri="{FF2B5EF4-FFF2-40B4-BE49-F238E27FC236}">
                <a16:creationId xmlns:a16="http://schemas.microsoft.com/office/drawing/2014/main" id="{9A4830BA-5639-4DA8-A2CA-A04BADDB0AD8}"/>
              </a:ext>
            </a:extLst>
          </p:cNvPr>
          <p:cNvPicPr>
            <a:picLocks noGrp="1" noChangeAspect="1" noChangeArrowheads="1"/>
          </p:cNvPicPr>
          <p:nvPr>
            <p:ph type="pic" sz="quarter" idx="11"/>
          </p:nvPr>
        </p:nvPicPr>
        <p:blipFill>
          <a:blip r:embed="rId3" cstate="print"/>
          <a:srcRect t="26498" b="26498"/>
          <a:stretch>
            <a:fillRect/>
          </a:stretch>
        </p:blipFill>
        <p:spPr bwMode="auto">
          <a:xfrm>
            <a:off x="4865688" y="742950"/>
            <a:ext cx="4133850" cy="1295400"/>
          </a:xfrm>
          <a:prstGeom prst="rect">
            <a:avLst/>
          </a:prstGeom>
          <a:ln>
            <a:noFill/>
          </a:ln>
          <a:effectLst>
            <a:outerShdw blurRad="292100" dist="139700" dir="2700000" algn="tl" rotWithShape="0">
              <a:srgbClr val="333333">
                <a:alpha val="65000"/>
              </a:srgbClr>
            </a:outerShdw>
          </a:effectLst>
        </p:spPr>
      </p:pic>
      <p:pic>
        <p:nvPicPr>
          <p:cNvPr id="12" name="Picture 8" descr="WS 14">
            <a:extLst>
              <a:ext uri="{FF2B5EF4-FFF2-40B4-BE49-F238E27FC236}">
                <a16:creationId xmlns:a16="http://schemas.microsoft.com/office/drawing/2014/main" id="{CFBDF348-33C5-4FBD-8396-2597BC528A0A}"/>
              </a:ext>
            </a:extLst>
          </p:cNvPr>
          <p:cNvPicPr>
            <a:picLocks noGrp="1" noChangeAspect="1" noChangeArrowheads="1"/>
          </p:cNvPicPr>
          <p:nvPr>
            <p:ph type="pic" sz="quarter" idx="13"/>
          </p:nvPr>
        </p:nvPicPr>
        <p:blipFill>
          <a:blip r:embed="rId4" cstate="print"/>
          <a:srcRect t="28502" b="28502"/>
          <a:stretch>
            <a:fillRect/>
          </a:stretch>
        </p:blipFill>
        <p:spPr bwMode="auto">
          <a:xfrm>
            <a:off x="4865688" y="2171700"/>
            <a:ext cx="4133850" cy="1295400"/>
          </a:xfrm>
          <a:prstGeom prst="rect">
            <a:avLst/>
          </a:prstGeom>
          <a:ln>
            <a:noFill/>
          </a:ln>
          <a:effectLst>
            <a:outerShdw blurRad="292100" dist="139700" dir="2700000" algn="tl" rotWithShape="0">
              <a:srgbClr val="333333">
                <a:alpha val="65000"/>
              </a:srgbClr>
            </a:outerShdw>
          </a:effectLst>
        </p:spPr>
      </p:pic>
      <p:pic>
        <p:nvPicPr>
          <p:cNvPr id="13" name="Picture 5" descr="reach for file">
            <a:extLst>
              <a:ext uri="{FF2B5EF4-FFF2-40B4-BE49-F238E27FC236}">
                <a16:creationId xmlns:a16="http://schemas.microsoft.com/office/drawing/2014/main" id="{2897E784-78C8-4337-BF5C-96F9A869211E}"/>
              </a:ext>
            </a:extLst>
          </p:cNvPr>
          <p:cNvPicPr>
            <a:picLocks noGrp="1" noChangeAspect="1" noChangeArrowheads="1"/>
          </p:cNvPicPr>
          <p:nvPr>
            <p:ph type="pic" sz="quarter" idx="14"/>
          </p:nvPr>
        </p:nvPicPr>
        <p:blipFill>
          <a:blip r:embed="rId5" cstate="print"/>
          <a:srcRect t="26526" b="26526"/>
          <a:stretch>
            <a:fillRect/>
          </a:stretch>
        </p:blipFill>
        <p:spPr bwMode="auto">
          <a:xfrm>
            <a:off x="4865688" y="3600450"/>
            <a:ext cx="4133850" cy="129381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8771">
                                            <p:txEl>
                                              <p:pRg st="0" end="0"/>
                                            </p:txEl>
                                          </p:spTgt>
                                        </p:tgtEl>
                                        <p:attrNameLst>
                                          <p:attrName>style.visibility</p:attrName>
                                        </p:attrNameLst>
                                      </p:cBhvr>
                                      <p:to>
                                        <p:strVal val="visible"/>
                                      </p:to>
                                    </p:set>
                                    <p:animEffect transition="in" filter="fade">
                                      <p:cBhvr>
                                        <p:cTn id="7" dur="500"/>
                                        <p:tgtEl>
                                          <p:spTgt spid="28877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8771">
                                            <p:txEl>
                                              <p:pRg st="1" end="1"/>
                                            </p:txEl>
                                          </p:spTgt>
                                        </p:tgtEl>
                                        <p:attrNameLst>
                                          <p:attrName>style.visibility</p:attrName>
                                        </p:attrNameLst>
                                      </p:cBhvr>
                                      <p:to>
                                        <p:strVal val="visible"/>
                                      </p:to>
                                    </p:set>
                                    <p:animEffect transition="in" filter="fade">
                                      <p:cBhvr>
                                        <p:cTn id="13" dur="500"/>
                                        <p:tgtEl>
                                          <p:spTgt spid="288771">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8771">
                                            <p:txEl>
                                              <p:pRg st="2" end="2"/>
                                            </p:txEl>
                                          </p:spTgt>
                                        </p:tgtEl>
                                        <p:attrNameLst>
                                          <p:attrName>style.visibility</p:attrName>
                                        </p:attrNameLst>
                                      </p:cBhvr>
                                      <p:to>
                                        <p:strVal val="visible"/>
                                      </p:to>
                                    </p:set>
                                    <p:animEffect transition="in" filter="fade">
                                      <p:cBhvr>
                                        <p:cTn id="16" dur="500"/>
                                        <p:tgtEl>
                                          <p:spTgt spid="288771">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88771">
                                            <p:txEl>
                                              <p:pRg st="3" end="3"/>
                                            </p:txEl>
                                          </p:spTgt>
                                        </p:tgtEl>
                                        <p:attrNameLst>
                                          <p:attrName>style.visibility</p:attrName>
                                        </p:attrNameLst>
                                      </p:cBhvr>
                                      <p:to>
                                        <p:strVal val="visible"/>
                                      </p:to>
                                    </p:set>
                                    <p:animEffect transition="in" filter="fade">
                                      <p:cBhvr>
                                        <p:cTn id="21" dur="500"/>
                                        <p:tgtEl>
                                          <p:spTgt spid="288771">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88771">
                                            <p:txEl>
                                              <p:pRg st="4" end="4"/>
                                            </p:txEl>
                                          </p:spTgt>
                                        </p:tgtEl>
                                        <p:attrNameLst>
                                          <p:attrName>style.visibility</p:attrName>
                                        </p:attrNameLst>
                                      </p:cBhvr>
                                      <p:to>
                                        <p:strVal val="visible"/>
                                      </p:to>
                                    </p:set>
                                    <p:animEffect transition="in" filter="fade">
                                      <p:cBhvr>
                                        <p:cTn id="27" dur="500"/>
                                        <p:tgtEl>
                                          <p:spTgt spid="288771">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88771">
                                            <p:txEl>
                                              <p:pRg st="5" end="5"/>
                                            </p:txEl>
                                          </p:spTgt>
                                        </p:tgtEl>
                                        <p:attrNameLst>
                                          <p:attrName>style.visibility</p:attrName>
                                        </p:attrNameLst>
                                      </p:cBhvr>
                                      <p:to>
                                        <p:strVal val="visible"/>
                                      </p:to>
                                    </p:set>
                                    <p:animEffect transition="in" filter="fade">
                                      <p:cBhvr>
                                        <p:cTn id="30" dur="500"/>
                                        <p:tgtEl>
                                          <p:spTgt spid="288771">
                                            <p:txEl>
                                              <p:pRg st="5" end="5"/>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88771">
                                            <p:txEl>
                                              <p:pRg st="6" end="6"/>
                                            </p:txEl>
                                          </p:spTgt>
                                        </p:tgtEl>
                                        <p:attrNameLst>
                                          <p:attrName>style.visibility</p:attrName>
                                        </p:attrNameLst>
                                      </p:cBhvr>
                                      <p:to>
                                        <p:strVal val="visible"/>
                                      </p:to>
                                    </p:set>
                                    <p:animEffect transition="in" filter="fade">
                                      <p:cBhvr>
                                        <p:cTn id="33" dur="500"/>
                                        <p:tgtEl>
                                          <p:spTgt spid="288771">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88771">
                                            <p:txEl>
                                              <p:pRg st="7" end="7"/>
                                            </p:txEl>
                                          </p:spTgt>
                                        </p:tgtEl>
                                        <p:attrNameLst>
                                          <p:attrName>style.visibility</p:attrName>
                                        </p:attrNameLst>
                                      </p:cBhvr>
                                      <p:to>
                                        <p:strVal val="visible"/>
                                      </p:to>
                                    </p:set>
                                    <p:animEffect transition="in" filter="fade">
                                      <p:cBhvr>
                                        <p:cTn id="38" dur="500"/>
                                        <p:tgtEl>
                                          <p:spTgt spid="288771">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88771">
                                            <p:txEl>
                                              <p:pRg st="8" end="8"/>
                                            </p:txEl>
                                          </p:spTgt>
                                        </p:tgtEl>
                                        <p:attrNameLst>
                                          <p:attrName>style.visibility</p:attrName>
                                        </p:attrNameLst>
                                      </p:cBhvr>
                                      <p:to>
                                        <p:strVal val="visible"/>
                                      </p:to>
                                    </p:set>
                                    <p:animEffect transition="in" filter="fade">
                                      <p:cBhvr>
                                        <p:cTn id="46" dur="500"/>
                                        <p:tgtEl>
                                          <p:spTgt spid="288771">
                                            <p:txEl>
                                              <p:pRg st="8" end="8"/>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88771">
                                            <p:txEl>
                                              <p:pRg st="9" end="9"/>
                                            </p:txEl>
                                          </p:spTgt>
                                        </p:tgtEl>
                                        <p:attrNameLst>
                                          <p:attrName>style.visibility</p:attrName>
                                        </p:attrNameLst>
                                      </p:cBhvr>
                                      <p:to>
                                        <p:strVal val="visible"/>
                                      </p:to>
                                    </p:set>
                                    <p:animEffect transition="in" filter="fade">
                                      <p:cBhvr>
                                        <p:cTn id="49" dur="500"/>
                                        <p:tgtEl>
                                          <p:spTgt spid="28877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1" grpId="0" uiExpand="1" build="p"/>
    </p:bldLst>
  </p:timing>
</p:sld>
</file>

<file path=ppt/slides/slide1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0819" name="Rectangle 3"/>
          <p:cNvSpPr>
            <a:spLocks noGrp="1" noChangeArrowheads="1"/>
          </p:cNvSpPr>
          <p:nvPr>
            <p:ph type="body" sz="quarter" idx="10"/>
          </p:nvPr>
        </p:nvSpPr>
        <p:spPr/>
        <p:txBody>
          <a:bodyPr>
            <a:normAutofit/>
          </a:bodyPr>
          <a:lstStyle/>
          <a:p>
            <a:r>
              <a:rPr lang="en-US" noProof="1"/>
              <a:t>Storage types</a:t>
            </a:r>
          </a:p>
          <a:p>
            <a:pPr lvl="1"/>
            <a:r>
              <a:rPr lang="en-US" noProof="1"/>
              <a:t>Vertical storage racks</a:t>
            </a:r>
          </a:p>
          <a:p>
            <a:pPr lvl="1"/>
            <a:r>
              <a:rPr lang="en-US" noProof="1"/>
              <a:t>Horizontal storage bin</a:t>
            </a:r>
          </a:p>
          <a:p>
            <a:pPr lvl="1"/>
            <a:r>
              <a:rPr lang="en-US" noProof="1"/>
              <a:t>Wall hanging storage</a:t>
            </a:r>
          </a:p>
          <a:p>
            <a:r>
              <a:rPr lang="en-US" noProof="1"/>
              <a:t>File cabinet types</a:t>
            </a:r>
          </a:p>
          <a:p>
            <a:pPr lvl="1"/>
            <a:r>
              <a:rPr lang="en-US" noProof="1"/>
              <a:t>Vertical</a:t>
            </a:r>
          </a:p>
          <a:p>
            <a:pPr lvl="1"/>
            <a:r>
              <a:rPr lang="en-US" noProof="1"/>
              <a:t>Lateral</a:t>
            </a:r>
          </a:p>
          <a:p>
            <a:pPr lvl="1"/>
            <a:r>
              <a:rPr lang="en-US" noProof="1"/>
              <a:t>Rolling</a:t>
            </a:r>
          </a:p>
          <a:p>
            <a:r>
              <a:rPr lang="en-US" noProof="1"/>
              <a:t>Don’t overfill</a:t>
            </a:r>
          </a:p>
          <a:p>
            <a:pPr lvl="1"/>
            <a:r>
              <a:rPr lang="en-US" noProof="1"/>
              <a:t>50 files in cabinet that holds 30!</a:t>
            </a:r>
          </a:p>
        </p:txBody>
      </p:sp>
      <p:sp>
        <p:nvSpPr>
          <p:cNvPr id="3" name="Text Placeholder 2">
            <a:extLst>
              <a:ext uri="{FF2B5EF4-FFF2-40B4-BE49-F238E27FC236}">
                <a16:creationId xmlns:a16="http://schemas.microsoft.com/office/drawing/2014/main" id="{5494D135-97AA-4905-9A6B-704C6495F507}"/>
              </a:ext>
            </a:extLst>
          </p:cNvPr>
          <p:cNvSpPr>
            <a:spLocks noGrp="1"/>
          </p:cNvSpPr>
          <p:nvPr>
            <p:ph type="body" sz="quarter" idx="12"/>
          </p:nvPr>
        </p:nvSpPr>
        <p:spPr/>
        <p:txBody>
          <a:bodyPr/>
          <a:lstStyle/>
          <a:p>
            <a:r>
              <a:rPr lang="en-US" dirty="0"/>
              <a:t>Storage</a:t>
            </a:r>
          </a:p>
        </p:txBody>
      </p:sp>
      <p:pic>
        <p:nvPicPr>
          <p:cNvPr id="11" name="Picture 4" descr="WS 6">
            <a:extLst>
              <a:ext uri="{FF2B5EF4-FFF2-40B4-BE49-F238E27FC236}">
                <a16:creationId xmlns:a16="http://schemas.microsoft.com/office/drawing/2014/main" id="{DDCFA846-9420-42A3-A1CB-073CFF40F395}"/>
              </a:ext>
            </a:extLst>
          </p:cNvPr>
          <p:cNvPicPr>
            <a:picLocks noGrp="1" noChangeAspect="1" noChangeArrowheads="1"/>
          </p:cNvPicPr>
          <p:nvPr>
            <p:ph type="pic" sz="quarter" idx="11"/>
          </p:nvPr>
        </p:nvPicPr>
        <p:blipFill>
          <a:blip r:embed="rId3" cstate="print"/>
          <a:srcRect t="33528" b="33528"/>
          <a:stretch>
            <a:fillRect/>
          </a:stretch>
        </p:blipFill>
        <p:spPr bwMode="auto">
          <a:xfrm>
            <a:off x="4865688" y="742950"/>
            <a:ext cx="4133850" cy="1295400"/>
          </a:xfrm>
          <a:prstGeom prst="rect">
            <a:avLst/>
          </a:prstGeom>
          <a:ln>
            <a:noFill/>
          </a:ln>
          <a:effectLst>
            <a:outerShdw blurRad="292100" dist="139700" dir="2700000" algn="tl" rotWithShape="0">
              <a:srgbClr val="333333">
                <a:alpha val="65000"/>
              </a:srgbClr>
            </a:outerShdw>
          </a:effectLst>
        </p:spPr>
      </p:pic>
      <p:pic>
        <p:nvPicPr>
          <p:cNvPr id="13" name="Picture 7" descr="pedestals1">
            <a:extLst>
              <a:ext uri="{FF2B5EF4-FFF2-40B4-BE49-F238E27FC236}">
                <a16:creationId xmlns:a16="http://schemas.microsoft.com/office/drawing/2014/main" id="{F70FA6DF-DB33-4E0E-8363-97497913EFFD}"/>
              </a:ext>
            </a:extLst>
          </p:cNvPr>
          <p:cNvPicPr>
            <a:picLocks noGrp="1" noChangeAspect="1" noChangeArrowheads="1"/>
          </p:cNvPicPr>
          <p:nvPr>
            <p:ph type="pic" sz="quarter" idx="13"/>
          </p:nvPr>
        </p:nvPicPr>
        <p:blipFill>
          <a:blip r:embed="rId4" cstate="print"/>
          <a:srcRect t="29306" b="29306"/>
          <a:stretch>
            <a:fillRect/>
          </a:stretch>
        </p:blipFill>
        <p:spPr bwMode="auto">
          <a:xfrm>
            <a:off x="4865688" y="2171700"/>
            <a:ext cx="4133850" cy="1295400"/>
          </a:xfrm>
          <a:prstGeom prst="rect">
            <a:avLst/>
          </a:prstGeom>
          <a:ln>
            <a:noFill/>
          </a:ln>
          <a:effectLst>
            <a:outerShdw blurRad="292100" dist="139700" dir="2700000" algn="tl" rotWithShape="0">
              <a:srgbClr val="333333">
                <a:alpha val="65000"/>
              </a:srgbClr>
            </a:outerShdw>
          </a:effectLst>
        </p:spPr>
      </p:pic>
      <p:pic>
        <p:nvPicPr>
          <p:cNvPr id="14" name="Picture Placeholder 13">
            <a:extLst>
              <a:ext uri="{FF2B5EF4-FFF2-40B4-BE49-F238E27FC236}">
                <a16:creationId xmlns:a16="http://schemas.microsoft.com/office/drawing/2014/main" id="{B8588FE6-4395-4222-9597-24B8436FDD1A}"/>
              </a:ext>
            </a:extLst>
          </p:cNvPr>
          <p:cNvPicPr>
            <a:picLocks noGrp="1" noChangeAspect="1"/>
          </p:cNvPicPr>
          <p:nvPr>
            <p:ph type="pic" sz="quarter" idx="14"/>
          </p:nvPr>
        </p:nvPicPr>
        <p:blipFill>
          <a:blip r:embed="rId5"/>
          <a:srcRect t="38469" b="38469"/>
          <a:stretch>
            <a:fillRect/>
          </a:stretch>
        </p:blipFill>
        <p:spPr>
          <a:xfrm>
            <a:off x="4865688" y="3600450"/>
            <a:ext cx="4133850" cy="129381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0819">
                                            <p:txEl>
                                              <p:pRg st="0" end="0"/>
                                            </p:txEl>
                                          </p:spTgt>
                                        </p:tgtEl>
                                        <p:attrNameLst>
                                          <p:attrName>style.visibility</p:attrName>
                                        </p:attrNameLst>
                                      </p:cBhvr>
                                      <p:to>
                                        <p:strVal val="visible"/>
                                      </p:to>
                                    </p:set>
                                    <p:animEffect transition="in" filter="fade">
                                      <p:cBhvr>
                                        <p:cTn id="7" dur="500"/>
                                        <p:tgtEl>
                                          <p:spTgt spid="29081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0819">
                                            <p:txEl>
                                              <p:pRg st="1" end="1"/>
                                            </p:txEl>
                                          </p:spTgt>
                                        </p:tgtEl>
                                        <p:attrNameLst>
                                          <p:attrName>style.visibility</p:attrName>
                                        </p:attrNameLst>
                                      </p:cBhvr>
                                      <p:to>
                                        <p:strVal val="visible"/>
                                      </p:to>
                                    </p:set>
                                    <p:animEffect transition="in" filter="fade">
                                      <p:cBhvr>
                                        <p:cTn id="10" dur="500"/>
                                        <p:tgtEl>
                                          <p:spTgt spid="29081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0819">
                                            <p:txEl>
                                              <p:pRg st="2" end="2"/>
                                            </p:txEl>
                                          </p:spTgt>
                                        </p:tgtEl>
                                        <p:attrNameLst>
                                          <p:attrName>style.visibility</p:attrName>
                                        </p:attrNameLst>
                                      </p:cBhvr>
                                      <p:to>
                                        <p:strVal val="visible"/>
                                      </p:to>
                                    </p:set>
                                    <p:animEffect transition="in" filter="fade">
                                      <p:cBhvr>
                                        <p:cTn id="16" dur="500"/>
                                        <p:tgtEl>
                                          <p:spTgt spid="290819">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0819">
                                            <p:txEl>
                                              <p:pRg st="3" end="3"/>
                                            </p:txEl>
                                          </p:spTgt>
                                        </p:tgtEl>
                                        <p:attrNameLst>
                                          <p:attrName>style.visibility</p:attrName>
                                        </p:attrNameLst>
                                      </p:cBhvr>
                                      <p:to>
                                        <p:strVal val="visible"/>
                                      </p:to>
                                    </p:set>
                                    <p:animEffect transition="in" filter="fade">
                                      <p:cBhvr>
                                        <p:cTn id="19" dur="500"/>
                                        <p:tgtEl>
                                          <p:spTgt spid="290819">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90819">
                                            <p:txEl>
                                              <p:pRg st="4" end="4"/>
                                            </p:txEl>
                                          </p:spTgt>
                                        </p:tgtEl>
                                        <p:attrNameLst>
                                          <p:attrName>style.visibility</p:attrName>
                                        </p:attrNameLst>
                                      </p:cBhvr>
                                      <p:to>
                                        <p:strVal val="visible"/>
                                      </p:to>
                                    </p:set>
                                    <p:animEffect transition="in" filter="fade">
                                      <p:cBhvr>
                                        <p:cTn id="24" dur="500"/>
                                        <p:tgtEl>
                                          <p:spTgt spid="290819">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90819">
                                            <p:txEl>
                                              <p:pRg st="5" end="5"/>
                                            </p:txEl>
                                          </p:spTgt>
                                        </p:tgtEl>
                                        <p:attrNameLst>
                                          <p:attrName>style.visibility</p:attrName>
                                        </p:attrNameLst>
                                      </p:cBhvr>
                                      <p:to>
                                        <p:strVal val="visible"/>
                                      </p:to>
                                    </p:set>
                                    <p:animEffect transition="in" filter="fade">
                                      <p:cBhvr>
                                        <p:cTn id="30" dur="500"/>
                                        <p:tgtEl>
                                          <p:spTgt spid="290819">
                                            <p:txEl>
                                              <p:pRg st="5" end="5"/>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90819">
                                            <p:txEl>
                                              <p:pRg st="6" end="6"/>
                                            </p:txEl>
                                          </p:spTgt>
                                        </p:tgtEl>
                                        <p:attrNameLst>
                                          <p:attrName>style.visibility</p:attrName>
                                        </p:attrNameLst>
                                      </p:cBhvr>
                                      <p:to>
                                        <p:strVal val="visible"/>
                                      </p:to>
                                    </p:set>
                                    <p:animEffect transition="in" filter="fade">
                                      <p:cBhvr>
                                        <p:cTn id="33" dur="500"/>
                                        <p:tgtEl>
                                          <p:spTgt spid="290819">
                                            <p:txEl>
                                              <p:pRg st="6" end="6"/>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90819">
                                            <p:txEl>
                                              <p:pRg st="7" end="7"/>
                                            </p:txEl>
                                          </p:spTgt>
                                        </p:tgtEl>
                                        <p:attrNameLst>
                                          <p:attrName>style.visibility</p:attrName>
                                        </p:attrNameLst>
                                      </p:cBhvr>
                                      <p:to>
                                        <p:strVal val="visible"/>
                                      </p:to>
                                    </p:set>
                                    <p:animEffect transition="in" filter="fade">
                                      <p:cBhvr>
                                        <p:cTn id="36" dur="500"/>
                                        <p:tgtEl>
                                          <p:spTgt spid="290819">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90819">
                                            <p:txEl>
                                              <p:pRg st="8" end="8"/>
                                            </p:txEl>
                                          </p:spTgt>
                                        </p:tgtEl>
                                        <p:attrNameLst>
                                          <p:attrName>style.visibility</p:attrName>
                                        </p:attrNameLst>
                                      </p:cBhvr>
                                      <p:to>
                                        <p:strVal val="visible"/>
                                      </p:to>
                                    </p:set>
                                    <p:animEffect transition="in" filter="fade">
                                      <p:cBhvr>
                                        <p:cTn id="41" dur="500"/>
                                        <p:tgtEl>
                                          <p:spTgt spid="290819">
                                            <p:txEl>
                                              <p:pRg st="8" end="8"/>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90819">
                                            <p:txEl>
                                              <p:pRg st="9" end="9"/>
                                            </p:txEl>
                                          </p:spTgt>
                                        </p:tgtEl>
                                        <p:attrNameLst>
                                          <p:attrName>style.visibility</p:attrName>
                                        </p:attrNameLst>
                                      </p:cBhvr>
                                      <p:to>
                                        <p:strVal val="visible"/>
                                      </p:to>
                                    </p:set>
                                    <p:animEffect transition="in" filter="fade">
                                      <p:cBhvr>
                                        <p:cTn id="47" dur="500"/>
                                        <p:tgtEl>
                                          <p:spTgt spid="29081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19" grpId="0" uiExpand="1" build="p"/>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Graphical user interface, text&#10;&#10;Description automatically generated">
            <a:extLst>
              <a:ext uri="{FF2B5EF4-FFF2-40B4-BE49-F238E27FC236}">
                <a16:creationId xmlns:a16="http://schemas.microsoft.com/office/drawing/2014/main" id="{9CB73BB2-D2FC-480E-A2A7-BFF2FAC25FCF}"/>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599" b="4553"/>
          <a:stretch/>
        </p:blipFill>
        <p:spPr>
          <a:xfrm>
            <a:off x="936775" y="971550"/>
            <a:ext cx="8080681" cy="1828800"/>
          </a:xfrm>
          <a:ln w="9525">
            <a:solidFill>
              <a:schemeClr val="bg1">
                <a:lumMod val="65000"/>
              </a:schemeClr>
            </a:solidFill>
          </a:ln>
        </p:spPr>
      </p:pic>
      <p:sp>
        <p:nvSpPr>
          <p:cNvPr id="3" name="Text Placeholder 2">
            <a:extLst>
              <a:ext uri="{FF2B5EF4-FFF2-40B4-BE49-F238E27FC236}">
                <a16:creationId xmlns:a16="http://schemas.microsoft.com/office/drawing/2014/main" id="{95CD0D76-0F68-4403-80B7-0E0F4026BA8D}"/>
              </a:ext>
            </a:extLst>
          </p:cNvPr>
          <p:cNvSpPr>
            <a:spLocks noGrp="1"/>
          </p:cNvSpPr>
          <p:nvPr>
            <p:ph type="body" sz="quarter" idx="12"/>
          </p:nvPr>
        </p:nvSpPr>
        <p:spPr/>
        <p:txBody>
          <a:bodyPr/>
          <a:lstStyle/>
          <a:p>
            <a:r>
              <a:rPr lang="en-US" noProof="1"/>
              <a:t>Storage</a:t>
            </a:r>
            <a:endParaRPr lang="en-US" dirty="0"/>
          </a:p>
        </p:txBody>
      </p:sp>
    </p:spTree>
  </p:cSld>
  <p:clrMapOvr>
    <a:masterClrMapping/>
  </p:clrMapOvr>
  <p:transition>
    <p:fade/>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C7B85A6-DC42-4372-B93A-FA3D340BFB19}"/>
              </a:ext>
            </a:extLst>
          </p:cNvPr>
          <p:cNvSpPr>
            <a:spLocks noGrp="1"/>
          </p:cNvSpPr>
          <p:nvPr>
            <p:ph type="body" sz="quarter" idx="12"/>
          </p:nvPr>
        </p:nvSpPr>
        <p:spPr/>
        <p:txBody>
          <a:bodyPr/>
          <a:lstStyle/>
          <a:p>
            <a:r>
              <a:rPr lang="en-US" noProof="1"/>
              <a:t>Illumination</a:t>
            </a:r>
            <a:r>
              <a:rPr lang="en-US" dirty="0"/>
              <a:t> – Ambient and Task</a:t>
            </a:r>
          </a:p>
        </p:txBody>
      </p:sp>
      <p:pic>
        <p:nvPicPr>
          <p:cNvPr id="6" name="Picture Placeholder 5">
            <a:extLst>
              <a:ext uri="{FF2B5EF4-FFF2-40B4-BE49-F238E27FC236}">
                <a16:creationId xmlns:a16="http://schemas.microsoft.com/office/drawing/2014/main" id="{FEEAA87B-48C3-426A-BE6D-EC1DE8A26F65}"/>
              </a:ext>
            </a:extLst>
          </p:cNvPr>
          <p:cNvPicPr>
            <a:picLocks noGrp="1" noChangeAspect="1"/>
          </p:cNvPicPr>
          <p:nvPr>
            <p:ph type="pic" sz="quarter" idx="11"/>
          </p:nvPr>
        </p:nvPicPr>
        <p:blipFill>
          <a:blip r:embed="rId3"/>
          <a:srcRect l="18994" r="18994"/>
          <a:stretch>
            <a:fillRect/>
          </a:stretch>
        </p:blipFill>
        <p:spPr>
          <a:xfrm>
            <a:off x="936625" y="666750"/>
            <a:ext cx="8080375" cy="4343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3891" name="Rectangle 3"/>
          <p:cNvSpPr>
            <a:spLocks noGrp="1" noChangeArrowheads="1"/>
          </p:cNvSpPr>
          <p:nvPr>
            <p:ph type="body" sz="quarter" idx="10"/>
          </p:nvPr>
        </p:nvSpPr>
        <p:spPr/>
        <p:txBody>
          <a:bodyPr>
            <a:normAutofit/>
          </a:bodyPr>
          <a:lstStyle/>
          <a:p>
            <a:r>
              <a:rPr lang="en-US" noProof="1"/>
              <a:t>Too much</a:t>
            </a:r>
            <a:endParaRPr lang="en-US" dirty="0"/>
          </a:p>
          <a:p>
            <a:pPr lvl="1"/>
            <a:r>
              <a:rPr lang="en-US" dirty="0"/>
              <a:t>Turn out lights</a:t>
            </a:r>
            <a:endParaRPr lang="en-US" noProof="1"/>
          </a:p>
          <a:p>
            <a:r>
              <a:rPr lang="en-US" noProof="1"/>
              <a:t>Too little</a:t>
            </a:r>
          </a:p>
          <a:p>
            <a:pPr lvl="1"/>
            <a:r>
              <a:rPr lang="en-US" noProof="1"/>
              <a:t>Add overhead lights</a:t>
            </a:r>
          </a:p>
          <a:p>
            <a:pPr lvl="2"/>
            <a:r>
              <a:rPr lang="en-US" noProof="1"/>
              <a:t>Add indirect lights</a:t>
            </a:r>
            <a:endParaRPr lang="en-US" dirty="0"/>
          </a:p>
          <a:p>
            <a:pPr lvl="2"/>
            <a:r>
              <a:rPr lang="en-US" dirty="0"/>
              <a:t>Bo</a:t>
            </a:r>
            <a:r>
              <a:rPr lang="en-US" noProof="1"/>
              <a:t>unce light off of ceiling and walls</a:t>
            </a:r>
          </a:p>
          <a:p>
            <a:pPr lvl="1"/>
            <a:r>
              <a:rPr lang="en-US" dirty="0"/>
              <a:t>Add t</a:t>
            </a:r>
            <a:r>
              <a:rPr lang="en-US" noProof="1"/>
              <a:t>ask light</a:t>
            </a:r>
          </a:p>
          <a:p>
            <a:pPr lvl="2"/>
            <a:r>
              <a:rPr lang="en-US" noProof="1"/>
              <a:t>Desktop or wall panel lamp</a:t>
            </a:r>
          </a:p>
          <a:p>
            <a:pPr lvl="2"/>
            <a:r>
              <a:rPr lang="en-US" noProof="1"/>
              <a:t>Position light carefully</a:t>
            </a:r>
            <a:endParaRPr lang="en-US" dirty="0"/>
          </a:p>
          <a:p>
            <a:r>
              <a:rPr lang="en-US" dirty="0"/>
              <a:t>Lighting Design</a:t>
            </a:r>
          </a:p>
          <a:p>
            <a:pPr lvl="1"/>
            <a:r>
              <a:rPr lang="en-US" noProof="1"/>
              <a:t>Consult with the building Facilities group</a:t>
            </a:r>
          </a:p>
        </p:txBody>
      </p:sp>
      <p:sp>
        <p:nvSpPr>
          <p:cNvPr id="3" name="Text Placeholder 2">
            <a:extLst>
              <a:ext uri="{FF2B5EF4-FFF2-40B4-BE49-F238E27FC236}">
                <a16:creationId xmlns:a16="http://schemas.microsoft.com/office/drawing/2014/main" id="{25CDF133-886D-448A-BB25-EA28E14E2692}"/>
              </a:ext>
            </a:extLst>
          </p:cNvPr>
          <p:cNvSpPr>
            <a:spLocks noGrp="1"/>
          </p:cNvSpPr>
          <p:nvPr>
            <p:ph type="body" sz="quarter" idx="12"/>
          </p:nvPr>
        </p:nvSpPr>
        <p:spPr/>
        <p:txBody>
          <a:bodyPr/>
          <a:lstStyle/>
          <a:p>
            <a:r>
              <a:rPr lang="en-US" noProof="1"/>
              <a:t>Ambient Light Solutions</a:t>
            </a:r>
            <a:endParaRPr lang="en-US" dirty="0"/>
          </a:p>
        </p:txBody>
      </p:sp>
      <p:pic>
        <p:nvPicPr>
          <p:cNvPr id="7" name="Picture 4" descr="WS 15">
            <a:extLst>
              <a:ext uri="{FF2B5EF4-FFF2-40B4-BE49-F238E27FC236}">
                <a16:creationId xmlns:a16="http://schemas.microsoft.com/office/drawing/2014/main" id="{05AC9FA4-100D-4B1E-9206-913D283F99F7}"/>
              </a:ext>
            </a:extLst>
          </p:cNvPr>
          <p:cNvPicPr>
            <a:picLocks noGrp="1" noChangeAspect="1" noChangeArrowheads="1"/>
          </p:cNvPicPr>
          <p:nvPr>
            <p:ph type="pic" sz="quarter" idx="11"/>
          </p:nvPr>
        </p:nvPicPr>
        <p:blipFill>
          <a:blip r:embed="rId3" cstate="print"/>
          <a:srcRect l="7435" r="7435"/>
          <a:stretch>
            <a:fillRect/>
          </a:stretch>
        </p:blipFill>
        <p:spPr bwMode="auto">
          <a:xfrm>
            <a:off x="4881563" y="742950"/>
            <a:ext cx="4135437" cy="40671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3891">
                                            <p:txEl>
                                              <p:pRg st="0" end="0"/>
                                            </p:txEl>
                                          </p:spTgt>
                                        </p:tgtEl>
                                        <p:attrNameLst>
                                          <p:attrName>style.visibility</p:attrName>
                                        </p:attrNameLst>
                                      </p:cBhvr>
                                      <p:to>
                                        <p:strVal val="visible"/>
                                      </p:to>
                                    </p:set>
                                    <p:animEffect transition="in" filter="fade">
                                      <p:cBhvr>
                                        <p:cTn id="7" dur="500"/>
                                        <p:tgtEl>
                                          <p:spTgt spid="29389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3891">
                                            <p:txEl>
                                              <p:pRg st="1" end="1"/>
                                            </p:txEl>
                                          </p:spTgt>
                                        </p:tgtEl>
                                        <p:attrNameLst>
                                          <p:attrName>style.visibility</p:attrName>
                                        </p:attrNameLst>
                                      </p:cBhvr>
                                      <p:to>
                                        <p:strVal val="visible"/>
                                      </p:to>
                                    </p:set>
                                    <p:animEffect transition="in" filter="fade">
                                      <p:cBhvr>
                                        <p:cTn id="13" dur="500"/>
                                        <p:tgtEl>
                                          <p:spTgt spid="293891">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93891">
                                            <p:txEl>
                                              <p:pRg st="2" end="2"/>
                                            </p:txEl>
                                          </p:spTgt>
                                        </p:tgtEl>
                                        <p:attrNameLst>
                                          <p:attrName>style.visibility</p:attrName>
                                        </p:attrNameLst>
                                      </p:cBhvr>
                                      <p:to>
                                        <p:strVal val="visible"/>
                                      </p:to>
                                    </p:set>
                                    <p:animEffect transition="in" filter="fade">
                                      <p:cBhvr>
                                        <p:cTn id="18" dur="500"/>
                                        <p:tgtEl>
                                          <p:spTgt spid="293891">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93891">
                                            <p:txEl>
                                              <p:pRg st="3" end="3"/>
                                            </p:txEl>
                                          </p:spTgt>
                                        </p:tgtEl>
                                        <p:attrNameLst>
                                          <p:attrName>style.visibility</p:attrName>
                                        </p:attrNameLst>
                                      </p:cBhvr>
                                      <p:to>
                                        <p:strVal val="visible"/>
                                      </p:to>
                                    </p:set>
                                    <p:animEffect transition="in" filter="fade">
                                      <p:cBhvr>
                                        <p:cTn id="21" dur="500"/>
                                        <p:tgtEl>
                                          <p:spTgt spid="293891">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93891">
                                            <p:txEl>
                                              <p:pRg st="4" end="4"/>
                                            </p:txEl>
                                          </p:spTgt>
                                        </p:tgtEl>
                                        <p:attrNameLst>
                                          <p:attrName>style.visibility</p:attrName>
                                        </p:attrNameLst>
                                      </p:cBhvr>
                                      <p:to>
                                        <p:strVal val="visible"/>
                                      </p:to>
                                    </p:set>
                                    <p:animEffect transition="in" filter="fade">
                                      <p:cBhvr>
                                        <p:cTn id="24" dur="500"/>
                                        <p:tgtEl>
                                          <p:spTgt spid="293891">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93891">
                                            <p:txEl>
                                              <p:pRg st="5" end="5"/>
                                            </p:txEl>
                                          </p:spTgt>
                                        </p:tgtEl>
                                        <p:attrNameLst>
                                          <p:attrName>style.visibility</p:attrName>
                                        </p:attrNameLst>
                                      </p:cBhvr>
                                      <p:to>
                                        <p:strVal val="visible"/>
                                      </p:to>
                                    </p:set>
                                    <p:animEffect transition="in" filter="fade">
                                      <p:cBhvr>
                                        <p:cTn id="27" dur="500"/>
                                        <p:tgtEl>
                                          <p:spTgt spid="293891">
                                            <p:txEl>
                                              <p:pRg st="5" end="5"/>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93891">
                                            <p:txEl>
                                              <p:pRg st="6" end="6"/>
                                            </p:txEl>
                                          </p:spTgt>
                                        </p:tgtEl>
                                        <p:attrNameLst>
                                          <p:attrName>style.visibility</p:attrName>
                                        </p:attrNameLst>
                                      </p:cBhvr>
                                      <p:to>
                                        <p:strVal val="visible"/>
                                      </p:to>
                                    </p:set>
                                    <p:animEffect transition="in" filter="fade">
                                      <p:cBhvr>
                                        <p:cTn id="30" dur="500"/>
                                        <p:tgtEl>
                                          <p:spTgt spid="293891">
                                            <p:txEl>
                                              <p:pRg st="6" end="6"/>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93891">
                                            <p:txEl>
                                              <p:pRg st="7" end="7"/>
                                            </p:txEl>
                                          </p:spTgt>
                                        </p:tgtEl>
                                        <p:attrNameLst>
                                          <p:attrName>style.visibility</p:attrName>
                                        </p:attrNameLst>
                                      </p:cBhvr>
                                      <p:to>
                                        <p:strVal val="visible"/>
                                      </p:to>
                                    </p:set>
                                    <p:animEffect transition="in" filter="fade">
                                      <p:cBhvr>
                                        <p:cTn id="33" dur="500"/>
                                        <p:tgtEl>
                                          <p:spTgt spid="293891">
                                            <p:txEl>
                                              <p:pRg st="7" end="7"/>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93891">
                                            <p:txEl>
                                              <p:pRg st="8" end="8"/>
                                            </p:txEl>
                                          </p:spTgt>
                                        </p:tgtEl>
                                        <p:attrNameLst>
                                          <p:attrName>style.visibility</p:attrName>
                                        </p:attrNameLst>
                                      </p:cBhvr>
                                      <p:to>
                                        <p:strVal val="visible"/>
                                      </p:to>
                                    </p:set>
                                    <p:animEffect transition="in" filter="fade">
                                      <p:cBhvr>
                                        <p:cTn id="36" dur="500"/>
                                        <p:tgtEl>
                                          <p:spTgt spid="293891">
                                            <p:txEl>
                                              <p:pRg st="8" end="8"/>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93891">
                                            <p:txEl>
                                              <p:pRg st="9" end="9"/>
                                            </p:txEl>
                                          </p:spTgt>
                                        </p:tgtEl>
                                        <p:attrNameLst>
                                          <p:attrName>style.visibility</p:attrName>
                                        </p:attrNameLst>
                                      </p:cBhvr>
                                      <p:to>
                                        <p:strVal val="visible"/>
                                      </p:to>
                                    </p:set>
                                    <p:animEffect transition="in" filter="fade">
                                      <p:cBhvr>
                                        <p:cTn id="41" dur="500"/>
                                        <p:tgtEl>
                                          <p:spTgt spid="293891">
                                            <p:txEl>
                                              <p:pRg st="9" end="9"/>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93891">
                                            <p:txEl>
                                              <p:pRg st="10" end="10"/>
                                            </p:txEl>
                                          </p:spTgt>
                                        </p:tgtEl>
                                        <p:attrNameLst>
                                          <p:attrName>style.visibility</p:attrName>
                                        </p:attrNameLst>
                                      </p:cBhvr>
                                      <p:to>
                                        <p:strVal val="visible"/>
                                      </p:to>
                                    </p:set>
                                    <p:animEffect transition="in" filter="fade">
                                      <p:cBhvr>
                                        <p:cTn id="44" dur="500"/>
                                        <p:tgtEl>
                                          <p:spTgt spid="29389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891" grpId="0" uiExpand="1" build="p"/>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80" name="Picture 1028" descr="WS 11-5 low light level"/>
          <p:cNvPicPr>
            <a:picLocks noChangeAspect="1" noChangeArrowheads="1"/>
          </p:cNvPicPr>
          <p:nvPr/>
        </p:nvPicPr>
        <p:blipFill>
          <a:blip r:embed="rId3" cstate="print"/>
          <a:stretch>
            <a:fillRect/>
          </a:stretch>
        </p:blipFill>
        <p:spPr bwMode="auto">
          <a:xfrm>
            <a:off x="3547972" y="742950"/>
            <a:ext cx="2319428" cy="1988882"/>
          </a:xfrm>
          <a:prstGeom prst="rect">
            <a:avLst/>
          </a:prstGeom>
          <a:ln>
            <a:noFill/>
          </a:ln>
          <a:effectLst>
            <a:outerShdw blurRad="292100" dist="139700" dir="2700000" algn="tl" rotWithShape="0">
              <a:srgbClr val="333333">
                <a:alpha val="65000"/>
              </a:srgbClr>
            </a:outerShdw>
          </a:effectLst>
        </p:spPr>
      </p:pic>
      <p:pic>
        <p:nvPicPr>
          <p:cNvPr id="408581" name="Picture 1029" descr="WS 11-6 too much light glare"/>
          <p:cNvPicPr>
            <a:picLocks noChangeAspect="1" noChangeArrowheads="1"/>
          </p:cNvPicPr>
          <p:nvPr/>
        </p:nvPicPr>
        <p:blipFill>
          <a:blip r:embed="rId4" cstate="screen"/>
          <a:stretch>
            <a:fillRect/>
          </a:stretch>
        </p:blipFill>
        <p:spPr bwMode="auto">
          <a:xfrm>
            <a:off x="6062676" y="723900"/>
            <a:ext cx="2588197" cy="1988881"/>
          </a:xfrm>
          <a:prstGeom prst="rect">
            <a:avLst/>
          </a:prstGeom>
          <a:ln>
            <a:noFill/>
          </a:ln>
          <a:effectLst>
            <a:outerShdw blurRad="292100" dist="139700" dir="2700000" algn="tl" rotWithShape="0">
              <a:srgbClr val="333333">
                <a:alpha val="65000"/>
              </a:srgbClr>
            </a:outerShdw>
          </a:effectLst>
        </p:spPr>
      </p:pic>
      <p:pic>
        <p:nvPicPr>
          <p:cNvPr id="408582" name="Picture 1030" descr="WS 11-9 task light on hard copy"/>
          <p:cNvPicPr>
            <a:picLocks noChangeAspect="1" noChangeArrowheads="1"/>
          </p:cNvPicPr>
          <p:nvPr/>
        </p:nvPicPr>
        <p:blipFill>
          <a:blip r:embed="rId5" cstate="print"/>
          <a:stretch>
            <a:fillRect/>
          </a:stretch>
        </p:blipFill>
        <p:spPr bwMode="auto">
          <a:xfrm>
            <a:off x="6081901" y="2952750"/>
            <a:ext cx="2568972" cy="1988882"/>
          </a:xfrm>
          <a:prstGeom prst="rect">
            <a:avLst/>
          </a:prstGeom>
          <a:ln>
            <a:noFill/>
          </a:ln>
          <a:effectLst>
            <a:outerShdw blurRad="292100" dist="139700" dir="2700000" algn="tl" rotWithShape="0">
              <a:srgbClr val="333333">
                <a:alpha val="65000"/>
              </a:srgbClr>
            </a:outerShdw>
          </a:effectLst>
        </p:spPr>
      </p:pic>
      <p:pic>
        <p:nvPicPr>
          <p:cNvPr id="408583" name="Picture 1031" descr="WS 11"/>
          <p:cNvPicPr>
            <a:picLocks noChangeAspect="1" noChangeArrowheads="1"/>
          </p:cNvPicPr>
          <p:nvPr/>
        </p:nvPicPr>
        <p:blipFill>
          <a:blip r:embed="rId6" cstate="screen"/>
          <a:stretch>
            <a:fillRect/>
          </a:stretch>
        </p:blipFill>
        <p:spPr bwMode="auto">
          <a:xfrm>
            <a:off x="3505603" y="2952750"/>
            <a:ext cx="2361797" cy="1988882"/>
          </a:xfrm>
          <a:prstGeom prst="rect">
            <a:avLst/>
          </a:prstGeom>
          <a:ln>
            <a:noFill/>
          </a:ln>
          <a:effectLst>
            <a:outerShdw blurRad="292100" dist="139700" dir="2700000" algn="tl" rotWithShape="0">
              <a:srgbClr val="333333">
                <a:alpha val="65000"/>
              </a:srgbClr>
            </a:outerShdw>
          </a:effectLst>
        </p:spPr>
      </p:pic>
      <p:sp>
        <p:nvSpPr>
          <p:cNvPr id="7" name="Rectangle 3">
            <a:extLst>
              <a:ext uri="{FF2B5EF4-FFF2-40B4-BE49-F238E27FC236}">
                <a16:creationId xmlns:a16="http://schemas.microsoft.com/office/drawing/2014/main" id="{905D0C6A-7FA4-406E-85F0-F2EC845004CF}"/>
              </a:ext>
            </a:extLst>
          </p:cNvPr>
          <p:cNvSpPr txBox="1">
            <a:spLocks noChangeArrowheads="1"/>
          </p:cNvSpPr>
          <p:nvPr/>
        </p:nvSpPr>
        <p:spPr>
          <a:xfrm>
            <a:off x="567928" y="1808676"/>
            <a:ext cx="3318272" cy="3394472"/>
          </a:xfrm>
          <a:prstGeom prst="rect">
            <a:avLst/>
          </a:prstGeom>
        </p:spPr>
        <p:txBody>
          <a:bodyPr vert="horz">
            <a:normAutofit/>
          </a:bodyPr>
          <a:lstStyle>
            <a:lvl1pPr marL="365760" indent="-256032" algn="l" rtl="0" eaLnBrk="1" latinLnBrk="0" hangingPunct="1">
              <a:lnSpc>
                <a:spcPct val="100000"/>
              </a:lnSpc>
              <a:spcBef>
                <a:spcPts val="200"/>
              </a:spcBef>
              <a:spcAft>
                <a:spcPts val="200"/>
              </a:spcAft>
              <a:buClr>
                <a:schemeClr val="accent1"/>
              </a:buClr>
              <a:buSzPct val="68000"/>
              <a:buFont typeface="Wingdings 3"/>
              <a:buChar char=""/>
              <a:defRPr kumimoji="0" sz="2800" b="1" kern="1200">
                <a:solidFill>
                  <a:schemeClr val="tx1"/>
                </a:solidFill>
                <a:latin typeface="+mn-lt"/>
                <a:ea typeface="+mn-ea"/>
                <a:cs typeface="+mn-cs"/>
              </a:defRPr>
            </a:lvl1pPr>
            <a:lvl2pPr marL="621792" indent="-228600" algn="l" rtl="0" eaLnBrk="1" latinLnBrk="0" hangingPunct="1">
              <a:lnSpc>
                <a:spcPct val="100000"/>
              </a:lnSpc>
              <a:spcBef>
                <a:spcPts val="200"/>
              </a:spcBef>
              <a:spcAft>
                <a:spcPts val="200"/>
              </a:spcAft>
              <a:buClr>
                <a:schemeClr val="accent1"/>
              </a:buClr>
              <a:buFont typeface="Verdana"/>
              <a:buChar char="◦"/>
              <a:defRPr kumimoji="0" sz="2400" kern="1200">
                <a:solidFill>
                  <a:schemeClr val="tx1"/>
                </a:solidFill>
                <a:latin typeface="+mn-lt"/>
                <a:ea typeface="+mn-ea"/>
                <a:cs typeface="+mn-cs"/>
              </a:defRPr>
            </a:lvl2pPr>
            <a:lvl3pPr marL="859536" indent="-228600" algn="l" rtl="0" eaLnBrk="1" latinLnBrk="0" hangingPunct="1">
              <a:lnSpc>
                <a:spcPct val="100000"/>
              </a:lnSpc>
              <a:spcBef>
                <a:spcPts val="200"/>
              </a:spcBef>
              <a:spcAft>
                <a:spcPts val="200"/>
              </a:spcAft>
              <a:buClr>
                <a:schemeClr val="accent2"/>
              </a:buClr>
              <a:buSzPct val="100000"/>
              <a:buFont typeface="Wingdings 2"/>
              <a:buChar char=""/>
              <a:defRPr kumimoji="0" sz="2000" kern="1200">
                <a:solidFill>
                  <a:schemeClr val="tx1"/>
                </a:solidFill>
                <a:latin typeface="+mn-lt"/>
                <a:ea typeface="+mn-ea"/>
                <a:cs typeface="+mn-cs"/>
              </a:defRPr>
            </a:lvl3pPr>
            <a:lvl4pPr marL="1143000" indent="-228600" algn="l" rtl="0" eaLnBrk="1" latinLnBrk="0" hangingPunct="1">
              <a:lnSpc>
                <a:spcPct val="100000"/>
              </a:lnSpc>
              <a:spcBef>
                <a:spcPts val="200"/>
              </a:spcBef>
              <a:spcAft>
                <a:spcPts val="200"/>
              </a:spcAft>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lnSpc>
                <a:spcPct val="100000"/>
              </a:lnSpc>
              <a:spcBef>
                <a:spcPts val="200"/>
              </a:spcBef>
              <a:spcAft>
                <a:spcPts val="200"/>
              </a:spcAft>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fontAlgn="auto"/>
            <a:endParaRPr lang="en-US" dirty="0"/>
          </a:p>
        </p:txBody>
      </p:sp>
      <p:sp>
        <p:nvSpPr>
          <p:cNvPr id="2" name="Text Placeholder 1">
            <a:extLst>
              <a:ext uri="{FF2B5EF4-FFF2-40B4-BE49-F238E27FC236}">
                <a16:creationId xmlns:a16="http://schemas.microsoft.com/office/drawing/2014/main" id="{E95B8E58-3790-4895-8209-668D904741B6}"/>
              </a:ext>
            </a:extLst>
          </p:cNvPr>
          <p:cNvSpPr>
            <a:spLocks noGrp="1"/>
          </p:cNvSpPr>
          <p:nvPr>
            <p:ph type="body" sz="quarter" idx="10"/>
          </p:nvPr>
        </p:nvSpPr>
        <p:spPr>
          <a:xfrm>
            <a:off x="936776" y="743523"/>
            <a:ext cx="2720824" cy="4263906"/>
          </a:xfrm>
        </p:spPr>
        <p:txBody>
          <a:bodyPr/>
          <a:lstStyle/>
          <a:p>
            <a:r>
              <a:rPr lang="en-US" noProof="1"/>
              <a:t>Task lights</a:t>
            </a:r>
            <a:endParaRPr lang="en-US" dirty="0"/>
          </a:p>
          <a:p>
            <a:pPr lvl="1"/>
            <a:r>
              <a:rPr lang="en-US" noProof="1"/>
              <a:t>Desktop or wall panel lamp</a:t>
            </a:r>
          </a:p>
          <a:p>
            <a:pPr lvl="1"/>
            <a:r>
              <a:rPr lang="en-US" noProof="1"/>
              <a:t>Position light carefully</a:t>
            </a:r>
          </a:p>
          <a:p>
            <a:pPr lvl="1"/>
            <a:r>
              <a:rPr lang="en-US" noProof="1"/>
              <a:t>Reading material</a:t>
            </a:r>
            <a:endParaRPr lang="en-US" dirty="0"/>
          </a:p>
          <a:p>
            <a:endParaRPr lang="en-US" dirty="0"/>
          </a:p>
        </p:txBody>
      </p:sp>
      <p:sp>
        <p:nvSpPr>
          <p:cNvPr id="4" name="Text Placeholder 3">
            <a:extLst>
              <a:ext uri="{FF2B5EF4-FFF2-40B4-BE49-F238E27FC236}">
                <a16:creationId xmlns:a16="http://schemas.microsoft.com/office/drawing/2014/main" id="{6BB66B9D-7C40-4F74-8F82-5CF1F8F85661}"/>
              </a:ext>
            </a:extLst>
          </p:cNvPr>
          <p:cNvSpPr>
            <a:spLocks noGrp="1"/>
          </p:cNvSpPr>
          <p:nvPr>
            <p:ph type="body" sz="quarter" idx="12"/>
          </p:nvPr>
        </p:nvSpPr>
        <p:spPr>
          <a:xfrm>
            <a:off x="936775" y="38100"/>
            <a:ext cx="8080681" cy="419100"/>
          </a:xfrm>
        </p:spPr>
        <p:txBody>
          <a:bodyPr/>
          <a:lstStyle/>
          <a:p>
            <a:r>
              <a:rPr lang="en-US" dirty="0"/>
              <a:t>Task Light Solutions</a:t>
            </a:r>
          </a:p>
        </p:txBody>
      </p:sp>
    </p:spTree>
    <p:extLst>
      <p:ext uri="{BB962C8B-B14F-4D97-AF65-F5344CB8AC3E}">
        <p14:creationId xmlns:p14="http://schemas.microsoft.com/office/powerpoint/2010/main" val="976356247"/>
      </p:ext>
    </p:extLst>
  </p:cSld>
  <p:clrMapOvr>
    <a:masterClrMapping/>
  </p:clrMapOvr>
  <p:transition>
    <p:fade/>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Graphical user interface, text, application&#10;&#10;Description automatically generated">
            <a:extLst>
              <a:ext uri="{FF2B5EF4-FFF2-40B4-BE49-F238E27FC236}">
                <a16:creationId xmlns:a16="http://schemas.microsoft.com/office/drawing/2014/main" id="{3D9661E5-EFC5-498A-839B-0104AD0F3DB8}"/>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59" b="3394"/>
          <a:stretch/>
        </p:blipFill>
        <p:spPr>
          <a:xfrm>
            <a:off x="936775" y="971550"/>
            <a:ext cx="8080681" cy="2133600"/>
          </a:xfrm>
        </p:spPr>
      </p:pic>
      <p:sp>
        <p:nvSpPr>
          <p:cNvPr id="3" name="Text Placeholder 2">
            <a:extLst>
              <a:ext uri="{FF2B5EF4-FFF2-40B4-BE49-F238E27FC236}">
                <a16:creationId xmlns:a16="http://schemas.microsoft.com/office/drawing/2014/main" id="{ABAC3B01-2949-4C85-BFA2-E499835D98D3}"/>
              </a:ext>
            </a:extLst>
          </p:cNvPr>
          <p:cNvSpPr>
            <a:spLocks noGrp="1"/>
          </p:cNvSpPr>
          <p:nvPr>
            <p:ph type="body" sz="quarter" idx="12"/>
          </p:nvPr>
        </p:nvSpPr>
        <p:spPr/>
        <p:txBody>
          <a:bodyPr/>
          <a:lstStyle/>
          <a:p>
            <a:r>
              <a:rPr lang="en-US" noProof="1"/>
              <a:t>Illumination</a:t>
            </a:r>
            <a:endParaRPr lang="en-US" dirty="0"/>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7" name="Rectangle 3"/>
          <p:cNvSpPr>
            <a:spLocks noGrp="1" noChangeArrowheads="1"/>
          </p:cNvSpPr>
          <p:nvPr>
            <p:ph type="body" sz="quarter" idx="10"/>
          </p:nvPr>
        </p:nvSpPr>
        <p:spPr/>
        <p:txBody>
          <a:bodyPr>
            <a:normAutofit/>
          </a:bodyPr>
          <a:lstStyle/>
          <a:p>
            <a:r>
              <a:rPr lang="en-US" dirty="0"/>
              <a:t>Assist in step-by-step process to conduct office ergonomics assessment</a:t>
            </a:r>
          </a:p>
          <a:p>
            <a:r>
              <a:rPr lang="en-US" dirty="0"/>
              <a:t>Take </a:t>
            </a:r>
            <a:r>
              <a:rPr lang="en-US" i="1" dirty="0"/>
              <a:t>Quick Reference Guide </a:t>
            </a:r>
            <a:r>
              <a:rPr lang="en-US" dirty="0"/>
              <a:t>with you for first several assessments to help speed up process</a:t>
            </a:r>
          </a:p>
          <a:p>
            <a:r>
              <a:rPr lang="en-US" dirty="0"/>
              <a:t>Guide offers tips and techniques to enhance assessment effectiveness</a:t>
            </a:r>
          </a:p>
          <a:p>
            <a:endParaRPr lang="en-US" dirty="0"/>
          </a:p>
        </p:txBody>
      </p:sp>
      <p:pic>
        <p:nvPicPr>
          <p:cNvPr id="8" name="Picture Placeholder 7">
            <a:extLst>
              <a:ext uri="{FF2B5EF4-FFF2-40B4-BE49-F238E27FC236}">
                <a16:creationId xmlns:a16="http://schemas.microsoft.com/office/drawing/2014/main" id="{01097BAC-B864-41E0-8690-B689BBE74053}"/>
              </a:ext>
            </a:extLst>
          </p:cNvPr>
          <p:cNvPicPr>
            <a:picLocks noGrp="1" noChangeAspect="1"/>
          </p:cNvPicPr>
          <p:nvPr>
            <p:ph type="pic" sz="quarter" idx="11"/>
          </p:nvPr>
        </p:nvPicPr>
        <p:blipFill rotWithShape="1">
          <a:blip r:embed="rId3"/>
          <a:srcRect l="-14072" r="-14072"/>
          <a:stretch/>
        </p:blipFill>
        <p:spPr>
          <a:xfrm>
            <a:off x="4788608" y="515997"/>
            <a:ext cx="4566456" cy="4491432"/>
          </a:xfrm>
          <a:prstGeom prst="rect">
            <a:avLst/>
          </a:prstGeom>
          <a:effectLst/>
        </p:spPr>
      </p:pic>
      <p:sp>
        <p:nvSpPr>
          <p:cNvPr id="7" name="Text Placeholder 6">
            <a:extLst>
              <a:ext uri="{FF2B5EF4-FFF2-40B4-BE49-F238E27FC236}">
                <a16:creationId xmlns:a16="http://schemas.microsoft.com/office/drawing/2014/main" id="{0441A27A-4F3F-495D-A944-DF9AB35E6EA8}"/>
              </a:ext>
            </a:extLst>
          </p:cNvPr>
          <p:cNvSpPr>
            <a:spLocks noGrp="1"/>
          </p:cNvSpPr>
          <p:nvPr>
            <p:ph type="body" sz="quarter" idx="12"/>
          </p:nvPr>
        </p:nvSpPr>
        <p:spPr/>
        <p:txBody>
          <a:bodyPr/>
          <a:lstStyle/>
          <a:p>
            <a:r>
              <a:rPr lang="en-US" dirty="0"/>
              <a:t>Quick Reference Guide</a:t>
            </a:r>
          </a:p>
        </p:txBody>
      </p:sp>
      <p:graphicFrame>
        <p:nvGraphicFramePr>
          <p:cNvPr id="2" name="Object 1">
            <a:hlinkClick r:id="" action="ppaction://ole?verb=0"/>
            <a:extLst>
              <a:ext uri="{FF2B5EF4-FFF2-40B4-BE49-F238E27FC236}">
                <a16:creationId xmlns:a16="http://schemas.microsoft.com/office/drawing/2014/main" id="{6703ED59-0BB3-4066-BDE4-D3FBB01D68CE}"/>
              </a:ext>
            </a:extLst>
          </p:cNvPr>
          <p:cNvGraphicFramePr>
            <a:graphicFrameLocks noChangeAspect="1"/>
          </p:cNvGraphicFramePr>
          <p:nvPr>
            <p:extLst>
              <p:ext uri="{D42A27DB-BD31-4B8C-83A1-F6EECF244321}">
                <p14:modId xmlns:p14="http://schemas.microsoft.com/office/powerpoint/2010/main" val="668958094"/>
              </p:ext>
            </p:extLst>
          </p:nvPr>
        </p:nvGraphicFramePr>
        <p:xfrm>
          <a:off x="4519915" y="819150"/>
          <a:ext cx="914400" cy="771525"/>
        </p:xfrm>
        <a:graphic>
          <a:graphicData uri="http://schemas.openxmlformats.org/presentationml/2006/ole">
            <mc:AlternateContent xmlns:mc="http://schemas.openxmlformats.org/markup-compatibility/2006">
              <mc:Choice xmlns:v="urn:schemas-microsoft-com:vml" Requires="v">
                <p:oleObj name="Acrobat Document" showAsIcon="1" r:id="rId4" imgW="914400" imgH="771480" progId="AcroExch.Document.DC">
                  <p:embed/>
                </p:oleObj>
              </mc:Choice>
              <mc:Fallback>
                <p:oleObj name="Acrobat Document" showAsIcon="1" r:id="rId4" imgW="914400" imgH="771480" progId="AcroExch.Document.DC">
                  <p:embed/>
                  <p:pic>
                    <p:nvPicPr>
                      <p:cNvPr id="0" name=""/>
                      <p:cNvPicPr/>
                      <p:nvPr/>
                    </p:nvPicPr>
                    <p:blipFill>
                      <a:blip r:embed="rId5"/>
                      <a:stretch>
                        <a:fillRect/>
                      </a:stretch>
                    </p:blipFill>
                    <p:spPr>
                      <a:xfrm>
                        <a:off x="4519915" y="81915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9663815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47">
                                            <p:txEl>
                                              <p:pRg st="0" end="0"/>
                                            </p:txEl>
                                          </p:spTgt>
                                        </p:tgtEl>
                                        <p:attrNameLst>
                                          <p:attrName>style.visibility</p:attrName>
                                        </p:attrNameLst>
                                      </p:cBhvr>
                                      <p:to>
                                        <p:strVal val="visible"/>
                                      </p:to>
                                    </p:set>
                                    <p:animEffect transition="in" filter="fade">
                                      <p:cBhvr>
                                        <p:cTn id="12" dur="500"/>
                                        <p:tgtEl>
                                          <p:spTgt spid="6147">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147">
                                            <p:txEl>
                                              <p:pRg st="1" end="1"/>
                                            </p:txEl>
                                          </p:spTgt>
                                        </p:tgtEl>
                                        <p:attrNameLst>
                                          <p:attrName>style.visibility</p:attrName>
                                        </p:attrNameLst>
                                      </p:cBhvr>
                                      <p:to>
                                        <p:strVal val="visible"/>
                                      </p:to>
                                    </p:set>
                                    <p:animEffect transition="in" filter="fade">
                                      <p:cBhvr>
                                        <p:cTn id="20" dur="500"/>
                                        <p:tgtEl>
                                          <p:spTgt spid="614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147">
                                            <p:txEl>
                                              <p:pRg st="2" end="2"/>
                                            </p:txEl>
                                          </p:spTgt>
                                        </p:tgtEl>
                                        <p:attrNameLst>
                                          <p:attrName>style.visibility</p:attrName>
                                        </p:attrNameLst>
                                      </p:cBhvr>
                                      <p:to>
                                        <p:strVal val="visible"/>
                                      </p:to>
                                    </p:set>
                                    <p:animEffect transition="in" filter="fade">
                                      <p:cBhvr>
                                        <p:cTn id="25" dur="500"/>
                                        <p:tgtEl>
                                          <p:spTgt spid="61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uiExpand="1" build="p"/>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diagram&#10;&#10;Description automatically generated">
            <a:extLst>
              <a:ext uri="{FF2B5EF4-FFF2-40B4-BE49-F238E27FC236}">
                <a16:creationId xmlns:a16="http://schemas.microsoft.com/office/drawing/2014/main" id="{D0EC9B6A-0DFE-4A3B-99F4-5B3CE0713B22}"/>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952" b="-952"/>
          <a:stretch/>
        </p:blipFill>
        <p:spPr>
          <a:xfrm>
            <a:off x="936775" y="895351"/>
            <a:ext cx="8080681" cy="3886200"/>
          </a:xfrm>
        </p:spPr>
      </p:pic>
      <p:sp>
        <p:nvSpPr>
          <p:cNvPr id="3" name="Text Placeholder 2">
            <a:extLst>
              <a:ext uri="{FF2B5EF4-FFF2-40B4-BE49-F238E27FC236}">
                <a16:creationId xmlns:a16="http://schemas.microsoft.com/office/drawing/2014/main" id="{7BDCB607-B93B-40AB-9E55-56D01C46C4FD}"/>
              </a:ext>
            </a:extLst>
          </p:cNvPr>
          <p:cNvSpPr>
            <a:spLocks noGrp="1"/>
          </p:cNvSpPr>
          <p:nvPr>
            <p:ph type="body" sz="quarter" idx="12"/>
          </p:nvPr>
        </p:nvSpPr>
        <p:spPr/>
        <p:txBody>
          <a:bodyPr/>
          <a:lstStyle/>
          <a:p>
            <a:r>
              <a:rPr lang="en-US" sz="2800" noProof="1"/>
              <a:t>Recommended Specifications – Case Study</a:t>
            </a:r>
            <a:endParaRPr lang="en-US" dirty="0"/>
          </a:p>
        </p:txBody>
      </p:sp>
    </p:spTree>
  </p:cSld>
  <p:clrMapOvr>
    <a:masterClrMapping/>
  </p:clrMapOvr>
  <p:transition>
    <p:fade/>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Graphical user interface, text, application&#10;&#10;Description automatically generated">
            <a:extLst>
              <a:ext uri="{FF2B5EF4-FFF2-40B4-BE49-F238E27FC236}">
                <a16:creationId xmlns:a16="http://schemas.microsoft.com/office/drawing/2014/main" id="{BD754303-E225-4C38-8934-4054B8FA912B}"/>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2325" b="2323"/>
          <a:stretch/>
        </p:blipFill>
        <p:spPr>
          <a:xfrm>
            <a:off x="936775" y="895350"/>
            <a:ext cx="8080681" cy="1143000"/>
          </a:xfrm>
          <a:ln w="12700">
            <a:solidFill>
              <a:schemeClr val="bg1">
                <a:lumMod val="65000"/>
              </a:schemeClr>
            </a:solidFill>
          </a:ln>
        </p:spPr>
      </p:pic>
      <p:sp>
        <p:nvSpPr>
          <p:cNvPr id="5" name="Text Placeholder 4">
            <a:extLst>
              <a:ext uri="{FF2B5EF4-FFF2-40B4-BE49-F238E27FC236}">
                <a16:creationId xmlns:a16="http://schemas.microsoft.com/office/drawing/2014/main" id="{0875186D-A780-4E26-9778-B2C4C0F9974B}"/>
              </a:ext>
            </a:extLst>
          </p:cNvPr>
          <p:cNvSpPr>
            <a:spLocks noGrp="1"/>
          </p:cNvSpPr>
          <p:nvPr>
            <p:ph type="body" sz="quarter" idx="12"/>
          </p:nvPr>
        </p:nvSpPr>
        <p:spPr>
          <a:prstGeom prst="rect">
            <a:avLst/>
          </a:prstGeom>
        </p:spPr>
        <p:txBody>
          <a:bodyPr/>
          <a:lstStyle/>
          <a:p>
            <a:r>
              <a:rPr lang="en-US" sz="2800" noProof="1"/>
              <a:t>Assessment Follow-up – Case Study</a:t>
            </a:r>
            <a:endParaRPr lang="en-US" dirty="0"/>
          </a:p>
        </p:txBody>
      </p:sp>
    </p:spTree>
    <p:extLst>
      <p:ext uri="{BB962C8B-B14F-4D97-AF65-F5344CB8AC3E}">
        <p14:creationId xmlns:p14="http://schemas.microsoft.com/office/powerpoint/2010/main" val="3288255275"/>
      </p:ext>
    </p:extLst>
  </p:cSld>
  <p:clrMapOvr>
    <a:masterClrMapping/>
  </p:clrMapOvr>
  <p:transition>
    <p:fade/>
  </p:transition>
</p:sld>
</file>

<file path=ppt/slides/slide1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 name="Picture 18" descr="Table&#10;&#10;Description automatically generated">
            <a:extLst>
              <a:ext uri="{FF2B5EF4-FFF2-40B4-BE49-F238E27FC236}">
                <a16:creationId xmlns:a16="http://schemas.microsoft.com/office/drawing/2014/main" id="{C12833BF-9C74-4B5D-BEFE-991E32674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819150"/>
            <a:ext cx="2971800" cy="3657600"/>
          </a:xfrm>
          <a:prstGeom prst="rect">
            <a:avLst/>
          </a:prstGeom>
          <a:ln w="9525">
            <a:solidFill>
              <a:schemeClr val="bg1">
                <a:lumMod val="65000"/>
              </a:schemeClr>
            </a:solid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E5AA0EE4-860A-4063-897D-14F5D893C489}"/>
              </a:ext>
            </a:extLst>
          </p:cNvPr>
          <p:cNvSpPr>
            <a:spLocks noGrp="1"/>
          </p:cNvSpPr>
          <p:nvPr>
            <p:ph type="body" sz="quarter" idx="12"/>
          </p:nvPr>
        </p:nvSpPr>
        <p:spPr/>
        <p:txBody>
          <a:bodyPr/>
          <a:lstStyle/>
          <a:p>
            <a:r>
              <a:rPr lang="en-US" noProof="1"/>
              <a:t>Sample Assessnent Reports</a:t>
            </a:r>
            <a:endParaRPr lang="en-US" dirty="0"/>
          </a:p>
        </p:txBody>
      </p:sp>
      <p:pic>
        <p:nvPicPr>
          <p:cNvPr id="7" name="Picture 6" descr="A picture containing table&#10;&#10;Description automatically generated">
            <a:extLst>
              <a:ext uri="{FF2B5EF4-FFF2-40B4-BE49-F238E27FC236}">
                <a16:creationId xmlns:a16="http://schemas.microsoft.com/office/drawing/2014/main" id="{69F2A59B-FF34-44B0-B3D6-69B0859BEC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8678" y="819150"/>
            <a:ext cx="2878260" cy="3657600"/>
          </a:xfrm>
          <a:prstGeom prst="rect">
            <a:avLst/>
          </a:prstGeom>
          <a:ln w="6350">
            <a:solidFill>
              <a:schemeClr val="bg1">
                <a:lumMod val="6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08139780"/>
      </p:ext>
    </p:extLst>
  </p:cSld>
  <p:clrMapOvr>
    <a:masterClrMapping/>
  </p:clrMapOvr>
  <p:transition>
    <p:fade/>
  </p:transition>
</p:sld>
</file>

<file path=ppt/slides/slide1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p:txBody>
          <a:bodyPr>
            <a:normAutofit/>
          </a:bodyPr>
          <a:lstStyle/>
          <a:p>
            <a:r>
              <a:rPr lang="en-US" dirty="0">
                <a:solidFill>
                  <a:srgbClr val="173F6B"/>
                </a:solidFill>
              </a:rPr>
              <a:t>Great</a:t>
            </a:r>
            <a:r>
              <a:rPr lang="en-US" dirty="0"/>
              <a:t> number of factors enter into the office ergonomics workplace</a:t>
            </a:r>
          </a:p>
          <a:p>
            <a:r>
              <a:rPr lang="en-US" dirty="0"/>
              <a:t>Use the principles and ergonomics analysis process to offer solutions that are practical and effective!</a:t>
            </a:r>
          </a:p>
          <a:p>
            <a:endParaRPr lang="en-US" dirty="0"/>
          </a:p>
        </p:txBody>
      </p:sp>
      <p:sp>
        <p:nvSpPr>
          <p:cNvPr id="3" name="Text Placeholder 2">
            <a:extLst>
              <a:ext uri="{FF2B5EF4-FFF2-40B4-BE49-F238E27FC236}">
                <a16:creationId xmlns:a16="http://schemas.microsoft.com/office/drawing/2014/main" id="{899913FB-422E-4AED-B561-5773B6C4607E}"/>
              </a:ext>
            </a:extLst>
          </p:cNvPr>
          <p:cNvSpPr>
            <a:spLocks noGrp="1"/>
          </p:cNvSpPr>
          <p:nvPr>
            <p:ph type="body" sz="quarter" idx="12"/>
          </p:nvPr>
        </p:nvSpPr>
        <p:spPr/>
        <p:txBody>
          <a:bodyPr/>
          <a:lstStyle/>
          <a:p>
            <a:r>
              <a:rPr lang="en-US" dirty="0"/>
              <a:t>Ergonomics – A Potent Tool!</a:t>
            </a:r>
          </a:p>
        </p:txBody>
      </p:sp>
      <p:pic>
        <p:nvPicPr>
          <p:cNvPr id="7" name="Picture 1" descr="K:\Clients\Medtronic\World Headquarters\Ergonomics Website Revision\Images\Potential Medtronic EE pics\Raw\Reineck (1).JPG">
            <a:extLst>
              <a:ext uri="{FF2B5EF4-FFF2-40B4-BE49-F238E27FC236}">
                <a16:creationId xmlns:a16="http://schemas.microsoft.com/office/drawing/2014/main" id="{BF252B06-9BC4-47F8-B1B3-3729ACA35727}"/>
              </a:ext>
            </a:extLst>
          </p:cNvPr>
          <p:cNvPicPr>
            <a:picLocks noGrp="1" noChangeAspect="1" noChangeArrowheads="1"/>
          </p:cNvPicPr>
          <p:nvPr>
            <p:ph type="pic" sz="quarter" idx="11"/>
          </p:nvPr>
        </p:nvPicPr>
        <p:blipFill>
          <a:blip r:embed="rId3" cstate="print"/>
          <a:srcRect l="11871" r="11871"/>
          <a:stretch>
            <a:fillRect/>
          </a:stretch>
        </p:blipFill>
        <p:spPr bwMode="auto">
          <a:xfrm>
            <a:off x="4881563" y="742950"/>
            <a:ext cx="4135437" cy="40671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2259" name="Rectangle 3"/>
          <p:cNvSpPr>
            <a:spLocks noGrp="1" noChangeArrowheads="1"/>
          </p:cNvSpPr>
          <p:nvPr>
            <p:ph type="title" idx="4294967295"/>
          </p:nvPr>
        </p:nvSpPr>
        <p:spPr>
          <a:xfrm>
            <a:off x="152400" y="1200150"/>
            <a:ext cx="8839200" cy="3943350"/>
          </a:xfrm>
          <a:prstGeom prst="rect">
            <a:avLst/>
          </a:prstGeom>
        </p:spPr>
        <p:txBody>
          <a:bodyPr>
            <a:normAutofit/>
          </a:bodyPr>
          <a:lstStyle/>
          <a:p>
            <a:pPr algn="ctr"/>
            <a:r>
              <a:rPr lang="en-US" sz="7200" dirty="0">
                <a:solidFill>
                  <a:srgbClr val="173F6B"/>
                </a:solidFill>
              </a:rPr>
              <a:t>Thanks for your </a:t>
            </a:r>
            <a:br>
              <a:rPr lang="en-US" sz="7200" dirty="0">
                <a:solidFill>
                  <a:srgbClr val="173F6B"/>
                </a:solidFill>
              </a:rPr>
            </a:br>
            <a:r>
              <a:rPr lang="en-US" sz="7200" dirty="0">
                <a:solidFill>
                  <a:srgbClr val="173F6B"/>
                </a:solidFill>
              </a:rPr>
              <a:t>Time and Attention!</a:t>
            </a:r>
          </a:p>
        </p:txBody>
      </p:sp>
    </p:spTree>
    <p:extLst>
      <p:ext uri="{BB962C8B-B14F-4D97-AF65-F5344CB8AC3E}">
        <p14:creationId xmlns:p14="http://schemas.microsoft.com/office/powerpoint/2010/main" val="4237250621"/>
      </p:ext>
    </p:extLst>
  </p:cSld>
  <p:clrMapOvr>
    <a:masterClrMapping/>
  </p:clrMapOvr>
  <p:transition>
    <p:fade/>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4686300" y="3967163"/>
            <a:ext cx="4562475" cy="1290637"/>
          </a:xfrm>
          <a:prstGeom prst="roundRect">
            <a:avLst>
              <a:gd name="adj" fmla="val 4902"/>
            </a:avLst>
          </a:prstGeom>
          <a:solidFill>
            <a:srgbClr val="173F6B"/>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800">
              <a:solidFill>
                <a:prstClr val="white"/>
              </a:solidFill>
              <a:latin typeface="Arial" panose="020B0604020202020204"/>
            </a:endParaRPr>
          </a:p>
        </p:txBody>
      </p:sp>
      <p:sp>
        <p:nvSpPr>
          <p:cNvPr id="8" name="Rectangle 7"/>
          <p:cNvSpPr/>
          <p:nvPr/>
        </p:nvSpPr>
        <p:spPr>
          <a:xfrm>
            <a:off x="0" y="0"/>
            <a:ext cx="9248775" cy="400050"/>
          </a:xfrm>
          <a:prstGeom prst="rect">
            <a:avLst/>
          </a:prstGeom>
          <a:solidFill>
            <a:srgbClr val="173F6B"/>
          </a:solidFill>
          <a:ln>
            <a:noFill/>
          </a:ln>
          <a:effectLst>
            <a:innerShdw blurRad="63500" dist="50800" dir="2700000">
              <a:prstClr val="black">
                <a:alpha val="50000"/>
              </a:prstClr>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800">
              <a:solidFill>
                <a:prstClr val="white"/>
              </a:solidFill>
              <a:latin typeface="Arial" panose="020B0604020202020204"/>
            </a:endParaRPr>
          </a:p>
        </p:txBody>
      </p:sp>
      <p:sp>
        <p:nvSpPr>
          <p:cNvPr id="7" name="Rounded Rectangle 6"/>
          <p:cNvSpPr/>
          <p:nvPr/>
        </p:nvSpPr>
        <p:spPr>
          <a:xfrm>
            <a:off x="647700" y="242888"/>
            <a:ext cx="8601075" cy="342900"/>
          </a:xfrm>
          <a:prstGeom prst="roundRect">
            <a:avLst/>
          </a:prstGeom>
          <a:solidFill>
            <a:schemeClr val="bg1"/>
          </a:solidFill>
          <a:ln w="3175">
            <a:solidFill>
              <a:schemeClr val="accent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800" dirty="0">
              <a:solidFill>
                <a:prstClr val="white"/>
              </a:solidFill>
              <a:latin typeface="Arial" panose="020B0604020202020204"/>
            </a:endParaRPr>
          </a:p>
        </p:txBody>
      </p:sp>
      <p:sp>
        <p:nvSpPr>
          <p:cNvPr id="892930" name="Rectangle 2"/>
          <p:cNvSpPr>
            <a:spLocks noGrp="1" noChangeArrowheads="1"/>
          </p:cNvSpPr>
          <p:nvPr>
            <p:ph type="title" idx="4294967295"/>
          </p:nvPr>
        </p:nvSpPr>
        <p:spPr>
          <a:xfrm>
            <a:off x="695325" y="285751"/>
            <a:ext cx="5276850" cy="244793"/>
          </a:xfrm>
          <a:prstGeom prst="rect">
            <a:avLst/>
          </a:prstGeom>
        </p:spPr>
        <p:txBody>
          <a:bodyPr>
            <a:normAutofit fontScale="90000"/>
          </a:bodyPr>
          <a:lstStyle/>
          <a:p>
            <a:pPr algn="l" eaLnBrk="1" hangingPunct="1">
              <a:defRPr/>
            </a:pPr>
            <a:r>
              <a:rPr lang="en-US" sz="1600" dirty="0">
                <a:solidFill>
                  <a:schemeClr val="accent1">
                    <a:lumMod val="75000"/>
                  </a:schemeClr>
                </a:solidFill>
              </a:rPr>
              <a:t>WorkWell Prevention and Care and  ErgoSystems Present</a:t>
            </a:r>
          </a:p>
        </p:txBody>
      </p:sp>
      <p:sp>
        <p:nvSpPr>
          <p:cNvPr id="892931" name="Rectangle 3"/>
          <p:cNvSpPr>
            <a:spLocks noGrp="1" noChangeArrowheads="1"/>
          </p:cNvSpPr>
          <p:nvPr>
            <p:ph type="body" sz="quarter" idx="4294967295"/>
          </p:nvPr>
        </p:nvSpPr>
        <p:spPr>
          <a:xfrm>
            <a:off x="123826" y="828677"/>
            <a:ext cx="4210050" cy="4171950"/>
          </a:xfrm>
          <a:prstGeom prst="rect">
            <a:avLst/>
          </a:prstGeom>
        </p:spPr>
        <p:txBody>
          <a:bodyPr>
            <a:noAutofit/>
          </a:bodyPr>
          <a:lstStyle/>
          <a:p>
            <a:pPr marL="109725" indent="0">
              <a:buNone/>
            </a:pPr>
            <a:r>
              <a:rPr lang="en-US" sz="4050" dirty="0">
                <a:solidFill>
                  <a:srgbClr val="173F6B"/>
                </a:solidFill>
                <a:effectLst>
                  <a:outerShdw blurRad="38100" dist="38100" dir="2700000" algn="tl">
                    <a:srgbClr val="000000">
                      <a:alpha val="43137"/>
                    </a:srgbClr>
                  </a:outerShdw>
                </a:effectLst>
              </a:rPr>
              <a:t>Office Ergonomics: Introduction for Health Care Professionals </a:t>
            </a:r>
            <a:r>
              <a:rPr lang="en-US" sz="3600" i="1" dirty="0">
                <a:solidFill>
                  <a:srgbClr val="173F6B"/>
                </a:solidFill>
                <a:effectLst>
                  <a:outerShdw blurRad="38100" dist="38100" dir="2700000" algn="tl">
                    <a:srgbClr val="000000">
                      <a:alpha val="43137"/>
                    </a:srgbClr>
                  </a:outerShdw>
                </a:effectLst>
              </a:rPr>
              <a:t>(Online)</a:t>
            </a:r>
            <a:endParaRPr lang="en-US" sz="4050" i="1" dirty="0">
              <a:solidFill>
                <a:srgbClr val="173F6B"/>
              </a:solidFill>
              <a:effectLst>
                <a:outerShdw blurRad="38100" dist="38100" dir="2700000" algn="tl">
                  <a:srgbClr val="000000">
                    <a:alpha val="43137"/>
                  </a:srgbClr>
                </a:outerShdw>
              </a:effectLst>
            </a:endParaRPr>
          </a:p>
        </p:txBody>
      </p:sp>
      <p:grpSp>
        <p:nvGrpSpPr>
          <p:cNvPr id="15" name="Group 14">
            <a:extLst>
              <a:ext uri="{FF2B5EF4-FFF2-40B4-BE49-F238E27FC236}">
                <a16:creationId xmlns:a16="http://schemas.microsoft.com/office/drawing/2014/main" id="{D13E23AE-6188-48F4-9D11-57A4751AB0D0}"/>
              </a:ext>
            </a:extLst>
          </p:cNvPr>
          <p:cNvGrpSpPr/>
          <p:nvPr/>
        </p:nvGrpSpPr>
        <p:grpSpPr>
          <a:xfrm>
            <a:off x="2990850" y="4414838"/>
            <a:ext cx="6257925" cy="514350"/>
            <a:chOff x="3987800" y="5619751"/>
            <a:chExt cx="8839200" cy="685800"/>
          </a:xfrm>
        </p:grpSpPr>
        <p:sp>
          <p:nvSpPr>
            <p:cNvPr id="10" name="Rounded Rectangle 9"/>
            <p:cNvSpPr/>
            <p:nvPr/>
          </p:nvSpPr>
          <p:spPr>
            <a:xfrm>
              <a:off x="3987800" y="5619751"/>
              <a:ext cx="8839200" cy="685800"/>
            </a:xfrm>
            <a:prstGeom prst="roundRect">
              <a:avLst/>
            </a:prstGeom>
            <a:solidFill>
              <a:schemeClr val="bg1"/>
            </a:solidFill>
            <a:ln w="3175">
              <a:solidFill>
                <a:schemeClr val="accent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800">
                <a:solidFill>
                  <a:prstClr val="white"/>
                </a:solidFill>
                <a:latin typeface="Arial" panose="020B0604020202020204"/>
              </a:endParaRPr>
            </a:p>
          </p:txBody>
        </p:sp>
        <p:sp>
          <p:nvSpPr>
            <p:cNvPr id="12" name="Rectangle 2"/>
            <p:cNvSpPr txBox="1">
              <a:spLocks noChangeArrowheads="1"/>
            </p:cNvSpPr>
            <p:nvPr/>
          </p:nvSpPr>
          <p:spPr>
            <a:xfrm>
              <a:off x="4168203" y="5651500"/>
              <a:ext cx="6584303" cy="609600"/>
            </a:xfrm>
            <a:prstGeom prst="rect">
              <a:avLst/>
            </a:prstGeom>
          </p:spPr>
          <p:txBody>
            <a:bodyPr vert="horz" anchor="ctr">
              <a:normAutofit fontScale="92500" lnSpcReduction="10000"/>
              <a:scene3d>
                <a:camera prst="orthographicFront"/>
                <a:lightRig rig="soft" dir="t"/>
              </a:scene3d>
              <a:sp3d prstMaterial="softEdge">
                <a:bevelT w="25400" h="25400"/>
              </a:sp3d>
            </a:bodyPr>
            <a:lstStyle/>
            <a:p>
              <a:pPr defTabSz="914378" fontAlgn="auto">
                <a:spcBef>
                  <a:spcPct val="0"/>
                </a:spcBef>
                <a:spcAft>
                  <a:spcPts val="0"/>
                </a:spcAft>
                <a:defRPr/>
              </a:pPr>
              <a:r>
                <a:rPr lang="en-US" sz="1400" b="1" dirty="0">
                  <a:solidFill>
                    <a:srgbClr val="0F6FC6">
                      <a:lumMod val="75000"/>
                    </a:srgbClr>
                  </a:solidFill>
                  <a:effectLst>
                    <a:outerShdw blurRad="38100" dist="38100" dir="2700000" algn="tl">
                      <a:srgbClr val="000000">
                        <a:alpha val="43137"/>
                      </a:srgbClr>
                    </a:outerShdw>
                  </a:effectLst>
                  <a:latin typeface="Arial" pitchFamily="34" charset="0"/>
                  <a:cs typeface="Arial" pitchFamily="34" charset="0"/>
                </a:rPr>
                <a:t>WorkWell Prevention and Care</a:t>
              </a:r>
            </a:p>
            <a:p>
              <a:pPr defTabSz="914378" fontAlgn="auto">
                <a:spcBef>
                  <a:spcPct val="0"/>
                </a:spcBef>
                <a:spcAft>
                  <a:spcPts val="0"/>
                </a:spcAft>
                <a:defRPr/>
              </a:pPr>
              <a:r>
                <a:rPr lang="en-US" sz="1400" b="1" dirty="0">
                  <a:solidFill>
                    <a:srgbClr val="0F6FC6">
                      <a:lumMod val="75000"/>
                    </a:srgbClr>
                  </a:solidFill>
                  <a:effectLst>
                    <a:outerShdw blurRad="38100" dist="38100" dir="2700000" algn="tl">
                      <a:srgbClr val="000000">
                        <a:alpha val="43137"/>
                      </a:srgbClr>
                    </a:outerShdw>
                  </a:effectLst>
                  <a:latin typeface="Arial" pitchFamily="34" charset="0"/>
                  <a:cs typeface="Arial" pitchFamily="34" charset="0"/>
                </a:rPr>
                <a:t>ErgoSystems Consulting Group, Inc</a:t>
              </a:r>
              <a:r>
                <a:rPr lang="en-US" sz="1200" b="1" dirty="0">
                  <a:solidFill>
                    <a:srgbClr val="0F6FC6">
                      <a:lumMod val="75000"/>
                    </a:srgbClr>
                  </a:solidFill>
                  <a:effectLst>
                    <a:outerShdw blurRad="38100" dist="38100" dir="2700000" algn="tl" rotWithShape="0">
                      <a:srgbClr val="000000">
                        <a:alpha val="43137"/>
                      </a:srgbClr>
                    </a:outerShdw>
                  </a:effectLst>
                  <a:latin typeface="Arial" pitchFamily="34" charset="0"/>
                  <a:cs typeface="Arial" pitchFamily="34" charset="0"/>
                </a:rPr>
                <a:t>.</a:t>
              </a:r>
            </a:p>
          </p:txBody>
        </p:sp>
      </p:grpSp>
      <p:sp>
        <p:nvSpPr>
          <p:cNvPr id="16" name="Rectangle 15">
            <a:extLst>
              <a:ext uri="{FF2B5EF4-FFF2-40B4-BE49-F238E27FC236}">
                <a16:creationId xmlns:a16="http://schemas.microsoft.com/office/drawing/2014/main" id="{BD5AB24E-C97F-42E2-B9CA-E00372CDB3C5}"/>
              </a:ext>
            </a:extLst>
          </p:cNvPr>
          <p:cNvSpPr/>
          <p:nvPr/>
        </p:nvSpPr>
        <p:spPr>
          <a:xfrm>
            <a:off x="8253953" y="4581890"/>
            <a:ext cx="754380" cy="205740"/>
          </a:xfrm>
          <a:prstGeom prst="rect">
            <a:avLst/>
          </a:prstGeom>
          <a:solidFill>
            <a:schemeClr val="tx2"/>
          </a:solidFill>
          <a:ln w="3175"/>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1350" dirty="0">
              <a:solidFill>
                <a:prstClr val="white"/>
              </a:solidFill>
              <a:latin typeface="Arial" panose="020B0604020202020204"/>
            </a:endParaRPr>
          </a:p>
        </p:txBody>
      </p:sp>
      <p:sp>
        <p:nvSpPr>
          <p:cNvPr id="18" name="TextBox 17">
            <a:extLst>
              <a:ext uri="{FF2B5EF4-FFF2-40B4-BE49-F238E27FC236}">
                <a16:creationId xmlns:a16="http://schemas.microsoft.com/office/drawing/2014/main" id="{8DD98271-0E1F-4062-B12A-39FA854842E5}"/>
              </a:ext>
            </a:extLst>
          </p:cNvPr>
          <p:cNvSpPr txBox="1"/>
          <p:nvPr/>
        </p:nvSpPr>
        <p:spPr>
          <a:xfrm>
            <a:off x="8272312" y="4574957"/>
            <a:ext cx="747863" cy="230832"/>
          </a:xfrm>
          <a:prstGeom prst="rect">
            <a:avLst/>
          </a:prstGeom>
          <a:solidFill>
            <a:srgbClr val="173F6B"/>
          </a:solidFill>
        </p:spPr>
        <p:txBody>
          <a:bodyPr wrap="square" rtlCol="0">
            <a:spAutoFit/>
          </a:bodyPr>
          <a:lstStyle>
            <a:defPPr>
              <a:defRPr lang="en-US"/>
            </a:defPPr>
            <a:lvl1pPr algn="ctr">
              <a:defRPr sz="950" b="1">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defTabSz="685800" fontAlgn="auto">
              <a:spcBef>
                <a:spcPts val="0"/>
              </a:spcBef>
              <a:spcAft>
                <a:spcPts val="0"/>
              </a:spcAft>
            </a:pPr>
            <a:r>
              <a:rPr lang="en-US" sz="900" dirty="0">
                <a:solidFill>
                  <a:prstClr val="white"/>
                </a:solidFill>
                <a:latin typeface="Arial" panose="020B0604020202020204"/>
                <a:hlinkClick r:id="rId3" action="ppaction://hlinksldjump">
                  <a:extLst>
                    <a:ext uri="{A12FA001-AC4F-418D-AE19-62706E023703}">
                      <ahyp:hlinkClr xmlns:ahyp="http://schemas.microsoft.com/office/drawing/2018/hyperlinkcolor" val="tx"/>
                    </a:ext>
                  </a:extLst>
                </a:hlinkClick>
              </a:rPr>
              <a:t>MENU</a:t>
            </a:r>
            <a:endParaRPr lang="en-US" sz="900" dirty="0">
              <a:solidFill>
                <a:prstClr val="white"/>
              </a:solidFill>
              <a:latin typeface="Arial" panose="020B0604020202020204"/>
            </a:endParaRPr>
          </a:p>
        </p:txBody>
      </p:sp>
      <p:pic>
        <p:nvPicPr>
          <p:cNvPr id="2" name="Picture 1">
            <a:extLst>
              <a:ext uri="{FF2B5EF4-FFF2-40B4-BE49-F238E27FC236}">
                <a16:creationId xmlns:a16="http://schemas.microsoft.com/office/drawing/2014/main" id="{BCEABD10-BA2A-4915-8027-EE03249BC4A8}"/>
              </a:ext>
            </a:extLst>
          </p:cNvPr>
          <p:cNvPicPr>
            <a:picLocks noChangeAspect="1"/>
          </p:cNvPicPr>
          <p:nvPr/>
        </p:nvPicPr>
        <p:blipFill>
          <a:blip r:embed="rId4"/>
          <a:stretch>
            <a:fillRect/>
          </a:stretch>
        </p:blipFill>
        <p:spPr>
          <a:xfrm>
            <a:off x="4621616" y="472312"/>
            <a:ext cx="4736884" cy="3741676"/>
          </a:xfrm>
          <a:prstGeom prst="rect">
            <a:avLst/>
          </a:prstGeom>
        </p:spPr>
      </p:pic>
    </p:spTree>
    <p:extLst>
      <p:ext uri="{BB962C8B-B14F-4D97-AF65-F5344CB8AC3E}">
        <p14:creationId xmlns:p14="http://schemas.microsoft.com/office/powerpoint/2010/main" val="1697867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936775" y="646342"/>
            <a:ext cx="7931000" cy="4361087"/>
          </a:xfrm>
        </p:spPr>
        <p:txBody>
          <a:bodyPr/>
          <a:lstStyle/>
          <a:p>
            <a:r>
              <a:rPr lang="en-US" altLang="en-US" dirty="0"/>
              <a:t>Mark A. Anderson, MA, PT, CPE</a:t>
            </a:r>
          </a:p>
          <a:p>
            <a:pPr lvl="1"/>
            <a:r>
              <a:rPr lang="en-US" altLang="en-US" sz="1350" dirty="0"/>
              <a:t>Mark Anderson, MA, PT, CPE is the president and founder of Minneapolis, Minnesota based ErgoSystems Consulting Group, Inc. Anderson started working clinically in the Industrial Rehabilitation arena in the mid 1980’s; this led to his interest in ergonomics. Since 1993, he  has been certified by the Board of Certification in Professional Ergonomics as a Certified Professional Ergonomist (www.bcpe.com).  </a:t>
            </a:r>
          </a:p>
          <a:p>
            <a:pPr lvl="1"/>
            <a:r>
              <a:rPr lang="en-US" altLang="en-US" sz="1350" dirty="0"/>
              <a:t>Anderson is a graduate of the University of North Dakota Physical Therapy program and holds a Master of Arts degree in Physical Therapy from the University of Iowa. He has consulted in ergonomics for over 30 years.</a:t>
            </a:r>
          </a:p>
          <a:p>
            <a:pPr lvl="1"/>
            <a:r>
              <a:rPr lang="en-US" altLang="en-US" sz="1350" dirty="0"/>
              <a:t>Anderson has worked with WorkWell since 2005 developing the current Office and Manufacturing Ergonomics training courses.  An experienced consultant and instructor, he has developed and implemented ergonomics consultation and training strategies for a wide range of companies, organizations and local, state and federal government agencies. Including Emerson Process Management, Tescom, Tennant Company, General Electric, Alliant Techsystems, Boston Scientific Corporation, Quaker Oats, Pepsi-Cola, General Mills, Medtronic, Fingerhut, Panama Canal Commission, United States Navy and Marine Corps, United States Customs Service, Social Security Administration, USDA Animal and Plant Health Inspection Service and state and local governments.</a:t>
            </a:r>
          </a:p>
          <a:p>
            <a:pPr lvl="1"/>
            <a:r>
              <a:rPr lang="en-US" altLang="en-US" sz="1350" dirty="0"/>
              <a:t>Anderson has written a number of publications and spoken nationally and internationally on ergonomics. He has been active in the Upper Midwest Chapter of the Human Factors and Ergonomics Society serving as the past secretary and co-program chair.</a:t>
            </a:r>
          </a:p>
        </p:txBody>
      </p:sp>
      <p:sp>
        <p:nvSpPr>
          <p:cNvPr id="6" name="Text Placeholder 5">
            <a:extLst>
              <a:ext uri="{FF2B5EF4-FFF2-40B4-BE49-F238E27FC236}">
                <a16:creationId xmlns:a16="http://schemas.microsoft.com/office/drawing/2014/main" id="{38DBAFE5-DB8D-4EDA-A76E-7CFCBCBE862A}"/>
              </a:ext>
            </a:extLst>
          </p:cNvPr>
          <p:cNvSpPr>
            <a:spLocks noGrp="1"/>
          </p:cNvSpPr>
          <p:nvPr>
            <p:ph type="body" sz="quarter" idx="12"/>
          </p:nvPr>
        </p:nvSpPr>
        <p:spPr/>
        <p:txBody>
          <a:bodyPr/>
          <a:lstStyle/>
          <a:p>
            <a:r>
              <a:rPr lang="en-US" dirty="0"/>
              <a:t>Course Developer</a:t>
            </a:r>
          </a:p>
        </p:txBody>
      </p:sp>
    </p:spTree>
    <p:extLst>
      <p:ext uri="{BB962C8B-B14F-4D97-AF65-F5344CB8AC3E}">
        <p14:creationId xmlns:p14="http://schemas.microsoft.com/office/powerpoint/2010/main" val="237365006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936775" y="646342"/>
            <a:ext cx="7683350" cy="4361087"/>
          </a:xfrm>
        </p:spPr>
        <p:txBody>
          <a:bodyPr/>
          <a:lstStyle/>
          <a:p>
            <a:r>
              <a:rPr lang="en-US" altLang="en-US" dirty="0"/>
              <a:t>Kristen Cederlind, OTR/L </a:t>
            </a:r>
          </a:p>
          <a:p>
            <a:pPr lvl="1"/>
            <a:r>
              <a:rPr lang="en-US" sz="1500" dirty="0"/>
              <a:t>Kristen Cederlind, OTR/L joined the WorkWell team in 2013, first serving as a Manager of On-Site Services and more recently, assuming the role of Director of the WorkWell Quality Provider Network.  </a:t>
            </a:r>
          </a:p>
          <a:p>
            <a:pPr lvl="1"/>
            <a:r>
              <a:rPr lang="en-US" sz="1500" dirty="0"/>
              <a:t>With over 25 years of experience as an Occupational Therapist, she has consulted with manufacturing employers across the country to develop customized On-Site therapy and wellness programs to improve employee health and safety, while collaborating with the rest of the On-Site team in service implementation, provider training, customer and provider relations and metrics reporting.    </a:t>
            </a:r>
          </a:p>
          <a:p>
            <a:pPr lvl="1"/>
            <a:r>
              <a:rPr lang="en-US" sz="1500" dirty="0"/>
              <a:t>Her background includes program development and management of a hospital acute care and outpatient rehabilitation department.  Her partnership with WorkWell began in 2003, when the hospital joined the WQP network and received training in FCE, FJA and PWS programs.  </a:t>
            </a:r>
          </a:p>
          <a:p>
            <a:pPr lvl="1"/>
            <a:r>
              <a:rPr lang="en-US" sz="1500" dirty="0"/>
              <a:t>While working in the hospital setting, she championed ergonomics initiatives such as safe patient handling and office ergonomics and was able to utilize job analysis and prework screening skills both within the hospital and in her local community.  </a:t>
            </a:r>
          </a:p>
          <a:p>
            <a:pPr lvl="1"/>
            <a:r>
              <a:rPr lang="en-US" sz="1500" dirty="0"/>
              <a:t>Kristen is a graduate of the University of Southern California and is a member of both the California and American Occupational Therapy Associations.</a:t>
            </a:r>
          </a:p>
        </p:txBody>
      </p:sp>
      <p:sp>
        <p:nvSpPr>
          <p:cNvPr id="6" name="Text Placeholder 5">
            <a:extLst>
              <a:ext uri="{FF2B5EF4-FFF2-40B4-BE49-F238E27FC236}">
                <a16:creationId xmlns:a16="http://schemas.microsoft.com/office/drawing/2014/main" id="{38DBAFE5-DB8D-4EDA-A76E-7CFCBCBE862A}"/>
              </a:ext>
            </a:extLst>
          </p:cNvPr>
          <p:cNvSpPr>
            <a:spLocks noGrp="1"/>
          </p:cNvSpPr>
          <p:nvPr>
            <p:ph type="body" sz="quarter" idx="12"/>
          </p:nvPr>
        </p:nvSpPr>
        <p:spPr/>
        <p:txBody>
          <a:bodyPr/>
          <a:lstStyle/>
          <a:p>
            <a:r>
              <a:rPr lang="en-US" dirty="0"/>
              <a:t>Faculty</a:t>
            </a:r>
          </a:p>
        </p:txBody>
      </p:sp>
    </p:spTree>
    <p:extLst>
      <p:ext uri="{BB962C8B-B14F-4D97-AF65-F5344CB8AC3E}">
        <p14:creationId xmlns:p14="http://schemas.microsoft.com/office/powerpoint/2010/main" val="200244635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DA4722DC-37ED-4B72-BAD3-546A26B74BF1}"/>
              </a:ext>
            </a:extLst>
          </p:cNvPr>
          <p:cNvSpPr>
            <a:spLocks noGrp="1"/>
          </p:cNvSpPr>
          <p:nvPr>
            <p:ph type="body" sz="quarter" idx="10"/>
          </p:nvPr>
        </p:nvSpPr>
        <p:spPr>
          <a:xfrm>
            <a:off x="936775" y="637496"/>
            <a:ext cx="8007200" cy="3678008"/>
          </a:xfrm>
        </p:spPr>
        <p:txBody>
          <a:bodyPr/>
          <a:lstStyle/>
          <a:p>
            <a:r>
              <a:rPr lang="en-US" altLang="en-US" dirty="0"/>
              <a:t>Dee Daley, PT, DPT</a:t>
            </a:r>
          </a:p>
          <a:p>
            <a:pPr lvl="1"/>
            <a:r>
              <a:rPr lang="en-US" altLang="en-US" sz="1500" dirty="0"/>
              <a:t>Dee Daley, PT, DPT is a graduate of the University of North Carolina- Chapel Hill and Quinnipiac College physical therapy programs. Dee is currently employed by WorkWell in New Ipswich, NH as Director of Clinical Practice.  </a:t>
            </a:r>
          </a:p>
          <a:p>
            <a:pPr lvl="1"/>
            <a:r>
              <a:rPr lang="en-US" altLang="en-US" sz="1500" dirty="0"/>
              <a:t>Dee has been a member of the WorkWell faculty since 2003, and intermittently teaches as a guest lecturer for PT and PTA schools on topics related to Work Injury Prevention and Management.  Dee also holds a degree in Health Professions Education from North Carolina State University.</a:t>
            </a:r>
          </a:p>
          <a:p>
            <a:pPr lvl="1"/>
            <a:r>
              <a:rPr lang="en-US" altLang="en-US" sz="1500" dirty="0"/>
              <a:t> In addition to clinical practice, Dee has been active in the New Hampshire and North Carolina Chapters of the American Physical Therapy Association (APTA) as President and other roles in the area of Education and Policy.  </a:t>
            </a:r>
          </a:p>
          <a:p>
            <a:pPr lvl="1"/>
            <a:r>
              <a:rPr lang="en-US" altLang="en-US" sz="1500" dirty="0"/>
              <a:t>In addition to helping develop training materials for WorkWell, she has coauthored several publications on the Role of PT in Occupational Health and Wellness, and Safety in Functional testing.  </a:t>
            </a:r>
          </a:p>
          <a:p>
            <a:pPr lvl="1"/>
            <a:r>
              <a:rPr lang="en-US" altLang="en-US" sz="1500" dirty="0"/>
              <a:t>She has also served as a member of the APTA as a working member of the Occupational Health Special Interest Group and Work Rehab Clinical Practice Guideline group</a:t>
            </a:r>
            <a:endParaRPr lang="en-US" sz="1500" dirty="0"/>
          </a:p>
        </p:txBody>
      </p:sp>
      <p:sp>
        <p:nvSpPr>
          <p:cNvPr id="5" name="Text Placeholder 4">
            <a:extLst>
              <a:ext uri="{FF2B5EF4-FFF2-40B4-BE49-F238E27FC236}">
                <a16:creationId xmlns:a16="http://schemas.microsoft.com/office/drawing/2014/main" id="{229EFCB1-3FF8-4206-943A-8F8EA3632CC5}"/>
              </a:ext>
            </a:extLst>
          </p:cNvPr>
          <p:cNvSpPr>
            <a:spLocks noGrp="1"/>
          </p:cNvSpPr>
          <p:nvPr>
            <p:ph type="body" sz="quarter" idx="12"/>
          </p:nvPr>
        </p:nvSpPr>
        <p:spPr/>
        <p:txBody>
          <a:bodyPr/>
          <a:lstStyle/>
          <a:p>
            <a:r>
              <a:rPr lang="en-US" dirty="0"/>
              <a:t>Faculty</a:t>
            </a:r>
            <a:endParaRPr lang="en-US" altLang="en-US" dirty="0"/>
          </a:p>
          <a:p>
            <a:endParaRPr lang="en-US" dirty="0"/>
          </a:p>
        </p:txBody>
      </p:sp>
    </p:spTree>
    <p:extLst>
      <p:ext uri="{BB962C8B-B14F-4D97-AF65-F5344CB8AC3E}">
        <p14:creationId xmlns:p14="http://schemas.microsoft.com/office/powerpoint/2010/main" val="276448778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1AA2280-F0D1-4B4F-9691-3356B605F02F}"/>
              </a:ext>
            </a:extLst>
          </p:cNvPr>
          <p:cNvSpPr>
            <a:spLocks noGrp="1"/>
          </p:cNvSpPr>
          <p:nvPr>
            <p:ph type="body" sz="quarter" idx="10"/>
          </p:nvPr>
        </p:nvSpPr>
        <p:spPr>
          <a:xfrm>
            <a:off x="936775" y="646342"/>
            <a:ext cx="7845275" cy="4361087"/>
          </a:xfrm>
        </p:spPr>
        <p:txBody>
          <a:bodyPr/>
          <a:lstStyle/>
          <a:p>
            <a:r>
              <a:rPr lang="en-US" altLang="en-US" dirty="0"/>
              <a:t>Robin Peterson, PT</a:t>
            </a:r>
          </a:p>
          <a:p>
            <a:pPr lvl="1"/>
            <a:r>
              <a:rPr lang="en-US" altLang="en-US" sz="1500" dirty="0"/>
              <a:t>Robin Peterson PT is a graduate of the University of Minnesota Physical Therapy Program.   Robin is currently employed by Regions Hospital in St. Paul MN as Physical Therapist and Supervisor.  </a:t>
            </a:r>
          </a:p>
          <a:p>
            <a:pPr lvl="1"/>
            <a:r>
              <a:rPr lang="en-US" altLang="en-US" sz="1500" dirty="0"/>
              <a:t>Robin has been a faculty member and consultant for WorkWell since 2008.  Robin also holds a Bachelor of Arts degree in Distributive Sciences and Psychology from Gustavus Adolphus College in St. Peter MN.</a:t>
            </a:r>
          </a:p>
          <a:p>
            <a:pPr lvl="1"/>
            <a:r>
              <a:rPr lang="en-US" altLang="en-US" sz="1500" dirty="0"/>
              <a:t> In addition to clinical practice and consulting, Robin Peterson has been an active member in the MN chapter of the APTA since 1987 and has served as the physical therapy alternate member for the MN Medical Services Review Board with the Department of Labor and Industry since 2002. </a:t>
            </a:r>
          </a:p>
          <a:p>
            <a:pPr lvl="1"/>
            <a:r>
              <a:rPr lang="en-US" altLang="en-US" sz="1500" dirty="0"/>
              <a:t>Robin Peterson is also a member of the National Association of Occupational Health Providers and Human Factor Society.  </a:t>
            </a:r>
          </a:p>
          <a:p>
            <a:pPr lvl="1"/>
            <a:r>
              <a:rPr lang="en-US" altLang="en-US" sz="1500" dirty="0"/>
              <a:t>She co-authored Smart Tracks patient management system, Volumes I and II.</a:t>
            </a:r>
            <a:endParaRPr lang="en-US" sz="1500" dirty="0"/>
          </a:p>
        </p:txBody>
      </p:sp>
      <p:sp>
        <p:nvSpPr>
          <p:cNvPr id="6" name="Text Placeholder 5">
            <a:extLst>
              <a:ext uri="{FF2B5EF4-FFF2-40B4-BE49-F238E27FC236}">
                <a16:creationId xmlns:a16="http://schemas.microsoft.com/office/drawing/2014/main" id="{329FF231-9526-4419-A157-FCAF3D993A0D}"/>
              </a:ext>
            </a:extLst>
          </p:cNvPr>
          <p:cNvSpPr>
            <a:spLocks noGrp="1"/>
          </p:cNvSpPr>
          <p:nvPr>
            <p:ph type="body" sz="quarter" idx="12"/>
          </p:nvPr>
        </p:nvSpPr>
        <p:spPr/>
        <p:txBody>
          <a:bodyPr/>
          <a:lstStyle/>
          <a:p>
            <a:r>
              <a:rPr lang="en-US" dirty="0"/>
              <a:t>Faculty</a:t>
            </a:r>
          </a:p>
        </p:txBody>
      </p:sp>
    </p:spTree>
    <p:extLst>
      <p:ext uri="{BB962C8B-B14F-4D97-AF65-F5344CB8AC3E}">
        <p14:creationId xmlns:p14="http://schemas.microsoft.com/office/powerpoint/2010/main" val="1934576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7" name="Rectangle 3"/>
          <p:cNvSpPr>
            <a:spLocks noGrp="1" noChangeArrowheads="1"/>
          </p:cNvSpPr>
          <p:nvPr>
            <p:ph type="body" sz="quarter" idx="10"/>
          </p:nvPr>
        </p:nvSpPr>
        <p:spPr>
          <a:xfrm>
            <a:off x="936775" y="646342"/>
            <a:ext cx="3846809" cy="4361087"/>
          </a:xfrm>
        </p:spPr>
        <p:txBody>
          <a:bodyPr>
            <a:normAutofit fontScale="85000" lnSpcReduction="10000"/>
          </a:bodyPr>
          <a:lstStyle/>
          <a:p>
            <a:r>
              <a:rPr lang="en-US" dirty="0"/>
              <a:t>Pertinent pictures may be included in report</a:t>
            </a:r>
          </a:p>
          <a:p>
            <a:pPr lvl="1"/>
            <a:r>
              <a:rPr lang="en-US" dirty="0"/>
              <a:t>“A picture is worth a thousand words!”</a:t>
            </a:r>
          </a:p>
          <a:p>
            <a:r>
              <a:rPr lang="en-US" dirty="0"/>
              <a:t>Valuable teaching tool</a:t>
            </a:r>
          </a:p>
          <a:p>
            <a:pPr lvl="1"/>
            <a:r>
              <a:rPr lang="en-US" dirty="0"/>
              <a:t>Help individual “see” issues </a:t>
            </a:r>
          </a:p>
          <a:p>
            <a:pPr lvl="1"/>
            <a:r>
              <a:rPr lang="en-US" dirty="0"/>
              <a:t>Show “before” and “after” pictures </a:t>
            </a:r>
          </a:p>
          <a:p>
            <a:r>
              <a:rPr lang="en-US" dirty="0"/>
              <a:t>Help supervisor/manager better understand issues/recommendations</a:t>
            </a:r>
          </a:p>
          <a:p>
            <a:r>
              <a:rPr lang="en-US" dirty="0">
                <a:solidFill>
                  <a:srgbClr val="FF0000"/>
                </a:solidFill>
              </a:rPr>
              <a:t>Must get approval for pictures</a:t>
            </a:r>
          </a:p>
          <a:p>
            <a:pPr lvl="1"/>
            <a:r>
              <a:rPr lang="en-US" dirty="0">
                <a:solidFill>
                  <a:srgbClr val="FF0000"/>
                </a:solidFill>
              </a:rPr>
              <a:t>Person being assessed</a:t>
            </a:r>
          </a:p>
          <a:p>
            <a:pPr lvl="1"/>
            <a:r>
              <a:rPr lang="en-US" dirty="0">
                <a:solidFill>
                  <a:srgbClr val="FF0000"/>
                </a:solidFill>
              </a:rPr>
              <a:t>Supervisors, managers, etc.</a:t>
            </a:r>
          </a:p>
          <a:p>
            <a:pPr lvl="1"/>
            <a:r>
              <a:rPr lang="en-US" dirty="0">
                <a:solidFill>
                  <a:srgbClr val="FF0000"/>
                </a:solidFill>
              </a:rPr>
              <a:t>Written release may be needed</a:t>
            </a:r>
          </a:p>
          <a:p>
            <a:r>
              <a:rPr lang="en-US" dirty="0">
                <a:solidFill>
                  <a:srgbClr val="FF0000"/>
                </a:solidFill>
              </a:rPr>
              <a:t>In some cases, due to proprietary nature of workspace, pictures may not be allowed</a:t>
            </a:r>
          </a:p>
        </p:txBody>
      </p:sp>
      <p:sp>
        <p:nvSpPr>
          <p:cNvPr id="3" name="Text Placeholder 2">
            <a:extLst>
              <a:ext uri="{FF2B5EF4-FFF2-40B4-BE49-F238E27FC236}">
                <a16:creationId xmlns:a16="http://schemas.microsoft.com/office/drawing/2014/main" id="{A218D109-2FE1-4667-A7DE-35C5CF8949A5}"/>
              </a:ext>
            </a:extLst>
          </p:cNvPr>
          <p:cNvSpPr>
            <a:spLocks noGrp="1"/>
          </p:cNvSpPr>
          <p:nvPr>
            <p:ph type="body" sz="quarter" idx="12"/>
          </p:nvPr>
        </p:nvSpPr>
        <p:spPr>
          <a:xfrm>
            <a:off x="936775" y="38100"/>
            <a:ext cx="8080681" cy="419100"/>
          </a:xfrm>
        </p:spPr>
        <p:txBody>
          <a:bodyPr/>
          <a:lstStyle/>
          <a:p>
            <a:r>
              <a:rPr lang="en-US" dirty="0"/>
              <a:t>A Word about Pictures</a:t>
            </a:r>
          </a:p>
        </p:txBody>
      </p:sp>
      <p:pic>
        <p:nvPicPr>
          <p:cNvPr id="12" name="Picture Placeholder 11" descr="Timeline&#10;&#10;Description automatically generated">
            <a:extLst>
              <a:ext uri="{FF2B5EF4-FFF2-40B4-BE49-F238E27FC236}">
                <a16:creationId xmlns:a16="http://schemas.microsoft.com/office/drawing/2014/main" id="{48CC6D0A-5414-43D1-8E5B-D1E3F074601C}"/>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153" r="1121"/>
          <a:stretch/>
        </p:blipFill>
        <p:spPr>
          <a:xfrm>
            <a:off x="5334000" y="743523"/>
            <a:ext cx="3200400" cy="4067175"/>
          </a:xfrm>
          <a:ln w="3175">
            <a:solidFill>
              <a:schemeClr val="bg1">
                <a:lumMod val="65000"/>
              </a:schemeClr>
            </a:solidFill>
          </a:ln>
        </p:spPr>
      </p:pic>
    </p:spTree>
    <p:extLst>
      <p:ext uri="{BB962C8B-B14F-4D97-AF65-F5344CB8AC3E}">
        <p14:creationId xmlns:p14="http://schemas.microsoft.com/office/powerpoint/2010/main" val="39307968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fade">
                                      <p:cBhvr>
                                        <p:cTn id="7" dur="500"/>
                                        <p:tgtEl>
                                          <p:spTgt spid="614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147">
                                            <p:txEl>
                                              <p:pRg st="1" end="1"/>
                                            </p:txEl>
                                          </p:spTgt>
                                        </p:tgtEl>
                                        <p:attrNameLst>
                                          <p:attrName>style.visibility</p:attrName>
                                        </p:attrNameLst>
                                      </p:cBhvr>
                                      <p:to>
                                        <p:strVal val="visible"/>
                                      </p:to>
                                    </p:set>
                                    <p:animEffect transition="in" filter="fade">
                                      <p:cBhvr>
                                        <p:cTn id="13" dur="500"/>
                                        <p:tgtEl>
                                          <p:spTgt spid="6147">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147">
                                            <p:txEl>
                                              <p:pRg st="2" end="2"/>
                                            </p:txEl>
                                          </p:spTgt>
                                        </p:tgtEl>
                                        <p:attrNameLst>
                                          <p:attrName>style.visibility</p:attrName>
                                        </p:attrNameLst>
                                      </p:cBhvr>
                                      <p:to>
                                        <p:strVal val="visible"/>
                                      </p:to>
                                    </p:set>
                                    <p:animEffect transition="in" filter="fade">
                                      <p:cBhvr>
                                        <p:cTn id="18" dur="500"/>
                                        <p:tgtEl>
                                          <p:spTgt spid="6147">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147">
                                            <p:txEl>
                                              <p:pRg st="3" end="3"/>
                                            </p:txEl>
                                          </p:spTgt>
                                        </p:tgtEl>
                                        <p:attrNameLst>
                                          <p:attrName>style.visibility</p:attrName>
                                        </p:attrNameLst>
                                      </p:cBhvr>
                                      <p:to>
                                        <p:strVal val="visible"/>
                                      </p:to>
                                    </p:set>
                                    <p:animEffect transition="in" filter="fade">
                                      <p:cBhvr>
                                        <p:cTn id="21" dur="500"/>
                                        <p:tgtEl>
                                          <p:spTgt spid="6147">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147">
                                            <p:txEl>
                                              <p:pRg st="4" end="4"/>
                                            </p:txEl>
                                          </p:spTgt>
                                        </p:tgtEl>
                                        <p:attrNameLst>
                                          <p:attrName>style.visibility</p:attrName>
                                        </p:attrNameLst>
                                      </p:cBhvr>
                                      <p:to>
                                        <p:strVal val="visible"/>
                                      </p:to>
                                    </p:set>
                                    <p:animEffect transition="in" filter="fade">
                                      <p:cBhvr>
                                        <p:cTn id="24" dur="500"/>
                                        <p:tgtEl>
                                          <p:spTgt spid="6147">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147">
                                            <p:txEl>
                                              <p:pRg st="5" end="5"/>
                                            </p:txEl>
                                          </p:spTgt>
                                        </p:tgtEl>
                                        <p:attrNameLst>
                                          <p:attrName>style.visibility</p:attrName>
                                        </p:attrNameLst>
                                      </p:cBhvr>
                                      <p:to>
                                        <p:strVal val="visible"/>
                                      </p:to>
                                    </p:set>
                                    <p:animEffect transition="in" filter="fade">
                                      <p:cBhvr>
                                        <p:cTn id="29" dur="500"/>
                                        <p:tgtEl>
                                          <p:spTgt spid="6147">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147">
                                            <p:txEl>
                                              <p:pRg st="6" end="6"/>
                                            </p:txEl>
                                          </p:spTgt>
                                        </p:tgtEl>
                                        <p:attrNameLst>
                                          <p:attrName>style.visibility</p:attrName>
                                        </p:attrNameLst>
                                      </p:cBhvr>
                                      <p:to>
                                        <p:strVal val="visible"/>
                                      </p:to>
                                    </p:set>
                                    <p:animEffect transition="in" filter="fade">
                                      <p:cBhvr>
                                        <p:cTn id="34" dur="500"/>
                                        <p:tgtEl>
                                          <p:spTgt spid="6147">
                                            <p:txEl>
                                              <p:pRg st="6" end="6"/>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147">
                                            <p:txEl>
                                              <p:pRg st="7" end="7"/>
                                            </p:txEl>
                                          </p:spTgt>
                                        </p:tgtEl>
                                        <p:attrNameLst>
                                          <p:attrName>style.visibility</p:attrName>
                                        </p:attrNameLst>
                                      </p:cBhvr>
                                      <p:to>
                                        <p:strVal val="visible"/>
                                      </p:to>
                                    </p:set>
                                    <p:animEffect transition="in" filter="fade">
                                      <p:cBhvr>
                                        <p:cTn id="37" dur="500"/>
                                        <p:tgtEl>
                                          <p:spTgt spid="6147">
                                            <p:txEl>
                                              <p:pRg st="7" end="7"/>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147">
                                            <p:txEl>
                                              <p:pRg st="8" end="8"/>
                                            </p:txEl>
                                          </p:spTgt>
                                        </p:tgtEl>
                                        <p:attrNameLst>
                                          <p:attrName>style.visibility</p:attrName>
                                        </p:attrNameLst>
                                      </p:cBhvr>
                                      <p:to>
                                        <p:strVal val="visible"/>
                                      </p:to>
                                    </p:set>
                                    <p:animEffect transition="in" filter="fade">
                                      <p:cBhvr>
                                        <p:cTn id="40" dur="500"/>
                                        <p:tgtEl>
                                          <p:spTgt spid="6147">
                                            <p:txEl>
                                              <p:pRg st="8" end="8"/>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147">
                                            <p:txEl>
                                              <p:pRg st="9" end="9"/>
                                            </p:txEl>
                                          </p:spTgt>
                                        </p:tgtEl>
                                        <p:attrNameLst>
                                          <p:attrName>style.visibility</p:attrName>
                                        </p:attrNameLst>
                                      </p:cBhvr>
                                      <p:to>
                                        <p:strVal val="visible"/>
                                      </p:to>
                                    </p:set>
                                    <p:animEffect transition="in" filter="fade">
                                      <p:cBhvr>
                                        <p:cTn id="43" dur="500"/>
                                        <p:tgtEl>
                                          <p:spTgt spid="6147">
                                            <p:txEl>
                                              <p:pRg st="9" end="9"/>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6147">
                                            <p:txEl>
                                              <p:pRg st="10" end="10"/>
                                            </p:txEl>
                                          </p:spTgt>
                                        </p:tgtEl>
                                        <p:attrNameLst>
                                          <p:attrName>style.visibility</p:attrName>
                                        </p:attrNameLst>
                                      </p:cBhvr>
                                      <p:to>
                                        <p:strVal val="visible"/>
                                      </p:to>
                                    </p:set>
                                    <p:animEffect transition="in" filter="fade">
                                      <p:cBhvr>
                                        <p:cTn id="48" dur="500"/>
                                        <p:tgtEl>
                                          <p:spTgt spid="614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uiExpand="1" build="p"/>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0266D7-A690-413E-B382-35B3A5BC4EF1}"/>
              </a:ext>
            </a:extLst>
          </p:cNvPr>
          <p:cNvSpPr>
            <a:spLocks noGrp="1"/>
          </p:cNvSpPr>
          <p:nvPr>
            <p:ph type="body" sz="quarter" idx="10"/>
          </p:nvPr>
        </p:nvSpPr>
        <p:spPr>
          <a:xfrm>
            <a:off x="936775" y="646342"/>
            <a:ext cx="7997675" cy="4361087"/>
          </a:xfrm>
        </p:spPr>
        <p:txBody>
          <a:bodyPr/>
          <a:lstStyle/>
          <a:p>
            <a:r>
              <a:rPr lang="en-US" dirty="0"/>
              <a:t>Marc Yeager, PT, MPT	</a:t>
            </a:r>
            <a:r>
              <a:rPr lang="en-US" sz="1800" dirty="0"/>
              <a:t>	</a:t>
            </a:r>
          </a:p>
          <a:p>
            <a:pPr lvl="1"/>
            <a:r>
              <a:rPr lang="en-US" sz="1500" dirty="0"/>
              <a:t>Marc Yeager, MPT, is a graduate of Loma Linda University, where he received a bachelor’s degree in Life Sciences and a Master of Physical Therapy degree in June 1993. Marc is the Managing Principal of Injury Prevention &amp; Management Consulting. </a:t>
            </a:r>
          </a:p>
          <a:p>
            <a:pPr lvl="1"/>
            <a:r>
              <a:rPr lang="en-US" sz="1500" dirty="0"/>
              <a:t>Marc has been a member of the American Physical Therapy Association since 1994 and the Georgia Physical Therapy Association since 1997. He has been a faculty member for WorkWell Systems since 2006. He achieved the distinction of WorkWell Master Clinician in 2001 with certifications in Functional Capacity Evaluations, Functional Job Analysis, Return to Work Clinical Pathways, Functional and Office Ergonomics. </a:t>
            </a:r>
          </a:p>
          <a:p>
            <a:pPr lvl="1"/>
            <a:r>
              <a:rPr lang="en-US" sz="1500" dirty="0"/>
              <a:t>Marc founded Highland Park Physical Therapy in 2001, shortly before joining WorkWell Systems as an Occupational Health Specialist developing injury prevention and management programs, including Rapid Return to Work, Stress Factor Analysis, and supportive training materials, in addition to implementing internet-based injury prevention and management programs for industrial clients. </a:t>
            </a:r>
          </a:p>
          <a:p>
            <a:pPr lvl="1"/>
            <a:r>
              <a:rPr lang="en-US" sz="1500" dirty="0"/>
              <a:t>Marc has assisted in the development and implementation of on-site ergonomic programs for a Silicon Valley-based high-tech Fortune 100 Company and served as a member on their ergonomic safety committee as an external consultant. </a:t>
            </a:r>
          </a:p>
          <a:p>
            <a:endParaRPr lang="en-US" sz="1800" dirty="0"/>
          </a:p>
        </p:txBody>
      </p:sp>
      <p:sp>
        <p:nvSpPr>
          <p:cNvPr id="7" name="Text Placeholder 6">
            <a:extLst>
              <a:ext uri="{FF2B5EF4-FFF2-40B4-BE49-F238E27FC236}">
                <a16:creationId xmlns:a16="http://schemas.microsoft.com/office/drawing/2014/main" id="{0560B473-69F7-450C-B945-8A40C9493BB9}"/>
              </a:ext>
            </a:extLst>
          </p:cNvPr>
          <p:cNvSpPr>
            <a:spLocks noGrp="1"/>
          </p:cNvSpPr>
          <p:nvPr>
            <p:ph type="body" sz="quarter" idx="12"/>
          </p:nvPr>
        </p:nvSpPr>
        <p:spPr/>
        <p:txBody>
          <a:bodyPr/>
          <a:lstStyle/>
          <a:p>
            <a:r>
              <a:rPr lang="en-US" dirty="0"/>
              <a:t>Faculty</a:t>
            </a:r>
          </a:p>
        </p:txBody>
      </p:sp>
    </p:spTree>
    <p:extLst>
      <p:ext uri="{BB962C8B-B14F-4D97-AF65-F5344CB8AC3E}">
        <p14:creationId xmlns:p14="http://schemas.microsoft.com/office/powerpoint/2010/main" val="98595809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745C1799-2806-4056-91F9-293A37DE117A}"/>
              </a:ext>
            </a:extLst>
          </p:cNvPr>
          <p:cNvSpPr txBox="1">
            <a:spLocks/>
          </p:cNvSpPr>
          <p:nvPr/>
        </p:nvSpPr>
        <p:spPr>
          <a:xfrm>
            <a:off x="822960" y="640080"/>
            <a:ext cx="4114800" cy="4099322"/>
          </a:xfrm>
          <a:prstGeom prst="rect">
            <a:avLst/>
          </a:prstGeom>
        </p:spPr>
        <p:txBody>
          <a:bodyPr vert="horz">
            <a:normAutofit/>
          </a:bodyPr>
          <a:lstStyle>
            <a:lvl1pPr marL="365760" indent="-256032" algn="l" rtl="0" eaLnBrk="1" latinLnBrk="0" hangingPunct="1">
              <a:lnSpc>
                <a:spcPct val="100000"/>
              </a:lnSpc>
              <a:spcBef>
                <a:spcPts val="200"/>
              </a:spcBef>
              <a:spcAft>
                <a:spcPts val="200"/>
              </a:spcAft>
              <a:buClr>
                <a:schemeClr val="accent1"/>
              </a:buClr>
              <a:buSzPct val="68000"/>
              <a:buFont typeface="Wingdings 3"/>
              <a:buChar char=""/>
              <a:defRPr kumimoji="0" sz="2800" b="1" kern="1200">
                <a:solidFill>
                  <a:schemeClr val="tx1"/>
                </a:solidFill>
                <a:latin typeface="+mn-lt"/>
                <a:ea typeface="+mn-ea"/>
                <a:cs typeface="+mn-cs"/>
              </a:defRPr>
            </a:lvl1pPr>
            <a:lvl2pPr marL="621792" indent="-228600" algn="l" rtl="0" eaLnBrk="1" latinLnBrk="0" hangingPunct="1">
              <a:lnSpc>
                <a:spcPct val="100000"/>
              </a:lnSpc>
              <a:spcBef>
                <a:spcPts val="200"/>
              </a:spcBef>
              <a:spcAft>
                <a:spcPts val="200"/>
              </a:spcAft>
              <a:buClr>
                <a:schemeClr val="accent1"/>
              </a:buClr>
              <a:buFont typeface="Verdana"/>
              <a:buChar char="◦"/>
              <a:defRPr kumimoji="0" sz="2400" kern="1200">
                <a:solidFill>
                  <a:schemeClr val="tx1"/>
                </a:solidFill>
                <a:latin typeface="+mn-lt"/>
                <a:ea typeface="+mn-ea"/>
                <a:cs typeface="+mn-cs"/>
              </a:defRPr>
            </a:lvl2pPr>
            <a:lvl3pPr marL="859536" indent="-228600" algn="l" rtl="0" eaLnBrk="1" latinLnBrk="0" hangingPunct="1">
              <a:lnSpc>
                <a:spcPct val="100000"/>
              </a:lnSpc>
              <a:spcBef>
                <a:spcPts val="200"/>
              </a:spcBef>
              <a:spcAft>
                <a:spcPts val="200"/>
              </a:spcAft>
              <a:buClr>
                <a:schemeClr val="accent2"/>
              </a:buClr>
              <a:buSzPct val="100000"/>
              <a:buFont typeface="Wingdings 2"/>
              <a:buChar char=""/>
              <a:defRPr kumimoji="0" sz="2000" kern="1200">
                <a:solidFill>
                  <a:schemeClr val="tx1"/>
                </a:solidFill>
                <a:latin typeface="+mn-lt"/>
                <a:ea typeface="+mn-ea"/>
                <a:cs typeface="+mn-cs"/>
              </a:defRPr>
            </a:lvl3pPr>
            <a:lvl4pPr marL="1143000" indent="-228600" algn="l" rtl="0" eaLnBrk="1" latinLnBrk="0" hangingPunct="1">
              <a:lnSpc>
                <a:spcPct val="100000"/>
              </a:lnSpc>
              <a:spcBef>
                <a:spcPts val="200"/>
              </a:spcBef>
              <a:spcAft>
                <a:spcPts val="200"/>
              </a:spcAft>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lnSpc>
                <a:spcPct val="100000"/>
              </a:lnSpc>
              <a:spcBef>
                <a:spcPts val="200"/>
              </a:spcBef>
              <a:spcAft>
                <a:spcPts val="200"/>
              </a:spcAft>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fontAlgn="auto">
              <a:buClr>
                <a:srgbClr val="173F6B"/>
              </a:buClr>
            </a:pPr>
            <a:r>
              <a:rPr lang="en-US" sz="1800" dirty="0">
                <a:hlinkClick r:id="rId3" action="ppaction://hlinksldjump"/>
              </a:rPr>
              <a:t>Title Slide</a:t>
            </a:r>
            <a:endParaRPr lang="en-US" sz="1800" dirty="0"/>
          </a:p>
          <a:p>
            <a:pPr fontAlgn="auto">
              <a:buClr>
                <a:srgbClr val="173F6B"/>
              </a:buClr>
            </a:pPr>
            <a:r>
              <a:rPr lang="en-US" sz="1800" dirty="0">
                <a:hlinkClick r:id="rId4" action="ppaction://hlinksldjump"/>
              </a:rPr>
              <a:t>Welcome</a:t>
            </a:r>
            <a:endParaRPr lang="en-US" sz="1800" dirty="0"/>
          </a:p>
          <a:p>
            <a:pPr fontAlgn="auto">
              <a:buClr>
                <a:srgbClr val="173F6B"/>
              </a:buClr>
            </a:pPr>
            <a:r>
              <a:rPr lang="en-US" sz="1800" dirty="0">
                <a:hlinkClick r:id="rId5" action="ppaction://hlinksldjump"/>
              </a:rPr>
              <a:t>Objectives/Guidelines</a:t>
            </a:r>
            <a:endParaRPr lang="en-US" sz="1800" dirty="0"/>
          </a:p>
          <a:p>
            <a:pPr fontAlgn="auto">
              <a:buClr>
                <a:srgbClr val="173F6B"/>
              </a:buClr>
            </a:pPr>
            <a:r>
              <a:rPr lang="en-US" sz="1800" dirty="0">
                <a:hlinkClick r:id="rId6" action="ppaction://hlinksldjump"/>
              </a:rPr>
              <a:t>Worksheet/Reference Guide</a:t>
            </a:r>
            <a:endParaRPr lang="en-US" sz="1800" dirty="0"/>
          </a:p>
          <a:p>
            <a:pPr fontAlgn="auto">
              <a:buClr>
                <a:srgbClr val="173F6B"/>
              </a:buClr>
            </a:pPr>
            <a:r>
              <a:rPr lang="en-US" sz="1800" dirty="0">
                <a:hlinkClick r:id="rId7" action="ppaction://hlinksldjump"/>
              </a:rPr>
              <a:t>Case Study – Introduction</a:t>
            </a:r>
            <a:endParaRPr lang="en-US" sz="1800" dirty="0"/>
          </a:p>
          <a:p>
            <a:pPr fontAlgn="auto">
              <a:buClr>
                <a:srgbClr val="173F6B"/>
              </a:buClr>
            </a:pPr>
            <a:r>
              <a:rPr lang="en-US" sz="1800" dirty="0">
                <a:hlinkClick r:id="rId8" action="ppaction://hlinksldjump"/>
              </a:rPr>
              <a:t>Office Components</a:t>
            </a:r>
            <a:endParaRPr lang="en-US" sz="1800" dirty="0"/>
          </a:p>
          <a:p>
            <a:pPr fontAlgn="auto">
              <a:buClr>
                <a:srgbClr val="173F6B"/>
              </a:buClr>
            </a:pPr>
            <a:r>
              <a:rPr lang="en-US" sz="1800" dirty="0">
                <a:hlinkClick r:id="rId9" action="ppaction://hlinksldjump"/>
              </a:rPr>
              <a:t>Chair</a:t>
            </a:r>
            <a:endParaRPr lang="en-US" sz="1800" dirty="0"/>
          </a:p>
          <a:p>
            <a:pPr fontAlgn="auto">
              <a:buClr>
                <a:srgbClr val="173F6B"/>
              </a:buClr>
            </a:pPr>
            <a:r>
              <a:rPr lang="en-US" sz="1800" dirty="0">
                <a:hlinkClick r:id="rId10" action="ppaction://hlinksldjump"/>
              </a:rPr>
              <a:t>Worksurface</a:t>
            </a:r>
            <a:endParaRPr lang="en-US" sz="1800" dirty="0"/>
          </a:p>
          <a:p>
            <a:pPr fontAlgn="auto">
              <a:buClr>
                <a:srgbClr val="173F6B"/>
              </a:buClr>
            </a:pPr>
            <a:r>
              <a:rPr lang="en-US" sz="1800" dirty="0">
                <a:hlinkClick r:id="rId11" action="ppaction://hlinksldjump"/>
              </a:rPr>
              <a:t>Sit/Stand Workstation</a:t>
            </a:r>
            <a:endParaRPr lang="en-US" sz="1800" dirty="0"/>
          </a:p>
          <a:p>
            <a:pPr fontAlgn="auto">
              <a:buClr>
                <a:srgbClr val="173F6B"/>
              </a:buClr>
            </a:pPr>
            <a:r>
              <a:rPr lang="en-US" sz="1800" dirty="0">
                <a:hlinkClick r:id="rId12" action="ppaction://hlinksldjump"/>
              </a:rPr>
              <a:t>Foot Support/Clearance</a:t>
            </a:r>
            <a:endParaRPr lang="en-US" sz="1800" dirty="0"/>
          </a:p>
          <a:p>
            <a:pPr fontAlgn="auto">
              <a:buClr>
                <a:srgbClr val="173F6B"/>
              </a:buClr>
            </a:pPr>
            <a:r>
              <a:rPr lang="en-US" sz="1800" dirty="0">
                <a:hlinkClick r:id="rId13" action="ppaction://hlinksldjump"/>
              </a:rPr>
              <a:t>Keyboards</a:t>
            </a:r>
            <a:endParaRPr lang="en-US" sz="1800" dirty="0"/>
          </a:p>
          <a:p>
            <a:pPr fontAlgn="auto">
              <a:buClr>
                <a:srgbClr val="173F6B"/>
              </a:buClr>
            </a:pPr>
            <a:r>
              <a:rPr lang="en-US" sz="1800" dirty="0">
                <a:hlinkClick r:id="rId14" action="ppaction://hlinksldjump"/>
              </a:rPr>
              <a:t>Trays</a:t>
            </a:r>
            <a:endParaRPr lang="en-US" sz="1800" dirty="0"/>
          </a:p>
          <a:p>
            <a:pPr fontAlgn="auto"/>
            <a:endParaRPr lang="en-US" sz="1800" dirty="0"/>
          </a:p>
        </p:txBody>
      </p:sp>
      <p:sp>
        <p:nvSpPr>
          <p:cNvPr id="4" name="Text Placeholder 7">
            <a:extLst>
              <a:ext uri="{FF2B5EF4-FFF2-40B4-BE49-F238E27FC236}">
                <a16:creationId xmlns:a16="http://schemas.microsoft.com/office/drawing/2014/main" id="{8E733CA7-D832-4D1E-8951-037CFA5E259D}"/>
              </a:ext>
            </a:extLst>
          </p:cNvPr>
          <p:cNvSpPr txBox="1">
            <a:spLocks/>
          </p:cNvSpPr>
          <p:nvPr/>
        </p:nvSpPr>
        <p:spPr>
          <a:xfrm>
            <a:off x="4572000" y="640080"/>
            <a:ext cx="4114800" cy="4099322"/>
          </a:xfrm>
          <a:prstGeom prst="rect">
            <a:avLst/>
          </a:prstGeom>
        </p:spPr>
        <p:txBody>
          <a:bodyPr vert="horz">
            <a:normAutofit lnSpcReduction="10000"/>
          </a:bodyPr>
          <a:lstStyle>
            <a:lvl1pPr marL="365760" indent="-256032" algn="l" rtl="0" eaLnBrk="1" latinLnBrk="0" hangingPunct="1">
              <a:lnSpc>
                <a:spcPct val="100000"/>
              </a:lnSpc>
              <a:spcBef>
                <a:spcPts val="200"/>
              </a:spcBef>
              <a:spcAft>
                <a:spcPts val="200"/>
              </a:spcAft>
              <a:buClr>
                <a:schemeClr val="accent1"/>
              </a:buClr>
              <a:buSzPct val="68000"/>
              <a:buFont typeface="Wingdings 3"/>
              <a:buChar char=""/>
              <a:defRPr kumimoji="0" sz="2800" b="1" kern="1200">
                <a:solidFill>
                  <a:schemeClr val="tx1"/>
                </a:solidFill>
                <a:latin typeface="+mn-lt"/>
                <a:ea typeface="+mn-ea"/>
                <a:cs typeface="+mn-cs"/>
              </a:defRPr>
            </a:lvl1pPr>
            <a:lvl2pPr marL="621792" indent="-228600" algn="l" rtl="0" eaLnBrk="1" latinLnBrk="0" hangingPunct="1">
              <a:lnSpc>
                <a:spcPct val="100000"/>
              </a:lnSpc>
              <a:spcBef>
                <a:spcPts val="200"/>
              </a:spcBef>
              <a:spcAft>
                <a:spcPts val="200"/>
              </a:spcAft>
              <a:buClr>
                <a:schemeClr val="accent1"/>
              </a:buClr>
              <a:buFont typeface="Verdana"/>
              <a:buChar char="◦"/>
              <a:defRPr kumimoji="0" sz="2400" kern="1200">
                <a:solidFill>
                  <a:schemeClr val="tx1"/>
                </a:solidFill>
                <a:latin typeface="+mn-lt"/>
                <a:ea typeface="+mn-ea"/>
                <a:cs typeface="+mn-cs"/>
              </a:defRPr>
            </a:lvl2pPr>
            <a:lvl3pPr marL="859536" indent="-228600" algn="l" rtl="0" eaLnBrk="1" latinLnBrk="0" hangingPunct="1">
              <a:lnSpc>
                <a:spcPct val="100000"/>
              </a:lnSpc>
              <a:spcBef>
                <a:spcPts val="200"/>
              </a:spcBef>
              <a:spcAft>
                <a:spcPts val="200"/>
              </a:spcAft>
              <a:buClr>
                <a:schemeClr val="accent2"/>
              </a:buClr>
              <a:buSzPct val="100000"/>
              <a:buFont typeface="Wingdings 2"/>
              <a:buChar char=""/>
              <a:defRPr kumimoji="0" sz="2000" kern="1200">
                <a:solidFill>
                  <a:schemeClr val="tx1"/>
                </a:solidFill>
                <a:latin typeface="+mn-lt"/>
                <a:ea typeface="+mn-ea"/>
                <a:cs typeface="+mn-cs"/>
              </a:defRPr>
            </a:lvl3pPr>
            <a:lvl4pPr marL="1143000" indent="-228600" algn="l" rtl="0" eaLnBrk="1" latinLnBrk="0" hangingPunct="1">
              <a:lnSpc>
                <a:spcPct val="100000"/>
              </a:lnSpc>
              <a:spcBef>
                <a:spcPts val="200"/>
              </a:spcBef>
              <a:spcAft>
                <a:spcPts val="200"/>
              </a:spcAft>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lnSpc>
                <a:spcPct val="100000"/>
              </a:lnSpc>
              <a:spcBef>
                <a:spcPts val="200"/>
              </a:spcBef>
              <a:spcAft>
                <a:spcPts val="200"/>
              </a:spcAft>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fontAlgn="auto">
              <a:buClr>
                <a:srgbClr val="173F6B"/>
              </a:buClr>
            </a:pPr>
            <a:r>
              <a:rPr lang="en-US" sz="1800" dirty="0">
                <a:hlinkClick r:id="rId15" action="ppaction://hlinksldjump"/>
              </a:rPr>
              <a:t>Mouse</a:t>
            </a:r>
            <a:endParaRPr lang="en-US" sz="1800" dirty="0"/>
          </a:p>
          <a:p>
            <a:pPr fontAlgn="auto">
              <a:buClr>
                <a:srgbClr val="173F6B"/>
              </a:buClr>
            </a:pPr>
            <a:r>
              <a:rPr lang="en-US" sz="1800" dirty="0">
                <a:hlinkClick r:id="rId16" action="ppaction://hlinksldjump"/>
              </a:rPr>
              <a:t>Laptop/Desktop</a:t>
            </a:r>
            <a:endParaRPr lang="en-US" sz="1800" dirty="0"/>
          </a:p>
          <a:p>
            <a:pPr fontAlgn="auto">
              <a:buClr>
                <a:srgbClr val="173F6B"/>
              </a:buClr>
            </a:pPr>
            <a:r>
              <a:rPr lang="en-US" sz="1800" dirty="0">
                <a:hlinkClick r:id="rId17" action="ppaction://hlinksldjump"/>
              </a:rPr>
              <a:t>Monitors</a:t>
            </a:r>
            <a:endParaRPr lang="en-US" sz="1800" dirty="0"/>
          </a:p>
          <a:p>
            <a:pPr fontAlgn="auto">
              <a:buClr>
                <a:srgbClr val="173F6B"/>
              </a:buClr>
            </a:pPr>
            <a:r>
              <a:rPr lang="en-US" sz="1800" dirty="0">
                <a:hlinkClick r:id="rId18" action="ppaction://hlinksldjump"/>
              </a:rPr>
              <a:t>Document Holder</a:t>
            </a:r>
            <a:endParaRPr lang="en-US" sz="1800" dirty="0"/>
          </a:p>
          <a:p>
            <a:pPr fontAlgn="auto">
              <a:buClr>
                <a:srgbClr val="173F6B"/>
              </a:buClr>
            </a:pPr>
            <a:r>
              <a:rPr lang="en-US" sz="1800" dirty="0">
                <a:hlinkClick r:id="rId19" action="ppaction://hlinksldjump"/>
              </a:rPr>
              <a:t>Telephone</a:t>
            </a:r>
            <a:endParaRPr lang="en-US" sz="1800" dirty="0"/>
          </a:p>
          <a:p>
            <a:pPr fontAlgn="auto">
              <a:buClr>
                <a:srgbClr val="173F6B"/>
              </a:buClr>
            </a:pPr>
            <a:r>
              <a:rPr lang="en-US" sz="1800" dirty="0">
                <a:hlinkClick r:id="rId20" action="ppaction://hlinksldjump"/>
              </a:rPr>
              <a:t>Storage</a:t>
            </a:r>
            <a:endParaRPr lang="en-US" sz="1800" dirty="0"/>
          </a:p>
          <a:p>
            <a:pPr fontAlgn="auto">
              <a:buClr>
                <a:srgbClr val="173F6B"/>
              </a:buClr>
            </a:pPr>
            <a:r>
              <a:rPr lang="en-US" sz="1800" dirty="0">
                <a:hlinkClick r:id="rId21" action="ppaction://hlinksldjump"/>
              </a:rPr>
              <a:t>Illumination</a:t>
            </a:r>
            <a:endParaRPr lang="en-US" sz="1800" dirty="0"/>
          </a:p>
          <a:p>
            <a:pPr fontAlgn="auto">
              <a:buClr>
                <a:srgbClr val="173F6B"/>
              </a:buClr>
            </a:pPr>
            <a:r>
              <a:rPr lang="en-US" sz="1800" dirty="0">
                <a:hlinkClick r:id="rId22" action="ppaction://hlinksldjump"/>
              </a:rPr>
              <a:t>Recommended Specifications</a:t>
            </a:r>
            <a:endParaRPr lang="en-US" sz="1800" dirty="0"/>
          </a:p>
          <a:p>
            <a:pPr fontAlgn="auto">
              <a:buClr>
                <a:srgbClr val="173F6B"/>
              </a:buClr>
            </a:pPr>
            <a:r>
              <a:rPr lang="en-US" sz="1800" dirty="0">
                <a:hlinkClick r:id="rId23" action="ppaction://hlinksldjump"/>
              </a:rPr>
              <a:t>Sample Reports</a:t>
            </a:r>
            <a:endParaRPr lang="en-US" sz="1800" dirty="0"/>
          </a:p>
          <a:p>
            <a:pPr fontAlgn="auto">
              <a:buClr>
                <a:srgbClr val="173F6B"/>
              </a:buClr>
            </a:pPr>
            <a:r>
              <a:rPr lang="en-US" sz="1800" dirty="0">
                <a:hlinkClick r:id="rId24" action="ppaction://hlinksldjump"/>
              </a:rPr>
              <a:t>Summary/Close</a:t>
            </a:r>
            <a:endParaRPr lang="en-US" sz="1800" dirty="0"/>
          </a:p>
          <a:p>
            <a:pPr fontAlgn="auto">
              <a:buClr>
                <a:srgbClr val="173F6B"/>
              </a:buClr>
            </a:pPr>
            <a:r>
              <a:rPr lang="en-US" sz="1800" dirty="0">
                <a:hlinkClick r:id="rId25" action="ppaction://hlinksldjump"/>
              </a:rPr>
              <a:t>Resources</a:t>
            </a:r>
            <a:endParaRPr lang="en-US" sz="1800" dirty="0"/>
          </a:p>
          <a:p>
            <a:pPr fontAlgn="auto">
              <a:buClr>
                <a:srgbClr val="173F6B"/>
              </a:buClr>
            </a:pPr>
            <a:r>
              <a:rPr lang="en-US" sz="1800" dirty="0">
                <a:hlinkClick r:id="rId26" action="ppaction://hlinksldjump"/>
              </a:rPr>
              <a:t>Faculty</a:t>
            </a:r>
            <a:endParaRPr lang="en-US" sz="1800" dirty="0"/>
          </a:p>
          <a:p>
            <a:pPr fontAlgn="auto">
              <a:buClr>
                <a:srgbClr val="173F6B"/>
              </a:buClr>
            </a:pPr>
            <a:r>
              <a:rPr lang="en-US" sz="1800" dirty="0">
                <a:hlinkClick r:id="rId27" action="ppaction://hlinksldjump"/>
              </a:rPr>
              <a:t>Menu</a:t>
            </a:r>
            <a:endParaRPr lang="en-US" sz="1800" dirty="0"/>
          </a:p>
        </p:txBody>
      </p:sp>
      <p:sp>
        <p:nvSpPr>
          <p:cNvPr id="6" name="Text Placeholder 5">
            <a:extLst>
              <a:ext uri="{FF2B5EF4-FFF2-40B4-BE49-F238E27FC236}">
                <a16:creationId xmlns:a16="http://schemas.microsoft.com/office/drawing/2014/main" id="{7FC0E9A0-361F-4A84-B763-1FB05FA78C8E}"/>
              </a:ext>
            </a:extLst>
          </p:cNvPr>
          <p:cNvSpPr>
            <a:spLocks noGrp="1"/>
          </p:cNvSpPr>
          <p:nvPr>
            <p:ph type="body" sz="quarter" idx="12"/>
          </p:nvPr>
        </p:nvSpPr>
        <p:spPr/>
        <p:txBody>
          <a:bodyPr/>
          <a:lstStyle/>
          <a:p>
            <a:r>
              <a:rPr lang="en-US" dirty="0"/>
              <a:t>Menu</a:t>
            </a:r>
          </a:p>
        </p:txBody>
      </p:sp>
    </p:spTree>
    <p:extLst>
      <p:ext uri="{BB962C8B-B14F-4D97-AF65-F5344CB8AC3E}">
        <p14:creationId xmlns:p14="http://schemas.microsoft.com/office/powerpoint/2010/main" val="1683261806"/>
      </p:ext>
    </p:extLst>
  </p:cSld>
  <p:clrMapOvr>
    <a:masterClrMapping/>
  </p:clrMapOvr>
  <p:transition>
    <p:fade/>
  </p:transition>
</p:sld>
</file>

<file path=ppt/slides/slide1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FC0E9A0-361F-4A84-B763-1FB05FA78C8E}"/>
              </a:ext>
            </a:extLst>
          </p:cNvPr>
          <p:cNvSpPr>
            <a:spLocks noGrp="1"/>
          </p:cNvSpPr>
          <p:nvPr>
            <p:ph type="body" sz="quarter" idx="10"/>
          </p:nvPr>
        </p:nvSpPr>
        <p:spPr>
          <a:xfrm>
            <a:off x="936625" y="646113"/>
            <a:ext cx="4930775" cy="4360862"/>
          </a:xfrm>
        </p:spPr>
        <p:txBody>
          <a:bodyPr/>
          <a:lstStyle/>
          <a:p>
            <a:r>
              <a:rPr lang="en-US" sz="1800" dirty="0"/>
              <a:t>Topics</a:t>
            </a:r>
          </a:p>
          <a:p>
            <a:pPr lvl="1"/>
            <a:r>
              <a:rPr lang="en-US" sz="1400" dirty="0"/>
              <a:t>Successful office workplace</a:t>
            </a:r>
          </a:p>
          <a:p>
            <a:pPr lvl="1"/>
            <a:r>
              <a:rPr lang="en-US" sz="1400" dirty="0"/>
              <a:t>Office Ergonomics Evaluation Worksheets – Introduction</a:t>
            </a:r>
          </a:p>
          <a:p>
            <a:pPr lvl="1"/>
            <a:r>
              <a:rPr lang="en-US" sz="1400" dirty="0"/>
              <a:t>Office Ergonomics – Case Study Introduction</a:t>
            </a:r>
          </a:p>
          <a:p>
            <a:pPr lvl="1"/>
            <a:r>
              <a:rPr lang="en-US" sz="1400" dirty="0"/>
              <a:t>Typical office components - review</a:t>
            </a:r>
          </a:p>
          <a:p>
            <a:pPr lvl="1"/>
            <a:r>
              <a:rPr lang="en-US" sz="1400" dirty="0"/>
              <a:t>Office ergonomics evaluation (worksheet review)</a:t>
            </a:r>
          </a:p>
          <a:p>
            <a:pPr lvl="1"/>
            <a:r>
              <a:rPr lang="en-US" sz="1400" dirty="0"/>
              <a:t>Recommended Specifications</a:t>
            </a:r>
          </a:p>
          <a:p>
            <a:pPr lvl="1"/>
            <a:r>
              <a:rPr lang="en-US" sz="1400" dirty="0"/>
              <a:t>Sample Office Ergonomics Assessments</a:t>
            </a:r>
          </a:p>
          <a:p>
            <a:pPr lvl="1"/>
            <a:r>
              <a:rPr lang="en-US" sz="1400" dirty="0"/>
              <a:t>Summary and Close</a:t>
            </a:r>
          </a:p>
          <a:p>
            <a:r>
              <a:rPr lang="en-US" sz="1800" dirty="0"/>
              <a:t>Downloadable Handouts and Forms</a:t>
            </a:r>
          </a:p>
          <a:p>
            <a:pPr lvl="1"/>
            <a:r>
              <a:rPr lang="en-US" sz="1400" dirty="0"/>
              <a:t>Workstation Evaluation Worksheets (fillable pdf)</a:t>
            </a:r>
          </a:p>
          <a:p>
            <a:pPr lvl="1"/>
            <a:r>
              <a:rPr lang="en-US" sz="1400" dirty="0"/>
              <a:t>Office Ergonomics Quick Reference Guide (pdf)</a:t>
            </a:r>
          </a:p>
          <a:p>
            <a:pPr lvl="1"/>
            <a:r>
              <a:rPr lang="en-US" sz="1400" dirty="0"/>
              <a:t>Common Keyboard Shortcuts</a:t>
            </a:r>
          </a:p>
          <a:p>
            <a:pPr lvl="1"/>
            <a:r>
              <a:rPr lang="en-US" sz="1400" dirty="0"/>
              <a:t>Post Course Online Assessment (link sent following training)</a:t>
            </a:r>
          </a:p>
        </p:txBody>
      </p:sp>
      <p:pic>
        <p:nvPicPr>
          <p:cNvPr id="21" name="Picture Placeholder 20" descr="A picture containing holding, dark, orange, standing&#10;&#10;Description automatically generated">
            <a:extLst>
              <a:ext uri="{FF2B5EF4-FFF2-40B4-BE49-F238E27FC236}">
                <a16:creationId xmlns:a16="http://schemas.microsoft.com/office/drawing/2014/main" id="{32F15C1B-E8EA-4F42-8574-04C0AC03A8CC}"/>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8954" r="-8954"/>
          <a:stretch/>
        </p:blipFill>
        <p:spPr>
          <a:xfrm>
            <a:off x="6019800" y="742950"/>
            <a:ext cx="2997200" cy="4067175"/>
          </a:xfrm>
        </p:spPr>
      </p:pic>
      <p:sp>
        <p:nvSpPr>
          <p:cNvPr id="13" name="Text Placeholder 12">
            <a:extLst>
              <a:ext uri="{FF2B5EF4-FFF2-40B4-BE49-F238E27FC236}">
                <a16:creationId xmlns:a16="http://schemas.microsoft.com/office/drawing/2014/main" id="{CDAE0C4B-1723-4CE6-A394-6C7BD7D2B7CE}"/>
              </a:ext>
            </a:extLst>
          </p:cNvPr>
          <p:cNvSpPr>
            <a:spLocks noGrp="1"/>
          </p:cNvSpPr>
          <p:nvPr>
            <p:ph type="body" sz="quarter" idx="12"/>
          </p:nvPr>
        </p:nvSpPr>
        <p:spPr>
          <a:xfrm>
            <a:off x="936775" y="38100"/>
            <a:ext cx="8080681" cy="419100"/>
          </a:xfrm>
        </p:spPr>
        <p:txBody>
          <a:bodyPr/>
          <a:lstStyle/>
          <a:p>
            <a:r>
              <a:rPr lang="en-US" dirty="0"/>
              <a:t>Schedule </a:t>
            </a:r>
            <a:r>
              <a:rPr lang="en-US" sz="1600" dirty="0"/>
              <a:t>10 min. break mid way through class - at faculty discretion</a:t>
            </a:r>
          </a:p>
          <a:p>
            <a:endParaRPr lang="en-US" dirty="0"/>
          </a:p>
        </p:txBody>
      </p:sp>
    </p:spTree>
    <p:extLst>
      <p:ext uri="{BB962C8B-B14F-4D97-AF65-F5344CB8AC3E}">
        <p14:creationId xmlns:p14="http://schemas.microsoft.com/office/powerpoint/2010/main" val="4163289806"/>
      </p:ext>
    </p:extLst>
  </p:cSld>
  <p:clrMapOvr>
    <a:masterClrMapping/>
  </p:clrMapOvr>
  <p:transition>
    <p:fade/>
  </p:transition>
</p:sld>
</file>

<file path=ppt/slides/slide1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745C1799-2806-4056-91F9-293A37DE117A}"/>
              </a:ext>
            </a:extLst>
          </p:cNvPr>
          <p:cNvSpPr txBox="1">
            <a:spLocks/>
          </p:cNvSpPr>
          <p:nvPr/>
        </p:nvSpPr>
        <p:spPr>
          <a:xfrm>
            <a:off x="839289" y="665710"/>
            <a:ext cx="2869475" cy="4268239"/>
          </a:xfrm>
          <a:prstGeom prst="rect">
            <a:avLst/>
          </a:prstGeom>
        </p:spPr>
        <p:txBody>
          <a:bodyPr vert="horz">
            <a:normAutofit/>
          </a:bodyPr>
          <a:lstStyle>
            <a:lvl1pPr marL="365760" indent="-256032" algn="l" rtl="0" eaLnBrk="1" latinLnBrk="0" hangingPunct="1">
              <a:lnSpc>
                <a:spcPct val="100000"/>
              </a:lnSpc>
              <a:spcBef>
                <a:spcPts val="200"/>
              </a:spcBef>
              <a:spcAft>
                <a:spcPts val="200"/>
              </a:spcAft>
              <a:buClr>
                <a:schemeClr val="accent1"/>
              </a:buClr>
              <a:buSzPct val="68000"/>
              <a:buFont typeface="Wingdings 3"/>
              <a:buChar char=""/>
              <a:defRPr kumimoji="0" sz="2800" b="1" kern="1200">
                <a:solidFill>
                  <a:schemeClr val="tx1"/>
                </a:solidFill>
                <a:latin typeface="+mn-lt"/>
                <a:ea typeface="+mn-ea"/>
                <a:cs typeface="+mn-cs"/>
              </a:defRPr>
            </a:lvl1pPr>
            <a:lvl2pPr marL="621792" indent="-228600" algn="l" rtl="0" eaLnBrk="1" latinLnBrk="0" hangingPunct="1">
              <a:lnSpc>
                <a:spcPct val="100000"/>
              </a:lnSpc>
              <a:spcBef>
                <a:spcPts val="200"/>
              </a:spcBef>
              <a:spcAft>
                <a:spcPts val="200"/>
              </a:spcAft>
              <a:buClr>
                <a:schemeClr val="accent1"/>
              </a:buClr>
              <a:buFont typeface="Verdana"/>
              <a:buChar char="◦"/>
              <a:defRPr kumimoji="0" sz="2400" kern="1200">
                <a:solidFill>
                  <a:schemeClr val="tx1"/>
                </a:solidFill>
                <a:latin typeface="+mn-lt"/>
                <a:ea typeface="+mn-ea"/>
                <a:cs typeface="+mn-cs"/>
              </a:defRPr>
            </a:lvl2pPr>
            <a:lvl3pPr marL="859536" indent="-228600" algn="l" rtl="0" eaLnBrk="1" latinLnBrk="0" hangingPunct="1">
              <a:lnSpc>
                <a:spcPct val="100000"/>
              </a:lnSpc>
              <a:spcBef>
                <a:spcPts val="200"/>
              </a:spcBef>
              <a:spcAft>
                <a:spcPts val="200"/>
              </a:spcAft>
              <a:buClr>
                <a:schemeClr val="accent2"/>
              </a:buClr>
              <a:buSzPct val="100000"/>
              <a:buFont typeface="Wingdings 2"/>
              <a:buChar char=""/>
              <a:defRPr kumimoji="0" sz="2000" kern="1200">
                <a:solidFill>
                  <a:schemeClr val="tx1"/>
                </a:solidFill>
                <a:latin typeface="+mn-lt"/>
                <a:ea typeface="+mn-ea"/>
                <a:cs typeface="+mn-cs"/>
              </a:defRPr>
            </a:lvl3pPr>
            <a:lvl4pPr marL="1143000" indent="-228600" algn="l" rtl="0" eaLnBrk="1" latinLnBrk="0" hangingPunct="1">
              <a:lnSpc>
                <a:spcPct val="100000"/>
              </a:lnSpc>
              <a:spcBef>
                <a:spcPts val="200"/>
              </a:spcBef>
              <a:spcAft>
                <a:spcPts val="200"/>
              </a:spcAft>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lnSpc>
                <a:spcPct val="100000"/>
              </a:lnSpc>
              <a:spcBef>
                <a:spcPts val="200"/>
              </a:spcBef>
              <a:spcAft>
                <a:spcPts val="200"/>
              </a:spcAft>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fontAlgn="auto">
              <a:buClr>
                <a:srgbClr val="173F6B"/>
              </a:buClr>
            </a:pPr>
            <a:r>
              <a:rPr lang="en-US" sz="1600" dirty="0"/>
              <a:t>Evaluation Worksheets</a:t>
            </a:r>
          </a:p>
          <a:p>
            <a:pPr lvl="1" fontAlgn="auto"/>
            <a:r>
              <a:rPr lang="en-US" sz="1400" dirty="0"/>
              <a:t>Office Ergonomics Workstation Assessment Worksheet PDF Fillable Template with Pictures</a:t>
            </a:r>
          </a:p>
          <a:p>
            <a:pPr lvl="1" fontAlgn="auto"/>
            <a:r>
              <a:rPr lang="en-US" sz="1400" dirty="0"/>
              <a:t>Office Ergonomics Workstation Assessment Worksheet PDF Fillable Template without Pictures</a:t>
            </a:r>
          </a:p>
          <a:p>
            <a:pPr lvl="1" fontAlgn="auto"/>
            <a:r>
              <a:rPr lang="en-US" sz="1400" dirty="0"/>
              <a:t>Office Ergonomics Workstation Assessment Worksheet PDF Manual Entry</a:t>
            </a:r>
          </a:p>
          <a:p>
            <a:pPr fontAlgn="auto"/>
            <a:r>
              <a:rPr lang="en-US" sz="1600" dirty="0"/>
              <a:t>Quick Reference Guide</a:t>
            </a:r>
          </a:p>
          <a:p>
            <a:pPr lvl="1" fontAlgn="auto">
              <a:spcBef>
                <a:spcPts val="600"/>
              </a:spcBef>
            </a:pPr>
            <a:r>
              <a:rPr lang="en-US" sz="1400" dirty="0"/>
              <a:t>Office Ergonomics Assessment Quick Reference Guide (PDF)</a:t>
            </a:r>
          </a:p>
          <a:p>
            <a:pPr lvl="1" fontAlgn="auto"/>
            <a:endParaRPr lang="en-US" sz="1200" dirty="0"/>
          </a:p>
          <a:p>
            <a:pPr lvl="1" fontAlgn="auto"/>
            <a:endParaRPr lang="en-US" sz="1200" dirty="0"/>
          </a:p>
          <a:p>
            <a:pPr lvl="1" fontAlgn="auto"/>
            <a:endParaRPr lang="en-US" sz="1200" dirty="0"/>
          </a:p>
        </p:txBody>
      </p:sp>
      <p:sp>
        <p:nvSpPr>
          <p:cNvPr id="4" name="Text Placeholder 7">
            <a:extLst>
              <a:ext uri="{FF2B5EF4-FFF2-40B4-BE49-F238E27FC236}">
                <a16:creationId xmlns:a16="http://schemas.microsoft.com/office/drawing/2014/main" id="{8E733CA7-D832-4D1E-8951-037CFA5E259D}"/>
              </a:ext>
            </a:extLst>
          </p:cNvPr>
          <p:cNvSpPr txBox="1">
            <a:spLocks/>
          </p:cNvSpPr>
          <p:nvPr/>
        </p:nvSpPr>
        <p:spPr>
          <a:xfrm>
            <a:off x="4814183" y="665711"/>
            <a:ext cx="3110617" cy="4099322"/>
          </a:xfrm>
          <a:prstGeom prst="rect">
            <a:avLst/>
          </a:prstGeom>
        </p:spPr>
        <p:txBody>
          <a:bodyPr vert="horz">
            <a:normAutofit/>
          </a:bodyPr>
          <a:lstStyle>
            <a:lvl1pPr marL="365760" indent="-256032" algn="l" rtl="0" eaLnBrk="1" latinLnBrk="0" hangingPunct="1">
              <a:lnSpc>
                <a:spcPct val="100000"/>
              </a:lnSpc>
              <a:spcBef>
                <a:spcPts val="200"/>
              </a:spcBef>
              <a:spcAft>
                <a:spcPts val="200"/>
              </a:spcAft>
              <a:buClr>
                <a:schemeClr val="accent1"/>
              </a:buClr>
              <a:buSzPct val="68000"/>
              <a:buFont typeface="Wingdings 3"/>
              <a:buChar char=""/>
              <a:defRPr kumimoji="0" sz="2800" b="1" kern="1200">
                <a:solidFill>
                  <a:schemeClr val="tx1"/>
                </a:solidFill>
                <a:latin typeface="+mn-lt"/>
                <a:ea typeface="+mn-ea"/>
                <a:cs typeface="+mn-cs"/>
              </a:defRPr>
            </a:lvl1pPr>
            <a:lvl2pPr marL="621792" indent="-228600" algn="l" rtl="0" eaLnBrk="1" latinLnBrk="0" hangingPunct="1">
              <a:lnSpc>
                <a:spcPct val="100000"/>
              </a:lnSpc>
              <a:spcBef>
                <a:spcPts val="200"/>
              </a:spcBef>
              <a:spcAft>
                <a:spcPts val="200"/>
              </a:spcAft>
              <a:buClr>
                <a:schemeClr val="accent1"/>
              </a:buClr>
              <a:buFont typeface="Verdana"/>
              <a:buChar char="◦"/>
              <a:defRPr kumimoji="0" sz="2400" kern="1200">
                <a:solidFill>
                  <a:schemeClr val="tx1"/>
                </a:solidFill>
                <a:latin typeface="+mn-lt"/>
                <a:ea typeface="+mn-ea"/>
                <a:cs typeface="+mn-cs"/>
              </a:defRPr>
            </a:lvl2pPr>
            <a:lvl3pPr marL="859536" indent="-228600" algn="l" rtl="0" eaLnBrk="1" latinLnBrk="0" hangingPunct="1">
              <a:lnSpc>
                <a:spcPct val="100000"/>
              </a:lnSpc>
              <a:spcBef>
                <a:spcPts val="200"/>
              </a:spcBef>
              <a:spcAft>
                <a:spcPts val="200"/>
              </a:spcAft>
              <a:buClr>
                <a:schemeClr val="accent2"/>
              </a:buClr>
              <a:buSzPct val="100000"/>
              <a:buFont typeface="Wingdings 2"/>
              <a:buChar char=""/>
              <a:defRPr kumimoji="0" sz="2000" kern="1200">
                <a:solidFill>
                  <a:schemeClr val="tx1"/>
                </a:solidFill>
                <a:latin typeface="+mn-lt"/>
                <a:ea typeface="+mn-ea"/>
                <a:cs typeface="+mn-cs"/>
              </a:defRPr>
            </a:lvl3pPr>
            <a:lvl4pPr marL="1143000" indent="-228600" algn="l" rtl="0" eaLnBrk="1" latinLnBrk="0" hangingPunct="1">
              <a:lnSpc>
                <a:spcPct val="100000"/>
              </a:lnSpc>
              <a:spcBef>
                <a:spcPts val="200"/>
              </a:spcBef>
              <a:spcAft>
                <a:spcPts val="200"/>
              </a:spcAft>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lnSpc>
                <a:spcPct val="100000"/>
              </a:lnSpc>
              <a:spcBef>
                <a:spcPts val="200"/>
              </a:spcBef>
              <a:spcAft>
                <a:spcPts val="200"/>
              </a:spcAft>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fontAlgn="auto"/>
            <a:r>
              <a:rPr lang="en-US" sz="1600" dirty="0"/>
              <a:t>Manual</a:t>
            </a:r>
          </a:p>
          <a:p>
            <a:pPr lvl="1" fontAlgn="auto"/>
            <a:r>
              <a:rPr lang="en-US" sz="1400" dirty="0"/>
              <a:t>Office Ergonomics Training Manual (PDF)</a:t>
            </a:r>
          </a:p>
          <a:p>
            <a:pPr fontAlgn="auto"/>
            <a:r>
              <a:rPr lang="en-US" sz="1600" dirty="0"/>
              <a:t>Case Study – Example Reports</a:t>
            </a:r>
          </a:p>
          <a:p>
            <a:pPr lvl="1" fontAlgn="auto"/>
            <a:r>
              <a:rPr lang="en-US" sz="1400" dirty="0"/>
              <a:t>Ergonomics Workstation Assessment Worksheet Example 1</a:t>
            </a:r>
          </a:p>
          <a:p>
            <a:pPr lvl="1" fontAlgn="auto"/>
            <a:r>
              <a:rPr lang="en-US" sz="1400" dirty="0"/>
              <a:t>Ergonomics Workstation Assessment Worksheet Example 2</a:t>
            </a:r>
          </a:p>
          <a:p>
            <a:pPr lvl="1" fontAlgn="auto"/>
            <a:r>
              <a:rPr lang="en-US" sz="1400" dirty="0"/>
              <a:t>Ergonomics Workstation Assessment Worksheet Example 3</a:t>
            </a:r>
          </a:p>
          <a:p>
            <a:pPr lvl="1" fontAlgn="auto"/>
            <a:endParaRPr lang="en-US" sz="1400" dirty="0"/>
          </a:p>
          <a:p>
            <a:pPr lvl="1" fontAlgn="auto"/>
            <a:endParaRPr lang="en-US" sz="1400" dirty="0"/>
          </a:p>
        </p:txBody>
      </p:sp>
      <p:graphicFrame>
        <p:nvGraphicFramePr>
          <p:cNvPr id="19" name="Object 18">
            <a:hlinkClick r:id="" action="ppaction://ole?verb=0"/>
            <a:extLst>
              <a:ext uri="{FF2B5EF4-FFF2-40B4-BE49-F238E27FC236}">
                <a16:creationId xmlns:a16="http://schemas.microsoft.com/office/drawing/2014/main" id="{6D519334-CBDF-4944-BBDF-C1FE14BD477E}"/>
              </a:ext>
            </a:extLst>
          </p:cNvPr>
          <p:cNvGraphicFramePr>
            <a:graphicFrameLocks noChangeAspect="1"/>
          </p:cNvGraphicFramePr>
          <p:nvPr>
            <p:extLst>
              <p:ext uri="{D42A27DB-BD31-4B8C-83A1-F6EECF244321}">
                <p14:modId xmlns:p14="http://schemas.microsoft.com/office/powerpoint/2010/main" val="912283953"/>
              </p:ext>
            </p:extLst>
          </p:nvPr>
        </p:nvGraphicFramePr>
        <p:xfrm>
          <a:off x="3529953" y="4169180"/>
          <a:ext cx="731520" cy="617220"/>
        </p:xfrm>
        <a:graphic>
          <a:graphicData uri="http://schemas.openxmlformats.org/presentationml/2006/ole">
            <mc:AlternateContent xmlns:mc="http://schemas.openxmlformats.org/markup-compatibility/2006">
              <mc:Choice xmlns:v="urn:schemas-microsoft-com:vml" Requires="v">
                <p:oleObj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3529953" y="4169180"/>
                        <a:ext cx="731520" cy="617220"/>
                      </a:xfrm>
                      <a:prstGeom prst="rect">
                        <a:avLst/>
                      </a:prstGeom>
                    </p:spPr>
                  </p:pic>
                </p:oleObj>
              </mc:Fallback>
            </mc:AlternateContent>
          </a:graphicData>
        </a:graphic>
      </p:graphicFrame>
      <p:graphicFrame>
        <p:nvGraphicFramePr>
          <p:cNvPr id="23" name="Object 22">
            <a:hlinkClick r:id="" action="ppaction://ole?verb=0"/>
            <a:extLst>
              <a:ext uri="{FF2B5EF4-FFF2-40B4-BE49-F238E27FC236}">
                <a16:creationId xmlns:a16="http://schemas.microsoft.com/office/drawing/2014/main" id="{B117DB4B-8B77-46A5-9FEF-71F2A8F687CC}"/>
              </a:ext>
            </a:extLst>
          </p:cNvPr>
          <p:cNvGraphicFramePr>
            <a:graphicFrameLocks noChangeAspect="1"/>
          </p:cNvGraphicFramePr>
          <p:nvPr>
            <p:extLst>
              <p:ext uri="{D42A27DB-BD31-4B8C-83A1-F6EECF244321}">
                <p14:modId xmlns:p14="http://schemas.microsoft.com/office/powerpoint/2010/main" val="507444054"/>
              </p:ext>
            </p:extLst>
          </p:nvPr>
        </p:nvGraphicFramePr>
        <p:xfrm>
          <a:off x="7924800" y="1964174"/>
          <a:ext cx="640080" cy="540068"/>
        </p:xfrm>
        <a:graphic>
          <a:graphicData uri="http://schemas.openxmlformats.org/presentationml/2006/ole">
            <mc:AlternateContent xmlns:mc="http://schemas.openxmlformats.org/markup-compatibility/2006">
              <mc:Choice xmlns:v="urn:schemas-microsoft-com:vml" Requires="v">
                <p:oleObj name="Acrobat Document" showAsIcon="1" r:id="rId5" imgW="914400" imgH="771480" progId="AcroExch.Document.DC">
                  <p:embed/>
                </p:oleObj>
              </mc:Choice>
              <mc:Fallback>
                <p:oleObj name="Acrobat Document" showAsIcon="1" r:id="rId5" imgW="914400" imgH="771480" progId="AcroExch.Document.DC">
                  <p:embed/>
                  <p:pic>
                    <p:nvPicPr>
                      <p:cNvPr id="0" name=""/>
                      <p:cNvPicPr/>
                      <p:nvPr/>
                    </p:nvPicPr>
                    <p:blipFill>
                      <a:blip r:embed="rId6"/>
                      <a:stretch>
                        <a:fillRect/>
                      </a:stretch>
                    </p:blipFill>
                    <p:spPr>
                      <a:xfrm>
                        <a:off x="7924800" y="1964174"/>
                        <a:ext cx="640080" cy="540068"/>
                      </a:xfrm>
                      <a:prstGeom prst="rect">
                        <a:avLst/>
                      </a:prstGeom>
                    </p:spPr>
                  </p:pic>
                </p:oleObj>
              </mc:Fallback>
            </mc:AlternateContent>
          </a:graphicData>
        </a:graphic>
      </p:graphicFrame>
      <p:graphicFrame>
        <p:nvGraphicFramePr>
          <p:cNvPr id="25" name="Object 24">
            <a:hlinkClick r:id="" action="ppaction://ole?verb=0"/>
            <a:extLst>
              <a:ext uri="{FF2B5EF4-FFF2-40B4-BE49-F238E27FC236}">
                <a16:creationId xmlns:a16="http://schemas.microsoft.com/office/drawing/2014/main" id="{454FB155-EC24-4E3D-A159-59B871B0F17A}"/>
              </a:ext>
            </a:extLst>
          </p:cNvPr>
          <p:cNvGraphicFramePr>
            <a:graphicFrameLocks noChangeAspect="1"/>
          </p:cNvGraphicFramePr>
          <p:nvPr>
            <p:extLst>
              <p:ext uri="{D42A27DB-BD31-4B8C-83A1-F6EECF244321}">
                <p14:modId xmlns:p14="http://schemas.microsoft.com/office/powerpoint/2010/main" val="1178649082"/>
              </p:ext>
            </p:extLst>
          </p:nvPr>
        </p:nvGraphicFramePr>
        <p:xfrm>
          <a:off x="7924800" y="3327082"/>
          <a:ext cx="640080" cy="540068"/>
        </p:xfrm>
        <a:graphic>
          <a:graphicData uri="http://schemas.openxmlformats.org/presentationml/2006/ole">
            <mc:AlternateContent xmlns:mc="http://schemas.openxmlformats.org/markup-compatibility/2006">
              <mc:Choice xmlns:v="urn:schemas-microsoft-com:vml" Requires="v">
                <p:oleObj name="Acrobat Document" showAsIcon="1" r:id="rId7" imgW="914400" imgH="771480" progId="AcroExch.Document.DC">
                  <p:embed/>
                </p:oleObj>
              </mc:Choice>
              <mc:Fallback>
                <p:oleObj name="Acrobat Document" showAsIcon="1" r:id="rId7" imgW="914400" imgH="771480" progId="AcroExch.Document.DC">
                  <p:embed/>
                  <p:pic>
                    <p:nvPicPr>
                      <p:cNvPr id="0" name=""/>
                      <p:cNvPicPr/>
                      <p:nvPr/>
                    </p:nvPicPr>
                    <p:blipFill>
                      <a:blip r:embed="rId6"/>
                      <a:stretch>
                        <a:fillRect/>
                      </a:stretch>
                    </p:blipFill>
                    <p:spPr>
                      <a:xfrm>
                        <a:off x="7924800" y="3327082"/>
                        <a:ext cx="640080" cy="540068"/>
                      </a:xfrm>
                      <a:prstGeom prst="rect">
                        <a:avLst/>
                      </a:prstGeom>
                    </p:spPr>
                  </p:pic>
                </p:oleObj>
              </mc:Fallback>
            </mc:AlternateContent>
          </a:graphicData>
        </a:graphic>
      </p:graphicFrame>
      <p:graphicFrame>
        <p:nvGraphicFramePr>
          <p:cNvPr id="2" name="Object 1">
            <a:hlinkClick r:id="" action="ppaction://ole?verb=0"/>
            <a:extLst>
              <a:ext uri="{FF2B5EF4-FFF2-40B4-BE49-F238E27FC236}">
                <a16:creationId xmlns:a16="http://schemas.microsoft.com/office/drawing/2014/main" id="{8C9EAF57-DD5D-4C7A-B41D-F980610F97F8}"/>
              </a:ext>
            </a:extLst>
          </p:cNvPr>
          <p:cNvGraphicFramePr>
            <a:graphicFrameLocks noChangeAspect="1"/>
          </p:cNvGraphicFramePr>
          <p:nvPr>
            <p:extLst>
              <p:ext uri="{D42A27DB-BD31-4B8C-83A1-F6EECF244321}">
                <p14:modId xmlns:p14="http://schemas.microsoft.com/office/powerpoint/2010/main" val="62603999"/>
              </p:ext>
            </p:extLst>
          </p:nvPr>
        </p:nvGraphicFramePr>
        <p:xfrm>
          <a:off x="7924800" y="1085951"/>
          <a:ext cx="640080" cy="540068"/>
        </p:xfrm>
        <a:graphic>
          <a:graphicData uri="http://schemas.openxmlformats.org/presentationml/2006/ole">
            <mc:AlternateContent xmlns:mc="http://schemas.openxmlformats.org/markup-compatibility/2006">
              <mc:Choice xmlns:v="urn:schemas-microsoft-com:vml" Requires="v">
                <p:oleObj name="Acrobat Document" showAsIcon="1" r:id="rId8" imgW="914400" imgH="771480" progId="AcroExch.Document.DC">
                  <p:embed/>
                </p:oleObj>
              </mc:Choice>
              <mc:Fallback>
                <p:oleObj name="Acrobat Document" showAsIcon="1" r:id="rId8" imgW="914400" imgH="771480" progId="AcroExch.Document.DC">
                  <p:embed/>
                  <p:pic>
                    <p:nvPicPr>
                      <p:cNvPr id="0" name=""/>
                      <p:cNvPicPr/>
                      <p:nvPr/>
                    </p:nvPicPr>
                    <p:blipFill>
                      <a:blip r:embed="rId9"/>
                      <a:stretch>
                        <a:fillRect/>
                      </a:stretch>
                    </p:blipFill>
                    <p:spPr>
                      <a:xfrm>
                        <a:off x="7924800" y="1085951"/>
                        <a:ext cx="640080" cy="540068"/>
                      </a:xfrm>
                      <a:prstGeom prst="rect">
                        <a:avLst/>
                      </a:prstGeom>
                    </p:spPr>
                  </p:pic>
                </p:oleObj>
              </mc:Fallback>
            </mc:AlternateContent>
          </a:graphicData>
        </a:graphic>
      </p:graphicFrame>
      <p:graphicFrame>
        <p:nvGraphicFramePr>
          <p:cNvPr id="7" name="Object 6">
            <a:hlinkClick r:id="" action="ppaction://ole?verb=0"/>
            <a:extLst>
              <a:ext uri="{FF2B5EF4-FFF2-40B4-BE49-F238E27FC236}">
                <a16:creationId xmlns:a16="http://schemas.microsoft.com/office/drawing/2014/main" id="{460E3564-605F-4908-8AFD-FAF38A45E5DF}"/>
              </a:ext>
            </a:extLst>
          </p:cNvPr>
          <p:cNvGraphicFramePr>
            <a:graphicFrameLocks noChangeAspect="1"/>
          </p:cNvGraphicFramePr>
          <p:nvPr>
            <p:extLst>
              <p:ext uri="{D42A27DB-BD31-4B8C-83A1-F6EECF244321}">
                <p14:modId xmlns:p14="http://schemas.microsoft.com/office/powerpoint/2010/main" val="1293831481"/>
              </p:ext>
            </p:extLst>
          </p:nvPr>
        </p:nvGraphicFramePr>
        <p:xfrm>
          <a:off x="7924800" y="2583948"/>
          <a:ext cx="640080" cy="540068"/>
        </p:xfrm>
        <a:graphic>
          <a:graphicData uri="http://schemas.openxmlformats.org/presentationml/2006/ole">
            <mc:AlternateContent xmlns:mc="http://schemas.openxmlformats.org/markup-compatibility/2006">
              <mc:Choice xmlns:v="urn:schemas-microsoft-com:vml" Requires="v">
                <p:oleObj name="Acrobat Document" showAsIcon="1" r:id="rId10" imgW="914400" imgH="771480" progId="AcroExch.Document.DC">
                  <p:embed/>
                </p:oleObj>
              </mc:Choice>
              <mc:Fallback>
                <p:oleObj name="Acrobat Document" showAsIcon="1" r:id="rId10" imgW="914400" imgH="771480" progId="AcroExch.Document.DC">
                  <p:embed/>
                  <p:pic>
                    <p:nvPicPr>
                      <p:cNvPr id="0" name=""/>
                      <p:cNvPicPr/>
                      <p:nvPr/>
                    </p:nvPicPr>
                    <p:blipFill>
                      <a:blip r:embed="rId11"/>
                      <a:stretch>
                        <a:fillRect/>
                      </a:stretch>
                    </p:blipFill>
                    <p:spPr>
                      <a:xfrm>
                        <a:off x="7924800" y="2583948"/>
                        <a:ext cx="640080" cy="540068"/>
                      </a:xfrm>
                      <a:prstGeom prst="rect">
                        <a:avLst/>
                      </a:prstGeom>
                    </p:spPr>
                  </p:pic>
                </p:oleObj>
              </mc:Fallback>
            </mc:AlternateContent>
          </a:graphicData>
        </a:graphic>
      </p:graphicFrame>
      <p:sp>
        <p:nvSpPr>
          <p:cNvPr id="9" name="Text Placeholder 8">
            <a:extLst>
              <a:ext uri="{FF2B5EF4-FFF2-40B4-BE49-F238E27FC236}">
                <a16:creationId xmlns:a16="http://schemas.microsoft.com/office/drawing/2014/main" id="{2E90F1E5-3D15-4B00-9F33-2E5F4F45CE89}"/>
              </a:ext>
            </a:extLst>
          </p:cNvPr>
          <p:cNvSpPr>
            <a:spLocks noGrp="1"/>
          </p:cNvSpPr>
          <p:nvPr>
            <p:ph type="body" sz="quarter" idx="12"/>
          </p:nvPr>
        </p:nvSpPr>
        <p:spPr/>
        <p:txBody>
          <a:bodyPr/>
          <a:lstStyle/>
          <a:p>
            <a:r>
              <a:rPr lang="en-US" dirty="0"/>
              <a:t>Resources</a:t>
            </a:r>
          </a:p>
        </p:txBody>
      </p:sp>
    </p:spTree>
    <p:extLst>
      <p:ext uri="{BB962C8B-B14F-4D97-AF65-F5344CB8AC3E}">
        <p14:creationId xmlns:p14="http://schemas.microsoft.com/office/powerpoint/2010/main" val="150031513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7" name="Rectangle 3"/>
          <p:cNvSpPr>
            <a:spLocks noGrp="1" noChangeArrowheads="1"/>
          </p:cNvSpPr>
          <p:nvPr>
            <p:ph type="body" sz="quarter" idx="10"/>
          </p:nvPr>
        </p:nvSpPr>
        <p:spPr/>
        <p:txBody>
          <a:bodyPr>
            <a:normAutofit/>
          </a:bodyPr>
          <a:lstStyle/>
          <a:p>
            <a:r>
              <a:rPr lang="en-US" sz="2400" dirty="0"/>
              <a:t>Introducing Michael Wilson</a:t>
            </a:r>
          </a:p>
          <a:p>
            <a:pPr lvl="1"/>
            <a:r>
              <a:rPr lang="en-US" sz="2000" dirty="0"/>
              <a:t>Works for XYZ Company in Human Resources</a:t>
            </a:r>
          </a:p>
          <a:p>
            <a:pPr lvl="1"/>
            <a:r>
              <a:rPr lang="en-US" sz="2000" dirty="0"/>
              <a:t>Recently moved into current office</a:t>
            </a:r>
          </a:p>
          <a:p>
            <a:pPr lvl="1"/>
            <a:r>
              <a:rPr lang="en-US" sz="2000" dirty="0"/>
              <a:t>Would like to ensure appropriate ergonomics set-up and use of workstation</a:t>
            </a:r>
          </a:p>
        </p:txBody>
      </p:sp>
      <p:pic>
        <p:nvPicPr>
          <p:cNvPr id="6" name="Picture Placeholder 5" descr="A person standing in front of a computer&#10;&#10;Description automatically generated">
            <a:extLst>
              <a:ext uri="{FF2B5EF4-FFF2-40B4-BE49-F238E27FC236}">
                <a16:creationId xmlns:a16="http://schemas.microsoft.com/office/drawing/2014/main" id="{5E8AAE58-D608-490E-A6EE-8F5EECABE2EF}"/>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1871" r="11871"/>
          <a:stretch>
            <a:fillRect/>
          </a:stretch>
        </p:blipFill>
        <p:spPr/>
      </p:pic>
      <p:sp>
        <p:nvSpPr>
          <p:cNvPr id="4" name="Text Placeholder 3">
            <a:extLst>
              <a:ext uri="{FF2B5EF4-FFF2-40B4-BE49-F238E27FC236}">
                <a16:creationId xmlns:a16="http://schemas.microsoft.com/office/drawing/2014/main" id="{6EDC9120-AC60-4D4B-B019-4F6C396D3937}"/>
              </a:ext>
            </a:extLst>
          </p:cNvPr>
          <p:cNvSpPr>
            <a:spLocks noGrp="1"/>
          </p:cNvSpPr>
          <p:nvPr>
            <p:ph type="body" sz="quarter" idx="12"/>
          </p:nvPr>
        </p:nvSpPr>
        <p:spPr/>
        <p:txBody>
          <a:bodyPr/>
          <a:lstStyle/>
          <a:p>
            <a:r>
              <a:rPr lang="en-US" dirty="0"/>
              <a:t>Workshop Case Study</a:t>
            </a:r>
          </a:p>
        </p:txBody>
      </p:sp>
    </p:spTree>
    <p:extLst>
      <p:ext uri="{BB962C8B-B14F-4D97-AF65-F5344CB8AC3E}">
        <p14:creationId xmlns:p14="http://schemas.microsoft.com/office/powerpoint/2010/main" val="6847914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fade">
                                      <p:cBhvr>
                                        <p:cTn id="7" dur="500"/>
                                        <p:tgtEl>
                                          <p:spTgt spid="614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147">
                                            <p:txEl>
                                              <p:pRg st="1" end="1"/>
                                            </p:txEl>
                                          </p:spTgt>
                                        </p:tgtEl>
                                        <p:attrNameLst>
                                          <p:attrName>style.visibility</p:attrName>
                                        </p:attrNameLst>
                                      </p:cBhvr>
                                      <p:to>
                                        <p:strVal val="visible"/>
                                      </p:to>
                                    </p:set>
                                    <p:animEffect transition="in" filter="fade">
                                      <p:cBhvr>
                                        <p:cTn id="13" dur="500"/>
                                        <p:tgtEl>
                                          <p:spTgt spid="6147">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147">
                                            <p:txEl>
                                              <p:pRg st="2" end="2"/>
                                            </p:txEl>
                                          </p:spTgt>
                                        </p:tgtEl>
                                        <p:attrNameLst>
                                          <p:attrName>style.visibility</p:attrName>
                                        </p:attrNameLst>
                                      </p:cBhvr>
                                      <p:to>
                                        <p:strVal val="visible"/>
                                      </p:to>
                                    </p:set>
                                    <p:animEffect transition="in" filter="fade">
                                      <p:cBhvr>
                                        <p:cTn id="16" dur="500"/>
                                        <p:tgtEl>
                                          <p:spTgt spid="6147">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147">
                                            <p:txEl>
                                              <p:pRg st="3" end="3"/>
                                            </p:txEl>
                                          </p:spTgt>
                                        </p:tgtEl>
                                        <p:attrNameLst>
                                          <p:attrName>style.visibility</p:attrName>
                                        </p:attrNameLst>
                                      </p:cBhvr>
                                      <p:to>
                                        <p:strVal val="visible"/>
                                      </p:to>
                                    </p:set>
                                    <p:animEffect transition="in" filter="fade">
                                      <p:cBhvr>
                                        <p:cTn id="19" dur="500"/>
                                        <p:tgtEl>
                                          <p:spTgt spid="61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7" name="Rectangle 3"/>
          <p:cNvSpPr>
            <a:spLocks noGrp="1" noChangeArrowheads="1"/>
          </p:cNvSpPr>
          <p:nvPr>
            <p:ph type="body" sz="quarter" idx="10"/>
          </p:nvPr>
        </p:nvSpPr>
        <p:spPr/>
        <p:txBody>
          <a:bodyPr>
            <a:normAutofit/>
          </a:bodyPr>
          <a:lstStyle/>
          <a:p>
            <a:r>
              <a:rPr lang="en-US" dirty="0"/>
              <a:t>Assessment notification and scheduling</a:t>
            </a:r>
          </a:p>
          <a:p>
            <a:pPr lvl="1"/>
            <a:r>
              <a:rPr lang="en-US" dirty="0"/>
              <a:t>Notified of need for assessment</a:t>
            </a:r>
          </a:p>
          <a:p>
            <a:pPr lvl="1"/>
            <a:r>
              <a:rPr lang="en-US" dirty="0"/>
              <a:t>Contact individual to schedule.</a:t>
            </a:r>
          </a:p>
          <a:p>
            <a:pPr lvl="1"/>
            <a:r>
              <a:rPr lang="en-US" dirty="0"/>
              <a:t>Typical assessment takes approximately 30 to 45 minutes</a:t>
            </a:r>
          </a:p>
          <a:p>
            <a:r>
              <a:rPr lang="en-US" dirty="0"/>
              <a:t>Assessment worksheet and equipment</a:t>
            </a:r>
          </a:p>
          <a:p>
            <a:pPr lvl="1"/>
            <a:r>
              <a:rPr lang="en-US" dirty="0"/>
              <a:t>Assessment worksheets and other equipment (tape measure, camera, sample equipment, etc.) available</a:t>
            </a:r>
          </a:p>
        </p:txBody>
      </p:sp>
      <p:pic>
        <p:nvPicPr>
          <p:cNvPr id="6" name="Picture Placeholder 5" descr="A close up of a clock&#10;&#10;Description automatically generated">
            <a:extLst>
              <a:ext uri="{FF2B5EF4-FFF2-40B4-BE49-F238E27FC236}">
                <a16:creationId xmlns:a16="http://schemas.microsoft.com/office/drawing/2014/main" id="{8F6097E0-CE20-4DBC-877B-10ADBEAB1F62}"/>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10518" r="-10518"/>
          <a:stretch/>
        </p:blipFill>
        <p:spPr>
          <a:xfrm>
            <a:off x="4783584" y="646342"/>
            <a:ext cx="4135112" cy="4067175"/>
          </a:xfrm>
        </p:spPr>
      </p:pic>
      <p:sp>
        <p:nvSpPr>
          <p:cNvPr id="4" name="Text Placeholder 3">
            <a:extLst>
              <a:ext uri="{FF2B5EF4-FFF2-40B4-BE49-F238E27FC236}">
                <a16:creationId xmlns:a16="http://schemas.microsoft.com/office/drawing/2014/main" id="{F3B01B26-3DA8-43D8-8222-924A62865B8A}"/>
              </a:ext>
            </a:extLst>
          </p:cNvPr>
          <p:cNvSpPr>
            <a:spLocks noGrp="1"/>
          </p:cNvSpPr>
          <p:nvPr>
            <p:ph type="body" sz="quarter" idx="12"/>
          </p:nvPr>
        </p:nvSpPr>
        <p:spPr/>
        <p:txBody>
          <a:bodyPr/>
          <a:lstStyle/>
          <a:p>
            <a:r>
              <a:rPr lang="en-US" dirty="0"/>
              <a:t>Workshop Case Study - Logistics</a:t>
            </a:r>
          </a:p>
        </p:txBody>
      </p:sp>
    </p:spTree>
    <p:extLst>
      <p:ext uri="{BB962C8B-B14F-4D97-AF65-F5344CB8AC3E}">
        <p14:creationId xmlns:p14="http://schemas.microsoft.com/office/powerpoint/2010/main" val="17110363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fade">
                                      <p:cBhvr>
                                        <p:cTn id="7" dur="500"/>
                                        <p:tgtEl>
                                          <p:spTgt spid="614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147">
                                            <p:txEl>
                                              <p:pRg st="1" end="1"/>
                                            </p:txEl>
                                          </p:spTgt>
                                        </p:tgtEl>
                                        <p:attrNameLst>
                                          <p:attrName>style.visibility</p:attrName>
                                        </p:attrNameLst>
                                      </p:cBhvr>
                                      <p:to>
                                        <p:strVal val="visible"/>
                                      </p:to>
                                    </p:set>
                                    <p:animEffect transition="in" filter="fade">
                                      <p:cBhvr>
                                        <p:cTn id="13" dur="500"/>
                                        <p:tgtEl>
                                          <p:spTgt spid="6147">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147">
                                            <p:txEl>
                                              <p:pRg st="2" end="2"/>
                                            </p:txEl>
                                          </p:spTgt>
                                        </p:tgtEl>
                                        <p:attrNameLst>
                                          <p:attrName>style.visibility</p:attrName>
                                        </p:attrNameLst>
                                      </p:cBhvr>
                                      <p:to>
                                        <p:strVal val="visible"/>
                                      </p:to>
                                    </p:set>
                                    <p:animEffect transition="in" filter="fade">
                                      <p:cBhvr>
                                        <p:cTn id="16" dur="500"/>
                                        <p:tgtEl>
                                          <p:spTgt spid="6147">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147">
                                            <p:txEl>
                                              <p:pRg st="3" end="3"/>
                                            </p:txEl>
                                          </p:spTgt>
                                        </p:tgtEl>
                                        <p:attrNameLst>
                                          <p:attrName>style.visibility</p:attrName>
                                        </p:attrNameLst>
                                      </p:cBhvr>
                                      <p:to>
                                        <p:strVal val="visible"/>
                                      </p:to>
                                    </p:set>
                                    <p:animEffect transition="in" filter="fade">
                                      <p:cBhvr>
                                        <p:cTn id="19" dur="500"/>
                                        <p:tgtEl>
                                          <p:spTgt spid="6147">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147">
                                            <p:txEl>
                                              <p:pRg st="4" end="4"/>
                                            </p:txEl>
                                          </p:spTgt>
                                        </p:tgtEl>
                                        <p:attrNameLst>
                                          <p:attrName>style.visibility</p:attrName>
                                        </p:attrNameLst>
                                      </p:cBhvr>
                                      <p:to>
                                        <p:strVal val="visible"/>
                                      </p:to>
                                    </p:set>
                                    <p:animEffect transition="in" filter="fade">
                                      <p:cBhvr>
                                        <p:cTn id="24" dur="500"/>
                                        <p:tgtEl>
                                          <p:spTgt spid="6147">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147">
                                            <p:txEl>
                                              <p:pRg st="5" end="5"/>
                                            </p:txEl>
                                          </p:spTgt>
                                        </p:tgtEl>
                                        <p:attrNameLst>
                                          <p:attrName>style.visibility</p:attrName>
                                        </p:attrNameLst>
                                      </p:cBhvr>
                                      <p:to>
                                        <p:strVal val="visible"/>
                                      </p:to>
                                    </p:set>
                                    <p:animEffect transition="in" filter="fade">
                                      <p:cBhvr>
                                        <p:cTn id="27" dur="500"/>
                                        <p:tgtEl>
                                          <p:spTgt spid="61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7" name="Rectangle 3"/>
          <p:cNvSpPr>
            <a:spLocks noGrp="1" noChangeArrowheads="1"/>
          </p:cNvSpPr>
          <p:nvPr>
            <p:ph type="body" sz="quarter" idx="10"/>
          </p:nvPr>
        </p:nvSpPr>
        <p:spPr/>
        <p:txBody>
          <a:bodyPr>
            <a:normAutofit/>
          </a:bodyPr>
          <a:lstStyle/>
          <a:p>
            <a:r>
              <a:rPr lang="en-US" dirty="0"/>
              <a:t>Introduction</a:t>
            </a:r>
          </a:p>
          <a:p>
            <a:pPr lvl="1"/>
            <a:r>
              <a:rPr lang="en-US" dirty="0"/>
              <a:t>If needed, introduce yourself to person being assessed</a:t>
            </a:r>
          </a:p>
          <a:p>
            <a:pPr lvl="1"/>
            <a:r>
              <a:rPr lang="en-US" dirty="0"/>
              <a:t>Provide background that you are member of Ergonomics Assessment Team</a:t>
            </a:r>
          </a:p>
          <a:p>
            <a:pPr lvl="1"/>
            <a:r>
              <a:rPr lang="en-US" dirty="0"/>
              <a:t>If person is seated, obtain  chair so you can sit with person as you conduct interview and assessment</a:t>
            </a:r>
          </a:p>
        </p:txBody>
      </p:sp>
      <p:pic>
        <p:nvPicPr>
          <p:cNvPr id="6" name="Picture Placeholder 5" descr="A person sitting at a desk&#10;&#10;Description automatically generated">
            <a:extLst>
              <a:ext uri="{FF2B5EF4-FFF2-40B4-BE49-F238E27FC236}">
                <a16:creationId xmlns:a16="http://schemas.microsoft.com/office/drawing/2014/main" id="{4E133825-EA81-4DE5-BC06-08CFEBB7EC2D}"/>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1871" r="11871"/>
          <a:stretch>
            <a:fillRect/>
          </a:stretch>
        </p:blipFill>
        <p:spPr/>
      </p:pic>
      <p:sp>
        <p:nvSpPr>
          <p:cNvPr id="4" name="Text Placeholder 3">
            <a:extLst>
              <a:ext uri="{FF2B5EF4-FFF2-40B4-BE49-F238E27FC236}">
                <a16:creationId xmlns:a16="http://schemas.microsoft.com/office/drawing/2014/main" id="{087C3215-3DCE-4AB2-9595-7D31828BDBDE}"/>
              </a:ext>
            </a:extLst>
          </p:cNvPr>
          <p:cNvSpPr>
            <a:spLocks noGrp="1"/>
          </p:cNvSpPr>
          <p:nvPr>
            <p:ph type="body" sz="quarter" idx="12"/>
          </p:nvPr>
        </p:nvSpPr>
        <p:spPr/>
        <p:txBody>
          <a:bodyPr/>
          <a:lstStyle/>
          <a:p>
            <a:r>
              <a:rPr lang="en-US" dirty="0"/>
              <a:t>Workshop Case Study – Conduct Assessment</a:t>
            </a:r>
          </a:p>
        </p:txBody>
      </p:sp>
    </p:spTree>
    <p:extLst>
      <p:ext uri="{BB962C8B-B14F-4D97-AF65-F5344CB8AC3E}">
        <p14:creationId xmlns:p14="http://schemas.microsoft.com/office/powerpoint/2010/main" val="20308571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fade">
                                      <p:cBhvr>
                                        <p:cTn id="7" dur="500"/>
                                        <p:tgtEl>
                                          <p:spTgt spid="614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147">
                                            <p:txEl>
                                              <p:pRg st="1" end="1"/>
                                            </p:txEl>
                                          </p:spTgt>
                                        </p:tgtEl>
                                        <p:attrNameLst>
                                          <p:attrName>style.visibility</p:attrName>
                                        </p:attrNameLst>
                                      </p:cBhvr>
                                      <p:to>
                                        <p:strVal val="visible"/>
                                      </p:to>
                                    </p:set>
                                    <p:animEffect transition="in" filter="fade">
                                      <p:cBhvr>
                                        <p:cTn id="15" dur="500"/>
                                        <p:tgtEl>
                                          <p:spTgt spid="614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147">
                                            <p:txEl>
                                              <p:pRg st="2" end="2"/>
                                            </p:txEl>
                                          </p:spTgt>
                                        </p:tgtEl>
                                        <p:attrNameLst>
                                          <p:attrName>style.visibility</p:attrName>
                                        </p:attrNameLst>
                                      </p:cBhvr>
                                      <p:to>
                                        <p:strVal val="visible"/>
                                      </p:to>
                                    </p:set>
                                    <p:animEffect transition="in" filter="fade">
                                      <p:cBhvr>
                                        <p:cTn id="20" dur="500"/>
                                        <p:tgtEl>
                                          <p:spTgt spid="614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147">
                                            <p:txEl>
                                              <p:pRg st="3" end="3"/>
                                            </p:txEl>
                                          </p:spTgt>
                                        </p:tgtEl>
                                        <p:attrNameLst>
                                          <p:attrName>style.visibility</p:attrName>
                                        </p:attrNameLst>
                                      </p:cBhvr>
                                      <p:to>
                                        <p:strVal val="visible"/>
                                      </p:to>
                                    </p:set>
                                    <p:animEffect transition="in" filter="fade">
                                      <p:cBhvr>
                                        <p:cTn id="25" dur="500"/>
                                        <p:tgtEl>
                                          <p:spTgt spid="61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uiExpand="1" build="p" bldLvl="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1" name="Rectangle 3"/>
          <p:cNvSpPr>
            <a:spLocks noGrp="1" noChangeArrowheads="1"/>
          </p:cNvSpPr>
          <p:nvPr>
            <p:ph type="body" sz="quarter" idx="10"/>
          </p:nvPr>
        </p:nvSpPr>
        <p:spPr>
          <a:xfrm>
            <a:off x="936775" y="646342"/>
            <a:ext cx="3846809" cy="4361087"/>
          </a:xfrm>
        </p:spPr>
        <p:txBody>
          <a:bodyPr>
            <a:normAutofit/>
          </a:bodyPr>
          <a:lstStyle/>
          <a:p>
            <a:r>
              <a:rPr lang="en-US" dirty="0"/>
              <a:t>Office Ergonomics: Introduction for Health Care Professionals </a:t>
            </a:r>
          </a:p>
          <a:p>
            <a:pPr lvl="1"/>
            <a:r>
              <a:rPr lang="en-US" dirty="0"/>
              <a:t>Critical Ergonomics tool to enhance</a:t>
            </a:r>
          </a:p>
          <a:p>
            <a:pPr lvl="2"/>
            <a:r>
              <a:rPr lang="en-US" dirty="0"/>
              <a:t>Safety</a:t>
            </a:r>
          </a:p>
          <a:p>
            <a:pPr lvl="2"/>
            <a:r>
              <a:rPr lang="en-US" dirty="0"/>
              <a:t>Productivity</a:t>
            </a:r>
          </a:p>
          <a:p>
            <a:pPr lvl="1"/>
            <a:r>
              <a:rPr lang="en-US" dirty="0"/>
              <a:t>Detailed framework</a:t>
            </a:r>
          </a:p>
          <a:p>
            <a:pPr lvl="2"/>
            <a:r>
              <a:rPr lang="en-US" dirty="0"/>
              <a:t>Conduct office ergonomics assessment</a:t>
            </a:r>
          </a:p>
          <a:p>
            <a:pPr lvl="2"/>
            <a:r>
              <a:rPr lang="en-US" dirty="0"/>
              <a:t>Generate reasonable and feasible recommendations</a:t>
            </a:r>
          </a:p>
        </p:txBody>
      </p:sp>
      <p:pic>
        <p:nvPicPr>
          <p:cNvPr id="5" name="Picture Placeholder 4">
            <a:extLst>
              <a:ext uri="{FF2B5EF4-FFF2-40B4-BE49-F238E27FC236}">
                <a16:creationId xmlns:a16="http://schemas.microsoft.com/office/drawing/2014/main" id="{831BEDBF-92F3-48C6-AB49-B5883B1FDF12}"/>
              </a:ext>
            </a:extLst>
          </p:cNvPr>
          <p:cNvPicPr>
            <a:picLocks noGrp="1" noChangeAspect="1"/>
          </p:cNvPicPr>
          <p:nvPr>
            <p:ph type="pic" sz="quarter" idx="11"/>
          </p:nvPr>
        </p:nvPicPr>
        <p:blipFill rotWithShape="1">
          <a:blip r:embed="rId3"/>
          <a:srcRect t="11469" b="11469"/>
          <a:stretch/>
        </p:blipFill>
        <p:spPr>
          <a:xfrm>
            <a:off x="4882344" y="743523"/>
            <a:ext cx="4135112" cy="4067175"/>
          </a:xfrm>
        </p:spPr>
      </p:pic>
      <p:sp>
        <p:nvSpPr>
          <p:cNvPr id="4" name="Text Placeholder 3">
            <a:extLst>
              <a:ext uri="{FF2B5EF4-FFF2-40B4-BE49-F238E27FC236}">
                <a16:creationId xmlns:a16="http://schemas.microsoft.com/office/drawing/2014/main" id="{790FE43B-3D68-4CEE-9515-FBFF2452D9DE}"/>
              </a:ext>
            </a:extLst>
          </p:cNvPr>
          <p:cNvSpPr>
            <a:spLocks noGrp="1"/>
          </p:cNvSpPr>
          <p:nvPr>
            <p:ph type="body" sz="quarter" idx="12"/>
          </p:nvPr>
        </p:nvSpPr>
        <p:spPr>
          <a:xfrm>
            <a:off x="936775" y="38100"/>
            <a:ext cx="8080681" cy="419100"/>
          </a:xfrm>
        </p:spPr>
        <p:txBody>
          <a:bodyPr/>
          <a:lstStyle/>
          <a:p>
            <a:r>
              <a:rPr lang="en-US" dirty="0"/>
              <a:t>Welcome</a:t>
            </a:r>
          </a:p>
        </p:txBody>
      </p:sp>
    </p:spTree>
    <p:extLst>
      <p:ext uri="{BB962C8B-B14F-4D97-AF65-F5344CB8AC3E}">
        <p14:creationId xmlns:p14="http://schemas.microsoft.com/office/powerpoint/2010/main" val="113497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92931">
                                            <p:txEl>
                                              <p:pRg st="0" end="0"/>
                                            </p:txEl>
                                          </p:spTgt>
                                        </p:tgtEl>
                                        <p:attrNameLst>
                                          <p:attrName>style.visibility</p:attrName>
                                        </p:attrNameLst>
                                      </p:cBhvr>
                                      <p:to>
                                        <p:strVal val="visible"/>
                                      </p:to>
                                    </p:set>
                                    <p:animEffect transition="in" filter="fade">
                                      <p:cBhvr>
                                        <p:cTn id="7" dur="500"/>
                                        <p:tgtEl>
                                          <p:spTgt spid="89293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92931">
                                            <p:txEl>
                                              <p:pRg st="1" end="1"/>
                                            </p:txEl>
                                          </p:spTgt>
                                        </p:tgtEl>
                                        <p:attrNameLst>
                                          <p:attrName>style.visibility</p:attrName>
                                        </p:attrNameLst>
                                      </p:cBhvr>
                                      <p:to>
                                        <p:strVal val="visible"/>
                                      </p:to>
                                    </p:set>
                                    <p:animEffect transition="in" filter="fade">
                                      <p:cBhvr>
                                        <p:cTn id="15" dur="500"/>
                                        <p:tgtEl>
                                          <p:spTgt spid="892931">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92931">
                                            <p:txEl>
                                              <p:pRg st="2" end="2"/>
                                            </p:txEl>
                                          </p:spTgt>
                                        </p:tgtEl>
                                        <p:attrNameLst>
                                          <p:attrName>style.visibility</p:attrName>
                                        </p:attrNameLst>
                                      </p:cBhvr>
                                      <p:to>
                                        <p:strVal val="visible"/>
                                      </p:to>
                                    </p:set>
                                    <p:animEffect transition="in" filter="fade">
                                      <p:cBhvr>
                                        <p:cTn id="18" dur="500"/>
                                        <p:tgtEl>
                                          <p:spTgt spid="892931">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92931">
                                            <p:txEl>
                                              <p:pRg st="3" end="3"/>
                                            </p:txEl>
                                          </p:spTgt>
                                        </p:tgtEl>
                                        <p:attrNameLst>
                                          <p:attrName>style.visibility</p:attrName>
                                        </p:attrNameLst>
                                      </p:cBhvr>
                                      <p:to>
                                        <p:strVal val="visible"/>
                                      </p:to>
                                    </p:set>
                                    <p:animEffect transition="in" filter="fade">
                                      <p:cBhvr>
                                        <p:cTn id="21" dur="500"/>
                                        <p:tgtEl>
                                          <p:spTgt spid="892931">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92931">
                                            <p:txEl>
                                              <p:pRg st="4" end="4"/>
                                            </p:txEl>
                                          </p:spTgt>
                                        </p:tgtEl>
                                        <p:attrNameLst>
                                          <p:attrName>style.visibility</p:attrName>
                                        </p:attrNameLst>
                                      </p:cBhvr>
                                      <p:to>
                                        <p:strVal val="visible"/>
                                      </p:to>
                                    </p:set>
                                    <p:animEffect transition="in" filter="fade">
                                      <p:cBhvr>
                                        <p:cTn id="26" dur="500"/>
                                        <p:tgtEl>
                                          <p:spTgt spid="892931">
                                            <p:txEl>
                                              <p:pRg st="4" end="4"/>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92931">
                                            <p:txEl>
                                              <p:pRg st="5" end="5"/>
                                            </p:txEl>
                                          </p:spTgt>
                                        </p:tgtEl>
                                        <p:attrNameLst>
                                          <p:attrName>style.visibility</p:attrName>
                                        </p:attrNameLst>
                                      </p:cBhvr>
                                      <p:to>
                                        <p:strVal val="visible"/>
                                      </p:to>
                                    </p:set>
                                    <p:animEffect transition="in" filter="fade">
                                      <p:cBhvr>
                                        <p:cTn id="29" dur="500"/>
                                        <p:tgtEl>
                                          <p:spTgt spid="892931">
                                            <p:txEl>
                                              <p:pRg st="5" end="5"/>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92931">
                                            <p:txEl>
                                              <p:pRg st="6" end="6"/>
                                            </p:txEl>
                                          </p:spTgt>
                                        </p:tgtEl>
                                        <p:attrNameLst>
                                          <p:attrName>style.visibility</p:attrName>
                                        </p:attrNameLst>
                                      </p:cBhvr>
                                      <p:to>
                                        <p:strVal val="visible"/>
                                      </p:to>
                                    </p:set>
                                    <p:animEffect transition="in" filter="fade">
                                      <p:cBhvr>
                                        <p:cTn id="32" dur="500"/>
                                        <p:tgtEl>
                                          <p:spTgt spid="89293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2931" grpId="0" uiExpand="1" build="p" bldLvl="2"/>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7" name="Rectangle 3"/>
          <p:cNvSpPr>
            <a:spLocks noGrp="1" noChangeArrowheads="1"/>
          </p:cNvSpPr>
          <p:nvPr>
            <p:ph type="body" sz="quarter" idx="10"/>
          </p:nvPr>
        </p:nvSpPr>
        <p:spPr/>
        <p:txBody>
          <a:bodyPr>
            <a:normAutofit fontScale="92500" lnSpcReduction="10000"/>
          </a:bodyPr>
          <a:lstStyle/>
          <a:p>
            <a:r>
              <a:rPr lang="en-US" dirty="0"/>
              <a:t>Outline assessment objectives:</a:t>
            </a:r>
          </a:p>
          <a:p>
            <a:pPr lvl="1"/>
            <a:r>
              <a:rPr lang="en-US" dirty="0"/>
              <a:t>Understand pertinent ergonomics related issues </a:t>
            </a:r>
          </a:p>
          <a:p>
            <a:pPr lvl="1"/>
            <a:r>
              <a:rPr lang="en-US" dirty="0"/>
              <a:t>Conduct step-by-step ergonomics assessment to determine ergonomics issues</a:t>
            </a:r>
          </a:p>
          <a:p>
            <a:pPr lvl="1"/>
            <a:r>
              <a:rPr lang="en-US" dirty="0"/>
              <a:t>Work with them to "fix" whatever is possible at time of assessment.</a:t>
            </a:r>
          </a:p>
          <a:p>
            <a:pPr lvl="1"/>
            <a:r>
              <a:rPr lang="en-US" dirty="0"/>
              <a:t>Follow-up available as needed </a:t>
            </a:r>
          </a:p>
          <a:p>
            <a:pPr lvl="1"/>
            <a:r>
              <a:rPr lang="en-US" dirty="0"/>
              <a:t>Discuss pictures and obtain permission as needed.</a:t>
            </a:r>
          </a:p>
          <a:p>
            <a:pPr lvl="1"/>
            <a:r>
              <a:rPr lang="en-US" dirty="0"/>
              <a:t>Let them know you will obtain set of measurements</a:t>
            </a:r>
          </a:p>
          <a:p>
            <a:pPr lvl="1"/>
            <a:r>
              <a:rPr lang="en-US" dirty="0"/>
              <a:t>Ask if they have any questions as you get started with assessment.</a:t>
            </a:r>
          </a:p>
        </p:txBody>
      </p:sp>
      <p:pic>
        <p:nvPicPr>
          <p:cNvPr id="8" name="Picture Placeholder 7" descr="A picture containing toy, indoor, small, sitting&#10;&#10;Description automatically generated">
            <a:extLst>
              <a:ext uri="{FF2B5EF4-FFF2-40B4-BE49-F238E27FC236}">
                <a16:creationId xmlns:a16="http://schemas.microsoft.com/office/drawing/2014/main" id="{91573CB6-FD5E-4BCA-97F4-BDC7F12717B8}"/>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4756" r="4756"/>
          <a:stretch>
            <a:fillRect/>
          </a:stretch>
        </p:blipFill>
        <p:spPr>
          <a:xfrm>
            <a:off x="4862247" y="646342"/>
            <a:ext cx="4135112" cy="4067175"/>
          </a:xfrm>
        </p:spPr>
      </p:pic>
      <p:sp>
        <p:nvSpPr>
          <p:cNvPr id="4" name="Text Placeholder 3">
            <a:extLst>
              <a:ext uri="{FF2B5EF4-FFF2-40B4-BE49-F238E27FC236}">
                <a16:creationId xmlns:a16="http://schemas.microsoft.com/office/drawing/2014/main" id="{92DF1525-C71C-4AA6-9F46-1804F8693C84}"/>
              </a:ext>
            </a:extLst>
          </p:cNvPr>
          <p:cNvSpPr>
            <a:spLocks noGrp="1"/>
          </p:cNvSpPr>
          <p:nvPr>
            <p:ph type="body" sz="quarter" idx="12"/>
          </p:nvPr>
        </p:nvSpPr>
        <p:spPr/>
        <p:txBody>
          <a:bodyPr/>
          <a:lstStyle/>
          <a:p>
            <a:r>
              <a:rPr lang="en-US" dirty="0"/>
              <a:t>Workshop Case Study – Conduct Assessment</a:t>
            </a:r>
          </a:p>
        </p:txBody>
      </p:sp>
    </p:spTree>
    <p:extLst>
      <p:ext uri="{BB962C8B-B14F-4D97-AF65-F5344CB8AC3E}">
        <p14:creationId xmlns:p14="http://schemas.microsoft.com/office/powerpoint/2010/main" val="6780467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fade">
                                      <p:cBhvr>
                                        <p:cTn id="7" dur="500"/>
                                        <p:tgtEl>
                                          <p:spTgt spid="614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147">
                                            <p:txEl>
                                              <p:pRg st="1" end="1"/>
                                            </p:txEl>
                                          </p:spTgt>
                                        </p:tgtEl>
                                        <p:attrNameLst>
                                          <p:attrName>style.visibility</p:attrName>
                                        </p:attrNameLst>
                                      </p:cBhvr>
                                      <p:to>
                                        <p:strVal val="visible"/>
                                      </p:to>
                                    </p:set>
                                    <p:animEffect transition="in" filter="fade">
                                      <p:cBhvr>
                                        <p:cTn id="15" dur="500"/>
                                        <p:tgtEl>
                                          <p:spTgt spid="614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147">
                                            <p:txEl>
                                              <p:pRg st="2" end="2"/>
                                            </p:txEl>
                                          </p:spTgt>
                                        </p:tgtEl>
                                        <p:attrNameLst>
                                          <p:attrName>style.visibility</p:attrName>
                                        </p:attrNameLst>
                                      </p:cBhvr>
                                      <p:to>
                                        <p:strVal val="visible"/>
                                      </p:to>
                                    </p:set>
                                    <p:animEffect transition="in" filter="fade">
                                      <p:cBhvr>
                                        <p:cTn id="20" dur="500"/>
                                        <p:tgtEl>
                                          <p:spTgt spid="614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147">
                                            <p:txEl>
                                              <p:pRg st="3" end="3"/>
                                            </p:txEl>
                                          </p:spTgt>
                                        </p:tgtEl>
                                        <p:attrNameLst>
                                          <p:attrName>style.visibility</p:attrName>
                                        </p:attrNameLst>
                                      </p:cBhvr>
                                      <p:to>
                                        <p:strVal val="visible"/>
                                      </p:to>
                                    </p:set>
                                    <p:animEffect transition="in" filter="fade">
                                      <p:cBhvr>
                                        <p:cTn id="25" dur="500"/>
                                        <p:tgtEl>
                                          <p:spTgt spid="614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147">
                                            <p:txEl>
                                              <p:pRg st="4" end="4"/>
                                            </p:txEl>
                                          </p:spTgt>
                                        </p:tgtEl>
                                        <p:attrNameLst>
                                          <p:attrName>style.visibility</p:attrName>
                                        </p:attrNameLst>
                                      </p:cBhvr>
                                      <p:to>
                                        <p:strVal val="visible"/>
                                      </p:to>
                                    </p:set>
                                    <p:animEffect transition="in" filter="fade">
                                      <p:cBhvr>
                                        <p:cTn id="30" dur="500"/>
                                        <p:tgtEl>
                                          <p:spTgt spid="6147">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147">
                                            <p:txEl>
                                              <p:pRg st="5" end="5"/>
                                            </p:txEl>
                                          </p:spTgt>
                                        </p:tgtEl>
                                        <p:attrNameLst>
                                          <p:attrName>style.visibility</p:attrName>
                                        </p:attrNameLst>
                                      </p:cBhvr>
                                      <p:to>
                                        <p:strVal val="visible"/>
                                      </p:to>
                                    </p:set>
                                    <p:animEffect transition="in" filter="fade">
                                      <p:cBhvr>
                                        <p:cTn id="35" dur="500"/>
                                        <p:tgtEl>
                                          <p:spTgt spid="6147">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147">
                                            <p:txEl>
                                              <p:pRg st="6" end="6"/>
                                            </p:txEl>
                                          </p:spTgt>
                                        </p:tgtEl>
                                        <p:attrNameLst>
                                          <p:attrName>style.visibility</p:attrName>
                                        </p:attrNameLst>
                                      </p:cBhvr>
                                      <p:to>
                                        <p:strVal val="visible"/>
                                      </p:to>
                                    </p:set>
                                    <p:animEffect transition="in" filter="fade">
                                      <p:cBhvr>
                                        <p:cTn id="40" dur="500"/>
                                        <p:tgtEl>
                                          <p:spTgt spid="6147">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6147">
                                            <p:txEl>
                                              <p:pRg st="7" end="7"/>
                                            </p:txEl>
                                          </p:spTgt>
                                        </p:tgtEl>
                                        <p:attrNameLst>
                                          <p:attrName>style.visibility</p:attrName>
                                        </p:attrNameLst>
                                      </p:cBhvr>
                                      <p:to>
                                        <p:strVal val="visible"/>
                                      </p:to>
                                    </p:set>
                                    <p:animEffect transition="in" filter="fade">
                                      <p:cBhvr>
                                        <p:cTn id="45" dur="500"/>
                                        <p:tgtEl>
                                          <p:spTgt spid="614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uiExpand="1" build="p" bldLvl="2"/>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7" name="Rectangle 3"/>
          <p:cNvSpPr>
            <a:spLocks noGrp="1" noChangeArrowheads="1"/>
          </p:cNvSpPr>
          <p:nvPr>
            <p:ph type="body" sz="quarter" idx="4294967295"/>
          </p:nvPr>
        </p:nvSpPr>
        <p:spPr>
          <a:xfrm>
            <a:off x="936775" y="646343"/>
            <a:ext cx="8080681" cy="1392008"/>
          </a:xfrm>
          <a:prstGeom prst="rect">
            <a:avLst/>
          </a:prstGeom>
        </p:spPr>
        <p:txBody>
          <a:bodyPr>
            <a:normAutofit fontScale="70000" lnSpcReduction="20000"/>
          </a:bodyPr>
          <a:lstStyle/>
          <a:p>
            <a:r>
              <a:rPr lang="en-US" dirty="0"/>
              <a:t>Background information</a:t>
            </a:r>
          </a:p>
          <a:p>
            <a:pPr lvl="1"/>
            <a:r>
              <a:rPr lang="en-US" dirty="0"/>
              <a:t>Talk with person to complete Background Information section</a:t>
            </a:r>
          </a:p>
          <a:p>
            <a:pPr lvl="1"/>
            <a:r>
              <a:rPr lang="en-US" dirty="0"/>
              <a:t>Refer to Worksheet</a:t>
            </a:r>
          </a:p>
          <a:p>
            <a:pPr lvl="2"/>
            <a:r>
              <a:rPr lang="en-US" dirty="0"/>
              <a:t>Fill out form by hand </a:t>
            </a:r>
          </a:p>
          <a:p>
            <a:pPr lvl="2"/>
            <a:r>
              <a:rPr lang="en-US" dirty="0"/>
              <a:t>PDF fillable form </a:t>
            </a:r>
          </a:p>
          <a:p>
            <a:pPr lvl="1"/>
            <a:r>
              <a:rPr lang="en-US" dirty="0"/>
              <a:t>Respect confidentiality of information</a:t>
            </a:r>
          </a:p>
          <a:p>
            <a:pPr lvl="2"/>
            <a:r>
              <a:rPr lang="en-US" dirty="0"/>
              <a:t>Only requesting information specific to ergonomics assessment</a:t>
            </a:r>
          </a:p>
        </p:txBody>
      </p:sp>
      <p:pic>
        <p:nvPicPr>
          <p:cNvPr id="6" name="Picture Placeholder 5" descr="Graphical user interface, table&#10;&#10;Description automatically generated">
            <a:extLst>
              <a:ext uri="{FF2B5EF4-FFF2-40B4-BE49-F238E27FC236}">
                <a16:creationId xmlns:a16="http://schemas.microsoft.com/office/drawing/2014/main" id="{3C316229-888D-4061-B691-51B3A3C721E1}"/>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1001" b="-24539"/>
          <a:stretch/>
        </p:blipFill>
        <p:spPr>
          <a:xfrm>
            <a:off x="838200" y="1962150"/>
            <a:ext cx="8080681" cy="3657601"/>
          </a:xfrm>
        </p:spPr>
      </p:pic>
      <p:sp>
        <p:nvSpPr>
          <p:cNvPr id="4" name="Text Placeholder 3">
            <a:extLst>
              <a:ext uri="{FF2B5EF4-FFF2-40B4-BE49-F238E27FC236}">
                <a16:creationId xmlns:a16="http://schemas.microsoft.com/office/drawing/2014/main" id="{4E463DF4-9BD3-4423-8D86-4818C97270DE}"/>
              </a:ext>
            </a:extLst>
          </p:cNvPr>
          <p:cNvSpPr>
            <a:spLocks noGrp="1"/>
          </p:cNvSpPr>
          <p:nvPr>
            <p:ph type="body" sz="quarter" idx="12"/>
          </p:nvPr>
        </p:nvSpPr>
        <p:spPr/>
        <p:txBody>
          <a:bodyPr/>
          <a:lstStyle/>
          <a:p>
            <a:r>
              <a:rPr lang="en-US" dirty="0"/>
              <a:t>Workshop Case Study – Conduct Assessment</a:t>
            </a:r>
          </a:p>
        </p:txBody>
      </p:sp>
    </p:spTree>
    <p:extLst>
      <p:ext uri="{BB962C8B-B14F-4D97-AF65-F5344CB8AC3E}">
        <p14:creationId xmlns:p14="http://schemas.microsoft.com/office/powerpoint/2010/main" val="24395715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fade">
                                      <p:cBhvr>
                                        <p:cTn id="7" dur="500"/>
                                        <p:tgtEl>
                                          <p:spTgt spid="6147">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147">
                                            <p:txEl>
                                              <p:pRg st="1" end="1"/>
                                            </p:txEl>
                                          </p:spTgt>
                                        </p:tgtEl>
                                        <p:attrNameLst>
                                          <p:attrName>style.visibility</p:attrName>
                                        </p:attrNameLst>
                                      </p:cBhvr>
                                      <p:to>
                                        <p:strVal val="visible"/>
                                      </p:to>
                                    </p:set>
                                    <p:animEffect transition="in" filter="fade">
                                      <p:cBhvr>
                                        <p:cTn id="15" dur="500"/>
                                        <p:tgtEl>
                                          <p:spTgt spid="614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147">
                                            <p:txEl>
                                              <p:pRg st="2" end="2"/>
                                            </p:txEl>
                                          </p:spTgt>
                                        </p:tgtEl>
                                        <p:attrNameLst>
                                          <p:attrName>style.visibility</p:attrName>
                                        </p:attrNameLst>
                                      </p:cBhvr>
                                      <p:to>
                                        <p:strVal val="visible"/>
                                      </p:to>
                                    </p:set>
                                    <p:animEffect transition="in" filter="fade">
                                      <p:cBhvr>
                                        <p:cTn id="20" dur="500"/>
                                        <p:tgtEl>
                                          <p:spTgt spid="6147">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147">
                                            <p:txEl>
                                              <p:pRg st="3" end="3"/>
                                            </p:txEl>
                                          </p:spTgt>
                                        </p:tgtEl>
                                        <p:attrNameLst>
                                          <p:attrName>style.visibility</p:attrName>
                                        </p:attrNameLst>
                                      </p:cBhvr>
                                      <p:to>
                                        <p:strVal val="visible"/>
                                      </p:to>
                                    </p:set>
                                    <p:animEffect transition="in" filter="fade">
                                      <p:cBhvr>
                                        <p:cTn id="23" dur="500"/>
                                        <p:tgtEl>
                                          <p:spTgt spid="6147">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147">
                                            <p:txEl>
                                              <p:pRg st="4" end="4"/>
                                            </p:txEl>
                                          </p:spTgt>
                                        </p:tgtEl>
                                        <p:attrNameLst>
                                          <p:attrName>style.visibility</p:attrName>
                                        </p:attrNameLst>
                                      </p:cBhvr>
                                      <p:to>
                                        <p:strVal val="visible"/>
                                      </p:to>
                                    </p:set>
                                    <p:animEffect transition="in" filter="fade">
                                      <p:cBhvr>
                                        <p:cTn id="26" dur="500"/>
                                        <p:tgtEl>
                                          <p:spTgt spid="6147">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147">
                                            <p:txEl>
                                              <p:pRg st="5" end="5"/>
                                            </p:txEl>
                                          </p:spTgt>
                                        </p:tgtEl>
                                        <p:attrNameLst>
                                          <p:attrName>style.visibility</p:attrName>
                                        </p:attrNameLst>
                                      </p:cBhvr>
                                      <p:to>
                                        <p:strVal val="visible"/>
                                      </p:to>
                                    </p:set>
                                    <p:animEffect transition="in" filter="fade">
                                      <p:cBhvr>
                                        <p:cTn id="31" dur="500"/>
                                        <p:tgtEl>
                                          <p:spTgt spid="6147">
                                            <p:txEl>
                                              <p:pRg st="5" end="5"/>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147">
                                            <p:txEl>
                                              <p:pRg st="6" end="6"/>
                                            </p:txEl>
                                          </p:spTgt>
                                        </p:tgtEl>
                                        <p:attrNameLst>
                                          <p:attrName>style.visibility</p:attrName>
                                        </p:attrNameLst>
                                      </p:cBhvr>
                                      <p:to>
                                        <p:strVal val="visible"/>
                                      </p:to>
                                    </p:set>
                                    <p:animEffect transition="in" filter="fade">
                                      <p:cBhvr>
                                        <p:cTn id="34" dur="500"/>
                                        <p:tgtEl>
                                          <p:spTgt spid="614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uiExpand="1" build="p" bldLvl="2"/>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7" name="Rectangle 3"/>
          <p:cNvSpPr>
            <a:spLocks noGrp="1" noChangeArrowheads="1"/>
          </p:cNvSpPr>
          <p:nvPr>
            <p:ph type="body" sz="quarter" idx="4294967295"/>
          </p:nvPr>
        </p:nvSpPr>
        <p:spPr>
          <a:xfrm>
            <a:off x="936775" y="646343"/>
            <a:ext cx="8080681" cy="1315808"/>
          </a:xfrm>
          <a:prstGeom prst="rect">
            <a:avLst/>
          </a:prstGeom>
        </p:spPr>
        <p:txBody>
          <a:bodyPr>
            <a:normAutofit/>
          </a:bodyPr>
          <a:lstStyle/>
          <a:p>
            <a:r>
              <a:rPr lang="en-US" dirty="0"/>
              <a:t>Purpose</a:t>
            </a:r>
          </a:p>
          <a:p>
            <a:pPr lvl="1"/>
            <a:r>
              <a:rPr lang="en-US" dirty="0"/>
              <a:t>Review with the person the purpose of the assessment</a:t>
            </a:r>
          </a:p>
          <a:p>
            <a:pPr lvl="1"/>
            <a:r>
              <a:rPr lang="en-US" dirty="0"/>
              <a:t>Improve comfort, safety, and productivity of person in the workplace</a:t>
            </a:r>
          </a:p>
          <a:p>
            <a:pPr lvl="1"/>
            <a:r>
              <a:rPr lang="en-US" dirty="0"/>
              <a:t>Emphasize 30/30/30 guideline for physical movement</a:t>
            </a:r>
          </a:p>
        </p:txBody>
      </p:sp>
      <p:pic>
        <p:nvPicPr>
          <p:cNvPr id="7" name="Picture Placeholder 6" descr="A picture containing indoor, table, sitting&#10;&#10;Description automatically generated">
            <a:extLst>
              <a:ext uri="{FF2B5EF4-FFF2-40B4-BE49-F238E27FC236}">
                <a16:creationId xmlns:a16="http://schemas.microsoft.com/office/drawing/2014/main" id="{15C090D5-D124-45EC-BDEF-D5BDE68DF240}"/>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9254" b="-9254"/>
          <a:stretch/>
        </p:blipFill>
        <p:spPr>
          <a:xfrm>
            <a:off x="936625" y="1809750"/>
            <a:ext cx="8080375" cy="2971800"/>
          </a:xfrm>
        </p:spPr>
      </p:pic>
      <p:sp>
        <p:nvSpPr>
          <p:cNvPr id="4" name="Text Placeholder 3">
            <a:extLst>
              <a:ext uri="{FF2B5EF4-FFF2-40B4-BE49-F238E27FC236}">
                <a16:creationId xmlns:a16="http://schemas.microsoft.com/office/drawing/2014/main" id="{4E463DF4-9BD3-4423-8D86-4818C97270DE}"/>
              </a:ext>
            </a:extLst>
          </p:cNvPr>
          <p:cNvSpPr>
            <a:spLocks noGrp="1"/>
          </p:cNvSpPr>
          <p:nvPr>
            <p:ph type="body" sz="quarter" idx="12"/>
          </p:nvPr>
        </p:nvSpPr>
        <p:spPr>
          <a:xfrm>
            <a:off x="936775" y="38100"/>
            <a:ext cx="8080681" cy="419100"/>
          </a:xfrm>
        </p:spPr>
        <p:txBody>
          <a:bodyPr/>
          <a:lstStyle/>
          <a:p>
            <a:r>
              <a:rPr lang="en-US" dirty="0"/>
              <a:t>Workshop Case Study – Conduct Assessment</a:t>
            </a:r>
          </a:p>
        </p:txBody>
      </p:sp>
    </p:spTree>
    <p:extLst>
      <p:ext uri="{BB962C8B-B14F-4D97-AF65-F5344CB8AC3E}">
        <p14:creationId xmlns:p14="http://schemas.microsoft.com/office/powerpoint/2010/main" val="25770950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fade">
                                      <p:cBhvr>
                                        <p:cTn id="7" dur="500"/>
                                        <p:tgtEl>
                                          <p:spTgt spid="61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147">
                                            <p:txEl>
                                              <p:pRg st="1" end="1"/>
                                            </p:txEl>
                                          </p:spTgt>
                                        </p:tgtEl>
                                        <p:attrNameLst>
                                          <p:attrName>style.visibility</p:attrName>
                                        </p:attrNameLst>
                                      </p:cBhvr>
                                      <p:to>
                                        <p:strVal val="visible"/>
                                      </p:to>
                                    </p:set>
                                    <p:animEffect transition="in" filter="fade">
                                      <p:cBhvr>
                                        <p:cTn id="17" dur="500"/>
                                        <p:tgtEl>
                                          <p:spTgt spid="614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147">
                                            <p:txEl>
                                              <p:pRg st="2" end="2"/>
                                            </p:txEl>
                                          </p:spTgt>
                                        </p:tgtEl>
                                        <p:attrNameLst>
                                          <p:attrName>style.visibility</p:attrName>
                                        </p:attrNameLst>
                                      </p:cBhvr>
                                      <p:to>
                                        <p:strVal val="visible"/>
                                      </p:to>
                                    </p:set>
                                    <p:animEffect transition="in" filter="fade">
                                      <p:cBhvr>
                                        <p:cTn id="22" dur="500"/>
                                        <p:tgtEl>
                                          <p:spTgt spid="614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147">
                                            <p:txEl>
                                              <p:pRg st="3" end="3"/>
                                            </p:txEl>
                                          </p:spTgt>
                                        </p:tgtEl>
                                        <p:attrNameLst>
                                          <p:attrName>style.visibility</p:attrName>
                                        </p:attrNameLst>
                                      </p:cBhvr>
                                      <p:to>
                                        <p:strVal val="visible"/>
                                      </p:to>
                                    </p:set>
                                    <p:animEffect transition="in" filter="fade">
                                      <p:cBhvr>
                                        <p:cTn id="27" dur="500"/>
                                        <p:tgtEl>
                                          <p:spTgt spid="61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uiExpand="1" build="p" bldLvl="2"/>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7" name="Rectangle 3"/>
          <p:cNvSpPr>
            <a:spLocks noGrp="1" noChangeArrowheads="1"/>
          </p:cNvSpPr>
          <p:nvPr>
            <p:ph type="body" sz="quarter" idx="10"/>
          </p:nvPr>
        </p:nvSpPr>
        <p:spPr>
          <a:xfrm>
            <a:off x="936775" y="646342"/>
            <a:ext cx="3846809" cy="4361087"/>
          </a:xfrm>
        </p:spPr>
        <p:txBody>
          <a:bodyPr>
            <a:normAutofit/>
          </a:bodyPr>
          <a:lstStyle/>
          <a:p>
            <a:r>
              <a:rPr lang="en-US" dirty="0"/>
              <a:t>Observe typical work routine</a:t>
            </a:r>
          </a:p>
          <a:p>
            <a:pPr lvl="1"/>
            <a:r>
              <a:rPr lang="en-US" dirty="0"/>
              <a:t>Perform typical work tasks</a:t>
            </a:r>
          </a:p>
          <a:p>
            <a:pPr lvl="2"/>
            <a:r>
              <a:rPr lang="en-US" dirty="0"/>
              <a:t>Perform purposeful work</a:t>
            </a:r>
          </a:p>
          <a:p>
            <a:pPr lvl="2"/>
            <a:r>
              <a:rPr lang="en-US" dirty="0"/>
              <a:t>Watch for a few minutes </a:t>
            </a:r>
          </a:p>
          <a:p>
            <a:pPr lvl="2"/>
            <a:r>
              <a:rPr lang="en-US" dirty="0"/>
              <a:t>Perform specific activities they expressed concern about or that you have additional questions about</a:t>
            </a:r>
          </a:p>
          <a:p>
            <a:pPr lvl="2"/>
            <a:r>
              <a:rPr lang="en-US" dirty="0"/>
              <a:t>Take pictures as appropriate</a:t>
            </a:r>
          </a:p>
          <a:p>
            <a:pPr lvl="2"/>
            <a:r>
              <a:rPr lang="en-US" dirty="0"/>
              <a:t>Ask them to "freeze" position so you can obtain the desired pictures</a:t>
            </a:r>
          </a:p>
          <a:p>
            <a:pPr lvl="1"/>
            <a:r>
              <a:rPr lang="en-US" dirty="0"/>
              <a:t>Next step</a:t>
            </a:r>
          </a:p>
          <a:p>
            <a:pPr lvl="2"/>
            <a:r>
              <a:rPr lang="en-US" dirty="0"/>
              <a:t>Go through step-by-step assessment</a:t>
            </a:r>
          </a:p>
          <a:p>
            <a:pPr lvl="2"/>
            <a:r>
              <a:rPr lang="en-US" dirty="0"/>
              <a:t>Fill out worksheet</a:t>
            </a:r>
          </a:p>
          <a:p>
            <a:pPr lvl="2"/>
            <a:endParaRPr lang="en-US" dirty="0"/>
          </a:p>
        </p:txBody>
      </p:sp>
      <p:pic>
        <p:nvPicPr>
          <p:cNvPr id="9" name="Picture Placeholder 8" descr="A person sitting at a desk in front of a computer&#10;&#10;Description automatically generated">
            <a:extLst>
              <a:ext uri="{FF2B5EF4-FFF2-40B4-BE49-F238E27FC236}">
                <a16:creationId xmlns:a16="http://schemas.microsoft.com/office/drawing/2014/main" id="{90A0CA85-E474-430C-AC27-EABFE916DB89}"/>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1871" r="11871"/>
          <a:stretch>
            <a:fillRect/>
          </a:stretch>
        </p:blipFill>
        <p:spPr>
          <a:xfrm>
            <a:off x="4881563" y="742950"/>
            <a:ext cx="4135437" cy="4067175"/>
          </a:xfrm>
        </p:spPr>
      </p:pic>
      <p:sp>
        <p:nvSpPr>
          <p:cNvPr id="4" name="Text Placeholder 3">
            <a:extLst>
              <a:ext uri="{FF2B5EF4-FFF2-40B4-BE49-F238E27FC236}">
                <a16:creationId xmlns:a16="http://schemas.microsoft.com/office/drawing/2014/main" id="{AC1F0B1C-68B1-4696-9851-53C439F8C1CC}"/>
              </a:ext>
            </a:extLst>
          </p:cNvPr>
          <p:cNvSpPr>
            <a:spLocks noGrp="1"/>
          </p:cNvSpPr>
          <p:nvPr>
            <p:ph type="body" sz="quarter" idx="12"/>
          </p:nvPr>
        </p:nvSpPr>
        <p:spPr>
          <a:xfrm>
            <a:off x="936775" y="38100"/>
            <a:ext cx="8080681" cy="419100"/>
          </a:xfrm>
        </p:spPr>
        <p:txBody>
          <a:bodyPr/>
          <a:lstStyle/>
          <a:p>
            <a:r>
              <a:rPr lang="en-US" dirty="0"/>
              <a:t>Workshop Case Study – Conduct Assessment</a:t>
            </a:r>
          </a:p>
        </p:txBody>
      </p:sp>
    </p:spTree>
    <p:extLst>
      <p:ext uri="{BB962C8B-B14F-4D97-AF65-F5344CB8AC3E}">
        <p14:creationId xmlns:p14="http://schemas.microsoft.com/office/powerpoint/2010/main" val="8169706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fade">
                                      <p:cBhvr>
                                        <p:cTn id="7" dur="500"/>
                                        <p:tgtEl>
                                          <p:spTgt spid="614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147">
                                            <p:txEl>
                                              <p:pRg st="1" end="1"/>
                                            </p:txEl>
                                          </p:spTgt>
                                        </p:tgtEl>
                                        <p:attrNameLst>
                                          <p:attrName>style.visibility</p:attrName>
                                        </p:attrNameLst>
                                      </p:cBhvr>
                                      <p:to>
                                        <p:strVal val="visible"/>
                                      </p:to>
                                    </p:set>
                                    <p:animEffect transition="in" filter="fade">
                                      <p:cBhvr>
                                        <p:cTn id="15" dur="500"/>
                                        <p:tgtEl>
                                          <p:spTgt spid="6147">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147">
                                            <p:txEl>
                                              <p:pRg st="2" end="2"/>
                                            </p:txEl>
                                          </p:spTgt>
                                        </p:tgtEl>
                                        <p:attrNameLst>
                                          <p:attrName>style.visibility</p:attrName>
                                        </p:attrNameLst>
                                      </p:cBhvr>
                                      <p:to>
                                        <p:strVal val="visible"/>
                                      </p:to>
                                    </p:set>
                                    <p:animEffect transition="in" filter="fade">
                                      <p:cBhvr>
                                        <p:cTn id="18" dur="500"/>
                                        <p:tgtEl>
                                          <p:spTgt spid="6147">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147">
                                            <p:txEl>
                                              <p:pRg st="3" end="3"/>
                                            </p:txEl>
                                          </p:spTgt>
                                        </p:tgtEl>
                                        <p:attrNameLst>
                                          <p:attrName>style.visibility</p:attrName>
                                        </p:attrNameLst>
                                      </p:cBhvr>
                                      <p:to>
                                        <p:strVal val="visible"/>
                                      </p:to>
                                    </p:set>
                                    <p:animEffect transition="in" filter="fade">
                                      <p:cBhvr>
                                        <p:cTn id="21" dur="500"/>
                                        <p:tgtEl>
                                          <p:spTgt spid="6147">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147">
                                            <p:txEl>
                                              <p:pRg st="4" end="4"/>
                                            </p:txEl>
                                          </p:spTgt>
                                        </p:tgtEl>
                                        <p:attrNameLst>
                                          <p:attrName>style.visibility</p:attrName>
                                        </p:attrNameLst>
                                      </p:cBhvr>
                                      <p:to>
                                        <p:strVal val="visible"/>
                                      </p:to>
                                    </p:set>
                                    <p:animEffect transition="in" filter="fade">
                                      <p:cBhvr>
                                        <p:cTn id="24" dur="500"/>
                                        <p:tgtEl>
                                          <p:spTgt spid="6147">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147">
                                            <p:txEl>
                                              <p:pRg st="5" end="5"/>
                                            </p:txEl>
                                          </p:spTgt>
                                        </p:tgtEl>
                                        <p:attrNameLst>
                                          <p:attrName>style.visibility</p:attrName>
                                        </p:attrNameLst>
                                      </p:cBhvr>
                                      <p:to>
                                        <p:strVal val="visible"/>
                                      </p:to>
                                    </p:set>
                                    <p:animEffect transition="in" filter="fade">
                                      <p:cBhvr>
                                        <p:cTn id="27" dur="500"/>
                                        <p:tgtEl>
                                          <p:spTgt spid="6147">
                                            <p:txEl>
                                              <p:pRg st="5" end="5"/>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147">
                                            <p:txEl>
                                              <p:pRg st="6" end="6"/>
                                            </p:txEl>
                                          </p:spTgt>
                                        </p:tgtEl>
                                        <p:attrNameLst>
                                          <p:attrName>style.visibility</p:attrName>
                                        </p:attrNameLst>
                                      </p:cBhvr>
                                      <p:to>
                                        <p:strVal val="visible"/>
                                      </p:to>
                                    </p:set>
                                    <p:animEffect transition="in" filter="fade">
                                      <p:cBhvr>
                                        <p:cTn id="30" dur="500"/>
                                        <p:tgtEl>
                                          <p:spTgt spid="6147">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147">
                                            <p:txEl>
                                              <p:pRg st="7" end="7"/>
                                            </p:txEl>
                                          </p:spTgt>
                                        </p:tgtEl>
                                        <p:attrNameLst>
                                          <p:attrName>style.visibility</p:attrName>
                                        </p:attrNameLst>
                                      </p:cBhvr>
                                      <p:to>
                                        <p:strVal val="visible"/>
                                      </p:to>
                                    </p:set>
                                    <p:animEffect transition="in" filter="fade">
                                      <p:cBhvr>
                                        <p:cTn id="35" dur="500"/>
                                        <p:tgtEl>
                                          <p:spTgt spid="6147">
                                            <p:txEl>
                                              <p:pRg st="7" end="7"/>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147">
                                            <p:txEl>
                                              <p:pRg st="8" end="8"/>
                                            </p:txEl>
                                          </p:spTgt>
                                        </p:tgtEl>
                                        <p:attrNameLst>
                                          <p:attrName>style.visibility</p:attrName>
                                        </p:attrNameLst>
                                      </p:cBhvr>
                                      <p:to>
                                        <p:strVal val="visible"/>
                                      </p:to>
                                    </p:set>
                                    <p:animEffect transition="in" filter="fade">
                                      <p:cBhvr>
                                        <p:cTn id="38" dur="500"/>
                                        <p:tgtEl>
                                          <p:spTgt spid="6147">
                                            <p:txEl>
                                              <p:pRg st="8" end="8"/>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147">
                                            <p:txEl>
                                              <p:pRg st="9" end="9"/>
                                            </p:txEl>
                                          </p:spTgt>
                                        </p:tgtEl>
                                        <p:attrNameLst>
                                          <p:attrName>style.visibility</p:attrName>
                                        </p:attrNameLst>
                                      </p:cBhvr>
                                      <p:to>
                                        <p:strVal val="visible"/>
                                      </p:to>
                                    </p:set>
                                    <p:animEffect transition="in" filter="fade">
                                      <p:cBhvr>
                                        <p:cTn id="41" dur="500"/>
                                        <p:tgtEl>
                                          <p:spTgt spid="614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uiExpand="1" build="p" bldLvl="2"/>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Placeholder 7" descr="A picture containing timeline&#10;&#10;Description automatically generated">
            <a:extLst>
              <a:ext uri="{FF2B5EF4-FFF2-40B4-BE49-F238E27FC236}">
                <a16:creationId xmlns:a16="http://schemas.microsoft.com/office/drawing/2014/main" id="{CE68B290-D7EE-4F89-8E59-AC0E80F271D8}"/>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5045" r="-5045"/>
          <a:stretch/>
        </p:blipFill>
        <p:spPr/>
      </p:pic>
      <p:sp>
        <p:nvSpPr>
          <p:cNvPr id="3" name="Text Placeholder 2">
            <a:extLst>
              <a:ext uri="{FF2B5EF4-FFF2-40B4-BE49-F238E27FC236}">
                <a16:creationId xmlns:a16="http://schemas.microsoft.com/office/drawing/2014/main" id="{64B53423-7D13-4014-BD12-FA9576751411}"/>
              </a:ext>
            </a:extLst>
          </p:cNvPr>
          <p:cNvSpPr>
            <a:spLocks noGrp="1"/>
          </p:cNvSpPr>
          <p:nvPr>
            <p:ph type="body" sz="quarter" idx="12"/>
          </p:nvPr>
        </p:nvSpPr>
        <p:spPr>
          <a:xfrm>
            <a:off x="936775" y="38100"/>
            <a:ext cx="8080681" cy="419100"/>
          </a:xfrm>
        </p:spPr>
        <p:txBody>
          <a:bodyPr/>
          <a:lstStyle/>
          <a:p>
            <a:r>
              <a:rPr lang="en-US" dirty="0"/>
              <a:t>Workshop Case Study – Observations</a:t>
            </a:r>
          </a:p>
        </p:txBody>
      </p:sp>
    </p:spTree>
    <p:extLst>
      <p:ext uri="{BB962C8B-B14F-4D97-AF65-F5344CB8AC3E}">
        <p14:creationId xmlns:p14="http://schemas.microsoft.com/office/powerpoint/2010/main" val="378891277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Placeholder 3" descr="Graphical user interface&#10;&#10;Description automatically generated">
            <a:extLst>
              <a:ext uri="{FF2B5EF4-FFF2-40B4-BE49-F238E27FC236}">
                <a16:creationId xmlns:a16="http://schemas.microsoft.com/office/drawing/2014/main" id="{F9B95695-510B-42B9-B4B6-B39539E80AC4}"/>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5357" r="-5357"/>
          <a:stretch/>
        </p:blipFill>
        <p:spPr/>
      </p:pic>
      <p:sp>
        <p:nvSpPr>
          <p:cNvPr id="3" name="Text Placeholder 2">
            <a:extLst>
              <a:ext uri="{FF2B5EF4-FFF2-40B4-BE49-F238E27FC236}">
                <a16:creationId xmlns:a16="http://schemas.microsoft.com/office/drawing/2014/main" id="{64B53423-7D13-4014-BD12-FA9576751411}"/>
              </a:ext>
            </a:extLst>
          </p:cNvPr>
          <p:cNvSpPr>
            <a:spLocks noGrp="1"/>
          </p:cNvSpPr>
          <p:nvPr>
            <p:ph type="body" sz="quarter" idx="12"/>
          </p:nvPr>
        </p:nvSpPr>
        <p:spPr>
          <a:xfrm>
            <a:off x="936775" y="38100"/>
            <a:ext cx="8080681" cy="419100"/>
          </a:xfrm>
        </p:spPr>
        <p:txBody>
          <a:bodyPr/>
          <a:lstStyle/>
          <a:p>
            <a:r>
              <a:rPr lang="en-US" dirty="0"/>
              <a:t>Workshop Case Study – Observations</a:t>
            </a:r>
          </a:p>
        </p:txBody>
      </p:sp>
    </p:spTree>
    <p:extLst>
      <p:ext uri="{BB962C8B-B14F-4D97-AF65-F5344CB8AC3E}">
        <p14:creationId xmlns:p14="http://schemas.microsoft.com/office/powerpoint/2010/main" val="109545378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Placeholder 3" descr="A picture containing graphical user interface&#10;&#10;Description automatically generated">
            <a:extLst>
              <a:ext uri="{FF2B5EF4-FFF2-40B4-BE49-F238E27FC236}">
                <a16:creationId xmlns:a16="http://schemas.microsoft.com/office/drawing/2014/main" id="{FFDE326C-F4A6-40B9-883D-BD25C9B759FE}"/>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689" b="-40670"/>
          <a:stretch/>
        </p:blipFill>
        <p:spPr>
          <a:xfrm>
            <a:off x="936775" y="742950"/>
            <a:ext cx="8080681" cy="3352801"/>
          </a:xfrm>
        </p:spPr>
      </p:pic>
      <p:sp>
        <p:nvSpPr>
          <p:cNvPr id="3" name="Text Placeholder 2">
            <a:extLst>
              <a:ext uri="{FF2B5EF4-FFF2-40B4-BE49-F238E27FC236}">
                <a16:creationId xmlns:a16="http://schemas.microsoft.com/office/drawing/2014/main" id="{64B53423-7D13-4014-BD12-FA9576751411}"/>
              </a:ext>
            </a:extLst>
          </p:cNvPr>
          <p:cNvSpPr>
            <a:spLocks noGrp="1"/>
          </p:cNvSpPr>
          <p:nvPr>
            <p:ph type="body" sz="quarter" idx="12"/>
          </p:nvPr>
        </p:nvSpPr>
        <p:spPr>
          <a:xfrm>
            <a:off x="936775" y="38100"/>
            <a:ext cx="8080681" cy="419100"/>
          </a:xfrm>
        </p:spPr>
        <p:txBody>
          <a:bodyPr/>
          <a:lstStyle/>
          <a:p>
            <a:r>
              <a:rPr lang="en-US" dirty="0"/>
              <a:t>Workshop Case Study – Observations</a:t>
            </a:r>
          </a:p>
        </p:txBody>
      </p:sp>
    </p:spTree>
    <p:extLst>
      <p:ext uri="{BB962C8B-B14F-4D97-AF65-F5344CB8AC3E}">
        <p14:creationId xmlns:p14="http://schemas.microsoft.com/office/powerpoint/2010/main" val="216273432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39" name="Rectangle 3"/>
          <p:cNvSpPr>
            <a:spLocks noGrp="1" noChangeArrowheads="1"/>
          </p:cNvSpPr>
          <p:nvPr>
            <p:ph type="body" sz="quarter" idx="10"/>
          </p:nvPr>
        </p:nvSpPr>
        <p:spPr>
          <a:xfrm>
            <a:off x="936775" y="646343"/>
            <a:ext cx="7978625" cy="1468207"/>
          </a:xfrm>
        </p:spPr>
        <p:txBody>
          <a:bodyPr>
            <a:normAutofit/>
          </a:bodyPr>
          <a:lstStyle/>
          <a:p>
            <a:r>
              <a:rPr lang="en-US" noProof="1"/>
              <a:t>Anybody remember typewriters?</a:t>
            </a:r>
          </a:p>
          <a:p>
            <a:pPr lvl="1"/>
            <a:r>
              <a:rPr lang="en-US" noProof="1"/>
              <a:t>Still see one every once in a while</a:t>
            </a:r>
          </a:p>
          <a:p>
            <a:r>
              <a:rPr lang="en-US" noProof="1"/>
              <a:t>Where do we use computers?</a:t>
            </a:r>
          </a:p>
          <a:p>
            <a:r>
              <a:rPr lang="en-US" noProof="1"/>
              <a:t>EVERYWHERE!</a:t>
            </a:r>
          </a:p>
          <a:p>
            <a:endParaRPr lang="en-US" noProof="1"/>
          </a:p>
        </p:txBody>
      </p:sp>
      <p:pic>
        <p:nvPicPr>
          <p:cNvPr id="7" name="Picture Placeholder 6">
            <a:extLst>
              <a:ext uri="{FF2B5EF4-FFF2-40B4-BE49-F238E27FC236}">
                <a16:creationId xmlns:a16="http://schemas.microsoft.com/office/drawing/2014/main" id="{0DB1FA40-C8CA-4E4F-84F2-BC19BF966DD4}"/>
              </a:ext>
            </a:extLst>
          </p:cNvPr>
          <p:cNvPicPr>
            <a:picLocks noGrp="1" noChangeAspect="1"/>
          </p:cNvPicPr>
          <p:nvPr>
            <p:ph type="pic" sz="quarter" idx="11"/>
          </p:nvPr>
        </p:nvPicPr>
        <p:blipFill rotWithShape="1">
          <a:blip r:embed="rId3"/>
          <a:srcRect t="4171" b="4171"/>
          <a:stretch/>
        </p:blipFill>
        <p:spPr>
          <a:xfrm>
            <a:off x="936775" y="2266950"/>
            <a:ext cx="3787625" cy="2391348"/>
          </a:xfrm>
        </p:spPr>
      </p:pic>
      <p:sp>
        <p:nvSpPr>
          <p:cNvPr id="3" name="Text Placeholder 2">
            <a:extLst>
              <a:ext uri="{FF2B5EF4-FFF2-40B4-BE49-F238E27FC236}">
                <a16:creationId xmlns:a16="http://schemas.microsoft.com/office/drawing/2014/main" id="{2B3EC370-AD64-4753-B26B-2DCB0B509825}"/>
              </a:ext>
            </a:extLst>
          </p:cNvPr>
          <p:cNvSpPr>
            <a:spLocks noGrp="1"/>
          </p:cNvSpPr>
          <p:nvPr>
            <p:ph type="body" sz="quarter" idx="12"/>
          </p:nvPr>
        </p:nvSpPr>
        <p:spPr>
          <a:xfrm>
            <a:off x="936775" y="38100"/>
            <a:ext cx="8080681" cy="419100"/>
          </a:xfrm>
        </p:spPr>
        <p:txBody>
          <a:bodyPr/>
          <a:lstStyle/>
          <a:p>
            <a:r>
              <a:rPr lang="en-US" noProof="1"/>
              <a:t>Typewriters to computers! </a:t>
            </a:r>
          </a:p>
          <a:p>
            <a:endParaRPr lang="en-US" dirty="0"/>
          </a:p>
        </p:txBody>
      </p:sp>
      <p:pic>
        <p:nvPicPr>
          <p:cNvPr id="8" name="Picture Placeholder 7">
            <a:extLst>
              <a:ext uri="{FF2B5EF4-FFF2-40B4-BE49-F238E27FC236}">
                <a16:creationId xmlns:a16="http://schemas.microsoft.com/office/drawing/2014/main" id="{E3290646-8CEF-48AE-885B-3C28EDC6EB42}"/>
              </a:ext>
            </a:extLst>
          </p:cNvPr>
          <p:cNvPicPr>
            <a:picLocks noGrp="1" noChangeAspect="1"/>
          </p:cNvPicPr>
          <p:nvPr>
            <p:ph type="pic" sz="quarter" idx="13"/>
          </p:nvPr>
        </p:nvPicPr>
        <p:blipFill rotWithShape="1">
          <a:blip r:embed="rId4"/>
          <a:srcRect t="6590" b="6590"/>
          <a:stretch/>
        </p:blipFill>
        <p:spPr>
          <a:xfrm>
            <a:off x="4876800" y="2266950"/>
            <a:ext cx="4007618" cy="2391348"/>
          </a:xfrm>
        </p:spPr>
      </p:pic>
      <p:sp>
        <p:nvSpPr>
          <p:cNvPr id="116740" name="Rectangle 4"/>
          <p:cNvSpPr>
            <a:spLocks noChangeArrowheads="1"/>
          </p:cNvSpPr>
          <p:nvPr/>
        </p:nvSpPr>
        <p:spPr bwMode="auto">
          <a:xfrm>
            <a:off x="838200" y="3790950"/>
            <a:ext cx="7848600" cy="707886"/>
          </a:xfrm>
          <a:prstGeom prst="rect">
            <a:avLst/>
          </a:prstGeom>
          <a:noFill/>
          <a:ln w="9525">
            <a:noFill/>
            <a:miter lim="800000"/>
            <a:headEnd/>
            <a:tailEnd/>
          </a:ln>
          <a:effectLst/>
        </p:spPr>
        <p:txBody>
          <a:bodyPr wrap="square">
            <a:spAutoFit/>
          </a:bodyPr>
          <a:lstStyle/>
          <a:p>
            <a:pPr algn="ctr">
              <a:spcBef>
                <a:spcPts val="0"/>
              </a:spcBef>
              <a:buClr>
                <a:srgbClr val="FF0000"/>
              </a:buClr>
              <a:buSzPct val="125000"/>
              <a:defRPr/>
            </a:pPr>
            <a:endParaRPr lang="en-US" noProof="1">
              <a:solidFill>
                <a:schemeClr val="bg2">
                  <a:lumMod val="50000"/>
                </a:schemeClr>
              </a:solidFill>
              <a:effectLst>
                <a:outerShdw blurRad="38100" dist="38100" dir="2700000" algn="tl">
                  <a:srgbClr val="000000"/>
                </a:outerShdw>
              </a:effectLst>
              <a:latin typeface="Impact" pitchFamily="34" charset="0"/>
              <a:cs typeface="+mn-cs"/>
            </a:endParaRPr>
          </a:p>
        </p:txBody>
      </p:sp>
      <p:sp>
        <p:nvSpPr>
          <p:cNvPr id="116743" name="AutoShape 7"/>
          <p:cNvSpPr>
            <a:spLocks noChangeArrowheads="1"/>
          </p:cNvSpPr>
          <p:nvPr/>
        </p:nvSpPr>
        <p:spPr bwMode="auto">
          <a:xfrm>
            <a:off x="3908425" y="3200400"/>
            <a:ext cx="1828800" cy="514350"/>
          </a:xfrm>
          <a:prstGeom prst="rightArrow">
            <a:avLst>
              <a:gd name="adj1" fmla="val 50000"/>
              <a:gd name="adj2" fmla="val 66667"/>
            </a:avLst>
          </a:prstGeom>
          <a:solidFill>
            <a:schemeClr val="bg2">
              <a:lumMod val="50000"/>
            </a:schemeClr>
          </a:solidFill>
          <a:ln w="9525">
            <a:solidFill>
              <a:schemeClr val="tx1"/>
            </a:solidFill>
            <a:miter lim="800000"/>
            <a:headEnd/>
            <a:tailEnd/>
          </a:ln>
        </p:spPr>
        <p:txBody>
          <a:bodyPr wrap="none" anchor="ctr"/>
          <a:lstStyle/>
          <a:p>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6739">
                                            <p:txEl>
                                              <p:pRg st="0" end="0"/>
                                            </p:txEl>
                                          </p:spTgt>
                                        </p:tgtEl>
                                        <p:attrNameLst>
                                          <p:attrName>style.visibility</p:attrName>
                                        </p:attrNameLst>
                                      </p:cBhvr>
                                      <p:to>
                                        <p:strVal val="visible"/>
                                      </p:to>
                                    </p:set>
                                    <p:animEffect transition="in" filter="wipe(left)">
                                      <p:cBhvr>
                                        <p:cTn id="7" dur="500"/>
                                        <p:tgtEl>
                                          <p:spTgt spid="116739">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6739">
                                            <p:txEl>
                                              <p:pRg st="1" end="1"/>
                                            </p:txEl>
                                          </p:spTgt>
                                        </p:tgtEl>
                                        <p:attrNameLst>
                                          <p:attrName>style.visibility</p:attrName>
                                        </p:attrNameLst>
                                      </p:cBhvr>
                                      <p:to>
                                        <p:strVal val="visible"/>
                                      </p:to>
                                    </p:set>
                                    <p:animEffect transition="in" filter="wipe(left)">
                                      <p:cBhvr>
                                        <p:cTn id="13" dur="500"/>
                                        <p:tgtEl>
                                          <p:spTgt spid="116739">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16739">
                                            <p:txEl>
                                              <p:pRg st="2" end="2"/>
                                            </p:txEl>
                                          </p:spTgt>
                                        </p:tgtEl>
                                        <p:attrNameLst>
                                          <p:attrName>style.visibility</p:attrName>
                                        </p:attrNameLst>
                                      </p:cBhvr>
                                      <p:to>
                                        <p:strVal val="visible"/>
                                      </p:to>
                                    </p:set>
                                    <p:animEffect transition="in" filter="wipe(left)">
                                      <p:cBhvr>
                                        <p:cTn id="18" dur="500"/>
                                        <p:tgtEl>
                                          <p:spTgt spid="116739">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16743"/>
                                        </p:tgtEl>
                                        <p:attrNameLst>
                                          <p:attrName>style.visibility</p:attrName>
                                        </p:attrNameLst>
                                      </p:cBhvr>
                                      <p:to>
                                        <p:strVal val="visible"/>
                                      </p:to>
                                    </p:set>
                                    <p:animEffect transition="in" filter="wipe(left)">
                                      <p:cBhvr>
                                        <p:cTn id="21" dur="500"/>
                                        <p:tgtEl>
                                          <p:spTgt spid="116743"/>
                                        </p:tgtEl>
                                      </p:cBhvr>
                                    </p:animEffect>
                                  </p:childTnLst>
                                </p:cTn>
                              </p:par>
                              <p:par>
                                <p:cTn id="22" presetID="22" presetClass="entr" presetSubtype="8"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6739">
                                            <p:txEl>
                                              <p:pRg st="3" end="3"/>
                                            </p:txEl>
                                          </p:spTgt>
                                        </p:tgtEl>
                                        <p:attrNameLst>
                                          <p:attrName>style.visibility</p:attrName>
                                        </p:attrNameLst>
                                      </p:cBhvr>
                                      <p:to>
                                        <p:strVal val="visible"/>
                                      </p:to>
                                    </p:set>
                                    <p:animEffect transition="in" filter="wipe(left)">
                                      <p:cBhvr>
                                        <p:cTn id="29" dur="500"/>
                                        <p:tgtEl>
                                          <p:spTgt spid="1167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9" grpId="0" uiExpand="1" build="p" autoUpdateAnimBg="0"/>
      <p:bldP spid="116743"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11" name="Rectangle 3"/>
          <p:cNvSpPr>
            <a:spLocks noGrp="1" noChangeArrowheads="1"/>
          </p:cNvSpPr>
          <p:nvPr>
            <p:ph type="body" sz="quarter" idx="10"/>
          </p:nvPr>
        </p:nvSpPr>
        <p:spPr>
          <a:xfrm>
            <a:off x="936775" y="646342"/>
            <a:ext cx="3846809" cy="4361087"/>
          </a:xfrm>
        </p:spPr>
        <p:txBody>
          <a:bodyPr>
            <a:normAutofit lnSpcReduction="10000"/>
          </a:bodyPr>
          <a:lstStyle/>
          <a:p>
            <a:r>
              <a:rPr lang="en-US" noProof="1"/>
              <a:t>User – Single/Multi</a:t>
            </a:r>
          </a:p>
          <a:p>
            <a:r>
              <a:rPr lang="en-US" noProof="1"/>
              <a:t>Tasks – Single /Multi</a:t>
            </a:r>
          </a:p>
          <a:p>
            <a:r>
              <a:rPr lang="en-US" noProof="1"/>
              <a:t>Floor space</a:t>
            </a:r>
          </a:p>
          <a:p>
            <a:r>
              <a:rPr lang="en-US" noProof="1"/>
              <a:t>Chair</a:t>
            </a:r>
          </a:p>
          <a:p>
            <a:r>
              <a:rPr lang="en-US" noProof="1"/>
              <a:t>Worksurface</a:t>
            </a:r>
          </a:p>
          <a:p>
            <a:r>
              <a:rPr lang="en-US" noProof="1"/>
              <a:t>Floor surface</a:t>
            </a:r>
          </a:p>
          <a:p>
            <a:r>
              <a:rPr lang="en-US" noProof="1"/>
              <a:t>Computer  equipment</a:t>
            </a:r>
          </a:p>
          <a:p>
            <a:r>
              <a:rPr lang="en-US" noProof="1"/>
              <a:t>Telephone</a:t>
            </a:r>
          </a:p>
          <a:p>
            <a:r>
              <a:rPr lang="en-US" noProof="1"/>
              <a:t>Office equipment </a:t>
            </a:r>
          </a:p>
          <a:p>
            <a:r>
              <a:rPr lang="en-US" noProof="1"/>
              <a:t>Storage </a:t>
            </a:r>
          </a:p>
          <a:p>
            <a:r>
              <a:rPr lang="en-US" noProof="1"/>
              <a:t>Conference tables/chairs</a:t>
            </a:r>
          </a:p>
          <a:p>
            <a:r>
              <a:rPr lang="en-US" noProof="1"/>
              <a:t>Light</a:t>
            </a:r>
          </a:p>
          <a:p>
            <a:endParaRPr lang="en-US" noProof="1"/>
          </a:p>
        </p:txBody>
      </p:sp>
      <p:pic>
        <p:nvPicPr>
          <p:cNvPr id="8" name="Picture Placeholder 7" descr="A person standing in front of a computer&#10;&#10;Description automatically generated">
            <a:extLst>
              <a:ext uri="{FF2B5EF4-FFF2-40B4-BE49-F238E27FC236}">
                <a16:creationId xmlns:a16="http://schemas.microsoft.com/office/drawing/2014/main" id="{06337FF2-51AE-4F4D-BD11-62878371A6B6}"/>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1871" r="11871"/>
          <a:stretch>
            <a:fillRect/>
          </a:stretch>
        </p:blipFill>
        <p:spPr/>
      </p:pic>
      <p:sp>
        <p:nvSpPr>
          <p:cNvPr id="3" name="Text Placeholder 2">
            <a:extLst>
              <a:ext uri="{FF2B5EF4-FFF2-40B4-BE49-F238E27FC236}">
                <a16:creationId xmlns:a16="http://schemas.microsoft.com/office/drawing/2014/main" id="{0593D4AA-F948-4E40-99C5-10B321FA17DB}"/>
              </a:ext>
            </a:extLst>
          </p:cNvPr>
          <p:cNvSpPr>
            <a:spLocks noGrp="1"/>
          </p:cNvSpPr>
          <p:nvPr>
            <p:ph type="body" sz="quarter" idx="12"/>
          </p:nvPr>
        </p:nvSpPr>
        <p:spPr>
          <a:xfrm>
            <a:off x="936775" y="38100"/>
            <a:ext cx="8080681" cy="419100"/>
          </a:xfrm>
        </p:spPr>
        <p:txBody>
          <a:bodyPr/>
          <a:lstStyle/>
          <a:p>
            <a:r>
              <a:rPr lang="en-US" noProof="1"/>
              <a:t>Office Components</a:t>
            </a:r>
            <a:endParaRPr lang="en-US" dirty="0"/>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31" name="Rectangle 3"/>
          <p:cNvSpPr>
            <a:spLocks noGrp="1" noChangeArrowheads="1"/>
          </p:cNvSpPr>
          <p:nvPr>
            <p:ph type="body" sz="quarter" idx="10"/>
          </p:nvPr>
        </p:nvSpPr>
        <p:spPr/>
        <p:txBody>
          <a:bodyPr>
            <a:normAutofit/>
          </a:bodyPr>
          <a:lstStyle/>
          <a:p>
            <a:r>
              <a:rPr lang="en-US" noProof="1"/>
              <a:t>Less influenced by need for adjustability of workstation itself</a:t>
            </a:r>
          </a:p>
          <a:p>
            <a:r>
              <a:rPr lang="en-US" dirty="0"/>
              <a:t>O</a:t>
            </a:r>
            <a:r>
              <a:rPr lang="en-US" noProof="1"/>
              <a:t>nce determine proper height of worksurface</a:t>
            </a:r>
          </a:p>
          <a:p>
            <a:pPr lvl="1"/>
            <a:r>
              <a:rPr lang="en-US" dirty="0"/>
              <a:t>Use f</a:t>
            </a:r>
            <a:r>
              <a:rPr lang="en-US" noProof="1"/>
              <a:t>ixed height or adjustable/fixed worksurface</a:t>
            </a:r>
          </a:p>
          <a:p>
            <a:pPr lvl="1"/>
            <a:r>
              <a:rPr lang="en-US" noProof="1"/>
              <a:t>Worksurface may be height adjustable</a:t>
            </a:r>
          </a:p>
          <a:p>
            <a:pPr lvl="1"/>
            <a:r>
              <a:rPr lang="en-US" noProof="1"/>
              <a:t>But once adjusted not readily change</a:t>
            </a:r>
            <a:r>
              <a:rPr lang="en-US" dirty="0"/>
              <a:t>d</a:t>
            </a:r>
          </a:p>
        </p:txBody>
      </p:sp>
      <p:sp>
        <p:nvSpPr>
          <p:cNvPr id="3" name="Text Placeholder 2">
            <a:extLst>
              <a:ext uri="{FF2B5EF4-FFF2-40B4-BE49-F238E27FC236}">
                <a16:creationId xmlns:a16="http://schemas.microsoft.com/office/drawing/2014/main" id="{BCE92934-30C7-432B-9651-A6026AA0F989}"/>
              </a:ext>
            </a:extLst>
          </p:cNvPr>
          <p:cNvSpPr>
            <a:spLocks noGrp="1"/>
          </p:cNvSpPr>
          <p:nvPr>
            <p:ph type="body" sz="quarter" idx="12"/>
          </p:nvPr>
        </p:nvSpPr>
        <p:spPr/>
        <p:txBody>
          <a:bodyPr/>
          <a:lstStyle/>
          <a:p>
            <a:r>
              <a:rPr lang="en-US" noProof="1"/>
              <a:t>Single-user</a:t>
            </a:r>
            <a:endParaRPr lang="en-US" dirty="0"/>
          </a:p>
        </p:txBody>
      </p:sp>
      <p:pic>
        <p:nvPicPr>
          <p:cNvPr id="7" name="Picture Placeholder 6" descr="K:\Clients\Medtronic\World Headquarters\Ergonomics Website Revision\Images\Potential Medtronic EE pics\Raw\Nnadi1 (1).JPG">
            <a:extLst>
              <a:ext uri="{FF2B5EF4-FFF2-40B4-BE49-F238E27FC236}">
                <a16:creationId xmlns:a16="http://schemas.microsoft.com/office/drawing/2014/main" id="{33B8EF41-40B0-46CF-BCD5-70DF2610CC59}"/>
              </a:ext>
            </a:extLst>
          </p:cNvPr>
          <p:cNvPicPr>
            <a:picLocks noGrp="1"/>
          </p:cNvPicPr>
          <p:nvPr>
            <p:ph type="pic" sz="quarter" idx="11"/>
          </p:nvPr>
        </p:nvPicPr>
        <p:blipFill>
          <a:blip r:embed="rId3" cstate="print"/>
          <a:srcRect l="12194" r="12194"/>
          <a:stretch>
            <a:fillRect/>
          </a:stretch>
        </p:blipFill>
        <p:spPr bwMode="auto">
          <a:xfrm>
            <a:off x="4881563" y="742950"/>
            <a:ext cx="4135437" cy="40671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4931">
                                            <p:txEl>
                                              <p:pRg st="0" end="0"/>
                                            </p:txEl>
                                          </p:spTgt>
                                        </p:tgtEl>
                                        <p:attrNameLst>
                                          <p:attrName>style.visibility</p:attrName>
                                        </p:attrNameLst>
                                      </p:cBhvr>
                                      <p:to>
                                        <p:strVal val="visible"/>
                                      </p:to>
                                    </p:set>
                                    <p:animEffect transition="in" filter="fade">
                                      <p:cBhvr>
                                        <p:cTn id="7" dur="500"/>
                                        <p:tgtEl>
                                          <p:spTgt spid="12493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4931">
                                            <p:txEl>
                                              <p:pRg st="1" end="1"/>
                                            </p:txEl>
                                          </p:spTgt>
                                        </p:tgtEl>
                                        <p:attrNameLst>
                                          <p:attrName>style.visibility</p:attrName>
                                        </p:attrNameLst>
                                      </p:cBhvr>
                                      <p:to>
                                        <p:strVal val="visible"/>
                                      </p:to>
                                    </p:set>
                                    <p:animEffect transition="in" filter="fade">
                                      <p:cBhvr>
                                        <p:cTn id="15" dur="500"/>
                                        <p:tgtEl>
                                          <p:spTgt spid="124931">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4931">
                                            <p:txEl>
                                              <p:pRg st="2" end="2"/>
                                            </p:txEl>
                                          </p:spTgt>
                                        </p:tgtEl>
                                        <p:attrNameLst>
                                          <p:attrName>style.visibility</p:attrName>
                                        </p:attrNameLst>
                                      </p:cBhvr>
                                      <p:to>
                                        <p:strVal val="visible"/>
                                      </p:to>
                                    </p:set>
                                    <p:animEffect transition="in" filter="fade">
                                      <p:cBhvr>
                                        <p:cTn id="18" dur="500"/>
                                        <p:tgtEl>
                                          <p:spTgt spid="124931">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4931">
                                            <p:txEl>
                                              <p:pRg st="3" end="3"/>
                                            </p:txEl>
                                          </p:spTgt>
                                        </p:tgtEl>
                                        <p:attrNameLst>
                                          <p:attrName>style.visibility</p:attrName>
                                        </p:attrNameLst>
                                      </p:cBhvr>
                                      <p:to>
                                        <p:strVal val="visible"/>
                                      </p:to>
                                    </p:set>
                                    <p:animEffect transition="in" filter="fade">
                                      <p:cBhvr>
                                        <p:cTn id="21" dur="500"/>
                                        <p:tgtEl>
                                          <p:spTgt spid="124931">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4931">
                                            <p:txEl>
                                              <p:pRg st="4" end="4"/>
                                            </p:txEl>
                                          </p:spTgt>
                                        </p:tgtEl>
                                        <p:attrNameLst>
                                          <p:attrName>style.visibility</p:attrName>
                                        </p:attrNameLst>
                                      </p:cBhvr>
                                      <p:to>
                                        <p:strVal val="visible"/>
                                      </p:to>
                                    </p:set>
                                    <p:animEffect transition="in" filter="fade">
                                      <p:cBhvr>
                                        <p:cTn id="24" dur="500"/>
                                        <p:tgtEl>
                                          <p:spTgt spid="12493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1" name="Rectangle 3"/>
          <p:cNvSpPr>
            <a:spLocks noGrp="1" noChangeArrowheads="1"/>
          </p:cNvSpPr>
          <p:nvPr>
            <p:ph type="body" sz="quarter" idx="10"/>
          </p:nvPr>
        </p:nvSpPr>
        <p:spPr/>
        <p:txBody>
          <a:bodyPr>
            <a:normAutofit/>
          </a:bodyPr>
          <a:lstStyle/>
          <a:p>
            <a:r>
              <a:rPr lang="en-US" dirty="0"/>
              <a:t>Manual/Handouts</a:t>
            </a:r>
          </a:p>
          <a:p>
            <a:r>
              <a:rPr lang="en-US" dirty="0"/>
              <a:t>Workshop Schedule</a:t>
            </a:r>
          </a:p>
          <a:p>
            <a:pPr lvl="1"/>
            <a:r>
              <a:rPr lang="en-US" dirty="0"/>
              <a:t>Starting/ending  times </a:t>
            </a:r>
          </a:p>
          <a:p>
            <a:pPr lvl="1"/>
            <a:r>
              <a:rPr lang="en-US" dirty="0"/>
              <a:t>Breaks</a:t>
            </a:r>
          </a:p>
          <a:p>
            <a:r>
              <a:rPr lang="en-US" dirty="0"/>
              <a:t>Rest rooms</a:t>
            </a:r>
          </a:p>
          <a:p>
            <a:r>
              <a:rPr lang="en-US" dirty="0"/>
              <a:t>Fire exits</a:t>
            </a:r>
          </a:p>
          <a:p>
            <a:r>
              <a:rPr lang="en-US" dirty="0"/>
              <a:t>Telephones</a:t>
            </a:r>
          </a:p>
          <a:p>
            <a:r>
              <a:rPr lang="en-US" dirty="0"/>
              <a:t>Messages</a:t>
            </a:r>
          </a:p>
        </p:txBody>
      </p:sp>
      <p:pic>
        <p:nvPicPr>
          <p:cNvPr id="4" name="Picture Placeholder 3">
            <a:extLst>
              <a:ext uri="{FF2B5EF4-FFF2-40B4-BE49-F238E27FC236}">
                <a16:creationId xmlns:a16="http://schemas.microsoft.com/office/drawing/2014/main" id="{24F50D30-54E9-4D97-8ABF-0592E42A41F8}"/>
              </a:ext>
            </a:extLst>
          </p:cNvPr>
          <p:cNvPicPr>
            <a:picLocks noGrp="1" noChangeAspect="1"/>
          </p:cNvPicPr>
          <p:nvPr>
            <p:ph type="pic" sz="quarter" idx="11"/>
          </p:nvPr>
        </p:nvPicPr>
        <p:blipFill>
          <a:blip r:embed="rId2"/>
          <a:srcRect l="4638" r="4638"/>
          <a:stretch>
            <a:fillRect/>
          </a:stretch>
        </p:blipFill>
        <p:spPr>
          <a:prstGeom prst="rect">
            <a:avLst/>
          </a:prstGeom>
        </p:spPr>
      </p:pic>
      <p:sp>
        <p:nvSpPr>
          <p:cNvPr id="3" name="Text Placeholder 2">
            <a:extLst>
              <a:ext uri="{FF2B5EF4-FFF2-40B4-BE49-F238E27FC236}">
                <a16:creationId xmlns:a16="http://schemas.microsoft.com/office/drawing/2014/main" id="{3A319F81-6C20-45F3-97E6-5F70B051BC72}"/>
              </a:ext>
            </a:extLst>
          </p:cNvPr>
          <p:cNvSpPr>
            <a:spLocks noGrp="1"/>
          </p:cNvSpPr>
          <p:nvPr>
            <p:ph type="body" sz="quarter" idx="12"/>
          </p:nvPr>
        </p:nvSpPr>
        <p:spPr/>
        <p:txBody>
          <a:bodyPr/>
          <a:lstStyle/>
          <a:p>
            <a:r>
              <a:rPr lang="en-US" dirty="0"/>
              <a:t>Workshop Logistics</a:t>
            </a:r>
          </a:p>
        </p:txBody>
      </p:sp>
      <p:sp>
        <p:nvSpPr>
          <p:cNvPr id="16" name="Slide Number Placeholder 3">
            <a:extLst>
              <a:ext uri="{FF2B5EF4-FFF2-40B4-BE49-F238E27FC236}">
                <a16:creationId xmlns:a16="http://schemas.microsoft.com/office/drawing/2014/main" id="{ED367F5F-54D4-4BFE-BA53-4F99C7284EB2}"/>
              </a:ext>
            </a:extLst>
          </p:cNvPr>
          <p:cNvSpPr txBox="1">
            <a:spLocks/>
          </p:cNvSpPr>
          <p:nvPr/>
        </p:nvSpPr>
        <p:spPr>
          <a:xfrm>
            <a:off x="8567057" y="4667250"/>
            <a:ext cx="480527" cy="273844"/>
          </a:xfrm>
          <a:prstGeom prst="rect">
            <a:avLst/>
          </a:prstGeom>
        </p:spPr>
        <p:txBody>
          <a:bodyPr/>
          <a:lstStyle>
            <a:defPPr>
              <a:defRPr lang="en-US"/>
            </a:defPPr>
            <a:lvl1pPr algn="l" rtl="0" fontAlgn="base">
              <a:spcBef>
                <a:spcPct val="50000"/>
              </a:spcBef>
              <a:spcAft>
                <a:spcPct val="0"/>
              </a:spcAft>
              <a:defRPr sz="4000" kern="1200">
                <a:solidFill>
                  <a:schemeClr val="tx1"/>
                </a:solidFill>
                <a:latin typeface="Arial Narrow" pitchFamily="34" charset="0"/>
                <a:ea typeface="+mn-ea"/>
                <a:cs typeface="+mn-cs"/>
              </a:defRPr>
            </a:lvl1pPr>
            <a:lvl2pPr marL="457200" algn="l" rtl="0" fontAlgn="base">
              <a:spcBef>
                <a:spcPct val="50000"/>
              </a:spcBef>
              <a:spcAft>
                <a:spcPct val="0"/>
              </a:spcAft>
              <a:defRPr sz="4000" kern="1200">
                <a:solidFill>
                  <a:schemeClr val="tx1"/>
                </a:solidFill>
                <a:latin typeface="Arial Narrow" pitchFamily="34" charset="0"/>
                <a:ea typeface="+mn-ea"/>
                <a:cs typeface="+mn-cs"/>
              </a:defRPr>
            </a:lvl2pPr>
            <a:lvl3pPr marL="914400" algn="l" rtl="0" fontAlgn="base">
              <a:spcBef>
                <a:spcPct val="50000"/>
              </a:spcBef>
              <a:spcAft>
                <a:spcPct val="0"/>
              </a:spcAft>
              <a:defRPr sz="4000" kern="1200">
                <a:solidFill>
                  <a:schemeClr val="tx1"/>
                </a:solidFill>
                <a:latin typeface="Arial Narrow" pitchFamily="34" charset="0"/>
                <a:ea typeface="+mn-ea"/>
                <a:cs typeface="+mn-cs"/>
              </a:defRPr>
            </a:lvl3pPr>
            <a:lvl4pPr marL="1371600" algn="l" rtl="0" fontAlgn="base">
              <a:spcBef>
                <a:spcPct val="50000"/>
              </a:spcBef>
              <a:spcAft>
                <a:spcPct val="0"/>
              </a:spcAft>
              <a:defRPr sz="4000" kern="1200">
                <a:solidFill>
                  <a:schemeClr val="tx1"/>
                </a:solidFill>
                <a:latin typeface="Arial Narrow" pitchFamily="34" charset="0"/>
                <a:ea typeface="+mn-ea"/>
                <a:cs typeface="+mn-cs"/>
              </a:defRPr>
            </a:lvl4pPr>
            <a:lvl5pPr marL="1828800" algn="l" rtl="0" fontAlgn="base">
              <a:spcBef>
                <a:spcPct val="50000"/>
              </a:spcBef>
              <a:spcAft>
                <a:spcPct val="0"/>
              </a:spcAft>
              <a:defRPr sz="4000" kern="1200">
                <a:solidFill>
                  <a:schemeClr val="tx1"/>
                </a:solidFill>
                <a:latin typeface="Arial Narrow" pitchFamily="34" charset="0"/>
                <a:ea typeface="+mn-ea"/>
                <a:cs typeface="+mn-cs"/>
              </a:defRPr>
            </a:lvl5pPr>
            <a:lvl6pPr marL="2286000" algn="l" defTabSz="914400" rtl="0" eaLnBrk="1" latinLnBrk="0" hangingPunct="1">
              <a:defRPr sz="4000" kern="1200">
                <a:solidFill>
                  <a:schemeClr val="tx1"/>
                </a:solidFill>
                <a:latin typeface="Arial Narrow" pitchFamily="34" charset="0"/>
                <a:ea typeface="+mn-ea"/>
                <a:cs typeface="+mn-cs"/>
              </a:defRPr>
            </a:lvl6pPr>
            <a:lvl7pPr marL="2743200" algn="l" defTabSz="914400" rtl="0" eaLnBrk="1" latinLnBrk="0" hangingPunct="1">
              <a:defRPr sz="4000" kern="1200">
                <a:solidFill>
                  <a:schemeClr val="tx1"/>
                </a:solidFill>
                <a:latin typeface="Arial Narrow" pitchFamily="34" charset="0"/>
                <a:ea typeface="+mn-ea"/>
                <a:cs typeface="+mn-cs"/>
              </a:defRPr>
            </a:lvl7pPr>
            <a:lvl8pPr marL="3200400" algn="l" defTabSz="914400" rtl="0" eaLnBrk="1" latinLnBrk="0" hangingPunct="1">
              <a:defRPr sz="4000" kern="1200">
                <a:solidFill>
                  <a:schemeClr val="tx1"/>
                </a:solidFill>
                <a:latin typeface="Arial Narrow" pitchFamily="34" charset="0"/>
                <a:ea typeface="+mn-ea"/>
                <a:cs typeface="+mn-cs"/>
              </a:defRPr>
            </a:lvl8pPr>
            <a:lvl9pPr marL="3657600" algn="l" defTabSz="914400" rtl="0" eaLnBrk="1" latinLnBrk="0" hangingPunct="1">
              <a:defRPr sz="4000" kern="1200">
                <a:solidFill>
                  <a:schemeClr val="tx1"/>
                </a:solidFill>
                <a:latin typeface="Arial Narrow" pitchFamily="34" charset="0"/>
                <a:ea typeface="+mn-ea"/>
                <a:cs typeface="+mn-cs"/>
              </a:defRPr>
            </a:lvl9pPr>
          </a:lstStyle>
          <a:p>
            <a:pPr defTabSz="685800" fontAlgn="auto">
              <a:spcBef>
                <a:spcPts val="0"/>
              </a:spcBef>
              <a:spcAft>
                <a:spcPts val="0"/>
              </a:spcAft>
            </a:pPr>
            <a:fld id="{21DC39A5-CBD4-4EE3-AF5C-5231036AF9AD}" type="slidenum">
              <a:rPr lang="en-US" sz="1350" smtClean="0">
                <a:solidFill>
                  <a:srgbClr val="E7E6E6">
                    <a:lumMod val="50000"/>
                  </a:srgbClr>
                </a:solidFill>
              </a:rPr>
              <a:pPr defTabSz="685800" fontAlgn="auto">
                <a:spcBef>
                  <a:spcPts val="0"/>
                </a:spcBef>
                <a:spcAft>
                  <a:spcPts val="0"/>
                </a:spcAft>
              </a:pPr>
              <a:t>3</a:t>
            </a:fld>
            <a:endParaRPr lang="en-US" sz="1350" dirty="0">
              <a:solidFill>
                <a:srgbClr val="E7E6E6">
                  <a:lumMod val="50000"/>
                </a:srgbClr>
              </a:solidFill>
            </a:endParaRP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6979" name="Rectangle 3"/>
          <p:cNvSpPr>
            <a:spLocks noGrp="1" noChangeArrowheads="1"/>
          </p:cNvSpPr>
          <p:nvPr>
            <p:ph type="body" sz="quarter" idx="10"/>
          </p:nvPr>
        </p:nvSpPr>
        <p:spPr/>
        <p:txBody>
          <a:bodyPr>
            <a:normAutofit/>
          </a:bodyPr>
          <a:lstStyle/>
          <a:p>
            <a:r>
              <a:rPr lang="en-US" noProof="1"/>
              <a:t>Multi-user workstations </a:t>
            </a:r>
            <a:r>
              <a:rPr lang="en-US" dirty="0"/>
              <a:t>require </a:t>
            </a:r>
            <a:r>
              <a:rPr lang="en-US" noProof="1"/>
              <a:t>significantly greater degree of adjustability</a:t>
            </a:r>
          </a:p>
          <a:p>
            <a:pPr lvl="1"/>
            <a:r>
              <a:rPr lang="en-US" noProof="1"/>
              <a:t>Critical that changeover from one user to next accomplished quickly and easily</a:t>
            </a:r>
          </a:p>
          <a:p>
            <a:r>
              <a:rPr lang="en-US" noProof="1"/>
              <a:t>Adjustable/adjustable worksurface</a:t>
            </a:r>
          </a:p>
          <a:p>
            <a:pPr lvl="1"/>
            <a:r>
              <a:rPr lang="en-US" noProof="1"/>
              <a:t>Through spring balanced manual system</a:t>
            </a:r>
            <a:r>
              <a:rPr lang="en-US" dirty="0"/>
              <a:t>/</a:t>
            </a:r>
            <a:r>
              <a:rPr lang="en-US" noProof="1"/>
              <a:t>powered system worksurface height readjusted within seconds</a:t>
            </a:r>
          </a:p>
        </p:txBody>
      </p:sp>
      <p:sp>
        <p:nvSpPr>
          <p:cNvPr id="3" name="Text Placeholder 2">
            <a:extLst>
              <a:ext uri="{FF2B5EF4-FFF2-40B4-BE49-F238E27FC236}">
                <a16:creationId xmlns:a16="http://schemas.microsoft.com/office/drawing/2014/main" id="{7D04E987-34EF-4879-9C63-53B946F4F309}"/>
              </a:ext>
            </a:extLst>
          </p:cNvPr>
          <p:cNvSpPr>
            <a:spLocks noGrp="1"/>
          </p:cNvSpPr>
          <p:nvPr>
            <p:ph type="body" sz="quarter" idx="12"/>
          </p:nvPr>
        </p:nvSpPr>
        <p:spPr/>
        <p:txBody>
          <a:bodyPr/>
          <a:lstStyle/>
          <a:p>
            <a:r>
              <a:rPr lang="en-US" noProof="1"/>
              <a:t>Multi-user</a:t>
            </a:r>
            <a:endParaRPr lang="en-US" dirty="0"/>
          </a:p>
        </p:txBody>
      </p:sp>
      <p:pic>
        <p:nvPicPr>
          <p:cNvPr id="7" name="Picture Placeholder 6" descr="K:\Clients\Medtronic\Mounds View\Reception Counters\Images\MV Reception 038.jpg">
            <a:extLst>
              <a:ext uri="{FF2B5EF4-FFF2-40B4-BE49-F238E27FC236}">
                <a16:creationId xmlns:a16="http://schemas.microsoft.com/office/drawing/2014/main" id="{0D52FE7C-1B1C-4AFA-9D75-6FAFE6337184}"/>
              </a:ext>
            </a:extLst>
          </p:cNvPr>
          <p:cNvPicPr>
            <a:picLocks noGrp="1"/>
          </p:cNvPicPr>
          <p:nvPr>
            <p:ph type="pic" sz="quarter" idx="11"/>
          </p:nvPr>
        </p:nvPicPr>
        <p:blipFill>
          <a:blip r:embed="rId3" cstate="print"/>
          <a:srcRect l="11914" r="11914"/>
          <a:stretch>
            <a:fillRect/>
          </a:stretch>
        </p:blipFill>
        <p:spPr bwMode="auto">
          <a:xfrm>
            <a:off x="4881563" y="742950"/>
            <a:ext cx="4135437" cy="40671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6979">
                                            <p:txEl>
                                              <p:pRg st="0" end="0"/>
                                            </p:txEl>
                                          </p:spTgt>
                                        </p:tgtEl>
                                        <p:attrNameLst>
                                          <p:attrName>style.visibility</p:attrName>
                                        </p:attrNameLst>
                                      </p:cBhvr>
                                      <p:to>
                                        <p:strVal val="visible"/>
                                      </p:to>
                                    </p:set>
                                    <p:animEffect transition="in" filter="fade">
                                      <p:cBhvr>
                                        <p:cTn id="7" dur="500"/>
                                        <p:tgtEl>
                                          <p:spTgt spid="12697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6979">
                                            <p:txEl>
                                              <p:pRg st="1" end="1"/>
                                            </p:txEl>
                                          </p:spTgt>
                                        </p:tgtEl>
                                        <p:attrNameLst>
                                          <p:attrName>style.visibility</p:attrName>
                                        </p:attrNameLst>
                                      </p:cBhvr>
                                      <p:to>
                                        <p:strVal val="visible"/>
                                      </p:to>
                                    </p:set>
                                    <p:animEffect transition="in" filter="fade">
                                      <p:cBhvr>
                                        <p:cTn id="13" dur="500"/>
                                        <p:tgtEl>
                                          <p:spTgt spid="126979">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6979">
                                            <p:txEl>
                                              <p:pRg st="2" end="2"/>
                                            </p:txEl>
                                          </p:spTgt>
                                        </p:tgtEl>
                                        <p:attrNameLst>
                                          <p:attrName>style.visibility</p:attrName>
                                        </p:attrNameLst>
                                      </p:cBhvr>
                                      <p:to>
                                        <p:strVal val="visible"/>
                                      </p:to>
                                    </p:set>
                                    <p:animEffect transition="in" filter="fade">
                                      <p:cBhvr>
                                        <p:cTn id="18" dur="500"/>
                                        <p:tgtEl>
                                          <p:spTgt spid="126979">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6979">
                                            <p:txEl>
                                              <p:pRg st="3" end="3"/>
                                            </p:txEl>
                                          </p:spTgt>
                                        </p:tgtEl>
                                        <p:attrNameLst>
                                          <p:attrName>style.visibility</p:attrName>
                                        </p:attrNameLst>
                                      </p:cBhvr>
                                      <p:to>
                                        <p:strVal val="visible"/>
                                      </p:to>
                                    </p:set>
                                    <p:animEffect transition="in" filter="fade">
                                      <p:cBhvr>
                                        <p:cTn id="21" dur="500"/>
                                        <p:tgtEl>
                                          <p:spTgt spid="12697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9"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051" name="Rectangle 3"/>
          <p:cNvSpPr>
            <a:spLocks noGrp="1" noChangeArrowheads="1"/>
          </p:cNvSpPr>
          <p:nvPr>
            <p:ph type="body" sz="quarter" idx="10"/>
          </p:nvPr>
        </p:nvSpPr>
        <p:spPr/>
        <p:txBody>
          <a:bodyPr>
            <a:normAutofit/>
          </a:bodyPr>
          <a:lstStyle/>
          <a:p>
            <a:r>
              <a:rPr lang="en-US" noProof="1"/>
              <a:t>Majority of work time accomplishing specific focused task</a:t>
            </a:r>
          </a:p>
          <a:p>
            <a:pPr lvl="1"/>
            <a:r>
              <a:rPr lang="en-US" noProof="1"/>
              <a:t>For example, customer service representative majority of day on computer and telephone performing computer lookup activities</a:t>
            </a:r>
          </a:p>
          <a:p>
            <a:pPr lvl="1"/>
            <a:r>
              <a:rPr lang="en-US" noProof="1"/>
              <a:t>Physically job demands are concentrated in single area</a:t>
            </a:r>
          </a:p>
          <a:p>
            <a:r>
              <a:rPr lang="en-US" noProof="1"/>
              <a:t>Efficient set up is critical because user tends to maintain sustained position to perform activities</a:t>
            </a:r>
          </a:p>
        </p:txBody>
      </p:sp>
      <p:sp>
        <p:nvSpPr>
          <p:cNvPr id="3" name="Text Placeholder 2">
            <a:extLst>
              <a:ext uri="{FF2B5EF4-FFF2-40B4-BE49-F238E27FC236}">
                <a16:creationId xmlns:a16="http://schemas.microsoft.com/office/drawing/2014/main" id="{2BE75495-2060-4343-A589-F70FA13CCB65}"/>
              </a:ext>
            </a:extLst>
          </p:cNvPr>
          <p:cNvSpPr>
            <a:spLocks noGrp="1"/>
          </p:cNvSpPr>
          <p:nvPr>
            <p:ph type="body" sz="quarter" idx="12"/>
          </p:nvPr>
        </p:nvSpPr>
        <p:spPr/>
        <p:txBody>
          <a:bodyPr/>
          <a:lstStyle/>
          <a:p>
            <a:r>
              <a:rPr lang="en-US" noProof="1"/>
              <a:t>Single-task</a:t>
            </a:r>
            <a:endParaRPr lang="en-US" dirty="0"/>
          </a:p>
        </p:txBody>
      </p:sp>
      <p:pic>
        <p:nvPicPr>
          <p:cNvPr id="7" name="Picture Placeholder 6" descr="K:\Clients\Medtronic\World Headquarters\Ergonomics Website Revision\Images\Potential Medtronic EE pics\Raw\Mohamed 004.jpg">
            <a:extLst>
              <a:ext uri="{FF2B5EF4-FFF2-40B4-BE49-F238E27FC236}">
                <a16:creationId xmlns:a16="http://schemas.microsoft.com/office/drawing/2014/main" id="{2BA084D6-75B2-4304-8345-5DF5635B04F7}"/>
              </a:ext>
            </a:extLst>
          </p:cNvPr>
          <p:cNvPicPr>
            <a:picLocks noGrp="1"/>
          </p:cNvPicPr>
          <p:nvPr>
            <p:ph type="pic" sz="quarter" idx="11"/>
          </p:nvPr>
        </p:nvPicPr>
        <p:blipFill>
          <a:blip r:embed="rId3" cstate="print"/>
          <a:srcRect l="11692" r="11692"/>
          <a:stretch>
            <a:fillRect/>
          </a:stretch>
        </p:blipFill>
        <p:spPr bwMode="auto">
          <a:xfrm>
            <a:off x="4881563" y="742950"/>
            <a:ext cx="4135437" cy="40671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0051">
                                            <p:txEl>
                                              <p:pRg st="0" end="0"/>
                                            </p:txEl>
                                          </p:spTgt>
                                        </p:tgtEl>
                                        <p:attrNameLst>
                                          <p:attrName>style.visibility</p:attrName>
                                        </p:attrNameLst>
                                      </p:cBhvr>
                                      <p:to>
                                        <p:strVal val="visible"/>
                                      </p:to>
                                    </p:set>
                                    <p:animEffect transition="in" filter="fade">
                                      <p:cBhvr>
                                        <p:cTn id="7" dur="500"/>
                                        <p:tgtEl>
                                          <p:spTgt spid="13005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0051">
                                            <p:txEl>
                                              <p:pRg st="1" end="1"/>
                                            </p:txEl>
                                          </p:spTgt>
                                        </p:tgtEl>
                                        <p:attrNameLst>
                                          <p:attrName>style.visibility</p:attrName>
                                        </p:attrNameLst>
                                      </p:cBhvr>
                                      <p:to>
                                        <p:strVal val="visible"/>
                                      </p:to>
                                    </p:set>
                                    <p:animEffect transition="in" filter="fade">
                                      <p:cBhvr>
                                        <p:cTn id="13" dur="500"/>
                                        <p:tgtEl>
                                          <p:spTgt spid="130051">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0051">
                                            <p:txEl>
                                              <p:pRg st="2" end="2"/>
                                            </p:txEl>
                                          </p:spTgt>
                                        </p:tgtEl>
                                        <p:attrNameLst>
                                          <p:attrName>style.visibility</p:attrName>
                                        </p:attrNameLst>
                                      </p:cBhvr>
                                      <p:to>
                                        <p:strVal val="visible"/>
                                      </p:to>
                                    </p:set>
                                    <p:animEffect transition="in" filter="fade">
                                      <p:cBhvr>
                                        <p:cTn id="16" dur="500"/>
                                        <p:tgtEl>
                                          <p:spTgt spid="130051">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0051">
                                            <p:txEl>
                                              <p:pRg st="3" end="3"/>
                                            </p:txEl>
                                          </p:spTgt>
                                        </p:tgtEl>
                                        <p:attrNameLst>
                                          <p:attrName>style.visibility</p:attrName>
                                        </p:attrNameLst>
                                      </p:cBhvr>
                                      <p:to>
                                        <p:strVal val="visible"/>
                                      </p:to>
                                    </p:set>
                                    <p:animEffect transition="in" filter="fade">
                                      <p:cBhvr>
                                        <p:cTn id="21" dur="500"/>
                                        <p:tgtEl>
                                          <p:spTgt spid="13005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1"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9" name="Rectangle 3"/>
          <p:cNvSpPr>
            <a:spLocks noGrp="1" noChangeArrowheads="1"/>
          </p:cNvSpPr>
          <p:nvPr>
            <p:ph type="body" sz="quarter" idx="10"/>
          </p:nvPr>
        </p:nvSpPr>
        <p:spPr/>
        <p:txBody>
          <a:bodyPr>
            <a:normAutofit/>
          </a:bodyPr>
          <a:lstStyle/>
          <a:p>
            <a:r>
              <a:rPr lang="en-US" noProof="1"/>
              <a:t>Number of different tasks need to be accomplished</a:t>
            </a:r>
          </a:p>
          <a:p>
            <a:pPr lvl="1"/>
            <a:r>
              <a:rPr lang="en-US" dirty="0"/>
              <a:t>C</a:t>
            </a:r>
            <a:r>
              <a:rPr lang="en-US" noProof="1"/>
              <a:t>omputer</a:t>
            </a:r>
            <a:endParaRPr lang="en-US" dirty="0"/>
          </a:p>
          <a:p>
            <a:pPr lvl="1"/>
            <a:r>
              <a:rPr lang="en-US" dirty="0"/>
              <a:t>T</a:t>
            </a:r>
            <a:r>
              <a:rPr lang="en-US" noProof="1"/>
              <a:t>elephone</a:t>
            </a:r>
            <a:endParaRPr lang="en-US" dirty="0"/>
          </a:p>
          <a:p>
            <a:pPr lvl="1"/>
            <a:r>
              <a:rPr lang="en-US" dirty="0"/>
              <a:t>W</a:t>
            </a:r>
            <a:r>
              <a:rPr lang="en-US" noProof="1"/>
              <a:t>riting workstation</a:t>
            </a:r>
            <a:endParaRPr lang="en-US" dirty="0"/>
          </a:p>
          <a:p>
            <a:pPr lvl="1"/>
            <a:r>
              <a:rPr lang="en-US" dirty="0"/>
              <a:t>A</a:t>
            </a:r>
            <a:r>
              <a:rPr lang="en-US" noProof="1"/>
              <a:t>ttending meetings</a:t>
            </a:r>
            <a:endParaRPr lang="en-US" dirty="0"/>
          </a:p>
          <a:p>
            <a:pPr lvl="1"/>
            <a:r>
              <a:rPr lang="en-US" dirty="0"/>
              <a:t>A</a:t>
            </a:r>
            <a:r>
              <a:rPr lang="en-US" noProof="1"/>
              <a:t>nd so on</a:t>
            </a:r>
          </a:p>
          <a:p>
            <a:r>
              <a:rPr lang="en-US" noProof="1"/>
              <a:t>Does not stay in a sustained position for long periods</a:t>
            </a:r>
            <a:endParaRPr lang="en-US" dirty="0"/>
          </a:p>
        </p:txBody>
      </p:sp>
      <p:sp>
        <p:nvSpPr>
          <p:cNvPr id="5" name="Text Placeholder 4">
            <a:extLst>
              <a:ext uri="{FF2B5EF4-FFF2-40B4-BE49-F238E27FC236}">
                <a16:creationId xmlns:a16="http://schemas.microsoft.com/office/drawing/2014/main" id="{02486C10-A37C-47B1-A121-9ECC6A9C1595}"/>
              </a:ext>
            </a:extLst>
          </p:cNvPr>
          <p:cNvSpPr>
            <a:spLocks noGrp="1"/>
          </p:cNvSpPr>
          <p:nvPr>
            <p:ph type="body" sz="quarter" idx="12"/>
          </p:nvPr>
        </p:nvSpPr>
        <p:spPr/>
        <p:txBody>
          <a:bodyPr/>
          <a:lstStyle/>
          <a:p>
            <a:r>
              <a:rPr lang="en-US" noProof="1"/>
              <a:t>Multi-task</a:t>
            </a:r>
            <a:endParaRPr lang="en-US" dirty="0"/>
          </a:p>
        </p:txBody>
      </p:sp>
      <p:pic>
        <p:nvPicPr>
          <p:cNvPr id="9" name="Picture Placeholder 8" descr="K:\Clients\Medtronic\World Headquarters\Ergonomics Website Revision\Images\Potential Medtronic EE pics\Raw\Middaugh (4).JPG">
            <a:extLst>
              <a:ext uri="{FF2B5EF4-FFF2-40B4-BE49-F238E27FC236}">
                <a16:creationId xmlns:a16="http://schemas.microsoft.com/office/drawing/2014/main" id="{96C31AF2-44AC-4CA9-9646-6A7EC0E1CA04}"/>
              </a:ext>
            </a:extLst>
          </p:cNvPr>
          <p:cNvPicPr>
            <a:picLocks noGrp="1"/>
          </p:cNvPicPr>
          <p:nvPr>
            <p:ph type="pic" sz="quarter" idx="11"/>
          </p:nvPr>
        </p:nvPicPr>
        <p:blipFill>
          <a:blip r:embed="rId3" cstate="print"/>
          <a:srcRect l="11172" r="11172"/>
          <a:stretch>
            <a:fillRect/>
          </a:stretch>
        </p:blipFill>
        <p:spPr bwMode="auto">
          <a:xfrm>
            <a:off x="4881563" y="742950"/>
            <a:ext cx="4135437" cy="4067175"/>
          </a:xfrm>
          <a:prstGeom prst="rect">
            <a:avLst/>
          </a:prstGeom>
          <a:ln>
            <a:noFill/>
          </a:ln>
          <a:effectLst>
            <a:outerShdw blurRad="292100" dist="139700" dir="2700000" algn="tl" rotWithShape="0">
              <a:srgbClr val="333333">
                <a:alpha val="65000"/>
              </a:srgbClr>
            </a:outerShdw>
          </a:effectLst>
        </p:spPr>
      </p:pic>
      <p:pic>
        <p:nvPicPr>
          <p:cNvPr id="6" name="Picture Placeholder 5" descr="A picture containing holding, person, sitting, computer&#10;&#10;Description automatically generated">
            <a:extLst>
              <a:ext uri="{FF2B5EF4-FFF2-40B4-BE49-F238E27FC236}">
                <a16:creationId xmlns:a16="http://schemas.microsoft.com/office/drawing/2014/main" id="{1A08E3FF-7A6B-4881-A643-CFEDEFAD950E}"/>
              </a:ext>
            </a:extLst>
          </p:cNvPr>
          <p:cNvPicPr>
            <a:picLocks noChangeAspect="1"/>
          </p:cNvPicPr>
          <p:nvPr/>
        </p:nvPicPr>
        <p:blipFill>
          <a:blip r:embed="rId4" cstate="print">
            <a:extLst>
              <a:ext uri="{28A0092B-C50C-407E-A947-70E740481C1C}">
                <a14:useLocalDpi xmlns:a14="http://schemas.microsoft.com/office/drawing/2010/main" val="0"/>
              </a:ext>
            </a:extLst>
          </a:blip>
          <a:srcRect t="821" b="821"/>
          <a:stretch>
            <a:fillRect/>
          </a:stretch>
        </p:blipFill>
        <p:spPr>
          <a:xfrm>
            <a:off x="67990" y="3822625"/>
            <a:ext cx="1371600" cy="1349066"/>
          </a:xfrm>
          <a:prstGeom prst="rect">
            <a:avLst/>
          </a:prstGeom>
          <a:effectLst>
            <a:outerShdw blurRad="177800" dist="177800" dir="2700000" algn="tl" rotWithShape="0">
              <a:schemeClr val="tx1">
                <a:lumMod val="50000"/>
                <a:lumOff val="50000"/>
              </a:schemeClr>
            </a:outerShdw>
          </a:effectLst>
        </p:spPr>
      </p:pic>
      <p:pic>
        <p:nvPicPr>
          <p:cNvPr id="7" name="Picture Placeholder 5" descr="A picture containing holding, person, sitting, computer&#10;&#10;Description automatically generated">
            <a:extLst>
              <a:ext uri="{FF2B5EF4-FFF2-40B4-BE49-F238E27FC236}">
                <a16:creationId xmlns:a16="http://schemas.microsoft.com/office/drawing/2014/main" id="{0D8E5628-59D3-4C96-A05C-4F833F5287ED}"/>
              </a:ext>
            </a:extLst>
          </p:cNvPr>
          <p:cNvPicPr>
            <a:picLocks noChangeAspect="1"/>
          </p:cNvPicPr>
          <p:nvPr/>
        </p:nvPicPr>
        <p:blipFill>
          <a:blip r:embed="rId4" cstate="print">
            <a:extLst>
              <a:ext uri="{28A0092B-C50C-407E-A947-70E740481C1C}">
                <a14:useLocalDpi xmlns:a14="http://schemas.microsoft.com/office/drawing/2010/main" val="0"/>
              </a:ext>
            </a:extLst>
          </a:blip>
          <a:srcRect t="821" b="821"/>
          <a:stretch>
            <a:fillRect/>
          </a:stretch>
        </p:blipFill>
        <p:spPr>
          <a:xfrm>
            <a:off x="1488579" y="3794434"/>
            <a:ext cx="1371600" cy="1349066"/>
          </a:xfrm>
          <a:prstGeom prst="rect">
            <a:avLst/>
          </a:prstGeom>
          <a:effectLst>
            <a:outerShdw blurRad="177800" dist="177800" dir="2700000" algn="tl" rotWithShape="0">
              <a:schemeClr val="tx1">
                <a:lumMod val="50000"/>
                <a:lumOff val="50000"/>
              </a:scheme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2099">
                                            <p:txEl>
                                              <p:pRg st="0" end="0"/>
                                            </p:txEl>
                                          </p:spTgt>
                                        </p:tgtEl>
                                        <p:attrNameLst>
                                          <p:attrName>style.visibility</p:attrName>
                                        </p:attrNameLst>
                                      </p:cBhvr>
                                      <p:to>
                                        <p:strVal val="visible"/>
                                      </p:to>
                                    </p:set>
                                    <p:animEffect transition="in" filter="fade">
                                      <p:cBhvr>
                                        <p:cTn id="7" dur="500"/>
                                        <p:tgtEl>
                                          <p:spTgt spid="13209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2099">
                                            <p:txEl>
                                              <p:pRg st="1" end="1"/>
                                            </p:txEl>
                                          </p:spTgt>
                                        </p:tgtEl>
                                        <p:attrNameLst>
                                          <p:attrName>style.visibility</p:attrName>
                                        </p:attrNameLst>
                                      </p:cBhvr>
                                      <p:to>
                                        <p:strVal val="visible"/>
                                      </p:to>
                                    </p:set>
                                    <p:animEffect transition="in" filter="fade">
                                      <p:cBhvr>
                                        <p:cTn id="13" dur="500"/>
                                        <p:tgtEl>
                                          <p:spTgt spid="132099">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2099">
                                            <p:txEl>
                                              <p:pRg st="2" end="2"/>
                                            </p:txEl>
                                          </p:spTgt>
                                        </p:tgtEl>
                                        <p:attrNameLst>
                                          <p:attrName>style.visibility</p:attrName>
                                        </p:attrNameLst>
                                      </p:cBhvr>
                                      <p:to>
                                        <p:strVal val="visible"/>
                                      </p:to>
                                    </p:set>
                                    <p:animEffect transition="in" filter="fade">
                                      <p:cBhvr>
                                        <p:cTn id="16" dur="500"/>
                                        <p:tgtEl>
                                          <p:spTgt spid="132099">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2099">
                                            <p:txEl>
                                              <p:pRg st="3" end="3"/>
                                            </p:txEl>
                                          </p:spTgt>
                                        </p:tgtEl>
                                        <p:attrNameLst>
                                          <p:attrName>style.visibility</p:attrName>
                                        </p:attrNameLst>
                                      </p:cBhvr>
                                      <p:to>
                                        <p:strVal val="visible"/>
                                      </p:to>
                                    </p:set>
                                    <p:animEffect transition="in" filter="fade">
                                      <p:cBhvr>
                                        <p:cTn id="19" dur="500"/>
                                        <p:tgtEl>
                                          <p:spTgt spid="132099">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2099">
                                            <p:txEl>
                                              <p:pRg st="4" end="4"/>
                                            </p:txEl>
                                          </p:spTgt>
                                        </p:tgtEl>
                                        <p:attrNameLst>
                                          <p:attrName>style.visibility</p:attrName>
                                        </p:attrNameLst>
                                      </p:cBhvr>
                                      <p:to>
                                        <p:strVal val="visible"/>
                                      </p:to>
                                    </p:set>
                                    <p:animEffect transition="in" filter="fade">
                                      <p:cBhvr>
                                        <p:cTn id="22" dur="500"/>
                                        <p:tgtEl>
                                          <p:spTgt spid="132099">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2099">
                                            <p:txEl>
                                              <p:pRg st="5" end="5"/>
                                            </p:txEl>
                                          </p:spTgt>
                                        </p:tgtEl>
                                        <p:attrNameLst>
                                          <p:attrName>style.visibility</p:attrName>
                                        </p:attrNameLst>
                                      </p:cBhvr>
                                      <p:to>
                                        <p:strVal val="visible"/>
                                      </p:to>
                                    </p:set>
                                    <p:animEffect transition="in" filter="fade">
                                      <p:cBhvr>
                                        <p:cTn id="25" dur="500"/>
                                        <p:tgtEl>
                                          <p:spTgt spid="132099">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2099">
                                            <p:txEl>
                                              <p:pRg st="6" end="6"/>
                                            </p:txEl>
                                          </p:spTgt>
                                        </p:tgtEl>
                                        <p:attrNameLst>
                                          <p:attrName>style.visibility</p:attrName>
                                        </p:attrNameLst>
                                      </p:cBhvr>
                                      <p:to>
                                        <p:strVal val="visible"/>
                                      </p:to>
                                    </p:set>
                                    <p:animEffect transition="in" filter="fade">
                                      <p:cBhvr>
                                        <p:cTn id="30" dur="500"/>
                                        <p:tgtEl>
                                          <p:spTgt spid="1320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9"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1" name="Rectangle 3"/>
          <p:cNvSpPr>
            <a:spLocks noGrp="1" noChangeArrowheads="1"/>
          </p:cNvSpPr>
          <p:nvPr>
            <p:ph type="body" sz="quarter" idx="10"/>
          </p:nvPr>
        </p:nvSpPr>
        <p:spPr/>
        <p:txBody>
          <a:bodyPr>
            <a:normAutofit/>
          </a:bodyPr>
          <a:lstStyle/>
          <a:p>
            <a:r>
              <a:rPr lang="en-US" dirty="0"/>
              <a:t>Get general sense of work activity in terms of exposure</a:t>
            </a:r>
          </a:p>
          <a:p>
            <a:pPr lvl="1"/>
            <a:r>
              <a:rPr lang="en-US" dirty="0"/>
              <a:t>Computer</a:t>
            </a:r>
          </a:p>
          <a:p>
            <a:pPr lvl="1"/>
            <a:r>
              <a:rPr lang="en-US" dirty="0"/>
              <a:t>Telephone</a:t>
            </a:r>
          </a:p>
          <a:p>
            <a:pPr lvl="1"/>
            <a:r>
              <a:rPr lang="en-US" dirty="0"/>
              <a:t>Read</a:t>
            </a:r>
          </a:p>
          <a:p>
            <a:pPr lvl="1"/>
            <a:r>
              <a:rPr lang="en-US" dirty="0"/>
              <a:t>Write</a:t>
            </a:r>
          </a:p>
          <a:p>
            <a:pPr lvl="1"/>
            <a:r>
              <a:rPr lang="en-US" dirty="0"/>
              <a:t>Meetings</a:t>
            </a:r>
          </a:p>
          <a:p>
            <a:pPr lvl="1"/>
            <a:r>
              <a:rPr lang="en-US" dirty="0"/>
              <a:t>Misc</a:t>
            </a:r>
          </a:p>
          <a:p>
            <a:pPr lvl="1"/>
            <a:r>
              <a:rPr lang="en-US" dirty="0"/>
              <a:t>Other</a:t>
            </a:r>
          </a:p>
          <a:p>
            <a:r>
              <a:rPr lang="en-US" dirty="0"/>
              <a:t>Guides assessment</a:t>
            </a:r>
          </a:p>
          <a:p>
            <a:pPr lvl="1"/>
            <a:r>
              <a:rPr lang="en-US" dirty="0"/>
              <a:t>What activities to focus on</a:t>
            </a:r>
          </a:p>
        </p:txBody>
      </p:sp>
      <p:sp>
        <p:nvSpPr>
          <p:cNvPr id="3" name="Text Placeholder 2">
            <a:extLst>
              <a:ext uri="{FF2B5EF4-FFF2-40B4-BE49-F238E27FC236}">
                <a16:creationId xmlns:a16="http://schemas.microsoft.com/office/drawing/2014/main" id="{0637610C-DA66-4F1D-85F8-A38D4B1E7175}"/>
              </a:ext>
            </a:extLst>
          </p:cNvPr>
          <p:cNvSpPr>
            <a:spLocks noGrp="1"/>
          </p:cNvSpPr>
          <p:nvPr>
            <p:ph type="body" sz="quarter" idx="12"/>
          </p:nvPr>
        </p:nvSpPr>
        <p:spPr/>
        <p:txBody>
          <a:bodyPr/>
          <a:lstStyle/>
          <a:p>
            <a:r>
              <a:rPr lang="en-US" noProof="1"/>
              <a:t>Work Activity</a:t>
            </a:r>
            <a:endParaRPr lang="en-US" dirty="0"/>
          </a:p>
        </p:txBody>
      </p:sp>
      <p:pic>
        <p:nvPicPr>
          <p:cNvPr id="7" name="Picture 2" descr="K:\Clients\Medtronic\World Headquarters\Ergonomics Website Revision\Images\Potential Medtronic EE pics\Raw\Anderson.JPG">
            <a:extLst>
              <a:ext uri="{FF2B5EF4-FFF2-40B4-BE49-F238E27FC236}">
                <a16:creationId xmlns:a16="http://schemas.microsoft.com/office/drawing/2014/main" id="{A2791BEC-C8DD-403D-8FAC-F29AAE631BAA}"/>
              </a:ext>
            </a:extLst>
          </p:cNvPr>
          <p:cNvPicPr>
            <a:picLocks noGrp="1" noChangeAspect="1" noChangeArrowheads="1"/>
          </p:cNvPicPr>
          <p:nvPr>
            <p:ph type="pic" sz="quarter" idx="11"/>
          </p:nvPr>
        </p:nvPicPr>
        <p:blipFill>
          <a:blip r:embed="rId3" cstate="print"/>
          <a:srcRect l="11845" r="11845"/>
          <a:stretch>
            <a:fillRect/>
          </a:stretch>
        </p:blipFill>
        <p:spPr bwMode="auto">
          <a:xfrm>
            <a:off x="4881563" y="742950"/>
            <a:ext cx="4135437" cy="40671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5251">
                                            <p:txEl>
                                              <p:pRg st="0" end="0"/>
                                            </p:txEl>
                                          </p:spTgt>
                                        </p:tgtEl>
                                        <p:attrNameLst>
                                          <p:attrName>style.visibility</p:attrName>
                                        </p:attrNameLst>
                                      </p:cBhvr>
                                      <p:to>
                                        <p:strVal val="visible"/>
                                      </p:to>
                                    </p:set>
                                    <p:animEffect transition="in" filter="fade">
                                      <p:cBhvr>
                                        <p:cTn id="7" dur="500"/>
                                        <p:tgtEl>
                                          <p:spTgt spid="56525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5251">
                                            <p:txEl>
                                              <p:pRg st="1" end="1"/>
                                            </p:txEl>
                                          </p:spTgt>
                                        </p:tgtEl>
                                        <p:attrNameLst>
                                          <p:attrName>style.visibility</p:attrName>
                                        </p:attrNameLst>
                                      </p:cBhvr>
                                      <p:to>
                                        <p:strVal val="visible"/>
                                      </p:to>
                                    </p:set>
                                    <p:animEffect transition="in" filter="fade">
                                      <p:cBhvr>
                                        <p:cTn id="13" dur="500"/>
                                        <p:tgtEl>
                                          <p:spTgt spid="565251">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65251">
                                            <p:txEl>
                                              <p:pRg st="2" end="2"/>
                                            </p:txEl>
                                          </p:spTgt>
                                        </p:tgtEl>
                                        <p:attrNameLst>
                                          <p:attrName>style.visibility</p:attrName>
                                        </p:attrNameLst>
                                      </p:cBhvr>
                                      <p:to>
                                        <p:strVal val="visible"/>
                                      </p:to>
                                    </p:set>
                                    <p:animEffect transition="in" filter="fade">
                                      <p:cBhvr>
                                        <p:cTn id="16" dur="500"/>
                                        <p:tgtEl>
                                          <p:spTgt spid="565251">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65251">
                                            <p:txEl>
                                              <p:pRg st="3" end="3"/>
                                            </p:txEl>
                                          </p:spTgt>
                                        </p:tgtEl>
                                        <p:attrNameLst>
                                          <p:attrName>style.visibility</p:attrName>
                                        </p:attrNameLst>
                                      </p:cBhvr>
                                      <p:to>
                                        <p:strVal val="visible"/>
                                      </p:to>
                                    </p:set>
                                    <p:animEffect transition="in" filter="fade">
                                      <p:cBhvr>
                                        <p:cTn id="19" dur="500"/>
                                        <p:tgtEl>
                                          <p:spTgt spid="565251">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65251">
                                            <p:txEl>
                                              <p:pRg st="4" end="4"/>
                                            </p:txEl>
                                          </p:spTgt>
                                        </p:tgtEl>
                                        <p:attrNameLst>
                                          <p:attrName>style.visibility</p:attrName>
                                        </p:attrNameLst>
                                      </p:cBhvr>
                                      <p:to>
                                        <p:strVal val="visible"/>
                                      </p:to>
                                    </p:set>
                                    <p:animEffect transition="in" filter="fade">
                                      <p:cBhvr>
                                        <p:cTn id="22" dur="500"/>
                                        <p:tgtEl>
                                          <p:spTgt spid="565251">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65251">
                                            <p:txEl>
                                              <p:pRg st="5" end="5"/>
                                            </p:txEl>
                                          </p:spTgt>
                                        </p:tgtEl>
                                        <p:attrNameLst>
                                          <p:attrName>style.visibility</p:attrName>
                                        </p:attrNameLst>
                                      </p:cBhvr>
                                      <p:to>
                                        <p:strVal val="visible"/>
                                      </p:to>
                                    </p:set>
                                    <p:animEffect transition="in" filter="fade">
                                      <p:cBhvr>
                                        <p:cTn id="25" dur="500"/>
                                        <p:tgtEl>
                                          <p:spTgt spid="565251">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65251">
                                            <p:txEl>
                                              <p:pRg st="6" end="6"/>
                                            </p:txEl>
                                          </p:spTgt>
                                        </p:tgtEl>
                                        <p:attrNameLst>
                                          <p:attrName>style.visibility</p:attrName>
                                        </p:attrNameLst>
                                      </p:cBhvr>
                                      <p:to>
                                        <p:strVal val="visible"/>
                                      </p:to>
                                    </p:set>
                                    <p:animEffect transition="in" filter="fade">
                                      <p:cBhvr>
                                        <p:cTn id="28" dur="500"/>
                                        <p:tgtEl>
                                          <p:spTgt spid="565251">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65251">
                                            <p:txEl>
                                              <p:pRg st="7" end="7"/>
                                            </p:txEl>
                                          </p:spTgt>
                                        </p:tgtEl>
                                        <p:attrNameLst>
                                          <p:attrName>style.visibility</p:attrName>
                                        </p:attrNameLst>
                                      </p:cBhvr>
                                      <p:to>
                                        <p:strVal val="visible"/>
                                      </p:to>
                                    </p:set>
                                    <p:animEffect transition="in" filter="fade">
                                      <p:cBhvr>
                                        <p:cTn id="31" dur="500"/>
                                        <p:tgtEl>
                                          <p:spTgt spid="565251">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65251">
                                            <p:txEl>
                                              <p:pRg st="8" end="8"/>
                                            </p:txEl>
                                          </p:spTgt>
                                        </p:tgtEl>
                                        <p:attrNameLst>
                                          <p:attrName>style.visibility</p:attrName>
                                        </p:attrNameLst>
                                      </p:cBhvr>
                                      <p:to>
                                        <p:strVal val="visible"/>
                                      </p:to>
                                    </p:set>
                                    <p:animEffect transition="in" filter="fade">
                                      <p:cBhvr>
                                        <p:cTn id="36" dur="500"/>
                                        <p:tgtEl>
                                          <p:spTgt spid="565251">
                                            <p:txEl>
                                              <p:pRg st="8" end="8"/>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65251">
                                            <p:txEl>
                                              <p:pRg st="9" end="9"/>
                                            </p:txEl>
                                          </p:spTgt>
                                        </p:tgtEl>
                                        <p:attrNameLst>
                                          <p:attrName>style.visibility</p:attrName>
                                        </p:attrNameLst>
                                      </p:cBhvr>
                                      <p:to>
                                        <p:strVal val="visible"/>
                                      </p:to>
                                    </p:set>
                                    <p:animEffect transition="in" filter="fade">
                                      <p:cBhvr>
                                        <p:cTn id="39" dur="500"/>
                                        <p:tgtEl>
                                          <p:spTgt spid="56525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251"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6195" name="Rectangle 3"/>
          <p:cNvSpPr>
            <a:spLocks noGrp="1" noChangeArrowheads="1"/>
          </p:cNvSpPr>
          <p:nvPr>
            <p:ph type="body" sz="quarter" idx="10"/>
          </p:nvPr>
        </p:nvSpPr>
        <p:spPr/>
        <p:txBody>
          <a:bodyPr>
            <a:normAutofit/>
          </a:bodyPr>
          <a:lstStyle/>
          <a:p>
            <a:r>
              <a:rPr lang="en-US" noProof="1"/>
              <a:t>In ideal world, dimensions of office workstation</a:t>
            </a:r>
          </a:p>
          <a:p>
            <a:r>
              <a:rPr lang="en-US" noProof="1"/>
              <a:t>Determined exclusively by job tasks</a:t>
            </a:r>
          </a:p>
          <a:p>
            <a:pPr lvl="1"/>
            <a:r>
              <a:rPr lang="en-US" dirty="0"/>
              <a:t>S</a:t>
            </a:r>
            <a:r>
              <a:rPr lang="en-US" noProof="1"/>
              <a:t>ome very focused single-task workstations may be 36 </a:t>
            </a:r>
            <a:r>
              <a:rPr lang="en-US" dirty="0"/>
              <a:t>sq ft</a:t>
            </a:r>
          </a:p>
          <a:p>
            <a:pPr lvl="1"/>
            <a:r>
              <a:rPr lang="en-US" dirty="0"/>
              <a:t>M</a:t>
            </a:r>
            <a:r>
              <a:rPr lang="en-US" noProof="1"/>
              <a:t>ultitask workstation 120 sq ft or even more</a:t>
            </a:r>
          </a:p>
        </p:txBody>
      </p:sp>
      <p:sp>
        <p:nvSpPr>
          <p:cNvPr id="3" name="Text Placeholder 2">
            <a:extLst>
              <a:ext uri="{FF2B5EF4-FFF2-40B4-BE49-F238E27FC236}">
                <a16:creationId xmlns:a16="http://schemas.microsoft.com/office/drawing/2014/main" id="{154F391F-419F-4F82-AEC4-8390A3C1EC7B}"/>
              </a:ext>
            </a:extLst>
          </p:cNvPr>
          <p:cNvSpPr>
            <a:spLocks noGrp="1"/>
          </p:cNvSpPr>
          <p:nvPr>
            <p:ph type="body" sz="quarter" idx="12"/>
          </p:nvPr>
        </p:nvSpPr>
        <p:spPr/>
        <p:txBody>
          <a:bodyPr/>
          <a:lstStyle/>
          <a:p>
            <a:r>
              <a:rPr lang="en-US" dirty="0"/>
              <a:t>Floor Space</a:t>
            </a:r>
          </a:p>
        </p:txBody>
      </p:sp>
      <p:pic>
        <p:nvPicPr>
          <p:cNvPr id="9" name="Picture 4" descr="T1">
            <a:extLst>
              <a:ext uri="{FF2B5EF4-FFF2-40B4-BE49-F238E27FC236}">
                <a16:creationId xmlns:a16="http://schemas.microsoft.com/office/drawing/2014/main" id="{D7A479CF-24FC-4AE6-8E31-31DA77C7A5E9}"/>
              </a:ext>
            </a:extLst>
          </p:cNvPr>
          <p:cNvPicPr>
            <a:picLocks noGrp="1" noChangeAspect="1" noChangeArrowheads="1"/>
          </p:cNvPicPr>
          <p:nvPr>
            <p:ph type="pic" sz="quarter" idx="11"/>
          </p:nvPr>
        </p:nvPicPr>
        <p:blipFill rotWithShape="1">
          <a:blip r:embed="rId3" cstate="print"/>
          <a:srcRect l="-28141" r="-28141"/>
          <a:stretch/>
        </p:blipFill>
        <p:spPr bwMode="auto">
          <a:xfrm>
            <a:off x="4881563" y="742950"/>
            <a:ext cx="4135437" cy="1981200"/>
          </a:xfrm>
          <a:prstGeom prst="rect">
            <a:avLst/>
          </a:prstGeom>
          <a:ln>
            <a:noFill/>
          </a:ln>
          <a:effectLst>
            <a:outerShdw blurRad="292100" dist="139700" dir="2700000" algn="tl" rotWithShape="0">
              <a:srgbClr val="333333">
                <a:alpha val="65000"/>
              </a:srgbClr>
            </a:outerShdw>
          </a:effectLst>
        </p:spPr>
      </p:pic>
      <p:pic>
        <p:nvPicPr>
          <p:cNvPr id="10" name="Picture 5" descr="T7">
            <a:extLst>
              <a:ext uri="{FF2B5EF4-FFF2-40B4-BE49-F238E27FC236}">
                <a16:creationId xmlns:a16="http://schemas.microsoft.com/office/drawing/2014/main" id="{91704F91-2AF2-4391-A9E8-9CE871A641D8}"/>
              </a:ext>
            </a:extLst>
          </p:cNvPr>
          <p:cNvPicPr>
            <a:picLocks noGrp="1" noChangeAspect="1" noChangeArrowheads="1"/>
          </p:cNvPicPr>
          <p:nvPr>
            <p:ph type="pic" sz="quarter" idx="13"/>
          </p:nvPr>
        </p:nvPicPr>
        <p:blipFill rotWithShape="1">
          <a:blip r:embed="rId4" cstate="print"/>
          <a:srcRect l="-71984" r="-71984"/>
          <a:stretch/>
        </p:blipFill>
        <p:spPr bwMode="auto">
          <a:xfrm>
            <a:off x="4876800" y="2876550"/>
            <a:ext cx="4135438" cy="1981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6195">
                                            <p:txEl>
                                              <p:pRg st="0" end="0"/>
                                            </p:txEl>
                                          </p:spTgt>
                                        </p:tgtEl>
                                        <p:attrNameLst>
                                          <p:attrName>style.visibility</p:attrName>
                                        </p:attrNameLst>
                                      </p:cBhvr>
                                      <p:to>
                                        <p:strVal val="visible"/>
                                      </p:to>
                                    </p:set>
                                    <p:animEffect transition="in" filter="fade">
                                      <p:cBhvr>
                                        <p:cTn id="7" dur="500"/>
                                        <p:tgtEl>
                                          <p:spTgt spid="1361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6195">
                                            <p:txEl>
                                              <p:pRg st="1" end="1"/>
                                            </p:txEl>
                                          </p:spTgt>
                                        </p:tgtEl>
                                        <p:attrNameLst>
                                          <p:attrName>style.visibility</p:attrName>
                                        </p:attrNameLst>
                                      </p:cBhvr>
                                      <p:to>
                                        <p:strVal val="visible"/>
                                      </p:to>
                                    </p:set>
                                    <p:animEffect transition="in" filter="fade">
                                      <p:cBhvr>
                                        <p:cTn id="12" dur="500"/>
                                        <p:tgtEl>
                                          <p:spTgt spid="1361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6195">
                                            <p:txEl>
                                              <p:pRg st="2" end="2"/>
                                            </p:txEl>
                                          </p:spTgt>
                                        </p:tgtEl>
                                        <p:attrNameLst>
                                          <p:attrName>style.visibility</p:attrName>
                                        </p:attrNameLst>
                                      </p:cBhvr>
                                      <p:to>
                                        <p:strVal val="visible"/>
                                      </p:to>
                                    </p:set>
                                    <p:animEffect transition="in" filter="fade">
                                      <p:cBhvr>
                                        <p:cTn id="17" dur="500"/>
                                        <p:tgtEl>
                                          <p:spTgt spid="136195">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6195">
                                            <p:txEl>
                                              <p:pRg st="3" end="3"/>
                                            </p:txEl>
                                          </p:spTgt>
                                        </p:tgtEl>
                                        <p:attrNameLst>
                                          <p:attrName>style.visibility</p:attrName>
                                        </p:attrNameLst>
                                      </p:cBhvr>
                                      <p:to>
                                        <p:strVal val="visible"/>
                                      </p:to>
                                    </p:set>
                                    <p:animEffect transition="in" filter="fade">
                                      <p:cBhvr>
                                        <p:cTn id="25" dur="500"/>
                                        <p:tgtEl>
                                          <p:spTgt spid="136195">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5" grpId="0" uiExpand="1" build="p" bldLvl="2"/>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8243" name="Rectangle 3"/>
          <p:cNvSpPr>
            <a:spLocks noGrp="1" noChangeArrowheads="1"/>
          </p:cNvSpPr>
          <p:nvPr>
            <p:ph type="body" sz="quarter" idx="10"/>
          </p:nvPr>
        </p:nvSpPr>
        <p:spPr/>
        <p:txBody>
          <a:bodyPr>
            <a:normAutofit/>
          </a:bodyPr>
          <a:lstStyle/>
          <a:p>
            <a:r>
              <a:rPr lang="en-US" noProof="1"/>
              <a:t>Floor space may be determined by host of factors not relative to job task</a:t>
            </a:r>
          </a:p>
          <a:p>
            <a:r>
              <a:rPr lang="en-US" noProof="1"/>
              <a:t>Does not negate need to perform an effective job analysis to make recommendations</a:t>
            </a:r>
          </a:p>
          <a:p>
            <a:r>
              <a:rPr lang="en-US" noProof="1"/>
              <a:t>Does cause us in many cases to be quite creative!</a:t>
            </a:r>
          </a:p>
        </p:txBody>
      </p:sp>
      <p:sp>
        <p:nvSpPr>
          <p:cNvPr id="2" name="Text Placeholder 1">
            <a:extLst>
              <a:ext uri="{FF2B5EF4-FFF2-40B4-BE49-F238E27FC236}">
                <a16:creationId xmlns:a16="http://schemas.microsoft.com/office/drawing/2014/main" id="{3361F9E4-E29C-484B-99A9-3CC60933E299}"/>
              </a:ext>
            </a:extLst>
          </p:cNvPr>
          <p:cNvSpPr>
            <a:spLocks noGrp="1"/>
          </p:cNvSpPr>
          <p:nvPr>
            <p:ph type="body" sz="quarter" idx="12"/>
          </p:nvPr>
        </p:nvSpPr>
        <p:spPr/>
        <p:txBody>
          <a:bodyPr/>
          <a:lstStyle/>
          <a:p>
            <a:r>
              <a:rPr lang="en-US" noProof="1"/>
              <a:t>We do not Live in an Ideal World</a:t>
            </a:r>
            <a:endParaRPr lang="en-US" dirty="0"/>
          </a:p>
        </p:txBody>
      </p:sp>
      <p:pic>
        <p:nvPicPr>
          <p:cNvPr id="8" name="Picture Placeholder 7" descr="floorplans_hc">
            <a:extLst>
              <a:ext uri="{FF2B5EF4-FFF2-40B4-BE49-F238E27FC236}">
                <a16:creationId xmlns:a16="http://schemas.microsoft.com/office/drawing/2014/main" id="{F39D40ED-5D4B-4DFE-BE29-849002D2739C}"/>
              </a:ext>
            </a:extLst>
          </p:cNvPr>
          <p:cNvPicPr>
            <a:picLocks noGrp="1" noChangeAspect="1" noChangeArrowheads="1"/>
          </p:cNvPicPr>
          <p:nvPr>
            <p:ph type="pic" sz="quarter" idx="11"/>
          </p:nvPr>
        </p:nvPicPr>
        <p:blipFill rotWithShape="1">
          <a:blip r:embed="rId3" cstate="print">
            <a:extLst>
              <a:ext uri="{BEBA8EAE-BF5A-486C-A8C5-ECC9F3942E4B}">
                <a14:imgProps xmlns:a14="http://schemas.microsoft.com/office/drawing/2010/main">
                  <a14:imgLayer r:embed="rId4">
                    <a14:imgEffect>
                      <a14:backgroundRemoval t="4737" b="90526" l="10000" r="90000">
                        <a14:foregroundMark x1="23333" y1="8947" x2="47089" y2="5918"/>
                        <a14:foregroundMark x1="55038" y1="5849" x2="75000" y2="10000"/>
                        <a14:foregroundMark x1="31138" y1="23054" x2="32373" y2="25510"/>
                        <a14:foregroundMark x1="27222" y1="15263" x2="27542" y2="15900"/>
                        <a14:foregroundMark x1="63333" y1="64737" x2="63333" y2="64737"/>
                        <a14:foregroundMark x1="65556" y1="80000" x2="65556" y2="80000"/>
                        <a14:foregroundMark x1="72778" y1="88947" x2="72778" y2="88947"/>
                        <a14:foregroundMark x1="75000" y1="84737" x2="75000" y2="84737"/>
                        <a14:foregroundMark x1="29444" y1="90000" x2="29444" y2="90000"/>
                        <a14:foregroundMark x1="26111" y1="86316" x2="28889" y2="90526"/>
                        <a14:foregroundMark x1="35556" y1="81579" x2="35556" y2="81579"/>
                        <a14:foregroundMark x1="32778" y1="72632" x2="41111" y2="71579"/>
                        <a14:foregroundMark x1="31111" y1="64737" x2="31111" y2="64737"/>
                        <a14:foregroundMark x1="43889" y1="64737" x2="43889" y2="64737"/>
                        <a14:foregroundMark x1="15556" y1="63158" x2="15556" y2="62632"/>
                        <a14:foregroundMark x1="54444" y1="6316" x2="54444" y2="6316"/>
                        <a14:foregroundMark x1="54444" y1="6316" x2="52222" y2="6316"/>
                        <a14:foregroundMark x1="66111" y1="21053" x2="66111" y2="21053"/>
                        <a14:foregroundMark x1="64444" y1="36842" x2="64444" y2="36842"/>
                        <a14:foregroundMark x1="27778" y1="27895" x2="27778" y2="27895"/>
                        <a14:foregroundMark x1="36111" y1="47368" x2="36111" y2="47368"/>
                        <a14:foregroundMark x1="75556" y1="72105" x2="75556" y2="72105"/>
                        <a14:foregroundMark x1="77778" y1="71053" x2="77778" y2="71053"/>
                        <a14:foregroundMark x1="78333" y1="74211" x2="78333" y2="74211"/>
                        <a14:foregroundMark x1="78333" y1="71579" x2="78333" y2="71579"/>
                        <a14:foregroundMark x1="51111" y1="6316" x2="53333" y2="6316"/>
                        <a14:foregroundMark x1="56667" y1="5789" x2="48333" y2="5263"/>
                        <a14:foregroundMark x1="50000" y1="5789" x2="45556" y2="5789"/>
                        <a14:foregroundMark x1="44444" y1="5789" x2="58333" y2="6316"/>
                        <a14:backgroundMark x1="30556" y1="17368" x2="30556" y2="17368"/>
                        <a14:backgroundMark x1="29444" y1="18947" x2="30000" y2="18421"/>
                        <a14:backgroundMark x1="28333" y1="17895" x2="28333" y2="17895"/>
                        <a14:backgroundMark x1="32222" y1="25789" x2="32222" y2="25789"/>
                        <a14:backgroundMark x1="27778" y1="17368" x2="27778" y2="17368"/>
                        <a14:backgroundMark x1="27778" y1="16842" x2="27778" y2="16842"/>
                        <a14:backgroundMark x1="29444" y1="17895" x2="27222" y2="18947"/>
                        <a14:backgroundMark x1="32778" y1="25263" x2="34444" y2="27368"/>
                      </a14:backgroundRemoval>
                    </a14:imgEffect>
                  </a14:imgLayer>
                </a14:imgProps>
              </a:ext>
            </a:extLst>
          </a:blip>
          <a:srcRect l="-3664" r="-3664"/>
          <a:stretch/>
        </p:blipFill>
        <p:spPr>
          <a:xfrm>
            <a:off x="4967307" y="538162"/>
            <a:ext cx="4135437" cy="4067175"/>
          </a:xfr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8243">
                                            <p:txEl>
                                              <p:pRg st="0" end="0"/>
                                            </p:txEl>
                                          </p:spTgt>
                                        </p:tgtEl>
                                        <p:attrNameLst>
                                          <p:attrName>style.visibility</p:attrName>
                                        </p:attrNameLst>
                                      </p:cBhvr>
                                      <p:to>
                                        <p:strVal val="visible"/>
                                      </p:to>
                                    </p:set>
                                    <p:animEffect transition="in" filter="fade">
                                      <p:cBhvr>
                                        <p:cTn id="7" dur="500"/>
                                        <p:tgtEl>
                                          <p:spTgt spid="13824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8243">
                                            <p:txEl>
                                              <p:pRg st="1" end="1"/>
                                            </p:txEl>
                                          </p:spTgt>
                                        </p:tgtEl>
                                        <p:attrNameLst>
                                          <p:attrName>style.visibility</p:attrName>
                                        </p:attrNameLst>
                                      </p:cBhvr>
                                      <p:to>
                                        <p:strVal val="visible"/>
                                      </p:to>
                                    </p:set>
                                    <p:animEffect transition="in" filter="fade">
                                      <p:cBhvr>
                                        <p:cTn id="15" dur="500"/>
                                        <p:tgtEl>
                                          <p:spTgt spid="13824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8243">
                                            <p:txEl>
                                              <p:pRg st="2" end="2"/>
                                            </p:txEl>
                                          </p:spTgt>
                                        </p:tgtEl>
                                        <p:attrNameLst>
                                          <p:attrName>style.visibility</p:attrName>
                                        </p:attrNameLst>
                                      </p:cBhvr>
                                      <p:to>
                                        <p:strVal val="visible"/>
                                      </p:to>
                                    </p:set>
                                    <p:animEffect transition="in" filter="fade">
                                      <p:cBhvr>
                                        <p:cTn id="20" dur="500"/>
                                        <p:tgtEl>
                                          <p:spTgt spid="1382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8083" name="Rectangle 3"/>
          <p:cNvSpPr>
            <a:spLocks noGrp="1" noChangeArrowheads="1"/>
          </p:cNvSpPr>
          <p:nvPr>
            <p:ph type="body" sz="quarter" idx="10"/>
          </p:nvPr>
        </p:nvSpPr>
        <p:spPr/>
        <p:txBody>
          <a:bodyPr>
            <a:normAutofit/>
          </a:bodyPr>
          <a:lstStyle/>
          <a:p>
            <a:r>
              <a:rPr lang="en-US" noProof="1"/>
              <a:t>Objectives of chair</a:t>
            </a:r>
          </a:p>
          <a:p>
            <a:pPr lvl="1"/>
            <a:r>
              <a:rPr lang="en-US" noProof="1"/>
              <a:t>Support body and limbs to provide relief from weight bearing</a:t>
            </a:r>
          </a:p>
          <a:p>
            <a:pPr lvl="1"/>
            <a:r>
              <a:rPr lang="en-US" noProof="1"/>
              <a:t>Provide stable base or platform for body and limbs</a:t>
            </a:r>
          </a:p>
          <a:p>
            <a:pPr lvl="1"/>
            <a:r>
              <a:rPr lang="en-US" noProof="1"/>
              <a:t>Position user at correct height and reach relationship to worksurface and tasks at hand</a:t>
            </a:r>
          </a:p>
          <a:p>
            <a:pPr lvl="1"/>
            <a:r>
              <a:rPr lang="en-US" noProof="1"/>
              <a:t>Allow for easy change in position/movement of user</a:t>
            </a:r>
          </a:p>
        </p:txBody>
      </p:sp>
      <p:sp>
        <p:nvSpPr>
          <p:cNvPr id="3" name="Text Placeholder 2">
            <a:extLst>
              <a:ext uri="{FF2B5EF4-FFF2-40B4-BE49-F238E27FC236}">
                <a16:creationId xmlns:a16="http://schemas.microsoft.com/office/drawing/2014/main" id="{D74869E1-4791-4255-8032-5555A09AEFBA}"/>
              </a:ext>
            </a:extLst>
          </p:cNvPr>
          <p:cNvSpPr>
            <a:spLocks noGrp="1"/>
          </p:cNvSpPr>
          <p:nvPr>
            <p:ph type="body" sz="quarter" idx="12"/>
          </p:nvPr>
        </p:nvSpPr>
        <p:spPr/>
        <p:txBody>
          <a:bodyPr/>
          <a:lstStyle/>
          <a:p>
            <a:r>
              <a:rPr lang="en-US" noProof="1"/>
              <a:t>Chair</a:t>
            </a:r>
            <a:endParaRPr lang="en-US" dirty="0"/>
          </a:p>
        </p:txBody>
      </p:sp>
      <p:pic>
        <p:nvPicPr>
          <p:cNvPr id="7" name="Picture Placeholder 6" descr="J2502.jpg">
            <a:extLst>
              <a:ext uri="{FF2B5EF4-FFF2-40B4-BE49-F238E27FC236}">
                <a16:creationId xmlns:a16="http://schemas.microsoft.com/office/drawing/2014/main" id="{E2E23ADF-1BB7-4245-AB77-78D99EDD150D}"/>
              </a:ext>
            </a:extLst>
          </p:cNvPr>
          <p:cNvPicPr>
            <a:picLocks noGrp="1" noChangeAspect="1"/>
          </p:cNvPicPr>
          <p:nvPr>
            <p:ph type="pic" sz="quarter" idx="11"/>
          </p:nvPr>
        </p:nvPicPr>
        <p:blipFill rotWithShape="1">
          <a:blip r:embed="rId3" cstate="print">
            <a:extLst>
              <a:ext uri="{BEBA8EAE-BF5A-486C-A8C5-ECC9F3942E4B}">
                <a14:imgProps xmlns:a14="http://schemas.microsoft.com/office/drawing/2010/main">
                  <a14:imgLayer r:embed="rId4">
                    <a14:imgEffect>
                      <a14:backgroundRemoval t="4691" b="97284" l="8519" r="91481">
                        <a14:foregroundMark x1="21852" y1="7407" x2="21481" y2="5432"/>
                        <a14:foregroundMark x1="8519" y1="9383" x2="9630" y2="9630"/>
                        <a14:foregroundMark x1="50370" y1="97284" x2="50000" y2="96543"/>
                        <a14:foregroundMark x1="90000" y1="90123" x2="90000" y2="90123"/>
                        <a14:foregroundMark x1="91481" y1="49877" x2="91481" y2="49877"/>
                        <a14:backgroundMark x1="31852" y1="58025" x2="31852" y2="58025"/>
                        <a14:backgroundMark x1="37778" y1="77037" x2="37778" y2="77037"/>
                        <a14:backgroundMark x1="68519" y1="77531" x2="68519" y2="77531"/>
                      </a14:backgroundRemoval>
                    </a14:imgEffect>
                  </a14:imgLayer>
                </a14:imgProps>
              </a:ext>
            </a:extLst>
          </a:blip>
          <a:srcRect l="-26259" r="-26259"/>
          <a:stretch/>
        </p:blipFill>
        <p:spPr>
          <a:xfrm>
            <a:off x="4881563" y="742950"/>
            <a:ext cx="4135437" cy="40671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8083">
                                            <p:txEl>
                                              <p:pRg st="0" end="0"/>
                                            </p:txEl>
                                          </p:spTgt>
                                        </p:tgtEl>
                                        <p:attrNameLst>
                                          <p:attrName>style.visibility</p:attrName>
                                        </p:attrNameLst>
                                      </p:cBhvr>
                                      <p:to>
                                        <p:strVal val="visible"/>
                                      </p:to>
                                    </p:set>
                                    <p:animEffect transition="in" filter="fade">
                                      <p:cBhvr>
                                        <p:cTn id="7" dur="500"/>
                                        <p:tgtEl>
                                          <p:spTgt spid="55808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58083">
                                            <p:txEl>
                                              <p:pRg st="1" end="1"/>
                                            </p:txEl>
                                          </p:spTgt>
                                        </p:tgtEl>
                                        <p:attrNameLst>
                                          <p:attrName>style.visibility</p:attrName>
                                        </p:attrNameLst>
                                      </p:cBhvr>
                                      <p:to>
                                        <p:strVal val="visible"/>
                                      </p:to>
                                    </p:set>
                                    <p:animEffect transition="in" filter="fade">
                                      <p:cBhvr>
                                        <p:cTn id="15" dur="500"/>
                                        <p:tgtEl>
                                          <p:spTgt spid="55808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58083">
                                            <p:txEl>
                                              <p:pRg st="2" end="2"/>
                                            </p:txEl>
                                          </p:spTgt>
                                        </p:tgtEl>
                                        <p:attrNameLst>
                                          <p:attrName>style.visibility</p:attrName>
                                        </p:attrNameLst>
                                      </p:cBhvr>
                                      <p:to>
                                        <p:strVal val="visible"/>
                                      </p:to>
                                    </p:set>
                                    <p:animEffect transition="in" filter="fade">
                                      <p:cBhvr>
                                        <p:cTn id="20" dur="500"/>
                                        <p:tgtEl>
                                          <p:spTgt spid="55808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58083">
                                            <p:txEl>
                                              <p:pRg st="3" end="3"/>
                                            </p:txEl>
                                          </p:spTgt>
                                        </p:tgtEl>
                                        <p:attrNameLst>
                                          <p:attrName>style.visibility</p:attrName>
                                        </p:attrNameLst>
                                      </p:cBhvr>
                                      <p:to>
                                        <p:strVal val="visible"/>
                                      </p:to>
                                    </p:set>
                                    <p:animEffect transition="in" filter="fade">
                                      <p:cBhvr>
                                        <p:cTn id="25" dur="500"/>
                                        <p:tgtEl>
                                          <p:spTgt spid="55808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58083">
                                            <p:txEl>
                                              <p:pRg st="4" end="4"/>
                                            </p:txEl>
                                          </p:spTgt>
                                        </p:tgtEl>
                                        <p:attrNameLst>
                                          <p:attrName>style.visibility</p:attrName>
                                        </p:attrNameLst>
                                      </p:cBhvr>
                                      <p:to>
                                        <p:strVal val="visible"/>
                                      </p:to>
                                    </p:set>
                                    <p:animEffect transition="in" filter="fade">
                                      <p:cBhvr>
                                        <p:cTn id="30" dur="500"/>
                                        <p:tgtEl>
                                          <p:spTgt spid="55808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083" grpId="0" uiExpand="1" build="p" bldLvl="2"/>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2339" name="Rectangle 3"/>
          <p:cNvSpPr>
            <a:spLocks noGrp="1" noChangeArrowheads="1"/>
          </p:cNvSpPr>
          <p:nvPr>
            <p:ph type="body" sz="quarter" idx="10"/>
          </p:nvPr>
        </p:nvSpPr>
        <p:spPr>
          <a:xfrm>
            <a:off x="936776" y="743523"/>
            <a:ext cx="2949424" cy="4263906"/>
          </a:xfrm>
        </p:spPr>
        <p:txBody>
          <a:bodyPr>
            <a:normAutofit/>
          </a:bodyPr>
          <a:lstStyle/>
          <a:p>
            <a:r>
              <a:rPr lang="en-US" noProof="1"/>
              <a:t>Number of seating systems available in workplace</a:t>
            </a:r>
          </a:p>
          <a:p>
            <a:pPr lvl="1"/>
            <a:r>
              <a:rPr lang="en-US" noProof="1"/>
              <a:t>Office chairs</a:t>
            </a:r>
          </a:p>
          <a:p>
            <a:pPr lvl="1"/>
            <a:r>
              <a:rPr lang="en-US" noProof="1"/>
              <a:t>Stools</a:t>
            </a:r>
          </a:p>
          <a:p>
            <a:pPr lvl="1"/>
            <a:r>
              <a:rPr lang="en-US" noProof="1"/>
              <a:t>Lean platforms</a:t>
            </a:r>
            <a:endParaRPr lang="en-US" dirty="0"/>
          </a:p>
          <a:p>
            <a:pPr lvl="1"/>
            <a:r>
              <a:rPr lang="en-US" dirty="0"/>
              <a:t>O</a:t>
            </a:r>
            <a:r>
              <a:rPr lang="en-US" noProof="1"/>
              <a:t>ther miscellaneous seating</a:t>
            </a:r>
          </a:p>
        </p:txBody>
      </p:sp>
      <p:sp>
        <p:nvSpPr>
          <p:cNvPr id="3" name="Text Placeholder 2">
            <a:extLst>
              <a:ext uri="{FF2B5EF4-FFF2-40B4-BE49-F238E27FC236}">
                <a16:creationId xmlns:a16="http://schemas.microsoft.com/office/drawing/2014/main" id="{D358D573-F014-4D61-81E1-2014878DA9FB}"/>
              </a:ext>
            </a:extLst>
          </p:cNvPr>
          <p:cNvSpPr>
            <a:spLocks noGrp="1"/>
          </p:cNvSpPr>
          <p:nvPr>
            <p:ph type="body" sz="quarter" idx="12"/>
          </p:nvPr>
        </p:nvSpPr>
        <p:spPr/>
        <p:txBody>
          <a:bodyPr/>
          <a:lstStyle/>
          <a:p>
            <a:r>
              <a:rPr lang="en-US" noProof="1"/>
              <a:t>Types of Seating Systems</a:t>
            </a:r>
            <a:endParaRPr lang="en-US" dirty="0"/>
          </a:p>
        </p:txBody>
      </p:sp>
      <p:grpSp>
        <p:nvGrpSpPr>
          <p:cNvPr id="7" name="Group 6">
            <a:extLst>
              <a:ext uri="{FF2B5EF4-FFF2-40B4-BE49-F238E27FC236}">
                <a16:creationId xmlns:a16="http://schemas.microsoft.com/office/drawing/2014/main" id="{292BAF84-DB54-4BF7-9D0A-7152F09E7917}"/>
              </a:ext>
            </a:extLst>
          </p:cNvPr>
          <p:cNvGrpSpPr/>
          <p:nvPr/>
        </p:nvGrpSpPr>
        <p:grpSpPr>
          <a:xfrm>
            <a:off x="5791200" y="920958"/>
            <a:ext cx="1676400" cy="2680097"/>
            <a:chOff x="5791200" y="920958"/>
            <a:chExt cx="1676400" cy="2680097"/>
          </a:xfrm>
          <a:effectLst/>
        </p:grpSpPr>
        <p:pic>
          <p:nvPicPr>
            <p:cNvPr id="142343" name="Picture 7" descr="Spider chair"/>
            <p:cNvPicPr>
              <a:picLocks noChangeAspect="1" noChangeArrowheads="1"/>
            </p:cNvPicPr>
            <p:nvPr/>
          </p:nvPicPr>
          <p:blipFill>
            <a:blip r:embed="rId3" cstate="print"/>
            <a:srcRect/>
            <a:stretch>
              <a:fillRect/>
            </a:stretch>
          </p:blipFill>
          <p:spPr bwMode="auto">
            <a:xfrm>
              <a:off x="5791200" y="920958"/>
              <a:ext cx="1513511" cy="2680097"/>
            </a:xfrm>
            <a:prstGeom prst="rect">
              <a:avLst/>
            </a:prstGeom>
            <a:ln>
              <a:noFill/>
            </a:ln>
            <a:effectLst>
              <a:outerShdw blurRad="292100" dist="139700" dir="2700000" algn="tl" rotWithShape="0">
                <a:srgbClr val="333333">
                  <a:alpha val="65000"/>
                </a:srgbClr>
              </a:outerShdw>
            </a:effectLst>
          </p:spPr>
        </p:pic>
        <p:sp>
          <p:nvSpPr>
            <p:cNvPr id="70664" name="Rectangle 9"/>
            <p:cNvSpPr>
              <a:spLocks noChangeArrowheads="1"/>
            </p:cNvSpPr>
            <p:nvPr/>
          </p:nvSpPr>
          <p:spPr bwMode="auto">
            <a:xfrm>
              <a:off x="6525898" y="920958"/>
              <a:ext cx="812749" cy="120211"/>
            </a:xfrm>
            <a:prstGeom prst="rect">
              <a:avLst/>
            </a:prstGeom>
            <a:solidFill>
              <a:srgbClr val="FFFFFF"/>
            </a:solidFill>
            <a:ln w="9525">
              <a:noFill/>
              <a:miter lim="800000"/>
              <a:headEnd/>
              <a:tailEnd/>
            </a:ln>
          </p:spPr>
          <p:txBody>
            <a:bodyPr wrap="none" anchor="ctr"/>
            <a:lstStyle/>
            <a:p>
              <a:endParaRPr lang="en-US" dirty="0"/>
            </a:p>
          </p:txBody>
        </p:sp>
        <p:sp>
          <p:nvSpPr>
            <p:cNvPr id="70665" name="Rectangle 10"/>
            <p:cNvSpPr>
              <a:spLocks noChangeArrowheads="1"/>
            </p:cNvSpPr>
            <p:nvPr/>
          </p:nvSpPr>
          <p:spPr bwMode="auto">
            <a:xfrm>
              <a:off x="7304711" y="920958"/>
              <a:ext cx="162889" cy="147952"/>
            </a:xfrm>
            <a:prstGeom prst="rect">
              <a:avLst/>
            </a:prstGeom>
            <a:solidFill>
              <a:schemeClr val="bg2"/>
            </a:solidFill>
            <a:ln w="9525">
              <a:noFill/>
              <a:miter lim="800000"/>
              <a:headEnd/>
              <a:tailEnd/>
            </a:ln>
          </p:spPr>
          <p:txBody>
            <a:bodyPr wrap="none" anchor="ctr"/>
            <a:lstStyle/>
            <a:p>
              <a:endParaRPr lang="en-US" dirty="0"/>
            </a:p>
          </p:txBody>
        </p:sp>
      </p:grpSp>
      <p:pic>
        <p:nvPicPr>
          <p:cNvPr id="534530" name="Picture 2" descr="Aeron_Chair"/>
          <p:cNvPicPr>
            <a:picLocks noChangeAspect="1" noChangeArrowheads="1"/>
          </p:cNvPicPr>
          <p:nvPr/>
        </p:nvPicPr>
        <p:blipFill rotWithShape="1">
          <a:blip r:embed="rId4" cstate="print"/>
          <a:srcRect l="9098" r="15506"/>
          <a:stretch/>
        </p:blipFill>
        <p:spPr bwMode="auto">
          <a:xfrm>
            <a:off x="3848583" y="1200150"/>
            <a:ext cx="1790217" cy="2361627"/>
          </a:xfrm>
          <a:prstGeom prst="rect">
            <a:avLst/>
          </a:prstGeom>
          <a:ln>
            <a:noFill/>
          </a:ln>
          <a:effectLst>
            <a:outerShdw blurRad="292100" dist="139700" dir="2700000" algn="tl" rotWithShape="0">
              <a:srgbClr val="333333">
                <a:alpha val="65000"/>
              </a:srgbClr>
            </a:outerShdw>
          </a:effectLst>
        </p:spPr>
      </p:pic>
      <p:pic>
        <p:nvPicPr>
          <p:cNvPr id="14" name="Picture 23" descr="supportstand">
            <a:extLst>
              <a:ext uri="{FF2B5EF4-FFF2-40B4-BE49-F238E27FC236}">
                <a16:creationId xmlns:a16="http://schemas.microsoft.com/office/drawing/2014/main" id="{27F0952C-797A-4EF2-9B01-54A9934D6107}"/>
              </a:ext>
            </a:extLst>
          </p:cNvPr>
          <p:cNvPicPr>
            <a:picLocks noGrp="1" noChangeAspect="1" noChangeArrowheads="1"/>
          </p:cNvPicPr>
          <p:nvPr>
            <p:ph type="pic" sz="quarter" idx="11"/>
          </p:nvPr>
        </p:nvPicPr>
        <p:blipFill rotWithShape="1">
          <a:blip r:embed="rId5" cstate="print"/>
          <a:srcRect l="-12740" r="-7724"/>
          <a:stretch/>
        </p:blipFill>
        <p:spPr>
          <a:xfrm>
            <a:off x="7298438" y="934231"/>
            <a:ext cx="1464562" cy="265647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2339">
                                            <p:txEl>
                                              <p:pRg st="0" end="0"/>
                                            </p:txEl>
                                          </p:spTgt>
                                        </p:tgtEl>
                                        <p:attrNameLst>
                                          <p:attrName>style.visibility</p:attrName>
                                        </p:attrNameLst>
                                      </p:cBhvr>
                                      <p:to>
                                        <p:strVal val="visible"/>
                                      </p:to>
                                    </p:set>
                                    <p:animEffect transition="in" filter="fade">
                                      <p:cBhvr>
                                        <p:cTn id="7" dur="500"/>
                                        <p:tgtEl>
                                          <p:spTgt spid="1423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2339">
                                            <p:txEl>
                                              <p:pRg st="1" end="1"/>
                                            </p:txEl>
                                          </p:spTgt>
                                        </p:tgtEl>
                                        <p:attrNameLst>
                                          <p:attrName>style.visibility</p:attrName>
                                        </p:attrNameLst>
                                      </p:cBhvr>
                                      <p:to>
                                        <p:strVal val="visible"/>
                                      </p:to>
                                    </p:set>
                                    <p:animEffect transition="in" filter="fade">
                                      <p:cBhvr>
                                        <p:cTn id="12" dur="500"/>
                                        <p:tgtEl>
                                          <p:spTgt spid="142339">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34530"/>
                                        </p:tgtEl>
                                        <p:attrNameLst>
                                          <p:attrName>style.visibility</p:attrName>
                                        </p:attrNameLst>
                                      </p:cBhvr>
                                      <p:to>
                                        <p:strVal val="visible"/>
                                      </p:to>
                                    </p:set>
                                    <p:animEffect transition="in" filter="fade">
                                      <p:cBhvr>
                                        <p:cTn id="15" dur="500"/>
                                        <p:tgtEl>
                                          <p:spTgt spid="53453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2339">
                                            <p:txEl>
                                              <p:pRg st="2" end="2"/>
                                            </p:txEl>
                                          </p:spTgt>
                                        </p:tgtEl>
                                        <p:attrNameLst>
                                          <p:attrName>style.visibility</p:attrName>
                                        </p:attrNameLst>
                                      </p:cBhvr>
                                      <p:to>
                                        <p:strVal val="visible"/>
                                      </p:to>
                                    </p:set>
                                    <p:animEffect transition="in" filter="fade">
                                      <p:cBhvr>
                                        <p:cTn id="20" dur="500"/>
                                        <p:tgtEl>
                                          <p:spTgt spid="142339">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2339">
                                            <p:txEl>
                                              <p:pRg st="3" end="3"/>
                                            </p:txEl>
                                          </p:spTgt>
                                        </p:tgtEl>
                                        <p:attrNameLst>
                                          <p:attrName>style.visibility</p:attrName>
                                        </p:attrNameLst>
                                      </p:cBhvr>
                                      <p:to>
                                        <p:strVal val="visible"/>
                                      </p:to>
                                    </p:set>
                                    <p:animEffect transition="in" filter="fade">
                                      <p:cBhvr>
                                        <p:cTn id="28" dur="500"/>
                                        <p:tgtEl>
                                          <p:spTgt spid="142339">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2339">
                                            <p:txEl>
                                              <p:pRg st="4" end="4"/>
                                            </p:txEl>
                                          </p:spTgt>
                                        </p:tgtEl>
                                        <p:attrNameLst>
                                          <p:attrName>style.visibility</p:attrName>
                                        </p:attrNameLst>
                                      </p:cBhvr>
                                      <p:to>
                                        <p:strVal val="visible"/>
                                      </p:to>
                                    </p:set>
                                    <p:animEffect transition="in" filter="fade">
                                      <p:cBhvr>
                                        <p:cTn id="36" dur="500"/>
                                        <p:tgtEl>
                                          <p:spTgt spid="1423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39" grpId="0" uiExpand="1" build="p" bldLvl="2"/>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4387" name="Rectangle 3"/>
          <p:cNvSpPr>
            <a:spLocks noGrp="1" noChangeArrowheads="1"/>
          </p:cNvSpPr>
          <p:nvPr>
            <p:ph type="body" sz="quarter" idx="10"/>
          </p:nvPr>
        </p:nvSpPr>
        <p:spPr/>
        <p:txBody>
          <a:bodyPr>
            <a:normAutofit/>
          </a:bodyPr>
          <a:lstStyle/>
          <a:p>
            <a:r>
              <a:rPr lang="en-US" noProof="1"/>
              <a:t>Type, use and efficiency of chair are critical elements</a:t>
            </a:r>
          </a:p>
          <a:p>
            <a:r>
              <a:rPr lang="en-US" noProof="1"/>
              <a:t>Acceptable chair criteria determined by:</a:t>
            </a:r>
          </a:p>
          <a:p>
            <a:pPr lvl="1"/>
            <a:r>
              <a:rPr lang="en-US" noProof="1"/>
              <a:t>Type of job activities performed</a:t>
            </a:r>
          </a:p>
          <a:p>
            <a:pPr lvl="1"/>
            <a:r>
              <a:rPr lang="en-US" noProof="1"/>
              <a:t>Size and shape of user</a:t>
            </a:r>
          </a:p>
          <a:p>
            <a:pPr lvl="1"/>
            <a:r>
              <a:rPr lang="en-US" noProof="1"/>
              <a:t>Duration of time spent in chair</a:t>
            </a:r>
          </a:p>
        </p:txBody>
      </p:sp>
      <p:sp>
        <p:nvSpPr>
          <p:cNvPr id="3" name="Text Placeholder 2">
            <a:extLst>
              <a:ext uri="{FF2B5EF4-FFF2-40B4-BE49-F238E27FC236}">
                <a16:creationId xmlns:a16="http://schemas.microsoft.com/office/drawing/2014/main" id="{85BA71CB-14B8-4BD0-AAA5-F79F3208A416}"/>
              </a:ext>
            </a:extLst>
          </p:cNvPr>
          <p:cNvSpPr>
            <a:spLocks noGrp="1"/>
          </p:cNvSpPr>
          <p:nvPr>
            <p:ph type="body" sz="quarter" idx="12"/>
          </p:nvPr>
        </p:nvSpPr>
        <p:spPr/>
        <p:txBody>
          <a:bodyPr/>
          <a:lstStyle/>
          <a:p>
            <a:r>
              <a:rPr lang="en-US" noProof="1"/>
              <a:t>Chair Criteria</a:t>
            </a:r>
            <a:endParaRPr lang="en-US" dirty="0"/>
          </a:p>
        </p:txBody>
      </p:sp>
      <p:pic>
        <p:nvPicPr>
          <p:cNvPr id="7" name="Picture 2" descr="K:\Clients\Medtronic\World Headquarters\Ergonomics Website Revision\Images\Potential Medtronic EE pics\Raw\Ahmed2.JPG">
            <a:extLst>
              <a:ext uri="{FF2B5EF4-FFF2-40B4-BE49-F238E27FC236}">
                <a16:creationId xmlns:a16="http://schemas.microsoft.com/office/drawing/2014/main" id="{1F2FD4AE-D6C3-4C0A-BD6A-DC13AC20058D}"/>
              </a:ext>
            </a:extLst>
          </p:cNvPr>
          <p:cNvPicPr>
            <a:picLocks noGrp="1" noChangeAspect="1" noChangeArrowheads="1"/>
          </p:cNvPicPr>
          <p:nvPr>
            <p:ph type="pic" sz="quarter" idx="11"/>
          </p:nvPr>
        </p:nvPicPr>
        <p:blipFill rotWithShape="1">
          <a:blip r:embed="rId3" cstate="print"/>
          <a:srcRect l="-17786" r="-17786"/>
          <a:stretch/>
        </p:blipFill>
        <p:spPr bwMode="auto">
          <a:xfrm>
            <a:off x="4881563" y="742950"/>
            <a:ext cx="4135437" cy="40671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4387">
                                            <p:txEl>
                                              <p:pRg st="0" end="0"/>
                                            </p:txEl>
                                          </p:spTgt>
                                        </p:tgtEl>
                                        <p:attrNameLst>
                                          <p:attrName>style.visibility</p:attrName>
                                        </p:attrNameLst>
                                      </p:cBhvr>
                                      <p:to>
                                        <p:strVal val="visible"/>
                                      </p:to>
                                    </p:set>
                                    <p:animEffect transition="in" filter="fade">
                                      <p:cBhvr>
                                        <p:cTn id="7" dur="500"/>
                                        <p:tgtEl>
                                          <p:spTgt spid="14438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4387">
                                            <p:txEl>
                                              <p:pRg st="1" end="1"/>
                                            </p:txEl>
                                          </p:spTgt>
                                        </p:tgtEl>
                                        <p:attrNameLst>
                                          <p:attrName>style.visibility</p:attrName>
                                        </p:attrNameLst>
                                      </p:cBhvr>
                                      <p:to>
                                        <p:strVal val="visible"/>
                                      </p:to>
                                    </p:set>
                                    <p:animEffect transition="in" filter="fade">
                                      <p:cBhvr>
                                        <p:cTn id="15" dur="500"/>
                                        <p:tgtEl>
                                          <p:spTgt spid="144387">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4387">
                                            <p:txEl>
                                              <p:pRg st="2" end="2"/>
                                            </p:txEl>
                                          </p:spTgt>
                                        </p:tgtEl>
                                        <p:attrNameLst>
                                          <p:attrName>style.visibility</p:attrName>
                                        </p:attrNameLst>
                                      </p:cBhvr>
                                      <p:to>
                                        <p:strVal val="visible"/>
                                      </p:to>
                                    </p:set>
                                    <p:animEffect transition="in" filter="fade">
                                      <p:cBhvr>
                                        <p:cTn id="18" dur="500"/>
                                        <p:tgtEl>
                                          <p:spTgt spid="144387">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4387">
                                            <p:txEl>
                                              <p:pRg st="3" end="3"/>
                                            </p:txEl>
                                          </p:spTgt>
                                        </p:tgtEl>
                                        <p:attrNameLst>
                                          <p:attrName>style.visibility</p:attrName>
                                        </p:attrNameLst>
                                      </p:cBhvr>
                                      <p:to>
                                        <p:strVal val="visible"/>
                                      </p:to>
                                    </p:set>
                                    <p:animEffect transition="in" filter="fade">
                                      <p:cBhvr>
                                        <p:cTn id="21" dur="500"/>
                                        <p:tgtEl>
                                          <p:spTgt spid="144387">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4387">
                                            <p:txEl>
                                              <p:pRg st="4" end="4"/>
                                            </p:txEl>
                                          </p:spTgt>
                                        </p:tgtEl>
                                        <p:attrNameLst>
                                          <p:attrName>style.visibility</p:attrName>
                                        </p:attrNameLst>
                                      </p:cBhvr>
                                      <p:to>
                                        <p:strVal val="visible"/>
                                      </p:to>
                                    </p:set>
                                    <p:animEffect transition="in" filter="fade">
                                      <p:cBhvr>
                                        <p:cTn id="24" dur="500"/>
                                        <p:tgtEl>
                                          <p:spTgt spid="1443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7"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5" name="Rectangle 3"/>
          <p:cNvSpPr>
            <a:spLocks noGrp="1" noChangeArrowheads="1"/>
          </p:cNvSpPr>
          <p:nvPr>
            <p:ph type="body" sz="quarter" idx="10"/>
          </p:nvPr>
        </p:nvSpPr>
        <p:spPr/>
        <p:txBody>
          <a:bodyPr/>
          <a:lstStyle/>
          <a:p>
            <a:r>
              <a:rPr lang="en-US" dirty="0"/>
              <a:t>Does the chair have at least 5 legs?</a:t>
            </a:r>
          </a:p>
          <a:p>
            <a:r>
              <a:rPr lang="en-US" dirty="0"/>
              <a:t>Does the chair roll easily on the floor surface?</a:t>
            </a:r>
          </a:p>
          <a:p>
            <a:pPr lvl="1"/>
            <a:r>
              <a:rPr lang="en-US" dirty="0"/>
              <a:t>Hard caster on soft floor</a:t>
            </a:r>
          </a:p>
          <a:p>
            <a:pPr lvl="1"/>
            <a:r>
              <a:rPr lang="en-US" dirty="0"/>
              <a:t>Soft caster on hard floor</a:t>
            </a:r>
          </a:p>
        </p:txBody>
      </p:sp>
      <p:sp>
        <p:nvSpPr>
          <p:cNvPr id="4" name="Text Placeholder 3">
            <a:extLst>
              <a:ext uri="{FF2B5EF4-FFF2-40B4-BE49-F238E27FC236}">
                <a16:creationId xmlns:a16="http://schemas.microsoft.com/office/drawing/2014/main" id="{A63AC5F9-E168-4B7B-984F-D3584C27785F}"/>
              </a:ext>
            </a:extLst>
          </p:cNvPr>
          <p:cNvSpPr>
            <a:spLocks noGrp="1"/>
          </p:cNvSpPr>
          <p:nvPr>
            <p:ph type="body" sz="quarter" idx="12"/>
          </p:nvPr>
        </p:nvSpPr>
        <p:spPr/>
        <p:txBody>
          <a:bodyPr/>
          <a:lstStyle/>
          <a:p>
            <a:r>
              <a:rPr lang="en-US" dirty="0"/>
              <a:t>Legs and Casters</a:t>
            </a:r>
          </a:p>
        </p:txBody>
      </p:sp>
      <p:sp>
        <p:nvSpPr>
          <p:cNvPr id="72708" name="Rectangle 5"/>
          <p:cNvSpPr>
            <a:spLocks noChangeArrowheads="1"/>
          </p:cNvSpPr>
          <p:nvPr/>
        </p:nvSpPr>
        <p:spPr bwMode="auto">
          <a:xfrm>
            <a:off x="5486400" y="962888"/>
            <a:ext cx="184731" cy="707886"/>
          </a:xfrm>
          <a:prstGeom prst="rect">
            <a:avLst/>
          </a:prstGeom>
          <a:noFill/>
          <a:ln w="9525">
            <a:noFill/>
            <a:miter lim="800000"/>
            <a:headEnd/>
            <a:tailEnd/>
          </a:ln>
        </p:spPr>
        <p:txBody>
          <a:bodyPr wrap="none" anchor="ctr">
            <a:spAutoFit/>
          </a:bodyPr>
          <a:lstStyle/>
          <a:p>
            <a:endParaRPr lang="en-US" dirty="0"/>
          </a:p>
        </p:txBody>
      </p:sp>
      <p:pic>
        <p:nvPicPr>
          <p:cNvPr id="10" name="Picture Placeholder 9" descr="A picture containing icon&#10;&#10;Description automatically generated">
            <a:extLst>
              <a:ext uri="{FF2B5EF4-FFF2-40B4-BE49-F238E27FC236}">
                <a16:creationId xmlns:a16="http://schemas.microsoft.com/office/drawing/2014/main" id="{B580E7AD-4A34-482E-B2F6-B58DC6DF52EC}"/>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42887" r="-42887"/>
          <a:stretch/>
        </p:blipFill>
        <p:spPr>
          <a:xfrm>
            <a:off x="4881563" y="742950"/>
            <a:ext cx="4135437" cy="1981200"/>
          </a:xfrm>
          <a:prstGeom prst="rect">
            <a:avLst/>
          </a:prstGeom>
        </p:spPr>
      </p:pic>
      <p:pic>
        <p:nvPicPr>
          <p:cNvPr id="11" name="Picture Placeholder 10">
            <a:extLst>
              <a:ext uri="{FF2B5EF4-FFF2-40B4-BE49-F238E27FC236}">
                <a16:creationId xmlns:a16="http://schemas.microsoft.com/office/drawing/2014/main" id="{D41DDE66-E6BB-4F9E-AA5E-CBF22145EDE4}"/>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21665" r="-21665"/>
          <a:stretch/>
        </p:blipFill>
        <p:spPr>
          <a:xfrm>
            <a:off x="4876800" y="2876550"/>
            <a:ext cx="4135438" cy="19812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7955">
                                            <p:txEl>
                                              <p:pRg st="0" end="0"/>
                                            </p:txEl>
                                          </p:spTgt>
                                        </p:tgtEl>
                                        <p:attrNameLst>
                                          <p:attrName>style.visibility</p:attrName>
                                        </p:attrNameLst>
                                      </p:cBhvr>
                                      <p:to>
                                        <p:strVal val="visible"/>
                                      </p:to>
                                    </p:set>
                                    <p:animEffect transition="in" filter="fade">
                                      <p:cBhvr>
                                        <p:cTn id="7" dur="500"/>
                                        <p:tgtEl>
                                          <p:spTgt spid="6379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37955">
                                            <p:txEl>
                                              <p:pRg st="1" end="1"/>
                                            </p:txEl>
                                          </p:spTgt>
                                        </p:tgtEl>
                                        <p:attrNameLst>
                                          <p:attrName>style.visibility</p:attrName>
                                        </p:attrNameLst>
                                      </p:cBhvr>
                                      <p:to>
                                        <p:strVal val="visible"/>
                                      </p:to>
                                    </p:set>
                                    <p:animEffect transition="in" filter="fade">
                                      <p:cBhvr>
                                        <p:cTn id="12" dur="500"/>
                                        <p:tgtEl>
                                          <p:spTgt spid="6379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37955">
                                            <p:txEl>
                                              <p:pRg st="2" end="2"/>
                                            </p:txEl>
                                          </p:spTgt>
                                        </p:tgtEl>
                                        <p:attrNameLst>
                                          <p:attrName>style.visibility</p:attrName>
                                        </p:attrNameLst>
                                      </p:cBhvr>
                                      <p:to>
                                        <p:strVal val="visible"/>
                                      </p:to>
                                    </p:set>
                                    <p:animEffect transition="in" filter="fade">
                                      <p:cBhvr>
                                        <p:cTn id="17" dur="500"/>
                                        <p:tgtEl>
                                          <p:spTgt spid="637955">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37955">
                                            <p:txEl>
                                              <p:pRg st="3" end="3"/>
                                            </p:txEl>
                                          </p:spTgt>
                                        </p:tgtEl>
                                        <p:attrNameLst>
                                          <p:attrName>style.visibility</p:attrName>
                                        </p:attrNameLst>
                                      </p:cBhvr>
                                      <p:to>
                                        <p:strVal val="visible"/>
                                      </p:to>
                                    </p:set>
                                    <p:animEffect transition="in" filter="fade">
                                      <p:cBhvr>
                                        <p:cTn id="25" dur="500"/>
                                        <p:tgtEl>
                                          <p:spTgt spid="637955">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7955" grpId="0" uiExpand="1" build="p" bldLvl="2"/>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7" name="Rectangle 3"/>
          <p:cNvSpPr>
            <a:spLocks noGrp="1" noChangeArrowheads="1"/>
          </p:cNvSpPr>
          <p:nvPr>
            <p:ph type="body" sz="quarter" idx="10"/>
          </p:nvPr>
        </p:nvSpPr>
        <p:spPr>
          <a:xfrm>
            <a:off x="936775" y="646343"/>
            <a:ext cx="5845025" cy="782408"/>
          </a:xfrm>
        </p:spPr>
        <p:txBody>
          <a:bodyPr>
            <a:normAutofit/>
          </a:bodyPr>
          <a:lstStyle/>
          <a:p>
            <a:pPr lvl="0">
              <a:buClr>
                <a:srgbClr val="17406D"/>
              </a:buClr>
            </a:pPr>
            <a:r>
              <a:rPr lang="en-US" dirty="0"/>
              <a:t>Describe successful office workspace . . .</a:t>
            </a:r>
          </a:p>
        </p:txBody>
      </p:sp>
      <p:sp>
        <p:nvSpPr>
          <p:cNvPr id="3" name="Text Placeholder 2">
            <a:extLst>
              <a:ext uri="{FF2B5EF4-FFF2-40B4-BE49-F238E27FC236}">
                <a16:creationId xmlns:a16="http://schemas.microsoft.com/office/drawing/2014/main" id="{3432E7B4-F8B3-46FA-9A4C-3C755B1C7E58}"/>
              </a:ext>
            </a:extLst>
          </p:cNvPr>
          <p:cNvSpPr>
            <a:spLocks noGrp="1"/>
          </p:cNvSpPr>
          <p:nvPr>
            <p:ph type="body" sz="quarter" idx="12"/>
          </p:nvPr>
        </p:nvSpPr>
        <p:spPr/>
        <p:txBody>
          <a:bodyPr/>
          <a:lstStyle/>
          <a:p>
            <a:r>
              <a:rPr lang="en-US" dirty="0"/>
              <a:t>What do you want to accomplish?</a:t>
            </a:r>
          </a:p>
        </p:txBody>
      </p:sp>
      <p:pic>
        <p:nvPicPr>
          <p:cNvPr id="576514" name="Picture 2"/>
          <p:cNvPicPr>
            <a:picLocks noChangeAspect="1" noChangeArrowheads="1"/>
          </p:cNvPicPr>
          <p:nvPr/>
        </p:nvPicPr>
        <p:blipFill>
          <a:blip r:embed="rId2" cstate="print"/>
          <a:srcRect t="14444" b="18000"/>
          <a:stretch>
            <a:fillRect/>
          </a:stretch>
        </p:blipFill>
        <p:spPr bwMode="auto">
          <a:xfrm>
            <a:off x="1066800" y="1123950"/>
            <a:ext cx="7369342" cy="3733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left)">
                                      <p:cBhvr>
                                        <p:cTn id="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9" name="Rectangle 3"/>
          <p:cNvSpPr>
            <a:spLocks noGrp="1" noChangeArrowheads="1"/>
          </p:cNvSpPr>
          <p:nvPr>
            <p:ph type="body" sz="quarter" idx="10"/>
          </p:nvPr>
        </p:nvSpPr>
        <p:spPr/>
        <p:txBody>
          <a:bodyPr/>
          <a:lstStyle/>
          <a:p>
            <a:r>
              <a:rPr lang="en-US" dirty="0"/>
              <a:t>Does the chair’s seatpan height adjust up and down?</a:t>
            </a:r>
          </a:p>
        </p:txBody>
      </p:sp>
      <p:sp>
        <p:nvSpPr>
          <p:cNvPr id="3" name="Text Placeholder 2">
            <a:extLst>
              <a:ext uri="{FF2B5EF4-FFF2-40B4-BE49-F238E27FC236}">
                <a16:creationId xmlns:a16="http://schemas.microsoft.com/office/drawing/2014/main" id="{04C16615-ECA3-42F9-92CB-33AB41BB3762}"/>
              </a:ext>
            </a:extLst>
          </p:cNvPr>
          <p:cNvSpPr>
            <a:spLocks noGrp="1"/>
          </p:cNvSpPr>
          <p:nvPr>
            <p:ph type="body" sz="quarter" idx="12"/>
          </p:nvPr>
        </p:nvSpPr>
        <p:spPr/>
        <p:txBody>
          <a:bodyPr/>
          <a:lstStyle/>
          <a:p>
            <a:r>
              <a:rPr lang="en-US" dirty="0"/>
              <a:t>Seatpan – Height</a:t>
            </a:r>
          </a:p>
        </p:txBody>
      </p:sp>
      <p:sp>
        <p:nvSpPr>
          <p:cNvPr id="73732" name="Rectangle 5"/>
          <p:cNvSpPr>
            <a:spLocks noChangeArrowheads="1"/>
          </p:cNvSpPr>
          <p:nvPr/>
        </p:nvSpPr>
        <p:spPr bwMode="auto">
          <a:xfrm>
            <a:off x="5748338" y="1964204"/>
            <a:ext cx="184731" cy="707886"/>
          </a:xfrm>
          <a:prstGeom prst="rect">
            <a:avLst/>
          </a:prstGeom>
          <a:noFill/>
          <a:ln w="9525">
            <a:noFill/>
            <a:miter lim="800000"/>
            <a:headEnd/>
            <a:tailEnd/>
          </a:ln>
        </p:spPr>
        <p:txBody>
          <a:bodyPr wrap="none" anchor="ctr">
            <a:spAutoFit/>
          </a:bodyPr>
          <a:lstStyle/>
          <a:p>
            <a:endParaRPr lang="en-US" dirty="0"/>
          </a:p>
        </p:txBody>
      </p:sp>
      <p:pic>
        <p:nvPicPr>
          <p:cNvPr id="8" name="Picture 4" descr="D:\Clients\Medtronic\Policy and Procedure\Office Policy Project\Medtronic Ergonomics\images\chair_equa_seatpan_height.jpg">
            <a:extLst>
              <a:ext uri="{FF2B5EF4-FFF2-40B4-BE49-F238E27FC236}">
                <a16:creationId xmlns:a16="http://schemas.microsoft.com/office/drawing/2014/main" id="{733D4F71-DC67-45F6-A7DF-F391B9F02635}"/>
              </a:ext>
            </a:extLst>
          </p:cNvPr>
          <p:cNvPicPr>
            <a:picLocks noGrp="1" noChangeAspect="1" noChangeArrowheads="1"/>
          </p:cNvPicPr>
          <p:nvPr>
            <p:ph type="pic" sz="quarter" idx="11"/>
          </p:nvPr>
        </p:nvPicPr>
        <p:blipFill>
          <a:blip r:embed="rId3" r:link="rId4" cstate="print"/>
          <a:srcRect l="13086" r="13086"/>
          <a:stretch>
            <a:fillRect/>
          </a:stretch>
        </p:blipFill>
        <p:spPr bwMode="auto">
          <a:xfrm>
            <a:off x="4881563" y="742950"/>
            <a:ext cx="4135437" cy="40671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3" name="Rectangle 3"/>
          <p:cNvSpPr>
            <a:spLocks noGrp="1" noChangeArrowheads="1"/>
          </p:cNvSpPr>
          <p:nvPr>
            <p:ph type="body" sz="quarter" idx="10"/>
          </p:nvPr>
        </p:nvSpPr>
        <p:spPr/>
        <p:txBody>
          <a:bodyPr/>
          <a:lstStyle/>
          <a:p>
            <a:r>
              <a:rPr lang="en-US" dirty="0"/>
              <a:t>Does the chair’s seatpan tilt up and down?</a:t>
            </a:r>
          </a:p>
        </p:txBody>
      </p:sp>
      <p:sp>
        <p:nvSpPr>
          <p:cNvPr id="3" name="Text Placeholder 2">
            <a:extLst>
              <a:ext uri="{FF2B5EF4-FFF2-40B4-BE49-F238E27FC236}">
                <a16:creationId xmlns:a16="http://schemas.microsoft.com/office/drawing/2014/main" id="{597620B5-4BCA-4AD6-8303-32FB07C920E7}"/>
              </a:ext>
            </a:extLst>
          </p:cNvPr>
          <p:cNvSpPr>
            <a:spLocks noGrp="1"/>
          </p:cNvSpPr>
          <p:nvPr>
            <p:ph type="body" sz="quarter" idx="12"/>
          </p:nvPr>
        </p:nvSpPr>
        <p:spPr/>
        <p:txBody>
          <a:bodyPr/>
          <a:lstStyle/>
          <a:p>
            <a:r>
              <a:rPr lang="en-US" dirty="0"/>
              <a:t>Seatpan – Tilt</a:t>
            </a:r>
          </a:p>
        </p:txBody>
      </p:sp>
      <p:sp>
        <p:nvSpPr>
          <p:cNvPr id="74756" name="Rectangle 5"/>
          <p:cNvSpPr>
            <a:spLocks noChangeArrowheads="1"/>
          </p:cNvSpPr>
          <p:nvPr/>
        </p:nvSpPr>
        <p:spPr bwMode="auto">
          <a:xfrm>
            <a:off x="5384800" y="1703457"/>
            <a:ext cx="184731" cy="707886"/>
          </a:xfrm>
          <a:prstGeom prst="rect">
            <a:avLst/>
          </a:prstGeom>
          <a:noFill/>
          <a:ln w="9525">
            <a:noFill/>
            <a:miter lim="800000"/>
            <a:headEnd/>
            <a:tailEnd/>
          </a:ln>
        </p:spPr>
        <p:txBody>
          <a:bodyPr wrap="none" anchor="ctr">
            <a:spAutoFit/>
          </a:bodyPr>
          <a:lstStyle/>
          <a:p>
            <a:endParaRPr lang="en-US" dirty="0"/>
          </a:p>
        </p:txBody>
      </p:sp>
      <p:pic>
        <p:nvPicPr>
          <p:cNvPr id="8" name="Picture 4" descr="D:\Clients\Medtronic\Policy and Procedure\Office Policy Project\Medtronic Ergonomics\images\chair_aeron_seat_tilt.jpg">
            <a:extLst>
              <a:ext uri="{FF2B5EF4-FFF2-40B4-BE49-F238E27FC236}">
                <a16:creationId xmlns:a16="http://schemas.microsoft.com/office/drawing/2014/main" id="{08DAD89C-DBF7-49E5-8E91-0081EF332096}"/>
              </a:ext>
            </a:extLst>
          </p:cNvPr>
          <p:cNvPicPr>
            <a:picLocks noGrp="1" noChangeAspect="1" noChangeArrowheads="1"/>
          </p:cNvPicPr>
          <p:nvPr>
            <p:ph type="pic" sz="quarter" idx="11"/>
          </p:nvPr>
        </p:nvPicPr>
        <p:blipFill>
          <a:blip r:embed="rId3" r:link="rId4" cstate="print"/>
          <a:srcRect l="13558" r="13558"/>
          <a:stretch>
            <a:fillRect/>
          </a:stretch>
        </p:blipFill>
        <p:spPr bwMode="auto">
          <a:xfrm>
            <a:off x="4881563" y="742950"/>
            <a:ext cx="4135437" cy="40671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9" name="Rectangle 3"/>
          <p:cNvSpPr>
            <a:spLocks noGrp="1" noChangeArrowheads="1"/>
          </p:cNvSpPr>
          <p:nvPr>
            <p:ph type="body" sz="quarter" idx="10"/>
          </p:nvPr>
        </p:nvSpPr>
        <p:spPr/>
        <p:txBody>
          <a:bodyPr/>
          <a:lstStyle/>
          <a:p>
            <a:r>
              <a:rPr lang="en-US" dirty="0"/>
              <a:t>Can you adjust the seatpan tension?</a:t>
            </a:r>
          </a:p>
        </p:txBody>
      </p:sp>
      <p:sp>
        <p:nvSpPr>
          <p:cNvPr id="3" name="Text Placeholder 2">
            <a:extLst>
              <a:ext uri="{FF2B5EF4-FFF2-40B4-BE49-F238E27FC236}">
                <a16:creationId xmlns:a16="http://schemas.microsoft.com/office/drawing/2014/main" id="{4E8247A2-E2FB-439D-BA07-0397D219F85E}"/>
              </a:ext>
            </a:extLst>
          </p:cNvPr>
          <p:cNvSpPr>
            <a:spLocks noGrp="1"/>
          </p:cNvSpPr>
          <p:nvPr>
            <p:ph type="body" sz="quarter" idx="12"/>
          </p:nvPr>
        </p:nvSpPr>
        <p:spPr/>
        <p:txBody>
          <a:bodyPr/>
          <a:lstStyle/>
          <a:p>
            <a:r>
              <a:rPr lang="en-US" dirty="0"/>
              <a:t>Seatpan – Tension</a:t>
            </a:r>
          </a:p>
        </p:txBody>
      </p:sp>
      <p:sp>
        <p:nvSpPr>
          <p:cNvPr id="75780" name="Rectangle 5"/>
          <p:cNvSpPr>
            <a:spLocks noChangeArrowheads="1"/>
          </p:cNvSpPr>
          <p:nvPr/>
        </p:nvSpPr>
        <p:spPr bwMode="auto">
          <a:xfrm>
            <a:off x="5326063" y="1093857"/>
            <a:ext cx="184731" cy="707886"/>
          </a:xfrm>
          <a:prstGeom prst="rect">
            <a:avLst/>
          </a:prstGeom>
          <a:noFill/>
          <a:ln w="9525">
            <a:noFill/>
            <a:miter lim="800000"/>
            <a:headEnd/>
            <a:tailEnd/>
          </a:ln>
        </p:spPr>
        <p:txBody>
          <a:bodyPr wrap="none" anchor="ctr">
            <a:spAutoFit/>
          </a:bodyPr>
          <a:lstStyle/>
          <a:p>
            <a:endParaRPr lang="en-US" dirty="0"/>
          </a:p>
        </p:txBody>
      </p:sp>
      <p:pic>
        <p:nvPicPr>
          <p:cNvPr id="8" name="Picture 4" descr="D:\Clients\Medtronic\Policy and Procedure\Office Policy Project\Medtronic Ergonomics\images\chair_equa_rock_tension.jpg">
            <a:extLst>
              <a:ext uri="{FF2B5EF4-FFF2-40B4-BE49-F238E27FC236}">
                <a16:creationId xmlns:a16="http://schemas.microsoft.com/office/drawing/2014/main" id="{21808C7F-6403-428C-8A14-0B8D792117C1}"/>
              </a:ext>
            </a:extLst>
          </p:cNvPr>
          <p:cNvPicPr>
            <a:picLocks noGrp="1" noChangeAspect="1" noChangeArrowheads="1"/>
          </p:cNvPicPr>
          <p:nvPr>
            <p:ph type="pic" sz="quarter" idx="11"/>
          </p:nvPr>
        </p:nvPicPr>
        <p:blipFill>
          <a:blip r:embed="rId3" r:link="rId4" cstate="print"/>
          <a:srcRect l="9420" r="9420"/>
          <a:stretch>
            <a:fillRect/>
          </a:stretch>
        </p:blipFill>
        <p:spPr bwMode="auto">
          <a:xfrm>
            <a:off x="4881563" y="742950"/>
            <a:ext cx="4135437" cy="40671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7" name="Rectangle 3"/>
          <p:cNvSpPr>
            <a:spLocks noGrp="1" noChangeArrowheads="1"/>
          </p:cNvSpPr>
          <p:nvPr>
            <p:ph type="body" sz="quarter" idx="10"/>
          </p:nvPr>
        </p:nvSpPr>
        <p:spPr/>
        <p:txBody>
          <a:bodyPr/>
          <a:lstStyle/>
          <a:p>
            <a:r>
              <a:rPr lang="en-US" dirty="0"/>
              <a:t>Does the chair’s seat slide/move forward or backward?</a:t>
            </a:r>
          </a:p>
        </p:txBody>
      </p:sp>
      <p:sp>
        <p:nvSpPr>
          <p:cNvPr id="3" name="Text Placeholder 2">
            <a:extLst>
              <a:ext uri="{FF2B5EF4-FFF2-40B4-BE49-F238E27FC236}">
                <a16:creationId xmlns:a16="http://schemas.microsoft.com/office/drawing/2014/main" id="{91C0A7B2-ABF5-4F48-8003-7EE8BA2942FC}"/>
              </a:ext>
            </a:extLst>
          </p:cNvPr>
          <p:cNvSpPr>
            <a:spLocks noGrp="1"/>
          </p:cNvSpPr>
          <p:nvPr>
            <p:ph type="body" sz="quarter" idx="12"/>
          </p:nvPr>
        </p:nvSpPr>
        <p:spPr/>
        <p:txBody>
          <a:bodyPr/>
          <a:lstStyle/>
          <a:p>
            <a:r>
              <a:rPr lang="en-US" dirty="0"/>
              <a:t>Seatpan – Depth</a:t>
            </a:r>
          </a:p>
        </p:txBody>
      </p:sp>
      <p:sp>
        <p:nvSpPr>
          <p:cNvPr id="76804" name="Rectangle 5"/>
          <p:cNvSpPr>
            <a:spLocks noChangeArrowheads="1"/>
          </p:cNvSpPr>
          <p:nvPr/>
        </p:nvSpPr>
        <p:spPr bwMode="auto">
          <a:xfrm>
            <a:off x="5514975" y="1627257"/>
            <a:ext cx="184731" cy="707886"/>
          </a:xfrm>
          <a:prstGeom prst="rect">
            <a:avLst/>
          </a:prstGeom>
          <a:noFill/>
          <a:ln w="9525">
            <a:noFill/>
            <a:miter lim="800000"/>
            <a:headEnd/>
            <a:tailEnd/>
          </a:ln>
        </p:spPr>
        <p:txBody>
          <a:bodyPr wrap="none" anchor="ctr">
            <a:spAutoFit/>
          </a:bodyPr>
          <a:lstStyle/>
          <a:p>
            <a:endParaRPr lang="en-US" dirty="0"/>
          </a:p>
        </p:txBody>
      </p:sp>
      <p:pic>
        <p:nvPicPr>
          <p:cNvPr id="8" name="Picture 4" descr="D:\Clients\Medtronic\Policy and Procedure\Office Policy Project\Medtronic Ergonomics\images\chair_checklist_seatpan_slide.JPG">
            <a:extLst>
              <a:ext uri="{FF2B5EF4-FFF2-40B4-BE49-F238E27FC236}">
                <a16:creationId xmlns:a16="http://schemas.microsoft.com/office/drawing/2014/main" id="{A21DA958-79DD-4CB3-957E-7237FDA36C6E}"/>
              </a:ext>
            </a:extLst>
          </p:cNvPr>
          <p:cNvPicPr>
            <a:picLocks noGrp="1" noChangeAspect="1" noChangeArrowheads="1"/>
          </p:cNvPicPr>
          <p:nvPr>
            <p:ph type="pic" sz="quarter" idx="11"/>
          </p:nvPr>
        </p:nvPicPr>
        <p:blipFill>
          <a:blip r:embed="rId3" r:link="rId4" cstate="print"/>
          <a:srcRect l="10862" r="10862"/>
          <a:stretch>
            <a:fillRect/>
          </a:stretch>
        </p:blipFill>
        <p:spPr bwMode="auto">
          <a:xfrm>
            <a:off x="4881563" y="742950"/>
            <a:ext cx="4135437" cy="40671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7C2F1BE-4D2F-4546-BABA-F5031708C6F3}"/>
              </a:ext>
            </a:extLst>
          </p:cNvPr>
          <p:cNvGrpSpPr/>
          <p:nvPr/>
        </p:nvGrpSpPr>
        <p:grpSpPr>
          <a:xfrm>
            <a:off x="5181599" y="1034238"/>
            <a:ext cx="2687837" cy="3710763"/>
            <a:chOff x="5181599" y="1034238"/>
            <a:chExt cx="2687837" cy="3710763"/>
          </a:xfrm>
        </p:grpSpPr>
        <p:pic>
          <p:nvPicPr>
            <p:cNvPr id="78852" name="Picture 5" descr="chair back support not big enough"/>
            <p:cNvPicPr>
              <a:picLocks noChangeAspect="1" noChangeArrowheads="1"/>
            </p:cNvPicPr>
            <p:nvPr/>
          </p:nvPicPr>
          <p:blipFill>
            <a:blip r:embed="rId3" cstate="print"/>
            <a:srcRect r="4018"/>
            <a:stretch>
              <a:fillRect/>
            </a:stretch>
          </p:blipFill>
          <p:spPr bwMode="auto">
            <a:xfrm>
              <a:off x="5181599" y="1034238"/>
              <a:ext cx="2687389" cy="1674931"/>
            </a:xfrm>
            <a:prstGeom prst="rect">
              <a:avLst/>
            </a:prstGeom>
            <a:ln>
              <a:noFill/>
            </a:ln>
            <a:effectLst>
              <a:outerShdw blurRad="292100" dist="139700" dir="2700000" algn="tl" rotWithShape="0">
                <a:srgbClr val="333333">
                  <a:alpha val="65000"/>
                </a:srgbClr>
              </a:outerShdw>
            </a:effectLst>
          </p:spPr>
        </p:pic>
        <p:pic>
          <p:nvPicPr>
            <p:cNvPr id="78853" name="Picture 6" descr="chair seat pan too shallow"/>
            <p:cNvPicPr>
              <a:picLocks noChangeAspect="1" noChangeArrowheads="1"/>
            </p:cNvPicPr>
            <p:nvPr/>
          </p:nvPicPr>
          <p:blipFill>
            <a:blip r:embed="rId4" cstate="print"/>
            <a:srcRect l="1038" r="2980"/>
            <a:stretch>
              <a:fillRect/>
            </a:stretch>
          </p:blipFill>
          <p:spPr bwMode="auto">
            <a:xfrm>
              <a:off x="5181600" y="2344701"/>
              <a:ext cx="2687836" cy="2400300"/>
            </a:xfrm>
            <a:prstGeom prst="rect">
              <a:avLst/>
            </a:prstGeom>
            <a:ln>
              <a:noFill/>
            </a:ln>
            <a:effectLst>
              <a:outerShdw blurRad="292100" dist="139700" dir="2700000" algn="tl" rotWithShape="0">
                <a:srgbClr val="333333">
                  <a:alpha val="65000"/>
                </a:srgbClr>
              </a:outerShdw>
            </a:effectLst>
          </p:spPr>
        </p:pic>
      </p:grpSp>
      <p:sp>
        <p:nvSpPr>
          <p:cNvPr id="78854" name="Line 7"/>
          <p:cNvSpPr>
            <a:spLocks noChangeShapeType="1"/>
          </p:cNvSpPr>
          <p:nvPr/>
        </p:nvSpPr>
        <p:spPr bwMode="auto">
          <a:xfrm>
            <a:off x="8382000" y="369473"/>
            <a:ext cx="0" cy="2400300"/>
          </a:xfrm>
          <a:prstGeom prst="line">
            <a:avLst/>
          </a:prstGeom>
          <a:noFill/>
          <a:ln w="76200">
            <a:solidFill>
              <a:schemeClr val="bg1"/>
            </a:solidFill>
            <a:miter lim="800000"/>
            <a:headEnd/>
            <a:tailEnd/>
          </a:ln>
        </p:spPr>
        <p:txBody>
          <a:bodyPr wrap="none"/>
          <a:lstStyle/>
          <a:p>
            <a:endParaRPr lang="en-US" dirty="0"/>
          </a:p>
        </p:txBody>
      </p:sp>
      <p:sp>
        <p:nvSpPr>
          <p:cNvPr id="9" name="Rectangle 3"/>
          <p:cNvSpPr txBox="1">
            <a:spLocks noChangeArrowheads="1"/>
          </p:cNvSpPr>
          <p:nvPr/>
        </p:nvSpPr>
        <p:spPr>
          <a:xfrm>
            <a:off x="685800" y="986613"/>
            <a:ext cx="3505200" cy="3314700"/>
          </a:xfrm>
          <a:prstGeom prst="rect">
            <a:avLst/>
          </a:prstGeom>
        </p:spPr>
        <p:txBody>
          <a:bodyPr vert="horz">
            <a:normAutofit/>
          </a:bodyPr>
          <a:lstStyle>
            <a:lvl1pPr marL="365760" indent="-256032" eaLnBrk="1" latinLnBrk="0" hangingPunct="1">
              <a:lnSpc>
                <a:spcPct val="100000"/>
              </a:lnSpc>
              <a:spcBef>
                <a:spcPts val="200"/>
              </a:spcBef>
              <a:spcAft>
                <a:spcPts val="200"/>
              </a:spcAft>
              <a:buClr>
                <a:schemeClr val="accent1"/>
              </a:buClr>
              <a:buSzPct val="68000"/>
              <a:buFont typeface="Wingdings 3"/>
              <a:buChar char=""/>
              <a:defRPr kumimoji="0" sz="2800" b="1">
                <a:latin typeface="+mn-lt"/>
              </a:defRPr>
            </a:lvl1pPr>
            <a:lvl2pPr marL="621792" indent="-228600" eaLnBrk="1" latinLnBrk="0" hangingPunct="1">
              <a:lnSpc>
                <a:spcPct val="100000"/>
              </a:lnSpc>
              <a:spcBef>
                <a:spcPts val="200"/>
              </a:spcBef>
              <a:spcAft>
                <a:spcPts val="200"/>
              </a:spcAft>
              <a:buClr>
                <a:schemeClr val="accent1"/>
              </a:buClr>
              <a:buFont typeface="Verdana"/>
              <a:buChar char="◦"/>
              <a:defRPr kumimoji="0" sz="2400">
                <a:latin typeface="+mn-lt"/>
              </a:defRPr>
            </a:lvl2pPr>
            <a:lvl3pPr marL="859536" indent="-228600" eaLnBrk="1" latinLnBrk="0" hangingPunct="1">
              <a:lnSpc>
                <a:spcPct val="100000"/>
              </a:lnSpc>
              <a:spcBef>
                <a:spcPts val="200"/>
              </a:spcBef>
              <a:spcAft>
                <a:spcPts val="200"/>
              </a:spcAft>
              <a:buClr>
                <a:schemeClr val="accent2"/>
              </a:buClr>
              <a:buSzPct val="100000"/>
              <a:buFont typeface="Wingdings 2"/>
              <a:buChar char=""/>
              <a:defRPr kumimoji="0" sz="2000">
                <a:latin typeface="+mn-lt"/>
              </a:defRPr>
            </a:lvl3pPr>
            <a:lvl4pPr marL="1143000" indent="-228600" eaLnBrk="1" latinLnBrk="0" hangingPunct="1">
              <a:lnSpc>
                <a:spcPct val="100000"/>
              </a:lnSpc>
              <a:spcBef>
                <a:spcPts val="200"/>
              </a:spcBef>
              <a:spcAft>
                <a:spcPts val="200"/>
              </a:spcAft>
              <a:buClr>
                <a:schemeClr val="accent2"/>
              </a:buClr>
              <a:buFont typeface="Wingdings 2"/>
              <a:buChar char=""/>
              <a:defRPr kumimoji="0" sz="1900">
                <a:latin typeface="+mn-lt"/>
              </a:defRPr>
            </a:lvl4pPr>
            <a:lvl5pPr marL="1371600" indent="-228600" eaLnBrk="1" latinLnBrk="0" hangingPunct="1">
              <a:lnSpc>
                <a:spcPct val="100000"/>
              </a:lnSpc>
              <a:spcBef>
                <a:spcPts val="200"/>
              </a:spcBef>
              <a:spcAft>
                <a:spcPts val="200"/>
              </a:spcAft>
              <a:buClr>
                <a:schemeClr val="accent2"/>
              </a:buClr>
              <a:buFont typeface="Wingdings 2"/>
              <a:buChar char=""/>
              <a:defRPr kumimoji="0" sz="1800">
                <a:latin typeface="+mn-lt"/>
              </a:defRPr>
            </a:lvl5pPr>
            <a:lvl6pPr marL="1600200" indent="-228600">
              <a:spcBef>
                <a:spcPts val="350"/>
              </a:spcBef>
              <a:buClr>
                <a:schemeClr val="accent3"/>
              </a:buClr>
              <a:buFont typeface="Wingdings 2"/>
              <a:buChar char=""/>
              <a:defRPr kumimoji="0" sz="1800">
                <a:latin typeface="+mn-lt"/>
              </a:defRPr>
            </a:lvl6pPr>
            <a:lvl7pPr marL="1828800" indent="-228600">
              <a:spcBef>
                <a:spcPts val="350"/>
              </a:spcBef>
              <a:buClr>
                <a:schemeClr val="accent3"/>
              </a:buClr>
              <a:buFont typeface="Wingdings 2"/>
              <a:buChar char=""/>
              <a:defRPr kumimoji="0" sz="1600">
                <a:latin typeface="+mn-lt"/>
              </a:defRPr>
            </a:lvl7pPr>
            <a:lvl8pPr marL="2057400" indent="-228600">
              <a:spcBef>
                <a:spcPts val="350"/>
              </a:spcBef>
              <a:buClr>
                <a:schemeClr val="accent3"/>
              </a:buClr>
              <a:buFont typeface="Wingdings 2"/>
              <a:buChar char=""/>
              <a:defRPr kumimoji="0" sz="1600">
                <a:latin typeface="+mn-lt"/>
              </a:defRPr>
            </a:lvl8pPr>
            <a:lvl9pPr marL="2286000" indent="-228600">
              <a:spcBef>
                <a:spcPts val="350"/>
              </a:spcBef>
              <a:buClr>
                <a:schemeClr val="accent3"/>
              </a:buClr>
              <a:buFont typeface="Wingdings 2"/>
              <a:buChar char=""/>
              <a:defRPr kumimoji="0" sz="1600" baseline="0">
                <a:latin typeface="+mn-lt"/>
              </a:defRPr>
            </a:lvl9pPr>
            <a:extLst/>
          </a:lstStyle>
          <a:p>
            <a:endParaRPr lang="en-US" dirty="0"/>
          </a:p>
        </p:txBody>
      </p:sp>
      <p:grpSp>
        <p:nvGrpSpPr>
          <p:cNvPr id="12" name="Group 11"/>
          <p:cNvGrpSpPr/>
          <p:nvPr/>
        </p:nvGrpSpPr>
        <p:grpSpPr>
          <a:xfrm>
            <a:off x="5181599" y="3100027"/>
            <a:ext cx="1074955" cy="627057"/>
            <a:chOff x="5029200" y="2876550"/>
            <a:chExt cx="914400" cy="533400"/>
          </a:xfrm>
        </p:grpSpPr>
        <p:sp>
          <p:nvSpPr>
            <p:cNvPr id="10" name="Up Arrow 9"/>
            <p:cNvSpPr/>
            <p:nvPr/>
          </p:nvSpPr>
          <p:spPr>
            <a:xfrm>
              <a:off x="5029200" y="2876550"/>
              <a:ext cx="228600" cy="457200"/>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Up Arrow 10"/>
            <p:cNvSpPr/>
            <p:nvPr/>
          </p:nvSpPr>
          <p:spPr>
            <a:xfrm>
              <a:off x="5715000" y="2952750"/>
              <a:ext cx="228600" cy="457200"/>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 Placeholder 5">
            <a:extLst>
              <a:ext uri="{FF2B5EF4-FFF2-40B4-BE49-F238E27FC236}">
                <a16:creationId xmlns:a16="http://schemas.microsoft.com/office/drawing/2014/main" id="{A2471EE3-4CBE-447C-83B0-4DB0D6583B86}"/>
              </a:ext>
            </a:extLst>
          </p:cNvPr>
          <p:cNvSpPr>
            <a:spLocks noGrp="1"/>
          </p:cNvSpPr>
          <p:nvPr>
            <p:ph type="body" sz="quarter" idx="10"/>
          </p:nvPr>
        </p:nvSpPr>
        <p:spPr/>
        <p:txBody>
          <a:bodyPr/>
          <a:lstStyle/>
          <a:p>
            <a:r>
              <a:rPr lang="en-US" dirty="0"/>
              <a:t>Does the chair fit the individual?</a:t>
            </a:r>
          </a:p>
          <a:p>
            <a:pPr lvl="1"/>
            <a:r>
              <a:rPr lang="en-US" dirty="0"/>
              <a:t>This gentleman is 7’ tall!</a:t>
            </a:r>
          </a:p>
          <a:p>
            <a:pPr lvl="1"/>
            <a:r>
              <a:rPr lang="en-US" dirty="0"/>
              <a:t>Arrows point to back of knee and front edge of seatpan</a:t>
            </a:r>
          </a:p>
          <a:p>
            <a:endParaRPr lang="en-US" dirty="0"/>
          </a:p>
        </p:txBody>
      </p:sp>
      <p:sp>
        <p:nvSpPr>
          <p:cNvPr id="4" name="Text Placeholder 3">
            <a:extLst>
              <a:ext uri="{FF2B5EF4-FFF2-40B4-BE49-F238E27FC236}">
                <a16:creationId xmlns:a16="http://schemas.microsoft.com/office/drawing/2014/main" id="{D63BC29B-7BDF-4F7C-915A-B34951A4BEEA}"/>
              </a:ext>
            </a:extLst>
          </p:cNvPr>
          <p:cNvSpPr>
            <a:spLocks noGrp="1"/>
          </p:cNvSpPr>
          <p:nvPr>
            <p:ph type="body" sz="quarter" idx="12"/>
          </p:nvPr>
        </p:nvSpPr>
        <p:spPr>
          <a:xfrm>
            <a:off x="936775" y="38100"/>
            <a:ext cx="8080681" cy="419100"/>
          </a:xfrm>
        </p:spPr>
        <p:txBody>
          <a:bodyPr/>
          <a:lstStyle/>
          <a:p>
            <a:r>
              <a:rPr lang="en-US" dirty="0"/>
              <a:t>Relationships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bldLvl="2"/>
      <p:bldP spid="6" grpId="0" build="p" bldLvl="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3" name="Rectangle 3"/>
          <p:cNvSpPr>
            <a:spLocks noGrp="1" noChangeArrowheads="1"/>
          </p:cNvSpPr>
          <p:nvPr>
            <p:ph type="body" sz="quarter" idx="10"/>
          </p:nvPr>
        </p:nvSpPr>
        <p:spPr/>
        <p:txBody>
          <a:bodyPr/>
          <a:lstStyle/>
          <a:p>
            <a:r>
              <a:rPr lang="en-US" dirty="0"/>
              <a:t>Does chair’s back support move up and down?</a:t>
            </a:r>
          </a:p>
        </p:txBody>
      </p:sp>
      <p:sp>
        <p:nvSpPr>
          <p:cNvPr id="3" name="Text Placeholder 2">
            <a:extLst>
              <a:ext uri="{FF2B5EF4-FFF2-40B4-BE49-F238E27FC236}">
                <a16:creationId xmlns:a16="http://schemas.microsoft.com/office/drawing/2014/main" id="{C768F0EC-309C-4E52-8D21-DF927E3BF366}"/>
              </a:ext>
            </a:extLst>
          </p:cNvPr>
          <p:cNvSpPr>
            <a:spLocks noGrp="1"/>
          </p:cNvSpPr>
          <p:nvPr>
            <p:ph type="body" sz="quarter" idx="12"/>
          </p:nvPr>
        </p:nvSpPr>
        <p:spPr/>
        <p:txBody>
          <a:bodyPr/>
          <a:lstStyle/>
          <a:p>
            <a:r>
              <a:rPr lang="en-US" dirty="0"/>
              <a:t>Back Support – Height</a:t>
            </a:r>
          </a:p>
        </p:txBody>
      </p:sp>
      <p:sp>
        <p:nvSpPr>
          <p:cNvPr id="79876" name="Rectangle 5"/>
          <p:cNvSpPr>
            <a:spLocks noChangeArrowheads="1"/>
          </p:cNvSpPr>
          <p:nvPr/>
        </p:nvSpPr>
        <p:spPr bwMode="auto">
          <a:xfrm>
            <a:off x="5791200" y="1072426"/>
            <a:ext cx="184731" cy="707886"/>
          </a:xfrm>
          <a:prstGeom prst="rect">
            <a:avLst/>
          </a:prstGeom>
          <a:noFill/>
          <a:ln w="9525">
            <a:noFill/>
            <a:miter lim="800000"/>
            <a:headEnd/>
            <a:tailEnd/>
          </a:ln>
        </p:spPr>
        <p:txBody>
          <a:bodyPr wrap="none" anchor="ctr">
            <a:spAutoFit/>
          </a:bodyPr>
          <a:lstStyle/>
          <a:p>
            <a:endParaRPr lang="en-US" dirty="0"/>
          </a:p>
        </p:txBody>
      </p:sp>
      <p:pic>
        <p:nvPicPr>
          <p:cNvPr id="8" name="Picture 4" descr="D:\Clients\Medtronic\Policy and Procedure\Office Policy Project\Medtronic Ergonomics\images\chair_checklist_back_support_height.jpg">
            <a:extLst>
              <a:ext uri="{FF2B5EF4-FFF2-40B4-BE49-F238E27FC236}">
                <a16:creationId xmlns:a16="http://schemas.microsoft.com/office/drawing/2014/main" id="{699F6B80-B054-4363-B289-CBBD5B94448E}"/>
              </a:ext>
            </a:extLst>
          </p:cNvPr>
          <p:cNvPicPr>
            <a:picLocks noGrp="1" noChangeAspect="1" noChangeArrowheads="1"/>
          </p:cNvPicPr>
          <p:nvPr>
            <p:ph type="pic" sz="quarter" idx="11"/>
          </p:nvPr>
        </p:nvPicPr>
        <p:blipFill>
          <a:blip r:embed="rId3" r:link="rId4" cstate="print"/>
          <a:srcRect l="1380" r="1380"/>
          <a:stretch>
            <a:fillRect/>
          </a:stretch>
        </p:blipFill>
        <p:spPr bwMode="auto">
          <a:xfrm>
            <a:off x="4881563" y="742950"/>
            <a:ext cx="4135437" cy="40671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7" name="Rectangle 3"/>
          <p:cNvSpPr>
            <a:spLocks noGrp="1" noChangeArrowheads="1"/>
          </p:cNvSpPr>
          <p:nvPr>
            <p:ph type="body" sz="quarter" idx="10"/>
          </p:nvPr>
        </p:nvSpPr>
        <p:spPr/>
        <p:txBody>
          <a:bodyPr/>
          <a:lstStyle/>
          <a:p>
            <a:r>
              <a:rPr lang="en-US" dirty="0"/>
              <a:t>Does chair’s back support angle forward or backward?</a:t>
            </a:r>
          </a:p>
        </p:txBody>
      </p:sp>
      <p:sp>
        <p:nvSpPr>
          <p:cNvPr id="3" name="Text Placeholder 2">
            <a:extLst>
              <a:ext uri="{FF2B5EF4-FFF2-40B4-BE49-F238E27FC236}">
                <a16:creationId xmlns:a16="http://schemas.microsoft.com/office/drawing/2014/main" id="{1C659B44-DB69-4592-A6A3-E1778B1E9300}"/>
              </a:ext>
            </a:extLst>
          </p:cNvPr>
          <p:cNvSpPr>
            <a:spLocks noGrp="1"/>
          </p:cNvSpPr>
          <p:nvPr>
            <p:ph type="body" sz="quarter" idx="12"/>
          </p:nvPr>
        </p:nvSpPr>
        <p:spPr/>
        <p:txBody>
          <a:bodyPr/>
          <a:lstStyle/>
          <a:p>
            <a:r>
              <a:rPr lang="en-US" dirty="0"/>
              <a:t>Back Support – Angle</a:t>
            </a:r>
          </a:p>
        </p:txBody>
      </p:sp>
      <p:sp>
        <p:nvSpPr>
          <p:cNvPr id="80900" name="Rectangle 5"/>
          <p:cNvSpPr>
            <a:spLocks noChangeArrowheads="1"/>
          </p:cNvSpPr>
          <p:nvPr/>
        </p:nvSpPr>
        <p:spPr bwMode="auto">
          <a:xfrm>
            <a:off x="4732338" y="1442710"/>
            <a:ext cx="184731" cy="707886"/>
          </a:xfrm>
          <a:prstGeom prst="rect">
            <a:avLst/>
          </a:prstGeom>
          <a:noFill/>
          <a:ln w="9525">
            <a:noFill/>
            <a:miter lim="800000"/>
            <a:headEnd/>
            <a:tailEnd/>
          </a:ln>
        </p:spPr>
        <p:txBody>
          <a:bodyPr wrap="none" anchor="ctr">
            <a:spAutoFit/>
          </a:bodyPr>
          <a:lstStyle/>
          <a:p>
            <a:endParaRPr lang="en-US" dirty="0"/>
          </a:p>
        </p:txBody>
      </p:sp>
      <p:pic>
        <p:nvPicPr>
          <p:cNvPr id="8" name="Picture 4" descr="D:\Clients\Medtronic\Policy and Procedure\Office Policy Project\Medtronic Ergonomics\images\chair_checklist_back_support_angle.jpg">
            <a:extLst>
              <a:ext uri="{FF2B5EF4-FFF2-40B4-BE49-F238E27FC236}">
                <a16:creationId xmlns:a16="http://schemas.microsoft.com/office/drawing/2014/main" id="{542A533D-63E8-4566-96F2-F6A69C027E72}"/>
              </a:ext>
            </a:extLst>
          </p:cNvPr>
          <p:cNvPicPr>
            <a:picLocks noGrp="1" noChangeAspect="1" noChangeArrowheads="1"/>
          </p:cNvPicPr>
          <p:nvPr>
            <p:ph type="pic" sz="quarter" idx="11"/>
          </p:nvPr>
        </p:nvPicPr>
        <p:blipFill>
          <a:blip r:embed="rId3" r:link="rId4" cstate="print"/>
          <a:srcRect l="1178" r="1178"/>
          <a:stretch>
            <a:fillRect/>
          </a:stretch>
        </p:blipFill>
        <p:spPr bwMode="auto">
          <a:xfrm>
            <a:off x="4881563" y="742950"/>
            <a:ext cx="4135437" cy="40671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5651" name="Rectangle 3"/>
          <p:cNvSpPr>
            <a:spLocks noGrp="1" noChangeArrowheads="1"/>
          </p:cNvSpPr>
          <p:nvPr>
            <p:ph type="body" sz="quarter" idx="10"/>
          </p:nvPr>
        </p:nvSpPr>
        <p:spPr/>
        <p:txBody>
          <a:bodyPr/>
          <a:lstStyle/>
          <a:p>
            <a:r>
              <a:rPr lang="en-US" noProof="1"/>
              <a:t>Suitable cushion</a:t>
            </a:r>
            <a:endParaRPr lang="en-US" dirty="0"/>
          </a:p>
          <a:p>
            <a:pPr lvl="1"/>
            <a:r>
              <a:rPr lang="en-US" dirty="0"/>
              <a:t>F</a:t>
            </a:r>
            <a:r>
              <a:rPr lang="en-US" noProof="1"/>
              <a:t>oam density</a:t>
            </a:r>
            <a:endParaRPr lang="en-US" dirty="0"/>
          </a:p>
          <a:p>
            <a:pPr lvl="1"/>
            <a:r>
              <a:rPr lang="en-US" dirty="0"/>
              <a:t>W</a:t>
            </a:r>
            <a:r>
              <a:rPr lang="en-US" noProof="1"/>
              <a:t>earability</a:t>
            </a:r>
            <a:endParaRPr lang="en-US" dirty="0"/>
          </a:p>
          <a:p>
            <a:pPr lvl="1"/>
            <a:r>
              <a:rPr lang="en-US" dirty="0"/>
              <a:t>B</a:t>
            </a:r>
            <a:r>
              <a:rPr lang="en-US" noProof="1"/>
              <a:t>reathability</a:t>
            </a:r>
            <a:endParaRPr lang="en-US" dirty="0"/>
          </a:p>
          <a:p>
            <a:pPr lvl="1"/>
            <a:r>
              <a:rPr lang="en-US" dirty="0"/>
              <a:t>T</a:t>
            </a:r>
            <a:r>
              <a:rPr lang="en-US" noProof="1"/>
              <a:t>ype of material (fabric or rubberized)</a:t>
            </a:r>
          </a:p>
        </p:txBody>
      </p:sp>
      <p:sp>
        <p:nvSpPr>
          <p:cNvPr id="3" name="Text Placeholder 2">
            <a:extLst>
              <a:ext uri="{FF2B5EF4-FFF2-40B4-BE49-F238E27FC236}">
                <a16:creationId xmlns:a16="http://schemas.microsoft.com/office/drawing/2014/main" id="{FF46DC68-3B64-4A4A-BA6B-BE11E92422C5}"/>
              </a:ext>
            </a:extLst>
          </p:cNvPr>
          <p:cNvSpPr>
            <a:spLocks noGrp="1"/>
          </p:cNvSpPr>
          <p:nvPr>
            <p:ph type="body" sz="quarter" idx="12"/>
          </p:nvPr>
        </p:nvSpPr>
        <p:spPr/>
        <p:txBody>
          <a:bodyPr/>
          <a:lstStyle/>
          <a:p>
            <a:r>
              <a:rPr lang="en-US" noProof="1"/>
              <a:t>Cushion</a:t>
            </a:r>
            <a:endParaRPr lang="en-US" dirty="0"/>
          </a:p>
        </p:txBody>
      </p:sp>
      <p:pic>
        <p:nvPicPr>
          <p:cNvPr id="7" name="Picture 4" descr="WS 5-9a back height">
            <a:extLst>
              <a:ext uri="{FF2B5EF4-FFF2-40B4-BE49-F238E27FC236}">
                <a16:creationId xmlns:a16="http://schemas.microsoft.com/office/drawing/2014/main" id="{A206E4DA-3E4B-4867-9504-1BFB34B8082B}"/>
              </a:ext>
            </a:extLst>
          </p:cNvPr>
          <p:cNvPicPr>
            <a:picLocks noGrp="1" noChangeAspect="1" noChangeArrowheads="1"/>
          </p:cNvPicPr>
          <p:nvPr>
            <p:ph type="pic" sz="quarter" idx="11"/>
          </p:nvPr>
        </p:nvPicPr>
        <p:blipFill rotWithShape="1">
          <a:blip r:embed="rId3" cstate="print"/>
          <a:srcRect t="3704" b="3704"/>
          <a:stretch/>
        </p:blipFill>
        <p:spPr bwMode="auto">
          <a:xfrm>
            <a:off x="4881563" y="742950"/>
            <a:ext cx="4135437" cy="40671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1" name="Rectangle 3"/>
          <p:cNvSpPr>
            <a:spLocks noGrp="1" noChangeArrowheads="1"/>
          </p:cNvSpPr>
          <p:nvPr>
            <p:ph type="body" sz="quarter" idx="10"/>
          </p:nvPr>
        </p:nvSpPr>
        <p:spPr/>
        <p:txBody>
          <a:bodyPr/>
          <a:lstStyle/>
          <a:p>
            <a:r>
              <a:rPr lang="en-US" dirty="0"/>
              <a:t>Do chair’s armrests adjust</a:t>
            </a:r>
          </a:p>
          <a:p>
            <a:pPr lvl="1"/>
            <a:r>
              <a:rPr lang="en-US" dirty="0"/>
              <a:t>Up and down</a:t>
            </a:r>
          </a:p>
          <a:p>
            <a:pPr lvl="1"/>
            <a:r>
              <a:rPr lang="en-US" dirty="0"/>
              <a:t>Side-to-side</a:t>
            </a:r>
          </a:p>
          <a:p>
            <a:pPr lvl="1"/>
            <a:r>
              <a:rPr lang="en-US" dirty="0"/>
              <a:t>Rotate</a:t>
            </a:r>
          </a:p>
        </p:txBody>
      </p:sp>
      <p:sp>
        <p:nvSpPr>
          <p:cNvPr id="3" name="Text Placeholder 2">
            <a:extLst>
              <a:ext uri="{FF2B5EF4-FFF2-40B4-BE49-F238E27FC236}">
                <a16:creationId xmlns:a16="http://schemas.microsoft.com/office/drawing/2014/main" id="{5168C204-E89F-43C0-802B-5F379ACD4FF5}"/>
              </a:ext>
            </a:extLst>
          </p:cNvPr>
          <p:cNvSpPr>
            <a:spLocks noGrp="1"/>
          </p:cNvSpPr>
          <p:nvPr>
            <p:ph type="body" sz="quarter" idx="12"/>
          </p:nvPr>
        </p:nvSpPr>
        <p:spPr/>
        <p:txBody>
          <a:bodyPr/>
          <a:lstStyle/>
          <a:p>
            <a:r>
              <a:rPr lang="en-US" dirty="0"/>
              <a:t>Armrests Adjust</a:t>
            </a:r>
          </a:p>
        </p:txBody>
      </p:sp>
      <p:sp>
        <p:nvSpPr>
          <p:cNvPr id="82948" name="Rectangle 5"/>
          <p:cNvSpPr>
            <a:spLocks noChangeArrowheads="1"/>
          </p:cNvSpPr>
          <p:nvPr/>
        </p:nvSpPr>
        <p:spPr bwMode="auto">
          <a:xfrm>
            <a:off x="6372225" y="1572488"/>
            <a:ext cx="184731" cy="707886"/>
          </a:xfrm>
          <a:prstGeom prst="rect">
            <a:avLst/>
          </a:prstGeom>
          <a:noFill/>
          <a:ln w="9525">
            <a:noFill/>
            <a:miter lim="800000"/>
            <a:headEnd/>
            <a:tailEnd/>
          </a:ln>
        </p:spPr>
        <p:txBody>
          <a:bodyPr wrap="none" anchor="ctr">
            <a:spAutoFit/>
          </a:bodyPr>
          <a:lstStyle/>
          <a:p>
            <a:endParaRPr lang="en-US" dirty="0"/>
          </a:p>
        </p:txBody>
      </p:sp>
      <p:pic>
        <p:nvPicPr>
          <p:cNvPr id="8" name="Picture 4" descr="D:\Clients\Medtronic\Policy and Procedure\Office Policy Project\Medtronic Ergonomics\images\chair_checklist_armrests.jpg">
            <a:extLst>
              <a:ext uri="{FF2B5EF4-FFF2-40B4-BE49-F238E27FC236}">
                <a16:creationId xmlns:a16="http://schemas.microsoft.com/office/drawing/2014/main" id="{E166A18D-CAFE-4950-9282-B3218E9FB1DB}"/>
              </a:ext>
            </a:extLst>
          </p:cNvPr>
          <p:cNvPicPr>
            <a:picLocks noGrp="1" noChangeAspect="1" noChangeArrowheads="1"/>
          </p:cNvPicPr>
          <p:nvPr>
            <p:ph type="pic" sz="quarter" idx="11"/>
          </p:nvPr>
        </p:nvPicPr>
        <p:blipFill>
          <a:blip r:embed="rId3" r:link="rId4" cstate="print"/>
          <a:srcRect l="2792" r="2792"/>
          <a:stretch>
            <a:fillRect/>
          </a:stretch>
        </p:blipFill>
        <p:spPr bwMode="auto">
          <a:xfrm>
            <a:off x="4881563" y="742950"/>
            <a:ext cx="4135437" cy="40671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BE5229B-9C09-419F-9DB0-A8AD228F65EF}"/>
              </a:ext>
            </a:extLst>
          </p:cNvPr>
          <p:cNvSpPr>
            <a:spLocks noGrp="1"/>
          </p:cNvSpPr>
          <p:nvPr>
            <p:ph type="body" sz="quarter" idx="12"/>
          </p:nvPr>
        </p:nvSpPr>
        <p:spPr/>
        <p:txBody>
          <a:bodyPr/>
          <a:lstStyle/>
          <a:p>
            <a:r>
              <a:rPr lang="en-US" noProof="1"/>
              <a:t>Adjustment levers/knobs/controls</a:t>
            </a:r>
            <a:endParaRPr lang="en-US" dirty="0"/>
          </a:p>
        </p:txBody>
      </p:sp>
      <p:sp>
        <p:nvSpPr>
          <p:cNvPr id="159747" name="Rectangle 3"/>
          <p:cNvSpPr>
            <a:spLocks noGrp="1" noChangeArrowheads="1"/>
          </p:cNvSpPr>
          <p:nvPr>
            <p:ph type="body" sz="quarter" idx="10"/>
          </p:nvPr>
        </p:nvSpPr>
        <p:spPr/>
        <p:txBody>
          <a:bodyPr/>
          <a:lstStyle/>
          <a:p>
            <a:r>
              <a:rPr lang="en-US" dirty="0"/>
              <a:t>Easy to reach</a:t>
            </a:r>
          </a:p>
          <a:p>
            <a:r>
              <a:rPr lang="en-US" dirty="0"/>
              <a:t>Easy to manipulate</a:t>
            </a:r>
          </a:p>
          <a:p>
            <a:r>
              <a:rPr lang="en-US" dirty="0"/>
              <a:t>Should not intimidate</a:t>
            </a:r>
          </a:p>
        </p:txBody>
      </p:sp>
      <p:pic>
        <p:nvPicPr>
          <p:cNvPr id="159748" name="Picture 4" descr="WS 5-7 seatpan tension"/>
          <p:cNvPicPr>
            <a:picLocks noChangeAspect="1" noChangeArrowheads="1"/>
          </p:cNvPicPr>
          <p:nvPr/>
        </p:nvPicPr>
        <p:blipFill>
          <a:blip r:embed="rId3" cstate="print"/>
          <a:stretch>
            <a:fillRect/>
          </a:stretch>
        </p:blipFill>
        <p:spPr bwMode="auto">
          <a:xfrm>
            <a:off x="1071563" y="1919965"/>
            <a:ext cx="7691437" cy="2590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9" name="Rectangle 3"/>
          <p:cNvSpPr>
            <a:spLocks noGrp="1" noChangeArrowheads="1"/>
          </p:cNvSpPr>
          <p:nvPr>
            <p:ph type="body" sz="quarter" idx="10"/>
          </p:nvPr>
        </p:nvSpPr>
        <p:spPr/>
        <p:txBody>
          <a:bodyPr/>
          <a:lstStyle/>
          <a:p>
            <a:r>
              <a:rPr lang="en-US" dirty="0"/>
              <a:t>Look carefully at the words</a:t>
            </a:r>
          </a:p>
          <a:p>
            <a:r>
              <a:rPr lang="en-US" dirty="0"/>
              <a:t>Do you see any pattern or trend? </a:t>
            </a:r>
          </a:p>
          <a:p>
            <a:r>
              <a:rPr lang="en-US" dirty="0"/>
              <a:t>Is there a predominant theme? </a:t>
            </a:r>
          </a:p>
        </p:txBody>
      </p:sp>
      <p:pic>
        <p:nvPicPr>
          <p:cNvPr id="5" name="Picture Placeholder 4">
            <a:extLst>
              <a:ext uri="{FF2B5EF4-FFF2-40B4-BE49-F238E27FC236}">
                <a16:creationId xmlns:a16="http://schemas.microsoft.com/office/drawing/2014/main" id="{76E0D164-D198-4B2A-B5F4-ECB8D4846C94}"/>
              </a:ext>
            </a:extLst>
          </p:cNvPr>
          <p:cNvPicPr>
            <a:picLocks noGrp="1" noChangeAspect="1"/>
          </p:cNvPicPr>
          <p:nvPr>
            <p:ph type="pic" sz="quarter" idx="11"/>
          </p:nvPr>
        </p:nvPicPr>
        <p:blipFill>
          <a:blip r:embed="rId2"/>
          <a:srcRect l="2363" r="2363"/>
          <a:stretch>
            <a:fillRect/>
          </a:stretch>
        </p:blipFill>
        <p:spPr>
          <a:prstGeom prst="rect">
            <a:avLst/>
          </a:prstGeom>
        </p:spPr>
      </p:pic>
      <p:sp>
        <p:nvSpPr>
          <p:cNvPr id="4" name="Text Placeholder 3">
            <a:extLst>
              <a:ext uri="{FF2B5EF4-FFF2-40B4-BE49-F238E27FC236}">
                <a16:creationId xmlns:a16="http://schemas.microsoft.com/office/drawing/2014/main" id="{1F11E47A-F1AF-455E-88D6-4226C686A748}"/>
              </a:ext>
            </a:extLst>
          </p:cNvPr>
          <p:cNvSpPr>
            <a:spLocks noGrp="1"/>
          </p:cNvSpPr>
          <p:nvPr>
            <p:ph type="body" sz="quarter" idx="12"/>
          </p:nvPr>
        </p:nvSpPr>
        <p:spPr/>
        <p:txBody>
          <a:bodyPr/>
          <a:lstStyle/>
          <a:p>
            <a:r>
              <a:rPr lang="en-US" dirty="0"/>
              <a:t>A careful examination</a:t>
            </a:r>
          </a:p>
        </p:txBody>
      </p:sp>
      <p:pic>
        <p:nvPicPr>
          <p:cNvPr id="7" name="Picture 6" descr="A picture containing holding, person, sitting, computer&#10;&#10;Description automatically generated">
            <a:extLst>
              <a:ext uri="{FF2B5EF4-FFF2-40B4-BE49-F238E27FC236}">
                <a16:creationId xmlns:a16="http://schemas.microsoft.com/office/drawing/2014/main" id="{7FC339A5-7149-4AD0-A82D-A5C0ABC13B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3028950"/>
            <a:ext cx="1371600" cy="1371600"/>
          </a:xfrm>
          <a:prstGeom prst="rect">
            <a:avLst/>
          </a:prstGeom>
        </p:spPr>
      </p:pic>
    </p:spTree>
    <p:extLst>
      <p:ext uri="{BB962C8B-B14F-4D97-AF65-F5344CB8AC3E}">
        <p14:creationId xmlns:p14="http://schemas.microsoft.com/office/powerpoint/2010/main" val="1037708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fade">
                                      <p:cBhvr>
                                        <p:cTn id="7" dur="500"/>
                                        <p:tgtEl>
                                          <p:spTgt spid="40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99">
                                            <p:txEl>
                                              <p:pRg st="1" end="1"/>
                                            </p:txEl>
                                          </p:spTgt>
                                        </p:tgtEl>
                                        <p:attrNameLst>
                                          <p:attrName>style.visibility</p:attrName>
                                        </p:attrNameLst>
                                      </p:cBhvr>
                                      <p:to>
                                        <p:strVal val="visible"/>
                                      </p:to>
                                    </p:set>
                                    <p:animEffect transition="in" filter="fade">
                                      <p:cBhvr>
                                        <p:cTn id="12" dur="500"/>
                                        <p:tgtEl>
                                          <p:spTgt spid="40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99">
                                            <p:txEl>
                                              <p:pRg st="2" end="2"/>
                                            </p:txEl>
                                          </p:spTgt>
                                        </p:tgtEl>
                                        <p:attrNameLst>
                                          <p:attrName>style.visibility</p:attrName>
                                        </p:attrNameLst>
                                      </p:cBhvr>
                                      <p:to>
                                        <p:strVal val="visible"/>
                                      </p:to>
                                    </p:set>
                                    <p:animEffect transition="in" filter="fade">
                                      <p:cBhvr>
                                        <p:cTn id="17" dur="500"/>
                                        <p:tgtEl>
                                          <p:spTgt spid="4099">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9747" name="Rectangle 3"/>
          <p:cNvSpPr>
            <a:spLocks noGrp="1" noChangeArrowheads="1"/>
          </p:cNvSpPr>
          <p:nvPr>
            <p:ph type="body" sz="quarter" idx="10"/>
          </p:nvPr>
        </p:nvSpPr>
        <p:spPr>
          <a:xfrm>
            <a:off x="936775" y="646342"/>
            <a:ext cx="3846809" cy="4361087"/>
          </a:xfrm>
        </p:spPr>
        <p:txBody>
          <a:bodyPr>
            <a:normAutofit fontScale="92500"/>
          </a:bodyPr>
          <a:lstStyle/>
          <a:p>
            <a:r>
              <a:rPr lang="en-US" dirty="0"/>
              <a:t>Therapeutically, exercise balls used in clinical settings as treatment modalities</a:t>
            </a:r>
          </a:p>
          <a:p>
            <a:pPr lvl="1"/>
            <a:r>
              <a:rPr lang="en-US" dirty="0"/>
              <a:t>Improve spinal stability</a:t>
            </a:r>
          </a:p>
          <a:p>
            <a:r>
              <a:rPr lang="en-US" dirty="0"/>
              <a:t>Over past several years, use of exercise balls in place of or in addition to task chairs</a:t>
            </a:r>
          </a:p>
          <a:p>
            <a:pPr lvl="1"/>
            <a:r>
              <a:rPr lang="en-US" dirty="0"/>
              <a:t>Currently only anecdotal evidence exists to support full-time use</a:t>
            </a:r>
          </a:p>
          <a:p>
            <a:r>
              <a:rPr lang="en-US" dirty="0"/>
              <a:t>Most ergonomists advocate for properly sized/properly adjusted office task chairs rather than use of fulltime ball chairs</a:t>
            </a:r>
          </a:p>
        </p:txBody>
      </p:sp>
      <p:pic>
        <p:nvPicPr>
          <p:cNvPr id="7" name="Picture 2" descr="K:\Clients\Medtronic\World Headquarters\Ergonomics Website Revision\Images\Potential Medtronic EE pics\Raw\Weske (5).JPG">
            <a:extLst>
              <a:ext uri="{FF2B5EF4-FFF2-40B4-BE49-F238E27FC236}">
                <a16:creationId xmlns:a16="http://schemas.microsoft.com/office/drawing/2014/main" id="{9E7E0336-6BFE-4D30-9D85-36C5E5F45625}"/>
              </a:ext>
            </a:extLst>
          </p:cNvPr>
          <p:cNvPicPr>
            <a:picLocks noGrp="1" noChangeAspect="1" noChangeArrowheads="1"/>
          </p:cNvPicPr>
          <p:nvPr>
            <p:ph type="pic" sz="quarter" idx="11"/>
          </p:nvPr>
        </p:nvPicPr>
        <p:blipFill rotWithShape="1">
          <a:blip r:embed="rId3" cstate="print">
            <a:lum bright="10000"/>
          </a:blip>
          <a:srcRect t="13119" b="13119"/>
          <a:stretch/>
        </p:blipFill>
        <p:spPr bwMode="auto">
          <a:xfrm>
            <a:off x="4882344" y="743523"/>
            <a:ext cx="4135112" cy="4067175"/>
          </a:xfr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0B16D3DA-78E9-4A8B-9D7C-32C1FC2B6D01}"/>
              </a:ext>
            </a:extLst>
          </p:cNvPr>
          <p:cNvSpPr>
            <a:spLocks noGrp="1"/>
          </p:cNvSpPr>
          <p:nvPr>
            <p:ph type="body" sz="quarter" idx="12"/>
          </p:nvPr>
        </p:nvSpPr>
        <p:spPr>
          <a:xfrm>
            <a:off x="936775" y="38100"/>
            <a:ext cx="8080681" cy="419100"/>
          </a:xfrm>
        </p:spPr>
        <p:txBody>
          <a:bodyPr/>
          <a:lstStyle/>
          <a:p>
            <a:r>
              <a:rPr lang="en-US" noProof="1"/>
              <a:t>Ball Chairs?</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9747">
                                            <p:txEl>
                                              <p:pRg st="0" end="0"/>
                                            </p:txEl>
                                          </p:spTgt>
                                        </p:tgtEl>
                                        <p:attrNameLst>
                                          <p:attrName>style.visibility</p:attrName>
                                        </p:attrNameLst>
                                      </p:cBhvr>
                                      <p:to>
                                        <p:strVal val="visible"/>
                                      </p:to>
                                    </p:set>
                                    <p:animEffect transition="in" filter="fade">
                                      <p:cBhvr>
                                        <p:cTn id="7" dur="500"/>
                                        <p:tgtEl>
                                          <p:spTgt spid="15974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9747">
                                            <p:txEl>
                                              <p:pRg st="1" end="1"/>
                                            </p:txEl>
                                          </p:spTgt>
                                        </p:tgtEl>
                                        <p:attrNameLst>
                                          <p:attrName>style.visibility</p:attrName>
                                        </p:attrNameLst>
                                      </p:cBhvr>
                                      <p:to>
                                        <p:strVal val="visible"/>
                                      </p:to>
                                    </p:set>
                                    <p:animEffect transition="in" filter="fade">
                                      <p:cBhvr>
                                        <p:cTn id="13" dur="500"/>
                                        <p:tgtEl>
                                          <p:spTgt spid="159747">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9747">
                                            <p:txEl>
                                              <p:pRg st="2" end="2"/>
                                            </p:txEl>
                                          </p:spTgt>
                                        </p:tgtEl>
                                        <p:attrNameLst>
                                          <p:attrName>style.visibility</p:attrName>
                                        </p:attrNameLst>
                                      </p:cBhvr>
                                      <p:to>
                                        <p:strVal val="visible"/>
                                      </p:to>
                                    </p:set>
                                    <p:animEffect transition="in" filter="fade">
                                      <p:cBhvr>
                                        <p:cTn id="18" dur="500"/>
                                        <p:tgtEl>
                                          <p:spTgt spid="159747">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9747">
                                            <p:txEl>
                                              <p:pRg st="3" end="3"/>
                                            </p:txEl>
                                          </p:spTgt>
                                        </p:tgtEl>
                                        <p:attrNameLst>
                                          <p:attrName>style.visibility</p:attrName>
                                        </p:attrNameLst>
                                      </p:cBhvr>
                                      <p:to>
                                        <p:strVal val="visible"/>
                                      </p:to>
                                    </p:set>
                                    <p:animEffect transition="in" filter="fade">
                                      <p:cBhvr>
                                        <p:cTn id="21" dur="500"/>
                                        <p:tgtEl>
                                          <p:spTgt spid="159747">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59747">
                                            <p:txEl>
                                              <p:pRg st="4" end="4"/>
                                            </p:txEl>
                                          </p:spTgt>
                                        </p:tgtEl>
                                        <p:attrNameLst>
                                          <p:attrName>style.visibility</p:attrName>
                                        </p:attrNameLst>
                                      </p:cBhvr>
                                      <p:to>
                                        <p:strVal val="visible"/>
                                      </p:to>
                                    </p:set>
                                    <p:animEffect transition="in" filter="fade">
                                      <p:cBhvr>
                                        <p:cTn id="26" dur="500"/>
                                        <p:tgtEl>
                                          <p:spTgt spid="1597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7"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9747" name="Rectangle 3"/>
          <p:cNvSpPr>
            <a:spLocks noGrp="1" noChangeArrowheads="1"/>
          </p:cNvSpPr>
          <p:nvPr>
            <p:ph type="body" sz="quarter" idx="10"/>
          </p:nvPr>
        </p:nvSpPr>
        <p:spPr/>
        <p:txBody>
          <a:bodyPr>
            <a:normAutofit fontScale="85000" lnSpcReduction="10000"/>
          </a:bodyPr>
          <a:lstStyle/>
          <a:p>
            <a:r>
              <a:rPr lang="en-US" dirty="0"/>
              <a:t>30/30/30 Rule of Physical Movement</a:t>
            </a:r>
          </a:p>
          <a:p>
            <a:pPr lvl="1"/>
            <a:r>
              <a:rPr lang="en-US" dirty="0"/>
              <a:t>Physically active micro-breaks 30 seconds in length</a:t>
            </a:r>
          </a:p>
          <a:p>
            <a:pPr lvl="1"/>
            <a:r>
              <a:rPr lang="en-US" dirty="0"/>
              <a:t>Taken about every 30 minutes</a:t>
            </a:r>
          </a:p>
          <a:p>
            <a:pPr lvl="1"/>
            <a:r>
              <a:rPr lang="en-US" dirty="0"/>
              <a:t>Practiced for next 30 days to make it a habit</a:t>
            </a:r>
          </a:p>
          <a:p>
            <a:r>
              <a:rPr lang="en-US" dirty="0"/>
              <a:t>Benefits</a:t>
            </a:r>
          </a:p>
          <a:p>
            <a:pPr lvl="1"/>
            <a:r>
              <a:rPr lang="en-US" dirty="0"/>
              <a:t>Reduce tissue compression and joint stiffness</a:t>
            </a:r>
          </a:p>
          <a:p>
            <a:pPr lvl="1"/>
            <a:r>
              <a:rPr lang="en-US" dirty="0"/>
              <a:t>Enhance circulation</a:t>
            </a:r>
          </a:p>
          <a:p>
            <a:pPr lvl="1"/>
            <a:r>
              <a:rPr lang="en-US" dirty="0"/>
              <a:t>Improve overall comfort levels</a:t>
            </a:r>
          </a:p>
          <a:p>
            <a:r>
              <a:rPr lang="en-US" dirty="0"/>
              <a:t>Encourage person to figure out reminders that work for them</a:t>
            </a:r>
          </a:p>
          <a:p>
            <a:pPr lvl="1"/>
            <a:r>
              <a:rPr lang="en-US" dirty="0"/>
              <a:t>Post-it notes</a:t>
            </a:r>
          </a:p>
          <a:p>
            <a:pPr lvl="1"/>
            <a:r>
              <a:rPr lang="en-US" dirty="0"/>
              <a:t>Buddy approach</a:t>
            </a:r>
          </a:p>
          <a:p>
            <a:pPr lvl="1"/>
            <a:r>
              <a:rPr lang="en-US" dirty="0"/>
              <a:t>Drink a lot of water</a:t>
            </a:r>
          </a:p>
          <a:p>
            <a:pPr lvl="1"/>
            <a:r>
              <a:rPr lang="en-US" dirty="0"/>
              <a:t>Set reminders on their calendar</a:t>
            </a:r>
          </a:p>
          <a:p>
            <a:endParaRPr lang="en-US" dirty="0"/>
          </a:p>
          <a:p>
            <a:endParaRPr lang="en-US" dirty="0"/>
          </a:p>
        </p:txBody>
      </p:sp>
      <p:sp>
        <p:nvSpPr>
          <p:cNvPr id="4" name="Text Placeholder 3">
            <a:extLst>
              <a:ext uri="{FF2B5EF4-FFF2-40B4-BE49-F238E27FC236}">
                <a16:creationId xmlns:a16="http://schemas.microsoft.com/office/drawing/2014/main" id="{FBA38F64-D614-4D40-B5B7-AE7C5EE6040B}"/>
              </a:ext>
            </a:extLst>
          </p:cNvPr>
          <p:cNvSpPr>
            <a:spLocks noGrp="1"/>
          </p:cNvSpPr>
          <p:nvPr>
            <p:ph type="body" sz="quarter" idx="12"/>
          </p:nvPr>
        </p:nvSpPr>
        <p:spPr/>
        <p:txBody>
          <a:bodyPr/>
          <a:lstStyle/>
          <a:p>
            <a:r>
              <a:rPr lang="en-US" noProof="1"/>
              <a:t>Micro-breaks</a:t>
            </a:r>
            <a:endParaRPr lang="en-US" dirty="0"/>
          </a:p>
        </p:txBody>
      </p:sp>
      <p:pic>
        <p:nvPicPr>
          <p:cNvPr id="7" name="Picture Placeholder 6">
            <a:extLst>
              <a:ext uri="{FF2B5EF4-FFF2-40B4-BE49-F238E27FC236}">
                <a16:creationId xmlns:a16="http://schemas.microsoft.com/office/drawing/2014/main" id="{65638418-B2D7-4698-B2AA-CB863A1BEA2A}"/>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825" b="825"/>
          <a:stretch>
            <a:fillRect/>
          </a:stretch>
        </p:blipFill>
        <p:spPr>
          <a:xfrm>
            <a:off x="4881563" y="742950"/>
            <a:ext cx="4135437" cy="4067175"/>
          </a:xfrm>
          <a:prstGeom prst="rect">
            <a:avLst/>
          </a:prstGeom>
        </p:spPr>
      </p:pic>
    </p:spTree>
    <p:extLst>
      <p:ext uri="{BB962C8B-B14F-4D97-AF65-F5344CB8AC3E}">
        <p14:creationId xmlns:p14="http://schemas.microsoft.com/office/powerpoint/2010/main" val="38162600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9747">
                                            <p:txEl>
                                              <p:pRg st="0" end="0"/>
                                            </p:txEl>
                                          </p:spTgt>
                                        </p:tgtEl>
                                        <p:attrNameLst>
                                          <p:attrName>style.visibility</p:attrName>
                                        </p:attrNameLst>
                                      </p:cBhvr>
                                      <p:to>
                                        <p:strVal val="visible"/>
                                      </p:to>
                                    </p:set>
                                    <p:animEffect transition="in" filter="fade">
                                      <p:cBhvr>
                                        <p:cTn id="7" dur="500"/>
                                        <p:tgtEl>
                                          <p:spTgt spid="159747">
                                            <p:txEl>
                                              <p:pRg st="0" end="0"/>
                                            </p:txEl>
                                          </p:spTgt>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style.rotation</p:attrName>
                                        </p:attrNameLst>
                                      </p:cBhvr>
                                      <p:tavLst>
                                        <p:tav tm="0">
                                          <p:val>
                                            <p:fltVal val="90"/>
                                          </p:val>
                                        </p:tav>
                                        <p:tav tm="100000">
                                          <p:val>
                                            <p:fltVal val="0"/>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9747">
                                            <p:txEl>
                                              <p:pRg st="1" end="1"/>
                                            </p:txEl>
                                          </p:spTgt>
                                        </p:tgtEl>
                                        <p:attrNameLst>
                                          <p:attrName>style.visibility</p:attrName>
                                        </p:attrNameLst>
                                      </p:cBhvr>
                                      <p:to>
                                        <p:strVal val="visible"/>
                                      </p:to>
                                    </p:set>
                                    <p:animEffect transition="in" filter="fade">
                                      <p:cBhvr>
                                        <p:cTn id="19" dur="500"/>
                                        <p:tgtEl>
                                          <p:spTgt spid="15974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59747">
                                            <p:txEl>
                                              <p:pRg st="2" end="2"/>
                                            </p:txEl>
                                          </p:spTgt>
                                        </p:tgtEl>
                                        <p:attrNameLst>
                                          <p:attrName>style.visibility</p:attrName>
                                        </p:attrNameLst>
                                      </p:cBhvr>
                                      <p:to>
                                        <p:strVal val="visible"/>
                                      </p:to>
                                    </p:set>
                                    <p:animEffect transition="in" filter="fade">
                                      <p:cBhvr>
                                        <p:cTn id="24" dur="500"/>
                                        <p:tgtEl>
                                          <p:spTgt spid="159747">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9747">
                                            <p:txEl>
                                              <p:pRg st="3" end="3"/>
                                            </p:txEl>
                                          </p:spTgt>
                                        </p:tgtEl>
                                        <p:attrNameLst>
                                          <p:attrName>style.visibility</p:attrName>
                                        </p:attrNameLst>
                                      </p:cBhvr>
                                      <p:to>
                                        <p:strVal val="visible"/>
                                      </p:to>
                                    </p:set>
                                    <p:animEffect transition="in" filter="fade">
                                      <p:cBhvr>
                                        <p:cTn id="29" dur="500"/>
                                        <p:tgtEl>
                                          <p:spTgt spid="159747">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9747">
                                            <p:txEl>
                                              <p:pRg st="4" end="4"/>
                                            </p:txEl>
                                          </p:spTgt>
                                        </p:tgtEl>
                                        <p:attrNameLst>
                                          <p:attrName>style.visibility</p:attrName>
                                        </p:attrNameLst>
                                      </p:cBhvr>
                                      <p:to>
                                        <p:strVal val="visible"/>
                                      </p:to>
                                    </p:set>
                                    <p:animEffect transition="in" filter="fade">
                                      <p:cBhvr>
                                        <p:cTn id="34" dur="500"/>
                                        <p:tgtEl>
                                          <p:spTgt spid="159747">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59747">
                                            <p:txEl>
                                              <p:pRg st="5" end="5"/>
                                            </p:txEl>
                                          </p:spTgt>
                                        </p:tgtEl>
                                        <p:attrNameLst>
                                          <p:attrName>style.visibility</p:attrName>
                                        </p:attrNameLst>
                                      </p:cBhvr>
                                      <p:to>
                                        <p:strVal val="visible"/>
                                      </p:to>
                                    </p:set>
                                    <p:animEffect transition="in" filter="fade">
                                      <p:cBhvr>
                                        <p:cTn id="39" dur="500"/>
                                        <p:tgtEl>
                                          <p:spTgt spid="159747">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59747">
                                            <p:txEl>
                                              <p:pRg st="6" end="6"/>
                                            </p:txEl>
                                          </p:spTgt>
                                        </p:tgtEl>
                                        <p:attrNameLst>
                                          <p:attrName>style.visibility</p:attrName>
                                        </p:attrNameLst>
                                      </p:cBhvr>
                                      <p:to>
                                        <p:strVal val="visible"/>
                                      </p:to>
                                    </p:set>
                                    <p:animEffect transition="in" filter="fade">
                                      <p:cBhvr>
                                        <p:cTn id="44" dur="500"/>
                                        <p:tgtEl>
                                          <p:spTgt spid="159747">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59747">
                                            <p:txEl>
                                              <p:pRg st="7" end="7"/>
                                            </p:txEl>
                                          </p:spTgt>
                                        </p:tgtEl>
                                        <p:attrNameLst>
                                          <p:attrName>style.visibility</p:attrName>
                                        </p:attrNameLst>
                                      </p:cBhvr>
                                      <p:to>
                                        <p:strVal val="visible"/>
                                      </p:to>
                                    </p:set>
                                    <p:animEffect transition="in" filter="fade">
                                      <p:cBhvr>
                                        <p:cTn id="49" dur="500"/>
                                        <p:tgtEl>
                                          <p:spTgt spid="159747">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59747">
                                            <p:txEl>
                                              <p:pRg st="8" end="8"/>
                                            </p:txEl>
                                          </p:spTgt>
                                        </p:tgtEl>
                                        <p:attrNameLst>
                                          <p:attrName>style.visibility</p:attrName>
                                        </p:attrNameLst>
                                      </p:cBhvr>
                                      <p:to>
                                        <p:strVal val="visible"/>
                                      </p:to>
                                    </p:set>
                                    <p:animEffect transition="in" filter="fade">
                                      <p:cBhvr>
                                        <p:cTn id="54" dur="500"/>
                                        <p:tgtEl>
                                          <p:spTgt spid="159747">
                                            <p:txEl>
                                              <p:pRg st="8" end="8"/>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59747">
                                            <p:txEl>
                                              <p:pRg st="9" end="9"/>
                                            </p:txEl>
                                          </p:spTgt>
                                        </p:tgtEl>
                                        <p:attrNameLst>
                                          <p:attrName>style.visibility</p:attrName>
                                        </p:attrNameLst>
                                      </p:cBhvr>
                                      <p:to>
                                        <p:strVal val="visible"/>
                                      </p:to>
                                    </p:set>
                                    <p:animEffect transition="in" filter="fade">
                                      <p:cBhvr>
                                        <p:cTn id="59" dur="500"/>
                                        <p:tgtEl>
                                          <p:spTgt spid="159747">
                                            <p:txEl>
                                              <p:pRg st="9" end="9"/>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59747">
                                            <p:txEl>
                                              <p:pRg st="10" end="10"/>
                                            </p:txEl>
                                          </p:spTgt>
                                        </p:tgtEl>
                                        <p:attrNameLst>
                                          <p:attrName>style.visibility</p:attrName>
                                        </p:attrNameLst>
                                      </p:cBhvr>
                                      <p:to>
                                        <p:strVal val="visible"/>
                                      </p:to>
                                    </p:set>
                                    <p:animEffect transition="in" filter="fade">
                                      <p:cBhvr>
                                        <p:cTn id="64" dur="500"/>
                                        <p:tgtEl>
                                          <p:spTgt spid="159747">
                                            <p:txEl>
                                              <p:pRg st="10" end="1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59747">
                                            <p:txEl>
                                              <p:pRg st="11" end="11"/>
                                            </p:txEl>
                                          </p:spTgt>
                                        </p:tgtEl>
                                        <p:attrNameLst>
                                          <p:attrName>style.visibility</p:attrName>
                                        </p:attrNameLst>
                                      </p:cBhvr>
                                      <p:to>
                                        <p:strVal val="visible"/>
                                      </p:to>
                                    </p:set>
                                    <p:animEffect transition="in" filter="fade">
                                      <p:cBhvr>
                                        <p:cTn id="69" dur="500"/>
                                        <p:tgtEl>
                                          <p:spTgt spid="159747">
                                            <p:txEl>
                                              <p:pRg st="11" end="11"/>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59747">
                                            <p:txEl>
                                              <p:pRg st="12" end="12"/>
                                            </p:txEl>
                                          </p:spTgt>
                                        </p:tgtEl>
                                        <p:attrNameLst>
                                          <p:attrName>style.visibility</p:attrName>
                                        </p:attrNameLst>
                                      </p:cBhvr>
                                      <p:to>
                                        <p:strVal val="visible"/>
                                      </p:to>
                                    </p:set>
                                    <p:animEffect transition="in" filter="fade">
                                      <p:cBhvr>
                                        <p:cTn id="74" dur="500"/>
                                        <p:tgtEl>
                                          <p:spTgt spid="15974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7" grpId="0" uiExpand="1" build="p" bldLvl="2"/>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43" name="Rectangle 3"/>
          <p:cNvSpPr>
            <a:spLocks noGrp="1" noChangeArrowheads="1"/>
          </p:cNvSpPr>
          <p:nvPr>
            <p:ph type="body" sz="quarter" idx="10"/>
          </p:nvPr>
        </p:nvSpPr>
        <p:spPr/>
        <p:txBody>
          <a:bodyPr>
            <a:normAutofit/>
          </a:bodyPr>
          <a:lstStyle/>
          <a:p>
            <a:r>
              <a:rPr lang="en-US" dirty="0"/>
              <a:t>Bo</a:t>
            </a:r>
            <a:r>
              <a:rPr lang="en-US" noProof="1"/>
              <a:t>dy not designed to sit </a:t>
            </a:r>
            <a:endParaRPr lang="en-US" dirty="0"/>
          </a:p>
          <a:p>
            <a:pPr lvl="1"/>
            <a:r>
              <a:rPr lang="en-US" dirty="0"/>
              <a:t>P</a:t>
            </a:r>
            <a:r>
              <a:rPr lang="en-US" noProof="1"/>
              <a:t>articularly for long periods</a:t>
            </a:r>
          </a:p>
          <a:p>
            <a:pPr lvl="1"/>
            <a:r>
              <a:rPr lang="en-US" noProof="1"/>
              <a:t>Studies determined even when seated in well-supported postures </a:t>
            </a:r>
            <a:endParaRPr lang="en-US" dirty="0"/>
          </a:p>
          <a:p>
            <a:pPr lvl="1"/>
            <a:r>
              <a:rPr lang="en-US" dirty="0"/>
              <a:t>H</a:t>
            </a:r>
            <a:r>
              <a:rPr lang="en-US" noProof="1"/>
              <a:t>ow soon do we want to move?</a:t>
            </a:r>
          </a:p>
          <a:p>
            <a:pPr lvl="1"/>
            <a:r>
              <a:rPr lang="en-US" noProof="1"/>
              <a:t>About every 20 to 30 minutes!</a:t>
            </a:r>
          </a:p>
        </p:txBody>
      </p:sp>
      <p:sp>
        <p:nvSpPr>
          <p:cNvPr id="3" name="Text Placeholder 2">
            <a:extLst>
              <a:ext uri="{FF2B5EF4-FFF2-40B4-BE49-F238E27FC236}">
                <a16:creationId xmlns:a16="http://schemas.microsoft.com/office/drawing/2014/main" id="{5AC9BC22-6435-4FB2-96D3-5C39BFD0AB18}"/>
              </a:ext>
            </a:extLst>
          </p:cNvPr>
          <p:cNvSpPr>
            <a:spLocks noGrp="1"/>
          </p:cNvSpPr>
          <p:nvPr>
            <p:ph type="body" sz="quarter" idx="12"/>
          </p:nvPr>
        </p:nvSpPr>
        <p:spPr/>
        <p:txBody>
          <a:bodyPr/>
          <a:lstStyle/>
          <a:p>
            <a:r>
              <a:rPr lang="en-US" noProof="1"/>
              <a:t>Art of </a:t>
            </a:r>
            <a:r>
              <a:rPr lang="en-US" dirty="0"/>
              <a:t>S</a:t>
            </a:r>
            <a:r>
              <a:rPr lang="en-US" noProof="1"/>
              <a:t>itting</a:t>
            </a:r>
            <a:endParaRPr lang="en-US" dirty="0"/>
          </a:p>
        </p:txBody>
      </p:sp>
      <p:pic>
        <p:nvPicPr>
          <p:cNvPr id="7" name="Picture 4" descr="Chair wth arm rest">
            <a:extLst>
              <a:ext uri="{FF2B5EF4-FFF2-40B4-BE49-F238E27FC236}">
                <a16:creationId xmlns:a16="http://schemas.microsoft.com/office/drawing/2014/main" id="{A164F237-F45B-4D0B-9AA1-96C83DAB3BE1}"/>
              </a:ext>
            </a:extLst>
          </p:cNvPr>
          <p:cNvPicPr>
            <a:picLocks noGrp="1" noChangeAspect="1" noChangeArrowheads="1"/>
          </p:cNvPicPr>
          <p:nvPr>
            <p:ph type="pic" sz="quarter" idx="11"/>
          </p:nvPr>
        </p:nvPicPr>
        <p:blipFill rotWithShape="1">
          <a:blip r:embed="rId3" cstate="print">
            <a:lum bright="20000"/>
          </a:blip>
          <a:srcRect l="-29747" r="-29747"/>
          <a:stretch/>
        </p:blipFill>
        <p:spPr bwMode="auto">
          <a:xfrm>
            <a:off x="4881563" y="742950"/>
            <a:ext cx="4135437" cy="40671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843">
                                            <p:txEl>
                                              <p:pRg st="0" end="0"/>
                                            </p:txEl>
                                          </p:spTgt>
                                        </p:tgtEl>
                                        <p:attrNameLst>
                                          <p:attrName>style.visibility</p:attrName>
                                        </p:attrNameLst>
                                      </p:cBhvr>
                                      <p:to>
                                        <p:strVal val="visible"/>
                                      </p:to>
                                    </p:set>
                                    <p:animEffect transition="in" filter="fade">
                                      <p:cBhvr>
                                        <p:cTn id="7" dur="500"/>
                                        <p:tgtEl>
                                          <p:spTgt spid="16384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3843">
                                            <p:txEl>
                                              <p:pRg st="1" end="1"/>
                                            </p:txEl>
                                          </p:spTgt>
                                        </p:tgtEl>
                                        <p:attrNameLst>
                                          <p:attrName>style.visibility</p:attrName>
                                        </p:attrNameLst>
                                      </p:cBhvr>
                                      <p:to>
                                        <p:strVal val="visible"/>
                                      </p:to>
                                    </p:set>
                                    <p:animEffect transition="in" filter="fade">
                                      <p:cBhvr>
                                        <p:cTn id="15" dur="500"/>
                                        <p:tgtEl>
                                          <p:spTgt spid="16384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3843">
                                            <p:txEl>
                                              <p:pRg st="2" end="2"/>
                                            </p:txEl>
                                          </p:spTgt>
                                        </p:tgtEl>
                                        <p:attrNameLst>
                                          <p:attrName>style.visibility</p:attrName>
                                        </p:attrNameLst>
                                      </p:cBhvr>
                                      <p:to>
                                        <p:strVal val="visible"/>
                                      </p:to>
                                    </p:set>
                                    <p:animEffect transition="in" filter="fade">
                                      <p:cBhvr>
                                        <p:cTn id="20" dur="500"/>
                                        <p:tgtEl>
                                          <p:spTgt spid="16384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3843">
                                            <p:txEl>
                                              <p:pRg st="3" end="3"/>
                                            </p:txEl>
                                          </p:spTgt>
                                        </p:tgtEl>
                                        <p:attrNameLst>
                                          <p:attrName>style.visibility</p:attrName>
                                        </p:attrNameLst>
                                      </p:cBhvr>
                                      <p:to>
                                        <p:strVal val="visible"/>
                                      </p:to>
                                    </p:set>
                                    <p:animEffect transition="in" filter="fade">
                                      <p:cBhvr>
                                        <p:cTn id="25" dur="500"/>
                                        <p:tgtEl>
                                          <p:spTgt spid="16384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3843">
                                            <p:txEl>
                                              <p:pRg st="4" end="4"/>
                                            </p:txEl>
                                          </p:spTgt>
                                        </p:tgtEl>
                                        <p:attrNameLst>
                                          <p:attrName>style.visibility</p:attrName>
                                        </p:attrNameLst>
                                      </p:cBhvr>
                                      <p:to>
                                        <p:strVal val="visible"/>
                                      </p:to>
                                    </p:set>
                                    <p:animEffect transition="in" filter="fade">
                                      <p:cBhvr>
                                        <p:cTn id="30" dur="500"/>
                                        <p:tgtEl>
                                          <p:spTgt spid="1638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3" grpId="0" uiExpand="1" build="p" bldLvl="2"/>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 name="Picture 1028" descr="three point contact">
            <a:extLst>
              <a:ext uri="{FF2B5EF4-FFF2-40B4-BE49-F238E27FC236}">
                <a16:creationId xmlns:a16="http://schemas.microsoft.com/office/drawing/2014/main" id="{1360264A-4BF9-4B64-A50B-3876815D655C}"/>
              </a:ext>
            </a:extLst>
          </p:cNvPr>
          <p:cNvPicPr>
            <a:picLocks noChangeAspect="1" noChangeArrowheads="1"/>
          </p:cNvPicPr>
          <p:nvPr/>
        </p:nvPicPr>
        <p:blipFill>
          <a:blip r:embed="rId3" cstate="print"/>
          <a:srcRect/>
          <a:stretch>
            <a:fillRect/>
          </a:stretch>
        </p:blipFill>
        <p:spPr bwMode="auto">
          <a:xfrm>
            <a:off x="5141476" y="781392"/>
            <a:ext cx="2627573" cy="4138613"/>
          </a:xfrm>
          <a:prstGeom prst="rect">
            <a:avLst/>
          </a:prstGeom>
          <a:ln>
            <a:noFill/>
          </a:ln>
          <a:effectLst>
            <a:outerShdw blurRad="292100" dist="139700" dir="2700000" algn="tl" rotWithShape="0">
              <a:srgbClr val="333333">
                <a:alpha val="65000"/>
              </a:srgbClr>
            </a:outerShdw>
          </a:effectLst>
        </p:spPr>
      </p:pic>
      <p:sp>
        <p:nvSpPr>
          <p:cNvPr id="436227" name="Rectangle 1027"/>
          <p:cNvSpPr>
            <a:spLocks noGrp="1" noChangeArrowheads="1"/>
          </p:cNvSpPr>
          <p:nvPr>
            <p:ph type="body" sz="quarter" idx="10"/>
          </p:nvPr>
        </p:nvSpPr>
        <p:spPr/>
        <p:txBody>
          <a:bodyPr/>
          <a:lstStyle/>
          <a:p>
            <a:r>
              <a:rPr lang="en-US" sz="2400" noProof="1"/>
              <a:t>Three-point contact</a:t>
            </a:r>
            <a:endParaRPr lang="en-US" sz="2400" dirty="0"/>
          </a:p>
          <a:p>
            <a:pPr lvl="1"/>
            <a:r>
              <a:rPr lang="en-US" sz="2000" dirty="0"/>
              <a:t>Sacrum/Trunk</a:t>
            </a:r>
          </a:p>
          <a:p>
            <a:pPr lvl="1"/>
            <a:r>
              <a:rPr lang="en-US" sz="2000" dirty="0"/>
              <a:t>Hips/Thighs</a:t>
            </a:r>
          </a:p>
          <a:p>
            <a:pPr lvl="1"/>
            <a:r>
              <a:rPr lang="en-US" sz="2000" dirty="0"/>
              <a:t>Feet/Floor</a:t>
            </a:r>
          </a:p>
          <a:p>
            <a:pPr lvl="1"/>
            <a:endParaRPr lang="en-US" sz="2000" noProof="1"/>
          </a:p>
        </p:txBody>
      </p:sp>
      <p:sp>
        <p:nvSpPr>
          <p:cNvPr id="4" name="Text Placeholder 3">
            <a:extLst>
              <a:ext uri="{FF2B5EF4-FFF2-40B4-BE49-F238E27FC236}">
                <a16:creationId xmlns:a16="http://schemas.microsoft.com/office/drawing/2014/main" id="{44F033AD-B23F-49C5-9570-2486D6879E7B}"/>
              </a:ext>
            </a:extLst>
          </p:cNvPr>
          <p:cNvSpPr>
            <a:spLocks noGrp="1"/>
          </p:cNvSpPr>
          <p:nvPr>
            <p:ph type="body" sz="quarter" idx="12"/>
          </p:nvPr>
        </p:nvSpPr>
        <p:spPr/>
        <p:txBody>
          <a:bodyPr/>
          <a:lstStyle/>
          <a:p>
            <a:r>
              <a:rPr lang="en-US" dirty="0"/>
              <a:t>The Art of Sitting</a:t>
            </a:r>
          </a:p>
        </p:txBody>
      </p:sp>
      <p:sp>
        <p:nvSpPr>
          <p:cNvPr id="18" name="AutoShape 1029">
            <a:extLst>
              <a:ext uri="{FF2B5EF4-FFF2-40B4-BE49-F238E27FC236}">
                <a16:creationId xmlns:a16="http://schemas.microsoft.com/office/drawing/2014/main" id="{B539DEA1-5146-405B-86E0-1EC9A17D6537}"/>
              </a:ext>
            </a:extLst>
          </p:cNvPr>
          <p:cNvSpPr>
            <a:spLocks noChangeArrowheads="1"/>
          </p:cNvSpPr>
          <p:nvPr/>
        </p:nvSpPr>
        <p:spPr bwMode="auto">
          <a:xfrm>
            <a:off x="914400" y="4031627"/>
            <a:ext cx="2676210" cy="400050"/>
          </a:xfrm>
          <a:prstGeom prst="rightArrow">
            <a:avLst>
              <a:gd name="adj1" fmla="val 50000"/>
              <a:gd name="adj2" fmla="val 167857"/>
            </a:avLst>
          </a:prstGeom>
          <a:solidFill>
            <a:schemeClr val="bg2">
              <a:lumMod val="50000"/>
            </a:schemeClr>
          </a:solidFill>
          <a:ln w="9525">
            <a:solidFill>
              <a:schemeClr val="bg1"/>
            </a:solidFill>
            <a:miter lim="800000"/>
            <a:headEnd/>
            <a:tailEnd/>
          </a:ln>
        </p:spPr>
        <p:txBody>
          <a:bodyPr wrap="none" anchor="ctr"/>
          <a:lstStyle/>
          <a:p>
            <a:endParaRPr lang="en-US" dirty="0"/>
          </a:p>
        </p:txBody>
      </p:sp>
      <p:sp>
        <p:nvSpPr>
          <p:cNvPr id="19" name="AutoShape 1030">
            <a:extLst>
              <a:ext uri="{FF2B5EF4-FFF2-40B4-BE49-F238E27FC236}">
                <a16:creationId xmlns:a16="http://schemas.microsoft.com/office/drawing/2014/main" id="{5C8930C6-25F3-4CDF-8679-F3656519D278}"/>
              </a:ext>
            </a:extLst>
          </p:cNvPr>
          <p:cNvSpPr>
            <a:spLocks noChangeArrowheads="1"/>
          </p:cNvSpPr>
          <p:nvPr/>
        </p:nvSpPr>
        <p:spPr bwMode="auto">
          <a:xfrm>
            <a:off x="914400" y="2334986"/>
            <a:ext cx="1024931" cy="400050"/>
          </a:xfrm>
          <a:prstGeom prst="rightArrow">
            <a:avLst>
              <a:gd name="adj1" fmla="val 50000"/>
              <a:gd name="adj2" fmla="val 64286"/>
            </a:avLst>
          </a:prstGeom>
          <a:solidFill>
            <a:schemeClr val="bg2">
              <a:lumMod val="50000"/>
            </a:schemeClr>
          </a:solidFill>
          <a:ln w="9525">
            <a:solidFill>
              <a:schemeClr val="bg1"/>
            </a:solidFill>
            <a:miter lim="800000"/>
            <a:headEnd/>
            <a:tailEnd/>
          </a:ln>
        </p:spPr>
        <p:txBody>
          <a:bodyPr wrap="none" anchor="ctr"/>
          <a:lstStyle/>
          <a:p>
            <a:endParaRPr lang="en-US" dirty="0"/>
          </a:p>
        </p:txBody>
      </p:sp>
      <p:sp>
        <p:nvSpPr>
          <p:cNvPr id="20" name="AutoShape 1031">
            <a:extLst>
              <a:ext uri="{FF2B5EF4-FFF2-40B4-BE49-F238E27FC236}">
                <a16:creationId xmlns:a16="http://schemas.microsoft.com/office/drawing/2014/main" id="{A0353AAF-FFC6-4FF9-9DE1-8302FB0A6C6A}"/>
              </a:ext>
            </a:extLst>
          </p:cNvPr>
          <p:cNvSpPr>
            <a:spLocks noChangeArrowheads="1"/>
          </p:cNvSpPr>
          <p:nvPr/>
        </p:nvSpPr>
        <p:spPr bwMode="auto">
          <a:xfrm>
            <a:off x="914400" y="3179139"/>
            <a:ext cx="1879041" cy="400050"/>
          </a:xfrm>
          <a:prstGeom prst="rightArrow">
            <a:avLst>
              <a:gd name="adj1" fmla="val 50000"/>
              <a:gd name="adj2" fmla="val 117857"/>
            </a:avLst>
          </a:prstGeom>
          <a:solidFill>
            <a:schemeClr val="bg2">
              <a:lumMod val="50000"/>
            </a:schemeClr>
          </a:solidFill>
          <a:ln w="9525">
            <a:solidFill>
              <a:schemeClr val="bg1"/>
            </a:solidFill>
            <a:miter lim="800000"/>
            <a:headEnd/>
            <a:tailEnd/>
          </a:ln>
        </p:spPr>
        <p:txBody>
          <a:bodyPr wrap="none" anchor="ctr"/>
          <a:lstStyle/>
          <a:p>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6227">
                                            <p:txEl>
                                              <p:pRg st="0" end="0"/>
                                            </p:txEl>
                                          </p:spTgt>
                                        </p:tgtEl>
                                        <p:attrNameLst>
                                          <p:attrName>style.visibility</p:attrName>
                                        </p:attrNameLst>
                                      </p:cBhvr>
                                      <p:to>
                                        <p:strVal val="visible"/>
                                      </p:to>
                                    </p:set>
                                    <p:animEffect transition="in" filter="fade">
                                      <p:cBhvr>
                                        <p:cTn id="7" dur="500"/>
                                        <p:tgtEl>
                                          <p:spTgt spid="4362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6227">
                                            <p:txEl>
                                              <p:pRg st="1" end="1"/>
                                            </p:txEl>
                                          </p:spTgt>
                                        </p:tgtEl>
                                        <p:attrNameLst>
                                          <p:attrName>style.visibility</p:attrName>
                                        </p:attrNameLst>
                                      </p:cBhvr>
                                      <p:to>
                                        <p:strVal val="visible"/>
                                      </p:to>
                                    </p:set>
                                    <p:animEffect transition="in" filter="fade">
                                      <p:cBhvr>
                                        <p:cTn id="12" dur="500"/>
                                        <p:tgtEl>
                                          <p:spTgt spid="436227">
                                            <p:txEl>
                                              <p:pRg st="1" end="1"/>
                                            </p:txEl>
                                          </p:spTgt>
                                        </p:tgtEl>
                                      </p:cBhvr>
                                    </p:animEffect>
                                  </p:childTnLst>
                                </p:cTn>
                              </p:par>
                            </p:childTnLst>
                          </p:cTn>
                        </p:par>
                        <p:par>
                          <p:cTn id="13" fill="hold">
                            <p:stCondLst>
                              <p:cond delay="500"/>
                            </p:stCondLst>
                            <p:childTnLst>
                              <p:par>
                                <p:cTn id="14" presetID="1" presetClass="entr" presetSubtype="0" fill="hold" grpId="1" nodeType="after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par>
                                <p:cTn id="16" presetID="63" presetClass="path" presetSubtype="0" accel="50000" decel="50000" fill="hold" grpId="0" nodeType="withEffect">
                                  <p:stCondLst>
                                    <p:cond delay="0"/>
                                  </p:stCondLst>
                                  <p:childTnLst>
                                    <p:animMotion origin="layout" path="M 0.13559 -1.23457E-6 L 0.38559 -1.23457E-6 " pathEditMode="relative" rAng="0" ptsTypes="AA">
                                      <p:cBhvr>
                                        <p:cTn id="17" dur="1000" fill="hold"/>
                                        <p:tgtEl>
                                          <p:spTgt spid="19"/>
                                        </p:tgtEl>
                                        <p:attrNameLst>
                                          <p:attrName>ppt_x</p:attrName>
                                          <p:attrName>ppt_y</p:attrName>
                                        </p:attrNameLst>
                                      </p:cBhvr>
                                      <p:rCtr x="12500" y="0"/>
                                    </p:animMotion>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36227">
                                            <p:txEl>
                                              <p:pRg st="2" end="2"/>
                                            </p:txEl>
                                          </p:spTgt>
                                        </p:tgtEl>
                                        <p:attrNameLst>
                                          <p:attrName>style.visibility</p:attrName>
                                        </p:attrNameLst>
                                      </p:cBhvr>
                                      <p:to>
                                        <p:strVal val="visible"/>
                                      </p:to>
                                    </p:set>
                                    <p:animEffect transition="in" filter="fade">
                                      <p:cBhvr>
                                        <p:cTn id="22" dur="500"/>
                                        <p:tgtEl>
                                          <p:spTgt spid="436227">
                                            <p:txEl>
                                              <p:pRg st="2" end="2"/>
                                            </p:txEl>
                                          </p:spTgt>
                                        </p:tgtEl>
                                      </p:cBhvr>
                                    </p:animEffect>
                                  </p:childTnLst>
                                </p:cTn>
                              </p:par>
                            </p:childTnLst>
                          </p:cTn>
                        </p:par>
                        <p:par>
                          <p:cTn id="23" fill="hold">
                            <p:stCondLst>
                              <p:cond delay="500"/>
                            </p:stCondLst>
                            <p:childTnLst>
                              <p:par>
                                <p:cTn id="24" presetID="1" presetClass="entr" presetSubtype="0" fill="hold" grpId="1" nodeType="after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par>
                                <p:cTn id="26" presetID="63" presetClass="path" presetSubtype="0" accel="50000" decel="50000" fill="hold" grpId="0" nodeType="withEffect">
                                  <p:stCondLst>
                                    <p:cond delay="0"/>
                                  </p:stCondLst>
                                  <p:childTnLst>
                                    <p:animMotion origin="layout" path="M 0.10278 0.00586 L 0.35278 0.00586 " pathEditMode="relative" rAng="0" ptsTypes="AA">
                                      <p:cBhvr>
                                        <p:cTn id="27" dur="1000" fill="hold"/>
                                        <p:tgtEl>
                                          <p:spTgt spid="20"/>
                                        </p:tgtEl>
                                        <p:attrNameLst>
                                          <p:attrName>ppt_x</p:attrName>
                                          <p:attrName>ppt_y</p:attrName>
                                        </p:attrNameLst>
                                      </p:cBhvr>
                                      <p:rCtr x="12500" y="0"/>
                                    </p:animMotion>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36227">
                                            <p:txEl>
                                              <p:pRg st="3" end="3"/>
                                            </p:txEl>
                                          </p:spTgt>
                                        </p:tgtEl>
                                        <p:attrNameLst>
                                          <p:attrName>style.visibility</p:attrName>
                                        </p:attrNameLst>
                                      </p:cBhvr>
                                      <p:to>
                                        <p:strVal val="visible"/>
                                      </p:to>
                                    </p:set>
                                    <p:animEffect transition="in" filter="fade">
                                      <p:cBhvr>
                                        <p:cTn id="32" dur="500"/>
                                        <p:tgtEl>
                                          <p:spTgt spid="436227">
                                            <p:txEl>
                                              <p:pRg st="3" end="3"/>
                                            </p:txEl>
                                          </p:spTgt>
                                        </p:tgtEl>
                                      </p:cBhvr>
                                    </p:animEffect>
                                  </p:childTnLst>
                                </p:cTn>
                              </p:par>
                            </p:childTnLst>
                          </p:cTn>
                        </p:par>
                        <p:par>
                          <p:cTn id="33" fill="hold">
                            <p:stCondLst>
                              <p:cond delay="500"/>
                            </p:stCondLst>
                            <p:childTnLst>
                              <p:par>
                                <p:cTn id="34" presetID="1" presetClass="entr" presetSubtype="0" fill="hold" grpId="1"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par>
                                <p:cTn id="36" presetID="63" presetClass="path" presetSubtype="0" accel="50000" decel="50000" fill="hold" grpId="0" nodeType="withEffect">
                                  <p:stCondLst>
                                    <p:cond delay="0"/>
                                  </p:stCondLst>
                                  <p:childTnLst>
                                    <p:animMotion origin="layout" path="M 0.09532 0.00309 L 0.34532 0.00309 " pathEditMode="relative" rAng="0" ptsTypes="AA">
                                      <p:cBhvr>
                                        <p:cTn id="37" dur="1000" fill="hold"/>
                                        <p:tgtEl>
                                          <p:spTgt spid="18"/>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227" grpId="0" uiExpand="1" build="p" bldLvl="2"/>
      <p:bldP spid="18" grpId="0" animBg="1"/>
      <p:bldP spid="18" grpId="1" animBg="1"/>
      <p:bldP spid="19" grpId="0" animBg="1"/>
      <p:bldP spid="19" grpId="1" animBg="1"/>
      <p:bldP spid="20" grpId="0" animBg="1"/>
      <p:bldP spid="20" grpId="1"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5555" name="Rectangle 3"/>
          <p:cNvSpPr>
            <a:spLocks noGrp="1" noChangeArrowheads="1"/>
          </p:cNvSpPr>
          <p:nvPr>
            <p:ph type="body" sz="quarter" idx="10"/>
          </p:nvPr>
        </p:nvSpPr>
        <p:spPr/>
        <p:txBody>
          <a:bodyPr/>
          <a:lstStyle/>
          <a:p>
            <a:r>
              <a:rPr lang="en-US" noProof="1"/>
              <a:t>90/90 seated posture?</a:t>
            </a:r>
            <a:endParaRPr lang="en-US" dirty="0"/>
          </a:p>
          <a:p>
            <a:pPr lvl="1"/>
            <a:r>
              <a:rPr lang="en-US" dirty="0"/>
              <a:t>Only in drawings!</a:t>
            </a:r>
            <a:r>
              <a:rPr lang="en-US" noProof="1"/>
              <a:t> </a:t>
            </a:r>
          </a:p>
          <a:p>
            <a:pPr lvl="1"/>
            <a:r>
              <a:rPr lang="en-US" noProof="1"/>
              <a:t>Most people will sit at 95 to 110 degrees at hips and knees</a:t>
            </a:r>
          </a:p>
          <a:p>
            <a:pPr lvl="1"/>
            <a:endParaRPr lang="en-US" dirty="0"/>
          </a:p>
        </p:txBody>
      </p:sp>
      <p:sp>
        <p:nvSpPr>
          <p:cNvPr id="2" name="Text Placeholder 1">
            <a:extLst>
              <a:ext uri="{FF2B5EF4-FFF2-40B4-BE49-F238E27FC236}">
                <a16:creationId xmlns:a16="http://schemas.microsoft.com/office/drawing/2014/main" id="{74DD3112-BAF9-41AC-AF61-FCE786EFEBCA}"/>
              </a:ext>
            </a:extLst>
          </p:cNvPr>
          <p:cNvSpPr>
            <a:spLocks noGrp="1"/>
          </p:cNvSpPr>
          <p:nvPr>
            <p:ph type="body" sz="quarter" idx="12"/>
          </p:nvPr>
        </p:nvSpPr>
        <p:spPr/>
        <p:txBody>
          <a:bodyPr/>
          <a:lstStyle/>
          <a:p>
            <a:r>
              <a:rPr lang="en-US" dirty="0"/>
              <a:t>The Art of Sitting</a:t>
            </a:r>
          </a:p>
        </p:txBody>
      </p:sp>
      <p:pic>
        <p:nvPicPr>
          <p:cNvPr id="8" name="Picture 9" descr="perfect 90 90">
            <a:extLst>
              <a:ext uri="{FF2B5EF4-FFF2-40B4-BE49-F238E27FC236}">
                <a16:creationId xmlns:a16="http://schemas.microsoft.com/office/drawing/2014/main" id="{C33F6B83-75B0-42B8-85C8-57E9E8144FD6}"/>
              </a:ext>
            </a:extLst>
          </p:cNvPr>
          <p:cNvPicPr>
            <a:picLocks noGrp="1" noChangeAspect="1" noChangeArrowheads="1"/>
          </p:cNvPicPr>
          <p:nvPr>
            <p:ph type="pic" sz="quarter" idx="11"/>
          </p:nvPr>
        </p:nvPicPr>
        <p:blipFill rotWithShape="1">
          <a:blip r:embed="rId3" cstate="print"/>
          <a:srcRect l="-5461" r="-5461"/>
          <a:stretch/>
        </p:blipFill>
        <p:spPr>
          <a:xfrm>
            <a:off x="4881563" y="742950"/>
            <a:ext cx="4135437" cy="4067175"/>
          </a:xfr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5555">
                                            <p:txEl>
                                              <p:pRg st="0" end="0"/>
                                            </p:txEl>
                                          </p:spTgt>
                                        </p:tgtEl>
                                        <p:attrNameLst>
                                          <p:attrName>style.visibility</p:attrName>
                                        </p:attrNameLst>
                                      </p:cBhvr>
                                      <p:to>
                                        <p:strVal val="visible"/>
                                      </p:to>
                                    </p:set>
                                    <p:animEffect transition="in" filter="fade">
                                      <p:cBhvr>
                                        <p:cTn id="7" dur="500"/>
                                        <p:tgtEl>
                                          <p:spTgt spid="53555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35555">
                                            <p:txEl>
                                              <p:pRg st="1" end="1"/>
                                            </p:txEl>
                                          </p:spTgt>
                                        </p:tgtEl>
                                        <p:attrNameLst>
                                          <p:attrName>style.visibility</p:attrName>
                                        </p:attrNameLst>
                                      </p:cBhvr>
                                      <p:to>
                                        <p:strVal val="visible"/>
                                      </p:to>
                                    </p:set>
                                    <p:animEffect transition="in" filter="fade">
                                      <p:cBhvr>
                                        <p:cTn id="15" dur="500"/>
                                        <p:tgtEl>
                                          <p:spTgt spid="53555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35555">
                                            <p:txEl>
                                              <p:pRg st="2" end="2"/>
                                            </p:txEl>
                                          </p:spTgt>
                                        </p:tgtEl>
                                        <p:attrNameLst>
                                          <p:attrName>style.visibility</p:attrName>
                                        </p:attrNameLst>
                                      </p:cBhvr>
                                      <p:to>
                                        <p:strVal val="visible"/>
                                      </p:to>
                                    </p:set>
                                    <p:animEffect transition="in" filter="fade">
                                      <p:cBhvr>
                                        <p:cTn id="20" dur="500"/>
                                        <p:tgtEl>
                                          <p:spTgt spid="5355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5555" grpId="0" uiExpand="1" build="p" bldLvl="2"/>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963" name="Rectangle 3"/>
          <p:cNvSpPr>
            <a:spLocks noGrp="1" noChangeArrowheads="1"/>
          </p:cNvSpPr>
          <p:nvPr>
            <p:ph type="body" sz="quarter" idx="10"/>
          </p:nvPr>
        </p:nvSpPr>
        <p:spPr>
          <a:xfrm>
            <a:off x="936775" y="646342"/>
            <a:ext cx="2644625" cy="4361087"/>
          </a:xfrm>
        </p:spPr>
        <p:txBody>
          <a:bodyPr/>
          <a:lstStyle/>
          <a:p>
            <a:r>
              <a:rPr lang="en-US" noProof="1"/>
              <a:t>Sitting styles quite varied from person to person:</a:t>
            </a:r>
          </a:p>
          <a:p>
            <a:pPr lvl="1"/>
            <a:r>
              <a:rPr lang="en-US" dirty="0"/>
              <a:t>Percher</a:t>
            </a:r>
            <a:endParaRPr lang="en-US" noProof="1"/>
          </a:p>
          <a:p>
            <a:pPr lvl="1"/>
            <a:r>
              <a:rPr lang="en-US" noProof="1"/>
              <a:t>Slouch</a:t>
            </a:r>
          </a:p>
          <a:p>
            <a:pPr lvl="1"/>
            <a:r>
              <a:rPr lang="en-US" noProof="1"/>
              <a:t>Sit crossed leg</a:t>
            </a:r>
          </a:p>
          <a:p>
            <a:pPr lvl="1"/>
            <a:r>
              <a:rPr lang="en-US" noProof="1"/>
              <a:t>Sit on leg</a:t>
            </a:r>
          </a:p>
        </p:txBody>
      </p:sp>
      <p:pic>
        <p:nvPicPr>
          <p:cNvPr id="123908" name="Picture 13" descr="chair_perch"/>
          <p:cNvPicPr>
            <a:picLocks noGrp="1" noChangeAspect="1" noChangeArrowheads="1"/>
          </p:cNvPicPr>
          <p:nvPr>
            <p:ph type="pic" sz="quarter" idx="11"/>
          </p:nvPr>
        </p:nvPicPr>
        <p:blipFill rotWithShape="1">
          <a:blip r:embed="rId3" cstate="print"/>
          <a:srcRect t="6435" b="6435"/>
          <a:stretch/>
        </p:blipFill>
        <p:spPr>
          <a:xfrm>
            <a:off x="4419600" y="731884"/>
            <a:ext cx="1986808" cy="1954166"/>
          </a:xfrm>
          <a:prstGeom prst="rect">
            <a:avLst/>
          </a:prstGeom>
          <a:ln>
            <a:noFill/>
          </a:ln>
          <a:effectLst>
            <a:outerShdw blurRad="292100" dist="139700" dir="2700000" algn="tl" rotWithShape="0">
              <a:srgbClr val="333333">
                <a:alpha val="65000"/>
              </a:srgbClr>
            </a:outerShdw>
          </a:effectLst>
        </p:spPr>
      </p:pic>
      <p:sp>
        <p:nvSpPr>
          <p:cNvPr id="2" name="Text Placeholder 1">
            <a:extLst>
              <a:ext uri="{FF2B5EF4-FFF2-40B4-BE49-F238E27FC236}">
                <a16:creationId xmlns:a16="http://schemas.microsoft.com/office/drawing/2014/main" id="{2F6DB6FD-D6CD-41D3-8FFD-EBCE811656BF}"/>
              </a:ext>
            </a:extLst>
          </p:cNvPr>
          <p:cNvSpPr>
            <a:spLocks noGrp="1"/>
          </p:cNvSpPr>
          <p:nvPr>
            <p:ph type="body" sz="quarter" idx="12"/>
          </p:nvPr>
        </p:nvSpPr>
        <p:spPr/>
        <p:txBody>
          <a:bodyPr/>
          <a:lstStyle/>
          <a:p>
            <a:r>
              <a:rPr lang="en-US" noProof="1"/>
              <a:t>Sitting styles</a:t>
            </a:r>
            <a:endParaRPr lang="en-US" dirty="0"/>
          </a:p>
        </p:txBody>
      </p:sp>
      <p:pic>
        <p:nvPicPr>
          <p:cNvPr id="123909" name="Picture 15" descr="chair_slouch"/>
          <p:cNvPicPr>
            <a:picLocks noGrp="1" noChangeAspect="1" noChangeArrowheads="1"/>
          </p:cNvPicPr>
          <p:nvPr>
            <p:ph sz="quarter" idx="4294967295"/>
          </p:nvPr>
        </p:nvPicPr>
        <p:blipFill>
          <a:blip r:embed="rId4" cstate="print"/>
          <a:stretch>
            <a:fillRect/>
          </a:stretch>
        </p:blipFill>
        <p:spPr>
          <a:xfrm>
            <a:off x="6629400" y="763256"/>
            <a:ext cx="2081690" cy="1885304"/>
          </a:xfrm>
          <a:prstGeom prst="rect">
            <a:avLst/>
          </a:prstGeom>
          <a:ln>
            <a:noFill/>
          </a:ln>
          <a:effectLst>
            <a:outerShdw blurRad="292100" dist="139700" dir="2700000" algn="tl" rotWithShape="0">
              <a:srgbClr val="333333">
                <a:alpha val="65000"/>
              </a:srgbClr>
            </a:outerShdw>
          </a:effectLst>
        </p:spPr>
      </p:pic>
      <p:pic>
        <p:nvPicPr>
          <p:cNvPr id="123911" name="Picture 18" descr="chair_sit_on_leg"/>
          <p:cNvPicPr>
            <a:picLocks noChangeAspect="1" noChangeArrowheads="1"/>
          </p:cNvPicPr>
          <p:nvPr/>
        </p:nvPicPr>
        <p:blipFill rotWithShape="1">
          <a:blip r:embed="rId5" cstate="print"/>
          <a:srcRect l="7067"/>
          <a:stretch/>
        </p:blipFill>
        <p:spPr bwMode="auto">
          <a:xfrm>
            <a:off x="6642798" y="2826884"/>
            <a:ext cx="2042336" cy="2140542"/>
          </a:xfrm>
          <a:prstGeom prst="rect">
            <a:avLst/>
          </a:prstGeom>
          <a:ln>
            <a:noFill/>
          </a:ln>
          <a:effectLst>
            <a:outerShdw blurRad="292100" dist="139700" dir="2700000" algn="tl" rotWithShape="0">
              <a:srgbClr val="333333">
                <a:alpha val="65000"/>
              </a:srgbClr>
            </a:outerShdw>
          </a:effectLst>
        </p:spPr>
      </p:pic>
      <p:pic>
        <p:nvPicPr>
          <p:cNvPr id="19" name="Picture 18" descr="A person sitting on a chair&#10;&#10;Description automatically generated">
            <a:extLst>
              <a:ext uri="{FF2B5EF4-FFF2-40B4-BE49-F238E27FC236}">
                <a16:creationId xmlns:a16="http://schemas.microsoft.com/office/drawing/2014/main" id="{9448E8A8-2B87-4525-B666-3C73DA369F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537" r="-1"/>
          <a:stretch/>
        </p:blipFill>
        <p:spPr>
          <a:xfrm>
            <a:off x="4419600" y="2826885"/>
            <a:ext cx="1986808" cy="214054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8963">
                                            <p:txEl>
                                              <p:pRg st="0" end="0"/>
                                            </p:txEl>
                                          </p:spTgt>
                                        </p:tgtEl>
                                        <p:attrNameLst>
                                          <p:attrName>style.visibility</p:attrName>
                                        </p:attrNameLst>
                                      </p:cBhvr>
                                      <p:to>
                                        <p:strVal val="visible"/>
                                      </p:to>
                                    </p:set>
                                    <p:animEffect transition="in" filter="fade">
                                      <p:cBhvr>
                                        <p:cTn id="7" dur="500"/>
                                        <p:tgtEl>
                                          <p:spTgt spid="1689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8963">
                                            <p:txEl>
                                              <p:pRg st="1" end="1"/>
                                            </p:txEl>
                                          </p:spTgt>
                                        </p:tgtEl>
                                        <p:attrNameLst>
                                          <p:attrName>style.visibility</p:attrName>
                                        </p:attrNameLst>
                                      </p:cBhvr>
                                      <p:to>
                                        <p:strVal val="visible"/>
                                      </p:to>
                                    </p:set>
                                    <p:animEffect transition="in" filter="fade">
                                      <p:cBhvr>
                                        <p:cTn id="12" dur="500"/>
                                        <p:tgtEl>
                                          <p:spTgt spid="16896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23908"/>
                                        </p:tgtEl>
                                        <p:attrNameLst>
                                          <p:attrName>style.visibility</p:attrName>
                                        </p:attrNameLst>
                                      </p:cBhvr>
                                      <p:to>
                                        <p:strVal val="visible"/>
                                      </p:to>
                                    </p:set>
                                    <p:animEffect transition="in" filter="fade">
                                      <p:cBhvr>
                                        <p:cTn id="15" dur="500"/>
                                        <p:tgtEl>
                                          <p:spTgt spid="12390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8963">
                                            <p:txEl>
                                              <p:pRg st="2" end="2"/>
                                            </p:txEl>
                                          </p:spTgt>
                                        </p:tgtEl>
                                        <p:attrNameLst>
                                          <p:attrName>style.visibility</p:attrName>
                                        </p:attrNameLst>
                                      </p:cBhvr>
                                      <p:to>
                                        <p:strVal val="visible"/>
                                      </p:to>
                                    </p:set>
                                    <p:animEffect transition="in" filter="fade">
                                      <p:cBhvr>
                                        <p:cTn id="20" dur="500"/>
                                        <p:tgtEl>
                                          <p:spTgt spid="168963">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23909"/>
                                        </p:tgtEl>
                                        <p:attrNameLst>
                                          <p:attrName>style.visibility</p:attrName>
                                        </p:attrNameLst>
                                      </p:cBhvr>
                                      <p:to>
                                        <p:strVal val="visible"/>
                                      </p:to>
                                    </p:set>
                                    <p:animEffect transition="in" filter="fade">
                                      <p:cBhvr>
                                        <p:cTn id="23" dur="500"/>
                                        <p:tgtEl>
                                          <p:spTgt spid="12390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8963">
                                            <p:txEl>
                                              <p:pRg st="3" end="3"/>
                                            </p:txEl>
                                          </p:spTgt>
                                        </p:tgtEl>
                                        <p:attrNameLst>
                                          <p:attrName>style.visibility</p:attrName>
                                        </p:attrNameLst>
                                      </p:cBhvr>
                                      <p:to>
                                        <p:strVal val="visible"/>
                                      </p:to>
                                    </p:set>
                                    <p:animEffect transition="in" filter="fade">
                                      <p:cBhvr>
                                        <p:cTn id="28" dur="500"/>
                                        <p:tgtEl>
                                          <p:spTgt spid="168963">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8963">
                                            <p:txEl>
                                              <p:pRg st="4" end="4"/>
                                            </p:txEl>
                                          </p:spTgt>
                                        </p:tgtEl>
                                        <p:attrNameLst>
                                          <p:attrName>style.visibility</p:attrName>
                                        </p:attrNameLst>
                                      </p:cBhvr>
                                      <p:to>
                                        <p:strVal val="visible"/>
                                      </p:to>
                                    </p:set>
                                    <p:animEffect transition="in" filter="fade">
                                      <p:cBhvr>
                                        <p:cTn id="36" dur="500"/>
                                        <p:tgtEl>
                                          <p:spTgt spid="168963">
                                            <p:txEl>
                                              <p:pRg st="4" end="4"/>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23911"/>
                                        </p:tgtEl>
                                        <p:attrNameLst>
                                          <p:attrName>style.visibility</p:attrName>
                                        </p:attrNameLst>
                                      </p:cBhvr>
                                      <p:to>
                                        <p:strVal val="visible"/>
                                      </p:to>
                                    </p:set>
                                    <p:animEffect transition="in" filter="fade">
                                      <p:cBhvr>
                                        <p:cTn id="39" dur="500"/>
                                        <p:tgtEl>
                                          <p:spTgt spid="1239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3" grpId="0" uiExpand="1" build="p" bldLvl="2"/>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963" name="Rectangle 3"/>
          <p:cNvSpPr>
            <a:spLocks noGrp="1" noChangeArrowheads="1"/>
          </p:cNvSpPr>
          <p:nvPr>
            <p:ph type="body" sz="quarter" idx="10"/>
          </p:nvPr>
        </p:nvSpPr>
        <p:spPr/>
        <p:txBody>
          <a:bodyPr>
            <a:normAutofit/>
          </a:bodyPr>
          <a:lstStyle/>
          <a:p>
            <a:r>
              <a:rPr lang="en-US" noProof="1"/>
              <a:t>Particular sitting style needs to be assessed</a:t>
            </a:r>
          </a:p>
          <a:p>
            <a:pPr lvl="1"/>
            <a:r>
              <a:rPr lang="en-US" noProof="1"/>
              <a:t>Habit developed over</a:t>
            </a:r>
            <a:r>
              <a:rPr lang="en-US" dirty="0"/>
              <a:t> </a:t>
            </a:r>
            <a:r>
              <a:rPr lang="en-US" noProof="1"/>
              <a:t>time</a:t>
            </a:r>
          </a:p>
          <a:p>
            <a:pPr lvl="1"/>
            <a:r>
              <a:rPr lang="en-US" noProof="1"/>
              <a:t>Response to poor workstation setup</a:t>
            </a:r>
          </a:p>
          <a:p>
            <a:pPr lvl="1"/>
            <a:r>
              <a:rPr lang="en-US" noProof="1"/>
              <a:t>Combination of both</a:t>
            </a:r>
          </a:p>
          <a:p>
            <a:r>
              <a:rPr lang="en-US" noProof="1"/>
              <a:t>What drives problem is frequency and duration of seated position</a:t>
            </a:r>
          </a:p>
        </p:txBody>
      </p:sp>
      <p:sp>
        <p:nvSpPr>
          <p:cNvPr id="3" name="Text Placeholder 2">
            <a:extLst>
              <a:ext uri="{FF2B5EF4-FFF2-40B4-BE49-F238E27FC236}">
                <a16:creationId xmlns:a16="http://schemas.microsoft.com/office/drawing/2014/main" id="{3727A664-CA85-4BE1-9E09-48772094DBA5}"/>
              </a:ext>
            </a:extLst>
          </p:cNvPr>
          <p:cNvSpPr>
            <a:spLocks noGrp="1"/>
          </p:cNvSpPr>
          <p:nvPr>
            <p:ph type="body" sz="quarter" idx="12"/>
          </p:nvPr>
        </p:nvSpPr>
        <p:spPr/>
        <p:txBody>
          <a:bodyPr/>
          <a:lstStyle/>
          <a:p>
            <a:r>
              <a:rPr lang="en-US" noProof="1"/>
              <a:t>Sitting styles</a:t>
            </a:r>
            <a:endParaRPr lang="en-US" dirty="0"/>
          </a:p>
        </p:txBody>
      </p:sp>
      <p:pic>
        <p:nvPicPr>
          <p:cNvPr id="7" name="Picture 17" descr="chair_crossed_leg">
            <a:extLst>
              <a:ext uri="{FF2B5EF4-FFF2-40B4-BE49-F238E27FC236}">
                <a16:creationId xmlns:a16="http://schemas.microsoft.com/office/drawing/2014/main" id="{75FADDAA-891F-4DDF-BB7D-95BA6C44B218}"/>
              </a:ext>
            </a:extLst>
          </p:cNvPr>
          <p:cNvPicPr>
            <a:picLocks noGrp="1" noChangeAspect="1" noChangeArrowheads="1"/>
          </p:cNvPicPr>
          <p:nvPr>
            <p:ph type="pic" sz="quarter" idx="11"/>
          </p:nvPr>
        </p:nvPicPr>
        <p:blipFill>
          <a:blip r:embed="rId3" cstate="print">
            <a:lum bright="10000"/>
          </a:blip>
          <a:srcRect l="7836" r="7836"/>
          <a:stretch>
            <a:fillRect/>
          </a:stretch>
        </p:blipFill>
        <p:spPr bwMode="auto">
          <a:xfrm>
            <a:off x="4881563" y="742950"/>
            <a:ext cx="4135437" cy="40671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8963">
                                            <p:txEl>
                                              <p:pRg st="0" end="0"/>
                                            </p:txEl>
                                          </p:spTgt>
                                        </p:tgtEl>
                                        <p:attrNameLst>
                                          <p:attrName>style.visibility</p:attrName>
                                        </p:attrNameLst>
                                      </p:cBhvr>
                                      <p:to>
                                        <p:strVal val="visible"/>
                                      </p:to>
                                    </p:set>
                                    <p:animEffect transition="in" filter="fade">
                                      <p:cBhvr>
                                        <p:cTn id="7" dur="500"/>
                                        <p:tgtEl>
                                          <p:spTgt spid="16896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8963">
                                            <p:txEl>
                                              <p:pRg st="1" end="1"/>
                                            </p:txEl>
                                          </p:spTgt>
                                        </p:tgtEl>
                                        <p:attrNameLst>
                                          <p:attrName>style.visibility</p:attrName>
                                        </p:attrNameLst>
                                      </p:cBhvr>
                                      <p:to>
                                        <p:strVal val="visible"/>
                                      </p:to>
                                    </p:set>
                                    <p:animEffect transition="in" filter="fade">
                                      <p:cBhvr>
                                        <p:cTn id="13" dur="500"/>
                                        <p:tgtEl>
                                          <p:spTgt spid="16896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8963">
                                            <p:txEl>
                                              <p:pRg st="2" end="2"/>
                                            </p:txEl>
                                          </p:spTgt>
                                        </p:tgtEl>
                                        <p:attrNameLst>
                                          <p:attrName>style.visibility</p:attrName>
                                        </p:attrNameLst>
                                      </p:cBhvr>
                                      <p:to>
                                        <p:strVal val="visible"/>
                                      </p:to>
                                    </p:set>
                                    <p:animEffect transition="in" filter="fade">
                                      <p:cBhvr>
                                        <p:cTn id="16" dur="500"/>
                                        <p:tgtEl>
                                          <p:spTgt spid="16896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8963">
                                            <p:txEl>
                                              <p:pRg st="3" end="3"/>
                                            </p:txEl>
                                          </p:spTgt>
                                        </p:tgtEl>
                                        <p:attrNameLst>
                                          <p:attrName>style.visibility</p:attrName>
                                        </p:attrNameLst>
                                      </p:cBhvr>
                                      <p:to>
                                        <p:strVal val="visible"/>
                                      </p:to>
                                    </p:set>
                                    <p:animEffect transition="in" filter="fade">
                                      <p:cBhvr>
                                        <p:cTn id="19" dur="500"/>
                                        <p:tgtEl>
                                          <p:spTgt spid="16896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8963">
                                            <p:txEl>
                                              <p:pRg st="4" end="4"/>
                                            </p:txEl>
                                          </p:spTgt>
                                        </p:tgtEl>
                                        <p:attrNameLst>
                                          <p:attrName>style.visibility</p:attrName>
                                        </p:attrNameLst>
                                      </p:cBhvr>
                                      <p:to>
                                        <p:strVal val="visible"/>
                                      </p:to>
                                    </p:set>
                                    <p:animEffect transition="in" filter="fade">
                                      <p:cBhvr>
                                        <p:cTn id="24" dur="500"/>
                                        <p:tgtEl>
                                          <p:spTgt spid="1689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3"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1011" name="Rectangle 3"/>
          <p:cNvSpPr>
            <a:spLocks noGrp="1" noChangeArrowheads="1"/>
          </p:cNvSpPr>
          <p:nvPr>
            <p:ph type="body" sz="quarter" idx="10"/>
          </p:nvPr>
        </p:nvSpPr>
        <p:spPr/>
        <p:txBody>
          <a:bodyPr>
            <a:normAutofit fontScale="92500" lnSpcReduction="10000"/>
          </a:bodyPr>
          <a:lstStyle/>
          <a:p>
            <a:r>
              <a:rPr lang="en-US" noProof="1"/>
              <a:t>Provide for </a:t>
            </a:r>
            <a:r>
              <a:rPr lang="en-US" dirty="0"/>
              <a:t>several</a:t>
            </a:r>
            <a:r>
              <a:rPr lang="en-US" noProof="1"/>
              <a:t> different acceptable postures</a:t>
            </a:r>
          </a:p>
          <a:p>
            <a:r>
              <a:rPr lang="en-US" noProof="1"/>
              <a:t>Rotate throughout day on regular basis</a:t>
            </a:r>
          </a:p>
          <a:p>
            <a:pPr lvl="1"/>
            <a:r>
              <a:rPr lang="en-US" noProof="1"/>
              <a:t>Upright “keyboard” position</a:t>
            </a:r>
          </a:p>
          <a:p>
            <a:pPr lvl="1"/>
            <a:r>
              <a:rPr lang="en-US" noProof="1"/>
              <a:t>Semi-reclined/rocking “conversation” position</a:t>
            </a:r>
          </a:p>
          <a:p>
            <a:pPr lvl="1"/>
            <a:r>
              <a:rPr lang="en-US" noProof="1"/>
              <a:t>Standing </a:t>
            </a:r>
          </a:p>
        </p:txBody>
      </p:sp>
      <p:sp>
        <p:nvSpPr>
          <p:cNvPr id="3" name="Text Placeholder 2">
            <a:extLst>
              <a:ext uri="{FF2B5EF4-FFF2-40B4-BE49-F238E27FC236}">
                <a16:creationId xmlns:a16="http://schemas.microsoft.com/office/drawing/2014/main" id="{A57DF16F-866A-4B71-9FA5-41CDCDD5FFFB}"/>
              </a:ext>
            </a:extLst>
          </p:cNvPr>
          <p:cNvSpPr>
            <a:spLocks noGrp="1"/>
          </p:cNvSpPr>
          <p:nvPr>
            <p:ph type="body" sz="quarter" idx="12"/>
          </p:nvPr>
        </p:nvSpPr>
        <p:spPr/>
        <p:txBody>
          <a:bodyPr/>
          <a:lstStyle/>
          <a:p>
            <a:r>
              <a:rPr lang="en-US" noProof="1"/>
              <a:t>Functional seated positions</a:t>
            </a:r>
            <a:endParaRPr lang="en-US" dirty="0"/>
          </a:p>
        </p:txBody>
      </p:sp>
      <p:pic>
        <p:nvPicPr>
          <p:cNvPr id="16" name="Picture Placeholder 15" descr="K:\Clients\Medtronic\Rice Creek East\WSE\Sly Ramona\IMG_0225.JPG">
            <a:extLst>
              <a:ext uri="{FF2B5EF4-FFF2-40B4-BE49-F238E27FC236}">
                <a16:creationId xmlns:a16="http://schemas.microsoft.com/office/drawing/2014/main" id="{382B752E-FAC5-4D4F-9779-CBD7FA03CBD3}"/>
              </a:ext>
            </a:extLst>
          </p:cNvPr>
          <p:cNvPicPr>
            <a:picLocks noGrp="1" noChangeAspect="1"/>
          </p:cNvPicPr>
          <p:nvPr>
            <p:ph type="pic" sz="quarter" idx="11"/>
          </p:nvPr>
        </p:nvPicPr>
        <p:blipFill>
          <a:blip r:embed="rId3" cstate="print"/>
          <a:srcRect l="10572" r="10572"/>
          <a:stretch>
            <a:fillRect/>
          </a:stretch>
        </p:blipFill>
        <p:spPr bwMode="auto">
          <a:xfrm>
            <a:off x="931863" y="2332038"/>
            <a:ext cx="2497137" cy="2390775"/>
          </a:xfrm>
          <a:prstGeom prst="rect">
            <a:avLst/>
          </a:prstGeom>
          <a:ln>
            <a:noFill/>
          </a:ln>
          <a:effectLst>
            <a:outerShdw blurRad="292100" dist="139700" dir="2700000" algn="tl" rotWithShape="0">
              <a:srgbClr val="333333">
                <a:alpha val="65000"/>
              </a:srgbClr>
            </a:outerShdw>
          </a:effectLst>
        </p:spPr>
      </p:pic>
      <p:pic>
        <p:nvPicPr>
          <p:cNvPr id="17" name="Picture Placeholder 16" descr="K:\Clients\Medtronic\Rice Creek East\WSE\Sly Ramona\IMG_0226.JPG">
            <a:extLst>
              <a:ext uri="{FF2B5EF4-FFF2-40B4-BE49-F238E27FC236}">
                <a16:creationId xmlns:a16="http://schemas.microsoft.com/office/drawing/2014/main" id="{01524DFD-ABF6-4221-8CCB-666897DCE42E}"/>
              </a:ext>
            </a:extLst>
          </p:cNvPr>
          <p:cNvPicPr>
            <a:picLocks noGrp="1" noChangeAspect="1"/>
          </p:cNvPicPr>
          <p:nvPr>
            <p:ph type="pic" sz="quarter" idx="13"/>
          </p:nvPr>
        </p:nvPicPr>
        <p:blipFill>
          <a:blip r:embed="rId4" cstate="print"/>
          <a:srcRect l="12796" r="12796"/>
          <a:stretch>
            <a:fillRect/>
          </a:stretch>
        </p:blipFill>
        <p:spPr bwMode="auto">
          <a:xfrm>
            <a:off x="3628231" y="2332038"/>
            <a:ext cx="2497137" cy="2390775"/>
          </a:xfrm>
          <a:prstGeom prst="rect">
            <a:avLst/>
          </a:prstGeom>
          <a:ln>
            <a:noFill/>
          </a:ln>
          <a:effectLst>
            <a:outerShdw blurRad="292100" dist="139700" dir="2700000" algn="tl" rotWithShape="0">
              <a:srgbClr val="333333">
                <a:alpha val="65000"/>
              </a:srgbClr>
            </a:outerShdw>
          </a:effectLst>
        </p:spPr>
      </p:pic>
      <p:pic>
        <p:nvPicPr>
          <p:cNvPr id="18" name="Picture 8" descr="WS 6-22 stand at worksurface">
            <a:extLst>
              <a:ext uri="{FF2B5EF4-FFF2-40B4-BE49-F238E27FC236}">
                <a16:creationId xmlns:a16="http://schemas.microsoft.com/office/drawing/2014/main" id="{450066FE-E87E-4FA5-9BF4-B78BFE52F8E3}"/>
              </a:ext>
            </a:extLst>
          </p:cNvPr>
          <p:cNvPicPr>
            <a:picLocks noGrp="1" noChangeAspect="1" noChangeArrowheads="1"/>
          </p:cNvPicPr>
          <p:nvPr>
            <p:ph type="pic" sz="quarter" idx="14"/>
          </p:nvPr>
        </p:nvPicPr>
        <p:blipFill rotWithShape="1">
          <a:blip r:embed="rId5" cstate="print"/>
          <a:srcRect l="-1924" r="-686"/>
          <a:stretch/>
        </p:blipFill>
        <p:spPr bwMode="auto">
          <a:xfrm>
            <a:off x="6324600" y="1263022"/>
            <a:ext cx="2101902" cy="347090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1011">
                                            <p:txEl>
                                              <p:pRg st="0" end="0"/>
                                            </p:txEl>
                                          </p:spTgt>
                                        </p:tgtEl>
                                        <p:attrNameLst>
                                          <p:attrName>style.visibility</p:attrName>
                                        </p:attrNameLst>
                                      </p:cBhvr>
                                      <p:to>
                                        <p:strVal val="visible"/>
                                      </p:to>
                                    </p:set>
                                    <p:animEffect transition="in" filter="fade">
                                      <p:cBhvr>
                                        <p:cTn id="7" dur="500"/>
                                        <p:tgtEl>
                                          <p:spTgt spid="1710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1011">
                                            <p:txEl>
                                              <p:pRg st="1" end="1"/>
                                            </p:txEl>
                                          </p:spTgt>
                                        </p:tgtEl>
                                        <p:attrNameLst>
                                          <p:attrName>style.visibility</p:attrName>
                                        </p:attrNameLst>
                                      </p:cBhvr>
                                      <p:to>
                                        <p:strVal val="visible"/>
                                      </p:to>
                                    </p:set>
                                    <p:animEffect transition="in" filter="fade">
                                      <p:cBhvr>
                                        <p:cTn id="12" dur="500"/>
                                        <p:tgtEl>
                                          <p:spTgt spid="1710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1011">
                                            <p:txEl>
                                              <p:pRg st="2" end="2"/>
                                            </p:txEl>
                                          </p:spTgt>
                                        </p:tgtEl>
                                        <p:attrNameLst>
                                          <p:attrName>style.visibility</p:attrName>
                                        </p:attrNameLst>
                                      </p:cBhvr>
                                      <p:to>
                                        <p:strVal val="visible"/>
                                      </p:to>
                                    </p:set>
                                    <p:animEffect transition="in" filter="fade">
                                      <p:cBhvr>
                                        <p:cTn id="17" dur="500"/>
                                        <p:tgtEl>
                                          <p:spTgt spid="171011">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1011">
                                            <p:txEl>
                                              <p:pRg st="3" end="3"/>
                                            </p:txEl>
                                          </p:spTgt>
                                        </p:tgtEl>
                                        <p:attrNameLst>
                                          <p:attrName>style.visibility</p:attrName>
                                        </p:attrNameLst>
                                      </p:cBhvr>
                                      <p:to>
                                        <p:strVal val="visible"/>
                                      </p:to>
                                    </p:set>
                                    <p:animEffect transition="in" filter="fade">
                                      <p:cBhvr>
                                        <p:cTn id="25" dur="500"/>
                                        <p:tgtEl>
                                          <p:spTgt spid="171011">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1011">
                                            <p:txEl>
                                              <p:pRg st="4" end="4"/>
                                            </p:txEl>
                                          </p:spTgt>
                                        </p:tgtEl>
                                        <p:attrNameLst>
                                          <p:attrName>style.visibility</p:attrName>
                                        </p:attrNameLst>
                                      </p:cBhvr>
                                      <p:to>
                                        <p:strVal val="visible"/>
                                      </p:to>
                                    </p:set>
                                    <p:animEffect transition="in" filter="fade">
                                      <p:cBhvr>
                                        <p:cTn id="33" dur="500"/>
                                        <p:tgtEl>
                                          <p:spTgt spid="171011">
                                            <p:txEl>
                                              <p:pRg st="4" end="4"/>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1" grpId="0" uiExpand="1" build="p" bldLvl="2"/>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3059" name="Rectangle 3"/>
          <p:cNvSpPr>
            <a:spLocks noGrp="1" noChangeArrowheads="1"/>
          </p:cNvSpPr>
          <p:nvPr>
            <p:ph type="body" sz="quarter" idx="10"/>
          </p:nvPr>
        </p:nvSpPr>
        <p:spPr/>
        <p:txBody>
          <a:bodyPr>
            <a:normAutofit/>
          </a:bodyPr>
          <a:lstStyle/>
          <a:p>
            <a:r>
              <a:rPr lang="en-US" noProof="1"/>
              <a:t>Chairs can be pretty expensive</a:t>
            </a:r>
          </a:p>
          <a:p>
            <a:pPr lvl="1"/>
            <a:r>
              <a:rPr lang="en-US" noProof="1"/>
              <a:t>All kinds of bells and whistles</a:t>
            </a:r>
          </a:p>
          <a:p>
            <a:pPr lvl="1"/>
            <a:r>
              <a:rPr lang="en-US" noProof="1"/>
              <a:t>Chair only as good as </a:t>
            </a:r>
            <a:r>
              <a:rPr lang="en-US" dirty="0"/>
              <a:t>how it is adjusted</a:t>
            </a:r>
            <a:endParaRPr lang="en-US" noProof="1"/>
          </a:p>
          <a:p>
            <a:r>
              <a:rPr lang="en-US" noProof="1"/>
              <a:t>Some people have never adjusted their chair</a:t>
            </a:r>
          </a:p>
          <a:p>
            <a:pPr lvl="1"/>
            <a:r>
              <a:rPr lang="en-US" noProof="1"/>
              <a:t>Just sit down and go to work!</a:t>
            </a:r>
          </a:p>
          <a:p>
            <a:r>
              <a:rPr lang="en-US" noProof="1"/>
              <a:t>Bottom line</a:t>
            </a:r>
            <a:endParaRPr lang="en-US" dirty="0"/>
          </a:p>
          <a:p>
            <a:pPr lvl="1"/>
            <a:r>
              <a:rPr lang="en-US" dirty="0"/>
              <a:t>N</a:t>
            </a:r>
            <a:r>
              <a:rPr lang="en-US" noProof="1"/>
              <a:t>eed to </a:t>
            </a:r>
            <a:r>
              <a:rPr lang="en-US" dirty="0"/>
              <a:t>initially </a:t>
            </a:r>
            <a:r>
              <a:rPr lang="en-US" noProof="1"/>
              <a:t>be able to adjust chair to fit</a:t>
            </a:r>
            <a:endParaRPr lang="en-US" dirty="0"/>
          </a:p>
          <a:p>
            <a:pPr lvl="1"/>
            <a:r>
              <a:rPr lang="en-US" dirty="0"/>
              <a:t>A</a:t>
            </a:r>
            <a:r>
              <a:rPr lang="en-US" noProof="1"/>
              <a:t>s well as throughout day</a:t>
            </a:r>
          </a:p>
        </p:txBody>
      </p:sp>
      <p:sp>
        <p:nvSpPr>
          <p:cNvPr id="3" name="Text Placeholder 2">
            <a:extLst>
              <a:ext uri="{FF2B5EF4-FFF2-40B4-BE49-F238E27FC236}">
                <a16:creationId xmlns:a16="http://schemas.microsoft.com/office/drawing/2014/main" id="{C90DC855-B380-429A-8CF4-BCBDA48A11BE}"/>
              </a:ext>
            </a:extLst>
          </p:cNvPr>
          <p:cNvSpPr>
            <a:spLocks noGrp="1"/>
          </p:cNvSpPr>
          <p:nvPr>
            <p:ph type="body" sz="quarter" idx="12"/>
          </p:nvPr>
        </p:nvSpPr>
        <p:spPr/>
        <p:txBody>
          <a:bodyPr/>
          <a:lstStyle/>
          <a:p>
            <a:r>
              <a:rPr lang="en-US" noProof="1"/>
              <a:t>Adjustment anxiety</a:t>
            </a:r>
            <a:endParaRPr lang="en-US" dirty="0"/>
          </a:p>
        </p:txBody>
      </p:sp>
      <p:pic>
        <p:nvPicPr>
          <p:cNvPr id="7" name="Picture 4" descr="WS 5-9a back height">
            <a:extLst>
              <a:ext uri="{FF2B5EF4-FFF2-40B4-BE49-F238E27FC236}">
                <a16:creationId xmlns:a16="http://schemas.microsoft.com/office/drawing/2014/main" id="{86623081-4345-408F-AF06-18307E675175}"/>
              </a:ext>
            </a:extLst>
          </p:cNvPr>
          <p:cNvPicPr>
            <a:picLocks noGrp="1" noChangeAspect="1" noChangeArrowheads="1"/>
          </p:cNvPicPr>
          <p:nvPr>
            <p:ph type="pic" sz="quarter" idx="11"/>
          </p:nvPr>
        </p:nvPicPr>
        <p:blipFill>
          <a:blip r:embed="rId3" cstate="print"/>
          <a:srcRect t="5086" b="5086"/>
          <a:stretch>
            <a:fillRect/>
          </a:stretch>
        </p:blipFill>
        <p:spPr bwMode="auto">
          <a:xfrm>
            <a:off x="4881563" y="742950"/>
            <a:ext cx="4135437" cy="40671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3059">
                                            <p:txEl>
                                              <p:pRg st="0" end="0"/>
                                            </p:txEl>
                                          </p:spTgt>
                                        </p:tgtEl>
                                        <p:attrNameLst>
                                          <p:attrName>style.visibility</p:attrName>
                                        </p:attrNameLst>
                                      </p:cBhvr>
                                      <p:to>
                                        <p:strVal val="visible"/>
                                      </p:to>
                                    </p:set>
                                    <p:animEffect transition="in" filter="fade">
                                      <p:cBhvr>
                                        <p:cTn id="7" dur="500"/>
                                        <p:tgtEl>
                                          <p:spTgt spid="17305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3059">
                                            <p:txEl>
                                              <p:pRg st="1" end="1"/>
                                            </p:txEl>
                                          </p:spTgt>
                                        </p:tgtEl>
                                        <p:attrNameLst>
                                          <p:attrName>style.visibility</p:attrName>
                                        </p:attrNameLst>
                                      </p:cBhvr>
                                      <p:to>
                                        <p:strVal val="visible"/>
                                      </p:to>
                                    </p:set>
                                    <p:animEffect transition="in" filter="fade">
                                      <p:cBhvr>
                                        <p:cTn id="13" dur="500"/>
                                        <p:tgtEl>
                                          <p:spTgt spid="173059">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3059">
                                            <p:txEl>
                                              <p:pRg st="2" end="2"/>
                                            </p:txEl>
                                          </p:spTgt>
                                        </p:tgtEl>
                                        <p:attrNameLst>
                                          <p:attrName>style.visibility</p:attrName>
                                        </p:attrNameLst>
                                      </p:cBhvr>
                                      <p:to>
                                        <p:strVal val="visible"/>
                                      </p:to>
                                    </p:set>
                                    <p:animEffect transition="in" filter="fade">
                                      <p:cBhvr>
                                        <p:cTn id="16" dur="500"/>
                                        <p:tgtEl>
                                          <p:spTgt spid="173059">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3059">
                                            <p:txEl>
                                              <p:pRg st="3" end="3"/>
                                            </p:txEl>
                                          </p:spTgt>
                                        </p:tgtEl>
                                        <p:attrNameLst>
                                          <p:attrName>style.visibility</p:attrName>
                                        </p:attrNameLst>
                                      </p:cBhvr>
                                      <p:to>
                                        <p:strVal val="visible"/>
                                      </p:to>
                                    </p:set>
                                    <p:animEffect transition="in" filter="fade">
                                      <p:cBhvr>
                                        <p:cTn id="21" dur="500"/>
                                        <p:tgtEl>
                                          <p:spTgt spid="173059">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3059">
                                            <p:txEl>
                                              <p:pRg st="4" end="4"/>
                                            </p:txEl>
                                          </p:spTgt>
                                        </p:tgtEl>
                                        <p:attrNameLst>
                                          <p:attrName>style.visibility</p:attrName>
                                        </p:attrNameLst>
                                      </p:cBhvr>
                                      <p:to>
                                        <p:strVal val="visible"/>
                                      </p:to>
                                    </p:set>
                                    <p:animEffect transition="in" filter="fade">
                                      <p:cBhvr>
                                        <p:cTn id="24" dur="500"/>
                                        <p:tgtEl>
                                          <p:spTgt spid="173059">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73059">
                                            <p:txEl>
                                              <p:pRg st="5" end="5"/>
                                            </p:txEl>
                                          </p:spTgt>
                                        </p:tgtEl>
                                        <p:attrNameLst>
                                          <p:attrName>style.visibility</p:attrName>
                                        </p:attrNameLst>
                                      </p:cBhvr>
                                      <p:to>
                                        <p:strVal val="visible"/>
                                      </p:to>
                                    </p:set>
                                    <p:animEffect transition="in" filter="fade">
                                      <p:cBhvr>
                                        <p:cTn id="29" dur="500"/>
                                        <p:tgtEl>
                                          <p:spTgt spid="173059">
                                            <p:txEl>
                                              <p:pRg st="5" end="5"/>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3059">
                                            <p:txEl>
                                              <p:pRg st="6" end="6"/>
                                            </p:txEl>
                                          </p:spTgt>
                                        </p:tgtEl>
                                        <p:attrNameLst>
                                          <p:attrName>style.visibility</p:attrName>
                                        </p:attrNameLst>
                                      </p:cBhvr>
                                      <p:to>
                                        <p:strVal val="visible"/>
                                      </p:to>
                                    </p:set>
                                    <p:animEffect transition="in" filter="fade">
                                      <p:cBhvr>
                                        <p:cTn id="32" dur="500"/>
                                        <p:tgtEl>
                                          <p:spTgt spid="173059">
                                            <p:txEl>
                                              <p:pRg st="6" end="6"/>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3059">
                                            <p:txEl>
                                              <p:pRg st="7" end="7"/>
                                            </p:txEl>
                                          </p:spTgt>
                                        </p:tgtEl>
                                        <p:attrNameLst>
                                          <p:attrName>style.visibility</p:attrName>
                                        </p:attrNameLst>
                                      </p:cBhvr>
                                      <p:to>
                                        <p:strVal val="visible"/>
                                      </p:to>
                                    </p:set>
                                    <p:animEffect transition="in" filter="fade">
                                      <p:cBhvr>
                                        <p:cTn id="35" dur="500"/>
                                        <p:tgtEl>
                                          <p:spTgt spid="17305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59"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5" name="Rectangle 3"/>
          <p:cNvSpPr>
            <a:spLocks noGrp="1" noChangeArrowheads="1"/>
          </p:cNvSpPr>
          <p:nvPr>
            <p:ph type="body" sz="quarter" idx="10"/>
          </p:nvPr>
        </p:nvSpPr>
        <p:spPr/>
        <p:txBody>
          <a:bodyPr/>
          <a:lstStyle/>
          <a:p>
            <a:r>
              <a:rPr lang="en-US" dirty="0"/>
              <a:t>Is chair functioning properly?</a:t>
            </a:r>
          </a:p>
          <a:p>
            <a:r>
              <a:rPr lang="en-US" dirty="0"/>
              <a:t>No maintenance problems?</a:t>
            </a:r>
          </a:p>
        </p:txBody>
      </p:sp>
      <p:sp>
        <p:nvSpPr>
          <p:cNvPr id="3" name="Text Placeholder 2">
            <a:extLst>
              <a:ext uri="{FF2B5EF4-FFF2-40B4-BE49-F238E27FC236}">
                <a16:creationId xmlns:a16="http://schemas.microsoft.com/office/drawing/2014/main" id="{A87A6A77-DE6B-46B6-BB09-7AAE98AC22E0}"/>
              </a:ext>
            </a:extLst>
          </p:cNvPr>
          <p:cNvSpPr>
            <a:spLocks noGrp="1"/>
          </p:cNvSpPr>
          <p:nvPr>
            <p:ph type="body" sz="quarter" idx="12"/>
          </p:nvPr>
        </p:nvSpPr>
        <p:spPr/>
        <p:txBody>
          <a:bodyPr/>
          <a:lstStyle/>
          <a:p>
            <a:r>
              <a:rPr lang="en-US" dirty="0"/>
              <a:t>Maintenance </a:t>
            </a:r>
          </a:p>
        </p:txBody>
      </p:sp>
      <p:sp>
        <p:nvSpPr>
          <p:cNvPr id="83972" name="Rectangle 5"/>
          <p:cNvSpPr>
            <a:spLocks noChangeArrowheads="1"/>
          </p:cNvSpPr>
          <p:nvPr/>
        </p:nvSpPr>
        <p:spPr bwMode="auto">
          <a:xfrm>
            <a:off x="6037263" y="1671311"/>
            <a:ext cx="184731" cy="707886"/>
          </a:xfrm>
          <a:prstGeom prst="rect">
            <a:avLst/>
          </a:prstGeom>
          <a:noFill/>
          <a:ln w="9525">
            <a:noFill/>
            <a:miter lim="800000"/>
            <a:headEnd/>
            <a:tailEnd/>
          </a:ln>
        </p:spPr>
        <p:txBody>
          <a:bodyPr wrap="none" anchor="ctr">
            <a:spAutoFit/>
          </a:bodyPr>
          <a:lstStyle/>
          <a:p>
            <a:endParaRPr lang="en-US" dirty="0"/>
          </a:p>
        </p:txBody>
      </p:sp>
      <p:pic>
        <p:nvPicPr>
          <p:cNvPr id="8" name="Picture 4" descr="D:\Clients\Medtronic\Policy and Procedure\Office Policy Project\Medtronic Ergonomics\images\chair_checklist_maint.jpg">
            <a:extLst>
              <a:ext uri="{FF2B5EF4-FFF2-40B4-BE49-F238E27FC236}">
                <a16:creationId xmlns:a16="http://schemas.microsoft.com/office/drawing/2014/main" id="{969902CB-0470-4065-90F9-4E9F5D76ADDD}"/>
              </a:ext>
            </a:extLst>
          </p:cNvPr>
          <p:cNvPicPr>
            <a:picLocks noGrp="1" noChangeAspect="1" noChangeArrowheads="1"/>
          </p:cNvPicPr>
          <p:nvPr>
            <p:ph type="pic" sz="quarter" idx="11"/>
          </p:nvPr>
        </p:nvPicPr>
        <p:blipFill>
          <a:blip r:embed="rId3" r:link="rId4" cstate="print"/>
          <a:srcRect l="4878" r="4878"/>
          <a:stretch>
            <a:fillRect/>
          </a:stretch>
        </p:blipFill>
        <p:spPr bwMode="auto">
          <a:xfrm>
            <a:off x="4881563" y="742950"/>
            <a:ext cx="4135437" cy="40671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9" name="Rectangle 3"/>
          <p:cNvSpPr>
            <a:spLocks noGrp="1" noChangeArrowheads="1"/>
          </p:cNvSpPr>
          <p:nvPr>
            <p:ph type="body" sz="quarter" idx="10"/>
          </p:nvPr>
        </p:nvSpPr>
        <p:spPr/>
        <p:txBody>
          <a:bodyPr/>
          <a:lstStyle/>
          <a:p>
            <a:r>
              <a:rPr lang="en-US" dirty="0"/>
              <a:t>Look carefully at the words</a:t>
            </a:r>
          </a:p>
          <a:p>
            <a:r>
              <a:rPr lang="en-US" dirty="0"/>
              <a:t>Do you see any pattern or trend? </a:t>
            </a:r>
          </a:p>
          <a:p>
            <a:r>
              <a:rPr lang="en-US" dirty="0"/>
              <a:t>Is there a predominant theme? </a:t>
            </a:r>
          </a:p>
        </p:txBody>
      </p:sp>
      <p:pic>
        <p:nvPicPr>
          <p:cNvPr id="6" name="Picture Placeholder 5">
            <a:extLst>
              <a:ext uri="{FF2B5EF4-FFF2-40B4-BE49-F238E27FC236}">
                <a16:creationId xmlns:a16="http://schemas.microsoft.com/office/drawing/2014/main" id="{3EFD0D5B-9FF2-4EB8-A4B7-C7A25E7BAAAC}"/>
              </a:ext>
            </a:extLst>
          </p:cNvPr>
          <p:cNvPicPr>
            <a:picLocks noGrp="1" noChangeAspect="1"/>
          </p:cNvPicPr>
          <p:nvPr>
            <p:ph type="pic" sz="quarter" idx="11"/>
          </p:nvPr>
        </p:nvPicPr>
        <p:blipFill>
          <a:blip r:embed="rId4"/>
          <a:srcRect l="2305" r="2305"/>
          <a:stretch>
            <a:fillRect/>
          </a:stretch>
        </p:blipFill>
        <p:spPr>
          <a:prstGeom prst="rect">
            <a:avLst/>
          </a:prstGeom>
        </p:spPr>
      </p:pic>
      <p:sp>
        <p:nvSpPr>
          <p:cNvPr id="5" name="Text Placeholder 4">
            <a:extLst>
              <a:ext uri="{FF2B5EF4-FFF2-40B4-BE49-F238E27FC236}">
                <a16:creationId xmlns:a16="http://schemas.microsoft.com/office/drawing/2014/main" id="{24477B19-829F-40D4-A685-6969245CA7C9}"/>
              </a:ext>
            </a:extLst>
          </p:cNvPr>
          <p:cNvSpPr>
            <a:spLocks noGrp="1"/>
          </p:cNvSpPr>
          <p:nvPr>
            <p:ph type="body" sz="quarter" idx="12"/>
          </p:nvPr>
        </p:nvSpPr>
        <p:spPr/>
        <p:txBody>
          <a:bodyPr/>
          <a:lstStyle/>
          <a:p>
            <a:r>
              <a:rPr lang="en-US" dirty="0"/>
              <a:t>A careful examination</a:t>
            </a:r>
          </a:p>
        </p:txBody>
      </p:sp>
      <p:pic>
        <p:nvPicPr>
          <p:cNvPr id="4" name="write_on_chalkboard_custom_22371">
            <a:hlinkClick r:id="" action="ppaction://media"/>
            <a:extLst>
              <a:ext uri="{FF2B5EF4-FFF2-40B4-BE49-F238E27FC236}">
                <a16:creationId xmlns:a16="http://schemas.microsoft.com/office/drawing/2014/main" id="{27E04F7C-FC42-477F-9E79-4E8B910B765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07992" y="895350"/>
            <a:ext cx="3931208" cy="2342794"/>
          </a:xfrm>
          <a:prstGeom prst="rect">
            <a:avLst/>
          </a:prstGeom>
          <a:ln w="6350">
            <a:noFill/>
          </a:ln>
          <a:effectLst>
            <a:outerShdw blurRad="50800" dist="38100" algn="l" rotWithShape="0">
              <a:prstClr val="black">
                <a:alpha val="40000"/>
              </a:prst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7" name="Rectangle 3"/>
          <p:cNvSpPr>
            <a:spLocks noGrp="1" noChangeArrowheads="1"/>
          </p:cNvSpPr>
          <p:nvPr>
            <p:ph type="body" sz="quarter" idx="10"/>
          </p:nvPr>
        </p:nvSpPr>
        <p:spPr/>
        <p:txBody>
          <a:bodyPr>
            <a:normAutofit/>
          </a:bodyPr>
          <a:lstStyle/>
          <a:p>
            <a:r>
              <a:rPr lang="en-US" noProof="1"/>
              <a:t>Manual (hardcopy/online)</a:t>
            </a:r>
            <a:endParaRPr lang="en-US" dirty="0"/>
          </a:p>
          <a:p>
            <a:pPr lvl="1"/>
            <a:r>
              <a:rPr lang="en-US" dirty="0"/>
              <a:t>Find and read it!</a:t>
            </a:r>
            <a:endParaRPr lang="en-US" noProof="1"/>
          </a:p>
          <a:p>
            <a:r>
              <a:rPr lang="en-US" noProof="1"/>
              <a:t>Position and support body/limbs in neutral </a:t>
            </a:r>
          </a:p>
          <a:p>
            <a:pPr lvl="1"/>
            <a:r>
              <a:rPr lang="en-US" noProof="1"/>
              <a:t>Adjust seat pan/back support tension to hold body in neutral position</a:t>
            </a:r>
          </a:p>
          <a:p>
            <a:pPr lvl="1"/>
            <a:r>
              <a:rPr lang="en-US" noProof="1"/>
              <a:t>Adjust </a:t>
            </a:r>
            <a:r>
              <a:rPr lang="en-US" dirty="0"/>
              <a:t>seat</a:t>
            </a:r>
            <a:r>
              <a:rPr lang="en-US" noProof="1"/>
              <a:t>pan height to get feet on floor with even pressure on hips and thighs</a:t>
            </a:r>
          </a:p>
          <a:p>
            <a:pPr lvl="1"/>
            <a:r>
              <a:rPr lang="en-US" noProof="1"/>
              <a:t>Adjust height and angle of back support to fill in low back curve</a:t>
            </a:r>
          </a:p>
          <a:p>
            <a:pPr lvl="1"/>
            <a:r>
              <a:rPr lang="en-US" noProof="1"/>
              <a:t>Adjust armrests to provide arm support</a:t>
            </a:r>
          </a:p>
        </p:txBody>
      </p:sp>
      <p:sp>
        <p:nvSpPr>
          <p:cNvPr id="3" name="Text Placeholder 2">
            <a:extLst>
              <a:ext uri="{FF2B5EF4-FFF2-40B4-BE49-F238E27FC236}">
                <a16:creationId xmlns:a16="http://schemas.microsoft.com/office/drawing/2014/main" id="{B8626C76-049E-43C0-B2F9-3FCB98185197}"/>
              </a:ext>
            </a:extLst>
          </p:cNvPr>
          <p:cNvSpPr>
            <a:spLocks noGrp="1"/>
          </p:cNvSpPr>
          <p:nvPr>
            <p:ph type="body" sz="quarter" idx="12"/>
          </p:nvPr>
        </p:nvSpPr>
        <p:spPr/>
        <p:txBody>
          <a:bodyPr/>
          <a:lstStyle/>
          <a:p>
            <a:r>
              <a:rPr lang="en-US" noProof="1"/>
              <a:t>Chair Adjustment</a:t>
            </a:r>
            <a:endParaRPr lang="en-US" dirty="0"/>
          </a:p>
        </p:txBody>
      </p:sp>
      <p:pic>
        <p:nvPicPr>
          <p:cNvPr id="7" name="Picture 2" descr="K:\Clients\Medtronic\World Headquarters\Ergonomics Website Revision\Images\Potential Medtronic EE pics\Raw\Weske (2).JPG">
            <a:extLst>
              <a:ext uri="{FF2B5EF4-FFF2-40B4-BE49-F238E27FC236}">
                <a16:creationId xmlns:a16="http://schemas.microsoft.com/office/drawing/2014/main" id="{3E9BC736-5506-4086-975F-2837B2D4B1CB}"/>
              </a:ext>
            </a:extLst>
          </p:cNvPr>
          <p:cNvPicPr>
            <a:picLocks noGrp="1" noChangeAspect="1" noChangeArrowheads="1"/>
          </p:cNvPicPr>
          <p:nvPr>
            <p:ph type="pic" sz="quarter" idx="11"/>
          </p:nvPr>
        </p:nvPicPr>
        <p:blipFill>
          <a:blip r:embed="rId3" cstate="print">
            <a:lum bright="10000"/>
          </a:blip>
          <a:srcRect l="11881" r="11881"/>
          <a:stretch>
            <a:fillRect/>
          </a:stretch>
        </p:blipFill>
        <p:spPr bwMode="auto">
          <a:xfrm>
            <a:off x="4881563" y="742950"/>
            <a:ext cx="4135437" cy="40671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5107">
                                            <p:txEl>
                                              <p:pRg st="0" end="0"/>
                                            </p:txEl>
                                          </p:spTgt>
                                        </p:tgtEl>
                                        <p:attrNameLst>
                                          <p:attrName>style.visibility</p:attrName>
                                        </p:attrNameLst>
                                      </p:cBhvr>
                                      <p:to>
                                        <p:strVal val="visible"/>
                                      </p:to>
                                    </p:set>
                                    <p:animEffect transition="in" filter="fade">
                                      <p:cBhvr>
                                        <p:cTn id="12" dur="500"/>
                                        <p:tgtEl>
                                          <p:spTgt spid="17510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5107">
                                            <p:txEl>
                                              <p:pRg st="1" end="1"/>
                                            </p:txEl>
                                          </p:spTgt>
                                        </p:tgtEl>
                                        <p:attrNameLst>
                                          <p:attrName>style.visibility</p:attrName>
                                        </p:attrNameLst>
                                      </p:cBhvr>
                                      <p:to>
                                        <p:strVal val="visible"/>
                                      </p:to>
                                    </p:set>
                                    <p:animEffect transition="in" filter="fade">
                                      <p:cBhvr>
                                        <p:cTn id="17" dur="500"/>
                                        <p:tgtEl>
                                          <p:spTgt spid="17510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5107">
                                            <p:txEl>
                                              <p:pRg st="2" end="2"/>
                                            </p:txEl>
                                          </p:spTgt>
                                        </p:tgtEl>
                                        <p:attrNameLst>
                                          <p:attrName>style.visibility</p:attrName>
                                        </p:attrNameLst>
                                      </p:cBhvr>
                                      <p:to>
                                        <p:strVal val="visible"/>
                                      </p:to>
                                    </p:set>
                                    <p:animEffect transition="in" filter="fade">
                                      <p:cBhvr>
                                        <p:cTn id="22" dur="500"/>
                                        <p:tgtEl>
                                          <p:spTgt spid="17510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5107">
                                            <p:txEl>
                                              <p:pRg st="3" end="3"/>
                                            </p:txEl>
                                          </p:spTgt>
                                        </p:tgtEl>
                                        <p:attrNameLst>
                                          <p:attrName>style.visibility</p:attrName>
                                        </p:attrNameLst>
                                      </p:cBhvr>
                                      <p:to>
                                        <p:strVal val="visible"/>
                                      </p:to>
                                    </p:set>
                                    <p:animEffect transition="in" filter="fade">
                                      <p:cBhvr>
                                        <p:cTn id="27" dur="500"/>
                                        <p:tgtEl>
                                          <p:spTgt spid="17510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5107">
                                            <p:txEl>
                                              <p:pRg st="4" end="4"/>
                                            </p:txEl>
                                          </p:spTgt>
                                        </p:tgtEl>
                                        <p:attrNameLst>
                                          <p:attrName>style.visibility</p:attrName>
                                        </p:attrNameLst>
                                      </p:cBhvr>
                                      <p:to>
                                        <p:strVal val="visible"/>
                                      </p:to>
                                    </p:set>
                                    <p:animEffect transition="in" filter="fade">
                                      <p:cBhvr>
                                        <p:cTn id="32" dur="500"/>
                                        <p:tgtEl>
                                          <p:spTgt spid="17510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5107">
                                            <p:txEl>
                                              <p:pRg st="5" end="5"/>
                                            </p:txEl>
                                          </p:spTgt>
                                        </p:tgtEl>
                                        <p:attrNameLst>
                                          <p:attrName>style.visibility</p:attrName>
                                        </p:attrNameLst>
                                      </p:cBhvr>
                                      <p:to>
                                        <p:strVal val="visible"/>
                                      </p:to>
                                    </p:set>
                                    <p:animEffect transition="in" filter="fade">
                                      <p:cBhvr>
                                        <p:cTn id="37" dur="500"/>
                                        <p:tgtEl>
                                          <p:spTgt spid="17510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5107">
                                            <p:txEl>
                                              <p:pRg st="6" end="6"/>
                                            </p:txEl>
                                          </p:spTgt>
                                        </p:tgtEl>
                                        <p:attrNameLst>
                                          <p:attrName>style.visibility</p:attrName>
                                        </p:attrNameLst>
                                      </p:cBhvr>
                                      <p:to>
                                        <p:strVal val="visible"/>
                                      </p:to>
                                    </p:set>
                                    <p:animEffect transition="in" filter="fade">
                                      <p:cBhvr>
                                        <p:cTn id="42" dur="500"/>
                                        <p:tgtEl>
                                          <p:spTgt spid="17510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7" grpId="0" uiExpand="1" build="p" bldLvl="2"/>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548DC63-EA06-4AB7-95B6-0B4FD5073351}"/>
              </a:ext>
            </a:extLst>
          </p:cNvPr>
          <p:cNvSpPr>
            <a:spLocks noGrp="1"/>
          </p:cNvSpPr>
          <p:nvPr>
            <p:ph type="body" sz="quarter" idx="12"/>
          </p:nvPr>
        </p:nvSpPr>
        <p:spPr/>
        <p:txBody>
          <a:bodyPr/>
          <a:lstStyle/>
          <a:p>
            <a:r>
              <a:rPr lang="en-US" dirty="0"/>
              <a:t>Chair – Case Study</a:t>
            </a:r>
          </a:p>
        </p:txBody>
      </p:sp>
      <p:pic>
        <p:nvPicPr>
          <p:cNvPr id="11" name="Picture Placeholder 10" descr="Graphical user interface, text, application&#10;&#10;Description automatically generated">
            <a:extLst>
              <a:ext uri="{FF2B5EF4-FFF2-40B4-BE49-F238E27FC236}">
                <a16:creationId xmlns:a16="http://schemas.microsoft.com/office/drawing/2014/main" id="{4FF51F16-8DB9-44F6-9DD9-936C85831604}"/>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230" b="-230"/>
          <a:stretch/>
        </p:blipFill>
        <p:spPr>
          <a:xfrm>
            <a:off x="936775" y="666750"/>
            <a:ext cx="8080681" cy="2514600"/>
          </a:xfrm>
        </p:spPr>
      </p:pic>
      <p:pic>
        <p:nvPicPr>
          <p:cNvPr id="4" name="Picture Placeholder 5" descr="A picture containing holding, person, sitting, computer&#10;&#10;Description automatically generated">
            <a:extLst>
              <a:ext uri="{FF2B5EF4-FFF2-40B4-BE49-F238E27FC236}">
                <a16:creationId xmlns:a16="http://schemas.microsoft.com/office/drawing/2014/main" id="{67220E30-6C4B-4779-9384-973EC8B77FA5}"/>
              </a:ext>
            </a:extLst>
          </p:cNvPr>
          <p:cNvPicPr>
            <a:picLocks noChangeAspect="1"/>
          </p:cNvPicPr>
          <p:nvPr/>
        </p:nvPicPr>
        <p:blipFill>
          <a:blip r:embed="rId4" cstate="print">
            <a:extLst>
              <a:ext uri="{28A0092B-C50C-407E-A947-70E740481C1C}">
                <a14:useLocalDpi xmlns:a14="http://schemas.microsoft.com/office/drawing/2010/main" val="0"/>
              </a:ext>
            </a:extLst>
          </a:blip>
          <a:srcRect t="821" b="821"/>
          <a:stretch>
            <a:fillRect/>
          </a:stretch>
        </p:blipFill>
        <p:spPr>
          <a:xfrm>
            <a:off x="250975" y="3562350"/>
            <a:ext cx="1371600" cy="1349066"/>
          </a:xfrm>
          <a:prstGeom prst="rect">
            <a:avLst/>
          </a:prstGeom>
          <a:effectLst>
            <a:outerShdw blurRad="177800" dist="177800" dir="2700000" algn="tl" rotWithShape="0">
              <a:schemeClr val="tx1">
                <a:lumMod val="50000"/>
                <a:lumOff val="50000"/>
              </a:schemeClr>
            </a:outerShdw>
          </a:effectLst>
        </p:spPr>
      </p:pic>
    </p:spTree>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548DC63-EA06-4AB7-95B6-0B4FD5073351}"/>
              </a:ext>
            </a:extLst>
          </p:cNvPr>
          <p:cNvSpPr>
            <a:spLocks noGrp="1"/>
          </p:cNvSpPr>
          <p:nvPr>
            <p:ph type="body" sz="quarter" idx="10"/>
          </p:nvPr>
        </p:nvSpPr>
        <p:spPr>
          <a:xfrm>
            <a:off x="936775" y="646343"/>
            <a:ext cx="7978625" cy="934807"/>
          </a:xfrm>
        </p:spPr>
        <p:txBody>
          <a:bodyPr/>
          <a:lstStyle/>
          <a:p>
            <a:r>
              <a:rPr lang="en-US" dirty="0"/>
              <a:t>Chair adjusted with instructions in</a:t>
            </a:r>
          </a:p>
          <a:p>
            <a:pPr lvl="1"/>
            <a:r>
              <a:rPr lang="en-US" dirty="0"/>
              <a:t>Upright “keyboard position” </a:t>
            </a:r>
          </a:p>
          <a:p>
            <a:pPr lvl="1"/>
            <a:r>
              <a:rPr lang="en-US" dirty="0"/>
              <a:t>Semi-reclined “conversation position”</a:t>
            </a:r>
          </a:p>
        </p:txBody>
      </p:sp>
      <p:sp>
        <p:nvSpPr>
          <p:cNvPr id="2" name="Text Placeholder 1">
            <a:extLst>
              <a:ext uri="{FF2B5EF4-FFF2-40B4-BE49-F238E27FC236}">
                <a16:creationId xmlns:a16="http://schemas.microsoft.com/office/drawing/2014/main" id="{2E63A9B6-5F61-4588-80CA-BD6EECBC9FD0}"/>
              </a:ext>
            </a:extLst>
          </p:cNvPr>
          <p:cNvSpPr>
            <a:spLocks noGrp="1"/>
          </p:cNvSpPr>
          <p:nvPr>
            <p:ph type="body" sz="quarter" idx="12"/>
          </p:nvPr>
        </p:nvSpPr>
        <p:spPr/>
        <p:txBody>
          <a:bodyPr/>
          <a:lstStyle/>
          <a:p>
            <a:r>
              <a:rPr lang="en-US" dirty="0"/>
              <a:t>Chair – Case Study</a:t>
            </a:r>
          </a:p>
          <a:p>
            <a:endParaRPr lang="en-US" dirty="0"/>
          </a:p>
        </p:txBody>
      </p:sp>
      <p:pic>
        <p:nvPicPr>
          <p:cNvPr id="10" name="Picture Placeholder 9" descr="A person sitting at a desk&#10;&#10;Description automatically generated">
            <a:extLst>
              <a:ext uri="{FF2B5EF4-FFF2-40B4-BE49-F238E27FC236}">
                <a16:creationId xmlns:a16="http://schemas.microsoft.com/office/drawing/2014/main" id="{6F3B0DEE-0E63-496C-89DB-87E3C0996BB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9" b="79"/>
          <a:stretch>
            <a:fillRect/>
          </a:stretch>
        </p:blipFill>
        <p:spPr>
          <a:xfrm>
            <a:off x="4876800" y="1657350"/>
            <a:ext cx="4006850" cy="3000375"/>
          </a:xfrm>
        </p:spPr>
      </p:pic>
      <p:pic>
        <p:nvPicPr>
          <p:cNvPr id="8" name="Picture Placeholder 7" descr="A person sitting at a desk in front of a computer&#10;&#10;Description automatically generated">
            <a:extLst>
              <a:ext uri="{FF2B5EF4-FFF2-40B4-BE49-F238E27FC236}">
                <a16:creationId xmlns:a16="http://schemas.microsoft.com/office/drawing/2014/main" id="{14D3DC36-B7CE-471E-8947-9964E24A89AD}"/>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2659" r="2659"/>
          <a:stretch>
            <a:fillRect/>
          </a:stretch>
        </p:blipFill>
        <p:spPr>
          <a:xfrm>
            <a:off x="936625" y="1657350"/>
            <a:ext cx="3787775" cy="3000375"/>
          </a:xfrm>
        </p:spPr>
      </p:pic>
    </p:spTree>
    <p:extLst>
      <p:ext uri="{BB962C8B-B14F-4D97-AF65-F5344CB8AC3E}">
        <p14:creationId xmlns:p14="http://schemas.microsoft.com/office/powerpoint/2010/main" val="1811293701"/>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9203" name="Rectangle 3"/>
          <p:cNvSpPr>
            <a:spLocks noGrp="1" noChangeArrowheads="1"/>
          </p:cNvSpPr>
          <p:nvPr>
            <p:ph type="body" sz="quarter" idx="10"/>
          </p:nvPr>
        </p:nvSpPr>
        <p:spPr/>
        <p:txBody>
          <a:bodyPr>
            <a:normAutofit/>
          </a:bodyPr>
          <a:lstStyle/>
          <a:p>
            <a:r>
              <a:rPr lang="en-US" noProof="1"/>
              <a:t>Remember, no matter how perfectly adjust chair to fit</a:t>
            </a:r>
            <a:endParaRPr lang="en-US" dirty="0"/>
          </a:p>
          <a:p>
            <a:pPr lvl="1"/>
            <a:r>
              <a:rPr lang="en-US" dirty="0"/>
              <a:t>S</a:t>
            </a:r>
            <a:r>
              <a:rPr lang="en-US" noProof="1"/>
              <a:t>till comes down to fact that need to move on regular basis to keep body healthy and safe</a:t>
            </a:r>
            <a:endParaRPr lang="en-US" dirty="0"/>
          </a:p>
          <a:p>
            <a:r>
              <a:rPr lang="en-US" dirty="0"/>
              <a:t>Movement is critical to the health of the body!</a:t>
            </a:r>
            <a:endParaRPr lang="en-US" noProof="1"/>
          </a:p>
        </p:txBody>
      </p:sp>
      <p:sp>
        <p:nvSpPr>
          <p:cNvPr id="3" name="Text Placeholder 2">
            <a:extLst>
              <a:ext uri="{FF2B5EF4-FFF2-40B4-BE49-F238E27FC236}">
                <a16:creationId xmlns:a16="http://schemas.microsoft.com/office/drawing/2014/main" id="{98057222-6F04-4222-9362-D45C16C8C135}"/>
              </a:ext>
            </a:extLst>
          </p:cNvPr>
          <p:cNvSpPr>
            <a:spLocks noGrp="1"/>
          </p:cNvSpPr>
          <p:nvPr>
            <p:ph type="body" sz="quarter" idx="12"/>
          </p:nvPr>
        </p:nvSpPr>
        <p:spPr/>
        <p:txBody>
          <a:bodyPr/>
          <a:lstStyle/>
          <a:p>
            <a:r>
              <a:rPr lang="en-US" noProof="1"/>
              <a:t>MOVE!</a:t>
            </a:r>
            <a:endParaRPr lang="en-US" dirty="0"/>
          </a:p>
        </p:txBody>
      </p:sp>
      <p:pic>
        <p:nvPicPr>
          <p:cNvPr id="7" name="Picture 4" descr="arm circles">
            <a:extLst>
              <a:ext uri="{FF2B5EF4-FFF2-40B4-BE49-F238E27FC236}">
                <a16:creationId xmlns:a16="http://schemas.microsoft.com/office/drawing/2014/main" id="{FAE3356F-1076-43D0-939B-CDD02ACBAB6D}"/>
              </a:ext>
            </a:extLst>
          </p:cNvPr>
          <p:cNvPicPr>
            <a:picLocks noGrp="1" noChangeAspect="1" noChangeArrowheads="1"/>
          </p:cNvPicPr>
          <p:nvPr>
            <p:ph type="pic" sz="quarter" idx="11"/>
          </p:nvPr>
        </p:nvPicPr>
        <p:blipFill>
          <a:blip r:embed="rId3" cstate="print"/>
          <a:srcRect l="11796" r="11796"/>
          <a:stretch>
            <a:fillRect/>
          </a:stretch>
        </p:blipFill>
        <p:spPr bwMode="auto">
          <a:xfrm>
            <a:off x="4881563" y="742950"/>
            <a:ext cx="4135437" cy="40671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9203">
                                            <p:txEl>
                                              <p:pRg st="0" end="0"/>
                                            </p:txEl>
                                          </p:spTgt>
                                        </p:tgtEl>
                                        <p:attrNameLst>
                                          <p:attrName>style.visibility</p:attrName>
                                        </p:attrNameLst>
                                      </p:cBhvr>
                                      <p:to>
                                        <p:strVal val="visible"/>
                                      </p:to>
                                    </p:set>
                                    <p:animEffect transition="in" filter="fade">
                                      <p:cBhvr>
                                        <p:cTn id="7" dur="500"/>
                                        <p:tgtEl>
                                          <p:spTgt spid="17920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9203">
                                            <p:txEl>
                                              <p:pRg st="1" end="1"/>
                                            </p:txEl>
                                          </p:spTgt>
                                        </p:tgtEl>
                                        <p:attrNameLst>
                                          <p:attrName>style.visibility</p:attrName>
                                        </p:attrNameLst>
                                      </p:cBhvr>
                                      <p:to>
                                        <p:strVal val="visible"/>
                                      </p:to>
                                    </p:set>
                                    <p:animEffect transition="in" filter="fade">
                                      <p:cBhvr>
                                        <p:cTn id="10" dur="500"/>
                                        <p:tgtEl>
                                          <p:spTgt spid="17920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9203">
                                            <p:txEl>
                                              <p:pRg st="2" end="2"/>
                                            </p:txEl>
                                          </p:spTgt>
                                        </p:tgtEl>
                                        <p:attrNameLst>
                                          <p:attrName>style.visibility</p:attrName>
                                        </p:attrNameLst>
                                      </p:cBhvr>
                                      <p:to>
                                        <p:strVal val="visible"/>
                                      </p:to>
                                    </p:set>
                                    <p:animEffect transition="in" filter="fade">
                                      <p:cBhvr>
                                        <p:cTn id="18" dur="500"/>
                                        <p:tgtEl>
                                          <p:spTgt spid="1792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1" name="Rectangle 3"/>
          <p:cNvSpPr>
            <a:spLocks noGrp="1" noChangeArrowheads="1"/>
          </p:cNvSpPr>
          <p:nvPr>
            <p:ph type="body" sz="quarter" idx="10"/>
          </p:nvPr>
        </p:nvSpPr>
        <p:spPr/>
        <p:txBody>
          <a:bodyPr>
            <a:normAutofit/>
          </a:bodyPr>
          <a:lstStyle/>
          <a:p>
            <a:r>
              <a:rPr lang="en-US" noProof="1"/>
              <a:t>Worksurface objectives</a:t>
            </a:r>
          </a:p>
          <a:p>
            <a:pPr lvl="1"/>
            <a:r>
              <a:rPr lang="en-US" noProof="1"/>
              <a:t>Provide functional workspace (depth, width)</a:t>
            </a:r>
          </a:p>
          <a:p>
            <a:pPr lvl="1"/>
            <a:r>
              <a:rPr lang="en-US" noProof="1"/>
              <a:t>Support and position equipment</a:t>
            </a:r>
          </a:p>
          <a:p>
            <a:pPr lvl="1"/>
            <a:r>
              <a:rPr lang="en-US" noProof="1"/>
              <a:t>Provide access to work materials</a:t>
            </a:r>
          </a:p>
          <a:p>
            <a:pPr lvl="1"/>
            <a:r>
              <a:rPr lang="en-US" noProof="1"/>
              <a:t>Achieve desired relationship match between user/work</a:t>
            </a:r>
          </a:p>
        </p:txBody>
      </p:sp>
      <p:sp>
        <p:nvSpPr>
          <p:cNvPr id="3" name="Text Placeholder 2">
            <a:extLst>
              <a:ext uri="{FF2B5EF4-FFF2-40B4-BE49-F238E27FC236}">
                <a16:creationId xmlns:a16="http://schemas.microsoft.com/office/drawing/2014/main" id="{60EF52B8-BB77-4456-AB98-27F7190B2B33}"/>
              </a:ext>
            </a:extLst>
          </p:cNvPr>
          <p:cNvSpPr>
            <a:spLocks noGrp="1"/>
          </p:cNvSpPr>
          <p:nvPr>
            <p:ph type="body" sz="quarter" idx="12"/>
          </p:nvPr>
        </p:nvSpPr>
        <p:spPr/>
        <p:txBody>
          <a:bodyPr/>
          <a:lstStyle/>
          <a:p>
            <a:r>
              <a:rPr lang="en-US" noProof="1"/>
              <a:t>Worksurface</a:t>
            </a:r>
            <a:endParaRPr lang="en-US" dirty="0"/>
          </a:p>
        </p:txBody>
      </p:sp>
      <p:pic>
        <p:nvPicPr>
          <p:cNvPr id="7" name="Picture 5" descr="WS 6">
            <a:extLst>
              <a:ext uri="{FF2B5EF4-FFF2-40B4-BE49-F238E27FC236}">
                <a16:creationId xmlns:a16="http://schemas.microsoft.com/office/drawing/2014/main" id="{1B46712C-1439-468B-95DC-16A8209794E7}"/>
              </a:ext>
            </a:extLst>
          </p:cNvPr>
          <p:cNvPicPr>
            <a:picLocks noGrp="1" noChangeAspect="1" noChangeArrowheads="1"/>
          </p:cNvPicPr>
          <p:nvPr>
            <p:ph type="pic" sz="quarter" idx="11"/>
          </p:nvPr>
        </p:nvPicPr>
        <p:blipFill>
          <a:blip r:embed="rId3" cstate="print"/>
          <a:srcRect l="12572" r="12572"/>
          <a:stretch>
            <a:fillRect/>
          </a:stretch>
        </p:blipFill>
        <p:spPr bwMode="auto">
          <a:xfrm>
            <a:off x="4881563" y="742950"/>
            <a:ext cx="4135437" cy="40671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1251">
                                            <p:txEl>
                                              <p:pRg st="0" end="0"/>
                                            </p:txEl>
                                          </p:spTgt>
                                        </p:tgtEl>
                                        <p:attrNameLst>
                                          <p:attrName>style.visibility</p:attrName>
                                        </p:attrNameLst>
                                      </p:cBhvr>
                                      <p:to>
                                        <p:strVal val="visible"/>
                                      </p:to>
                                    </p:set>
                                    <p:animEffect transition="in" filter="fade">
                                      <p:cBhvr>
                                        <p:cTn id="7" dur="500"/>
                                        <p:tgtEl>
                                          <p:spTgt spid="18125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1251">
                                            <p:txEl>
                                              <p:pRg st="1" end="1"/>
                                            </p:txEl>
                                          </p:spTgt>
                                        </p:tgtEl>
                                        <p:attrNameLst>
                                          <p:attrName>style.visibility</p:attrName>
                                        </p:attrNameLst>
                                      </p:cBhvr>
                                      <p:to>
                                        <p:strVal val="visible"/>
                                      </p:to>
                                    </p:set>
                                    <p:animEffect transition="in" filter="fade">
                                      <p:cBhvr>
                                        <p:cTn id="15" dur="500"/>
                                        <p:tgtEl>
                                          <p:spTgt spid="18125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1251">
                                            <p:txEl>
                                              <p:pRg st="2" end="2"/>
                                            </p:txEl>
                                          </p:spTgt>
                                        </p:tgtEl>
                                        <p:attrNameLst>
                                          <p:attrName>style.visibility</p:attrName>
                                        </p:attrNameLst>
                                      </p:cBhvr>
                                      <p:to>
                                        <p:strVal val="visible"/>
                                      </p:to>
                                    </p:set>
                                    <p:animEffect transition="in" filter="fade">
                                      <p:cBhvr>
                                        <p:cTn id="20" dur="500"/>
                                        <p:tgtEl>
                                          <p:spTgt spid="18125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1251">
                                            <p:txEl>
                                              <p:pRg st="3" end="3"/>
                                            </p:txEl>
                                          </p:spTgt>
                                        </p:tgtEl>
                                        <p:attrNameLst>
                                          <p:attrName>style.visibility</p:attrName>
                                        </p:attrNameLst>
                                      </p:cBhvr>
                                      <p:to>
                                        <p:strVal val="visible"/>
                                      </p:to>
                                    </p:set>
                                    <p:animEffect transition="in" filter="fade">
                                      <p:cBhvr>
                                        <p:cTn id="25" dur="500"/>
                                        <p:tgtEl>
                                          <p:spTgt spid="18125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1251">
                                            <p:txEl>
                                              <p:pRg st="4" end="4"/>
                                            </p:txEl>
                                          </p:spTgt>
                                        </p:tgtEl>
                                        <p:attrNameLst>
                                          <p:attrName>style.visibility</p:attrName>
                                        </p:attrNameLst>
                                      </p:cBhvr>
                                      <p:to>
                                        <p:strVal val="visible"/>
                                      </p:to>
                                    </p:set>
                                    <p:animEffect transition="in" filter="fade">
                                      <p:cBhvr>
                                        <p:cTn id="30" dur="500"/>
                                        <p:tgtEl>
                                          <p:spTgt spid="18125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uiExpand="1" build="p" bldLvl="2"/>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23" name="Rectangle 3"/>
          <p:cNvSpPr>
            <a:spLocks noGrp="1" noChangeArrowheads="1"/>
          </p:cNvSpPr>
          <p:nvPr>
            <p:ph type="body" sz="quarter" idx="10"/>
          </p:nvPr>
        </p:nvSpPr>
        <p:spPr/>
        <p:txBody>
          <a:bodyPr>
            <a:normAutofit/>
          </a:bodyPr>
          <a:lstStyle/>
          <a:p>
            <a:r>
              <a:rPr lang="en-US" noProof="1"/>
              <a:t>Straight in-line configuration</a:t>
            </a:r>
          </a:p>
          <a:p>
            <a:pPr lvl="1"/>
            <a:r>
              <a:rPr lang="en-US" noProof="1"/>
              <a:t>Suited for single task activities</a:t>
            </a:r>
          </a:p>
          <a:p>
            <a:pPr lvl="1"/>
            <a:r>
              <a:rPr lang="en-US" noProof="1"/>
              <a:t>Minimal reach requirements for other office equipment and materials </a:t>
            </a:r>
          </a:p>
        </p:txBody>
      </p:sp>
      <p:sp>
        <p:nvSpPr>
          <p:cNvPr id="3" name="Text Placeholder 2">
            <a:extLst>
              <a:ext uri="{FF2B5EF4-FFF2-40B4-BE49-F238E27FC236}">
                <a16:creationId xmlns:a16="http://schemas.microsoft.com/office/drawing/2014/main" id="{FA9BD277-3132-4120-B7FB-5AFA078DE911}"/>
              </a:ext>
            </a:extLst>
          </p:cNvPr>
          <p:cNvSpPr>
            <a:spLocks noGrp="1"/>
          </p:cNvSpPr>
          <p:nvPr>
            <p:ph type="body" sz="quarter" idx="12"/>
          </p:nvPr>
        </p:nvSpPr>
        <p:spPr/>
        <p:txBody>
          <a:bodyPr/>
          <a:lstStyle/>
          <a:p>
            <a:r>
              <a:rPr lang="en-US" noProof="1"/>
              <a:t>Straight line (desk/table)</a:t>
            </a:r>
            <a:endParaRPr lang="en-US" dirty="0"/>
          </a:p>
        </p:txBody>
      </p:sp>
      <p:graphicFrame>
        <p:nvGraphicFramePr>
          <p:cNvPr id="7" name="Object 5">
            <a:extLst>
              <a:ext uri="{FF2B5EF4-FFF2-40B4-BE49-F238E27FC236}">
                <a16:creationId xmlns:a16="http://schemas.microsoft.com/office/drawing/2014/main" id="{6251EC7D-BA13-4F22-A9F9-22F0930A85D0}"/>
              </a:ext>
            </a:extLst>
          </p:cNvPr>
          <p:cNvGraphicFramePr>
            <a:graphicFrameLocks noGrp="1" noChangeAspect="1"/>
          </p:cNvGraphicFramePr>
          <p:nvPr>
            <p:ph type="pic" sz="quarter" idx="11"/>
            <p:extLst>
              <p:ext uri="{D42A27DB-BD31-4B8C-83A1-F6EECF244321}">
                <p14:modId xmlns:p14="http://schemas.microsoft.com/office/powerpoint/2010/main" val="741312079"/>
              </p:ext>
            </p:extLst>
          </p:nvPr>
        </p:nvGraphicFramePr>
        <p:xfrm>
          <a:off x="5181600" y="798626"/>
          <a:ext cx="2743200" cy="3409246"/>
        </p:xfrm>
        <a:graphic>
          <a:graphicData uri="http://schemas.openxmlformats.org/presentationml/2006/ole">
            <mc:AlternateContent xmlns:mc="http://schemas.openxmlformats.org/markup-compatibility/2006">
              <mc:Choice xmlns:v="urn:schemas-microsoft-com:vml" Requires="v">
                <p:oleObj name="Document" r:id="rId3" imgW="1543680" imgH="1917000" progId="Word.Document.8">
                  <p:embed/>
                </p:oleObj>
              </mc:Choice>
              <mc:Fallback>
                <p:oleObj name="Document" r:id="rId3" imgW="1543680" imgH="1917000" progId="Word.Document.8">
                  <p:embed/>
                  <p:pic>
                    <p:nvPicPr>
                      <p:cNvPr id="3074" name="Object 5"/>
                      <p:cNvPicPr>
                        <a:picLocks noChangeAspect="1" noChangeArrowheads="1"/>
                      </p:cNvPicPr>
                      <p:nvPr/>
                    </p:nvPicPr>
                    <p:blipFill>
                      <a:blip r:embed="rId4">
                        <a:extLst>
                          <a:ext uri="{28A0092B-C50C-407E-A947-70E740481C1C}">
                            <a14:useLocalDpi xmlns:a14="http://schemas.microsoft.com/office/drawing/2010/main" val="0"/>
                          </a:ext>
                        </a:extLst>
                      </a:blip>
                      <a:srcRect l="7701" t="11925" b="3816"/>
                      <a:stretch>
                        <a:fillRect/>
                      </a:stretch>
                    </p:blipFill>
                    <p:spPr bwMode="auto">
                      <a:xfrm>
                        <a:off x="5181600" y="798626"/>
                        <a:ext cx="2743200" cy="3409246"/>
                      </a:xfrm>
                      <a:prstGeom prst="rect">
                        <a:avLst/>
                      </a:prstGeom>
                      <a:noFill/>
                      <a:ln w="9525">
                        <a:solidFill>
                          <a:schemeClr val="tx1"/>
                        </a:solidFill>
                        <a:miter lim="800000"/>
                        <a:headEnd/>
                        <a:tailEnd/>
                      </a:ln>
                      <a:effectLst>
                        <a:outerShdw dist="107763" dir="2700000" algn="ctr" rotWithShape="0">
                          <a:schemeClr val="bg1"/>
                        </a:outerShdw>
                      </a:effectLst>
                    </p:spPr>
                  </p:pic>
                </p:oleObj>
              </mc:Fallback>
            </mc:AlternateContent>
          </a:graphicData>
        </a:graphic>
      </p:graphicFrame>
    </p:spTree>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6371" name="Rectangle 3"/>
          <p:cNvSpPr>
            <a:spLocks noGrp="1" noChangeArrowheads="1"/>
          </p:cNvSpPr>
          <p:nvPr>
            <p:ph type="body" sz="quarter" idx="10"/>
          </p:nvPr>
        </p:nvSpPr>
        <p:spPr/>
        <p:txBody>
          <a:bodyPr>
            <a:normAutofit/>
          </a:bodyPr>
          <a:lstStyle/>
          <a:p>
            <a:r>
              <a:rPr lang="en-US" noProof="1"/>
              <a:t>L-shaped configuration</a:t>
            </a:r>
          </a:p>
          <a:p>
            <a:pPr lvl="1"/>
            <a:r>
              <a:rPr lang="en-US" noProof="1"/>
              <a:t>Suited for single to multitask activities</a:t>
            </a:r>
          </a:p>
          <a:p>
            <a:r>
              <a:rPr lang="en-US" noProof="1"/>
              <a:t>Require two or more separate workspaces</a:t>
            </a:r>
            <a:endParaRPr lang="en-US" dirty="0"/>
          </a:p>
          <a:p>
            <a:pPr lvl="1"/>
            <a:r>
              <a:rPr lang="en-US" dirty="0"/>
              <a:t>O</a:t>
            </a:r>
            <a:r>
              <a:rPr lang="en-US" noProof="1"/>
              <a:t>ne workspace may be used as computer workstation</a:t>
            </a:r>
          </a:p>
          <a:p>
            <a:pPr lvl="1"/>
            <a:r>
              <a:rPr lang="en-US" noProof="1"/>
              <a:t>Another as writing or collating workstation</a:t>
            </a:r>
          </a:p>
        </p:txBody>
      </p:sp>
      <p:sp>
        <p:nvSpPr>
          <p:cNvPr id="3" name="Text Placeholder 2">
            <a:extLst>
              <a:ext uri="{FF2B5EF4-FFF2-40B4-BE49-F238E27FC236}">
                <a16:creationId xmlns:a16="http://schemas.microsoft.com/office/drawing/2014/main" id="{B4196DC6-6A2A-4B21-A93A-5B42E601ED37}"/>
              </a:ext>
            </a:extLst>
          </p:cNvPr>
          <p:cNvSpPr>
            <a:spLocks noGrp="1"/>
          </p:cNvSpPr>
          <p:nvPr>
            <p:ph type="body" sz="quarter" idx="12"/>
          </p:nvPr>
        </p:nvSpPr>
        <p:spPr/>
        <p:txBody>
          <a:bodyPr/>
          <a:lstStyle/>
          <a:p>
            <a:r>
              <a:rPr lang="en-US" noProof="1"/>
              <a:t>L/U-shape (two/three worksurfaces)</a:t>
            </a:r>
            <a:endParaRPr lang="en-US" dirty="0"/>
          </a:p>
        </p:txBody>
      </p:sp>
      <p:graphicFrame>
        <p:nvGraphicFramePr>
          <p:cNvPr id="7" name="Object 5">
            <a:extLst>
              <a:ext uri="{FF2B5EF4-FFF2-40B4-BE49-F238E27FC236}">
                <a16:creationId xmlns:a16="http://schemas.microsoft.com/office/drawing/2014/main" id="{023F56CD-B2E7-4751-A79C-148A45CCB4C5}"/>
              </a:ext>
            </a:extLst>
          </p:cNvPr>
          <p:cNvGraphicFramePr>
            <a:graphicFrameLocks noGrp="1" noChangeAspect="1"/>
          </p:cNvGraphicFramePr>
          <p:nvPr>
            <p:ph type="pic" sz="quarter" idx="11"/>
            <p:extLst>
              <p:ext uri="{D42A27DB-BD31-4B8C-83A1-F6EECF244321}">
                <p14:modId xmlns:p14="http://schemas.microsoft.com/office/powerpoint/2010/main" val="862146338"/>
              </p:ext>
            </p:extLst>
          </p:nvPr>
        </p:nvGraphicFramePr>
        <p:xfrm>
          <a:off x="5181600" y="726016"/>
          <a:ext cx="2743200" cy="3234267"/>
        </p:xfrm>
        <a:graphic>
          <a:graphicData uri="http://schemas.openxmlformats.org/presentationml/2006/ole">
            <mc:AlternateContent xmlns:mc="http://schemas.openxmlformats.org/markup-compatibility/2006">
              <mc:Choice xmlns:v="urn:schemas-microsoft-com:vml" Requires="v">
                <p:oleObj name="Document" r:id="rId3" imgW="1543680" imgH="1818720" progId="Word.Document.8">
                  <p:embed/>
                </p:oleObj>
              </mc:Choice>
              <mc:Fallback>
                <p:oleObj name="Document" r:id="rId3" imgW="1543680" imgH="1818720" progId="Word.Document.8">
                  <p:embed/>
                  <p:pic>
                    <p:nvPicPr>
                      <p:cNvPr id="4098" name="Object 5"/>
                      <p:cNvPicPr>
                        <a:picLocks noChangeAspect="1" noChangeArrowheads="1"/>
                      </p:cNvPicPr>
                      <p:nvPr/>
                    </p:nvPicPr>
                    <p:blipFill>
                      <a:blip r:embed="rId4">
                        <a:extLst>
                          <a:ext uri="{28A0092B-C50C-407E-A947-70E740481C1C}">
                            <a14:useLocalDpi xmlns:a14="http://schemas.microsoft.com/office/drawing/2010/main" val="0"/>
                          </a:ext>
                        </a:extLst>
                      </a:blip>
                      <a:srcRect l="14809" t="9552" r="5923" b="3017"/>
                      <a:stretch>
                        <a:fillRect/>
                      </a:stretch>
                    </p:blipFill>
                    <p:spPr bwMode="auto">
                      <a:xfrm>
                        <a:off x="5181600" y="726016"/>
                        <a:ext cx="2743200" cy="3234267"/>
                      </a:xfrm>
                      <a:prstGeom prst="rect">
                        <a:avLst/>
                      </a:prstGeom>
                      <a:noFill/>
                      <a:ln w="9525">
                        <a:solidFill>
                          <a:schemeClr val="tx1"/>
                        </a:solidFill>
                        <a:miter lim="800000"/>
                        <a:headEnd/>
                        <a:tailEnd/>
                      </a:ln>
                      <a:effectLst>
                        <a:outerShdw dist="107763" dir="2700000" algn="ctr" rotWithShape="0">
                          <a:schemeClr val="bg1"/>
                        </a:outerShdw>
                      </a:effectLst>
                    </p:spPr>
                  </p:pic>
                </p:oleObj>
              </mc:Fallback>
            </mc:AlternateContent>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6371">
                                            <p:txEl>
                                              <p:pRg st="0" end="0"/>
                                            </p:txEl>
                                          </p:spTgt>
                                        </p:tgtEl>
                                        <p:attrNameLst>
                                          <p:attrName>style.visibility</p:attrName>
                                        </p:attrNameLst>
                                      </p:cBhvr>
                                      <p:to>
                                        <p:strVal val="visible"/>
                                      </p:to>
                                    </p:set>
                                    <p:animEffect transition="in" filter="fade">
                                      <p:cBhvr>
                                        <p:cTn id="7" dur="500"/>
                                        <p:tgtEl>
                                          <p:spTgt spid="18637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6371">
                                            <p:txEl>
                                              <p:pRg st="1" end="1"/>
                                            </p:txEl>
                                          </p:spTgt>
                                        </p:tgtEl>
                                        <p:attrNameLst>
                                          <p:attrName>style.visibility</p:attrName>
                                        </p:attrNameLst>
                                      </p:cBhvr>
                                      <p:to>
                                        <p:strVal val="visible"/>
                                      </p:to>
                                    </p:set>
                                    <p:animEffect transition="in" filter="fade">
                                      <p:cBhvr>
                                        <p:cTn id="13" dur="500"/>
                                        <p:tgtEl>
                                          <p:spTgt spid="186371">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6371">
                                            <p:txEl>
                                              <p:pRg st="2" end="2"/>
                                            </p:txEl>
                                          </p:spTgt>
                                        </p:tgtEl>
                                        <p:attrNameLst>
                                          <p:attrName>style.visibility</p:attrName>
                                        </p:attrNameLst>
                                      </p:cBhvr>
                                      <p:to>
                                        <p:strVal val="visible"/>
                                      </p:to>
                                    </p:set>
                                    <p:animEffect transition="in" filter="fade">
                                      <p:cBhvr>
                                        <p:cTn id="18" dur="500"/>
                                        <p:tgtEl>
                                          <p:spTgt spid="186371">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6371">
                                            <p:txEl>
                                              <p:pRg st="3" end="3"/>
                                            </p:txEl>
                                          </p:spTgt>
                                        </p:tgtEl>
                                        <p:attrNameLst>
                                          <p:attrName>style.visibility</p:attrName>
                                        </p:attrNameLst>
                                      </p:cBhvr>
                                      <p:to>
                                        <p:strVal val="visible"/>
                                      </p:to>
                                    </p:set>
                                    <p:animEffect transition="in" filter="fade">
                                      <p:cBhvr>
                                        <p:cTn id="21" dur="500"/>
                                        <p:tgtEl>
                                          <p:spTgt spid="186371">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6371">
                                            <p:txEl>
                                              <p:pRg st="4" end="4"/>
                                            </p:txEl>
                                          </p:spTgt>
                                        </p:tgtEl>
                                        <p:attrNameLst>
                                          <p:attrName>style.visibility</p:attrName>
                                        </p:attrNameLst>
                                      </p:cBhvr>
                                      <p:to>
                                        <p:strVal val="visible"/>
                                      </p:to>
                                    </p:set>
                                    <p:animEffect transition="in" filter="fade">
                                      <p:cBhvr>
                                        <p:cTn id="24" dur="500"/>
                                        <p:tgtEl>
                                          <p:spTgt spid="1863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1"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8419" name="Rectangle 3"/>
          <p:cNvSpPr>
            <a:spLocks noGrp="1" noChangeArrowheads="1"/>
          </p:cNvSpPr>
          <p:nvPr>
            <p:ph type="body" sz="quarter" idx="10"/>
          </p:nvPr>
        </p:nvSpPr>
        <p:spPr/>
        <p:txBody>
          <a:bodyPr>
            <a:normAutofit/>
          </a:bodyPr>
          <a:lstStyle/>
          <a:p>
            <a:r>
              <a:rPr lang="en-US" dirty="0"/>
              <a:t>C</a:t>
            </a:r>
            <a:r>
              <a:rPr lang="en-US" noProof="1"/>
              <a:t>orner/cockpit configuration</a:t>
            </a:r>
          </a:p>
          <a:p>
            <a:pPr lvl="1"/>
            <a:r>
              <a:rPr lang="en-US" noProof="1"/>
              <a:t>Suited for multitask activities in same workspace</a:t>
            </a:r>
          </a:p>
          <a:p>
            <a:pPr lvl="1"/>
            <a:r>
              <a:rPr lang="en-US" noProof="1"/>
              <a:t>Significant requirements to frequently reach other office equipment and materials</a:t>
            </a:r>
            <a:endParaRPr lang="en-US" dirty="0"/>
          </a:p>
          <a:p>
            <a:r>
              <a:rPr lang="en-US" dirty="0"/>
              <a:t>A</a:t>
            </a:r>
            <a:r>
              <a:rPr lang="en-US" noProof="1"/>
              <a:t>llows for greatest degree of adjustability and accommodation for user</a:t>
            </a:r>
          </a:p>
        </p:txBody>
      </p:sp>
      <p:sp>
        <p:nvSpPr>
          <p:cNvPr id="3" name="Text Placeholder 2">
            <a:extLst>
              <a:ext uri="{FF2B5EF4-FFF2-40B4-BE49-F238E27FC236}">
                <a16:creationId xmlns:a16="http://schemas.microsoft.com/office/drawing/2014/main" id="{3C2CA82A-C3A6-42BC-A9B2-89C64FD04052}"/>
              </a:ext>
            </a:extLst>
          </p:cNvPr>
          <p:cNvSpPr>
            <a:spLocks noGrp="1"/>
          </p:cNvSpPr>
          <p:nvPr>
            <p:ph type="body" sz="quarter" idx="12"/>
          </p:nvPr>
        </p:nvSpPr>
        <p:spPr/>
        <p:txBody>
          <a:bodyPr/>
          <a:lstStyle/>
          <a:p>
            <a:r>
              <a:rPr lang="en-US" noProof="1"/>
              <a:t>Corner/cockpit</a:t>
            </a:r>
            <a:endParaRPr lang="en-US" dirty="0"/>
          </a:p>
        </p:txBody>
      </p:sp>
      <p:pic>
        <p:nvPicPr>
          <p:cNvPr id="12" name="Picture Placeholder 11">
            <a:extLst>
              <a:ext uri="{FF2B5EF4-FFF2-40B4-BE49-F238E27FC236}">
                <a16:creationId xmlns:a16="http://schemas.microsoft.com/office/drawing/2014/main" id="{EA58BF07-E160-4E7C-B480-275F6A4316FD}"/>
              </a:ext>
            </a:extLst>
          </p:cNvPr>
          <p:cNvPicPr>
            <a:picLocks noGrp="1" noChangeAspect="1"/>
          </p:cNvPicPr>
          <p:nvPr>
            <p:ph type="pic" sz="quarter" idx="11"/>
          </p:nvPr>
        </p:nvPicPr>
        <p:blipFill rotWithShape="1">
          <a:blip r:embed="rId3"/>
          <a:srcRect t="-5503" r="2468" b="1532"/>
          <a:stretch/>
        </p:blipFill>
        <p:spPr>
          <a:xfrm>
            <a:off x="4882344" y="743523"/>
            <a:ext cx="2743200" cy="259108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8419">
                                            <p:txEl>
                                              <p:pRg st="0" end="0"/>
                                            </p:txEl>
                                          </p:spTgt>
                                        </p:tgtEl>
                                        <p:attrNameLst>
                                          <p:attrName>style.visibility</p:attrName>
                                        </p:attrNameLst>
                                      </p:cBhvr>
                                      <p:to>
                                        <p:strVal val="visible"/>
                                      </p:to>
                                    </p:set>
                                    <p:animEffect transition="in" filter="fade">
                                      <p:cBhvr>
                                        <p:cTn id="7" dur="500"/>
                                        <p:tgtEl>
                                          <p:spTgt spid="18841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8419">
                                            <p:txEl>
                                              <p:pRg st="1" end="1"/>
                                            </p:txEl>
                                          </p:spTgt>
                                        </p:tgtEl>
                                        <p:attrNameLst>
                                          <p:attrName>style.visibility</p:attrName>
                                        </p:attrNameLst>
                                      </p:cBhvr>
                                      <p:to>
                                        <p:strVal val="visible"/>
                                      </p:to>
                                    </p:set>
                                    <p:animEffect transition="in" filter="fade">
                                      <p:cBhvr>
                                        <p:cTn id="13" dur="500"/>
                                        <p:tgtEl>
                                          <p:spTgt spid="188419">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8419">
                                            <p:txEl>
                                              <p:pRg st="2" end="2"/>
                                            </p:txEl>
                                          </p:spTgt>
                                        </p:tgtEl>
                                        <p:attrNameLst>
                                          <p:attrName>style.visibility</p:attrName>
                                        </p:attrNameLst>
                                      </p:cBhvr>
                                      <p:to>
                                        <p:strVal val="visible"/>
                                      </p:to>
                                    </p:set>
                                    <p:animEffect transition="in" filter="fade">
                                      <p:cBhvr>
                                        <p:cTn id="16" dur="500"/>
                                        <p:tgtEl>
                                          <p:spTgt spid="188419">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8419">
                                            <p:txEl>
                                              <p:pRg st="3" end="3"/>
                                            </p:txEl>
                                          </p:spTgt>
                                        </p:tgtEl>
                                        <p:attrNameLst>
                                          <p:attrName>style.visibility</p:attrName>
                                        </p:attrNameLst>
                                      </p:cBhvr>
                                      <p:to>
                                        <p:strVal val="visible"/>
                                      </p:to>
                                    </p:set>
                                    <p:animEffect transition="in" filter="fade">
                                      <p:cBhvr>
                                        <p:cTn id="21" dur="500"/>
                                        <p:tgtEl>
                                          <p:spTgt spid="1884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19"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0467" name="Rectangle 3"/>
          <p:cNvSpPr>
            <a:spLocks noGrp="1" noChangeArrowheads="1"/>
          </p:cNvSpPr>
          <p:nvPr>
            <p:ph type="body" sz="quarter" idx="10"/>
          </p:nvPr>
        </p:nvSpPr>
        <p:spPr>
          <a:xfrm>
            <a:off x="936775" y="646342"/>
            <a:ext cx="3635225" cy="4361087"/>
          </a:xfrm>
        </p:spPr>
        <p:txBody>
          <a:bodyPr>
            <a:normAutofit/>
          </a:bodyPr>
          <a:lstStyle/>
          <a:p>
            <a:r>
              <a:rPr lang="en-US" noProof="1"/>
              <a:t>Traditional desk at fixed worksurface height of 29 inches</a:t>
            </a:r>
          </a:p>
          <a:p>
            <a:pPr lvl="1"/>
            <a:r>
              <a:rPr lang="en-US" noProof="1"/>
              <a:t>Millions of these</a:t>
            </a:r>
            <a:r>
              <a:rPr lang="en-US" dirty="0"/>
              <a:t>!</a:t>
            </a:r>
            <a:endParaRPr lang="en-US" noProof="1"/>
          </a:p>
          <a:p>
            <a:pPr lvl="1"/>
            <a:r>
              <a:rPr lang="en-US" noProof="1"/>
              <a:t>Not designed to be changed in height or angle</a:t>
            </a:r>
          </a:p>
          <a:p>
            <a:pPr lvl="1"/>
            <a:r>
              <a:rPr lang="en-US" noProof="1"/>
              <a:t>Generally possible to raise fixed height worksurface on supports</a:t>
            </a:r>
          </a:p>
          <a:p>
            <a:pPr lvl="1"/>
            <a:r>
              <a:rPr lang="en-US" noProof="1"/>
              <a:t>Generally, very difficult to lower it</a:t>
            </a:r>
          </a:p>
        </p:txBody>
      </p:sp>
      <p:sp>
        <p:nvSpPr>
          <p:cNvPr id="3" name="Text Placeholder 2">
            <a:extLst>
              <a:ext uri="{FF2B5EF4-FFF2-40B4-BE49-F238E27FC236}">
                <a16:creationId xmlns:a16="http://schemas.microsoft.com/office/drawing/2014/main" id="{F74487F3-240A-4D1B-AB57-95C8F461CB0E}"/>
              </a:ext>
            </a:extLst>
          </p:cNvPr>
          <p:cNvSpPr>
            <a:spLocks noGrp="1"/>
          </p:cNvSpPr>
          <p:nvPr>
            <p:ph type="body" sz="quarter" idx="12"/>
          </p:nvPr>
        </p:nvSpPr>
        <p:spPr/>
        <p:txBody>
          <a:bodyPr/>
          <a:lstStyle/>
          <a:p>
            <a:r>
              <a:rPr lang="en-US" noProof="1"/>
              <a:t>Worksurface </a:t>
            </a:r>
            <a:r>
              <a:rPr lang="en-US" dirty="0"/>
              <a:t>Fixed</a:t>
            </a:r>
          </a:p>
        </p:txBody>
      </p:sp>
      <p:pic>
        <p:nvPicPr>
          <p:cNvPr id="7" name="Picture 4" descr="Stand alone desk">
            <a:extLst>
              <a:ext uri="{FF2B5EF4-FFF2-40B4-BE49-F238E27FC236}">
                <a16:creationId xmlns:a16="http://schemas.microsoft.com/office/drawing/2014/main" id="{69DDA166-F43E-4861-B513-267CBC7DD162}"/>
              </a:ext>
            </a:extLst>
          </p:cNvPr>
          <p:cNvPicPr>
            <a:picLocks noGrp="1" noChangeAspect="1" noChangeArrowheads="1"/>
          </p:cNvPicPr>
          <p:nvPr>
            <p:ph type="pic" sz="quarter" idx="11"/>
          </p:nvPr>
        </p:nvPicPr>
        <p:blipFill rotWithShape="1">
          <a:blip r:embed="rId3" cstate="print"/>
          <a:srcRect l="16469" t="595" b="-2047"/>
          <a:stretch/>
        </p:blipFill>
        <p:spPr bwMode="auto">
          <a:xfrm>
            <a:off x="4977115" y="819150"/>
            <a:ext cx="3886200" cy="2057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7251" name="Rectangle 1027"/>
          <p:cNvSpPr>
            <a:spLocks noGrp="1" noChangeArrowheads="1"/>
          </p:cNvSpPr>
          <p:nvPr>
            <p:ph type="body" sz="quarter" idx="10"/>
          </p:nvPr>
        </p:nvSpPr>
        <p:spPr/>
        <p:txBody>
          <a:bodyPr>
            <a:normAutofit/>
          </a:bodyPr>
          <a:lstStyle/>
          <a:p>
            <a:r>
              <a:rPr lang="en-US" noProof="1"/>
              <a:t>Wall panel mounted worksurface or worksurface on legs</a:t>
            </a:r>
          </a:p>
          <a:p>
            <a:pPr lvl="1"/>
            <a:r>
              <a:rPr lang="en-US" noProof="1"/>
              <a:t>Can be adjusted within given range </a:t>
            </a:r>
          </a:p>
          <a:p>
            <a:pPr lvl="1"/>
            <a:r>
              <a:rPr lang="en-US" noProof="1"/>
              <a:t>Once adjusted fixed in that position on fairly permanent basis</a:t>
            </a:r>
            <a:endParaRPr lang="en-US" dirty="0"/>
          </a:p>
        </p:txBody>
      </p:sp>
      <p:sp>
        <p:nvSpPr>
          <p:cNvPr id="3" name="Text Placeholder 2">
            <a:extLst>
              <a:ext uri="{FF2B5EF4-FFF2-40B4-BE49-F238E27FC236}">
                <a16:creationId xmlns:a16="http://schemas.microsoft.com/office/drawing/2014/main" id="{DE9430C9-BC1D-48C5-9768-E0262F8DD0FF}"/>
              </a:ext>
            </a:extLst>
          </p:cNvPr>
          <p:cNvSpPr>
            <a:spLocks noGrp="1"/>
          </p:cNvSpPr>
          <p:nvPr>
            <p:ph type="body" sz="quarter" idx="12"/>
          </p:nvPr>
        </p:nvSpPr>
        <p:spPr/>
        <p:txBody>
          <a:bodyPr/>
          <a:lstStyle/>
          <a:p>
            <a:r>
              <a:rPr lang="en-US" dirty="0"/>
              <a:t>Worksurface </a:t>
            </a:r>
            <a:r>
              <a:rPr lang="en-US" noProof="1"/>
              <a:t>Fixed/</a:t>
            </a:r>
            <a:r>
              <a:rPr lang="en-US" dirty="0"/>
              <a:t>A</a:t>
            </a:r>
            <a:r>
              <a:rPr lang="en-US" noProof="1"/>
              <a:t>djustable</a:t>
            </a:r>
            <a:endParaRPr lang="en-US" dirty="0"/>
          </a:p>
        </p:txBody>
      </p:sp>
      <p:pic>
        <p:nvPicPr>
          <p:cNvPr id="7" name="Picture 1028" descr="WS 6">
            <a:extLst>
              <a:ext uri="{FF2B5EF4-FFF2-40B4-BE49-F238E27FC236}">
                <a16:creationId xmlns:a16="http://schemas.microsoft.com/office/drawing/2014/main" id="{6AB362F2-35CA-4F0B-BD0B-D7EAC6488B26}"/>
              </a:ext>
            </a:extLst>
          </p:cNvPr>
          <p:cNvPicPr>
            <a:picLocks noGrp="1" noChangeAspect="1" noChangeArrowheads="1"/>
          </p:cNvPicPr>
          <p:nvPr>
            <p:ph type="pic" sz="quarter" idx="11"/>
          </p:nvPr>
        </p:nvPicPr>
        <p:blipFill>
          <a:blip r:embed="rId3" cstate="print"/>
          <a:srcRect l="22970" r="22970"/>
          <a:stretch>
            <a:fillRect/>
          </a:stretch>
        </p:blipFill>
        <p:spPr bwMode="auto">
          <a:xfrm>
            <a:off x="4881563" y="742950"/>
            <a:ext cx="4135437" cy="40671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7251">
                                            <p:txEl>
                                              <p:pRg st="0" end="0"/>
                                            </p:txEl>
                                          </p:spTgt>
                                        </p:tgtEl>
                                        <p:attrNameLst>
                                          <p:attrName>style.visibility</p:attrName>
                                        </p:attrNameLst>
                                      </p:cBhvr>
                                      <p:to>
                                        <p:strVal val="visible"/>
                                      </p:to>
                                    </p:set>
                                    <p:animEffect transition="in" filter="fade">
                                      <p:cBhvr>
                                        <p:cTn id="7" dur="500"/>
                                        <p:tgtEl>
                                          <p:spTgt spid="43725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37251">
                                            <p:txEl>
                                              <p:pRg st="1" end="1"/>
                                            </p:txEl>
                                          </p:spTgt>
                                        </p:tgtEl>
                                        <p:attrNameLst>
                                          <p:attrName>style.visibility</p:attrName>
                                        </p:attrNameLst>
                                      </p:cBhvr>
                                      <p:to>
                                        <p:strVal val="visible"/>
                                      </p:to>
                                    </p:set>
                                    <p:animEffect transition="in" filter="fade">
                                      <p:cBhvr>
                                        <p:cTn id="15" dur="500"/>
                                        <p:tgtEl>
                                          <p:spTgt spid="43725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37251">
                                            <p:txEl>
                                              <p:pRg st="2" end="2"/>
                                            </p:txEl>
                                          </p:spTgt>
                                        </p:tgtEl>
                                        <p:attrNameLst>
                                          <p:attrName>style.visibility</p:attrName>
                                        </p:attrNameLst>
                                      </p:cBhvr>
                                      <p:to>
                                        <p:strVal val="visible"/>
                                      </p:to>
                                    </p:set>
                                    <p:animEffect transition="in" filter="fade">
                                      <p:cBhvr>
                                        <p:cTn id="20" dur="500"/>
                                        <p:tgtEl>
                                          <p:spTgt spid="4372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7251" grpId="0" uiExpand="1" build="p" bldLvl="2"/>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7" name="Rectangle 3"/>
          <p:cNvSpPr>
            <a:spLocks noGrp="1" noChangeArrowheads="1"/>
          </p:cNvSpPr>
          <p:nvPr>
            <p:ph type="body" sz="quarter" idx="10"/>
          </p:nvPr>
        </p:nvSpPr>
        <p:spPr/>
        <p:txBody>
          <a:bodyPr>
            <a:normAutofit/>
          </a:bodyPr>
          <a:lstStyle/>
          <a:p>
            <a:r>
              <a:rPr lang="en-US" dirty="0"/>
              <a:t>Words like comfort or comfortable mixed in with:</a:t>
            </a:r>
          </a:p>
          <a:p>
            <a:pPr lvl="1"/>
            <a:r>
              <a:rPr lang="en-US" dirty="0"/>
              <a:t>Productive</a:t>
            </a:r>
          </a:p>
          <a:p>
            <a:pPr lvl="1"/>
            <a:r>
              <a:rPr lang="en-US" dirty="0"/>
              <a:t>Efficient</a:t>
            </a:r>
          </a:p>
          <a:p>
            <a:pPr lvl="1"/>
            <a:r>
              <a:rPr lang="en-US" dirty="0"/>
              <a:t>Satisfying</a:t>
            </a:r>
          </a:p>
          <a:p>
            <a:pPr lvl="1"/>
            <a:r>
              <a:rPr lang="en-US" dirty="0"/>
              <a:t>Effective</a:t>
            </a:r>
          </a:p>
          <a:p>
            <a:pPr lvl="1"/>
            <a:r>
              <a:rPr lang="en-US" dirty="0"/>
              <a:t>Safe and so on</a:t>
            </a:r>
          </a:p>
          <a:p>
            <a:r>
              <a:rPr lang="en-US" dirty="0"/>
              <a:t>Comfort . . . direct positive relationship to other descriptors </a:t>
            </a:r>
          </a:p>
        </p:txBody>
      </p:sp>
      <p:sp>
        <p:nvSpPr>
          <p:cNvPr id="4" name="Text Placeholder 3">
            <a:extLst>
              <a:ext uri="{FF2B5EF4-FFF2-40B4-BE49-F238E27FC236}">
                <a16:creationId xmlns:a16="http://schemas.microsoft.com/office/drawing/2014/main" id="{014C0CC7-4953-446F-BC4F-985AA1AE65CF}"/>
              </a:ext>
            </a:extLst>
          </p:cNvPr>
          <p:cNvSpPr>
            <a:spLocks noGrp="1"/>
          </p:cNvSpPr>
          <p:nvPr>
            <p:ph type="body" sz="quarter" idx="12"/>
          </p:nvPr>
        </p:nvSpPr>
        <p:spPr/>
        <p:txBody>
          <a:bodyPr/>
          <a:lstStyle/>
          <a:p>
            <a:r>
              <a:rPr lang="en-US" dirty="0"/>
              <a:t>In other words . . .</a:t>
            </a:r>
          </a:p>
        </p:txBody>
      </p:sp>
      <p:grpSp>
        <p:nvGrpSpPr>
          <p:cNvPr id="5" name="Group 4">
            <a:extLst>
              <a:ext uri="{FF2B5EF4-FFF2-40B4-BE49-F238E27FC236}">
                <a16:creationId xmlns:a16="http://schemas.microsoft.com/office/drawing/2014/main" id="{63BCD91F-BB7E-4B75-A447-7ABC27722D35}"/>
              </a:ext>
            </a:extLst>
          </p:cNvPr>
          <p:cNvGrpSpPr/>
          <p:nvPr/>
        </p:nvGrpSpPr>
        <p:grpSpPr>
          <a:xfrm>
            <a:off x="4724399" y="1062272"/>
            <a:ext cx="5257801" cy="3719277"/>
            <a:chOff x="4724399" y="1062272"/>
            <a:chExt cx="5257801" cy="3719277"/>
          </a:xfrm>
        </p:grpSpPr>
        <p:pic>
          <p:nvPicPr>
            <p:cNvPr id="6" name="Picture 5" descr="A picture containing computer, sign, table&#10;&#10;Description automatically generated">
              <a:extLst>
                <a:ext uri="{FF2B5EF4-FFF2-40B4-BE49-F238E27FC236}">
                  <a16:creationId xmlns:a16="http://schemas.microsoft.com/office/drawing/2014/main" id="{1B164909-6E3B-48AF-8B27-0A4BEB7F0A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4399" y="1062272"/>
              <a:ext cx="3967229" cy="3719277"/>
            </a:xfrm>
            <a:prstGeom prst="rect">
              <a:avLst/>
            </a:prstGeom>
          </p:spPr>
        </p:pic>
        <p:sp>
          <p:nvSpPr>
            <p:cNvPr id="2" name="Rectangle 1">
              <a:extLst>
                <a:ext uri="{FF2B5EF4-FFF2-40B4-BE49-F238E27FC236}">
                  <a16:creationId xmlns:a16="http://schemas.microsoft.com/office/drawing/2014/main" id="{EB108BDD-8927-444F-8612-66D1A108280E}"/>
                </a:ext>
              </a:extLst>
            </p:cNvPr>
            <p:cNvSpPr/>
            <p:nvPr/>
          </p:nvSpPr>
          <p:spPr>
            <a:xfrm>
              <a:off x="5410200" y="1381125"/>
              <a:ext cx="4572000" cy="1954381"/>
            </a:xfrm>
            <a:prstGeom prst="rect">
              <a:avLst/>
            </a:prstGeom>
          </p:spPr>
          <p:txBody>
            <a:bodyPr>
              <a:spAutoFit/>
            </a:bodyPr>
            <a:lstStyle/>
            <a:p>
              <a:pPr marL="393192" lvl="1" fontAlgn="auto">
                <a:lnSpc>
                  <a:spcPct val="90000"/>
                </a:lnSpc>
                <a:spcBef>
                  <a:spcPts val="324"/>
                </a:spcBef>
                <a:spcAft>
                  <a:spcPts val="0"/>
                </a:spcAft>
                <a:buClr>
                  <a:srgbClr val="2DA2BF"/>
                </a:buClr>
                <a:defRPr/>
              </a:pPr>
              <a:r>
                <a:rPr lang="en-US" sz="2000" dirty="0">
                  <a:solidFill>
                    <a:schemeClr val="bg1"/>
                  </a:solidFill>
                  <a:latin typeface="Segoe Print" panose="02000600000000000000" pitchFamily="2" charset="0"/>
                </a:rPr>
                <a:t>Comfortable </a:t>
              </a:r>
            </a:p>
            <a:p>
              <a:pPr marL="393192" lvl="1" fontAlgn="auto">
                <a:lnSpc>
                  <a:spcPct val="90000"/>
                </a:lnSpc>
                <a:spcBef>
                  <a:spcPts val="324"/>
                </a:spcBef>
                <a:spcAft>
                  <a:spcPts val="0"/>
                </a:spcAft>
                <a:buClr>
                  <a:srgbClr val="2DA2BF"/>
                </a:buClr>
                <a:defRPr/>
              </a:pPr>
              <a:r>
                <a:rPr lang="en-US" sz="2000" dirty="0">
                  <a:solidFill>
                    <a:schemeClr val="bg1"/>
                  </a:solidFill>
                  <a:latin typeface="Segoe Print" panose="02000600000000000000" pitchFamily="2" charset="0"/>
                </a:rPr>
                <a:t>Productive</a:t>
              </a:r>
            </a:p>
            <a:p>
              <a:pPr marL="393192" lvl="1" fontAlgn="auto">
                <a:lnSpc>
                  <a:spcPct val="90000"/>
                </a:lnSpc>
                <a:spcBef>
                  <a:spcPts val="324"/>
                </a:spcBef>
                <a:spcAft>
                  <a:spcPts val="0"/>
                </a:spcAft>
                <a:buClr>
                  <a:srgbClr val="2DA2BF"/>
                </a:buClr>
                <a:defRPr/>
              </a:pPr>
              <a:r>
                <a:rPr lang="en-US" sz="2000" dirty="0">
                  <a:solidFill>
                    <a:schemeClr val="bg1"/>
                  </a:solidFill>
                  <a:latin typeface="Segoe Print" panose="02000600000000000000" pitchFamily="2" charset="0"/>
                </a:rPr>
                <a:t>Efficient</a:t>
              </a:r>
            </a:p>
            <a:p>
              <a:pPr marL="393192" lvl="1" fontAlgn="auto">
                <a:lnSpc>
                  <a:spcPct val="90000"/>
                </a:lnSpc>
                <a:spcBef>
                  <a:spcPts val="324"/>
                </a:spcBef>
                <a:spcAft>
                  <a:spcPts val="0"/>
                </a:spcAft>
                <a:buClr>
                  <a:srgbClr val="2DA2BF"/>
                </a:buClr>
                <a:defRPr/>
              </a:pPr>
              <a:r>
                <a:rPr lang="en-US" sz="2000" dirty="0">
                  <a:solidFill>
                    <a:schemeClr val="bg1"/>
                  </a:solidFill>
                  <a:latin typeface="Segoe Print" panose="02000600000000000000" pitchFamily="2" charset="0"/>
                </a:rPr>
                <a:t>Satisfying</a:t>
              </a:r>
            </a:p>
            <a:p>
              <a:pPr marL="393192" lvl="1" fontAlgn="auto">
                <a:lnSpc>
                  <a:spcPct val="90000"/>
                </a:lnSpc>
                <a:spcBef>
                  <a:spcPts val="324"/>
                </a:spcBef>
                <a:spcAft>
                  <a:spcPts val="0"/>
                </a:spcAft>
                <a:buClr>
                  <a:srgbClr val="2DA2BF"/>
                </a:buClr>
                <a:defRPr/>
              </a:pPr>
              <a:r>
                <a:rPr lang="en-US" sz="2000" dirty="0">
                  <a:solidFill>
                    <a:schemeClr val="bg1"/>
                  </a:solidFill>
                  <a:latin typeface="Segoe Print" panose="02000600000000000000" pitchFamily="2" charset="0"/>
                </a:rPr>
                <a:t>Effective</a:t>
              </a:r>
            </a:p>
            <a:p>
              <a:pPr marL="393192" lvl="1" fontAlgn="auto">
                <a:lnSpc>
                  <a:spcPct val="90000"/>
                </a:lnSpc>
                <a:spcBef>
                  <a:spcPts val="324"/>
                </a:spcBef>
                <a:spcAft>
                  <a:spcPts val="0"/>
                </a:spcAft>
                <a:buClr>
                  <a:srgbClr val="2DA2BF"/>
                </a:buClr>
                <a:defRPr/>
              </a:pPr>
              <a:r>
                <a:rPr lang="en-US" sz="2000" dirty="0">
                  <a:solidFill>
                    <a:schemeClr val="bg1"/>
                  </a:solidFill>
                  <a:latin typeface="Segoe Print" panose="02000600000000000000" pitchFamily="2" charset="0"/>
                </a:rPr>
                <a:t>Safe </a:t>
              </a:r>
              <a:endParaRPr lang="en-US" sz="3600" dirty="0">
                <a:solidFill>
                  <a:schemeClr val="bg1"/>
                </a:solidFill>
                <a:latin typeface="Segoe Print" panose="02000600000000000000" pitchFamily="2"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fade">
                                      <p:cBhvr>
                                        <p:cTn id="7" dur="500"/>
                                        <p:tgtEl>
                                          <p:spTgt spid="614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147">
                                            <p:txEl>
                                              <p:pRg st="1" end="1"/>
                                            </p:txEl>
                                          </p:spTgt>
                                        </p:tgtEl>
                                        <p:attrNameLst>
                                          <p:attrName>style.visibility</p:attrName>
                                        </p:attrNameLst>
                                      </p:cBhvr>
                                      <p:to>
                                        <p:strVal val="visible"/>
                                      </p:to>
                                    </p:set>
                                    <p:animEffect transition="in" filter="fade">
                                      <p:cBhvr>
                                        <p:cTn id="15" dur="500"/>
                                        <p:tgtEl>
                                          <p:spTgt spid="614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147">
                                            <p:txEl>
                                              <p:pRg st="2" end="2"/>
                                            </p:txEl>
                                          </p:spTgt>
                                        </p:tgtEl>
                                        <p:attrNameLst>
                                          <p:attrName>style.visibility</p:attrName>
                                        </p:attrNameLst>
                                      </p:cBhvr>
                                      <p:to>
                                        <p:strVal val="visible"/>
                                      </p:to>
                                    </p:set>
                                    <p:animEffect transition="in" filter="fade">
                                      <p:cBhvr>
                                        <p:cTn id="20" dur="500"/>
                                        <p:tgtEl>
                                          <p:spTgt spid="614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147">
                                            <p:txEl>
                                              <p:pRg st="3" end="3"/>
                                            </p:txEl>
                                          </p:spTgt>
                                        </p:tgtEl>
                                        <p:attrNameLst>
                                          <p:attrName>style.visibility</p:attrName>
                                        </p:attrNameLst>
                                      </p:cBhvr>
                                      <p:to>
                                        <p:strVal val="visible"/>
                                      </p:to>
                                    </p:set>
                                    <p:animEffect transition="in" filter="fade">
                                      <p:cBhvr>
                                        <p:cTn id="25" dur="500"/>
                                        <p:tgtEl>
                                          <p:spTgt spid="614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147">
                                            <p:txEl>
                                              <p:pRg st="4" end="4"/>
                                            </p:txEl>
                                          </p:spTgt>
                                        </p:tgtEl>
                                        <p:attrNameLst>
                                          <p:attrName>style.visibility</p:attrName>
                                        </p:attrNameLst>
                                      </p:cBhvr>
                                      <p:to>
                                        <p:strVal val="visible"/>
                                      </p:to>
                                    </p:set>
                                    <p:animEffect transition="in" filter="fade">
                                      <p:cBhvr>
                                        <p:cTn id="30" dur="500"/>
                                        <p:tgtEl>
                                          <p:spTgt spid="6147">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147">
                                            <p:txEl>
                                              <p:pRg st="5" end="5"/>
                                            </p:txEl>
                                          </p:spTgt>
                                        </p:tgtEl>
                                        <p:attrNameLst>
                                          <p:attrName>style.visibility</p:attrName>
                                        </p:attrNameLst>
                                      </p:cBhvr>
                                      <p:to>
                                        <p:strVal val="visible"/>
                                      </p:to>
                                    </p:set>
                                    <p:animEffect transition="in" filter="fade">
                                      <p:cBhvr>
                                        <p:cTn id="35" dur="500"/>
                                        <p:tgtEl>
                                          <p:spTgt spid="6147">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147">
                                            <p:txEl>
                                              <p:pRg st="6" end="6"/>
                                            </p:txEl>
                                          </p:spTgt>
                                        </p:tgtEl>
                                        <p:attrNameLst>
                                          <p:attrName>style.visibility</p:attrName>
                                        </p:attrNameLst>
                                      </p:cBhvr>
                                      <p:to>
                                        <p:strVal val="visible"/>
                                      </p:to>
                                    </p:set>
                                    <p:animEffect transition="in" filter="fade">
                                      <p:cBhvr>
                                        <p:cTn id="40" dur="500"/>
                                        <p:tgtEl>
                                          <p:spTgt spid="614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uiExpand="1" build="p" bldLvl="2"/>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2" name="Rectangle 4"/>
          <p:cNvSpPr>
            <a:spLocks noGrp="1" noChangeArrowheads="1"/>
          </p:cNvSpPr>
          <p:nvPr>
            <p:ph type="body" sz="quarter" idx="10"/>
          </p:nvPr>
        </p:nvSpPr>
        <p:spPr/>
        <p:txBody>
          <a:bodyPr>
            <a:normAutofit/>
          </a:bodyPr>
          <a:lstStyle/>
          <a:p>
            <a:r>
              <a:rPr lang="en-US" noProof="1"/>
              <a:t>Sit/stand workstations</a:t>
            </a:r>
          </a:p>
          <a:p>
            <a:pPr lvl="1"/>
            <a:r>
              <a:rPr lang="en-US" noProof="1"/>
              <a:t>Controlled by mechanical springs or powered mechanisms</a:t>
            </a:r>
            <a:endParaRPr lang="en-US" dirty="0"/>
          </a:p>
          <a:p>
            <a:r>
              <a:rPr lang="en-US" dirty="0"/>
              <a:t>Keyboard trays</a:t>
            </a:r>
            <a:endParaRPr lang="en-US" noProof="1"/>
          </a:p>
          <a:p>
            <a:pPr lvl="1"/>
            <a:r>
              <a:rPr lang="en-US" noProof="1"/>
              <a:t>User can readily and easily adjust worksurface</a:t>
            </a:r>
          </a:p>
        </p:txBody>
      </p:sp>
      <p:sp>
        <p:nvSpPr>
          <p:cNvPr id="3" name="Text Placeholder 2">
            <a:extLst>
              <a:ext uri="{FF2B5EF4-FFF2-40B4-BE49-F238E27FC236}">
                <a16:creationId xmlns:a16="http://schemas.microsoft.com/office/drawing/2014/main" id="{0EB8B035-24B1-4957-A43F-B4AB7C3E8344}"/>
              </a:ext>
            </a:extLst>
          </p:cNvPr>
          <p:cNvSpPr>
            <a:spLocks noGrp="1"/>
          </p:cNvSpPr>
          <p:nvPr>
            <p:ph type="body" sz="quarter" idx="12"/>
          </p:nvPr>
        </p:nvSpPr>
        <p:spPr/>
        <p:txBody>
          <a:bodyPr/>
          <a:lstStyle/>
          <a:p>
            <a:r>
              <a:rPr lang="en-US" noProof="1"/>
              <a:t>Adjustable/adjustable</a:t>
            </a:r>
            <a:endParaRPr lang="en-US" dirty="0"/>
          </a:p>
        </p:txBody>
      </p:sp>
      <p:pic>
        <p:nvPicPr>
          <p:cNvPr id="10" name="Picture Placeholder 9">
            <a:extLst>
              <a:ext uri="{FF2B5EF4-FFF2-40B4-BE49-F238E27FC236}">
                <a16:creationId xmlns:a16="http://schemas.microsoft.com/office/drawing/2014/main" id="{D68BEF12-3474-47F2-89A9-D0CCD6C8BBCA}"/>
              </a:ext>
            </a:extLst>
          </p:cNvPr>
          <p:cNvPicPr>
            <a:picLocks noGrp="1" noChangeAspect="1"/>
          </p:cNvPicPr>
          <p:nvPr>
            <p:ph type="pic" sz="quarter" idx="11"/>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rcRect t="32050" b="32050"/>
          <a:stretch>
            <a:fillRect/>
          </a:stretch>
        </p:blipFill>
        <p:spPr>
          <a:xfrm>
            <a:off x="4881563" y="742950"/>
            <a:ext cx="4135437" cy="1981200"/>
          </a:xfrm>
          <a:prstGeom prst="rect">
            <a:avLst/>
          </a:prstGeom>
          <a:ln>
            <a:noFill/>
          </a:ln>
          <a:effectLst>
            <a:outerShdw blurRad="292100" dist="139700" dir="2700000" algn="tl" rotWithShape="0">
              <a:srgbClr val="333333">
                <a:alpha val="65000"/>
              </a:srgbClr>
            </a:outerShdw>
          </a:effectLst>
        </p:spPr>
      </p:pic>
      <p:pic>
        <p:nvPicPr>
          <p:cNvPr id="11" name="Picture 6" descr="WS 8-8d adjust keyboard height position">
            <a:extLst>
              <a:ext uri="{FF2B5EF4-FFF2-40B4-BE49-F238E27FC236}">
                <a16:creationId xmlns:a16="http://schemas.microsoft.com/office/drawing/2014/main" id="{E0EDA96C-2696-4589-9DBE-E25E2A74182D}"/>
              </a:ext>
            </a:extLst>
          </p:cNvPr>
          <p:cNvPicPr>
            <a:picLocks noGrp="1" noChangeAspect="1" noChangeArrowheads="1"/>
          </p:cNvPicPr>
          <p:nvPr>
            <p:ph type="pic" sz="quarter" idx="13"/>
          </p:nvPr>
        </p:nvPicPr>
        <p:blipFill>
          <a:blip r:embed="rId5" cstate="screen"/>
          <a:srcRect t="25753" b="25753"/>
          <a:stretch>
            <a:fillRect/>
          </a:stretch>
        </p:blipFill>
        <p:spPr bwMode="auto">
          <a:xfrm>
            <a:off x="4876800" y="2876550"/>
            <a:ext cx="4135438" cy="1981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9652">
                                            <p:txEl>
                                              <p:pRg st="0" end="0"/>
                                            </p:txEl>
                                          </p:spTgt>
                                        </p:tgtEl>
                                        <p:attrNameLst>
                                          <p:attrName>style.visibility</p:attrName>
                                        </p:attrNameLst>
                                      </p:cBhvr>
                                      <p:to>
                                        <p:strVal val="visible"/>
                                      </p:to>
                                    </p:set>
                                    <p:animEffect transition="in" filter="fade">
                                      <p:cBhvr>
                                        <p:cTn id="7" dur="500"/>
                                        <p:tgtEl>
                                          <p:spTgt spid="53965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39652">
                                            <p:txEl>
                                              <p:pRg st="1" end="1"/>
                                            </p:txEl>
                                          </p:spTgt>
                                        </p:tgtEl>
                                        <p:attrNameLst>
                                          <p:attrName>style.visibility</p:attrName>
                                        </p:attrNameLst>
                                      </p:cBhvr>
                                      <p:to>
                                        <p:strVal val="visible"/>
                                      </p:to>
                                    </p:set>
                                    <p:animEffect transition="in" filter="fade">
                                      <p:cBhvr>
                                        <p:cTn id="13" dur="500"/>
                                        <p:tgtEl>
                                          <p:spTgt spid="53965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39652">
                                            <p:txEl>
                                              <p:pRg st="2" end="2"/>
                                            </p:txEl>
                                          </p:spTgt>
                                        </p:tgtEl>
                                        <p:attrNameLst>
                                          <p:attrName>style.visibility</p:attrName>
                                        </p:attrNameLst>
                                      </p:cBhvr>
                                      <p:to>
                                        <p:strVal val="visible"/>
                                      </p:to>
                                    </p:set>
                                    <p:animEffect transition="in" filter="fade">
                                      <p:cBhvr>
                                        <p:cTn id="18" dur="500"/>
                                        <p:tgtEl>
                                          <p:spTgt spid="539652">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39652">
                                            <p:txEl>
                                              <p:pRg st="3" end="3"/>
                                            </p:txEl>
                                          </p:spTgt>
                                        </p:tgtEl>
                                        <p:attrNameLst>
                                          <p:attrName>style.visibility</p:attrName>
                                        </p:attrNameLst>
                                      </p:cBhvr>
                                      <p:to>
                                        <p:strVal val="visible"/>
                                      </p:to>
                                    </p:set>
                                    <p:animEffect transition="in" filter="fade">
                                      <p:cBhvr>
                                        <p:cTn id="24" dur="500"/>
                                        <p:tgtEl>
                                          <p:spTgt spid="53965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9652" grpId="0" uiExpand="1" build="p"/>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1971" name="Rectangle 3"/>
          <p:cNvSpPr>
            <a:spLocks noGrp="1" noChangeArrowheads="1"/>
          </p:cNvSpPr>
          <p:nvPr>
            <p:ph type="body" sz="quarter" idx="10"/>
          </p:nvPr>
        </p:nvSpPr>
        <p:spPr/>
        <p:txBody>
          <a:bodyPr>
            <a:normAutofit/>
          </a:bodyPr>
          <a:lstStyle/>
          <a:p>
            <a:r>
              <a:rPr lang="en-US" noProof="1"/>
              <a:t>Proper work height in relation to worksurface edge</a:t>
            </a:r>
          </a:p>
          <a:p>
            <a:pPr lvl="1"/>
            <a:r>
              <a:rPr lang="en-US" noProof="1"/>
              <a:t>Many times, will eliminate the issue </a:t>
            </a:r>
          </a:p>
          <a:p>
            <a:r>
              <a:rPr lang="en-US" noProof="1"/>
              <a:t>Pad sharp edge</a:t>
            </a:r>
          </a:p>
          <a:p>
            <a:pPr lvl="1"/>
            <a:r>
              <a:rPr lang="en-US" noProof="1"/>
              <a:t>If cannot eliminate pad the edge</a:t>
            </a:r>
          </a:p>
          <a:p>
            <a:pPr lvl="1"/>
            <a:endParaRPr lang="en-US" noProof="1"/>
          </a:p>
          <a:p>
            <a:pPr lvl="1"/>
            <a:endParaRPr lang="en-US" noProof="1"/>
          </a:p>
        </p:txBody>
      </p:sp>
      <p:sp>
        <p:nvSpPr>
          <p:cNvPr id="3" name="Text Placeholder 2">
            <a:extLst>
              <a:ext uri="{FF2B5EF4-FFF2-40B4-BE49-F238E27FC236}">
                <a16:creationId xmlns:a16="http://schemas.microsoft.com/office/drawing/2014/main" id="{A1E478E6-D769-4C1B-969C-978A446DC095}"/>
              </a:ext>
            </a:extLst>
          </p:cNvPr>
          <p:cNvSpPr>
            <a:spLocks noGrp="1"/>
          </p:cNvSpPr>
          <p:nvPr>
            <p:ph type="body" sz="quarter" idx="12"/>
          </p:nvPr>
        </p:nvSpPr>
        <p:spPr/>
        <p:txBody>
          <a:bodyPr/>
          <a:lstStyle/>
          <a:p>
            <a:r>
              <a:rPr lang="en-US" noProof="1"/>
              <a:t>Sharp Edges</a:t>
            </a:r>
            <a:endParaRPr lang="en-US" dirty="0"/>
          </a:p>
        </p:txBody>
      </p:sp>
      <p:pic>
        <p:nvPicPr>
          <p:cNvPr id="10" name="Picture 4" descr="desk edge sharp">
            <a:extLst>
              <a:ext uri="{FF2B5EF4-FFF2-40B4-BE49-F238E27FC236}">
                <a16:creationId xmlns:a16="http://schemas.microsoft.com/office/drawing/2014/main" id="{59F3F9F4-E8EA-47B6-954A-8A5C50E5D3FC}"/>
              </a:ext>
            </a:extLst>
          </p:cNvPr>
          <p:cNvPicPr>
            <a:picLocks noGrp="1" noChangeAspect="1" noChangeArrowheads="1"/>
          </p:cNvPicPr>
          <p:nvPr>
            <p:ph type="pic" sz="quarter" idx="11"/>
          </p:nvPr>
        </p:nvPicPr>
        <p:blipFill>
          <a:blip r:embed="rId3" cstate="print"/>
          <a:srcRect t="15438" b="15438"/>
          <a:stretch>
            <a:fillRect/>
          </a:stretch>
        </p:blipFill>
        <p:spPr bwMode="auto">
          <a:xfrm>
            <a:off x="4881563" y="742950"/>
            <a:ext cx="4135437" cy="1981200"/>
          </a:xfrm>
          <a:prstGeom prst="rect">
            <a:avLst/>
          </a:prstGeom>
          <a:ln>
            <a:noFill/>
          </a:ln>
          <a:effectLst>
            <a:outerShdw blurRad="292100" dist="139700" dir="2700000" algn="tl" rotWithShape="0">
              <a:srgbClr val="333333">
                <a:alpha val="65000"/>
              </a:srgbClr>
            </a:outerShdw>
          </a:effectLst>
        </p:spPr>
      </p:pic>
      <p:pic>
        <p:nvPicPr>
          <p:cNvPr id="11" name="Picture 5" descr="desk edge padded">
            <a:extLst>
              <a:ext uri="{FF2B5EF4-FFF2-40B4-BE49-F238E27FC236}">
                <a16:creationId xmlns:a16="http://schemas.microsoft.com/office/drawing/2014/main" id="{D9DFC2F8-9F79-43FC-B720-D1FCA9AF8CCB}"/>
              </a:ext>
            </a:extLst>
          </p:cNvPr>
          <p:cNvPicPr>
            <a:picLocks noGrp="1" noChangeAspect="1" noChangeArrowheads="1"/>
          </p:cNvPicPr>
          <p:nvPr>
            <p:ph type="pic" sz="quarter" idx="13"/>
          </p:nvPr>
        </p:nvPicPr>
        <p:blipFill>
          <a:blip r:embed="rId4" cstate="print"/>
          <a:srcRect t="15170" b="15170"/>
          <a:stretch>
            <a:fillRect/>
          </a:stretch>
        </p:blipFill>
        <p:spPr bwMode="auto">
          <a:xfrm>
            <a:off x="4876800" y="2876550"/>
            <a:ext cx="4135438" cy="1981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1971">
                                            <p:txEl>
                                              <p:pRg st="0" end="0"/>
                                            </p:txEl>
                                          </p:spTgt>
                                        </p:tgtEl>
                                        <p:attrNameLst>
                                          <p:attrName>style.visibility</p:attrName>
                                        </p:attrNameLst>
                                      </p:cBhvr>
                                      <p:to>
                                        <p:strVal val="visible"/>
                                      </p:to>
                                    </p:set>
                                    <p:animEffect transition="in" filter="fade">
                                      <p:cBhvr>
                                        <p:cTn id="7" dur="500"/>
                                        <p:tgtEl>
                                          <p:spTgt spid="2119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1971">
                                            <p:txEl>
                                              <p:pRg st="1" end="1"/>
                                            </p:txEl>
                                          </p:spTgt>
                                        </p:tgtEl>
                                        <p:attrNameLst>
                                          <p:attrName>style.visibility</p:attrName>
                                        </p:attrNameLst>
                                      </p:cBhvr>
                                      <p:to>
                                        <p:strVal val="visible"/>
                                      </p:to>
                                    </p:set>
                                    <p:animEffect transition="in" filter="fade">
                                      <p:cBhvr>
                                        <p:cTn id="15" dur="500"/>
                                        <p:tgtEl>
                                          <p:spTgt spid="21197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1971">
                                            <p:txEl>
                                              <p:pRg st="2" end="2"/>
                                            </p:txEl>
                                          </p:spTgt>
                                        </p:tgtEl>
                                        <p:attrNameLst>
                                          <p:attrName>style.visibility</p:attrName>
                                        </p:attrNameLst>
                                      </p:cBhvr>
                                      <p:to>
                                        <p:strVal val="visible"/>
                                      </p:to>
                                    </p:set>
                                    <p:animEffect transition="in" filter="fade">
                                      <p:cBhvr>
                                        <p:cTn id="20" dur="500"/>
                                        <p:tgtEl>
                                          <p:spTgt spid="211971">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1971">
                                            <p:txEl>
                                              <p:pRg st="3" end="3"/>
                                            </p:txEl>
                                          </p:spTgt>
                                        </p:tgtEl>
                                        <p:attrNameLst>
                                          <p:attrName>style.visibility</p:attrName>
                                        </p:attrNameLst>
                                      </p:cBhvr>
                                      <p:to>
                                        <p:strVal val="visible"/>
                                      </p:to>
                                    </p:set>
                                    <p:animEffect transition="in" filter="fade">
                                      <p:cBhvr>
                                        <p:cTn id="26" dur="500"/>
                                        <p:tgtEl>
                                          <p:spTgt spid="2119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1"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4019" name="Rectangle 3"/>
          <p:cNvSpPr>
            <a:spLocks noGrp="1" noChangeArrowheads="1"/>
          </p:cNvSpPr>
          <p:nvPr>
            <p:ph type="body" sz="quarter" idx="10"/>
          </p:nvPr>
        </p:nvSpPr>
        <p:spPr/>
        <p:txBody>
          <a:bodyPr>
            <a:normAutofit/>
          </a:bodyPr>
          <a:lstStyle/>
          <a:p>
            <a:r>
              <a:rPr lang="en-US" noProof="1"/>
              <a:t>Includes organization and structure of tasks/activities performed throughout workday</a:t>
            </a:r>
          </a:p>
          <a:p>
            <a:pPr lvl="1"/>
            <a:r>
              <a:rPr lang="en-US" noProof="1"/>
              <a:t>Do not store file boxes on the floor!</a:t>
            </a:r>
          </a:p>
        </p:txBody>
      </p:sp>
      <p:sp>
        <p:nvSpPr>
          <p:cNvPr id="3" name="Text Placeholder 2">
            <a:extLst>
              <a:ext uri="{FF2B5EF4-FFF2-40B4-BE49-F238E27FC236}">
                <a16:creationId xmlns:a16="http://schemas.microsoft.com/office/drawing/2014/main" id="{E0F7451D-3D5F-4DC4-945C-F85D65C2C877}"/>
              </a:ext>
            </a:extLst>
          </p:cNvPr>
          <p:cNvSpPr>
            <a:spLocks noGrp="1"/>
          </p:cNvSpPr>
          <p:nvPr>
            <p:ph type="body" sz="quarter" idx="12"/>
          </p:nvPr>
        </p:nvSpPr>
        <p:spPr/>
        <p:txBody>
          <a:bodyPr/>
          <a:lstStyle/>
          <a:p>
            <a:r>
              <a:rPr lang="en-US" noProof="1"/>
              <a:t>Work Organization</a:t>
            </a:r>
            <a:endParaRPr lang="en-US" dirty="0"/>
          </a:p>
        </p:txBody>
      </p:sp>
      <p:pic>
        <p:nvPicPr>
          <p:cNvPr id="7" name="Picture 4" descr="file on floor">
            <a:extLst>
              <a:ext uri="{FF2B5EF4-FFF2-40B4-BE49-F238E27FC236}">
                <a16:creationId xmlns:a16="http://schemas.microsoft.com/office/drawing/2014/main" id="{AB2805F7-F13C-40F0-8BE3-AF6FBC799C3D}"/>
              </a:ext>
            </a:extLst>
          </p:cNvPr>
          <p:cNvPicPr>
            <a:picLocks noGrp="1" noChangeAspect="1" noChangeArrowheads="1"/>
          </p:cNvPicPr>
          <p:nvPr>
            <p:ph type="pic" sz="quarter" idx="11"/>
          </p:nvPr>
        </p:nvPicPr>
        <p:blipFill>
          <a:blip r:embed="rId3" cstate="print"/>
          <a:srcRect l="18305" r="18305"/>
          <a:stretch>
            <a:fillRect/>
          </a:stretch>
        </p:blipFill>
        <p:spPr bwMode="auto">
          <a:xfrm>
            <a:off x="4881563" y="742950"/>
            <a:ext cx="4135437" cy="40671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36646240"/>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1731" name="Rectangle 3"/>
          <p:cNvSpPr>
            <a:spLocks noGrp="1" noChangeArrowheads="1"/>
          </p:cNvSpPr>
          <p:nvPr>
            <p:ph type="body" sz="quarter" idx="10"/>
          </p:nvPr>
        </p:nvSpPr>
        <p:spPr>
          <a:xfrm>
            <a:off x="936775" y="646342"/>
            <a:ext cx="3846809" cy="4361087"/>
          </a:xfrm>
        </p:spPr>
        <p:txBody>
          <a:bodyPr>
            <a:normAutofit/>
          </a:bodyPr>
          <a:lstStyle/>
          <a:p>
            <a:r>
              <a:rPr lang="en-US" noProof="1"/>
              <a:t>House cleaning </a:t>
            </a:r>
          </a:p>
          <a:p>
            <a:r>
              <a:rPr lang="en-US" noProof="1"/>
              <a:t>Other worksurfaces available for use</a:t>
            </a:r>
          </a:p>
          <a:p>
            <a:pPr lvl="1"/>
            <a:r>
              <a:rPr lang="en-US" noProof="1"/>
              <a:t>File cabinet at standing height to review documents</a:t>
            </a:r>
          </a:p>
          <a:p>
            <a:r>
              <a:rPr lang="en-US" noProof="1"/>
              <a:t>Relocate some of equipment on desk </a:t>
            </a:r>
          </a:p>
          <a:p>
            <a:r>
              <a:rPr lang="en-US" noProof="1"/>
              <a:t>Pullout drawers already in desk</a:t>
            </a:r>
          </a:p>
        </p:txBody>
      </p:sp>
      <p:pic>
        <p:nvPicPr>
          <p:cNvPr id="7" name="Picture Placeholder 6" descr="Messy-Desk-Office.jpg">
            <a:extLst>
              <a:ext uri="{FF2B5EF4-FFF2-40B4-BE49-F238E27FC236}">
                <a16:creationId xmlns:a16="http://schemas.microsoft.com/office/drawing/2014/main" id="{CDAA96EC-7E27-4E28-8C87-547AA0263154}"/>
              </a:ext>
            </a:extLst>
          </p:cNvPr>
          <p:cNvPicPr>
            <a:picLocks noGrp="1" noChangeAspect="1"/>
          </p:cNvPicPr>
          <p:nvPr>
            <p:ph type="pic" sz="quarter" idx="11"/>
          </p:nvPr>
        </p:nvPicPr>
        <p:blipFill rotWithShape="1">
          <a:blip r:embed="rId3" cstate="print"/>
          <a:srcRect l="16107" r="16107"/>
          <a:stretch/>
        </p:blipFill>
        <p:spPr>
          <a:xfrm>
            <a:off x="4881563" y="742950"/>
            <a:ext cx="4135437" cy="4067175"/>
          </a:xfrm>
          <a:ln>
            <a:noFill/>
          </a:ln>
          <a:effectLst/>
        </p:spPr>
      </p:pic>
      <p:sp>
        <p:nvSpPr>
          <p:cNvPr id="3" name="Text Placeholder 2">
            <a:extLst>
              <a:ext uri="{FF2B5EF4-FFF2-40B4-BE49-F238E27FC236}">
                <a16:creationId xmlns:a16="http://schemas.microsoft.com/office/drawing/2014/main" id="{D85B6562-E227-42AF-A57A-C2CAB58EA259}"/>
              </a:ext>
            </a:extLst>
          </p:cNvPr>
          <p:cNvSpPr>
            <a:spLocks noGrp="1"/>
          </p:cNvSpPr>
          <p:nvPr>
            <p:ph type="body" sz="quarter" idx="12"/>
          </p:nvPr>
        </p:nvSpPr>
        <p:spPr>
          <a:xfrm>
            <a:off x="936775" y="38100"/>
            <a:ext cx="8080681" cy="419100"/>
          </a:xfrm>
        </p:spPr>
        <p:txBody>
          <a:bodyPr/>
          <a:lstStyle/>
          <a:p>
            <a:r>
              <a:rPr lang="en-US" noProof="1"/>
              <a:t>Not Enough Layout Space</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1731">
                                            <p:txEl>
                                              <p:pRg st="0" end="0"/>
                                            </p:txEl>
                                          </p:spTgt>
                                        </p:tgtEl>
                                        <p:attrNameLst>
                                          <p:attrName>style.visibility</p:attrName>
                                        </p:attrNameLst>
                                      </p:cBhvr>
                                      <p:to>
                                        <p:strVal val="visible"/>
                                      </p:to>
                                    </p:set>
                                    <p:animEffect transition="in" filter="fade">
                                      <p:cBhvr>
                                        <p:cTn id="12" dur="500"/>
                                        <p:tgtEl>
                                          <p:spTgt spid="20173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1731">
                                            <p:txEl>
                                              <p:pRg st="1" end="1"/>
                                            </p:txEl>
                                          </p:spTgt>
                                        </p:tgtEl>
                                        <p:attrNameLst>
                                          <p:attrName>style.visibility</p:attrName>
                                        </p:attrNameLst>
                                      </p:cBhvr>
                                      <p:to>
                                        <p:strVal val="visible"/>
                                      </p:to>
                                    </p:set>
                                    <p:animEffect transition="in" filter="fade">
                                      <p:cBhvr>
                                        <p:cTn id="17" dur="500"/>
                                        <p:tgtEl>
                                          <p:spTgt spid="201731">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01731">
                                            <p:txEl>
                                              <p:pRg st="2" end="2"/>
                                            </p:txEl>
                                          </p:spTgt>
                                        </p:tgtEl>
                                        <p:attrNameLst>
                                          <p:attrName>style.visibility</p:attrName>
                                        </p:attrNameLst>
                                      </p:cBhvr>
                                      <p:to>
                                        <p:strVal val="visible"/>
                                      </p:to>
                                    </p:set>
                                    <p:animEffect transition="in" filter="fade">
                                      <p:cBhvr>
                                        <p:cTn id="20" dur="500"/>
                                        <p:tgtEl>
                                          <p:spTgt spid="20173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1731">
                                            <p:txEl>
                                              <p:pRg st="3" end="3"/>
                                            </p:txEl>
                                          </p:spTgt>
                                        </p:tgtEl>
                                        <p:attrNameLst>
                                          <p:attrName>style.visibility</p:attrName>
                                        </p:attrNameLst>
                                      </p:cBhvr>
                                      <p:to>
                                        <p:strVal val="visible"/>
                                      </p:to>
                                    </p:set>
                                    <p:animEffect transition="in" filter="fade">
                                      <p:cBhvr>
                                        <p:cTn id="25" dur="500"/>
                                        <p:tgtEl>
                                          <p:spTgt spid="20173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01731">
                                            <p:txEl>
                                              <p:pRg st="4" end="4"/>
                                            </p:txEl>
                                          </p:spTgt>
                                        </p:tgtEl>
                                        <p:attrNameLst>
                                          <p:attrName>style.visibility</p:attrName>
                                        </p:attrNameLst>
                                      </p:cBhvr>
                                      <p:to>
                                        <p:strVal val="visible"/>
                                      </p:to>
                                    </p:set>
                                    <p:animEffect transition="in" filter="fade">
                                      <p:cBhvr>
                                        <p:cTn id="30" dur="500"/>
                                        <p:tgtEl>
                                          <p:spTgt spid="20173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1" grpId="0" uiExpand="1" build="p"/>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6067" name="Rectangle 3"/>
          <p:cNvSpPr>
            <a:spLocks noGrp="1" noChangeArrowheads="1"/>
          </p:cNvSpPr>
          <p:nvPr>
            <p:ph type="body" sz="quarter" idx="10"/>
          </p:nvPr>
        </p:nvSpPr>
        <p:spPr/>
        <p:txBody>
          <a:bodyPr>
            <a:normAutofit/>
          </a:bodyPr>
          <a:lstStyle/>
          <a:p>
            <a:r>
              <a:rPr lang="en-US" noProof="1"/>
              <a:t>Space in most companies is premium</a:t>
            </a:r>
          </a:p>
          <a:p>
            <a:pPr lvl="1"/>
            <a:r>
              <a:rPr lang="en-US" noProof="1"/>
              <a:t>Store infrequently used items outside of immediate work environment</a:t>
            </a:r>
          </a:p>
          <a:p>
            <a:r>
              <a:rPr lang="en-US" noProof="1"/>
              <a:t>Pick up at end of day</a:t>
            </a:r>
          </a:p>
        </p:txBody>
      </p:sp>
      <p:sp>
        <p:nvSpPr>
          <p:cNvPr id="3" name="Text Placeholder 2">
            <a:extLst>
              <a:ext uri="{FF2B5EF4-FFF2-40B4-BE49-F238E27FC236}">
                <a16:creationId xmlns:a16="http://schemas.microsoft.com/office/drawing/2014/main" id="{163DB9CA-A027-4E21-B085-BD8777D16EC9}"/>
              </a:ext>
            </a:extLst>
          </p:cNvPr>
          <p:cNvSpPr>
            <a:spLocks noGrp="1"/>
          </p:cNvSpPr>
          <p:nvPr>
            <p:ph type="body" sz="quarter" idx="12"/>
          </p:nvPr>
        </p:nvSpPr>
        <p:spPr/>
        <p:txBody>
          <a:bodyPr/>
          <a:lstStyle/>
          <a:p>
            <a:r>
              <a:rPr lang="en-US" noProof="1"/>
              <a:t>Work Organization Solutions</a:t>
            </a:r>
            <a:endParaRPr lang="en-US" dirty="0"/>
          </a:p>
        </p:txBody>
      </p:sp>
      <p:pic>
        <p:nvPicPr>
          <p:cNvPr id="7" name="Picture Placeholder 6" descr="1843137425_b72efdc93c.jpg">
            <a:extLst>
              <a:ext uri="{FF2B5EF4-FFF2-40B4-BE49-F238E27FC236}">
                <a16:creationId xmlns:a16="http://schemas.microsoft.com/office/drawing/2014/main" id="{ECD2ACB3-AE9A-4F06-A844-BF069B995710}"/>
              </a:ext>
            </a:extLst>
          </p:cNvPr>
          <p:cNvPicPr>
            <a:picLocks noGrp="1" noChangeAspect="1"/>
          </p:cNvPicPr>
          <p:nvPr>
            <p:ph type="pic" sz="quarter" idx="11"/>
          </p:nvPr>
        </p:nvPicPr>
        <p:blipFill>
          <a:blip r:embed="rId3" cstate="print"/>
          <a:srcRect l="16141" r="16141"/>
          <a:stretch>
            <a:fillRect/>
          </a:stretch>
        </p:blipFill>
        <p:spPr>
          <a:xfrm>
            <a:off x="4881563" y="742950"/>
            <a:ext cx="4135437" cy="40671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87490502"/>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9683" name="Rectangle 3"/>
          <p:cNvSpPr>
            <a:spLocks noGrp="1" noChangeArrowheads="1"/>
          </p:cNvSpPr>
          <p:nvPr>
            <p:ph type="body" sz="quarter" idx="10"/>
          </p:nvPr>
        </p:nvSpPr>
        <p:spPr/>
        <p:txBody>
          <a:bodyPr>
            <a:normAutofit lnSpcReduction="10000"/>
          </a:bodyPr>
          <a:lstStyle/>
          <a:p>
            <a:r>
              <a:rPr lang="en-US" noProof="1"/>
              <a:t>If work height is adjustable, adjust it as needed</a:t>
            </a:r>
          </a:p>
          <a:p>
            <a:pPr lvl="1"/>
            <a:r>
              <a:rPr lang="en-US" noProof="1"/>
              <a:t>Raise height of work surface by putting it up on blocks</a:t>
            </a:r>
          </a:p>
          <a:p>
            <a:pPr lvl="1"/>
            <a:r>
              <a:rPr lang="en-US" noProof="1"/>
              <a:t>Make sure desk or work surface is solidly placed on blocks and won’t fall off!</a:t>
            </a:r>
          </a:p>
          <a:p>
            <a:r>
              <a:rPr lang="en-US" noProof="1"/>
              <a:t>Adjust chair height </a:t>
            </a:r>
          </a:p>
          <a:p>
            <a:pPr lvl="1"/>
            <a:r>
              <a:rPr lang="en-US" noProof="1"/>
              <a:t>Make sure feet are supported either on floor or with footrest</a:t>
            </a:r>
          </a:p>
          <a:p>
            <a:r>
              <a:rPr lang="en-US" noProof="1"/>
              <a:t>Add height/angle adjustable keyboard tray</a:t>
            </a:r>
            <a:endParaRPr lang="en-US" dirty="0"/>
          </a:p>
          <a:p>
            <a:pPr lvl="1"/>
            <a:r>
              <a:rPr lang="en-US" noProof="1"/>
              <a:t>Mounted underneath work surface</a:t>
            </a:r>
          </a:p>
        </p:txBody>
      </p:sp>
      <p:pic>
        <p:nvPicPr>
          <p:cNvPr id="11" name="Picture Placeholder 10">
            <a:extLst>
              <a:ext uri="{FF2B5EF4-FFF2-40B4-BE49-F238E27FC236}">
                <a16:creationId xmlns:a16="http://schemas.microsoft.com/office/drawing/2014/main" id="{7E483920-A606-4D27-BF49-180759E9B631}"/>
              </a:ext>
            </a:extLst>
          </p:cNvPr>
          <p:cNvPicPr>
            <a:picLocks noGrp="1" noChangeAspect="1"/>
          </p:cNvPicPr>
          <p:nvPr>
            <p:ph type="pic" sz="quarter" idx="11"/>
          </p:nvPr>
        </p:nvPicPr>
        <p:blipFill rotWithShape="1">
          <a:blip r:embed="rId3"/>
          <a:srcRect t="12419" b="12419"/>
          <a:stretch/>
        </p:blipFill>
        <p:spPr>
          <a:xfrm>
            <a:off x="4800600" y="743523"/>
            <a:ext cx="4135112" cy="1980627"/>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E1F8B8D1-1D5A-4020-BAAC-7210D5A76B60}"/>
              </a:ext>
            </a:extLst>
          </p:cNvPr>
          <p:cNvSpPr>
            <a:spLocks noGrp="1"/>
          </p:cNvSpPr>
          <p:nvPr>
            <p:ph type="body" sz="quarter" idx="12"/>
          </p:nvPr>
        </p:nvSpPr>
        <p:spPr/>
        <p:txBody>
          <a:bodyPr/>
          <a:lstStyle/>
          <a:p>
            <a:r>
              <a:rPr lang="en-US" dirty="0"/>
              <a:t>Worksurface H</a:t>
            </a:r>
            <a:r>
              <a:rPr lang="en-US" noProof="1"/>
              <a:t>eight Solutions</a:t>
            </a:r>
            <a:endParaRPr lang="en-US" dirty="0"/>
          </a:p>
        </p:txBody>
      </p:sp>
      <p:pic>
        <p:nvPicPr>
          <p:cNvPr id="14" name="Picture 1033" descr="AeronSeatHeight">
            <a:extLst>
              <a:ext uri="{FF2B5EF4-FFF2-40B4-BE49-F238E27FC236}">
                <a16:creationId xmlns:a16="http://schemas.microsoft.com/office/drawing/2014/main" id="{27D6526D-9F1A-4A6A-835E-445B7E19B947}"/>
              </a:ext>
            </a:extLst>
          </p:cNvPr>
          <p:cNvPicPr>
            <a:picLocks noGrp="1" noChangeAspect="1" noChangeArrowheads="1"/>
          </p:cNvPicPr>
          <p:nvPr>
            <p:ph type="pic" sz="quarter" idx="13"/>
          </p:nvPr>
        </p:nvPicPr>
        <p:blipFill>
          <a:blip r:embed="rId4" cstate="print"/>
          <a:srcRect t="12364" b="12364"/>
          <a:stretch>
            <a:fillRect/>
          </a:stretch>
        </p:blipFill>
        <p:spPr bwMode="auto">
          <a:xfrm>
            <a:off x="4876800" y="2876550"/>
            <a:ext cx="1981200" cy="2130425"/>
          </a:xfrm>
          <a:prstGeom prst="rect">
            <a:avLst/>
          </a:prstGeom>
          <a:ln>
            <a:noFill/>
          </a:ln>
          <a:effectLst>
            <a:outerShdw blurRad="292100" dist="139700" dir="2700000" algn="tl" rotWithShape="0">
              <a:srgbClr val="333333">
                <a:alpha val="65000"/>
              </a:srgbClr>
            </a:outerShdw>
          </a:effectLst>
        </p:spPr>
      </p:pic>
      <p:pic>
        <p:nvPicPr>
          <p:cNvPr id="15" name="Picture 1035" descr="keyboard">
            <a:extLst>
              <a:ext uri="{FF2B5EF4-FFF2-40B4-BE49-F238E27FC236}">
                <a16:creationId xmlns:a16="http://schemas.microsoft.com/office/drawing/2014/main" id="{2135EEAD-C32E-4C6F-BCE4-ED14C5CB9586}"/>
              </a:ext>
            </a:extLst>
          </p:cNvPr>
          <p:cNvPicPr>
            <a:picLocks noGrp="1" noChangeAspect="1" noChangeArrowheads="1"/>
          </p:cNvPicPr>
          <p:nvPr>
            <p:ph type="pic" sz="quarter" idx="14"/>
          </p:nvPr>
        </p:nvPicPr>
        <p:blipFill>
          <a:blip r:embed="rId5" cstate="print"/>
          <a:srcRect l="5993" r="5993"/>
          <a:stretch>
            <a:fillRect/>
          </a:stretch>
        </p:blipFill>
        <p:spPr bwMode="auto">
          <a:xfrm>
            <a:off x="7010400" y="2874963"/>
            <a:ext cx="1981200" cy="213042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9683">
                                            <p:txEl>
                                              <p:pRg st="0" end="0"/>
                                            </p:txEl>
                                          </p:spTgt>
                                        </p:tgtEl>
                                        <p:attrNameLst>
                                          <p:attrName>style.visibility</p:attrName>
                                        </p:attrNameLst>
                                      </p:cBhvr>
                                      <p:to>
                                        <p:strVal val="visible"/>
                                      </p:to>
                                    </p:set>
                                    <p:animEffect transition="in" filter="fade">
                                      <p:cBhvr>
                                        <p:cTn id="7" dur="500"/>
                                        <p:tgtEl>
                                          <p:spTgt spid="19968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9683">
                                            <p:txEl>
                                              <p:pRg st="1" end="1"/>
                                            </p:txEl>
                                          </p:spTgt>
                                        </p:tgtEl>
                                        <p:attrNameLst>
                                          <p:attrName>style.visibility</p:attrName>
                                        </p:attrNameLst>
                                      </p:cBhvr>
                                      <p:to>
                                        <p:strVal val="visible"/>
                                      </p:to>
                                    </p:set>
                                    <p:animEffect transition="in" filter="fade">
                                      <p:cBhvr>
                                        <p:cTn id="10" dur="500"/>
                                        <p:tgtEl>
                                          <p:spTgt spid="19968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9683">
                                            <p:txEl>
                                              <p:pRg st="2" end="2"/>
                                            </p:txEl>
                                          </p:spTgt>
                                        </p:tgtEl>
                                        <p:attrNameLst>
                                          <p:attrName>style.visibility</p:attrName>
                                        </p:attrNameLst>
                                      </p:cBhvr>
                                      <p:to>
                                        <p:strVal val="visible"/>
                                      </p:to>
                                    </p:set>
                                    <p:animEffect transition="in" filter="fade">
                                      <p:cBhvr>
                                        <p:cTn id="16" dur="500"/>
                                        <p:tgtEl>
                                          <p:spTgt spid="19968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99683">
                                            <p:txEl>
                                              <p:pRg st="3" end="3"/>
                                            </p:txEl>
                                          </p:spTgt>
                                        </p:tgtEl>
                                        <p:attrNameLst>
                                          <p:attrName>style.visibility</p:attrName>
                                        </p:attrNameLst>
                                      </p:cBhvr>
                                      <p:to>
                                        <p:strVal val="visible"/>
                                      </p:to>
                                    </p:set>
                                    <p:animEffect transition="in" filter="fade">
                                      <p:cBhvr>
                                        <p:cTn id="21" dur="500"/>
                                        <p:tgtEl>
                                          <p:spTgt spid="199683">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9683">
                                            <p:txEl>
                                              <p:pRg st="4" end="4"/>
                                            </p:txEl>
                                          </p:spTgt>
                                        </p:tgtEl>
                                        <p:attrNameLst>
                                          <p:attrName>style.visibility</p:attrName>
                                        </p:attrNameLst>
                                      </p:cBhvr>
                                      <p:to>
                                        <p:strVal val="visible"/>
                                      </p:to>
                                    </p:set>
                                    <p:animEffect transition="in" filter="fade">
                                      <p:cBhvr>
                                        <p:cTn id="27" dur="500"/>
                                        <p:tgtEl>
                                          <p:spTgt spid="19968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9683">
                                            <p:txEl>
                                              <p:pRg st="5" end="5"/>
                                            </p:txEl>
                                          </p:spTgt>
                                        </p:tgtEl>
                                        <p:attrNameLst>
                                          <p:attrName>style.visibility</p:attrName>
                                        </p:attrNameLst>
                                      </p:cBhvr>
                                      <p:to>
                                        <p:strVal val="visible"/>
                                      </p:to>
                                    </p:set>
                                    <p:animEffect transition="in" filter="fade">
                                      <p:cBhvr>
                                        <p:cTn id="32" dur="500"/>
                                        <p:tgtEl>
                                          <p:spTgt spid="199683">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9683">
                                            <p:txEl>
                                              <p:pRg st="6" end="6"/>
                                            </p:txEl>
                                          </p:spTgt>
                                        </p:tgtEl>
                                        <p:attrNameLst>
                                          <p:attrName>style.visibility</p:attrName>
                                        </p:attrNameLst>
                                      </p:cBhvr>
                                      <p:to>
                                        <p:strVal val="visible"/>
                                      </p:to>
                                    </p:set>
                                    <p:animEffect transition="in" filter="fade">
                                      <p:cBhvr>
                                        <p:cTn id="38" dur="500"/>
                                        <p:tgtEl>
                                          <p:spTgt spid="19968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3" grpId="0" uiExpand="1" build="p"/>
    </p:bld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9923" name="Rectangle 3"/>
          <p:cNvSpPr>
            <a:spLocks noGrp="1" noChangeArrowheads="1"/>
          </p:cNvSpPr>
          <p:nvPr>
            <p:ph type="body" sz="quarter" idx="10"/>
          </p:nvPr>
        </p:nvSpPr>
        <p:spPr>
          <a:xfrm>
            <a:off x="936775" y="646343"/>
            <a:ext cx="7978625" cy="934807"/>
          </a:xfrm>
        </p:spPr>
        <p:txBody>
          <a:bodyPr/>
          <a:lstStyle/>
          <a:p>
            <a:r>
              <a:rPr lang="en-US" noProof="1"/>
              <a:t>Worksurface at standing height</a:t>
            </a:r>
          </a:p>
          <a:p>
            <a:pPr lvl="1"/>
            <a:r>
              <a:rPr lang="en-US" noProof="1"/>
              <a:t>Stool</a:t>
            </a:r>
          </a:p>
          <a:p>
            <a:pPr lvl="1"/>
            <a:r>
              <a:rPr lang="en-US" noProof="1"/>
              <a:t>Footrest</a:t>
            </a:r>
          </a:p>
        </p:txBody>
      </p:sp>
      <p:pic>
        <p:nvPicPr>
          <p:cNvPr id="9" name="Picture Placeholder 8" descr="MV Reception 014.jpg">
            <a:extLst>
              <a:ext uri="{FF2B5EF4-FFF2-40B4-BE49-F238E27FC236}">
                <a16:creationId xmlns:a16="http://schemas.microsoft.com/office/drawing/2014/main" id="{4130E104-0A0F-4929-83B6-EFCCC64AFFF3}"/>
              </a:ext>
            </a:extLst>
          </p:cNvPr>
          <p:cNvPicPr>
            <a:picLocks noGrp="1"/>
          </p:cNvPicPr>
          <p:nvPr>
            <p:ph type="pic" sz="quarter" idx="11"/>
          </p:nvPr>
        </p:nvPicPr>
        <p:blipFill rotWithShape="1">
          <a:blip r:embed="rId3" cstate="screen"/>
          <a:srcRect l="-9324" r="-9324"/>
          <a:stretch/>
        </p:blipFill>
        <p:spPr>
          <a:xfrm>
            <a:off x="1066800" y="1768752"/>
            <a:ext cx="4574274" cy="2888005"/>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FC3AE5C5-C776-48ED-BA97-D1E24A1AB73F}"/>
              </a:ext>
            </a:extLst>
          </p:cNvPr>
          <p:cNvSpPr>
            <a:spLocks noGrp="1"/>
          </p:cNvSpPr>
          <p:nvPr>
            <p:ph type="body" sz="quarter" idx="12"/>
          </p:nvPr>
        </p:nvSpPr>
        <p:spPr/>
        <p:txBody>
          <a:bodyPr/>
          <a:lstStyle/>
          <a:p>
            <a:r>
              <a:rPr lang="en-US" noProof="1"/>
              <a:t>Sit/Stand Workstations</a:t>
            </a:r>
            <a:endParaRPr lang="en-US" dirty="0"/>
          </a:p>
        </p:txBody>
      </p:sp>
      <p:pic>
        <p:nvPicPr>
          <p:cNvPr id="12" name="Picture Placeholder 11" descr="MV Reception 015.jpg">
            <a:extLst>
              <a:ext uri="{FF2B5EF4-FFF2-40B4-BE49-F238E27FC236}">
                <a16:creationId xmlns:a16="http://schemas.microsoft.com/office/drawing/2014/main" id="{47E75872-2CD5-40C4-A626-2B69BC603415}"/>
              </a:ext>
            </a:extLst>
          </p:cNvPr>
          <p:cNvPicPr>
            <a:picLocks noGrp="1"/>
          </p:cNvPicPr>
          <p:nvPr>
            <p:ph type="pic" sz="quarter" idx="13"/>
          </p:nvPr>
        </p:nvPicPr>
        <p:blipFill rotWithShape="1">
          <a:blip r:embed="rId4" cstate="screen"/>
          <a:srcRect l="-2245" r="277"/>
          <a:stretch/>
        </p:blipFill>
        <p:spPr>
          <a:xfrm>
            <a:off x="5410200" y="1767211"/>
            <a:ext cx="2209800" cy="288954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9923" name="Rectangle 3"/>
          <p:cNvSpPr>
            <a:spLocks noGrp="1" noChangeArrowheads="1"/>
          </p:cNvSpPr>
          <p:nvPr>
            <p:ph type="body" sz="quarter" idx="10"/>
          </p:nvPr>
        </p:nvSpPr>
        <p:spPr/>
        <p:txBody>
          <a:bodyPr>
            <a:normAutofit/>
          </a:bodyPr>
          <a:lstStyle/>
          <a:p>
            <a:r>
              <a:rPr lang="en-US" noProof="1"/>
              <a:t>Portable system placed on desk</a:t>
            </a:r>
          </a:p>
          <a:p>
            <a:pPr lvl="1"/>
            <a:r>
              <a:rPr lang="en-US" noProof="1"/>
              <a:t>Adjustable keyboard/ mouse and monitors</a:t>
            </a:r>
          </a:p>
          <a:p>
            <a:pPr lvl="1"/>
            <a:r>
              <a:rPr lang="en-US" noProof="1"/>
              <a:t>Use chair when seated</a:t>
            </a:r>
          </a:p>
        </p:txBody>
      </p:sp>
      <p:sp>
        <p:nvSpPr>
          <p:cNvPr id="3" name="Text Placeholder 2">
            <a:extLst>
              <a:ext uri="{FF2B5EF4-FFF2-40B4-BE49-F238E27FC236}">
                <a16:creationId xmlns:a16="http://schemas.microsoft.com/office/drawing/2014/main" id="{EA8B95F7-9EF8-4A12-BC09-37B9AB6CF263}"/>
              </a:ext>
            </a:extLst>
          </p:cNvPr>
          <p:cNvSpPr>
            <a:spLocks noGrp="1"/>
          </p:cNvSpPr>
          <p:nvPr>
            <p:ph type="body" sz="quarter" idx="12"/>
          </p:nvPr>
        </p:nvSpPr>
        <p:spPr/>
        <p:txBody>
          <a:bodyPr/>
          <a:lstStyle/>
          <a:p>
            <a:r>
              <a:rPr lang="en-US" noProof="1"/>
              <a:t>Sit/Stand Workstations</a:t>
            </a:r>
            <a:endParaRPr lang="en-US" dirty="0"/>
          </a:p>
        </p:txBody>
      </p:sp>
      <p:pic>
        <p:nvPicPr>
          <p:cNvPr id="11" name="Picture Placeholder 10" descr="K:\Clients\WorkWell\Therapist Course 2012\Images\workfitAd.jpg">
            <a:extLst>
              <a:ext uri="{FF2B5EF4-FFF2-40B4-BE49-F238E27FC236}">
                <a16:creationId xmlns:a16="http://schemas.microsoft.com/office/drawing/2014/main" id="{B1815C10-A9AC-4B30-8FD9-294DCDAB0878}"/>
              </a:ext>
            </a:extLst>
          </p:cNvPr>
          <p:cNvPicPr>
            <a:picLocks noGrp="1" noChangeAspect="1"/>
          </p:cNvPicPr>
          <p:nvPr>
            <p:ph type="pic" sz="quarter" idx="13"/>
          </p:nvPr>
        </p:nvPicPr>
        <p:blipFill rotWithShape="1">
          <a:blip r:embed="rId3" cstate="print"/>
          <a:srcRect l="3273" t="39194" r="48665" b="1"/>
          <a:stretch/>
        </p:blipFill>
        <p:spPr bwMode="auto">
          <a:xfrm>
            <a:off x="4067534" y="857250"/>
            <a:ext cx="1815353" cy="1714500"/>
          </a:xfrm>
          <a:prstGeom prst="rect">
            <a:avLst/>
          </a:prstGeom>
          <a:ln>
            <a:noFill/>
          </a:ln>
          <a:effectLst>
            <a:outerShdw blurRad="292100" dist="139700" dir="2700000" algn="tl" rotWithShape="0">
              <a:srgbClr val="333333">
                <a:alpha val="65000"/>
              </a:srgbClr>
            </a:outerShdw>
          </a:effectLst>
        </p:spPr>
      </p:pic>
      <p:pic>
        <p:nvPicPr>
          <p:cNvPr id="12" name="Picture Placeholder 11" descr="K:\Clients\WorkWell\Therapist Course 2012\Images\workfitAd.jpg">
            <a:extLst>
              <a:ext uri="{FF2B5EF4-FFF2-40B4-BE49-F238E27FC236}">
                <a16:creationId xmlns:a16="http://schemas.microsoft.com/office/drawing/2014/main" id="{14BC2120-09AA-4936-8E9A-D243415734EB}"/>
              </a:ext>
            </a:extLst>
          </p:cNvPr>
          <p:cNvPicPr>
            <a:picLocks noGrp="1" noChangeAspect="1"/>
          </p:cNvPicPr>
          <p:nvPr>
            <p:ph type="pic" sz="quarter" idx="14"/>
          </p:nvPr>
        </p:nvPicPr>
        <p:blipFill rotWithShape="1">
          <a:blip r:embed="rId3" cstate="print"/>
          <a:srcRect l="51364" t="20032" r="5910" b="15103"/>
          <a:stretch/>
        </p:blipFill>
        <p:spPr bwMode="auto">
          <a:xfrm>
            <a:off x="4067534" y="2724150"/>
            <a:ext cx="1815353" cy="2057400"/>
          </a:xfrm>
          <a:prstGeom prst="rect">
            <a:avLst/>
          </a:prstGeom>
          <a:ln>
            <a:noFill/>
          </a:ln>
          <a:effectLst>
            <a:outerShdw blurRad="292100" dist="139700" dir="2700000" algn="tl" rotWithShape="0">
              <a:srgbClr val="333333">
                <a:alpha val="65000"/>
              </a:srgbClr>
            </a:outerShdw>
          </a:effectLst>
        </p:spPr>
      </p:pic>
      <p:pic>
        <p:nvPicPr>
          <p:cNvPr id="13" name="Picture Placeholder 12">
            <a:extLst>
              <a:ext uri="{FF2B5EF4-FFF2-40B4-BE49-F238E27FC236}">
                <a16:creationId xmlns:a16="http://schemas.microsoft.com/office/drawing/2014/main" id="{9D9812B4-260C-4529-AECA-B083C313BF87}"/>
              </a:ext>
            </a:extLst>
          </p:cNvPr>
          <p:cNvPicPr>
            <a:picLocks noGrp="1" noChangeAspect="1"/>
          </p:cNvPicPr>
          <p:nvPr>
            <p:ph type="pic" sz="quarter" idx="11"/>
          </p:nvPr>
        </p:nvPicPr>
        <p:blipFill rotWithShape="1">
          <a:blip r:embed="rId4"/>
          <a:srcRect l="17586" t="4431" r="13497" b="10685"/>
          <a:stretch/>
        </p:blipFill>
        <p:spPr>
          <a:xfrm>
            <a:off x="6040805" y="838200"/>
            <a:ext cx="2798395" cy="3943350"/>
          </a:xfrm>
          <a:prstGeom prst="rect">
            <a:avLst/>
          </a:prstGeom>
        </p:spPr>
      </p:pic>
    </p:spTree>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9923" name="Rectangle 3"/>
          <p:cNvSpPr>
            <a:spLocks noGrp="1" noChangeArrowheads="1"/>
          </p:cNvSpPr>
          <p:nvPr>
            <p:ph type="body" sz="quarter" idx="10"/>
          </p:nvPr>
        </p:nvSpPr>
        <p:spPr/>
        <p:txBody>
          <a:bodyPr/>
          <a:lstStyle/>
          <a:p>
            <a:r>
              <a:rPr lang="en-US" noProof="1"/>
              <a:t>Height adjustable sit/stand workstation</a:t>
            </a:r>
          </a:p>
          <a:p>
            <a:endParaRPr lang="en-US" noProof="1"/>
          </a:p>
        </p:txBody>
      </p:sp>
      <p:pic>
        <p:nvPicPr>
          <p:cNvPr id="9" name="Picture Placeholder 8" descr="K:\Clients\Medtronic\World Headquarters\Ergonomics Website Revision\Images\sit stand Mounds View\IMG_7498.JPG">
            <a:extLst>
              <a:ext uri="{FF2B5EF4-FFF2-40B4-BE49-F238E27FC236}">
                <a16:creationId xmlns:a16="http://schemas.microsoft.com/office/drawing/2014/main" id="{1ADD8C23-F0CF-41DB-AA00-A207F9B11BF3}"/>
              </a:ext>
            </a:extLst>
          </p:cNvPr>
          <p:cNvPicPr>
            <a:picLocks noGrp="1" noChangeAspect="1"/>
          </p:cNvPicPr>
          <p:nvPr>
            <p:ph type="pic" sz="quarter" idx="11"/>
          </p:nvPr>
        </p:nvPicPr>
        <p:blipFill rotWithShape="1">
          <a:blip r:embed="rId3" cstate="print"/>
          <a:srcRect l="17894" t="-78" b="947"/>
          <a:stretch/>
        </p:blipFill>
        <p:spPr bwMode="auto">
          <a:xfrm>
            <a:off x="3527574" y="1191523"/>
            <a:ext cx="2797025" cy="2535794"/>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565ED47A-9E7C-4C3B-8561-BC4F41428D83}"/>
              </a:ext>
            </a:extLst>
          </p:cNvPr>
          <p:cNvSpPr>
            <a:spLocks noGrp="1"/>
          </p:cNvSpPr>
          <p:nvPr>
            <p:ph type="body" sz="quarter" idx="12"/>
          </p:nvPr>
        </p:nvSpPr>
        <p:spPr/>
        <p:txBody>
          <a:bodyPr/>
          <a:lstStyle/>
          <a:p>
            <a:r>
              <a:rPr lang="en-US" noProof="1"/>
              <a:t>Sit/Stand Workstations</a:t>
            </a:r>
            <a:endParaRPr lang="en-US" dirty="0"/>
          </a:p>
        </p:txBody>
      </p:sp>
      <p:pic>
        <p:nvPicPr>
          <p:cNvPr id="10" name="Picture Placeholder 9" descr="K:\Clients\Medtronic\World Headquarters\Ergonomics Website Revision\Images\sit stand Mounds View\IMG_7499.JPG">
            <a:extLst>
              <a:ext uri="{FF2B5EF4-FFF2-40B4-BE49-F238E27FC236}">
                <a16:creationId xmlns:a16="http://schemas.microsoft.com/office/drawing/2014/main" id="{1C0EEF8C-3183-44F6-9E51-8A9E9B904AEB}"/>
              </a:ext>
            </a:extLst>
          </p:cNvPr>
          <p:cNvPicPr>
            <a:picLocks noGrp="1" noChangeAspect="1"/>
          </p:cNvPicPr>
          <p:nvPr>
            <p:ph type="pic" sz="quarter" idx="13"/>
          </p:nvPr>
        </p:nvPicPr>
        <p:blipFill rotWithShape="1">
          <a:blip r:embed="rId4" cstate="print"/>
          <a:srcRect l="2271" r="693"/>
          <a:stretch/>
        </p:blipFill>
        <p:spPr bwMode="auto">
          <a:xfrm>
            <a:off x="1295400" y="1200150"/>
            <a:ext cx="2012338" cy="252608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normAutofit lnSpcReduction="10000"/>
          </a:bodyPr>
          <a:lstStyle/>
          <a:p>
            <a:pPr>
              <a:spcBef>
                <a:spcPts val="0"/>
              </a:spcBef>
            </a:pPr>
            <a:r>
              <a:rPr lang="en-US" sz="1400" dirty="0"/>
              <a:t>Correct worksurface heights</a:t>
            </a:r>
          </a:p>
          <a:p>
            <a:pPr lvl="1">
              <a:spcBef>
                <a:spcPts val="0"/>
              </a:spcBef>
            </a:pPr>
            <a:r>
              <a:rPr lang="en-US" sz="1200" dirty="0"/>
              <a:t>Seated and standing</a:t>
            </a:r>
          </a:p>
          <a:p>
            <a:pPr>
              <a:spcBef>
                <a:spcPts val="0"/>
              </a:spcBef>
            </a:pPr>
            <a:r>
              <a:rPr lang="en-US" sz="1400" dirty="0"/>
              <a:t>Good footwear</a:t>
            </a:r>
          </a:p>
          <a:p>
            <a:pPr lvl="1">
              <a:spcBef>
                <a:spcPts val="0"/>
              </a:spcBef>
            </a:pPr>
            <a:r>
              <a:rPr lang="en-US" sz="1200" dirty="0"/>
              <a:t>Good walking shoes make for good standing shoes</a:t>
            </a:r>
          </a:p>
          <a:p>
            <a:pPr>
              <a:spcBef>
                <a:spcPts val="0"/>
              </a:spcBef>
            </a:pPr>
            <a:r>
              <a:rPr lang="en-US" sz="1400" dirty="0"/>
              <a:t>Anti-fatigue foot mat</a:t>
            </a:r>
          </a:p>
          <a:p>
            <a:pPr lvl="1">
              <a:spcBef>
                <a:spcPts val="0"/>
              </a:spcBef>
            </a:pPr>
            <a:r>
              <a:rPr lang="en-US" sz="1200" dirty="0"/>
              <a:t>May be beneficial</a:t>
            </a:r>
          </a:p>
          <a:p>
            <a:pPr lvl="1">
              <a:spcBef>
                <a:spcPts val="0"/>
              </a:spcBef>
            </a:pPr>
            <a:r>
              <a:rPr lang="en-US" sz="1200" dirty="0"/>
              <a:t>Difficult to roll chairs on mats</a:t>
            </a:r>
          </a:p>
          <a:p>
            <a:pPr>
              <a:spcBef>
                <a:spcPts val="0"/>
              </a:spcBef>
            </a:pPr>
            <a:r>
              <a:rPr lang="en-US" sz="1400" dirty="0"/>
              <a:t>Footrest/shift weight</a:t>
            </a:r>
          </a:p>
          <a:p>
            <a:pPr lvl="1">
              <a:spcBef>
                <a:spcPts val="0"/>
              </a:spcBef>
            </a:pPr>
            <a:r>
              <a:rPr lang="en-US" sz="1200" dirty="0"/>
              <a:t>Allows for alternating posture with one foot up and then the other and shifts weight on the feet</a:t>
            </a:r>
          </a:p>
          <a:p>
            <a:pPr>
              <a:spcBef>
                <a:spcPts val="0"/>
              </a:spcBef>
            </a:pPr>
            <a:r>
              <a:rPr lang="en-US" sz="1400" dirty="0"/>
              <a:t>Accommodation to sit/stand routine</a:t>
            </a:r>
          </a:p>
          <a:p>
            <a:pPr lvl="1">
              <a:spcBef>
                <a:spcPts val="0"/>
              </a:spcBef>
            </a:pPr>
            <a:r>
              <a:rPr lang="en-US" sz="1200" dirty="0"/>
              <a:t>Start with specific schedule for first week</a:t>
            </a:r>
          </a:p>
          <a:p>
            <a:pPr lvl="1">
              <a:spcBef>
                <a:spcPts val="0"/>
              </a:spcBef>
            </a:pPr>
            <a:r>
              <a:rPr lang="en-US" sz="1200" dirty="0"/>
              <a:t>30-minute stand – 30 to 60 second walk – 30 minute seated -  30 to 60 second walk and repeat </a:t>
            </a:r>
          </a:p>
          <a:p>
            <a:pPr lvl="1">
              <a:spcBef>
                <a:spcPts val="0"/>
              </a:spcBef>
            </a:pPr>
            <a:r>
              <a:rPr lang="en-US" sz="1200" dirty="0"/>
              <a:t>Modify based on unique response</a:t>
            </a:r>
          </a:p>
          <a:p>
            <a:pPr lvl="1">
              <a:spcBef>
                <a:spcPts val="0"/>
              </a:spcBef>
            </a:pPr>
            <a:r>
              <a:rPr lang="en-US" sz="1200" dirty="0"/>
              <a:t>Remember the mantra: </a:t>
            </a:r>
            <a:r>
              <a:rPr lang="en-US" sz="1200" b="1" dirty="0"/>
              <a:t>“Don’t wait until it’s too late!”</a:t>
            </a:r>
          </a:p>
        </p:txBody>
      </p:sp>
      <p:sp>
        <p:nvSpPr>
          <p:cNvPr id="5" name="Text Placeholder 4">
            <a:extLst>
              <a:ext uri="{FF2B5EF4-FFF2-40B4-BE49-F238E27FC236}">
                <a16:creationId xmlns:a16="http://schemas.microsoft.com/office/drawing/2014/main" id="{C0958CE2-0757-467B-B43B-6D9E4BD33959}"/>
              </a:ext>
            </a:extLst>
          </p:cNvPr>
          <p:cNvSpPr>
            <a:spLocks noGrp="1"/>
          </p:cNvSpPr>
          <p:nvPr>
            <p:ph type="body" sz="quarter" idx="12"/>
          </p:nvPr>
        </p:nvSpPr>
        <p:spPr/>
        <p:txBody>
          <a:bodyPr/>
          <a:lstStyle/>
          <a:p>
            <a:r>
              <a:rPr lang="en-US" dirty="0"/>
              <a:t>Tips for Sit/Stand Workstations</a:t>
            </a:r>
          </a:p>
        </p:txBody>
      </p:sp>
      <p:pic>
        <p:nvPicPr>
          <p:cNvPr id="11" name="Picture Placeholder 10">
            <a:extLst>
              <a:ext uri="{FF2B5EF4-FFF2-40B4-BE49-F238E27FC236}">
                <a16:creationId xmlns:a16="http://schemas.microsoft.com/office/drawing/2014/main" id="{8B36AF16-AFF6-4B01-B630-F162902D718D}"/>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l="12955" r="12955"/>
          <a:stretch/>
        </p:blipFill>
        <p:spPr>
          <a:xfrm>
            <a:off x="3962400" y="742950"/>
            <a:ext cx="2362200" cy="4264025"/>
          </a:xfrm>
          <a:prstGeom prst="rect">
            <a:avLst/>
          </a:prstGeom>
          <a:ln>
            <a:noFill/>
          </a:ln>
          <a:effectLst>
            <a:outerShdw blurRad="292100" dist="139700" dir="2700000" algn="tl" rotWithShape="0">
              <a:srgbClr val="333333">
                <a:alpha val="65000"/>
              </a:srgbClr>
            </a:outerShdw>
          </a:effectLst>
        </p:spPr>
      </p:pic>
      <p:pic>
        <p:nvPicPr>
          <p:cNvPr id="12" name="Picture Placeholder 11">
            <a:extLst>
              <a:ext uri="{FF2B5EF4-FFF2-40B4-BE49-F238E27FC236}">
                <a16:creationId xmlns:a16="http://schemas.microsoft.com/office/drawing/2014/main" id="{A026F773-C70A-47E7-B58B-ABA85CF83E7C}"/>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11893" r="11893"/>
          <a:stretch/>
        </p:blipFill>
        <p:spPr>
          <a:xfrm>
            <a:off x="6477000" y="742950"/>
            <a:ext cx="2438400" cy="42640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563369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fade">
                                      <p:cBhvr>
                                        <p:cTn id="40" dur="500"/>
                                        <p:tgtEl>
                                          <p:spTgt spid="3">
                                            <p:txEl>
                                              <p:pRg st="8" end="8"/>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Effect transition="in" filter="fade">
                                      <p:cBhvr>
                                        <p:cTn id="45" dur="500"/>
                                        <p:tgtEl>
                                          <p:spTgt spid="3">
                                            <p:txEl>
                                              <p:pRg st="9" end="9"/>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Effect transition="in" filter="fade">
                                      <p:cBhvr>
                                        <p:cTn id="51" dur="500"/>
                                        <p:tgtEl>
                                          <p:spTgt spid="3">
                                            <p:txEl>
                                              <p:pRg st="10" end="10"/>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
                                            <p:txEl>
                                              <p:pRg st="11" end="11"/>
                                            </p:txEl>
                                          </p:spTgt>
                                        </p:tgtEl>
                                        <p:attrNameLst>
                                          <p:attrName>style.visibility</p:attrName>
                                        </p:attrNameLst>
                                      </p:cBhvr>
                                      <p:to>
                                        <p:strVal val="visible"/>
                                      </p:to>
                                    </p:set>
                                    <p:animEffect transition="in" filter="fade">
                                      <p:cBhvr>
                                        <p:cTn id="54" dur="500"/>
                                        <p:tgtEl>
                                          <p:spTgt spid="3">
                                            <p:txEl>
                                              <p:pRg st="11" end="11"/>
                                            </p:tx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
                                            <p:txEl>
                                              <p:pRg st="12" end="12"/>
                                            </p:txEl>
                                          </p:spTgt>
                                        </p:tgtEl>
                                        <p:attrNameLst>
                                          <p:attrName>style.visibility</p:attrName>
                                        </p:attrNameLst>
                                      </p:cBhvr>
                                      <p:to>
                                        <p:strVal val="visible"/>
                                      </p:to>
                                    </p:set>
                                    <p:animEffect transition="in" filter="fade">
                                      <p:cBhvr>
                                        <p:cTn id="57" dur="500"/>
                                        <p:tgtEl>
                                          <p:spTgt spid="3">
                                            <p:txEl>
                                              <p:pRg st="12" end="12"/>
                                            </p:tx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
                                            <p:txEl>
                                              <p:pRg st="13" end="13"/>
                                            </p:txEl>
                                          </p:spTgt>
                                        </p:tgtEl>
                                        <p:attrNameLst>
                                          <p:attrName>style.visibility</p:attrName>
                                        </p:attrNameLst>
                                      </p:cBhvr>
                                      <p:to>
                                        <p:strVal val="visible"/>
                                      </p:to>
                                    </p:set>
                                    <p:animEffect transition="in" filter="fade">
                                      <p:cBhvr>
                                        <p:cTn id="60"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5" name="Rectangle 3"/>
          <p:cNvSpPr>
            <a:spLocks noGrp="1" noChangeArrowheads="1"/>
          </p:cNvSpPr>
          <p:nvPr>
            <p:ph type="body" sz="quarter" idx="10"/>
          </p:nvPr>
        </p:nvSpPr>
        <p:spPr/>
        <p:txBody>
          <a:bodyPr/>
          <a:lstStyle/>
          <a:p>
            <a:r>
              <a:rPr lang="en-US" dirty="0"/>
              <a:t>The answer is NO!</a:t>
            </a:r>
          </a:p>
          <a:p>
            <a:r>
              <a:rPr lang="en-US" sz="2000" dirty="0">
                <a:latin typeface="Arial" pitchFamily="34" charset="0"/>
                <a:cs typeface="Arial" pitchFamily="34" charset="0"/>
              </a:rPr>
              <a:t>Maximizing comfort can be very dangerous thing to do </a:t>
            </a:r>
          </a:p>
          <a:p>
            <a:r>
              <a:rPr lang="en-US" sz="3600" dirty="0"/>
              <a:t>Optimize comfort the in office workplace!</a:t>
            </a:r>
          </a:p>
          <a:p>
            <a:endParaRPr lang="en-US" dirty="0"/>
          </a:p>
        </p:txBody>
      </p:sp>
      <p:pic>
        <p:nvPicPr>
          <p:cNvPr id="4" name="Picture Placeholder 3">
            <a:extLst>
              <a:ext uri="{FF2B5EF4-FFF2-40B4-BE49-F238E27FC236}">
                <a16:creationId xmlns:a16="http://schemas.microsoft.com/office/drawing/2014/main" id="{6B666E8E-5642-470B-A9E7-D38DBC0CC1E9}"/>
              </a:ext>
            </a:extLst>
          </p:cNvPr>
          <p:cNvPicPr>
            <a:picLocks noGrp="1" noChangeAspect="1"/>
          </p:cNvPicPr>
          <p:nvPr>
            <p:ph type="pic" sz="quarter" idx="11"/>
          </p:nvPr>
        </p:nvPicPr>
        <p:blipFill>
          <a:blip r:embed="rId2"/>
          <a:srcRect l="12075" r="12075"/>
          <a:stretch>
            <a:fillRect/>
          </a:stretch>
        </p:blipFill>
        <p:spPr>
          <a:prstGeom prst="rect">
            <a:avLst/>
          </a:prstGeom>
        </p:spPr>
      </p:pic>
      <p:sp>
        <p:nvSpPr>
          <p:cNvPr id="3" name="Text Placeholder 2">
            <a:extLst>
              <a:ext uri="{FF2B5EF4-FFF2-40B4-BE49-F238E27FC236}">
                <a16:creationId xmlns:a16="http://schemas.microsoft.com/office/drawing/2014/main" id="{13C95F63-556A-485C-B16B-DFF9BDA7741D}"/>
              </a:ext>
            </a:extLst>
          </p:cNvPr>
          <p:cNvSpPr>
            <a:spLocks noGrp="1"/>
          </p:cNvSpPr>
          <p:nvPr>
            <p:ph type="body" sz="quarter" idx="12"/>
          </p:nvPr>
        </p:nvSpPr>
        <p:spPr/>
        <p:txBody>
          <a:bodyPr/>
          <a:lstStyle/>
          <a:p>
            <a:r>
              <a:rPr lang="en-US" dirty="0"/>
              <a:t>Maximize comfort? </a:t>
            </a:r>
          </a:p>
        </p:txBody>
      </p:sp>
      <p:sp>
        <p:nvSpPr>
          <p:cNvPr id="8198" name="Rectangle 6"/>
          <p:cNvSpPr>
            <a:spLocks noChangeArrowheads="1"/>
          </p:cNvSpPr>
          <p:nvPr/>
        </p:nvSpPr>
        <p:spPr bwMode="auto">
          <a:xfrm>
            <a:off x="685800" y="4237891"/>
            <a:ext cx="6716713" cy="584775"/>
          </a:xfrm>
          <a:prstGeom prst="rect">
            <a:avLst/>
          </a:prstGeom>
          <a:noFill/>
          <a:ln w="9525">
            <a:noFill/>
            <a:miter lim="800000"/>
            <a:headEnd/>
            <a:tailEnd/>
          </a:ln>
          <a:effectLst/>
        </p:spPr>
        <p:txBody>
          <a:bodyPr>
            <a:spAutoFit/>
          </a:bodyPr>
          <a:lstStyle/>
          <a:p>
            <a:pPr>
              <a:defRPr/>
            </a:pPr>
            <a:endParaRPr lang="en-US" sz="3200" b="1" dirty="0">
              <a:solidFill>
                <a:schemeClr val="tx2"/>
              </a:solidFill>
              <a:latin typeface="Arial" pitchFamily="34" charset="0"/>
              <a:cs typeface="Arial"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wipe(left)">
                                      <p:cBhvr>
                                        <p:cTn id="7" dur="500"/>
                                        <p:tgtEl>
                                          <p:spTgt spid="81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195">
                                            <p:txEl>
                                              <p:pRg st="1" end="1"/>
                                            </p:txEl>
                                          </p:spTgt>
                                        </p:tgtEl>
                                        <p:attrNameLst>
                                          <p:attrName>style.visibility</p:attrName>
                                        </p:attrNameLst>
                                      </p:cBhvr>
                                      <p:to>
                                        <p:strVal val="visible"/>
                                      </p:to>
                                    </p:set>
                                    <p:animEffect transition="in" filter="wipe(left)">
                                      <p:cBhvr>
                                        <p:cTn id="12" dur="500"/>
                                        <p:tgtEl>
                                          <p:spTgt spid="8195">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195">
                                            <p:txEl>
                                              <p:pRg st="2" end="2"/>
                                            </p:txEl>
                                          </p:spTgt>
                                        </p:tgtEl>
                                        <p:attrNameLst>
                                          <p:attrName>style.visibility</p:attrName>
                                        </p:attrNameLst>
                                      </p:cBhvr>
                                      <p:to>
                                        <p:strVal val="visible"/>
                                      </p:to>
                                    </p:set>
                                    <p:animEffect transition="in" filter="wipe(left)">
                                      <p:cBhvr>
                                        <p:cTn id="21" dur="500"/>
                                        <p:tgtEl>
                                          <p:spTgt spid="81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uiExpand="1"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843" name="Rectangle 3"/>
          <p:cNvSpPr>
            <a:spLocks noGrp="1" noChangeArrowheads="1"/>
          </p:cNvSpPr>
          <p:nvPr>
            <p:ph type="body" sz="quarter" idx="10"/>
          </p:nvPr>
        </p:nvSpPr>
        <p:spPr/>
        <p:txBody>
          <a:bodyPr>
            <a:normAutofit/>
          </a:bodyPr>
          <a:lstStyle/>
          <a:p>
            <a:r>
              <a:rPr lang="en-US" noProof="1"/>
              <a:t>How to enhance audience reception of information</a:t>
            </a:r>
          </a:p>
          <a:p>
            <a:r>
              <a:rPr lang="en-US" noProof="1"/>
              <a:t>Lack of physical movement is a concern</a:t>
            </a:r>
            <a:endParaRPr lang="en-US" dirty="0"/>
          </a:p>
        </p:txBody>
      </p:sp>
      <p:sp>
        <p:nvSpPr>
          <p:cNvPr id="3" name="Text Placeholder 2">
            <a:extLst>
              <a:ext uri="{FF2B5EF4-FFF2-40B4-BE49-F238E27FC236}">
                <a16:creationId xmlns:a16="http://schemas.microsoft.com/office/drawing/2014/main" id="{9B5B43FA-A49D-4ADA-AE33-D189BD290FA8}"/>
              </a:ext>
            </a:extLst>
          </p:cNvPr>
          <p:cNvSpPr>
            <a:spLocks noGrp="1"/>
          </p:cNvSpPr>
          <p:nvPr>
            <p:ph type="body" sz="quarter" idx="12"/>
          </p:nvPr>
        </p:nvSpPr>
        <p:spPr/>
        <p:txBody>
          <a:bodyPr/>
          <a:lstStyle/>
          <a:p>
            <a:r>
              <a:rPr lang="en-US" noProof="1"/>
              <a:t>Conference Rooms</a:t>
            </a:r>
            <a:endParaRPr lang="en-US" dirty="0"/>
          </a:p>
        </p:txBody>
      </p:sp>
      <p:sp>
        <p:nvSpPr>
          <p:cNvPr id="5" name="Slide Number Placeholder 6"/>
          <p:cNvSpPr txBox="1">
            <a:spLocks/>
          </p:cNvSpPr>
          <p:nvPr/>
        </p:nvSpPr>
        <p:spPr>
          <a:xfrm>
            <a:off x="8534400" y="4868863"/>
            <a:ext cx="441325" cy="274637"/>
          </a:xfrm>
          <a:prstGeom prst="rect">
            <a:avLst/>
          </a:prstGeom>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D5BBC35B-A44B-4119-B8DA-DE9E3DFADA20}" type="slidenum">
              <a:rPr kumimoji="0" lang="en-US" sz="1200" b="0" i="0" u="none" strike="noStrike" kern="1200" cap="none" spc="0" normalizeH="0" baseline="0" noProof="0" smtClean="0">
                <a:ln>
                  <a:noFill/>
                </a:ln>
                <a:solidFill>
                  <a:schemeClr val="bg2">
                    <a:lumMod val="50000"/>
                  </a:schemeClr>
                </a:solidFill>
                <a:effectLst/>
                <a:uLnTx/>
                <a:uFillTx/>
                <a:latin typeface="Arial" pitchFamily="34" charset="0"/>
                <a:ea typeface="+mn-ea"/>
                <a:cs typeface="Arial" pitchFamily="34" charset="0"/>
              </a:rPr>
              <a:pPr marL="0" marR="0" lvl="0" indent="0" algn="l" defTabSz="914400" rtl="0" eaLnBrk="1" fontAlgn="base" latinLnBrk="0" hangingPunct="1">
                <a:lnSpc>
                  <a:spcPct val="100000"/>
                </a:lnSpc>
                <a:spcBef>
                  <a:spcPct val="50000"/>
                </a:spcBef>
                <a:spcAft>
                  <a:spcPct val="0"/>
                </a:spcAft>
                <a:buClrTx/>
                <a:buSzTx/>
                <a:buFontTx/>
                <a:buNone/>
                <a:tabLst/>
                <a:defRPr/>
              </a:pPr>
              <a:t>80</a:t>
            </a:fld>
            <a:endParaRPr kumimoji="0" lang="en-US" sz="1200" b="0" i="0" u="none" strike="noStrike" kern="1200" cap="none" spc="0" normalizeH="0" baseline="0" noProof="0" dirty="0">
              <a:ln>
                <a:noFill/>
              </a:ln>
              <a:solidFill>
                <a:schemeClr val="bg2">
                  <a:lumMod val="50000"/>
                </a:schemeClr>
              </a:solidFill>
              <a:effectLst/>
              <a:uLnTx/>
              <a:uFillTx/>
              <a:latin typeface="Arial" pitchFamily="34" charset="0"/>
              <a:ea typeface="+mn-ea"/>
              <a:cs typeface="Arial" pitchFamily="34" charset="0"/>
            </a:endParaRPr>
          </a:p>
        </p:txBody>
      </p:sp>
      <p:pic>
        <p:nvPicPr>
          <p:cNvPr id="8" name="Picture 4" descr="WS 12">
            <a:extLst>
              <a:ext uri="{FF2B5EF4-FFF2-40B4-BE49-F238E27FC236}">
                <a16:creationId xmlns:a16="http://schemas.microsoft.com/office/drawing/2014/main" id="{BB423E89-9932-49B2-8AC6-C25FFB472544}"/>
              </a:ext>
            </a:extLst>
          </p:cNvPr>
          <p:cNvPicPr>
            <a:picLocks noGrp="1" noChangeAspect="1" noChangeArrowheads="1"/>
          </p:cNvPicPr>
          <p:nvPr>
            <p:ph type="pic" sz="quarter" idx="11"/>
          </p:nvPr>
        </p:nvPicPr>
        <p:blipFill>
          <a:blip r:embed="rId3" cstate="print"/>
          <a:srcRect l="16081" r="16081"/>
          <a:stretch>
            <a:fillRect/>
          </a:stretch>
        </p:blipFill>
        <p:spPr bwMode="auto">
          <a:xfrm>
            <a:off x="4881563" y="742950"/>
            <a:ext cx="4135437" cy="40671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84108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1843">
                                            <p:txEl>
                                              <p:pRg st="0" end="0"/>
                                            </p:txEl>
                                          </p:spTgt>
                                        </p:tgtEl>
                                        <p:attrNameLst>
                                          <p:attrName>style.visibility</p:attrName>
                                        </p:attrNameLst>
                                      </p:cBhvr>
                                      <p:to>
                                        <p:strVal val="visible"/>
                                      </p:to>
                                    </p:set>
                                    <p:animEffect transition="in" filter="wipe(left)">
                                      <p:cBhvr>
                                        <p:cTn id="7" dur="500"/>
                                        <p:tgtEl>
                                          <p:spTgt spid="2918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1843">
                                            <p:txEl>
                                              <p:pRg st="1" end="1"/>
                                            </p:txEl>
                                          </p:spTgt>
                                        </p:tgtEl>
                                        <p:attrNameLst>
                                          <p:attrName>style.visibility</p:attrName>
                                        </p:attrNameLst>
                                      </p:cBhvr>
                                      <p:to>
                                        <p:strVal val="visible"/>
                                      </p:to>
                                    </p:set>
                                    <p:animEffect transition="in" filter="wipe(left)">
                                      <p:cBhvr>
                                        <p:cTn id="12" dur="500"/>
                                        <p:tgtEl>
                                          <p:spTgt spid="29184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3" grpId="0" build="p"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03" name="Rectangle 1027"/>
          <p:cNvSpPr>
            <a:spLocks noGrp="1" noChangeArrowheads="1"/>
          </p:cNvSpPr>
          <p:nvPr>
            <p:ph type="body" sz="quarter" idx="10"/>
          </p:nvPr>
        </p:nvSpPr>
        <p:spPr>
          <a:xfrm>
            <a:off x="936776" y="743523"/>
            <a:ext cx="3787624" cy="4263906"/>
          </a:xfrm>
        </p:spPr>
        <p:txBody>
          <a:bodyPr>
            <a:normAutofit/>
          </a:bodyPr>
          <a:lstStyle/>
          <a:p>
            <a:r>
              <a:rPr lang="en-US" noProof="1"/>
              <a:t>Look for as many opportunities as possible to move as part of meeting</a:t>
            </a:r>
          </a:p>
          <a:p>
            <a:pPr lvl="1"/>
            <a:r>
              <a:rPr lang="en-US" dirty="0"/>
              <a:t>S</a:t>
            </a:r>
            <a:r>
              <a:rPr lang="en-US" noProof="1"/>
              <a:t>tanding mixed in with sitting</a:t>
            </a:r>
          </a:p>
          <a:p>
            <a:pPr lvl="1"/>
            <a:r>
              <a:rPr lang="en-US" noProof="1"/>
              <a:t>Bring in small footrest or back cushion</a:t>
            </a:r>
          </a:p>
          <a:p>
            <a:pPr lvl="1"/>
            <a:r>
              <a:rPr lang="en-US" noProof="1"/>
              <a:t>Get rid of seated desks</a:t>
            </a:r>
          </a:p>
          <a:p>
            <a:pPr lvl="2"/>
            <a:r>
              <a:rPr lang="en-US" noProof="1"/>
              <a:t>Meetings will get shorter and perhaps more productive!</a:t>
            </a:r>
          </a:p>
          <a:p>
            <a:pPr lvl="1"/>
            <a:endParaRPr lang="en-US" noProof="1"/>
          </a:p>
        </p:txBody>
      </p:sp>
      <p:sp>
        <p:nvSpPr>
          <p:cNvPr id="7" name="Text Placeholder 6">
            <a:extLst>
              <a:ext uri="{FF2B5EF4-FFF2-40B4-BE49-F238E27FC236}">
                <a16:creationId xmlns:a16="http://schemas.microsoft.com/office/drawing/2014/main" id="{5A411C98-EF0D-4746-8F4C-39C4F1DB7D54}"/>
              </a:ext>
            </a:extLst>
          </p:cNvPr>
          <p:cNvSpPr>
            <a:spLocks noGrp="1"/>
          </p:cNvSpPr>
          <p:nvPr>
            <p:ph type="body" sz="quarter" idx="12"/>
          </p:nvPr>
        </p:nvSpPr>
        <p:spPr/>
        <p:txBody>
          <a:bodyPr/>
          <a:lstStyle/>
          <a:p>
            <a:r>
              <a:rPr lang="en-US" noProof="1"/>
              <a:t>Conference Rooms</a:t>
            </a:r>
            <a:endParaRPr lang="en-US" dirty="0"/>
          </a:p>
          <a:p>
            <a:endParaRPr lang="en-US" dirty="0"/>
          </a:p>
        </p:txBody>
      </p:sp>
      <p:pic>
        <p:nvPicPr>
          <p:cNvPr id="13" name="Picture 1028" descr="WS 12">
            <a:extLst>
              <a:ext uri="{FF2B5EF4-FFF2-40B4-BE49-F238E27FC236}">
                <a16:creationId xmlns:a16="http://schemas.microsoft.com/office/drawing/2014/main" id="{3441BA71-3983-440E-888B-D878BFE95ADE}"/>
              </a:ext>
            </a:extLst>
          </p:cNvPr>
          <p:cNvPicPr>
            <a:picLocks noGrp="1" noChangeAspect="1" noChangeArrowheads="1"/>
          </p:cNvPicPr>
          <p:nvPr>
            <p:ph type="pic" sz="quarter" idx="11"/>
          </p:nvPr>
        </p:nvPicPr>
        <p:blipFill rotWithShape="1">
          <a:blip r:embed="rId3" cstate="print"/>
          <a:srcRect l="7415" t="14097" r="7415" b="14097"/>
          <a:stretch/>
        </p:blipFill>
        <p:spPr bwMode="auto">
          <a:xfrm>
            <a:off x="5188217" y="742952"/>
            <a:ext cx="3522128" cy="1981197"/>
          </a:xfrm>
          <a:prstGeom prst="rect">
            <a:avLst/>
          </a:prstGeom>
          <a:ln>
            <a:noFill/>
          </a:ln>
          <a:effectLst>
            <a:outerShdw blurRad="292100" dist="139700" dir="2700000" algn="tl" rotWithShape="0">
              <a:srgbClr val="333333">
                <a:alpha val="65000"/>
              </a:srgbClr>
            </a:outerShdw>
          </a:effectLst>
        </p:spPr>
      </p:pic>
      <p:pic>
        <p:nvPicPr>
          <p:cNvPr id="14" name="Picture 1029" descr="Ws 12">
            <a:extLst>
              <a:ext uri="{FF2B5EF4-FFF2-40B4-BE49-F238E27FC236}">
                <a16:creationId xmlns:a16="http://schemas.microsoft.com/office/drawing/2014/main" id="{FF2029B6-A096-47DA-92AD-D23B77A6FB57}"/>
              </a:ext>
            </a:extLst>
          </p:cNvPr>
          <p:cNvPicPr>
            <a:picLocks noGrp="1" noChangeAspect="1" noChangeArrowheads="1"/>
          </p:cNvPicPr>
          <p:nvPr>
            <p:ph type="pic" sz="quarter" idx="13"/>
          </p:nvPr>
        </p:nvPicPr>
        <p:blipFill rotWithShape="1">
          <a:blip r:embed="rId4" cstate="print"/>
          <a:srcRect l="7415" t="14097" r="7415" b="14097"/>
          <a:stretch/>
        </p:blipFill>
        <p:spPr bwMode="auto">
          <a:xfrm>
            <a:off x="5183455" y="2876552"/>
            <a:ext cx="3522128" cy="19811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645958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9603">
                                            <p:txEl>
                                              <p:pRg st="0" end="0"/>
                                            </p:txEl>
                                          </p:spTgt>
                                        </p:tgtEl>
                                        <p:attrNameLst>
                                          <p:attrName>style.visibility</p:attrName>
                                        </p:attrNameLst>
                                      </p:cBhvr>
                                      <p:to>
                                        <p:strVal val="visible"/>
                                      </p:to>
                                    </p:set>
                                    <p:animEffect transition="in" filter="fade">
                                      <p:cBhvr>
                                        <p:cTn id="7" dur="500"/>
                                        <p:tgtEl>
                                          <p:spTgt spid="40960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09603">
                                            <p:txEl>
                                              <p:pRg st="1" end="1"/>
                                            </p:txEl>
                                          </p:spTgt>
                                        </p:tgtEl>
                                        <p:attrNameLst>
                                          <p:attrName>style.visibility</p:attrName>
                                        </p:attrNameLst>
                                      </p:cBhvr>
                                      <p:to>
                                        <p:strVal val="visible"/>
                                      </p:to>
                                    </p:set>
                                    <p:animEffect transition="in" filter="fade">
                                      <p:cBhvr>
                                        <p:cTn id="15" dur="500"/>
                                        <p:tgtEl>
                                          <p:spTgt spid="40960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09603">
                                            <p:txEl>
                                              <p:pRg st="2" end="2"/>
                                            </p:txEl>
                                          </p:spTgt>
                                        </p:tgtEl>
                                        <p:attrNameLst>
                                          <p:attrName>style.visibility</p:attrName>
                                        </p:attrNameLst>
                                      </p:cBhvr>
                                      <p:to>
                                        <p:strVal val="visible"/>
                                      </p:to>
                                    </p:set>
                                    <p:animEffect transition="in" filter="fade">
                                      <p:cBhvr>
                                        <p:cTn id="20" dur="500"/>
                                        <p:tgtEl>
                                          <p:spTgt spid="409603">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09603">
                                            <p:txEl>
                                              <p:pRg st="3" end="3"/>
                                            </p:txEl>
                                          </p:spTgt>
                                        </p:tgtEl>
                                        <p:attrNameLst>
                                          <p:attrName>style.visibility</p:attrName>
                                        </p:attrNameLst>
                                      </p:cBhvr>
                                      <p:to>
                                        <p:strVal val="visible"/>
                                      </p:to>
                                    </p:set>
                                    <p:animEffect transition="in" filter="fade">
                                      <p:cBhvr>
                                        <p:cTn id="28" dur="500"/>
                                        <p:tgtEl>
                                          <p:spTgt spid="409603">
                                            <p:txEl>
                                              <p:pRg st="3" end="3"/>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09603">
                                            <p:txEl>
                                              <p:pRg st="4" end="4"/>
                                            </p:txEl>
                                          </p:spTgt>
                                        </p:tgtEl>
                                        <p:attrNameLst>
                                          <p:attrName>style.visibility</p:attrName>
                                        </p:attrNameLst>
                                      </p:cBhvr>
                                      <p:to>
                                        <p:strVal val="visible"/>
                                      </p:to>
                                    </p:set>
                                    <p:animEffect transition="in" filter="fade">
                                      <p:cBhvr>
                                        <p:cTn id="31" dur="500"/>
                                        <p:tgtEl>
                                          <p:spTgt spid="40960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03" grpId="0" uiExpand="1" build="p" bldLvl="2"/>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Text&#10;&#10;Description automatically generated">
            <a:extLst>
              <a:ext uri="{FF2B5EF4-FFF2-40B4-BE49-F238E27FC236}">
                <a16:creationId xmlns:a16="http://schemas.microsoft.com/office/drawing/2014/main" id="{094E1F45-260F-406A-A8EB-90CA82A20C2B}"/>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558" b="2507"/>
          <a:stretch/>
        </p:blipFill>
        <p:spPr>
          <a:xfrm>
            <a:off x="936775" y="895350"/>
            <a:ext cx="8080681" cy="2438400"/>
          </a:xfrm>
        </p:spPr>
      </p:pic>
      <p:sp>
        <p:nvSpPr>
          <p:cNvPr id="3" name="Text Placeholder 2">
            <a:extLst>
              <a:ext uri="{FF2B5EF4-FFF2-40B4-BE49-F238E27FC236}">
                <a16:creationId xmlns:a16="http://schemas.microsoft.com/office/drawing/2014/main" id="{AD6903D3-1FE2-4C4A-9195-3E409006A113}"/>
              </a:ext>
            </a:extLst>
          </p:cNvPr>
          <p:cNvSpPr>
            <a:spLocks noGrp="1"/>
          </p:cNvSpPr>
          <p:nvPr>
            <p:ph type="body" sz="quarter" idx="12"/>
          </p:nvPr>
        </p:nvSpPr>
        <p:spPr/>
        <p:txBody>
          <a:bodyPr/>
          <a:lstStyle/>
          <a:p>
            <a:r>
              <a:rPr lang="en-US" noProof="1"/>
              <a:t>Worksurface – Case Study</a:t>
            </a:r>
            <a:endParaRPr lang="en-US" dirty="0"/>
          </a:p>
        </p:txBody>
      </p:sp>
      <p:pic>
        <p:nvPicPr>
          <p:cNvPr id="7" name="Picture 6" descr="Text&#10;&#10;Description automatically generated">
            <a:extLst>
              <a:ext uri="{FF2B5EF4-FFF2-40B4-BE49-F238E27FC236}">
                <a16:creationId xmlns:a16="http://schemas.microsoft.com/office/drawing/2014/main" id="{4CB2E4E1-F083-4A70-9475-73E2C4B90935}"/>
              </a:ext>
            </a:extLst>
          </p:cNvPr>
          <p:cNvPicPr>
            <a:picLocks noChangeAspect="1"/>
          </p:cNvPicPr>
          <p:nvPr/>
        </p:nvPicPr>
        <p:blipFill rotWithShape="1">
          <a:blip r:embed="rId4">
            <a:extLst>
              <a:ext uri="{28A0092B-C50C-407E-A947-70E740481C1C}">
                <a14:useLocalDpi xmlns:a14="http://schemas.microsoft.com/office/drawing/2010/main" val="0"/>
              </a:ext>
            </a:extLst>
          </a:blip>
          <a:srcRect r="11628"/>
          <a:stretch/>
        </p:blipFill>
        <p:spPr>
          <a:xfrm>
            <a:off x="914399" y="3409950"/>
            <a:ext cx="8080680" cy="14269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1795" name="Rectangle 3"/>
          <p:cNvSpPr>
            <a:spLocks noGrp="1" noChangeArrowheads="1"/>
          </p:cNvSpPr>
          <p:nvPr>
            <p:ph type="body" sz="quarter" idx="10"/>
          </p:nvPr>
        </p:nvSpPr>
        <p:spPr/>
        <p:txBody>
          <a:bodyPr>
            <a:normAutofit/>
          </a:bodyPr>
          <a:lstStyle/>
          <a:p>
            <a:r>
              <a:rPr lang="en-US" noProof="1"/>
              <a:t>In </a:t>
            </a:r>
            <a:r>
              <a:rPr lang="en-US" dirty="0"/>
              <a:t>an </a:t>
            </a:r>
            <a:r>
              <a:rPr lang="en-US" noProof="1"/>
              <a:t>ideal world </a:t>
            </a:r>
            <a:r>
              <a:rPr lang="en-US" dirty="0"/>
              <a:t>the </a:t>
            </a:r>
            <a:r>
              <a:rPr lang="en-US" noProof="1"/>
              <a:t>best foot support when seated in </a:t>
            </a:r>
            <a:r>
              <a:rPr lang="en-US" dirty="0"/>
              <a:t>a </a:t>
            </a:r>
            <a:r>
              <a:rPr lang="en-US" noProof="1"/>
              <a:t>chair is</a:t>
            </a:r>
            <a:r>
              <a:rPr lang="en-US" dirty="0"/>
              <a:t> the</a:t>
            </a:r>
            <a:r>
              <a:rPr lang="en-US" noProof="1"/>
              <a:t> floor</a:t>
            </a:r>
            <a:r>
              <a:rPr lang="en-US" dirty="0"/>
              <a:t> . . .</a:t>
            </a:r>
          </a:p>
          <a:p>
            <a:r>
              <a:rPr lang="en-US" noProof="1"/>
              <a:t>Never OK to have feet dangling for extended time!</a:t>
            </a:r>
          </a:p>
          <a:p>
            <a:r>
              <a:rPr lang="en-US" dirty="0"/>
              <a:t>However, if needed use proper sized footrest</a:t>
            </a:r>
          </a:p>
        </p:txBody>
      </p:sp>
      <p:sp>
        <p:nvSpPr>
          <p:cNvPr id="3" name="Text Placeholder 2">
            <a:extLst>
              <a:ext uri="{FF2B5EF4-FFF2-40B4-BE49-F238E27FC236}">
                <a16:creationId xmlns:a16="http://schemas.microsoft.com/office/drawing/2014/main" id="{5A65B4E3-5B2D-4793-BE66-BBF437081557}"/>
              </a:ext>
            </a:extLst>
          </p:cNvPr>
          <p:cNvSpPr>
            <a:spLocks noGrp="1"/>
          </p:cNvSpPr>
          <p:nvPr>
            <p:ph type="body" sz="quarter" idx="12"/>
          </p:nvPr>
        </p:nvSpPr>
        <p:spPr/>
        <p:txBody>
          <a:bodyPr/>
          <a:lstStyle/>
          <a:p>
            <a:r>
              <a:rPr lang="en-US" noProof="1"/>
              <a:t>Foot </a:t>
            </a:r>
            <a:r>
              <a:rPr lang="en-US" dirty="0"/>
              <a:t>S</a:t>
            </a:r>
            <a:r>
              <a:rPr lang="en-US" noProof="1"/>
              <a:t>upport</a:t>
            </a:r>
            <a:endParaRPr lang="en-US" dirty="0"/>
          </a:p>
        </p:txBody>
      </p:sp>
      <p:pic>
        <p:nvPicPr>
          <p:cNvPr id="11" name="Picture 4" descr="WS 5-14 feet do not touch floor">
            <a:extLst>
              <a:ext uri="{FF2B5EF4-FFF2-40B4-BE49-F238E27FC236}">
                <a16:creationId xmlns:a16="http://schemas.microsoft.com/office/drawing/2014/main" id="{323DF9B2-ADA6-4669-AC51-09BBCBDA9B76}"/>
              </a:ext>
            </a:extLst>
          </p:cNvPr>
          <p:cNvPicPr>
            <a:picLocks noGrp="1" noChangeAspect="1" noChangeArrowheads="1"/>
          </p:cNvPicPr>
          <p:nvPr>
            <p:ph type="pic" sz="quarter" idx="13"/>
          </p:nvPr>
        </p:nvPicPr>
        <p:blipFill rotWithShape="1">
          <a:blip r:embed="rId3" cstate="print"/>
          <a:srcRect t="16276" b="16276"/>
          <a:stretch/>
        </p:blipFill>
        <p:spPr bwMode="auto">
          <a:xfrm>
            <a:off x="3937958" y="791114"/>
            <a:ext cx="2362200" cy="1771650"/>
          </a:xfrm>
          <a:prstGeom prst="rect">
            <a:avLst/>
          </a:prstGeom>
          <a:ln>
            <a:noFill/>
          </a:ln>
          <a:effectLst>
            <a:outerShdw blurRad="292100" dist="139700" dir="2700000" algn="tl" rotWithShape="0">
              <a:srgbClr val="333333">
                <a:alpha val="65000"/>
              </a:srgbClr>
            </a:outerShdw>
          </a:effectLst>
        </p:spPr>
      </p:pic>
      <p:pic>
        <p:nvPicPr>
          <p:cNvPr id="12" name="Picture 5" descr="WS 5-24 foot rest">
            <a:extLst>
              <a:ext uri="{FF2B5EF4-FFF2-40B4-BE49-F238E27FC236}">
                <a16:creationId xmlns:a16="http://schemas.microsoft.com/office/drawing/2014/main" id="{6100BE92-3DE3-4B41-8876-C1A799A2A7F7}"/>
              </a:ext>
            </a:extLst>
          </p:cNvPr>
          <p:cNvPicPr>
            <a:picLocks noGrp="1" noChangeAspect="1" noChangeArrowheads="1"/>
          </p:cNvPicPr>
          <p:nvPr>
            <p:ph type="pic" sz="quarter" idx="11"/>
          </p:nvPr>
        </p:nvPicPr>
        <p:blipFill rotWithShape="1">
          <a:blip r:embed="rId4" cstate="print"/>
          <a:srcRect t="16335" b="16217"/>
          <a:stretch/>
        </p:blipFill>
        <p:spPr bwMode="auto">
          <a:xfrm>
            <a:off x="6477000" y="791114"/>
            <a:ext cx="2438400" cy="1828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1795">
                                            <p:txEl>
                                              <p:pRg st="0" end="0"/>
                                            </p:txEl>
                                          </p:spTgt>
                                        </p:tgtEl>
                                        <p:attrNameLst>
                                          <p:attrName>style.visibility</p:attrName>
                                        </p:attrNameLst>
                                      </p:cBhvr>
                                      <p:to>
                                        <p:strVal val="visible"/>
                                      </p:to>
                                    </p:set>
                                    <p:animEffect transition="in" filter="fade">
                                      <p:cBhvr>
                                        <p:cTn id="7" dur="500"/>
                                        <p:tgtEl>
                                          <p:spTgt spid="1617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1795">
                                            <p:txEl>
                                              <p:pRg st="1" end="1"/>
                                            </p:txEl>
                                          </p:spTgt>
                                        </p:tgtEl>
                                        <p:attrNameLst>
                                          <p:attrName>style.visibility</p:attrName>
                                        </p:attrNameLst>
                                      </p:cBhvr>
                                      <p:to>
                                        <p:strVal val="visible"/>
                                      </p:to>
                                    </p:set>
                                    <p:animEffect transition="in" filter="fade">
                                      <p:cBhvr>
                                        <p:cTn id="12" dur="500"/>
                                        <p:tgtEl>
                                          <p:spTgt spid="161795">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1795">
                                            <p:txEl>
                                              <p:pRg st="2" end="2"/>
                                            </p:txEl>
                                          </p:spTgt>
                                        </p:tgtEl>
                                        <p:attrNameLst>
                                          <p:attrName>style.visibility</p:attrName>
                                        </p:attrNameLst>
                                      </p:cBhvr>
                                      <p:to>
                                        <p:strVal val="visible"/>
                                      </p:to>
                                    </p:set>
                                    <p:animEffect transition="in" filter="fade">
                                      <p:cBhvr>
                                        <p:cTn id="20" dur="500"/>
                                        <p:tgtEl>
                                          <p:spTgt spid="161795">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5" grpId="0" uiExpand="1" build="p"/>
    </p:bld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9923" name="Rectangle 3"/>
          <p:cNvSpPr>
            <a:spLocks noGrp="1" noChangeArrowheads="1"/>
          </p:cNvSpPr>
          <p:nvPr>
            <p:ph type="body" sz="quarter" idx="10"/>
          </p:nvPr>
        </p:nvSpPr>
        <p:spPr/>
        <p:txBody>
          <a:bodyPr>
            <a:normAutofit/>
          </a:bodyPr>
          <a:lstStyle/>
          <a:p>
            <a:r>
              <a:rPr lang="en-US" noProof="1"/>
              <a:t>Move what is not needed to some other storage position or get rid of it</a:t>
            </a:r>
          </a:p>
          <a:p>
            <a:r>
              <a:rPr lang="en-US" noProof="1"/>
              <a:t>Survey work area and determine what is blocking access</a:t>
            </a:r>
          </a:p>
          <a:p>
            <a:pPr lvl="1"/>
            <a:r>
              <a:rPr lang="en-US" noProof="1"/>
              <a:t>Pencil drawer</a:t>
            </a:r>
          </a:p>
          <a:p>
            <a:pPr lvl="1"/>
            <a:r>
              <a:rPr lang="en-US" noProof="1"/>
              <a:t>Other</a:t>
            </a:r>
          </a:p>
          <a:p>
            <a:endParaRPr lang="en-US" dirty="0"/>
          </a:p>
        </p:txBody>
      </p:sp>
      <p:sp>
        <p:nvSpPr>
          <p:cNvPr id="3" name="Text Placeholder 2">
            <a:extLst>
              <a:ext uri="{FF2B5EF4-FFF2-40B4-BE49-F238E27FC236}">
                <a16:creationId xmlns:a16="http://schemas.microsoft.com/office/drawing/2014/main" id="{A185DFAC-8C47-4518-B769-6EC026B21B81}"/>
              </a:ext>
            </a:extLst>
          </p:cNvPr>
          <p:cNvSpPr>
            <a:spLocks noGrp="1"/>
          </p:cNvSpPr>
          <p:nvPr>
            <p:ph type="body" sz="quarter" idx="12"/>
          </p:nvPr>
        </p:nvSpPr>
        <p:spPr/>
        <p:txBody>
          <a:bodyPr/>
          <a:lstStyle/>
          <a:p>
            <a:r>
              <a:rPr lang="en-US" noProof="1"/>
              <a:t>Knee/Foot Clearance</a:t>
            </a:r>
            <a:endParaRPr lang="en-US" dirty="0"/>
          </a:p>
        </p:txBody>
      </p:sp>
      <p:pic>
        <p:nvPicPr>
          <p:cNvPr id="9" name="Picture 4" descr="WS 6-13 not enough clearance under desk">
            <a:extLst>
              <a:ext uri="{FF2B5EF4-FFF2-40B4-BE49-F238E27FC236}">
                <a16:creationId xmlns:a16="http://schemas.microsoft.com/office/drawing/2014/main" id="{6812670B-7CDC-4258-8CE1-CE00CBC32279}"/>
              </a:ext>
            </a:extLst>
          </p:cNvPr>
          <p:cNvPicPr>
            <a:picLocks noGrp="1" noChangeAspect="1" noChangeArrowheads="1"/>
          </p:cNvPicPr>
          <p:nvPr>
            <p:ph type="pic" sz="quarter" idx="11"/>
          </p:nvPr>
        </p:nvPicPr>
        <p:blipFill rotWithShape="1">
          <a:blip r:embed="rId3" cstate="print"/>
          <a:srcRect l="-1378" r="-4244"/>
          <a:stretch/>
        </p:blipFill>
        <p:spPr bwMode="auto">
          <a:xfrm>
            <a:off x="4876801" y="742449"/>
            <a:ext cx="1600200" cy="2133027"/>
          </a:xfrm>
          <a:prstGeom prst="rect">
            <a:avLst/>
          </a:prstGeom>
          <a:ln>
            <a:noFill/>
          </a:ln>
          <a:effectLst>
            <a:outerShdw blurRad="292100" dist="139700" dir="2700000" algn="tl" rotWithShape="0">
              <a:srgbClr val="333333">
                <a:alpha val="65000"/>
              </a:srgbClr>
            </a:outerShdw>
          </a:effectLst>
        </p:spPr>
      </p:pic>
      <p:pic>
        <p:nvPicPr>
          <p:cNvPr id="10" name="Picture 5" descr="WS 6">
            <a:extLst>
              <a:ext uri="{FF2B5EF4-FFF2-40B4-BE49-F238E27FC236}">
                <a16:creationId xmlns:a16="http://schemas.microsoft.com/office/drawing/2014/main" id="{24759445-83DE-4E03-B9BB-9CF69C18EAD1}"/>
              </a:ext>
            </a:extLst>
          </p:cNvPr>
          <p:cNvPicPr>
            <a:picLocks noGrp="1" noChangeAspect="1" noChangeArrowheads="1"/>
          </p:cNvPicPr>
          <p:nvPr>
            <p:ph type="pic" sz="quarter" idx="13"/>
          </p:nvPr>
        </p:nvPicPr>
        <p:blipFill rotWithShape="1">
          <a:blip r:embed="rId4" cstate="print"/>
          <a:srcRect t="-8158" b="-8158"/>
          <a:stretch/>
        </p:blipFill>
        <p:spPr bwMode="auto">
          <a:xfrm>
            <a:off x="4876800" y="2876550"/>
            <a:ext cx="4135438" cy="1981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9923">
                                            <p:txEl>
                                              <p:pRg st="0" end="0"/>
                                            </p:txEl>
                                          </p:spTgt>
                                        </p:tgtEl>
                                        <p:attrNameLst>
                                          <p:attrName>style.visibility</p:attrName>
                                        </p:attrNameLst>
                                      </p:cBhvr>
                                      <p:to>
                                        <p:strVal val="visible"/>
                                      </p:to>
                                    </p:set>
                                    <p:animEffect transition="in" filter="fade">
                                      <p:cBhvr>
                                        <p:cTn id="7" dur="500"/>
                                        <p:tgtEl>
                                          <p:spTgt spid="20992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9923">
                                            <p:txEl>
                                              <p:pRg st="1" end="1"/>
                                            </p:txEl>
                                          </p:spTgt>
                                        </p:tgtEl>
                                        <p:attrNameLst>
                                          <p:attrName>style.visibility</p:attrName>
                                        </p:attrNameLst>
                                      </p:cBhvr>
                                      <p:to>
                                        <p:strVal val="visible"/>
                                      </p:to>
                                    </p:set>
                                    <p:animEffect transition="in" filter="fade">
                                      <p:cBhvr>
                                        <p:cTn id="15" dur="500"/>
                                        <p:tgtEl>
                                          <p:spTgt spid="20992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9923">
                                            <p:txEl>
                                              <p:pRg st="2" end="2"/>
                                            </p:txEl>
                                          </p:spTgt>
                                        </p:tgtEl>
                                        <p:attrNameLst>
                                          <p:attrName>style.visibility</p:attrName>
                                        </p:attrNameLst>
                                      </p:cBhvr>
                                      <p:to>
                                        <p:strVal val="visible"/>
                                      </p:to>
                                    </p:set>
                                    <p:animEffect transition="in" filter="fade">
                                      <p:cBhvr>
                                        <p:cTn id="21" dur="500"/>
                                        <p:tgtEl>
                                          <p:spTgt spid="209923">
                                            <p:txEl>
                                              <p:pRg st="2" end="2"/>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9923">
                                            <p:txEl>
                                              <p:pRg st="3" end="3"/>
                                            </p:txEl>
                                          </p:spTgt>
                                        </p:tgtEl>
                                        <p:attrNameLst>
                                          <p:attrName>style.visibility</p:attrName>
                                        </p:attrNameLst>
                                      </p:cBhvr>
                                      <p:to>
                                        <p:strVal val="visible"/>
                                      </p:to>
                                    </p:set>
                                    <p:animEffect transition="in" filter="fade">
                                      <p:cBhvr>
                                        <p:cTn id="24" dur="500"/>
                                        <p:tgtEl>
                                          <p:spTgt spid="2099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3" grpId="0" uiExpand="1"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Graphical user interface, text, application&#10;&#10;Description automatically generated">
            <a:extLst>
              <a:ext uri="{FF2B5EF4-FFF2-40B4-BE49-F238E27FC236}">
                <a16:creationId xmlns:a16="http://schemas.microsoft.com/office/drawing/2014/main" id="{FD6F1832-6DFC-412A-B4B7-949BAA215521}"/>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1413" b="15171"/>
          <a:stretch/>
        </p:blipFill>
        <p:spPr>
          <a:xfrm>
            <a:off x="936775" y="666750"/>
            <a:ext cx="8080681" cy="1981200"/>
          </a:xfrm>
        </p:spPr>
      </p:pic>
      <p:sp>
        <p:nvSpPr>
          <p:cNvPr id="3" name="Text Placeholder 2">
            <a:extLst>
              <a:ext uri="{FF2B5EF4-FFF2-40B4-BE49-F238E27FC236}">
                <a16:creationId xmlns:a16="http://schemas.microsoft.com/office/drawing/2014/main" id="{D350CD1F-2917-4E55-A0E9-8A35CCD73788}"/>
              </a:ext>
            </a:extLst>
          </p:cNvPr>
          <p:cNvSpPr>
            <a:spLocks noGrp="1"/>
          </p:cNvSpPr>
          <p:nvPr>
            <p:ph type="body" sz="quarter" idx="12"/>
          </p:nvPr>
        </p:nvSpPr>
        <p:spPr/>
        <p:txBody>
          <a:bodyPr/>
          <a:lstStyle/>
          <a:p>
            <a:r>
              <a:rPr lang="en-US" noProof="1"/>
              <a:t>Foot Support/Clearance</a:t>
            </a:r>
            <a:endParaRPr lang="en-US" dirty="0"/>
          </a:p>
        </p:txBody>
      </p:sp>
      <p:pic>
        <p:nvPicPr>
          <p:cNvPr id="7" name="Picture 6" descr="Text, letter&#10;&#10;Description automatically generated">
            <a:extLst>
              <a:ext uri="{FF2B5EF4-FFF2-40B4-BE49-F238E27FC236}">
                <a16:creationId xmlns:a16="http://schemas.microsoft.com/office/drawing/2014/main" id="{CAFCE61D-F097-4247-AF86-B1204E0EFE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775" y="3859475"/>
            <a:ext cx="8080682" cy="1234549"/>
          </a:xfrm>
          <a:prstGeom prst="rect">
            <a:avLst/>
          </a:prstGeom>
          <a:ln>
            <a:noFill/>
          </a:ln>
          <a:effectLst>
            <a:outerShdw blurRad="292100" dist="139700" dir="2700000" algn="tl" rotWithShape="0">
              <a:srgbClr val="333333">
                <a:alpha val="65000"/>
              </a:srgbClr>
            </a:outerShdw>
          </a:effectLst>
        </p:spPr>
      </p:pic>
      <p:pic>
        <p:nvPicPr>
          <p:cNvPr id="9" name="Picture 8" descr="A picture containing timeline&#10;&#10;Description automatically generated">
            <a:extLst>
              <a:ext uri="{FF2B5EF4-FFF2-40B4-BE49-F238E27FC236}">
                <a16:creationId xmlns:a16="http://schemas.microsoft.com/office/drawing/2014/main" id="{072984CC-CA33-4CE9-8BE5-6C4AC37D8C4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00" r="50000"/>
          <a:stretch/>
        </p:blipFill>
        <p:spPr>
          <a:xfrm>
            <a:off x="3657600" y="2666745"/>
            <a:ext cx="1983858" cy="117393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K:\Clients\Medtronic\World Headquarters\Ergonomics Website Revision\Images\Potential Medtronic EE pics\Raw\Baker1.jpg">
            <a:extLst>
              <a:ext uri="{FF2B5EF4-FFF2-40B4-BE49-F238E27FC236}">
                <a16:creationId xmlns:a16="http://schemas.microsoft.com/office/drawing/2014/main" id="{46869596-7C45-4338-B0D9-51AF87B570A1}"/>
              </a:ext>
            </a:extLst>
          </p:cNvPr>
          <p:cNvPicPr>
            <a:picLocks noGrp="1" noChangeAspect="1" noChangeArrowheads="1"/>
          </p:cNvPicPr>
          <p:nvPr>
            <p:ph type="pic" sz="quarter" idx="11"/>
          </p:nvPr>
        </p:nvPicPr>
        <p:blipFill rotWithShape="1">
          <a:blip r:embed="rId3" cstate="print"/>
          <a:srcRect t="14175" b="14175"/>
          <a:stretch/>
        </p:blipFill>
        <p:spPr bwMode="auto">
          <a:xfrm>
            <a:off x="990600" y="666750"/>
            <a:ext cx="8026856" cy="4343401"/>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F3E9FD95-2EAE-41E3-9AF0-2CE2AA4B0DA1}"/>
              </a:ext>
            </a:extLst>
          </p:cNvPr>
          <p:cNvSpPr>
            <a:spLocks noGrp="1"/>
          </p:cNvSpPr>
          <p:nvPr>
            <p:ph type="body" sz="quarter" idx="12"/>
          </p:nvPr>
        </p:nvSpPr>
        <p:spPr/>
        <p:txBody>
          <a:bodyPr/>
          <a:lstStyle/>
          <a:p>
            <a:r>
              <a:rPr lang="en-US" noProof="1"/>
              <a:t>Computer equipment</a:t>
            </a:r>
            <a:endParaRPr lang="en-US" dirty="0"/>
          </a:p>
        </p:txBody>
      </p:sp>
    </p:spTree>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2211" name="Rectangle 3"/>
          <p:cNvSpPr>
            <a:spLocks noGrp="1" noChangeArrowheads="1"/>
          </p:cNvSpPr>
          <p:nvPr>
            <p:ph type="body" sz="quarter" idx="10"/>
          </p:nvPr>
        </p:nvSpPr>
        <p:spPr/>
        <p:txBody>
          <a:bodyPr>
            <a:normAutofit/>
          </a:bodyPr>
          <a:lstStyle/>
          <a:p>
            <a:r>
              <a:rPr lang="en-US" noProof="1"/>
              <a:t>Keyboard configurations</a:t>
            </a:r>
          </a:p>
          <a:p>
            <a:pPr lvl="1"/>
            <a:r>
              <a:rPr lang="en-US" dirty="0"/>
              <a:t>Straight-line</a:t>
            </a:r>
          </a:p>
          <a:p>
            <a:pPr lvl="1"/>
            <a:r>
              <a:rPr lang="en-US" dirty="0"/>
              <a:t>Curved</a:t>
            </a:r>
          </a:p>
          <a:p>
            <a:pPr lvl="1"/>
            <a:r>
              <a:rPr lang="en-US" dirty="0"/>
              <a:t>Articulated</a:t>
            </a:r>
          </a:p>
          <a:p>
            <a:r>
              <a:rPr lang="en-US" dirty="0"/>
              <a:t>Features</a:t>
            </a:r>
          </a:p>
          <a:p>
            <a:pPr lvl="1"/>
            <a:r>
              <a:rPr lang="en-US" noProof="1"/>
              <a:t>Keyboard surface finish</a:t>
            </a:r>
          </a:p>
          <a:p>
            <a:pPr lvl="1"/>
            <a:r>
              <a:rPr lang="en-US" noProof="1"/>
              <a:t>Keyboard size</a:t>
            </a:r>
          </a:p>
          <a:p>
            <a:pPr lvl="1"/>
            <a:r>
              <a:rPr lang="en-US" noProof="1"/>
              <a:t>Keyboard activation pressure</a:t>
            </a:r>
          </a:p>
          <a:p>
            <a:pPr lvl="1"/>
            <a:r>
              <a:rPr lang="en-US" noProof="1"/>
              <a:t>Layout</a:t>
            </a:r>
          </a:p>
          <a:p>
            <a:pPr lvl="1"/>
            <a:r>
              <a:rPr lang="en-US" noProof="1"/>
              <a:t>Wireless</a:t>
            </a:r>
          </a:p>
          <a:p>
            <a:pPr lvl="1"/>
            <a:endParaRPr lang="en-US" dirty="0"/>
          </a:p>
          <a:p>
            <a:pPr lvl="1"/>
            <a:endParaRPr lang="en-US" dirty="0"/>
          </a:p>
          <a:p>
            <a:pPr lvl="1"/>
            <a:endParaRPr lang="en-US" noProof="1"/>
          </a:p>
        </p:txBody>
      </p:sp>
      <p:sp>
        <p:nvSpPr>
          <p:cNvPr id="3" name="Text Placeholder 2">
            <a:extLst>
              <a:ext uri="{FF2B5EF4-FFF2-40B4-BE49-F238E27FC236}">
                <a16:creationId xmlns:a16="http://schemas.microsoft.com/office/drawing/2014/main" id="{9AE99868-5274-4CA5-A878-5E4C1BFE43F8}"/>
              </a:ext>
            </a:extLst>
          </p:cNvPr>
          <p:cNvSpPr>
            <a:spLocks noGrp="1"/>
          </p:cNvSpPr>
          <p:nvPr>
            <p:ph type="body" sz="quarter" idx="12"/>
          </p:nvPr>
        </p:nvSpPr>
        <p:spPr/>
        <p:txBody>
          <a:bodyPr/>
          <a:lstStyle/>
          <a:p>
            <a:r>
              <a:rPr lang="en-US" noProof="1"/>
              <a:t>Keyboard</a:t>
            </a:r>
            <a:r>
              <a:rPr lang="en-US" dirty="0"/>
              <a:t>s</a:t>
            </a:r>
          </a:p>
        </p:txBody>
      </p:sp>
      <p:pic>
        <p:nvPicPr>
          <p:cNvPr id="12" name="Picture 12" descr="http://i273.photobucket.com/albums/jj218/hightechto/7b62ab2d.jpg">
            <a:extLst>
              <a:ext uri="{FF2B5EF4-FFF2-40B4-BE49-F238E27FC236}">
                <a16:creationId xmlns:a16="http://schemas.microsoft.com/office/drawing/2014/main" id="{F1E5AFBD-E57C-4380-8858-7BBC9494A031}"/>
              </a:ext>
            </a:extLst>
          </p:cNvPr>
          <p:cNvPicPr>
            <a:picLocks noGrp="1" noChangeAspect="1" noChangeArrowheads="1"/>
          </p:cNvPicPr>
          <p:nvPr>
            <p:ph type="pic" sz="quarter" idx="13"/>
          </p:nvPr>
        </p:nvPicPr>
        <p:blipFill rotWithShape="1">
          <a:blip r:embed="rId3" cstate="print">
            <a:extLst>
              <a:ext uri="{BEBA8EAE-BF5A-486C-A8C5-ECC9F3942E4B}">
                <a14:imgProps xmlns:a14="http://schemas.microsoft.com/office/drawing/2010/main">
                  <a14:imgLayer r:embed="rId4">
                    <a14:imgEffect>
                      <a14:backgroundRemoval t="8134" b="89713" l="5372" r="95592">
                        <a14:foregroundMark x1="11983" y1="73684" x2="11983" y2="73684"/>
                        <a14:foregroundMark x1="36088" y1="80383" x2="36088" y2="80383"/>
                        <a14:foregroundMark x1="36915" y1="82536" x2="36915" y2="82536"/>
                        <a14:foregroundMark x1="24931" y1="80383" x2="24931" y2="80383"/>
                        <a14:foregroundMark x1="21488" y1="77033" x2="9229" y2="33254"/>
                        <a14:foregroundMark x1="8953" y1="32536" x2="17769" y2="68421"/>
                        <a14:foregroundMark x1="17769" y1="68421" x2="37328" y2="75120"/>
                        <a14:foregroundMark x1="19697" y1="76555" x2="5372" y2="46890"/>
                        <a14:foregroundMark x1="5372" y1="46890" x2="5372" y2="23923"/>
                        <a14:foregroundMark x1="3168" y1="42584" x2="19284" y2="72727"/>
                        <a14:foregroundMark x1="19284" y1="72727" x2="42287" y2="73684"/>
                        <a14:foregroundMark x1="42287" y1="73684" x2="87328" y2="71053"/>
                        <a14:foregroundMark x1="87328" y1="71053" x2="92837" y2="67703"/>
                        <a14:foregroundMark x1="34160" y1="87081" x2="29614" y2="72488"/>
                        <a14:foregroundMark x1="65702" y1="61722" x2="87466" y2="57416"/>
                        <a14:foregroundMark x1="87466" y1="57416" x2="92837" y2="19139"/>
                        <a14:foregroundMark x1="92837" y1="19139" x2="8127" y2="13158"/>
                        <a14:foregroundMark x1="42700" y1="13876" x2="20523" y2="17703"/>
                        <a14:foregroundMark x1="20523" y1="17703" x2="17769" y2="12440"/>
                        <a14:foregroundMark x1="65702" y1="11244" x2="44904" y2="9809"/>
                        <a14:foregroundMark x1="75620" y1="12440" x2="64876" y2="13876"/>
                        <a14:foregroundMark x1="84435" y1="12440" x2="70248" y2="11244"/>
                        <a14:foregroundMark x1="89394" y1="11244" x2="82507" y2="8373"/>
                        <a14:foregroundMark x1="34986" y1="19856" x2="34986" y2="19856"/>
                        <a14:foregroundMark x1="51102" y1="11244" x2="51102" y2="11244"/>
                        <a14:foregroundMark x1="9642" y1="10526" x2="9642" y2="10526"/>
                        <a14:foregroundMark x1="13085" y1="10526" x2="7300" y2="13876"/>
                        <a14:foregroundMark x1="89807" y1="59091" x2="92011" y2="21531"/>
                        <a14:foregroundMark x1="92011" y1="21531" x2="90634" y2="20574"/>
                        <a14:foregroundMark x1="94077" y1="57177" x2="94077" y2="57177"/>
                        <a14:foregroundMark x1="95592" y1="61005" x2="95592" y2="61005"/>
                      </a14:backgroundRemoval>
                    </a14:imgEffect>
                  </a14:imgLayer>
                </a14:imgProps>
              </a:ext>
            </a:extLst>
          </a:blip>
          <a:srcRect l="-7597" r="-9618"/>
          <a:stretch/>
        </p:blipFill>
        <p:spPr bwMode="auto">
          <a:xfrm>
            <a:off x="5281745" y="1885950"/>
            <a:ext cx="3529485" cy="1733662"/>
          </a:xfrm>
          <a:prstGeom prst="rect">
            <a:avLst/>
          </a:prstGeom>
          <a:noFill/>
          <a:ln>
            <a:noFill/>
          </a:ln>
        </p:spPr>
      </p:pic>
      <p:pic>
        <p:nvPicPr>
          <p:cNvPr id="11" name="Picture 14" descr="http://www.safecomputingtips.com/blog/wp-content/uploads/2007/03/gold-touch-ergonomic-keyboard1.jpg">
            <a:extLst>
              <a:ext uri="{FF2B5EF4-FFF2-40B4-BE49-F238E27FC236}">
                <a16:creationId xmlns:a16="http://schemas.microsoft.com/office/drawing/2014/main" id="{6194AFA5-BCBC-40AA-AAFB-CA35E1E23264}"/>
              </a:ext>
            </a:extLst>
          </p:cNvPr>
          <p:cNvPicPr>
            <a:picLocks noGrp="1" noChangeAspect="1" noChangeArrowheads="1"/>
          </p:cNvPicPr>
          <p:nvPr>
            <p:ph type="pic" sz="quarter" idx="14"/>
          </p:nvPr>
        </p:nvPicPr>
        <p:blipFill rotWithShape="1">
          <a:blip r:embed="rId5" cstate="print">
            <a:extLst>
              <a:ext uri="{BEBA8EAE-BF5A-486C-A8C5-ECC9F3942E4B}">
                <a14:imgProps xmlns:a14="http://schemas.microsoft.com/office/drawing/2010/main">
                  <a14:imgLayer r:embed="rId6">
                    <a14:imgEffect>
                      <a14:backgroundRemoval t="5806" b="88387" l="4000" r="96286">
                        <a14:foregroundMark x1="12857" y1="44516" x2="4000" y2="76774"/>
                        <a14:foregroundMark x1="4000" y1="76774" x2="5429" y2="80645"/>
                        <a14:foregroundMark x1="87143" y1="42581" x2="96286" y2="73548"/>
                        <a14:foregroundMark x1="96286" y1="73548" x2="83714" y2="81935"/>
                        <a14:foregroundMark x1="52000" y1="5806" x2="53143" y2="5806"/>
                        <a14:foregroundMark x1="54000" y1="7097" x2="45714" y2="7097"/>
                        <a14:foregroundMark x1="51429" y1="32258" x2="41143" y2="27742"/>
                        <a14:foregroundMark x1="54286" y1="34194" x2="44000" y2="30323"/>
                        <a14:foregroundMark x1="54571" y1="32903" x2="44286" y2="30323"/>
                        <a14:foregroundMark x1="55714" y1="32258" x2="44857" y2="31613"/>
                        <a14:foregroundMark x1="52571" y1="36129" x2="40000" y2="34194"/>
                        <a14:foregroundMark x1="54571" y1="30323" x2="44000" y2="30323"/>
                        <a14:foregroundMark x1="53714" y1="33548" x2="44286" y2="32903"/>
                      </a14:backgroundRemoval>
                    </a14:imgEffect>
                  </a14:imgLayer>
                </a14:imgProps>
              </a:ext>
            </a:extLst>
          </a:blip>
          <a:srcRect l="-4474" r="-4551"/>
          <a:stretch/>
        </p:blipFill>
        <p:spPr bwMode="auto">
          <a:xfrm>
            <a:off x="5410200" y="3721096"/>
            <a:ext cx="3182404" cy="1292679"/>
          </a:xfrm>
          <a:prstGeom prst="rect">
            <a:avLst/>
          </a:prstGeom>
          <a:noFill/>
          <a:ln>
            <a:noFill/>
          </a:ln>
        </p:spPr>
      </p:pic>
      <p:pic>
        <p:nvPicPr>
          <p:cNvPr id="9" name="Picture Placeholder 8" descr="A close up of a computer keyboard&#10;&#10;Description automatically generated">
            <a:extLst>
              <a:ext uri="{FF2B5EF4-FFF2-40B4-BE49-F238E27FC236}">
                <a16:creationId xmlns:a16="http://schemas.microsoft.com/office/drawing/2014/main" id="{466C8826-0364-4D08-AA72-88B7C0122E13}"/>
              </a:ext>
            </a:extLst>
          </p:cNvPr>
          <p:cNvPicPr>
            <a:picLocks noGrp="1" noChangeAspect="1"/>
          </p:cNvPicPr>
          <p:nvPr>
            <p:ph type="pic" sz="quarter" idx="11"/>
          </p:nvPr>
        </p:nvPicPr>
        <p:blipFill rotWithShape="1">
          <a:blip r:embed="rId7">
            <a:extLst>
              <a:ext uri="{28A0092B-C50C-407E-A947-70E740481C1C}">
                <a14:useLocalDpi xmlns:a14="http://schemas.microsoft.com/office/drawing/2010/main" val="0"/>
              </a:ext>
            </a:extLst>
          </a:blip>
          <a:srcRect l="-24904" t="21857" r="-24904"/>
          <a:stretch/>
        </p:blipFill>
        <p:spPr>
          <a:xfrm>
            <a:off x="4864944" y="743523"/>
            <a:ext cx="4135112" cy="1011829"/>
          </a:xfr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2211">
                                            <p:txEl>
                                              <p:pRg st="0" end="0"/>
                                            </p:txEl>
                                          </p:spTgt>
                                        </p:tgtEl>
                                        <p:attrNameLst>
                                          <p:attrName>style.visibility</p:attrName>
                                        </p:attrNameLst>
                                      </p:cBhvr>
                                      <p:to>
                                        <p:strVal val="visible"/>
                                      </p:to>
                                    </p:set>
                                    <p:animEffect transition="in" filter="fade">
                                      <p:cBhvr>
                                        <p:cTn id="7" dur="500"/>
                                        <p:tgtEl>
                                          <p:spTgt spid="2222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2211">
                                            <p:txEl>
                                              <p:pRg st="1" end="1"/>
                                            </p:txEl>
                                          </p:spTgt>
                                        </p:tgtEl>
                                        <p:attrNameLst>
                                          <p:attrName>style.visibility</p:attrName>
                                        </p:attrNameLst>
                                      </p:cBhvr>
                                      <p:to>
                                        <p:strVal val="visible"/>
                                      </p:to>
                                    </p:set>
                                    <p:animEffect transition="in" filter="fade">
                                      <p:cBhvr>
                                        <p:cTn id="12" dur="500"/>
                                        <p:tgtEl>
                                          <p:spTgt spid="222211">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22211">
                                            <p:txEl>
                                              <p:pRg st="2" end="2"/>
                                            </p:txEl>
                                          </p:spTgt>
                                        </p:tgtEl>
                                        <p:attrNameLst>
                                          <p:attrName>style.visibility</p:attrName>
                                        </p:attrNameLst>
                                      </p:cBhvr>
                                      <p:to>
                                        <p:strVal val="visible"/>
                                      </p:to>
                                    </p:set>
                                    <p:animEffect transition="in" filter="fade">
                                      <p:cBhvr>
                                        <p:cTn id="20" dur="500"/>
                                        <p:tgtEl>
                                          <p:spTgt spid="222211">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2211">
                                            <p:txEl>
                                              <p:pRg st="3" end="3"/>
                                            </p:txEl>
                                          </p:spTgt>
                                        </p:tgtEl>
                                        <p:attrNameLst>
                                          <p:attrName>style.visibility</p:attrName>
                                        </p:attrNameLst>
                                      </p:cBhvr>
                                      <p:to>
                                        <p:strVal val="visible"/>
                                      </p:to>
                                    </p:set>
                                    <p:animEffect transition="in" filter="fade">
                                      <p:cBhvr>
                                        <p:cTn id="28" dur="500"/>
                                        <p:tgtEl>
                                          <p:spTgt spid="222211">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22211">
                                            <p:txEl>
                                              <p:pRg st="4" end="4"/>
                                            </p:txEl>
                                          </p:spTgt>
                                        </p:tgtEl>
                                        <p:attrNameLst>
                                          <p:attrName>style.visibility</p:attrName>
                                        </p:attrNameLst>
                                      </p:cBhvr>
                                      <p:to>
                                        <p:strVal val="visible"/>
                                      </p:to>
                                    </p:set>
                                    <p:animEffect transition="in" filter="fade">
                                      <p:cBhvr>
                                        <p:cTn id="36" dur="500"/>
                                        <p:tgtEl>
                                          <p:spTgt spid="222211">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22211">
                                            <p:txEl>
                                              <p:pRg st="5" end="5"/>
                                            </p:txEl>
                                          </p:spTgt>
                                        </p:tgtEl>
                                        <p:attrNameLst>
                                          <p:attrName>style.visibility</p:attrName>
                                        </p:attrNameLst>
                                      </p:cBhvr>
                                      <p:to>
                                        <p:strVal val="visible"/>
                                      </p:to>
                                    </p:set>
                                    <p:animEffect transition="in" filter="fade">
                                      <p:cBhvr>
                                        <p:cTn id="41" dur="500"/>
                                        <p:tgtEl>
                                          <p:spTgt spid="222211">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22211">
                                            <p:txEl>
                                              <p:pRg st="6" end="6"/>
                                            </p:txEl>
                                          </p:spTgt>
                                        </p:tgtEl>
                                        <p:attrNameLst>
                                          <p:attrName>style.visibility</p:attrName>
                                        </p:attrNameLst>
                                      </p:cBhvr>
                                      <p:to>
                                        <p:strVal val="visible"/>
                                      </p:to>
                                    </p:set>
                                    <p:animEffect transition="in" filter="fade">
                                      <p:cBhvr>
                                        <p:cTn id="46" dur="500"/>
                                        <p:tgtEl>
                                          <p:spTgt spid="222211">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22211">
                                            <p:txEl>
                                              <p:pRg st="7" end="7"/>
                                            </p:txEl>
                                          </p:spTgt>
                                        </p:tgtEl>
                                        <p:attrNameLst>
                                          <p:attrName>style.visibility</p:attrName>
                                        </p:attrNameLst>
                                      </p:cBhvr>
                                      <p:to>
                                        <p:strVal val="visible"/>
                                      </p:to>
                                    </p:set>
                                    <p:animEffect transition="in" filter="fade">
                                      <p:cBhvr>
                                        <p:cTn id="51" dur="500"/>
                                        <p:tgtEl>
                                          <p:spTgt spid="222211">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22211">
                                            <p:txEl>
                                              <p:pRg st="8" end="8"/>
                                            </p:txEl>
                                          </p:spTgt>
                                        </p:tgtEl>
                                        <p:attrNameLst>
                                          <p:attrName>style.visibility</p:attrName>
                                        </p:attrNameLst>
                                      </p:cBhvr>
                                      <p:to>
                                        <p:strVal val="visible"/>
                                      </p:to>
                                    </p:set>
                                    <p:animEffect transition="in" filter="fade">
                                      <p:cBhvr>
                                        <p:cTn id="56" dur="500"/>
                                        <p:tgtEl>
                                          <p:spTgt spid="222211">
                                            <p:txEl>
                                              <p:pRg st="8" end="8"/>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22211">
                                            <p:txEl>
                                              <p:pRg st="9" end="9"/>
                                            </p:txEl>
                                          </p:spTgt>
                                        </p:tgtEl>
                                        <p:attrNameLst>
                                          <p:attrName>style.visibility</p:attrName>
                                        </p:attrNameLst>
                                      </p:cBhvr>
                                      <p:to>
                                        <p:strVal val="visible"/>
                                      </p:to>
                                    </p:set>
                                    <p:animEffect transition="in" filter="fade">
                                      <p:cBhvr>
                                        <p:cTn id="61" dur="500"/>
                                        <p:tgtEl>
                                          <p:spTgt spid="22221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1" grpId="0" uiExpand="1" build="p" bldLvl="2"/>
    </p:bld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7331" name="Rectangle 3"/>
          <p:cNvSpPr>
            <a:spLocks noGrp="1" noChangeArrowheads="1"/>
          </p:cNvSpPr>
          <p:nvPr>
            <p:ph type="body" sz="quarter" idx="10"/>
          </p:nvPr>
        </p:nvSpPr>
        <p:spPr>
          <a:xfrm>
            <a:off x="936775" y="646342"/>
            <a:ext cx="3846809" cy="4361087"/>
          </a:xfrm>
        </p:spPr>
        <p:txBody>
          <a:bodyPr/>
          <a:lstStyle/>
          <a:p>
            <a:r>
              <a:rPr lang="en-US" dirty="0"/>
              <a:t>To use or not to use . . . </a:t>
            </a:r>
          </a:p>
          <a:p>
            <a:pPr lvl="1"/>
            <a:r>
              <a:rPr lang="en-US" dirty="0"/>
              <a:t>That is the question!</a:t>
            </a:r>
          </a:p>
          <a:p>
            <a:r>
              <a:rPr lang="en-US" dirty="0"/>
              <a:t>Can be a good addition to a keyboard</a:t>
            </a:r>
          </a:p>
          <a:p>
            <a:pPr lvl="1"/>
            <a:r>
              <a:rPr lang="en-US" dirty="0"/>
              <a:t>Called a wrist ‘rest’ not wrist ‘anchor’</a:t>
            </a:r>
          </a:p>
          <a:p>
            <a:pPr lvl="1"/>
            <a:r>
              <a:rPr lang="en-US" dirty="0"/>
              <a:t>Provide some weight-bearing supports for arms to provide opportunity for rest</a:t>
            </a:r>
          </a:p>
          <a:p>
            <a:pPr lvl="1"/>
            <a:r>
              <a:rPr lang="en-US" dirty="0"/>
              <a:t>Wrists should NOT be anchored to rest when keying</a:t>
            </a:r>
          </a:p>
          <a:p>
            <a:pPr lvl="1"/>
            <a:r>
              <a:rPr lang="en-US" dirty="0"/>
              <a:t>Move hands and fingers side to side when keying</a:t>
            </a:r>
          </a:p>
        </p:txBody>
      </p:sp>
      <p:pic>
        <p:nvPicPr>
          <p:cNvPr id="7" name="Picture 4" descr="WS 9-10b wrist rest support">
            <a:extLst>
              <a:ext uri="{FF2B5EF4-FFF2-40B4-BE49-F238E27FC236}">
                <a16:creationId xmlns:a16="http://schemas.microsoft.com/office/drawing/2014/main" id="{5E81511F-CD71-4A34-9A48-353C09D62CDD}"/>
              </a:ext>
            </a:extLst>
          </p:cNvPr>
          <p:cNvPicPr>
            <a:picLocks noGrp="1" noChangeAspect="1" noChangeArrowheads="1"/>
          </p:cNvPicPr>
          <p:nvPr>
            <p:ph type="pic" sz="quarter" idx="11"/>
          </p:nvPr>
        </p:nvPicPr>
        <p:blipFill rotWithShape="1">
          <a:blip r:embed="rId3" cstate="print"/>
          <a:srcRect l="-2303" r="2303" b="-582"/>
          <a:stretch/>
        </p:blipFill>
        <p:spPr bwMode="auto">
          <a:xfrm>
            <a:off x="4750070" y="740030"/>
            <a:ext cx="4135437" cy="2057400"/>
          </a:xfr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2BFB28A4-762E-451F-8E33-EE4291B3E6EA}"/>
              </a:ext>
            </a:extLst>
          </p:cNvPr>
          <p:cNvSpPr>
            <a:spLocks noGrp="1"/>
          </p:cNvSpPr>
          <p:nvPr>
            <p:ph type="body" sz="quarter" idx="12"/>
          </p:nvPr>
        </p:nvSpPr>
        <p:spPr>
          <a:xfrm>
            <a:off x="936775" y="38100"/>
            <a:ext cx="8080681" cy="419100"/>
          </a:xfrm>
        </p:spPr>
        <p:txBody>
          <a:bodyPr/>
          <a:lstStyle/>
          <a:p>
            <a:r>
              <a:rPr lang="en-US" dirty="0"/>
              <a:t>Keyboard Wrist Rests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7331">
                                            <p:txEl>
                                              <p:pRg st="0" end="0"/>
                                            </p:txEl>
                                          </p:spTgt>
                                        </p:tgtEl>
                                        <p:attrNameLst>
                                          <p:attrName>style.visibility</p:attrName>
                                        </p:attrNameLst>
                                      </p:cBhvr>
                                      <p:to>
                                        <p:strVal val="visible"/>
                                      </p:to>
                                    </p:set>
                                    <p:animEffect transition="in" filter="fade">
                                      <p:cBhvr>
                                        <p:cTn id="7" dur="500"/>
                                        <p:tgtEl>
                                          <p:spTgt spid="22733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7331">
                                            <p:txEl>
                                              <p:pRg st="1" end="1"/>
                                            </p:txEl>
                                          </p:spTgt>
                                        </p:tgtEl>
                                        <p:attrNameLst>
                                          <p:attrName>style.visibility</p:attrName>
                                        </p:attrNameLst>
                                      </p:cBhvr>
                                      <p:to>
                                        <p:strVal val="visible"/>
                                      </p:to>
                                    </p:set>
                                    <p:animEffect transition="in" filter="fade">
                                      <p:cBhvr>
                                        <p:cTn id="13" dur="500"/>
                                        <p:tgtEl>
                                          <p:spTgt spid="227331">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27331">
                                            <p:txEl>
                                              <p:pRg st="2" end="2"/>
                                            </p:txEl>
                                          </p:spTgt>
                                        </p:tgtEl>
                                        <p:attrNameLst>
                                          <p:attrName>style.visibility</p:attrName>
                                        </p:attrNameLst>
                                      </p:cBhvr>
                                      <p:to>
                                        <p:strVal val="visible"/>
                                      </p:to>
                                    </p:set>
                                    <p:animEffect transition="in" filter="fade">
                                      <p:cBhvr>
                                        <p:cTn id="18" dur="500"/>
                                        <p:tgtEl>
                                          <p:spTgt spid="227331">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7331">
                                            <p:txEl>
                                              <p:pRg st="3" end="3"/>
                                            </p:txEl>
                                          </p:spTgt>
                                        </p:tgtEl>
                                        <p:attrNameLst>
                                          <p:attrName>style.visibility</p:attrName>
                                        </p:attrNameLst>
                                      </p:cBhvr>
                                      <p:to>
                                        <p:strVal val="visible"/>
                                      </p:to>
                                    </p:set>
                                    <p:animEffect transition="in" filter="fade">
                                      <p:cBhvr>
                                        <p:cTn id="21" dur="500"/>
                                        <p:tgtEl>
                                          <p:spTgt spid="227331">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7331">
                                            <p:txEl>
                                              <p:pRg st="4" end="4"/>
                                            </p:txEl>
                                          </p:spTgt>
                                        </p:tgtEl>
                                        <p:attrNameLst>
                                          <p:attrName>style.visibility</p:attrName>
                                        </p:attrNameLst>
                                      </p:cBhvr>
                                      <p:to>
                                        <p:strVal val="visible"/>
                                      </p:to>
                                    </p:set>
                                    <p:animEffect transition="in" filter="fade">
                                      <p:cBhvr>
                                        <p:cTn id="24" dur="500"/>
                                        <p:tgtEl>
                                          <p:spTgt spid="227331">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7331">
                                            <p:txEl>
                                              <p:pRg st="5" end="5"/>
                                            </p:txEl>
                                          </p:spTgt>
                                        </p:tgtEl>
                                        <p:attrNameLst>
                                          <p:attrName>style.visibility</p:attrName>
                                        </p:attrNameLst>
                                      </p:cBhvr>
                                      <p:to>
                                        <p:strVal val="visible"/>
                                      </p:to>
                                    </p:set>
                                    <p:animEffect transition="in" filter="fade">
                                      <p:cBhvr>
                                        <p:cTn id="27" dur="500"/>
                                        <p:tgtEl>
                                          <p:spTgt spid="227331">
                                            <p:txEl>
                                              <p:pRg st="5" end="5"/>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27331">
                                            <p:txEl>
                                              <p:pRg st="6" end="6"/>
                                            </p:txEl>
                                          </p:spTgt>
                                        </p:tgtEl>
                                        <p:attrNameLst>
                                          <p:attrName>style.visibility</p:attrName>
                                        </p:attrNameLst>
                                      </p:cBhvr>
                                      <p:to>
                                        <p:strVal val="visible"/>
                                      </p:to>
                                    </p:set>
                                    <p:animEffect transition="in" filter="fade">
                                      <p:cBhvr>
                                        <p:cTn id="30" dur="500"/>
                                        <p:tgtEl>
                                          <p:spTgt spid="22733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1" grpId="0" uiExpand="1"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E4762B2-A486-4CDA-BEC4-4310A0711A7A}"/>
              </a:ext>
            </a:extLst>
          </p:cNvPr>
          <p:cNvSpPr>
            <a:spLocks noGrp="1"/>
          </p:cNvSpPr>
          <p:nvPr>
            <p:ph type="body" sz="quarter" idx="10"/>
          </p:nvPr>
        </p:nvSpPr>
        <p:spPr>
          <a:xfrm>
            <a:off x="936775" y="646342"/>
            <a:ext cx="7597625" cy="4361087"/>
          </a:xfrm>
          <a:ln w="6350">
            <a:solidFill>
              <a:schemeClr val="bg1">
                <a:lumMod val="65000"/>
              </a:schemeClr>
            </a:solidFill>
          </a:ln>
        </p:spPr>
        <p:txBody>
          <a:bodyPr/>
          <a:lstStyle/>
          <a:p>
            <a:r>
              <a:rPr lang="en-US" dirty="0"/>
              <a:t> Keyboard shortcut challenge</a:t>
            </a:r>
          </a:p>
          <a:p>
            <a:pPr lvl="1"/>
            <a:r>
              <a:rPr lang="en-US" dirty="0"/>
              <a:t>Identify common uses for mouse</a:t>
            </a:r>
          </a:p>
          <a:p>
            <a:pPr lvl="1"/>
            <a:r>
              <a:rPr lang="en-US" dirty="0"/>
              <a:t>Learn keyboard shortcuts instead</a:t>
            </a:r>
          </a:p>
          <a:p>
            <a:pPr lvl="1"/>
            <a:r>
              <a:rPr lang="en-US" dirty="0"/>
              <a:t>Improve efficiency </a:t>
            </a:r>
          </a:p>
        </p:txBody>
      </p:sp>
      <p:pic>
        <p:nvPicPr>
          <p:cNvPr id="6" name="Picture Placeholder 5" descr="Table&#10;&#10;Description automatically generated">
            <a:extLst>
              <a:ext uri="{FF2B5EF4-FFF2-40B4-BE49-F238E27FC236}">
                <a16:creationId xmlns:a16="http://schemas.microsoft.com/office/drawing/2014/main" id="{F95E067B-0824-4358-BF53-6B349B76957F}"/>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996" t="2861" r="2032" b="2152"/>
          <a:stretch/>
        </p:blipFill>
        <p:spPr>
          <a:xfrm>
            <a:off x="1295399" y="2038350"/>
            <a:ext cx="7597625" cy="2667000"/>
          </a:xfrm>
          <a:prstGeom prst="rect">
            <a:avLst/>
          </a:prstGeom>
          <a:ln w="6350">
            <a:solidFill>
              <a:schemeClr val="bg1">
                <a:lumMod val="65000"/>
              </a:schemeClr>
            </a:solidFill>
          </a:ln>
          <a:effectLst>
            <a:outerShdw blurRad="292100" dist="139700" dir="2700000" algn="tl" rotWithShape="0">
              <a:srgbClr val="333333">
                <a:alpha val="65000"/>
              </a:srgbClr>
            </a:outerShdw>
          </a:effectLst>
        </p:spPr>
      </p:pic>
      <p:sp>
        <p:nvSpPr>
          <p:cNvPr id="5" name="Text Placeholder 4">
            <a:extLst>
              <a:ext uri="{FF2B5EF4-FFF2-40B4-BE49-F238E27FC236}">
                <a16:creationId xmlns:a16="http://schemas.microsoft.com/office/drawing/2014/main" id="{21ADEA1B-E990-429A-86D3-B436D006E85F}"/>
              </a:ext>
            </a:extLst>
          </p:cNvPr>
          <p:cNvSpPr>
            <a:spLocks noGrp="1"/>
          </p:cNvSpPr>
          <p:nvPr>
            <p:ph type="body" sz="quarter" idx="12"/>
          </p:nvPr>
        </p:nvSpPr>
        <p:spPr/>
        <p:txBody>
          <a:bodyPr/>
          <a:lstStyle/>
          <a:p>
            <a:r>
              <a:rPr lang="en-US" dirty="0"/>
              <a:t> Keyboard Shortcuts</a:t>
            </a:r>
          </a:p>
          <a:p>
            <a:endParaRPr lang="en-US" dirty="0"/>
          </a:p>
        </p:txBody>
      </p:sp>
      <p:pic>
        <p:nvPicPr>
          <p:cNvPr id="7" name="Picture Placeholder 5" descr="A picture containing holding, person, sitting, computer&#10;&#10;Description automatically generated">
            <a:extLst>
              <a:ext uri="{FF2B5EF4-FFF2-40B4-BE49-F238E27FC236}">
                <a16:creationId xmlns:a16="http://schemas.microsoft.com/office/drawing/2014/main" id="{3246F680-5391-46B5-AC65-AF1FBD86BB37}"/>
              </a:ext>
            </a:extLst>
          </p:cNvPr>
          <p:cNvPicPr>
            <a:picLocks noChangeAspect="1"/>
          </p:cNvPicPr>
          <p:nvPr/>
        </p:nvPicPr>
        <p:blipFill>
          <a:blip r:embed="rId3" cstate="print">
            <a:extLst>
              <a:ext uri="{28A0092B-C50C-407E-A947-70E740481C1C}">
                <a14:useLocalDpi xmlns:a14="http://schemas.microsoft.com/office/drawing/2010/main" val="0"/>
              </a:ext>
            </a:extLst>
          </a:blip>
          <a:srcRect t="821" b="821"/>
          <a:stretch>
            <a:fillRect/>
          </a:stretch>
        </p:blipFill>
        <p:spPr>
          <a:xfrm>
            <a:off x="-107649" y="3653012"/>
            <a:ext cx="1371600" cy="1349066"/>
          </a:xfrm>
          <a:prstGeom prst="rect">
            <a:avLst/>
          </a:prstGeom>
          <a:effectLst>
            <a:outerShdw blurRad="177800" dist="177800" dir="2700000" algn="tl" rotWithShape="0">
              <a:schemeClr val="tx1">
                <a:lumMod val="50000"/>
                <a:lumOff val="50000"/>
              </a:schemeClr>
            </a:outerShdw>
          </a:effectLst>
        </p:spPr>
      </p:pic>
    </p:spTree>
    <p:extLst>
      <p:ext uri="{BB962C8B-B14F-4D97-AF65-F5344CB8AC3E}">
        <p14:creationId xmlns:p14="http://schemas.microsoft.com/office/powerpoint/2010/main" val="2852887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771068A9-E389-43C3-A4BB-4A4E7C6B2F57}"/>
              </a:ext>
            </a:extLst>
          </p:cNvPr>
          <p:cNvSpPr>
            <a:spLocks noGrp="1"/>
          </p:cNvSpPr>
          <p:nvPr>
            <p:ph type="body" sz="quarter" idx="10"/>
          </p:nvPr>
        </p:nvSpPr>
        <p:spPr>
          <a:xfrm>
            <a:off x="895952" y="646342"/>
            <a:ext cx="4438048" cy="4361087"/>
          </a:xfrm>
        </p:spPr>
        <p:txBody>
          <a:bodyPr/>
          <a:lstStyle/>
          <a:p>
            <a:r>
              <a:rPr lang="en-US" sz="1800" dirty="0"/>
              <a:t>Focusing patient’s treatment plan</a:t>
            </a:r>
          </a:p>
          <a:p>
            <a:pPr lvl="1"/>
            <a:r>
              <a:rPr lang="en-US" sz="1500" dirty="0"/>
              <a:t>Ergonomics analysis of patient’s work and/or home demands</a:t>
            </a:r>
          </a:p>
          <a:p>
            <a:r>
              <a:rPr lang="en-US" sz="1800" dirty="0"/>
              <a:t>Identifying potential job modifications</a:t>
            </a:r>
          </a:p>
          <a:p>
            <a:pPr lvl="1"/>
            <a:r>
              <a:rPr lang="en-US" sz="1500" dirty="0"/>
              <a:t>Assist patient in Return to Work (or other activity) process</a:t>
            </a:r>
          </a:p>
          <a:p>
            <a:r>
              <a:rPr lang="en-US" sz="1800" dirty="0"/>
              <a:t>Preventing potential injuries to employees</a:t>
            </a:r>
          </a:p>
          <a:p>
            <a:pPr lvl="1"/>
            <a:r>
              <a:rPr lang="en-US" sz="1500" dirty="0"/>
              <a:t>Proactive ergonomics analysis and intervention</a:t>
            </a:r>
          </a:p>
          <a:p>
            <a:r>
              <a:rPr lang="en-US" sz="1800" dirty="0"/>
              <a:t>Enhancing company’s bottom line</a:t>
            </a:r>
          </a:p>
          <a:p>
            <a:pPr lvl="1"/>
            <a:r>
              <a:rPr lang="en-US" sz="1500" dirty="0"/>
              <a:t>Ergonomics related improvements in quality and productivity that also complement health and safety</a:t>
            </a:r>
          </a:p>
          <a:p>
            <a:r>
              <a:rPr lang="en-US" sz="1800" dirty="0"/>
              <a:t>Other?</a:t>
            </a:r>
          </a:p>
          <a:p>
            <a:endParaRPr lang="en-US" sz="1800" dirty="0"/>
          </a:p>
        </p:txBody>
      </p:sp>
      <p:sp>
        <p:nvSpPr>
          <p:cNvPr id="22" name="Text Placeholder 21">
            <a:extLst>
              <a:ext uri="{FF2B5EF4-FFF2-40B4-BE49-F238E27FC236}">
                <a16:creationId xmlns:a16="http://schemas.microsoft.com/office/drawing/2014/main" id="{FFF5F18F-1EA7-4742-A874-AAB896C9E5CA}"/>
              </a:ext>
            </a:extLst>
          </p:cNvPr>
          <p:cNvSpPr>
            <a:spLocks noGrp="1"/>
          </p:cNvSpPr>
          <p:nvPr>
            <p:ph type="body" sz="quarter" idx="12"/>
          </p:nvPr>
        </p:nvSpPr>
        <p:spPr/>
        <p:txBody>
          <a:bodyPr/>
          <a:lstStyle/>
          <a:p>
            <a:r>
              <a:rPr lang="en-US" dirty="0"/>
              <a:t>Health Care Professionals (HCP) Advantages</a:t>
            </a:r>
          </a:p>
        </p:txBody>
      </p:sp>
      <p:pic>
        <p:nvPicPr>
          <p:cNvPr id="5" name="Picture Placeholder 4" descr="A person standing in front of a computer&#10;&#10;Description automatically generated">
            <a:extLst>
              <a:ext uri="{FF2B5EF4-FFF2-40B4-BE49-F238E27FC236}">
                <a16:creationId xmlns:a16="http://schemas.microsoft.com/office/drawing/2014/main" id="{30E3117E-20C1-4B41-AB69-649849C9737D}"/>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18150" r="18150"/>
          <a:stretch>
            <a:fillRect/>
          </a:stretch>
        </p:blipFill>
        <p:spPr>
          <a:xfrm>
            <a:off x="5562600" y="742950"/>
            <a:ext cx="3454400" cy="4067175"/>
          </a:xfr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xEl>
                                              <p:pRg st="1" end="1"/>
                                            </p:txEl>
                                          </p:spTgt>
                                        </p:tgtEl>
                                        <p:attrNameLst>
                                          <p:attrName>style.visibility</p:attrName>
                                        </p:attrNameLst>
                                      </p:cBhvr>
                                      <p:to>
                                        <p:strVal val="visible"/>
                                      </p:to>
                                    </p:set>
                                    <p:animEffect transition="in" filter="fade">
                                      <p:cBhvr>
                                        <p:cTn id="13" dur="500"/>
                                        <p:tgtEl>
                                          <p:spTgt spid="20">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
                                            <p:txEl>
                                              <p:pRg st="2" end="2"/>
                                            </p:txEl>
                                          </p:spTgt>
                                        </p:tgtEl>
                                        <p:attrNameLst>
                                          <p:attrName>style.visibility</p:attrName>
                                        </p:attrNameLst>
                                      </p:cBhvr>
                                      <p:to>
                                        <p:strVal val="visible"/>
                                      </p:to>
                                    </p:set>
                                    <p:animEffect transition="in" filter="fade">
                                      <p:cBhvr>
                                        <p:cTn id="18" dur="500"/>
                                        <p:tgtEl>
                                          <p:spTgt spid="20">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xEl>
                                              <p:pRg st="3" end="3"/>
                                            </p:txEl>
                                          </p:spTgt>
                                        </p:tgtEl>
                                        <p:attrNameLst>
                                          <p:attrName>style.visibility</p:attrName>
                                        </p:attrNameLst>
                                      </p:cBhvr>
                                      <p:to>
                                        <p:strVal val="visible"/>
                                      </p:to>
                                    </p:set>
                                    <p:animEffect transition="in" filter="fade">
                                      <p:cBhvr>
                                        <p:cTn id="21" dur="500"/>
                                        <p:tgtEl>
                                          <p:spTgt spid="20">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0">
                                            <p:txEl>
                                              <p:pRg st="4" end="4"/>
                                            </p:txEl>
                                          </p:spTgt>
                                        </p:tgtEl>
                                        <p:attrNameLst>
                                          <p:attrName>style.visibility</p:attrName>
                                        </p:attrNameLst>
                                      </p:cBhvr>
                                      <p:to>
                                        <p:strVal val="visible"/>
                                      </p:to>
                                    </p:set>
                                    <p:animEffect transition="in" filter="fade">
                                      <p:cBhvr>
                                        <p:cTn id="26" dur="500"/>
                                        <p:tgtEl>
                                          <p:spTgt spid="20">
                                            <p:txEl>
                                              <p:pRg st="4" end="4"/>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
                                            <p:txEl>
                                              <p:pRg st="5" end="5"/>
                                            </p:txEl>
                                          </p:spTgt>
                                        </p:tgtEl>
                                        <p:attrNameLst>
                                          <p:attrName>style.visibility</p:attrName>
                                        </p:attrNameLst>
                                      </p:cBhvr>
                                      <p:to>
                                        <p:strVal val="visible"/>
                                      </p:to>
                                    </p:set>
                                    <p:animEffect transition="in" filter="fade">
                                      <p:cBhvr>
                                        <p:cTn id="29" dur="500"/>
                                        <p:tgtEl>
                                          <p:spTgt spid="20">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0">
                                            <p:txEl>
                                              <p:pRg st="6" end="6"/>
                                            </p:txEl>
                                          </p:spTgt>
                                        </p:tgtEl>
                                        <p:attrNameLst>
                                          <p:attrName>style.visibility</p:attrName>
                                        </p:attrNameLst>
                                      </p:cBhvr>
                                      <p:to>
                                        <p:strVal val="visible"/>
                                      </p:to>
                                    </p:set>
                                    <p:animEffect transition="in" filter="fade">
                                      <p:cBhvr>
                                        <p:cTn id="34" dur="500"/>
                                        <p:tgtEl>
                                          <p:spTgt spid="20">
                                            <p:txEl>
                                              <p:pRg st="6" end="6"/>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xEl>
                                              <p:pRg st="7" end="7"/>
                                            </p:txEl>
                                          </p:spTgt>
                                        </p:tgtEl>
                                        <p:attrNameLst>
                                          <p:attrName>style.visibility</p:attrName>
                                        </p:attrNameLst>
                                      </p:cBhvr>
                                      <p:to>
                                        <p:strVal val="visible"/>
                                      </p:to>
                                    </p:set>
                                    <p:animEffect transition="in" filter="fade">
                                      <p:cBhvr>
                                        <p:cTn id="37" dur="500"/>
                                        <p:tgtEl>
                                          <p:spTgt spid="20">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xEl>
                                              <p:pRg st="8" end="8"/>
                                            </p:txEl>
                                          </p:spTgt>
                                        </p:tgtEl>
                                        <p:attrNameLst>
                                          <p:attrName>style.visibility</p:attrName>
                                        </p:attrNameLst>
                                      </p:cBhvr>
                                      <p:to>
                                        <p:strVal val="visible"/>
                                      </p:to>
                                    </p:set>
                                    <p:animEffect transition="in" filter="fade">
                                      <p:cBhvr>
                                        <p:cTn id="42" dur="500"/>
                                        <p:tgtEl>
                                          <p:spTgt spid="2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BA31E026-848F-47F3-8D2C-E73569850457}"/>
              </a:ext>
            </a:extLst>
          </p:cNvPr>
          <p:cNvSpPr>
            <a:spLocks noGrp="1" noChangeArrowheads="1"/>
          </p:cNvSpPr>
          <p:nvPr>
            <p:ph type="body" sz="quarter" idx="10"/>
          </p:nvPr>
        </p:nvSpPr>
        <p:spPr bwMode="auto">
          <a:xfrm>
            <a:off x="936776" y="743523"/>
            <a:ext cx="5997424" cy="1318310"/>
          </a:xfrm>
          <a:prstGeom prst="rect">
            <a:avLst/>
          </a:prstGeom>
          <a:noFill/>
          <a:ln w="9525">
            <a:noFill/>
            <a:miter lim="800000"/>
            <a:headEnd/>
            <a:tailEnd/>
          </a:ln>
          <a:effectLst/>
        </p:spPr>
        <p:txBody>
          <a:bodyPr wrap="square">
            <a:spAutoFit/>
          </a:bodyPr>
          <a:lstStyle/>
          <a:p>
            <a:pPr>
              <a:defRPr/>
            </a:pPr>
            <a:r>
              <a:rPr lang="en-US" noProof="1"/>
              <a:t>Free float piano playing style</a:t>
            </a:r>
          </a:p>
          <a:p>
            <a:pPr>
              <a:defRPr/>
            </a:pPr>
            <a:r>
              <a:rPr lang="en-US" noProof="1"/>
              <a:t>Worksurface forearm support</a:t>
            </a:r>
          </a:p>
          <a:p>
            <a:pPr>
              <a:spcBef>
                <a:spcPct val="20000"/>
              </a:spcBef>
              <a:buClr>
                <a:srgbClr val="FF0000"/>
              </a:buClr>
              <a:buSzPct val="125000"/>
              <a:buFont typeface="Wingdings" pitchFamily="2" charset="2"/>
              <a:buNone/>
              <a:defRPr/>
            </a:pPr>
            <a:endParaRPr lang="en-US" sz="3200" dirty="0">
              <a:latin typeface="Arial" pitchFamily="34" charset="0"/>
              <a:cs typeface="Arial" pitchFamily="34" charset="0"/>
            </a:endParaRPr>
          </a:p>
        </p:txBody>
      </p:sp>
      <p:pic>
        <p:nvPicPr>
          <p:cNvPr id="11" name="Picture Placeholder 10">
            <a:extLst>
              <a:ext uri="{FF2B5EF4-FFF2-40B4-BE49-F238E27FC236}">
                <a16:creationId xmlns:a16="http://schemas.microsoft.com/office/drawing/2014/main" id="{69418C55-70E9-48B9-98EF-5F38D2618187}"/>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4545" t="5754" r="4545" b="3315"/>
          <a:stretch/>
        </p:blipFill>
        <p:spPr>
          <a:xfrm>
            <a:off x="1066800" y="1809750"/>
            <a:ext cx="3759196" cy="2819397"/>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8FFD566D-3274-4AA9-95D1-D13FE7B3455E}"/>
              </a:ext>
            </a:extLst>
          </p:cNvPr>
          <p:cNvSpPr>
            <a:spLocks noGrp="1"/>
          </p:cNvSpPr>
          <p:nvPr>
            <p:ph type="body" sz="quarter" idx="12"/>
          </p:nvPr>
        </p:nvSpPr>
        <p:spPr/>
        <p:txBody>
          <a:bodyPr/>
          <a:lstStyle/>
          <a:p>
            <a:r>
              <a:rPr lang="en-US" noProof="1"/>
              <a:t>Keyboard </a:t>
            </a:r>
            <a:r>
              <a:rPr lang="en-US" dirty="0"/>
              <a:t>Technique</a:t>
            </a:r>
          </a:p>
        </p:txBody>
      </p:sp>
      <p:pic>
        <p:nvPicPr>
          <p:cNvPr id="12" name="Picture Placeholder 11">
            <a:extLst>
              <a:ext uri="{FF2B5EF4-FFF2-40B4-BE49-F238E27FC236}">
                <a16:creationId xmlns:a16="http://schemas.microsoft.com/office/drawing/2014/main" id="{B0F95C1E-251D-4EB6-8632-16D5F84D7EFC}"/>
              </a:ext>
            </a:extLst>
          </p:cNvPr>
          <p:cNvPicPr>
            <a:picLocks noGrp="1" noChangeAspect="1"/>
          </p:cNvPicPr>
          <p:nvPr>
            <p:ph type="pic" sz="quarter" idx="13"/>
          </p:nvPr>
        </p:nvPicPr>
        <p:blipFill rotWithShape="1">
          <a:blip r:embed="rId4" cstate="print">
            <a:extLst>
              <a:ext uri="{28A0092B-C50C-407E-A947-70E740481C1C}">
                <a14:useLocalDpi xmlns:a14="http://schemas.microsoft.com/office/drawing/2010/main" val="0"/>
              </a:ext>
            </a:extLst>
          </a:blip>
          <a:srcRect t="977" r="1929" b="918"/>
          <a:stretch/>
        </p:blipFill>
        <p:spPr>
          <a:xfrm>
            <a:off x="5101983" y="1831358"/>
            <a:ext cx="3759196" cy="281939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fade">
                                      <p:cBhvr>
                                        <p:cTn id="15" dur="500"/>
                                        <p:tgtEl>
                                          <p:spTgt spid="1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2434" name="Rectangle 1026"/>
          <p:cNvSpPr>
            <a:spLocks noGrp="1" noChangeArrowheads="1"/>
          </p:cNvSpPr>
          <p:nvPr>
            <p:ph type="body" sz="quarter" idx="10"/>
          </p:nvPr>
        </p:nvSpPr>
        <p:spPr>
          <a:xfrm>
            <a:off x="936775" y="646342"/>
            <a:ext cx="3846809" cy="4361087"/>
          </a:xfrm>
        </p:spPr>
        <p:txBody>
          <a:bodyPr>
            <a:normAutofit/>
          </a:bodyPr>
          <a:lstStyle/>
          <a:p>
            <a:r>
              <a:rPr lang="en-US" sz="2400" dirty="0"/>
              <a:t>Fixed worksurface height</a:t>
            </a:r>
          </a:p>
          <a:p>
            <a:pPr lvl="1"/>
            <a:r>
              <a:rPr lang="en-US" sz="2000" dirty="0"/>
              <a:t>Use chair seatpan height adjustment to position hands at appropriate position</a:t>
            </a:r>
          </a:p>
          <a:p>
            <a:pPr lvl="1"/>
            <a:r>
              <a:rPr lang="en-US" sz="2000" dirty="0"/>
              <a:t>Based on technique</a:t>
            </a:r>
          </a:p>
          <a:p>
            <a:pPr lvl="2"/>
            <a:r>
              <a:rPr lang="en-US" sz="1800" dirty="0"/>
              <a:t>“Piano Player”</a:t>
            </a:r>
          </a:p>
          <a:p>
            <a:pPr lvl="2"/>
            <a:r>
              <a:rPr lang="en-US" sz="1800" dirty="0"/>
              <a:t>“Forearm Supporter” </a:t>
            </a:r>
          </a:p>
          <a:p>
            <a:pPr lvl="1"/>
            <a:r>
              <a:rPr lang="en-US" sz="2000" dirty="0"/>
              <a:t>Evaluate foot placement </a:t>
            </a:r>
          </a:p>
          <a:p>
            <a:pPr lvl="2"/>
            <a:r>
              <a:rPr lang="en-US" sz="1800" dirty="0"/>
              <a:t>Determine if footrest required</a:t>
            </a:r>
          </a:p>
          <a:p>
            <a:pPr lvl="2"/>
            <a:r>
              <a:rPr lang="en-US" sz="1800" dirty="0"/>
              <a:t>With taller individuals, may need to determine if worksurface can be raised</a:t>
            </a:r>
          </a:p>
        </p:txBody>
      </p:sp>
      <p:pic>
        <p:nvPicPr>
          <p:cNvPr id="7" name="Picture Placeholder 6" descr="A person sitting at a desk&#10;&#10;Description automatically generated">
            <a:extLst>
              <a:ext uri="{FF2B5EF4-FFF2-40B4-BE49-F238E27FC236}">
                <a16:creationId xmlns:a16="http://schemas.microsoft.com/office/drawing/2014/main" id="{1EF0B762-8DC2-4B08-8645-3A0FBCD4888C}"/>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11858" r="11858"/>
          <a:stretch/>
        </p:blipFill>
        <p:spPr>
          <a:xfrm>
            <a:off x="4882344" y="743523"/>
            <a:ext cx="4135112" cy="4067175"/>
          </a:xfr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7E2CA357-F366-483A-84A9-CA33168FDBD1}"/>
              </a:ext>
            </a:extLst>
          </p:cNvPr>
          <p:cNvSpPr>
            <a:spLocks noGrp="1"/>
          </p:cNvSpPr>
          <p:nvPr>
            <p:ph type="body" sz="quarter" idx="12"/>
          </p:nvPr>
        </p:nvSpPr>
        <p:spPr>
          <a:xfrm>
            <a:off x="936775" y="38100"/>
            <a:ext cx="8080681" cy="419100"/>
          </a:xfrm>
        </p:spPr>
        <p:txBody>
          <a:bodyPr/>
          <a:lstStyle/>
          <a:p>
            <a:r>
              <a:rPr lang="en-US" noProof="1"/>
              <a:t>Worksurface Height Strategy </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2434">
                                            <p:txEl>
                                              <p:pRg st="0" end="0"/>
                                            </p:txEl>
                                          </p:spTgt>
                                        </p:tgtEl>
                                        <p:attrNameLst>
                                          <p:attrName>style.visibility</p:attrName>
                                        </p:attrNameLst>
                                      </p:cBhvr>
                                      <p:to>
                                        <p:strVal val="visible"/>
                                      </p:to>
                                    </p:set>
                                    <p:animEffect transition="in" filter="fade">
                                      <p:cBhvr>
                                        <p:cTn id="7" dur="500"/>
                                        <p:tgtEl>
                                          <p:spTgt spid="40243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02434">
                                            <p:txEl>
                                              <p:pRg st="1" end="1"/>
                                            </p:txEl>
                                          </p:spTgt>
                                        </p:tgtEl>
                                        <p:attrNameLst>
                                          <p:attrName>style.visibility</p:attrName>
                                        </p:attrNameLst>
                                      </p:cBhvr>
                                      <p:to>
                                        <p:strVal val="visible"/>
                                      </p:to>
                                    </p:set>
                                    <p:animEffect transition="in" filter="fade">
                                      <p:cBhvr>
                                        <p:cTn id="15" dur="500"/>
                                        <p:tgtEl>
                                          <p:spTgt spid="40243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02434">
                                            <p:txEl>
                                              <p:pRg st="2" end="2"/>
                                            </p:txEl>
                                          </p:spTgt>
                                        </p:tgtEl>
                                        <p:attrNameLst>
                                          <p:attrName>style.visibility</p:attrName>
                                        </p:attrNameLst>
                                      </p:cBhvr>
                                      <p:to>
                                        <p:strVal val="visible"/>
                                      </p:to>
                                    </p:set>
                                    <p:animEffect transition="in" filter="fade">
                                      <p:cBhvr>
                                        <p:cTn id="20" dur="500"/>
                                        <p:tgtEl>
                                          <p:spTgt spid="402434">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02434">
                                            <p:txEl>
                                              <p:pRg st="3" end="3"/>
                                            </p:txEl>
                                          </p:spTgt>
                                        </p:tgtEl>
                                        <p:attrNameLst>
                                          <p:attrName>style.visibility</p:attrName>
                                        </p:attrNameLst>
                                      </p:cBhvr>
                                      <p:to>
                                        <p:strVal val="visible"/>
                                      </p:to>
                                    </p:set>
                                    <p:animEffect transition="in" filter="fade">
                                      <p:cBhvr>
                                        <p:cTn id="23" dur="500"/>
                                        <p:tgtEl>
                                          <p:spTgt spid="402434">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02434">
                                            <p:txEl>
                                              <p:pRg st="4" end="4"/>
                                            </p:txEl>
                                          </p:spTgt>
                                        </p:tgtEl>
                                        <p:attrNameLst>
                                          <p:attrName>style.visibility</p:attrName>
                                        </p:attrNameLst>
                                      </p:cBhvr>
                                      <p:to>
                                        <p:strVal val="visible"/>
                                      </p:to>
                                    </p:set>
                                    <p:animEffect transition="in" filter="fade">
                                      <p:cBhvr>
                                        <p:cTn id="26" dur="500"/>
                                        <p:tgtEl>
                                          <p:spTgt spid="402434">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02434">
                                            <p:txEl>
                                              <p:pRg st="5" end="5"/>
                                            </p:txEl>
                                          </p:spTgt>
                                        </p:tgtEl>
                                        <p:attrNameLst>
                                          <p:attrName>style.visibility</p:attrName>
                                        </p:attrNameLst>
                                      </p:cBhvr>
                                      <p:to>
                                        <p:strVal val="visible"/>
                                      </p:to>
                                    </p:set>
                                    <p:animEffect transition="in" filter="fade">
                                      <p:cBhvr>
                                        <p:cTn id="31" dur="500"/>
                                        <p:tgtEl>
                                          <p:spTgt spid="402434">
                                            <p:txEl>
                                              <p:pRg st="5" end="5"/>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02434">
                                            <p:txEl>
                                              <p:pRg st="6" end="6"/>
                                            </p:txEl>
                                          </p:spTgt>
                                        </p:tgtEl>
                                        <p:attrNameLst>
                                          <p:attrName>style.visibility</p:attrName>
                                        </p:attrNameLst>
                                      </p:cBhvr>
                                      <p:to>
                                        <p:strVal val="visible"/>
                                      </p:to>
                                    </p:set>
                                    <p:animEffect transition="in" filter="fade">
                                      <p:cBhvr>
                                        <p:cTn id="34" dur="500"/>
                                        <p:tgtEl>
                                          <p:spTgt spid="402434">
                                            <p:txEl>
                                              <p:pRg st="6" end="6"/>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02434">
                                            <p:txEl>
                                              <p:pRg st="7" end="7"/>
                                            </p:txEl>
                                          </p:spTgt>
                                        </p:tgtEl>
                                        <p:attrNameLst>
                                          <p:attrName>style.visibility</p:attrName>
                                        </p:attrNameLst>
                                      </p:cBhvr>
                                      <p:to>
                                        <p:strVal val="visible"/>
                                      </p:to>
                                    </p:set>
                                    <p:animEffect transition="in" filter="fade">
                                      <p:cBhvr>
                                        <p:cTn id="37" dur="500"/>
                                        <p:tgtEl>
                                          <p:spTgt spid="40243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34" grpId="0" uiExpand="1" build="p" bldLvl="2"/>
    </p:bld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2434" name="Rectangle 1026"/>
          <p:cNvSpPr>
            <a:spLocks noGrp="1" noChangeArrowheads="1"/>
          </p:cNvSpPr>
          <p:nvPr>
            <p:ph type="body" sz="quarter" idx="10"/>
          </p:nvPr>
        </p:nvSpPr>
        <p:spPr/>
        <p:txBody>
          <a:bodyPr>
            <a:normAutofit lnSpcReduction="10000"/>
          </a:bodyPr>
          <a:lstStyle/>
          <a:p>
            <a:r>
              <a:rPr lang="en-US" dirty="0"/>
              <a:t>Adjustable worksurface height</a:t>
            </a:r>
          </a:p>
          <a:p>
            <a:pPr lvl="1"/>
            <a:r>
              <a:rPr lang="en-US" dirty="0"/>
              <a:t>Adjust chair’s seatpan height so hips slightly higher or equal to knees and feet supported on floor</a:t>
            </a:r>
          </a:p>
          <a:p>
            <a:pPr lvl="1"/>
            <a:r>
              <a:rPr lang="en-US" dirty="0"/>
              <a:t>“Piano Player” keyboard user</a:t>
            </a:r>
          </a:p>
          <a:p>
            <a:pPr lvl="2"/>
            <a:r>
              <a:rPr lang="en-US" sz="1600" dirty="0"/>
              <a:t>Position hands where they would be when using keyboard</a:t>
            </a:r>
          </a:p>
          <a:p>
            <a:pPr lvl="2"/>
            <a:r>
              <a:rPr lang="en-US" sz="1600" dirty="0"/>
              <a:t>Adjust worksurface height to match hand position</a:t>
            </a:r>
          </a:p>
          <a:p>
            <a:pPr lvl="1"/>
            <a:r>
              <a:rPr lang="en-US" dirty="0"/>
              <a:t>“Forearm Supporter” keyboard user</a:t>
            </a:r>
          </a:p>
          <a:p>
            <a:pPr lvl="2"/>
            <a:r>
              <a:rPr lang="en-US" sz="1600" dirty="0"/>
              <a:t>Position hands and forearms where they would be when using keyboard</a:t>
            </a:r>
          </a:p>
          <a:p>
            <a:pPr lvl="2"/>
            <a:r>
              <a:rPr lang="en-US" sz="1600" dirty="0"/>
              <a:t>Adjust worksurface height to match this position</a:t>
            </a:r>
          </a:p>
        </p:txBody>
      </p:sp>
      <p:sp>
        <p:nvSpPr>
          <p:cNvPr id="4" name="Text Placeholder 3">
            <a:extLst>
              <a:ext uri="{FF2B5EF4-FFF2-40B4-BE49-F238E27FC236}">
                <a16:creationId xmlns:a16="http://schemas.microsoft.com/office/drawing/2014/main" id="{22AC9E2F-FAFA-429A-A9C6-8C9FE560D760}"/>
              </a:ext>
            </a:extLst>
          </p:cNvPr>
          <p:cNvSpPr>
            <a:spLocks noGrp="1"/>
          </p:cNvSpPr>
          <p:nvPr>
            <p:ph type="body" sz="quarter" idx="12"/>
          </p:nvPr>
        </p:nvSpPr>
        <p:spPr/>
        <p:txBody>
          <a:bodyPr/>
          <a:lstStyle/>
          <a:p>
            <a:r>
              <a:rPr lang="en-US" noProof="1"/>
              <a:t>Worksurface Height Strategy </a:t>
            </a:r>
            <a:endParaRPr lang="en-US" dirty="0"/>
          </a:p>
        </p:txBody>
      </p:sp>
      <p:pic>
        <p:nvPicPr>
          <p:cNvPr id="9" name="Picture Placeholder 8" descr="A person sitting at a desk&#10;&#10;Description automatically generated">
            <a:extLst>
              <a:ext uri="{FF2B5EF4-FFF2-40B4-BE49-F238E27FC236}">
                <a16:creationId xmlns:a16="http://schemas.microsoft.com/office/drawing/2014/main" id="{88633B4F-6A95-4B03-8446-05C7F8133443}"/>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t="18093" b="18093"/>
          <a:stretch/>
        </p:blipFill>
        <p:spPr>
          <a:xfrm>
            <a:off x="4881563" y="742950"/>
            <a:ext cx="4135437" cy="1981200"/>
          </a:xfrm>
          <a:prstGeom prst="rect">
            <a:avLst/>
          </a:prstGeom>
          <a:ln>
            <a:noFill/>
          </a:ln>
          <a:effectLst>
            <a:outerShdw blurRad="292100" dist="139700" dir="2700000" algn="tl" rotWithShape="0">
              <a:srgbClr val="333333">
                <a:alpha val="65000"/>
              </a:srgbClr>
            </a:outerShdw>
          </a:effectLst>
        </p:spPr>
      </p:pic>
      <p:pic>
        <p:nvPicPr>
          <p:cNvPr id="10" name="Picture Placeholder 9" descr="A person sitting at a desk with a computer&#10;&#10;Description automatically generated">
            <a:extLst>
              <a:ext uri="{FF2B5EF4-FFF2-40B4-BE49-F238E27FC236}">
                <a16:creationId xmlns:a16="http://schemas.microsoft.com/office/drawing/2014/main" id="{1CC21CAE-065F-41A4-8A42-D1E727FA933E}"/>
              </a:ext>
            </a:extLst>
          </p:cNvPr>
          <p:cNvPicPr>
            <a:picLocks noGrp="1" noChangeAspect="1"/>
          </p:cNvPicPr>
          <p:nvPr>
            <p:ph type="pic" sz="quarter" idx="13"/>
          </p:nvPr>
        </p:nvPicPr>
        <p:blipFill rotWithShape="1">
          <a:blip r:embed="rId4" cstate="print">
            <a:extLst>
              <a:ext uri="{28A0092B-C50C-407E-A947-70E740481C1C}">
                <a14:useLocalDpi xmlns:a14="http://schemas.microsoft.com/office/drawing/2010/main" val="0"/>
              </a:ext>
            </a:extLst>
          </a:blip>
          <a:srcRect t="18093" b="18093"/>
          <a:stretch/>
        </p:blipFill>
        <p:spPr>
          <a:xfrm flipH="1">
            <a:off x="4876800" y="2876550"/>
            <a:ext cx="4135438" cy="1981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473146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2434">
                                            <p:txEl>
                                              <p:pRg st="0" end="0"/>
                                            </p:txEl>
                                          </p:spTgt>
                                        </p:tgtEl>
                                        <p:attrNameLst>
                                          <p:attrName>style.visibility</p:attrName>
                                        </p:attrNameLst>
                                      </p:cBhvr>
                                      <p:to>
                                        <p:strVal val="visible"/>
                                      </p:to>
                                    </p:set>
                                    <p:animEffect transition="in" filter="fade">
                                      <p:cBhvr>
                                        <p:cTn id="7" dur="500"/>
                                        <p:tgtEl>
                                          <p:spTgt spid="4024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2434">
                                            <p:txEl>
                                              <p:pRg st="1" end="1"/>
                                            </p:txEl>
                                          </p:spTgt>
                                        </p:tgtEl>
                                        <p:attrNameLst>
                                          <p:attrName>style.visibility</p:attrName>
                                        </p:attrNameLst>
                                      </p:cBhvr>
                                      <p:to>
                                        <p:strVal val="visible"/>
                                      </p:to>
                                    </p:set>
                                    <p:animEffect transition="in" filter="fade">
                                      <p:cBhvr>
                                        <p:cTn id="12" dur="500"/>
                                        <p:tgtEl>
                                          <p:spTgt spid="4024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2434">
                                            <p:txEl>
                                              <p:pRg st="2" end="2"/>
                                            </p:txEl>
                                          </p:spTgt>
                                        </p:tgtEl>
                                        <p:attrNameLst>
                                          <p:attrName>style.visibility</p:attrName>
                                        </p:attrNameLst>
                                      </p:cBhvr>
                                      <p:to>
                                        <p:strVal val="visible"/>
                                      </p:to>
                                    </p:set>
                                    <p:animEffect transition="in" filter="fade">
                                      <p:cBhvr>
                                        <p:cTn id="17" dur="500"/>
                                        <p:tgtEl>
                                          <p:spTgt spid="402434">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02434">
                                            <p:txEl>
                                              <p:pRg st="3" end="3"/>
                                            </p:txEl>
                                          </p:spTgt>
                                        </p:tgtEl>
                                        <p:attrNameLst>
                                          <p:attrName>style.visibility</p:attrName>
                                        </p:attrNameLst>
                                      </p:cBhvr>
                                      <p:to>
                                        <p:strVal val="visible"/>
                                      </p:to>
                                    </p:set>
                                    <p:animEffect transition="in" filter="fade">
                                      <p:cBhvr>
                                        <p:cTn id="23" dur="500"/>
                                        <p:tgtEl>
                                          <p:spTgt spid="402434">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02434">
                                            <p:txEl>
                                              <p:pRg st="4" end="4"/>
                                            </p:txEl>
                                          </p:spTgt>
                                        </p:tgtEl>
                                        <p:attrNameLst>
                                          <p:attrName>style.visibility</p:attrName>
                                        </p:attrNameLst>
                                      </p:cBhvr>
                                      <p:to>
                                        <p:strVal val="visible"/>
                                      </p:to>
                                    </p:set>
                                    <p:animEffect transition="in" filter="fade">
                                      <p:cBhvr>
                                        <p:cTn id="26" dur="500"/>
                                        <p:tgtEl>
                                          <p:spTgt spid="402434">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02434">
                                            <p:txEl>
                                              <p:pRg st="5" end="5"/>
                                            </p:txEl>
                                          </p:spTgt>
                                        </p:tgtEl>
                                        <p:attrNameLst>
                                          <p:attrName>style.visibility</p:attrName>
                                        </p:attrNameLst>
                                      </p:cBhvr>
                                      <p:to>
                                        <p:strVal val="visible"/>
                                      </p:to>
                                    </p:set>
                                    <p:animEffect transition="in" filter="fade">
                                      <p:cBhvr>
                                        <p:cTn id="31" dur="500"/>
                                        <p:tgtEl>
                                          <p:spTgt spid="402434">
                                            <p:txEl>
                                              <p:pRg st="5" end="5"/>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02434">
                                            <p:txEl>
                                              <p:pRg st="6" end="6"/>
                                            </p:txEl>
                                          </p:spTgt>
                                        </p:tgtEl>
                                        <p:attrNameLst>
                                          <p:attrName>style.visibility</p:attrName>
                                        </p:attrNameLst>
                                      </p:cBhvr>
                                      <p:to>
                                        <p:strVal val="visible"/>
                                      </p:to>
                                    </p:set>
                                    <p:animEffect transition="in" filter="fade">
                                      <p:cBhvr>
                                        <p:cTn id="37" dur="500"/>
                                        <p:tgtEl>
                                          <p:spTgt spid="402434">
                                            <p:txEl>
                                              <p:pRg st="6" end="6"/>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02434">
                                            <p:txEl>
                                              <p:pRg st="7" end="7"/>
                                            </p:txEl>
                                          </p:spTgt>
                                        </p:tgtEl>
                                        <p:attrNameLst>
                                          <p:attrName>style.visibility</p:attrName>
                                        </p:attrNameLst>
                                      </p:cBhvr>
                                      <p:to>
                                        <p:strVal val="visible"/>
                                      </p:to>
                                    </p:set>
                                    <p:animEffect transition="in" filter="fade">
                                      <p:cBhvr>
                                        <p:cTn id="40" dur="500"/>
                                        <p:tgtEl>
                                          <p:spTgt spid="40243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34" grpId="0" uiExpand="1" build="p" bldLvl="2"/>
    </p:bld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2434" name="Rectangle 1026"/>
          <p:cNvSpPr>
            <a:spLocks noGrp="1" noChangeArrowheads="1"/>
          </p:cNvSpPr>
          <p:nvPr>
            <p:ph type="body" sz="quarter" idx="10"/>
          </p:nvPr>
        </p:nvSpPr>
        <p:spPr>
          <a:xfrm>
            <a:off x="936775" y="646342"/>
            <a:ext cx="5006825" cy="4361087"/>
          </a:xfrm>
        </p:spPr>
        <p:txBody>
          <a:bodyPr>
            <a:normAutofit fontScale="92500"/>
          </a:bodyPr>
          <a:lstStyle/>
          <a:p>
            <a:r>
              <a:rPr lang="en-US" dirty="0"/>
              <a:t>Fixed/Adjustable worksurface height</a:t>
            </a:r>
          </a:p>
          <a:p>
            <a:pPr lvl="1"/>
            <a:r>
              <a:rPr lang="en-US" b="1" i="1" dirty="0"/>
              <a:t>No access to adjustable sit/stand workstation </a:t>
            </a:r>
          </a:p>
          <a:p>
            <a:pPr lvl="2"/>
            <a:r>
              <a:rPr lang="en-US" sz="1700" dirty="0"/>
              <a:t>Adjust chair appropriately with feet on floor</a:t>
            </a:r>
          </a:p>
          <a:p>
            <a:pPr lvl="2"/>
            <a:r>
              <a:rPr lang="en-US" sz="1700" dirty="0"/>
              <a:t>Locate specific point on chair and take vertical measurement from that point to floor</a:t>
            </a:r>
          </a:p>
          <a:p>
            <a:pPr lvl="2"/>
            <a:r>
              <a:rPr lang="en-US" sz="1700" dirty="0"/>
              <a:t>Have person adjust chair seatpan height to place hands on fixed height keyboard using identified keyboard technique</a:t>
            </a:r>
          </a:p>
          <a:p>
            <a:pPr lvl="2"/>
            <a:r>
              <a:rPr lang="en-US" sz="1700" dirty="0"/>
              <a:t>Using same point on chair take second measurement to floor</a:t>
            </a:r>
          </a:p>
          <a:p>
            <a:pPr lvl="2"/>
            <a:r>
              <a:rPr lang="en-US" sz="1700" dirty="0"/>
              <a:t>Difference between two measurements is how much current worksurface height needs to be changed </a:t>
            </a:r>
          </a:p>
          <a:p>
            <a:pPr lvl="2"/>
            <a:r>
              <a:rPr lang="en-US" sz="1700" dirty="0"/>
              <a:t>Example: initial worksurface height is 29”, difference in two chair measurements was 2”, current worksurface lowered by 2” to 27”</a:t>
            </a:r>
          </a:p>
        </p:txBody>
      </p:sp>
      <p:sp>
        <p:nvSpPr>
          <p:cNvPr id="3" name="Text Placeholder 2">
            <a:extLst>
              <a:ext uri="{FF2B5EF4-FFF2-40B4-BE49-F238E27FC236}">
                <a16:creationId xmlns:a16="http://schemas.microsoft.com/office/drawing/2014/main" id="{C349ADE7-A956-4B39-BBA0-0010E70C0FCE}"/>
              </a:ext>
            </a:extLst>
          </p:cNvPr>
          <p:cNvSpPr>
            <a:spLocks noGrp="1"/>
          </p:cNvSpPr>
          <p:nvPr>
            <p:ph type="body" sz="quarter" idx="12"/>
          </p:nvPr>
        </p:nvSpPr>
        <p:spPr/>
        <p:txBody>
          <a:bodyPr/>
          <a:lstStyle/>
          <a:p>
            <a:r>
              <a:rPr lang="en-US" noProof="1"/>
              <a:t>Worksurface Height Strategy </a:t>
            </a:r>
            <a:endParaRPr lang="en-US" dirty="0"/>
          </a:p>
        </p:txBody>
      </p:sp>
      <p:pic>
        <p:nvPicPr>
          <p:cNvPr id="8" name="Picture Placeholder 7" descr="A person sitting at a desk in an office chair&#10;&#10;Description automatically generated">
            <a:extLst>
              <a:ext uri="{FF2B5EF4-FFF2-40B4-BE49-F238E27FC236}">
                <a16:creationId xmlns:a16="http://schemas.microsoft.com/office/drawing/2014/main" id="{1C0D1E7B-9672-4B72-9B44-58FFDD10CFB8}"/>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2043" r="13023"/>
          <a:stretch/>
        </p:blipFill>
        <p:spPr>
          <a:xfrm>
            <a:off x="6248400" y="646342"/>
            <a:ext cx="2590800" cy="4067175"/>
          </a:xfrm>
          <a:prstGeom prst="rect">
            <a:avLst/>
          </a:prstGeom>
          <a:ln>
            <a:noFill/>
          </a:ln>
          <a:effectLst>
            <a:outerShdw blurRad="292100" dist="139700" dir="2700000" algn="tl" rotWithShape="0">
              <a:srgbClr val="333333">
                <a:alpha val="65000"/>
              </a:srgbClr>
            </a:outerShdw>
          </a:effectLst>
        </p:spPr>
      </p:pic>
      <p:sp>
        <p:nvSpPr>
          <p:cNvPr id="5" name="Arrow: Up-Down 4">
            <a:extLst>
              <a:ext uri="{FF2B5EF4-FFF2-40B4-BE49-F238E27FC236}">
                <a16:creationId xmlns:a16="http://schemas.microsoft.com/office/drawing/2014/main" id="{112538A4-EF03-4171-9391-0BC966859E26}"/>
              </a:ext>
            </a:extLst>
          </p:cNvPr>
          <p:cNvSpPr/>
          <p:nvPr/>
        </p:nvSpPr>
        <p:spPr>
          <a:xfrm>
            <a:off x="7048500" y="3337834"/>
            <a:ext cx="228600" cy="1291316"/>
          </a:xfrm>
          <a:prstGeom prst="up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932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2434">
                                            <p:txEl>
                                              <p:pRg st="0" end="0"/>
                                            </p:txEl>
                                          </p:spTgt>
                                        </p:tgtEl>
                                        <p:attrNameLst>
                                          <p:attrName>style.visibility</p:attrName>
                                        </p:attrNameLst>
                                      </p:cBhvr>
                                      <p:to>
                                        <p:strVal val="visible"/>
                                      </p:to>
                                    </p:set>
                                    <p:animEffect transition="in" filter="fade">
                                      <p:cBhvr>
                                        <p:cTn id="7" dur="500"/>
                                        <p:tgtEl>
                                          <p:spTgt spid="4024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2434">
                                            <p:txEl>
                                              <p:pRg st="1" end="1"/>
                                            </p:txEl>
                                          </p:spTgt>
                                        </p:tgtEl>
                                        <p:attrNameLst>
                                          <p:attrName>style.visibility</p:attrName>
                                        </p:attrNameLst>
                                      </p:cBhvr>
                                      <p:to>
                                        <p:strVal val="visible"/>
                                      </p:to>
                                    </p:set>
                                    <p:animEffect transition="in" filter="fade">
                                      <p:cBhvr>
                                        <p:cTn id="12" dur="500"/>
                                        <p:tgtEl>
                                          <p:spTgt spid="402434">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02434">
                                            <p:txEl>
                                              <p:pRg st="2" end="2"/>
                                            </p:txEl>
                                          </p:spTgt>
                                        </p:tgtEl>
                                        <p:attrNameLst>
                                          <p:attrName>style.visibility</p:attrName>
                                        </p:attrNameLst>
                                      </p:cBhvr>
                                      <p:to>
                                        <p:strVal val="visible"/>
                                      </p:to>
                                    </p:set>
                                    <p:animEffect transition="in" filter="fade">
                                      <p:cBhvr>
                                        <p:cTn id="20" dur="500"/>
                                        <p:tgtEl>
                                          <p:spTgt spid="40243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02434">
                                            <p:txEl>
                                              <p:pRg st="3" end="3"/>
                                            </p:txEl>
                                          </p:spTgt>
                                        </p:tgtEl>
                                        <p:attrNameLst>
                                          <p:attrName>style.visibility</p:attrName>
                                        </p:attrNameLst>
                                      </p:cBhvr>
                                      <p:to>
                                        <p:strVal val="visible"/>
                                      </p:to>
                                    </p:set>
                                    <p:animEffect transition="in" filter="fade">
                                      <p:cBhvr>
                                        <p:cTn id="25" dur="500"/>
                                        <p:tgtEl>
                                          <p:spTgt spid="402434">
                                            <p:txEl>
                                              <p:pRg st="3" end="3"/>
                                            </p:txEl>
                                          </p:spTgt>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02434">
                                            <p:txEl>
                                              <p:pRg st="4" end="4"/>
                                            </p:txEl>
                                          </p:spTgt>
                                        </p:tgtEl>
                                        <p:attrNameLst>
                                          <p:attrName>style.visibility</p:attrName>
                                        </p:attrNameLst>
                                      </p:cBhvr>
                                      <p:to>
                                        <p:strVal val="visible"/>
                                      </p:to>
                                    </p:set>
                                    <p:animEffect transition="in" filter="fade">
                                      <p:cBhvr>
                                        <p:cTn id="34" dur="500"/>
                                        <p:tgtEl>
                                          <p:spTgt spid="402434">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02434">
                                            <p:txEl>
                                              <p:pRg st="5" end="5"/>
                                            </p:txEl>
                                          </p:spTgt>
                                        </p:tgtEl>
                                        <p:attrNameLst>
                                          <p:attrName>style.visibility</p:attrName>
                                        </p:attrNameLst>
                                      </p:cBhvr>
                                      <p:to>
                                        <p:strVal val="visible"/>
                                      </p:to>
                                    </p:set>
                                    <p:animEffect transition="in" filter="fade">
                                      <p:cBhvr>
                                        <p:cTn id="39" dur="500"/>
                                        <p:tgtEl>
                                          <p:spTgt spid="402434">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02434">
                                            <p:txEl>
                                              <p:pRg st="6" end="6"/>
                                            </p:txEl>
                                          </p:spTgt>
                                        </p:tgtEl>
                                        <p:attrNameLst>
                                          <p:attrName>style.visibility</p:attrName>
                                        </p:attrNameLst>
                                      </p:cBhvr>
                                      <p:to>
                                        <p:strVal val="visible"/>
                                      </p:to>
                                    </p:set>
                                    <p:animEffect transition="in" filter="fade">
                                      <p:cBhvr>
                                        <p:cTn id="44" dur="500"/>
                                        <p:tgtEl>
                                          <p:spTgt spid="402434">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02434">
                                            <p:txEl>
                                              <p:pRg st="7" end="7"/>
                                            </p:txEl>
                                          </p:spTgt>
                                        </p:tgtEl>
                                        <p:attrNameLst>
                                          <p:attrName>style.visibility</p:attrName>
                                        </p:attrNameLst>
                                      </p:cBhvr>
                                      <p:to>
                                        <p:strVal val="visible"/>
                                      </p:to>
                                    </p:set>
                                    <p:animEffect transition="in" filter="fade">
                                      <p:cBhvr>
                                        <p:cTn id="49" dur="500"/>
                                        <p:tgtEl>
                                          <p:spTgt spid="40243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34" grpId="0" uiExpand="1" build="p" bldLvl="3"/>
      <p:bldP spid="5" grpId="0" animBg="1"/>
    </p:bld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2434" name="Rectangle 1026"/>
          <p:cNvSpPr>
            <a:spLocks noGrp="1" noChangeArrowheads="1"/>
          </p:cNvSpPr>
          <p:nvPr>
            <p:ph type="body" sz="quarter" idx="10"/>
          </p:nvPr>
        </p:nvSpPr>
        <p:spPr>
          <a:xfrm>
            <a:off x="936775" y="646342"/>
            <a:ext cx="3635225" cy="4361087"/>
          </a:xfrm>
        </p:spPr>
        <p:txBody>
          <a:bodyPr>
            <a:normAutofit/>
          </a:bodyPr>
          <a:lstStyle/>
          <a:p>
            <a:r>
              <a:rPr lang="en-US" dirty="0"/>
              <a:t>Fixed/Adjustable worksurface height</a:t>
            </a:r>
          </a:p>
          <a:p>
            <a:pPr lvl="1"/>
            <a:r>
              <a:rPr lang="en-US" sz="2000" dirty="0"/>
              <a:t>Access to adjustable sit/stand workstation </a:t>
            </a:r>
          </a:p>
          <a:p>
            <a:pPr lvl="1"/>
            <a:r>
              <a:rPr lang="en-US" sz="2000" dirty="0"/>
              <a:t>Use workstation to figure out recommended heights</a:t>
            </a:r>
          </a:p>
          <a:p>
            <a:pPr lvl="2"/>
            <a:r>
              <a:rPr lang="en-US" sz="1700" dirty="0"/>
              <a:t>With chair properly adjusted</a:t>
            </a:r>
          </a:p>
          <a:p>
            <a:pPr lvl="2"/>
            <a:r>
              <a:rPr lang="en-US" sz="1700" dirty="0"/>
              <a:t>Set demo worksurface height </a:t>
            </a:r>
          </a:p>
          <a:p>
            <a:pPr lvl="2"/>
            <a:r>
              <a:rPr lang="en-US" sz="1700" dirty="0"/>
              <a:t>Take measurements from floor to top of worksurface</a:t>
            </a:r>
          </a:p>
          <a:p>
            <a:pPr lvl="2"/>
            <a:r>
              <a:rPr lang="en-US" sz="1700" dirty="0"/>
              <a:t>Set actual worksurface to this height</a:t>
            </a:r>
          </a:p>
        </p:txBody>
      </p:sp>
      <p:pic>
        <p:nvPicPr>
          <p:cNvPr id="7" name="Picture Placeholder 6" descr="A group of people sitting at a desk&#10;&#10;Description automatically generated">
            <a:extLst>
              <a:ext uri="{FF2B5EF4-FFF2-40B4-BE49-F238E27FC236}">
                <a16:creationId xmlns:a16="http://schemas.microsoft.com/office/drawing/2014/main" id="{175763A5-4471-4AF4-9228-9A1241C564B7}"/>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221" b="3512"/>
          <a:stretch/>
        </p:blipFill>
        <p:spPr>
          <a:xfrm>
            <a:off x="4882344" y="646342"/>
            <a:ext cx="4135112" cy="2743200"/>
          </a:xfrm>
        </p:spPr>
      </p:pic>
      <p:sp>
        <p:nvSpPr>
          <p:cNvPr id="3" name="Text Placeholder 2">
            <a:extLst>
              <a:ext uri="{FF2B5EF4-FFF2-40B4-BE49-F238E27FC236}">
                <a16:creationId xmlns:a16="http://schemas.microsoft.com/office/drawing/2014/main" id="{C349ADE7-A956-4B39-BBA0-0010E70C0FCE}"/>
              </a:ext>
            </a:extLst>
          </p:cNvPr>
          <p:cNvSpPr>
            <a:spLocks noGrp="1"/>
          </p:cNvSpPr>
          <p:nvPr>
            <p:ph type="body" sz="quarter" idx="12"/>
          </p:nvPr>
        </p:nvSpPr>
        <p:spPr/>
        <p:txBody>
          <a:bodyPr/>
          <a:lstStyle/>
          <a:p>
            <a:r>
              <a:rPr lang="en-US" noProof="1"/>
              <a:t>Worksurface Height Strategy </a:t>
            </a:r>
            <a:endParaRPr lang="en-US" dirty="0"/>
          </a:p>
        </p:txBody>
      </p:sp>
      <p:sp>
        <p:nvSpPr>
          <p:cNvPr id="5" name="Arrow: Up-Down 4">
            <a:extLst>
              <a:ext uri="{FF2B5EF4-FFF2-40B4-BE49-F238E27FC236}">
                <a16:creationId xmlns:a16="http://schemas.microsoft.com/office/drawing/2014/main" id="{112538A4-EF03-4171-9391-0BC966859E26}"/>
              </a:ext>
            </a:extLst>
          </p:cNvPr>
          <p:cNvSpPr/>
          <p:nvPr/>
        </p:nvSpPr>
        <p:spPr>
          <a:xfrm>
            <a:off x="7543800" y="2027467"/>
            <a:ext cx="228600" cy="1291316"/>
          </a:xfrm>
          <a:prstGeom prst="up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Up-Down 9">
            <a:extLst>
              <a:ext uri="{FF2B5EF4-FFF2-40B4-BE49-F238E27FC236}">
                <a16:creationId xmlns:a16="http://schemas.microsoft.com/office/drawing/2014/main" id="{5CEBD9FB-C0D5-4833-BEC4-87F59FFEB13B}"/>
              </a:ext>
            </a:extLst>
          </p:cNvPr>
          <p:cNvSpPr/>
          <p:nvPr/>
        </p:nvSpPr>
        <p:spPr>
          <a:xfrm>
            <a:off x="5984472" y="2635025"/>
            <a:ext cx="228600" cy="754517"/>
          </a:xfrm>
          <a:prstGeom prst="up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1787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2434">
                                            <p:txEl>
                                              <p:pRg st="0" end="0"/>
                                            </p:txEl>
                                          </p:spTgt>
                                        </p:tgtEl>
                                        <p:attrNameLst>
                                          <p:attrName>style.visibility</p:attrName>
                                        </p:attrNameLst>
                                      </p:cBhvr>
                                      <p:to>
                                        <p:strVal val="visible"/>
                                      </p:to>
                                    </p:set>
                                    <p:animEffect transition="in" filter="fade">
                                      <p:cBhvr>
                                        <p:cTn id="7" dur="500"/>
                                        <p:tgtEl>
                                          <p:spTgt spid="4024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2434">
                                            <p:txEl>
                                              <p:pRg st="1" end="1"/>
                                            </p:txEl>
                                          </p:spTgt>
                                        </p:tgtEl>
                                        <p:attrNameLst>
                                          <p:attrName>style.visibility</p:attrName>
                                        </p:attrNameLst>
                                      </p:cBhvr>
                                      <p:to>
                                        <p:strVal val="visible"/>
                                      </p:to>
                                    </p:set>
                                    <p:animEffect transition="in" filter="fade">
                                      <p:cBhvr>
                                        <p:cTn id="12" dur="500"/>
                                        <p:tgtEl>
                                          <p:spTgt spid="4024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2434">
                                            <p:txEl>
                                              <p:pRg st="2" end="2"/>
                                            </p:txEl>
                                          </p:spTgt>
                                        </p:tgtEl>
                                        <p:attrNameLst>
                                          <p:attrName>style.visibility</p:attrName>
                                        </p:attrNameLst>
                                      </p:cBhvr>
                                      <p:to>
                                        <p:strVal val="visible"/>
                                      </p:to>
                                    </p:set>
                                    <p:animEffect transition="in" filter="fade">
                                      <p:cBhvr>
                                        <p:cTn id="17" dur="500"/>
                                        <p:tgtEl>
                                          <p:spTgt spid="40243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02434">
                                            <p:txEl>
                                              <p:pRg st="3" end="3"/>
                                            </p:txEl>
                                          </p:spTgt>
                                        </p:tgtEl>
                                        <p:attrNameLst>
                                          <p:attrName>style.visibility</p:attrName>
                                        </p:attrNameLst>
                                      </p:cBhvr>
                                      <p:to>
                                        <p:strVal val="visible"/>
                                      </p:to>
                                    </p:set>
                                    <p:animEffect transition="in" filter="fade">
                                      <p:cBhvr>
                                        <p:cTn id="22" dur="500"/>
                                        <p:tgtEl>
                                          <p:spTgt spid="40243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02434">
                                            <p:txEl>
                                              <p:pRg st="4" end="4"/>
                                            </p:txEl>
                                          </p:spTgt>
                                        </p:tgtEl>
                                        <p:attrNameLst>
                                          <p:attrName>style.visibility</p:attrName>
                                        </p:attrNameLst>
                                      </p:cBhvr>
                                      <p:to>
                                        <p:strVal val="visible"/>
                                      </p:to>
                                    </p:set>
                                    <p:animEffect transition="in" filter="fade">
                                      <p:cBhvr>
                                        <p:cTn id="27" dur="500"/>
                                        <p:tgtEl>
                                          <p:spTgt spid="40243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02434">
                                            <p:txEl>
                                              <p:pRg st="5" end="5"/>
                                            </p:txEl>
                                          </p:spTgt>
                                        </p:tgtEl>
                                        <p:attrNameLst>
                                          <p:attrName>style.visibility</p:attrName>
                                        </p:attrNameLst>
                                      </p:cBhvr>
                                      <p:to>
                                        <p:strVal val="visible"/>
                                      </p:to>
                                    </p:set>
                                    <p:animEffect transition="in" filter="fade">
                                      <p:cBhvr>
                                        <p:cTn id="32" dur="500"/>
                                        <p:tgtEl>
                                          <p:spTgt spid="40243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02434">
                                            <p:txEl>
                                              <p:pRg st="6" end="6"/>
                                            </p:txEl>
                                          </p:spTgt>
                                        </p:tgtEl>
                                        <p:attrNameLst>
                                          <p:attrName>style.visibility</p:attrName>
                                        </p:attrNameLst>
                                      </p:cBhvr>
                                      <p:to>
                                        <p:strVal val="visible"/>
                                      </p:to>
                                    </p:set>
                                    <p:animEffect transition="in" filter="fade">
                                      <p:cBhvr>
                                        <p:cTn id="37" dur="500"/>
                                        <p:tgtEl>
                                          <p:spTgt spid="402434">
                                            <p:txEl>
                                              <p:pRg st="6" end="6"/>
                                            </p:txEl>
                                          </p:spTgt>
                                        </p:tgtEl>
                                      </p:cBhvr>
                                    </p:animEffect>
                                  </p:childTnLst>
                                </p:cTn>
                              </p:par>
                              <p:par>
                                <p:cTn id="38" presetID="2" presetClass="entr" presetSubtype="4"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additive="base">
                                        <p:cTn id="40" dur="500" fill="hold"/>
                                        <p:tgtEl>
                                          <p:spTgt spid="5"/>
                                        </p:tgtEl>
                                        <p:attrNameLst>
                                          <p:attrName>ppt_x</p:attrName>
                                        </p:attrNameLst>
                                      </p:cBhvr>
                                      <p:tavLst>
                                        <p:tav tm="0">
                                          <p:val>
                                            <p:strVal val="#ppt_x"/>
                                          </p:val>
                                        </p:tav>
                                        <p:tav tm="100000">
                                          <p:val>
                                            <p:strVal val="#ppt_x"/>
                                          </p:val>
                                        </p:tav>
                                      </p:tavLst>
                                    </p:anim>
                                    <p:anim calcmode="lin" valueType="num">
                                      <p:cBhvr additive="base">
                                        <p:cTn id="41" dur="500" fill="hold"/>
                                        <p:tgtEl>
                                          <p:spTgt spid="5"/>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fill="hold"/>
                                        <p:tgtEl>
                                          <p:spTgt spid="10"/>
                                        </p:tgtEl>
                                        <p:attrNameLst>
                                          <p:attrName>ppt_x</p:attrName>
                                        </p:attrNameLst>
                                      </p:cBhvr>
                                      <p:tavLst>
                                        <p:tav tm="0">
                                          <p:val>
                                            <p:strVal val="#ppt_x"/>
                                          </p:val>
                                        </p:tav>
                                        <p:tav tm="100000">
                                          <p:val>
                                            <p:strVal val="#ppt_x"/>
                                          </p:val>
                                        </p:tav>
                                      </p:tavLst>
                                    </p:anim>
                                    <p:anim calcmode="lin" valueType="num">
                                      <p:cBhvr additive="base">
                                        <p:cTn id="4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34" grpId="0" uiExpand="1" build="p" bldLvl="3"/>
      <p:bldP spid="5" grpId="0" animBg="1"/>
      <p:bldP spid="10" grpId="0" animBg="1"/>
    </p:bld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2434" name="Rectangle 1026"/>
          <p:cNvSpPr>
            <a:spLocks noGrp="1" noChangeArrowheads="1"/>
          </p:cNvSpPr>
          <p:nvPr>
            <p:ph type="body" sz="quarter" idx="10"/>
          </p:nvPr>
        </p:nvSpPr>
        <p:spPr>
          <a:xfrm>
            <a:off x="936775" y="743523"/>
            <a:ext cx="3254223" cy="4263906"/>
          </a:xfrm>
        </p:spPr>
        <p:txBody>
          <a:bodyPr>
            <a:normAutofit/>
          </a:bodyPr>
          <a:lstStyle/>
          <a:p>
            <a:r>
              <a:rPr lang="en-US" dirty="0"/>
              <a:t>Stand comfortably tall</a:t>
            </a:r>
          </a:p>
          <a:p>
            <a:pPr lvl="1"/>
            <a:r>
              <a:rPr lang="en-US" dirty="0"/>
              <a:t>Not forced erect tall but not slumped either</a:t>
            </a:r>
          </a:p>
          <a:p>
            <a:r>
              <a:rPr lang="en-US" dirty="0"/>
              <a:t>“Piano Player”</a:t>
            </a:r>
          </a:p>
          <a:p>
            <a:pPr lvl="1"/>
            <a:r>
              <a:rPr lang="en-US" dirty="0"/>
              <a:t>Position hands as if using keyboard</a:t>
            </a:r>
          </a:p>
          <a:p>
            <a:pPr lvl="1"/>
            <a:r>
              <a:rPr lang="en-US" dirty="0"/>
              <a:t>Adjust worksurface height</a:t>
            </a:r>
          </a:p>
          <a:p>
            <a:r>
              <a:rPr lang="en-US" dirty="0"/>
              <a:t> “Forearm Supporter”</a:t>
            </a:r>
          </a:p>
          <a:p>
            <a:pPr lvl="1"/>
            <a:r>
              <a:rPr lang="en-US" dirty="0"/>
              <a:t>Position hands and forearms appropriately</a:t>
            </a:r>
          </a:p>
          <a:p>
            <a:pPr lvl="1"/>
            <a:r>
              <a:rPr lang="en-US" dirty="0"/>
              <a:t>Adjust worksurface height</a:t>
            </a:r>
          </a:p>
        </p:txBody>
      </p:sp>
      <p:sp>
        <p:nvSpPr>
          <p:cNvPr id="4" name="Text Placeholder 3">
            <a:extLst>
              <a:ext uri="{FF2B5EF4-FFF2-40B4-BE49-F238E27FC236}">
                <a16:creationId xmlns:a16="http://schemas.microsoft.com/office/drawing/2014/main" id="{7043B868-FAF2-4287-8003-20FBFAF8DB14}"/>
              </a:ext>
            </a:extLst>
          </p:cNvPr>
          <p:cNvSpPr>
            <a:spLocks noGrp="1"/>
          </p:cNvSpPr>
          <p:nvPr>
            <p:ph type="body" sz="quarter" idx="12"/>
          </p:nvPr>
        </p:nvSpPr>
        <p:spPr/>
        <p:txBody>
          <a:bodyPr/>
          <a:lstStyle/>
          <a:p>
            <a:r>
              <a:rPr lang="en-US" noProof="1"/>
              <a:t>Standing Worksurface Height Strategy </a:t>
            </a:r>
            <a:endParaRPr lang="en-US" dirty="0"/>
          </a:p>
        </p:txBody>
      </p:sp>
      <p:sp>
        <p:nvSpPr>
          <p:cNvPr id="6" name="Arrow: Up-Down 5">
            <a:extLst>
              <a:ext uri="{FF2B5EF4-FFF2-40B4-BE49-F238E27FC236}">
                <a16:creationId xmlns:a16="http://schemas.microsoft.com/office/drawing/2014/main" id="{A1FD8AB5-40F0-4053-AF84-10A5105DE3C3}"/>
              </a:ext>
            </a:extLst>
          </p:cNvPr>
          <p:cNvSpPr/>
          <p:nvPr/>
        </p:nvSpPr>
        <p:spPr>
          <a:xfrm>
            <a:off x="5715000" y="1238250"/>
            <a:ext cx="228600" cy="2552700"/>
          </a:xfrm>
          <a:prstGeom prst="up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Placeholder 9" descr="A person standing in a room&#10;&#10;Description automatically generated">
            <a:extLst>
              <a:ext uri="{FF2B5EF4-FFF2-40B4-BE49-F238E27FC236}">
                <a16:creationId xmlns:a16="http://schemas.microsoft.com/office/drawing/2014/main" id="{FBB8D41C-7CE8-4D3A-AF2F-2B401D50D112}"/>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3068" b="13068"/>
          <a:stretch/>
        </p:blipFill>
        <p:spPr>
          <a:xfrm rot="5400000">
            <a:off x="3278187" y="1731963"/>
            <a:ext cx="4264025" cy="2286000"/>
          </a:xfrm>
          <a:prstGeom prst="rect">
            <a:avLst/>
          </a:prstGeom>
          <a:ln>
            <a:noFill/>
          </a:ln>
          <a:effectLst>
            <a:outerShdw blurRad="292100" dist="139700" dir="2700000" algn="tl" rotWithShape="0">
              <a:srgbClr val="333333">
                <a:alpha val="65000"/>
              </a:srgbClr>
            </a:outerShdw>
          </a:effectLst>
        </p:spPr>
      </p:pic>
      <p:pic>
        <p:nvPicPr>
          <p:cNvPr id="11" name="Picture Placeholder 10" descr="A person standing in front of a table&#10;&#10;Description automatically generated">
            <a:extLst>
              <a:ext uri="{FF2B5EF4-FFF2-40B4-BE49-F238E27FC236}">
                <a16:creationId xmlns:a16="http://schemas.microsoft.com/office/drawing/2014/main" id="{36B254B5-C8B6-4942-BFD4-24D7DC5B492B}"/>
              </a:ext>
            </a:extLst>
          </p:cNvPr>
          <p:cNvPicPr>
            <a:picLocks noGrp="1" noChangeAspect="1"/>
          </p:cNvPicPr>
          <p:nvPr>
            <p:ph type="pic" sz="quarter" idx="11"/>
          </p:nvPr>
        </p:nvPicPr>
        <p:blipFill rotWithShape="1">
          <a:blip r:embed="rId4" cstate="print">
            <a:extLst>
              <a:ext uri="{28A0092B-C50C-407E-A947-70E740481C1C}">
                <a14:useLocalDpi xmlns:a14="http://schemas.microsoft.com/office/drawing/2010/main" val="0"/>
              </a:ext>
            </a:extLst>
          </a:blip>
          <a:srcRect l="28555" r="28555"/>
          <a:stretch/>
        </p:blipFill>
        <p:spPr>
          <a:xfrm>
            <a:off x="6705600" y="742950"/>
            <a:ext cx="2362200" cy="42640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52559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2434">
                                            <p:txEl>
                                              <p:pRg st="0" end="0"/>
                                            </p:txEl>
                                          </p:spTgt>
                                        </p:tgtEl>
                                        <p:attrNameLst>
                                          <p:attrName>style.visibility</p:attrName>
                                        </p:attrNameLst>
                                      </p:cBhvr>
                                      <p:to>
                                        <p:strVal val="visible"/>
                                      </p:to>
                                    </p:set>
                                    <p:animEffect transition="in" filter="fade">
                                      <p:cBhvr>
                                        <p:cTn id="7" dur="500"/>
                                        <p:tgtEl>
                                          <p:spTgt spid="40243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2434">
                                            <p:txEl>
                                              <p:pRg st="1" end="1"/>
                                            </p:txEl>
                                          </p:spTgt>
                                        </p:tgtEl>
                                        <p:attrNameLst>
                                          <p:attrName>style.visibility</p:attrName>
                                        </p:attrNameLst>
                                      </p:cBhvr>
                                      <p:to>
                                        <p:strVal val="visible"/>
                                      </p:to>
                                    </p:set>
                                    <p:animEffect transition="in" filter="fade">
                                      <p:cBhvr>
                                        <p:cTn id="10" dur="500"/>
                                        <p:tgtEl>
                                          <p:spTgt spid="40243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02434">
                                            <p:txEl>
                                              <p:pRg st="2" end="2"/>
                                            </p:txEl>
                                          </p:spTgt>
                                        </p:tgtEl>
                                        <p:attrNameLst>
                                          <p:attrName>style.visibility</p:attrName>
                                        </p:attrNameLst>
                                      </p:cBhvr>
                                      <p:to>
                                        <p:strVal val="visible"/>
                                      </p:to>
                                    </p:set>
                                    <p:animEffect transition="in" filter="fade">
                                      <p:cBhvr>
                                        <p:cTn id="15" dur="500"/>
                                        <p:tgtEl>
                                          <p:spTgt spid="40243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02434">
                                            <p:txEl>
                                              <p:pRg st="3" end="3"/>
                                            </p:txEl>
                                          </p:spTgt>
                                        </p:tgtEl>
                                        <p:attrNameLst>
                                          <p:attrName>style.visibility</p:attrName>
                                        </p:attrNameLst>
                                      </p:cBhvr>
                                      <p:to>
                                        <p:strVal val="visible"/>
                                      </p:to>
                                    </p:set>
                                    <p:animEffect transition="in" filter="fade">
                                      <p:cBhvr>
                                        <p:cTn id="21" dur="500"/>
                                        <p:tgtEl>
                                          <p:spTgt spid="402434">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02434">
                                            <p:txEl>
                                              <p:pRg st="4" end="4"/>
                                            </p:txEl>
                                          </p:spTgt>
                                        </p:tgtEl>
                                        <p:attrNameLst>
                                          <p:attrName>style.visibility</p:attrName>
                                        </p:attrNameLst>
                                      </p:cBhvr>
                                      <p:to>
                                        <p:strVal val="visible"/>
                                      </p:to>
                                    </p:set>
                                    <p:animEffect transition="in" filter="fade">
                                      <p:cBhvr>
                                        <p:cTn id="24" dur="500"/>
                                        <p:tgtEl>
                                          <p:spTgt spid="402434">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02434">
                                            <p:txEl>
                                              <p:pRg st="5" end="5"/>
                                            </p:txEl>
                                          </p:spTgt>
                                        </p:tgtEl>
                                        <p:attrNameLst>
                                          <p:attrName>style.visibility</p:attrName>
                                        </p:attrNameLst>
                                      </p:cBhvr>
                                      <p:to>
                                        <p:strVal val="visible"/>
                                      </p:to>
                                    </p:set>
                                    <p:animEffect transition="in" filter="fade">
                                      <p:cBhvr>
                                        <p:cTn id="29" dur="500"/>
                                        <p:tgtEl>
                                          <p:spTgt spid="402434">
                                            <p:txEl>
                                              <p:pRg st="5" end="5"/>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02434">
                                            <p:txEl>
                                              <p:pRg st="6" end="6"/>
                                            </p:txEl>
                                          </p:spTgt>
                                        </p:tgtEl>
                                        <p:attrNameLst>
                                          <p:attrName>style.visibility</p:attrName>
                                        </p:attrNameLst>
                                      </p:cBhvr>
                                      <p:to>
                                        <p:strVal val="visible"/>
                                      </p:to>
                                    </p:set>
                                    <p:animEffect transition="in" filter="fade">
                                      <p:cBhvr>
                                        <p:cTn id="35" dur="500"/>
                                        <p:tgtEl>
                                          <p:spTgt spid="402434">
                                            <p:txEl>
                                              <p:pRg st="6" end="6"/>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02434">
                                            <p:txEl>
                                              <p:pRg st="7" end="7"/>
                                            </p:txEl>
                                          </p:spTgt>
                                        </p:tgtEl>
                                        <p:attrNameLst>
                                          <p:attrName>style.visibility</p:attrName>
                                        </p:attrNameLst>
                                      </p:cBhvr>
                                      <p:to>
                                        <p:strVal val="visible"/>
                                      </p:to>
                                    </p:set>
                                    <p:animEffect transition="in" filter="fade">
                                      <p:cBhvr>
                                        <p:cTn id="38" dur="500"/>
                                        <p:tgtEl>
                                          <p:spTgt spid="40243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34" grpId="0" uiExpand="1" build="p"/>
    </p:bld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8355" name="Rectangle 3"/>
          <p:cNvSpPr>
            <a:spLocks noGrp="1" noChangeArrowheads="1"/>
          </p:cNvSpPr>
          <p:nvPr>
            <p:ph type="body" sz="quarter" idx="10"/>
          </p:nvPr>
        </p:nvSpPr>
        <p:spPr/>
        <p:txBody>
          <a:bodyPr>
            <a:normAutofit/>
          </a:bodyPr>
          <a:lstStyle/>
          <a:p>
            <a:r>
              <a:rPr lang="en-US" dirty="0"/>
              <a:t>If technique needs improvement</a:t>
            </a:r>
          </a:p>
          <a:p>
            <a:pPr lvl="1"/>
            <a:r>
              <a:rPr lang="en-US" dirty="0"/>
              <a:t>Back space and delete most commonly used keys?</a:t>
            </a:r>
          </a:p>
          <a:p>
            <a:r>
              <a:rPr lang="en-US" noProof="1"/>
              <a:t>Training programs teach improved technique</a:t>
            </a:r>
          </a:p>
          <a:p>
            <a:r>
              <a:rPr lang="en-US" noProof="1"/>
              <a:t>Going from 20 words/minute to 40 words/minute</a:t>
            </a:r>
          </a:p>
          <a:p>
            <a:pPr lvl="1"/>
            <a:r>
              <a:rPr lang="en-US" noProof="1"/>
              <a:t>100% improvement</a:t>
            </a:r>
          </a:p>
          <a:p>
            <a:pPr lvl="1"/>
            <a:r>
              <a:rPr lang="en-US" noProof="1"/>
              <a:t>Makes a huge difference in productivity</a:t>
            </a:r>
          </a:p>
        </p:txBody>
      </p:sp>
      <p:sp>
        <p:nvSpPr>
          <p:cNvPr id="4" name="Text Placeholder 3">
            <a:extLst>
              <a:ext uri="{FF2B5EF4-FFF2-40B4-BE49-F238E27FC236}">
                <a16:creationId xmlns:a16="http://schemas.microsoft.com/office/drawing/2014/main" id="{B9B5B0BC-2F05-4ACC-8B48-7858F5E90DAB}"/>
              </a:ext>
            </a:extLst>
          </p:cNvPr>
          <p:cNvSpPr>
            <a:spLocks noGrp="1"/>
          </p:cNvSpPr>
          <p:nvPr>
            <p:ph type="body" sz="quarter" idx="12"/>
          </p:nvPr>
        </p:nvSpPr>
        <p:spPr/>
        <p:txBody>
          <a:bodyPr/>
          <a:lstStyle/>
          <a:p>
            <a:r>
              <a:rPr lang="en-US" noProof="1"/>
              <a:t>Poor Technique</a:t>
            </a:r>
            <a:endParaRPr lang="en-US" dirty="0"/>
          </a:p>
        </p:txBody>
      </p:sp>
      <p:grpSp>
        <p:nvGrpSpPr>
          <p:cNvPr id="18" name="Group 17">
            <a:extLst>
              <a:ext uri="{FF2B5EF4-FFF2-40B4-BE49-F238E27FC236}">
                <a16:creationId xmlns:a16="http://schemas.microsoft.com/office/drawing/2014/main" id="{8180D4E0-06A6-43C5-8CD9-0CE52B5DD0D9}"/>
              </a:ext>
            </a:extLst>
          </p:cNvPr>
          <p:cNvGrpSpPr/>
          <p:nvPr/>
        </p:nvGrpSpPr>
        <p:grpSpPr>
          <a:xfrm>
            <a:off x="4954111" y="674737"/>
            <a:ext cx="4030094" cy="3421013"/>
            <a:chOff x="3581400" y="895350"/>
            <a:chExt cx="4419600" cy="3751653"/>
          </a:xfrm>
        </p:grpSpPr>
        <p:pic>
          <p:nvPicPr>
            <p:cNvPr id="19" name="Picture 4" descr="Mavis Beacon">
              <a:extLst>
                <a:ext uri="{FF2B5EF4-FFF2-40B4-BE49-F238E27FC236}">
                  <a16:creationId xmlns:a16="http://schemas.microsoft.com/office/drawing/2014/main" id="{49682AD0-5EB9-4117-A620-9F7C284B8F39}"/>
                </a:ext>
              </a:extLst>
            </p:cNvPr>
            <p:cNvPicPr>
              <a:picLocks noChangeAspect="1" noChangeArrowheads="1"/>
            </p:cNvPicPr>
            <p:nvPr/>
          </p:nvPicPr>
          <p:blipFill>
            <a:blip r:embed="rId3" cstate="print"/>
            <a:stretch>
              <a:fillRect/>
            </a:stretch>
          </p:blipFill>
          <p:spPr bwMode="auto">
            <a:xfrm>
              <a:off x="3581400" y="895350"/>
              <a:ext cx="1965346" cy="2377440"/>
            </a:xfrm>
            <a:prstGeom prst="rect">
              <a:avLst/>
            </a:prstGeom>
            <a:ln>
              <a:noFill/>
            </a:ln>
            <a:effectLst>
              <a:outerShdw blurRad="292100" dist="139700" dir="2700000" algn="tl" rotWithShape="0">
                <a:srgbClr val="333333">
                  <a:alpha val="65000"/>
                </a:srgbClr>
              </a:outerShdw>
            </a:effectLst>
          </p:spPr>
        </p:pic>
        <p:pic>
          <p:nvPicPr>
            <p:cNvPr id="20" name="Picture 5" descr="typing master">
              <a:extLst>
                <a:ext uri="{FF2B5EF4-FFF2-40B4-BE49-F238E27FC236}">
                  <a16:creationId xmlns:a16="http://schemas.microsoft.com/office/drawing/2014/main" id="{99247F4D-2070-48B6-AF55-A041907A4D49}"/>
                </a:ext>
              </a:extLst>
            </p:cNvPr>
            <p:cNvPicPr>
              <a:picLocks noChangeAspect="1" noChangeArrowheads="1"/>
            </p:cNvPicPr>
            <p:nvPr/>
          </p:nvPicPr>
          <p:blipFill>
            <a:blip r:embed="rId4" cstate="print"/>
            <a:srcRect r="4703" b="4545"/>
            <a:stretch>
              <a:fillRect/>
            </a:stretch>
          </p:blipFill>
          <p:spPr bwMode="auto">
            <a:xfrm>
              <a:off x="5638800" y="1657350"/>
              <a:ext cx="2362200" cy="1600200"/>
            </a:xfrm>
            <a:prstGeom prst="rect">
              <a:avLst/>
            </a:prstGeom>
            <a:ln>
              <a:noFill/>
            </a:ln>
            <a:effectLst/>
          </p:spPr>
        </p:pic>
        <p:pic>
          <p:nvPicPr>
            <p:cNvPr id="21" name="Picture 6" descr="accu type">
              <a:extLst>
                <a:ext uri="{FF2B5EF4-FFF2-40B4-BE49-F238E27FC236}">
                  <a16:creationId xmlns:a16="http://schemas.microsoft.com/office/drawing/2014/main" id="{1F9ADB85-B148-4F36-B10E-241F8F4A2400}"/>
                </a:ext>
              </a:extLst>
            </p:cNvPr>
            <p:cNvPicPr>
              <a:picLocks noChangeAspect="1" noChangeArrowheads="1"/>
            </p:cNvPicPr>
            <p:nvPr/>
          </p:nvPicPr>
          <p:blipFill>
            <a:blip r:embed="rId5" cstate="print"/>
            <a:stretch>
              <a:fillRect/>
            </a:stretch>
          </p:blipFill>
          <p:spPr bwMode="auto">
            <a:xfrm>
              <a:off x="3581401" y="3333750"/>
              <a:ext cx="4419599" cy="1313253"/>
            </a:xfrm>
            <a:prstGeom prst="rect">
              <a:avLst/>
            </a:prstGeom>
            <a:ln>
              <a:noFill/>
            </a:ln>
            <a:effectLst>
              <a:outerShdw blurRad="292100" dist="139700" dir="2700000" algn="tl" rotWithShape="0">
                <a:srgbClr val="333333">
                  <a:alpha val="65000"/>
                </a:srgbClr>
              </a:outerShdw>
            </a:effectLst>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8355">
                                            <p:txEl>
                                              <p:pRg st="0" end="0"/>
                                            </p:txEl>
                                          </p:spTgt>
                                        </p:tgtEl>
                                        <p:attrNameLst>
                                          <p:attrName>style.visibility</p:attrName>
                                        </p:attrNameLst>
                                      </p:cBhvr>
                                      <p:to>
                                        <p:strVal val="visible"/>
                                      </p:to>
                                    </p:set>
                                    <p:animEffect transition="in" filter="fade">
                                      <p:cBhvr>
                                        <p:cTn id="7" dur="500"/>
                                        <p:tgtEl>
                                          <p:spTgt spid="22835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8355">
                                            <p:txEl>
                                              <p:pRg st="1" end="1"/>
                                            </p:txEl>
                                          </p:spTgt>
                                        </p:tgtEl>
                                        <p:attrNameLst>
                                          <p:attrName>style.visibility</p:attrName>
                                        </p:attrNameLst>
                                      </p:cBhvr>
                                      <p:to>
                                        <p:strVal val="visible"/>
                                      </p:to>
                                    </p:set>
                                    <p:animEffect transition="in" filter="fade">
                                      <p:cBhvr>
                                        <p:cTn id="10" dur="500"/>
                                        <p:tgtEl>
                                          <p:spTgt spid="22835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8355">
                                            <p:txEl>
                                              <p:pRg st="2" end="2"/>
                                            </p:txEl>
                                          </p:spTgt>
                                        </p:tgtEl>
                                        <p:attrNameLst>
                                          <p:attrName>style.visibility</p:attrName>
                                        </p:attrNameLst>
                                      </p:cBhvr>
                                      <p:to>
                                        <p:strVal val="visible"/>
                                      </p:to>
                                    </p:set>
                                    <p:animEffect transition="in" filter="fade">
                                      <p:cBhvr>
                                        <p:cTn id="15" dur="500"/>
                                        <p:tgtEl>
                                          <p:spTgt spid="228355">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28355">
                                            <p:txEl>
                                              <p:pRg st="3" end="3"/>
                                            </p:txEl>
                                          </p:spTgt>
                                        </p:tgtEl>
                                        <p:attrNameLst>
                                          <p:attrName>style.visibility</p:attrName>
                                        </p:attrNameLst>
                                      </p:cBhvr>
                                      <p:to>
                                        <p:strVal val="visible"/>
                                      </p:to>
                                    </p:set>
                                    <p:animEffect transition="in" filter="fade">
                                      <p:cBhvr>
                                        <p:cTn id="23" dur="500"/>
                                        <p:tgtEl>
                                          <p:spTgt spid="228355">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8355">
                                            <p:txEl>
                                              <p:pRg st="4" end="4"/>
                                            </p:txEl>
                                          </p:spTgt>
                                        </p:tgtEl>
                                        <p:attrNameLst>
                                          <p:attrName>style.visibility</p:attrName>
                                        </p:attrNameLst>
                                      </p:cBhvr>
                                      <p:to>
                                        <p:strVal val="visible"/>
                                      </p:to>
                                    </p:set>
                                    <p:animEffect transition="in" filter="fade">
                                      <p:cBhvr>
                                        <p:cTn id="26" dur="500"/>
                                        <p:tgtEl>
                                          <p:spTgt spid="228355">
                                            <p:txEl>
                                              <p:pRg st="4" end="4"/>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28355">
                                            <p:txEl>
                                              <p:pRg st="5" end="5"/>
                                            </p:txEl>
                                          </p:spTgt>
                                        </p:tgtEl>
                                        <p:attrNameLst>
                                          <p:attrName>style.visibility</p:attrName>
                                        </p:attrNameLst>
                                      </p:cBhvr>
                                      <p:to>
                                        <p:strVal val="visible"/>
                                      </p:to>
                                    </p:set>
                                    <p:animEffect transition="in" filter="fade">
                                      <p:cBhvr>
                                        <p:cTn id="29" dur="500"/>
                                        <p:tgtEl>
                                          <p:spTgt spid="22835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5" grpId="0" uiExpand="1" build="p"/>
    </p:bld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0403" name="Rectangle 3"/>
          <p:cNvSpPr>
            <a:spLocks noGrp="1" noChangeArrowheads="1"/>
          </p:cNvSpPr>
          <p:nvPr>
            <p:ph type="body" sz="quarter" idx="10"/>
          </p:nvPr>
        </p:nvSpPr>
        <p:spPr/>
        <p:txBody>
          <a:bodyPr>
            <a:normAutofit/>
          </a:bodyPr>
          <a:lstStyle/>
          <a:p>
            <a:r>
              <a:rPr lang="en-US" noProof="1"/>
              <a:t>Add stretching to day</a:t>
            </a:r>
          </a:p>
          <a:p>
            <a:pPr lvl="1"/>
            <a:r>
              <a:rPr lang="en-US" noProof="1"/>
              <a:t>A little post it note put on computer monitor</a:t>
            </a:r>
          </a:p>
          <a:p>
            <a:pPr lvl="1"/>
            <a:r>
              <a:rPr lang="en-US" noProof="1"/>
              <a:t>Software that reminds you to stretch</a:t>
            </a:r>
          </a:p>
          <a:p>
            <a:pPr lvl="1"/>
            <a:r>
              <a:rPr lang="en-US" noProof="1"/>
              <a:t>Old-fashioned egg timer</a:t>
            </a:r>
          </a:p>
          <a:p>
            <a:pPr lvl="1"/>
            <a:r>
              <a:rPr lang="en-US" noProof="1"/>
              <a:t>New-fashioned FitBit</a:t>
            </a:r>
          </a:p>
          <a:p>
            <a:pPr lvl="1"/>
            <a:r>
              <a:rPr lang="en-US" noProof="1"/>
              <a:t>Team up with someone else in office </a:t>
            </a:r>
          </a:p>
          <a:p>
            <a:pPr lvl="1"/>
            <a:r>
              <a:rPr lang="en-US" noProof="1"/>
              <a:t>Take advantage of natural breaks between activities</a:t>
            </a:r>
          </a:p>
          <a:p>
            <a:pPr lvl="1"/>
            <a:r>
              <a:rPr lang="en-US" noProof="1"/>
              <a:t>Drink lots of water!</a:t>
            </a:r>
          </a:p>
        </p:txBody>
      </p:sp>
      <p:sp>
        <p:nvSpPr>
          <p:cNvPr id="3" name="Text Placeholder 2">
            <a:extLst>
              <a:ext uri="{FF2B5EF4-FFF2-40B4-BE49-F238E27FC236}">
                <a16:creationId xmlns:a16="http://schemas.microsoft.com/office/drawing/2014/main" id="{323BF291-365D-43BB-8FE7-F8AB8423A8AB}"/>
              </a:ext>
            </a:extLst>
          </p:cNvPr>
          <p:cNvSpPr>
            <a:spLocks noGrp="1"/>
          </p:cNvSpPr>
          <p:nvPr>
            <p:ph type="body" sz="quarter" idx="12"/>
          </p:nvPr>
        </p:nvSpPr>
        <p:spPr/>
        <p:txBody>
          <a:bodyPr/>
          <a:lstStyle/>
          <a:p>
            <a:r>
              <a:rPr lang="en-US" noProof="1"/>
              <a:t>Take break</a:t>
            </a:r>
            <a:endParaRPr lang="en-US" dirty="0"/>
          </a:p>
        </p:txBody>
      </p:sp>
      <p:grpSp>
        <p:nvGrpSpPr>
          <p:cNvPr id="9" name="Group 8">
            <a:extLst>
              <a:ext uri="{FF2B5EF4-FFF2-40B4-BE49-F238E27FC236}">
                <a16:creationId xmlns:a16="http://schemas.microsoft.com/office/drawing/2014/main" id="{E0C72A57-DB41-4515-874B-136822A6A5ED}"/>
              </a:ext>
            </a:extLst>
          </p:cNvPr>
          <p:cNvGrpSpPr/>
          <p:nvPr/>
        </p:nvGrpSpPr>
        <p:grpSpPr>
          <a:xfrm>
            <a:off x="4572000" y="462592"/>
            <a:ext cx="4114800" cy="4090358"/>
            <a:chOff x="4812339" y="895350"/>
            <a:chExt cx="3642698" cy="3632200"/>
          </a:xfrm>
        </p:grpSpPr>
        <p:pic>
          <p:nvPicPr>
            <p:cNvPr id="10" name="Picture 9" descr="post-it-note-with-a-pin.jpg">
              <a:extLst>
                <a:ext uri="{FF2B5EF4-FFF2-40B4-BE49-F238E27FC236}">
                  <a16:creationId xmlns:a16="http://schemas.microsoft.com/office/drawing/2014/main" id="{62C9F061-F391-4C5E-8162-1D0E0D6FFD6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5821" y1="44798" x2="28530" y2="44220"/>
                          <a14:foregroundMark x1="28530" y1="44220" x2="36311" y2="58092"/>
                          <a14:foregroundMark x1="36311" y1="58092" x2="56484" y2="53179"/>
                          <a14:foregroundMark x1="56484" y1="53179" x2="65418" y2="42486"/>
                          <a14:foregroundMark x1="65418" y1="42486" x2="51585" y2="44220"/>
                          <a14:foregroundMark x1="53890" y1="41040" x2="38329" y2="39884"/>
                          <a14:foregroundMark x1="38329" y1="39884" x2="35735" y2="52890"/>
                          <a14:foregroundMark x1="35735" y1="52890" x2="51297" y2="56358"/>
                          <a14:foregroundMark x1="51297" y1="56358" x2="61960" y2="47399"/>
                          <a14:foregroundMark x1="61960" y1="47399" x2="54467" y2="35260"/>
                          <a14:foregroundMark x1="54467" y1="35260" x2="43228" y2="41908"/>
                          <a14:foregroundMark x1="43228" y1="41908" x2="42363" y2="44798"/>
                        </a14:backgroundRemoval>
                      </a14:imgEffect>
                    </a14:imgLayer>
                  </a14:imgProps>
                </a:ext>
              </a:extLst>
            </a:blip>
            <a:stretch>
              <a:fillRect/>
            </a:stretch>
          </p:blipFill>
          <p:spPr>
            <a:xfrm>
              <a:off x="4812339" y="895350"/>
              <a:ext cx="3642698" cy="3632200"/>
            </a:xfrm>
            <a:prstGeom prst="rect">
              <a:avLst/>
            </a:prstGeom>
          </p:spPr>
        </p:pic>
        <p:sp>
          <p:nvSpPr>
            <p:cNvPr id="11" name="TextBox 10">
              <a:extLst>
                <a:ext uri="{FF2B5EF4-FFF2-40B4-BE49-F238E27FC236}">
                  <a16:creationId xmlns:a16="http://schemas.microsoft.com/office/drawing/2014/main" id="{30FC71DF-8433-46C9-91FD-C2008064C5B6}"/>
                </a:ext>
              </a:extLst>
            </p:cNvPr>
            <p:cNvSpPr txBox="1"/>
            <p:nvPr/>
          </p:nvSpPr>
          <p:spPr>
            <a:xfrm rot="21108275">
              <a:off x="5458491" y="1913770"/>
              <a:ext cx="2177105" cy="1077218"/>
            </a:xfrm>
            <a:prstGeom prst="rect">
              <a:avLst/>
            </a:prstGeom>
            <a:noFill/>
          </p:spPr>
          <p:txBody>
            <a:bodyPr wrap="square" rtlCol="0">
              <a:spAutoFit/>
            </a:bodyPr>
            <a:lstStyle/>
            <a:p>
              <a:r>
                <a:rPr lang="en-US" sz="3200" b="1" dirty="0">
                  <a:latin typeface="Bradley Hand ITC" pitchFamily="66" charset="0"/>
                </a:rPr>
                <a:t>Remember to Stretch!</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0403">
                                            <p:txEl>
                                              <p:pRg st="0" end="0"/>
                                            </p:txEl>
                                          </p:spTgt>
                                        </p:tgtEl>
                                        <p:attrNameLst>
                                          <p:attrName>style.visibility</p:attrName>
                                        </p:attrNameLst>
                                      </p:cBhvr>
                                      <p:to>
                                        <p:strVal val="visible"/>
                                      </p:to>
                                    </p:set>
                                    <p:animEffect transition="in" filter="fade">
                                      <p:cBhvr>
                                        <p:cTn id="7" dur="500"/>
                                        <p:tgtEl>
                                          <p:spTgt spid="2304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0403">
                                            <p:txEl>
                                              <p:pRg st="1" end="1"/>
                                            </p:txEl>
                                          </p:spTgt>
                                        </p:tgtEl>
                                        <p:attrNameLst>
                                          <p:attrName>style.visibility</p:attrName>
                                        </p:attrNameLst>
                                      </p:cBhvr>
                                      <p:to>
                                        <p:strVal val="visible"/>
                                      </p:to>
                                    </p:set>
                                    <p:animEffect transition="in" filter="fade">
                                      <p:cBhvr>
                                        <p:cTn id="12" dur="500"/>
                                        <p:tgtEl>
                                          <p:spTgt spid="230403">
                                            <p:txEl>
                                              <p:pRg st="1" end="1"/>
                                            </p:txEl>
                                          </p:spTgt>
                                        </p:tgtEl>
                                      </p:cBhvr>
                                    </p:animEffect>
                                  </p:childTnLst>
                                </p:cTn>
                              </p:par>
                              <p:par>
                                <p:cTn id="13" presetID="53"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0403">
                                            <p:txEl>
                                              <p:pRg st="2" end="2"/>
                                            </p:txEl>
                                          </p:spTgt>
                                        </p:tgtEl>
                                        <p:attrNameLst>
                                          <p:attrName>style.visibility</p:attrName>
                                        </p:attrNameLst>
                                      </p:cBhvr>
                                      <p:to>
                                        <p:strVal val="visible"/>
                                      </p:to>
                                    </p:set>
                                    <p:animEffect transition="in" filter="fade">
                                      <p:cBhvr>
                                        <p:cTn id="22" dur="500"/>
                                        <p:tgtEl>
                                          <p:spTgt spid="23040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0403">
                                            <p:txEl>
                                              <p:pRg st="3" end="3"/>
                                            </p:txEl>
                                          </p:spTgt>
                                        </p:tgtEl>
                                        <p:attrNameLst>
                                          <p:attrName>style.visibility</p:attrName>
                                        </p:attrNameLst>
                                      </p:cBhvr>
                                      <p:to>
                                        <p:strVal val="visible"/>
                                      </p:to>
                                    </p:set>
                                    <p:animEffect transition="in" filter="fade">
                                      <p:cBhvr>
                                        <p:cTn id="27" dur="500"/>
                                        <p:tgtEl>
                                          <p:spTgt spid="23040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0403">
                                            <p:txEl>
                                              <p:pRg st="4" end="4"/>
                                            </p:txEl>
                                          </p:spTgt>
                                        </p:tgtEl>
                                        <p:attrNameLst>
                                          <p:attrName>style.visibility</p:attrName>
                                        </p:attrNameLst>
                                      </p:cBhvr>
                                      <p:to>
                                        <p:strVal val="visible"/>
                                      </p:to>
                                    </p:set>
                                    <p:animEffect transition="in" filter="fade">
                                      <p:cBhvr>
                                        <p:cTn id="32" dur="500"/>
                                        <p:tgtEl>
                                          <p:spTgt spid="23040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0403">
                                            <p:txEl>
                                              <p:pRg st="5" end="5"/>
                                            </p:txEl>
                                          </p:spTgt>
                                        </p:tgtEl>
                                        <p:attrNameLst>
                                          <p:attrName>style.visibility</p:attrName>
                                        </p:attrNameLst>
                                      </p:cBhvr>
                                      <p:to>
                                        <p:strVal val="visible"/>
                                      </p:to>
                                    </p:set>
                                    <p:animEffect transition="in" filter="fade">
                                      <p:cBhvr>
                                        <p:cTn id="37" dur="500"/>
                                        <p:tgtEl>
                                          <p:spTgt spid="23040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0403">
                                            <p:txEl>
                                              <p:pRg st="6" end="6"/>
                                            </p:txEl>
                                          </p:spTgt>
                                        </p:tgtEl>
                                        <p:attrNameLst>
                                          <p:attrName>style.visibility</p:attrName>
                                        </p:attrNameLst>
                                      </p:cBhvr>
                                      <p:to>
                                        <p:strVal val="visible"/>
                                      </p:to>
                                    </p:set>
                                    <p:animEffect transition="in" filter="fade">
                                      <p:cBhvr>
                                        <p:cTn id="42" dur="500"/>
                                        <p:tgtEl>
                                          <p:spTgt spid="23040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30403">
                                            <p:txEl>
                                              <p:pRg st="7" end="7"/>
                                            </p:txEl>
                                          </p:spTgt>
                                        </p:tgtEl>
                                        <p:attrNameLst>
                                          <p:attrName>style.visibility</p:attrName>
                                        </p:attrNameLst>
                                      </p:cBhvr>
                                      <p:to>
                                        <p:strVal val="visible"/>
                                      </p:to>
                                    </p:set>
                                    <p:animEffect transition="in" filter="fade">
                                      <p:cBhvr>
                                        <p:cTn id="47" dur="500"/>
                                        <p:tgtEl>
                                          <p:spTgt spid="23040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3" grpId="0" uiExpand="1" build="p" bldLvl="2"/>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Graphical user interface, text, application&#10;&#10;Description automatically generated">
            <a:extLst>
              <a:ext uri="{FF2B5EF4-FFF2-40B4-BE49-F238E27FC236}">
                <a16:creationId xmlns:a16="http://schemas.microsoft.com/office/drawing/2014/main" id="{ECDBB3B0-472B-410F-95A5-48F09E80F665}"/>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1" t="1664" r="462" b="1664"/>
          <a:stretch/>
        </p:blipFill>
        <p:spPr>
          <a:xfrm>
            <a:off x="973701" y="742950"/>
            <a:ext cx="8043300" cy="1905000"/>
          </a:xfrm>
          <a:ln w="6350">
            <a:solidFill>
              <a:schemeClr val="bg1">
                <a:lumMod val="75000"/>
              </a:schemeClr>
            </a:solidFill>
          </a:ln>
        </p:spPr>
      </p:pic>
      <p:sp>
        <p:nvSpPr>
          <p:cNvPr id="3" name="Text Placeholder 2">
            <a:extLst>
              <a:ext uri="{FF2B5EF4-FFF2-40B4-BE49-F238E27FC236}">
                <a16:creationId xmlns:a16="http://schemas.microsoft.com/office/drawing/2014/main" id="{A4339796-E4BA-4CAF-A3A2-9C8B2D98C346}"/>
              </a:ext>
            </a:extLst>
          </p:cNvPr>
          <p:cNvSpPr>
            <a:spLocks noGrp="1"/>
          </p:cNvSpPr>
          <p:nvPr>
            <p:ph type="body" sz="quarter" idx="12"/>
          </p:nvPr>
        </p:nvSpPr>
        <p:spPr>
          <a:xfrm>
            <a:off x="936775" y="38100"/>
            <a:ext cx="8080681" cy="419100"/>
          </a:xfrm>
        </p:spPr>
        <p:txBody>
          <a:bodyPr/>
          <a:lstStyle/>
          <a:p>
            <a:r>
              <a:rPr lang="en-US" noProof="1"/>
              <a:t>Keyboard – Case Study</a:t>
            </a:r>
            <a:endParaRPr lang="en-US" dirty="0"/>
          </a:p>
        </p:txBody>
      </p:sp>
      <p:pic>
        <p:nvPicPr>
          <p:cNvPr id="9" name="Picture 8" descr="Graphical user interface&#10;&#10;Description automatically generated">
            <a:extLst>
              <a:ext uri="{FF2B5EF4-FFF2-40B4-BE49-F238E27FC236}">
                <a16:creationId xmlns:a16="http://schemas.microsoft.com/office/drawing/2014/main" id="{ABCEEAD1-D212-4875-B5BC-FC2C9172AEF5}"/>
              </a:ext>
            </a:extLst>
          </p:cNvPr>
          <p:cNvPicPr>
            <a:picLocks noChangeAspect="1"/>
          </p:cNvPicPr>
          <p:nvPr/>
        </p:nvPicPr>
        <p:blipFill rotWithShape="1">
          <a:blip r:embed="rId4">
            <a:extLst>
              <a:ext uri="{28A0092B-C50C-407E-A947-70E740481C1C}">
                <a14:useLocalDpi xmlns:a14="http://schemas.microsoft.com/office/drawing/2010/main" val="0"/>
              </a:ext>
            </a:extLst>
          </a:blip>
          <a:srcRect b="50000"/>
          <a:stretch/>
        </p:blipFill>
        <p:spPr>
          <a:xfrm>
            <a:off x="973701" y="2729816"/>
            <a:ext cx="8043299" cy="220413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2211" name="Rectangle 3"/>
          <p:cNvSpPr>
            <a:spLocks noGrp="1" noChangeArrowheads="1"/>
          </p:cNvSpPr>
          <p:nvPr>
            <p:ph type="body" sz="quarter" idx="10"/>
          </p:nvPr>
        </p:nvSpPr>
        <p:spPr>
          <a:xfrm>
            <a:off x="936775" y="646343"/>
            <a:ext cx="7978625" cy="1696807"/>
          </a:xfrm>
        </p:spPr>
        <p:txBody>
          <a:bodyPr>
            <a:normAutofit fontScale="92500" lnSpcReduction="10000"/>
          </a:bodyPr>
          <a:lstStyle/>
          <a:p>
            <a:r>
              <a:rPr lang="en-US" noProof="1"/>
              <a:t>Response to first personal computers</a:t>
            </a:r>
          </a:p>
          <a:p>
            <a:r>
              <a:rPr lang="en-US" noProof="1"/>
              <a:t>Keyboard tray configurations</a:t>
            </a:r>
          </a:p>
          <a:p>
            <a:pPr lvl="1"/>
            <a:r>
              <a:rPr lang="en-US" noProof="1"/>
              <a:t>Keyboard tray size</a:t>
            </a:r>
          </a:p>
          <a:p>
            <a:pPr lvl="1"/>
            <a:r>
              <a:rPr lang="en-US" noProof="1"/>
              <a:t>Keyboard/mouse</a:t>
            </a:r>
          </a:p>
          <a:p>
            <a:pPr lvl="1"/>
            <a:r>
              <a:rPr lang="en-US" noProof="1"/>
              <a:t>Height/angle adjustment</a:t>
            </a:r>
          </a:p>
          <a:p>
            <a:pPr lvl="1"/>
            <a:r>
              <a:rPr lang="en-US" noProof="1"/>
              <a:t>Knee clearance</a:t>
            </a:r>
          </a:p>
          <a:p>
            <a:pPr lvl="1"/>
            <a:endParaRPr lang="en-US" dirty="0"/>
          </a:p>
          <a:p>
            <a:pPr lvl="1"/>
            <a:endParaRPr lang="en-US" dirty="0"/>
          </a:p>
          <a:p>
            <a:pPr lvl="1"/>
            <a:endParaRPr lang="en-US" noProof="1"/>
          </a:p>
        </p:txBody>
      </p:sp>
      <p:pic>
        <p:nvPicPr>
          <p:cNvPr id="11" name="Picture 2" descr="http://www.ergoware.com/images/Bananaboard22.jpg">
            <a:extLst>
              <a:ext uri="{FF2B5EF4-FFF2-40B4-BE49-F238E27FC236}">
                <a16:creationId xmlns:a16="http://schemas.microsoft.com/office/drawing/2014/main" id="{16A33988-0305-4640-B359-0715DD60D21A}"/>
              </a:ext>
            </a:extLst>
          </p:cNvPr>
          <p:cNvPicPr>
            <a:picLocks noGrp="1" noChangeAspect="1" noChangeArrowheads="1"/>
          </p:cNvPicPr>
          <p:nvPr>
            <p:ph type="pic" sz="quarter" idx="11"/>
          </p:nvPr>
        </p:nvPicPr>
        <p:blipFill rotWithShape="1">
          <a:blip r:embed="rId3" cstate="print"/>
          <a:srcRect l="8569" r="8569"/>
          <a:stretch/>
        </p:blipFill>
        <p:spPr bwMode="auto">
          <a:xfrm>
            <a:off x="931751" y="2618802"/>
            <a:ext cx="2497249" cy="2391348"/>
          </a:xfrm>
          <a:prstGeom prst="rect">
            <a:avLst/>
          </a:prstGeom>
          <a:noFill/>
          <a:ln>
            <a:noFill/>
          </a:ln>
        </p:spPr>
      </p:pic>
      <p:sp>
        <p:nvSpPr>
          <p:cNvPr id="3" name="Text Placeholder 2">
            <a:extLst>
              <a:ext uri="{FF2B5EF4-FFF2-40B4-BE49-F238E27FC236}">
                <a16:creationId xmlns:a16="http://schemas.microsoft.com/office/drawing/2014/main" id="{DC23C9E7-8F86-4C85-96EF-69C61A5006EC}"/>
              </a:ext>
            </a:extLst>
          </p:cNvPr>
          <p:cNvSpPr>
            <a:spLocks noGrp="1"/>
          </p:cNvSpPr>
          <p:nvPr>
            <p:ph type="body" sz="quarter" idx="12"/>
          </p:nvPr>
        </p:nvSpPr>
        <p:spPr/>
        <p:txBody>
          <a:bodyPr/>
          <a:lstStyle/>
          <a:p>
            <a:r>
              <a:rPr lang="en-US" noProof="1"/>
              <a:t>Keyboard Trays</a:t>
            </a:r>
            <a:endParaRPr lang="en-US" dirty="0"/>
          </a:p>
        </p:txBody>
      </p:sp>
      <p:pic>
        <p:nvPicPr>
          <p:cNvPr id="12" name="Picture 4" descr="http://www.keynamics.com/images/keyboard-tray-ergofunction27.jpg">
            <a:extLst>
              <a:ext uri="{FF2B5EF4-FFF2-40B4-BE49-F238E27FC236}">
                <a16:creationId xmlns:a16="http://schemas.microsoft.com/office/drawing/2014/main" id="{C624DE30-4809-4D59-BE06-4CB2D551E811}"/>
              </a:ext>
            </a:extLst>
          </p:cNvPr>
          <p:cNvPicPr>
            <a:picLocks noGrp="1" noChangeAspect="1" noChangeArrowheads="1"/>
          </p:cNvPicPr>
          <p:nvPr>
            <p:ph type="pic" sz="quarter" idx="13"/>
          </p:nvPr>
        </p:nvPicPr>
        <p:blipFill rotWithShape="1">
          <a:blip r:embed="rId4" cstate="print"/>
          <a:srcRect l="6430" r="6430"/>
          <a:stretch/>
        </p:blipFill>
        <p:spPr bwMode="auto">
          <a:xfrm>
            <a:off x="3674951" y="2618802"/>
            <a:ext cx="2497249" cy="2391348"/>
          </a:xfrm>
          <a:prstGeom prst="rect">
            <a:avLst/>
          </a:prstGeom>
          <a:noFill/>
          <a:ln>
            <a:noFill/>
          </a:ln>
        </p:spPr>
      </p:pic>
      <p:pic>
        <p:nvPicPr>
          <p:cNvPr id="13" name="Picture 6" descr="http://www.ergoware.com/images/sol3lg.jpg">
            <a:extLst>
              <a:ext uri="{FF2B5EF4-FFF2-40B4-BE49-F238E27FC236}">
                <a16:creationId xmlns:a16="http://schemas.microsoft.com/office/drawing/2014/main" id="{3A64D434-E2E2-45F0-A55C-057B736A53CC}"/>
              </a:ext>
            </a:extLst>
          </p:cNvPr>
          <p:cNvPicPr>
            <a:picLocks noGrp="1" noChangeAspect="1" noChangeArrowheads="1"/>
          </p:cNvPicPr>
          <p:nvPr>
            <p:ph type="pic" sz="quarter" idx="14"/>
          </p:nvPr>
        </p:nvPicPr>
        <p:blipFill rotWithShape="1">
          <a:blip r:embed="rId5" cstate="print"/>
          <a:srcRect l="10832" r="10832"/>
          <a:stretch/>
        </p:blipFill>
        <p:spPr bwMode="auto">
          <a:xfrm>
            <a:off x="6418151" y="2618802"/>
            <a:ext cx="2497249" cy="2391348"/>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2211">
                                            <p:txEl>
                                              <p:pRg st="0" end="0"/>
                                            </p:txEl>
                                          </p:spTgt>
                                        </p:tgtEl>
                                        <p:attrNameLst>
                                          <p:attrName>style.visibility</p:attrName>
                                        </p:attrNameLst>
                                      </p:cBhvr>
                                      <p:to>
                                        <p:strVal val="visible"/>
                                      </p:to>
                                    </p:set>
                                    <p:animEffect transition="in" filter="fade">
                                      <p:cBhvr>
                                        <p:cTn id="7" dur="500"/>
                                        <p:tgtEl>
                                          <p:spTgt spid="2222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2211">
                                            <p:txEl>
                                              <p:pRg st="1" end="1"/>
                                            </p:txEl>
                                          </p:spTgt>
                                        </p:tgtEl>
                                        <p:attrNameLst>
                                          <p:attrName>style.visibility</p:attrName>
                                        </p:attrNameLst>
                                      </p:cBhvr>
                                      <p:to>
                                        <p:strVal val="visible"/>
                                      </p:to>
                                    </p:set>
                                    <p:animEffect transition="in" filter="fade">
                                      <p:cBhvr>
                                        <p:cTn id="12" dur="500"/>
                                        <p:tgtEl>
                                          <p:spTgt spid="2222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2211">
                                            <p:txEl>
                                              <p:pRg st="2" end="2"/>
                                            </p:txEl>
                                          </p:spTgt>
                                        </p:tgtEl>
                                        <p:attrNameLst>
                                          <p:attrName>style.visibility</p:attrName>
                                        </p:attrNameLst>
                                      </p:cBhvr>
                                      <p:to>
                                        <p:strVal val="visible"/>
                                      </p:to>
                                    </p:set>
                                    <p:animEffect transition="in" filter="fade">
                                      <p:cBhvr>
                                        <p:cTn id="22" dur="500"/>
                                        <p:tgtEl>
                                          <p:spTgt spid="222211">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22211">
                                            <p:txEl>
                                              <p:pRg st="3" end="3"/>
                                            </p:txEl>
                                          </p:spTgt>
                                        </p:tgtEl>
                                        <p:attrNameLst>
                                          <p:attrName>style.visibility</p:attrName>
                                        </p:attrNameLst>
                                      </p:cBhvr>
                                      <p:to>
                                        <p:strVal val="visible"/>
                                      </p:to>
                                    </p:set>
                                    <p:animEffect transition="in" filter="fade">
                                      <p:cBhvr>
                                        <p:cTn id="30" dur="500"/>
                                        <p:tgtEl>
                                          <p:spTgt spid="222211">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22211">
                                            <p:txEl>
                                              <p:pRg st="4" end="4"/>
                                            </p:txEl>
                                          </p:spTgt>
                                        </p:tgtEl>
                                        <p:attrNameLst>
                                          <p:attrName>style.visibility</p:attrName>
                                        </p:attrNameLst>
                                      </p:cBhvr>
                                      <p:to>
                                        <p:strVal val="visible"/>
                                      </p:to>
                                    </p:set>
                                    <p:animEffect transition="in" filter="fade">
                                      <p:cBhvr>
                                        <p:cTn id="35" dur="500"/>
                                        <p:tgtEl>
                                          <p:spTgt spid="222211">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22211">
                                            <p:txEl>
                                              <p:pRg st="5" end="5"/>
                                            </p:txEl>
                                          </p:spTgt>
                                        </p:tgtEl>
                                        <p:attrNameLst>
                                          <p:attrName>style.visibility</p:attrName>
                                        </p:attrNameLst>
                                      </p:cBhvr>
                                      <p:to>
                                        <p:strVal val="visible"/>
                                      </p:to>
                                    </p:set>
                                    <p:animEffect transition="in" filter="fade">
                                      <p:cBhvr>
                                        <p:cTn id="45" dur="500"/>
                                        <p:tgtEl>
                                          <p:spTgt spid="2222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1" grpId="0" uiExpand="1" build="p" bldLvl="2"/>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ustom 5">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1C314E"/>
      </a:hlink>
      <a:folHlink>
        <a:srgbClr val="1C314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Custom 9">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17406D"/>
      </a:hlink>
      <a:folHlink>
        <a:srgbClr val="17406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low Edge">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47310</TotalTime>
  <Words>5823</Words>
  <Application>Microsoft Office PowerPoint</Application>
  <PresentationFormat>On-screen Show (16:9)</PresentationFormat>
  <Paragraphs>1080</Paragraphs>
  <Slides>163</Slides>
  <Notes>146</Notes>
  <HiddenSlides>0</HiddenSlides>
  <MMClips>1</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2</vt:i4>
      </vt:variant>
      <vt:variant>
        <vt:lpstr>Slide Titles</vt:lpstr>
      </vt:variant>
      <vt:variant>
        <vt:i4>163</vt:i4>
      </vt:variant>
    </vt:vector>
  </HeadingPairs>
  <TitlesOfParts>
    <vt:vector size="178" baseType="lpstr">
      <vt:lpstr>Arial</vt:lpstr>
      <vt:lpstr>Arial Narrow</vt:lpstr>
      <vt:lpstr>Bradley Hand ITC</vt:lpstr>
      <vt:lpstr>Calibri</vt:lpstr>
      <vt:lpstr>Impact</vt:lpstr>
      <vt:lpstr>Segoe Print</vt:lpstr>
      <vt:lpstr>Times New Roman</vt:lpstr>
      <vt:lpstr>Verdana</vt:lpstr>
      <vt:lpstr>Wingdings</vt:lpstr>
      <vt:lpstr>Wingdings 2</vt:lpstr>
      <vt:lpstr>Wingdings 3</vt:lpstr>
      <vt:lpstr>Concourse</vt:lpstr>
      <vt:lpstr>Office Theme</vt:lpstr>
      <vt:lpstr>Acrobat Document</vt:lpstr>
      <vt:lpstr>Document</vt:lpstr>
      <vt:lpstr>WorkWell Prevention and Care and  ErgoSystems Present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 for your  Time and Attention!</vt:lpstr>
      <vt:lpstr>WorkWell Prevention and Care and  ErgoSystems Present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ErgoSystems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do you want to accomplish?</dc:title>
  <dc:creator>Mark Anderson</dc:creator>
  <cp:lastModifiedBy>Mark Anderson</cp:lastModifiedBy>
  <cp:revision>1062</cp:revision>
  <dcterms:created xsi:type="dcterms:W3CDTF">2001-03-15T00:53:30Z</dcterms:created>
  <dcterms:modified xsi:type="dcterms:W3CDTF">2020-12-10T17:10:53Z</dcterms:modified>
</cp:coreProperties>
</file>